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306" r:id="rId4"/>
    <p:sldId id="282" r:id="rId5"/>
    <p:sldId id="283" r:id="rId6"/>
    <p:sldId id="285" r:id="rId7"/>
    <p:sldId id="287" r:id="rId8"/>
    <p:sldId id="288" r:id="rId9"/>
    <p:sldId id="305" r:id="rId10"/>
    <p:sldId id="303" r:id="rId11"/>
    <p:sldId id="292" r:id="rId12"/>
    <p:sldId id="293" r:id="rId13"/>
    <p:sldId id="294" r:id="rId14"/>
    <p:sldId id="296" r:id="rId15"/>
    <p:sldId id="297" r:id="rId16"/>
    <p:sldId id="299" r:id="rId17"/>
    <p:sldId id="307" r:id="rId18"/>
    <p:sldId id="308" r:id="rId19"/>
    <p:sldId id="309" r:id="rId20"/>
    <p:sldId id="310"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2F2F2"/>
    <a:srgbClr val="00B050"/>
    <a:srgbClr val="334E5D"/>
    <a:srgbClr val="9BCF99"/>
    <a:srgbClr val="00ADA8"/>
    <a:srgbClr val="36AECD"/>
    <a:srgbClr val="4B8180"/>
    <a:srgbClr val="A6D483"/>
    <a:srgbClr val="30AAB1"/>
    <a:srgbClr val="33A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06"/>
    <p:restoredTop sz="94674"/>
  </p:normalViewPr>
  <p:slideViewPr>
    <p:cSldViewPr snapToGrid="0" snapToObjects="1">
      <p:cViewPr>
        <p:scale>
          <a:sx n="70" d="100"/>
          <a:sy n="70" d="100"/>
        </p:scale>
        <p:origin x="-88"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1C917-6D42-4542-8947-B8EB189DE207}" type="datetimeFigureOut">
              <a:rPr lang="en-US" smtClean="0"/>
              <a:t>2/23/18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5ECA6-EA13-694D-A532-33497594EFF0}" type="slidenum">
              <a:rPr lang="en-US" smtClean="0"/>
              <a:t>‹#›</a:t>
            </a:fld>
            <a:endParaRPr lang="en-US"/>
          </a:p>
        </p:txBody>
      </p:sp>
    </p:spTree>
    <p:extLst>
      <p:ext uri="{BB962C8B-B14F-4D97-AF65-F5344CB8AC3E}">
        <p14:creationId xmlns:p14="http://schemas.microsoft.com/office/powerpoint/2010/main" val="14658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a:solidFill>
                  <a:srgbClr val="878688"/>
                </a:solidFill>
              </a:rPr>
              <a:t>KING SAUD UNIVERSITY</a:t>
            </a: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61878"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26008"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CCl</a:t>
                                </a:r>
                                <a:r>
                                  <a:rPr lang="en-US" sz="1200" baseline="-2500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NH</a:t>
                        </a:r>
                        <a:r>
                          <a:rPr lang="en-US" sz="1200" baseline="-2500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2/23/18</a:t>
            </a:fld>
            <a:endParaRPr lang="en-US"/>
          </a:p>
        </p:txBody>
      </p:sp>
      <p:sp>
        <p:nvSpPr>
          <p:cNvPr id="4" name="Footer Placeholder 3"/>
          <p:cNvSpPr>
            <a:spLocks noGrp="1"/>
          </p:cNvSpPr>
          <p:nvPr>
            <p:ph type="ftr" sz="quarter" idx="11"/>
          </p:nvPr>
        </p:nvSpPr>
        <p:spPr/>
        <p:txBody>
          <a:bodyPr/>
          <a:lstStyle/>
          <a:p>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t>
              </a:r>
              <a:r>
                <a:rPr lang="en-US" sz="3600" dirty="0" err="1">
                  <a:solidFill>
                    <a:srgbClr val="F6F2E7"/>
                  </a:solidFill>
                </a:rPr>
                <a:t>Almutlaq</a:t>
              </a:r>
              <a:endParaRPr lang="en-US" sz="3600" dirty="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t>
              </a:r>
              <a:r>
                <a:rPr lang="en-US" sz="3600" dirty="0" err="1">
                  <a:solidFill>
                    <a:srgbClr val="F6F2E7"/>
                  </a:solidFill>
                </a:rPr>
                <a:t>Alessa</a:t>
              </a:r>
              <a:endParaRPr lang="en-US" sz="3600" dirty="0">
                <a:solidFill>
                  <a:srgbClr val="F6F2E7"/>
                </a:solidFill>
              </a:endParaRPr>
            </a:p>
            <a:p>
              <a:pPr algn="ctr"/>
              <a:endParaRPr lang="en-US" sz="3600" dirty="0">
                <a:solidFill>
                  <a:srgbClr val="F6F2E7"/>
                </a:solidFill>
              </a:endParaRPr>
            </a:p>
          </p:txBody>
        </p:sp>
      </p:grpSp>
      <p:sp>
        <p:nvSpPr>
          <p:cNvPr id="75" name="Slide Number Placeholder 4"/>
          <p:cNvSpPr>
            <a:spLocks noGrp="1"/>
          </p:cNvSpPr>
          <p:nvPr>
            <p:ph type="sldNum" sz="quarter" idx="12"/>
          </p:nvPr>
        </p:nvSpPr>
        <p:spPr>
          <a:xfrm>
            <a:off x="8610600" y="6356350"/>
            <a:ext cx="2743200" cy="365125"/>
          </a:xfrm>
        </p:spPr>
        <p:txBody>
          <a:bodyPr/>
          <a:lstStyle/>
          <a:p>
            <a:fld id="{6E1383D1-9CC3-C14E-8712-9DA6375AEFB8}" type="slidenum">
              <a:rPr lang="en-US" smtClean="0"/>
              <a:t>‹#›</a:t>
            </a:fld>
            <a:endParaRPr lang="en-US"/>
          </a:p>
        </p:txBody>
      </p:sp>
      <p:grpSp>
        <p:nvGrpSpPr>
          <p:cNvPr id="76" name="Group 75"/>
          <p:cNvGrpSpPr/>
          <p:nvPr userDrawn="1"/>
        </p:nvGrpSpPr>
        <p:grpSpPr>
          <a:xfrm>
            <a:off x="8978881" y="-7416"/>
            <a:ext cx="3202484" cy="6696986"/>
            <a:chOff x="8989514" y="-18049"/>
            <a:chExt cx="3202484" cy="6696986"/>
          </a:xfrm>
        </p:grpSpPr>
        <p:sp>
          <p:nvSpPr>
            <p:cNvPr id="77" name="Rectangle 76"/>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11243540" y="5889432"/>
              <a:ext cx="892354" cy="789505"/>
              <a:chOff x="11243540" y="5889432"/>
              <a:chExt cx="892354" cy="789505"/>
            </a:xfrm>
          </p:grpSpPr>
          <p:sp>
            <p:nvSpPr>
              <p:cNvPr id="88" name="L-Shape 87"/>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Shape 88"/>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6-Point Star 78"/>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6-Point Star 79"/>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82"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83"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84" name="6-Point Star 83"/>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10800000">
              <a:off x="8989514" y="1945008"/>
              <a:ext cx="892354" cy="789505"/>
              <a:chOff x="11243540" y="5889432"/>
              <a:chExt cx="892354" cy="789505"/>
            </a:xfrm>
          </p:grpSpPr>
          <p:sp>
            <p:nvSpPr>
              <p:cNvPr id="86" name="L-Shape 85"/>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Shape 86"/>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0" name="TextBox 89"/>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91" name="TextBox 90"/>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pic>
        <p:nvPicPr>
          <p:cNvPr id="92" name="Picture 9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2/23/18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kWSpTC__eGbqs335VFIwLPjzlrudmD_oMNfye0k1-zM/edit?usp=sharing" TargetMode="Externa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 Id="rId3" Type="http://schemas.openxmlformats.org/officeDocument/2006/relationships/image" Target="../media/image4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723881" y="4354365"/>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871955" y="5196007"/>
            <a:ext cx="6310733" cy="1107996"/>
          </a:xfrm>
          <a:prstGeom prst="rect">
            <a:avLst/>
          </a:prstGeom>
        </p:spPr>
        <p:txBody>
          <a:bodyPr vert="horz" wrap="square" lIns="0" tIns="0" rIns="0" bIns="0" rtlCol="0">
            <a:spAutoFit/>
          </a:bodyPr>
          <a:lstStyle/>
          <a:p>
            <a:pPr marL="348615">
              <a:lnSpc>
                <a:spcPct val="100000"/>
              </a:lnSpc>
            </a:pPr>
            <a:r>
              <a:rPr lang="en-US" sz="3600" i="1" dirty="0">
                <a:solidFill>
                  <a:srgbClr val="599894"/>
                </a:solidFill>
                <a:latin typeface="Century Gothic"/>
                <a:cs typeface="Century Gothic"/>
              </a:rPr>
              <a:t>Biochemistry of Obesity: Role of Hormones</a:t>
            </a:r>
            <a:endParaRPr sz="3600" dirty="0">
              <a:solidFill>
                <a:srgbClr val="599894"/>
              </a:solidFill>
              <a:latin typeface="Century Gothic"/>
              <a:cs typeface="Century Gothic"/>
            </a:endParaRPr>
          </a:p>
        </p:txBody>
      </p:sp>
      <p:sp>
        <p:nvSpPr>
          <p:cNvPr id="5" name="TextBox 8">
            <a:hlinkClick r:id="rId2"/>
          </p:cNvPr>
          <p:cNvSpPr txBox="1"/>
          <p:nvPr/>
        </p:nvSpPr>
        <p:spPr>
          <a:xfrm>
            <a:off x="7457600" y="5070605"/>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rot="20707423">
            <a:off x="7441193" y="3778044"/>
            <a:ext cx="1459345" cy="1248895"/>
          </a:xfrm>
          <a:prstGeom prst="rect">
            <a:avLst/>
          </a:prstGeom>
        </p:spPr>
      </p:pic>
      <p:sp>
        <p:nvSpPr>
          <p:cNvPr id="8" name="TextBox 7"/>
          <p:cNvSpPr txBox="1"/>
          <p:nvPr/>
        </p:nvSpPr>
        <p:spPr>
          <a:xfrm>
            <a:off x="6511671" y="5608465"/>
            <a:ext cx="2742703" cy="646331"/>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rgbClr val="00ADA8"/>
                </a:solidFill>
                <a:latin typeface="Century Gothic" panose="020B0502020202020204" pitchFamily="34" charset="0"/>
              </a:rPr>
              <a:t>The best view comes after the hardest climb</a:t>
            </a:r>
            <a:endParaRPr lang="en-US" b="1" dirty="0">
              <a:solidFill>
                <a:srgbClr val="00ADA8"/>
              </a:solidFill>
              <a:latin typeface="Century Gothic" panose="020B0502020202020204" pitchFamily="34" charset="0"/>
            </a:endParaRP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48" y="0"/>
            <a:ext cx="7473951"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Factor Contributing To Obesity</a:t>
            </a:r>
            <a:endParaRPr lang="en-US" sz="2800" dirty="0">
              <a:solidFill>
                <a:srgbClr val="4C8180"/>
              </a:solidFill>
              <a:latin typeface="Century Gothic" charset="0"/>
              <a:ea typeface="Century Gothic" charset="0"/>
              <a:cs typeface="Century Gothic" charset="0"/>
            </a:endParaRPr>
          </a:p>
        </p:txBody>
      </p:sp>
      <p:sp>
        <p:nvSpPr>
          <p:cNvPr id="3" name="مربع نص 6">
            <a:extLst>
              <a:ext uri="{FF2B5EF4-FFF2-40B4-BE49-F238E27FC236}">
                <a16:creationId xmlns="" xmlns:a16="http://schemas.microsoft.com/office/drawing/2014/main" id="{BAF0BE59-3085-47EB-8C78-50DE6851C5C3}"/>
              </a:ext>
            </a:extLst>
          </p:cNvPr>
          <p:cNvSpPr txBox="1"/>
          <p:nvPr/>
        </p:nvSpPr>
        <p:spPr>
          <a:xfrm>
            <a:off x="364612" y="977125"/>
            <a:ext cx="7454221" cy="2868478"/>
          </a:xfrm>
          <a:prstGeom prst="rect">
            <a:avLst/>
          </a:prstGeom>
          <a:noFill/>
        </p:spPr>
        <p:txBody>
          <a:bodyPr wrap="square" rtlCol="1">
            <a:spAutoFit/>
          </a:bodyPr>
          <a:lstStyle/>
          <a:p>
            <a:pPr marL="342900" indent="-342900">
              <a:spcBef>
                <a:spcPct val="20000"/>
              </a:spcBef>
              <a:buClr>
                <a:srgbClr val="00ADA8"/>
              </a:buClr>
              <a:buFont typeface="+mj-lt"/>
              <a:buAutoNum type="arabicPeriod"/>
            </a:pPr>
            <a:r>
              <a:rPr lang="en-US" altLang="ar-SA" b="1" dirty="0">
                <a:ea typeface="ＭＳ Ｐゴシック" charset="-128"/>
              </a:rPr>
              <a:t>Genetic</a:t>
            </a:r>
            <a:r>
              <a:rPr lang="en-US" altLang="ar-SA" dirty="0">
                <a:ea typeface="ＭＳ Ｐゴシック" charset="-128"/>
              </a:rPr>
              <a:t>: familial </a:t>
            </a:r>
            <a:r>
              <a:rPr lang="en-US" altLang="ar-SA" dirty="0" smtClean="0">
                <a:ea typeface="ＭＳ Ｐゴシック" charset="-128"/>
              </a:rPr>
              <a:t>tendency.</a:t>
            </a:r>
          </a:p>
          <a:p>
            <a:pPr marL="342900" indent="-342900">
              <a:spcBef>
                <a:spcPct val="20000"/>
              </a:spcBef>
              <a:buClr>
                <a:srgbClr val="00ADA8"/>
              </a:buClr>
              <a:buFont typeface="+mj-lt"/>
              <a:buAutoNum type="arabicPeriod"/>
            </a:pPr>
            <a:r>
              <a:rPr lang="en-US" altLang="ar-SA" b="1" dirty="0" smtClean="0">
                <a:ea typeface="ＭＳ Ｐゴシック" charset="-128"/>
              </a:rPr>
              <a:t>Sex</a:t>
            </a:r>
            <a:r>
              <a:rPr lang="en-US" altLang="ar-SA" dirty="0">
                <a:ea typeface="ＭＳ Ｐゴシック" charset="-128"/>
              </a:rPr>
              <a:t>: </a:t>
            </a:r>
            <a:r>
              <a:rPr lang="en-US" altLang="ar-SA" u="sng" dirty="0">
                <a:solidFill>
                  <a:srgbClr val="FF0000"/>
                </a:solidFill>
                <a:ea typeface="ＭＳ Ｐゴシック" charset="-128"/>
              </a:rPr>
              <a:t>women</a:t>
            </a:r>
            <a:r>
              <a:rPr lang="en-US" altLang="ar-SA" dirty="0">
                <a:ea typeface="ＭＳ Ｐゴシック" charset="-128"/>
              </a:rPr>
              <a:t> more susceptible </a:t>
            </a:r>
            <a:r>
              <a:rPr lang="en-US" altLang="ar-SA" dirty="0" smtClean="0">
                <a:ea typeface="ＭＳ Ｐゴシック" charset="-128"/>
              </a:rPr>
              <a:t>.</a:t>
            </a:r>
          </a:p>
          <a:p>
            <a:pPr marL="342900" indent="-342900">
              <a:spcBef>
                <a:spcPct val="20000"/>
              </a:spcBef>
              <a:buClr>
                <a:srgbClr val="00ADA8"/>
              </a:buClr>
              <a:buFont typeface="+mj-lt"/>
              <a:buAutoNum type="arabicPeriod"/>
            </a:pPr>
            <a:r>
              <a:rPr lang="en-US" altLang="ar-SA" b="1" dirty="0" smtClean="0">
                <a:ea typeface="ＭＳ Ｐゴシック" charset="-128"/>
              </a:rPr>
              <a:t>Activity</a:t>
            </a:r>
            <a:r>
              <a:rPr lang="en-US" altLang="ar-SA" dirty="0">
                <a:ea typeface="ＭＳ Ｐゴシック" charset="-128"/>
              </a:rPr>
              <a:t>: </a:t>
            </a:r>
            <a:r>
              <a:rPr lang="en-US" altLang="ar-SA" u="sng" dirty="0">
                <a:ea typeface="ＭＳ Ｐゴシック" charset="-128"/>
              </a:rPr>
              <a:t>lack</a:t>
            </a:r>
            <a:r>
              <a:rPr lang="en-US" altLang="ar-SA" dirty="0">
                <a:ea typeface="ＭＳ Ｐゴシック" charset="-128"/>
              </a:rPr>
              <a:t> of physical </a:t>
            </a:r>
            <a:r>
              <a:rPr lang="en-US" altLang="ar-SA" dirty="0" smtClean="0">
                <a:ea typeface="ＭＳ Ｐゴシック" charset="-128"/>
              </a:rPr>
              <a:t>activity.</a:t>
            </a:r>
          </a:p>
          <a:p>
            <a:pPr marL="342900" indent="-342900">
              <a:spcBef>
                <a:spcPct val="20000"/>
              </a:spcBef>
              <a:buClr>
                <a:srgbClr val="00ADA8"/>
              </a:buClr>
              <a:buFont typeface="+mj-lt"/>
              <a:buAutoNum type="arabicPeriod"/>
            </a:pPr>
            <a:r>
              <a:rPr lang="en-US" altLang="ar-SA" b="1" dirty="0" smtClean="0">
                <a:ea typeface="ＭＳ Ｐゴシック" charset="-128"/>
              </a:rPr>
              <a:t>Psychogenic</a:t>
            </a:r>
            <a:r>
              <a:rPr lang="en-US" altLang="ar-SA" dirty="0">
                <a:ea typeface="ＭＳ Ｐゴシック" charset="-128"/>
              </a:rPr>
              <a:t>: emotional </a:t>
            </a:r>
            <a:r>
              <a:rPr lang="en-US" altLang="ar-SA" dirty="0" smtClean="0">
                <a:ea typeface="ＭＳ Ｐゴシック" charset="-128"/>
              </a:rPr>
              <a:t>deprivation/depression.</a:t>
            </a:r>
          </a:p>
          <a:p>
            <a:pPr marL="342900" indent="-342900">
              <a:spcBef>
                <a:spcPct val="20000"/>
              </a:spcBef>
              <a:buClr>
                <a:srgbClr val="00ADA8"/>
              </a:buClr>
              <a:buFont typeface="+mj-lt"/>
              <a:buAutoNum type="arabicPeriod"/>
            </a:pPr>
            <a:r>
              <a:rPr lang="en-US" altLang="ar-SA" b="1" dirty="0" smtClean="0">
                <a:ea typeface="ＭＳ Ｐゴシック" charset="-128"/>
              </a:rPr>
              <a:t>Alcohol</a:t>
            </a:r>
            <a:r>
              <a:rPr lang="en-US" altLang="ar-SA" dirty="0">
                <a:ea typeface="ＭＳ Ｐゴシック" charset="-128"/>
              </a:rPr>
              <a:t>: problem </a:t>
            </a:r>
            <a:r>
              <a:rPr lang="en-US" altLang="ar-SA" dirty="0" smtClean="0">
                <a:ea typeface="ＭＳ Ｐゴシック" charset="-128"/>
              </a:rPr>
              <a:t>drinking.</a:t>
            </a:r>
          </a:p>
          <a:p>
            <a:pPr marL="342900" indent="-342900">
              <a:spcBef>
                <a:spcPct val="20000"/>
              </a:spcBef>
              <a:buClr>
                <a:srgbClr val="00ADA8"/>
              </a:buClr>
              <a:buFont typeface="+mj-lt"/>
              <a:buAutoNum type="arabicPeriod"/>
            </a:pPr>
            <a:r>
              <a:rPr lang="en-US" altLang="ar-SA" b="1" dirty="0" smtClean="0">
                <a:solidFill>
                  <a:srgbClr val="FF0000"/>
                </a:solidFill>
                <a:ea typeface="ＭＳ Ｐゴシック" charset="-128"/>
              </a:rPr>
              <a:t>Smoking</a:t>
            </a:r>
            <a:r>
              <a:rPr lang="en-US" altLang="ar-SA" dirty="0">
                <a:ea typeface="ＭＳ Ｐゴシック" charset="-128"/>
              </a:rPr>
              <a:t> </a:t>
            </a:r>
          </a:p>
          <a:p>
            <a:pPr>
              <a:lnSpc>
                <a:spcPct val="150000"/>
              </a:lnSpc>
              <a:spcBef>
                <a:spcPct val="20000"/>
              </a:spcBef>
              <a:buClr>
                <a:srgbClr val="00ADA8"/>
              </a:buClr>
            </a:pPr>
            <a:r>
              <a:rPr lang="en-US" altLang="ar-SA" sz="1400" dirty="0">
                <a:solidFill>
                  <a:srgbClr val="00B050"/>
                </a:solidFill>
              </a:rPr>
              <a:t>(cessation of smoking actually!!) </a:t>
            </a:r>
            <a:r>
              <a:rPr lang="en-US" sz="1400" dirty="0">
                <a:solidFill>
                  <a:srgbClr val="00B050"/>
                </a:solidFill>
              </a:rPr>
              <a:t>after they quit it they start to taste the food better and eat more. </a:t>
            </a:r>
            <a:endParaRPr lang="en-US" altLang="ar-SA" sz="1400" dirty="0">
              <a:solidFill>
                <a:srgbClr val="00B050"/>
              </a:solidFill>
            </a:endParaRPr>
          </a:p>
          <a:p>
            <a:pPr marL="342900" indent="-342900">
              <a:lnSpc>
                <a:spcPct val="150000"/>
              </a:lnSpc>
              <a:spcBef>
                <a:spcPct val="20000"/>
              </a:spcBef>
              <a:buClr>
                <a:srgbClr val="00ADA8"/>
              </a:buClr>
              <a:buFont typeface="+mj-lt"/>
              <a:buAutoNum type="arabicPeriod" startAt="7"/>
            </a:pPr>
            <a:r>
              <a:rPr lang="en-US" altLang="ar-SA" b="1" dirty="0" smtClean="0">
                <a:ea typeface="ＭＳ Ｐゴシック" charset="-128"/>
              </a:rPr>
              <a:t>Drugs</a:t>
            </a:r>
            <a:r>
              <a:rPr lang="en-US" altLang="ar-SA" dirty="0">
                <a:ea typeface="ＭＳ Ｐゴシック" charset="-128"/>
              </a:rPr>
              <a:t>: e.g. </a:t>
            </a:r>
            <a:r>
              <a:rPr lang="en-US" altLang="ar-SA" u="sng" dirty="0">
                <a:ea typeface="ＭＳ Ｐゴシック" charset="-128"/>
              </a:rPr>
              <a:t>tricyclic derivatives.</a:t>
            </a:r>
          </a:p>
        </p:txBody>
      </p:sp>
      <p:grpSp>
        <p:nvGrpSpPr>
          <p:cNvPr id="9" name="Group 8"/>
          <p:cNvGrpSpPr/>
          <p:nvPr/>
        </p:nvGrpSpPr>
        <p:grpSpPr>
          <a:xfrm>
            <a:off x="2287189" y="4843802"/>
            <a:ext cx="8605044" cy="1851176"/>
            <a:chOff x="3039266" y="5015091"/>
            <a:chExt cx="8605044" cy="1851176"/>
          </a:xfrm>
        </p:grpSpPr>
        <p:grpSp>
          <p:nvGrpSpPr>
            <p:cNvPr id="4" name="Group 3"/>
            <p:cNvGrpSpPr/>
            <p:nvPr/>
          </p:nvGrpSpPr>
          <p:grpSpPr>
            <a:xfrm>
              <a:off x="3039266" y="5071421"/>
              <a:ext cx="7558089" cy="1786579"/>
              <a:chOff x="297168" y="2062452"/>
              <a:chExt cx="3332136" cy="4555324"/>
            </a:xfrm>
          </p:grpSpPr>
          <p:sp>
            <p:nvSpPr>
              <p:cNvPr id="5" name="Rounded Rectangle 4"/>
              <p:cNvSpPr/>
              <p:nvPr/>
            </p:nvSpPr>
            <p:spPr>
              <a:xfrm>
                <a:off x="297168" y="2083533"/>
                <a:ext cx="3332136" cy="4534243"/>
              </a:xfrm>
              <a:prstGeom prst="roundRect">
                <a:avLst/>
              </a:prstGeom>
              <a:noFill/>
              <a:ln w="28575">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6D483"/>
                  </a:solidFill>
                </a:endParaRPr>
              </a:p>
            </p:txBody>
          </p:sp>
          <p:sp>
            <p:nvSpPr>
              <p:cNvPr id="6" name="Round Same Side Corner Rectangle 5"/>
              <p:cNvSpPr/>
              <p:nvPr/>
            </p:nvSpPr>
            <p:spPr>
              <a:xfrm>
                <a:off x="297168" y="2062452"/>
                <a:ext cx="3332136" cy="1244136"/>
              </a:xfrm>
              <a:prstGeom prst="round2SameRect">
                <a:avLst/>
              </a:prstGeom>
              <a:solidFill>
                <a:srgbClr val="A6D483"/>
              </a:solidFill>
              <a:ln w="28575">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6D483"/>
                  </a:solidFill>
                </a:endParaRPr>
              </a:p>
            </p:txBody>
          </p:sp>
        </p:grpSp>
        <p:sp>
          <p:nvSpPr>
            <p:cNvPr id="7" name="TextBox 6"/>
            <p:cNvSpPr txBox="1"/>
            <p:nvPr/>
          </p:nvSpPr>
          <p:spPr>
            <a:xfrm>
              <a:off x="5497510" y="5015091"/>
              <a:ext cx="6146800" cy="523220"/>
            </a:xfrm>
            <a:prstGeom prst="rect">
              <a:avLst/>
            </a:prstGeom>
            <a:noFill/>
          </p:spPr>
          <p:txBody>
            <a:bodyPr wrap="square" rtlCol="0">
              <a:spAutoFit/>
            </a:bodyPr>
            <a:lstStyle/>
            <a:p>
              <a:r>
                <a:rPr lang="en-US" sz="2800" dirty="0">
                  <a:solidFill>
                    <a:schemeClr val="bg1"/>
                  </a:solidFill>
                  <a:latin typeface="Century Gothic" charset="0"/>
                  <a:ea typeface="Century Gothic" charset="0"/>
                  <a:cs typeface="Century Gothic" charset="0"/>
                </a:rPr>
                <a:t>Ectopic F</a:t>
              </a:r>
              <a:r>
                <a:rPr lang="en-US" sz="2800" dirty="0" smtClean="0">
                  <a:solidFill>
                    <a:schemeClr val="bg1"/>
                  </a:solidFill>
                  <a:latin typeface="Century Gothic" charset="0"/>
                  <a:ea typeface="Century Gothic" charset="0"/>
                  <a:cs typeface="Century Gothic" charset="0"/>
                </a:rPr>
                <a:t>at</a:t>
              </a:r>
              <a:endParaRPr lang="en-US" sz="2800" dirty="0">
                <a:solidFill>
                  <a:schemeClr val="bg1"/>
                </a:solidFill>
                <a:latin typeface="Century Gothic" charset="0"/>
                <a:ea typeface="Century Gothic" charset="0"/>
                <a:cs typeface="Century Gothic" charset="0"/>
              </a:endParaRPr>
            </a:p>
          </p:txBody>
        </p:sp>
        <p:sp>
          <p:nvSpPr>
            <p:cNvPr id="8" name="مربع نص 6">
              <a:extLst>
                <a:ext uri="{FF2B5EF4-FFF2-40B4-BE49-F238E27FC236}">
                  <a16:creationId xmlns="" xmlns:a16="http://schemas.microsoft.com/office/drawing/2014/main" id="{BAF0BE59-3085-47EB-8C78-50DE6851C5C3}"/>
                </a:ext>
              </a:extLst>
            </p:cNvPr>
            <p:cNvSpPr txBox="1"/>
            <p:nvPr/>
          </p:nvSpPr>
          <p:spPr>
            <a:xfrm>
              <a:off x="3082134" y="5472039"/>
              <a:ext cx="7658100" cy="1394228"/>
            </a:xfrm>
            <a:prstGeom prst="rect">
              <a:avLst/>
            </a:prstGeom>
            <a:noFill/>
          </p:spPr>
          <p:txBody>
            <a:bodyPr wrap="square" rtlCol="1">
              <a:spAutoFit/>
            </a:bodyPr>
            <a:lstStyle/>
            <a:p>
              <a:pPr lvl="1" indent="-457200">
                <a:lnSpc>
                  <a:spcPct val="150000"/>
                </a:lnSpc>
                <a:spcBef>
                  <a:spcPct val="20000"/>
                </a:spcBef>
                <a:buSzPct val="86000"/>
                <a:buFontTx/>
                <a:buChar char="•"/>
              </a:pPr>
              <a:r>
                <a:rPr lang="en-US" altLang="ar-SA" dirty="0">
                  <a:ea typeface="ＭＳ Ｐゴシック" charset="-128"/>
                </a:rPr>
                <a:t>Excessive calories that cannot be stored in adipose tissue “</a:t>
              </a:r>
              <a:r>
                <a:rPr lang="en-US" altLang="ar-SA" b="1" dirty="0">
                  <a:ea typeface="ＭＳ Ｐゴシック" charset="-128"/>
                </a:rPr>
                <a:t>spill over</a:t>
              </a:r>
              <a:r>
                <a:rPr lang="en-US" altLang="ar-SA" dirty="0">
                  <a:ea typeface="ＭＳ Ｐゴシック" charset="-128"/>
                </a:rPr>
                <a:t>” into other tissues such as </a:t>
              </a:r>
              <a:r>
                <a:rPr lang="en-US" altLang="ar-SA" b="1" dirty="0">
                  <a:solidFill>
                    <a:srgbClr val="FF0000"/>
                  </a:solidFill>
                  <a:ea typeface="ＭＳ Ｐゴシック" charset="-128"/>
                </a:rPr>
                <a:t>muscle</a:t>
              </a:r>
              <a:r>
                <a:rPr lang="en-US" altLang="ar-SA" dirty="0">
                  <a:ea typeface="ＭＳ Ｐゴシック" charset="-128"/>
                </a:rPr>
                <a:t> and </a:t>
              </a:r>
              <a:r>
                <a:rPr lang="en-US" altLang="ar-SA" b="1" dirty="0">
                  <a:solidFill>
                    <a:srgbClr val="FF0000"/>
                  </a:solidFill>
                  <a:ea typeface="ＭＳ Ｐゴシック" charset="-128"/>
                </a:rPr>
                <a:t>liver</a:t>
              </a:r>
              <a:r>
                <a:rPr lang="en-US" altLang="ar-SA" dirty="0">
                  <a:ea typeface="ＭＳ Ｐゴシック" charset="-128"/>
                </a:rPr>
                <a:t>.</a:t>
              </a:r>
            </a:p>
            <a:p>
              <a:pPr indent="-457200">
                <a:lnSpc>
                  <a:spcPct val="150000"/>
                </a:lnSpc>
                <a:spcBef>
                  <a:spcPct val="20000"/>
                </a:spcBef>
                <a:buSzPct val="86000"/>
                <a:buFontTx/>
                <a:buChar char="•"/>
              </a:pPr>
              <a:r>
                <a:rPr lang="en-US" altLang="ar-SA" dirty="0">
                  <a:ea typeface="ＭＳ Ｐゴシック" charset="-128"/>
                </a:rPr>
                <a:t>It is called “</a:t>
              </a:r>
              <a:r>
                <a:rPr lang="en-US" altLang="ar-SA" dirty="0">
                  <a:solidFill>
                    <a:srgbClr val="FF0000"/>
                  </a:solidFill>
                  <a:ea typeface="ＭＳ Ｐゴシック" charset="-128"/>
                </a:rPr>
                <a:t>ectopic fat</a:t>
              </a:r>
              <a:r>
                <a:rPr lang="en-US" altLang="ar-SA" dirty="0">
                  <a:ea typeface="ＭＳ Ｐゴシック" charset="-128"/>
                </a:rPr>
                <a:t>” that is strongly associated with </a:t>
              </a:r>
              <a:r>
                <a:rPr lang="en-US" altLang="ar-SA" b="1" dirty="0">
                  <a:ea typeface="ＭＳ Ｐゴシック" charset="-128"/>
                </a:rPr>
                <a:t>insulin resistance</a:t>
              </a:r>
              <a:r>
                <a:rPr lang="en-US" altLang="ar-SA" dirty="0">
                  <a:ea typeface="ＭＳ Ｐゴシック" charset="-128"/>
                </a:rPr>
                <a:t>.</a:t>
              </a:r>
            </a:p>
          </p:txBody>
        </p:sp>
      </p:grpSp>
      <p:sp>
        <p:nvSpPr>
          <p:cNvPr id="12" name="TextBox 11"/>
          <p:cNvSpPr txBox="1"/>
          <p:nvPr/>
        </p:nvSpPr>
        <p:spPr>
          <a:xfrm>
            <a:off x="8493122" y="3463058"/>
            <a:ext cx="3206354" cy="1169551"/>
          </a:xfrm>
          <a:prstGeom prst="rect">
            <a:avLst/>
          </a:prstGeom>
          <a:solidFill>
            <a:schemeClr val="bg1">
              <a:lumMod val="95000"/>
            </a:schemeClr>
          </a:solidFill>
          <a:ln w="19050">
            <a:solidFill>
              <a:srgbClr val="002060"/>
            </a:solidFill>
            <a:prstDash val="dash"/>
          </a:ln>
        </p:spPr>
        <p:txBody>
          <a:bodyPr wrap="square" rtlCol="0">
            <a:spAutoFit/>
          </a:bodyPr>
          <a:lstStyle/>
          <a:p>
            <a:r>
              <a:rPr lang="en-US" sz="1400" b="1" u="sng" dirty="0" smtClean="0">
                <a:solidFill>
                  <a:srgbClr val="00B050"/>
                </a:solidFill>
              </a:rPr>
              <a:t>Other causes:</a:t>
            </a:r>
          </a:p>
          <a:p>
            <a:pPr marL="285750" indent="-285750">
              <a:buFontTx/>
              <a:buChar char="-"/>
            </a:pPr>
            <a:r>
              <a:rPr lang="en-US" sz="1400" dirty="0" smtClean="0">
                <a:solidFill>
                  <a:srgbClr val="00B050"/>
                </a:solidFill>
              </a:rPr>
              <a:t>Stress.</a:t>
            </a:r>
          </a:p>
          <a:p>
            <a:pPr marL="285750" indent="-285750">
              <a:buFontTx/>
              <a:buChar char="-"/>
            </a:pPr>
            <a:r>
              <a:rPr lang="en-US" sz="1400" dirty="0" smtClean="0">
                <a:solidFill>
                  <a:srgbClr val="00B050"/>
                </a:solidFill>
              </a:rPr>
              <a:t>Some diseases like: hypothyroidism.</a:t>
            </a:r>
          </a:p>
          <a:p>
            <a:pPr marL="285750" indent="-285750">
              <a:buFontTx/>
              <a:buChar char="-"/>
            </a:pPr>
            <a:r>
              <a:rPr lang="en-US" sz="1400" dirty="0" smtClean="0">
                <a:solidFill>
                  <a:srgbClr val="00B050"/>
                </a:solidFill>
              </a:rPr>
              <a:t>Cushing’s. </a:t>
            </a:r>
          </a:p>
          <a:p>
            <a:pPr marL="285750" indent="-285750">
              <a:buFontTx/>
              <a:buChar char="-"/>
            </a:pPr>
            <a:r>
              <a:rPr lang="en-US" sz="1400" dirty="0" smtClean="0">
                <a:solidFill>
                  <a:srgbClr val="00B050"/>
                </a:solidFill>
              </a:rPr>
              <a:t>The life style and eating habits </a:t>
            </a:r>
            <a:endParaRPr lang="en-US" sz="1400" dirty="0">
              <a:solidFill>
                <a:srgbClr val="00B050"/>
              </a:solidFill>
            </a:endParaRPr>
          </a:p>
        </p:txBody>
      </p:sp>
      <p:sp>
        <p:nvSpPr>
          <p:cNvPr id="13" name="TextBox 12"/>
          <p:cNvSpPr txBox="1"/>
          <p:nvPr/>
        </p:nvSpPr>
        <p:spPr>
          <a:xfrm>
            <a:off x="8493122" y="931003"/>
            <a:ext cx="3196336" cy="2462213"/>
          </a:xfrm>
          <a:prstGeom prst="rect">
            <a:avLst/>
          </a:prstGeom>
          <a:solidFill>
            <a:schemeClr val="bg1">
              <a:lumMod val="95000"/>
            </a:schemeClr>
          </a:solidFill>
          <a:ln w="19050">
            <a:solidFill>
              <a:srgbClr val="002060"/>
            </a:solidFill>
            <a:prstDash val="dash"/>
          </a:ln>
        </p:spPr>
        <p:txBody>
          <a:bodyPr wrap="square" rtlCol="0">
            <a:spAutoFit/>
          </a:bodyPr>
          <a:lstStyle/>
          <a:p>
            <a:r>
              <a:rPr lang="en-US" sz="1400" dirty="0" smtClean="0">
                <a:solidFill>
                  <a:srgbClr val="00B050"/>
                </a:solidFill>
              </a:rPr>
              <a:t>The genetic to prove it. They did an experiment the parents was obese and they had twins one of them raised with an obese parents and the other twin raised with lean parents, results showed that both twins were obese because of genetic causes. But genetic factors can be modified, if a person has a genetic obesity which is a predisposing factor he/she can modified his/her life style and prevent being obese. </a:t>
            </a:r>
            <a:endParaRPr lang="en-US" sz="1400" dirty="0">
              <a:solidFill>
                <a:srgbClr val="00B050"/>
              </a:solidFill>
            </a:endParaRPr>
          </a:p>
        </p:txBody>
      </p:sp>
    </p:spTree>
    <p:extLst>
      <p:ext uri="{BB962C8B-B14F-4D97-AF65-F5344CB8AC3E}">
        <p14:creationId xmlns:p14="http://schemas.microsoft.com/office/powerpoint/2010/main" val="498532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rot="10800000">
            <a:off x="4473590" y="685799"/>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3282" y="12700"/>
            <a:ext cx="4989792" cy="584775"/>
          </a:xfrm>
          <a:prstGeom prst="rect">
            <a:avLst/>
          </a:prstGeom>
          <a:noFill/>
        </p:spPr>
        <p:txBody>
          <a:bodyPr wrap="square" rtlCol="0">
            <a:spAutoFit/>
          </a:bodyPr>
          <a:lstStyle/>
          <a:p>
            <a:r>
              <a:rPr lang="en-US" sz="3200">
                <a:solidFill>
                  <a:srgbClr val="4C8180"/>
                </a:solidFill>
                <a:latin typeface="Century Gothic" charset="0"/>
                <a:ea typeface="Century Gothic" charset="0"/>
                <a:cs typeface="Century Gothic" charset="0"/>
              </a:rPr>
              <a:t>Causes of weight Gain</a:t>
            </a:r>
            <a:endParaRPr lang="en-US" sz="3200" dirty="0">
              <a:solidFill>
                <a:srgbClr val="4C8180"/>
              </a:solidFill>
              <a:latin typeface="Century Gothic" charset="0"/>
              <a:ea typeface="Century Gothic" charset="0"/>
              <a:cs typeface="Century Gothic" charset="0"/>
            </a:endParaRPr>
          </a:p>
        </p:txBody>
      </p:sp>
      <p:graphicFrame>
        <p:nvGraphicFramePr>
          <p:cNvPr id="6" name="جدول 2"/>
          <p:cNvGraphicFramePr>
            <a:graphicFrameLocks noGrp="1"/>
          </p:cNvGraphicFramePr>
          <p:nvPr>
            <p:extLst>
              <p:ext uri="{D42A27DB-BD31-4B8C-83A1-F6EECF244321}">
                <p14:modId xmlns:p14="http://schemas.microsoft.com/office/powerpoint/2010/main" val="1524268613"/>
              </p:ext>
            </p:extLst>
          </p:nvPr>
        </p:nvGraphicFramePr>
        <p:xfrm>
          <a:off x="323178" y="1034993"/>
          <a:ext cx="11472582" cy="4785498"/>
        </p:xfrm>
        <a:graphic>
          <a:graphicData uri="http://schemas.openxmlformats.org/drawingml/2006/table">
            <a:tbl>
              <a:tblPr firstRow="1" bandRow="1">
                <a:tableStyleId>{616DA210-FB5B-4158-B5E0-FEB733F419BA}</a:tableStyleId>
              </a:tblPr>
              <a:tblGrid>
                <a:gridCol w="5290721">
                  <a:extLst>
                    <a:ext uri="{9D8B030D-6E8A-4147-A177-3AD203B41FA5}">
                      <a16:colId xmlns:a16="http://schemas.microsoft.com/office/drawing/2014/main" xmlns="" val="20000"/>
                    </a:ext>
                  </a:extLst>
                </a:gridCol>
                <a:gridCol w="6181861">
                  <a:extLst>
                    <a:ext uri="{9D8B030D-6E8A-4147-A177-3AD203B41FA5}">
                      <a16:colId xmlns:a16="http://schemas.microsoft.com/office/drawing/2014/main" xmlns="" val="20001"/>
                    </a:ext>
                  </a:extLst>
                </a:gridCol>
              </a:tblGrid>
              <a:tr h="1073409">
                <a:tc>
                  <a:txBody>
                    <a:bodyPr/>
                    <a:lstStyle/>
                    <a:p>
                      <a:pPr marL="342900" indent="-342900" algn="ctr">
                        <a:spcBef>
                          <a:spcPct val="20000"/>
                        </a:spcBef>
                        <a:buClr>
                          <a:srgbClr val="30AAB1"/>
                        </a:buClr>
                        <a:buFont typeface="+mj-lt"/>
                        <a:buAutoNum type="arabicPeriod"/>
                      </a:pPr>
                      <a:r>
                        <a:rPr lang="en-US" altLang="ar-SA" sz="1600" b="1" dirty="0" smtClean="0">
                          <a:solidFill>
                            <a:srgbClr val="36AECD"/>
                          </a:solidFill>
                          <a:ea typeface="ＭＳ Ｐゴシック" charset="-128"/>
                        </a:rPr>
                        <a:t>Energy imbalance:</a:t>
                      </a:r>
                      <a:endParaRPr lang="en-US" altLang="ar-SA" sz="1600" b="1" dirty="0">
                        <a:solidFill>
                          <a:srgbClr val="36AECD"/>
                        </a:solidFill>
                        <a:ea typeface="ＭＳ Ｐゴシック" charset="-128"/>
                      </a:endParaRPr>
                    </a:p>
                  </a:txBody>
                  <a:tcPr anchor="ct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kern="1200" dirty="0" smtClean="0">
                          <a:solidFill>
                            <a:schemeClr val="tx1"/>
                          </a:solidFill>
                          <a:latin typeface="+mn-lt"/>
                          <a:ea typeface="+mn-ea"/>
                          <a:cs typeface="+mn-cs"/>
                        </a:rPr>
                        <a:t>Calories consumed not equal to calories used. </a:t>
                      </a:r>
                      <a:r>
                        <a:rPr lang="en-US" altLang="en-US" sz="1800" kern="1200" dirty="0" smtClean="0">
                          <a:solidFill>
                            <a:srgbClr val="00B050"/>
                          </a:solidFill>
                          <a:latin typeface="+mn-lt"/>
                          <a:ea typeface="ＭＳ Ｐゴシック" charset="-128"/>
                          <a:cs typeface="+mn-cs"/>
                        </a:rPr>
                        <a:t>Calories consumed higher than used, which makes fat accumulate in the body overtime.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kern="1200" dirty="0" smtClean="0">
                          <a:solidFill>
                            <a:schemeClr val="tx1"/>
                          </a:solidFill>
                          <a:latin typeface="+mn-lt"/>
                          <a:ea typeface="+mn-ea"/>
                          <a:cs typeface="+mn-cs"/>
                        </a:rPr>
                        <a:t>Over a long period of time.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b="0" kern="1200" dirty="0">
                        <a:solidFill>
                          <a:schemeClr val="tx1"/>
                        </a:solidFill>
                        <a:latin typeface="+mn-lt"/>
                        <a:ea typeface="+mn-ea"/>
                        <a:cs typeface="+mn-cs"/>
                      </a:endParaRPr>
                    </a:p>
                  </a:txBody>
                  <a:tcPr anchor="ctr"/>
                </a:tc>
                <a:extLst>
                  <a:ext uri="{0D108BD9-81ED-4DB2-BD59-A6C34878D82A}">
                    <a16:rowId xmlns:a16="http://schemas.microsoft.com/office/drawing/2014/main" xmlns="" val="10000"/>
                  </a:ext>
                </a:extLst>
              </a:tr>
              <a:tr h="1274673">
                <a:tc>
                  <a:txBody>
                    <a:bodyPr/>
                    <a:lstStyle/>
                    <a:p>
                      <a:pPr indent="-457200" algn="ctr">
                        <a:spcBef>
                          <a:spcPct val="20000"/>
                        </a:spcBef>
                        <a:buClr>
                          <a:srgbClr val="00ADA8"/>
                        </a:buClr>
                        <a:buFont typeface="+mj-lt"/>
                        <a:buAutoNum type="arabicPeriod" startAt="2"/>
                      </a:pPr>
                      <a:r>
                        <a:rPr lang="en-US" altLang="ar-SA" sz="1600" b="1" dirty="0" smtClean="0">
                          <a:solidFill>
                            <a:srgbClr val="36AECD"/>
                          </a:solidFill>
                          <a:ea typeface="ＭＳ Ｐゴシック" charset="-128"/>
                        </a:rPr>
                        <a:t>combination of several factors:</a:t>
                      </a:r>
                      <a:endParaRPr lang="en-US" altLang="ar-SA" sz="1600" b="1" dirty="0">
                        <a:solidFill>
                          <a:srgbClr val="36AECD"/>
                        </a:solidFill>
                        <a:ea typeface="ＭＳ Ｐゴシック" charset="-128"/>
                      </a:endParaRPr>
                    </a:p>
                  </a:txBody>
                  <a:tcPr anchor="ctr">
                    <a:solidFill>
                      <a:srgbClr val="F2F2F2"/>
                    </a:solidFill>
                  </a:tcPr>
                </a:tc>
                <a:tc>
                  <a:txBody>
                    <a:bodyPr/>
                    <a:lstStyle/>
                    <a:p>
                      <a:pPr marL="285750" indent="-285750" algn="ctr">
                        <a:buFont typeface="Arial" panose="020B0604020202020204" pitchFamily="34" charset="0"/>
                        <a:buChar char="•"/>
                      </a:pPr>
                      <a:r>
                        <a:rPr lang="en-US" altLang="en-US" sz="1800" b="0" kern="1200" dirty="0" smtClean="0"/>
                        <a:t>Individual behavior.</a:t>
                      </a:r>
                    </a:p>
                    <a:p>
                      <a:pPr marL="285750" indent="-285750" algn="ctr">
                        <a:buFont typeface="Arial" panose="020B0604020202020204" pitchFamily="34" charset="0"/>
                        <a:buChar char="•"/>
                      </a:pPr>
                      <a:r>
                        <a:rPr lang="en-US" altLang="en-US" sz="1800" b="0" kern="1200" dirty="0" smtClean="0"/>
                        <a:t>Social interaction. </a:t>
                      </a:r>
                      <a:r>
                        <a:rPr lang="en-US" altLang="en-US" sz="1800" kern="1200" dirty="0" smtClean="0">
                          <a:solidFill>
                            <a:srgbClr val="00B050"/>
                          </a:solidFill>
                          <a:latin typeface="+mn-lt"/>
                          <a:ea typeface="ＭＳ Ｐゴシック" charset="-128"/>
                          <a:cs typeface="+mn-cs"/>
                        </a:rPr>
                        <a:t>When you go out for a walk with your friends or go to </a:t>
                      </a:r>
                      <a:r>
                        <a:rPr lang="en-US" altLang="en-US" sz="1800" kern="1200" dirty="0" err="1" smtClean="0">
                          <a:solidFill>
                            <a:srgbClr val="00B050"/>
                          </a:solidFill>
                          <a:latin typeface="+mn-lt"/>
                          <a:ea typeface="ＭＳ Ｐゴシック" charset="-128"/>
                          <a:cs typeface="+mn-cs"/>
                        </a:rPr>
                        <a:t>resturant</a:t>
                      </a:r>
                      <a:r>
                        <a:rPr lang="en-US" altLang="en-US" sz="1800" kern="1200" dirty="0" smtClean="0">
                          <a:solidFill>
                            <a:srgbClr val="00B050"/>
                          </a:solidFill>
                          <a:latin typeface="+mn-lt"/>
                          <a:ea typeface="ＭＳ Ｐゴシック" charset="-128"/>
                          <a:cs typeface="+mn-cs"/>
                        </a:rPr>
                        <a:t>, it will contribute to your life style.</a:t>
                      </a:r>
                    </a:p>
                    <a:p>
                      <a:pPr marL="285750" indent="-285750" algn="ctr" defTabSz="914400" rtl="0" eaLnBrk="1" latinLnBrk="0" hangingPunct="1">
                        <a:buFont typeface="Arial" panose="020B0604020202020204" pitchFamily="34" charset="0"/>
                        <a:buChar char="•"/>
                      </a:pPr>
                      <a:r>
                        <a:rPr lang="en-US" altLang="en-US" sz="1800" b="0" kern="1200" dirty="0" smtClean="0"/>
                        <a:t>Environmental factors. </a:t>
                      </a:r>
                      <a:r>
                        <a:rPr lang="en-US" altLang="en-US" sz="1800" kern="1200" dirty="0" smtClean="0">
                          <a:solidFill>
                            <a:srgbClr val="00B050"/>
                          </a:solidFill>
                          <a:latin typeface="+mn-lt"/>
                          <a:ea typeface="ＭＳ Ｐゴシック" charset="-128"/>
                          <a:cs typeface="+mn-cs"/>
                        </a:rPr>
                        <a:t>e.g. hot weather (decrease physical activities)</a:t>
                      </a:r>
                    </a:p>
                    <a:p>
                      <a:pPr marL="285750" indent="-285750" algn="ctr">
                        <a:buFont typeface="Arial" panose="020B0604020202020204" pitchFamily="34" charset="0"/>
                        <a:buChar char="•"/>
                      </a:pPr>
                      <a:r>
                        <a:rPr lang="en-US" altLang="en-US" sz="1800" b="0" kern="1200" dirty="0" smtClean="0"/>
                        <a:t>Genetics.</a:t>
                      </a:r>
                    </a:p>
                  </a:txBody>
                  <a:tcPr anchor="ctr">
                    <a:solidFill>
                      <a:srgbClr val="F2F2F2"/>
                    </a:solidFill>
                  </a:tcPr>
                </a:tc>
                <a:extLst>
                  <a:ext uri="{0D108BD9-81ED-4DB2-BD59-A6C34878D82A}">
                    <a16:rowId xmlns:a16="http://schemas.microsoft.com/office/drawing/2014/main" xmlns="" val="10001"/>
                  </a:ext>
                </a:extLst>
              </a:tr>
              <a:tr h="502989">
                <a:tc>
                  <a:txBody>
                    <a:bodyPr/>
                    <a:lstStyle/>
                    <a:p>
                      <a:pPr indent="-457200" algn="ctr">
                        <a:spcBef>
                          <a:spcPct val="20000"/>
                        </a:spcBef>
                        <a:buClr>
                          <a:srgbClr val="00ADA8"/>
                        </a:buClr>
                        <a:buFont typeface="+mj-lt"/>
                        <a:buAutoNum type="arabicPeriod" startAt="3"/>
                      </a:pPr>
                      <a:r>
                        <a:rPr lang="en-US" altLang="ar-SA" sz="1600" b="1" dirty="0" smtClean="0">
                          <a:solidFill>
                            <a:srgbClr val="36AECD"/>
                          </a:solidFill>
                          <a:ea typeface="ＭＳ Ｐゴシック" charset="-128"/>
                        </a:rPr>
                        <a:t>Hypothalamus: </a:t>
                      </a:r>
                      <a:endParaRPr lang="en-US" altLang="ar-SA" sz="1600" b="1" dirty="0">
                        <a:solidFill>
                          <a:srgbClr val="36AECD"/>
                        </a:solidFill>
                        <a:ea typeface="ＭＳ Ｐゴシック" charset="-128"/>
                      </a:endParaRPr>
                    </a:p>
                  </a:txBody>
                  <a:tcPr anchor="ctr"/>
                </a:tc>
                <a:tc>
                  <a:txBody>
                    <a:bodyPr/>
                    <a:lstStyle/>
                    <a:p>
                      <a:pPr marL="457200" lvl="2" indent="0" algn="ctr">
                        <a:spcBef>
                          <a:spcPct val="20000"/>
                        </a:spcBef>
                        <a:buClr>
                          <a:srgbClr val="4B8180"/>
                        </a:buClr>
                        <a:buSzPct val="75000"/>
                        <a:buFontTx/>
                        <a:buNone/>
                      </a:pPr>
                      <a:r>
                        <a:rPr lang="en-US" altLang="ar-SA" b="1" dirty="0" smtClean="0">
                          <a:ea typeface="ＭＳ Ｐゴシック" charset="-128"/>
                        </a:rPr>
                        <a:t>Control center </a:t>
                      </a:r>
                      <a:r>
                        <a:rPr lang="en-US" altLang="ar-SA" dirty="0" smtClean="0">
                          <a:ea typeface="ＭＳ Ｐゴシック" charset="-128"/>
                        </a:rPr>
                        <a:t>for </a:t>
                      </a:r>
                      <a:r>
                        <a:rPr lang="en-US" altLang="ar-SA" u="sng" dirty="0" smtClean="0">
                          <a:ea typeface="ＭＳ Ｐゴシック" charset="-128"/>
                        </a:rPr>
                        <a:t>hunger</a:t>
                      </a:r>
                      <a:r>
                        <a:rPr lang="en-US" altLang="ar-SA" dirty="0" smtClean="0">
                          <a:ea typeface="ＭＳ Ｐゴシック" charset="-128"/>
                        </a:rPr>
                        <a:t> and </a:t>
                      </a:r>
                      <a:r>
                        <a:rPr lang="en-US" altLang="ar-SA" u="sng" dirty="0" smtClean="0">
                          <a:ea typeface="ＭＳ Ｐゴシック" charset="-128"/>
                        </a:rPr>
                        <a:t>satiety</a:t>
                      </a:r>
                      <a:r>
                        <a:rPr lang="en-US" altLang="ar-SA" dirty="0" smtClean="0">
                          <a:ea typeface="ＭＳ Ｐゴシック" charset="-128"/>
                        </a:rPr>
                        <a:t>.</a:t>
                      </a:r>
                      <a:endParaRPr lang="en-US" altLang="ar-SA" dirty="0">
                        <a:ea typeface="ＭＳ Ｐゴシック" charset="-128"/>
                      </a:endParaRPr>
                    </a:p>
                  </a:txBody>
                  <a:tcPr anchor="ctr"/>
                </a:tc>
                <a:extLst>
                  <a:ext uri="{0D108BD9-81ED-4DB2-BD59-A6C34878D82A}">
                    <a16:rowId xmlns:a16="http://schemas.microsoft.com/office/drawing/2014/main" xmlns="" val="10002"/>
                  </a:ext>
                </a:extLst>
              </a:tr>
              <a:tr h="502989">
                <a:tc>
                  <a:txBody>
                    <a:bodyPr/>
                    <a:lstStyle/>
                    <a:p>
                      <a:pPr marL="0" marR="0" indent="-457200" algn="ctr" defTabSz="914400" rtl="0" eaLnBrk="1" fontAlgn="auto" latinLnBrk="0" hangingPunct="1">
                        <a:lnSpc>
                          <a:spcPct val="100000"/>
                        </a:lnSpc>
                        <a:spcBef>
                          <a:spcPct val="20000"/>
                        </a:spcBef>
                        <a:spcAft>
                          <a:spcPts val="0"/>
                        </a:spcAft>
                        <a:buClr>
                          <a:srgbClr val="00ADA8"/>
                        </a:buClr>
                        <a:buSzTx/>
                        <a:buFont typeface="+mj-lt"/>
                        <a:buAutoNum type="arabicPeriod" startAt="4"/>
                        <a:tabLst/>
                        <a:defRPr/>
                      </a:pPr>
                      <a:r>
                        <a:rPr lang="en-US" altLang="ar-SA" sz="1600" b="1" smtClean="0">
                          <a:solidFill>
                            <a:srgbClr val="36AECD"/>
                          </a:solidFill>
                          <a:ea typeface="ＭＳ Ｐゴシック" charset="-128"/>
                        </a:rPr>
                        <a:t>Endocrine disorder: </a:t>
                      </a:r>
                      <a:r>
                        <a:rPr lang="en-US" altLang="ar-SA" sz="1600" smtClean="0">
                          <a:solidFill>
                            <a:srgbClr val="00B050"/>
                          </a:solidFill>
                          <a:ea typeface="ＭＳ Ｐゴシック" charset="-128"/>
                        </a:rPr>
                        <a:t>Adipose tissue it self is an endocrine organ</a:t>
                      </a:r>
                    </a:p>
                  </a:txBody>
                  <a:tcPr anchor="ctr">
                    <a:solidFill>
                      <a:srgbClr val="F2F2F2"/>
                    </a:solidFill>
                  </a:tcPr>
                </a:tc>
                <a:tc>
                  <a:txBody>
                    <a:bodyPr/>
                    <a:lstStyle/>
                    <a:p>
                      <a:pPr marL="457200" marR="0" lvl="2" indent="0" algn="ctr" defTabSz="914400" rtl="0" eaLnBrk="1" fontAlgn="auto" latinLnBrk="0" hangingPunct="1">
                        <a:lnSpc>
                          <a:spcPct val="100000"/>
                        </a:lnSpc>
                        <a:spcBef>
                          <a:spcPct val="20000"/>
                        </a:spcBef>
                        <a:spcAft>
                          <a:spcPts val="0"/>
                        </a:spcAft>
                        <a:buClr>
                          <a:srgbClr val="4B8180"/>
                        </a:buClr>
                        <a:buSzPct val="75000"/>
                        <a:buFontTx/>
                        <a:buNone/>
                        <a:tabLst/>
                        <a:defRPr/>
                      </a:pPr>
                      <a:r>
                        <a:rPr lang="en-US" altLang="ar-SA" smtClean="0">
                          <a:ea typeface="ＭＳ Ｐゴシック" charset="-128"/>
                        </a:rPr>
                        <a:t>Hormonal </a:t>
                      </a:r>
                      <a:r>
                        <a:rPr lang="en-US" altLang="ar-SA" b="1" smtClean="0">
                          <a:ea typeface="ＭＳ Ｐゴシック" charset="-128"/>
                        </a:rPr>
                        <a:t>im</a:t>
                      </a:r>
                      <a:r>
                        <a:rPr lang="en-US" altLang="ar-SA" smtClean="0">
                          <a:ea typeface="ＭＳ Ｐゴシック" charset="-128"/>
                        </a:rPr>
                        <a:t>balance.</a:t>
                      </a:r>
                    </a:p>
                  </a:txBody>
                  <a:tcPr anchor="ctr">
                    <a:solidFill>
                      <a:srgbClr val="F2F2F2"/>
                    </a:solidFill>
                  </a:tcPr>
                </a:tc>
              </a:tr>
              <a:tr h="502989">
                <a:tc gridSpan="2">
                  <a:txBody>
                    <a:bodyPr/>
                    <a:lstStyle/>
                    <a:p>
                      <a:pPr indent="-457200" algn="ctr">
                        <a:spcBef>
                          <a:spcPct val="20000"/>
                        </a:spcBef>
                        <a:buClr>
                          <a:srgbClr val="00ADA8"/>
                        </a:buClr>
                        <a:buFont typeface="+mj-lt"/>
                        <a:buAutoNum type="arabicPeriod" startAt="5"/>
                      </a:pPr>
                      <a:r>
                        <a:rPr lang="en-US" altLang="ar-SA" b="0" dirty="0" smtClean="0">
                          <a:solidFill>
                            <a:srgbClr val="36AECD"/>
                          </a:solidFill>
                          <a:ea typeface="ＭＳ Ｐゴシック" charset="-128"/>
                        </a:rPr>
                        <a:t>More in and less out = weight gain.</a:t>
                      </a:r>
                      <a:endParaRPr lang="en-US" altLang="ar-SA" b="0" dirty="0">
                        <a:solidFill>
                          <a:srgbClr val="36AECD"/>
                        </a:solidFill>
                        <a:ea typeface="ＭＳ Ｐゴシック" charset="-128"/>
                      </a:endParaRPr>
                    </a:p>
                  </a:txBody>
                  <a:tcPr anchor="ctr">
                    <a:solidFill>
                      <a:srgbClr val="F2F2F2"/>
                    </a:solidFill>
                  </a:tcPr>
                </a:tc>
                <a:tc hMerge="1">
                  <a:txBody>
                    <a:bodyPr/>
                    <a:lstStyle/>
                    <a:p>
                      <a:pPr indent="-457200">
                        <a:spcBef>
                          <a:spcPct val="20000"/>
                        </a:spcBef>
                        <a:buClr>
                          <a:srgbClr val="00ADA8"/>
                        </a:buClr>
                        <a:buFont typeface="+mj-lt"/>
                        <a:buAutoNum type="arabicPeriod"/>
                      </a:pPr>
                      <a:endParaRPr lang="en-US" altLang="ar-SA" b="1" dirty="0">
                        <a:solidFill>
                          <a:srgbClr val="36AECD"/>
                        </a:solidFill>
                        <a:ea typeface="ＭＳ Ｐゴシック" charset="-128"/>
                      </a:endParaRPr>
                    </a:p>
                  </a:txBody>
                  <a:tcPr anchor="ctr">
                    <a:solidFill>
                      <a:srgbClr val="F2F2F2"/>
                    </a:solidFill>
                  </a:tcPr>
                </a:tc>
              </a:tr>
            </a:tbl>
          </a:graphicData>
        </a:graphic>
      </p:graphicFrame>
    </p:spTree>
    <p:extLst>
      <p:ext uri="{BB962C8B-B14F-4D97-AF65-F5344CB8AC3E}">
        <p14:creationId xmlns:p14="http://schemas.microsoft.com/office/powerpoint/2010/main" val="1893945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 xmlns:a16="http://schemas.microsoft.com/office/drawing/2014/main" id="{BAF0BE59-3085-47EB-8C78-50DE6851C5C3}"/>
              </a:ext>
            </a:extLst>
          </p:cNvPr>
          <p:cNvSpPr txBox="1"/>
          <p:nvPr/>
        </p:nvSpPr>
        <p:spPr>
          <a:xfrm>
            <a:off x="274320" y="904834"/>
            <a:ext cx="8115300" cy="2326791"/>
          </a:xfrm>
          <a:prstGeom prst="rect">
            <a:avLst/>
          </a:prstGeom>
          <a:noFill/>
        </p:spPr>
        <p:txBody>
          <a:bodyPr wrap="square" rtlCol="1">
            <a:spAutoFit/>
          </a:bodyPr>
          <a:lstStyle/>
          <a:p>
            <a:pPr lvl="1" indent="-457200">
              <a:spcBef>
                <a:spcPct val="20000"/>
              </a:spcBef>
              <a:buClr>
                <a:srgbClr val="4B8180"/>
              </a:buClr>
              <a:buFont typeface="+mj-lt"/>
              <a:buAutoNum type="arabicPeriod"/>
            </a:pPr>
            <a:endParaRPr lang="en-US" altLang="ar-SA" dirty="0" smtClean="0">
              <a:ea typeface="ＭＳ Ｐゴシック" charset="-128"/>
            </a:endParaRPr>
          </a:p>
          <a:p>
            <a:pPr lvl="1" indent="-457200">
              <a:spcBef>
                <a:spcPct val="20000"/>
              </a:spcBef>
              <a:buClr>
                <a:srgbClr val="4B8180"/>
              </a:buClr>
              <a:buFont typeface="+mj-lt"/>
              <a:buAutoNum type="arabicPeriod"/>
            </a:pPr>
            <a:r>
              <a:rPr lang="en-US" altLang="ar-SA" b="1" dirty="0" smtClean="0">
                <a:solidFill>
                  <a:srgbClr val="33A6C6"/>
                </a:solidFill>
                <a:ea typeface="ＭＳ Ｐゴシック" charset="-128"/>
              </a:rPr>
              <a:t>Afferent </a:t>
            </a:r>
            <a:r>
              <a:rPr lang="en-US" altLang="ar-SA" b="1" dirty="0">
                <a:solidFill>
                  <a:srgbClr val="33A6C6"/>
                </a:solidFill>
                <a:ea typeface="ＭＳ Ｐゴシック" charset="-128"/>
              </a:rPr>
              <a:t>neural signals, circulating hormones, and metabolites.</a:t>
            </a:r>
          </a:p>
          <a:p>
            <a:pPr lvl="2" indent="-457200">
              <a:spcBef>
                <a:spcPct val="20000"/>
              </a:spcBef>
              <a:buClr>
                <a:srgbClr val="4B8180"/>
              </a:buClr>
              <a:buFontTx/>
              <a:buChar char="•"/>
            </a:pPr>
            <a:r>
              <a:rPr lang="en-US" altLang="ar-SA" dirty="0">
                <a:ea typeface="ＭＳ Ｐゴシック" charset="-128"/>
              </a:rPr>
              <a:t>These signals cause the </a:t>
            </a:r>
            <a:r>
              <a:rPr lang="en-US" altLang="ar-SA" u="sng" dirty="0">
                <a:ea typeface="ＭＳ Ｐゴシック" charset="-128"/>
              </a:rPr>
              <a:t>release</a:t>
            </a:r>
            <a:r>
              <a:rPr lang="en-US" altLang="ar-SA" dirty="0">
                <a:ea typeface="ＭＳ Ｐゴシック" charset="-128"/>
              </a:rPr>
              <a:t> of </a:t>
            </a:r>
            <a:r>
              <a:rPr lang="en-US" altLang="ar-SA" b="1" dirty="0">
                <a:ea typeface="ＭＳ Ｐゴシック" charset="-128"/>
              </a:rPr>
              <a:t>hypothalamic peptides </a:t>
            </a:r>
            <a:r>
              <a:rPr lang="en-US" altLang="ar-SA" dirty="0">
                <a:ea typeface="ＭＳ Ｐゴシック" charset="-128"/>
              </a:rPr>
              <a:t>and </a:t>
            </a:r>
            <a:r>
              <a:rPr lang="en-US" altLang="ar-SA" u="sng" dirty="0">
                <a:ea typeface="ＭＳ Ｐゴシック" charset="-128"/>
              </a:rPr>
              <a:t>activate</a:t>
            </a:r>
            <a:r>
              <a:rPr lang="en-US" altLang="ar-SA" dirty="0">
                <a:ea typeface="ＭＳ Ｐゴシック" charset="-128"/>
              </a:rPr>
              <a:t> </a:t>
            </a:r>
            <a:r>
              <a:rPr lang="en-US" altLang="ar-SA" b="1" dirty="0">
                <a:ea typeface="ＭＳ Ｐゴシック" charset="-128"/>
              </a:rPr>
              <a:t>efferent</a:t>
            </a:r>
            <a:r>
              <a:rPr lang="en-US" altLang="ar-SA" dirty="0">
                <a:ea typeface="ＭＳ Ｐゴシック" charset="-128"/>
              </a:rPr>
              <a:t> neural </a:t>
            </a:r>
            <a:r>
              <a:rPr lang="en-US" altLang="ar-SA" dirty="0" smtClean="0">
                <a:ea typeface="ＭＳ Ｐゴシック" charset="-128"/>
              </a:rPr>
              <a:t>signals.</a:t>
            </a:r>
          </a:p>
          <a:p>
            <a:pPr lvl="2" indent="-457200">
              <a:spcBef>
                <a:spcPct val="20000"/>
              </a:spcBef>
              <a:buClr>
                <a:srgbClr val="4B8180"/>
              </a:buClr>
              <a:buFontTx/>
              <a:buChar char="•"/>
            </a:pPr>
            <a:endParaRPr lang="en-US" altLang="ar-SA" dirty="0" smtClean="0">
              <a:ea typeface="ＭＳ Ｐゴシック" charset="-128"/>
            </a:endParaRPr>
          </a:p>
          <a:p>
            <a:pPr lvl="1" indent="-457200">
              <a:spcBef>
                <a:spcPct val="20000"/>
              </a:spcBef>
              <a:buClr>
                <a:srgbClr val="4B8180"/>
              </a:buClr>
              <a:buFont typeface="+mj-lt"/>
              <a:buAutoNum type="arabicPeriod"/>
            </a:pPr>
            <a:r>
              <a:rPr lang="en-US" altLang="ar-SA" b="1" dirty="0">
                <a:solidFill>
                  <a:srgbClr val="33A6C6"/>
                </a:solidFill>
                <a:ea typeface="ＭＳ Ｐゴシック" charset="-128"/>
              </a:rPr>
              <a:t>Adipocytes</a:t>
            </a:r>
            <a:r>
              <a:rPr lang="en-US" altLang="ar-SA" dirty="0">
                <a:ea typeface="ＭＳ Ｐゴシック" charset="-128"/>
              </a:rPr>
              <a:t> also function as </a:t>
            </a:r>
            <a:r>
              <a:rPr lang="en-US" altLang="ar-SA" u="sng" dirty="0">
                <a:ea typeface="ＭＳ Ｐゴシック" charset="-128"/>
              </a:rPr>
              <a:t>endocrine cells</a:t>
            </a:r>
            <a:r>
              <a:rPr lang="en-US" altLang="ar-SA" u="sng" dirty="0" smtClean="0">
                <a:ea typeface="ＭＳ Ｐゴシック" charset="-128"/>
              </a:rPr>
              <a:t>.</a:t>
            </a:r>
            <a:endParaRPr lang="en-US" altLang="ar-SA" u="sng" dirty="0">
              <a:ea typeface="ＭＳ Ｐゴシック" charset="-128"/>
            </a:endParaRPr>
          </a:p>
          <a:p>
            <a:pPr lvl="2" indent="-457200">
              <a:spcBef>
                <a:spcPct val="20000"/>
              </a:spcBef>
              <a:buClr>
                <a:srgbClr val="4B8180"/>
              </a:buClr>
              <a:buFont typeface="Arial" charset="0"/>
              <a:buChar char="•"/>
            </a:pPr>
            <a:r>
              <a:rPr lang="en-US" altLang="ar-SA" dirty="0" smtClean="0">
                <a:ea typeface="ＭＳ Ｐゴシック" charset="-128"/>
              </a:rPr>
              <a:t>They </a:t>
            </a:r>
            <a:r>
              <a:rPr lang="en-US" altLang="ar-SA" dirty="0">
                <a:ea typeface="ＭＳ Ｐゴシック" charset="-128"/>
              </a:rPr>
              <a:t>release many regulatory </a:t>
            </a:r>
            <a:r>
              <a:rPr lang="en-US" altLang="ar-SA" dirty="0" smtClean="0">
                <a:ea typeface="ＭＳ Ｐゴシック" charset="-128"/>
              </a:rPr>
              <a:t>molecules: </a:t>
            </a:r>
            <a:r>
              <a:rPr lang="en-US" altLang="ar-SA" sz="1900" b="1" dirty="0" smtClean="0">
                <a:solidFill>
                  <a:srgbClr val="FF0000"/>
                </a:solidFill>
                <a:ea typeface="ＭＳ Ｐゴシック" charset="-128"/>
              </a:rPr>
              <a:t>Leptin</a:t>
            </a:r>
            <a:r>
              <a:rPr lang="en-US" altLang="ar-SA" sz="1900" b="1" dirty="0">
                <a:solidFill>
                  <a:srgbClr val="FF0000"/>
                </a:solidFill>
                <a:ea typeface="ＭＳ Ｐゴシック" charset="-128"/>
              </a:rPr>
              <a:t>, </a:t>
            </a:r>
            <a:r>
              <a:rPr lang="en-US" altLang="ar-SA" sz="1900" b="1" dirty="0" smtClean="0">
                <a:solidFill>
                  <a:srgbClr val="FF0000"/>
                </a:solidFill>
                <a:ea typeface="ＭＳ Ｐゴシック" charset="-128"/>
              </a:rPr>
              <a:t>Adiponectin</a:t>
            </a:r>
            <a:r>
              <a:rPr lang="en-US" altLang="ar-SA" sz="1900" b="1" dirty="0">
                <a:solidFill>
                  <a:srgbClr val="FF0000"/>
                </a:solidFill>
                <a:ea typeface="ＭＳ Ｐゴシック" charset="-128"/>
              </a:rPr>
              <a:t>, </a:t>
            </a:r>
            <a:r>
              <a:rPr lang="en-US" altLang="ar-SA" sz="1900" b="1" dirty="0" err="1" smtClean="0">
                <a:solidFill>
                  <a:srgbClr val="FF0000"/>
                </a:solidFill>
                <a:ea typeface="ＭＳ Ｐゴシック" charset="-128"/>
              </a:rPr>
              <a:t>Resistin</a:t>
            </a:r>
            <a:r>
              <a:rPr lang="en-US" altLang="ar-SA" sz="1900" b="1" dirty="0" smtClean="0">
                <a:solidFill>
                  <a:srgbClr val="FF0000"/>
                </a:solidFill>
                <a:ea typeface="ＭＳ Ｐゴシック" charset="-128"/>
              </a:rPr>
              <a:t>.</a:t>
            </a:r>
            <a:endParaRPr lang="en-US" altLang="ar-SA" sz="1900" b="1" dirty="0">
              <a:solidFill>
                <a:srgbClr val="FF0000"/>
              </a:solidFill>
              <a:ea typeface="ＭＳ Ｐゴシック" charset="-128"/>
            </a:endParaRPr>
          </a:p>
        </p:txBody>
      </p:sp>
      <p:pic>
        <p:nvPicPr>
          <p:cNvPr id="4" name="Picture 4" descr="C:\Documents and Settings\sumbul\My Documents\My Pictures\figure_26.7.jpg"/>
          <p:cNvPicPr>
            <a:picLocks noChangeAspect="1" noChangeArrowheads="1"/>
          </p:cNvPicPr>
          <p:nvPr/>
        </p:nvPicPr>
        <p:blipFill rotWithShape="1">
          <a:blip r:embed="rId2">
            <a:extLst>
              <a:ext uri="{28A0092B-C50C-407E-A947-70E740481C1C}">
                <a14:useLocalDpi xmlns:a14="http://schemas.microsoft.com/office/drawing/2010/main" val="0"/>
              </a:ext>
            </a:extLst>
          </a:blip>
          <a:srcRect b="50231"/>
          <a:stretch/>
        </p:blipFill>
        <p:spPr bwMode="auto">
          <a:xfrm>
            <a:off x="584200" y="3501697"/>
            <a:ext cx="3009900" cy="311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608" y="760403"/>
            <a:ext cx="3082832" cy="464871"/>
          </a:xfrm>
          <a:prstGeom prst="rect">
            <a:avLst/>
          </a:prstGeom>
        </p:spPr>
        <p:txBody>
          <a:bodyPr wrap="none">
            <a:spAutoFit/>
          </a:bodyPr>
          <a:lstStyle/>
          <a:p>
            <a:pPr indent="-457200">
              <a:lnSpc>
                <a:spcPct val="150000"/>
              </a:lnSpc>
              <a:spcBef>
                <a:spcPct val="20000"/>
              </a:spcBef>
              <a:buClr>
                <a:srgbClr val="00ADA8"/>
              </a:buClr>
              <a:buFont typeface="Wingdings" charset="2"/>
              <a:buChar char="v"/>
            </a:pPr>
            <a:r>
              <a:rPr lang="en-US" altLang="ar-SA" b="1" dirty="0">
                <a:ea typeface="ＭＳ Ｐゴシック" charset="-128"/>
              </a:rPr>
              <a:t>Appetite is influenced by:</a:t>
            </a:r>
          </a:p>
        </p:txBody>
      </p:sp>
      <p:pic>
        <p:nvPicPr>
          <p:cNvPr id="8" name="Picture 4" descr="C:\Documents and Settings\sumbul\My Documents\My Pictures\figure_26.7.jpg"/>
          <p:cNvPicPr>
            <a:picLocks noChangeAspect="1" noChangeArrowheads="1"/>
          </p:cNvPicPr>
          <p:nvPr/>
        </p:nvPicPr>
        <p:blipFill rotWithShape="1">
          <a:blip r:embed="rId2">
            <a:extLst>
              <a:ext uri="{28A0092B-C50C-407E-A947-70E740481C1C}">
                <a14:useLocalDpi xmlns:a14="http://schemas.microsoft.com/office/drawing/2010/main" val="0"/>
              </a:ext>
            </a:extLst>
          </a:blip>
          <a:srcRect t="49768" b="1600"/>
          <a:stretch/>
        </p:blipFill>
        <p:spPr bwMode="auto">
          <a:xfrm>
            <a:off x="3835400" y="3506368"/>
            <a:ext cx="3009900" cy="31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9620" y="1230660"/>
            <a:ext cx="3225800" cy="4616648"/>
          </a:xfrm>
          <a:prstGeom prst="rect">
            <a:avLst/>
          </a:prstGeom>
          <a:solidFill>
            <a:schemeClr val="bg1">
              <a:lumMod val="95000"/>
            </a:schemeClr>
          </a:solidFill>
          <a:ln w="19050">
            <a:solidFill>
              <a:srgbClr val="002060"/>
            </a:solidFill>
            <a:prstDash val="dash"/>
          </a:ln>
        </p:spPr>
        <p:txBody>
          <a:bodyPr wrap="square" rtlCol="0">
            <a:spAutoFit/>
          </a:bodyPr>
          <a:lstStyle/>
          <a:p>
            <a:r>
              <a:rPr lang="en-US" sz="1400" dirty="0" smtClean="0">
                <a:solidFill>
                  <a:srgbClr val="00B050"/>
                </a:solidFill>
              </a:rPr>
              <a:t>There are signals that is going to your brain that control your feeling of  your satiety or hunger. If the person is undernourished your stomach will increase the secretion of hormone  </a:t>
            </a:r>
            <a:r>
              <a:rPr lang="en-US" sz="1400" b="1" dirty="0" smtClean="0">
                <a:solidFill>
                  <a:srgbClr val="00B050"/>
                </a:solidFill>
              </a:rPr>
              <a:t>(ghrelin) </a:t>
            </a:r>
            <a:r>
              <a:rPr lang="en-US" sz="1400" dirty="0" smtClean="0">
                <a:solidFill>
                  <a:srgbClr val="00B050"/>
                </a:solidFill>
              </a:rPr>
              <a:t>and other signals coming from the gut like </a:t>
            </a:r>
            <a:r>
              <a:rPr lang="en-US" sz="1400" b="1" dirty="0" smtClean="0">
                <a:solidFill>
                  <a:srgbClr val="00B050"/>
                </a:solidFill>
              </a:rPr>
              <a:t>CCK, PYY </a:t>
            </a:r>
            <a:r>
              <a:rPr lang="en-US" sz="1400" dirty="0" smtClean="0">
                <a:solidFill>
                  <a:srgbClr val="00B050"/>
                </a:solidFill>
              </a:rPr>
              <a:t>or the one coming from the adipose tissue which is </a:t>
            </a:r>
            <a:r>
              <a:rPr lang="en-US" sz="1400" b="1" dirty="0" smtClean="0">
                <a:solidFill>
                  <a:srgbClr val="00B050"/>
                </a:solidFill>
              </a:rPr>
              <a:t>leptin or insulin</a:t>
            </a:r>
            <a:r>
              <a:rPr lang="en-US" sz="1400" dirty="0" smtClean="0">
                <a:solidFill>
                  <a:srgbClr val="00B050"/>
                </a:solidFill>
              </a:rPr>
              <a:t> they will be low they go and tell the hypothalamus that the state of the body is </a:t>
            </a:r>
            <a:r>
              <a:rPr lang="en-US" sz="1400" dirty="0" err="1" smtClean="0">
                <a:solidFill>
                  <a:srgbClr val="00B050"/>
                </a:solidFill>
              </a:rPr>
              <a:t>undernuorishing</a:t>
            </a:r>
            <a:r>
              <a:rPr lang="en-US" sz="1400" dirty="0" smtClean="0">
                <a:solidFill>
                  <a:srgbClr val="00B050"/>
                </a:solidFill>
              </a:rPr>
              <a:t> and the hypothalamus will send signals that will increase the appetite and then you will feel </a:t>
            </a:r>
            <a:r>
              <a:rPr lang="en-US" sz="1400" dirty="0" err="1" smtClean="0">
                <a:solidFill>
                  <a:srgbClr val="00B050"/>
                </a:solidFill>
              </a:rPr>
              <a:t>hungery</a:t>
            </a:r>
            <a:r>
              <a:rPr lang="en-US" sz="1400" dirty="0" smtClean="0">
                <a:solidFill>
                  <a:srgbClr val="00B050"/>
                </a:solidFill>
              </a:rPr>
              <a:t> to eat. When the person is </a:t>
            </a:r>
            <a:r>
              <a:rPr lang="en-US" sz="1400" dirty="0" err="1" smtClean="0">
                <a:solidFill>
                  <a:srgbClr val="00B050"/>
                </a:solidFill>
              </a:rPr>
              <a:t>overnourished</a:t>
            </a:r>
            <a:r>
              <a:rPr lang="en-US" sz="1400" dirty="0" smtClean="0">
                <a:solidFill>
                  <a:srgbClr val="00B050"/>
                </a:solidFill>
              </a:rPr>
              <a:t> all of the hormones except the ghrelin (insulin – leptin – CCK – PYY ) go and tell the hypothalamus that the person is fed and not hungry, so the hypothalamus will send the signals that decreases appetite (satiety) and the energy expenditure. </a:t>
            </a:r>
            <a:endParaRPr lang="en-US" sz="1400" dirty="0">
              <a:solidFill>
                <a:srgbClr val="00B050"/>
              </a:solidFill>
            </a:endParaRPr>
          </a:p>
        </p:txBody>
      </p:sp>
      <p:sp>
        <p:nvSpPr>
          <p:cNvPr id="9" name="TextBox 8"/>
          <p:cNvSpPr txBox="1"/>
          <p:nvPr/>
        </p:nvSpPr>
        <p:spPr>
          <a:xfrm>
            <a:off x="753282" y="12700"/>
            <a:ext cx="4989792"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Hormonal control</a:t>
            </a:r>
          </a:p>
        </p:txBody>
      </p:sp>
    </p:spTree>
    <p:extLst>
      <p:ext uri="{BB962C8B-B14F-4D97-AF65-F5344CB8AC3E}">
        <p14:creationId xmlns:p14="http://schemas.microsoft.com/office/powerpoint/2010/main" val="2560440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Leptin</a:t>
            </a:r>
          </a:p>
        </p:txBody>
      </p:sp>
      <p:sp>
        <p:nvSpPr>
          <p:cNvPr id="7" name="مربع نص 6">
            <a:extLst>
              <a:ext uri="{FF2B5EF4-FFF2-40B4-BE49-F238E27FC236}">
                <a16:creationId xmlns="" xmlns:a16="http://schemas.microsoft.com/office/drawing/2014/main" id="{BAF0BE59-3085-47EB-8C78-50DE6851C5C3}"/>
              </a:ext>
            </a:extLst>
          </p:cNvPr>
          <p:cNvSpPr txBox="1"/>
          <p:nvPr/>
        </p:nvSpPr>
        <p:spPr>
          <a:xfrm>
            <a:off x="98425" y="1086052"/>
            <a:ext cx="5570855" cy="5693866"/>
          </a:xfrm>
          <a:prstGeom prst="rect">
            <a:avLst/>
          </a:prstGeom>
          <a:noFill/>
        </p:spPr>
        <p:txBody>
          <a:bodyPr wrap="square" rtlCol="1">
            <a:spAutoFit/>
          </a:bodyPr>
          <a:lstStyle/>
          <a:p>
            <a:pPr marL="285750" indent="-285750">
              <a:spcBef>
                <a:spcPct val="20000"/>
              </a:spcBef>
              <a:buClr>
                <a:srgbClr val="00ADA8"/>
              </a:buClr>
              <a:buFont typeface="Wingdings" charset="2"/>
              <a:buChar char="v"/>
            </a:pPr>
            <a:r>
              <a:rPr lang="en-US" altLang="ar-SA" dirty="0">
                <a:ea typeface="ＭＳ Ｐゴシック" charset="-128"/>
              </a:rPr>
              <a:t>A </a:t>
            </a:r>
            <a:r>
              <a:rPr lang="en-US" altLang="ar-SA" b="1" dirty="0" smtClean="0">
                <a:ea typeface="ＭＳ Ｐゴシック" charset="-128"/>
              </a:rPr>
              <a:t>protein </a:t>
            </a:r>
            <a:r>
              <a:rPr lang="en-US" altLang="ar-SA" b="1" dirty="0" smtClean="0">
                <a:solidFill>
                  <a:srgbClr val="00B050"/>
                </a:solidFill>
                <a:ea typeface="ＭＳ Ｐゴシック" charset="-128"/>
              </a:rPr>
              <a:t>or peptide</a:t>
            </a:r>
            <a:r>
              <a:rPr lang="en-US" altLang="ar-SA" dirty="0" smtClean="0">
                <a:solidFill>
                  <a:srgbClr val="00B050"/>
                </a:solidFill>
                <a:ea typeface="ＭＳ Ｐゴシック" charset="-128"/>
              </a:rPr>
              <a:t> </a:t>
            </a:r>
            <a:r>
              <a:rPr lang="en-US" altLang="ar-SA" dirty="0">
                <a:ea typeface="ＭＳ Ｐゴシック" charset="-128"/>
              </a:rPr>
              <a:t>hormone produced by </a:t>
            </a:r>
            <a:r>
              <a:rPr lang="en-US" altLang="ar-SA" b="1" dirty="0" smtClean="0">
                <a:ea typeface="ＭＳ Ｐゴシック" charset="-128"/>
              </a:rPr>
              <a:t>adipocytes</a:t>
            </a:r>
            <a:r>
              <a:rPr lang="en-US" altLang="ar-SA" dirty="0" smtClean="0">
                <a:ea typeface="ＭＳ Ｐゴシック" charset="-128"/>
              </a:rPr>
              <a:t> that is required </a:t>
            </a:r>
            <a:r>
              <a:rPr lang="en-US" altLang="ar-SA" u="sng" dirty="0">
                <a:ea typeface="ＭＳ Ｐゴシック" charset="-128"/>
              </a:rPr>
              <a:t>to keep the body weight under control.</a:t>
            </a:r>
          </a:p>
          <a:p>
            <a:pPr lvl="2" indent="-457200">
              <a:spcBef>
                <a:spcPct val="20000"/>
              </a:spcBef>
              <a:buClr>
                <a:srgbClr val="4B8180"/>
              </a:buClr>
              <a:buFontTx/>
              <a:buChar char="•"/>
            </a:pPr>
            <a:r>
              <a:rPr lang="en-US" altLang="ar-SA" dirty="0">
                <a:ea typeface="ＭＳ Ｐゴシック" charset="-128"/>
              </a:rPr>
              <a:t>Signals the brain about </a:t>
            </a:r>
            <a:r>
              <a:rPr lang="en-US" altLang="ar-SA" b="1" dirty="0">
                <a:solidFill>
                  <a:srgbClr val="FF0000"/>
                </a:solidFill>
                <a:ea typeface="ＭＳ Ｐゴシック" charset="-128"/>
              </a:rPr>
              <a:t>fat store levels</a:t>
            </a:r>
            <a:r>
              <a:rPr lang="en-US" altLang="ar-SA" dirty="0" smtClean="0">
                <a:ea typeface="ＭＳ Ｐゴシック" charset="-128"/>
              </a:rPr>
              <a:t>.</a:t>
            </a:r>
          </a:p>
          <a:p>
            <a:pPr lvl="2" indent="-457200">
              <a:spcBef>
                <a:spcPct val="20000"/>
              </a:spcBef>
              <a:buClr>
                <a:srgbClr val="4B8180"/>
              </a:buClr>
              <a:buFontTx/>
              <a:buChar char="•"/>
            </a:pPr>
            <a:r>
              <a:rPr lang="en-US" altLang="ar-SA" sz="1400" dirty="0" smtClean="0">
                <a:solidFill>
                  <a:srgbClr val="00B050"/>
                </a:solidFill>
                <a:ea typeface="ＭＳ Ｐゴシック" charset="-128"/>
              </a:rPr>
              <a:t>More fat in the body = more leptin secretion. So leptin tells the brain that body is will fed and induces satiety, decreases appetite and increases energy expenditure.</a:t>
            </a:r>
          </a:p>
          <a:p>
            <a:pPr lvl="2" indent="-457200">
              <a:spcBef>
                <a:spcPct val="20000"/>
              </a:spcBef>
              <a:buClr>
                <a:srgbClr val="4B8180"/>
              </a:buClr>
              <a:buFontTx/>
              <a:buChar char="•"/>
            </a:pPr>
            <a:endParaRPr lang="en-US" altLang="ar-SA" sz="1400" dirty="0">
              <a:solidFill>
                <a:srgbClr val="00B050"/>
              </a:solidFill>
              <a:ea typeface="ＭＳ Ｐゴシック" charset="-128"/>
            </a:endParaRPr>
          </a:p>
          <a:p>
            <a:pPr indent="-457200">
              <a:spcBef>
                <a:spcPct val="20000"/>
              </a:spcBef>
              <a:buClr>
                <a:srgbClr val="00ADA8"/>
              </a:buClr>
              <a:buFont typeface="Wingdings" charset="2"/>
              <a:buChar char="v"/>
            </a:pPr>
            <a:r>
              <a:rPr lang="en-US" altLang="ar-SA" b="1" dirty="0">
                <a:solidFill>
                  <a:srgbClr val="00ADA8"/>
                </a:solidFill>
                <a:ea typeface="ＭＳ Ｐゴシック" charset="-128"/>
              </a:rPr>
              <a:t>Regulates the amount of body fat by:</a:t>
            </a:r>
          </a:p>
          <a:p>
            <a:pPr lvl="2" indent="-457200">
              <a:spcBef>
                <a:spcPct val="20000"/>
              </a:spcBef>
              <a:buClr>
                <a:srgbClr val="4B8180"/>
              </a:buClr>
              <a:buFontTx/>
              <a:buChar char="•"/>
            </a:pPr>
            <a:r>
              <a:rPr lang="en-US" altLang="ar-SA" b="1" dirty="0">
                <a:solidFill>
                  <a:srgbClr val="FF0000"/>
                </a:solidFill>
                <a:ea typeface="ＭＳ Ｐゴシック" charset="-128"/>
              </a:rPr>
              <a:t>Controlling appetite and energy expenditure</a:t>
            </a:r>
            <a:r>
              <a:rPr lang="en-US" altLang="ar-SA" b="1" dirty="0" smtClean="0">
                <a:solidFill>
                  <a:srgbClr val="FF0000"/>
                </a:solidFill>
                <a:ea typeface="ＭＳ Ｐゴシック" charset="-128"/>
              </a:rPr>
              <a:t>.</a:t>
            </a:r>
          </a:p>
          <a:p>
            <a:pPr lvl="2" indent="-457200">
              <a:spcBef>
                <a:spcPct val="20000"/>
              </a:spcBef>
              <a:buClr>
                <a:srgbClr val="4B8180"/>
              </a:buClr>
              <a:buFontTx/>
              <a:buChar char="•"/>
            </a:pPr>
            <a:endParaRPr lang="en-US" altLang="ar-SA" b="1" dirty="0">
              <a:solidFill>
                <a:srgbClr val="FF0000"/>
              </a:solidFill>
              <a:ea typeface="ＭＳ Ｐゴシック" charset="-128"/>
            </a:endParaRPr>
          </a:p>
          <a:p>
            <a:pPr indent="-457200">
              <a:spcBef>
                <a:spcPct val="20000"/>
              </a:spcBef>
              <a:buClr>
                <a:srgbClr val="00ADA8"/>
              </a:buClr>
              <a:buFont typeface="Wingdings" charset="2"/>
              <a:buChar char="v"/>
            </a:pPr>
            <a:r>
              <a:rPr lang="en-US" altLang="ar-SA" b="1" dirty="0">
                <a:solidFill>
                  <a:srgbClr val="00ADA8"/>
                </a:solidFill>
                <a:ea typeface="ＭＳ Ｐゴシック" charset="-128"/>
              </a:rPr>
              <a:t>Leptin secretion:</a:t>
            </a:r>
          </a:p>
          <a:p>
            <a:pPr lvl="2" indent="-457200">
              <a:spcBef>
                <a:spcPct val="20000"/>
              </a:spcBef>
              <a:buClr>
                <a:srgbClr val="4B8180"/>
              </a:buClr>
              <a:buFontTx/>
              <a:buChar char="•"/>
            </a:pPr>
            <a:r>
              <a:rPr lang="en-US" altLang="ar-SA" b="1" dirty="0">
                <a:ea typeface="ＭＳ Ｐゴシック" charset="-128"/>
              </a:rPr>
              <a:t>Suppressed</a:t>
            </a:r>
            <a:r>
              <a:rPr lang="en-US" altLang="ar-SA" dirty="0">
                <a:ea typeface="ＭＳ Ｐゴシック" charset="-128"/>
              </a:rPr>
              <a:t> in </a:t>
            </a:r>
            <a:r>
              <a:rPr lang="en-US" altLang="ar-SA" b="1" dirty="0">
                <a:ea typeface="ＭＳ Ｐゴシック" charset="-128"/>
              </a:rPr>
              <a:t>starvation</a:t>
            </a:r>
            <a:r>
              <a:rPr lang="en-US" altLang="ar-SA" dirty="0">
                <a:ea typeface="ＭＳ Ｐゴシック" charset="-128"/>
              </a:rPr>
              <a:t> (depletion of fat stores</a:t>
            </a:r>
            <a:r>
              <a:rPr lang="en-US" altLang="ar-SA" dirty="0" smtClean="0">
                <a:ea typeface="ＭＳ Ｐゴシック" charset="-128"/>
              </a:rPr>
              <a:t>). </a:t>
            </a:r>
            <a:endParaRPr lang="en-US" altLang="ar-SA" dirty="0">
              <a:ea typeface="ＭＳ Ｐゴシック" charset="-128"/>
            </a:endParaRPr>
          </a:p>
          <a:p>
            <a:pPr lvl="2" indent="-457200">
              <a:spcBef>
                <a:spcPct val="20000"/>
              </a:spcBef>
              <a:buClr>
                <a:srgbClr val="4B8180"/>
              </a:buClr>
              <a:buFontTx/>
              <a:buChar char="•"/>
            </a:pPr>
            <a:r>
              <a:rPr lang="en-US" altLang="ar-SA" b="1" dirty="0">
                <a:ea typeface="ＭＳ Ｐゴシック" charset="-128"/>
              </a:rPr>
              <a:t>Enhanced</a:t>
            </a:r>
            <a:r>
              <a:rPr lang="en-US" altLang="ar-SA" dirty="0">
                <a:ea typeface="ＭＳ Ｐゴシック" charset="-128"/>
              </a:rPr>
              <a:t> in </a:t>
            </a:r>
            <a:r>
              <a:rPr lang="en-US" altLang="ar-SA" b="1" dirty="0">
                <a:ea typeface="ＭＳ Ｐゴシック" charset="-128"/>
              </a:rPr>
              <a:t>well-fed state </a:t>
            </a:r>
            <a:r>
              <a:rPr lang="en-US" altLang="ar-SA" dirty="0">
                <a:ea typeface="ＭＳ Ｐゴシック" charset="-128"/>
              </a:rPr>
              <a:t>(expansion of fat stores</a:t>
            </a:r>
            <a:r>
              <a:rPr lang="en-US" altLang="ar-SA" dirty="0" smtClean="0">
                <a:ea typeface="ＭＳ Ｐゴシック" charset="-128"/>
              </a:rPr>
              <a:t>).</a:t>
            </a:r>
          </a:p>
          <a:p>
            <a:pPr lvl="2" indent="-457200">
              <a:spcBef>
                <a:spcPct val="20000"/>
              </a:spcBef>
              <a:buClr>
                <a:srgbClr val="4B8180"/>
              </a:buClr>
              <a:buFontTx/>
              <a:buChar char="•"/>
            </a:pPr>
            <a:endParaRPr lang="en-US" altLang="ar-SA" dirty="0">
              <a:ea typeface="ＭＳ Ｐゴシック" charset="-128"/>
            </a:endParaRPr>
          </a:p>
          <a:p>
            <a:pPr marL="285750" indent="-285750">
              <a:spcBef>
                <a:spcPct val="20000"/>
              </a:spcBef>
              <a:buClr>
                <a:srgbClr val="00ADA8"/>
              </a:buClr>
              <a:buFont typeface="Wingdings" charset="2"/>
              <a:buChar char="v"/>
            </a:pPr>
            <a:r>
              <a:rPr lang="en-US" altLang="ar-SA" dirty="0">
                <a:ea typeface="ＭＳ Ｐゴシック" charset="-128"/>
              </a:rPr>
              <a:t>Leptin causes </a:t>
            </a:r>
            <a:r>
              <a:rPr lang="en-US" altLang="ar-SA" b="1" dirty="0">
                <a:ea typeface="ＭＳ Ｐゴシック" charset="-128"/>
              </a:rPr>
              <a:t>overweight mice to lose weight </a:t>
            </a:r>
            <a:r>
              <a:rPr lang="en-US" altLang="ar-SA" dirty="0">
                <a:ea typeface="ＭＳ Ｐゴシック" charset="-128"/>
              </a:rPr>
              <a:t>and </a:t>
            </a:r>
            <a:r>
              <a:rPr lang="en-US" altLang="ar-SA" dirty="0" smtClean="0">
                <a:ea typeface="ＭＳ Ｐゴシック" charset="-128"/>
              </a:rPr>
              <a:t>          maintain </a:t>
            </a:r>
            <a:r>
              <a:rPr lang="en-US" altLang="ar-SA" dirty="0">
                <a:ea typeface="ＭＳ Ｐゴシック" charset="-128"/>
              </a:rPr>
              <a:t>weight </a:t>
            </a:r>
            <a:r>
              <a:rPr lang="en-US" altLang="ar-SA" dirty="0" smtClean="0">
                <a:ea typeface="ＭＳ Ｐゴシック" charset="-128"/>
              </a:rPr>
              <a:t>loss </a:t>
            </a:r>
            <a:r>
              <a:rPr lang="en-US" altLang="ar-SA" dirty="0" smtClean="0">
                <a:solidFill>
                  <a:srgbClr val="00B050"/>
                </a:solidFill>
                <a:ea typeface="ＭＳ Ｐゴシック" charset="-128"/>
              </a:rPr>
              <a:t>but not in humans.</a:t>
            </a:r>
            <a:endParaRPr lang="en-US" altLang="ar-SA" dirty="0">
              <a:solidFill>
                <a:srgbClr val="00B050"/>
              </a:solidFill>
              <a:ea typeface="ＭＳ Ｐゴシック" charset="-128"/>
            </a:endParaRPr>
          </a:p>
        </p:txBody>
      </p:sp>
      <p:sp>
        <p:nvSpPr>
          <p:cNvPr id="4" name="TextBox 3"/>
          <p:cNvSpPr txBox="1"/>
          <p:nvPr/>
        </p:nvSpPr>
        <p:spPr>
          <a:xfrm>
            <a:off x="7072313" y="57152"/>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Leptin Resistance</a:t>
            </a:r>
          </a:p>
        </p:txBody>
      </p:sp>
      <p:sp>
        <p:nvSpPr>
          <p:cNvPr id="5" name="مربع نص 6">
            <a:extLst>
              <a:ext uri="{FF2B5EF4-FFF2-40B4-BE49-F238E27FC236}">
                <a16:creationId xmlns="" xmlns:a16="http://schemas.microsoft.com/office/drawing/2014/main" id="{BAF0BE59-3085-47EB-8C78-50DE6851C5C3}"/>
              </a:ext>
            </a:extLst>
          </p:cNvPr>
          <p:cNvSpPr txBox="1"/>
          <p:nvPr/>
        </p:nvSpPr>
        <p:spPr>
          <a:xfrm>
            <a:off x="6135057" y="1098691"/>
            <a:ext cx="5624127" cy="5066002"/>
          </a:xfrm>
          <a:prstGeom prst="rect">
            <a:avLst/>
          </a:prstGeom>
          <a:noFill/>
        </p:spPr>
        <p:txBody>
          <a:bodyPr wrap="square" rtlCol="1">
            <a:spAutoFit/>
          </a:bodyPr>
          <a:lstStyle/>
          <a:p>
            <a:pPr marL="285750" indent="-285750">
              <a:spcBef>
                <a:spcPct val="20000"/>
              </a:spcBef>
              <a:buClr>
                <a:srgbClr val="00ADA8"/>
              </a:buClr>
              <a:buFont typeface="Wingdings" charset="2"/>
              <a:buChar char="v"/>
            </a:pPr>
            <a:r>
              <a:rPr lang="en-US" altLang="ar-SA" dirty="0">
                <a:ea typeface="ＭＳ Ｐゴシック" charset="-128"/>
              </a:rPr>
              <a:t>Leptin increases metabolic rate and decreases appetite in humans.</a:t>
            </a:r>
          </a:p>
          <a:p>
            <a:pPr marL="742950" lvl="1" indent="-285750">
              <a:spcBef>
                <a:spcPct val="20000"/>
              </a:spcBef>
              <a:buFont typeface="Arial" charset="0"/>
              <a:buChar char="•"/>
            </a:pPr>
            <a:r>
              <a:rPr lang="en-US" altLang="ar-SA" dirty="0">
                <a:ea typeface="ＭＳ Ｐゴシック" charset="-128"/>
              </a:rPr>
              <a:t>Plasma leptin level in obese humans is usually </a:t>
            </a:r>
            <a:r>
              <a:rPr lang="en-US" altLang="ar-SA" b="1" u="sng" dirty="0">
                <a:ea typeface="ＭＳ Ｐゴシック" charset="-128"/>
              </a:rPr>
              <a:t>normal</a:t>
            </a:r>
            <a:r>
              <a:rPr lang="en-US" altLang="ar-SA" dirty="0">
                <a:ea typeface="ＭＳ Ｐゴシック" charset="-128"/>
              </a:rPr>
              <a:t> for their fat </a:t>
            </a:r>
            <a:r>
              <a:rPr lang="en-US" altLang="ar-SA" dirty="0" smtClean="0">
                <a:ea typeface="ＭＳ Ｐゴシック" charset="-128"/>
              </a:rPr>
              <a:t>mass</a:t>
            </a:r>
          </a:p>
          <a:p>
            <a:pPr marL="742950" lvl="1" indent="-285750">
              <a:spcBef>
                <a:spcPct val="20000"/>
              </a:spcBef>
              <a:buFont typeface="Arial" charset="0"/>
              <a:buChar char="•"/>
            </a:pPr>
            <a:endParaRPr lang="en-US" altLang="ar-SA" sz="1600" dirty="0">
              <a:solidFill>
                <a:srgbClr val="00B050"/>
              </a:solidFill>
              <a:ea typeface="ＭＳ Ｐゴシック" charset="-128"/>
            </a:endParaRPr>
          </a:p>
          <a:p>
            <a:pPr marL="285750" indent="-285750">
              <a:spcBef>
                <a:spcPct val="20000"/>
              </a:spcBef>
              <a:buClr>
                <a:srgbClr val="00ADA8"/>
              </a:buClr>
              <a:buFont typeface="Wingdings" charset="2"/>
              <a:buChar char="v"/>
            </a:pPr>
            <a:r>
              <a:rPr lang="en-US" altLang="ar-SA" dirty="0" smtClean="0">
                <a:ea typeface="ＭＳ Ｐゴシック" charset="-128"/>
              </a:rPr>
              <a:t>Resistance </a:t>
            </a:r>
            <a:r>
              <a:rPr lang="en-US" altLang="ar-SA" dirty="0">
                <a:ea typeface="ＭＳ Ｐゴシック" charset="-128"/>
              </a:rPr>
              <a:t>to leptin has been found in </a:t>
            </a:r>
            <a:r>
              <a:rPr lang="en-US" altLang="ar-SA" b="1" dirty="0">
                <a:solidFill>
                  <a:srgbClr val="FF0000"/>
                </a:solidFill>
                <a:ea typeface="ＭＳ Ｐゴシック" charset="-128"/>
              </a:rPr>
              <a:t>obese humans</a:t>
            </a:r>
            <a:r>
              <a:rPr lang="en-US" altLang="ar-SA" dirty="0" smtClean="0">
                <a:ea typeface="ＭＳ Ｐゴシック" charset="-128"/>
              </a:rPr>
              <a:t>.</a:t>
            </a:r>
          </a:p>
          <a:p>
            <a:pPr marL="285750" indent="-285750">
              <a:spcBef>
                <a:spcPct val="20000"/>
              </a:spcBef>
              <a:buClr>
                <a:srgbClr val="00ADA8"/>
              </a:buClr>
              <a:buFont typeface="Wingdings" charset="2"/>
              <a:buChar char="v"/>
            </a:pPr>
            <a:endParaRPr lang="en-US" altLang="ar-SA" dirty="0">
              <a:ea typeface="ＭＳ Ｐゴシック" charset="-128"/>
            </a:endParaRPr>
          </a:p>
          <a:p>
            <a:pPr marL="285750" indent="-285750">
              <a:spcBef>
                <a:spcPct val="20000"/>
              </a:spcBef>
              <a:buClr>
                <a:srgbClr val="00ADA8"/>
              </a:buClr>
              <a:buFont typeface="Wingdings" charset="2"/>
              <a:buChar char="v"/>
            </a:pPr>
            <a:r>
              <a:rPr lang="en-US" altLang="ar-SA" dirty="0" smtClean="0">
                <a:solidFill>
                  <a:schemeClr val="bg1">
                    <a:lumMod val="65000"/>
                  </a:schemeClr>
                </a:solidFill>
                <a:ea typeface="ＭＳ Ｐゴシック" charset="-128"/>
              </a:rPr>
              <a:t>Mechanism?  </a:t>
            </a:r>
            <a:r>
              <a:rPr lang="en-US" altLang="ar-SA" dirty="0" smtClean="0">
                <a:ea typeface="ＭＳ Ｐゴシック" charset="-128"/>
              </a:rPr>
              <a:t>The </a:t>
            </a:r>
            <a:r>
              <a:rPr lang="en-US" altLang="ar-SA" dirty="0">
                <a:ea typeface="ＭＳ Ｐゴシック" charset="-128"/>
              </a:rPr>
              <a:t>receptor for leptin in the </a:t>
            </a:r>
            <a:r>
              <a:rPr lang="en-US" altLang="ar-SA" u="sng" dirty="0">
                <a:ea typeface="ＭＳ Ｐゴシック" charset="-128"/>
              </a:rPr>
              <a:t>hypothalamus</a:t>
            </a:r>
            <a:r>
              <a:rPr lang="en-US" altLang="ar-SA" dirty="0">
                <a:ea typeface="ＭＳ Ｐゴシック" charset="-128"/>
              </a:rPr>
              <a:t> is produced by </a:t>
            </a:r>
            <a:r>
              <a:rPr lang="en-US" altLang="ar-SA" b="1" dirty="0" err="1">
                <a:solidFill>
                  <a:srgbClr val="FF0000"/>
                </a:solidFill>
                <a:ea typeface="ＭＳ Ｐゴシック" charset="-128"/>
              </a:rPr>
              <a:t>db</a:t>
            </a:r>
            <a:r>
              <a:rPr lang="en-US" altLang="ar-SA" b="1" dirty="0">
                <a:solidFill>
                  <a:srgbClr val="FF0000"/>
                </a:solidFill>
                <a:ea typeface="ＭＳ Ｐゴシック" charset="-128"/>
              </a:rPr>
              <a:t> </a:t>
            </a:r>
            <a:r>
              <a:rPr lang="en-US" altLang="ar-SA" b="1" dirty="0" smtClean="0">
                <a:solidFill>
                  <a:srgbClr val="FF0000"/>
                </a:solidFill>
                <a:ea typeface="ＭＳ Ｐゴシック" charset="-128"/>
              </a:rPr>
              <a:t>gene </a:t>
            </a:r>
            <a:r>
              <a:rPr lang="en-US" altLang="ar-SA" dirty="0" smtClean="0">
                <a:ea typeface="ＭＳ Ｐゴシック" charset="-128"/>
              </a:rPr>
              <a:t>and mutation </a:t>
            </a:r>
            <a:r>
              <a:rPr lang="en-US" altLang="ar-SA" dirty="0">
                <a:ea typeface="ＭＳ Ｐゴシック" charset="-128"/>
              </a:rPr>
              <a:t>in the </a:t>
            </a:r>
            <a:r>
              <a:rPr lang="en-US" altLang="ar-SA" b="1" dirty="0" err="1">
                <a:solidFill>
                  <a:srgbClr val="FF0000"/>
                </a:solidFill>
                <a:ea typeface="ＭＳ Ｐゴシック" charset="-128"/>
              </a:rPr>
              <a:t>db</a:t>
            </a:r>
            <a:r>
              <a:rPr lang="en-US" altLang="ar-SA" b="1" dirty="0">
                <a:solidFill>
                  <a:srgbClr val="FF0000"/>
                </a:solidFill>
                <a:ea typeface="ＭＳ Ｐゴシック" charset="-128"/>
              </a:rPr>
              <a:t> gene </a:t>
            </a:r>
            <a:r>
              <a:rPr lang="en-US" altLang="ar-SA" dirty="0">
                <a:ea typeface="ＭＳ Ｐゴシック" charset="-128"/>
              </a:rPr>
              <a:t>causes leptin resistance in </a:t>
            </a:r>
            <a:r>
              <a:rPr lang="en-US" altLang="ar-SA" dirty="0" smtClean="0">
                <a:ea typeface="ＭＳ Ｐゴシック" charset="-128"/>
              </a:rPr>
              <a:t>mice</a:t>
            </a:r>
          </a:p>
          <a:p>
            <a:pPr marL="285750" indent="-285750">
              <a:spcBef>
                <a:spcPct val="20000"/>
              </a:spcBef>
              <a:buClr>
                <a:srgbClr val="00ADA8"/>
              </a:buClr>
              <a:buFont typeface="Wingdings" charset="2"/>
              <a:buChar char="v"/>
            </a:pPr>
            <a:endParaRPr lang="en-US" altLang="ar-SA" sz="1400" dirty="0" smtClean="0">
              <a:solidFill>
                <a:srgbClr val="00B050"/>
              </a:solidFill>
              <a:ea typeface="ＭＳ Ｐゴシック" charset="-128"/>
            </a:endParaRPr>
          </a:p>
          <a:p>
            <a:pPr marL="285750" indent="-285750">
              <a:spcBef>
                <a:spcPct val="20000"/>
              </a:spcBef>
              <a:buClr>
                <a:srgbClr val="00ADA8"/>
              </a:buClr>
              <a:buFont typeface="Wingdings" charset="2"/>
              <a:buChar char="v"/>
            </a:pPr>
            <a:r>
              <a:rPr lang="en-US" altLang="ar-SA" dirty="0" smtClean="0">
                <a:ea typeface="ＭＳ Ｐゴシック" charset="-128"/>
              </a:rPr>
              <a:t>Leptin </a:t>
            </a:r>
            <a:r>
              <a:rPr lang="en-US" altLang="ar-SA" dirty="0">
                <a:ea typeface="ＭＳ Ｐゴシック" charset="-128"/>
              </a:rPr>
              <a:t>resistance may have some role in human obesity:</a:t>
            </a:r>
          </a:p>
          <a:p>
            <a:pPr marL="742950" lvl="3" indent="-285750">
              <a:spcBef>
                <a:spcPct val="20000"/>
              </a:spcBef>
              <a:buClr>
                <a:srgbClr val="4B8180"/>
              </a:buClr>
              <a:buFont typeface="Arial" charset="0"/>
              <a:buChar char="•"/>
            </a:pPr>
            <a:r>
              <a:rPr lang="en-US" altLang="ar-SA" b="1" dirty="0">
                <a:ea typeface="ＭＳ Ｐゴシック" charset="-128"/>
              </a:rPr>
              <a:t>Dieting</a:t>
            </a:r>
            <a:r>
              <a:rPr lang="en-US" altLang="ar-SA" dirty="0">
                <a:ea typeface="ＭＳ Ｐゴシック" charset="-128"/>
              </a:rPr>
              <a:t> </a:t>
            </a:r>
            <a:r>
              <a:rPr lang="en-US" altLang="ar-SA" u="sng" dirty="0">
                <a:ea typeface="ＭＳ Ｐゴシック" charset="-128"/>
              </a:rPr>
              <a:t>decreases</a:t>
            </a:r>
            <a:r>
              <a:rPr lang="en-US" altLang="ar-SA" dirty="0">
                <a:ea typeface="ＭＳ Ｐゴシック" charset="-128"/>
              </a:rPr>
              <a:t> leptin levels</a:t>
            </a:r>
            <a:r>
              <a:rPr lang="en-US" altLang="ar-SA" dirty="0" smtClean="0">
                <a:ea typeface="ＭＳ Ｐゴシック" charset="-128"/>
              </a:rPr>
              <a:t>. </a:t>
            </a:r>
            <a:r>
              <a:rPr lang="en-US" altLang="ar-SA" sz="1400" dirty="0" smtClean="0">
                <a:solidFill>
                  <a:srgbClr val="00B050"/>
                </a:solidFill>
                <a:ea typeface="ＭＳ Ｐゴシック" charset="-128"/>
              </a:rPr>
              <a:t>Loss of fat stimulates leptin levels to go up and increases appetite and reduces metabolism.</a:t>
            </a:r>
            <a:endParaRPr lang="en-US" altLang="ar-SA" sz="1400" dirty="0">
              <a:solidFill>
                <a:srgbClr val="00B050"/>
              </a:solidFill>
              <a:ea typeface="ＭＳ Ｐゴシック" charset="-128"/>
            </a:endParaRPr>
          </a:p>
          <a:p>
            <a:pPr marL="742950" lvl="3" indent="-285750">
              <a:spcBef>
                <a:spcPct val="20000"/>
              </a:spcBef>
              <a:buClr>
                <a:srgbClr val="4B8180"/>
              </a:buClr>
              <a:buFont typeface="Arial" charset="0"/>
              <a:buChar char="•"/>
            </a:pPr>
            <a:r>
              <a:rPr lang="en-US" altLang="ar-SA" b="1" dirty="0">
                <a:ea typeface="ＭＳ Ｐゴシック" charset="-128"/>
              </a:rPr>
              <a:t>Reducing metabolism, stimulating </a:t>
            </a:r>
            <a:r>
              <a:rPr lang="en-US" altLang="ar-SA" b="1" dirty="0" smtClean="0">
                <a:ea typeface="ＭＳ Ｐゴシック" charset="-128"/>
              </a:rPr>
              <a:t>appetite.</a:t>
            </a:r>
          </a:p>
        </p:txBody>
      </p:sp>
      <p:cxnSp>
        <p:nvCxnSpPr>
          <p:cNvPr id="6" name="Straight Connector 5"/>
          <p:cNvCxnSpPr/>
          <p:nvPr/>
        </p:nvCxnSpPr>
        <p:spPr>
          <a:xfrm>
            <a:off x="5819589" y="942969"/>
            <a:ext cx="0" cy="5572125"/>
          </a:xfrm>
          <a:prstGeom prst="line">
            <a:avLst/>
          </a:prstGeom>
          <a:ln>
            <a:solidFill>
              <a:srgbClr val="00ADA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887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 xmlns:a16="http://schemas.microsoft.com/office/drawing/2014/main" id="{BAF0BE59-3085-47EB-8C78-50DE6851C5C3}"/>
              </a:ext>
            </a:extLst>
          </p:cNvPr>
          <p:cNvSpPr txBox="1"/>
          <p:nvPr/>
        </p:nvSpPr>
        <p:spPr>
          <a:xfrm>
            <a:off x="200025" y="966978"/>
            <a:ext cx="7658100" cy="3665619"/>
          </a:xfrm>
          <a:prstGeom prst="rect">
            <a:avLst/>
          </a:prstGeom>
          <a:noFill/>
        </p:spPr>
        <p:txBody>
          <a:bodyPr wrap="square" rtlCol="1">
            <a:spAutoFit/>
          </a:bodyPr>
          <a:lstStyle/>
          <a:p>
            <a:pPr indent="-457200">
              <a:lnSpc>
                <a:spcPct val="150000"/>
              </a:lnSpc>
              <a:spcBef>
                <a:spcPct val="20000"/>
              </a:spcBef>
              <a:buFont typeface="Wingdings" charset="2"/>
              <a:buChar char="v"/>
            </a:pPr>
            <a:r>
              <a:rPr lang="en-US" altLang="ar-SA" b="1" dirty="0">
                <a:ea typeface="ＭＳ Ｐゴシック" charset="-128"/>
              </a:rPr>
              <a:t>A </a:t>
            </a:r>
            <a:r>
              <a:rPr lang="en-US" altLang="ar-SA" b="1" dirty="0">
                <a:solidFill>
                  <a:srgbClr val="FF0000"/>
                </a:solidFill>
                <a:ea typeface="ＭＳ Ｐゴシック" charset="-128"/>
              </a:rPr>
              <a:t>protein</a:t>
            </a:r>
            <a:r>
              <a:rPr lang="en-US" altLang="ar-SA" b="1" dirty="0">
                <a:ea typeface="ＭＳ Ｐゴシック" charset="-128"/>
              </a:rPr>
              <a:t> hormone </a:t>
            </a:r>
            <a:r>
              <a:rPr lang="en-US" altLang="ar-SA" dirty="0">
                <a:ea typeface="ＭＳ Ｐゴシック" charset="-128"/>
              </a:rPr>
              <a:t>exclusively and abundantly secreted by </a:t>
            </a:r>
            <a:r>
              <a:rPr lang="en-US" altLang="ar-SA" dirty="0" smtClean="0">
                <a:solidFill>
                  <a:srgbClr val="FF0000"/>
                </a:solidFill>
                <a:ea typeface="ＭＳ Ｐゴシック" charset="-128"/>
              </a:rPr>
              <a:t>adipocytes </a:t>
            </a:r>
            <a:r>
              <a:rPr lang="en-US" altLang="ar-SA" dirty="0" smtClean="0">
                <a:ea typeface="ＭＳ Ｐゴシック" charset="-128"/>
              </a:rPr>
              <a:t>.</a:t>
            </a:r>
            <a:endParaRPr lang="en-US" altLang="ar-SA" dirty="0">
              <a:ea typeface="ＭＳ Ｐゴシック" charset="-128"/>
            </a:endParaRPr>
          </a:p>
          <a:p>
            <a:pPr indent="-457200">
              <a:lnSpc>
                <a:spcPct val="150000"/>
              </a:lnSpc>
              <a:spcBef>
                <a:spcPct val="20000"/>
              </a:spcBef>
              <a:buFontTx/>
              <a:buChar char="•"/>
            </a:pPr>
            <a:endParaRPr lang="en-US" altLang="ar-SA" dirty="0" smtClean="0">
              <a:ea typeface="ＭＳ Ｐゴシック" charset="-128"/>
            </a:endParaRPr>
          </a:p>
          <a:p>
            <a:pPr indent="-457200">
              <a:lnSpc>
                <a:spcPct val="150000"/>
              </a:lnSpc>
              <a:spcBef>
                <a:spcPct val="20000"/>
              </a:spcBef>
              <a:buFontTx/>
              <a:buChar char="•"/>
            </a:pPr>
            <a:endParaRPr lang="en-US" altLang="ar-SA" dirty="0">
              <a:ea typeface="ＭＳ Ｐゴシック" charset="-128"/>
            </a:endParaRPr>
          </a:p>
          <a:p>
            <a:pPr indent="-457200">
              <a:lnSpc>
                <a:spcPct val="150000"/>
              </a:lnSpc>
              <a:spcBef>
                <a:spcPct val="20000"/>
              </a:spcBef>
              <a:buFontTx/>
              <a:buChar char="•"/>
            </a:pPr>
            <a:endParaRPr lang="en-US" altLang="ar-SA" dirty="0">
              <a:ea typeface="ＭＳ Ｐゴシック" charset="-128"/>
            </a:endParaRPr>
          </a:p>
          <a:p>
            <a:pPr lvl="1" indent="-457200">
              <a:lnSpc>
                <a:spcPct val="150000"/>
              </a:lnSpc>
              <a:spcBef>
                <a:spcPct val="20000"/>
              </a:spcBef>
              <a:buFontTx/>
              <a:buChar char="•"/>
            </a:pPr>
            <a:endParaRPr lang="en-US" altLang="ar-SA" dirty="0" smtClean="0">
              <a:ea typeface="ＭＳ Ｐゴシック" charset="-128"/>
            </a:endParaRPr>
          </a:p>
          <a:p>
            <a:pPr lvl="1" indent="-457200">
              <a:spcBef>
                <a:spcPct val="20000"/>
              </a:spcBef>
              <a:buFontTx/>
              <a:buChar char="•"/>
            </a:pPr>
            <a:r>
              <a:rPr lang="en-US" altLang="ar-SA" dirty="0" smtClean="0">
                <a:ea typeface="ＭＳ Ｐゴシック" charset="-128"/>
              </a:rPr>
              <a:t>Adiponectin </a:t>
            </a:r>
            <a:r>
              <a:rPr lang="en-US" altLang="ar-SA" dirty="0">
                <a:ea typeface="ＭＳ Ｐゴシック" charset="-128"/>
              </a:rPr>
              <a:t>levels are </a:t>
            </a:r>
            <a:r>
              <a:rPr lang="en-US" altLang="ar-SA" u="sng" dirty="0">
                <a:ea typeface="ＭＳ Ｐゴシック" charset="-128"/>
              </a:rPr>
              <a:t>inversely</a:t>
            </a:r>
            <a:r>
              <a:rPr lang="en-US" altLang="ar-SA" dirty="0">
                <a:ea typeface="ＭＳ Ｐゴシック" charset="-128"/>
              </a:rPr>
              <a:t> correlated with body fat percentage and </a:t>
            </a:r>
            <a:r>
              <a:rPr lang="en-US" altLang="ar-SA" u="sng" dirty="0">
                <a:ea typeface="ＭＳ Ｐゴシック" charset="-128"/>
              </a:rPr>
              <a:t>parallels</a:t>
            </a:r>
            <a:r>
              <a:rPr lang="en-US" altLang="ar-SA" dirty="0">
                <a:ea typeface="ＭＳ Ｐゴシック" charset="-128"/>
              </a:rPr>
              <a:t> with </a:t>
            </a:r>
            <a:r>
              <a:rPr lang="en-US" altLang="ar-SA" b="1" dirty="0">
                <a:solidFill>
                  <a:srgbClr val="FF0000"/>
                </a:solidFill>
                <a:ea typeface="ＭＳ Ｐゴシック" charset="-128"/>
              </a:rPr>
              <a:t>HDL </a:t>
            </a:r>
            <a:r>
              <a:rPr lang="en-US" altLang="ar-SA" b="1" dirty="0" smtClean="0">
                <a:solidFill>
                  <a:srgbClr val="FF0000"/>
                </a:solidFill>
                <a:ea typeface="ＭＳ Ｐゴシック" charset="-128"/>
              </a:rPr>
              <a:t>levels </a:t>
            </a:r>
            <a:r>
              <a:rPr lang="en-US" altLang="ar-SA" dirty="0" smtClean="0">
                <a:solidFill>
                  <a:srgbClr val="00B050"/>
                </a:solidFill>
                <a:ea typeface="ＭＳ Ｐゴシック" charset="-128"/>
              </a:rPr>
              <a:t>the good cholesterol (the good guy =P).</a:t>
            </a:r>
          </a:p>
          <a:p>
            <a:pPr lvl="1" indent="-457200">
              <a:spcBef>
                <a:spcPct val="20000"/>
              </a:spcBef>
              <a:buFontTx/>
              <a:buChar char="•"/>
            </a:pPr>
            <a:endParaRPr lang="en-US" altLang="ar-SA" dirty="0">
              <a:solidFill>
                <a:srgbClr val="00B050"/>
              </a:solidFill>
              <a:ea typeface="ＭＳ Ｐゴシック" charset="-128"/>
            </a:endParaRPr>
          </a:p>
          <a:p>
            <a:pPr indent="-457200">
              <a:spcBef>
                <a:spcPct val="20000"/>
              </a:spcBef>
              <a:buFontTx/>
              <a:buChar char="•"/>
            </a:pPr>
            <a:r>
              <a:rPr lang="en-US" altLang="ar-SA" dirty="0">
                <a:ea typeface="ＭＳ Ｐゴシック" charset="-128"/>
              </a:rPr>
              <a:t>Low levels are seen in </a:t>
            </a:r>
            <a:r>
              <a:rPr lang="en-US" altLang="ar-SA" b="1" dirty="0">
                <a:solidFill>
                  <a:srgbClr val="36AECD"/>
                </a:solidFill>
                <a:ea typeface="ＭＳ Ｐゴシック" charset="-128"/>
              </a:rPr>
              <a:t>metabolic syndrome </a:t>
            </a:r>
            <a:r>
              <a:rPr lang="en-US" altLang="ar-SA" dirty="0">
                <a:ea typeface="ＭＳ Ｐゴシック" charset="-128"/>
              </a:rPr>
              <a:t>and </a:t>
            </a:r>
            <a:r>
              <a:rPr lang="en-US" altLang="ar-SA" b="1" dirty="0">
                <a:solidFill>
                  <a:srgbClr val="36AECD"/>
                </a:solidFill>
                <a:ea typeface="ＭＳ Ｐゴシック" charset="-128"/>
              </a:rPr>
              <a:t>diabetes mellitus.</a:t>
            </a:r>
          </a:p>
        </p:txBody>
      </p:sp>
      <p:sp>
        <p:nvSpPr>
          <p:cNvPr id="3" name="Rectangle 2"/>
          <p:cNvSpPr/>
          <p:nvPr/>
        </p:nvSpPr>
        <p:spPr>
          <a:xfrm>
            <a:off x="571500" y="2117045"/>
            <a:ext cx="7835900" cy="701731"/>
          </a:xfrm>
          <a:prstGeom prst="rect">
            <a:avLst/>
          </a:prstGeom>
        </p:spPr>
        <p:txBody>
          <a:bodyPr wrap="square">
            <a:spAutoFit/>
          </a:bodyPr>
          <a:lstStyle/>
          <a:p>
            <a:pPr marL="285750" lvl="1" indent="-285750">
              <a:spcBef>
                <a:spcPct val="20000"/>
              </a:spcBef>
              <a:buFont typeface="Arial" charset="0"/>
              <a:buChar char="•"/>
            </a:pPr>
            <a:r>
              <a:rPr lang="en-US" altLang="ar-SA" b="1" dirty="0">
                <a:ea typeface="ＭＳ Ｐゴシック" charset="-128"/>
              </a:rPr>
              <a:t>Promotes</a:t>
            </a:r>
            <a:r>
              <a:rPr lang="en-US" altLang="ar-SA" dirty="0">
                <a:ea typeface="ＭＳ Ｐゴシック" charset="-128"/>
              </a:rPr>
              <a:t> </a:t>
            </a:r>
            <a:r>
              <a:rPr lang="en-US" altLang="ar-SA" u="sng" dirty="0">
                <a:ea typeface="ＭＳ Ｐゴシック" charset="-128"/>
              </a:rPr>
              <a:t>uptake</a:t>
            </a:r>
            <a:r>
              <a:rPr lang="en-US" altLang="ar-SA" dirty="0">
                <a:ea typeface="ＭＳ Ｐゴシック" charset="-128"/>
              </a:rPr>
              <a:t> and </a:t>
            </a:r>
            <a:r>
              <a:rPr lang="en-US" altLang="ar-SA" u="sng" dirty="0">
                <a:ea typeface="ＭＳ Ｐゴシック" charset="-128"/>
              </a:rPr>
              <a:t>oxidation</a:t>
            </a:r>
            <a:r>
              <a:rPr lang="en-US" altLang="ar-SA" dirty="0">
                <a:ea typeface="ＭＳ Ｐゴシック" charset="-128"/>
              </a:rPr>
              <a:t> of </a:t>
            </a:r>
            <a:r>
              <a:rPr lang="en-US" altLang="ar-SA" b="1" dirty="0">
                <a:ea typeface="ＭＳ Ｐゴシック" charset="-128"/>
              </a:rPr>
              <a:t>fatty acids </a:t>
            </a:r>
            <a:r>
              <a:rPr lang="en-US" altLang="ar-SA" dirty="0">
                <a:ea typeface="ＭＳ Ｐゴシック" charset="-128"/>
              </a:rPr>
              <a:t>and </a:t>
            </a:r>
            <a:r>
              <a:rPr lang="en-US" altLang="ar-SA" b="1" dirty="0">
                <a:ea typeface="ＭＳ Ｐゴシック" charset="-128"/>
              </a:rPr>
              <a:t>glucose</a:t>
            </a:r>
            <a:r>
              <a:rPr lang="en-US" altLang="ar-SA" dirty="0">
                <a:ea typeface="ＭＳ Ｐゴシック" charset="-128"/>
              </a:rPr>
              <a:t> by muscle and liver.</a:t>
            </a:r>
          </a:p>
          <a:p>
            <a:pPr marL="285750" indent="-285750">
              <a:spcBef>
                <a:spcPct val="20000"/>
              </a:spcBef>
              <a:buFont typeface="Arial" charset="0"/>
              <a:buChar char="•"/>
            </a:pPr>
            <a:r>
              <a:rPr lang="en-US" altLang="ar-SA" b="1" dirty="0">
                <a:ea typeface="ＭＳ Ｐゴシック" charset="-128"/>
              </a:rPr>
              <a:t>Blocks</a:t>
            </a:r>
            <a:r>
              <a:rPr lang="en-US" altLang="ar-SA" dirty="0">
                <a:ea typeface="ＭＳ Ｐゴシック" charset="-128"/>
              </a:rPr>
              <a:t> the </a:t>
            </a:r>
            <a:r>
              <a:rPr lang="en-US" altLang="ar-SA" u="sng" dirty="0">
                <a:ea typeface="ＭＳ Ｐゴシック" charset="-128"/>
              </a:rPr>
              <a:t>synthesis</a:t>
            </a:r>
            <a:r>
              <a:rPr lang="en-US" altLang="ar-SA" dirty="0">
                <a:ea typeface="ＭＳ Ｐゴシック" charset="-128"/>
              </a:rPr>
              <a:t> of </a:t>
            </a:r>
            <a:r>
              <a:rPr lang="en-US" altLang="ar-SA" b="1" dirty="0">
                <a:ea typeface="ＭＳ Ｐゴシック" charset="-128"/>
              </a:rPr>
              <a:t>fatty acids </a:t>
            </a:r>
            <a:r>
              <a:rPr lang="en-US" altLang="ar-SA" dirty="0">
                <a:ea typeface="ＭＳ Ｐゴシック" charset="-128"/>
              </a:rPr>
              <a:t>and </a:t>
            </a:r>
            <a:r>
              <a:rPr lang="en-US" altLang="ar-SA" b="1" dirty="0">
                <a:ea typeface="ＭＳ Ｐゴシック" charset="-128"/>
              </a:rPr>
              <a:t>gluconeogenesis</a:t>
            </a:r>
            <a:r>
              <a:rPr lang="en-US" altLang="ar-SA" dirty="0">
                <a:ea typeface="ＭＳ Ｐゴシック" charset="-128"/>
              </a:rPr>
              <a:t> by hepatocytes.</a:t>
            </a:r>
          </a:p>
        </p:txBody>
      </p:sp>
      <p:sp>
        <p:nvSpPr>
          <p:cNvPr id="4" name="TextBox 3"/>
          <p:cNvSpPr txBox="1"/>
          <p:nvPr/>
        </p:nvSpPr>
        <p:spPr>
          <a:xfrm>
            <a:off x="200025" y="1620337"/>
            <a:ext cx="2786063" cy="400110"/>
          </a:xfrm>
          <a:prstGeom prst="rect">
            <a:avLst/>
          </a:prstGeom>
          <a:noFill/>
        </p:spPr>
        <p:txBody>
          <a:bodyPr wrap="square" rtlCol="0">
            <a:spAutoFit/>
          </a:bodyPr>
          <a:lstStyle/>
          <a:p>
            <a:pPr marL="285750" indent="-285750">
              <a:buClr>
                <a:srgbClr val="4B8180"/>
              </a:buClr>
              <a:buFont typeface="Wingdings" charset="2"/>
              <a:buChar char="v"/>
            </a:pPr>
            <a:r>
              <a:rPr lang="en-US" sz="2000" b="1" dirty="0" smtClean="0">
                <a:solidFill>
                  <a:srgbClr val="4B8180"/>
                </a:solidFill>
              </a:rPr>
              <a:t>Effect :</a:t>
            </a:r>
            <a:endParaRPr lang="en-US" sz="2000" b="1" dirty="0">
              <a:solidFill>
                <a:srgbClr val="4B8180"/>
              </a:solidFill>
            </a:endParaRPr>
          </a:p>
        </p:txBody>
      </p:sp>
      <p:sp>
        <p:nvSpPr>
          <p:cNvPr id="5" name="Rectangle 4"/>
          <p:cNvSpPr/>
          <p:nvPr/>
        </p:nvSpPr>
        <p:spPr>
          <a:xfrm>
            <a:off x="393699" y="2666411"/>
            <a:ext cx="7739063" cy="464871"/>
          </a:xfrm>
          <a:prstGeom prst="rect">
            <a:avLst/>
          </a:prstGeom>
        </p:spPr>
        <p:txBody>
          <a:bodyPr wrap="square">
            <a:spAutoFit/>
          </a:bodyPr>
          <a:lstStyle/>
          <a:p>
            <a:pPr>
              <a:lnSpc>
                <a:spcPct val="150000"/>
              </a:lnSpc>
              <a:spcBef>
                <a:spcPct val="20000"/>
              </a:spcBef>
            </a:pPr>
            <a:r>
              <a:rPr lang="en-US" altLang="ar-SA" b="1" dirty="0">
                <a:solidFill>
                  <a:srgbClr val="FF0000"/>
                </a:solidFill>
                <a:ea typeface="ＭＳ Ｐゴシック" charset="-128"/>
              </a:rPr>
              <a:t>Net effect is to increases insulin sensitivity / improve glucose tolerance.</a:t>
            </a:r>
          </a:p>
        </p:txBody>
      </p:sp>
      <p:sp>
        <p:nvSpPr>
          <p:cNvPr id="6" name="Rectangle 5"/>
          <p:cNvSpPr/>
          <p:nvPr/>
        </p:nvSpPr>
        <p:spPr>
          <a:xfrm>
            <a:off x="8726884" y="3021554"/>
            <a:ext cx="3147616" cy="954107"/>
          </a:xfrm>
          <a:prstGeom prst="rect">
            <a:avLst/>
          </a:prstGeom>
          <a:solidFill>
            <a:schemeClr val="bg1">
              <a:lumMod val="95000"/>
            </a:schemeClr>
          </a:solidFill>
          <a:ln w="19050">
            <a:solidFill>
              <a:srgbClr val="002060"/>
            </a:solidFill>
            <a:prstDash val="dash"/>
          </a:ln>
        </p:spPr>
        <p:txBody>
          <a:bodyPr wrap="square">
            <a:spAutoFit/>
          </a:bodyPr>
          <a:lstStyle/>
          <a:p>
            <a:pPr algn="ctr"/>
            <a:r>
              <a:rPr lang="en-SG" sz="1400" dirty="0">
                <a:solidFill>
                  <a:srgbClr val="00B050"/>
                </a:solidFill>
                <a:latin typeface="Calibri" charset="0"/>
                <a:ea typeface="Calibri" charset="0"/>
                <a:cs typeface="Arial" charset="0"/>
              </a:rPr>
              <a:t>(adiponectin regulates your fat metabolism and glucose metabolism so when it decreases the metabolism will be affected)</a:t>
            </a:r>
            <a:r>
              <a:rPr lang="en-US" sz="1400" dirty="0">
                <a:solidFill>
                  <a:srgbClr val="00B050"/>
                </a:solidFill>
              </a:rPr>
              <a:t> </a:t>
            </a:r>
          </a:p>
        </p:txBody>
      </p:sp>
      <p:cxnSp>
        <p:nvCxnSpPr>
          <p:cNvPr id="11" name="Straight Arrow Connector 10"/>
          <p:cNvCxnSpPr/>
          <p:nvPr/>
        </p:nvCxnSpPr>
        <p:spPr>
          <a:xfrm flipV="1">
            <a:off x="6972300" y="3698748"/>
            <a:ext cx="1754584" cy="79110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726884" y="1581281"/>
            <a:ext cx="3134519" cy="1169551"/>
          </a:xfrm>
          <a:prstGeom prst="rect">
            <a:avLst/>
          </a:prstGeom>
          <a:solidFill>
            <a:schemeClr val="bg1">
              <a:lumMod val="95000"/>
            </a:schemeClr>
          </a:solidFill>
          <a:ln w="19050">
            <a:solidFill>
              <a:srgbClr val="002060"/>
            </a:solidFill>
            <a:prstDash val="dash"/>
          </a:ln>
        </p:spPr>
        <p:txBody>
          <a:bodyPr wrap="square" rtlCol="0">
            <a:spAutoFit/>
          </a:bodyPr>
          <a:lstStyle/>
          <a:p>
            <a:pPr algn="ctr"/>
            <a:r>
              <a:rPr lang="en-US" sz="1400" dirty="0" smtClean="0">
                <a:solidFill>
                  <a:srgbClr val="00B050"/>
                </a:solidFill>
              </a:rPr>
              <a:t>So, the fatty acids that present in the plasma it promotes the uptake of that and the glucose by tissues  &amp; that it’s basically  improving  the glucose tolerance and insulin resistance . </a:t>
            </a:r>
            <a:endParaRPr lang="en-US" sz="1400" dirty="0">
              <a:solidFill>
                <a:srgbClr val="00B050"/>
              </a:solidFill>
            </a:endParaRPr>
          </a:p>
        </p:txBody>
      </p:sp>
      <p:sp>
        <p:nvSpPr>
          <p:cNvPr id="12" name="TextBox 11"/>
          <p:cNvSpPr txBox="1"/>
          <p:nvPr/>
        </p:nvSpPr>
        <p:spPr>
          <a:xfrm>
            <a:off x="753282" y="12700"/>
            <a:ext cx="4989792"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Adiponectin</a:t>
            </a:r>
          </a:p>
        </p:txBody>
      </p:sp>
    </p:spTree>
    <p:extLst>
      <p:ext uri="{BB962C8B-B14F-4D97-AF65-F5344CB8AC3E}">
        <p14:creationId xmlns:p14="http://schemas.microsoft.com/office/powerpoint/2010/main" val="3446771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83629" y="5256010"/>
            <a:ext cx="2453328" cy="1566430"/>
          </a:xfrm>
          <a:prstGeom prst="roundRect">
            <a:avLst/>
          </a:prstGeom>
          <a:solidFill>
            <a:srgbClr val="36AECD"/>
          </a:solidFill>
          <a:ln w="28575">
            <a:solidFill>
              <a:srgbClr val="36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Other Hormones</a:t>
            </a:r>
          </a:p>
        </p:txBody>
      </p:sp>
      <p:graphicFrame>
        <p:nvGraphicFramePr>
          <p:cNvPr id="3" name="Table 2"/>
          <p:cNvGraphicFramePr>
            <a:graphicFrameLocks noGrp="1"/>
          </p:cNvGraphicFramePr>
          <p:nvPr>
            <p:extLst>
              <p:ext uri="{D42A27DB-BD31-4B8C-83A1-F6EECF244321}">
                <p14:modId xmlns:p14="http://schemas.microsoft.com/office/powerpoint/2010/main" val="491369720"/>
              </p:ext>
            </p:extLst>
          </p:nvPr>
        </p:nvGraphicFramePr>
        <p:xfrm>
          <a:off x="174625" y="771144"/>
          <a:ext cx="11612569" cy="4297680"/>
        </p:xfrm>
        <a:graphic>
          <a:graphicData uri="http://schemas.openxmlformats.org/drawingml/2006/table">
            <a:tbl>
              <a:tblPr firstRow="1" bandRow="1">
                <a:tableStyleId>{5C22544A-7EE6-4342-B048-85BDC9FD1C3A}</a:tableStyleId>
              </a:tblPr>
              <a:tblGrid>
                <a:gridCol w="7927975"/>
                <a:gridCol w="2260600"/>
                <a:gridCol w="1423994"/>
              </a:tblGrid>
              <a:tr h="326076">
                <a:tc>
                  <a:txBody>
                    <a:bodyPr/>
                    <a:lstStyle/>
                    <a:p>
                      <a:pPr marL="0" indent="0" algn="ctr">
                        <a:buFont typeface="Arial" charset="0"/>
                        <a:buNone/>
                      </a:pPr>
                      <a:r>
                        <a:rPr lang="en-US" altLang="ar-SA" sz="2000" dirty="0" smtClean="0">
                          <a:ea typeface="ＭＳ Ｐゴシック" charset="-128"/>
                        </a:rPr>
                        <a:t>GHRELIN</a:t>
                      </a:r>
                      <a:endParaRPr lang="en-US" sz="20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ADA8"/>
                    </a:solidFill>
                  </a:tcPr>
                </a:tc>
                <a:tc>
                  <a:txBody>
                    <a:bodyPr/>
                    <a:lstStyle/>
                    <a:p>
                      <a:pPr marL="0" indent="0" algn="ctr">
                        <a:buFont typeface="Arial" charset="0"/>
                        <a:buNone/>
                      </a:pPr>
                      <a:r>
                        <a:rPr lang="en-US" altLang="ar-SA" sz="2000" dirty="0" smtClean="0">
                          <a:ea typeface="ＭＳ Ｐゴシック" charset="-128"/>
                        </a:rPr>
                        <a:t>CHOLECYSTOKININ</a:t>
                      </a:r>
                      <a:endParaRPr lang="en-US" sz="20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A6C6"/>
                    </a:solidFill>
                  </a:tcPr>
                </a:tc>
                <a:tc>
                  <a:txBody>
                    <a:bodyPr/>
                    <a:lstStyle/>
                    <a:p>
                      <a:pPr marL="0" indent="0" algn="ctr">
                        <a:buFont typeface="Arial" charset="0"/>
                        <a:buNone/>
                      </a:pPr>
                      <a:r>
                        <a:rPr lang="en-US" altLang="ar-SA" sz="2000" dirty="0" smtClean="0">
                          <a:ea typeface="ＭＳ Ｐゴシック" charset="-128"/>
                        </a:rPr>
                        <a:t>INSULIN</a:t>
                      </a:r>
                      <a:endParaRPr lang="en-US" sz="20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6D483"/>
                    </a:solidFill>
                  </a:tcPr>
                </a:tc>
              </a:tr>
              <a:tr h="282106">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altLang="ar-SA" sz="1800" b="0" u="none" dirty="0" smtClean="0">
                          <a:ea typeface="ＭＳ Ｐゴシック" charset="-128"/>
                        </a:rPr>
                        <a:t> A peptide hormone secreted by stomach.</a:t>
                      </a:r>
                      <a:r>
                        <a:rPr lang="ar-SA" altLang="ar-SA" sz="1800" b="0" u="none" dirty="0" smtClean="0">
                          <a:ea typeface="ＭＳ Ｐゴシック" charset="-128"/>
                        </a:rPr>
                        <a:t> </a:t>
                      </a:r>
                      <a:r>
                        <a:rPr lang="en-US" altLang="ar-SA" sz="1800" b="0" u="none" dirty="0" smtClean="0">
                          <a:solidFill>
                            <a:srgbClr val="00B050"/>
                          </a:solidFill>
                          <a:ea typeface="ＭＳ Ｐゴシック" charset="-128"/>
                        </a:rPr>
                        <a:t>Right</a:t>
                      </a:r>
                      <a:r>
                        <a:rPr lang="en-US" altLang="ar-SA" sz="1800" b="0" u="none" baseline="0" dirty="0" smtClean="0">
                          <a:solidFill>
                            <a:srgbClr val="00B050"/>
                          </a:solidFill>
                          <a:ea typeface="ＭＳ Ｐゴシック" charset="-128"/>
                        </a:rPr>
                        <a:t> away before your meal time</a:t>
                      </a:r>
                      <a:endParaRPr lang="en-US" altLang="ar-SA" sz="1800" b="0" u="none" dirty="0" smtClean="0">
                        <a:solidFill>
                          <a:srgbClr val="00B050"/>
                        </a:solidFill>
                        <a:ea typeface="ＭＳ Ｐゴシック"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indent="0" algn="ctr">
                        <a:buFont typeface="Arial" charset="0"/>
                        <a:buNone/>
                      </a:pPr>
                      <a:r>
                        <a:rPr lang="en-US" altLang="ar-SA" sz="1800" b="0" u="none" dirty="0" smtClean="0">
                          <a:ea typeface="ＭＳ Ｐゴシック" charset="-128"/>
                        </a:rPr>
                        <a:t>Peptides </a:t>
                      </a:r>
                      <a:endParaRPr lang="en-US" sz="1800" b="0" u="none"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indent="0" algn="ctr">
                        <a:buFont typeface="Arial" charset="0"/>
                        <a:buNone/>
                      </a:pPr>
                      <a:r>
                        <a:rPr lang="en-US" sz="1800" b="0" u="none" dirty="0" smtClean="0"/>
                        <a:t>-</a:t>
                      </a:r>
                      <a:endParaRPr lang="en-US" sz="1800" b="0" u="none"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493686">
                <a:tc>
                  <a:txBody>
                    <a:bodyPr/>
                    <a:lstStyle/>
                    <a:p>
                      <a:pPr marL="0" marR="0" lvl="3" indent="0" algn="ctr" defTabSz="914400" rtl="0" eaLnBrk="1" fontAlgn="auto" latinLnBrk="0" hangingPunct="1">
                        <a:lnSpc>
                          <a:spcPct val="100000"/>
                        </a:lnSpc>
                        <a:spcBef>
                          <a:spcPts val="0"/>
                        </a:spcBef>
                        <a:spcAft>
                          <a:spcPts val="0"/>
                        </a:spcAft>
                        <a:buClrTx/>
                        <a:buSzTx/>
                        <a:buFont typeface="Arial" charset="0"/>
                        <a:buNone/>
                        <a:tabLst/>
                        <a:defRPr/>
                      </a:pPr>
                      <a:r>
                        <a:rPr lang="en-US" altLang="ar-SA" sz="1800" b="0" u="none" dirty="0" smtClean="0">
                          <a:ea typeface="ＭＳ Ｐゴシック" charset="-128"/>
                        </a:rPr>
                        <a:t>Secretion increases just before meals and drops after meals. </a:t>
                      </a:r>
                      <a:r>
                        <a:rPr lang="en-US" altLang="ar-SA" sz="1800" b="0" u="none" dirty="0" smtClean="0">
                          <a:solidFill>
                            <a:srgbClr val="00B050"/>
                          </a:solidFill>
                          <a:ea typeface="ＭＳ Ｐゴシック" charset="-128"/>
                        </a:rPr>
                        <a:t>Peaks and drops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buFont typeface="Arial" charset="0"/>
                        <a:buNone/>
                      </a:pPr>
                      <a:r>
                        <a:rPr lang="en-US" altLang="ar-SA" sz="1800" b="0" u="none" dirty="0" smtClean="0">
                          <a:ea typeface="ＭＳ Ｐゴシック" charset="-128"/>
                        </a:rPr>
                        <a:t>released from the gut </a:t>
                      </a:r>
                      <a:r>
                        <a:rPr lang="en-US" altLang="ar-SA" sz="1800" b="0" i="1" u="none" dirty="0" smtClean="0">
                          <a:ea typeface="ＭＳ Ｐゴシック" charset="-128"/>
                        </a:rPr>
                        <a:t>after a meal</a:t>
                      </a:r>
                      <a:r>
                        <a:rPr lang="en-US" altLang="ar-SA" sz="1800" b="0" u="none" dirty="0" smtClean="0">
                          <a:ea typeface="ＭＳ Ｐゴシック" charset="-128"/>
                        </a:rPr>
                        <a:t>.</a:t>
                      </a:r>
                      <a:endParaRPr lang="en-US" sz="1800" b="0" u="none"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buFont typeface="Arial" charset="0"/>
                        <a:buNone/>
                      </a:pPr>
                      <a:r>
                        <a:rPr lang="en-US" sz="1800" b="0" u="none" dirty="0" smtClean="0"/>
                        <a: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916845">
                <a:tc>
                  <a:txBody>
                    <a:bodyPr/>
                    <a:lstStyle/>
                    <a:p>
                      <a:pPr marL="0" marR="0" lvl="2" indent="0" algn="ctr" defTabSz="914400" rtl="1" eaLnBrk="1" fontAlgn="auto" latinLnBrk="0" hangingPunct="1">
                        <a:lnSpc>
                          <a:spcPct val="100000"/>
                        </a:lnSpc>
                        <a:spcBef>
                          <a:spcPts val="0"/>
                        </a:spcBef>
                        <a:spcAft>
                          <a:spcPts val="0"/>
                        </a:spcAft>
                        <a:buClrTx/>
                        <a:buSzTx/>
                        <a:buFont typeface="Arial" charset="0"/>
                        <a:buNone/>
                        <a:tabLst/>
                        <a:defRPr/>
                      </a:pPr>
                      <a:r>
                        <a:rPr lang="en-US" altLang="ar-SA" sz="1800" b="0" u="none" dirty="0" smtClean="0">
                          <a:solidFill>
                            <a:srgbClr val="FF0000"/>
                          </a:solidFill>
                          <a:ea typeface="ＭＳ Ｐゴシック" charset="-128"/>
                        </a:rPr>
                        <a:t>  Stimulates appetite: </a:t>
                      </a:r>
                      <a:r>
                        <a:rPr lang="en-US" altLang="ar-SA" sz="1800" b="0" u="none" dirty="0" smtClean="0">
                          <a:solidFill>
                            <a:srgbClr val="00B050"/>
                          </a:solidFill>
                          <a:ea typeface="ＭＳ Ｐゴシック" charset="-128"/>
                        </a:rPr>
                        <a:t>It tells the body that you need to eat  </a:t>
                      </a:r>
                      <a:r>
                        <a:rPr lang="ar-SA" altLang="ar-SA" sz="1800" b="0" u="none" dirty="0" smtClean="0">
                          <a:solidFill>
                            <a:schemeClr val="bg1">
                              <a:lumMod val="50000"/>
                            </a:schemeClr>
                          </a:solidFill>
                          <a:ea typeface="ＭＳ Ｐゴシック" charset="-128"/>
                        </a:rPr>
                        <a:t>الام</a:t>
                      </a:r>
                      <a:r>
                        <a:rPr lang="ar-SA" altLang="ar-SA" sz="1800" b="0" u="none" baseline="0" dirty="0" smtClean="0">
                          <a:solidFill>
                            <a:schemeClr val="bg1">
                              <a:lumMod val="50000"/>
                            </a:schemeClr>
                          </a:solidFill>
                          <a:ea typeface="ＭＳ Ｐゴシック" charset="-128"/>
                        </a:rPr>
                        <a:t> الحنون =( </a:t>
                      </a:r>
                      <a:r>
                        <a:rPr lang="en-US" altLang="ar-SA" sz="1800" b="0" u="none" baseline="0" dirty="0" smtClean="0">
                          <a:solidFill>
                            <a:schemeClr val="bg1">
                              <a:lumMod val="50000"/>
                            </a:schemeClr>
                          </a:solidFill>
                          <a:ea typeface="ＭＳ Ｐゴシック" charset="-128"/>
                        </a:rPr>
                        <a:t> </a:t>
                      </a:r>
                      <a:endParaRPr lang="en-US" altLang="ar-SA" sz="1800" b="0" u="none" dirty="0" smtClean="0">
                        <a:solidFill>
                          <a:schemeClr val="bg1">
                            <a:lumMod val="50000"/>
                          </a:schemeClr>
                        </a:solidFill>
                        <a:ea typeface="ＭＳ Ｐゴシック" charset="-128"/>
                      </a:endParaRPr>
                    </a:p>
                    <a:p>
                      <a:pPr marL="0" lvl="1" indent="0" algn="ctr">
                        <a:lnSpc>
                          <a:spcPct val="100000"/>
                        </a:lnSpc>
                        <a:spcBef>
                          <a:spcPct val="20000"/>
                        </a:spcBef>
                        <a:buFontTx/>
                        <a:buNone/>
                      </a:pPr>
                      <a:r>
                        <a:rPr lang="en-US" altLang="ar-SA" sz="1800" b="0" u="none" dirty="0" smtClean="0">
                          <a:ea typeface="ＭＳ Ｐゴシック" charset="-128"/>
                        </a:rPr>
                        <a:t>increases food intake.</a:t>
                      </a:r>
                    </a:p>
                    <a:p>
                      <a:pPr marL="0" lvl="1" indent="0" algn="ctr">
                        <a:lnSpc>
                          <a:spcPct val="100000"/>
                        </a:lnSpc>
                        <a:spcBef>
                          <a:spcPct val="20000"/>
                        </a:spcBef>
                        <a:buFontTx/>
                        <a:buNone/>
                      </a:pPr>
                      <a:r>
                        <a:rPr lang="en-US" altLang="ar-SA" sz="1800" b="0" u="none" dirty="0" smtClean="0">
                          <a:ea typeface="ＭＳ Ｐゴシック" charset="-128"/>
                        </a:rPr>
                        <a:t>Decreases energy expenditure and fat catabolism.</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2" indent="0" algn="ctr" defTabSz="914400" rtl="0" eaLnBrk="1" fontAlgn="auto" latinLnBrk="0" hangingPunct="1">
                        <a:lnSpc>
                          <a:spcPct val="100000"/>
                        </a:lnSpc>
                        <a:spcBef>
                          <a:spcPts val="0"/>
                        </a:spcBef>
                        <a:spcAft>
                          <a:spcPts val="0"/>
                        </a:spcAft>
                        <a:buClrTx/>
                        <a:buSzTx/>
                        <a:buFont typeface="Arial" charset="0"/>
                        <a:buNone/>
                        <a:tabLst/>
                        <a:defRPr/>
                      </a:pPr>
                      <a:endParaRPr lang="en-US" altLang="ar-SA" sz="1800" b="0" u="none" dirty="0" smtClean="0">
                        <a:solidFill>
                          <a:srgbClr val="FF0000"/>
                        </a:solidFill>
                        <a:ea typeface="ＭＳ Ｐゴシック" charset="-128"/>
                      </a:endParaRPr>
                    </a:p>
                    <a:p>
                      <a:pPr marL="0" marR="0" lvl="2" indent="0" algn="ctr" defTabSz="914400" rtl="0" eaLnBrk="1" fontAlgn="auto" latinLnBrk="0" hangingPunct="1">
                        <a:lnSpc>
                          <a:spcPct val="100000"/>
                        </a:lnSpc>
                        <a:spcBef>
                          <a:spcPts val="0"/>
                        </a:spcBef>
                        <a:spcAft>
                          <a:spcPts val="0"/>
                        </a:spcAft>
                        <a:buClrTx/>
                        <a:buSzTx/>
                        <a:buFont typeface="Arial" charset="0"/>
                        <a:buNone/>
                        <a:tabLst/>
                        <a:defRPr/>
                      </a:pPr>
                      <a:r>
                        <a:rPr lang="en-US" altLang="ar-SA" sz="1800" b="0" u="none" dirty="0" smtClean="0">
                          <a:solidFill>
                            <a:srgbClr val="FF0000"/>
                          </a:solidFill>
                          <a:ea typeface="ＭＳ Ｐゴシック" charset="-128"/>
                        </a:rPr>
                        <a:t>Sends satiety signals to the brain.</a:t>
                      </a:r>
                    </a:p>
                    <a:p>
                      <a:pPr marL="0" indent="0" algn="ctr">
                        <a:buFont typeface="Arial" charset="0"/>
                        <a:buNone/>
                      </a:pPr>
                      <a:endParaRPr lang="en-US" sz="1800" b="0" u="none"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endParaRPr lang="en-US" altLang="ar-SA" sz="1800" b="0" u="none" dirty="0" smtClean="0">
                        <a:solidFill>
                          <a:srgbClr val="FF0000"/>
                        </a:solidFill>
                        <a:ea typeface="ＭＳ Ｐゴシック" charset="-128"/>
                      </a:endParaRPr>
                    </a:p>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altLang="ar-SA" sz="1800" b="0" u="none" dirty="0" smtClean="0">
                          <a:solidFill>
                            <a:srgbClr val="FF0000"/>
                          </a:solidFill>
                          <a:ea typeface="ＭＳ Ｐゴシック" charset="-128"/>
                        </a:rPr>
                        <a:t>Promotes metabolism</a:t>
                      </a:r>
                      <a:endParaRPr lang="en-US" sz="1800" b="0" u="none" dirty="0" smtClean="0">
                        <a:solidFill>
                          <a:srgbClr val="FF0000"/>
                        </a:solidFill>
                      </a:endParaRPr>
                    </a:p>
                    <a:p>
                      <a:pPr marL="0" indent="0" algn="ctr">
                        <a:buFont typeface="Arial" charset="0"/>
                        <a:buNone/>
                      </a:pPr>
                      <a:endParaRPr lang="en-US" sz="1800" b="0" u="none"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1370663">
                <a:tc>
                  <a:txBody>
                    <a:bodyPr/>
                    <a:lstStyle/>
                    <a:p>
                      <a:pPr marL="0" lvl="1" indent="0" algn="ctr">
                        <a:lnSpc>
                          <a:spcPct val="100000"/>
                        </a:lnSpc>
                        <a:spcBef>
                          <a:spcPct val="20000"/>
                        </a:spcBef>
                        <a:buFontTx/>
                        <a:buNone/>
                      </a:pPr>
                      <a:r>
                        <a:rPr lang="en-US" altLang="ar-SA" sz="1800" b="0" u="none" dirty="0" smtClean="0">
                          <a:solidFill>
                            <a:srgbClr val="36AECD"/>
                          </a:solidFill>
                          <a:ea typeface="ＭＳ Ｐゴシック" charset="-128"/>
                        </a:rPr>
                        <a:t>Levels of ghrelin in dieters are higher after weight loss</a:t>
                      </a:r>
                      <a:r>
                        <a:rPr lang="en-US" altLang="ar-SA" sz="1800" b="0" u="none" dirty="0" smtClean="0">
                          <a:ea typeface="ＭＳ Ｐゴシック" charset="-128"/>
                        </a:rPr>
                        <a:t>.</a:t>
                      </a:r>
                    </a:p>
                    <a:p>
                      <a:pPr marL="0" lvl="1" indent="0" algn="ctr">
                        <a:lnSpc>
                          <a:spcPct val="100000"/>
                        </a:lnSpc>
                        <a:spcBef>
                          <a:spcPct val="20000"/>
                        </a:spcBef>
                        <a:buClr>
                          <a:schemeClr val="tx2"/>
                        </a:buClr>
                        <a:buFontTx/>
                        <a:buNone/>
                      </a:pPr>
                      <a:r>
                        <a:rPr lang="en-US" altLang="ar-SA" sz="1800" b="0" u="none" dirty="0" smtClean="0">
                          <a:ea typeface="ＭＳ Ｐゴシック" charset="-128"/>
                        </a:rPr>
                        <a:t>The body steps up ghrelin production in response to weight</a:t>
                      </a:r>
                      <a:r>
                        <a:rPr lang="en-US" altLang="ar-SA" sz="1800" b="0" u="none" baseline="0" dirty="0" smtClean="0">
                          <a:ea typeface="ＭＳ Ｐゴシック" charset="-128"/>
                        </a:rPr>
                        <a:t> </a:t>
                      </a:r>
                      <a:r>
                        <a:rPr lang="en-US" altLang="ar-SA" sz="1800" b="0" u="none" dirty="0" smtClean="0">
                          <a:ea typeface="ＭＳ Ｐゴシック" charset="-128"/>
                        </a:rPr>
                        <a:t>loss.</a:t>
                      </a:r>
                    </a:p>
                    <a:p>
                      <a:pPr marL="0" lvl="1" indent="0" algn="ctr">
                        <a:lnSpc>
                          <a:spcPct val="100000"/>
                        </a:lnSpc>
                        <a:spcBef>
                          <a:spcPct val="20000"/>
                        </a:spcBef>
                        <a:buClr>
                          <a:schemeClr val="tx2"/>
                        </a:buClr>
                        <a:buFontTx/>
                        <a:buNone/>
                      </a:pPr>
                      <a:r>
                        <a:rPr lang="en-US" altLang="ar-SA" sz="1800" b="0" u="none" dirty="0" smtClean="0">
                          <a:solidFill>
                            <a:srgbClr val="FF0000"/>
                          </a:solidFill>
                          <a:ea typeface="ＭＳ Ｐゴシック" charset="-128"/>
                        </a:rPr>
                        <a:t>The higher the weight loss, the higher the ghrelin levels.</a:t>
                      </a:r>
                    </a:p>
                    <a:p>
                      <a:pPr marL="0" marR="0" lvl="1" indent="0" algn="ctr" defTabSz="914400" rtl="0" eaLnBrk="1" fontAlgn="auto" latinLnBrk="0" hangingPunct="1">
                        <a:lnSpc>
                          <a:spcPct val="100000"/>
                        </a:lnSpc>
                        <a:spcBef>
                          <a:spcPct val="20000"/>
                        </a:spcBef>
                        <a:spcAft>
                          <a:spcPts val="0"/>
                        </a:spcAft>
                        <a:buClr>
                          <a:schemeClr val="tx2"/>
                        </a:buClr>
                        <a:buSzTx/>
                        <a:buFontTx/>
                        <a:buNone/>
                        <a:tabLst/>
                        <a:defRPr/>
                      </a:pPr>
                      <a:r>
                        <a:rPr lang="en-SG" sz="1400" b="0" u="none" dirty="0" smtClean="0">
                          <a:solidFill>
                            <a:srgbClr val="00B050"/>
                          </a:solidFill>
                          <a:latin typeface="Calibri" charset="0"/>
                          <a:ea typeface="Calibri" charset="0"/>
                          <a:cs typeface="Arial" charset="0"/>
                        </a:rPr>
                        <a:t>When you loose large amount of weight in a very short time there will be an imbalance signals by your body which increases your ghrelin levels because the body is not adapted with the new weight with excess ghrelin you eat, and your weight returns rapidly </a:t>
                      </a:r>
                      <a:endParaRPr lang="en-US" sz="1400" b="0" u="none" dirty="0" smtClean="0">
                        <a:solidFill>
                          <a:srgbClr val="00B050"/>
                        </a:solidFill>
                        <a:effectLst/>
                        <a:latin typeface="Calibri" charset="0"/>
                        <a:ea typeface="Calibri" charset="0"/>
                        <a:cs typeface="Arial"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buFont typeface="Arial" charset="0"/>
                        <a:buNone/>
                      </a:pPr>
                      <a:endParaRPr lang="en-US" sz="1800" b="0" u="none" dirty="0" smtClean="0"/>
                    </a:p>
                    <a:p>
                      <a:pPr marL="0" indent="0" algn="ctr">
                        <a:buFont typeface="Arial" charset="0"/>
                        <a:buNone/>
                      </a:pPr>
                      <a:endParaRPr lang="en-US" sz="1800" b="0" u="none" dirty="0" smtClean="0"/>
                    </a:p>
                    <a:p>
                      <a:pPr marL="0" indent="0" algn="ctr">
                        <a:buFont typeface="Arial" charset="0"/>
                        <a:buNone/>
                      </a:pPr>
                      <a:r>
                        <a:rPr lang="en-US" sz="1800" b="0" u="none" dirty="0" smtClean="0"/>
                        <a:t>-</a:t>
                      </a:r>
                      <a:endParaRPr lang="en-US" sz="1800" b="0" u="none"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buFont typeface="Arial" charset="0"/>
                        <a:buNone/>
                      </a:pPr>
                      <a:endParaRPr lang="en-US" sz="1800" b="0" u="none" dirty="0" smtClean="0"/>
                    </a:p>
                    <a:p>
                      <a:pPr marL="0" indent="0" algn="ctr">
                        <a:buFont typeface="Arial" charset="0"/>
                        <a:buNone/>
                      </a:pPr>
                      <a:endParaRPr lang="en-US" sz="1800" b="0" u="none" dirty="0" smtClean="0"/>
                    </a:p>
                    <a:p>
                      <a:pPr marL="0" indent="0" algn="ctr">
                        <a:buFont typeface="Arial" charset="0"/>
                        <a:buNone/>
                      </a:pPr>
                      <a:r>
                        <a:rPr lang="en-US" sz="1800" b="0" u="none" dirty="0" smtClean="0"/>
                        <a:t>-</a:t>
                      </a:r>
                      <a:endParaRPr lang="en-US" sz="1800" b="0" u="none"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sp>
        <p:nvSpPr>
          <p:cNvPr id="5" name="TextBox 4"/>
          <p:cNvSpPr txBox="1"/>
          <p:nvPr/>
        </p:nvSpPr>
        <p:spPr>
          <a:xfrm>
            <a:off x="909796" y="5460206"/>
            <a:ext cx="2714061" cy="1200329"/>
          </a:xfrm>
          <a:prstGeom prst="rect">
            <a:avLst/>
          </a:prstGeom>
          <a:noFill/>
        </p:spPr>
        <p:txBody>
          <a:bodyPr wrap="square" rtlCol="0">
            <a:spAutoFit/>
          </a:bodyPr>
          <a:lstStyle/>
          <a:p>
            <a:pPr algn="ctr"/>
            <a:r>
              <a:rPr lang="en-US" sz="2400" dirty="0">
                <a:solidFill>
                  <a:schemeClr val="bg1"/>
                </a:solidFill>
                <a:latin typeface="Century Gothic" charset="0"/>
                <a:ea typeface="Century Gothic" charset="0"/>
                <a:cs typeface="Century Gothic" charset="0"/>
              </a:rPr>
              <a:t>Metabolic Changes in Obesity</a:t>
            </a:r>
          </a:p>
        </p:txBody>
      </p:sp>
      <p:cxnSp>
        <p:nvCxnSpPr>
          <p:cNvPr id="11" name="Straight Arrow Connector 10"/>
          <p:cNvCxnSpPr/>
          <p:nvPr/>
        </p:nvCxnSpPr>
        <p:spPr>
          <a:xfrm>
            <a:off x="3735546" y="5996940"/>
            <a:ext cx="500119" cy="0"/>
          </a:xfrm>
          <a:prstGeom prst="straightConnector1">
            <a:avLst/>
          </a:prstGeom>
          <a:ln w="57150">
            <a:solidFill>
              <a:srgbClr val="334E5D"/>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511040" y="5230610"/>
            <a:ext cx="2564253" cy="1566430"/>
          </a:xfrm>
          <a:prstGeom prst="roundRect">
            <a:avLst/>
          </a:prstGeom>
          <a:solidFill>
            <a:srgbClr val="9BCF99"/>
          </a:solidFill>
          <a:ln w="28575">
            <a:solidFill>
              <a:srgbClr val="9BC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3578" y="5580159"/>
            <a:ext cx="2675180" cy="1200329"/>
          </a:xfrm>
          <a:prstGeom prst="rect">
            <a:avLst/>
          </a:prstGeom>
        </p:spPr>
        <p:txBody>
          <a:bodyPr wrap="square">
            <a:spAutoFit/>
          </a:bodyPr>
          <a:lstStyle/>
          <a:p>
            <a:pPr algn="ctr">
              <a:spcBef>
                <a:spcPct val="20000"/>
              </a:spcBef>
            </a:pPr>
            <a:r>
              <a:rPr lang="en-US" altLang="ar-SA" b="1" dirty="0">
                <a:solidFill>
                  <a:schemeClr val="bg1"/>
                </a:solidFill>
                <a:ea typeface="ＭＳ Ｐゴシック" charset="-128"/>
              </a:rPr>
              <a:t>Adipocytes send signals that cause abnormal metabolic changes such as:</a:t>
            </a:r>
          </a:p>
        </p:txBody>
      </p:sp>
      <p:cxnSp>
        <p:nvCxnSpPr>
          <p:cNvPr id="14" name="Straight Arrow Connector 13"/>
          <p:cNvCxnSpPr/>
          <p:nvPr/>
        </p:nvCxnSpPr>
        <p:spPr>
          <a:xfrm>
            <a:off x="7278846" y="5971540"/>
            <a:ext cx="500119" cy="0"/>
          </a:xfrm>
          <a:prstGeom prst="straightConnector1">
            <a:avLst/>
          </a:prstGeom>
          <a:ln w="57150">
            <a:solidFill>
              <a:srgbClr val="334E5D"/>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053942" y="5224860"/>
            <a:ext cx="2564253" cy="1566430"/>
          </a:xfrm>
          <a:prstGeom prst="roundRect">
            <a:avLst/>
          </a:prstGeom>
          <a:solidFill>
            <a:srgbClr val="30AAB1"/>
          </a:solidFill>
          <a:ln w="28575">
            <a:solidFill>
              <a:srgbClr val="30AA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ربع نص 6">
            <a:extLst>
              <a:ext uri="{FF2B5EF4-FFF2-40B4-BE49-F238E27FC236}">
                <a16:creationId xmlns="" xmlns:a16="http://schemas.microsoft.com/office/drawing/2014/main" id="{BAF0BE59-3085-47EB-8C78-50DE6851C5C3}"/>
              </a:ext>
            </a:extLst>
          </p:cNvPr>
          <p:cNvSpPr txBox="1"/>
          <p:nvPr/>
        </p:nvSpPr>
        <p:spPr>
          <a:xfrm>
            <a:off x="7710646" y="5283354"/>
            <a:ext cx="3147854" cy="1449628"/>
          </a:xfrm>
          <a:prstGeom prst="rect">
            <a:avLst/>
          </a:prstGeom>
          <a:noFill/>
        </p:spPr>
        <p:txBody>
          <a:bodyPr wrap="square" rtlCol="1">
            <a:spAutoFit/>
          </a:bodyPr>
          <a:lstStyle/>
          <a:p>
            <a:pPr lvl="2" indent="-457200">
              <a:lnSpc>
                <a:spcPct val="150000"/>
              </a:lnSpc>
              <a:spcBef>
                <a:spcPct val="20000"/>
              </a:spcBef>
              <a:buFont typeface="+mj-lt"/>
              <a:buAutoNum type="arabicPeriod"/>
            </a:pPr>
            <a:r>
              <a:rPr lang="en-US" altLang="ar-SA" b="1" dirty="0" smtClean="0">
                <a:solidFill>
                  <a:schemeClr val="bg1"/>
                </a:solidFill>
                <a:ea typeface="ＭＳ Ｐゴシック" charset="-128"/>
              </a:rPr>
              <a:t>Dyslipidemia</a:t>
            </a:r>
            <a:r>
              <a:rPr lang="en-US" altLang="ar-SA" b="1" dirty="0">
                <a:solidFill>
                  <a:schemeClr val="bg1"/>
                </a:solidFill>
                <a:ea typeface="ＭＳ Ｐゴシック" charset="-128"/>
              </a:rPr>
              <a:t>.</a:t>
            </a:r>
          </a:p>
          <a:p>
            <a:pPr lvl="2" indent="-457200">
              <a:lnSpc>
                <a:spcPct val="150000"/>
              </a:lnSpc>
              <a:spcBef>
                <a:spcPct val="20000"/>
              </a:spcBef>
              <a:buFont typeface="+mj-lt"/>
              <a:buAutoNum type="arabicPeriod"/>
            </a:pPr>
            <a:r>
              <a:rPr lang="en-US" altLang="ar-SA" b="1" dirty="0">
                <a:solidFill>
                  <a:schemeClr val="bg1"/>
                </a:solidFill>
                <a:ea typeface="ＭＳ Ｐゴシック" charset="-128"/>
              </a:rPr>
              <a:t>Glucose intolerance.</a:t>
            </a:r>
          </a:p>
          <a:p>
            <a:pPr lvl="2" indent="-457200">
              <a:lnSpc>
                <a:spcPct val="150000"/>
              </a:lnSpc>
              <a:spcBef>
                <a:spcPct val="20000"/>
              </a:spcBef>
              <a:buFont typeface="+mj-lt"/>
              <a:buAutoNum type="arabicPeriod"/>
            </a:pPr>
            <a:r>
              <a:rPr lang="en-US" altLang="ar-SA" b="1" dirty="0">
                <a:solidFill>
                  <a:schemeClr val="bg1"/>
                </a:solidFill>
                <a:ea typeface="ＭＳ Ｐゴシック" charset="-128"/>
              </a:rPr>
              <a:t>Insulin resistance</a:t>
            </a:r>
            <a:r>
              <a:rPr lang="en-US" altLang="ar-SA" dirty="0">
                <a:solidFill>
                  <a:schemeClr val="bg1"/>
                </a:solidFill>
                <a:ea typeface="ＭＳ Ｐゴシック" charset="-128"/>
              </a:rPr>
              <a:t>.</a:t>
            </a:r>
          </a:p>
        </p:txBody>
      </p:sp>
    </p:spTree>
    <p:extLst>
      <p:ext uri="{BB962C8B-B14F-4D97-AF65-F5344CB8AC3E}">
        <p14:creationId xmlns:p14="http://schemas.microsoft.com/office/powerpoint/2010/main" val="3726695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4000"/>
            <a:ext cx="9093200" cy="469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ربع نص 6">
            <a:extLst>
              <a:ext uri="{FF2B5EF4-FFF2-40B4-BE49-F238E27FC236}">
                <a16:creationId xmlns="" xmlns:a16="http://schemas.microsoft.com/office/drawing/2014/main" id="{BAF0BE59-3085-47EB-8C78-50DE6851C5C3}"/>
              </a:ext>
            </a:extLst>
          </p:cNvPr>
          <p:cNvSpPr txBox="1"/>
          <p:nvPr/>
        </p:nvSpPr>
        <p:spPr>
          <a:xfrm>
            <a:off x="62226" y="1387745"/>
            <a:ext cx="4368800" cy="3804118"/>
          </a:xfrm>
          <a:prstGeom prst="rect">
            <a:avLst/>
          </a:prstGeom>
          <a:noFill/>
        </p:spPr>
        <p:txBody>
          <a:bodyPr wrap="square" rtlCol="1">
            <a:spAutoFit/>
          </a:bodyPr>
          <a:lstStyle/>
          <a:p>
            <a:pPr lvl="2" indent="-457200">
              <a:lnSpc>
                <a:spcPct val="150000"/>
              </a:lnSpc>
              <a:spcBef>
                <a:spcPct val="20000"/>
              </a:spcBef>
              <a:buFont typeface="+mj-lt"/>
              <a:buAutoNum type="arabicPeriod"/>
            </a:pPr>
            <a:r>
              <a:rPr lang="en-US" altLang="ar-SA" b="1" dirty="0" smtClean="0">
                <a:solidFill>
                  <a:srgbClr val="FF0000"/>
                </a:solidFill>
                <a:ea typeface="ＭＳ Ｐゴシック" charset="-128"/>
              </a:rPr>
              <a:t>Lower</a:t>
            </a:r>
            <a:r>
              <a:rPr lang="en-US" altLang="ar-SA" dirty="0" smtClean="0">
                <a:ea typeface="ＭＳ Ｐゴシック" charset="-128"/>
              </a:rPr>
              <a:t> </a:t>
            </a:r>
            <a:r>
              <a:rPr lang="en-US" altLang="ar-SA" dirty="0">
                <a:ea typeface="ＭＳ Ｐゴシック" charset="-128"/>
              </a:rPr>
              <a:t>blood pressure.</a:t>
            </a:r>
          </a:p>
          <a:p>
            <a:pPr lvl="2" indent="-457200">
              <a:lnSpc>
                <a:spcPct val="150000"/>
              </a:lnSpc>
              <a:spcBef>
                <a:spcPct val="20000"/>
              </a:spcBef>
              <a:buFont typeface="+mj-lt"/>
              <a:buAutoNum type="arabicPeriod"/>
            </a:pPr>
            <a:r>
              <a:rPr lang="en-US" altLang="ar-SA" b="1" dirty="0">
                <a:solidFill>
                  <a:srgbClr val="FF0000"/>
                </a:solidFill>
                <a:ea typeface="ＭＳ Ｐゴシック" charset="-128"/>
              </a:rPr>
              <a:t>Decreased</a:t>
            </a:r>
            <a:r>
              <a:rPr lang="en-US" altLang="ar-SA" dirty="0">
                <a:ea typeface="ＭＳ Ｐゴシック" charset="-128"/>
              </a:rPr>
              <a:t> serum triacylglycerols.</a:t>
            </a:r>
          </a:p>
          <a:p>
            <a:pPr lvl="2" indent="-457200">
              <a:lnSpc>
                <a:spcPct val="150000"/>
              </a:lnSpc>
              <a:spcBef>
                <a:spcPct val="20000"/>
              </a:spcBef>
              <a:buFont typeface="+mj-lt"/>
              <a:buAutoNum type="arabicPeriod"/>
            </a:pPr>
            <a:r>
              <a:rPr lang="en-US" altLang="ar-SA" b="1" dirty="0">
                <a:solidFill>
                  <a:srgbClr val="FF0000"/>
                </a:solidFill>
                <a:ea typeface="ＭＳ Ｐゴシック" charset="-128"/>
              </a:rPr>
              <a:t>Lower</a:t>
            </a:r>
            <a:r>
              <a:rPr lang="en-US" altLang="ar-SA" dirty="0">
                <a:ea typeface="ＭＳ Ｐゴシック" charset="-128"/>
              </a:rPr>
              <a:t> blood glucose levels.</a:t>
            </a:r>
          </a:p>
          <a:p>
            <a:pPr lvl="2" indent="-457200">
              <a:lnSpc>
                <a:spcPct val="150000"/>
              </a:lnSpc>
              <a:spcBef>
                <a:spcPct val="20000"/>
              </a:spcBef>
              <a:buFont typeface="+mj-lt"/>
              <a:buAutoNum type="arabicPeriod"/>
            </a:pPr>
            <a:r>
              <a:rPr lang="en-US" altLang="ar-SA" b="1" dirty="0">
                <a:solidFill>
                  <a:srgbClr val="FF0000"/>
                </a:solidFill>
                <a:ea typeface="ＭＳ Ｐゴシック" charset="-128"/>
              </a:rPr>
              <a:t>Increase</a:t>
            </a:r>
            <a:r>
              <a:rPr lang="en-US" altLang="ar-SA" dirty="0">
                <a:solidFill>
                  <a:srgbClr val="FF0000"/>
                </a:solidFill>
                <a:ea typeface="ＭＳ Ｐゴシック" charset="-128"/>
              </a:rPr>
              <a:t> </a:t>
            </a:r>
            <a:r>
              <a:rPr lang="en-US" altLang="ar-SA" dirty="0">
                <a:ea typeface="ＭＳ Ｐゴシック" charset="-128"/>
              </a:rPr>
              <a:t>in HDL levels.</a:t>
            </a:r>
          </a:p>
          <a:p>
            <a:pPr lvl="2" indent="-457200">
              <a:lnSpc>
                <a:spcPct val="150000"/>
              </a:lnSpc>
              <a:spcBef>
                <a:spcPct val="20000"/>
              </a:spcBef>
              <a:buFont typeface="+mj-lt"/>
              <a:buAutoNum type="arabicPeriod"/>
            </a:pPr>
            <a:r>
              <a:rPr lang="en-US" altLang="ar-SA" b="1" dirty="0">
                <a:solidFill>
                  <a:srgbClr val="FF0000"/>
                </a:solidFill>
                <a:ea typeface="ＭＳ Ｐゴシック" charset="-128"/>
              </a:rPr>
              <a:t>Decreased</a:t>
            </a:r>
            <a:r>
              <a:rPr lang="en-US" altLang="ar-SA" dirty="0">
                <a:ea typeface="ＭＳ Ｐゴシック" charset="-128"/>
              </a:rPr>
              <a:t> mortality.</a:t>
            </a:r>
          </a:p>
          <a:p>
            <a:pPr lvl="2" indent="-457200">
              <a:lnSpc>
                <a:spcPct val="150000"/>
              </a:lnSpc>
              <a:spcBef>
                <a:spcPct val="20000"/>
              </a:spcBef>
              <a:buFont typeface="+mj-lt"/>
              <a:buAutoNum type="arabicPeriod"/>
            </a:pPr>
            <a:r>
              <a:rPr lang="en-US" altLang="ar-SA" dirty="0">
                <a:ea typeface="ＭＳ Ｐゴシック" charset="-128"/>
              </a:rPr>
              <a:t>Beneficial changes in BMR.</a:t>
            </a:r>
          </a:p>
          <a:p>
            <a:pPr lvl="2" indent="-457200">
              <a:lnSpc>
                <a:spcPct val="150000"/>
              </a:lnSpc>
              <a:spcBef>
                <a:spcPct val="20000"/>
              </a:spcBef>
              <a:buFont typeface="+mj-lt"/>
              <a:buAutoNum type="arabicPeriod"/>
            </a:pPr>
            <a:r>
              <a:rPr lang="en-US" altLang="ar-SA" b="1" dirty="0">
                <a:solidFill>
                  <a:srgbClr val="FF0000"/>
                </a:solidFill>
                <a:ea typeface="ＭＳ Ｐゴシック" charset="-128"/>
              </a:rPr>
              <a:t>Decreased</a:t>
            </a:r>
            <a:r>
              <a:rPr lang="en-US" altLang="ar-SA" dirty="0">
                <a:ea typeface="ＭＳ Ｐゴシック" charset="-128"/>
              </a:rPr>
              <a:t> energy requirement.</a:t>
            </a:r>
          </a:p>
          <a:p>
            <a:pPr lvl="2" indent="-457200">
              <a:lnSpc>
                <a:spcPct val="150000"/>
              </a:lnSpc>
              <a:spcBef>
                <a:spcPct val="20000"/>
              </a:spcBef>
              <a:buFont typeface="+mj-lt"/>
              <a:buAutoNum type="arabicPeriod"/>
            </a:pPr>
            <a:r>
              <a:rPr lang="en-US" altLang="ar-SA" dirty="0">
                <a:ea typeface="ＭＳ Ｐゴシック" charset="-128"/>
              </a:rPr>
              <a:t>Slow weight loss is more stable.</a:t>
            </a:r>
          </a:p>
        </p:txBody>
      </p:sp>
      <p:grpSp>
        <p:nvGrpSpPr>
          <p:cNvPr id="5" name="Group 4"/>
          <p:cNvGrpSpPr/>
          <p:nvPr/>
        </p:nvGrpSpPr>
        <p:grpSpPr>
          <a:xfrm>
            <a:off x="350564" y="525011"/>
            <a:ext cx="3995432" cy="4976886"/>
            <a:chOff x="297168" y="1870434"/>
            <a:chExt cx="3332136" cy="4747342"/>
          </a:xfrm>
        </p:grpSpPr>
        <p:sp>
          <p:nvSpPr>
            <p:cNvPr id="6" name="Rounded Rectangle 5"/>
            <p:cNvSpPr/>
            <p:nvPr/>
          </p:nvSpPr>
          <p:spPr>
            <a:xfrm>
              <a:off x="297168" y="2083533"/>
              <a:ext cx="3332136" cy="4534243"/>
            </a:xfrm>
            <a:prstGeom prst="roundRect">
              <a:avLst/>
            </a:prstGeom>
            <a:noFill/>
            <a:ln w="28575">
              <a:solidFill>
                <a:srgbClr val="36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97168" y="1870434"/>
              <a:ext cx="3332136" cy="764277"/>
            </a:xfrm>
            <a:prstGeom prst="round2SameRect">
              <a:avLst/>
            </a:prstGeom>
            <a:solidFill>
              <a:srgbClr val="36AECD"/>
            </a:solidFill>
            <a:ln w="28575">
              <a:solidFill>
                <a:srgbClr val="36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50564" y="525011"/>
            <a:ext cx="3843032" cy="830997"/>
          </a:xfrm>
          <a:prstGeom prst="rect">
            <a:avLst/>
          </a:prstGeom>
          <a:noFill/>
        </p:spPr>
        <p:txBody>
          <a:bodyPr wrap="square" rtlCol="0">
            <a:spAutoFit/>
          </a:bodyPr>
          <a:lstStyle/>
          <a:p>
            <a:pPr algn="ctr"/>
            <a:r>
              <a:rPr lang="en-US" sz="2400" b="1" dirty="0">
                <a:solidFill>
                  <a:schemeClr val="bg1"/>
                </a:solidFill>
                <a:latin typeface="Century Gothic" charset="0"/>
                <a:ea typeface="Century Gothic" charset="0"/>
                <a:cs typeface="Century Gothic" charset="0"/>
              </a:rPr>
              <a:t>Benefits of weight loss in obesity </a:t>
            </a:r>
          </a:p>
        </p:txBody>
      </p:sp>
      <p:cxnSp>
        <p:nvCxnSpPr>
          <p:cNvPr id="9" name="Straight Connector 8"/>
          <p:cNvCxnSpPr/>
          <p:nvPr/>
        </p:nvCxnSpPr>
        <p:spPr>
          <a:xfrm>
            <a:off x="4725989" y="488097"/>
            <a:ext cx="0" cy="5572125"/>
          </a:xfrm>
          <a:prstGeom prst="line">
            <a:avLst/>
          </a:prstGeom>
          <a:ln>
            <a:solidFill>
              <a:srgbClr val="00ADA8"/>
            </a:solidFill>
            <a:prstDash val="dash"/>
          </a:ln>
        </p:spPr>
        <p:style>
          <a:lnRef idx="1">
            <a:schemeClr val="accent1"/>
          </a:lnRef>
          <a:fillRef idx="0">
            <a:schemeClr val="accent1"/>
          </a:fillRef>
          <a:effectRef idx="0">
            <a:schemeClr val="accent1"/>
          </a:effectRef>
          <a:fontRef idx="minor">
            <a:schemeClr val="tx1"/>
          </a:fontRef>
        </p:style>
      </p:cxnSp>
      <p:sp>
        <p:nvSpPr>
          <p:cNvPr id="11" name="Snip Single Corner Rectangle 10"/>
          <p:cNvSpPr/>
          <p:nvPr/>
        </p:nvSpPr>
        <p:spPr>
          <a:xfrm>
            <a:off x="5486399" y="757807"/>
            <a:ext cx="6350001" cy="2255647"/>
          </a:xfrm>
          <a:prstGeom prst="snip1Rect">
            <a:avLst/>
          </a:prstGeom>
          <a:noFill/>
          <a:ln w="28575">
            <a:solidFill>
              <a:srgbClr val="30AAB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78454" y="126725"/>
            <a:ext cx="6626469"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Treatment options</a:t>
            </a:r>
          </a:p>
        </p:txBody>
      </p:sp>
      <p:sp>
        <p:nvSpPr>
          <p:cNvPr id="4" name="Rectangle 3"/>
          <p:cNvSpPr/>
          <p:nvPr/>
        </p:nvSpPr>
        <p:spPr>
          <a:xfrm>
            <a:off x="5488633" y="846707"/>
            <a:ext cx="6096000" cy="1643527"/>
          </a:xfrm>
          <a:prstGeom prst="rect">
            <a:avLst/>
          </a:prstGeom>
        </p:spPr>
        <p:txBody>
          <a:bodyPr>
            <a:spAutoFit/>
          </a:bodyPr>
          <a:lstStyle/>
          <a:p>
            <a:pPr marL="0" lvl="1" algn="ctr">
              <a:spcBef>
                <a:spcPct val="20000"/>
              </a:spcBef>
            </a:pPr>
            <a:r>
              <a:rPr lang="en-US" altLang="ar-SA" b="1" dirty="0">
                <a:ea typeface="ＭＳ Ｐゴシック" charset="-128"/>
              </a:rPr>
              <a:t>Physical Activity combined with healthy diet decreases level of obesity Reduces risk of heart disease and </a:t>
            </a:r>
            <a:r>
              <a:rPr lang="en-US" altLang="ar-SA" b="1" dirty="0" smtClean="0">
                <a:ea typeface="ＭＳ Ｐゴシック" charset="-128"/>
              </a:rPr>
              <a:t>diabetes</a:t>
            </a:r>
            <a:endParaRPr lang="en-US" altLang="ar-SA" dirty="0">
              <a:ea typeface="ＭＳ Ｐゴシック" charset="-128"/>
            </a:endParaRPr>
          </a:p>
          <a:p>
            <a:pPr indent="-457200">
              <a:spcBef>
                <a:spcPct val="20000"/>
              </a:spcBef>
              <a:buFontTx/>
              <a:buChar char="•"/>
            </a:pPr>
            <a:r>
              <a:rPr lang="en-US" altLang="ar-SA" b="1" dirty="0">
                <a:ea typeface="ＭＳ Ｐゴシック" charset="-128"/>
              </a:rPr>
              <a:t>Dieting:</a:t>
            </a:r>
          </a:p>
          <a:p>
            <a:pPr marL="742950" lvl="2" indent="-285750">
              <a:spcBef>
                <a:spcPct val="20000"/>
              </a:spcBef>
              <a:buFont typeface="Wingdings" charset="2"/>
              <a:buChar char="ü"/>
            </a:pPr>
            <a:r>
              <a:rPr lang="en-US" altLang="ar-SA" b="1" dirty="0">
                <a:ea typeface="ＭＳ Ｐゴシック" charset="-128"/>
              </a:rPr>
              <a:t>Use of low-calorie diet</a:t>
            </a:r>
          </a:p>
          <a:p>
            <a:pPr marL="742950" lvl="2" indent="-285750">
              <a:spcBef>
                <a:spcPct val="20000"/>
              </a:spcBef>
              <a:buFont typeface="Wingdings" charset="2"/>
              <a:buChar char="ü"/>
            </a:pPr>
            <a:r>
              <a:rPr lang="en-US" altLang="ar-SA" b="1" dirty="0">
                <a:ea typeface="ＭＳ Ｐゴシック" charset="-128"/>
              </a:rPr>
              <a:t>Restriction of excessive energy intake </a:t>
            </a:r>
          </a:p>
        </p:txBody>
      </p:sp>
      <p:graphicFrame>
        <p:nvGraphicFramePr>
          <p:cNvPr id="12" name="Table 11"/>
          <p:cNvGraphicFramePr>
            <a:graphicFrameLocks noGrp="1"/>
          </p:cNvGraphicFramePr>
          <p:nvPr>
            <p:extLst>
              <p:ext uri="{D42A27DB-BD31-4B8C-83A1-F6EECF244321}">
                <p14:modId xmlns:p14="http://schemas.microsoft.com/office/powerpoint/2010/main" val="1628688920"/>
              </p:ext>
            </p:extLst>
          </p:nvPr>
        </p:nvGraphicFramePr>
        <p:xfrm>
          <a:off x="4878389" y="3102354"/>
          <a:ext cx="7252646" cy="3371088"/>
        </p:xfrm>
        <a:graphic>
          <a:graphicData uri="http://schemas.openxmlformats.org/drawingml/2006/table">
            <a:tbl>
              <a:tblPr firstRow="1" bandRow="1">
                <a:tableStyleId>{5C22544A-7EE6-4342-B048-85BDC9FD1C3A}</a:tableStyleId>
              </a:tblPr>
              <a:tblGrid>
                <a:gridCol w="3719512"/>
                <a:gridCol w="3533134"/>
              </a:tblGrid>
              <a:tr h="370840">
                <a:tc>
                  <a:txBody>
                    <a:bodyPr/>
                    <a:lstStyle/>
                    <a:p>
                      <a:pPr algn="ctr"/>
                      <a:r>
                        <a:rPr lang="en-US" altLang="ar-SA" sz="2000" b="1" i="0" dirty="0" smtClean="0">
                          <a:latin typeface="Century Gothic" charset="0"/>
                          <a:ea typeface="Century Gothic" charset="0"/>
                          <a:cs typeface="Century Gothic" charset="0"/>
                        </a:rPr>
                        <a:t>DRUGS</a:t>
                      </a:r>
                      <a:endParaRPr lang="en-US" sz="2000" b="1" i="0" dirty="0">
                        <a:latin typeface="Century Gothic" charset="0"/>
                        <a:ea typeface="Century Gothic" charset="0"/>
                        <a:cs typeface="Century Gothic"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0AAB1"/>
                    </a:solidFill>
                  </a:tcPr>
                </a:tc>
                <a:tc>
                  <a:txBody>
                    <a:bodyPr/>
                    <a:lstStyle/>
                    <a:p>
                      <a:pPr algn="ctr"/>
                      <a:r>
                        <a:rPr lang="en-US" altLang="ar-SA" sz="2000" b="1" i="0" dirty="0" smtClean="0">
                          <a:latin typeface="Century Gothic" charset="0"/>
                          <a:ea typeface="Century Gothic" charset="0"/>
                          <a:cs typeface="Century Gothic" charset="0"/>
                        </a:rPr>
                        <a:t>SURGERY</a:t>
                      </a:r>
                      <a:endParaRPr lang="en-US" sz="2000" b="1" i="0" dirty="0">
                        <a:latin typeface="Century Gothic" charset="0"/>
                        <a:ea typeface="Century Gothic" charset="0"/>
                        <a:cs typeface="Century Gothic"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BCF99"/>
                    </a:solidFill>
                  </a:tcPr>
                </a:tc>
              </a:tr>
              <a:tr h="2157251">
                <a:tc>
                  <a:txBody>
                    <a:bodyPr/>
                    <a:lstStyle/>
                    <a:p>
                      <a:pPr lvl="1" indent="-457200">
                        <a:spcBef>
                          <a:spcPct val="20000"/>
                        </a:spcBef>
                        <a:buFont typeface="+mj-lt"/>
                        <a:buAutoNum type="arabicPeriod"/>
                      </a:pPr>
                      <a:r>
                        <a:rPr lang="en-US" altLang="ar-SA" b="1" i="0" dirty="0" smtClean="0">
                          <a:solidFill>
                            <a:srgbClr val="FF0000"/>
                          </a:solidFill>
                          <a:latin typeface="Century Gothic" charset="0"/>
                          <a:ea typeface="Century Gothic" charset="0"/>
                          <a:cs typeface="Century Gothic" charset="0"/>
                        </a:rPr>
                        <a:t>Orlistat.</a:t>
                      </a:r>
                    </a:p>
                    <a:p>
                      <a:pPr marL="742950" lvl="2" indent="-285750">
                        <a:spcBef>
                          <a:spcPct val="20000"/>
                        </a:spcBef>
                        <a:buFont typeface="Arial" panose="020B0604020202020204" pitchFamily="34" charset="0"/>
                        <a:buChar char="•"/>
                      </a:pPr>
                      <a:r>
                        <a:rPr lang="en-US" altLang="ar-SA" b="1" dirty="0" smtClean="0">
                          <a:solidFill>
                            <a:srgbClr val="C00000"/>
                          </a:solidFill>
                          <a:ea typeface="ＭＳ Ｐゴシック" charset="-128"/>
                        </a:rPr>
                        <a:t>A pancreatic </a:t>
                      </a:r>
                      <a:r>
                        <a:rPr lang="en-US" altLang="ar-SA" b="0" dirty="0" smtClean="0">
                          <a:solidFill>
                            <a:srgbClr val="C00000"/>
                          </a:solidFill>
                          <a:ea typeface="ＭＳ Ｐゴシック" charset="-128"/>
                        </a:rPr>
                        <a:t>and</a:t>
                      </a:r>
                      <a:r>
                        <a:rPr lang="en-US" altLang="ar-SA" b="1" dirty="0" smtClean="0">
                          <a:solidFill>
                            <a:srgbClr val="C00000"/>
                          </a:solidFill>
                          <a:ea typeface="ＭＳ Ｐゴシック" charset="-128"/>
                        </a:rPr>
                        <a:t> gastric lipase inhibitor.</a:t>
                      </a:r>
                    </a:p>
                    <a:p>
                      <a:pPr marL="742950" lvl="2" indent="-285750">
                        <a:spcBef>
                          <a:spcPct val="20000"/>
                        </a:spcBef>
                        <a:buFont typeface="Arial" panose="020B0604020202020204" pitchFamily="34" charset="0"/>
                        <a:buChar char="•"/>
                      </a:pPr>
                      <a:r>
                        <a:rPr lang="en-US" altLang="ar-SA" b="0" u="sng" dirty="0" smtClean="0">
                          <a:ea typeface="ＭＳ Ｐゴシック" charset="-128"/>
                        </a:rPr>
                        <a:t>Decreases</a:t>
                      </a:r>
                      <a:r>
                        <a:rPr lang="en-US" altLang="ar-SA" b="1" dirty="0" smtClean="0">
                          <a:ea typeface="ＭＳ Ｐゴシック" charset="-128"/>
                        </a:rPr>
                        <a:t> the breakdown of dietary fat.</a:t>
                      </a:r>
                    </a:p>
                    <a:p>
                      <a:pPr marL="742950" marR="0" lvl="2"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SG" sz="1400" dirty="0" smtClean="0">
                          <a:solidFill>
                            <a:srgbClr val="00B050"/>
                          </a:solidFill>
                          <a:latin typeface="Calibri" charset="0"/>
                          <a:ea typeface="Calibri" charset="0"/>
                          <a:cs typeface="Arial" charset="0"/>
                        </a:rPr>
                        <a:t>Causes fatty stool because it will not let the body to digest and absorb fat.</a:t>
                      </a:r>
                      <a:endParaRPr lang="en-US" sz="1400" dirty="0" smtClean="0">
                        <a:solidFill>
                          <a:srgbClr val="00B050"/>
                        </a:solidFill>
                        <a:effectLst/>
                        <a:latin typeface="Calibri" charset="0"/>
                        <a:ea typeface="Calibri" charset="0"/>
                        <a:cs typeface="Arial"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pPr marL="285750" lvl="1" indent="-285750">
                        <a:spcBef>
                          <a:spcPct val="20000"/>
                        </a:spcBef>
                        <a:buFont typeface="Arial" panose="020B0604020202020204" pitchFamily="34" charset="0"/>
                        <a:buChar char="•"/>
                      </a:pPr>
                      <a:r>
                        <a:rPr lang="en-US" altLang="ar-SA" dirty="0" smtClean="0">
                          <a:ea typeface="ＭＳ Ｐゴシック" charset="-128"/>
                        </a:rPr>
                        <a:t>Surgical procedures are designed </a:t>
                      </a:r>
                      <a:r>
                        <a:rPr lang="en-US" altLang="ar-SA" b="1" dirty="0" smtClean="0">
                          <a:ea typeface="ＭＳ Ｐゴシック" charset="-128"/>
                        </a:rPr>
                        <a:t>to reduce food consumption in patients with BMI </a:t>
                      </a:r>
                      <a:r>
                        <a:rPr lang="en-US" altLang="ar-SA" sz="2000" b="1" dirty="0" smtClean="0">
                          <a:solidFill>
                            <a:srgbClr val="FF0000"/>
                          </a:solidFill>
                          <a:ea typeface="ＭＳ Ｐゴシック" charset="-128"/>
                        </a:rPr>
                        <a:t>&gt;40 </a:t>
                      </a:r>
                      <a:r>
                        <a:rPr lang="en-US" altLang="ar-SA" sz="1600" b="0" dirty="0" smtClean="0">
                          <a:solidFill>
                            <a:srgbClr val="00B050"/>
                          </a:solidFill>
                          <a:ea typeface="ＭＳ Ｐゴシック" charset="-128"/>
                        </a:rPr>
                        <a:t>the last option</a:t>
                      </a:r>
                    </a:p>
                    <a:p>
                      <a:pPr marL="285750" lvl="1" indent="-285750">
                        <a:spcBef>
                          <a:spcPct val="20000"/>
                        </a:spcBef>
                        <a:buFont typeface="Arial" panose="020B0604020202020204" pitchFamily="34" charset="0"/>
                        <a:buChar char="•"/>
                      </a:pPr>
                      <a:r>
                        <a:rPr lang="en-US" altLang="ar-SA" dirty="0" smtClean="0">
                          <a:ea typeface="ＭＳ Ｐゴシック" charset="-128"/>
                        </a:rPr>
                        <a:t>Used when other</a:t>
                      </a:r>
                      <a:r>
                        <a:rPr lang="en-US" altLang="ar-SA" b="1" dirty="0" smtClean="0">
                          <a:solidFill>
                            <a:srgbClr val="FF0000"/>
                          </a:solidFill>
                          <a:ea typeface="ＭＳ Ｐゴシック" charset="-128"/>
                        </a:rPr>
                        <a:t> treatment options fail</a:t>
                      </a:r>
                    </a:p>
                    <a:p>
                      <a:pPr marL="2857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dirty="0" smtClean="0">
                          <a:solidFill>
                            <a:srgbClr val="00B050"/>
                          </a:solidFill>
                        </a:rPr>
                        <a:t>Many clinics tell the patient to lose 5% of his weight before treatment because they want to make sure that he will modify his life style after the treatment. </a:t>
                      </a:r>
                    </a:p>
                    <a:p>
                      <a:pPr marL="2857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dirty="0" smtClean="0">
                          <a:solidFill>
                            <a:srgbClr val="00B050"/>
                          </a:solidFill>
                        </a:rPr>
                        <a:t>Has multiple types:</a:t>
                      </a:r>
                      <a:r>
                        <a:rPr lang="en-US" sz="1400" baseline="0" dirty="0" smtClean="0">
                          <a:solidFill>
                            <a:srgbClr val="00B050"/>
                          </a:solidFill>
                        </a:rPr>
                        <a:t> sleeve, bypass, </a:t>
                      </a:r>
                      <a:r>
                        <a:rPr lang="en-US" sz="1400" baseline="0" dirty="0" err="1" smtClean="0">
                          <a:solidFill>
                            <a:srgbClr val="00B050"/>
                          </a:solidFill>
                        </a:rPr>
                        <a:t>ect</a:t>
                      </a:r>
                      <a:r>
                        <a:rPr lang="en-US" sz="1400" baseline="0" dirty="0" smtClean="0">
                          <a:solidFill>
                            <a:srgbClr val="00B050"/>
                          </a:solidFill>
                        </a:rPr>
                        <a:t>..</a:t>
                      </a:r>
                      <a:endParaRPr lang="en-US" sz="1400" dirty="0" smtClean="0">
                        <a:solidFill>
                          <a:srgbClr val="00B05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729064">
                <a:tc>
                  <a:txBody>
                    <a:bodyPr/>
                    <a:lstStyle/>
                    <a:p>
                      <a:pPr lvl="1" indent="-457200">
                        <a:spcBef>
                          <a:spcPct val="20000"/>
                        </a:spcBef>
                        <a:buFont typeface="+mj-lt"/>
                        <a:buAutoNum type="arabicPeriod"/>
                      </a:pPr>
                      <a:r>
                        <a:rPr lang="en-US" altLang="ar-SA" sz="2000" b="1" dirty="0" err="1" smtClean="0">
                          <a:solidFill>
                            <a:srgbClr val="FF0000"/>
                          </a:solidFill>
                          <a:ea typeface="ＭＳ Ｐゴシック" charset="-128"/>
                        </a:rPr>
                        <a:t>Lorcaserin</a:t>
                      </a:r>
                      <a:r>
                        <a:rPr lang="en-US" altLang="ar-SA" dirty="0" smtClean="0">
                          <a:ea typeface="ＭＳ Ｐゴシック" charset="-128"/>
                        </a:rPr>
                        <a:t>.</a:t>
                      </a:r>
                    </a:p>
                    <a:p>
                      <a:pPr marL="742950" lvl="2" indent="-285750">
                        <a:spcBef>
                          <a:spcPct val="20000"/>
                        </a:spcBef>
                        <a:buFont typeface="Arial" panose="020B0604020202020204" pitchFamily="34" charset="0"/>
                        <a:buChar char="•"/>
                      </a:pPr>
                      <a:r>
                        <a:rPr lang="en-US" altLang="ar-SA" dirty="0" smtClean="0">
                          <a:ea typeface="ＭＳ Ｐゴシック" charset="-128"/>
                        </a:rPr>
                        <a:t>Promotes satiety.</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lang="en-US" dirty="0"/>
                    </a:p>
                  </a:txBody>
                  <a:tcPr/>
                </a:tc>
              </a:tr>
            </a:tbl>
          </a:graphicData>
        </a:graphic>
      </p:graphicFrame>
      <p:sp>
        <p:nvSpPr>
          <p:cNvPr id="14" name="TextBox 13"/>
          <p:cNvSpPr txBox="1"/>
          <p:nvPr/>
        </p:nvSpPr>
        <p:spPr>
          <a:xfrm>
            <a:off x="907704" y="6466101"/>
            <a:ext cx="2169316" cy="307777"/>
          </a:xfrm>
          <a:prstGeom prst="rect">
            <a:avLst/>
          </a:prstGeom>
          <a:noFill/>
        </p:spPr>
        <p:txBody>
          <a:bodyPr wrap="square" rtlCol="0">
            <a:spAutoFit/>
          </a:bodyPr>
          <a:lstStyle/>
          <a:p>
            <a:r>
              <a:rPr lang="en-US" sz="1400" dirty="0" smtClean="0">
                <a:solidFill>
                  <a:srgbClr val="00B050"/>
                </a:solidFill>
              </a:rPr>
              <a:t>BMR = Basal metabolic rate </a:t>
            </a:r>
            <a:endParaRPr lang="en-US" sz="1400" dirty="0">
              <a:solidFill>
                <a:srgbClr val="00B050"/>
              </a:solidFill>
            </a:endParaRPr>
          </a:p>
        </p:txBody>
      </p:sp>
      <p:sp>
        <p:nvSpPr>
          <p:cNvPr id="18" name="TextBox 17"/>
          <p:cNvSpPr txBox="1"/>
          <p:nvPr/>
        </p:nvSpPr>
        <p:spPr>
          <a:xfrm>
            <a:off x="839124" y="5767026"/>
            <a:ext cx="2865912" cy="584775"/>
          </a:xfrm>
          <a:prstGeom prst="rect">
            <a:avLst/>
          </a:prstGeom>
          <a:solidFill>
            <a:schemeClr val="bg1">
              <a:lumMod val="95000"/>
            </a:schemeClr>
          </a:solidFill>
          <a:ln w="19050">
            <a:solidFill>
              <a:srgbClr val="002060"/>
            </a:solidFill>
            <a:prstDash val="dash"/>
          </a:ln>
        </p:spPr>
        <p:txBody>
          <a:bodyPr wrap="square" rtlCol="0">
            <a:spAutoFit/>
          </a:bodyPr>
          <a:lstStyle/>
          <a:p>
            <a:r>
              <a:rPr lang="en-US" sz="1600" dirty="0" smtClean="0">
                <a:solidFill>
                  <a:srgbClr val="00B050"/>
                </a:solidFill>
              </a:rPr>
              <a:t>Tell the patient to eat healthy food not high calories food. </a:t>
            </a:r>
            <a:endParaRPr lang="en-US" sz="1600" dirty="0">
              <a:solidFill>
                <a:srgbClr val="00B050"/>
              </a:solidFill>
            </a:endParaRPr>
          </a:p>
        </p:txBody>
      </p:sp>
      <p:sp>
        <p:nvSpPr>
          <p:cNvPr id="19" name="Rectangle 18"/>
          <p:cNvSpPr/>
          <p:nvPr/>
        </p:nvSpPr>
        <p:spPr>
          <a:xfrm>
            <a:off x="5653089" y="2404506"/>
            <a:ext cx="6096000" cy="523220"/>
          </a:xfrm>
          <a:prstGeom prst="rect">
            <a:avLst/>
          </a:prstGeom>
        </p:spPr>
        <p:txBody>
          <a:bodyPr>
            <a:spAutoFit/>
          </a:bodyPr>
          <a:lstStyle/>
          <a:p>
            <a:r>
              <a:rPr lang="en-US" sz="1400" dirty="0">
                <a:solidFill>
                  <a:srgbClr val="00B050"/>
                </a:solidFill>
              </a:rPr>
              <a:t>The first thing to do is the modifying life style because if we go directly to the surgery or drugs without modifying the life style he will gain the weight </a:t>
            </a:r>
            <a:r>
              <a:rPr lang="en-US" sz="1400" dirty="0" smtClean="0">
                <a:solidFill>
                  <a:srgbClr val="00B050"/>
                </a:solidFill>
              </a:rPr>
              <a:t>again.</a:t>
            </a:r>
            <a:endParaRPr lang="en-US" sz="1400" dirty="0">
              <a:solidFill>
                <a:srgbClr val="00B050"/>
              </a:solidFill>
            </a:endParaRPr>
          </a:p>
        </p:txBody>
      </p:sp>
    </p:spTree>
    <p:extLst>
      <p:ext uri="{BB962C8B-B14F-4D97-AF65-F5344CB8AC3E}">
        <p14:creationId xmlns:p14="http://schemas.microsoft.com/office/powerpoint/2010/main" val="1543367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64397823"/>
              </p:ext>
            </p:extLst>
          </p:nvPr>
        </p:nvGraphicFramePr>
        <p:xfrm>
          <a:off x="535940" y="911887"/>
          <a:ext cx="6596380" cy="5560880"/>
        </p:xfrm>
        <a:graphic>
          <a:graphicData uri="http://schemas.openxmlformats.org/drawingml/2006/table">
            <a:tbl>
              <a:tblPr firstRow="1" bandRow="1">
                <a:tableStyleId>{5C22544A-7EE6-4342-B048-85BDC9FD1C3A}</a:tableStyleId>
              </a:tblPr>
              <a:tblGrid>
                <a:gridCol w="1452880"/>
                <a:gridCol w="5143500"/>
              </a:tblGrid>
              <a:tr h="653600">
                <a:tc>
                  <a:txBody>
                    <a:bodyPr/>
                    <a:lstStyle/>
                    <a:p>
                      <a:pPr algn="ctr"/>
                      <a:r>
                        <a:rPr lang="en-US" sz="1800" b="1" dirty="0" smtClean="0">
                          <a:solidFill>
                            <a:schemeClr val="bg1"/>
                          </a:solidFill>
                          <a:latin typeface="Al Nile" charset="-78"/>
                          <a:ea typeface="Al Nile" charset="-78"/>
                          <a:cs typeface="Al Nile" charset="-78"/>
                        </a:rPr>
                        <a:t>Definition </a:t>
                      </a:r>
                      <a:endParaRPr lang="en-US" sz="1800" b="1" dirty="0">
                        <a:solidFill>
                          <a:schemeClr val="bg1"/>
                        </a:solidFill>
                        <a:latin typeface="Al Nile" charset="-78"/>
                        <a:ea typeface="Al Nile" charset="-78"/>
                        <a:cs typeface="Al Nile" charset="-78"/>
                      </a:endParaRPr>
                    </a:p>
                  </a:txBody>
                  <a:tcPr anchor="ctr"/>
                </a:tc>
                <a:tc>
                  <a:txBody>
                    <a:bodyPr/>
                    <a:lstStyle/>
                    <a:p>
                      <a:pPr marL="342900" indent="-342900" algn="ctr">
                        <a:buFont typeface="Arial" charset="0"/>
                        <a:buChar char="•"/>
                      </a:pPr>
                      <a:r>
                        <a:rPr lang="en-US" sz="1600" b="0" dirty="0" smtClean="0">
                          <a:solidFill>
                            <a:schemeClr val="bg2">
                              <a:lumMod val="10000"/>
                            </a:schemeClr>
                          </a:solidFill>
                        </a:rPr>
                        <a:t>A disorder</a:t>
                      </a:r>
                      <a:r>
                        <a:rPr lang="en-US" sz="1600" b="0" baseline="0" dirty="0" smtClean="0">
                          <a:solidFill>
                            <a:schemeClr val="bg2">
                              <a:lumMod val="10000"/>
                            </a:schemeClr>
                          </a:solidFill>
                        </a:rPr>
                        <a:t> of body weight regulatory system .  </a:t>
                      </a:r>
                    </a:p>
                    <a:p>
                      <a:pPr marL="342900" indent="-342900" algn="ctr">
                        <a:buFont typeface="Arial" charset="0"/>
                        <a:buChar char="•"/>
                      </a:pPr>
                      <a:r>
                        <a:rPr lang="en-US" sz="1600" b="0" baseline="0" dirty="0" smtClean="0">
                          <a:solidFill>
                            <a:schemeClr val="bg2">
                              <a:lumMod val="10000"/>
                            </a:schemeClr>
                          </a:solidFill>
                        </a:rPr>
                        <a:t>Accumulation of body fat &gt;20%.</a:t>
                      </a:r>
                      <a:endParaRPr lang="en-US" sz="1600" b="0" dirty="0">
                        <a:solidFill>
                          <a:schemeClr val="bg2">
                            <a:lumMod val="10000"/>
                          </a:schemeClr>
                        </a:solidFill>
                      </a:endParaRPr>
                    </a:p>
                  </a:txBody>
                  <a:tcPr/>
                </a:tc>
              </a:tr>
              <a:tr h="950193">
                <a:tc>
                  <a:txBody>
                    <a:bodyPr/>
                    <a:lstStyle/>
                    <a:p>
                      <a:pPr algn="ctr"/>
                      <a:r>
                        <a:rPr lang="en-US" sz="1800" b="1" dirty="0" smtClean="0">
                          <a:solidFill>
                            <a:schemeClr val="tx1"/>
                          </a:solidFill>
                          <a:latin typeface="Al Nile" charset="-78"/>
                          <a:ea typeface="Al Nile" charset="-78"/>
                          <a:cs typeface="Al Nile" charset="-78"/>
                        </a:rPr>
                        <a:t>Risk factors </a:t>
                      </a:r>
                      <a:endParaRPr lang="en-US" sz="1800" b="1" dirty="0">
                        <a:solidFill>
                          <a:schemeClr val="tx1"/>
                        </a:solidFill>
                        <a:latin typeface="Al Nile" charset="-78"/>
                        <a:ea typeface="Al Nile" charset="-78"/>
                        <a:cs typeface="Al Nile" charset="-78"/>
                      </a:endParaRPr>
                    </a:p>
                  </a:txBody>
                  <a:tcPr anchor="ctr"/>
                </a:tc>
                <a:tc>
                  <a:txBody>
                    <a:bodyPr/>
                    <a:lstStyle/>
                    <a:p>
                      <a:pPr marL="342900" indent="-342900" algn="l">
                        <a:buFont typeface="+mj-lt"/>
                        <a:buAutoNum type="arabicPeriod"/>
                      </a:pPr>
                      <a:r>
                        <a:rPr lang="en-US" sz="1600" b="0" dirty="0" smtClean="0">
                          <a:solidFill>
                            <a:schemeClr val="bg2">
                              <a:lumMod val="10000"/>
                            </a:schemeClr>
                          </a:solidFill>
                        </a:rPr>
                        <a:t>Diabetes</a:t>
                      </a:r>
                      <a:r>
                        <a:rPr lang="en-US" sz="1600" b="0" baseline="0" dirty="0" smtClean="0">
                          <a:solidFill>
                            <a:schemeClr val="bg2">
                              <a:lumMod val="10000"/>
                            </a:schemeClr>
                          </a:solidFill>
                        </a:rPr>
                        <a:t> </a:t>
                      </a:r>
                    </a:p>
                    <a:p>
                      <a:pPr marL="342900" indent="-342900" algn="l">
                        <a:buFont typeface="+mj-lt"/>
                        <a:buAutoNum type="arabicPeriod"/>
                      </a:pPr>
                      <a:r>
                        <a:rPr lang="en-US" sz="1600" b="0" baseline="0" dirty="0" smtClean="0">
                          <a:solidFill>
                            <a:schemeClr val="bg2">
                              <a:lumMod val="10000"/>
                            </a:schemeClr>
                          </a:solidFill>
                        </a:rPr>
                        <a:t>Hypocholesteremia </a:t>
                      </a:r>
                    </a:p>
                    <a:p>
                      <a:pPr marL="342900" indent="-342900" algn="l">
                        <a:buFont typeface="+mj-lt"/>
                        <a:buAutoNum type="arabicPeriod"/>
                      </a:pPr>
                      <a:r>
                        <a:rPr lang="en-US" sz="1600" b="0" baseline="0" dirty="0" smtClean="0">
                          <a:solidFill>
                            <a:schemeClr val="bg2">
                              <a:lumMod val="10000"/>
                            </a:schemeClr>
                          </a:solidFill>
                        </a:rPr>
                        <a:t>High plasma </a:t>
                      </a:r>
                      <a:r>
                        <a:rPr lang="en-US" sz="1600" b="0" baseline="0" dirty="0" err="1" smtClean="0">
                          <a:solidFill>
                            <a:schemeClr val="bg2">
                              <a:lumMod val="10000"/>
                            </a:schemeClr>
                          </a:solidFill>
                        </a:rPr>
                        <a:t>Triglycerols</a:t>
                      </a:r>
                      <a:endParaRPr lang="en-US" sz="1600" b="0" baseline="0" dirty="0" smtClean="0">
                        <a:solidFill>
                          <a:schemeClr val="bg2">
                            <a:lumMod val="10000"/>
                          </a:schemeClr>
                        </a:solidFill>
                      </a:endParaRPr>
                    </a:p>
                    <a:p>
                      <a:pPr marL="342900" indent="-342900" algn="l">
                        <a:buFont typeface="+mj-lt"/>
                        <a:buAutoNum type="arabicPeriod"/>
                      </a:pPr>
                      <a:r>
                        <a:rPr lang="en-US" sz="1600" b="0" baseline="0" dirty="0" smtClean="0">
                          <a:solidFill>
                            <a:schemeClr val="bg2">
                              <a:lumMod val="10000"/>
                            </a:schemeClr>
                          </a:solidFill>
                        </a:rPr>
                        <a:t>Hypertension </a:t>
                      </a:r>
                    </a:p>
                    <a:p>
                      <a:pPr marL="342900" indent="-342900" algn="l">
                        <a:buFont typeface="+mj-lt"/>
                        <a:buAutoNum type="arabicPeriod"/>
                      </a:pPr>
                      <a:r>
                        <a:rPr lang="en-US" sz="1600" b="0" baseline="0" dirty="0" smtClean="0">
                          <a:solidFill>
                            <a:schemeClr val="bg2">
                              <a:lumMod val="10000"/>
                            </a:schemeClr>
                          </a:solidFill>
                        </a:rPr>
                        <a:t>Heart disease </a:t>
                      </a:r>
                    </a:p>
                    <a:p>
                      <a:pPr marL="342900" indent="-342900" algn="l">
                        <a:buFont typeface="+mj-lt"/>
                        <a:buAutoNum type="arabicPeriod"/>
                      </a:pPr>
                      <a:r>
                        <a:rPr lang="en-US" sz="1600" b="0" baseline="0" dirty="0" smtClean="0">
                          <a:solidFill>
                            <a:schemeClr val="bg2">
                              <a:lumMod val="10000"/>
                            </a:schemeClr>
                          </a:solidFill>
                        </a:rPr>
                        <a:t>Cancer </a:t>
                      </a:r>
                    </a:p>
                    <a:p>
                      <a:pPr marL="342900" indent="-342900" algn="l">
                        <a:buFont typeface="+mj-lt"/>
                        <a:buAutoNum type="arabicPeriod"/>
                      </a:pPr>
                      <a:r>
                        <a:rPr lang="en-US" sz="1600" b="0" baseline="0" dirty="0" smtClean="0">
                          <a:solidFill>
                            <a:schemeClr val="bg2">
                              <a:lumMod val="10000"/>
                            </a:schemeClr>
                          </a:solidFill>
                        </a:rPr>
                        <a:t>Gallstones , arthritis , gout </a:t>
                      </a:r>
                    </a:p>
                    <a:p>
                      <a:pPr marL="342900" indent="-342900" algn="l">
                        <a:buFont typeface="+mj-lt"/>
                        <a:buAutoNum type="arabicPeriod"/>
                      </a:pPr>
                      <a:r>
                        <a:rPr lang="en-US" sz="1600" b="0" baseline="0" dirty="0" smtClean="0">
                          <a:solidFill>
                            <a:schemeClr val="bg2">
                              <a:lumMod val="10000"/>
                            </a:schemeClr>
                          </a:solidFill>
                        </a:rPr>
                        <a:t>Mortality </a:t>
                      </a:r>
                      <a:endParaRPr lang="en-US" sz="1600" b="0" dirty="0">
                        <a:solidFill>
                          <a:schemeClr val="bg2">
                            <a:lumMod val="10000"/>
                          </a:schemeClr>
                        </a:solidFill>
                      </a:endParaRPr>
                    </a:p>
                  </a:txBody>
                  <a:tcPr/>
                </a:tc>
              </a:tr>
              <a:tr h="950193">
                <a:tc>
                  <a:txBody>
                    <a:bodyPr/>
                    <a:lstStyle/>
                    <a:p>
                      <a:pPr algn="ctr"/>
                      <a:r>
                        <a:rPr lang="en-US" sz="1800" b="1" dirty="0" smtClean="0">
                          <a:solidFill>
                            <a:schemeClr val="tx1"/>
                          </a:solidFill>
                          <a:latin typeface="Al Nile" charset="-78"/>
                          <a:ea typeface="Al Nile" charset="-78"/>
                          <a:cs typeface="Al Nile" charset="-78"/>
                        </a:rPr>
                        <a:t>Causes </a:t>
                      </a:r>
                      <a:endParaRPr lang="en-US" sz="1800" b="1" dirty="0">
                        <a:solidFill>
                          <a:schemeClr val="tx1"/>
                        </a:solidFill>
                        <a:latin typeface="Al Nile" charset="-78"/>
                        <a:ea typeface="Al Nile" charset="-78"/>
                        <a:cs typeface="Al Nile" charset="-78"/>
                      </a:endParaRPr>
                    </a:p>
                  </a:txBody>
                  <a:tcPr anchor="ctr"/>
                </a:tc>
                <a:tc>
                  <a:txBody>
                    <a:bodyPr/>
                    <a:lstStyle/>
                    <a:p>
                      <a:pPr marL="342900" indent="-342900" algn="l">
                        <a:buFont typeface="+mj-lt"/>
                        <a:buAutoNum type="arabicPeriod"/>
                      </a:pPr>
                      <a:r>
                        <a:rPr lang="en-US" sz="1600" b="0" dirty="0" smtClean="0">
                          <a:solidFill>
                            <a:schemeClr val="bg2">
                              <a:lumMod val="10000"/>
                            </a:schemeClr>
                          </a:solidFill>
                        </a:rPr>
                        <a:t>Energy imbalance </a:t>
                      </a:r>
                    </a:p>
                    <a:p>
                      <a:pPr marL="342900" indent="-342900" algn="l">
                        <a:buFont typeface="+mj-lt"/>
                        <a:buAutoNum type="arabicPeriod"/>
                      </a:pPr>
                      <a:r>
                        <a:rPr lang="en-US" sz="1600" b="0" dirty="0" smtClean="0">
                          <a:solidFill>
                            <a:schemeClr val="bg2">
                              <a:lumMod val="10000"/>
                            </a:schemeClr>
                          </a:solidFill>
                        </a:rPr>
                        <a:t>Individual</a:t>
                      </a:r>
                      <a:r>
                        <a:rPr lang="en-US" sz="1600" b="0" baseline="0" dirty="0" smtClean="0">
                          <a:solidFill>
                            <a:schemeClr val="bg2">
                              <a:lumMod val="10000"/>
                            </a:schemeClr>
                          </a:solidFill>
                        </a:rPr>
                        <a:t> behavior , Environmental factors  , Genetics </a:t>
                      </a:r>
                    </a:p>
                    <a:p>
                      <a:pPr marL="342900" indent="-342900" algn="l">
                        <a:buFont typeface="+mj-lt"/>
                        <a:buAutoNum type="arabicPeriod"/>
                      </a:pPr>
                      <a:r>
                        <a:rPr lang="en-US" sz="1600" b="0" baseline="0" dirty="0" smtClean="0">
                          <a:solidFill>
                            <a:schemeClr val="bg2">
                              <a:lumMod val="10000"/>
                            </a:schemeClr>
                          </a:solidFill>
                        </a:rPr>
                        <a:t>Hypothalamus  (Controls satiety and hunger) </a:t>
                      </a:r>
                    </a:p>
                    <a:p>
                      <a:pPr marL="342900" indent="-342900" algn="l">
                        <a:buFont typeface="+mj-lt"/>
                        <a:buAutoNum type="arabicPeriod"/>
                      </a:pPr>
                      <a:r>
                        <a:rPr lang="en-US" sz="1600" b="0" baseline="0" dirty="0" smtClean="0">
                          <a:solidFill>
                            <a:schemeClr val="bg2">
                              <a:lumMod val="10000"/>
                            </a:schemeClr>
                          </a:solidFill>
                        </a:rPr>
                        <a:t>Endocrine disorders (Hormonal imbalance)</a:t>
                      </a:r>
                    </a:p>
                  </a:txBody>
                  <a:tcPr/>
                </a:tc>
              </a:tr>
              <a:tr h="950193">
                <a:tc>
                  <a:txBody>
                    <a:bodyPr/>
                    <a:lstStyle/>
                    <a:p>
                      <a:pPr algn="ctr"/>
                      <a:r>
                        <a:rPr lang="en-US" sz="1800" b="1" dirty="0" smtClean="0">
                          <a:solidFill>
                            <a:schemeClr val="tx1"/>
                          </a:solidFill>
                          <a:latin typeface="Al Nile" charset="-78"/>
                          <a:ea typeface="Al Nile" charset="-78"/>
                          <a:cs typeface="Al Nile" charset="-78"/>
                        </a:rPr>
                        <a:t>Factors Contributing </a:t>
                      </a:r>
                      <a:endParaRPr lang="en-US" sz="1800" b="1" dirty="0">
                        <a:solidFill>
                          <a:schemeClr val="tx1"/>
                        </a:solidFill>
                        <a:latin typeface="Al Nile" charset="-78"/>
                        <a:ea typeface="Al Nile" charset="-78"/>
                        <a:cs typeface="Al Nile" charset="-78"/>
                      </a:endParaRPr>
                    </a:p>
                  </a:txBody>
                  <a:tcPr anchor="ctr"/>
                </a:tc>
                <a:tc>
                  <a:txBody>
                    <a:bodyPr/>
                    <a:lstStyle/>
                    <a:p>
                      <a:pPr marL="342900" indent="-342900" algn="l">
                        <a:buFont typeface="+mj-lt"/>
                        <a:buAutoNum type="arabicPeriod"/>
                      </a:pPr>
                      <a:r>
                        <a:rPr lang="en-US" sz="1600" b="0" dirty="0" smtClean="0">
                          <a:solidFill>
                            <a:schemeClr val="bg2">
                              <a:lumMod val="10000"/>
                            </a:schemeClr>
                          </a:solidFill>
                        </a:rPr>
                        <a:t>Genetic (Familial tendency)</a:t>
                      </a:r>
                    </a:p>
                    <a:p>
                      <a:pPr marL="342900" indent="-342900" algn="l">
                        <a:buFont typeface="+mj-lt"/>
                        <a:buAutoNum type="arabicPeriod"/>
                      </a:pPr>
                      <a:r>
                        <a:rPr lang="en-US" sz="1600" b="0" dirty="0" smtClean="0">
                          <a:solidFill>
                            <a:schemeClr val="bg2">
                              <a:lumMod val="10000"/>
                            </a:schemeClr>
                          </a:solidFill>
                        </a:rPr>
                        <a:t>Sex (Women are susceptible</a:t>
                      </a:r>
                      <a:r>
                        <a:rPr lang="en-US" sz="1600" b="0" baseline="0" dirty="0" smtClean="0">
                          <a:solidFill>
                            <a:schemeClr val="bg2">
                              <a:lumMod val="10000"/>
                            </a:schemeClr>
                          </a:solidFill>
                        </a:rPr>
                        <a:t> ) </a:t>
                      </a:r>
                      <a:endParaRPr lang="en-US" sz="1600" b="0" dirty="0" smtClean="0">
                        <a:solidFill>
                          <a:schemeClr val="bg2">
                            <a:lumMod val="10000"/>
                          </a:schemeClr>
                        </a:solidFill>
                      </a:endParaRPr>
                    </a:p>
                    <a:p>
                      <a:pPr marL="342900" indent="-342900" algn="l">
                        <a:buFont typeface="+mj-lt"/>
                        <a:buAutoNum type="arabicPeriod"/>
                      </a:pPr>
                      <a:r>
                        <a:rPr lang="en-US" sz="1600" b="0" dirty="0" smtClean="0">
                          <a:solidFill>
                            <a:schemeClr val="bg2">
                              <a:lumMod val="10000"/>
                            </a:schemeClr>
                          </a:solidFill>
                        </a:rPr>
                        <a:t>Activity (Lack</a:t>
                      </a:r>
                      <a:r>
                        <a:rPr lang="en-US" sz="1600" b="0" baseline="0" dirty="0" smtClean="0">
                          <a:solidFill>
                            <a:schemeClr val="bg2">
                              <a:lumMod val="10000"/>
                            </a:schemeClr>
                          </a:solidFill>
                        </a:rPr>
                        <a:t> of physical activity)</a:t>
                      </a:r>
                      <a:endParaRPr lang="en-US" sz="1600" b="0" dirty="0" smtClean="0">
                        <a:solidFill>
                          <a:schemeClr val="bg2">
                            <a:lumMod val="10000"/>
                          </a:schemeClr>
                        </a:solidFill>
                      </a:endParaRPr>
                    </a:p>
                    <a:p>
                      <a:pPr marL="342900" indent="-342900" algn="l">
                        <a:buFont typeface="+mj-lt"/>
                        <a:buAutoNum type="arabicPeriod"/>
                      </a:pPr>
                      <a:r>
                        <a:rPr lang="en-US" sz="1600" b="0" dirty="0" smtClean="0">
                          <a:solidFill>
                            <a:schemeClr val="bg2">
                              <a:lumMod val="10000"/>
                            </a:schemeClr>
                          </a:solidFill>
                        </a:rPr>
                        <a:t>Psychogenic</a:t>
                      </a:r>
                      <a:r>
                        <a:rPr lang="en-US" sz="1600" b="0" baseline="0" dirty="0" smtClean="0">
                          <a:solidFill>
                            <a:schemeClr val="bg2">
                              <a:lumMod val="10000"/>
                            </a:schemeClr>
                          </a:solidFill>
                        </a:rPr>
                        <a:t> (Emotional deprivation ) </a:t>
                      </a:r>
                    </a:p>
                    <a:p>
                      <a:pPr marL="342900" indent="-342900" algn="l">
                        <a:buFont typeface="+mj-lt"/>
                        <a:buAutoNum type="arabicPeriod"/>
                      </a:pPr>
                      <a:r>
                        <a:rPr lang="en-US" sz="1600" b="0" baseline="0" dirty="0" smtClean="0">
                          <a:solidFill>
                            <a:schemeClr val="bg2">
                              <a:lumMod val="10000"/>
                            </a:schemeClr>
                          </a:solidFill>
                        </a:rPr>
                        <a:t>Alcohol (Problem drinking)</a:t>
                      </a:r>
                    </a:p>
                    <a:p>
                      <a:pPr marL="342900" indent="-342900" algn="l">
                        <a:buFont typeface="+mj-lt"/>
                        <a:buAutoNum type="arabicPeriod"/>
                      </a:pPr>
                      <a:r>
                        <a:rPr lang="en-US" sz="1600" b="0" baseline="0" dirty="0" smtClean="0">
                          <a:solidFill>
                            <a:schemeClr val="bg2">
                              <a:lumMod val="10000"/>
                            </a:schemeClr>
                          </a:solidFill>
                        </a:rPr>
                        <a:t>Smoking (Cessation of smoking)</a:t>
                      </a:r>
                    </a:p>
                    <a:p>
                      <a:pPr marL="342900" indent="-342900" algn="l">
                        <a:buFont typeface="+mj-lt"/>
                        <a:buAutoNum type="arabicPeriod"/>
                      </a:pPr>
                      <a:r>
                        <a:rPr lang="en-US" sz="1600" b="0" baseline="0" dirty="0" smtClean="0">
                          <a:solidFill>
                            <a:schemeClr val="bg2">
                              <a:lumMod val="10000"/>
                            </a:schemeClr>
                          </a:solidFill>
                        </a:rPr>
                        <a:t>Drugs  (Tricyclic derivatives)</a:t>
                      </a:r>
                      <a:endParaRPr lang="en-US" sz="1600" b="0" dirty="0">
                        <a:solidFill>
                          <a:schemeClr val="bg2">
                            <a:lumMod val="10000"/>
                          </a:schemeClr>
                        </a:solidFill>
                      </a:endParaRPr>
                    </a:p>
                  </a:txBody>
                  <a:tcPr/>
                </a:tc>
              </a:tr>
            </a:tbl>
          </a:graphicData>
        </a:graphic>
      </p:graphicFrame>
      <p:sp>
        <p:nvSpPr>
          <p:cNvPr id="3" name="TextBox 2"/>
          <p:cNvSpPr txBox="1"/>
          <p:nvPr/>
        </p:nvSpPr>
        <p:spPr>
          <a:xfrm>
            <a:off x="571500" y="45739"/>
            <a:ext cx="6146800"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Summary</a:t>
            </a:r>
            <a:endParaRPr lang="en-US" sz="3200" dirty="0">
              <a:solidFill>
                <a:srgbClr val="4C8180"/>
              </a:solidFill>
              <a:latin typeface="Century Gothic" charset="0"/>
              <a:ea typeface="Century Gothic" charset="0"/>
              <a:cs typeface="Century Gothic"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53073"/>
              </p:ext>
            </p:extLst>
          </p:nvPr>
        </p:nvGraphicFramePr>
        <p:xfrm>
          <a:off x="7613226" y="1958353"/>
          <a:ext cx="3771054" cy="3608494"/>
        </p:xfrm>
        <a:graphic>
          <a:graphicData uri="http://schemas.openxmlformats.org/drawingml/2006/table">
            <a:tbl>
              <a:tblPr firstRow="1" bandRow="1">
                <a:tableStyleId>{5C22544A-7EE6-4342-B048-85BDC9FD1C3A}</a:tableStyleId>
              </a:tblPr>
              <a:tblGrid>
                <a:gridCol w="1885527"/>
                <a:gridCol w="1885527"/>
              </a:tblGrid>
              <a:tr h="49953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Anatomic Differences in fat deposition:  </a:t>
                      </a:r>
                    </a:p>
                  </a:txBody>
                  <a:tcPr anchor="ctr">
                    <a:solidFill>
                      <a:schemeClr val="accent1">
                        <a:lumMod val="50000"/>
                      </a:schemeClr>
                    </a:solidFill>
                  </a:tcPr>
                </a:tc>
                <a:tc hMerge="1">
                  <a:txBody>
                    <a:bodyPr/>
                    <a:lstStyle/>
                    <a:p>
                      <a:pPr algn="ctr"/>
                      <a:endParaRPr lang="en-US" dirty="0"/>
                    </a:p>
                  </a:txBody>
                  <a:tcPr anchor="ctr">
                    <a:solidFill>
                      <a:schemeClr val="accent1">
                        <a:lumMod val="50000"/>
                      </a:schemeClr>
                    </a:solidFill>
                  </a:tcPr>
                </a:tc>
              </a:tr>
              <a:tr h="499534">
                <a:tc>
                  <a:txBody>
                    <a:bodyPr/>
                    <a:lstStyle/>
                    <a:p>
                      <a:pPr algn="ctr"/>
                      <a:r>
                        <a:rPr lang="en-US" sz="1800" b="1" kern="1200" dirty="0" smtClean="0">
                          <a:solidFill>
                            <a:schemeClr val="lt1"/>
                          </a:solidFill>
                          <a:latin typeface="+mn-lt"/>
                          <a:ea typeface="+mn-ea"/>
                          <a:cs typeface="+mn-cs"/>
                        </a:rPr>
                        <a:t>Android Obesity </a:t>
                      </a:r>
                      <a:endParaRPr lang="en-US" sz="1800" b="1" kern="1200" dirty="0">
                        <a:solidFill>
                          <a:schemeClr val="lt1"/>
                        </a:solidFill>
                        <a:latin typeface="+mn-lt"/>
                        <a:ea typeface="+mn-ea"/>
                        <a:cs typeface="+mn-cs"/>
                      </a:endParaRPr>
                    </a:p>
                  </a:txBody>
                  <a:tcPr anchor="ctr">
                    <a:solidFill>
                      <a:schemeClr val="accent1">
                        <a:lumMod val="75000"/>
                      </a:schemeClr>
                    </a:solidFill>
                  </a:tcPr>
                </a:tc>
                <a:tc>
                  <a:txBody>
                    <a:bodyPr/>
                    <a:lstStyle/>
                    <a:p>
                      <a:pPr algn="ctr"/>
                      <a:r>
                        <a:rPr lang="en-US" sz="1800" b="1" kern="1200" dirty="0" err="1" smtClean="0">
                          <a:solidFill>
                            <a:schemeClr val="lt1"/>
                          </a:solidFill>
                          <a:latin typeface="+mn-lt"/>
                          <a:ea typeface="+mn-ea"/>
                          <a:cs typeface="+mn-cs"/>
                        </a:rPr>
                        <a:t>Gynoid</a:t>
                      </a:r>
                      <a:r>
                        <a:rPr lang="en-US" sz="1800" b="1" kern="1200" dirty="0" smtClean="0">
                          <a:solidFill>
                            <a:schemeClr val="lt1"/>
                          </a:solidFill>
                          <a:latin typeface="+mn-lt"/>
                          <a:ea typeface="+mn-ea"/>
                          <a:cs typeface="+mn-cs"/>
                        </a:rPr>
                        <a:t> obesity </a:t>
                      </a:r>
                      <a:endParaRPr lang="en-US" sz="1800" b="1" kern="1200" dirty="0">
                        <a:solidFill>
                          <a:schemeClr val="lt1"/>
                        </a:solidFill>
                        <a:latin typeface="+mn-lt"/>
                        <a:ea typeface="+mn-ea"/>
                        <a:cs typeface="+mn-cs"/>
                      </a:endParaRPr>
                    </a:p>
                  </a:txBody>
                  <a:tcPr anchor="ctr">
                    <a:solidFill>
                      <a:schemeClr val="accent1">
                        <a:lumMod val="75000"/>
                      </a:schemeClr>
                    </a:solidFill>
                  </a:tcPr>
                </a:tc>
              </a:tr>
              <a:tr h="856813">
                <a:tc>
                  <a:txBody>
                    <a:bodyPr/>
                    <a:lstStyle/>
                    <a:p>
                      <a:pPr algn="ctr"/>
                      <a:r>
                        <a:rPr lang="en-US" dirty="0" smtClean="0"/>
                        <a:t>Apple</a:t>
                      </a:r>
                      <a:r>
                        <a:rPr lang="en-US" baseline="0" dirty="0" smtClean="0"/>
                        <a:t> shaped , central , upper </a:t>
                      </a:r>
                      <a:r>
                        <a:rPr lang="en-US" baseline="0" dirty="0" err="1" smtClean="0"/>
                        <a:t>bpdy</a:t>
                      </a:r>
                      <a:r>
                        <a:rPr lang="en-US" baseline="0" dirty="0" smtClean="0"/>
                        <a:t> obesity . </a:t>
                      </a:r>
                      <a:endParaRPr lang="en-US" dirty="0"/>
                    </a:p>
                  </a:txBody>
                  <a:tcPr anchor="ctr"/>
                </a:tc>
                <a:tc>
                  <a:txBody>
                    <a:bodyPr/>
                    <a:lstStyle/>
                    <a:p>
                      <a:pPr algn="ctr"/>
                      <a:r>
                        <a:rPr lang="en-US" dirty="0" smtClean="0"/>
                        <a:t>Pear shaped , or lower body</a:t>
                      </a:r>
                      <a:r>
                        <a:rPr lang="en-US" baseline="0" dirty="0" smtClean="0"/>
                        <a:t> obesity </a:t>
                      </a:r>
                      <a:endParaRPr lang="en-US" dirty="0"/>
                    </a:p>
                  </a:txBody>
                  <a:tcPr anchor="ctr"/>
                </a:tc>
              </a:tr>
              <a:tr h="370840">
                <a:tc>
                  <a:txBody>
                    <a:bodyPr/>
                    <a:lstStyle/>
                    <a:p>
                      <a:pPr algn="ctr"/>
                      <a:r>
                        <a:rPr lang="en-US" dirty="0" smtClean="0"/>
                        <a:t>In the Abdominal area </a:t>
                      </a:r>
                      <a:endParaRPr lang="en-US" dirty="0"/>
                    </a:p>
                  </a:txBody>
                  <a:tcPr anchor="ctr"/>
                </a:tc>
                <a:tc>
                  <a:txBody>
                    <a:bodyPr/>
                    <a:lstStyle/>
                    <a:p>
                      <a:pPr algn="ctr"/>
                      <a:r>
                        <a:rPr lang="en-US" dirty="0" smtClean="0"/>
                        <a:t>Around the gluteal and hips region</a:t>
                      </a:r>
                      <a:r>
                        <a:rPr lang="en-US" baseline="0" dirty="0" smtClean="0"/>
                        <a:t> </a:t>
                      </a:r>
                      <a:endParaRPr lang="en-US" dirty="0"/>
                    </a:p>
                  </a:txBody>
                  <a:tcPr anchor="ctr"/>
                </a:tc>
              </a:tr>
              <a:tr h="370840">
                <a:tc>
                  <a:txBody>
                    <a:bodyPr/>
                    <a:lstStyle/>
                    <a:p>
                      <a:pPr algn="ctr"/>
                      <a:r>
                        <a:rPr lang="en-US" dirty="0" smtClean="0"/>
                        <a:t>Most common in men</a:t>
                      </a:r>
                      <a:endParaRPr lang="en-US" dirty="0"/>
                    </a:p>
                  </a:txBody>
                  <a:tcPr anchor="ctr"/>
                </a:tc>
                <a:tc>
                  <a:txBody>
                    <a:bodyPr/>
                    <a:lstStyle/>
                    <a:p>
                      <a:pPr algn="ctr"/>
                      <a:r>
                        <a:rPr lang="en-US" dirty="0" smtClean="0"/>
                        <a:t>Most common in women </a:t>
                      </a:r>
                      <a:endParaRPr lang="en-US" dirty="0"/>
                    </a:p>
                  </a:txBody>
                  <a:tcPr anchor="ctr"/>
                </a:tc>
              </a:tr>
            </a:tbl>
          </a:graphicData>
        </a:graphic>
      </p:graphicFrame>
    </p:spTree>
    <p:extLst>
      <p:ext uri="{BB962C8B-B14F-4D97-AF65-F5344CB8AC3E}">
        <p14:creationId xmlns:p14="http://schemas.microsoft.com/office/powerpoint/2010/main" val="162915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Summary</a:t>
            </a:r>
            <a:endParaRPr lang="en-US" sz="3200" dirty="0">
              <a:solidFill>
                <a:srgbClr val="4C8180"/>
              </a:solidFill>
              <a:latin typeface="Century Gothic" charset="0"/>
              <a:ea typeface="Century Gothic" charset="0"/>
              <a:cs typeface="Century Gothic"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62324439"/>
              </p:ext>
            </p:extLst>
          </p:nvPr>
        </p:nvGraphicFramePr>
        <p:xfrm>
          <a:off x="205740" y="849206"/>
          <a:ext cx="4572000" cy="2462108"/>
        </p:xfrm>
        <a:graphic>
          <a:graphicData uri="http://schemas.openxmlformats.org/drawingml/2006/table">
            <a:tbl>
              <a:tblPr firstRow="1" bandRow="1">
                <a:tableStyleId>{5C22544A-7EE6-4342-B048-85BDC9FD1C3A}</a:tableStyleId>
              </a:tblPr>
              <a:tblGrid>
                <a:gridCol w="2286000"/>
                <a:gridCol w="2286000"/>
              </a:tblGrid>
              <a:tr h="49953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Fat deposits </a:t>
                      </a:r>
                    </a:p>
                  </a:txBody>
                  <a:tcPr anchor="ctr">
                    <a:solidFill>
                      <a:schemeClr val="accent1">
                        <a:lumMod val="50000"/>
                      </a:schemeClr>
                    </a:solidFill>
                  </a:tcPr>
                </a:tc>
                <a:tc hMerge="1">
                  <a:txBody>
                    <a:bodyPr/>
                    <a:lstStyle/>
                    <a:p>
                      <a:pPr algn="ctr"/>
                      <a:endParaRPr lang="en-US" dirty="0"/>
                    </a:p>
                  </a:txBody>
                  <a:tcPr anchor="ctr">
                    <a:solidFill>
                      <a:schemeClr val="accent1">
                        <a:lumMod val="50000"/>
                      </a:schemeClr>
                    </a:solidFill>
                  </a:tcPr>
                </a:tc>
              </a:tr>
              <a:tr h="499534">
                <a:tc>
                  <a:txBody>
                    <a:bodyPr/>
                    <a:lstStyle/>
                    <a:p>
                      <a:pPr algn="ctr"/>
                      <a:r>
                        <a:rPr lang="en-US" sz="1800" b="1" kern="1200" dirty="0" smtClean="0">
                          <a:solidFill>
                            <a:schemeClr val="lt1"/>
                          </a:solidFill>
                          <a:latin typeface="+mn-lt"/>
                          <a:ea typeface="+mn-ea"/>
                          <a:cs typeface="+mn-cs"/>
                        </a:rPr>
                        <a:t>Subcutaneous fat</a:t>
                      </a:r>
                      <a:endParaRPr lang="en-US" sz="1800" b="1" kern="1200" dirty="0">
                        <a:solidFill>
                          <a:schemeClr val="lt1"/>
                        </a:solidFill>
                        <a:latin typeface="+mn-lt"/>
                        <a:ea typeface="+mn-ea"/>
                        <a:cs typeface="+mn-cs"/>
                      </a:endParaRPr>
                    </a:p>
                  </a:txBody>
                  <a:tcPr anchor="ctr">
                    <a:solidFill>
                      <a:schemeClr val="accent1">
                        <a:lumMod val="75000"/>
                      </a:schemeClr>
                    </a:solidFill>
                  </a:tcPr>
                </a:tc>
                <a:tc>
                  <a:txBody>
                    <a:bodyPr/>
                    <a:lstStyle/>
                    <a:p>
                      <a:pPr algn="ctr"/>
                      <a:r>
                        <a:rPr lang="en-US" sz="1800" b="1" kern="1200" dirty="0" smtClean="0">
                          <a:solidFill>
                            <a:schemeClr val="lt1"/>
                          </a:solidFill>
                          <a:latin typeface="+mn-lt"/>
                          <a:ea typeface="+mn-ea"/>
                          <a:cs typeface="+mn-cs"/>
                        </a:rPr>
                        <a:t>Visceral fat </a:t>
                      </a:r>
                      <a:endParaRPr lang="en-US" sz="1800" b="1" kern="1200" dirty="0">
                        <a:solidFill>
                          <a:schemeClr val="lt1"/>
                        </a:solidFill>
                        <a:latin typeface="+mn-lt"/>
                        <a:ea typeface="+mn-ea"/>
                        <a:cs typeface="+mn-cs"/>
                      </a:endParaRPr>
                    </a:p>
                  </a:txBody>
                  <a:tcPr anchor="ctr">
                    <a:solidFill>
                      <a:schemeClr val="accent1">
                        <a:lumMod val="75000"/>
                      </a:schemeClr>
                    </a:solidFill>
                  </a:tcPr>
                </a:tc>
              </a:tr>
              <a:tr h="370840">
                <a:tc>
                  <a:txBody>
                    <a:bodyPr/>
                    <a:lstStyle/>
                    <a:p>
                      <a:pPr algn="ctr"/>
                      <a:r>
                        <a:rPr lang="en-US" dirty="0" smtClean="0"/>
                        <a:t>Fat stored under the skin in abdominal and gluteal region</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Constituets</a:t>
                      </a:r>
                      <a:r>
                        <a:rPr lang="en-US" baseline="0" dirty="0" smtClean="0"/>
                        <a:t> 80-90% of total fat in body </a:t>
                      </a:r>
                      <a:r>
                        <a:rPr lang="en-US" dirty="0" smtClean="0"/>
                        <a:t> </a:t>
                      </a:r>
                      <a:endParaRPr lang="en-US" dirty="0"/>
                    </a:p>
                  </a:txBody>
                  <a:tcPr/>
                </a:tc>
                <a:tc>
                  <a:txBody>
                    <a:bodyPr/>
                    <a:lstStyle/>
                    <a:p>
                      <a:pPr algn="ctr"/>
                      <a:r>
                        <a:rPr lang="en-US" dirty="0" smtClean="0"/>
                        <a:t>Composed of omental and mesenteric fat present in close association with digestive system </a:t>
                      </a:r>
                      <a:endParaRPr lang="en-US"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80479294"/>
              </p:ext>
            </p:extLst>
          </p:nvPr>
        </p:nvGraphicFramePr>
        <p:xfrm>
          <a:off x="177800" y="3507146"/>
          <a:ext cx="4599940" cy="3200400"/>
        </p:xfrm>
        <a:graphic>
          <a:graphicData uri="http://schemas.openxmlformats.org/drawingml/2006/table">
            <a:tbl>
              <a:tblPr firstRow="1" bandRow="1">
                <a:tableStyleId>{5C22544A-7EE6-4342-B048-85BDC9FD1C3A}</a:tableStyleId>
              </a:tblPr>
              <a:tblGrid>
                <a:gridCol w="2299970"/>
                <a:gridCol w="2299970"/>
              </a:tblGrid>
              <a:tr h="26805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Biochemical differences in fat deposition </a:t>
                      </a:r>
                    </a:p>
                  </a:txBody>
                  <a:tcPr anchor="ctr">
                    <a:solidFill>
                      <a:schemeClr val="accent1">
                        <a:lumMod val="50000"/>
                      </a:schemeClr>
                    </a:solidFill>
                  </a:tcPr>
                </a:tc>
                <a:tc hMerge="1">
                  <a:txBody>
                    <a:bodyPr/>
                    <a:lstStyle/>
                    <a:p>
                      <a:pPr algn="ctr"/>
                      <a:endParaRPr lang="en-US" dirty="0"/>
                    </a:p>
                  </a:txBody>
                  <a:tcPr anchor="ctr">
                    <a:solidFill>
                      <a:schemeClr val="accent1">
                        <a:lumMod val="50000"/>
                      </a:schemeClr>
                    </a:solidFill>
                  </a:tcPr>
                </a:tc>
              </a:tr>
              <a:tr h="268052">
                <a:tc>
                  <a:txBody>
                    <a:bodyPr/>
                    <a:lstStyle/>
                    <a:p>
                      <a:pPr algn="ctr"/>
                      <a:r>
                        <a:rPr lang="en-US" sz="1800" b="1" kern="1200" dirty="0" smtClean="0">
                          <a:solidFill>
                            <a:schemeClr val="lt1"/>
                          </a:solidFill>
                          <a:latin typeface="+mn-lt"/>
                          <a:ea typeface="+mn-ea"/>
                          <a:cs typeface="+mn-cs"/>
                        </a:rPr>
                        <a:t>Abdominal fat</a:t>
                      </a:r>
                      <a:endParaRPr lang="en-US" sz="1800" b="1" kern="1200" dirty="0">
                        <a:solidFill>
                          <a:schemeClr val="lt1"/>
                        </a:solidFill>
                        <a:latin typeface="+mn-lt"/>
                        <a:ea typeface="+mn-ea"/>
                        <a:cs typeface="+mn-cs"/>
                      </a:endParaRPr>
                    </a:p>
                  </a:txBody>
                  <a:tcPr anchor="ctr">
                    <a:solidFill>
                      <a:schemeClr val="accent1">
                        <a:lumMod val="75000"/>
                      </a:schemeClr>
                    </a:solidFill>
                  </a:tcPr>
                </a:tc>
                <a:tc>
                  <a:txBody>
                    <a:bodyPr/>
                    <a:lstStyle/>
                    <a:p>
                      <a:pPr algn="ctr"/>
                      <a:r>
                        <a:rPr lang="en-US" sz="1800" b="1" kern="1200" dirty="0" smtClean="0">
                          <a:solidFill>
                            <a:schemeClr val="lt1"/>
                          </a:solidFill>
                          <a:latin typeface="+mn-lt"/>
                          <a:ea typeface="+mn-ea"/>
                          <a:cs typeface="+mn-cs"/>
                        </a:rPr>
                        <a:t>Gluteal fat</a:t>
                      </a:r>
                      <a:endParaRPr lang="en-US" sz="1800" b="1" kern="1200" dirty="0">
                        <a:solidFill>
                          <a:schemeClr val="lt1"/>
                        </a:solidFill>
                        <a:latin typeface="+mn-lt"/>
                        <a:ea typeface="+mn-ea"/>
                        <a:cs typeface="+mn-cs"/>
                      </a:endParaRPr>
                    </a:p>
                  </a:txBody>
                  <a:tcPr anchor="ctr">
                    <a:solidFill>
                      <a:schemeClr val="accent1">
                        <a:lumMod val="75000"/>
                      </a:schemeClr>
                    </a:solidFill>
                  </a:tcPr>
                </a:tc>
              </a:tr>
              <a:tr h="278313">
                <a:tc>
                  <a:txBody>
                    <a:bodyPr/>
                    <a:lstStyle/>
                    <a:p>
                      <a:pPr algn="ctr"/>
                      <a:r>
                        <a:rPr lang="en-US" dirty="0" smtClean="0"/>
                        <a:t>Smaller cells</a:t>
                      </a:r>
                      <a:endParaRPr lang="en-US" dirty="0"/>
                    </a:p>
                  </a:txBody>
                  <a:tcPr anchor="ctr"/>
                </a:tc>
                <a:tc>
                  <a:txBody>
                    <a:bodyPr/>
                    <a:lstStyle/>
                    <a:p>
                      <a:pPr algn="ctr"/>
                      <a:r>
                        <a:rPr lang="en-US" dirty="0" smtClean="0"/>
                        <a:t>Large cells</a:t>
                      </a:r>
                      <a:endParaRPr lang="en-US" dirty="0"/>
                    </a:p>
                  </a:txBody>
                  <a:tcPr anchor="ctr"/>
                </a:tc>
              </a:tr>
              <a:tr h="469092">
                <a:tc>
                  <a:txBody>
                    <a:bodyPr/>
                    <a:lstStyle/>
                    <a:p>
                      <a:pPr algn="ctr"/>
                      <a:r>
                        <a:rPr lang="en-US" dirty="0" smtClean="0"/>
                        <a:t>More responsive to hormones (both visceral and subcutaneous ) </a:t>
                      </a:r>
                      <a:endParaRPr lang="en-US" dirty="0"/>
                    </a:p>
                  </a:txBody>
                  <a:tcPr anchor="ctr"/>
                </a:tc>
                <a:tc>
                  <a:txBody>
                    <a:bodyPr/>
                    <a:lstStyle/>
                    <a:p>
                      <a:pPr algn="ctr"/>
                      <a:r>
                        <a:rPr lang="en-US" dirty="0" smtClean="0"/>
                        <a:t>Less responsive to hormones</a:t>
                      </a:r>
                      <a:r>
                        <a:rPr lang="en-US" baseline="0" dirty="0" smtClean="0"/>
                        <a:t> . </a:t>
                      </a:r>
                      <a:endParaRPr lang="en-US" dirty="0"/>
                    </a:p>
                  </a:txBody>
                  <a:tcPr anchor="ctr"/>
                </a:tc>
              </a:tr>
              <a:tr h="469092">
                <a:tc>
                  <a:txBody>
                    <a:bodyPr/>
                    <a:lstStyle/>
                    <a:p>
                      <a:pPr algn="ctr"/>
                      <a:r>
                        <a:rPr lang="en-US" dirty="0" smtClean="0"/>
                        <a:t>Release substances</a:t>
                      </a:r>
                      <a:r>
                        <a:rPr lang="en-US" baseline="0" dirty="0" smtClean="0"/>
                        <a:t> </a:t>
                      </a:r>
                      <a:r>
                        <a:rPr lang="en-US" baseline="0" dirty="0" err="1" smtClean="0"/>
                        <a:t>bia</a:t>
                      </a:r>
                      <a:r>
                        <a:rPr lang="en-US" baseline="0" dirty="0" smtClean="0"/>
                        <a:t> portal vein to liver </a:t>
                      </a:r>
                      <a:endParaRPr lang="en-US" dirty="0" smtClean="0"/>
                    </a:p>
                  </a:txBody>
                  <a:tcPr anchor="ctr"/>
                </a:tc>
                <a:tc>
                  <a:txBody>
                    <a:bodyPr/>
                    <a:lstStyle/>
                    <a:p>
                      <a:pPr algn="ctr"/>
                      <a:r>
                        <a:rPr lang="en-US" dirty="0" smtClean="0"/>
                        <a:t>Release substances to circulation</a:t>
                      </a:r>
                      <a:r>
                        <a:rPr lang="en-US" baseline="0" dirty="0" smtClean="0"/>
                        <a:t> with no effect on liver </a:t>
                      </a:r>
                      <a:endParaRPr lang="en-US" dirty="0"/>
                    </a:p>
                  </a:txBody>
                  <a:tcPr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8009997"/>
              </p:ext>
            </p:extLst>
          </p:nvPr>
        </p:nvGraphicFramePr>
        <p:xfrm>
          <a:off x="5052060" y="963506"/>
          <a:ext cx="6858000" cy="5207003"/>
        </p:xfrm>
        <a:graphic>
          <a:graphicData uri="http://schemas.openxmlformats.org/drawingml/2006/table">
            <a:tbl>
              <a:tblPr firstRow="1" bandRow="1">
                <a:tableStyleId>{5C22544A-7EE6-4342-B048-85BDC9FD1C3A}</a:tableStyleId>
              </a:tblPr>
              <a:tblGrid>
                <a:gridCol w="2286000"/>
                <a:gridCol w="2286000"/>
                <a:gridCol w="2286000"/>
              </a:tblGrid>
              <a:tr h="604523">
                <a:tc>
                  <a:txBody>
                    <a:bodyPr/>
                    <a:lstStyle/>
                    <a:p>
                      <a:pPr marL="0" indent="0" algn="ctr">
                        <a:buFont typeface="Arial" charset="0"/>
                        <a:buNone/>
                      </a:pPr>
                      <a:r>
                        <a:rPr lang="en-US" dirty="0" smtClean="0"/>
                        <a:t>Leptin </a:t>
                      </a:r>
                      <a:endParaRPr lang="en-US" dirty="0"/>
                    </a:p>
                  </a:txBody>
                  <a:tcPr anchor="ctr">
                    <a:solidFill>
                      <a:schemeClr val="accent1">
                        <a:lumMod val="50000"/>
                      </a:schemeClr>
                    </a:solidFill>
                  </a:tcPr>
                </a:tc>
                <a:tc>
                  <a:txBody>
                    <a:bodyPr/>
                    <a:lstStyle/>
                    <a:p>
                      <a:pPr marL="0" indent="0" algn="ctr">
                        <a:buFont typeface="Arial" charset="0"/>
                        <a:buNone/>
                      </a:pPr>
                      <a:r>
                        <a:rPr lang="en-US" dirty="0" smtClean="0"/>
                        <a:t>Adiponectin</a:t>
                      </a:r>
                      <a:endParaRPr lang="en-US" dirty="0"/>
                    </a:p>
                  </a:txBody>
                  <a:tcPr anchor="ctr">
                    <a:solidFill>
                      <a:schemeClr val="accent1">
                        <a:lumMod val="50000"/>
                      </a:schemeClr>
                    </a:solidFill>
                  </a:tcPr>
                </a:tc>
                <a:tc>
                  <a:txBody>
                    <a:bodyPr/>
                    <a:lstStyle/>
                    <a:p>
                      <a:pPr marL="0" indent="0" algn="ctr">
                        <a:buFont typeface="Arial" charset="0"/>
                        <a:buNone/>
                      </a:pPr>
                      <a:r>
                        <a:rPr lang="en-US" dirty="0" smtClean="0"/>
                        <a:t>Others</a:t>
                      </a:r>
                      <a:endParaRPr lang="en-US" dirty="0"/>
                    </a:p>
                  </a:txBody>
                  <a:tcPr anchor="ctr">
                    <a:solidFill>
                      <a:schemeClr val="accent1">
                        <a:lumMod val="50000"/>
                      </a:schemeClr>
                    </a:solidFill>
                  </a:tcPr>
                </a:tc>
              </a:tr>
              <a:tr h="0">
                <a:tc>
                  <a:txBody>
                    <a:bodyPr/>
                    <a:lstStyle/>
                    <a:p>
                      <a:pPr marL="0" indent="0" algn="ctr">
                        <a:buFont typeface="Wingdings" charset="2"/>
                        <a:buNone/>
                      </a:pPr>
                      <a:r>
                        <a:rPr lang="en-US" dirty="0" smtClean="0"/>
                        <a:t>Keeps body weight under control</a:t>
                      </a:r>
                      <a:r>
                        <a:rPr lang="en-US" baseline="0" dirty="0" smtClean="0"/>
                        <a:t> . </a:t>
                      </a:r>
                    </a:p>
                    <a:p>
                      <a:pPr marL="0" indent="0" algn="ctr">
                        <a:buFont typeface="Wingdings" charset="2"/>
                        <a:buNone/>
                      </a:pPr>
                      <a:r>
                        <a:rPr lang="en-US" baseline="0" dirty="0" smtClean="0"/>
                        <a:t>Signals brain about fat level stores . </a:t>
                      </a:r>
                    </a:p>
                    <a:p>
                      <a:pPr marL="0" indent="0" algn="ctr">
                        <a:buFont typeface="Wingdings" charset="2"/>
                        <a:buNone/>
                      </a:pPr>
                      <a:r>
                        <a:rPr lang="en-US" baseline="0" dirty="0" smtClean="0"/>
                        <a:t>Controls appetite and energy expenditure . </a:t>
                      </a:r>
                    </a:p>
                    <a:p>
                      <a:pPr marL="0" indent="0" algn="ctr">
                        <a:buFont typeface="Arial" charset="0"/>
                        <a:buNone/>
                      </a:pPr>
                      <a:r>
                        <a:rPr lang="en-US" baseline="0" dirty="0" smtClean="0"/>
                        <a:t>Leptin resistance is due to </a:t>
                      </a:r>
                      <a:r>
                        <a:rPr lang="en-US" baseline="0" dirty="0" err="1" smtClean="0"/>
                        <a:t>db</a:t>
                      </a:r>
                      <a:r>
                        <a:rPr lang="en-US" baseline="0" dirty="0" smtClean="0"/>
                        <a:t> gene mutation and has been found in </a:t>
                      </a:r>
                      <a:r>
                        <a:rPr lang="en-US" baseline="0" dirty="0" err="1" smtClean="0"/>
                        <a:t>obesed</a:t>
                      </a:r>
                      <a:r>
                        <a:rPr lang="en-US" baseline="0" dirty="0" smtClean="0"/>
                        <a:t> humans . </a:t>
                      </a:r>
                      <a:endParaRPr lang="en-US" dirty="0"/>
                    </a:p>
                  </a:txBody>
                  <a:tcPr anchor="ctr"/>
                </a:tc>
                <a:tc>
                  <a:txBody>
                    <a:bodyPr/>
                    <a:lstStyle/>
                    <a:p>
                      <a:pPr marL="0" indent="0" algn="ctr">
                        <a:buFont typeface="Wingdings" charset="2"/>
                        <a:buNone/>
                      </a:pPr>
                      <a:r>
                        <a:rPr lang="en-US" dirty="0" smtClean="0"/>
                        <a:t>Promotes</a:t>
                      </a:r>
                      <a:r>
                        <a:rPr lang="en-US" baseline="0" dirty="0" smtClean="0"/>
                        <a:t> the uptake and oxidation of fatty acids and glucose by muscles and liver . </a:t>
                      </a:r>
                    </a:p>
                    <a:p>
                      <a:pPr marL="0" indent="0" algn="ctr">
                        <a:buFont typeface="Wingdings" charset="2"/>
                        <a:buNone/>
                      </a:pPr>
                      <a:r>
                        <a:rPr lang="en-US" baseline="0" dirty="0" smtClean="0"/>
                        <a:t>Blocks synthesis of fatty acids and gluconeogenesis by hepatocytes . </a:t>
                      </a:r>
                    </a:p>
                    <a:p>
                      <a:pPr marL="0" indent="0" algn="ctr">
                        <a:buFont typeface="Arial" charset="0"/>
                        <a:buNone/>
                      </a:pPr>
                      <a:r>
                        <a:rPr lang="en-US" baseline="0" dirty="0" smtClean="0"/>
                        <a:t>Net effect increases the sensitivity to insulin and improve glucose tolerance </a:t>
                      </a:r>
                      <a:endParaRPr lang="en-US" dirty="0"/>
                    </a:p>
                  </a:txBody>
                  <a:tcPr anchor="ctr"/>
                </a:tc>
                <a:tc>
                  <a:txBody>
                    <a:bodyPr/>
                    <a:lstStyle/>
                    <a:p>
                      <a:pPr marL="0" indent="0" algn="ctr">
                        <a:buFont typeface="Wingdings" charset="2"/>
                        <a:buNone/>
                      </a:pPr>
                      <a:r>
                        <a:rPr lang="en-US" dirty="0" smtClean="0"/>
                        <a:t>Ghrelin : Secretes between</a:t>
                      </a:r>
                      <a:r>
                        <a:rPr lang="en-US" baseline="0" dirty="0" smtClean="0"/>
                        <a:t> meals , stimulates </a:t>
                      </a:r>
                      <a:r>
                        <a:rPr lang="en-US" baseline="0" dirty="0" err="1" smtClean="0"/>
                        <a:t>apetite</a:t>
                      </a:r>
                      <a:r>
                        <a:rPr lang="en-US" baseline="0" dirty="0" smtClean="0"/>
                        <a:t> . The higher the weight loss the higher the ghrelin levels </a:t>
                      </a:r>
                    </a:p>
                    <a:p>
                      <a:pPr marL="0" indent="0" algn="ctr">
                        <a:buFont typeface="Wingdings" charset="2"/>
                        <a:buNone/>
                      </a:pPr>
                      <a:r>
                        <a:rPr lang="en-US" baseline="0" dirty="0" smtClean="0"/>
                        <a:t>CCK: satiety signals to brain </a:t>
                      </a:r>
                    </a:p>
                    <a:p>
                      <a:pPr marL="0" indent="0" algn="ctr">
                        <a:buFont typeface="Wingdings" charset="2"/>
                        <a:buNone/>
                      </a:pPr>
                      <a:r>
                        <a:rPr lang="en-US" baseline="0" dirty="0" smtClean="0"/>
                        <a:t>Insulin : promotes </a:t>
                      </a:r>
                      <a:r>
                        <a:rPr lang="en-US" baseline="0" dirty="0" err="1" smtClean="0"/>
                        <a:t>metabolisim</a:t>
                      </a:r>
                      <a:r>
                        <a:rPr lang="en-US" baseline="0" dirty="0" smtClean="0"/>
                        <a:t> </a:t>
                      </a:r>
                      <a:endParaRPr lang="en-US" dirty="0"/>
                    </a:p>
                  </a:txBody>
                  <a:tcPr anchor="ctr"/>
                </a:tc>
              </a:tr>
              <a:tr h="0">
                <a:tc gridSpan="3">
                  <a:txBody>
                    <a:bodyPr/>
                    <a:lstStyle/>
                    <a:p>
                      <a:pPr marL="0" indent="0" algn="ctr">
                        <a:buFont typeface="Arial" charset="0"/>
                        <a:buNone/>
                      </a:pPr>
                      <a:r>
                        <a:rPr lang="en-US" sz="2000" dirty="0" smtClean="0"/>
                        <a:t>Treatment options </a:t>
                      </a:r>
                    </a:p>
                    <a:p>
                      <a:pPr marL="0" indent="0" algn="ctr">
                        <a:buFont typeface="Arial" charset="0"/>
                        <a:buNone/>
                      </a:pPr>
                      <a:r>
                        <a:rPr lang="en-US" dirty="0" smtClean="0"/>
                        <a:t>Physical activity </a:t>
                      </a:r>
                      <a:r>
                        <a:rPr lang="en-US" dirty="0" err="1" smtClean="0"/>
                        <a:t>combones</a:t>
                      </a:r>
                      <a:r>
                        <a:rPr lang="en-US" dirty="0" smtClean="0"/>
                        <a:t> with healthy diet </a:t>
                      </a:r>
                    </a:p>
                    <a:p>
                      <a:pPr marL="0" indent="0" algn="ctr">
                        <a:buFont typeface="Arial" charset="0"/>
                        <a:buNone/>
                      </a:pPr>
                      <a:r>
                        <a:rPr lang="en-US" dirty="0" smtClean="0"/>
                        <a:t>Drugs (Orlistat, </a:t>
                      </a:r>
                      <a:r>
                        <a:rPr lang="en-US" dirty="0" err="1" smtClean="0"/>
                        <a:t>Lorcaserin</a:t>
                      </a:r>
                      <a:r>
                        <a:rPr lang="en-US" dirty="0" smtClean="0"/>
                        <a:t>)</a:t>
                      </a:r>
                    </a:p>
                    <a:p>
                      <a:pPr marL="0" indent="0" algn="ctr">
                        <a:buFont typeface="Arial" charset="0"/>
                        <a:buNone/>
                      </a:pPr>
                      <a:r>
                        <a:rPr lang="en-US" dirty="0" smtClean="0"/>
                        <a:t>Surgery </a:t>
                      </a:r>
                      <a:endParaRPr lang="en-US" dirty="0"/>
                    </a:p>
                  </a:txBody>
                  <a:tcPr anchor="ctr"/>
                </a:tc>
                <a:tc hMerge="1">
                  <a:txBody>
                    <a:bodyPr/>
                    <a:lstStyle/>
                    <a:p>
                      <a:pPr marL="285750" indent="-285750" algn="ctr">
                        <a:buFont typeface="Arial" charset="0"/>
                        <a:buChar char="•"/>
                      </a:pPr>
                      <a:endParaRPr lang="en-US" dirty="0"/>
                    </a:p>
                  </a:txBody>
                  <a:tcPr anchor="ctr"/>
                </a:tc>
                <a:tc hMerge="1">
                  <a:txBody>
                    <a:bodyPr/>
                    <a:lstStyle/>
                    <a:p>
                      <a:pPr marL="285750" indent="-285750" algn="ctr">
                        <a:buFont typeface="Wingdings" charset="2"/>
                        <a:buChar char="Ø"/>
                      </a:pPr>
                      <a:endParaRPr lang="en-US" dirty="0"/>
                    </a:p>
                  </a:txBody>
                  <a:tcPr anchor="ctr"/>
                </a:tc>
              </a:tr>
            </a:tbl>
          </a:graphicData>
        </a:graphic>
      </p:graphicFrame>
    </p:spTree>
    <p:extLst>
      <p:ext uri="{BB962C8B-B14F-4D97-AF65-F5344CB8AC3E}">
        <p14:creationId xmlns:p14="http://schemas.microsoft.com/office/powerpoint/2010/main" val="1837066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03268" y="655762"/>
            <a:ext cx="5721724" cy="5709255"/>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Q1 : </a:t>
            </a:r>
            <a:r>
              <a:rPr lang="en-US" sz="1700" spc="-5" dirty="0">
                <a:solidFill>
                  <a:srgbClr val="00ADA8"/>
                </a:solidFill>
                <a:uFill>
                  <a:solidFill>
                    <a:srgbClr val="365F91"/>
                  </a:solidFill>
                </a:uFill>
                <a:latin typeface="Cambria"/>
                <a:cs typeface="Cambria"/>
              </a:rPr>
              <a:t>Which one of the following choices is associated with insulin resistance?</a:t>
            </a:r>
          </a:p>
          <a:p>
            <a:pPr marL="342900" indent="-342900">
              <a:buFont typeface="+mj-lt"/>
              <a:buAutoNum type="alphaUcPeriod"/>
            </a:pPr>
            <a:r>
              <a:rPr lang="en-US" sz="1600" dirty="0"/>
              <a:t>Abdominal fat</a:t>
            </a:r>
          </a:p>
          <a:p>
            <a:pPr marL="342900" indent="-342900">
              <a:buFont typeface="+mj-lt"/>
              <a:buAutoNum type="alphaUcPeriod"/>
            </a:pPr>
            <a:r>
              <a:rPr lang="en-US" sz="1600" dirty="0"/>
              <a:t>Gluteal fat </a:t>
            </a:r>
          </a:p>
          <a:p>
            <a:pPr marL="342900" indent="-342900">
              <a:buFont typeface="+mj-lt"/>
              <a:buAutoNum type="alphaUcPeriod"/>
            </a:pPr>
            <a:r>
              <a:rPr lang="en-US" sz="1600" dirty="0"/>
              <a:t>Ectopic fat</a:t>
            </a:r>
          </a:p>
          <a:p>
            <a:pPr marL="342900" indent="-342900">
              <a:buFont typeface="+mj-lt"/>
              <a:buAutoNum type="alphaUcPeriod"/>
            </a:pPr>
            <a:r>
              <a:rPr lang="en-US" sz="1600" dirty="0"/>
              <a:t>Subcutaneous fat</a:t>
            </a:r>
          </a:p>
          <a:p>
            <a:endParaRPr lang="en-US" sz="1700"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Q2 : </a:t>
            </a:r>
            <a:r>
              <a:rPr lang="en-US" sz="1700" spc="-5" dirty="0">
                <a:solidFill>
                  <a:srgbClr val="00ADA8"/>
                </a:solidFill>
                <a:uFill>
                  <a:solidFill>
                    <a:srgbClr val="365F91"/>
                  </a:solidFill>
                </a:uFill>
                <a:latin typeface="Cambria"/>
                <a:cs typeface="Cambria"/>
              </a:rPr>
              <a:t>18 year old overweight teenager, came to your clinic complaining of inability to lose weight even though he tried dieting, he suggested that you do a sleeve for him. </a:t>
            </a:r>
          </a:p>
          <a:p>
            <a:r>
              <a:rPr lang="en-US" sz="1700" spc="-5" dirty="0">
                <a:solidFill>
                  <a:srgbClr val="00ADA8"/>
                </a:solidFill>
                <a:uFill>
                  <a:solidFill>
                    <a:srgbClr val="365F91"/>
                  </a:solidFill>
                </a:uFill>
                <a:latin typeface="Cambria"/>
                <a:cs typeface="Cambria"/>
              </a:rPr>
              <a:t>But since you’re a good doctor and understand the complications, you refused and gave him a therapy that would cause him to lose weight.</a:t>
            </a:r>
          </a:p>
          <a:p>
            <a:r>
              <a:rPr lang="en-US" sz="1700" spc="-5" dirty="0">
                <a:solidFill>
                  <a:srgbClr val="00ADA8"/>
                </a:solidFill>
                <a:uFill>
                  <a:solidFill>
                    <a:srgbClr val="365F91"/>
                  </a:solidFill>
                </a:uFill>
                <a:latin typeface="Cambria"/>
                <a:cs typeface="Cambria"/>
              </a:rPr>
              <a:t>Which of the followings hormones when </a:t>
            </a:r>
            <a:r>
              <a:rPr lang="en-US" sz="1700" b="1" i="1" spc="-5" dirty="0">
                <a:solidFill>
                  <a:srgbClr val="00ADA8"/>
                </a:solidFill>
                <a:uFill>
                  <a:solidFill>
                    <a:srgbClr val="365F91"/>
                  </a:solidFill>
                </a:uFill>
                <a:latin typeface="Cambria"/>
                <a:cs typeface="Cambria"/>
              </a:rPr>
              <a:t>increased , </a:t>
            </a:r>
            <a:r>
              <a:rPr lang="en-US" sz="1700" spc="-5" dirty="0">
                <a:solidFill>
                  <a:srgbClr val="00ADA8"/>
                </a:solidFill>
                <a:uFill>
                  <a:solidFill>
                    <a:srgbClr val="365F91"/>
                  </a:solidFill>
                </a:uFill>
                <a:latin typeface="Cambria"/>
                <a:cs typeface="Cambria"/>
              </a:rPr>
              <a:t>causes</a:t>
            </a:r>
            <a:r>
              <a:rPr lang="en-US" sz="1700" b="1" i="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weight loss?</a:t>
            </a:r>
            <a:endParaRPr lang="en-US" sz="1600" dirty="0"/>
          </a:p>
          <a:p>
            <a:pPr marL="342900" indent="-342900">
              <a:buFont typeface="+mj-lt"/>
              <a:buAutoNum type="alphaUcPeriod"/>
            </a:pPr>
            <a:r>
              <a:rPr lang="en-US" sz="1600" dirty="0"/>
              <a:t>Ghrelin</a:t>
            </a:r>
          </a:p>
          <a:p>
            <a:pPr marL="342900" indent="-342900">
              <a:buFont typeface="+mj-lt"/>
              <a:buAutoNum type="alphaUcPeriod"/>
            </a:pPr>
            <a:r>
              <a:rPr lang="en-US" sz="1600" dirty="0"/>
              <a:t>Leptin</a:t>
            </a:r>
          </a:p>
          <a:p>
            <a:pPr marL="342900" indent="-342900">
              <a:buFont typeface="+mj-lt"/>
              <a:buAutoNum type="alphaUcPeriod"/>
            </a:pPr>
            <a:r>
              <a:rPr lang="en-US" sz="1600" dirty="0" err="1"/>
              <a:t>Resistin</a:t>
            </a:r>
            <a:endParaRPr lang="en-US" sz="1600" dirty="0"/>
          </a:p>
          <a:p>
            <a:pPr marL="342900" indent="-342900">
              <a:buFont typeface="+mj-lt"/>
              <a:buAutoNum type="alphaUcPeriod"/>
            </a:pPr>
            <a:r>
              <a:rPr lang="en-US" sz="1600" dirty="0"/>
              <a:t>Adiponectin</a:t>
            </a:r>
          </a:p>
          <a:p>
            <a:pPr marL="342900" indent="-342900">
              <a:buFont typeface="+mj-lt"/>
              <a:buAutoNum type="alphaUcPeriod"/>
            </a:pPr>
            <a:endParaRPr lang="en-US" sz="1600" dirty="0"/>
          </a:p>
          <a:p>
            <a:r>
              <a:rPr lang="en-US" sz="1600" b="1" spc="-5" dirty="0">
                <a:solidFill>
                  <a:srgbClr val="00ADA8"/>
                </a:solidFill>
                <a:uFill>
                  <a:solidFill>
                    <a:srgbClr val="365F91"/>
                  </a:solidFill>
                </a:uFill>
                <a:latin typeface="Cambria"/>
                <a:cs typeface="Cambria"/>
              </a:rPr>
              <a:t>Q3</a:t>
            </a:r>
            <a:r>
              <a:rPr lang="en-US" sz="1600" spc="-5" dirty="0">
                <a:solidFill>
                  <a:srgbClr val="00ADA8"/>
                </a:solidFill>
                <a:uFill>
                  <a:solidFill>
                    <a:srgbClr val="365F91"/>
                  </a:solidFill>
                </a:uFill>
                <a:latin typeface="Cambria"/>
                <a:cs typeface="Cambria"/>
              </a:rPr>
              <a:t> </a:t>
            </a:r>
            <a:r>
              <a:rPr lang="en-US" sz="1600" b="1" spc="-5" dirty="0">
                <a:solidFill>
                  <a:srgbClr val="00ADA8"/>
                </a:solidFill>
                <a:uFill>
                  <a:solidFill>
                    <a:srgbClr val="365F91"/>
                  </a:solidFill>
                </a:uFill>
                <a:latin typeface="Cambria"/>
                <a:cs typeface="Cambria"/>
              </a:rPr>
              <a:t>:</a:t>
            </a:r>
            <a:r>
              <a:rPr lang="en-US" sz="1600" spc="-5" dirty="0">
                <a:solidFill>
                  <a:srgbClr val="00ADA8"/>
                </a:solidFill>
                <a:uFill>
                  <a:solidFill>
                    <a:srgbClr val="365F91"/>
                  </a:solidFill>
                </a:uFill>
                <a:latin typeface="Cambria"/>
                <a:cs typeface="Cambria"/>
              </a:rPr>
              <a:t> Which one of the following is expected to be in high levels </a:t>
            </a:r>
            <a:r>
              <a:rPr lang="en-US" sz="1600" b="1" spc="-5" dirty="0">
                <a:solidFill>
                  <a:srgbClr val="00ADA8"/>
                </a:solidFill>
                <a:uFill>
                  <a:solidFill>
                    <a:srgbClr val="365F91"/>
                  </a:solidFill>
                </a:uFill>
                <a:latin typeface="Cambria"/>
                <a:cs typeface="Cambria"/>
              </a:rPr>
              <a:t>after</a:t>
            </a:r>
            <a:r>
              <a:rPr lang="en-US" sz="1600" spc="-5" dirty="0">
                <a:solidFill>
                  <a:srgbClr val="00ADA8"/>
                </a:solidFill>
                <a:uFill>
                  <a:solidFill>
                    <a:srgbClr val="365F91"/>
                  </a:solidFill>
                </a:uFill>
                <a:latin typeface="Cambria"/>
                <a:cs typeface="Cambria"/>
              </a:rPr>
              <a:t> weight loss? </a:t>
            </a:r>
          </a:p>
        </p:txBody>
      </p:sp>
      <p:sp>
        <p:nvSpPr>
          <p:cNvPr id="5" name="Rectangle 4"/>
          <p:cNvSpPr/>
          <p:nvPr/>
        </p:nvSpPr>
        <p:spPr>
          <a:xfrm>
            <a:off x="5915891" y="761640"/>
            <a:ext cx="6172841" cy="4401205"/>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Which one of the following is correct about Leptin?</a:t>
            </a:r>
          </a:p>
          <a:p>
            <a:pPr marL="342900" lvl="0" indent="-342900">
              <a:buFont typeface="+mj-lt"/>
              <a:buAutoNum type="alphaUcPeriod"/>
            </a:pPr>
            <a:r>
              <a:rPr lang="en-US" sz="1600" dirty="0"/>
              <a:t>Increases insulin sensitivity</a:t>
            </a:r>
          </a:p>
          <a:p>
            <a:pPr marL="342900" indent="-342900">
              <a:buFont typeface="+mj-lt"/>
              <a:buAutoNum type="alphaUcPeriod"/>
            </a:pPr>
            <a:r>
              <a:rPr lang="en-US" sz="1600" dirty="0"/>
              <a:t>Secretion suppressed in starvation</a:t>
            </a:r>
          </a:p>
          <a:p>
            <a:pPr marL="342900" lvl="0" indent="-342900">
              <a:buFont typeface="+mj-lt"/>
              <a:buAutoNum type="alphaUcPeriod"/>
            </a:pPr>
            <a:r>
              <a:rPr lang="en-US" sz="1600" dirty="0"/>
              <a:t>Secretion suppressed in expansion of fat stores</a:t>
            </a:r>
          </a:p>
          <a:p>
            <a:pPr marL="342900" lvl="0" indent="-342900">
              <a:buFont typeface="+mj-lt"/>
              <a:buAutoNum type="alphaUcPeriod"/>
            </a:pPr>
            <a:r>
              <a:rPr lang="en-US" sz="1600" dirty="0"/>
              <a:t>Causes thin mice to become overweight</a:t>
            </a:r>
          </a:p>
          <a:p>
            <a:pPr marL="342900" lvl="0" indent="-342900">
              <a:buFont typeface="+mj-lt"/>
              <a:buAutoNum type="alphaUcPeriod"/>
            </a:pPr>
            <a:endParaRPr lang="en-US" b="1" dirty="0"/>
          </a:p>
          <a:p>
            <a:r>
              <a:rPr lang="en-US" b="1" spc="-5" dirty="0">
                <a:solidFill>
                  <a:srgbClr val="00ADA8"/>
                </a:solidFill>
                <a:uFill>
                  <a:solidFill>
                    <a:srgbClr val="365F91"/>
                  </a:solidFill>
                </a:uFill>
                <a:latin typeface="Cambria"/>
                <a:cs typeface="Cambria"/>
              </a:rPr>
              <a:t>Q5 :</a:t>
            </a:r>
            <a:r>
              <a:rPr lang="en-US"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Which one of the following choices defines obesity?</a:t>
            </a:r>
          </a:p>
          <a:p>
            <a:pPr marL="342900" indent="-342900">
              <a:buFont typeface="+mj-lt"/>
              <a:buAutoNum type="alphaUcPeriod"/>
            </a:pPr>
            <a:r>
              <a:rPr lang="en-US" sz="1600" dirty="0"/>
              <a:t>Fat cell hypertrophy</a:t>
            </a:r>
          </a:p>
          <a:p>
            <a:pPr marL="342900" indent="-342900">
              <a:buFont typeface="+mj-lt"/>
              <a:buAutoNum type="alphaUcPeriod"/>
            </a:pPr>
            <a:r>
              <a:rPr lang="en-US" sz="1600" dirty="0"/>
              <a:t>Fat cell hyperplasia</a:t>
            </a:r>
          </a:p>
          <a:p>
            <a:pPr marL="342900" indent="-342900">
              <a:buFont typeface="+mj-lt"/>
              <a:buAutoNum type="alphaUcPeriod"/>
            </a:pPr>
            <a:r>
              <a:rPr lang="en-US" sz="1600" dirty="0"/>
              <a:t>Fat cell deposition</a:t>
            </a:r>
          </a:p>
          <a:p>
            <a:pPr marL="342900" indent="-342900">
              <a:buFont typeface="+mj-lt"/>
              <a:buAutoNum type="alphaUcPeriod"/>
            </a:pPr>
            <a:r>
              <a:rPr lang="en-US" sz="1600" dirty="0"/>
              <a:t>A+B</a:t>
            </a:r>
          </a:p>
          <a:p>
            <a:pPr marL="342900" indent="-342900">
              <a:buFont typeface="+mj-lt"/>
              <a:buAutoNum type="alphaUcPeriod"/>
            </a:pPr>
            <a:endParaRPr lang="en-US" sz="1600" dirty="0"/>
          </a:p>
          <a:p>
            <a:r>
              <a:rPr lang="en-US" b="1" spc="-5" dirty="0">
                <a:solidFill>
                  <a:srgbClr val="00ADA8"/>
                </a:solidFill>
                <a:uFill>
                  <a:solidFill>
                    <a:srgbClr val="365F91"/>
                  </a:solidFill>
                </a:uFill>
                <a:latin typeface="Cambria"/>
                <a:cs typeface="Cambria"/>
              </a:rPr>
              <a:t>Q6 : </a:t>
            </a:r>
            <a:r>
              <a:rPr lang="en-US" sz="1700" spc="-5" dirty="0">
                <a:solidFill>
                  <a:srgbClr val="00ADA8"/>
                </a:solidFill>
                <a:uFill>
                  <a:solidFill>
                    <a:srgbClr val="365F91"/>
                  </a:solidFill>
                </a:uFill>
                <a:latin typeface="Cambria"/>
                <a:cs typeface="Cambria"/>
              </a:rPr>
              <a:t>Which one of the following is the function of Adiponectin</a:t>
            </a:r>
            <a:r>
              <a:rPr lang="en-US" sz="1700" spc="-5" dirty="0">
                <a:solidFill>
                  <a:srgbClr val="00ADA8"/>
                </a:solidFill>
                <a:uFill>
                  <a:solidFill>
                    <a:srgbClr val="365F91"/>
                  </a:solidFill>
                </a:uFill>
                <a:latin typeface="Cambria"/>
              </a:rPr>
              <a:t>? </a:t>
            </a:r>
            <a:endParaRPr lang="en-US" dirty="0">
              <a:solidFill>
                <a:srgbClr val="00ADA8"/>
              </a:solidFill>
            </a:endParaRPr>
          </a:p>
          <a:p>
            <a:pPr marL="342900" indent="-342900">
              <a:buFont typeface="+mj-lt"/>
              <a:buAutoNum type="alphaUcPeriod"/>
            </a:pPr>
            <a:r>
              <a:rPr lang="en-US" sz="1600" dirty="0"/>
              <a:t>Blocks synthesis of fatty acids</a:t>
            </a:r>
          </a:p>
          <a:p>
            <a:pPr marL="342900" indent="-342900">
              <a:buFont typeface="+mj-lt"/>
              <a:buAutoNum type="alphaUcPeriod"/>
            </a:pPr>
            <a:r>
              <a:rPr lang="en-US" sz="1600" dirty="0"/>
              <a:t>Decreases insulin sensitivity</a:t>
            </a:r>
          </a:p>
          <a:p>
            <a:pPr marL="342900" indent="-342900">
              <a:buFont typeface="+mj-lt"/>
              <a:buAutoNum type="alphaUcPeriod"/>
            </a:pPr>
            <a:r>
              <a:rPr lang="en-US" sz="1600" dirty="0"/>
              <a:t>Decreases glucose tolerance</a:t>
            </a:r>
          </a:p>
          <a:p>
            <a:pPr marL="342900" indent="-342900">
              <a:buFont typeface="+mj-lt"/>
              <a:buAutoNum type="alphaUcPeriod"/>
            </a:pPr>
            <a:r>
              <a:rPr lang="en-US" sz="1600" dirty="0"/>
              <a:t>Inversely correlated with HDL levels </a:t>
            </a:r>
          </a:p>
        </p:txBody>
      </p:sp>
      <p:sp>
        <p:nvSpPr>
          <p:cNvPr id="2" name="TextBox 1">
            <a:extLst>
              <a:ext uri="{FF2B5EF4-FFF2-40B4-BE49-F238E27FC236}">
                <a16:creationId xmlns="" xmlns:a16="http://schemas.microsoft.com/office/drawing/2014/main" id="{050C039B-BE8A-4610-96D7-45DD9F3031EC}"/>
              </a:ext>
            </a:extLst>
          </p:cNvPr>
          <p:cNvSpPr txBox="1"/>
          <p:nvPr/>
        </p:nvSpPr>
        <p:spPr>
          <a:xfrm>
            <a:off x="103268" y="6249303"/>
            <a:ext cx="5721724" cy="830997"/>
          </a:xfrm>
          <a:prstGeom prst="rect">
            <a:avLst/>
          </a:prstGeom>
          <a:noFill/>
        </p:spPr>
        <p:txBody>
          <a:bodyPr wrap="square" numCol="2" rtlCol="0">
            <a:spAutoFit/>
          </a:bodyPr>
          <a:lstStyle/>
          <a:p>
            <a:pPr marL="342900" indent="-342900">
              <a:buFont typeface="+mj-lt"/>
              <a:buAutoNum type="alphaUcPeriod"/>
            </a:pPr>
            <a:r>
              <a:rPr lang="en-US" sz="1600" dirty="0"/>
              <a:t>Ghrelin</a:t>
            </a:r>
          </a:p>
          <a:p>
            <a:pPr marL="342900" indent="-342900">
              <a:buFont typeface="+mj-lt"/>
              <a:buAutoNum type="alphaUcPeriod"/>
            </a:pPr>
            <a:r>
              <a:rPr lang="en-US" sz="1600" dirty="0"/>
              <a:t>Leptin</a:t>
            </a:r>
          </a:p>
          <a:p>
            <a:pPr marL="342900" indent="-342900">
              <a:buFont typeface="+mj-lt"/>
              <a:buAutoNum type="alphaUcPeriod"/>
            </a:pPr>
            <a:endParaRPr lang="en-US" sz="1600" dirty="0"/>
          </a:p>
          <a:p>
            <a:pPr marL="342900" indent="-342900">
              <a:buFont typeface="+mj-lt"/>
              <a:buAutoNum type="alphaUcPeriod"/>
            </a:pPr>
            <a:r>
              <a:rPr lang="en-US" sz="1600" dirty="0" err="1"/>
              <a:t>Resistin</a:t>
            </a:r>
            <a:endParaRPr lang="en-US" sz="1600" dirty="0"/>
          </a:p>
          <a:p>
            <a:pPr marL="342900" indent="-342900">
              <a:buFont typeface="+mj-lt"/>
              <a:buAutoNum type="alphaUcPeriod"/>
            </a:pPr>
            <a:r>
              <a:rPr lang="en-US" sz="1600" dirty="0"/>
              <a:t>Adiponectin</a:t>
            </a:r>
          </a:p>
          <a:p>
            <a:pPr marL="342900" lvl="0" indent="-342900">
              <a:buFont typeface="+mj-lt"/>
              <a:buAutoNum type="alphaUcPeriod"/>
            </a:pPr>
            <a:endParaRPr lang="en-US" sz="1600" dirty="0">
              <a:solidFill>
                <a:prstClr val="black"/>
              </a:solidFill>
            </a:endParaRPr>
          </a:p>
        </p:txBody>
      </p:sp>
    </p:spTree>
    <p:extLst>
      <p:ext uri="{BB962C8B-B14F-4D97-AF65-F5344CB8AC3E}">
        <p14:creationId xmlns:p14="http://schemas.microsoft.com/office/powerpoint/2010/main" val="195050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284" y="478331"/>
            <a:ext cx="5438274" cy="5755422"/>
          </a:xfrm>
          <a:prstGeom prst="rect">
            <a:avLst/>
          </a:prstGeom>
        </p:spPr>
        <p:txBody>
          <a:bodyPr wrap="square">
            <a:spAutoFit/>
          </a:bodyPr>
          <a:lstStyle/>
          <a:p>
            <a:r>
              <a:rPr lang="en-US" altLang="en-US" sz="2400" dirty="0">
                <a:solidFill>
                  <a:schemeClr val="accent5">
                    <a:lumMod val="50000"/>
                  </a:schemeClr>
                </a:solidFill>
                <a:latin typeface="Adobe Devanagari" pitchFamily="18" charset="0"/>
                <a:cs typeface="Adobe Devanagari" pitchFamily="18" charset="0"/>
              </a:rPr>
              <a:t>By the end of this lecture, the students should be able to know:</a:t>
            </a:r>
            <a:endParaRPr lang="en-US" sz="2400" dirty="0">
              <a:solidFill>
                <a:schemeClr val="accent5">
                  <a:lumMod val="50000"/>
                </a:schemeClr>
              </a:solidFill>
              <a:latin typeface="Century Gothic" panose="020B0502020202020204" pitchFamily="34" charset="0"/>
              <a:cs typeface="Adobe Devanagari" pitchFamily="18" charset="0"/>
            </a:endParaRPr>
          </a:p>
          <a:p>
            <a:pPr>
              <a:lnSpc>
                <a:spcPct val="150000"/>
              </a:lnSpc>
              <a:spcBef>
                <a:spcPct val="20000"/>
              </a:spcBef>
              <a:buFontTx/>
              <a:buChar char="•"/>
            </a:pPr>
            <a:r>
              <a:rPr lang="en-US" altLang="ar-SA" sz="2000" dirty="0" smtClean="0">
                <a:solidFill>
                  <a:schemeClr val="accent5">
                    <a:lumMod val="50000"/>
                  </a:schemeClr>
                </a:solidFill>
                <a:latin typeface="Adobe Devanagari" pitchFamily="18" charset="0"/>
              </a:rPr>
              <a:t>    Define </a:t>
            </a:r>
            <a:r>
              <a:rPr lang="en-US" altLang="ar-SA" sz="2000" dirty="0">
                <a:solidFill>
                  <a:schemeClr val="accent5">
                    <a:lumMod val="50000"/>
                  </a:schemeClr>
                </a:solidFill>
                <a:latin typeface="Adobe Devanagari" pitchFamily="18" charset="0"/>
              </a:rPr>
              <a:t>and characterize obesity in terms of BMI and risk factors</a:t>
            </a:r>
            <a:endParaRPr lang="en-US" sz="2000" dirty="0">
              <a:solidFill>
                <a:schemeClr val="accent5">
                  <a:lumMod val="50000"/>
                </a:schemeClr>
              </a:solidFill>
              <a:latin typeface="Adobe Devanagari" pitchFamily="18" charset="0"/>
            </a:endParaRPr>
          </a:p>
          <a:p>
            <a:pPr indent="-342900">
              <a:lnSpc>
                <a:spcPct val="150000"/>
              </a:lnSpc>
              <a:spcBef>
                <a:spcPct val="20000"/>
              </a:spcBef>
              <a:buFontTx/>
              <a:buChar char="•"/>
            </a:pPr>
            <a:r>
              <a:rPr lang="en-US" altLang="ar-SA" sz="2000" dirty="0">
                <a:solidFill>
                  <a:schemeClr val="accent5">
                    <a:lumMod val="50000"/>
                  </a:schemeClr>
                </a:solidFill>
                <a:latin typeface="Adobe Devanagari" pitchFamily="18" charset="0"/>
              </a:rPr>
              <a:t>Compare the anatomic and biochemical differences in fat deposition</a:t>
            </a:r>
          </a:p>
          <a:p>
            <a:pPr indent="-342900">
              <a:lnSpc>
                <a:spcPct val="150000"/>
              </a:lnSpc>
              <a:spcBef>
                <a:spcPct val="20000"/>
              </a:spcBef>
              <a:buFontTx/>
              <a:buChar char="•"/>
            </a:pPr>
            <a:r>
              <a:rPr lang="en-US" altLang="ar-SA" sz="2000" dirty="0">
                <a:solidFill>
                  <a:schemeClr val="accent5">
                    <a:lumMod val="50000"/>
                  </a:schemeClr>
                </a:solidFill>
                <a:latin typeface="Adobe Devanagari" pitchFamily="18" charset="0"/>
              </a:rPr>
              <a:t>Understand the role of adipocytes in fat storage and release of hormones</a:t>
            </a:r>
          </a:p>
          <a:p>
            <a:pPr indent="-342900">
              <a:lnSpc>
                <a:spcPct val="150000"/>
              </a:lnSpc>
              <a:spcBef>
                <a:spcPct val="20000"/>
              </a:spcBef>
              <a:buFontTx/>
              <a:buChar char="•"/>
            </a:pPr>
            <a:r>
              <a:rPr lang="en-US" altLang="ar-SA" sz="2000" dirty="0">
                <a:solidFill>
                  <a:schemeClr val="accent5">
                    <a:lumMod val="50000"/>
                  </a:schemeClr>
                </a:solidFill>
                <a:latin typeface="Adobe Devanagari" pitchFamily="18" charset="0"/>
              </a:rPr>
              <a:t>Discuss the hormonal control of obesity by leptin, adiponectin and other hormones</a:t>
            </a:r>
          </a:p>
          <a:p>
            <a:pPr indent="-342900">
              <a:lnSpc>
                <a:spcPct val="150000"/>
              </a:lnSpc>
              <a:spcBef>
                <a:spcPct val="20000"/>
              </a:spcBef>
              <a:buFontTx/>
              <a:buChar char="•"/>
            </a:pPr>
            <a:r>
              <a:rPr lang="en-US" altLang="ar-SA" sz="2000" dirty="0">
                <a:solidFill>
                  <a:schemeClr val="accent5">
                    <a:lumMod val="50000"/>
                  </a:schemeClr>
                </a:solidFill>
                <a:latin typeface="Adobe Devanagari" pitchFamily="18" charset="0"/>
              </a:rPr>
              <a:t>Discuss the management and treatment options for obesity</a:t>
            </a: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267432" y="827632"/>
            <a:ext cx="6010020" cy="5801588"/>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z="1700" spc="-5" dirty="0">
                <a:solidFill>
                  <a:srgbClr val="00ADA8"/>
                </a:solidFill>
                <a:uFill>
                  <a:solidFill>
                    <a:srgbClr val="365F91"/>
                  </a:solidFill>
                </a:uFill>
                <a:latin typeface="Cambria"/>
                <a:cs typeface="Cambria"/>
              </a:rPr>
              <a:t>21</a:t>
            </a:r>
            <a:r>
              <a:rPr lang="en-US"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year old girl came to your clinic because her medical student friend insisted you are the best endocrinologist on earth. (same girl in previous SAQs)</a:t>
            </a:r>
          </a:p>
          <a:p>
            <a:r>
              <a:rPr lang="en-US" sz="1700" spc="-5" dirty="0">
                <a:solidFill>
                  <a:srgbClr val="00ADA8"/>
                </a:solidFill>
                <a:uFill>
                  <a:solidFill>
                    <a:srgbClr val="365F91"/>
                  </a:solidFill>
                </a:uFill>
                <a:latin typeface="Cambria"/>
                <a:cs typeface="Cambria"/>
              </a:rPr>
              <a:t>She says that she is worried about her body image because she is a bit overweight &amp; unable to lose weight.</a:t>
            </a:r>
          </a:p>
          <a:p>
            <a:r>
              <a:rPr lang="en-US" sz="1700" spc="-5" dirty="0">
                <a:solidFill>
                  <a:srgbClr val="00ADA8"/>
                </a:solidFill>
                <a:uFill>
                  <a:solidFill>
                    <a:srgbClr val="365F91"/>
                  </a:solidFill>
                </a:uFill>
                <a:latin typeface="Cambria"/>
                <a:cs typeface="Cambria"/>
              </a:rPr>
              <a:t>She came to ask you questions about how she can lose weight and how her current state of body affects her. </a:t>
            </a:r>
          </a:p>
          <a:p>
            <a:endParaRPr lang="en-US" sz="1700"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A)</a:t>
            </a:r>
            <a:r>
              <a:rPr lang="en-US" sz="1700" spc="-5" dirty="0">
                <a:solidFill>
                  <a:srgbClr val="00ADA8"/>
                </a:solidFill>
                <a:uFill>
                  <a:solidFill>
                    <a:srgbClr val="365F91"/>
                  </a:solidFill>
                </a:uFill>
                <a:latin typeface="Cambria"/>
                <a:cs typeface="Cambria"/>
              </a:rPr>
              <a:t> Can you tell me 3 disease associated with obesity?</a:t>
            </a:r>
            <a:endParaRPr lang="en-US" dirty="0">
              <a:solidFill>
                <a:srgbClr val="00ADA8"/>
              </a:solidFill>
            </a:endParaRPr>
          </a:p>
          <a:p>
            <a:pPr marL="285750" indent="-285750">
              <a:spcBef>
                <a:spcPts val="25"/>
              </a:spcBef>
              <a:buFont typeface="Arial" panose="020B0604020202020204" pitchFamily="34" charset="0"/>
              <a:buChar char="•"/>
              <a:tabLst>
                <a:tab pos="241300" algn="l"/>
                <a:tab pos="241935" algn="l"/>
              </a:tabLst>
            </a:pPr>
            <a:r>
              <a:rPr lang="en-US" spc="-10" dirty="0">
                <a:solidFill>
                  <a:schemeClr val="bg1">
                    <a:lumMod val="75000"/>
                  </a:schemeClr>
                </a:solidFill>
                <a:cs typeface="Calibri"/>
              </a:rPr>
              <a:t>Diabetes mellitus</a:t>
            </a:r>
          </a:p>
          <a:p>
            <a:pPr marL="285750" indent="-285750">
              <a:spcBef>
                <a:spcPts val="25"/>
              </a:spcBef>
              <a:buFont typeface="Arial" panose="020B0604020202020204" pitchFamily="34" charset="0"/>
              <a:buChar char="•"/>
              <a:tabLst>
                <a:tab pos="241300" algn="l"/>
                <a:tab pos="241935" algn="l"/>
              </a:tabLst>
            </a:pPr>
            <a:r>
              <a:rPr lang="en-US" spc="-10" dirty="0">
                <a:solidFill>
                  <a:schemeClr val="bg1">
                    <a:lumMod val="75000"/>
                  </a:schemeClr>
                </a:solidFill>
                <a:cs typeface="Calibri"/>
              </a:rPr>
              <a:t>Hypercholesterolemia</a:t>
            </a:r>
          </a:p>
          <a:p>
            <a:pPr marL="285750" indent="-285750">
              <a:spcBef>
                <a:spcPts val="25"/>
              </a:spcBef>
              <a:buFont typeface="Arial" panose="020B0604020202020204" pitchFamily="34" charset="0"/>
              <a:buChar char="•"/>
              <a:tabLst>
                <a:tab pos="241300" algn="l"/>
                <a:tab pos="241935" algn="l"/>
              </a:tabLst>
            </a:pPr>
            <a:r>
              <a:rPr lang="en-US" spc="-10" dirty="0">
                <a:solidFill>
                  <a:schemeClr val="bg1">
                    <a:lumMod val="75000"/>
                  </a:schemeClr>
                </a:solidFill>
                <a:cs typeface="Calibri"/>
              </a:rPr>
              <a:t>High plasma triglycerides</a:t>
            </a:r>
          </a:p>
          <a:p>
            <a:pPr marL="285750" indent="-285750">
              <a:spcBef>
                <a:spcPts val="25"/>
              </a:spcBef>
              <a:buFont typeface="Arial" panose="020B0604020202020204" pitchFamily="34" charset="0"/>
              <a:buChar char="•"/>
              <a:tabLst>
                <a:tab pos="241300" algn="l"/>
                <a:tab pos="241935" algn="l"/>
              </a:tabLst>
            </a:pPr>
            <a:r>
              <a:rPr lang="en-US" spc="-10" dirty="0">
                <a:solidFill>
                  <a:schemeClr val="bg1">
                    <a:lumMod val="75000"/>
                  </a:schemeClr>
                </a:solidFill>
                <a:cs typeface="Calibri"/>
              </a:rPr>
              <a:t>Hypertension</a:t>
            </a:r>
          </a:p>
          <a:p>
            <a:pPr marL="285750" indent="-285750">
              <a:spcBef>
                <a:spcPts val="25"/>
              </a:spcBef>
              <a:buFont typeface="Arial" panose="020B0604020202020204" pitchFamily="34" charset="0"/>
              <a:buChar char="•"/>
              <a:tabLst>
                <a:tab pos="241300" algn="l"/>
                <a:tab pos="241935" algn="l"/>
              </a:tabLst>
            </a:pPr>
            <a:r>
              <a:rPr lang="en-US" spc="-10" dirty="0">
                <a:solidFill>
                  <a:schemeClr val="bg1">
                    <a:lumMod val="75000"/>
                  </a:schemeClr>
                </a:solidFill>
                <a:cs typeface="Calibri"/>
              </a:rPr>
              <a:t>Heart disease</a:t>
            </a:r>
          </a:p>
          <a:p>
            <a:pPr marL="285750" indent="-285750">
              <a:spcBef>
                <a:spcPts val="25"/>
              </a:spcBef>
              <a:buFont typeface="Arial" panose="020B0604020202020204" pitchFamily="34" charset="0"/>
              <a:buChar char="•"/>
              <a:tabLst>
                <a:tab pos="241300" algn="l"/>
                <a:tab pos="241935" algn="l"/>
              </a:tabLst>
            </a:pPr>
            <a:r>
              <a:rPr lang="en-US" spc="-10" dirty="0">
                <a:solidFill>
                  <a:schemeClr val="bg1">
                    <a:lumMod val="75000"/>
                  </a:schemeClr>
                </a:solidFill>
                <a:cs typeface="Calibri"/>
              </a:rPr>
              <a:t>Cancer</a:t>
            </a:r>
          </a:p>
          <a:p>
            <a:pPr marL="285750" indent="-285750">
              <a:spcBef>
                <a:spcPts val="25"/>
              </a:spcBef>
              <a:buFont typeface="Arial" panose="020B0604020202020204" pitchFamily="34" charset="0"/>
              <a:buChar char="•"/>
              <a:tabLst>
                <a:tab pos="241300" algn="l"/>
                <a:tab pos="241935" algn="l"/>
              </a:tabLst>
            </a:pPr>
            <a:r>
              <a:rPr lang="en-US" spc="-10" dirty="0">
                <a:solidFill>
                  <a:schemeClr val="bg1">
                    <a:lumMod val="75000"/>
                  </a:schemeClr>
                </a:solidFill>
                <a:cs typeface="Calibri"/>
              </a:rPr>
              <a:t>Gallstones, arthritis, gout</a:t>
            </a: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B) </a:t>
            </a:r>
            <a:r>
              <a:rPr lang="en-US" sz="1700" spc="-5" dirty="0">
                <a:solidFill>
                  <a:srgbClr val="00ADA8"/>
                </a:solidFill>
                <a:uFill>
                  <a:solidFill>
                    <a:srgbClr val="365F91"/>
                  </a:solidFill>
                </a:uFill>
                <a:latin typeface="Cambria"/>
                <a:cs typeface="Cambria"/>
              </a:rPr>
              <a:t>Tell me 3 hormones involved in appetite .</a:t>
            </a:r>
            <a:endParaRPr lang="en-US" dirty="0">
              <a:solidFill>
                <a:srgbClr val="00ADA8"/>
              </a:solidFill>
            </a:endParaRPr>
          </a:p>
          <a:p>
            <a:pPr marL="342900" indent="-342900">
              <a:buAutoNum type="arabicPeriod"/>
            </a:pPr>
            <a:r>
              <a:rPr lang="en-US" spc="-10" dirty="0">
                <a:solidFill>
                  <a:schemeClr val="bg1">
                    <a:lumMod val="75000"/>
                  </a:schemeClr>
                </a:solidFill>
                <a:cs typeface="Calibri"/>
              </a:rPr>
              <a:t>Leptin</a:t>
            </a:r>
          </a:p>
          <a:p>
            <a:pPr marL="342900" indent="-342900">
              <a:buAutoNum type="arabicPeriod"/>
            </a:pPr>
            <a:r>
              <a:rPr lang="en-US" spc="-10" dirty="0">
                <a:solidFill>
                  <a:schemeClr val="bg1">
                    <a:lumMod val="75000"/>
                  </a:schemeClr>
                </a:solidFill>
                <a:cs typeface="Calibri"/>
              </a:rPr>
              <a:t>Ghrelin </a:t>
            </a:r>
          </a:p>
          <a:p>
            <a:pPr marL="342900" indent="-342900">
              <a:buAutoNum type="arabicPeriod"/>
            </a:pPr>
            <a:r>
              <a:rPr lang="en-US" spc="-10" dirty="0">
                <a:solidFill>
                  <a:schemeClr val="bg1">
                    <a:lumMod val="75000"/>
                  </a:schemeClr>
                </a:solidFill>
                <a:cs typeface="Calibri"/>
              </a:rPr>
              <a:t>Cholecystokinin</a:t>
            </a:r>
          </a:p>
        </p:txBody>
      </p:sp>
      <p:sp>
        <p:nvSpPr>
          <p:cNvPr id="7" name="TextBox 6"/>
          <p:cNvSpPr txBox="1"/>
          <p:nvPr/>
        </p:nvSpPr>
        <p:spPr>
          <a:xfrm>
            <a:off x="7549648" y="6519446"/>
            <a:ext cx="3197306" cy="338554"/>
          </a:xfrm>
          <a:prstGeom prst="rect">
            <a:avLst/>
          </a:prstGeom>
          <a:noFill/>
        </p:spPr>
        <p:txBody>
          <a:bodyPr wrap="square" rtlCol="0">
            <a:spAutoFit/>
          </a:bodyPr>
          <a:lstStyle/>
          <a:p>
            <a:r>
              <a:rPr lang="en-US" sz="1600" dirty="0"/>
              <a:t>1) C   2) B    3) A   4) B   5) D    6) A  </a:t>
            </a:r>
          </a:p>
        </p:txBody>
      </p:sp>
      <p:sp>
        <p:nvSpPr>
          <p:cNvPr id="6" name="Rectangle 5">
            <a:extLst>
              <a:ext uri="{FF2B5EF4-FFF2-40B4-BE49-F238E27FC236}">
                <a16:creationId xmlns="" xmlns:a16="http://schemas.microsoft.com/office/drawing/2014/main" id="{33EF696F-FD10-4D8F-8451-189391FFD63C}"/>
              </a:ext>
            </a:extLst>
          </p:cNvPr>
          <p:cNvSpPr/>
          <p:nvPr/>
        </p:nvSpPr>
        <p:spPr>
          <a:xfrm>
            <a:off x="6500693" y="848723"/>
            <a:ext cx="5500716" cy="5062924"/>
          </a:xfrm>
          <a:prstGeom prst="rect">
            <a:avLst/>
          </a:prstGeom>
        </p:spPr>
        <p:txBody>
          <a:bodyPr wrap="square">
            <a:spAutoFit/>
          </a:bodyPr>
          <a:lstStyle/>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C) </a:t>
            </a:r>
            <a:r>
              <a:rPr lang="en-US" spc="-5" dirty="0">
                <a:solidFill>
                  <a:srgbClr val="00ADA8"/>
                </a:solidFill>
                <a:uFill>
                  <a:solidFill>
                    <a:srgbClr val="365F91"/>
                  </a:solidFill>
                </a:uFill>
                <a:latin typeface="Cambria"/>
                <a:cs typeface="Cambria"/>
              </a:rPr>
              <a:t>What are the metabolic changes in obesity and what is responsible for them? </a:t>
            </a:r>
          </a:p>
          <a:p>
            <a:pPr marL="342900" indent="-342900">
              <a:buFont typeface="+mj-lt"/>
              <a:buAutoNum type="arabicPeriod"/>
            </a:pPr>
            <a:r>
              <a:rPr lang="en-US" spc="-10" dirty="0">
                <a:solidFill>
                  <a:schemeClr val="bg1">
                    <a:lumMod val="75000"/>
                  </a:schemeClr>
                </a:solidFill>
                <a:cs typeface="Calibri"/>
              </a:rPr>
              <a:t>Dyslipidemia </a:t>
            </a:r>
          </a:p>
          <a:p>
            <a:pPr marL="342900" indent="-342900">
              <a:buFont typeface="+mj-lt"/>
              <a:buAutoNum type="arabicPeriod"/>
            </a:pPr>
            <a:r>
              <a:rPr lang="en-US" spc="-10" dirty="0">
                <a:solidFill>
                  <a:schemeClr val="bg1">
                    <a:lumMod val="75000"/>
                  </a:schemeClr>
                </a:solidFill>
                <a:cs typeface="Calibri"/>
              </a:rPr>
              <a:t>Glucose intolerance </a:t>
            </a:r>
          </a:p>
          <a:p>
            <a:pPr marL="342900" indent="-342900">
              <a:buFont typeface="+mj-lt"/>
              <a:buAutoNum type="arabicPeriod"/>
            </a:pPr>
            <a:r>
              <a:rPr lang="en-US" spc="-10" dirty="0">
                <a:solidFill>
                  <a:schemeClr val="bg1">
                    <a:lumMod val="75000"/>
                  </a:schemeClr>
                </a:solidFill>
                <a:cs typeface="Calibri"/>
              </a:rPr>
              <a:t>Insulin resistance</a:t>
            </a:r>
          </a:p>
          <a:p>
            <a:pPr lvl="1"/>
            <a:r>
              <a:rPr lang="en-US" spc="-10" dirty="0">
                <a:solidFill>
                  <a:schemeClr val="bg1">
                    <a:lumMod val="75000"/>
                  </a:schemeClr>
                </a:solidFill>
                <a:cs typeface="Calibri"/>
              </a:rPr>
              <a:t>Adipocytes send signals that cause these abnormal metabolic changes.</a:t>
            </a:r>
          </a:p>
          <a:p>
            <a:r>
              <a:rPr lang="en-US" b="1" spc="-5" dirty="0">
                <a:solidFill>
                  <a:srgbClr val="00ADA8"/>
                </a:solidFill>
                <a:uFill>
                  <a:solidFill>
                    <a:srgbClr val="365F91"/>
                  </a:solidFill>
                </a:uFill>
                <a:latin typeface="Cambria"/>
                <a:cs typeface="Cambria"/>
              </a:rPr>
              <a:t>D) </a:t>
            </a:r>
            <a:r>
              <a:rPr lang="en-US" sz="1700" spc="-5" dirty="0">
                <a:solidFill>
                  <a:srgbClr val="00ADA8"/>
                </a:solidFill>
                <a:uFill>
                  <a:solidFill>
                    <a:srgbClr val="365F91"/>
                  </a:solidFill>
                </a:uFill>
                <a:latin typeface="Cambria"/>
                <a:cs typeface="Cambria"/>
              </a:rPr>
              <a:t>What is the possible treatment for my current weight?</a:t>
            </a:r>
            <a:endParaRPr lang="en-US" dirty="0">
              <a:solidFill>
                <a:srgbClr val="00ADA8"/>
              </a:solidFill>
            </a:endParaRPr>
          </a:p>
          <a:p>
            <a:r>
              <a:rPr lang="en-US" spc="-10" dirty="0">
                <a:solidFill>
                  <a:schemeClr val="bg1">
                    <a:lumMod val="75000"/>
                  </a:schemeClr>
                </a:solidFill>
                <a:cs typeface="Calibri"/>
              </a:rPr>
              <a:t>Physical activity combined with a healthy diet. </a:t>
            </a:r>
          </a:p>
          <a:p>
            <a:endParaRPr lang="en-US" spc="-10" dirty="0">
              <a:solidFill>
                <a:schemeClr val="bg1">
                  <a:lumMod val="75000"/>
                </a:schemeClr>
              </a:solidFill>
              <a:cs typeface="Calibri"/>
            </a:endParaRPr>
          </a:p>
          <a:p>
            <a:endParaRPr lang="en-US" spc="-10" dirty="0">
              <a:solidFill>
                <a:schemeClr val="bg1">
                  <a:lumMod val="75000"/>
                </a:schemeClr>
              </a:solidFill>
              <a:cs typeface="Calibri"/>
            </a:endParaRPr>
          </a:p>
          <a:p>
            <a:pPr lvl="0"/>
            <a:r>
              <a:rPr lang="en-US" b="1" spc="-5" dirty="0">
                <a:solidFill>
                  <a:srgbClr val="00ADA8"/>
                </a:solidFill>
                <a:uFill>
                  <a:solidFill>
                    <a:srgbClr val="365F91"/>
                  </a:solidFill>
                </a:uFill>
                <a:latin typeface="Cambria"/>
                <a:cs typeface="Cambria"/>
              </a:rPr>
              <a:t>E) </a:t>
            </a:r>
            <a:r>
              <a:rPr lang="en-US" sz="1700" spc="-5" dirty="0">
                <a:solidFill>
                  <a:srgbClr val="00ADA8"/>
                </a:solidFill>
                <a:uFill>
                  <a:solidFill>
                    <a:srgbClr val="365F91"/>
                  </a:solidFill>
                </a:uFill>
                <a:latin typeface="Cambria"/>
                <a:cs typeface="Cambria"/>
              </a:rPr>
              <a:t>Tell me 2 drugs that can be used for losing weight &amp; how do they work?</a:t>
            </a:r>
            <a:endParaRPr lang="en-US" dirty="0">
              <a:solidFill>
                <a:srgbClr val="00ADA8"/>
              </a:solidFill>
            </a:endParaRPr>
          </a:p>
          <a:p>
            <a:pPr indent="-342900">
              <a:buFont typeface="+mj-lt"/>
              <a:buAutoNum type="arabicPeriod"/>
            </a:pPr>
            <a:r>
              <a:rPr lang="en-US" spc="-10" dirty="0">
                <a:solidFill>
                  <a:schemeClr val="bg1">
                    <a:lumMod val="75000"/>
                  </a:schemeClr>
                </a:solidFill>
                <a:cs typeface="Calibri"/>
              </a:rPr>
              <a:t>Orlistat: Pancreatic and gastric lipase inhibitor </a:t>
            </a:r>
            <a:r>
              <a:rPr lang="en-US" spc="-10" dirty="0">
                <a:solidFill>
                  <a:schemeClr val="bg1">
                    <a:lumMod val="75000"/>
                  </a:schemeClr>
                </a:solidFill>
                <a:cs typeface="Calibri"/>
                <a:sym typeface="Wingdings" panose="05000000000000000000" pitchFamily="2" charset="2"/>
              </a:rPr>
              <a:t> decreases the breakdown of dietary fat</a:t>
            </a:r>
            <a:endParaRPr lang="en-US" spc="-10" dirty="0">
              <a:solidFill>
                <a:schemeClr val="bg1">
                  <a:lumMod val="75000"/>
                </a:schemeClr>
              </a:solidFill>
              <a:cs typeface="Calibri"/>
            </a:endParaRPr>
          </a:p>
          <a:p>
            <a:pPr indent="-342900">
              <a:buFont typeface="+mj-lt"/>
              <a:buAutoNum type="arabicPeriod"/>
            </a:pPr>
            <a:r>
              <a:rPr lang="en-US" spc="-10" dirty="0" err="1">
                <a:solidFill>
                  <a:schemeClr val="bg1">
                    <a:lumMod val="75000"/>
                  </a:schemeClr>
                </a:solidFill>
                <a:cs typeface="Calibri"/>
              </a:rPr>
              <a:t>Lorcaserin</a:t>
            </a:r>
            <a:r>
              <a:rPr lang="en-US" spc="-10" dirty="0">
                <a:solidFill>
                  <a:schemeClr val="bg1">
                    <a:lumMod val="75000"/>
                  </a:schemeClr>
                </a:solidFill>
                <a:cs typeface="Calibri"/>
              </a:rPr>
              <a:t>: promotes satiety</a:t>
            </a:r>
          </a:p>
          <a:p>
            <a:endParaRPr lang="en-US" dirty="0">
              <a:solidFill>
                <a:srgbClr val="00ADA8"/>
              </a:solidFill>
            </a:endParaRPr>
          </a:p>
        </p:txBody>
      </p:sp>
    </p:spTree>
    <p:extLst>
      <p:ext uri="{BB962C8B-B14F-4D97-AF65-F5344CB8AC3E}">
        <p14:creationId xmlns:p14="http://schemas.microsoft.com/office/powerpoint/2010/main" val="84035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740052"/>
            <a:ext cx="2691121" cy="3000821"/>
          </a:xfrm>
          <a:prstGeom prst="rect">
            <a:avLst/>
          </a:prstGeom>
          <a:noFill/>
        </p:spPr>
        <p:txBody>
          <a:bodyPr wrap="square" rtlCol="0">
            <a:spAutoFit/>
          </a:bodyPr>
          <a:lstStyle/>
          <a:p>
            <a:pPr>
              <a:lnSpc>
                <a:spcPct val="150000"/>
              </a:lnSpc>
            </a:pPr>
            <a:r>
              <a:rPr lang="en-US" b="1" dirty="0" smtClean="0">
                <a:solidFill>
                  <a:srgbClr val="4C8180"/>
                </a:solidFill>
              </a:rPr>
              <a:t>Saud </a:t>
            </a:r>
            <a:r>
              <a:rPr lang="en-US" b="1" dirty="0" err="1" smtClean="0">
                <a:solidFill>
                  <a:srgbClr val="4C8180"/>
                </a:solidFill>
              </a:rPr>
              <a:t>alshnaifi</a:t>
            </a:r>
            <a:endParaRPr lang="en-US" b="1" dirty="0">
              <a:solidFill>
                <a:srgbClr val="4C8180"/>
              </a:solidFill>
            </a:endParaRPr>
          </a:p>
          <a:p>
            <a:pPr>
              <a:lnSpc>
                <a:spcPct val="150000"/>
              </a:lnSpc>
            </a:pPr>
            <a:r>
              <a:rPr lang="en-US" b="1" dirty="0" smtClean="0">
                <a:solidFill>
                  <a:srgbClr val="4C8180"/>
                </a:solidFill>
              </a:rPr>
              <a:t>Abdulrahman </a:t>
            </a:r>
            <a:r>
              <a:rPr lang="en-US" b="1" dirty="0" err="1" smtClean="0">
                <a:solidFill>
                  <a:srgbClr val="4C8180"/>
                </a:solidFill>
              </a:rPr>
              <a:t>alrashed</a:t>
            </a:r>
            <a:endParaRPr lang="en-US" b="1" dirty="0">
              <a:solidFill>
                <a:srgbClr val="4C8180"/>
              </a:solidFill>
            </a:endParaRPr>
          </a:p>
          <a:p>
            <a:pPr>
              <a:lnSpc>
                <a:spcPct val="150000"/>
              </a:lnSpc>
            </a:pPr>
            <a:r>
              <a:rPr lang="en-US" b="1" dirty="0" err="1">
                <a:solidFill>
                  <a:srgbClr val="4C8180"/>
                </a:solidFill>
              </a:rPr>
              <a:t>Abdulaziz</a:t>
            </a:r>
            <a:r>
              <a:rPr lang="en-US" b="1" dirty="0">
                <a:solidFill>
                  <a:srgbClr val="4C8180"/>
                </a:solidFill>
              </a:rPr>
              <a:t> </a:t>
            </a:r>
            <a:r>
              <a:rPr lang="en-US" b="1" dirty="0" err="1">
                <a:solidFill>
                  <a:srgbClr val="4C8180"/>
                </a:solidFill>
              </a:rPr>
              <a:t>algarmoushi</a:t>
            </a:r>
            <a:r>
              <a:rPr lang="en-US" b="1" dirty="0">
                <a:solidFill>
                  <a:srgbClr val="4C8180"/>
                </a:solidFill>
              </a:rPr>
              <a:t> </a:t>
            </a:r>
            <a:r>
              <a:rPr lang="en-US" b="1" dirty="0" err="1" smtClean="0">
                <a:solidFill>
                  <a:srgbClr val="4C8180"/>
                </a:solidFill>
              </a:rPr>
              <a:t>Abdulaziz</a:t>
            </a:r>
            <a:r>
              <a:rPr lang="en-US" b="1" dirty="0" smtClean="0">
                <a:solidFill>
                  <a:srgbClr val="4C8180"/>
                </a:solidFill>
              </a:rPr>
              <a:t> </a:t>
            </a:r>
            <a:r>
              <a:rPr lang="en-US" b="1" dirty="0" err="1" smtClean="0">
                <a:solidFill>
                  <a:srgbClr val="4C8180"/>
                </a:solidFill>
              </a:rPr>
              <a:t>alhusaini</a:t>
            </a:r>
            <a:endParaRPr lang="en-US" b="1" dirty="0">
              <a:solidFill>
                <a:srgbClr val="4C8180"/>
              </a:solidFill>
            </a:endParaRPr>
          </a:p>
          <a:p>
            <a:pPr>
              <a:lnSpc>
                <a:spcPct val="150000"/>
              </a:lnSpc>
            </a:pPr>
            <a:r>
              <a:rPr lang="en-US" b="1" dirty="0" smtClean="0">
                <a:solidFill>
                  <a:srgbClr val="4C8180"/>
                </a:solidFill>
              </a:rPr>
              <a:t>Haifa bin </a:t>
            </a:r>
            <a:r>
              <a:rPr lang="en-US" b="1" dirty="0" err="1" smtClean="0">
                <a:solidFill>
                  <a:srgbClr val="4C8180"/>
                </a:solidFill>
              </a:rPr>
              <a:t>taleb</a:t>
            </a:r>
            <a:endParaRPr lang="en-US" b="1" dirty="0">
              <a:solidFill>
                <a:srgbClr val="4C8180"/>
              </a:solidFill>
            </a:endParaRPr>
          </a:p>
          <a:p>
            <a:pPr>
              <a:lnSpc>
                <a:spcPct val="150000"/>
              </a:lnSpc>
            </a:pPr>
            <a:r>
              <a:rPr lang="en-US" b="1" dirty="0" err="1" smtClean="0">
                <a:solidFill>
                  <a:srgbClr val="4C8180"/>
                </a:solidFill>
              </a:rPr>
              <a:t>Hanin</a:t>
            </a:r>
            <a:r>
              <a:rPr lang="en-US" b="1" dirty="0" smtClean="0">
                <a:solidFill>
                  <a:srgbClr val="4C8180"/>
                </a:solidFill>
              </a:rPr>
              <a:t> </a:t>
            </a:r>
            <a:r>
              <a:rPr lang="en-US" b="1" dirty="0" err="1" smtClean="0">
                <a:solidFill>
                  <a:srgbClr val="4C8180"/>
                </a:solidFill>
              </a:rPr>
              <a:t>alsubki</a:t>
            </a:r>
            <a:endParaRPr lang="en-US" b="1" dirty="0">
              <a:solidFill>
                <a:srgbClr val="4C8180"/>
              </a:solidFill>
            </a:endParaRPr>
          </a:p>
          <a:p>
            <a:pPr>
              <a:lnSpc>
                <a:spcPct val="150000"/>
              </a:lnSpc>
            </a:pPr>
            <a:r>
              <a:rPr lang="en-US" b="1" dirty="0" err="1" smtClean="0">
                <a:solidFill>
                  <a:srgbClr val="4C8180"/>
                </a:solidFill>
              </a:rPr>
              <a:t>Hanin</a:t>
            </a:r>
            <a:r>
              <a:rPr lang="en-US" b="1" dirty="0" smtClean="0">
                <a:solidFill>
                  <a:srgbClr val="4C8180"/>
                </a:solidFill>
              </a:rPr>
              <a:t> </a:t>
            </a:r>
            <a:r>
              <a:rPr lang="en-US" b="1" dirty="0" err="1" smtClean="0">
                <a:solidFill>
                  <a:srgbClr val="4C8180"/>
                </a:solidFill>
              </a:rPr>
              <a:t>bashaikh</a:t>
            </a:r>
            <a:endParaRPr lang="en-US" b="1" dirty="0" smtClean="0">
              <a:solidFill>
                <a:srgbClr val="4C8180"/>
              </a:solidFill>
            </a:endParaRPr>
          </a:p>
        </p:txBody>
      </p:sp>
      <p:pic>
        <p:nvPicPr>
          <p:cNvPr id="4" name="Picture 3"/>
          <p:cNvPicPr>
            <a:picLocks noChangeAspect="1"/>
          </p:cNvPicPr>
          <p:nvPr/>
        </p:nvPicPr>
        <p:blipFill>
          <a:blip r:embed="rId2"/>
          <a:stretch>
            <a:fillRect/>
          </a:stretch>
        </p:blipFill>
        <p:spPr>
          <a:xfrm>
            <a:off x="5819193" y="-133301"/>
            <a:ext cx="3035564" cy="4963414"/>
          </a:xfrm>
          <a:prstGeom prst="rect">
            <a:avLst/>
          </a:prstGeom>
        </p:spPr>
      </p:pic>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Overview</a:t>
            </a:r>
            <a:endParaRPr lang="en-US" sz="2800" dirty="0">
              <a:solidFill>
                <a:srgbClr val="4C8180"/>
              </a:solidFill>
              <a:latin typeface="Century Gothic" charset="0"/>
              <a:ea typeface="Century Gothic" charset="0"/>
              <a:cs typeface="Century Gothic"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53" y="1654342"/>
            <a:ext cx="11598442" cy="3557710"/>
          </a:xfrm>
          <a:prstGeom prst="rect">
            <a:avLst/>
          </a:prstGeom>
        </p:spPr>
      </p:pic>
      <p:sp>
        <p:nvSpPr>
          <p:cNvPr id="4" name="Rectangle 3"/>
          <p:cNvSpPr/>
          <p:nvPr/>
        </p:nvSpPr>
        <p:spPr>
          <a:xfrm>
            <a:off x="3480308" y="5545943"/>
            <a:ext cx="6096000" cy="646331"/>
          </a:xfrm>
          <a:prstGeom prst="rect">
            <a:avLst/>
          </a:prstGeom>
        </p:spPr>
        <p:txBody>
          <a:bodyPr>
            <a:spAutoFit/>
          </a:bodyPr>
          <a:lstStyle/>
          <a:p>
            <a:pPr algn="ctr" rtl="1"/>
            <a:r>
              <a:rPr lang="en-US" dirty="0" smtClean="0">
                <a:solidFill>
                  <a:srgbClr val="00B050"/>
                </a:solidFill>
              </a:rPr>
              <a:t>This lecture contains too many notes but it’s all super easy and </a:t>
            </a:r>
            <a:r>
              <a:rPr lang="en-US" dirty="0" smtClean="0">
                <a:solidFill>
                  <a:srgbClr val="00B050"/>
                </a:solidFill>
              </a:rPr>
              <a:t>understandable </a:t>
            </a:r>
            <a:r>
              <a:rPr lang="en-US" smtClean="0">
                <a:solidFill>
                  <a:srgbClr val="00B050"/>
                </a:solidFill>
              </a:rPr>
              <a:t>and most of it already known </a:t>
            </a:r>
            <a:r>
              <a:rPr lang="en-US" dirty="0" smtClean="0">
                <a:solidFill>
                  <a:srgbClr val="00B050"/>
                </a:solidFill>
              </a:rPr>
              <a:t>..</a:t>
            </a:r>
            <a:endParaRPr lang="en-US" dirty="0">
              <a:solidFill>
                <a:srgbClr val="00B050"/>
              </a:solidFill>
            </a:endParaRPr>
          </a:p>
        </p:txBody>
      </p:sp>
    </p:spTree>
    <p:extLst>
      <p:ext uri="{BB962C8B-B14F-4D97-AF65-F5344CB8AC3E}">
        <p14:creationId xmlns:p14="http://schemas.microsoft.com/office/powerpoint/2010/main" val="162157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Obesity</a:t>
            </a:r>
            <a:endParaRPr lang="en-US" sz="2800" dirty="0">
              <a:solidFill>
                <a:srgbClr val="4C8180"/>
              </a:solidFill>
              <a:latin typeface="Century Gothic" charset="0"/>
              <a:ea typeface="Century Gothic" charset="0"/>
              <a:cs typeface="Century Gothic" charset="0"/>
            </a:endParaRPr>
          </a:p>
        </p:txBody>
      </p:sp>
      <p:sp>
        <p:nvSpPr>
          <p:cNvPr id="7" name="مربع نص 6">
            <a:extLst>
              <a:ext uri="{FF2B5EF4-FFF2-40B4-BE49-F238E27FC236}">
                <a16:creationId xmlns="" xmlns:a16="http://schemas.microsoft.com/office/drawing/2014/main" id="{BAF0BE59-3085-47EB-8C78-50DE6851C5C3}"/>
              </a:ext>
            </a:extLst>
          </p:cNvPr>
          <p:cNvSpPr txBox="1"/>
          <p:nvPr/>
        </p:nvSpPr>
        <p:spPr>
          <a:xfrm>
            <a:off x="76200" y="2274441"/>
            <a:ext cx="7658100" cy="4275016"/>
          </a:xfrm>
          <a:prstGeom prst="rect">
            <a:avLst/>
          </a:prstGeom>
          <a:noFill/>
        </p:spPr>
        <p:txBody>
          <a:bodyPr wrap="square" rtlCol="1">
            <a:spAutoFit/>
          </a:bodyPr>
          <a:lstStyle/>
          <a:p>
            <a:pPr indent="-457200">
              <a:lnSpc>
                <a:spcPct val="150000"/>
              </a:lnSpc>
              <a:spcBef>
                <a:spcPct val="20000"/>
              </a:spcBef>
              <a:buClr>
                <a:srgbClr val="00ADA8"/>
              </a:buClr>
              <a:buFont typeface="Wingdings" charset="2"/>
              <a:buChar char="v"/>
            </a:pPr>
            <a:r>
              <a:rPr lang="en-US" altLang="ar-SA" b="1" dirty="0" smtClean="0">
                <a:ea typeface="ＭＳ Ｐゴシック" charset="-128"/>
              </a:rPr>
              <a:t>Obesity</a:t>
            </a:r>
            <a:r>
              <a:rPr lang="en-US" altLang="ar-SA" dirty="0" smtClean="0">
                <a:ea typeface="ＭＳ Ｐゴシック" charset="-128"/>
              </a:rPr>
              <a:t> </a:t>
            </a:r>
            <a:r>
              <a:rPr lang="en-US" altLang="ar-SA" dirty="0">
                <a:ea typeface="ＭＳ Ｐゴシック" charset="-128"/>
              </a:rPr>
              <a:t>is associated with a high risk of: </a:t>
            </a:r>
          </a:p>
          <a:p>
            <a:pPr marL="800100" lvl="2" indent="-342900">
              <a:lnSpc>
                <a:spcPct val="150000"/>
              </a:lnSpc>
              <a:spcBef>
                <a:spcPct val="20000"/>
              </a:spcBef>
              <a:buFont typeface="+mj-lt"/>
              <a:buAutoNum type="arabicPeriod"/>
            </a:pPr>
            <a:r>
              <a:rPr lang="en-US" altLang="ar-SA" b="1" dirty="0">
                <a:ea typeface="ＭＳ Ｐゴシック" charset="-128"/>
              </a:rPr>
              <a:t>Diabetes mellitus.</a:t>
            </a:r>
          </a:p>
          <a:p>
            <a:pPr marL="800100" lvl="2" indent="-342900">
              <a:lnSpc>
                <a:spcPct val="150000"/>
              </a:lnSpc>
              <a:spcBef>
                <a:spcPct val="20000"/>
              </a:spcBef>
              <a:buFont typeface="+mj-lt"/>
              <a:buAutoNum type="arabicPeriod"/>
            </a:pPr>
            <a:r>
              <a:rPr lang="en-US" altLang="ar-SA" b="1" dirty="0">
                <a:ea typeface="ＭＳ Ｐゴシック" charset="-128"/>
              </a:rPr>
              <a:t>Hypercholesterolemia.</a:t>
            </a:r>
          </a:p>
          <a:p>
            <a:pPr marL="800100" lvl="2" indent="-342900">
              <a:lnSpc>
                <a:spcPct val="150000"/>
              </a:lnSpc>
              <a:spcBef>
                <a:spcPct val="20000"/>
              </a:spcBef>
              <a:buFont typeface="+mj-lt"/>
              <a:buAutoNum type="arabicPeriod"/>
            </a:pPr>
            <a:r>
              <a:rPr lang="en-US" altLang="ar-SA" b="1" dirty="0">
                <a:ea typeface="ＭＳ Ｐゴシック" charset="-128"/>
              </a:rPr>
              <a:t>High plasma triglycerides.</a:t>
            </a:r>
          </a:p>
          <a:p>
            <a:pPr marL="800100" lvl="2" indent="-342900">
              <a:lnSpc>
                <a:spcPct val="150000"/>
              </a:lnSpc>
              <a:spcBef>
                <a:spcPct val="20000"/>
              </a:spcBef>
              <a:buFont typeface="+mj-lt"/>
              <a:buAutoNum type="arabicPeriod"/>
            </a:pPr>
            <a:r>
              <a:rPr lang="en-US" altLang="ar-SA" b="1" dirty="0">
                <a:ea typeface="ＭＳ Ｐゴシック" charset="-128"/>
              </a:rPr>
              <a:t>Hypertension.</a:t>
            </a:r>
          </a:p>
          <a:p>
            <a:pPr marL="800100" lvl="2" indent="-342900">
              <a:lnSpc>
                <a:spcPct val="150000"/>
              </a:lnSpc>
              <a:spcBef>
                <a:spcPct val="20000"/>
              </a:spcBef>
              <a:buFont typeface="+mj-lt"/>
              <a:buAutoNum type="arabicPeriod"/>
            </a:pPr>
            <a:r>
              <a:rPr lang="en-US" altLang="ar-SA" b="1" dirty="0">
                <a:ea typeface="ＭＳ Ｐゴシック" charset="-128"/>
              </a:rPr>
              <a:t>Heart disease.</a:t>
            </a:r>
          </a:p>
          <a:p>
            <a:pPr marL="800100" lvl="2" indent="-342900">
              <a:lnSpc>
                <a:spcPct val="150000"/>
              </a:lnSpc>
              <a:spcBef>
                <a:spcPct val="20000"/>
              </a:spcBef>
              <a:buFont typeface="+mj-lt"/>
              <a:buAutoNum type="arabicPeriod"/>
            </a:pPr>
            <a:r>
              <a:rPr lang="en-US" altLang="ar-SA" b="1" dirty="0">
                <a:ea typeface="ＭＳ Ｐゴシック" charset="-128"/>
              </a:rPr>
              <a:t>Cancer.</a:t>
            </a:r>
          </a:p>
          <a:p>
            <a:pPr marL="800100" lvl="2" indent="-342900">
              <a:lnSpc>
                <a:spcPct val="150000"/>
              </a:lnSpc>
              <a:spcBef>
                <a:spcPct val="20000"/>
              </a:spcBef>
              <a:buFont typeface="+mj-lt"/>
              <a:buAutoNum type="arabicPeriod"/>
            </a:pPr>
            <a:r>
              <a:rPr lang="en-US" altLang="ar-SA" b="1" dirty="0">
                <a:ea typeface="ＭＳ Ｐゴシック" charset="-128"/>
              </a:rPr>
              <a:t>Gallstones, arthritis, gout.</a:t>
            </a:r>
          </a:p>
          <a:p>
            <a:pPr marL="800100" lvl="2" indent="-342900">
              <a:lnSpc>
                <a:spcPct val="150000"/>
              </a:lnSpc>
              <a:spcBef>
                <a:spcPct val="20000"/>
              </a:spcBef>
              <a:buFont typeface="+mj-lt"/>
              <a:buAutoNum type="arabicPeriod"/>
            </a:pPr>
            <a:r>
              <a:rPr lang="en-US" altLang="ar-SA" b="1" dirty="0">
                <a:ea typeface="ＭＳ Ｐゴシック" charset="-128"/>
              </a:rPr>
              <a:t>Mortality.</a:t>
            </a:r>
          </a:p>
        </p:txBody>
      </p:sp>
      <p:sp>
        <p:nvSpPr>
          <p:cNvPr id="3" name="Rectangle 2"/>
          <p:cNvSpPr/>
          <p:nvPr/>
        </p:nvSpPr>
        <p:spPr>
          <a:xfrm>
            <a:off x="76200" y="670890"/>
            <a:ext cx="7459851" cy="1004890"/>
          </a:xfrm>
          <a:prstGeom prst="rect">
            <a:avLst/>
          </a:prstGeom>
        </p:spPr>
        <p:txBody>
          <a:bodyPr wrap="square">
            <a:spAutoFit/>
          </a:bodyPr>
          <a:lstStyle/>
          <a:p>
            <a:pPr indent="-457200">
              <a:lnSpc>
                <a:spcPct val="150000"/>
              </a:lnSpc>
              <a:spcBef>
                <a:spcPct val="20000"/>
              </a:spcBef>
              <a:buClr>
                <a:srgbClr val="00ADA8"/>
              </a:buClr>
              <a:buFont typeface="Wingdings" charset="2"/>
              <a:buChar char="v"/>
            </a:pPr>
            <a:r>
              <a:rPr lang="en-US" altLang="ar-SA" dirty="0">
                <a:ea typeface="ＭＳ Ｐゴシック" charset="-128"/>
              </a:rPr>
              <a:t>A </a:t>
            </a:r>
            <a:r>
              <a:rPr lang="en-US" altLang="ar-SA" b="1" u="sng" dirty="0">
                <a:ea typeface="ＭＳ Ｐゴシック" charset="-128"/>
              </a:rPr>
              <a:t>disorder</a:t>
            </a:r>
            <a:r>
              <a:rPr lang="en-US" altLang="ar-SA" dirty="0">
                <a:ea typeface="ＭＳ Ｐゴシック" charset="-128"/>
              </a:rPr>
              <a:t> of body weight </a:t>
            </a:r>
            <a:r>
              <a:rPr lang="en-US" altLang="ar-SA" b="1" dirty="0">
                <a:solidFill>
                  <a:srgbClr val="FF0000"/>
                </a:solidFill>
                <a:ea typeface="ＭＳ Ｐゴシック" charset="-128"/>
              </a:rPr>
              <a:t>regulatory systems.</a:t>
            </a:r>
          </a:p>
          <a:p>
            <a:pPr indent="-457200">
              <a:lnSpc>
                <a:spcPct val="150000"/>
              </a:lnSpc>
              <a:spcBef>
                <a:spcPct val="20000"/>
              </a:spcBef>
              <a:buClr>
                <a:srgbClr val="00ADA8"/>
              </a:buClr>
              <a:buFont typeface="Wingdings" charset="2"/>
              <a:buChar char="v"/>
            </a:pPr>
            <a:r>
              <a:rPr lang="en-US" altLang="ar-SA" dirty="0">
                <a:ea typeface="ＭＳ Ｐゴシック" charset="-128"/>
              </a:rPr>
              <a:t>Causes accumulation of </a:t>
            </a:r>
            <a:r>
              <a:rPr lang="en-US" altLang="ar-SA" b="1" dirty="0">
                <a:ea typeface="ＭＳ Ｐゴシック" charset="-128"/>
              </a:rPr>
              <a:t>excess</a:t>
            </a:r>
            <a:r>
              <a:rPr lang="en-US" altLang="ar-SA" dirty="0">
                <a:ea typeface="ＭＳ Ｐゴシック" charset="-128"/>
              </a:rPr>
              <a:t> body fat </a:t>
            </a:r>
            <a:r>
              <a:rPr lang="en-US" altLang="ar-SA" sz="1900" b="1" dirty="0">
                <a:solidFill>
                  <a:srgbClr val="FF0000"/>
                </a:solidFill>
                <a:ea typeface="ＭＳ Ｐゴシック" charset="-128"/>
              </a:rPr>
              <a:t>&gt;20%</a:t>
            </a:r>
            <a:r>
              <a:rPr lang="en-US" altLang="ar-SA" sz="1900" dirty="0">
                <a:ea typeface="ＭＳ Ｐゴシック" charset="-128"/>
              </a:rPr>
              <a:t> </a:t>
            </a:r>
            <a:r>
              <a:rPr lang="en-US" altLang="ar-SA" dirty="0">
                <a:ea typeface="ＭＳ Ｐゴシック" charset="-128"/>
              </a:rPr>
              <a:t>of normal body weight.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500" y="2735891"/>
            <a:ext cx="3393697" cy="3793353"/>
          </a:xfrm>
          <a:prstGeom prst="rect">
            <a:avLst/>
          </a:prstGeom>
          <a:effectLst>
            <a:softEdge rad="31750"/>
          </a:effectLst>
        </p:spPr>
      </p:pic>
      <p:sp>
        <p:nvSpPr>
          <p:cNvPr id="6" name="TextBox 5"/>
          <p:cNvSpPr txBox="1"/>
          <p:nvPr/>
        </p:nvSpPr>
        <p:spPr>
          <a:xfrm>
            <a:off x="7632700" y="815494"/>
            <a:ext cx="4361694" cy="830997"/>
          </a:xfrm>
          <a:prstGeom prst="rect">
            <a:avLst/>
          </a:prstGeom>
          <a:solidFill>
            <a:schemeClr val="bg1">
              <a:lumMod val="95000"/>
            </a:schemeClr>
          </a:solidFill>
          <a:ln w="19050">
            <a:solidFill>
              <a:srgbClr val="002060"/>
            </a:solidFill>
            <a:prstDash val="dash"/>
          </a:ln>
        </p:spPr>
        <p:txBody>
          <a:bodyPr wrap="square" rtlCol="0">
            <a:spAutoFit/>
          </a:bodyPr>
          <a:lstStyle/>
          <a:p>
            <a:pPr marL="0" defTabSz="914400" rtl="1" eaLnBrk="1" latinLnBrk="0" hangingPunct="1"/>
            <a:r>
              <a:rPr lang="en-US" sz="1600" dirty="0" smtClean="0">
                <a:solidFill>
                  <a:srgbClr val="00B050"/>
                </a:solidFill>
              </a:rPr>
              <a:t>Is overweight same as obesity? obesity is more than overweight. Obese is when you cross the line of being overweight.   </a:t>
            </a:r>
            <a:endParaRPr lang="en-US" sz="1600" dirty="0">
              <a:solidFill>
                <a:srgbClr val="00B050"/>
              </a:solidFill>
            </a:endParaRPr>
          </a:p>
        </p:txBody>
      </p:sp>
      <p:sp>
        <p:nvSpPr>
          <p:cNvPr id="10" name="TextBox 9"/>
          <p:cNvSpPr txBox="1"/>
          <p:nvPr/>
        </p:nvSpPr>
        <p:spPr>
          <a:xfrm>
            <a:off x="7632700" y="1728386"/>
            <a:ext cx="4386451" cy="4524315"/>
          </a:xfrm>
          <a:prstGeom prst="rect">
            <a:avLst/>
          </a:prstGeom>
          <a:solidFill>
            <a:schemeClr val="bg1">
              <a:lumMod val="95000"/>
            </a:schemeClr>
          </a:solidFill>
          <a:ln w="19050">
            <a:solidFill>
              <a:srgbClr val="002060"/>
            </a:solidFill>
            <a:prstDash val="dash"/>
          </a:ln>
        </p:spPr>
        <p:txBody>
          <a:bodyPr wrap="square" rtlCol="0">
            <a:spAutoFit/>
          </a:bodyPr>
          <a:lstStyle/>
          <a:p>
            <a:r>
              <a:rPr lang="en-US" sz="1600" b="1" dirty="0">
                <a:solidFill>
                  <a:srgbClr val="00B050"/>
                </a:solidFill>
              </a:rPr>
              <a:t>What do we mean by body weight regulatory system? </a:t>
            </a:r>
            <a:r>
              <a:rPr lang="en-US" sz="1600" dirty="0" smtClean="0">
                <a:solidFill>
                  <a:srgbClr val="00B050"/>
                </a:solidFill>
              </a:rPr>
              <a:t>The body </a:t>
            </a:r>
            <a:r>
              <a:rPr lang="en-US" sz="1600" dirty="0">
                <a:solidFill>
                  <a:srgbClr val="00B050"/>
                </a:solidFill>
              </a:rPr>
              <a:t>has it’s own regulatory system that controls a person’s body so if a person has been maintaining a certain weight the body tries to go to it’s memory and it becomes as a set point for it’s body and if there is a transient point </a:t>
            </a:r>
            <a:r>
              <a:rPr lang="en-US" sz="1600" dirty="0" smtClean="0">
                <a:solidFill>
                  <a:srgbClr val="00B050"/>
                </a:solidFill>
              </a:rPr>
              <a:t>like: </a:t>
            </a:r>
            <a:r>
              <a:rPr lang="en-US" sz="1600" dirty="0">
                <a:solidFill>
                  <a:srgbClr val="00B050"/>
                </a:solidFill>
              </a:rPr>
              <a:t>you have a set weight of 50KG and then you’re stressed during the exam there is a chance that you’re not eating well so you’re starting loss weight in the end of the exams you have lost some weight but then as your exam finish and you’re relieved  you’re start eating normally again then your body comes to it’s original weight. You’re on </a:t>
            </a:r>
            <a:r>
              <a:rPr lang="en-US" sz="1600" dirty="0" smtClean="0">
                <a:solidFill>
                  <a:srgbClr val="00B050"/>
                </a:solidFill>
              </a:rPr>
              <a:t>vacation </a:t>
            </a:r>
            <a:r>
              <a:rPr lang="en-US" sz="1600" dirty="0">
                <a:solidFill>
                  <a:srgbClr val="00B050"/>
                </a:solidFill>
              </a:rPr>
              <a:t>your weight increase but then it comes to it’s normal </a:t>
            </a:r>
            <a:r>
              <a:rPr lang="en-US" sz="1600" dirty="0" smtClean="0">
                <a:solidFill>
                  <a:srgbClr val="00B050"/>
                </a:solidFill>
              </a:rPr>
              <a:t>weight, </a:t>
            </a:r>
            <a:r>
              <a:rPr lang="en-US" sz="1600" dirty="0">
                <a:solidFill>
                  <a:srgbClr val="00B050"/>
                </a:solidFill>
              </a:rPr>
              <a:t>as the change goes </a:t>
            </a:r>
            <a:r>
              <a:rPr lang="en-US" sz="1600" dirty="0" smtClean="0">
                <a:solidFill>
                  <a:srgbClr val="00B050"/>
                </a:solidFill>
              </a:rPr>
              <a:t>off. </a:t>
            </a:r>
            <a:r>
              <a:rPr lang="en-US" sz="1600" dirty="0">
                <a:solidFill>
                  <a:srgbClr val="00B050"/>
                </a:solidFill>
              </a:rPr>
              <a:t>But when that </a:t>
            </a:r>
            <a:r>
              <a:rPr lang="en-US" sz="1600" b="1" dirty="0">
                <a:solidFill>
                  <a:srgbClr val="00B050"/>
                </a:solidFill>
              </a:rPr>
              <a:t>regulatory system </a:t>
            </a:r>
            <a:r>
              <a:rPr lang="en-US" sz="1600" dirty="0">
                <a:solidFill>
                  <a:srgbClr val="00B050"/>
                </a:solidFill>
              </a:rPr>
              <a:t>is not able to bring back your weight back to it’s normal so, we’ve problem that causes obesity. </a:t>
            </a:r>
          </a:p>
        </p:txBody>
      </p:sp>
      <p:sp>
        <p:nvSpPr>
          <p:cNvPr id="11" name="TextBox 10"/>
          <p:cNvSpPr txBox="1"/>
          <p:nvPr/>
        </p:nvSpPr>
        <p:spPr>
          <a:xfrm>
            <a:off x="571500" y="1607771"/>
            <a:ext cx="4521200" cy="584775"/>
          </a:xfrm>
          <a:prstGeom prst="rect">
            <a:avLst/>
          </a:prstGeom>
          <a:noFill/>
        </p:spPr>
        <p:txBody>
          <a:bodyPr wrap="square" rtlCol="0">
            <a:spAutoFit/>
          </a:bodyPr>
          <a:lstStyle/>
          <a:p>
            <a:r>
              <a:rPr lang="en-US" sz="1600" dirty="0" smtClean="0">
                <a:solidFill>
                  <a:srgbClr val="00B050"/>
                </a:solidFill>
              </a:rPr>
              <a:t>It should be </a:t>
            </a:r>
            <a:r>
              <a:rPr lang="en-US" sz="1600" b="1" dirty="0" smtClean="0">
                <a:solidFill>
                  <a:srgbClr val="00B050"/>
                </a:solidFill>
              </a:rPr>
              <a:t>fat accumulation and not muscle mass </a:t>
            </a:r>
            <a:r>
              <a:rPr lang="en-US" sz="1600" dirty="0" smtClean="0">
                <a:solidFill>
                  <a:srgbClr val="00B050"/>
                </a:solidFill>
              </a:rPr>
              <a:t>and it must be &gt; 20% of the normal weight .</a:t>
            </a:r>
            <a:endParaRPr lang="en-US" sz="1600" dirty="0">
              <a:solidFill>
                <a:srgbClr val="00B050"/>
              </a:solidFill>
            </a:endParaRPr>
          </a:p>
        </p:txBody>
      </p:sp>
    </p:spTree>
    <p:extLst>
      <p:ext uri="{BB962C8B-B14F-4D97-AF65-F5344CB8AC3E}">
        <p14:creationId xmlns:p14="http://schemas.microsoft.com/office/powerpoint/2010/main" val="768376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1015663"/>
          </a:xfrm>
          <a:prstGeom prst="rect">
            <a:avLst/>
          </a:prstGeom>
          <a:noFill/>
        </p:spPr>
        <p:txBody>
          <a:bodyPr wrap="square" rtlCol="0">
            <a:spAutoFit/>
          </a:bodyPr>
          <a:lstStyle/>
          <a:p>
            <a:r>
              <a:rPr lang="en-US" altLang="ar-SA" sz="3200" dirty="0">
                <a:solidFill>
                  <a:srgbClr val="4C8180"/>
                </a:solidFill>
                <a:latin typeface="Century Gothic" charset="0"/>
              </a:rPr>
              <a:t>Body Mass Index (BMI)</a:t>
            </a:r>
          </a:p>
          <a:p>
            <a:r>
              <a:rPr lang="en-US" sz="2800" dirty="0">
                <a:solidFill>
                  <a:srgbClr val="4C8180"/>
                </a:solidFill>
                <a:latin typeface="Century Gothic" charset="0"/>
                <a:ea typeface="Century Gothic" charset="0"/>
                <a:cs typeface="Century Gothic" charset="0"/>
              </a:rPr>
              <a:t> </a:t>
            </a:r>
          </a:p>
        </p:txBody>
      </p:sp>
      <p:sp>
        <p:nvSpPr>
          <p:cNvPr id="4" name="TextBox 3"/>
          <p:cNvSpPr txBox="1"/>
          <p:nvPr/>
        </p:nvSpPr>
        <p:spPr>
          <a:xfrm>
            <a:off x="77971" y="732287"/>
            <a:ext cx="6932429" cy="1449628"/>
          </a:xfrm>
          <a:prstGeom prst="rect">
            <a:avLst/>
          </a:prstGeom>
          <a:noFill/>
        </p:spPr>
        <p:txBody>
          <a:bodyPr wrap="square" rtlCol="0">
            <a:spAutoFit/>
          </a:bodyPr>
          <a:lstStyle/>
          <a:p>
            <a:pPr indent="-457200">
              <a:lnSpc>
                <a:spcPct val="150000"/>
              </a:lnSpc>
              <a:spcBef>
                <a:spcPct val="20000"/>
              </a:spcBef>
              <a:buFont typeface="Wingdings" charset="2"/>
              <a:buChar char="v"/>
            </a:pPr>
            <a:r>
              <a:rPr lang="en-US" altLang="ar-SA" b="1" dirty="0">
                <a:solidFill>
                  <a:srgbClr val="36AECD"/>
                </a:solidFill>
                <a:ea typeface="ＭＳ Ｐゴシック" charset="-128"/>
              </a:rPr>
              <a:t>BMI</a:t>
            </a:r>
            <a:r>
              <a:rPr lang="en-US" altLang="ar-SA" dirty="0">
                <a:ea typeface="ＭＳ Ｐゴシック" charset="-128"/>
              </a:rPr>
              <a:t> is an </a:t>
            </a:r>
            <a:r>
              <a:rPr lang="en-US" altLang="ar-SA" b="1" dirty="0">
                <a:solidFill>
                  <a:srgbClr val="FF0000"/>
                </a:solidFill>
                <a:ea typeface="ＭＳ Ｐゴシック" charset="-128"/>
              </a:rPr>
              <a:t>in</a:t>
            </a:r>
            <a:r>
              <a:rPr lang="en-US" altLang="ar-SA" dirty="0">
                <a:ea typeface="ＭＳ Ｐゴシック" charset="-128"/>
              </a:rPr>
              <a:t>direct measure of obesity.</a:t>
            </a:r>
          </a:p>
          <a:p>
            <a:pPr marL="285750" indent="-285750">
              <a:lnSpc>
                <a:spcPct val="150000"/>
              </a:lnSpc>
              <a:spcBef>
                <a:spcPct val="20000"/>
              </a:spcBef>
              <a:buFont typeface="Wingdings" charset="2"/>
              <a:buChar char="v"/>
            </a:pPr>
            <a:r>
              <a:rPr lang="en-US" altLang="ar-SA" b="1" dirty="0">
                <a:solidFill>
                  <a:srgbClr val="36AECD"/>
                </a:solidFill>
                <a:ea typeface="ＭＳ Ｐゴシック" charset="-128"/>
              </a:rPr>
              <a:t>Correlates</a:t>
            </a:r>
            <a:r>
              <a:rPr lang="en-US" altLang="ar-SA" dirty="0">
                <a:ea typeface="ＭＳ Ｐゴシック" charset="-128"/>
              </a:rPr>
              <a:t> </a:t>
            </a:r>
            <a:r>
              <a:rPr lang="en-US" altLang="ar-SA" b="1" dirty="0">
                <a:ea typeface="ＭＳ Ｐゴシック" charset="-128"/>
              </a:rPr>
              <a:t>height</a:t>
            </a:r>
            <a:r>
              <a:rPr lang="en-US" altLang="ar-SA" dirty="0">
                <a:ea typeface="ＭＳ Ｐゴシック" charset="-128"/>
              </a:rPr>
              <a:t>, </a:t>
            </a:r>
            <a:r>
              <a:rPr lang="en-US" altLang="ar-SA" b="1" dirty="0">
                <a:ea typeface="ＭＳ Ｐゴシック" charset="-128"/>
              </a:rPr>
              <a:t>weight</a:t>
            </a:r>
            <a:r>
              <a:rPr lang="en-US" altLang="ar-SA" dirty="0">
                <a:ea typeface="ＭＳ Ｐゴシック" charset="-128"/>
              </a:rPr>
              <a:t> and amount </a:t>
            </a:r>
            <a:r>
              <a:rPr lang="en-US" altLang="ar-SA" b="1" dirty="0">
                <a:ea typeface="ＭＳ Ｐゴシック" charset="-128"/>
              </a:rPr>
              <a:t>of body fat </a:t>
            </a:r>
            <a:r>
              <a:rPr lang="en-US" altLang="ar-SA" dirty="0">
                <a:ea typeface="ＭＳ Ｐゴシック" charset="-128"/>
              </a:rPr>
              <a:t>in an individual.</a:t>
            </a:r>
          </a:p>
          <a:p>
            <a:pPr indent="-457200">
              <a:lnSpc>
                <a:spcPct val="150000"/>
              </a:lnSpc>
              <a:spcBef>
                <a:spcPct val="20000"/>
              </a:spcBef>
              <a:buFontTx/>
              <a:buChar char="•"/>
            </a:pPr>
            <a:r>
              <a:rPr lang="en-US" altLang="ar-SA" dirty="0">
                <a:ea typeface="ＭＳ Ｐゴシック" charset="-128"/>
              </a:rPr>
              <a:t>High BMI is associated with increased mortality risk.</a:t>
            </a:r>
          </a:p>
        </p:txBody>
      </p:sp>
      <p:pic>
        <p:nvPicPr>
          <p:cNvPr id="6" name="Picture 39" descr="C:\Documents and Settings\sumbul\My Documents\My Pictures\figure_26.1.jpg">
            <a:extLst>
              <a:ext uri="{FF2B5EF4-FFF2-40B4-BE49-F238E27FC236}">
                <a16:creationId xmlns="" xmlns:a16="http://schemas.microsoft.com/office/drawing/2014/main" id="{DC5C0D44-2409-4FFF-BDBE-09AD05434C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18"/>
          <a:stretch/>
        </p:blipFill>
        <p:spPr bwMode="auto">
          <a:xfrm>
            <a:off x="9167216" y="285881"/>
            <a:ext cx="2886232" cy="40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 xmlns:a16="http://schemas.microsoft.com/office/drawing/2014/main" id="{12E5FC9E-935D-4195-B8E4-9651438C0D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77"/>
          <a:stretch/>
        </p:blipFill>
        <p:spPr bwMode="auto">
          <a:xfrm>
            <a:off x="6271030" y="1690708"/>
            <a:ext cx="2854464" cy="263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080626811"/>
              </p:ext>
            </p:extLst>
          </p:nvPr>
        </p:nvGraphicFramePr>
        <p:xfrm>
          <a:off x="285708" y="2146300"/>
          <a:ext cx="5829300" cy="2595880"/>
        </p:xfrm>
        <a:graphic>
          <a:graphicData uri="http://schemas.openxmlformats.org/drawingml/2006/table">
            <a:tbl>
              <a:tblPr firstRow="1" bandRow="1">
                <a:tableStyleId>{5C22544A-7EE6-4342-B048-85BDC9FD1C3A}</a:tableStyleId>
              </a:tblPr>
              <a:tblGrid>
                <a:gridCol w="1943100"/>
                <a:gridCol w="1943100"/>
                <a:gridCol w="1943100"/>
              </a:tblGrid>
              <a:tr h="370840">
                <a:tc>
                  <a:txBody>
                    <a:bodyPr/>
                    <a:lstStyle/>
                    <a:p>
                      <a:pPr algn="ctr"/>
                      <a:endParaRPr lang="en-US" dirty="0"/>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BMI</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ADA8"/>
                    </a:solidFill>
                  </a:tcPr>
                </a:tc>
                <a:tc>
                  <a:txBody>
                    <a:bodyPr/>
                    <a:lstStyle/>
                    <a:p>
                      <a:pPr algn="ctr"/>
                      <a:r>
                        <a:rPr lang="en-US" dirty="0" smtClean="0"/>
                        <a:t>GRADE</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ADA8"/>
                    </a:solidFill>
                  </a:tcPr>
                </a:tc>
              </a:tr>
              <a:tr h="370840">
                <a:tc>
                  <a:txBody>
                    <a:bodyPr/>
                    <a:lstStyle/>
                    <a:p>
                      <a:pPr algn="ctr"/>
                      <a:r>
                        <a:rPr lang="en-US" b="1" dirty="0" smtClean="0"/>
                        <a:t>UNDER WEIGHT</a:t>
                      </a:r>
                      <a:endParaRPr lang="en-US" b="1"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u="sng" dirty="0" smtClean="0"/>
                        <a:t>&lt;</a:t>
                      </a:r>
                      <a:r>
                        <a:rPr lang="en-US" u="none" dirty="0" smtClean="0"/>
                        <a:t> </a:t>
                      </a:r>
                      <a:r>
                        <a:rPr lang="en-US" dirty="0" smtClean="0"/>
                        <a:t>18.5</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70840">
                <a:tc>
                  <a:txBody>
                    <a:bodyPr/>
                    <a:lstStyle/>
                    <a:p>
                      <a:pPr algn="ctr"/>
                      <a:r>
                        <a:rPr lang="en-US" b="1" dirty="0" smtClean="0"/>
                        <a:t>NORMAL</a:t>
                      </a:r>
                      <a:endParaRPr lang="en-US" b="1"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dirty="0" smtClean="0"/>
                        <a:t>18.5-24.9</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0840">
                <a:tc>
                  <a:txBody>
                    <a:bodyPr/>
                    <a:lstStyle/>
                    <a:p>
                      <a:pPr algn="ctr"/>
                      <a:r>
                        <a:rPr lang="en-US" b="1" dirty="0" smtClean="0"/>
                        <a:t>OVER WEIGHT</a:t>
                      </a:r>
                      <a:endParaRPr lang="en-US" b="1"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dirty="0" smtClean="0"/>
                        <a:t>25.0-29.9</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70840">
                <a:tc>
                  <a:txBody>
                    <a:bodyPr/>
                    <a:lstStyle/>
                    <a:p>
                      <a:pPr algn="ctr"/>
                      <a:r>
                        <a:rPr lang="en-US" b="1" dirty="0" smtClean="0"/>
                        <a:t>OBESE</a:t>
                      </a:r>
                      <a:endParaRPr lang="en-US" b="1"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dirty="0" smtClean="0"/>
                        <a:t>30.0-34.9</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dirty="0" smtClean="0"/>
                        <a:t>I</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0840">
                <a:tc>
                  <a:txBody>
                    <a:bodyPr/>
                    <a:lstStyle/>
                    <a:p>
                      <a:pPr algn="ctr"/>
                      <a:r>
                        <a:rPr lang="en-US" b="1" dirty="0" smtClean="0"/>
                        <a:t>OBESE</a:t>
                      </a:r>
                      <a:endParaRPr lang="en-US" b="1"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dirty="0" smtClean="0"/>
                        <a:t>35.0-39.9</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dirty="0" smtClean="0"/>
                        <a:t>II</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70840">
                <a:tc>
                  <a:txBody>
                    <a:bodyPr/>
                    <a:lstStyle/>
                    <a:p>
                      <a:pPr algn="ctr"/>
                      <a:r>
                        <a:rPr lang="en-US" b="1" dirty="0" smtClean="0"/>
                        <a:t>HIGHLY OBESE</a:t>
                      </a:r>
                      <a:endParaRPr lang="en-US" b="1"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u="sng" dirty="0" smtClean="0"/>
                        <a:t>&gt;</a:t>
                      </a:r>
                      <a:r>
                        <a:rPr lang="en-US" u="none" baseline="0" dirty="0" smtClean="0"/>
                        <a:t> 40</a:t>
                      </a:r>
                      <a:endParaRPr lang="en-US" u="none" baseline="-25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dirty="0" smtClean="0"/>
                        <a:t>III</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sp>
        <p:nvSpPr>
          <p:cNvPr id="5" name="TextBox 4"/>
          <p:cNvSpPr txBox="1"/>
          <p:nvPr/>
        </p:nvSpPr>
        <p:spPr>
          <a:xfrm>
            <a:off x="77971" y="4815635"/>
            <a:ext cx="6037037" cy="738664"/>
          </a:xfrm>
          <a:prstGeom prst="rect">
            <a:avLst/>
          </a:prstGeom>
          <a:solidFill>
            <a:schemeClr val="bg1">
              <a:lumMod val="95000"/>
            </a:schemeClr>
          </a:solidFill>
          <a:ln w="19050">
            <a:solidFill>
              <a:srgbClr val="002060"/>
            </a:solidFill>
            <a:prstDash val="dash"/>
          </a:ln>
        </p:spPr>
        <p:txBody>
          <a:bodyPr wrap="square" rtlCol="0">
            <a:spAutoFit/>
          </a:bodyPr>
          <a:lstStyle/>
          <a:p>
            <a:r>
              <a:rPr lang="en-SG" sz="1400" b="1" dirty="0">
                <a:solidFill>
                  <a:srgbClr val="00B050"/>
                </a:solidFill>
              </a:rPr>
              <a:t>BMI is and indirect measure of obesity:</a:t>
            </a:r>
            <a:endParaRPr lang="en-US" sz="1400" b="1" dirty="0">
              <a:solidFill>
                <a:srgbClr val="00B050"/>
              </a:solidFill>
            </a:endParaRPr>
          </a:p>
          <a:p>
            <a:r>
              <a:rPr lang="en-SG" sz="1400" dirty="0">
                <a:solidFill>
                  <a:srgbClr val="00B050"/>
                </a:solidFill>
              </a:rPr>
              <a:t>Because muscular people have high BMI number because a muscle is much heaver than fat, so it sometimes gives a false positive that the person is </a:t>
            </a:r>
            <a:r>
              <a:rPr lang="en-SG" sz="1400" dirty="0" smtClean="0">
                <a:solidFill>
                  <a:srgbClr val="00B050"/>
                </a:solidFill>
              </a:rPr>
              <a:t>obese.</a:t>
            </a:r>
            <a:endParaRPr lang="en-US" sz="1400" dirty="0">
              <a:solidFill>
                <a:srgbClr val="00B050"/>
              </a:solidFill>
            </a:endParaRPr>
          </a:p>
        </p:txBody>
      </p:sp>
      <p:sp>
        <p:nvSpPr>
          <p:cNvPr id="8" name="TextBox 7"/>
          <p:cNvSpPr txBox="1"/>
          <p:nvPr/>
        </p:nvSpPr>
        <p:spPr>
          <a:xfrm>
            <a:off x="77971" y="5627754"/>
            <a:ext cx="6037037" cy="1169551"/>
          </a:xfrm>
          <a:prstGeom prst="rect">
            <a:avLst/>
          </a:prstGeom>
          <a:solidFill>
            <a:schemeClr val="bg1">
              <a:lumMod val="95000"/>
            </a:schemeClr>
          </a:solidFill>
          <a:ln w="19050">
            <a:solidFill>
              <a:srgbClr val="002060"/>
            </a:solidFill>
            <a:prstDash val="dash"/>
          </a:ln>
        </p:spPr>
        <p:txBody>
          <a:bodyPr wrap="square" rtlCol="0">
            <a:spAutoFit/>
          </a:bodyPr>
          <a:lstStyle/>
          <a:p>
            <a:r>
              <a:rPr lang="en-US" sz="1400" dirty="0" smtClean="0">
                <a:solidFill>
                  <a:srgbClr val="00B050"/>
                </a:solidFill>
              </a:rPr>
              <a:t>When we talk about obesity and overweight we have to have certain measures to  be able to differentiate the </a:t>
            </a:r>
            <a:r>
              <a:rPr lang="en-US" sz="1400" dirty="0">
                <a:solidFill>
                  <a:srgbClr val="00B050"/>
                </a:solidFill>
              </a:rPr>
              <a:t>d</a:t>
            </a:r>
            <a:r>
              <a:rPr lang="en-US" sz="1400" dirty="0" smtClean="0">
                <a:solidFill>
                  <a:srgbClr val="00B050"/>
                </a:solidFill>
              </a:rPr>
              <a:t>ifferent people. There are different ways some people measure the waist circumference some people do a waist to hip ratio and one of the most generalized accepted and used ways are body mass index.  What is BMI it’s the weight in KG divided by the square of height in meters.</a:t>
            </a:r>
            <a:endParaRPr lang="en-US" sz="1400" dirty="0">
              <a:solidFill>
                <a:srgbClr val="00B050"/>
              </a:solidFill>
            </a:endParaRPr>
          </a:p>
        </p:txBody>
      </p:sp>
      <p:sp>
        <p:nvSpPr>
          <p:cNvPr id="9" name="TextBox 8"/>
          <p:cNvSpPr txBox="1"/>
          <p:nvPr/>
        </p:nvSpPr>
        <p:spPr>
          <a:xfrm>
            <a:off x="6271030" y="4362319"/>
            <a:ext cx="5782418" cy="2462213"/>
          </a:xfrm>
          <a:prstGeom prst="rect">
            <a:avLst/>
          </a:prstGeom>
          <a:solidFill>
            <a:schemeClr val="bg1">
              <a:lumMod val="95000"/>
            </a:schemeClr>
          </a:solidFill>
          <a:ln w="19050">
            <a:solidFill>
              <a:srgbClr val="002060"/>
            </a:solidFill>
            <a:prstDash val="dash"/>
          </a:ln>
        </p:spPr>
        <p:txBody>
          <a:bodyPr wrap="square" rtlCol="0">
            <a:spAutoFit/>
          </a:bodyPr>
          <a:lstStyle/>
          <a:p>
            <a:r>
              <a:rPr lang="en-US" sz="1400" dirty="0" smtClean="0">
                <a:solidFill>
                  <a:srgbClr val="00B050"/>
                </a:solidFill>
              </a:rPr>
              <a:t>How did we comes to these numbers and rates. We actually did the research and found how the correlation of the body weight. How the body correlate with pre mature death. The reason of death shouldn’t be accident so a natural pre-mature death so we have the weight and the height and it shows the BMI. If it’s in the range of 18.5 to 25 it’s a health range, we don’t have the graft here but it’s in Lippincott's it shows the curve. So you have the rate of premature death on the Y axis and you have the BMI on the X axis so if the BMI is lower than normal the mortality rate increases if the BMI in the health range it’s the minimum mortality rate. And as the BMI increases the mortality rate increase. To have the least mortality rate your BMI should be in healthy range. </a:t>
            </a:r>
            <a:endParaRPr lang="en-US" sz="1400" dirty="0">
              <a:solidFill>
                <a:srgbClr val="00B050"/>
              </a:solidFill>
            </a:endParaRPr>
          </a:p>
        </p:txBody>
      </p:sp>
    </p:spTree>
    <p:extLst>
      <p:ext uri="{BB962C8B-B14F-4D97-AF65-F5344CB8AC3E}">
        <p14:creationId xmlns:p14="http://schemas.microsoft.com/office/powerpoint/2010/main" val="1012942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99" y="45739"/>
            <a:ext cx="7977077" cy="584775"/>
          </a:xfrm>
          <a:prstGeom prst="rect">
            <a:avLst/>
          </a:prstGeom>
          <a:noFill/>
        </p:spPr>
        <p:txBody>
          <a:bodyPr wrap="square" rtlCol="0">
            <a:spAutoFit/>
          </a:bodyPr>
          <a:lstStyle/>
          <a:p>
            <a:r>
              <a:rPr lang="en-US" altLang="ar-SA" sz="3200" dirty="0">
                <a:solidFill>
                  <a:srgbClr val="4C8180"/>
                </a:solidFill>
                <a:latin typeface="Century Gothic" charset="0"/>
              </a:rPr>
              <a:t>Anatomic differences in fat deposition</a:t>
            </a:r>
          </a:p>
        </p:txBody>
      </p:sp>
      <p:sp>
        <p:nvSpPr>
          <p:cNvPr id="3" name="مستطيل 2">
            <a:extLst>
              <a:ext uri="{FF2B5EF4-FFF2-40B4-BE49-F238E27FC236}">
                <a16:creationId xmlns="" xmlns:a16="http://schemas.microsoft.com/office/drawing/2014/main" id="{2D0FBFA9-3913-4F71-9839-5ADAD9CBBBAB}"/>
              </a:ext>
            </a:extLst>
          </p:cNvPr>
          <p:cNvSpPr/>
          <p:nvPr/>
        </p:nvSpPr>
        <p:spPr>
          <a:xfrm>
            <a:off x="297168" y="813686"/>
            <a:ext cx="7179636" cy="464871"/>
          </a:xfrm>
          <a:prstGeom prst="rect">
            <a:avLst/>
          </a:prstGeom>
        </p:spPr>
        <p:txBody>
          <a:bodyPr wrap="square">
            <a:spAutoFit/>
          </a:bodyPr>
          <a:lstStyle/>
          <a:p>
            <a:pPr indent="-457200">
              <a:lnSpc>
                <a:spcPct val="150000"/>
              </a:lnSpc>
              <a:spcBef>
                <a:spcPct val="20000"/>
              </a:spcBef>
              <a:buClr>
                <a:srgbClr val="00ADA8"/>
              </a:buClr>
              <a:buFont typeface="Wingdings" charset="2"/>
              <a:buChar char="v"/>
            </a:pPr>
            <a:r>
              <a:rPr lang="en-US" altLang="ar-SA" dirty="0">
                <a:ea typeface="ＭＳ Ｐゴシック" charset="-128"/>
              </a:rPr>
              <a:t>Health risks depend on the pattern of fat deposition</a:t>
            </a:r>
            <a:r>
              <a:rPr lang="en-US" altLang="ar-SA" dirty="0" smtClean="0">
                <a:ea typeface="ＭＳ Ｐゴシック" charset="-128"/>
              </a:rPr>
              <a:t>.</a:t>
            </a:r>
            <a:endParaRPr lang="en-US" altLang="ar-SA" dirty="0">
              <a:ea typeface="ＭＳ Ｐゴシック" charset="-128"/>
            </a:endParaRPr>
          </a:p>
        </p:txBody>
      </p:sp>
      <p:pic>
        <p:nvPicPr>
          <p:cNvPr id="5" name="Picture 2">
            <a:extLst>
              <a:ext uri="{FF2B5EF4-FFF2-40B4-BE49-F238E27FC236}">
                <a16:creationId xmlns="" xmlns:a16="http://schemas.microsoft.com/office/drawing/2014/main" id="{6F1E3972-9D15-4985-BFE0-D9B6B05CCB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9" r="45821" b="4034"/>
          <a:stretch/>
        </p:blipFill>
        <p:spPr bwMode="auto">
          <a:xfrm>
            <a:off x="9361884" y="2474053"/>
            <a:ext cx="1673361" cy="366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3">
            <a:extLst>
              <a:ext uri="{FF2B5EF4-FFF2-40B4-BE49-F238E27FC236}">
                <a16:creationId xmlns="" xmlns:a16="http://schemas.microsoft.com/office/drawing/2014/main" id="{2D8F3165-1185-413D-8405-07BDE0791290}"/>
              </a:ext>
            </a:extLst>
          </p:cNvPr>
          <p:cNvSpPr/>
          <p:nvPr/>
        </p:nvSpPr>
        <p:spPr>
          <a:xfrm>
            <a:off x="3496464" y="2372383"/>
            <a:ext cx="3778887" cy="1938992"/>
          </a:xfrm>
          <a:prstGeom prst="rect">
            <a:avLst/>
          </a:prstGeom>
        </p:spPr>
        <p:txBody>
          <a:bodyPr wrap="square">
            <a:spAutoFit/>
          </a:bodyPr>
          <a:lstStyle/>
          <a:p>
            <a:pPr marL="914400" lvl="3" indent="-457200">
              <a:spcBef>
                <a:spcPct val="20000"/>
              </a:spcBef>
              <a:buFontTx/>
              <a:buChar char="•"/>
            </a:pPr>
            <a:r>
              <a:rPr lang="ja-JP" altLang="en-US" dirty="0" smtClean="0">
                <a:solidFill>
                  <a:srgbClr val="FF0000"/>
                </a:solidFill>
                <a:ea typeface="ＭＳ Ｐゴシック" charset="-128"/>
              </a:rPr>
              <a:t>“</a:t>
            </a:r>
            <a:r>
              <a:rPr lang="en-US" altLang="ja-JP" dirty="0">
                <a:solidFill>
                  <a:srgbClr val="FF0000"/>
                </a:solidFill>
                <a:ea typeface="ＭＳ Ｐゴシック" charset="-128"/>
              </a:rPr>
              <a:t>pear-shaped,</a:t>
            </a:r>
            <a:r>
              <a:rPr lang="ja-JP" altLang="en-US" dirty="0">
                <a:solidFill>
                  <a:srgbClr val="FF0000"/>
                </a:solidFill>
                <a:ea typeface="ＭＳ Ｐゴシック" charset="-128"/>
              </a:rPr>
              <a:t>”</a:t>
            </a:r>
            <a:r>
              <a:rPr lang="en-US" altLang="ja-JP" dirty="0">
                <a:solidFill>
                  <a:srgbClr val="FF0000"/>
                </a:solidFill>
                <a:ea typeface="ＭＳ Ｐゴシック" charset="-128"/>
              </a:rPr>
              <a:t> or lower body </a:t>
            </a:r>
            <a:r>
              <a:rPr lang="en-US" altLang="ja-JP" dirty="0" smtClean="0">
                <a:solidFill>
                  <a:srgbClr val="FF0000"/>
                </a:solidFill>
                <a:ea typeface="ＭＳ Ｐゴシック" charset="-128"/>
              </a:rPr>
              <a:t>obesity.</a:t>
            </a:r>
          </a:p>
          <a:p>
            <a:pPr marL="914400" lvl="3" indent="-457200">
              <a:spcBef>
                <a:spcPct val="20000"/>
              </a:spcBef>
              <a:buFontTx/>
              <a:buChar char="•"/>
            </a:pPr>
            <a:endParaRPr lang="en-US" altLang="ar-SA" sz="800" dirty="0">
              <a:solidFill>
                <a:srgbClr val="FF0000"/>
              </a:solidFill>
              <a:ea typeface="ＭＳ Ｐゴシック" charset="-128"/>
            </a:endParaRPr>
          </a:p>
          <a:p>
            <a:pPr marL="914400" lvl="3" indent="-457200">
              <a:spcBef>
                <a:spcPct val="20000"/>
              </a:spcBef>
              <a:buFontTx/>
              <a:buChar char="•"/>
            </a:pPr>
            <a:r>
              <a:rPr lang="en-US" altLang="ar-SA" dirty="0">
                <a:ea typeface="ＭＳ Ｐゴシック" charset="-128"/>
              </a:rPr>
              <a:t>Fat deposited around the </a:t>
            </a:r>
            <a:r>
              <a:rPr lang="en-US" altLang="ar-SA" b="1" dirty="0">
                <a:ea typeface="ＭＳ Ｐゴシック" charset="-128"/>
              </a:rPr>
              <a:t>hips</a:t>
            </a:r>
            <a:r>
              <a:rPr lang="en-US" altLang="ar-SA" dirty="0">
                <a:ea typeface="ＭＳ Ｐゴシック" charset="-128"/>
              </a:rPr>
              <a:t> or </a:t>
            </a:r>
            <a:r>
              <a:rPr lang="en-US" altLang="ar-SA" b="1" dirty="0">
                <a:ea typeface="ＭＳ Ｐゴシック" charset="-128"/>
              </a:rPr>
              <a:t>gluteal </a:t>
            </a:r>
            <a:r>
              <a:rPr lang="en-US" altLang="ar-SA" b="1" dirty="0" smtClean="0">
                <a:ea typeface="ＭＳ Ｐゴシック" charset="-128"/>
              </a:rPr>
              <a:t>region.</a:t>
            </a:r>
          </a:p>
          <a:p>
            <a:pPr marL="914400" lvl="3" indent="-457200">
              <a:spcBef>
                <a:spcPct val="20000"/>
              </a:spcBef>
              <a:buFontTx/>
              <a:buChar char="•"/>
            </a:pPr>
            <a:endParaRPr lang="en-US" altLang="ar-SA" sz="800" b="1" dirty="0">
              <a:ea typeface="ＭＳ Ｐゴシック" charset="-128"/>
            </a:endParaRPr>
          </a:p>
          <a:p>
            <a:pPr marL="914400" lvl="3" indent="-457200">
              <a:spcBef>
                <a:spcPct val="20000"/>
              </a:spcBef>
              <a:buFontTx/>
              <a:buChar char="•"/>
            </a:pPr>
            <a:r>
              <a:rPr lang="en-US" altLang="ar-SA" dirty="0">
                <a:ea typeface="ＭＳ Ｐゴシック" charset="-128"/>
              </a:rPr>
              <a:t>Associated risks are </a:t>
            </a:r>
            <a:r>
              <a:rPr lang="en-US" altLang="ar-SA" b="1" dirty="0" smtClean="0">
                <a:ea typeface="ＭＳ Ｐゴシック" charset="-128"/>
              </a:rPr>
              <a:t>lower.</a:t>
            </a:r>
            <a:endParaRPr lang="en-US" altLang="ar-SA" b="1" dirty="0">
              <a:ea typeface="ＭＳ Ｐゴシック" charset="-128"/>
            </a:endParaRPr>
          </a:p>
        </p:txBody>
      </p:sp>
      <p:pic>
        <p:nvPicPr>
          <p:cNvPr id="8" name="Picture 4">
            <a:extLst>
              <a:ext uri="{FF2B5EF4-FFF2-40B4-BE49-F238E27FC236}">
                <a16:creationId xmlns="" xmlns:a16="http://schemas.microsoft.com/office/drawing/2014/main" id="{BD93AF33-4E04-4293-90B6-9EC73D9272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340" r="2335" b="5717"/>
          <a:stretch/>
        </p:blipFill>
        <p:spPr bwMode="auto">
          <a:xfrm>
            <a:off x="7388431" y="2474053"/>
            <a:ext cx="1696931" cy="366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6589" y="2399857"/>
            <a:ext cx="3363131" cy="3360920"/>
          </a:xfrm>
          <a:prstGeom prst="rect">
            <a:avLst/>
          </a:prstGeom>
        </p:spPr>
        <p:txBody>
          <a:bodyPr wrap="square">
            <a:spAutoFit/>
          </a:bodyPr>
          <a:lstStyle/>
          <a:p>
            <a:pPr marL="285750" lvl="1" indent="-285750">
              <a:spcBef>
                <a:spcPct val="20000"/>
              </a:spcBef>
              <a:buFont typeface="Arial" charset="0"/>
              <a:buChar char="•"/>
            </a:pPr>
            <a:r>
              <a:rPr lang="ja-JP" altLang="en-US" dirty="0" smtClean="0">
                <a:ea typeface="ＭＳ Ｐゴシック" charset="-128"/>
              </a:rPr>
              <a:t>“</a:t>
            </a:r>
            <a:r>
              <a:rPr lang="en-US" altLang="ja-JP" dirty="0">
                <a:solidFill>
                  <a:srgbClr val="FF0000"/>
                </a:solidFill>
                <a:ea typeface="ＭＳ Ｐゴシック" charset="-128"/>
              </a:rPr>
              <a:t>apple-shaped,</a:t>
            </a:r>
            <a:r>
              <a:rPr lang="ja-JP" altLang="en-US" dirty="0">
                <a:solidFill>
                  <a:srgbClr val="FF0000"/>
                </a:solidFill>
                <a:ea typeface="ＭＳ Ｐゴシック" charset="-128"/>
              </a:rPr>
              <a:t>”</a:t>
            </a:r>
            <a:r>
              <a:rPr lang="en-US" altLang="ja-JP" dirty="0">
                <a:solidFill>
                  <a:srgbClr val="FF0000"/>
                </a:solidFill>
                <a:ea typeface="ＭＳ Ｐゴシック" charset="-128"/>
              </a:rPr>
              <a:t> or upper body </a:t>
            </a:r>
            <a:r>
              <a:rPr lang="en-US" altLang="ja-JP" dirty="0" smtClean="0">
                <a:solidFill>
                  <a:srgbClr val="FF0000"/>
                </a:solidFill>
                <a:ea typeface="ＭＳ Ｐゴシック" charset="-128"/>
              </a:rPr>
              <a:t>obesity.</a:t>
            </a:r>
          </a:p>
          <a:p>
            <a:pPr marL="285750" lvl="1" indent="-285750">
              <a:spcBef>
                <a:spcPct val="20000"/>
              </a:spcBef>
              <a:buFont typeface="Arial" charset="0"/>
              <a:buChar char="•"/>
            </a:pPr>
            <a:endParaRPr lang="en-US" altLang="ja-JP" dirty="0" smtClean="0">
              <a:solidFill>
                <a:srgbClr val="FF0000"/>
              </a:solidFill>
              <a:ea typeface="ＭＳ Ｐゴシック" charset="-128"/>
            </a:endParaRPr>
          </a:p>
          <a:p>
            <a:pPr marL="285750" lvl="1" indent="-285750">
              <a:spcBef>
                <a:spcPct val="20000"/>
              </a:spcBef>
              <a:buFont typeface="Arial" charset="0"/>
              <a:buChar char="•"/>
            </a:pPr>
            <a:r>
              <a:rPr lang="en-US" altLang="ar-SA" dirty="0" smtClean="0">
                <a:ea typeface="ＭＳ Ｐゴシック" charset="-128"/>
              </a:rPr>
              <a:t>Excess </a:t>
            </a:r>
            <a:r>
              <a:rPr lang="en-US" altLang="ar-SA" dirty="0">
                <a:ea typeface="ＭＳ Ｐゴシック" charset="-128"/>
              </a:rPr>
              <a:t>body fat deposited in </a:t>
            </a:r>
            <a:r>
              <a:rPr lang="en-US" altLang="ar-SA" b="1" dirty="0">
                <a:ea typeface="ＭＳ Ｐゴシック" charset="-128"/>
              </a:rPr>
              <a:t>the central abdominal </a:t>
            </a:r>
            <a:r>
              <a:rPr lang="en-US" altLang="ar-SA" b="1" dirty="0" smtClean="0">
                <a:ea typeface="ＭＳ Ｐゴシック" charset="-128"/>
              </a:rPr>
              <a:t>area.</a:t>
            </a:r>
          </a:p>
          <a:p>
            <a:pPr marL="285750" lvl="1" indent="-285750">
              <a:spcBef>
                <a:spcPct val="20000"/>
              </a:spcBef>
              <a:buFont typeface="Arial" charset="0"/>
              <a:buChar char="•"/>
            </a:pPr>
            <a:endParaRPr lang="en-US" altLang="ar-SA" b="1" dirty="0" smtClean="0">
              <a:ea typeface="ＭＳ Ｐゴシック" charset="-128"/>
            </a:endParaRPr>
          </a:p>
          <a:p>
            <a:pPr marL="285750" lvl="1" indent="-285750">
              <a:spcBef>
                <a:spcPct val="20000"/>
              </a:spcBef>
              <a:buFont typeface="Arial" charset="0"/>
              <a:buChar char="•"/>
            </a:pPr>
            <a:r>
              <a:rPr lang="en-US" altLang="ar-SA" dirty="0">
                <a:ea typeface="ＭＳ Ｐゴシック" charset="-128"/>
              </a:rPr>
              <a:t>Associated with risk of hypertension, insulin resistance, diabetes, dyslipidemia, and coronary heart disease</a:t>
            </a:r>
            <a:r>
              <a:rPr lang="en-US" altLang="ar-SA" dirty="0" smtClean="0">
                <a:ea typeface="ＭＳ Ｐゴシック" charset="-128"/>
              </a:rPr>
              <a:t>.</a:t>
            </a:r>
            <a:endParaRPr lang="en-US" altLang="ar-SA" dirty="0">
              <a:ea typeface="ＭＳ Ｐゴシック" charset="-128"/>
            </a:endParaRPr>
          </a:p>
        </p:txBody>
      </p:sp>
      <p:grpSp>
        <p:nvGrpSpPr>
          <p:cNvPr id="10" name="Group 9"/>
          <p:cNvGrpSpPr/>
          <p:nvPr/>
        </p:nvGrpSpPr>
        <p:grpSpPr>
          <a:xfrm>
            <a:off x="297168" y="1278557"/>
            <a:ext cx="3332136" cy="5224919"/>
            <a:chOff x="297168" y="1589459"/>
            <a:chExt cx="3332136" cy="5028317"/>
          </a:xfrm>
        </p:grpSpPr>
        <p:sp>
          <p:nvSpPr>
            <p:cNvPr id="7" name="Rounded Rectangle 6"/>
            <p:cNvSpPr/>
            <p:nvPr/>
          </p:nvSpPr>
          <p:spPr>
            <a:xfrm>
              <a:off x="297168" y="2083533"/>
              <a:ext cx="3332136" cy="4534243"/>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p:cNvSpPr/>
            <p:nvPr/>
          </p:nvSpPr>
          <p:spPr>
            <a:xfrm>
              <a:off x="297168" y="1589459"/>
              <a:ext cx="3332136" cy="1045253"/>
            </a:xfrm>
            <a:prstGeom prst="round2SameRect">
              <a:avLst/>
            </a:prstGeom>
            <a:solidFill>
              <a:srgbClr val="00ADA8"/>
            </a:solid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830136" y="1278557"/>
            <a:ext cx="3332136" cy="5224919"/>
            <a:chOff x="297168" y="1589459"/>
            <a:chExt cx="3332136" cy="5028317"/>
          </a:xfrm>
          <a:solidFill>
            <a:srgbClr val="33A6C6"/>
          </a:solidFill>
        </p:grpSpPr>
        <p:sp>
          <p:nvSpPr>
            <p:cNvPr id="12" name="Rounded Rectangle 11"/>
            <p:cNvSpPr/>
            <p:nvPr/>
          </p:nvSpPr>
          <p:spPr>
            <a:xfrm>
              <a:off x="297168" y="2083533"/>
              <a:ext cx="3332136" cy="4534243"/>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p:cNvSpPr/>
            <p:nvPr/>
          </p:nvSpPr>
          <p:spPr>
            <a:xfrm>
              <a:off x="297168" y="1589459"/>
              <a:ext cx="3332136" cy="1045253"/>
            </a:xfrm>
            <a:prstGeom prst="round2SameRect">
              <a:avLst/>
            </a:prstGeom>
            <a:solidFill>
              <a:srgbClr val="A6D483"/>
            </a:solid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01581" y="1627252"/>
            <a:ext cx="1372492" cy="461665"/>
          </a:xfrm>
          <a:prstGeom prst="rect">
            <a:avLst/>
          </a:prstGeom>
        </p:spPr>
        <p:txBody>
          <a:bodyPr wrap="none">
            <a:spAutoFit/>
          </a:bodyPr>
          <a:lstStyle/>
          <a:p>
            <a:r>
              <a:rPr lang="en-US" altLang="ar-SA" sz="2400" b="1" dirty="0" smtClean="0">
                <a:solidFill>
                  <a:schemeClr val="bg1"/>
                </a:solidFill>
                <a:latin typeface="Century Gothic" charset="0"/>
                <a:ea typeface="Century Gothic" charset="0"/>
                <a:cs typeface="Century Gothic" charset="0"/>
              </a:rPr>
              <a:t>Android</a:t>
            </a:r>
            <a:endParaRPr lang="en-US" sz="2400" b="1" dirty="0">
              <a:solidFill>
                <a:schemeClr val="bg1"/>
              </a:solidFill>
              <a:latin typeface="Century Gothic" charset="0"/>
              <a:ea typeface="Century Gothic" charset="0"/>
              <a:cs typeface="Century Gothic" charset="0"/>
            </a:endParaRPr>
          </a:p>
        </p:txBody>
      </p:sp>
      <p:sp>
        <p:nvSpPr>
          <p:cNvPr id="16" name="Rectangle 15"/>
          <p:cNvSpPr/>
          <p:nvPr/>
        </p:nvSpPr>
        <p:spPr>
          <a:xfrm>
            <a:off x="4856444" y="1594039"/>
            <a:ext cx="1279517" cy="461665"/>
          </a:xfrm>
          <a:prstGeom prst="rect">
            <a:avLst/>
          </a:prstGeom>
        </p:spPr>
        <p:txBody>
          <a:bodyPr wrap="none">
            <a:spAutoFit/>
          </a:bodyPr>
          <a:lstStyle/>
          <a:p>
            <a:r>
              <a:rPr lang="en-US" altLang="ar-SA" sz="2400" b="1" dirty="0" err="1" smtClean="0">
                <a:solidFill>
                  <a:schemeClr val="bg1"/>
                </a:solidFill>
                <a:latin typeface="Century Gothic" charset="0"/>
                <a:ea typeface="Century Gothic" charset="0"/>
                <a:cs typeface="Century Gothic" charset="0"/>
              </a:rPr>
              <a:t>Gynoid</a:t>
            </a:r>
            <a:endParaRPr lang="en-US" sz="2400" b="1" dirty="0">
              <a:solidFill>
                <a:schemeClr val="bg1"/>
              </a:solidFill>
              <a:latin typeface="Century Gothic" charset="0"/>
              <a:ea typeface="Century Gothic" charset="0"/>
              <a:cs typeface="Century Gothic" charset="0"/>
            </a:endParaRPr>
          </a:p>
        </p:txBody>
      </p:sp>
      <p:cxnSp>
        <p:nvCxnSpPr>
          <p:cNvPr id="24" name="Elbow Connector 23"/>
          <p:cNvCxnSpPr>
            <a:stCxn id="7" idx="2"/>
          </p:cNvCxnSpPr>
          <p:nvPr/>
        </p:nvCxnSpPr>
        <p:spPr>
          <a:xfrm rot="5400000" flipH="1" flipV="1">
            <a:off x="5940415" y="2159121"/>
            <a:ext cx="367176" cy="8321534"/>
          </a:xfrm>
          <a:prstGeom prst="bentConnector4">
            <a:avLst>
              <a:gd name="adj1" fmla="val -62259"/>
              <a:gd name="adj2" fmla="val 99996"/>
            </a:avLst>
          </a:prstGeom>
          <a:ln w="38100">
            <a:solidFill>
              <a:srgbClr val="30AAB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2" idx="2"/>
            <a:endCxn id="8" idx="2"/>
          </p:cNvCxnSpPr>
          <p:nvPr/>
        </p:nvCxnSpPr>
        <p:spPr>
          <a:xfrm rot="5400000" flipH="1" flipV="1">
            <a:off x="6684804" y="4951383"/>
            <a:ext cx="363492" cy="2740693"/>
          </a:xfrm>
          <a:prstGeom prst="bentConnector3">
            <a:avLst>
              <a:gd name="adj1" fmla="val -62890"/>
            </a:avLst>
          </a:prstGeom>
          <a:ln w="38100">
            <a:solidFill>
              <a:srgbClr val="A6D483"/>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61504" y="811650"/>
            <a:ext cx="4752696" cy="1600438"/>
          </a:xfrm>
          <a:prstGeom prst="rect">
            <a:avLst/>
          </a:prstGeom>
          <a:solidFill>
            <a:schemeClr val="bg1">
              <a:lumMod val="95000"/>
            </a:schemeClr>
          </a:solidFill>
          <a:ln w="19050">
            <a:solidFill>
              <a:srgbClr val="002060"/>
            </a:solidFill>
            <a:prstDash val="dash"/>
          </a:ln>
        </p:spPr>
        <p:txBody>
          <a:bodyPr wrap="square" rtlCol="0">
            <a:spAutoFit/>
          </a:bodyPr>
          <a:lstStyle/>
          <a:p>
            <a:r>
              <a:rPr lang="en-US" sz="1400" dirty="0" smtClean="0">
                <a:solidFill>
                  <a:srgbClr val="00B050"/>
                </a:solidFill>
              </a:rPr>
              <a:t>If the fat accumulate, when we see people Everybody has a different body type but we can put them into 2 categories in the sense of how the fat is deposited in the body. If we look to the most of females body the fat is accumulated in the hip region (pear shaped body) and for the males in the abdominal region (apple shaped body) or central body deposition, which is more dangerous than the first type. </a:t>
            </a:r>
            <a:endParaRPr lang="en-US" sz="1400" dirty="0">
              <a:solidFill>
                <a:srgbClr val="00B050"/>
              </a:solidFill>
            </a:endParaRPr>
          </a:p>
        </p:txBody>
      </p:sp>
      <p:sp>
        <p:nvSpPr>
          <p:cNvPr id="18" name="TextBox 17"/>
          <p:cNvSpPr txBox="1"/>
          <p:nvPr/>
        </p:nvSpPr>
        <p:spPr>
          <a:xfrm>
            <a:off x="3899686" y="4180323"/>
            <a:ext cx="3306809" cy="2246769"/>
          </a:xfrm>
          <a:prstGeom prst="rect">
            <a:avLst/>
          </a:prstGeom>
          <a:noFill/>
        </p:spPr>
        <p:txBody>
          <a:bodyPr wrap="square" rtlCol="0">
            <a:spAutoFit/>
          </a:bodyPr>
          <a:lstStyle/>
          <a:p>
            <a:r>
              <a:rPr lang="en-US" sz="1400" dirty="0">
                <a:solidFill>
                  <a:srgbClr val="00B050"/>
                </a:solidFill>
              </a:rPr>
              <a:t>It’s risks are lower because the different regions of fat deposit it’s biochemical differ. The fat that is located under the skin it’s subcutaneous fat (it’s just stored under the skin). The fat present in the abdominal area which is the fat around the digestive system it’s the visceral omental fat, And this fat is much more dangerous because it’s much more metabolically active than the gluteal femoral region fat. </a:t>
            </a:r>
          </a:p>
        </p:txBody>
      </p:sp>
    </p:spTree>
    <p:extLst>
      <p:ext uri="{BB962C8B-B14F-4D97-AF65-F5344CB8AC3E}">
        <p14:creationId xmlns:p14="http://schemas.microsoft.com/office/powerpoint/2010/main" val="2772954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40" y="733261"/>
            <a:ext cx="6690537" cy="461665"/>
          </a:xfrm>
          <a:prstGeom prst="rect">
            <a:avLst/>
          </a:prstGeom>
          <a:noFill/>
        </p:spPr>
        <p:txBody>
          <a:bodyPr wrap="square" rtlCol="0">
            <a:spAutoFit/>
          </a:bodyPr>
          <a:lstStyle/>
          <a:p>
            <a:pPr marL="342900" indent="-342900">
              <a:buFont typeface="Wingdings" charset="2"/>
              <a:buChar char="v"/>
            </a:pPr>
            <a:r>
              <a:rPr lang="en-US" sz="2400" dirty="0">
                <a:solidFill>
                  <a:srgbClr val="4C8180"/>
                </a:solidFill>
                <a:latin typeface="Century Gothic" charset="0"/>
                <a:ea typeface="Century Gothic" charset="0"/>
                <a:cs typeface="Century Gothic" charset="0"/>
              </a:rPr>
              <a:t>Different fat depots in the body</a:t>
            </a:r>
          </a:p>
        </p:txBody>
      </p:sp>
      <p:pic>
        <p:nvPicPr>
          <p:cNvPr id="4" name="Picture 2" descr="http://b.vimeocdn.com/ts/385/596/385596753_640.jpg">
            <a:extLst>
              <a:ext uri="{FF2B5EF4-FFF2-40B4-BE49-F238E27FC236}">
                <a16:creationId xmlns="" xmlns:a16="http://schemas.microsoft.com/office/drawing/2014/main" id="{0300E0EC-147E-46AF-8AB2-8F3BAFB4D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11" r="8330"/>
          <a:stretch>
            <a:fillRect/>
          </a:stretch>
        </p:blipFill>
        <p:spPr bwMode="auto">
          <a:xfrm>
            <a:off x="8206727" y="765140"/>
            <a:ext cx="374173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7000" y="3201398"/>
            <a:ext cx="8710723" cy="461665"/>
          </a:xfrm>
          <a:prstGeom prst="rect">
            <a:avLst/>
          </a:prstGeom>
          <a:noFill/>
        </p:spPr>
        <p:txBody>
          <a:bodyPr wrap="square" rtlCol="0">
            <a:spAutoFit/>
          </a:bodyPr>
          <a:lstStyle/>
          <a:p>
            <a:pPr marL="457200" indent="-457200">
              <a:buFont typeface="Wingdings" charset="2"/>
              <a:buChar char="v"/>
            </a:pPr>
            <a:r>
              <a:rPr lang="en-US" sz="2400" dirty="0">
                <a:solidFill>
                  <a:srgbClr val="4C8180"/>
                </a:solidFill>
                <a:latin typeface="Century Gothic" charset="0"/>
                <a:ea typeface="Century Gothic" charset="0"/>
                <a:cs typeface="Century Gothic" charset="0"/>
              </a:rPr>
              <a:t>Biochemical differences in fat deposits</a:t>
            </a:r>
          </a:p>
        </p:txBody>
      </p:sp>
      <p:graphicFrame>
        <p:nvGraphicFramePr>
          <p:cNvPr id="3" name="Table 2"/>
          <p:cNvGraphicFramePr>
            <a:graphicFrameLocks noGrp="1"/>
          </p:cNvGraphicFramePr>
          <p:nvPr>
            <p:extLst>
              <p:ext uri="{D42A27DB-BD31-4B8C-83A1-F6EECF244321}">
                <p14:modId xmlns:p14="http://schemas.microsoft.com/office/powerpoint/2010/main" val="409740285"/>
              </p:ext>
            </p:extLst>
          </p:nvPr>
        </p:nvGraphicFramePr>
        <p:xfrm>
          <a:off x="199540" y="1240654"/>
          <a:ext cx="7813084" cy="1920096"/>
        </p:xfrm>
        <a:graphic>
          <a:graphicData uri="http://schemas.openxmlformats.org/drawingml/2006/table">
            <a:tbl>
              <a:tblPr firstRow="1" bandRow="1">
                <a:tableStyleId>{5C22544A-7EE6-4342-B048-85BDC9FD1C3A}</a:tableStyleId>
              </a:tblPr>
              <a:tblGrid>
                <a:gridCol w="3906542"/>
                <a:gridCol w="3906542"/>
              </a:tblGrid>
              <a:tr h="457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ar-SA" sz="2000" dirty="0" smtClean="0">
                          <a:ea typeface="ＭＳ Ｐゴシック" charset="-128"/>
                        </a:rPr>
                        <a:t>Subcutaneous Fat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AECD"/>
                    </a:solidFill>
                  </a:tcPr>
                </a:tc>
                <a:tc>
                  <a:txBody>
                    <a:bodyPr/>
                    <a:lstStyle/>
                    <a:p>
                      <a:pPr algn="ctr"/>
                      <a:r>
                        <a:rPr lang="en-US" altLang="ar-SA" sz="2000" dirty="0" smtClean="0">
                          <a:ea typeface="ＭＳ Ｐゴシック" charset="-128"/>
                        </a:rPr>
                        <a:t>Visceral Fat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AECD"/>
                    </a:solidFill>
                  </a:tcPr>
                </a:tc>
              </a:tr>
              <a:tr h="570806">
                <a:tc>
                  <a:txBody>
                    <a:bodyPr/>
                    <a:lstStyle/>
                    <a:p>
                      <a:pPr marL="2857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lang="en-US" altLang="ar-SA" dirty="0" smtClean="0">
                          <a:ea typeface="ＭＳ Ｐゴシック" charset="-128"/>
                        </a:rPr>
                        <a:t>The fat stored just </a:t>
                      </a:r>
                      <a:r>
                        <a:rPr lang="en-US" altLang="ar-SA" b="1" dirty="0" smtClean="0">
                          <a:solidFill>
                            <a:srgbClr val="FF0000"/>
                          </a:solidFill>
                          <a:ea typeface="ＭＳ Ｐゴシック" charset="-128"/>
                        </a:rPr>
                        <a:t>under</a:t>
                      </a:r>
                      <a:r>
                        <a:rPr lang="en-US" altLang="ar-SA" b="1" dirty="0" smtClean="0">
                          <a:ea typeface="ＭＳ Ｐゴシック" charset="-128"/>
                        </a:rPr>
                        <a:t> the skin in the </a:t>
                      </a:r>
                      <a:r>
                        <a:rPr lang="en-US" altLang="ar-SA" b="1" u="sng" dirty="0" smtClean="0">
                          <a:solidFill>
                            <a:srgbClr val="00ADA8"/>
                          </a:solidFill>
                          <a:ea typeface="ＭＳ Ｐゴシック" charset="-128"/>
                        </a:rPr>
                        <a:t>abdominal</a:t>
                      </a:r>
                      <a:r>
                        <a:rPr lang="en-US" altLang="ar-SA" b="1" dirty="0" smtClean="0">
                          <a:ea typeface="ＭＳ Ｐゴシック" charset="-128"/>
                        </a:rPr>
                        <a:t> </a:t>
                      </a:r>
                      <a:r>
                        <a:rPr lang="en-US" altLang="ar-SA" dirty="0" smtClean="0">
                          <a:ea typeface="ＭＳ Ｐゴシック" charset="-128"/>
                        </a:rPr>
                        <a:t>and </a:t>
                      </a:r>
                      <a:r>
                        <a:rPr lang="en-US" altLang="ar-SA" b="1" u="sng" dirty="0" smtClean="0">
                          <a:solidFill>
                            <a:srgbClr val="00ADA8"/>
                          </a:solidFill>
                          <a:ea typeface="ＭＳ Ｐゴシック" charset="-128"/>
                        </a:rPr>
                        <a:t>gluteal-femoral region.</a:t>
                      </a:r>
                      <a:endParaRPr lang="en-US" dirty="0" smtClean="0"/>
                    </a:p>
                    <a:p>
                      <a:pPr marL="2857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lang="en-US" altLang="ar-SA" dirty="0" smtClean="0">
                          <a:ea typeface="ＭＳ Ｐゴシック" charset="-128"/>
                        </a:rPr>
                        <a:t>Constitutes </a:t>
                      </a:r>
                      <a:r>
                        <a:rPr lang="en-US" altLang="ar-SA" b="1" dirty="0" smtClean="0">
                          <a:ea typeface="ＭＳ Ｐゴシック" charset="-128"/>
                        </a:rPr>
                        <a:t>80-90%</a:t>
                      </a:r>
                      <a:r>
                        <a:rPr lang="en-US" altLang="ar-SA" dirty="0" smtClean="0">
                          <a:ea typeface="ＭＳ Ｐゴシック" charset="-128"/>
                        </a:rPr>
                        <a:t> of the total fat in the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lang="en-US" altLang="ar-SA" dirty="0" smtClean="0">
                          <a:ea typeface="ＭＳ Ｐゴシック" charset="-128"/>
                        </a:rPr>
                        <a:t>Composed of </a:t>
                      </a:r>
                      <a:r>
                        <a:rPr lang="en-US" altLang="ar-SA" b="1" dirty="0" smtClean="0">
                          <a:solidFill>
                            <a:srgbClr val="FF0000"/>
                          </a:solidFill>
                          <a:ea typeface="ＭＳ Ｐゴシック" charset="-128"/>
                        </a:rPr>
                        <a:t>omental</a:t>
                      </a:r>
                      <a:r>
                        <a:rPr lang="en-US" altLang="ar-SA" dirty="0" smtClean="0">
                          <a:ea typeface="ＭＳ Ｐゴシック" charset="-128"/>
                        </a:rPr>
                        <a:t> and </a:t>
                      </a:r>
                      <a:r>
                        <a:rPr lang="en-US" altLang="ar-SA" b="1" dirty="0" smtClean="0">
                          <a:solidFill>
                            <a:srgbClr val="FF0000"/>
                          </a:solidFill>
                          <a:ea typeface="ＭＳ Ｐゴシック" charset="-128"/>
                        </a:rPr>
                        <a:t>mesenteric</a:t>
                      </a:r>
                      <a:r>
                        <a:rPr lang="en-US" altLang="ar-SA" dirty="0" smtClean="0">
                          <a:solidFill>
                            <a:srgbClr val="FF0000"/>
                          </a:solidFill>
                          <a:ea typeface="ＭＳ Ｐゴシック" charset="-128"/>
                        </a:rPr>
                        <a:t> </a:t>
                      </a:r>
                      <a:r>
                        <a:rPr lang="en-US" altLang="ar-SA" dirty="0" smtClean="0">
                          <a:ea typeface="ＭＳ Ｐゴシック" charset="-128"/>
                        </a:rPr>
                        <a:t>fat present in close association </a:t>
                      </a:r>
                      <a:r>
                        <a:rPr lang="en-US" altLang="ar-SA" b="1" u="sng" dirty="0" smtClean="0">
                          <a:solidFill>
                            <a:srgbClr val="00ADA8"/>
                          </a:solidFill>
                          <a:ea typeface="ＭＳ Ｐゴシック" charset="-128"/>
                        </a:rPr>
                        <a:t>with digestive tract.</a:t>
                      </a:r>
                    </a:p>
                    <a:p>
                      <a:pPr marL="2857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lang="en-SG" sz="1400" kern="1200" dirty="0" smtClean="0">
                          <a:solidFill>
                            <a:srgbClr val="00B050"/>
                          </a:solidFill>
                          <a:latin typeface="+mn-lt"/>
                          <a:ea typeface="+mn-ea"/>
                          <a:cs typeface="+mn-cs"/>
                        </a:rPr>
                        <a:t>Visceral fat is hard to lose compared to subcutaneous fat</a:t>
                      </a:r>
                      <a:r>
                        <a:rPr lang="en-US" sz="1400" kern="1200" dirty="0" smtClean="0">
                          <a:solidFill>
                            <a:srgbClr val="00B050"/>
                          </a:solidFill>
                          <a:latin typeface="+mn-lt"/>
                          <a:ea typeface="+mn-ea"/>
                          <a:cs typeface="+mn-cs"/>
                        </a:rPr>
                        <a:t>.</a:t>
                      </a:r>
                      <a:endParaRPr lang="en-US" altLang="ar-SA" sz="1400" kern="1200" dirty="0" smtClean="0">
                        <a:solidFill>
                          <a:srgbClr val="00B0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6815625"/>
              </p:ext>
            </p:extLst>
          </p:nvPr>
        </p:nvGraphicFramePr>
        <p:xfrm>
          <a:off x="199540" y="3698741"/>
          <a:ext cx="7813084" cy="3121159"/>
        </p:xfrm>
        <a:graphic>
          <a:graphicData uri="http://schemas.openxmlformats.org/drawingml/2006/table">
            <a:tbl>
              <a:tblPr firstRow="1" bandRow="1">
                <a:tableStyleId>{5C22544A-7EE6-4342-B048-85BDC9FD1C3A}</a:tableStyleId>
              </a:tblPr>
              <a:tblGrid>
                <a:gridCol w="6112360"/>
                <a:gridCol w="1700724"/>
              </a:tblGrid>
              <a:tr h="391535">
                <a:tc>
                  <a:txBody>
                    <a:bodyPr/>
                    <a:lstStyle/>
                    <a:p>
                      <a:pPr algn="ctr"/>
                      <a:r>
                        <a:rPr lang="en-US" sz="2000" dirty="0" smtClean="0"/>
                        <a:t>Abdominal Fat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D483"/>
                    </a:solidFill>
                  </a:tcPr>
                </a:tc>
                <a:tc>
                  <a:txBody>
                    <a:bodyPr/>
                    <a:lstStyle/>
                    <a:p>
                      <a:pPr algn="ctr"/>
                      <a:r>
                        <a:rPr lang="en-US" sz="2000" dirty="0" smtClean="0"/>
                        <a:t>Gluteal Fat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D483"/>
                    </a:solidFill>
                  </a:tcPr>
                </a:tc>
              </a:tr>
              <a:tr h="365346">
                <a:tc>
                  <a:txBody>
                    <a:bodyPr/>
                    <a:lstStyle/>
                    <a:p>
                      <a:pPr algn="ctr"/>
                      <a:r>
                        <a:rPr lang="en-US" b="1" dirty="0" smtClean="0"/>
                        <a:t>Smaller cell</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Larger cells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2480">
                <a:tc>
                  <a:txBody>
                    <a:bodyPr/>
                    <a:lstStyle/>
                    <a:p>
                      <a:pPr algn="ctr"/>
                      <a:r>
                        <a:rPr lang="en-US" b="1" dirty="0" smtClean="0"/>
                        <a:t>More</a:t>
                      </a:r>
                      <a:r>
                        <a:rPr lang="en-US" dirty="0" smtClean="0"/>
                        <a:t> responsive to hormones (both</a:t>
                      </a:r>
                      <a:r>
                        <a:rPr lang="en-US" baseline="0" dirty="0" smtClean="0"/>
                        <a:t> visceral and subcutaneous)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smtClean="0"/>
                        <a:t>Less</a:t>
                      </a:r>
                      <a:r>
                        <a:rPr lang="en-US" dirty="0" smtClean="0"/>
                        <a:t> responsive to hormones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19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Release</a:t>
                      </a:r>
                      <a:r>
                        <a:rPr lang="en-US" baseline="0" dirty="0" smtClean="0"/>
                        <a:t> substances via </a:t>
                      </a:r>
                      <a:r>
                        <a:rPr lang="en-US" b="1" baseline="0" dirty="0" smtClean="0">
                          <a:solidFill>
                            <a:srgbClr val="FF0000"/>
                          </a:solidFill>
                        </a:rPr>
                        <a:t>portal</a:t>
                      </a:r>
                      <a:r>
                        <a:rPr lang="en-US" baseline="0" dirty="0" smtClean="0">
                          <a:solidFill>
                            <a:srgbClr val="FF0000"/>
                          </a:solidFill>
                        </a:rPr>
                        <a:t> </a:t>
                      </a:r>
                      <a:r>
                        <a:rPr lang="en-US" baseline="0" dirty="0" smtClean="0"/>
                        <a:t>vein to liver </a:t>
                      </a:r>
                      <a:r>
                        <a:rPr lang="en-SG" sz="1400" kern="1200" dirty="0" smtClean="0">
                          <a:solidFill>
                            <a:srgbClr val="00B050"/>
                          </a:solidFill>
                          <a:latin typeface="+mn-lt"/>
                          <a:ea typeface="+mn-ea"/>
                          <a:cs typeface="+mn-cs"/>
                        </a:rPr>
                        <a:t>affect it and cause dyslipidaemia and considered as high association with insulin resistance, </a:t>
                      </a:r>
                      <a:r>
                        <a:rPr lang="en-US" sz="1400" kern="1200" dirty="0" smtClean="0">
                          <a:solidFill>
                            <a:srgbClr val="00B050"/>
                          </a:solidFill>
                          <a:latin typeface="+mn-lt"/>
                          <a:ea typeface="+mn-ea"/>
                          <a:cs typeface="+mn-cs"/>
                        </a:rPr>
                        <a:t>That’s why the abdominal fat is more dangerous because it release substances via portal vein to liver because this fat when it releases fatty acids and other things and the hormones everything goes to the liver so, it can cause insulin resistance and diabetes and dyslipidemia. Whether the gluteal fat what ever it releases it goes to the circulation it doesn’t go directly to affect the liver.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Release substances to </a:t>
                      </a:r>
                      <a:r>
                        <a:rPr lang="en-US" b="1" dirty="0" smtClean="0">
                          <a:solidFill>
                            <a:srgbClr val="FF0000"/>
                          </a:solidFill>
                        </a:rPr>
                        <a:t>circulation</a:t>
                      </a:r>
                      <a:r>
                        <a:rPr lang="en-US" dirty="0" smtClean="0"/>
                        <a:t> with </a:t>
                      </a:r>
                      <a:r>
                        <a:rPr lang="en-US" b="1" dirty="0" smtClean="0">
                          <a:solidFill>
                            <a:srgbClr val="FF0000"/>
                          </a:solidFill>
                        </a:rPr>
                        <a:t>no</a:t>
                      </a:r>
                      <a:r>
                        <a:rPr lang="en-US" dirty="0" smtClean="0"/>
                        <a:t> effect on the</a:t>
                      </a:r>
                      <a:r>
                        <a:rPr lang="en-US" baseline="0" dirty="0" smtClean="0"/>
                        <a:t> liver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extBox 5"/>
          <p:cNvSpPr txBox="1"/>
          <p:nvPr/>
        </p:nvSpPr>
        <p:spPr>
          <a:xfrm>
            <a:off x="753282" y="12700"/>
            <a:ext cx="3721100" cy="584775"/>
          </a:xfrm>
          <a:prstGeom prst="rect">
            <a:avLst/>
          </a:prstGeom>
          <a:noFill/>
        </p:spPr>
        <p:txBody>
          <a:bodyPr wrap="square" rtlCol="0">
            <a:spAutoFit/>
          </a:bodyPr>
          <a:lstStyle/>
          <a:p>
            <a:r>
              <a:rPr lang="en-US" sz="3200" smtClean="0">
                <a:solidFill>
                  <a:srgbClr val="4B8180"/>
                </a:solidFill>
                <a:latin typeface="Century Gothic" charset="0"/>
                <a:ea typeface="Century Gothic" charset="0"/>
                <a:cs typeface="Century Gothic" charset="0"/>
              </a:rPr>
              <a:t>Fat Deposits</a:t>
            </a:r>
            <a:endParaRPr lang="en-US" sz="3200">
              <a:solidFill>
                <a:srgbClr val="4B8180"/>
              </a:solidFill>
              <a:latin typeface="Century Gothic" charset="0"/>
              <a:ea typeface="Century Gothic" charset="0"/>
              <a:cs typeface="Century Gothic" charset="0"/>
            </a:endParaRPr>
          </a:p>
        </p:txBody>
      </p:sp>
      <p:sp>
        <p:nvSpPr>
          <p:cNvPr id="9" name="TextBox 8"/>
          <p:cNvSpPr txBox="1"/>
          <p:nvPr/>
        </p:nvSpPr>
        <p:spPr>
          <a:xfrm>
            <a:off x="8206728" y="3000340"/>
            <a:ext cx="3900251" cy="3754874"/>
          </a:xfrm>
          <a:prstGeom prst="rect">
            <a:avLst/>
          </a:prstGeom>
          <a:solidFill>
            <a:schemeClr val="bg1">
              <a:lumMod val="95000"/>
            </a:schemeClr>
          </a:solidFill>
          <a:ln w="19050">
            <a:solidFill>
              <a:srgbClr val="002060"/>
            </a:solidFill>
            <a:prstDash val="dash"/>
          </a:ln>
        </p:spPr>
        <p:txBody>
          <a:bodyPr wrap="square" rtlCol="0">
            <a:spAutoFit/>
          </a:bodyPr>
          <a:lstStyle/>
          <a:p>
            <a:r>
              <a:rPr lang="en-US" sz="1400" dirty="0" smtClean="0">
                <a:solidFill>
                  <a:srgbClr val="00B050"/>
                </a:solidFill>
              </a:rPr>
              <a:t>There is biochemical difference. So, by experience if you have seen obese people there is female has the same level of obesity and a male and both start exercising would you see a difference in their weight loss? Males loss weight faster. Because they have more muscles than fat. So even if they don’t exercise and they depend only on diet they will loss fat why? Because the male accumulate the fat in the abdominal region while the female accumulate in the gluteal region. The abdominal fat is much more metabolically active and the gluteal fat is much more slow this region it takes the fat stores it and leave it’s more difficult to loss the fat in this region (the gluteal region). Although the abdominal fat is dangerous and associated with pathological causes but it’s also has a positive things</a:t>
            </a:r>
            <a:r>
              <a:rPr lang="en-US" sz="1400" dirty="0">
                <a:solidFill>
                  <a:srgbClr val="00B050"/>
                </a:solidFill>
              </a:rPr>
              <a:t> </a:t>
            </a:r>
            <a:r>
              <a:rPr lang="en-US" sz="1400" dirty="0" smtClean="0">
                <a:solidFill>
                  <a:srgbClr val="00B050"/>
                </a:solidFill>
              </a:rPr>
              <a:t>to be lost much easier.</a:t>
            </a:r>
            <a:endParaRPr lang="en-US" sz="1400" dirty="0">
              <a:solidFill>
                <a:srgbClr val="00B050"/>
              </a:solidFill>
            </a:endParaRPr>
          </a:p>
        </p:txBody>
      </p:sp>
    </p:spTree>
    <p:extLst>
      <p:ext uri="{BB962C8B-B14F-4D97-AF65-F5344CB8AC3E}">
        <p14:creationId xmlns:p14="http://schemas.microsoft.com/office/powerpoint/2010/main" val="783804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Adipocytes</a:t>
            </a:r>
            <a:endParaRPr lang="en-US" sz="2800" dirty="0">
              <a:solidFill>
                <a:srgbClr val="4C8180"/>
              </a:solidFill>
              <a:latin typeface="Century Gothic" charset="0"/>
              <a:ea typeface="Century Gothic" charset="0"/>
              <a:cs typeface="Century Gothic" charset="0"/>
            </a:endParaRPr>
          </a:p>
        </p:txBody>
      </p:sp>
      <p:sp>
        <p:nvSpPr>
          <p:cNvPr id="4" name="Rounded Rectangle 9">
            <a:extLst>
              <a:ext uri="{FF2B5EF4-FFF2-40B4-BE49-F238E27FC236}">
                <a16:creationId xmlns="" xmlns:a16="http://schemas.microsoft.com/office/drawing/2014/main" id="{605C542E-2F77-42A3-AF78-7D620F9C0BF3}"/>
              </a:ext>
            </a:extLst>
          </p:cNvPr>
          <p:cNvSpPr/>
          <p:nvPr/>
        </p:nvSpPr>
        <p:spPr>
          <a:xfrm>
            <a:off x="182535" y="988168"/>
            <a:ext cx="2265485" cy="1519740"/>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ar-SA" sz="1700" dirty="0" err="1" smtClean="0">
                <a:solidFill>
                  <a:schemeClr val="tx1"/>
                </a:solidFill>
                <a:ea typeface="ＭＳ Ｐゴシック" charset="-128"/>
              </a:rPr>
              <a:t>Triacylglycerols</a:t>
            </a:r>
            <a:r>
              <a:rPr lang="en-US" altLang="ar-SA" sz="1700" dirty="0" smtClean="0">
                <a:solidFill>
                  <a:schemeClr val="tx1"/>
                </a:solidFill>
                <a:ea typeface="ＭＳ Ｐゴシック" charset="-128"/>
              </a:rPr>
              <a:t> </a:t>
            </a:r>
            <a:r>
              <a:rPr lang="en-US" altLang="ar-SA" sz="1700" dirty="0">
                <a:solidFill>
                  <a:schemeClr val="tx1"/>
                </a:solidFill>
                <a:ea typeface="ＭＳ Ｐゴシック" charset="-128"/>
              </a:rPr>
              <a:t>are </a:t>
            </a:r>
            <a:r>
              <a:rPr lang="en-US" altLang="ar-SA" sz="1700" b="1" dirty="0">
                <a:solidFill>
                  <a:schemeClr val="tx1"/>
                </a:solidFill>
                <a:ea typeface="ＭＳ Ｐゴシック" charset="-128"/>
              </a:rPr>
              <a:t>deposited</a:t>
            </a:r>
            <a:r>
              <a:rPr lang="en-US" altLang="ar-SA" sz="1700" dirty="0">
                <a:solidFill>
                  <a:schemeClr val="tx1"/>
                </a:solidFill>
                <a:ea typeface="ＭＳ Ｐゴシック" charset="-128"/>
              </a:rPr>
              <a:t> in adipocytes (fat cells) which can </a:t>
            </a:r>
            <a:r>
              <a:rPr lang="en-US" altLang="ar-SA" sz="1700" b="1" dirty="0">
                <a:solidFill>
                  <a:srgbClr val="FF0000"/>
                </a:solidFill>
                <a:ea typeface="ＭＳ Ｐゴシック" charset="-128"/>
              </a:rPr>
              <a:t>increase in size</a:t>
            </a:r>
            <a:r>
              <a:rPr lang="en-US" altLang="ar-SA" sz="1700" dirty="0">
                <a:solidFill>
                  <a:srgbClr val="FF0000"/>
                </a:solidFill>
                <a:ea typeface="ＭＳ Ｐゴシック" charset="-128"/>
              </a:rPr>
              <a:t> </a:t>
            </a:r>
            <a:r>
              <a:rPr lang="en-US" altLang="ar-SA" sz="1700" dirty="0">
                <a:solidFill>
                  <a:schemeClr val="tx1"/>
                </a:solidFill>
                <a:ea typeface="ＭＳ Ｐゴシック" charset="-128"/>
              </a:rPr>
              <a:t>up to a limit</a:t>
            </a:r>
            <a:r>
              <a:rPr lang="en-US" altLang="ar-SA" sz="1700" dirty="0" smtClean="0">
                <a:solidFill>
                  <a:schemeClr val="tx1"/>
                </a:solidFill>
                <a:ea typeface="ＭＳ Ｐゴシック" charset="-128"/>
              </a:rPr>
              <a:t>.</a:t>
            </a:r>
            <a:endParaRPr lang="en-US" altLang="ar-SA" sz="1700" dirty="0">
              <a:solidFill>
                <a:schemeClr val="tx1"/>
              </a:solidFill>
              <a:ea typeface="ＭＳ Ｐゴシック" charset="-128"/>
            </a:endParaRPr>
          </a:p>
        </p:txBody>
      </p:sp>
      <p:sp>
        <p:nvSpPr>
          <p:cNvPr id="5" name="Rounded Rectangle 9">
            <a:extLst>
              <a:ext uri="{FF2B5EF4-FFF2-40B4-BE49-F238E27FC236}">
                <a16:creationId xmlns="" xmlns:a16="http://schemas.microsoft.com/office/drawing/2014/main" id="{57DA79F4-EAC4-484C-A2A9-6CF5515F155B}"/>
              </a:ext>
            </a:extLst>
          </p:cNvPr>
          <p:cNvSpPr/>
          <p:nvPr/>
        </p:nvSpPr>
        <p:spPr>
          <a:xfrm>
            <a:off x="5939608" y="971903"/>
            <a:ext cx="2265485" cy="1519740"/>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ysClr val="windowText" lastClr="000000"/>
                </a:solidFill>
                <a:ea typeface="ＭＳ Ｐゴシック" charset="0"/>
              </a:rPr>
              <a:t>Pre-adipocytes</a:t>
            </a:r>
            <a:r>
              <a:rPr lang="en-US" altLang="en-US" dirty="0">
                <a:solidFill>
                  <a:sysClr val="windowText" lastClr="000000"/>
                </a:solidFill>
                <a:ea typeface="ＭＳ Ｐゴシック" charset="0"/>
              </a:rPr>
              <a:t> in adipose </a:t>
            </a:r>
            <a:r>
              <a:rPr lang="en-US" altLang="en-US" dirty="0" smtClean="0">
                <a:solidFill>
                  <a:sysClr val="windowText" lastClr="000000"/>
                </a:solidFill>
                <a:ea typeface="ＭＳ Ｐゴシック" charset="0"/>
              </a:rPr>
              <a:t>tissue</a:t>
            </a:r>
            <a:endParaRPr lang="en-US" altLang="en-US" dirty="0">
              <a:solidFill>
                <a:sysClr val="windowText" lastClr="000000"/>
              </a:solidFill>
              <a:ea typeface="ＭＳ Ｐゴシック" charset="0"/>
            </a:endParaRPr>
          </a:p>
        </p:txBody>
      </p:sp>
      <p:sp>
        <p:nvSpPr>
          <p:cNvPr id="6" name="Rounded Rectangle 9">
            <a:extLst>
              <a:ext uri="{FF2B5EF4-FFF2-40B4-BE49-F238E27FC236}">
                <a16:creationId xmlns="" xmlns:a16="http://schemas.microsoft.com/office/drawing/2014/main" id="{6E8C918C-5ECA-4014-BF3E-5D7FD3B306E4}"/>
              </a:ext>
            </a:extLst>
          </p:cNvPr>
          <p:cNvSpPr/>
          <p:nvPr/>
        </p:nvSpPr>
        <p:spPr>
          <a:xfrm>
            <a:off x="3061071" y="971903"/>
            <a:ext cx="2265485" cy="1519740"/>
          </a:xfrm>
          <a:prstGeom prst="roundRect">
            <a:avLst/>
          </a:prstGeom>
          <a:noFill/>
          <a:ln w="38100">
            <a:solidFill>
              <a:srgbClr val="33A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ysClr val="windowText" lastClr="000000"/>
                </a:solidFill>
                <a:ea typeface="ＭＳ Ｐゴシック" charset="0"/>
              </a:rPr>
              <a:t>Prolonged</a:t>
            </a:r>
            <a:r>
              <a:rPr lang="en-US" altLang="en-US" dirty="0">
                <a:solidFill>
                  <a:sysClr val="windowText" lastClr="000000"/>
                </a:solidFill>
                <a:ea typeface="ＭＳ Ｐゴシック" charset="0"/>
              </a:rPr>
              <a:t> </a:t>
            </a:r>
            <a:r>
              <a:rPr lang="en-US" altLang="en-US" dirty="0" err="1">
                <a:solidFill>
                  <a:sysClr val="windowText" lastClr="000000"/>
                </a:solidFill>
                <a:ea typeface="ＭＳ Ｐゴシック" charset="0"/>
              </a:rPr>
              <a:t>overnutrition</a:t>
            </a:r>
            <a:r>
              <a:rPr lang="en-US" altLang="en-US" dirty="0">
                <a:solidFill>
                  <a:sysClr val="windowText" lastClr="000000"/>
                </a:solidFill>
                <a:ea typeface="ＭＳ Ｐゴシック" charset="0"/>
              </a:rPr>
              <a:t> </a:t>
            </a:r>
            <a:r>
              <a:rPr lang="en-US" altLang="en-US" dirty="0" smtClean="0">
                <a:solidFill>
                  <a:sysClr val="windowText" lastClr="000000"/>
                </a:solidFill>
                <a:ea typeface="ＭＳ Ｐゴシック" charset="0"/>
              </a:rPr>
              <a:t>stimulates</a:t>
            </a:r>
            <a:endParaRPr lang="en-US" altLang="en-US" dirty="0">
              <a:solidFill>
                <a:sysClr val="windowText" lastClr="000000"/>
              </a:solidFill>
              <a:ea typeface="ＭＳ Ｐゴシック" charset="0"/>
            </a:endParaRPr>
          </a:p>
        </p:txBody>
      </p:sp>
      <p:sp>
        <p:nvSpPr>
          <p:cNvPr id="12" name="Rounded Rectangle 9">
            <a:extLst>
              <a:ext uri="{FF2B5EF4-FFF2-40B4-BE49-F238E27FC236}">
                <a16:creationId xmlns="" xmlns:a16="http://schemas.microsoft.com/office/drawing/2014/main" id="{C7CC8F8B-6E5C-4E63-9557-D37D547D1C9A}"/>
              </a:ext>
            </a:extLst>
          </p:cNvPr>
          <p:cNvSpPr/>
          <p:nvPr/>
        </p:nvSpPr>
        <p:spPr>
          <a:xfrm>
            <a:off x="5939608" y="2715459"/>
            <a:ext cx="2265485" cy="1519740"/>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ysClr val="windowText" lastClr="000000"/>
                </a:solidFill>
                <a:ea typeface="ＭＳ Ｐゴシック" charset="0"/>
              </a:rPr>
              <a:t>Proliferation / differentiation into </a:t>
            </a:r>
            <a:r>
              <a:rPr lang="en-US" altLang="en-US" b="1" dirty="0">
                <a:solidFill>
                  <a:srgbClr val="FF0000"/>
                </a:solidFill>
                <a:ea typeface="ＭＳ Ｐゴシック" charset="0"/>
              </a:rPr>
              <a:t>mature fat cells </a:t>
            </a:r>
          </a:p>
        </p:txBody>
      </p:sp>
      <p:pic>
        <p:nvPicPr>
          <p:cNvPr id="14" name="Content Placeholder 3">
            <a:extLst>
              <a:ext uri="{FF2B5EF4-FFF2-40B4-BE49-F238E27FC236}">
                <a16:creationId xmlns="" xmlns:a16="http://schemas.microsoft.com/office/drawing/2014/main" id="{B8A4BD77-981B-4388-83E2-C8BC71858D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56"/>
          <a:stretch/>
        </p:blipFill>
        <p:spPr bwMode="auto">
          <a:xfrm>
            <a:off x="9197726" y="354236"/>
            <a:ext cx="2954920" cy="58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a:off x="2591906" y="1684749"/>
            <a:ext cx="378238" cy="0"/>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44691" y="1712583"/>
            <a:ext cx="378238" cy="0"/>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a:off x="8244203" y="1624845"/>
            <a:ext cx="12700" cy="2095500"/>
          </a:xfrm>
          <a:prstGeom prst="curvedConnector3">
            <a:avLst>
              <a:gd name="adj1" fmla="val 6500000"/>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83177" y="4473631"/>
            <a:ext cx="6959002" cy="1902059"/>
            <a:chOff x="76716" y="3391868"/>
            <a:chExt cx="5806317" cy="2192489"/>
          </a:xfrm>
        </p:grpSpPr>
        <p:sp>
          <p:nvSpPr>
            <p:cNvPr id="11" name="مربع نص 6">
              <a:extLst>
                <a:ext uri="{FF2B5EF4-FFF2-40B4-BE49-F238E27FC236}">
                  <a16:creationId xmlns="" xmlns:a16="http://schemas.microsoft.com/office/drawing/2014/main" id="{BAF0BE59-3085-47EB-8C78-50DE6851C5C3}"/>
                </a:ext>
              </a:extLst>
            </p:cNvPr>
            <p:cNvSpPr txBox="1"/>
            <p:nvPr/>
          </p:nvSpPr>
          <p:spPr>
            <a:xfrm>
              <a:off x="107098" y="3391868"/>
              <a:ext cx="3940287" cy="2192489"/>
            </a:xfrm>
            <a:prstGeom prst="rect">
              <a:avLst/>
            </a:prstGeom>
            <a:noFill/>
          </p:spPr>
          <p:txBody>
            <a:bodyPr wrap="square" rtlCol="1">
              <a:spAutoFit/>
            </a:bodyPr>
            <a:lstStyle/>
            <a:p>
              <a:pPr lvl="1" indent="-457200">
                <a:spcBef>
                  <a:spcPct val="20000"/>
                </a:spcBef>
                <a:buSzPct val="79000"/>
                <a:buFontTx/>
                <a:buChar char="•"/>
              </a:pPr>
              <a:r>
                <a:rPr lang="en-US" altLang="ar-SA" dirty="0">
                  <a:ea typeface="ＭＳ Ｐゴシック" charset="-128"/>
                </a:rPr>
                <a:t>Thus obesity is due to a combination of increased fat cell size (</a:t>
              </a:r>
              <a:r>
                <a:rPr lang="en-US" altLang="ar-SA" b="1" dirty="0">
                  <a:solidFill>
                    <a:srgbClr val="FF0000"/>
                  </a:solidFill>
                  <a:ea typeface="ＭＳ Ｐゴシック" charset="-128"/>
                </a:rPr>
                <a:t>hypertrophy</a:t>
              </a:r>
              <a:r>
                <a:rPr lang="en-US" altLang="ar-SA" dirty="0">
                  <a:ea typeface="ＭＳ Ｐゴシック" charset="-128"/>
                </a:rPr>
                <a:t>) and number (</a:t>
              </a:r>
              <a:r>
                <a:rPr lang="en-US" altLang="ar-SA" dirty="0">
                  <a:solidFill>
                    <a:srgbClr val="FF0000"/>
                  </a:solidFill>
                  <a:ea typeface="ＭＳ Ｐゴシック" charset="-128"/>
                </a:rPr>
                <a:t>hyperplasia</a:t>
              </a:r>
              <a:r>
                <a:rPr lang="en-US" altLang="ar-SA" dirty="0">
                  <a:ea typeface="ＭＳ Ｐゴシック" charset="-128"/>
                </a:rPr>
                <a:t>).</a:t>
              </a:r>
            </a:p>
            <a:p>
              <a:pPr indent="-457200">
                <a:spcBef>
                  <a:spcPct val="20000"/>
                </a:spcBef>
                <a:buSzPct val="79000"/>
                <a:buFontTx/>
                <a:buChar char="•"/>
              </a:pPr>
              <a:r>
                <a:rPr lang="en-US" altLang="ar-SA" dirty="0">
                  <a:ea typeface="ＭＳ Ｐゴシック" charset="-128"/>
                </a:rPr>
                <a:t>Fat cells, once gained, are </a:t>
              </a:r>
              <a:r>
                <a:rPr lang="en-US" altLang="ar-SA" sz="2000" b="1" dirty="0">
                  <a:solidFill>
                    <a:srgbClr val="FF0000"/>
                  </a:solidFill>
                  <a:ea typeface="ＭＳ Ｐゴシック" charset="-128"/>
                </a:rPr>
                <a:t>never</a:t>
              </a:r>
              <a:r>
                <a:rPr lang="en-US" altLang="ar-SA" dirty="0">
                  <a:ea typeface="ＭＳ Ｐゴシック" charset="-128"/>
                </a:rPr>
                <a:t> lost.</a:t>
              </a:r>
            </a:p>
            <a:p>
              <a:pPr lvl="1" indent="-457200">
                <a:spcBef>
                  <a:spcPct val="20000"/>
                </a:spcBef>
                <a:buSzPct val="79000"/>
                <a:buFontTx/>
                <a:buChar char="•"/>
              </a:pPr>
              <a:r>
                <a:rPr lang="en-US" altLang="ar-SA" u="sng" dirty="0">
                  <a:ea typeface="ＭＳ Ｐゴシック" charset="-128"/>
                </a:rPr>
                <a:t>Reduction in weight </a:t>
              </a:r>
              <a:r>
                <a:rPr lang="en-US" altLang="ar-SA" dirty="0">
                  <a:ea typeface="ＭＳ Ｐゴシック" charset="-128"/>
                </a:rPr>
                <a:t>causes adipocytes to </a:t>
              </a:r>
              <a:r>
                <a:rPr lang="en-US" altLang="ar-SA" dirty="0" smtClean="0">
                  <a:ea typeface="ＭＳ Ｐゴシック" charset="-128"/>
                </a:rPr>
                <a:t>      reduce </a:t>
              </a:r>
              <a:r>
                <a:rPr lang="en-US" altLang="ar-SA" b="1" dirty="0">
                  <a:solidFill>
                    <a:srgbClr val="FF0000"/>
                  </a:solidFill>
                  <a:ea typeface="ＭＳ Ｐゴシック" charset="-128"/>
                </a:rPr>
                <a:t>in size.</a:t>
              </a:r>
            </a:p>
          </p:txBody>
        </p:sp>
        <p:sp>
          <p:nvSpPr>
            <p:cNvPr id="29" name="Rectangle 28"/>
            <p:cNvSpPr/>
            <p:nvPr/>
          </p:nvSpPr>
          <p:spPr>
            <a:xfrm>
              <a:off x="76716" y="3607028"/>
              <a:ext cx="5806317" cy="1815636"/>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9">
            <a:extLst>
              <a:ext uri="{FF2B5EF4-FFF2-40B4-BE49-F238E27FC236}">
                <a16:creationId xmlns="" xmlns:a16="http://schemas.microsoft.com/office/drawing/2014/main" id="{57DA79F4-EAC4-484C-A2A9-6CF5515F155B}"/>
              </a:ext>
            </a:extLst>
          </p:cNvPr>
          <p:cNvSpPr/>
          <p:nvPr/>
        </p:nvSpPr>
        <p:spPr>
          <a:xfrm>
            <a:off x="3111781" y="2754640"/>
            <a:ext cx="2265485" cy="1519740"/>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ysClr val="windowText" lastClr="000000"/>
                </a:solidFill>
                <a:ea typeface="ＭＳ Ｐゴシック" charset="0"/>
              </a:rPr>
              <a:t>Increases</a:t>
            </a:r>
            <a:r>
              <a:rPr lang="en-US" altLang="en-US" dirty="0">
                <a:solidFill>
                  <a:sysClr val="windowText" lastClr="000000"/>
                </a:solidFill>
                <a:ea typeface="ＭＳ Ｐゴシック" charset="0"/>
              </a:rPr>
              <a:t> adipocyte </a:t>
            </a:r>
            <a:r>
              <a:rPr lang="en-US" altLang="en-US" b="1" dirty="0">
                <a:solidFill>
                  <a:srgbClr val="FF0000"/>
                </a:solidFill>
                <a:ea typeface="ＭＳ Ｐゴシック" charset="0"/>
              </a:rPr>
              <a:t>number</a:t>
            </a:r>
          </a:p>
        </p:txBody>
      </p:sp>
      <p:cxnSp>
        <p:nvCxnSpPr>
          <p:cNvPr id="32" name="Straight Arrow Connector 31"/>
          <p:cNvCxnSpPr/>
          <p:nvPr/>
        </p:nvCxnSpPr>
        <p:spPr>
          <a:xfrm flipH="1">
            <a:off x="5444691" y="3428502"/>
            <a:ext cx="415237" cy="0"/>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19296" y="4323921"/>
            <a:ext cx="3421084" cy="2463560"/>
          </a:xfrm>
          <a:prstGeom prst="rect">
            <a:avLst/>
          </a:prstGeom>
          <a:solidFill>
            <a:schemeClr val="bg1">
              <a:lumMod val="95000"/>
            </a:schemeClr>
          </a:solidFill>
          <a:ln w="19050">
            <a:solidFill>
              <a:srgbClr val="002060"/>
            </a:solidFill>
            <a:prstDash val="dash"/>
          </a:ln>
        </p:spPr>
        <p:txBody>
          <a:bodyPr wrap="square">
            <a:spAutoFit/>
          </a:bodyPr>
          <a:lstStyle/>
          <a:p>
            <a:pPr>
              <a:lnSpc>
                <a:spcPct val="107000"/>
              </a:lnSpc>
              <a:spcAft>
                <a:spcPts val="800"/>
              </a:spcAft>
            </a:pPr>
            <a:r>
              <a:rPr lang="en-SG" sz="1600" dirty="0">
                <a:solidFill>
                  <a:srgbClr val="00B050"/>
                </a:solidFill>
                <a:latin typeface="Calibri" charset="0"/>
                <a:ea typeface="Calibri" charset="0"/>
                <a:cs typeface="Arial" charset="0"/>
              </a:rPr>
              <a:t>It is hard to lose weight when the fat cells increase in </a:t>
            </a:r>
            <a:r>
              <a:rPr lang="en-SG" sz="1600" dirty="0" smtClean="0">
                <a:solidFill>
                  <a:srgbClr val="00B050"/>
                </a:solidFill>
                <a:latin typeface="Calibri" charset="0"/>
                <a:ea typeface="Calibri" charset="0"/>
                <a:cs typeface="Arial" charset="0"/>
              </a:rPr>
              <a:t>number. So abdominal fat cells are smaller cells, and gluteal fat cells are large and they have more capacity to store fat, but abdominal fat is more responsive than the subcutaneous fat and the fat present in the gluteal region is subcutaneous and therefore is less responsive.</a:t>
            </a:r>
          </a:p>
        </p:txBody>
      </p:sp>
    </p:spTree>
    <p:extLst>
      <p:ext uri="{BB962C8B-B14F-4D97-AF65-F5344CB8AC3E}">
        <p14:creationId xmlns:p14="http://schemas.microsoft.com/office/powerpoint/2010/main" val="1477252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3282" y="12700"/>
            <a:ext cx="3721100" cy="584775"/>
          </a:xfrm>
          <a:prstGeom prst="rect">
            <a:avLst/>
          </a:prstGeom>
          <a:noFill/>
        </p:spPr>
        <p:txBody>
          <a:bodyPr wrap="square" rtlCol="0">
            <a:spAutoFit/>
          </a:bodyPr>
          <a:lstStyle/>
          <a:p>
            <a:r>
              <a:rPr lang="en-US" sz="3200" dirty="0" smtClean="0">
                <a:solidFill>
                  <a:srgbClr val="4B8180"/>
                </a:solidFill>
                <a:latin typeface="Century Gothic" charset="0"/>
                <a:ea typeface="Century Gothic" charset="0"/>
                <a:cs typeface="Century Gothic" charset="0"/>
              </a:rPr>
              <a:t>Explanation</a:t>
            </a:r>
            <a:endParaRPr lang="en-US" sz="3200" dirty="0">
              <a:solidFill>
                <a:srgbClr val="4B8180"/>
              </a:solidFill>
              <a:latin typeface="Century Gothic" charset="0"/>
              <a:ea typeface="Century Gothic" charset="0"/>
              <a:cs typeface="Century Gothic" charset="0"/>
            </a:endParaRPr>
          </a:p>
        </p:txBody>
      </p:sp>
      <p:pic>
        <p:nvPicPr>
          <p:cNvPr id="5" name="Content Placeholder 3">
            <a:extLst>
              <a:ext uri="{FF2B5EF4-FFF2-40B4-BE49-F238E27FC236}">
                <a16:creationId xmlns="" xmlns:a16="http://schemas.microsoft.com/office/drawing/2014/main" id="{B8A4BD77-981B-4388-83E2-C8BC71858D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56"/>
          <a:stretch/>
        </p:blipFill>
        <p:spPr bwMode="auto">
          <a:xfrm>
            <a:off x="167690" y="796385"/>
            <a:ext cx="2954920" cy="589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458417" y="1394604"/>
            <a:ext cx="2571658" cy="4410438"/>
          </a:xfrm>
          <a:prstGeom prst="rect">
            <a:avLst/>
          </a:prstGeom>
          <a:solidFill>
            <a:schemeClr val="bg1">
              <a:lumMod val="95000"/>
            </a:schemeClr>
          </a:solidFill>
          <a:ln w="19050">
            <a:solidFill>
              <a:srgbClr val="002060"/>
            </a:solidFill>
            <a:prstDash val="dash"/>
          </a:ln>
        </p:spPr>
        <p:txBody>
          <a:bodyPr wrap="square">
            <a:spAutoFit/>
          </a:bodyPr>
          <a:lstStyle/>
          <a:p>
            <a:pPr>
              <a:lnSpc>
                <a:spcPct val="107000"/>
              </a:lnSpc>
              <a:spcAft>
                <a:spcPts val="800"/>
              </a:spcAft>
            </a:pPr>
            <a:r>
              <a:rPr lang="en-SG" sz="1600" b="1" dirty="0" smtClean="0">
                <a:solidFill>
                  <a:schemeClr val="bg1">
                    <a:lumMod val="50000"/>
                  </a:schemeClr>
                </a:solidFill>
                <a:latin typeface="Calibri" charset="0"/>
                <a:ea typeface="Calibri" charset="0"/>
                <a:cs typeface="Arial" charset="0"/>
              </a:rPr>
              <a:t>Simple extra explanation:</a:t>
            </a:r>
          </a:p>
          <a:p>
            <a:pPr>
              <a:lnSpc>
                <a:spcPct val="107000"/>
              </a:lnSpc>
              <a:spcAft>
                <a:spcPts val="800"/>
              </a:spcAft>
            </a:pPr>
            <a:r>
              <a:rPr lang="en-SG" sz="1600" dirty="0" smtClean="0">
                <a:solidFill>
                  <a:schemeClr val="bg1">
                    <a:lumMod val="50000"/>
                  </a:schemeClr>
                </a:solidFill>
                <a:latin typeface="Calibri" charset="0"/>
                <a:ea typeface="Calibri" charset="0"/>
                <a:cs typeface="Arial" charset="0"/>
              </a:rPr>
              <a:t>Increased size of adipose tissue increases the production of new mature adipose tissue to help in fat storage (increased number), so when the individual loses weight there is higher normal of fat cells which are smaller than normal and has higher susceptibility to store fat to restore their normal size so because of their increased number the person will gain weight and become obese again.</a:t>
            </a:r>
          </a:p>
        </p:txBody>
      </p:sp>
      <p:sp>
        <p:nvSpPr>
          <p:cNvPr id="8" name="Rectangle 7"/>
          <p:cNvSpPr/>
          <p:nvPr/>
        </p:nvSpPr>
        <p:spPr>
          <a:xfrm>
            <a:off x="3251289" y="1291499"/>
            <a:ext cx="6078449" cy="4616648"/>
          </a:xfrm>
          <a:prstGeom prst="rect">
            <a:avLst/>
          </a:prstGeom>
          <a:solidFill>
            <a:schemeClr val="bg1">
              <a:lumMod val="95000"/>
            </a:schemeClr>
          </a:solidFill>
          <a:ln w="19050">
            <a:solidFill>
              <a:srgbClr val="002060"/>
            </a:solidFill>
            <a:prstDash val="dash"/>
          </a:ln>
        </p:spPr>
        <p:txBody>
          <a:bodyPr wrap="square">
            <a:spAutoFit/>
          </a:bodyPr>
          <a:lstStyle/>
          <a:p>
            <a:pPr marL="285750" indent="-285750">
              <a:buFont typeface="Wingdings" charset="2"/>
              <a:buChar char="v"/>
            </a:pPr>
            <a:r>
              <a:rPr lang="en-US" sz="1400" dirty="0">
                <a:solidFill>
                  <a:srgbClr val="00B050"/>
                </a:solidFill>
              </a:rPr>
              <a:t>W</a:t>
            </a:r>
            <a:r>
              <a:rPr lang="en-US" sz="1400" dirty="0" smtClean="0">
                <a:solidFill>
                  <a:srgbClr val="00B050"/>
                </a:solidFill>
              </a:rPr>
              <a:t>hen </a:t>
            </a:r>
            <a:r>
              <a:rPr lang="en-US" sz="1400" dirty="0">
                <a:solidFill>
                  <a:srgbClr val="00B050"/>
                </a:solidFill>
              </a:rPr>
              <a:t>you eat too much all the excess fat will be stored in the adipocytes, these adipocytes they have a size where they can store up to limit. What happens after that </a:t>
            </a:r>
            <a:r>
              <a:rPr lang="mr-IN" sz="1400" dirty="0">
                <a:solidFill>
                  <a:srgbClr val="00B050"/>
                </a:solidFill>
              </a:rPr>
              <a:t>–</a:t>
            </a:r>
            <a:r>
              <a:rPr lang="en-US" sz="1400" dirty="0">
                <a:solidFill>
                  <a:srgbClr val="00B050"/>
                </a:solidFill>
              </a:rPr>
              <a:t>if the person continue in over eating- : The adipocytes will recruits the pre-adipocytes (the stem cells) and they differentiate into adipocytes </a:t>
            </a:r>
            <a:endParaRPr lang="en-US" sz="1400" dirty="0" smtClean="0">
              <a:solidFill>
                <a:srgbClr val="00B050"/>
              </a:solidFill>
            </a:endParaRPr>
          </a:p>
          <a:p>
            <a:pPr marL="285750" indent="-285750">
              <a:buFont typeface="Wingdings" charset="2"/>
              <a:buChar char="v"/>
            </a:pPr>
            <a:r>
              <a:rPr lang="en-US" sz="1400" dirty="0" smtClean="0">
                <a:solidFill>
                  <a:srgbClr val="00B050"/>
                </a:solidFill>
              </a:rPr>
              <a:t>So </a:t>
            </a:r>
            <a:r>
              <a:rPr lang="en-US" sz="1400" dirty="0">
                <a:solidFill>
                  <a:srgbClr val="00B050"/>
                </a:solidFill>
              </a:rPr>
              <a:t>we have 2 things: </a:t>
            </a:r>
            <a:endParaRPr lang="en-US" sz="1400" dirty="0" smtClean="0">
              <a:solidFill>
                <a:srgbClr val="00B050"/>
              </a:solidFill>
            </a:endParaRPr>
          </a:p>
          <a:p>
            <a:pPr marL="342900" indent="-342900">
              <a:buFont typeface="+mj-lt"/>
              <a:buAutoNum type="arabicPeriod"/>
            </a:pPr>
            <a:r>
              <a:rPr lang="en-US" sz="1400" dirty="0" smtClean="0">
                <a:solidFill>
                  <a:srgbClr val="00B050"/>
                </a:solidFill>
              </a:rPr>
              <a:t>increase </a:t>
            </a:r>
            <a:r>
              <a:rPr lang="en-US" sz="1400" dirty="0">
                <a:solidFill>
                  <a:srgbClr val="00B050"/>
                </a:solidFill>
              </a:rPr>
              <a:t>in size </a:t>
            </a:r>
            <a:endParaRPr lang="en-US" sz="1400" dirty="0" smtClean="0">
              <a:solidFill>
                <a:srgbClr val="00B050"/>
              </a:solidFill>
            </a:endParaRPr>
          </a:p>
          <a:p>
            <a:pPr marL="342900" indent="-342900">
              <a:buFont typeface="+mj-lt"/>
              <a:buAutoNum type="arabicPeriod"/>
            </a:pPr>
            <a:r>
              <a:rPr lang="en-US" sz="1400" dirty="0" smtClean="0">
                <a:solidFill>
                  <a:srgbClr val="00B050"/>
                </a:solidFill>
              </a:rPr>
              <a:t>increase </a:t>
            </a:r>
            <a:r>
              <a:rPr lang="en-US" sz="1400" dirty="0">
                <a:solidFill>
                  <a:srgbClr val="00B050"/>
                </a:solidFill>
              </a:rPr>
              <a:t>in number. </a:t>
            </a:r>
            <a:endParaRPr lang="en-US" sz="1400" dirty="0" smtClean="0">
              <a:solidFill>
                <a:srgbClr val="00B050"/>
              </a:solidFill>
            </a:endParaRPr>
          </a:p>
          <a:p>
            <a:pPr marL="342900" indent="-342900">
              <a:buFont typeface="+mj-lt"/>
              <a:buAutoNum type="arabicPeriod"/>
            </a:pPr>
            <a:endParaRPr lang="en-US" sz="1400" dirty="0" smtClean="0">
              <a:solidFill>
                <a:srgbClr val="00B050"/>
              </a:solidFill>
            </a:endParaRPr>
          </a:p>
          <a:p>
            <a:pPr marL="342900" indent="-342900">
              <a:buFont typeface="Wingdings" charset="2"/>
              <a:buChar char="v"/>
            </a:pPr>
            <a:r>
              <a:rPr lang="en-US" sz="1400" dirty="0" smtClean="0">
                <a:solidFill>
                  <a:srgbClr val="00B050"/>
                </a:solidFill>
              </a:rPr>
              <a:t>The </a:t>
            </a:r>
            <a:r>
              <a:rPr lang="en-US" sz="1400" dirty="0">
                <a:solidFill>
                  <a:srgbClr val="00B050"/>
                </a:solidFill>
              </a:rPr>
              <a:t>amount od fat that is coming to the adipose tissue is so much that the tissue is overwhelmed and it cannot store in the adipocytes then this fat spells over and become what we know as ectopic fat around your organs</a:t>
            </a:r>
            <a:r>
              <a:rPr lang="en-US" sz="1400" dirty="0" smtClean="0">
                <a:solidFill>
                  <a:srgbClr val="00B050"/>
                </a:solidFill>
              </a:rPr>
              <a:t>.</a:t>
            </a:r>
          </a:p>
          <a:p>
            <a:pPr marL="342900" indent="-342900">
              <a:buFont typeface="Wingdings" charset="2"/>
              <a:buChar char="v"/>
            </a:pPr>
            <a:endParaRPr lang="en-US" sz="1400" dirty="0">
              <a:solidFill>
                <a:srgbClr val="00B050"/>
              </a:solidFill>
            </a:endParaRPr>
          </a:p>
          <a:p>
            <a:pPr marL="285750" indent="-285750" algn="ctr">
              <a:buFont typeface="Wingdings" charset="2"/>
              <a:buChar char="v"/>
            </a:pPr>
            <a:r>
              <a:rPr lang="en-US" sz="1400" dirty="0" smtClean="0">
                <a:solidFill>
                  <a:srgbClr val="00B050"/>
                </a:solidFill>
              </a:rPr>
              <a:t>If a person is morbidly </a:t>
            </a:r>
            <a:r>
              <a:rPr lang="en-US" sz="1400" dirty="0">
                <a:solidFill>
                  <a:srgbClr val="00B050"/>
                </a:solidFill>
              </a:rPr>
              <a:t>obese so, he has </a:t>
            </a:r>
            <a:r>
              <a:rPr lang="en-US" sz="1400" dirty="0" smtClean="0">
                <a:solidFill>
                  <a:srgbClr val="00B050"/>
                </a:solidFill>
              </a:rPr>
              <a:t>higher number and </a:t>
            </a:r>
            <a:r>
              <a:rPr lang="en-US" sz="1400" dirty="0">
                <a:solidFill>
                  <a:srgbClr val="00B050"/>
                </a:solidFill>
              </a:rPr>
              <a:t>bigger </a:t>
            </a:r>
            <a:r>
              <a:rPr lang="en-US" sz="1400" dirty="0" err="1" smtClean="0">
                <a:solidFill>
                  <a:srgbClr val="00B050"/>
                </a:solidFill>
              </a:rPr>
              <a:t>adepocytes</a:t>
            </a:r>
            <a:r>
              <a:rPr lang="en-US" sz="1400" dirty="0" smtClean="0">
                <a:solidFill>
                  <a:srgbClr val="00B050"/>
                </a:solidFill>
              </a:rPr>
              <a:t> </a:t>
            </a:r>
            <a:r>
              <a:rPr lang="en-US" sz="1400" dirty="0">
                <a:solidFill>
                  <a:srgbClr val="00B050"/>
                </a:solidFill>
              </a:rPr>
              <a:t>size </a:t>
            </a:r>
            <a:r>
              <a:rPr lang="en-US" sz="1400" dirty="0" smtClean="0">
                <a:solidFill>
                  <a:srgbClr val="00B050"/>
                </a:solidFill>
              </a:rPr>
              <a:t>then he </a:t>
            </a:r>
            <a:r>
              <a:rPr lang="en-US" sz="1400" dirty="0">
                <a:solidFill>
                  <a:srgbClr val="00B050"/>
                </a:solidFill>
              </a:rPr>
              <a:t>starts losing weight </a:t>
            </a:r>
            <a:r>
              <a:rPr lang="en-US" sz="1400" dirty="0" smtClean="0">
                <a:solidFill>
                  <a:srgbClr val="00B050"/>
                </a:solidFill>
              </a:rPr>
              <a:t>There will be </a:t>
            </a:r>
            <a:r>
              <a:rPr lang="en-US" sz="1400" b="1" dirty="0" smtClean="0">
                <a:solidFill>
                  <a:srgbClr val="00B050"/>
                </a:solidFill>
              </a:rPr>
              <a:t>decrease </a:t>
            </a:r>
            <a:r>
              <a:rPr lang="en-US" sz="1400" b="1" dirty="0">
                <a:solidFill>
                  <a:srgbClr val="00B050"/>
                </a:solidFill>
              </a:rPr>
              <a:t>the size of adipocytes only </a:t>
            </a:r>
            <a:r>
              <a:rPr lang="en-US" sz="1400" dirty="0">
                <a:solidFill>
                  <a:srgbClr val="00B050"/>
                </a:solidFill>
              </a:rPr>
              <a:t>but the number stays the same. </a:t>
            </a:r>
          </a:p>
          <a:p>
            <a:pPr marL="285750" indent="-285750" algn="ctr">
              <a:buFont typeface="Wingdings" charset="2"/>
              <a:buChar char="v"/>
            </a:pPr>
            <a:r>
              <a:rPr lang="en-US" sz="1400" dirty="0" smtClean="0">
                <a:solidFill>
                  <a:srgbClr val="00B050"/>
                </a:solidFill>
              </a:rPr>
              <a:t>if a person </a:t>
            </a:r>
            <a:r>
              <a:rPr lang="en-US" sz="1400" dirty="0">
                <a:solidFill>
                  <a:srgbClr val="00B050"/>
                </a:solidFill>
              </a:rPr>
              <a:t>lost too much this person is on the </a:t>
            </a:r>
            <a:r>
              <a:rPr lang="en-US" sz="1400" dirty="0" err="1">
                <a:solidFill>
                  <a:srgbClr val="00B050"/>
                </a:solidFill>
              </a:rPr>
              <a:t>douply</a:t>
            </a:r>
            <a:r>
              <a:rPr lang="en-US" sz="1400" dirty="0">
                <a:solidFill>
                  <a:srgbClr val="00B050"/>
                </a:solidFill>
              </a:rPr>
              <a:t> abnormal state because now to achieve that normal weight which that person had done he’s still has the big number of his adipocytes but to reduce BMI range the size of adipocytes </a:t>
            </a:r>
            <a:r>
              <a:rPr lang="en-US" sz="1400" dirty="0" smtClean="0">
                <a:solidFill>
                  <a:srgbClr val="00B050"/>
                </a:solidFill>
              </a:rPr>
              <a:t>decreases .</a:t>
            </a:r>
          </a:p>
          <a:p>
            <a:pPr marL="285750" indent="-285750" algn="ctr">
              <a:buFont typeface="Wingdings" charset="2"/>
              <a:buChar char="v"/>
            </a:pPr>
            <a:r>
              <a:rPr lang="en-US" sz="1400" dirty="0" smtClean="0">
                <a:solidFill>
                  <a:srgbClr val="00B050"/>
                </a:solidFill>
              </a:rPr>
              <a:t>The </a:t>
            </a:r>
            <a:r>
              <a:rPr lang="en-US" sz="1400" dirty="0">
                <a:solidFill>
                  <a:srgbClr val="00B050"/>
                </a:solidFill>
              </a:rPr>
              <a:t>moment they get any fat they will increase in </a:t>
            </a:r>
            <a:r>
              <a:rPr lang="en-US" sz="1400" dirty="0" smtClean="0">
                <a:solidFill>
                  <a:srgbClr val="00B050"/>
                </a:solidFill>
              </a:rPr>
              <a:t>size again. </a:t>
            </a:r>
            <a:endParaRPr lang="en-US" sz="1400" dirty="0">
              <a:solidFill>
                <a:srgbClr val="00B050"/>
              </a:solidFill>
            </a:endParaRPr>
          </a:p>
        </p:txBody>
      </p:sp>
    </p:spTree>
    <p:extLst>
      <p:ext uri="{BB962C8B-B14F-4D97-AF65-F5344CB8AC3E}">
        <p14:creationId xmlns:p14="http://schemas.microsoft.com/office/powerpoint/2010/main" val="556008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accent5">
              <a:lumMod val="75000"/>
            </a:schemeClr>
          </a:solidFill>
          <a:prstDash val="sys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3967</TotalTime>
  <Words>3763</Words>
  <Application>Microsoft Macintosh PowerPoint</Application>
  <PresentationFormat>Widescreen</PresentationFormat>
  <Paragraphs>396</Paragraphs>
  <Slides>21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Adobe Devanagari</vt:lpstr>
      <vt:lpstr>Al Nile</vt:lpstr>
      <vt:lpstr>Calibri</vt:lpstr>
      <vt:lpstr>Calibri Light</vt:lpstr>
      <vt:lpstr>Cambria</vt:lpstr>
      <vt:lpstr>Century Gothic</vt:lpstr>
      <vt:lpstr>Comic Sans MS</vt:lpstr>
      <vt:lpstr>Copperplate Gothic Bold</vt:lpstr>
      <vt:lpstr>Gill Sans MT</vt:lpstr>
      <vt:lpstr>Mangal</vt:lpstr>
      <vt:lpstr>ＭＳ Ｐゴシック</vt:lpstr>
      <vt:lpstr>Wingdings</vt:lpstr>
      <vt:lpstr>맑은 고딕</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Microsoft Office User</cp:lastModifiedBy>
  <cp:revision>154</cp:revision>
  <dcterms:created xsi:type="dcterms:W3CDTF">2017-07-08T03:49:25Z</dcterms:created>
  <dcterms:modified xsi:type="dcterms:W3CDTF">2018-02-23T13:43:47Z</dcterms:modified>
</cp:coreProperties>
</file>