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9" r:id="rId3"/>
    <p:sldId id="296" r:id="rId4"/>
    <p:sldId id="284" r:id="rId5"/>
    <p:sldId id="283" r:id="rId6"/>
    <p:sldId id="299" r:id="rId7"/>
    <p:sldId id="285" r:id="rId8"/>
    <p:sldId id="286" r:id="rId9"/>
    <p:sldId id="287" r:id="rId10"/>
    <p:sldId id="288" r:id="rId11"/>
    <p:sldId id="297" r:id="rId12"/>
    <p:sldId id="289" r:id="rId13"/>
    <p:sldId id="290" r:id="rId14"/>
    <p:sldId id="298" r:id="rId15"/>
    <p:sldId id="291" r:id="rId16"/>
    <p:sldId id="300" r:id="rId17"/>
    <p:sldId id="292" r:id="rId18"/>
    <p:sldId id="293" r:id="rId19"/>
    <p:sldId id="294" r:id="rId20"/>
    <p:sldId id="295" r:id="rId21"/>
    <p:sldId id="303" r:id="rId22"/>
    <p:sldId id="304" r:id="rId23"/>
    <p:sldId id="301" r:id="rId24"/>
    <p:sldId id="302" r:id="rId25"/>
    <p:sldId id="261" r:id="rId26"/>
    <p:sldId id="2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CCCCC"/>
    <a:srgbClr val="F2F2F2"/>
    <a:srgbClr val="30AAB1"/>
    <a:srgbClr val="47AFB5"/>
    <a:srgbClr val="334E5D"/>
    <a:srgbClr val="9BCF99"/>
    <a:srgbClr val="00ADA8"/>
    <a:srgbClr val="36AECD"/>
    <a:srgbClr val="33A6C6"/>
    <a:srgbClr val="4B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74"/>
  </p:normalViewPr>
  <p:slideViewPr>
    <p:cSldViewPr snapToGrid="0" snapToObjects="1">
      <p:cViewPr varScale="1">
        <p:scale>
          <a:sx n="74" d="100"/>
          <a:sy n="74" d="100"/>
        </p:scale>
        <p:origin x="7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233CE-D3B0-B04E-A237-E7BE70E1F68F}"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6AFCE62F-5E95-424F-A83F-EEA30B079C3B}">
      <dgm:prSet phldrT="[Text]" custT="1"/>
      <dgm:spPr>
        <a:solidFill>
          <a:srgbClr val="00ADA8"/>
        </a:solidFill>
        <a:ln>
          <a:noFill/>
        </a:ln>
      </dgm:spPr>
      <dgm:t>
        <a:bodyPr/>
        <a:lstStyle/>
        <a:p>
          <a:r>
            <a:rPr lang="en-US" sz="1800" dirty="0" smtClean="0"/>
            <a:t>Visceral </a:t>
          </a:r>
          <a:r>
            <a:rPr lang="en-US" sz="1800" b="1" dirty="0" smtClean="0">
              <a:solidFill>
                <a:schemeClr val="bg1"/>
              </a:solidFill>
            </a:rPr>
            <a:t>Obesity</a:t>
          </a:r>
          <a:endParaRPr lang="ar-SA" sz="1800" b="1" dirty="0">
            <a:solidFill>
              <a:schemeClr val="bg1"/>
            </a:solidFill>
          </a:endParaRPr>
        </a:p>
      </dgm:t>
    </dgm:pt>
    <dgm:pt modelId="{048C933A-55E4-B54C-8583-1A3C938FAC9D}" type="parTrans" cxnId="{0AD91581-8A3A-8F4A-81BB-2F07C6E0F862}">
      <dgm:prSet/>
      <dgm:spPr/>
      <dgm:t>
        <a:bodyPr/>
        <a:lstStyle/>
        <a:p>
          <a:endParaRPr lang="en-US" sz="1800"/>
        </a:p>
      </dgm:t>
    </dgm:pt>
    <dgm:pt modelId="{100491BD-3E2E-EE4A-B6E9-2181DC71EFD7}" type="sibTrans" cxnId="{0AD91581-8A3A-8F4A-81BB-2F07C6E0F862}">
      <dgm:prSet/>
      <dgm:spPr/>
      <dgm:t>
        <a:bodyPr/>
        <a:lstStyle/>
        <a:p>
          <a:endParaRPr lang="en-US" sz="1800"/>
        </a:p>
      </dgm:t>
    </dgm:pt>
    <dgm:pt modelId="{F2EFEE74-1E7E-0E43-BD84-2D86ADB2A26A}">
      <dgm:prSet phldrT="[Text]" custT="1"/>
      <dgm:spPr>
        <a:solidFill>
          <a:srgbClr val="9BCF99"/>
        </a:solidFill>
      </dgm:spPr>
      <dgm:t>
        <a:bodyPr/>
        <a:lstStyle/>
        <a:p>
          <a:r>
            <a:rPr lang="en-US" sz="1800" dirty="0"/>
            <a:t>Hyperglycemia</a:t>
          </a:r>
        </a:p>
      </dgm:t>
    </dgm:pt>
    <dgm:pt modelId="{4BA38634-DC19-8447-A44A-3A05A425F97D}" type="parTrans" cxnId="{87690ABA-AAD4-D046-94B7-59BA35A15B65}">
      <dgm:prSet/>
      <dgm:spPr/>
      <dgm:t>
        <a:bodyPr/>
        <a:lstStyle/>
        <a:p>
          <a:endParaRPr lang="en-US" sz="1800"/>
        </a:p>
      </dgm:t>
    </dgm:pt>
    <dgm:pt modelId="{352B75F5-0C4A-EB4C-8BAF-F0D445CE04DD}" type="sibTrans" cxnId="{87690ABA-AAD4-D046-94B7-59BA35A15B65}">
      <dgm:prSet/>
      <dgm:spPr/>
      <dgm:t>
        <a:bodyPr/>
        <a:lstStyle/>
        <a:p>
          <a:endParaRPr lang="en-US" sz="1800"/>
        </a:p>
      </dgm:t>
    </dgm:pt>
    <dgm:pt modelId="{666F582E-1CF0-FA45-80F3-99C8650E63B7}">
      <dgm:prSet phldrT="[Text]" custT="1"/>
      <dgm:spPr>
        <a:solidFill>
          <a:srgbClr val="47AFB5"/>
        </a:solidFill>
      </dgm:spPr>
      <dgm:t>
        <a:bodyPr/>
        <a:lstStyle/>
        <a:p>
          <a:pPr rtl="0"/>
          <a:r>
            <a:rPr lang="en-US" sz="1800" dirty="0"/>
            <a:t>High serum triglycerides (TGs)</a:t>
          </a:r>
        </a:p>
      </dgm:t>
    </dgm:pt>
    <dgm:pt modelId="{01027CE0-0E4D-F947-BD21-419D6E0C109F}" type="parTrans" cxnId="{20FD5EA2-7E5C-0C48-B3A2-46FFE836C458}">
      <dgm:prSet/>
      <dgm:spPr/>
      <dgm:t>
        <a:bodyPr/>
        <a:lstStyle/>
        <a:p>
          <a:endParaRPr lang="en-US" sz="1800"/>
        </a:p>
      </dgm:t>
    </dgm:pt>
    <dgm:pt modelId="{35CA732E-0BD0-C34C-93FF-FD57A7FE51C9}" type="sibTrans" cxnId="{20FD5EA2-7E5C-0C48-B3A2-46FFE836C458}">
      <dgm:prSet/>
      <dgm:spPr/>
      <dgm:t>
        <a:bodyPr/>
        <a:lstStyle/>
        <a:p>
          <a:endParaRPr lang="en-US" sz="1800"/>
        </a:p>
      </dgm:t>
    </dgm:pt>
    <dgm:pt modelId="{0225EF26-086E-9042-BAEF-918C86BCAC76}">
      <dgm:prSet phldrT="[Text]" custT="1"/>
      <dgm:spPr>
        <a:solidFill>
          <a:srgbClr val="47AFB5"/>
        </a:solidFill>
      </dgm:spPr>
      <dgm:t>
        <a:bodyPr/>
        <a:lstStyle/>
        <a:p>
          <a:pPr rtl="0"/>
          <a:r>
            <a:rPr lang="en-US" sz="1800" dirty="0"/>
            <a:t>Insulin resistance (hyperinsulinemia)</a:t>
          </a:r>
        </a:p>
      </dgm:t>
    </dgm:pt>
    <dgm:pt modelId="{55B3F4E7-F00C-9344-810A-54302255E26C}" type="parTrans" cxnId="{26BCFCA7-0F74-F240-971E-C66CBEB90E78}">
      <dgm:prSet/>
      <dgm:spPr/>
      <dgm:t>
        <a:bodyPr/>
        <a:lstStyle/>
        <a:p>
          <a:endParaRPr lang="en-US" sz="1800"/>
        </a:p>
      </dgm:t>
    </dgm:pt>
    <dgm:pt modelId="{C90AE6AA-DDE1-C84B-A94D-AFEE61A9AE91}" type="sibTrans" cxnId="{26BCFCA7-0F74-F240-971E-C66CBEB90E78}">
      <dgm:prSet/>
      <dgm:spPr/>
      <dgm:t>
        <a:bodyPr/>
        <a:lstStyle/>
        <a:p>
          <a:endParaRPr lang="en-US" sz="1800"/>
        </a:p>
      </dgm:t>
    </dgm:pt>
    <dgm:pt modelId="{94BF8345-EC6E-C849-9986-501B2A346464}">
      <dgm:prSet phldrT="[Text]" custT="1"/>
      <dgm:spPr>
        <a:solidFill>
          <a:srgbClr val="4B8180"/>
        </a:solidFill>
      </dgm:spPr>
      <dgm:t>
        <a:bodyPr/>
        <a:lstStyle/>
        <a:p>
          <a:pPr rtl="0"/>
          <a:r>
            <a:rPr lang="en-US" sz="1800" dirty="0"/>
            <a:t>Hypertension</a:t>
          </a:r>
        </a:p>
      </dgm:t>
    </dgm:pt>
    <dgm:pt modelId="{5955C562-ED67-2941-8D1C-23899E848BE8}" type="sibTrans" cxnId="{7C471C06-E48B-9140-8089-D7A2D628594D}">
      <dgm:prSet/>
      <dgm:spPr/>
      <dgm:t>
        <a:bodyPr/>
        <a:lstStyle/>
        <a:p>
          <a:endParaRPr lang="en-US" sz="1800"/>
        </a:p>
      </dgm:t>
    </dgm:pt>
    <dgm:pt modelId="{8BCB6481-0487-F344-813B-A1CAC57C0FB6}" type="parTrans" cxnId="{7C471C06-E48B-9140-8089-D7A2D628594D}">
      <dgm:prSet/>
      <dgm:spPr/>
      <dgm:t>
        <a:bodyPr/>
        <a:lstStyle/>
        <a:p>
          <a:endParaRPr lang="en-US" sz="1800"/>
        </a:p>
      </dgm:t>
    </dgm:pt>
    <dgm:pt modelId="{52F7C8E5-5776-AB46-AEEE-7306ACB89181}">
      <dgm:prSet phldrT="[Text]" custT="1"/>
      <dgm:spPr>
        <a:solidFill>
          <a:srgbClr val="33A6C6"/>
        </a:solidFill>
      </dgm:spPr>
      <dgm:t>
        <a:bodyPr/>
        <a:lstStyle/>
        <a:p>
          <a:pPr rtl="0"/>
          <a:r>
            <a:rPr lang="en-US" sz="1800" dirty="0"/>
            <a:t>Low HDL cholesterol</a:t>
          </a:r>
        </a:p>
      </dgm:t>
    </dgm:pt>
    <dgm:pt modelId="{53600E89-923F-BF49-9B87-B6BC404E9CBC}" type="parTrans" cxnId="{184FEDFB-4193-A249-8F0E-142D9003E9A8}">
      <dgm:prSet/>
      <dgm:spPr/>
      <dgm:t>
        <a:bodyPr/>
        <a:lstStyle/>
        <a:p>
          <a:endParaRPr lang="en-US" sz="1800"/>
        </a:p>
      </dgm:t>
    </dgm:pt>
    <dgm:pt modelId="{C5FA997D-8942-8844-9447-1D28B81B15D2}" type="sibTrans" cxnId="{184FEDFB-4193-A249-8F0E-142D9003E9A8}">
      <dgm:prSet/>
      <dgm:spPr/>
      <dgm:t>
        <a:bodyPr/>
        <a:lstStyle/>
        <a:p>
          <a:endParaRPr lang="en-US" sz="1800"/>
        </a:p>
      </dgm:t>
    </dgm:pt>
    <dgm:pt modelId="{2C333C07-9498-4D46-A7F2-005D81EBCDA0}" type="pres">
      <dgm:prSet presAssocID="{AA3233CE-D3B0-B04E-A237-E7BE70E1F68F}" presName="diagram" presStyleCnt="0">
        <dgm:presLayoutVars>
          <dgm:dir/>
          <dgm:resizeHandles val="exact"/>
        </dgm:presLayoutVars>
      </dgm:prSet>
      <dgm:spPr/>
      <dgm:t>
        <a:bodyPr/>
        <a:lstStyle/>
        <a:p>
          <a:endParaRPr lang="en-US"/>
        </a:p>
      </dgm:t>
    </dgm:pt>
    <dgm:pt modelId="{8DA8397D-8BE9-DD4B-A10B-32F150FBC88A}" type="pres">
      <dgm:prSet presAssocID="{6AFCE62F-5E95-424F-A83F-EEA30B079C3B}" presName="node" presStyleLbl="node1" presStyleIdx="0" presStyleCnt="6" custScaleX="94188" custLinFactNeighborX="-15520">
        <dgm:presLayoutVars>
          <dgm:bulletEnabled val="1"/>
        </dgm:presLayoutVars>
      </dgm:prSet>
      <dgm:spPr/>
      <dgm:t>
        <a:bodyPr/>
        <a:lstStyle/>
        <a:p>
          <a:endParaRPr lang="en-US"/>
        </a:p>
      </dgm:t>
    </dgm:pt>
    <dgm:pt modelId="{62BEA693-1E62-F140-84DF-47C9A64299AB}" type="pres">
      <dgm:prSet presAssocID="{100491BD-3E2E-EE4A-B6E9-2181DC71EFD7}" presName="sibTrans" presStyleCnt="0"/>
      <dgm:spPr/>
    </dgm:pt>
    <dgm:pt modelId="{AA2DA8D3-DF6F-C84C-9F77-BDA48BA12DC0}" type="pres">
      <dgm:prSet presAssocID="{666F582E-1CF0-FA45-80F3-99C8650E63B7}" presName="node" presStyleLbl="node1" presStyleIdx="1" presStyleCnt="6" custScaleX="87243" custLinFactNeighborX="-16291" custLinFactNeighborY="-27">
        <dgm:presLayoutVars>
          <dgm:bulletEnabled val="1"/>
        </dgm:presLayoutVars>
      </dgm:prSet>
      <dgm:spPr/>
      <dgm:t>
        <a:bodyPr/>
        <a:lstStyle/>
        <a:p>
          <a:endParaRPr lang="en-US"/>
        </a:p>
      </dgm:t>
    </dgm:pt>
    <dgm:pt modelId="{B4575FF9-D6D8-4340-BC26-355C63E502CD}" type="pres">
      <dgm:prSet presAssocID="{35CA732E-0BD0-C34C-93FF-FD57A7FE51C9}" presName="sibTrans" presStyleCnt="0"/>
      <dgm:spPr/>
    </dgm:pt>
    <dgm:pt modelId="{FA304776-4D27-3245-B704-C80ACB118E0A}" type="pres">
      <dgm:prSet presAssocID="{52F7C8E5-5776-AB46-AEEE-7306ACB89181}" presName="node" presStyleLbl="node1" presStyleIdx="2" presStyleCnt="6" custScaleX="89788" custLinFactNeighborX="-12133" custLinFactNeighborY="-27">
        <dgm:presLayoutVars>
          <dgm:bulletEnabled val="1"/>
        </dgm:presLayoutVars>
      </dgm:prSet>
      <dgm:spPr/>
      <dgm:t>
        <a:bodyPr/>
        <a:lstStyle/>
        <a:p>
          <a:endParaRPr lang="en-US"/>
        </a:p>
      </dgm:t>
    </dgm:pt>
    <dgm:pt modelId="{00108876-A679-FB46-99A6-86E211DB4F16}" type="pres">
      <dgm:prSet presAssocID="{C5FA997D-8942-8844-9447-1D28B81B15D2}" presName="sibTrans" presStyleCnt="0"/>
      <dgm:spPr/>
    </dgm:pt>
    <dgm:pt modelId="{68789EE2-3BA8-CA40-BD14-76E9672440D5}" type="pres">
      <dgm:prSet presAssocID="{94BF8345-EC6E-C849-9986-501B2A346464}" presName="node" presStyleLbl="node1" presStyleIdx="3" presStyleCnt="6" custScaleX="82896" custLinFactNeighborX="-7636" custLinFactNeighborY="0">
        <dgm:presLayoutVars>
          <dgm:bulletEnabled val="1"/>
        </dgm:presLayoutVars>
      </dgm:prSet>
      <dgm:spPr/>
      <dgm:t>
        <a:bodyPr/>
        <a:lstStyle/>
        <a:p>
          <a:endParaRPr lang="en-US"/>
        </a:p>
      </dgm:t>
    </dgm:pt>
    <dgm:pt modelId="{41D10543-36D8-5140-942E-BD240ABD55E2}" type="pres">
      <dgm:prSet presAssocID="{5955C562-ED67-2941-8D1C-23899E848BE8}" presName="sibTrans" presStyleCnt="0"/>
      <dgm:spPr/>
    </dgm:pt>
    <dgm:pt modelId="{B321D2CB-EA5A-2041-AF98-4ED57CCF2617}" type="pres">
      <dgm:prSet presAssocID="{F2EFEE74-1E7E-0E43-BD84-2D86ADB2A26A}" presName="node" presStyleLbl="node1" presStyleIdx="4" presStyleCnt="6" custScaleX="85551" custLinFactNeighborX="3530" custLinFactNeighborY="1056">
        <dgm:presLayoutVars>
          <dgm:bulletEnabled val="1"/>
        </dgm:presLayoutVars>
      </dgm:prSet>
      <dgm:spPr/>
      <dgm:t>
        <a:bodyPr/>
        <a:lstStyle/>
        <a:p>
          <a:endParaRPr lang="en-US"/>
        </a:p>
      </dgm:t>
    </dgm:pt>
    <dgm:pt modelId="{4CE532C5-8122-7D41-A93A-6230BE7CE377}" type="pres">
      <dgm:prSet presAssocID="{352B75F5-0C4A-EB4C-8BAF-F0D445CE04DD}" presName="sibTrans" presStyleCnt="0"/>
      <dgm:spPr/>
    </dgm:pt>
    <dgm:pt modelId="{28F1E253-2977-C74F-938B-56E374442141}" type="pres">
      <dgm:prSet presAssocID="{0225EF26-086E-9042-BAEF-918C86BCAC76}" presName="node" presStyleLbl="node1" presStyleIdx="5" presStyleCnt="6" custScaleX="109468" custScaleY="100026" custLinFactNeighborX="13088" custLinFactNeighborY="14">
        <dgm:presLayoutVars>
          <dgm:bulletEnabled val="1"/>
        </dgm:presLayoutVars>
      </dgm:prSet>
      <dgm:spPr/>
      <dgm:t>
        <a:bodyPr/>
        <a:lstStyle/>
        <a:p>
          <a:endParaRPr lang="en-US"/>
        </a:p>
      </dgm:t>
    </dgm:pt>
  </dgm:ptLst>
  <dgm:cxnLst>
    <dgm:cxn modelId="{5AFD5081-44EF-4042-891B-B81E969B343E}" type="presOf" srcId="{666F582E-1CF0-FA45-80F3-99C8650E63B7}" destId="{AA2DA8D3-DF6F-C84C-9F77-BDA48BA12DC0}" srcOrd="0" destOrd="0" presId="urn:microsoft.com/office/officeart/2005/8/layout/default"/>
    <dgm:cxn modelId="{9E65B649-7482-BB46-AED1-3410BC8F02F8}" type="presOf" srcId="{F2EFEE74-1E7E-0E43-BD84-2D86ADB2A26A}" destId="{B321D2CB-EA5A-2041-AF98-4ED57CCF2617}" srcOrd="0" destOrd="0" presId="urn:microsoft.com/office/officeart/2005/8/layout/default"/>
    <dgm:cxn modelId="{947FBFFC-EBAD-564E-8FDF-67C312BF0236}" type="presOf" srcId="{6AFCE62F-5E95-424F-A83F-EEA30B079C3B}" destId="{8DA8397D-8BE9-DD4B-A10B-32F150FBC88A}" srcOrd="0" destOrd="0" presId="urn:microsoft.com/office/officeart/2005/8/layout/default"/>
    <dgm:cxn modelId="{814A6EC2-7CEE-7D45-B167-D124A29E3098}" type="presOf" srcId="{0225EF26-086E-9042-BAEF-918C86BCAC76}" destId="{28F1E253-2977-C74F-938B-56E374442141}" srcOrd="0" destOrd="0" presId="urn:microsoft.com/office/officeart/2005/8/layout/default"/>
    <dgm:cxn modelId="{0AD91581-8A3A-8F4A-81BB-2F07C6E0F862}" srcId="{AA3233CE-D3B0-B04E-A237-E7BE70E1F68F}" destId="{6AFCE62F-5E95-424F-A83F-EEA30B079C3B}" srcOrd="0" destOrd="0" parTransId="{048C933A-55E4-B54C-8583-1A3C938FAC9D}" sibTransId="{100491BD-3E2E-EE4A-B6E9-2181DC71EFD7}"/>
    <dgm:cxn modelId="{73C74B75-9A13-1744-BF79-1FAE992476F9}" type="presOf" srcId="{AA3233CE-D3B0-B04E-A237-E7BE70E1F68F}" destId="{2C333C07-9498-4D46-A7F2-005D81EBCDA0}" srcOrd="0" destOrd="0" presId="urn:microsoft.com/office/officeart/2005/8/layout/default"/>
    <dgm:cxn modelId="{7C471C06-E48B-9140-8089-D7A2D628594D}" srcId="{AA3233CE-D3B0-B04E-A237-E7BE70E1F68F}" destId="{94BF8345-EC6E-C849-9986-501B2A346464}" srcOrd="3" destOrd="0" parTransId="{8BCB6481-0487-F344-813B-A1CAC57C0FB6}" sibTransId="{5955C562-ED67-2941-8D1C-23899E848BE8}"/>
    <dgm:cxn modelId="{6454B443-76E9-504F-B8F8-30FB8D418655}" type="presOf" srcId="{94BF8345-EC6E-C849-9986-501B2A346464}" destId="{68789EE2-3BA8-CA40-BD14-76E9672440D5}" srcOrd="0" destOrd="0" presId="urn:microsoft.com/office/officeart/2005/8/layout/default"/>
    <dgm:cxn modelId="{87690ABA-AAD4-D046-94B7-59BA35A15B65}" srcId="{AA3233CE-D3B0-B04E-A237-E7BE70E1F68F}" destId="{F2EFEE74-1E7E-0E43-BD84-2D86ADB2A26A}" srcOrd="4" destOrd="0" parTransId="{4BA38634-DC19-8447-A44A-3A05A425F97D}" sibTransId="{352B75F5-0C4A-EB4C-8BAF-F0D445CE04DD}"/>
    <dgm:cxn modelId="{26BCFCA7-0F74-F240-971E-C66CBEB90E78}" srcId="{AA3233CE-D3B0-B04E-A237-E7BE70E1F68F}" destId="{0225EF26-086E-9042-BAEF-918C86BCAC76}" srcOrd="5" destOrd="0" parTransId="{55B3F4E7-F00C-9344-810A-54302255E26C}" sibTransId="{C90AE6AA-DDE1-C84B-A94D-AFEE61A9AE91}"/>
    <dgm:cxn modelId="{184FEDFB-4193-A249-8F0E-142D9003E9A8}" srcId="{AA3233CE-D3B0-B04E-A237-E7BE70E1F68F}" destId="{52F7C8E5-5776-AB46-AEEE-7306ACB89181}" srcOrd="2" destOrd="0" parTransId="{53600E89-923F-BF49-9B87-B6BC404E9CBC}" sibTransId="{C5FA997D-8942-8844-9447-1D28B81B15D2}"/>
    <dgm:cxn modelId="{525F736C-B860-B049-A846-129431EAA2E6}" type="presOf" srcId="{52F7C8E5-5776-AB46-AEEE-7306ACB89181}" destId="{FA304776-4D27-3245-B704-C80ACB118E0A}" srcOrd="0" destOrd="0" presId="urn:microsoft.com/office/officeart/2005/8/layout/default"/>
    <dgm:cxn modelId="{20FD5EA2-7E5C-0C48-B3A2-46FFE836C458}" srcId="{AA3233CE-D3B0-B04E-A237-E7BE70E1F68F}" destId="{666F582E-1CF0-FA45-80F3-99C8650E63B7}" srcOrd="1" destOrd="0" parTransId="{01027CE0-0E4D-F947-BD21-419D6E0C109F}" sibTransId="{35CA732E-0BD0-C34C-93FF-FD57A7FE51C9}"/>
    <dgm:cxn modelId="{7A17962E-8E58-3042-9A41-EF2763E28A24}" type="presParOf" srcId="{2C333C07-9498-4D46-A7F2-005D81EBCDA0}" destId="{8DA8397D-8BE9-DD4B-A10B-32F150FBC88A}" srcOrd="0" destOrd="0" presId="urn:microsoft.com/office/officeart/2005/8/layout/default"/>
    <dgm:cxn modelId="{87900FF2-3959-534D-863D-D084D40DB392}" type="presParOf" srcId="{2C333C07-9498-4D46-A7F2-005D81EBCDA0}" destId="{62BEA693-1E62-F140-84DF-47C9A64299AB}" srcOrd="1" destOrd="0" presId="urn:microsoft.com/office/officeart/2005/8/layout/default"/>
    <dgm:cxn modelId="{D1FB6CAD-32E9-5C40-95AF-EF8B6107D4FE}" type="presParOf" srcId="{2C333C07-9498-4D46-A7F2-005D81EBCDA0}" destId="{AA2DA8D3-DF6F-C84C-9F77-BDA48BA12DC0}" srcOrd="2" destOrd="0" presId="urn:microsoft.com/office/officeart/2005/8/layout/default"/>
    <dgm:cxn modelId="{CBB05584-100D-CC49-B809-7289A8D81D3E}" type="presParOf" srcId="{2C333C07-9498-4D46-A7F2-005D81EBCDA0}" destId="{B4575FF9-D6D8-4340-BC26-355C63E502CD}" srcOrd="3" destOrd="0" presId="urn:microsoft.com/office/officeart/2005/8/layout/default"/>
    <dgm:cxn modelId="{291CA3E9-ADC4-8D40-B796-C1595B20E48E}" type="presParOf" srcId="{2C333C07-9498-4D46-A7F2-005D81EBCDA0}" destId="{FA304776-4D27-3245-B704-C80ACB118E0A}" srcOrd="4" destOrd="0" presId="urn:microsoft.com/office/officeart/2005/8/layout/default"/>
    <dgm:cxn modelId="{DC220509-3CE5-F04C-ACED-621BD80E9DCE}" type="presParOf" srcId="{2C333C07-9498-4D46-A7F2-005D81EBCDA0}" destId="{00108876-A679-FB46-99A6-86E211DB4F16}" srcOrd="5" destOrd="0" presId="urn:microsoft.com/office/officeart/2005/8/layout/default"/>
    <dgm:cxn modelId="{9A4884DF-C9D0-3645-A082-E504A5F047DF}" type="presParOf" srcId="{2C333C07-9498-4D46-A7F2-005D81EBCDA0}" destId="{68789EE2-3BA8-CA40-BD14-76E9672440D5}" srcOrd="6" destOrd="0" presId="urn:microsoft.com/office/officeart/2005/8/layout/default"/>
    <dgm:cxn modelId="{77F2C9BB-2834-8C48-920D-6AD144400ADC}" type="presParOf" srcId="{2C333C07-9498-4D46-A7F2-005D81EBCDA0}" destId="{41D10543-36D8-5140-942E-BD240ABD55E2}" srcOrd="7" destOrd="0" presId="urn:microsoft.com/office/officeart/2005/8/layout/default"/>
    <dgm:cxn modelId="{95DFA0C3-31C0-AF40-8D2D-F04CFB76BD71}" type="presParOf" srcId="{2C333C07-9498-4D46-A7F2-005D81EBCDA0}" destId="{B321D2CB-EA5A-2041-AF98-4ED57CCF2617}" srcOrd="8" destOrd="0" presId="urn:microsoft.com/office/officeart/2005/8/layout/default"/>
    <dgm:cxn modelId="{C6DFB52C-138C-754B-ABB0-27C9040FF2C9}" type="presParOf" srcId="{2C333C07-9498-4D46-A7F2-005D81EBCDA0}" destId="{4CE532C5-8122-7D41-A93A-6230BE7CE377}" srcOrd="9" destOrd="0" presId="urn:microsoft.com/office/officeart/2005/8/layout/default"/>
    <dgm:cxn modelId="{570FEFA2-FC7E-D949-A2A6-D5CED656718F}" type="presParOf" srcId="{2C333C07-9498-4D46-A7F2-005D81EBCDA0}" destId="{28F1E253-2977-C74F-938B-56E374442141}" srcOrd="1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2AA9A-2B9D-2841-BB6C-9403834527E7}" type="doc">
      <dgm:prSet loTypeId="urn:microsoft.com/office/officeart/2005/8/layout/process1" loCatId="" qsTypeId="urn:microsoft.com/office/officeart/2005/8/quickstyle/simple1" qsCatId="simple" csTypeId="urn:microsoft.com/office/officeart/2005/8/colors/accent1_2" csCatId="accent1" phldr="1"/>
      <dgm:spPr/>
    </dgm:pt>
    <dgm:pt modelId="{CAFCFD8C-7EEA-BE4C-823E-585B3E713143}">
      <dgm:prSet phldrT="[Text]"/>
      <dgm:spPr>
        <a:solidFill>
          <a:schemeClr val="bg1"/>
        </a:solidFill>
        <a:ln w="28575">
          <a:solidFill>
            <a:srgbClr val="00ADA8"/>
          </a:solidFill>
        </a:ln>
      </dgm:spPr>
      <dgm:t>
        <a:bodyPr/>
        <a:lstStyle/>
        <a:p>
          <a:r>
            <a:rPr lang="en-US" altLang="en-US" dirty="0">
              <a:solidFill>
                <a:srgbClr val="334E5D"/>
              </a:solidFill>
              <a:ea typeface="ＭＳ Ｐゴシック" panose="020B0600070205080204" pitchFamily="34" charset="-128"/>
            </a:rPr>
            <a:t>Cells become </a:t>
          </a:r>
          <a:r>
            <a:rPr lang="en-US" altLang="en-US" b="1" dirty="0">
              <a:solidFill>
                <a:srgbClr val="334E5D"/>
              </a:solidFill>
              <a:ea typeface="ＭＳ Ｐゴシック" panose="020B0600070205080204" pitchFamily="34" charset="-128"/>
            </a:rPr>
            <a:t>less responsive to insulin</a:t>
          </a:r>
          <a:endParaRPr lang="en-US" b="1" dirty="0">
            <a:solidFill>
              <a:srgbClr val="334E5D"/>
            </a:solidFill>
          </a:endParaRPr>
        </a:p>
      </dgm:t>
    </dgm:pt>
    <dgm:pt modelId="{30586226-2B9F-3C4E-B3D6-627F2397F11B}" type="parTrans" cxnId="{3C55BBFD-0BFD-B844-9B13-A1415CD44C82}">
      <dgm:prSet/>
      <dgm:spPr/>
      <dgm:t>
        <a:bodyPr/>
        <a:lstStyle/>
        <a:p>
          <a:endParaRPr lang="en-US"/>
        </a:p>
      </dgm:t>
    </dgm:pt>
    <dgm:pt modelId="{642682C5-8D07-8543-B574-289D7A11ACB9}" type="sibTrans" cxnId="{3C55BBFD-0BFD-B844-9B13-A1415CD44C82}">
      <dgm:prSet/>
      <dgm:spPr>
        <a:solidFill>
          <a:srgbClr val="334E5D"/>
        </a:solidFill>
      </dgm:spPr>
      <dgm:t>
        <a:bodyPr/>
        <a:lstStyle/>
        <a:p>
          <a:pPr rtl="0"/>
          <a:endParaRPr lang="en-US" dirty="0"/>
        </a:p>
      </dgm:t>
    </dgm:pt>
    <dgm:pt modelId="{7D5991C8-2D03-2945-AB04-5126CFAD53B2}">
      <dgm:prSet phldrT="[Text]"/>
      <dgm:spPr>
        <a:solidFill>
          <a:schemeClr val="bg1"/>
        </a:solidFill>
        <a:ln w="28575">
          <a:solidFill>
            <a:srgbClr val="9BCF99"/>
          </a:solidFill>
        </a:ln>
      </dgm:spPr>
      <dgm:t>
        <a:bodyPr/>
        <a:lstStyle/>
        <a:p>
          <a:r>
            <a:rPr lang="en-US" altLang="en-US" b="1" dirty="0" smtClean="0">
              <a:solidFill>
                <a:srgbClr val="334E5D"/>
              </a:solidFill>
              <a:ea typeface="ＭＳ Ｐゴシック" panose="020B0600070205080204" pitchFamily="34" charset="-128"/>
              <a:sym typeface="Wingdings" pitchFamily="2" charset="2"/>
            </a:rPr>
            <a:t>High </a:t>
          </a:r>
          <a:r>
            <a:rPr lang="en-US" altLang="en-US" b="1" dirty="0">
              <a:solidFill>
                <a:srgbClr val="334E5D"/>
              </a:solidFill>
              <a:ea typeface="ＭＳ Ｐゴシック" panose="020B0600070205080204" pitchFamily="34" charset="-128"/>
              <a:sym typeface="Wingdings" pitchFamily="2" charset="2"/>
            </a:rPr>
            <a:t>plasma insulin </a:t>
          </a:r>
          <a:r>
            <a:rPr lang="en-US" altLang="en-US" dirty="0">
              <a:solidFill>
                <a:srgbClr val="334E5D"/>
              </a:solidFill>
              <a:ea typeface="ＭＳ Ｐゴシック" panose="020B0600070205080204" pitchFamily="34" charset="-128"/>
              <a:sym typeface="Wingdings" pitchFamily="2" charset="2"/>
            </a:rPr>
            <a:t>(compensation</a:t>
          </a:r>
          <a:r>
            <a:rPr lang="en-US" altLang="en-US" dirty="0" smtClean="0">
              <a:solidFill>
                <a:srgbClr val="334E5D"/>
              </a:solidFill>
              <a:ea typeface="ＭＳ Ｐゴシック" panose="020B0600070205080204" pitchFamily="34" charset="-128"/>
              <a:sym typeface="Wingdings" pitchFamily="2" charset="2"/>
            </a:rPr>
            <a:t>)</a:t>
          </a:r>
          <a:endParaRPr lang="en-US" dirty="0">
            <a:solidFill>
              <a:srgbClr val="334E5D"/>
            </a:solidFill>
          </a:endParaRPr>
        </a:p>
      </dgm:t>
    </dgm:pt>
    <dgm:pt modelId="{440FC0ED-2787-BC49-9C15-A26B1BC58272}" type="parTrans" cxnId="{B4B355F8-9B6D-2E45-9B49-07B36AFAFE31}">
      <dgm:prSet/>
      <dgm:spPr/>
      <dgm:t>
        <a:bodyPr/>
        <a:lstStyle/>
        <a:p>
          <a:endParaRPr lang="en-US"/>
        </a:p>
      </dgm:t>
    </dgm:pt>
    <dgm:pt modelId="{F7862B37-840E-A241-8A56-742CEF0F37D0}" type="sibTrans" cxnId="{B4B355F8-9B6D-2E45-9B49-07B36AFAFE31}">
      <dgm:prSet/>
      <dgm:spPr>
        <a:solidFill>
          <a:srgbClr val="334E5D"/>
        </a:solidFill>
      </dgm:spPr>
      <dgm:t>
        <a:bodyPr/>
        <a:lstStyle/>
        <a:p>
          <a:pPr rtl="0"/>
          <a:endParaRPr lang="en-US" dirty="0"/>
        </a:p>
      </dgm:t>
    </dgm:pt>
    <dgm:pt modelId="{297B7A28-7398-524B-AF27-70726DA0F4CD}">
      <dgm:prSet phldrT="[Text]"/>
      <dgm:spPr>
        <a:solidFill>
          <a:schemeClr val="bg1"/>
        </a:solidFill>
        <a:ln w="28575">
          <a:solidFill>
            <a:srgbClr val="36AECD"/>
          </a:solidFill>
        </a:ln>
      </dgm:spPr>
      <dgm:t>
        <a:bodyPr/>
        <a:lstStyle/>
        <a:p>
          <a:r>
            <a:rPr lang="en-US" altLang="en-US" dirty="0">
              <a:solidFill>
                <a:srgbClr val="334E5D"/>
              </a:solidFill>
              <a:ea typeface="ＭＳ Ｐゴシック" panose="020B0600070205080204" pitchFamily="34" charset="-128"/>
              <a:sym typeface="Wingdings" pitchFamily="2" charset="2"/>
            </a:rPr>
            <a:t>Hyperglycemia</a:t>
          </a:r>
        </a:p>
        <a:p>
          <a:r>
            <a:rPr lang="en-US" dirty="0">
              <a:solidFill>
                <a:srgbClr val="334E5D"/>
              </a:solidFill>
              <a:ea typeface="ＭＳ Ｐゴシック" panose="020B0600070205080204" pitchFamily="34" charset="-128"/>
              <a:sym typeface="Wingdings" pitchFamily="2" charset="2"/>
            </a:rPr>
            <a:t>(when compensation fails)</a:t>
          </a:r>
          <a:endParaRPr lang="en-US" dirty="0">
            <a:solidFill>
              <a:srgbClr val="334E5D"/>
            </a:solidFill>
          </a:endParaRPr>
        </a:p>
      </dgm:t>
    </dgm:pt>
    <dgm:pt modelId="{70CBA90B-4F95-B242-8CB0-6BB4579EDD85}" type="parTrans" cxnId="{A4297C0F-564A-7E45-ABCB-7E21563F18C9}">
      <dgm:prSet/>
      <dgm:spPr/>
      <dgm:t>
        <a:bodyPr/>
        <a:lstStyle/>
        <a:p>
          <a:endParaRPr lang="en-US"/>
        </a:p>
      </dgm:t>
    </dgm:pt>
    <dgm:pt modelId="{9D743614-7B6E-F947-9CEB-D8E1BB7DD62B}" type="sibTrans" cxnId="{A4297C0F-564A-7E45-ABCB-7E21563F18C9}">
      <dgm:prSet/>
      <dgm:spPr/>
      <dgm:t>
        <a:bodyPr/>
        <a:lstStyle/>
        <a:p>
          <a:endParaRPr lang="en-US"/>
        </a:p>
      </dgm:t>
    </dgm:pt>
    <dgm:pt modelId="{2C928365-8D21-F246-9D6D-C7165B53EE37}" type="pres">
      <dgm:prSet presAssocID="{E4E2AA9A-2B9D-2841-BB6C-9403834527E7}" presName="Name0" presStyleCnt="0">
        <dgm:presLayoutVars>
          <dgm:dir/>
          <dgm:resizeHandles val="exact"/>
        </dgm:presLayoutVars>
      </dgm:prSet>
      <dgm:spPr/>
    </dgm:pt>
    <dgm:pt modelId="{FF59A025-915D-2E4C-8B17-052C0C51ED8F}" type="pres">
      <dgm:prSet presAssocID="{CAFCFD8C-7EEA-BE4C-823E-585B3E713143}" presName="node" presStyleLbl="node1" presStyleIdx="0" presStyleCnt="3">
        <dgm:presLayoutVars>
          <dgm:bulletEnabled val="1"/>
        </dgm:presLayoutVars>
      </dgm:prSet>
      <dgm:spPr>
        <a:prstGeom prst="round1Rect">
          <a:avLst/>
        </a:prstGeom>
      </dgm:spPr>
      <dgm:t>
        <a:bodyPr/>
        <a:lstStyle/>
        <a:p>
          <a:endParaRPr lang="en-US"/>
        </a:p>
      </dgm:t>
    </dgm:pt>
    <dgm:pt modelId="{B802B276-B82B-E84D-BBA7-728670980855}" type="pres">
      <dgm:prSet presAssocID="{642682C5-8D07-8543-B574-289D7A11ACB9}" presName="sibTrans" presStyleLbl="sibTrans2D1" presStyleIdx="0" presStyleCnt="2" custScaleY="41896"/>
      <dgm:spPr/>
      <dgm:t>
        <a:bodyPr/>
        <a:lstStyle/>
        <a:p>
          <a:endParaRPr lang="en-US"/>
        </a:p>
      </dgm:t>
    </dgm:pt>
    <dgm:pt modelId="{FC7D8412-6B9E-EB40-AB30-AA3040AE0A19}" type="pres">
      <dgm:prSet presAssocID="{642682C5-8D07-8543-B574-289D7A11ACB9}" presName="connectorText" presStyleLbl="sibTrans2D1" presStyleIdx="0" presStyleCnt="2"/>
      <dgm:spPr/>
      <dgm:t>
        <a:bodyPr/>
        <a:lstStyle/>
        <a:p>
          <a:endParaRPr lang="en-US"/>
        </a:p>
      </dgm:t>
    </dgm:pt>
    <dgm:pt modelId="{53234F49-4085-314C-97B0-0A3EE03E41F4}" type="pres">
      <dgm:prSet presAssocID="{7D5991C8-2D03-2945-AB04-5126CFAD53B2}" presName="node" presStyleLbl="node1" presStyleIdx="1" presStyleCnt="3">
        <dgm:presLayoutVars>
          <dgm:bulletEnabled val="1"/>
        </dgm:presLayoutVars>
      </dgm:prSet>
      <dgm:spPr>
        <a:prstGeom prst="round1Rect">
          <a:avLst/>
        </a:prstGeom>
      </dgm:spPr>
      <dgm:t>
        <a:bodyPr/>
        <a:lstStyle/>
        <a:p>
          <a:endParaRPr lang="en-US"/>
        </a:p>
      </dgm:t>
    </dgm:pt>
    <dgm:pt modelId="{610ACE5D-507A-E044-992A-2F89E92BD40C}" type="pres">
      <dgm:prSet presAssocID="{F7862B37-840E-A241-8A56-742CEF0F37D0}" presName="sibTrans" presStyleLbl="sibTrans2D1" presStyleIdx="1" presStyleCnt="2" custScaleY="37099"/>
      <dgm:spPr/>
      <dgm:t>
        <a:bodyPr/>
        <a:lstStyle/>
        <a:p>
          <a:endParaRPr lang="en-US"/>
        </a:p>
      </dgm:t>
    </dgm:pt>
    <dgm:pt modelId="{3D80E196-54DB-D847-B19D-FEE8453E710B}" type="pres">
      <dgm:prSet presAssocID="{F7862B37-840E-A241-8A56-742CEF0F37D0}" presName="connectorText" presStyleLbl="sibTrans2D1" presStyleIdx="1" presStyleCnt="2"/>
      <dgm:spPr/>
      <dgm:t>
        <a:bodyPr/>
        <a:lstStyle/>
        <a:p>
          <a:endParaRPr lang="en-US"/>
        </a:p>
      </dgm:t>
    </dgm:pt>
    <dgm:pt modelId="{DC516332-D7B4-2D4E-AC0F-3473243332DA}" type="pres">
      <dgm:prSet presAssocID="{297B7A28-7398-524B-AF27-70726DA0F4CD}" presName="node" presStyleLbl="node1" presStyleIdx="2" presStyleCnt="3">
        <dgm:presLayoutVars>
          <dgm:bulletEnabled val="1"/>
        </dgm:presLayoutVars>
      </dgm:prSet>
      <dgm:spPr>
        <a:prstGeom prst="round1Rect">
          <a:avLst/>
        </a:prstGeom>
      </dgm:spPr>
      <dgm:t>
        <a:bodyPr/>
        <a:lstStyle/>
        <a:p>
          <a:endParaRPr lang="en-US"/>
        </a:p>
      </dgm:t>
    </dgm:pt>
  </dgm:ptLst>
  <dgm:cxnLst>
    <dgm:cxn modelId="{D65C2D8D-7C6A-4C43-A26A-210B65A2A5BC}" type="presOf" srcId="{642682C5-8D07-8543-B574-289D7A11ACB9}" destId="{B802B276-B82B-E84D-BBA7-728670980855}" srcOrd="0" destOrd="0" presId="urn:microsoft.com/office/officeart/2005/8/layout/process1"/>
    <dgm:cxn modelId="{3C55BBFD-0BFD-B844-9B13-A1415CD44C82}" srcId="{E4E2AA9A-2B9D-2841-BB6C-9403834527E7}" destId="{CAFCFD8C-7EEA-BE4C-823E-585B3E713143}" srcOrd="0" destOrd="0" parTransId="{30586226-2B9F-3C4E-B3D6-627F2397F11B}" sibTransId="{642682C5-8D07-8543-B574-289D7A11ACB9}"/>
    <dgm:cxn modelId="{68D49115-A9E8-F148-8E68-917CC638D6EE}" type="presOf" srcId="{297B7A28-7398-524B-AF27-70726DA0F4CD}" destId="{DC516332-D7B4-2D4E-AC0F-3473243332DA}" srcOrd="0" destOrd="0" presId="urn:microsoft.com/office/officeart/2005/8/layout/process1"/>
    <dgm:cxn modelId="{4AC76471-0128-BD43-AE1B-55297AAF180E}" type="presOf" srcId="{F7862B37-840E-A241-8A56-742CEF0F37D0}" destId="{610ACE5D-507A-E044-992A-2F89E92BD40C}" srcOrd="0" destOrd="0" presId="urn:microsoft.com/office/officeart/2005/8/layout/process1"/>
    <dgm:cxn modelId="{630C8154-8583-904B-9CFB-1377FA653F4B}" type="presOf" srcId="{CAFCFD8C-7EEA-BE4C-823E-585B3E713143}" destId="{FF59A025-915D-2E4C-8B17-052C0C51ED8F}" srcOrd="0" destOrd="0" presId="urn:microsoft.com/office/officeart/2005/8/layout/process1"/>
    <dgm:cxn modelId="{B4B355F8-9B6D-2E45-9B49-07B36AFAFE31}" srcId="{E4E2AA9A-2B9D-2841-BB6C-9403834527E7}" destId="{7D5991C8-2D03-2945-AB04-5126CFAD53B2}" srcOrd="1" destOrd="0" parTransId="{440FC0ED-2787-BC49-9C15-A26B1BC58272}" sibTransId="{F7862B37-840E-A241-8A56-742CEF0F37D0}"/>
    <dgm:cxn modelId="{41A5FCA9-5A8F-B349-97EA-908E64F3AB87}" type="presOf" srcId="{7D5991C8-2D03-2945-AB04-5126CFAD53B2}" destId="{53234F49-4085-314C-97B0-0A3EE03E41F4}" srcOrd="0" destOrd="0" presId="urn:microsoft.com/office/officeart/2005/8/layout/process1"/>
    <dgm:cxn modelId="{E0C5DE9F-3593-654F-BF00-B9E9B8FD78F4}" type="presOf" srcId="{E4E2AA9A-2B9D-2841-BB6C-9403834527E7}" destId="{2C928365-8D21-F246-9D6D-C7165B53EE37}" srcOrd="0" destOrd="0" presId="urn:microsoft.com/office/officeart/2005/8/layout/process1"/>
    <dgm:cxn modelId="{A4297C0F-564A-7E45-ABCB-7E21563F18C9}" srcId="{E4E2AA9A-2B9D-2841-BB6C-9403834527E7}" destId="{297B7A28-7398-524B-AF27-70726DA0F4CD}" srcOrd="2" destOrd="0" parTransId="{70CBA90B-4F95-B242-8CB0-6BB4579EDD85}" sibTransId="{9D743614-7B6E-F947-9CEB-D8E1BB7DD62B}"/>
    <dgm:cxn modelId="{A72CEDD6-E967-6C40-A2A8-B4B90875DE79}" type="presOf" srcId="{F7862B37-840E-A241-8A56-742CEF0F37D0}" destId="{3D80E196-54DB-D847-B19D-FEE8453E710B}" srcOrd="1" destOrd="0" presId="urn:microsoft.com/office/officeart/2005/8/layout/process1"/>
    <dgm:cxn modelId="{B28C22B4-7D35-264D-9A56-7F7FC05A35DD}" type="presOf" srcId="{642682C5-8D07-8543-B574-289D7A11ACB9}" destId="{FC7D8412-6B9E-EB40-AB30-AA3040AE0A19}" srcOrd="1" destOrd="0" presId="urn:microsoft.com/office/officeart/2005/8/layout/process1"/>
    <dgm:cxn modelId="{57C4FB63-EFEE-164E-9044-5F2F698B314D}" type="presParOf" srcId="{2C928365-8D21-F246-9D6D-C7165B53EE37}" destId="{FF59A025-915D-2E4C-8B17-052C0C51ED8F}" srcOrd="0" destOrd="0" presId="urn:microsoft.com/office/officeart/2005/8/layout/process1"/>
    <dgm:cxn modelId="{3478777A-9E01-454B-B28D-E23A9C74D697}" type="presParOf" srcId="{2C928365-8D21-F246-9D6D-C7165B53EE37}" destId="{B802B276-B82B-E84D-BBA7-728670980855}" srcOrd="1" destOrd="0" presId="urn:microsoft.com/office/officeart/2005/8/layout/process1"/>
    <dgm:cxn modelId="{7F7DABC7-EF2A-EE4D-8C7F-EF56810B51FF}" type="presParOf" srcId="{B802B276-B82B-E84D-BBA7-728670980855}" destId="{FC7D8412-6B9E-EB40-AB30-AA3040AE0A19}" srcOrd="0" destOrd="0" presId="urn:microsoft.com/office/officeart/2005/8/layout/process1"/>
    <dgm:cxn modelId="{F607F444-B5C1-3942-913D-36BC032F3228}" type="presParOf" srcId="{2C928365-8D21-F246-9D6D-C7165B53EE37}" destId="{53234F49-4085-314C-97B0-0A3EE03E41F4}" srcOrd="2" destOrd="0" presId="urn:microsoft.com/office/officeart/2005/8/layout/process1"/>
    <dgm:cxn modelId="{CC8FA6B7-9102-0744-A34A-AD81E9FAA869}" type="presParOf" srcId="{2C928365-8D21-F246-9D6D-C7165B53EE37}" destId="{610ACE5D-507A-E044-992A-2F89E92BD40C}" srcOrd="3" destOrd="0" presId="urn:microsoft.com/office/officeart/2005/8/layout/process1"/>
    <dgm:cxn modelId="{BB6833DA-9D33-B64C-945F-72354145477C}" type="presParOf" srcId="{610ACE5D-507A-E044-992A-2F89E92BD40C}" destId="{3D80E196-54DB-D847-B19D-FEE8453E710B}" srcOrd="0" destOrd="0" presId="urn:microsoft.com/office/officeart/2005/8/layout/process1"/>
    <dgm:cxn modelId="{C1179C1F-0BB5-A24E-A256-772928DAA865}" type="presParOf" srcId="{2C928365-8D21-F246-9D6D-C7165B53EE37}" destId="{DC516332-D7B4-2D4E-AC0F-3473243332D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D9A0E3-A952-B241-8DC2-D3D50330D1AE}" type="doc">
      <dgm:prSet loTypeId="urn:microsoft.com/office/officeart/2005/8/layout/radial4" loCatId="" qsTypeId="urn:microsoft.com/office/officeart/2005/8/quickstyle/simple1" qsCatId="simple" csTypeId="urn:microsoft.com/office/officeart/2005/8/colors/accent0_2" csCatId="mainScheme" phldr="1"/>
      <dgm:spPr/>
      <dgm:t>
        <a:bodyPr/>
        <a:lstStyle/>
        <a:p>
          <a:endParaRPr lang="en-US"/>
        </a:p>
      </dgm:t>
    </dgm:pt>
    <dgm:pt modelId="{A043C378-4BE5-F042-8DF1-5BCA574440AF}">
      <dgm:prSet phldrT="[Text]" custT="1"/>
      <dgm:spPr/>
      <dgm:t>
        <a:bodyPr/>
        <a:lstStyle/>
        <a:p>
          <a:pPr rtl="0"/>
          <a:r>
            <a:rPr lang="en-US" sz="1800" dirty="0"/>
            <a:t>Metabolic Syndrome</a:t>
          </a:r>
        </a:p>
      </dgm:t>
    </dgm:pt>
    <dgm:pt modelId="{09719FDD-B0AE-E046-9FFC-C5C62442C7CE}" type="parTrans" cxnId="{9F9D7BFC-D21A-BB46-BE6D-63D8A9F402DA}">
      <dgm:prSet/>
      <dgm:spPr/>
      <dgm:t>
        <a:bodyPr/>
        <a:lstStyle/>
        <a:p>
          <a:endParaRPr lang="en-US" sz="1800"/>
        </a:p>
      </dgm:t>
    </dgm:pt>
    <dgm:pt modelId="{EA456C32-2353-DD44-BE2C-CD2685A73A1B}" type="sibTrans" cxnId="{9F9D7BFC-D21A-BB46-BE6D-63D8A9F402DA}">
      <dgm:prSet/>
      <dgm:spPr/>
      <dgm:t>
        <a:bodyPr/>
        <a:lstStyle/>
        <a:p>
          <a:endParaRPr lang="en-US" sz="1800"/>
        </a:p>
      </dgm:t>
    </dgm:pt>
    <dgm:pt modelId="{1DB36F4A-428A-D64D-AF4B-49AD09F1DD53}" type="asst">
      <dgm:prSet phldrT="[Text]" custT="1"/>
      <dgm:spPr/>
      <dgm:t>
        <a:bodyPr/>
        <a:lstStyle/>
        <a:p>
          <a:r>
            <a:rPr lang="en-US" sz="1800" dirty="0"/>
            <a:t>Smoking</a:t>
          </a:r>
        </a:p>
      </dgm:t>
    </dgm:pt>
    <dgm:pt modelId="{0D5B8A7E-2996-3E40-AEAA-5F2DF3D03CB2}" type="parTrans" cxnId="{EE4450F6-4E85-7045-93E6-00C9D1815FE3}">
      <dgm:prSet/>
      <dgm:spPr>
        <a:solidFill>
          <a:srgbClr val="33A6C6"/>
        </a:solidFill>
      </dgm:spPr>
      <dgm:t>
        <a:bodyPr/>
        <a:lstStyle/>
        <a:p>
          <a:endParaRPr lang="en-US" sz="1800"/>
        </a:p>
      </dgm:t>
    </dgm:pt>
    <dgm:pt modelId="{F3E16571-7DBA-C84C-955A-CE1F82F639F5}" type="sibTrans" cxnId="{EE4450F6-4E85-7045-93E6-00C9D1815FE3}">
      <dgm:prSet/>
      <dgm:spPr/>
      <dgm:t>
        <a:bodyPr/>
        <a:lstStyle/>
        <a:p>
          <a:endParaRPr lang="en-US" sz="1800"/>
        </a:p>
      </dgm:t>
    </dgm:pt>
    <dgm:pt modelId="{1170D371-9B75-3D47-BB9B-CA17364D6E9A}">
      <dgm:prSet phldrT="[Text]" custT="1"/>
      <dgm:spPr/>
      <dgm:t>
        <a:bodyPr/>
        <a:lstStyle/>
        <a:p>
          <a:pPr rtl="0"/>
          <a:r>
            <a:rPr lang="en-US" sz="1800" smtClean="0"/>
            <a:t>Obesity</a:t>
          </a:r>
          <a:endParaRPr lang="en-US" sz="1800" dirty="0"/>
        </a:p>
      </dgm:t>
    </dgm:pt>
    <dgm:pt modelId="{75502727-B091-B249-8237-052F1854FEE3}" type="parTrans" cxnId="{2624595C-CFD2-2B45-9289-C7F365D901F4}">
      <dgm:prSet/>
      <dgm:spPr>
        <a:solidFill>
          <a:srgbClr val="33A6C6"/>
        </a:solidFill>
      </dgm:spPr>
      <dgm:t>
        <a:bodyPr/>
        <a:lstStyle/>
        <a:p>
          <a:endParaRPr lang="en-US" sz="1800"/>
        </a:p>
      </dgm:t>
    </dgm:pt>
    <dgm:pt modelId="{00C9BB0F-0F96-E84E-AC18-A03F1ABF24B7}" type="sibTrans" cxnId="{2624595C-CFD2-2B45-9289-C7F365D901F4}">
      <dgm:prSet/>
      <dgm:spPr/>
      <dgm:t>
        <a:bodyPr/>
        <a:lstStyle/>
        <a:p>
          <a:endParaRPr lang="en-US" sz="1800"/>
        </a:p>
      </dgm:t>
    </dgm:pt>
    <dgm:pt modelId="{9F0E3F6E-C07B-F740-9445-E35FFE51B971}">
      <dgm:prSet phldrT="[Text]" custT="1"/>
      <dgm:spPr/>
      <dgm:t>
        <a:bodyPr/>
        <a:lstStyle/>
        <a:p>
          <a:pPr rtl="0"/>
          <a:r>
            <a:rPr lang="en-US" sz="1800" dirty="0"/>
            <a:t>Alcoholism</a:t>
          </a:r>
        </a:p>
      </dgm:t>
    </dgm:pt>
    <dgm:pt modelId="{ADD90B33-3B84-F34D-A0C7-2B618444E26C}" type="parTrans" cxnId="{A7580EB7-CCFB-8D48-A00E-ACE9E8DC5500}">
      <dgm:prSet/>
      <dgm:spPr>
        <a:solidFill>
          <a:srgbClr val="33A6C6"/>
        </a:solidFill>
      </dgm:spPr>
      <dgm:t>
        <a:bodyPr/>
        <a:lstStyle/>
        <a:p>
          <a:endParaRPr lang="en-US" sz="1800"/>
        </a:p>
      </dgm:t>
    </dgm:pt>
    <dgm:pt modelId="{2028B242-8415-B94F-B472-985F6C872875}" type="sibTrans" cxnId="{A7580EB7-CCFB-8D48-A00E-ACE9E8DC5500}">
      <dgm:prSet/>
      <dgm:spPr/>
      <dgm:t>
        <a:bodyPr/>
        <a:lstStyle/>
        <a:p>
          <a:endParaRPr lang="en-US" sz="1800"/>
        </a:p>
      </dgm:t>
    </dgm:pt>
    <dgm:pt modelId="{46A2DFEB-DFD1-6A47-9C15-B327A105401F}">
      <dgm:prSet phldrT="[Text]" custT="1"/>
      <dgm:spPr/>
      <dgm:t>
        <a:bodyPr/>
        <a:lstStyle/>
        <a:p>
          <a:r>
            <a:rPr lang="en-US" sz="1800" dirty="0" smtClean="0"/>
            <a:t>Drugs  </a:t>
          </a:r>
          <a:r>
            <a:rPr lang="en-US" sz="1800" dirty="0"/>
            <a:t>(rifampicin, isoniazid, etc.)</a:t>
          </a:r>
        </a:p>
      </dgm:t>
    </dgm:pt>
    <dgm:pt modelId="{904F4FB5-968B-C94D-AACA-05F55714A1BC}" type="parTrans" cxnId="{6446BD9B-97E0-544C-A6EF-C6374757C5E0}">
      <dgm:prSet/>
      <dgm:spPr>
        <a:solidFill>
          <a:srgbClr val="33A6C6"/>
        </a:solidFill>
      </dgm:spPr>
      <dgm:t>
        <a:bodyPr/>
        <a:lstStyle/>
        <a:p>
          <a:endParaRPr lang="en-US" sz="1800"/>
        </a:p>
      </dgm:t>
    </dgm:pt>
    <dgm:pt modelId="{8B960DED-1864-E149-9D63-8D44FCAE6821}" type="sibTrans" cxnId="{6446BD9B-97E0-544C-A6EF-C6374757C5E0}">
      <dgm:prSet/>
      <dgm:spPr/>
      <dgm:t>
        <a:bodyPr/>
        <a:lstStyle/>
        <a:p>
          <a:endParaRPr lang="en-US" sz="1800"/>
        </a:p>
      </dgm:t>
    </dgm:pt>
    <dgm:pt modelId="{C3E55C76-570C-934A-8DDE-4F4F4F9ABCA6}">
      <dgm:prSet phldrT="[Text]" custT="1"/>
      <dgm:spPr/>
      <dgm:t>
        <a:bodyPr/>
        <a:lstStyle/>
        <a:p>
          <a:r>
            <a:rPr lang="en-US" sz="1800" dirty="0"/>
            <a:t>Mutations in insulin receptors</a:t>
          </a:r>
        </a:p>
      </dgm:t>
    </dgm:pt>
    <dgm:pt modelId="{E7FB7EA7-EBAD-104E-86E9-4083BDFFBB5C}" type="parTrans" cxnId="{EBED7F98-DC85-2249-9850-474067D731DB}">
      <dgm:prSet/>
      <dgm:spPr>
        <a:solidFill>
          <a:srgbClr val="33A6C6"/>
        </a:solidFill>
      </dgm:spPr>
      <dgm:t>
        <a:bodyPr/>
        <a:lstStyle/>
        <a:p>
          <a:endParaRPr lang="en-US" sz="1800"/>
        </a:p>
      </dgm:t>
    </dgm:pt>
    <dgm:pt modelId="{E75A77EF-E21C-CB44-AA31-47992EEC33E6}" type="sibTrans" cxnId="{EBED7F98-DC85-2249-9850-474067D731DB}">
      <dgm:prSet/>
      <dgm:spPr/>
      <dgm:t>
        <a:bodyPr/>
        <a:lstStyle/>
        <a:p>
          <a:endParaRPr lang="en-US" sz="1800"/>
        </a:p>
      </dgm:t>
    </dgm:pt>
    <dgm:pt modelId="{9911E1A1-2A29-3548-AEF5-BA342257832A}">
      <dgm:prSet phldrT="[Text]" custT="1"/>
      <dgm:spPr/>
      <dgm:t>
        <a:bodyPr/>
        <a:lstStyle/>
        <a:p>
          <a:r>
            <a:rPr lang="en-US" sz="1800" dirty="0"/>
            <a:t>Hypercortisolism (</a:t>
          </a:r>
          <a:r>
            <a:rPr lang="en-US" sz="1800" dirty="0" smtClean="0"/>
            <a:t>Steroid  </a:t>
          </a:r>
          <a:r>
            <a:rPr lang="en-US" sz="1800" dirty="0"/>
            <a:t>use / Cushing disease)</a:t>
          </a:r>
        </a:p>
      </dgm:t>
    </dgm:pt>
    <dgm:pt modelId="{73F02A6C-22D5-3749-8170-CD1CFF4465A0}" type="parTrans" cxnId="{E65A7ADA-1B79-1541-9B7D-A2EC4355FF26}">
      <dgm:prSet/>
      <dgm:spPr>
        <a:solidFill>
          <a:srgbClr val="33A6C6"/>
        </a:solidFill>
      </dgm:spPr>
      <dgm:t>
        <a:bodyPr/>
        <a:lstStyle/>
        <a:p>
          <a:endParaRPr lang="en-US" sz="1800"/>
        </a:p>
      </dgm:t>
    </dgm:pt>
    <dgm:pt modelId="{7DD4D0A1-7178-DD41-BEA9-AFC31343A039}" type="sibTrans" cxnId="{E65A7ADA-1B79-1541-9B7D-A2EC4355FF26}">
      <dgm:prSet/>
      <dgm:spPr/>
      <dgm:t>
        <a:bodyPr/>
        <a:lstStyle/>
        <a:p>
          <a:endParaRPr lang="en-US" sz="1800"/>
        </a:p>
      </dgm:t>
    </dgm:pt>
    <dgm:pt modelId="{54DCDAFE-16BF-BF44-B318-98603996FABA}">
      <dgm:prSet phldrT="[Text]" custT="1"/>
      <dgm:spPr/>
      <dgm:t>
        <a:bodyPr/>
        <a:lstStyle/>
        <a:p>
          <a:pPr rtl="0"/>
          <a:r>
            <a:rPr lang="en-US" sz="1800" dirty="0"/>
            <a:t>Sedentary Lifestyle</a:t>
          </a:r>
        </a:p>
      </dgm:t>
    </dgm:pt>
    <dgm:pt modelId="{1CEC3C48-97ED-7146-BEA5-2E6171C11792}" type="parTrans" cxnId="{0678A09D-A6C2-F341-9FD0-4112EBD8CE63}">
      <dgm:prSet/>
      <dgm:spPr>
        <a:solidFill>
          <a:srgbClr val="33A6C6"/>
        </a:solidFill>
      </dgm:spPr>
      <dgm:t>
        <a:bodyPr/>
        <a:lstStyle/>
        <a:p>
          <a:endParaRPr lang="en-US" sz="1800"/>
        </a:p>
      </dgm:t>
    </dgm:pt>
    <dgm:pt modelId="{FE58C453-FAD8-F143-8EF2-76A370B9C6E7}" type="sibTrans" cxnId="{0678A09D-A6C2-F341-9FD0-4112EBD8CE63}">
      <dgm:prSet/>
      <dgm:spPr/>
      <dgm:t>
        <a:bodyPr/>
        <a:lstStyle/>
        <a:p>
          <a:endParaRPr lang="en-US" sz="1800"/>
        </a:p>
      </dgm:t>
    </dgm:pt>
    <dgm:pt modelId="{20041D01-6E6E-034C-BE59-B1072727F158}" type="pres">
      <dgm:prSet presAssocID="{A9D9A0E3-A952-B241-8DC2-D3D50330D1AE}" presName="cycle" presStyleCnt="0">
        <dgm:presLayoutVars>
          <dgm:chMax val="1"/>
          <dgm:dir/>
          <dgm:animLvl val="ctr"/>
          <dgm:resizeHandles val="exact"/>
        </dgm:presLayoutVars>
      </dgm:prSet>
      <dgm:spPr/>
      <dgm:t>
        <a:bodyPr/>
        <a:lstStyle/>
        <a:p>
          <a:endParaRPr lang="en-US"/>
        </a:p>
      </dgm:t>
    </dgm:pt>
    <dgm:pt modelId="{A93E910B-7D50-6D4C-B199-0443B498E432}" type="pres">
      <dgm:prSet presAssocID="{A043C378-4BE5-F042-8DF1-5BCA574440AF}" presName="centerShape" presStyleLbl="node0" presStyleIdx="0" presStyleCnt="1"/>
      <dgm:spPr/>
      <dgm:t>
        <a:bodyPr/>
        <a:lstStyle/>
        <a:p>
          <a:endParaRPr lang="en-US"/>
        </a:p>
      </dgm:t>
    </dgm:pt>
    <dgm:pt modelId="{BED4C138-6506-6148-870B-18C5CE2772C8}" type="pres">
      <dgm:prSet presAssocID="{0D5B8A7E-2996-3E40-AEAA-5F2DF3D03CB2}" presName="parTrans" presStyleLbl="bgSibTrans2D1" presStyleIdx="0" presStyleCnt="7"/>
      <dgm:spPr/>
      <dgm:t>
        <a:bodyPr/>
        <a:lstStyle/>
        <a:p>
          <a:endParaRPr lang="en-US"/>
        </a:p>
      </dgm:t>
    </dgm:pt>
    <dgm:pt modelId="{6A6D8121-EDC4-844E-90B7-6290164341FC}" type="pres">
      <dgm:prSet presAssocID="{1DB36F4A-428A-D64D-AF4B-49AD09F1DD53}" presName="node" presStyleLbl="node1" presStyleIdx="0" presStyleCnt="7">
        <dgm:presLayoutVars>
          <dgm:bulletEnabled val="1"/>
        </dgm:presLayoutVars>
      </dgm:prSet>
      <dgm:spPr/>
      <dgm:t>
        <a:bodyPr/>
        <a:lstStyle/>
        <a:p>
          <a:endParaRPr lang="en-US"/>
        </a:p>
      </dgm:t>
    </dgm:pt>
    <dgm:pt modelId="{B5F13850-A851-A247-BB0F-BBC3E77D79A4}" type="pres">
      <dgm:prSet presAssocID="{75502727-B091-B249-8237-052F1854FEE3}" presName="parTrans" presStyleLbl="bgSibTrans2D1" presStyleIdx="1" presStyleCnt="7"/>
      <dgm:spPr/>
      <dgm:t>
        <a:bodyPr/>
        <a:lstStyle/>
        <a:p>
          <a:endParaRPr lang="en-US"/>
        </a:p>
      </dgm:t>
    </dgm:pt>
    <dgm:pt modelId="{8A8F4CBD-78EC-DF41-A2FD-8A580B520FC8}" type="pres">
      <dgm:prSet presAssocID="{1170D371-9B75-3D47-BB9B-CA17364D6E9A}" presName="node" presStyleLbl="node1" presStyleIdx="1" presStyleCnt="7">
        <dgm:presLayoutVars>
          <dgm:bulletEnabled val="1"/>
        </dgm:presLayoutVars>
      </dgm:prSet>
      <dgm:spPr/>
      <dgm:t>
        <a:bodyPr/>
        <a:lstStyle/>
        <a:p>
          <a:endParaRPr lang="en-US"/>
        </a:p>
      </dgm:t>
    </dgm:pt>
    <dgm:pt modelId="{595A14CB-9870-1D46-B475-D4D85CA9A233}" type="pres">
      <dgm:prSet presAssocID="{ADD90B33-3B84-F34D-A0C7-2B618444E26C}" presName="parTrans" presStyleLbl="bgSibTrans2D1" presStyleIdx="2" presStyleCnt="7"/>
      <dgm:spPr/>
      <dgm:t>
        <a:bodyPr/>
        <a:lstStyle/>
        <a:p>
          <a:endParaRPr lang="en-US"/>
        </a:p>
      </dgm:t>
    </dgm:pt>
    <dgm:pt modelId="{E2E7B938-4B43-E845-9F0D-9DB442C6BF53}" type="pres">
      <dgm:prSet presAssocID="{9F0E3F6E-C07B-F740-9445-E35FFE51B971}" presName="node" presStyleLbl="node1" presStyleIdx="2" presStyleCnt="7">
        <dgm:presLayoutVars>
          <dgm:bulletEnabled val="1"/>
        </dgm:presLayoutVars>
      </dgm:prSet>
      <dgm:spPr/>
      <dgm:t>
        <a:bodyPr/>
        <a:lstStyle/>
        <a:p>
          <a:endParaRPr lang="en-US"/>
        </a:p>
      </dgm:t>
    </dgm:pt>
    <dgm:pt modelId="{1D54FC0B-147D-9246-92C4-117D6319DC03}" type="pres">
      <dgm:prSet presAssocID="{1CEC3C48-97ED-7146-BEA5-2E6171C11792}" presName="parTrans" presStyleLbl="bgSibTrans2D1" presStyleIdx="3" presStyleCnt="7"/>
      <dgm:spPr/>
      <dgm:t>
        <a:bodyPr/>
        <a:lstStyle/>
        <a:p>
          <a:endParaRPr lang="en-US"/>
        </a:p>
      </dgm:t>
    </dgm:pt>
    <dgm:pt modelId="{0101F59B-1CFC-0340-817B-E5672F787FEF}" type="pres">
      <dgm:prSet presAssocID="{54DCDAFE-16BF-BF44-B318-98603996FABA}" presName="node" presStyleLbl="node1" presStyleIdx="3" presStyleCnt="7">
        <dgm:presLayoutVars>
          <dgm:bulletEnabled val="1"/>
        </dgm:presLayoutVars>
      </dgm:prSet>
      <dgm:spPr/>
      <dgm:t>
        <a:bodyPr/>
        <a:lstStyle/>
        <a:p>
          <a:endParaRPr lang="en-US"/>
        </a:p>
      </dgm:t>
    </dgm:pt>
    <dgm:pt modelId="{64F7222E-3706-664F-A005-ECA24ED65FA3}" type="pres">
      <dgm:prSet presAssocID="{904F4FB5-968B-C94D-AACA-05F55714A1BC}" presName="parTrans" presStyleLbl="bgSibTrans2D1" presStyleIdx="4" presStyleCnt="7"/>
      <dgm:spPr/>
      <dgm:t>
        <a:bodyPr/>
        <a:lstStyle/>
        <a:p>
          <a:endParaRPr lang="en-US"/>
        </a:p>
      </dgm:t>
    </dgm:pt>
    <dgm:pt modelId="{49CB36F3-C616-E44F-ACF2-E16E662898D3}" type="pres">
      <dgm:prSet presAssocID="{46A2DFEB-DFD1-6A47-9C15-B327A105401F}" presName="node" presStyleLbl="node1" presStyleIdx="4" presStyleCnt="7">
        <dgm:presLayoutVars>
          <dgm:bulletEnabled val="1"/>
        </dgm:presLayoutVars>
      </dgm:prSet>
      <dgm:spPr/>
      <dgm:t>
        <a:bodyPr/>
        <a:lstStyle/>
        <a:p>
          <a:endParaRPr lang="en-US"/>
        </a:p>
      </dgm:t>
    </dgm:pt>
    <dgm:pt modelId="{29C9C1C8-BBE1-7B40-BD88-3A59AAA3C3B8}" type="pres">
      <dgm:prSet presAssocID="{E7FB7EA7-EBAD-104E-86E9-4083BDFFBB5C}" presName="parTrans" presStyleLbl="bgSibTrans2D1" presStyleIdx="5" presStyleCnt="7"/>
      <dgm:spPr/>
      <dgm:t>
        <a:bodyPr/>
        <a:lstStyle/>
        <a:p>
          <a:endParaRPr lang="en-US"/>
        </a:p>
      </dgm:t>
    </dgm:pt>
    <dgm:pt modelId="{55675C30-9A93-5749-8348-6B5E8E1523E1}" type="pres">
      <dgm:prSet presAssocID="{C3E55C76-570C-934A-8DDE-4F4F4F9ABCA6}" presName="node" presStyleLbl="node1" presStyleIdx="5" presStyleCnt="7">
        <dgm:presLayoutVars>
          <dgm:bulletEnabled val="1"/>
        </dgm:presLayoutVars>
      </dgm:prSet>
      <dgm:spPr/>
      <dgm:t>
        <a:bodyPr/>
        <a:lstStyle/>
        <a:p>
          <a:endParaRPr lang="en-US"/>
        </a:p>
      </dgm:t>
    </dgm:pt>
    <dgm:pt modelId="{FF14F7A3-53C6-EB47-BC7B-609D9C3301EA}" type="pres">
      <dgm:prSet presAssocID="{73F02A6C-22D5-3749-8170-CD1CFF4465A0}" presName="parTrans" presStyleLbl="bgSibTrans2D1" presStyleIdx="6" presStyleCnt="7"/>
      <dgm:spPr/>
      <dgm:t>
        <a:bodyPr/>
        <a:lstStyle/>
        <a:p>
          <a:endParaRPr lang="en-US"/>
        </a:p>
      </dgm:t>
    </dgm:pt>
    <dgm:pt modelId="{5393B79B-B958-CB41-8A37-0DF01068EE70}" type="pres">
      <dgm:prSet presAssocID="{9911E1A1-2A29-3548-AEF5-BA342257832A}" presName="node" presStyleLbl="node1" presStyleIdx="6" presStyleCnt="7">
        <dgm:presLayoutVars>
          <dgm:bulletEnabled val="1"/>
        </dgm:presLayoutVars>
      </dgm:prSet>
      <dgm:spPr/>
      <dgm:t>
        <a:bodyPr/>
        <a:lstStyle/>
        <a:p>
          <a:endParaRPr lang="en-US"/>
        </a:p>
      </dgm:t>
    </dgm:pt>
  </dgm:ptLst>
  <dgm:cxnLst>
    <dgm:cxn modelId="{EE4450F6-4E85-7045-93E6-00C9D1815FE3}" srcId="{A043C378-4BE5-F042-8DF1-5BCA574440AF}" destId="{1DB36F4A-428A-D64D-AF4B-49AD09F1DD53}" srcOrd="0" destOrd="0" parTransId="{0D5B8A7E-2996-3E40-AEAA-5F2DF3D03CB2}" sibTransId="{F3E16571-7DBA-C84C-955A-CE1F82F639F5}"/>
    <dgm:cxn modelId="{400B00D5-72AF-5D47-B1FD-4E872CFEF14E}" type="presOf" srcId="{E7FB7EA7-EBAD-104E-86E9-4083BDFFBB5C}" destId="{29C9C1C8-BBE1-7B40-BD88-3A59AAA3C3B8}" srcOrd="0" destOrd="0" presId="urn:microsoft.com/office/officeart/2005/8/layout/radial4"/>
    <dgm:cxn modelId="{387AE4A2-E08C-C94A-BBB1-23162AAF532F}" type="presOf" srcId="{46A2DFEB-DFD1-6A47-9C15-B327A105401F}" destId="{49CB36F3-C616-E44F-ACF2-E16E662898D3}" srcOrd="0" destOrd="0" presId="urn:microsoft.com/office/officeart/2005/8/layout/radial4"/>
    <dgm:cxn modelId="{C59762E3-CEA7-A340-807B-BA1B7A556F78}" type="presOf" srcId="{1CEC3C48-97ED-7146-BEA5-2E6171C11792}" destId="{1D54FC0B-147D-9246-92C4-117D6319DC03}" srcOrd="0" destOrd="0" presId="urn:microsoft.com/office/officeart/2005/8/layout/radial4"/>
    <dgm:cxn modelId="{9F9D7BFC-D21A-BB46-BE6D-63D8A9F402DA}" srcId="{A9D9A0E3-A952-B241-8DC2-D3D50330D1AE}" destId="{A043C378-4BE5-F042-8DF1-5BCA574440AF}" srcOrd="0" destOrd="0" parTransId="{09719FDD-B0AE-E046-9FFC-C5C62442C7CE}" sibTransId="{EA456C32-2353-DD44-BE2C-CD2685A73A1B}"/>
    <dgm:cxn modelId="{0678A09D-A6C2-F341-9FD0-4112EBD8CE63}" srcId="{A043C378-4BE5-F042-8DF1-5BCA574440AF}" destId="{54DCDAFE-16BF-BF44-B318-98603996FABA}" srcOrd="3" destOrd="0" parTransId="{1CEC3C48-97ED-7146-BEA5-2E6171C11792}" sibTransId="{FE58C453-FAD8-F143-8EF2-76A370B9C6E7}"/>
    <dgm:cxn modelId="{2624595C-CFD2-2B45-9289-C7F365D901F4}" srcId="{A043C378-4BE5-F042-8DF1-5BCA574440AF}" destId="{1170D371-9B75-3D47-BB9B-CA17364D6E9A}" srcOrd="1" destOrd="0" parTransId="{75502727-B091-B249-8237-052F1854FEE3}" sibTransId="{00C9BB0F-0F96-E84E-AC18-A03F1ABF24B7}"/>
    <dgm:cxn modelId="{9AB606E3-D0F1-9344-95D9-DE80E564EAAA}" type="presOf" srcId="{75502727-B091-B249-8237-052F1854FEE3}" destId="{B5F13850-A851-A247-BB0F-BBC3E77D79A4}" srcOrd="0" destOrd="0" presId="urn:microsoft.com/office/officeart/2005/8/layout/radial4"/>
    <dgm:cxn modelId="{861DCC82-18F0-3449-B94A-887E5F7781CC}" type="presOf" srcId="{904F4FB5-968B-C94D-AACA-05F55714A1BC}" destId="{64F7222E-3706-664F-A005-ECA24ED65FA3}" srcOrd="0" destOrd="0" presId="urn:microsoft.com/office/officeart/2005/8/layout/radial4"/>
    <dgm:cxn modelId="{C476F0DD-C8D2-194E-AF25-016F1D73E3E7}" type="presOf" srcId="{ADD90B33-3B84-F34D-A0C7-2B618444E26C}" destId="{595A14CB-9870-1D46-B475-D4D85CA9A233}" srcOrd="0" destOrd="0" presId="urn:microsoft.com/office/officeart/2005/8/layout/radial4"/>
    <dgm:cxn modelId="{FC794713-9117-0F40-A95F-8A7F7C87C6D8}" type="presOf" srcId="{9911E1A1-2A29-3548-AEF5-BA342257832A}" destId="{5393B79B-B958-CB41-8A37-0DF01068EE70}" srcOrd="0" destOrd="0" presId="urn:microsoft.com/office/officeart/2005/8/layout/radial4"/>
    <dgm:cxn modelId="{ED10EAD8-A907-4E4D-9ED1-E16AC64CADB4}" type="presOf" srcId="{1170D371-9B75-3D47-BB9B-CA17364D6E9A}" destId="{8A8F4CBD-78EC-DF41-A2FD-8A580B520FC8}" srcOrd="0" destOrd="0" presId="urn:microsoft.com/office/officeart/2005/8/layout/radial4"/>
    <dgm:cxn modelId="{3A25C531-B830-C54C-9B08-35C6B7050432}" type="presOf" srcId="{C3E55C76-570C-934A-8DDE-4F4F4F9ABCA6}" destId="{55675C30-9A93-5749-8348-6B5E8E1523E1}" srcOrd="0" destOrd="0" presId="urn:microsoft.com/office/officeart/2005/8/layout/radial4"/>
    <dgm:cxn modelId="{C32FA9EB-A936-384B-B551-C79FF5DD9E16}" type="presOf" srcId="{54DCDAFE-16BF-BF44-B318-98603996FABA}" destId="{0101F59B-1CFC-0340-817B-E5672F787FEF}" srcOrd="0" destOrd="0" presId="urn:microsoft.com/office/officeart/2005/8/layout/radial4"/>
    <dgm:cxn modelId="{6446BD9B-97E0-544C-A6EF-C6374757C5E0}" srcId="{A043C378-4BE5-F042-8DF1-5BCA574440AF}" destId="{46A2DFEB-DFD1-6A47-9C15-B327A105401F}" srcOrd="4" destOrd="0" parTransId="{904F4FB5-968B-C94D-AACA-05F55714A1BC}" sibTransId="{8B960DED-1864-E149-9D63-8D44FCAE6821}"/>
    <dgm:cxn modelId="{A7580EB7-CCFB-8D48-A00E-ACE9E8DC5500}" srcId="{A043C378-4BE5-F042-8DF1-5BCA574440AF}" destId="{9F0E3F6E-C07B-F740-9445-E35FFE51B971}" srcOrd="2" destOrd="0" parTransId="{ADD90B33-3B84-F34D-A0C7-2B618444E26C}" sibTransId="{2028B242-8415-B94F-B472-985F6C872875}"/>
    <dgm:cxn modelId="{1F84E6A9-400F-3F41-B17F-615FC1F4C2DD}" type="presOf" srcId="{A043C378-4BE5-F042-8DF1-5BCA574440AF}" destId="{A93E910B-7D50-6D4C-B199-0443B498E432}" srcOrd="0" destOrd="0" presId="urn:microsoft.com/office/officeart/2005/8/layout/radial4"/>
    <dgm:cxn modelId="{EE0DBF1E-2FE6-7545-8BD1-0D74C85FDB22}" type="presOf" srcId="{9F0E3F6E-C07B-F740-9445-E35FFE51B971}" destId="{E2E7B938-4B43-E845-9F0D-9DB442C6BF53}" srcOrd="0" destOrd="0" presId="urn:microsoft.com/office/officeart/2005/8/layout/radial4"/>
    <dgm:cxn modelId="{D6F50632-2504-6F4E-B4BB-0125BA897059}" type="presOf" srcId="{A9D9A0E3-A952-B241-8DC2-D3D50330D1AE}" destId="{20041D01-6E6E-034C-BE59-B1072727F158}" srcOrd="0" destOrd="0" presId="urn:microsoft.com/office/officeart/2005/8/layout/radial4"/>
    <dgm:cxn modelId="{76722222-7D53-F447-94C7-51D5DE32A066}" type="presOf" srcId="{0D5B8A7E-2996-3E40-AEAA-5F2DF3D03CB2}" destId="{BED4C138-6506-6148-870B-18C5CE2772C8}" srcOrd="0" destOrd="0" presId="urn:microsoft.com/office/officeart/2005/8/layout/radial4"/>
    <dgm:cxn modelId="{1EDC972E-7909-0F4D-B932-478038BDD9DA}" type="presOf" srcId="{1DB36F4A-428A-D64D-AF4B-49AD09F1DD53}" destId="{6A6D8121-EDC4-844E-90B7-6290164341FC}" srcOrd="0" destOrd="0" presId="urn:microsoft.com/office/officeart/2005/8/layout/radial4"/>
    <dgm:cxn modelId="{EBED7F98-DC85-2249-9850-474067D731DB}" srcId="{A043C378-4BE5-F042-8DF1-5BCA574440AF}" destId="{C3E55C76-570C-934A-8DDE-4F4F4F9ABCA6}" srcOrd="5" destOrd="0" parTransId="{E7FB7EA7-EBAD-104E-86E9-4083BDFFBB5C}" sibTransId="{E75A77EF-E21C-CB44-AA31-47992EEC33E6}"/>
    <dgm:cxn modelId="{1DF83E89-33AF-EC4E-809B-3EED0DA4F0B8}" type="presOf" srcId="{73F02A6C-22D5-3749-8170-CD1CFF4465A0}" destId="{FF14F7A3-53C6-EB47-BC7B-609D9C3301EA}" srcOrd="0" destOrd="0" presId="urn:microsoft.com/office/officeart/2005/8/layout/radial4"/>
    <dgm:cxn modelId="{E65A7ADA-1B79-1541-9B7D-A2EC4355FF26}" srcId="{A043C378-4BE5-F042-8DF1-5BCA574440AF}" destId="{9911E1A1-2A29-3548-AEF5-BA342257832A}" srcOrd="6" destOrd="0" parTransId="{73F02A6C-22D5-3749-8170-CD1CFF4465A0}" sibTransId="{7DD4D0A1-7178-DD41-BEA9-AFC31343A039}"/>
    <dgm:cxn modelId="{C1B6EB04-10CB-2B46-B949-56DDAAD00A9F}" type="presParOf" srcId="{20041D01-6E6E-034C-BE59-B1072727F158}" destId="{A93E910B-7D50-6D4C-B199-0443B498E432}" srcOrd="0" destOrd="0" presId="urn:microsoft.com/office/officeart/2005/8/layout/radial4"/>
    <dgm:cxn modelId="{1D0C278F-E0CC-5345-975A-D5D10D0C7882}" type="presParOf" srcId="{20041D01-6E6E-034C-BE59-B1072727F158}" destId="{BED4C138-6506-6148-870B-18C5CE2772C8}" srcOrd="1" destOrd="0" presId="urn:microsoft.com/office/officeart/2005/8/layout/radial4"/>
    <dgm:cxn modelId="{F31BA649-8A11-1B49-A219-864D84358688}" type="presParOf" srcId="{20041D01-6E6E-034C-BE59-B1072727F158}" destId="{6A6D8121-EDC4-844E-90B7-6290164341FC}" srcOrd="2" destOrd="0" presId="urn:microsoft.com/office/officeart/2005/8/layout/radial4"/>
    <dgm:cxn modelId="{5FD4E7A4-A80C-9647-9F1A-DF2F8232190C}" type="presParOf" srcId="{20041D01-6E6E-034C-BE59-B1072727F158}" destId="{B5F13850-A851-A247-BB0F-BBC3E77D79A4}" srcOrd="3" destOrd="0" presId="urn:microsoft.com/office/officeart/2005/8/layout/radial4"/>
    <dgm:cxn modelId="{63F14EA0-3ED7-8941-BF2D-3C930F8014B4}" type="presParOf" srcId="{20041D01-6E6E-034C-BE59-B1072727F158}" destId="{8A8F4CBD-78EC-DF41-A2FD-8A580B520FC8}" srcOrd="4" destOrd="0" presId="urn:microsoft.com/office/officeart/2005/8/layout/radial4"/>
    <dgm:cxn modelId="{F091A71A-7718-1643-B629-7F697CCDA1BD}" type="presParOf" srcId="{20041D01-6E6E-034C-BE59-B1072727F158}" destId="{595A14CB-9870-1D46-B475-D4D85CA9A233}" srcOrd="5" destOrd="0" presId="urn:microsoft.com/office/officeart/2005/8/layout/radial4"/>
    <dgm:cxn modelId="{43E07CE0-DC4E-A245-A031-4376CDD0B1F8}" type="presParOf" srcId="{20041D01-6E6E-034C-BE59-B1072727F158}" destId="{E2E7B938-4B43-E845-9F0D-9DB442C6BF53}" srcOrd="6" destOrd="0" presId="urn:microsoft.com/office/officeart/2005/8/layout/radial4"/>
    <dgm:cxn modelId="{2D22F26E-FEA3-5E4F-9256-B088965A1FA9}" type="presParOf" srcId="{20041D01-6E6E-034C-BE59-B1072727F158}" destId="{1D54FC0B-147D-9246-92C4-117D6319DC03}" srcOrd="7" destOrd="0" presId="urn:microsoft.com/office/officeart/2005/8/layout/radial4"/>
    <dgm:cxn modelId="{A3C08079-E5EC-334F-9685-35930C57FBE3}" type="presParOf" srcId="{20041D01-6E6E-034C-BE59-B1072727F158}" destId="{0101F59B-1CFC-0340-817B-E5672F787FEF}" srcOrd="8" destOrd="0" presId="urn:microsoft.com/office/officeart/2005/8/layout/radial4"/>
    <dgm:cxn modelId="{E45F0B03-97B5-DF4C-956A-77EADEB08967}" type="presParOf" srcId="{20041D01-6E6E-034C-BE59-B1072727F158}" destId="{64F7222E-3706-664F-A005-ECA24ED65FA3}" srcOrd="9" destOrd="0" presId="urn:microsoft.com/office/officeart/2005/8/layout/radial4"/>
    <dgm:cxn modelId="{A3F54486-89D7-C546-B2B4-011C3075E446}" type="presParOf" srcId="{20041D01-6E6E-034C-BE59-B1072727F158}" destId="{49CB36F3-C616-E44F-ACF2-E16E662898D3}" srcOrd="10" destOrd="0" presId="urn:microsoft.com/office/officeart/2005/8/layout/radial4"/>
    <dgm:cxn modelId="{0636BD88-03C0-284D-A3CE-15F1931C62CE}" type="presParOf" srcId="{20041D01-6E6E-034C-BE59-B1072727F158}" destId="{29C9C1C8-BBE1-7B40-BD88-3A59AAA3C3B8}" srcOrd="11" destOrd="0" presId="urn:microsoft.com/office/officeart/2005/8/layout/radial4"/>
    <dgm:cxn modelId="{939BE01E-A4BC-2649-896C-AD62B77C7455}" type="presParOf" srcId="{20041D01-6E6E-034C-BE59-B1072727F158}" destId="{55675C30-9A93-5749-8348-6B5E8E1523E1}" srcOrd="12" destOrd="0" presId="urn:microsoft.com/office/officeart/2005/8/layout/radial4"/>
    <dgm:cxn modelId="{A18788D0-7306-EF43-A671-B919FBA2938A}" type="presParOf" srcId="{20041D01-6E6E-034C-BE59-B1072727F158}" destId="{FF14F7A3-53C6-EB47-BC7B-609D9C3301EA}" srcOrd="13" destOrd="0" presId="urn:microsoft.com/office/officeart/2005/8/layout/radial4"/>
    <dgm:cxn modelId="{344DFC85-7F35-664B-957F-FA6ECE35BF6B}" type="presParOf" srcId="{20041D01-6E6E-034C-BE59-B1072727F158}" destId="{5393B79B-B958-CB41-8A37-0DF01068EE70}"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0E3A68-CF51-4203-B35D-95005658B10C}"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D3C7E05F-F7FB-4BA9-918C-D4CBFDCD0FBB}">
      <dgm:prSet phldrT="[Text]" custT="1"/>
      <dgm:spPr>
        <a:solidFill>
          <a:srgbClr val="33A6C6"/>
        </a:solidFill>
      </dgm:spPr>
      <dgm:t>
        <a:bodyPr/>
        <a:lstStyle/>
        <a:p>
          <a:r>
            <a:rPr lang="en-US" sz="2000" dirty="0" smtClean="0"/>
            <a:t>Metabolic syndrome markers</a:t>
          </a:r>
          <a:endParaRPr lang="en-US" sz="2000" dirty="0"/>
        </a:p>
      </dgm:t>
    </dgm:pt>
    <dgm:pt modelId="{E30D16F8-07BA-4AA5-9FE0-D690808FE906}" type="parTrans" cxnId="{FC1F8270-22B4-4E05-93E6-1C131C828E87}">
      <dgm:prSet/>
      <dgm:spPr/>
      <dgm:t>
        <a:bodyPr/>
        <a:lstStyle/>
        <a:p>
          <a:endParaRPr lang="en-US"/>
        </a:p>
      </dgm:t>
    </dgm:pt>
    <dgm:pt modelId="{3D595182-0FCC-42FF-8836-231A137F370A}" type="sibTrans" cxnId="{FC1F8270-22B4-4E05-93E6-1C131C828E87}">
      <dgm:prSet/>
      <dgm:spPr/>
      <dgm:t>
        <a:bodyPr/>
        <a:lstStyle/>
        <a:p>
          <a:endParaRPr lang="en-US"/>
        </a:p>
      </dgm:t>
    </dgm:pt>
    <dgm:pt modelId="{CF80E0B4-DA81-41C8-8476-40C545ED7B98}">
      <dgm:prSet phldrT="[Text]" custT="1"/>
      <dgm:spPr>
        <a:solidFill>
          <a:srgbClr val="4372C4"/>
        </a:solidFill>
      </dgm:spPr>
      <dgm:t>
        <a:bodyPr/>
        <a:lstStyle/>
        <a:p>
          <a:r>
            <a:rPr lang="en-US" sz="1800" b="0" dirty="0" smtClean="0">
              <a:solidFill>
                <a:schemeClr val="bg1"/>
              </a:solidFill>
            </a:rPr>
            <a:t>Lipoproteins </a:t>
          </a:r>
          <a:r>
            <a:rPr lang="en-US" sz="1800" b="0" dirty="0" smtClean="0"/>
            <a:t>(LDL*, HDL)</a:t>
          </a:r>
          <a:endParaRPr lang="en-US" sz="1800" b="0" dirty="0"/>
        </a:p>
      </dgm:t>
    </dgm:pt>
    <dgm:pt modelId="{30E83694-D28B-46D0-AA88-D4FC63902BD9}" type="parTrans" cxnId="{6177A43E-181D-4C86-A1E6-363D794FC9C6}">
      <dgm:prSet/>
      <dgm:spPr/>
      <dgm:t>
        <a:bodyPr/>
        <a:lstStyle/>
        <a:p>
          <a:endParaRPr lang="en-US"/>
        </a:p>
      </dgm:t>
    </dgm:pt>
    <dgm:pt modelId="{3BBFC975-2184-44E2-98C4-D61707BFF97E}" type="sibTrans" cxnId="{6177A43E-181D-4C86-A1E6-363D794FC9C6}">
      <dgm:prSet/>
      <dgm:spPr/>
      <dgm:t>
        <a:bodyPr/>
        <a:lstStyle/>
        <a:p>
          <a:endParaRPr lang="en-US"/>
        </a:p>
      </dgm:t>
    </dgm:pt>
    <dgm:pt modelId="{1EDBBFD0-4F7A-4118-81E9-0804F1B3CADC}">
      <dgm:prSet phldrT="[Text]" custT="1"/>
      <dgm:spPr>
        <a:solidFill>
          <a:srgbClr val="44BB8D"/>
        </a:solidFill>
      </dgm:spPr>
      <dgm:t>
        <a:bodyPr/>
        <a:lstStyle/>
        <a:p>
          <a:r>
            <a:rPr lang="en-US" sz="1800" b="0" dirty="0" err="1" smtClean="0">
              <a:solidFill>
                <a:schemeClr val="bg1"/>
              </a:solidFill>
            </a:rPr>
            <a:t>Adipokines</a:t>
          </a:r>
          <a:r>
            <a:rPr lang="en-US" sz="1800" b="0" dirty="0" smtClean="0">
              <a:solidFill>
                <a:schemeClr val="bg1"/>
              </a:solidFill>
            </a:rPr>
            <a:t> (Leptin**, adiponectin)</a:t>
          </a:r>
          <a:endParaRPr lang="en-US" sz="1800" b="0" dirty="0">
            <a:solidFill>
              <a:schemeClr val="bg1"/>
            </a:solidFill>
          </a:endParaRPr>
        </a:p>
      </dgm:t>
    </dgm:pt>
    <dgm:pt modelId="{51EB8B27-30ED-463C-B6F2-829C3638CE36}" type="parTrans" cxnId="{AF36CC5F-7A92-473E-8A57-A52E18D2FFBC}">
      <dgm:prSet/>
      <dgm:spPr/>
      <dgm:t>
        <a:bodyPr/>
        <a:lstStyle/>
        <a:p>
          <a:endParaRPr lang="en-US"/>
        </a:p>
      </dgm:t>
    </dgm:pt>
    <dgm:pt modelId="{C1303FC4-30B5-494A-A557-175E0E53CFE8}" type="sibTrans" cxnId="{AF36CC5F-7A92-473E-8A57-A52E18D2FFBC}">
      <dgm:prSet/>
      <dgm:spPr/>
      <dgm:t>
        <a:bodyPr/>
        <a:lstStyle/>
        <a:p>
          <a:endParaRPr lang="en-US"/>
        </a:p>
      </dgm:t>
    </dgm:pt>
    <dgm:pt modelId="{A9A188F9-68C2-4EAE-A4A6-6D8A1D792077}">
      <dgm:prSet phldrT="[Text]" custT="1"/>
      <dgm:spPr>
        <a:solidFill>
          <a:srgbClr val="70AD47"/>
        </a:solidFill>
      </dgm:spPr>
      <dgm:t>
        <a:bodyPr/>
        <a:lstStyle/>
        <a:p>
          <a:r>
            <a:rPr lang="en-US" sz="1800" b="0" dirty="0" smtClean="0">
              <a:solidFill>
                <a:schemeClr val="bg1"/>
              </a:solidFill>
            </a:rPr>
            <a:t>Inflammatory markers</a:t>
          </a:r>
          <a:endParaRPr lang="en-US" sz="1800" b="0" dirty="0">
            <a:solidFill>
              <a:schemeClr val="bg1"/>
            </a:solidFill>
          </a:endParaRPr>
        </a:p>
      </dgm:t>
    </dgm:pt>
    <dgm:pt modelId="{FCED358C-0648-43FB-B753-4CC2F1122046}" type="parTrans" cxnId="{ADED9344-FD22-4766-A86C-5B25AB4E76D9}">
      <dgm:prSet/>
      <dgm:spPr/>
      <dgm:t>
        <a:bodyPr/>
        <a:lstStyle/>
        <a:p>
          <a:endParaRPr lang="en-US"/>
        </a:p>
      </dgm:t>
    </dgm:pt>
    <dgm:pt modelId="{4168EBB1-A372-422D-A2E6-12F1FA314604}" type="sibTrans" cxnId="{ADED9344-FD22-4766-A86C-5B25AB4E76D9}">
      <dgm:prSet/>
      <dgm:spPr/>
      <dgm:t>
        <a:bodyPr/>
        <a:lstStyle/>
        <a:p>
          <a:endParaRPr lang="en-US"/>
        </a:p>
      </dgm:t>
    </dgm:pt>
    <dgm:pt modelId="{4ED557FD-7ADE-4519-9A2A-513F37A0F054}">
      <dgm:prSet phldrT="[Text]" custT="1"/>
      <dgm:spPr>
        <a:solidFill>
          <a:srgbClr val="334E5D"/>
        </a:solidFill>
      </dgm:spPr>
      <dgm:t>
        <a:bodyPr/>
        <a:lstStyle/>
        <a:p>
          <a:r>
            <a:rPr lang="en-US" sz="1800" b="0" dirty="0" smtClean="0">
              <a:solidFill>
                <a:schemeClr val="bg1"/>
              </a:solidFill>
            </a:rPr>
            <a:t>Hemostatic markers</a:t>
          </a:r>
          <a:endParaRPr lang="en-US" sz="1800" b="0" dirty="0">
            <a:solidFill>
              <a:schemeClr val="bg1"/>
            </a:solidFill>
          </a:endParaRPr>
        </a:p>
      </dgm:t>
    </dgm:pt>
    <dgm:pt modelId="{4DF2BB4C-1B08-4E37-B580-8F000C79B4EB}" type="parTrans" cxnId="{A93A083A-4129-4800-A7B6-575E0176A8F2}">
      <dgm:prSet/>
      <dgm:spPr/>
      <dgm:t>
        <a:bodyPr/>
        <a:lstStyle/>
        <a:p>
          <a:endParaRPr lang="en-US"/>
        </a:p>
      </dgm:t>
    </dgm:pt>
    <dgm:pt modelId="{87BEA6E9-97D0-4113-9B04-48FA009C1EBA}" type="sibTrans" cxnId="{A93A083A-4129-4800-A7B6-575E0176A8F2}">
      <dgm:prSet/>
      <dgm:spPr/>
      <dgm:t>
        <a:bodyPr/>
        <a:lstStyle/>
        <a:p>
          <a:endParaRPr lang="en-US"/>
        </a:p>
      </dgm:t>
    </dgm:pt>
    <dgm:pt modelId="{845D56DF-1DDB-4101-904A-D72A9BEDACF0}">
      <dgm:prSet custT="1"/>
      <dgm:spPr>
        <a:solidFill>
          <a:schemeClr val="accent5">
            <a:lumMod val="75000"/>
          </a:schemeClr>
        </a:solidFill>
      </dgm:spPr>
      <dgm:t>
        <a:bodyPr/>
        <a:lstStyle/>
        <a:p>
          <a:r>
            <a:rPr lang="en-US" sz="1800" b="0" dirty="0" smtClean="0"/>
            <a:t>Plasminogen activator inhibitor-1</a:t>
          </a:r>
          <a:endParaRPr lang="en-US" sz="1800" b="0" dirty="0"/>
        </a:p>
      </dgm:t>
    </dgm:pt>
    <dgm:pt modelId="{D98E38E0-43E0-41C3-9B3D-998351675F5F}" type="parTrans" cxnId="{ECFE6930-39D9-4B36-9411-64D03DA6BD7B}">
      <dgm:prSet/>
      <dgm:spPr/>
      <dgm:t>
        <a:bodyPr/>
        <a:lstStyle/>
        <a:p>
          <a:endParaRPr lang="en-US"/>
        </a:p>
      </dgm:t>
    </dgm:pt>
    <dgm:pt modelId="{94A70B71-B34C-4AD6-B798-E213FCEDF133}" type="sibTrans" cxnId="{ECFE6930-39D9-4B36-9411-64D03DA6BD7B}">
      <dgm:prSet/>
      <dgm:spPr/>
      <dgm:t>
        <a:bodyPr/>
        <a:lstStyle/>
        <a:p>
          <a:endParaRPr lang="en-US"/>
        </a:p>
      </dgm:t>
    </dgm:pt>
    <dgm:pt modelId="{2A2FEBA6-B75F-47BB-9569-06E9D957CFF4}">
      <dgm:prSet custT="1"/>
      <dgm:spPr>
        <a:solidFill>
          <a:schemeClr val="accent6">
            <a:lumMod val="60000"/>
            <a:lumOff val="40000"/>
          </a:schemeClr>
        </a:solidFill>
      </dgm:spPr>
      <dgm:t>
        <a:bodyPr/>
        <a:lstStyle/>
        <a:p>
          <a:r>
            <a:rPr lang="en-US" sz="1800" b="0" dirty="0" smtClean="0"/>
            <a:t>c-reactive protein, TNF-a, IL-6, IL-8</a:t>
          </a:r>
          <a:endParaRPr lang="en-US" sz="1800" b="0" dirty="0"/>
        </a:p>
      </dgm:t>
    </dgm:pt>
    <dgm:pt modelId="{F1C9EB84-E6ED-42AD-BF8A-183AD3CF335E}" type="parTrans" cxnId="{FA89EE4C-21BA-4C52-BD27-B9674C595C47}">
      <dgm:prSet/>
      <dgm:spPr/>
      <dgm:t>
        <a:bodyPr/>
        <a:lstStyle/>
        <a:p>
          <a:endParaRPr lang="en-US"/>
        </a:p>
      </dgm:t>
    </dgm:pt>
    <dgm:pt modelId="{CD6FA30C-2ED9-4151-B49B-3350C1E503FE}" type="sibTrans" cxnId="{FA89EE4C-21BA-4C52-BD27-B9674C595C47}">
      <dgm:prSet/>
      <dgm:spPr/>
      <dgm:t>
        <a:bodyPr/>
        <a:lstStyle/>
        <a:p>
          <a:endParaRPr lang="en-US"/>
        </a:p>
      </dgm:t>
    </dgm:pt>
    <dgm:pt modelId="{2E9BB5C4-DC50-468C-B203-07D98BCDDBA6}" type="pres">
      <dgm:prSet presAssocID="{B30E3A68-CF51-4203-B35D-95005658B10C}" presName="hierChild1" presStyleCnt="0">
        <dgm:presLayoutVars>
          <dgm:orgChart val="1"/>
          <dgm:chPref val="1"/>
          <dgm:dir/>
          <dgm:animOne val="branch"/>
          <dgm:animLvl val="lvl"/>
          <dgm:resizeHandles/>
        </dgm:presLayoutVars>
      </dgm:prSet>
      <dgm:spPr/>
      <dgm:t>
        <a:bodyPr/>
        <a:lstStyle/>
        <a:p>
          <a:endParaRPr lang="en-US"/>
        </a:p>
      </dgm:t>
    </dgm:pt>
    <dgm:pt modelId="{FECC1A28-4E22-4C6B-ABE6-A0E3AF12D3BF}" type="pres">
      <dgm:prSet presAssocID="{D3C7E05F-F7FB-4BA9-918C-D4CBFDCD0FBB}" presName="hierRoot1" presStyleCnt="0">
        <dgm:presLayoutVars>
          <dgm:hierBranch val="init"/>
        </dgm:presLayoutVars>
      </dgm:prSet>
      <dgm:spPr/>
    </dgm:pt>
    <dgm:pt modelId="{249B5435-FB12-4606-A96C-42E1311423F2}" type="pres">
      <dgm:prSet presAssocID="{D3C7E05F-F7FB-4BA9-918C-D4CBFDCD0FBB}" presName="rootComposite1" presStyleCnt="0"/>
      <dgm:spPr/>
    </dgm:pt>
    <dgm:pt modelId="{0C17E861-649C-43BF-A95E-BF0951171561}" type="pres">
      <dgm:prSet presAssocID="{D3C7E05F-F7FB-4BA9-918C-D4CBFDCD0FBB}" presName="rootText1" presStyleLbl="node0" presStyleIdx="0" presStyleCnt="1">
        <dgm:presLayoutVars>
          <dgm:chPref val="3"/>
        </dgm:presLayoutVars>
      </dgm:prSet>
      <dgm:spPr/>
      <dgm:t>
        <a:bodyPr/>
        <a:lstStyle/>
        <a:p>
          <a:endParaRPr lang="en-US"/>
        </a:p>
      </dgm:t>
    </dgm:pt>
    <dgm:pt modelId="{52FA8416-08D9-4D6D-B3C2-AD4B1356C705}" type="pres">
      <dgm:prSet presAssocID="{D3C7E05F-F7FB-4BA9-918C-D4CBFDCD0FBB}" presName="rootConnector1" presStyleLbl="node1" presStyleIdx="0" presStyleCnt="0"/>
      <dgm:spPr/>
      <dgm:t>
        <a:bodyPr/>
        <a:lstStyle/>
        <a:p>
          <a:endParaRPr lang="en-US"/>
        </a:p>
      </dgm:t>
    </dgm:pt>
    <dgm:pt modelId="{84CA20E4-3974-4464-B827-17FC404FC3B4}" type="pres">
      <dgm:prSet presAssocID="{D3C7E05F-F7FB-4BA9-918C-D4CBFDCD0FBB}" presName="hierChild2" presStyleCnt="0"/>
      <dgm:spPr/>
    </dgm:pt>
    <dgm:pt modelId="{47C2E290-E52C-47B3-9881-67FDCA5EE13C}" type="pres">
      <dgm:prSet presAssocID="{30E83694-D28B-46D0-AA88-D4FC63902BD9}" presName="Name37" presStyleLbl="parChTrans1D2" presStyleIdx="0" presStyleCnt="4"/>
      <dgm:spPr/>
      <dgm:t>
        <a:bodyPr/>
        <a:lstStyle/>
        <a:p>
          <a:endParaRPr lang="en-US"/>
        </a:p>
      </dgm:t>
    </dgm:pt>
    <dgm:pt modelId="{D7B7BC74-7212-4B23-8FA9-D34D256BFA2A}" type="pres">
      <dgm:prSet presAssocID="{CF80E0B4-DA81-41C8-8476-40C545ED7B98}" presName="hierRoot2" presStyleCnt="0">
        <dgm:presLayoutVars>
          <dgm:hierBranch val="init"/>
        </dgm:presLayoutVars>
      </dgm:prSet>
      <dgm:spPr/>
    </dgm:pt>
    <dgm:pt modelId="{7D29FD2D-B7FB-4154-836A-F59BD77D416C}" type="pres">
      <dgm:prSet presAssocID="{CF80E0B4-DA81-41C8-8476-40C545ED7B98}" presName="rootComposite" presStyleCnt="0"/>
      <dgm:spPr/>
    </dgm:pt>
    <dgm:pt modelId="{3EAE63DF-A329-432A-82DE-457F3C239F0F}" type="pres">
      <dgm:prSet presAssocID="{CF80E0B4-DA81-41C8-8476-40C545ED7B98}" presName="rootText" presStyleLbl="node2" presStyleIdx="0" presStyleCnt="4">
        <dgm:presLayoutVars>
          <dgm:chPref val="3"/>
        </dgm:presLayoutVars>
      </dgm:prSet>
      <dgm:spPr/>
      <dgm:t>
        <a:bodyPr/>
        <a:lstStyle/>
        <a:p>
          <a:endParaRPr lang="en-US"/>
        </a:p>
      </dgm:t>
    </dgm:pt>
    <dgm:pt modelId="{EB86EEFE-2EF5-490E-A409-0BEE500C1FC6}" type="pres">
      <dgm:prSet presAssocID="{CF80E0B4-DA81-41C8-8476-40C545ED7B98}" presName="rootConnector" presStyleLbl="node2" presStyleIdx="0" presStyleCnt="4"/>
      <dgm:spPr/>
      <dgm:t>
        <a:bodyPr/>
        <a:lstStyle/>
        <a:p>
          <a:endParaRPr lang="en-US"/>
        </a:p>
      </dgm:t>
    </dgm:pt>
    <dgm:pt modelId="{8735A95B-1CCD-4A45-B901-AEFDB284A197}" type="pres">
      <dgm:prSet presAssocID="{CF80E0B4-DA81-41C8-8476-40C545ED7B98}" presName="hierChild4" presStyleCnt="0"/>
      <dgm:spPr/>
    </dgm:pt>
    <dgm:pt modelId="{5016BFB9-19F0-48BD-9069-80F0112D77A9}" type="pres">
      <dgm:prSet presAssocID="{CF80E0B4-DA81-41C8-8476-40C545ED7B98}" presName="hierChild5" presStyleCnt="0"/>
      <dgm:spPr/>
    </dgm:pt>
    <dgm:pt modelId="{1F3E201F-0DD3-4F8A-9370-A01722AC3BC8}" type="pres">
      <dgm:prSet presAssocID="{51EB8B27-30ED-463C-B6F2-829C3638CE36}" presName="Name37" presStyleLbl="parChTrans1D2" presStyleIdx="1" presStyleCnt="4"/>
      <dgm:spPr/>
      <dgm:t>
        <a:bodyPr/>
        <a:lstStyle/>
        <a:p>
          <a:endParaRPr lang="en-US"/>
        </a:p>
      </dgm:t>
    </dgm:pt>
    <dgm:pt modelId="{E119713E-B1BC-48FA-BC6B-586ABC9809F7}" type="pres">
      <dgm:prSet presAssocID="{1EDBBFD0-4F7A-4118-81E9-0804F1B3CADC}" presName="hierRoot2" presStyleCnt="0">
        <dgm:presLayoutVars>
          <dgm:hierBranch val="init"/>
        </dgm:presLayoutVars>
      </dgm:prSet>
      <dgm:spPr/>
    </dgm:pt>
    <dgm:pt modelId="{0E9281A5-EB51-4C7B-9EAB-927329789AED}" type="pres">
      <dgm:prSet presAssocID="{1EDBBFD0-4F7A-4118-81E9-0804F1B3CADC}" presName="rootComposite" presStyleCnt="0"/>
      <dgm:spPr/>
    </dgm:pt>
    <dgm:pt modelId="{5A5028B2-7E87-410B-A779-7CEAE3DE1A51}" type="pres">
      <dgm:prSet presAssocID="{1EDBBFD0-4F7A-4118-81E9-0804F1B3CADC}" presName="rootText" presStyleLbl="node2" presStyleIdx="1" presStyleCnt="4">
        <dgm:presLayoutVars>
          <dgm:chPref val="3"/>
        </dgm:presLayoutVars>
      </dgm:prSet>
      <dgm:spPr/>
      <dgm:t>
        <a:bodyPr/>
        <a:lstStyle/>
        <a:p>
          <a:endParaRPr lang="en-US"/>
        </a:p>
      </dgm:t>
    </dgm:pt>
    <dgm:pt modelId="{CF72A50D-D315-4C27-BD1E-2A8622AFF3A0}" type="pres">
      <dgm:prSet presAssocID="{1EDBBFD0-4F7A-4118-81E9-0804F1B3CADC}" presName="rootConnector" presStyleLbl="node2" presStyleIdx="1" presStyleCnt="4"/>
      <dgm:spPr/>
      <dgm:t>
        <a:bodyPr/>
        <a:lstStyle/>
        <a:p>
          <a:endParaRPr lang="en-US"/>
        </a:p>
      </dgm:t>
    </dgm:pt>
    <dgm:pt modelId="{F6E5FCC4-D432-4E30-9272-E70A8EE2178A}" type="pres">
      <dgm:prSet presAssocID="{1EDBBFD0-4F7A-4118-81E9-0804F1B3CADC}" presName="hierChild4" presStyleCnt="0"/>
      <dgm:spPr/>
    </dgm:pt>
    <dgm:pt modelId="{B19E4E84-41E4-44DF-97D7-543E86432562}" type="pres">
      <dgm:prSet presAssocID="{1EDBBFD0-4F7A-4118-81E9-0804F1B3CADC}" presName="hierChild5" presStyleCnt="0"/>
      <dgm:spPr/>
    </dgm:pt>
    <dgm:pt modelId="{034C9EC1-3E7D-4A7D-880B-3E7AB04B409F}" type="pres">
      <dgm:prSet presAssocID="{FCED358C-0648-43FB-B753-4CC2F1122046}" presName="Name37" presStyleLbl="parChTrans1D2" presStyleIdx="2" presStyleCnt="4"/>
      <dgm:spPr/>
      <dgm:t>
        <a:bodyPr/>
        <a:lstStyle/>
        <a:p>
          <a:endParaRPr lang="en-US"/>
        </a:p>
      </dgm:t>
    </dgm:pt>
    <dgm:pt modelId="{45AFCD13-7230-4427-BC63-C4C2ECF36EA3}" type="pres">
      <dgm:prSet presAssocID="{A9A188F9-68C2-4EAE-A4A6-6D8A1D792077}" presName="hierRoot2" presStyleCnt="0">
        <dgm:presLayoutVars>
          <dgm:hierBranch val="init"/>
        </dgm:presLayoutVars>
      </dgm:prSet>
      <dgm:spPr/>
    </dgm:pt>
    <dgm:pt modelId="{0E78F6D6-A323-4C78-8318-6ABD57C1067B}" type="pres">
      <dgm:prSet presAssocID="{A9A188F9-68C2-4EAE-A4A6-6D8A1D792077}" presName="rootComposite" presStyleCnt="0"/>
      <dgm:spPr/>
    </dgm:pt>
    <dgm:pt modelId="{CC720643-311C-41DD-A9EF-2808855A37A2}" type="pres">
      <dgm:prSet presAssocID="{A9A188F9-68C2-4EAE-A4A6-6D8A1D792077}" presName="rootText" presStyleLbl="node2" presStyleIdx="2" presStyleCnt="4">
        <dgm:presLayoutVars>
          <dgm:chPref val="3"/>
        </dgm:presLayoutVars>
      </dgm:prSet>
      <dgm:spPr/>
      <dgm:t>
        <a:bodyPr/>
        <a:lstStyle/>
        <a:p>
          <a:endParaRPr lang="en-US"/>
        </a:p>
      </dgm:t>
    </dgm:pt>
    <dgm:pt modelId="{4026B3CB-9C93-4499-BBC8-1BD8299D2FB9}" type="pres">
      <dgm:prSet presAssocID="{A9A188F9-68C2-4EAE-A4A6-6D8A1D792077}" presName="rootConnector" presStyleLbl="node2" presStyleIdx="2" presStyleCnt="4"/>
      <dgm:spPr/>
      <dgm:t>
        <a:bodyPr/>
        <a:lstStyle/>
        <a:p>
          <a:endParaRPr lang="en-US"/>
        </a:p>
      </dgm:t>
    </dgm:pt>
    <dgm:pt modelId="{B570D852-B13F-407F-A951-C8BB700CCE8C}" type="pres">
      <dgm:prSet presAssocID="{A9A188F9-68C2-4EAE-A4A6-6D8A1D792077}" presName="hierChild4" presStyleCnt="0"/>
      <dgm:spPr/>
    </dgm:pt>
    <dgm:pt modelId="{BD803920-6A48-49DE-A712-9A361289DE3F}" type="pres">
      <dgm:prSet presAssocID="{F1C9EB84-E6ED-42AD-BF8A-183AD3CF335E}" presName="Name37" presStyleLbl="parChTrans1D3" presStyleIdx="0" presStyleCnt="2"/>
      <dgm:spPr/>
      <dgm:t>
        <a:bodyPr/>
        <a:lstStyle/>
        <a:p>
          <a:endParaRPr lang="en-US"/>
        </a:p>
      </dgm:t>
    </dgm:pt>
    <dgm:pt modelId="{BB100019-490C-4BC5-9FEB-C7B00D830175}" type="pres">
      <dgm:prSet presAssocID="{2A2FEBA6-B75F-47BB-9569-06E9D957CFF4}" presName="hierRoot2" presStyleCnt="0">
        <dgm:presLayoutVars>
          <dgm:hierBranch val="init"/>
        </dgm:presLayoutVars>
      </dgm:prSet>
      <dgm:spPr/>
    </dgm:pt>
    <dgm:pt modelId="{9729FA63-7A39-47E7-9DA1-889BCAA4A3DB}" type="pres">
      <dgm:prSet presAssocID="{2A2FEBA6-B75F-47BB-9569-06E9D957CFF4}" presName="rootComposite" presStyleCnt="0"/>
      <dgm:spPr/>
    </dgm:pt>
    <dgm:pt modelId="{571D7B9B-782C-4D5E-ADE3-48EF6EA199A8}" type="pres">
      <dgm:prSet presAssocID="{2A2FEBA6-B75F-47BB-9569-06E9D957CFF4}" presName="rootText" presStyleLbl="node3" presStyleIdx="0" presStyleCnt="2">
        <dgm:presLayoutVars>
          <dgm:chPref val="3"/>
        </dgm:presLayoutVars>
      </dgm:prSet>
      <dgm:spPr/>
      <dgm:t>
        <a:bodyPr/>
        <a:lstStyle/>
        <a:p>
          <a:endParaRPr lang="en-US"/>
        </a:p>
      </dgm:t>
    </dgm:pt>
    <dgm:pt modelId="{DBF2AD9D-EE05-480F-9D3D-46B2A1DD0083}" type="pres">
      <dgm:prSet presAssocID="{2A2FEBA6-B75F-47BB-9569-06E9D957CFF4}" presName="rootConnector" presStyleLbl="node3" presStyleIdx="0" presStyleCnt="2"/>
      <dgm:spPr/>
      <dgm:t>
        <a:bodyPr/>
        <a:lstStyle/>
        <a:p>
          <a:endParaRPr lang="en-US"/>
        </a:p>
      </dgm:t>
    </dgm:pt>
    <dgm:pt modelId="{94F00454-E9DE-4AA4-AF04-6EC403893D77}" type="pres">
      <dgm:prSet presAssocID="{2A2FEBA6-B75F-47BB-9569-06E9D957CFF4}" presName="hierChild4" presStyleCnt="0"/>
      <dgm:spPr/>
    </dgm:pt>
    <dgm:pt modelId="{C6342821-7C80-40F4-B1CC-17DC6B11178E}" type="pres">
      <dgm:prSet presAssocID="{2A2FEBA6-B75F-47BB-9569-06E9D957CFF4}" presName="hierChild5" presStyleCnt="0"/>
      <dgm:spPr/>
    </dgm:pt>
    <dgm:pt modelId="{E23F89EB-3B0A-4E57-B328-826A95D17521}" type="pres">
      <dgm:prSet presAssocID="{A9A188F9-68C2-4EAE-A4A6-6D8A1D792077}" presName="hierChild5" presStyleCnt="0"/>
      <dgm:spPr/>
    </dgm:pt>
    <dgm:pt modelId="{52B6FBEA-431E-4EF3-82F4-F91F466E7E71}" type="pres">
      <dgm:prSet presAssocID="{4DF2BB4C-1B08-4E37-B580-8F000C79B4EB}" presName="Name37" presStyleLbl="parChTrans1D2" presStyleIdx="3" presStyleCnt="4"/>
      <dgm:spPr/>
      <dgm:t>
        <a:bodyPr/>
        <a:lstStyle/>
        <a:p>
          <a:endParaRPr lang="en-US"/>
        </a:p>
      </dgm:t>
    </dgm:pt>
    <dgm:pt modelId="{1EA2F6DA-A5CD-4437-9539-A696F164CF0D}" type="pres">
      <dgm:prSet presAssocID="{4ED557FD-7ADE-4519-9A2A-513F37A0F054}" presName="hierRoot2" presStyleCnt="0">
        <dgm:presLayoutVars>
          <dgm:hierBranch val="init"/>
        </dgm:presLayoutVars>
      </dgm:prSet>
      <dgm:spPr/>
    </dgm:pt>
    <dgm:pt modelId="{CBD8EF32-7BDC-474B-9F72-53C6EBDD1721}" type="pres">
      <dgm:prSet presAssocID="{4ED557FD-7ADE-4519-9A2A-513F37A0F054}" presName="rootComposite" presStyleCnt="0"/>
      <dgm:spPr/>
    </dgm:pt>
    <dgm:pt modelId="{BDD6F1DA-4B39-4FA2-BF58-A193E627B7B4}" type="pres">
      <dgm:prSet presAssocID="{4ED557FD-7ADE-4519-9A2A-513F37A0F054}" presName="rootText" presStyleLbl="node2" presStyleIdx="3" presStyleCnt="4">
        <dgm:presLayoutVars>
          <dgm:chPref val="3"/>
        </dgm:presLayoutVars>
      </dgm:prSet>
      <dgm:spPr/>
      <dgm:t>
        <a:bodyPr/>
        <a:lstStyle/>
        <a:p>
          <a:endParaRPr lang="en-US"/>
        </a:p>
      </dgm:t>
    </dgm:pt>
    <dgm:pt modelId="{8C17B333-27BC-4017-B27D-61F27898B7C7}" type="pres">
      <dgm:prSet presAssocID="{4ED557FD-7ADE-4519-9A2A-513F37A0F054}" presName="rootConnector" presStyleLbl="node2" presStyleIdx="3" presStyleCnt="4"/>
      <dgm:spPr/>
      <dgm:t>
        <a:bodyPr/>
        <a:lstStyle/>
        <a:p>
          <a:endParaRPr lang="en-US"/>
        </a:p>
      </dgm:t>
    </dgm:pt>
    <dgm:pt modelId="{BB84CCD1-6A2E-4F82-B094-0AEC8563E7A8}" type="pres">
      <dgm:prSet presAssocID="{4ED557FD-7ADE-4519-9A2A-513F37A0F054}" presName="hierChild4" presStyleCnt="0"/>
      <dgm:spPr/>
    </dgm:pt>
    <dgm:pt modelId="{C8C0865E-E3AA-4CB0-892B-BCB9660CA01A}" type="pres">
      <dgm:prSet presAssocID="{D98E38E0-43E0-41C3-9B3D-998351675F5F}" presName="Name37" presStyleLbl="parChTrans1D3" presStyleIdx="1" presStyleCnt="2"/>
      <dgm:spPr/>
      <dgm:t>
        <a:bodyPr/>
        <a:lstStyle/>
        <a:p>
          <a:endParaRPr lang="en-US"/>
        </a:p>
      </dgm:t>
    </dgm:pt>
    <dgm:pt modelId="{64D91A1A-A234-41FD-8195-3AAB11F99374}" type="pres">
      <dgm:prSet presAssocID="{845D56DF-1DDB-4101-904A-D72A9BEDACF0}" presName="hierRoot2" presStyleCnt="0">
        <dgm:presLayoutVars>
          <dgm:hierBranch val="init"/>
        </dgm:presLayoutVars>
      </dgm:prSet>
      <dgm:spPr/>
    </dgm:pt>
    <dgm:pt modelId="{5AADAC01-9D0B-45B5-B18B-31818CDCCE57}" type="pres">
      <dgm:prSet presAssocID="{845D56DF-1DDB-4101-904A-D72A9BEDACF0}" presName="rootComposite" presStyleCnt="0"/>
      <dgm:spPr/>
    </dgm:pt>
    <dgm:pt modelId="{67B80B05-2DC3-411D-B05C-9775135D47D7}" type="pres">
      <dgm:prSet presAssocID="{845D56DF-1DDB-4101-904A-D72A9BEDACF0}" presName="rootText" presStyleLbl="node3" presStyleIdx="1" presStyleCnt="2">
        <dgm:presLayoutVars>
          <dgm:chPref val="3"/>
        </dgm:presLayoutVars>
      </dgm:prSet>
      <dgm:spPr/>
      <dgm:t>
        <a:bodyPr/>
        <a:lstStyle/>
        <a:p>
          <a:endParaRPr lang="en-US"/>
        </a:p>
      </dgm:t>
    </dgm:pt>
    <dgm:pt modelId="{A3BCEA14-8484-4773-ADE7-3FF0BE752668}" type="pres">
      <dgm:prSet presAssocID="{845D56DF-1DDB-4101-904A-D72A9BEDACF0}" presName="rootConnector" presStyleLbl="node3" presStyleIdx="1" presStyleCnt="2"/>
      <dgm:spPr/>
      <dgm:t>
        <a:bodyPr/>
        <a:lstStyle/>
        <a:p>
          <a:endParaRPr lang="en-US"/>
        </a:p>
      </dgm:t>
    </dgm:pt>
    <dgm:pt modelId="{15951D58-1DB4-46ED-B123-915E2F60F1C7}" type="pres">
      <dgm:prSet presAssocID="{845D56DF-1DDB-4101-904A-D72A9BEDACF0}" presName="hierChild4" presStyleCnt="0"/>
      <dgm:spPr/>
    </dgm:pt>
    <dgm:pt modelId="{DA28F74C-B4B0-4B26-BAEA-7DD6169A3761}" type="pres">
      <dgm:prSet presAssocID="{845D56DF-1DDB-4101-904A-D72A9BEDACF0}" presName="hierChild5" presStyleCnt="0"/>
      <dgm:spPr/>
    </dgm:pt>
    <dgm:pt modelId="{6FD95278-71AF-4DCA-B62F-5D16F9C973DE}" type="pres">
      <dgm:prSet presAssocID="{4ED557FD-7ADE-4519-9A2A-513F37A0F054}" presName="hierChild5" presStyleCnt="0"/>
      <dgm:spPr/>
    </dgm:pt>
    <dgm:pt modelId="{488922FC-8139-4038-88B0-5333F10E3A18}" type="pres">
      <dgm:prSet presAssocID="{D3C7E05F-F7FB-4BA9-918C-D4CBFDCD0FBB}" presName="hierChild3" presStyleCnt="0"/>
      <dgm:spPr/>
    </dgm:pt>
  </dgm:ptLst>
  <dgm:cxnLst>
    <dgm:cxn modelId="{69C26BA9-ED74-45AF-BCC3-98A69BFD8728}" type="presOf" srcId="{845D56DF-1DDB-4101-904A-D72A9BEDACF0}" destId="{A3BCEA14-8484-4773-ADE7-3FF0BE752668}" srcOrd="1" destOrd="0" presId="urn:microsoft.com/office/officeart/2005/8/layout/orgChart1"/>
    <dgm:cxn modelId="{B2C23124-EB02-415E-8498-957298719649}" type="presOf" srcId="{1EDBBFD0-4F7A-4118-81E9-0804F1B3CADC}" destId="{5A5028B2-7E87-410B-A779-7CEAE3DE1A51}" srcOrd="0" destOrd="0" presId="urn:microsoft.com/office/officeart/2005/8/layout/orgChart1"/>
    <dgm:cxn modelId="{8BCEAE38-1D94-457E-BA5C-3CDBF5A33DDC}" type="presOf" srcId="{4ED557FD-7ADE-4519-9A2A-513F37A0F054}" destId="{BDD6F1DA-4B39-4FA2-BF58-A193E627B7B4}" srcOrd="0" destOrd="0" presId="urn:microsoft.com/office/officeart/2005/8/layout/orgChart1"/>
    <dgm:cxn modelId="{B9915655-DDF2-4DFF-B3AF-AD07E230C350}" type="presOf" srcId="{1EDBBFD0-4F7A-4118-81E9-0804F1B3CADC}" destId="{CF72A50D-D315-4C27-BD1E-2A8622AFF3A0}" srcOrd="1" destOrd="0" presId="urn:microsoft.com/office/officeart/2005/8/layout/orgChart1"/>
    <dgm:cxn modelId="{9129D20F-E9EA-4527-8FE0-A35AC99CEADA}" type="presOf" srcId="{FCED358C-0648-43FB-B753-4CC2F1122046}" destId="{034C9EC1-3E7D-4A7D-880B-3E7AB04B409F}" srcOrd="0" destOrd="0" presId="urn:microsoft.com/office/officeart/2005/8/layout/orgChart1"/>
    <dgm:cxn modelId="{ECFE6930-39D9-4B36-9411-64D03DA6BD7B}" srcId="{4ED557FD-7ADE-4519-9A2A-513F37A0F054}" destId="{845D56DF-1DDB-4101-904A-D72A9BEDACF0}" srcOrd="0" destOrd="0" parTransId="{D98E38E0-43E0-41C3-9B3D-998351675F5F}" sibTransId="{94A70B71-B34C-4AD6-B798-E213FCEDF133}"/>
    <dgm:cxn modelId="{37B79008-2459-4FF9-BFD9-7F45398EF671}" type="presOf" srcId="{B30E3A68-CF51-4203-B35D-95005658B10C}" destId="{2E9BB5C4-DC50-468C-B203-07D98BCDDBA6}" srcOrd="0" destOrd="0" presId="urn:microsoft.com/office/officeart/2005/8/layout/orgChart1"/>
    <dgm:cxn modelId="{AF36CC5F-7A92-473E-8A57-A52E18D2FFBC}" srcId="{D3C7E05F-F7FB-4BA9-918C-D4CBFDCD0FBB}" destId="{1EDBBFD0-4F7A-4118-81E9-0804F1B3CADC}" srcOrd="1" destOrd="0" parTransId="{51EB8B27-30ED-463C-B6F2-829C3638CE36}" sibTransId="{C1303FC4-30B5-494A-A557-175E0E53CFE8}"/>
    <dgm:cxn modelId="{A93A083A-4129-4800-A7B6-575E0176A8F2}" srcId="{D3C7E05F-F7FB-4BA9-918C-D4CBFDCD0FBB}" destId="{4ED557FD-7ADE-4519-9A2A-513F37A0F054}" srcOrd="3" destOrd="0" parTransId="{4DF2BB4C-1B08-4E37-B580-8F000C79B4EB}" sibTransId="{87BEA6E9-97D0-4113-9B04-48FA009C1EBA}"/>
    <dgm:cxn modelId="{382DA0B6-2F32-4E31-8705-BD506A442638}" type="presOf" srcId="{A9A188F9-68C2-4EAE-A4A6-6D8A1D792077}" destId="{CC720643-311C-41DD-A9EF-2808855A37A2}" srcOrd="0" destOrd="0" presId="urn:microsoft.com/office/officeart/2005/8/layout/orgChart1"/>
    <dgm:cxn modelId="{410B34D1-28B6-4E6D-AC77-19E7041C7760}" type="presOf" srcId="{4DF2BB4C-1B08-4E37-B580-8F000C79B4EB}" destId="{52B6FBEA-431E-4EF3-82F4-F91F466E7E71}" srcOrd="0" destOrd="0" presId="urn:microsoft.com/office/officeart/2005/8/layout/orgChart1"/>
    <dgm:cxn modelId="{B30A7ADF-6DD8-4E49-9A8C-87C499C4F20C}" type="presOf" srcId="{A9A188F9-68C2-4EAE-A4A6-6D8A1D792077}" destId="{4026B3CB-9C93-4499-BBC8-1BD8299D2FB9}" srcOrd="1" destOrd="0" presId="urn:microsoft.com/office/officeart/2005/8/layout/orgChart1"/>
    <dgm:cxn modelId="{E95779C7-1936-4A20-A5AE-9341778B33EE}" type="presOf" srcId="{845D56DF-1DDB-4101-904A-D72A9BEDACF0}" destId="{67B80B05-2DC3-411D-B05C-9775135D47D7}" srcOrd="0" destOrd="0" presId="urn:microsoft.com/office/officeart/2005/8/layout/orgChart1"/>
    <dgm:cxn modelId="{FA89EE4C-21BA-4C52-BD27-B9674C595C47}" srcId="{A9A188F9-68C2-4EAE-A4A6-6D8A1D792077}" destId="{2A2FEBA6-B75F-47BB-9569-06E9D957CFF4}" srcOrd="0" destOrd="0" parTransId="{F1C9EB84-E6ED-42AD-BF8A-183AD3CF335E}" sibTransId="{CD6FA30C-2ED9-4151-B49B-3350C1E503FE}"/>
    <dgm:cxn modelId="{6447F68E-6A57-4A4F-841D-8901164A384B}" type="presOf" srcId="{CF80E0B4-DA81-41C8-8476-40C545ED7B98}" destId="{3EAE63DF-A329-432A-82DE-457F3C239F0F}" srcOrd="0" destOrd="0" presId="urn:microsoft.com/office/officeart/2005/8/layout/orgChart1"/>
    <dgm:cxn modelId="{68B1832A-8588-4142-927F-4437CA0DF779}" type="presOf" srcId="{F1C9EB84-E6ED-42AD-BF8A-183AD3CF335E}" destId="{BD803920-6A48-49DE-A712-9A361289DE3F}" srcOrd="0" destOrd="0" presId="urn:microsoft.com/office/officeart/2005/8/layout/orgChart1"/>
    <dgm:cxn modelId="{6F9383E2-9CAD-468C-8A4E-48F6466A1306}" type="presOf" srcId="{2A2FEBA6-B75F-47BB-9569-06E9D957CFF4}" destId="{DBF2AD9D-EE05-480F-9D3D-46B2A1DD0083}" srcOrd="1" destOrd="0" presId="urn:microsoft.com/office/officeart/2005/8/layout/orgChart1"/>
    <dgm:cxn modelId="{ADED9344-FD22-4766-A86C-5B25AB4E76D9}" srcId="{D3C7E05F-F7FB-4BA9-918C-D4CBFDCD0FBB}" destId="{A9A188F9-68C2-4EAE-A4A6-6D8A1D792077}" srcOrd="2" destOrd="0" parTransId="{FCED358C-0648-43FB-B753-4CC2F1122046}" sibTransId="{4168EBB1-A372-422D-A2E6-12F1FA314604}"/>
    <dgm:cxn modelId="{1F17F17A-BCB8-4119-9F43-419EEB570C80}" type="presOf" srcId="{30E83694-D28B-46D0-AA88-D4FC63902BD9}" destId="{47C2E290-E52C-47B3-9881-67FDCA5EE13C}" srcOrd="0" destOrd="0" presId="urn:microsoft.com/office/officeart/2005/8/layout/orgChart1"/>
    <dgm:cxn modelId="{6177A43E-181D-4C86-A1E6-363D794FC9C6}" srcId="{D3C7E05F-F7FB-4BA9-918C-D4CBFDCD0FBB}" destId="{CF80E0B4-DA81-41C8-8476-40C545ED7B98}" srcOrd="0" destOrd="0" parTransId="{30E83694-D28B-46D0-AA88-D4FC63902BD9}" sibTransId="{3BBFC975-2184-44E2-98C4-D61707BFF97E}"/>
    <dgm:cxn modelId="{78CECF69-B2AA-4AB3-883F-777476DFEEC3}" type="presOf" srcId="{4ED557FD-7ADE-4519-9A2A-513F37A0F054}" destId="{8C17B333-27BC-4017-B27D-61F27898B7C7}" srcOrd="1" destOrd="0" presId="urn:microsoft.com/office/officeart/2005/8/layout/orgChart1"/>
    <dgm:cxn modelId="{FC1F8270-22B4-4E05-93E6-1C131C828E87}" srcId="{B30E3A68-CF51-4203-B35D-95005658B10C}" destId="{D3C7E05F-F7FB-4BA9-918C-D4CBFDCD0FBB}" srcOrd="0" destOrd="0" parTransId="{E30D16F8-07BA-4AA5-9FE0-D690808FE906}" sibTransId="{3D595182-0FCC-42FF-8836-231A137F370A}"/>
    <dgm:cxn modelId="{5EB14B47-F8F0-48A0-B837-B895709FCFEF}" type="presOf" srcId="{D98E38E0-43E0-41C3-9B3D-998351675F5F}" destId="{C8C0865E-E3AA-4CB0-892B-BCB9660CA01A}" srcOrd="0" destOrd="0" presId="urn:microsoft.com/office/officeart/2005/8/layout/orgChart1"/>
    <dgm:cxn modelId="{E82EED6D-F374-4CFE-942E-EEB7A66024B6}" type="presOf" srcId="{D3C7E05F-F7FB-4BA9-918C-D4CBFDCD0FBB}" destId="{0C17E861-649C-43BF-A95E-BF0951171561}" srcOrd="0" destOrd="0" presId="urn:microsoft.com/office/officeart/2005/8/layout/orgChart1"/>
    <dgm:cxn modelId="{90A68FBF-5016-48C9-BD24-524D3842EC30}" type="presOf" srcId="{51EB8B27-30ED-463C-B6F2-829C3638CE36}" destId="{1F3E201F-0DD3-4F8A-9370-A01722AC3BC8}" srcOrd="0" destOrd="0" presId="urn:microsoft.com/office/officeart/2005/8/layout/orgChart1"/>
    <dgm:cxn modelId="{704D5212-F90F-4DCD-A979-DBC54745F1D2}" type="presOf" srcId="{D3C7E05F-F7FB-4BA9-918C-D4CBFDCD0FBB}" destId="{52FA8416-08D9-4D6D-B3C2-AD4B1356C705}" srcOrd="1" destOrd="0" presId="urn:microsoft.com/office/officeart/2005/8/layout/orgChart1"/>
    <dgm:cxn modelId="{4C345C80-631D-41F4-9EEA-D0FCEF9E40E9}" type="presOf" srcId="{CF80E0B4-DA81-41C8-8476-40C545ED7B98}" destId="{EB86EEFE-2EF5-490E-A409-0BEE500C1FC6}" srcOrd="1" destOrd="0" presId="urn:microsoft.com/office/officeart/2005/8/layout/orgChart1"/>
    <dgm:cxn modelId="{4EEADEDB-4734-4935-999D-63EBDA4CC83C}" type="presOf" srcId="{2A2FEBA6-B75F-47BB-9569-06E9D957CFF4}" destId="{571D7B9B-782C-4D5E-ADE3-48EF6EA199A8}" srcOrd="0" destOrd="0" presId="urn:microsoft.com/office/officeart/2005/8/layout/orgChart1"/>
    <dgm:cxn modelId="{FBC88F97-5942-4616-A7CB-7BCC21A9540F}" type="presParOf" srcId="{2E9BB5C4-DC50-468C-B203-07D98BCDDBA6}" destId="{FECC1A28-4E22-4C6B-ABE6-A0E3AF12D3BF}" srcOrd="0" destOrd="0" presId="urn:microsoft.com/office/officeart/2005/8/layout/orgChart1"/>
    <dgm:cxn modelId="{4AAC45CC-9CA2-4E3A-BD12-1CC7F0C3907D}" type="presParOf" srcId="{FECC1A28-4E22-4C6B-ABE6-A0E3AF12D3BF}" destId="{249B5435-FB12-4606-A96C-42E1311423F2}" srcOrd="0" destOrd="0" presId="urn:microsoft.com/office/officeart/2005/8/layout/orgChart1"/>
    <dgm:cxn modelId="{60C72A9A-4CD3-4136-BD66-BCD1CB2618C5}" type="presParOf" srcId="{249B5435-FB12-4606-A96C-42E1311423F2}" destId="{0C17E861-649C-43BF-A95E-BF0951171561}" srcOrd="0" destOrd="0" presId="urn:microsoft.com/office/officeart/2005/8/layout/orgChart1"/>
    <dgm:cxn modelId="{E996A5EF-1314-4519-A51F-7E533596F7D2}" type="presParOf" srcId="{249B5435-FB12-4606-A96C-42E1311423F2}" destId="{52FA8416-08D9-4D6D-B3C2-AD4B1356C705}" srcOrd="1" destOrd="0" presId="urn:microsoft.com/office/officeart/2005/8/layout/orgChart1"/>
    <dgm:cxn modelId="{B9773DBD-3F40-45A5-A854-DED30973D0CE}" type="presParOf" srcId="{FECC1A28-4E22-4C6B-ABE6-A0E3AF12D3BF}" destId="{84CA20E4-3974-4464-B827-17FC404FC3B4}" srcOrd="1" destOrd="0" presId="urn:microsoft.com/office/officeart/2005/8/layout/orgChart1"/>
    <dgm:cxn modelId="{290494A6-3FA8-4757-88DC-0561392DF381}" type="presParOf" srcId="{84CA20E4-3974-4464-B827-17FC404FC3B4}" destId="{47C2E290-E52C-47B3-9881-67FDCA5EE13C}" srcOrd="0" destOrd="0" presId="urn:microsoft.com/office/officeart/2005/8/layout/orgChart1"/>
    <dgm:cxn modelId="{66A6EFA1-99BA-4257-8326-9131A2BCB5CF}" type="presParOf" srcId="{84CA20E4-3974-4464-B827-17FC404FC3B4}" destId="{D7B7BC74-7212-4B23-8FA9-D34D256BFA2A}" srcOrd="1" destOrd="0" presId="urn:microsoft.com/office/officeart/2005/8/layout/orgChart1"/>
    <dgm:cxn modelId="{23BBE0E7-ED21-499F-8FDD-805C28ACED13}" type="presParOf" srcId="{D7B7BC74-7212-4B23-8FA9-D34D256BFA2A}" destId="{7D29FD2D-B7FB-4154-836A-F59BD77D416C}" srcOrd="0" destOrd="0" presId="urn:microsoft.com/office/officeart/2005/8/layout/orgChart1"/>
    <dgm:cxn modelId="{C47CF39D-D041-42D1-83E6-235C91E03554}" type="presParOf" srcId="{7D29FD2D-B7FB-4154-836A-F59BD77D416C}" destId="{3EAE63DF-A329-432A-82DE-457F3C239F0F}" srcOrd="0" destOrd="0" presId="urn:microsoft.com/office/officeart/2005/8/layout/orgChart1"/>
    <dgm:cxn modelId="{22DCC7B1-6714-4A1B-936B-D1E0672224C4}" type="presParOf" srcId="{7D29FD2D-B7FB-4154-836A-F59BD77D416C}" destId="{EB86EEFE-2EF5-490E-A409-0BEE500C1FC6}" srcOrd="1" destOrd="0" presId="urn:microsoft.com/office/officeart/2005/8/layout/orgChart1"/>
    <dgm:cxn modelId="{F6AE3512-ABA3-4809-A42E-D7EFE31C3148}" type="presParOf" srcId="{D7B7BC74-7212-4B23-8FA9-D34D256BFA2A}" destId="{8735A95B-1CCD-4A45-B901-AEFDB284A197}" srcOrd="1" destOrd="0" presId="urn:microsoft.com/office/officeart/2005/8/layout/orgChart1"/>
    <dgm:cxn modelId="{65A792D3-5D1C-421D-8447-DE436882F64C}" type="presParOf" srcId="{D7B7BC74-7212-4B23-8FA9-D34D256BFA2A}" destId="{5016BFB9-19F0-48BD-9069-80F0112D77A9}" srcOrd="2" destOrd="0" presId="urn:microsoft.com/office/officeart/2005/8/layout/orgChart1"/>
    <dgm:cxn modelId="{A44B2644-09B9-4BED-A963-161F7E8727BC}" type="presParOf" srcId="{84CA20E4-3974-4464-B827-17FC404FC3B4}" destId="{1F3E201F-0DD3-4F8A-9370-A01722AC3BC8}" srcOrd="2" destOrd="0" presId="urn:microsoft.com/office/officeart/2005/8/layout/orgChart1"/>
    <dgm:cxn modelId="{0D62AFD7-B3A0-400C-A575-35920121C2C3}" type="presParOf" srcId="{84CA20E4-3974-4464-B827-17FC404FC3B4}" destId="{E119713E-B1BC-48FA-BC6B-586ABC9809F7}" srcOrd="3" destOrd="0" presId="urn:microsoft.com/office/officeart/2005/8/layout/orgChart1"/>
    <dgm:cxn modelId="{3AC037C8-507B-42B8-A664-CB3C98E5A85A}" type="presParOf" srcId="{E119713E-B1BC-48FA-BC6B-586ABC9809F7}" destId="{0E9281A5-EB51-4C7B-9EAB-927329789AED}" srcOrd="0" destOrd="0" presId="urn:microsoft.com/office/officeart/2005/8/layout/orgChart1"/>
    <dgm:cxn modelId="{813213BD-408A-4151-93BF-B1A23F40BA02}" type="presParOf" srcId="{0E9281A5-EB51-4C7B-9EAB-927329789AED}" destId="{5A5028B2-7E87-410B-A779-7CEAE3DE1A51}" srcOrd="0" destOrd="0" presId="urn:microsoft.com/office/officeart/2005/8/layout/orgChart1"/>
    <dgm:cxn modelId="{768C45CC-5587-46F5-92D8-87EB823716A2}" type="presParOf" srcId="{0E9281A5-EB51-4C7B-9EAB-927329789AED}" destId="{CF72A50D-D315-4C27-BD1E-2A8622AFF3A0}" srcOrd="1" destOrd="0" presId="urn:microsoft.com/office/officeart/2005/8/layout/orgChart1"/>
    <dgm:cxn modelId="{146D9226-5680-4C0E-9678-73FCA1AEEF73}" type="presParOf" srcId="{E119713E-B1BC-48FA-BC6B-586ABC9809F7}" destId="{F6E5FCC4-D432-4E30-9272-E70A8EE2178A}" srcOrd="1" destOrd="0" presId="urn:microsoft.com/office/officeart/2005/8/layout/orgChart1"/>
    <dgm:cxn modelId="{DE4C923A-489B-4231-AC69-2BB1F6EDCEBD}" type="presParOf" srcId="{E119713E-B1BC-48FA-BC6B-586ABC9809F7}" destId="{B19E4E84-41E4-44DF-97D7-543E86432562}" srcOrd="2" destOrd="0" presId="urn:microsoft.com/office/officeart/2005/8/layout/orgChart1"/>
    <dgm:cxn modelId="{AA1D12EF-A152-4526-A9ED-101053FD4EF6}" type="presParOf" srcId="{84CA20E4-3974-4464-B827-17FC404FC3B4}" destId="{034C9EC1-3E7D-4A7D-880B-3E7AB04B409F}" srcOrd="4" destOrd="0" presId="urn:microsoft.com/office/officeart/2005/8/layout/orgChart1"/>
    <dgm:cxn modelId="{1986588E-3028-46FE-9234-5F8A549BC63C}" type="presParOf" srcId="{84CA20E4-3974-4464-B827-17FC404FC3B4}" destId="{45AFCD13-7230-4427-BC63-C4C2ECF36EA3}" srcOrd="5" destOrd="0" presId="urn:microsoft.com/office/officeart/2005/8/layout/orgChart1"/>
    <dgm:cxn modelId="{AA8F814B-5646-4AC0-8F1D-EA3FC47895DF}" type="presParOf" srcId="{45AFCD13-7230-4427-BC63-C4C2ECF36EA3}" destId="{0E78F6D6-A323-4C78-8318-6ABD57C1067B}" srcOrd="0" destOrd="0" presId="urn:microsoft.com/office/officeart/2005/8/layout/orgChart1"/>
    <dgm:cxn modelId="{32333456-0128-4FED-A226-13F9AC0554AD}" type="presParOf" srcId="{0E78F6D6-A323-4C78-8318-6ABD57C1067B}" destId="{CC720643-311C-41DD-A9EF-2808855A37A2}" srcOrd="0" destOrd="0" presId="urn:microsoft.com/office/officeart/2005/8/layout/orgChart1"/>
    <dgm:cxn modelId="{62C8BE97-715D-4881-A010-7F71DD43DB4C}" type="presParOf" srcId="{0E78F6D6-A323-4C78-8318-6ABD57C1067B}" destId="{4026B3CB-9C93-4499-BBC8-1BD8299D2FB9}" srcOrd="1" destOrd="0" presId="urn:microsoft.com/office/officeart/2005/8/layout/orgChart1"/>
    <dgm:cxn modelId="{1115A4C4-A7AB-43DE-9DD9-4D37BA545D9B}" type="presParOf" srcId="{45AFCD13-7230-4427-BC63-C4C2ECF36EA3}" destId="{B570D852-B13F-407F-A951-C8BB700CCE8C}" srcOrd="1" destOrd="0" presId="urn:microsoft.com/office/officeart/2005/8/layout/orgChart1"/>
    <dgm:cxn modelId="{CA8453C1-0BFA-4A0B-A3A2-902BCA0DF80C}" type="presParOf" srcId="{B570D852-B13F-407F-A951-C8BB700CCE8C}" destId="{BD803920-6A48-49DE-A712-9A361289DE3F}" srcOrd="0" destOrd="0" presId="urn:microsoft.com/office/officeart/2005/8/layout/orgChart1"/>
    <dgm:cxn modelId="{0F421261-DE7D-4642-A128-6CD81A8D70C3}" type="presParOf" srcId="{B570D852-B13F-407F-A951-C8BB700CCE8C}" destId="{BB100019-490C-4BC5-9FEB-C7B00D830175}" srcOrd="1" destOrd="0" presId="urn:microsoft.com/office/officeart/2005/8/layout/orgChart1"/>
    <dgm:cxn modelId="{9297B11E-3501-4EB4-9C3D-F662B2199A80}" type="presParOf" srcId="{BB100019-490C-4BC5-9FEB-C7B00D830175}" destId="{9729FA63-7A39-47E7-9DA1-889BCAA4A3DB}" srcOrd="0" destOrd="0" presId="urn:microsoft.com/office/officeart/2005/8/layout/orgChart1"/>
    <dgm:cxn modelId="{9B122663-E1FD-4366-8408-B547757850E2}" type="presParOf" srcId="{9729FA63-7A39-47E7-9DA1-889BCAA4A3DB}" destId="{571D7B9B-782C-4D5E-ADE3-48EF6EA199A8}" srcOrd="0" destOrd="0" presId="urn:microsoft.com/office/officeart/2005/8/layout/orgChart1"/>
    <dgm:cxn modelId="{063951A9-22F8-4829-AA77-BB2AD10BF8F6}" type="presParOf" srcId="{9729FA63-7A39-47E7-9DA1-889BCAA4A3DB}" destId="{DBF2AD9D-EE05-480F-9D3D-46B2A1DD0083}" srcOrd="1" destOrd="0" presId="urn:microsoft.com/office/officeart/2005/8/layout/orgChart1"/>
    <dgm:cxn modelId="{2675B5F8-1E90-4BC5-9208-7690FDC6A818}" type="presParOf" srcId="{BB100019-490C-4BC5-9FEB-C7B00D830175}" destId="{94F00454-E9DE-4AA4-AF04-6EC403893D77}" srcOrd="1" destOrd="0" presId="urn:microsoft.com/office/officeart/2005/8/layout/orgChart1"/>
    <dgm:cxn modelId="{3AEA4EC1-5C78-45CC-89F8-4E78491FF4BA}" type="presParOf" srcId="{BB100019-490C-4BC5-9FEB-C7B00D830175}" destId="{C6342821-7C80-40F4-B1CC-17DC6B11178E}" srcOrd="2" destOrd="0" presId="urn:microsoft.com/office/officeart/2005/8/layout/orgChart1"/>
    <dgm:cxn modelId="{04405F64-57AE-4513-B6BB-887A34BE6929}" type="presParOf" srcId="{45AFCD13-7230-4427-BC63-C4C2ECF36EA3}" destId="{E23F89EB-3B0A-4E57-B328-826A95D17521}" srcOrd="2" destOrd="0" presId="urn:microsoft.com/office/officeart/2005/8/layout/orgChart1"/>
    <dgm:cxn modelId="{A3E46E82-52F0-458C-B644-5C8D69190868}" type="presParOf" srcId="{84CA20E4-3974-4464-B827-17FC404FC3B4}" destId="{52B6FBEA-431E-4EF3-82F4-F91F466E7E71}" srcOrd="6" destOrd="0" presId="urn:microsoft.com/office/officeart/2005/8/layout/orgChart1"/>
    <dgm:cxn modelId="{F1341A3E-67C9-4DF0-BF7D-19D4E29BC58C}" type="presParOf" srcId="{84CA20E4-3974-4464-B827-17FC404FC3B4}" destId="{1EA2F6DA-A5CD-4437-9539-A696F164CF0D}" srcOrd="7" destOrd="0" presId="urn:microsoft.com/office/officeart/2005/8/layout/orgChart1"/>
    <dgm:cxn modelId="{EA70A9B6-4137-44A7-A632-A40FC3A2CA53}" type="presParOf" srcId="{1EA2F6DA-A5CD-4437-9539-A696F164CF0D}" destId="{CBD8EF32-7BDC-474B-9F72-53C6EBDD1721}" srcOrd="0" destOrd="0" presId="urn:microsoft.com/office/officeart/2005/8/layout/orgChart1"/>
    <dgm:cxn modelId="{262F33E9-0759-4DB7-ADB9-9B5D32E695F1}" type="presParOf" srcId="{CBD8EF32-7BDC-474B-9F72-53C6EBDD1721}" destId="{BDD6F1DA-4B39-4FA2-BF58-A193E627B7B4}" srcOrd="0" destOrd="0" presId="urn:microsoft.com/office/officeart/2005/8/layout/orgChart1"/>
    <dgm:cxn modelId="{1871C831-9233-45E2-83DD-93F2383FCA56}" type="presParOf" srcId="{CBD8EF32-7BDC-474B-9F72-53C6EBDD1721}" destId="{8C17B333-27BC-4017-B27D-61F27898B7C7}" srcOrd="1" destOrd="0" presId="urn:microsoft.com/office/officeart/2005/8/layout/orgChart1"/>
    <dgm:cxn modelId="{A503BD3E-AB14-400C-B94A-F6233DCFAA47}" type="presParOf" srcId="{1EA2F6DA-A5CD-4437-9539-A696F164CF0D}" destId="{BB84CCD1-6A2E-4F82-B094-0AEC8563E7A8}" srcOrd="1" destOrd="0" presId="urn:microsoft.com/office/officeart/2005/8/layout/orgChart1"/>
    <dgm:cxn modelId="{6FEB7471-6360-457F-B8C4-C5FBEBF07A20}" type="presParOf" srcId="{BB84CCD1-6A2E-4F82-B094-0AEC8563E7A8}" destId="{C8C0865E-E3AA-4CB0-892B-BCB9660CA01A}" srcOrd="0" destOrd="0" presId="urn:microsoft.com/office/officeart/2005/8/layout/orgChart1"/>
    <dgm:cxn modelId="{F94CD450-A33C-4E33-86D5-73EDB5AB8684}" type="presParOf" srcId="{BB84CCD1-6A2E-4F82-B094-0AEC8563E7A8}" destId="{64D91A1A-A234-41FD-8195-3AAB11F99374}" srcOrd="1" destOrd="0" presId="urn:microsoft.com/office/officeart/2005/8/layout/orgChart1"/>
    <dgm:cxn modelId="{904C465B-44AD-4E2A-9EA9-502BD3A8901F}" type="presParOf" srcId="{64D91A1A-A234-41FD-8195-3AAB11F99374}" destId="{5AADAC01-9D0B-45B5-B18B-31818CDCCE57}" srcOrd="0" destOrd="0" presId="urn:microsoft.com/office/officeart/2005/8/layout/orgChart1"/>
    <dgm:cxn modelId="{E69B21EE-1E11-4AA0-A667-C59F1D4DC269}" type="presParOf" srcId="{5AADAC01-9D0B-45B5-B18B-31818CDCCE57}" destId="{67B80B05-2DC3-411D-B05C-9775135D47D7}" srcOrd="0" destOrd="0" presId="urn:microsoft.com/office/officeart/2005/8/layout/orgChart1"/>
    <dgm:cxn modelId="{2D623F26-A17A-412B-ACCA-639611272E7D}" type="presParOf" srcId="{5AADAC01-9D0B-45B5-B18B-31818CDCCE57}" destId="{A3BCEA14-8484-4773-ADE7-3FF0BE752668}" srcOrd="1" destOrd="0" presId="urn:microsoft.com/office/officeart/2005/8/layout/orgChart1"/>
    <dgm:cxn modelId="{EBD3D83D-4540-4E6E-AD0F-FE00B3F11BFC}" type="presParOf" srcId="{64D91A1A-A234-41FD-8195-3AAB11F99374}" destId="{15951D58-1DB4-46ED-B123-915E2F60F1C7}" srcOrd="1" destOrd="0" presId="urn:microsoft.com/office/officeart/2005/8/layout/orgChart1"/>
    <dgm:cxn modelId="{27183FDC-7573-4B8A-A4C3-F5A20F00466A}" type="presParOf" srcId="{64D91A1A-A234-41FD-8195-3AAB11F99374}" destId="{DA28F74C-B4B0-4B26-BAEA-7DD6169A3761}" srcOrd="2" destOrd="0" presId="urn:microsoft.com/office/officeart/2005/8/layout/orgChart1"/>
    <dgm:cxn modelId="{8DC4DF09-4C10-4CA5-8626-0F621AF9C234}" type="presParOf" srcId="{1EA2F6DA-A5CD-4437-9539-A696F164CF0D}" destId="{6FD95278-71AF-4DCA-B62F-5D16F9C973DE}" srcOrd="2" destOrd="0" presId="urn:microsoft.com/office/officeart/2005/8/layout/orgChart1"/>
    <dgm:cxn modelId="{FFFCFEEE-128C-49CC-936A-569BF4D6219E}" type="presParOf" srcId="{FECC1A28-4E22-4C6B-ABE6-A0E3AF12D3BF}" destId="{488922FC-8139-4038-88B0-5333F10E3A1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FB8A75-7A4E-A94F-B09B-8BF48AC48A1C}" type="doc">
      <dgm:prSet loTypeId="urn:microsoft.com/office/officeart/2005/8/layout/hierarchy3" loCatId="" qsTypeId="urn:microsoft.com/office/officeart/2005/8/quickstyle/simple2" qsCatId="simple" csTypeId="urn:microsoft.com/office/officeart/2005/8/colors/accent1_2" csCatId="accent1" phldr="1"/>
      <dgm:spPr/>
      <dgm:t>
        <a:bodyPr/>
        <a:lstStyle/>
        <a:p>
          <a:endParaRPr lang="en-US"/>
        </a:p>
      </dgm:t>
    </dgm:pt>
    <dgm:pt modelId="{5237B067-FC11-684C-8A89-328CF709BE5A}">
      <dgm:prSet phldrT="[Text]"/>
      <dgm:spPr>
        <a:solidFill>
          <a:srgbClr val="00ADA8"/>
        </a:solidFill>
      </dgm:spPr>
      <dgm:t>
        <a:bodyPr/>
        <a:lstStyle/>
        <a:p>
          <a:pPr rtl="0"/>
          <a:r>
            <a:rPr lang="en-US" dirty="0"/>
            <a:t>Dyslipidemia</a:t>
          </a:r>
        </a:p>
      </dgm:t>
    </dgm:pt>
    <dgm:pt modelId="{42600863-4037-CF46-84F0-8963F32A1A09}" type="parTrans" cxnId="{652CF866-BAD1-2540-8F23-80DFB8E4A20B}">
      <dgm:prSet/>
      <dgm:spPr/>
      <dgm:t>
        <a:bodyPr/>
        <a:lstStyle/>
        <a:p>
          <a:endParaRPr lang="en-US"/>
        </a:p>
      </dgm:t>
    </dgm:pt>
    <dgm:pt modelId="{1AA2F604-ACDA-E145-BC55-9CFA7FDD2908}" type="sibTrans" cxnId="{652CF866-BAD1-2540-8F23-80DFB8E4A20B}">
      <dgm:prSet/>
      <dgm:spPr/>
      <dgm:t>
        <a:bodyPr/>
        <a:lstStyle/>
        <a:p>
          <a:endParaRPr lang="en-US"/>
        </a:p>
      </dgm:t>
    </dgm:pt>
    <dgm:pt modelId="{3E2ED3FE-D2A1-B041-9580-0A7B5C24C25C}">
      <dgm:prSet phldrT="[Text]"/>
      <dgm:spPr>
        <a:solidFill>
          <a:srgbClr val="9BCF99"/>
        </a:solidFill>
      </dgm:spPr>
      <dgm:t>
        <a:bodyPr/>
        <a:lstStyle/>
        <a:p>
          <a:pPr rtl="0"/>
          <a:r>
            <a:rPr lang="en-US" dirty="0"/>
            <a:t>Hyperglycemia</a:t>
          </a:r>
        </a:p>
      </dgm:t>
    </dgm:pt>
    <dgm:pt modelId="{88339C71-78F0-B24C-BE3D-E5DB640AF231}" type="parTrans" cxnId="{32169FDC-CF42-5D44-A293-323E34E975E9}">
      <dgm:prSet/>
      <dgm:spPr/>
      <dgm:t>
        <a:bodyPr/>
        <a:lstStyle/>
        <a:p>
          <a:endParaRPr lang="en-US"/>
        </a:p>
      </dgm:t>
    </dgm:pt>
    <dgm:pt modelId="{2E0F8E2F-6B0D-454F-B804-95B99D303C68}" type="sibTrans" cxnId="{32169FDC-CF42-5D44-A293-323E34E975E9}">
      <dgm:prSet/>
      <dgm:spPr/>
      <dgm:t>
        <a:bodyPr/>
        <a:lstStyle/>
        <a:p>
          <a:endParaRPr lang="en-US"/>
        </a:p>
      </dgm:t>
    </dgm:pt>
    <dgm:pt modelId="{8C906C99-68C2-FA49-A253-1C364FDAC5CD}">
      <dgm:prSet phldrT="[Text]"/>
      <dgm:spPr>
        <a:solidFill>
          <a:srgbClr val="334E5D"/>
        </a:solidFill>
      </dgm:spPr>
      <dgm:t>
        <a:bodyPr/>
        <a:lstStyle/>
        <a:p>
          <a:pPr rtl="0"/>
          <a:r>
            <a:rPr lang="en-US" dirty="0"/>
            <a:t>Clotting disorders</a:t>
          </a:r>
        </a:p>
      </dgm:t>
    </dgm:pt>
    <dgm:pt modelId="{037B6C8C-DCE6-CC43-B0A2-D2502F3958B7}" type="parTrans" cxnId="{04F70A3B-4F8B-1844-B2A0-BC4C291696E7}">
      <dgm:prSet/>
      <dgm:spPr/>
      <dgm:t>
        <a:bodyPr/>
        <a:lstStyle/>
        <a:p>
          <a:endParaRPr lang="en-US"/>
        </a:p>
      </dgm:t>
    </dgm:pt>
    <dgm:pt modelId="{3C81A234-2754-4343-BB1C-230B78BB0617}" type="sibTrans" cxnId="{04F70A3B-4F8B-1844-B2A0-BC4C291696E7}">
      <dgm:prSet/>
      <dgm:spPr/>
      <dgm:t>
        <a:bodyPr/>
        <a:lstStyle/>
        <a:p>
          <a:endParaRPr lang="en-US"/>
        </a:p>
      </dgm:t>
    </dgm:pt>
    <dgm:pt modelId="{6E89B693-5230-FE44-9738-F1DF5E4D1DDF}">
      <dgm:prSet phldrT="[Text]"/>
      <dgm:spPr/>
      <dgm:t>
        <a:bodyPr/>
        <a:lstStyle/>
        <a:p>
          <a:pPr rtl="0"/>
          <a:r>
            <a:rPr lang="en-US" dirty="0"/>
            <a:t>Statins</a:t>
          </a:r>
        </a:p>
      </dgm:t>
    </dgm:pt>
    <dgm:pt modelId="{FFFA0C63-4C98-B540-82BD-CE04CCAE888F}" type="parTrans" cxnId="{B1452ED3-55F5-E742-8F93-565A803B00C7}">
      <dgm:prSet/>
      <dgm:spPr/>
      <dgm:t>
        <a:bodyPr/>
        <a:lstStyle/>
        <a:p>
          <a:endParaRPr lang="en-US"/>
        </a:p>
      </dgm:t>
    </dgm:pt>
    <dgm:pt modelId="{E50745F7-2374-AF4C-954A-E25C91D4A4F9}" type="sibTrans" cxnId="{B1452ED3-55F5-E742-8F93-565A803B00C7}">
      <dgm:prSet/>
      <dgm:spPr/>
      <dgm:t>
        <a:bodyPr/>
        <a:lstStyle/>
        <a:p>
          <a:endParaRPr lang="en-US"/>
        </a:p>
      </dgm:t>
    </dgm:pt>
    <dgm:pt modelId="{A836F335-CBB8-7147-AA6D-474EDF56DC9F}">
      <dgm:prSet phldrT="[Text]"/>
      <dgm:spPr/>
      <dgm:t>
        <a:bodyPr/>
        <a:lstStyle/>
        <a:p>
          <a:pPr rtl="0"/>
          <a:r>
            <a:rPr lang="en-US" dirty="0"/>
            <a:t>Fibrates</a:t>
          </a:r>
        </a:p>
      </dgm:t>
    </dgm:pt>
    <dgm:pt modelId="{D4E244C7-90A5-CD43-9E43-3A3E3C982B0D}" type="parTrans" cxnId="{B0E3728B-32BC-6A40-A023-0DBD3F9B0DF5}">
      <dgm:prSet/>
      <dgm:spPr/>
      <dgm:t>
        <a:bodyPr/>
        <a:lstStyle/>
        <a:p>
          <a:endParaRPr lang="en-US"/>
        </a:p>
      </dgm:t>
    </dgm:pt>
    <dgm:pt modelId="{E108C839-4C33-EA43-9C3B-9DF608FD79A4}" type="sibTrans" cxnId="{B0E3728B-32BC-6A40-A023-0DBD3F9B0DF5}">
      <dgm:prSet/>
      <dgm:spPr/>
      <dgm:t>
        <a:bodyPr/>
        <a:lstStyle/>
        <a:p>
          <a:endParaRPr lang="en-US"/>
        </a:p>
      </dgm:t>
    </dgm:pt>
    <dgm:pt modelId="{9E2B0C47-7261-2848-888E-4A25356EF6BE}">
      <dgm:prSet phldrT="[Text]"/>
      <dgm:spPr/>
      <dgm:t>
        <a:bodyPr/>
        <a:lstStyle/>
        <a:p>
          <a:pPr rtl="0"/>
          <a:r>
            <a:rPr lang="en-US" dirty="0"/>
            <a:t>Metformin</a:t>
          </a:r>
        </a:p>
      </dgm:t>
    </dgm:pt>
    <dgm:pt modelId="{88EFE9E1-54E4-E34D-B3C4-A7B841323961}" type="parTrans" cxnId="{1A2564FF-688E-F848-902F-ACBAF05593B6}">
      <dgm:prSet/>
      <dgm:spPr/>
      <dgm:t>
        <a:bodyPr/>
        <a:lstStyle/>
        <a:p>
          <a:endParaRPr lang="en-US"/>
        </a:p>
      </dgm:t>
    </dgm:pt>
    <dgm:pt modelId="{DB9DB4DF-C9BC-C64B-B719-59FEA1BC96DC}" type="sibTrans" cxnId="{1A2564FF-688E-F848-902F-ACBAF05593B6}">
      <dgm:prSet/>
      <dgm:spPr/>
      <dgm:t>
        <a:bodyPr/>
        <a:lstStyle/>
        <a:p>
          <a:endParaRPr lang="en-US"/>
        </a:p>
      </dgm:t>
    </dgm:pt>
    <dgm:pt modelId="{62C63F1E-3839-E64C-853B-17FFE24DAF73}">
      <dgm:prSet phldrT="[Text]"/>
      <dgm:spPr/>
      <dgm:t>
        <a:bodyPr/>
        <a:lstStyle/>
        <a:p>
          <a:pPr rtl="0"/>
          <a:r>
            <a:rPr lang="en-US" dirty="0"/>
            <a:t>TZDs</a:t>
          </a:r>
        </a:p>
      </dgm:t>
    </dgm:pt>
    <dgm:pt modelId="{4544905B-F6F0-9A4A-AEC1-273544D48488}" type="parTrans" cxnId="{70578BCE-532C-BD43-B766-B0282BA6E1DA}">
      <dgm:prSet/>
      <dgm:spPr/>
      <dgm:t>
        <a:bodyPr/>
        <a:lstStyle/>
        <a:p>
          <a:endParaRPr lang="en-US"/>
        </a:p>
      </dgm:t>
    </dgm:pt>
    <dgm:pt modelId="{0950E7C0-9541-314B-84DB-757034FC4206}" type="sibTrans" cxnId="{70578BCE-532C-BD43-B766-B0282BA6E1DA}">
      <dgm:prSet/>
      <dgm:spPr/>
      <dgm:t>
        <a:bodyPr/>
        <a:lstStyle/>
        <a:p>
          <a:endParaRPr lang="en-US"/>
        </a:p>
      </dgm:t>
    </dgm:pt>
    <dgm:pt modelId="{194EDBB6-EC31-2841-9884-38ED19FA3D54}">
      <dgm:prSet phldrT="[Text]"/>
      <dgm:spPr/>
      <dgm:t>
        <a:bodyPr/>
        <a:lstStyle/>
        <a:p>
          <a:pPr rtl="0"/>
          <a:r>
            <a:rPr lang="en-US" dirty="0"/>
            <a:t>Aspirin</a:t>
          </a:r>
        </a:p>
      </dgm:t>
    </dgm:pt>
    <dgm:pt modelId="{D9934FB7-8331-CE4B-865D-7B14B040D5BE}" type="parTrans" cxnId="{C3019207-A1A9-8244-A9EE-B0D49C25B50E}">
      <dgm:prSet/>
      <dgm:spPr/>
      <dgm:t>
        <a:bodyPr/>
        <a:lstStyle/>
        <a:p>
          <a:endParaRPr lang="en-US"/>
        </a:p>
      </dgm:t>
    </dgm:pt>
    <dgm:pt modelId="{13A89F8D-4D13-C444-8251-50B11C61067D}" type="sibTrans" cxnId="{C3019207-A1A9-8244-A9EE-B0D49C25B50E}">
      <dgm:prSet/>
      <dgm:spPr/>
      <dgm:t>
        <a:bodyPr/>
        <a:lstStyle/>
        <a:p>
          <a:endParaRPr lang="en-US"/>
        </a:p>
      </dgm:t>
    </dgm:pt>
    <dgm:pt modelId="{90BB2A16-17BA-6149-8CF1-B84CE31E57F6}" type="pres">
      <dgm:prSet presAssocID="{6FFB8A75-7A4E-A94F-B09B-8BF48AC48A1C}" presName="diagram" presStyleCnt="0">
        <dgm:presLayoutVars>
          <dgm:chPref val="1"/>
          <dgm:dir/>
          <dgm:animOne val="branch"/>
          <dgm:animLvl val="lvl"/>
          <dgm:resizeHandles/>
        </dgm:presLayoutVars>
      </dgm:prSet>
      <dgm:spPr/>
      <dgm:t>
        <a:bodyPr/>
        <a:lstStyle/>
        <a:p>
          <a:endParaRPr lang="en-US"/>
        </a:p>
      </dgm:t>
    </dgm:pt>
    <dgm:pt modelId="{AB837C4D-1232-EF46-91FC-08319F419F84}" type="pres">
      <dgm:prSet presAssocID="{5237B067-FC11-684C-8A89-328CF709BE5A}" presName="root" presStyleCnt="0"/>
      <dgm:spPr/>
    </dgm:pt>
    <dgm:pt modelId="{ADED4D48-24A9-7745-92BD-B5A8528B1066}" type="pres">
      <dgm:prSet presAssocID="{5237B067-FC11-684C-8A89-328CF709BE5A}" presName="rootComposite" presStyleCnt="0"/>
      <dgm:spPr/>
    </dgm:pt>
    <dgm:pt modelId="{0113E04C-5119-CB46-A02A-4B9CE7CE6723}" type="pres">
      <dgm:prSet presAssocID="{5237B067-FC11-684C-8A89-328CF709BE5A}" presName="rootText" presStyleLbl="node1" presStyleIdx="0" presStyleCnt="3"/>
      <dgm:spPr/>
      <dgm:t>
        <a:bodyPr/>
        <a:lstStyle/>
        <a:p>
          <a:endParaRPr lang="en-US"/>
        </a:p>
      </dgm:t>
    </dgm:pt>
    <dgm:pt modelId="{5B8A420B-74A1-1C4C-B444-0F504A4C8757}" type="pres">
      <dgm:prSet presAssocID="{5237B067-FC11-684C-8A89-328CF709BE5A}" presName="rootConnector" presStyleLbl="node1" presStyleIdx="0" presStyleCnt="3"/>
      <dgm:spPr/>
      <dgm:t>
        <a:bodyPr/>
        <a:lstStyle/>
        <a:p>
          <a:endParaRPr lang="en-US"/>
        </a:p>
      </dgm:t>
    </dgm:pt>
    <dgm:pt modelId="{CBA23104-8619-684D-89CA-2870659EE55C}" type="pres">
      <dgm:prSet presAssocID="{5237B067-FC11-684C-8A89-328CF709BE5A}" presName="childShape" presStyleCnt="0"/>
      <dgm:spPr/>
    </dgm:pt>
    <dgm:pt modelId="{2DAA66BF-7A2E-BF41-949A-8A31258204DC}" type="pres">
      <dgm:prSet presAssocID="{FFFA0C63-4C98-B540-82BD-CE04CCAE888F}" presName="Name13" presStyleLbl="parChTrans1D2" presStyleIdx="0" presStyleCnt="5"/>
      <dgm:spPr/>
      <dgm:t>
        <a:bodyPr/>
        <a:lstStyle/>
        <a:p>
          <a:endParaRPr lang="en-US"/>
        </a:p>
      </dgm:t>
    </dgm:pt>
    <dgm:pt modelId="{F1159587-7784-8B4E-A78D-9F8C2D502545}" type="pres">
      <dgm:prSet presAssocID="{6E89B693-5230-FE44-9738-F1DF5E4D1DDF}" presName="childText" presStyleLbl="bgAcc1" presStyleIdx="0" presStyleCnt="5">
        <dgm:presLayoutVars>
          <dgm:bulletEnabled val="1"/>
        </dgm:presLayoutVars>
      </dgm:prSet>
      <dgm:spPr/>
      <dgm:t>
        <a:bodyPr/>
        <a:lstStyle/>
        <a:p>
          <a:endParaRPr lang="en-US"/>
        </a:p>
      </dgm:t>
    </dgm:pt>
    <dgm:pt modelId="{BFB326D9-10C2-0144-A6C3-DDB9FBBC6247}" type="pres">
      <dgm:prSet presAssocID="{D4E244C7-90A5-CD43-9E43-3A3E3C982B0D}" presName="Name13" presStyleLbl="parChTrans1D2" presStyleIdx="1" presStyleCnt="5"/>
      <dgm:spPr/>
      <dgm:t>
        <a:bodyPr/>
        <a:lstStyle/>
        <a:p>
          <a:endParaRPr lang="en-US"/>
        </a:p>
      </dgm:t>
    </dgm:pt>
    <dgm:pt modelId="{980D4C30-AE8D-DC42-9832-AD5845CD9EA9}" type="pres">
      <dgm:prSet presAssocID="{A836F335-CBB8-7147-AA6D-474EDF56DC9F}" presName="childText" presStyleLbl="bgAcc1" presStyleIdx="1" presStyleCnt="5">
        <dgm:presLayoutVars>
          <dgm:bulletEnabled val="1"/>
        </dgm:presLayoutVars>
      </dgm:prSet>
      <dgm:spPr/>
      <dgm:t>
        <a:bodyPr/>
        <a:lstStyle/>
        <a:p>
          <a:endParaRPr lang="en-US"/>
        </a:p>
      </dgm:t>
    </dgm:pt>
    <dgm:pt modelId="{441C2409-7FBB-184F-BE8A-CD7F212C4266}" type="pres">
      <dgm:prSet presAssocID="{3E2ED3FE-D2A1-B041-9580-0A7B5C24C25C}" presName="root" presStyleCnt="0"/>
      <dgm:spPr/>
    </dgm:pt>
    <dgm:pt modelId="{E155B9C7-B373-704A-9D20-528D19A48165}" type="pres">
      <dgm:prSet presAssocID="{3E2ED3FE-D2A1-B041-9580-0A7B5C24C25C}" presName="rootComposite" presStyleCnt="0"/>
      <dgm:spPr/>
    </dgm:pt>
    <dgm:pt modelId="{49746DE1-2173-0844-9120-CCFEF3341F71}" type="pres">
      <dgm:prSet presAssocID="{3E2ED3FE-D2A1-B041-9580-0A7B5C24C25C}" presName="rootText" presStyleLbl="node1" presStyleIdx="1" presStyleCnt="3"/>
      <dgm:spPr/>
      <dgm:t>
        <a:bodyPr/>
        <a:lstStyle/>
        <a:p>
          <a:endParaRPr lang="en-US"/>
        </a:p>
      </dgm:t>
    </dgm:pt>
    <dgm:pt modelId="{71EB4706-7083-EC45-A3E8-A9132AA687EA}" type="pres">
      <dgm:prSet presAssocID="{3E2ED3FE-D2A1-B041-9580-0A7B5C24C25C}" presName="rootConnector" presStyleLbl="node1" presStyleIdx="1" presStyleCnt="3"/>
      <dgm:spPr/>
      <dgm:t>
        <a:bodyPr/>
        <a:lstStyle/>
        <a:p>
          <a:endParaRPr lang="en-US"/>
        </a:p>
      </dgm:t>
    </dgm:pt>
    <dgm:pt modelId="{B861A594-37CC-A24B-BC3B-21BD21AE42E2}" type="pres">
      <dgm:prSet presAssocID="{3E2ED3FE-D2A1-B041-9580-0A7B5C24C25C}" presName="childShape" presStyleCnt="0"/>
      <dgm:spPr/>
    </dgm:pt>
    <dgm:pt modelId="{09156D9D-5F61-D94F-AC4C-9964C02D97CA}" type="pres">
      <dgm:prSet presAssocID="{88EFE9E1-54E4-E34D-B3C4-A7B841323961}" presName="Name13" presStyleLbl="parChTrans1D2" presStyleIdx="2" presStyleCnt="5"/>
      <dgm:spPr/>
      <dgm:t>
        <a:bodyPr/>
        <a:lstStyle/>
        <a:p>
          <a:endParaRPr lang="en-US"/>
        </a:p>
      </dgm:t>
    </dgm:pt>
    <dgm:pt modelId="{91B8B7EB-DBF4-5246-B8E1-9853A3E7C029}" type="pres">
      <dgm:prSet presAssocID="{9E2B0C47-7261-2848-888E-4A25356EF6BE}" presName="childText" presStyleLbl="bgAcc1" presStyleIdx="2" presStyleCnt="5">
        <dgm:presLayoutVars>
          <dgm:bulletEnabled val="1"/>
        </dgm:presLayoutVars>
      </dgm:prSet>
      <dgm:spPr/>
      <dgm:t>
        <a:bodyPr/>
        <a:lstStyle/>
        <a:p>
          <a:endParaRPr lang="en-US"/>
        </a:p>
      </dgm:t>
    </dgm:pt>
    <dgm:pt modelId="{34003C5C-1968-504D-9F42-954195CAD9A1}" type="pres">
      <dgm:prSet presAssocID="{4544905B-F6F0-9A4A-AEC1-273544D48488}" presName="Name13" presStyleLbl="parChTrans1D2" presStyleIdx="3" presStyleCnt="5"/>
      <dgm:spPr/>
      <dgm:t>
        <a:bodyPr/>
        <a:lstStyle/>
        <a:p>
          <a:endParaRPr lang="en-US"/>
        </a:p>
      </dgm:t>
    </dgm:pt>
    <dgm:pt modelId="{34AAFD74-A99F-B84B-8CF2-BA8612AD3E99}" type="pres">
      <dgm:prSet presAssocID="{62C63F1E-3839-E64C-853B-17FFE24DAF73}" presName="childText" presStyleLbl="bgAcc1" presStyleIdx="3" presStyleCnt="5">
        <dgm:presLayoutVars>
          <dgm:bulletEnabled val="1"/>
        </dgm:presLayoutVars>
      </dgm:prSet>
      <dgm:spPr/>
      <dgm:t>
        <a:bodyPr/>
        <a:lstStyle/>
        <a:p>
          <a:endParaRPr lang="en-US"/>
        </a:p>
      </dgm:t>
    </dgm:pt>
    <dgm:pt modelId="{33A677A3-2F9A-D04C-A805-BEC44326A7AC}" type="pres">
      <dgm:prSet presAssocID="{8C906C99-68C2-FA49-A253-1C364FDAC5CD}" presName="root" presStyleCnt="0"/>
      <dgm:spPr/>
    </dgm:pt>
    <dgm:pt modelId="{478AB076-A63C-D744-868C-26D3537BBF36}" type="pres">
      <dgm:prSet presAssocID="{8C906C99-68C2-FA49-A253-1C364FDAC5CD}" presName="rootComposite" presStyleCnt="0"/>
      <dgm:spPr/>
    </dgm:pt>
    <dgm:pt modelId="{028D2FF8-7337-764C-851B-A2DB686844AF}" type="pres">
      <dgm:prSet presAssocID="{8C906C99-68C2-FA49-A253-1C364FDAC5CD}" presName="rootText" presStyleLbl="node1" presStyleIdx="2" presStyleCnt="3"/>
      <dgm:spPr/>
      <dgm:t>
        <a:bodyPr/>
        <a:lstStyle/>
        <a:p>
          <a:endParaRPr lang="en-US"/>
        </a:p>
      </dgm:t>
    </dgm:pt>
    <dgm:pt modelId="{2C2C8EA9-45AE-064F-8420-9D1ECD7CA1A1}" type="pres">
      <dgm:prSet presAssocID="{8C906C99-68C2-FA49-A253-1C364FDAC5CD}" presName="rootConnector" presStyleLbl="node1" presStyleIdx="2" presStyleCnt="3"/>
      <dgm:spPr/>
      <dgm:t>
        <a:bodyPr/>
        <a:lstStyle/>
        <a:p>
          <a:endParaRPr lang="en-US"/>
        </a:p>
      </dgm:t>
    </dgm:pt>
    <dgm:pt modelId="{E2E62753-7FD3-3242-A3BD-C7972A34BF06}" type="pres">
      <dgm:prSet presAssocID="{8C906C99-68C2-FA49-A253-1C364FDAC5CD}" presName="childShape" presStyleCnt="0"/>
      <dgm:spPr/>
    </dgm:pt>
    <dgm:pt modelId="{F5519A16-428A-C645-A30C-5665EBC8B54F}" type="pres">
      <dgm:prSet presAssocID="{D9934FB7-8331-CE4B-865D-7B14B040D5BE}" presName="Name13" presStyleLbl="parChTrans1D2" presStyleIdx="4" presStyleCnt="5"/>
      <dgm:spPr/>
      <dgm:t>
        <a:bodyPr/>
        <a:lstStyle/>
        <a:p>
          <a:endParaRPr lang="en-US"/>
        </a:p>
      </dgm:t>
    </dgm:pt>
    <dgm:pt modelId="{4D8743EF-DBA4-AA46-B54D-D69C2A65D21F}" type="pres">
      <dgm:prSet presAssocID="{194EDBB6-EC31-2841-9884-38ED19FA3D54}" presName="childText" presStyleLbl="bgAcc1" presStyleIdx="4" presStyleCnt="5">
        <dgm:presLayoutVars>
          <dgm:bulletEnabled val="1"/>
        </dgm:presLayoutVars>
      </dgm:prSet>
      <dgm:spPr/>
      <dgm:t>
        <a:bodyPr/>
        <a:lstStyle/>
        <a:p>
          <a:endParaRPr lang="en-US"/>
        </a:p>
      </dgm:t>
    </dgm:pt>
  </dgm:ptLst>
  <dgm:cxnLst>
    <dgm:cxn modelId="{652CF866-BAD1-2540-8F23-80DFB8E4A20B}" srcId="{6FFB8A75-7A4E-A94F-B09B-8BF48AC48A1C}" destId="{5237B067-FC11-684C-8A89-328CF709BE5A}" srcOrd="0" destOrd="0" parTransId="{42600863-4037-CF46-84F0-8963F32A1A09}" sibTransId="{1AA2F604-ACDA-E145-BC55-9CFA7FDD2908}"/>
    <dgm:cxn modelId="{7CFC10A9-546D-A847-AD97-E921F9964792}" type="presOf" srcId="{FFFA0C63-4C98-B540-82BD-CE04CCAE888F}" destId="{2DAA66BF-7A2E-BF41-949A-8A31258204DC}" srcOrd="0" destOrd="0" presId="urn:microsoft.com/office/officeart/2005/8/layout/hierarchy3"/>
    <dgm:cxn modelId="{F1E40AF7-591A-3746-B2CE-074282C418E8}" type="presOf" srcId="{9E2B0C47-7261-2848-888E-4A25356EF6BE}" destId="{91B8B7EB-DBF4-5246-B8E1-9853A3E7C029}" srcOrd="0" destOrd="0" presId="urn:microsoft.com/office/officeart/2005/8/layout/hierarchy3"/>
    <dgm:cxn modelId="{A6CBF331-0231-F54E-94C8-79B5BC66A17C}" type="presOf" srcId="{3E2ED3FE-D2A1-B041-9580-0A7B5C24C25C}" destId="{71EB4706-7083-EC45-A3E8-A9132AA687EA}" srcOrd="1" destOrd="0" presId="urn:microsoft.com/office/officeart/2005/8/layout/hierarchy3"/>
    <dgm:cxn modelId="{3B21F35C-9E6A-D84E-8445-BE10E7B895ED}" type="presOf" srcId="{4544905B-F6F0-9A4A-AEC1-273544D48488}" destId="{34003C5C-1968-504D-9F42-954195CAD9A1}" srcOrd="0" destOrd="0" presId="urn:microsoft.com/office/officeart/2005/8/layout/hierarchy3"/>
    <dgm:cxn modelId="{74E54113-8B76-5A43-84E8-1ADED57CD3E0}" type="presOf" srcId="{D9934FB7-8331-CE4B-865D-7B14B040D5BE}" destId="{F5519A16-428A-C645-A30C-5665EBC8B54F}" srcOrd="0" destOrd="0" presId="urn:microsoft.com/office/officeart/2005/8/layout/hierarchy3"/>
    <dgm:cxn modelId="{693FE08E-E6AB-B84F-8339-87093B9A46AA}" type="presOf" srcId="{6FFB8A75-7A4E-A94F-B09B-8BF48AC48A1C}" destId="{90BB2A16-17BA-6149-8CF1-B84CE31E57F6}" srcOrd="0" destOrd="0" presId="urn:microsoft.com/office/officeart/2005/8/layout/hierarchy3"/>
    <dgm:cxn modelId="{32169FDC-CF42-5D44-A293-323E34E975E9}" srcId="{6FFB8A75-7A4E-A94F-B09B-8BF48AC48A1C}" destId="{3E2ED3FE-D2A1-B041-9580-0A7B5C24C25C}" srcOrd="1" destOrd="0" parTransId="{88339C71-78F0-B24C-BE3D-E5DB640AF231}" sibTransId="{2E0F8E2F-6B0D-454F-B804-95B99D303C68}"/>
    <dgm:cxn modelId="{70578BCE-532C-BD43-B766-B0282BA6E1DA}" srcId="{3E2ED3FE-D2A1-B041-9580-0A7B5C24C25C}" destId="{62C63F1E-3839-E64C-853B-17FFE24DAF73}" srcOrd="1" destOrd="0" parTransId="{4544905B-F6F0-9A4A-AEC1-273544D48488}" sibTransId="{0950E7C0-9541-314B-84DB-757034FC4206}"/>
    <dgm:cxn modelId="{29E4818E-FF4F-C343-A69C-DE60E2B2486D}" type="presOf" srcId="{D4E244C7-90A5-CD43-9E43-3A3E3C982B0D}" destId="{BFB326D9-10C2-0144-A6C3-DDB9FBBC6247}" srcOrd="0" destOrd="0" presId="urn:microsoft.com/office/officeart/2005/8/layout/hierarchy3"/>
    <dgm:cxn modelId="{B1452ED3-55F5-E742-8F93-565A803B00C7}" srcId="{5237B067-FC11-684C-8A89-328CF709BE5A}" destId="{6E89B693-5230-FE44-9738-F1DF5E4D1DDF}" srcOrd="0" destOrd="0" parTransId="{FFFA0C63-4C98-B540-82BD-CE04CCAE888F}" sibTransId="{E50745F7-2374-AF4C-954A-E25C91D4A4F9}"/>
    <dgm:cxn modelId="{42A234DB-9451-2D4B-AFF9-7CE11CE2B7CB}" type="presOf" srcId="{A836F335-CBB8-7147-AA6D-474EDF56DC9F}" destId="{980D4C30-AE8D-DC42-9832-AD5845CD9EA9}" srcOrd="0" destOrd="0" presId="urn:microsoft.com/office/officeart/2005/8/layout/hierarchy3"/>
    <dgm:cxn modelId="{B0E3728B-32BC-6A40-A023-0DBD3F9B0DF5}" srcId="{5237B067-FC11-684C-8A89-328CF709BE5A}" destId="{A836F335-CBB8-7147-AA6D-474EDF56DC9F}" srcOrd="1" destOrd="0" parTransId="{D4E244C7-90A5-CD43-9E43-3A3E3C982B0D}" sibTransId="{E108C839-4C33-EA43-9C3B-9DF608FD79A4}"/>
    <dgm:cxn modelId="{42F769AE-47E0-7A4D-9C11-A43E248BB693}" type="presOf" srcId="{194EDBB6-EC31-2841-9884-38ED19FA3D54}" destId="{4D8743EF-DBA4-AA46-B54D-D69C2A65D21F}" srcOrd="0" destOrd="0" presId="urn:microsoft.com/office/officeart/2005/8/layout/hierarchy3"/>
    <dgm:cxn modelId="{B20798C6-E99F-1A45-A68D-FFB79A272E2F}" type="presOf" srcId="{62C63F1E-3839-E64C-853B-17FFE24DAF73}" destId="{34AAFD74-A99F-B84B-8CF2-BA8612AD3E99}" srcOrd="0" destOrd="0" presId="urn:microsoft.com/office/officeart/2005/8/layout/hierarchy3"/>
    <dgm:cxn modelId="{F2CBB079-163B-7D45-B18A-974056E1CFBF}" type="presOf" srcId="{8C906C99-68C2-FA49-A253-1C364FDAC5CD}" destId="{2C2C8EA9-45AE-064F-8420-9D1ECD7CA1A1}" srcOrd="1" destOrd="0" presId="urn:microsoft.com/office/officeart/2005/8/layout/hierarchy3"/>
    <dgm:cxn modelId="{04F70A3B-4F8B-1844-B2A0-BC4C291696E7}" srcId="{6FFB8A75-7A4E-A94F-B09B-8BF48AC48A1C}" destId="{8C906C99-68C2-FA49-A253-1C364FDAC5CD}" srcOrd="2" destOrd="0" parTransId="{037B6C8C-DCE6-CC43-B0A2-D2502F3958B7}" sibTransId="{3C81A234-2754-4343-BB1C-230B78BB0617}"/>
    <dgm:cxn modelId="{F0ECE8DE-7975-A146-83D6-9C2BE5AC1A88}" type="presOf" srcId="{5237B067-FC11-684C-8A89-328CF709BE5A}" destId="{0113E04C-5119-CB46-A02A-4B9CE7CE6723}" srcOrd="0" destOrd="0" presId="urn:microsoft.com/office/officeart/2005/8/layout/hierarchy3"/>
    <dgm:cxn modelId="{5E7C9FA7-0A83-9542-8745-97CE80F89E1F}" type="presOf" srcId="{5237B067-FC11-684C-8A89-328CF709BE5A}" destId="{5B8A420B-74A1-1C4C-B444-0F504A4C8757}" srcOrd="1" destOrd="0" presId="urn:microsoft.com/office/officeart/2005/8/layout/hierarchy3"/>
    <dgm:cxn modelId="{A1E04FD7-70E2-5E42-BC6F-B152856735E8}" type="presOf" srcId="{6E89B693-5230-FE44-9738-F1DF5E4D1DDF}" destId="{F1159587-7784-8B4E-A78D-9F8C2D502545}" srcOrd="0" destOrd="0" presId="urn:microsoft.com/office/officeart/2005/8/layout/hierarchy3"/>
    <dgm:cxn modelId="{C3019207-A1A9-8244-A9EE-B0D49C25B50E}" srcId="{8C906C99-68C2-FA49-A253-1C364FDAC5CD}" destId="{194EDBB6-EC31-2841-9884-38ED19FA3D54}" srcOrd="0" destOrd="0" parTransId="{D9934FB7-8331-CE4B-865D-7B14B040D5BE}" sibTransId="{13A89F8D-4D13-C444-8251-50B11C61067D}"/>
    <dgm:cxn modelId="{5FB3A19C-D550-5C4D-B956-836B27CA9AB8}" type="presOf" srcId="{8C906C99-68C2-FA49-A253-1C364FDAC5CD}" destId="{028D2FF8-7337-764C-851B-A2DB686844AF}" srcOrd="0" destOrd="0" presId="urn:microsoft.com/office/officeart/2005/8/layout/hierarchy3"/>
    <dgm:cxn modelId="{8443E37E-9826-314D-BA58-FEB6A55DC02A}" type="presOf" srcId="{88EFE9E1-54E4-E34D-B3C4-A7B841323961}" destId="{09156D9D-5F61-D94F-AC4C-9964C02D97CA}" srcOrd="0" destOrd="0" presId="urn:microsoft.com/office/officeart/2005/8/layout/hierarchy3"/>
    <dgm:cxn modelId="{9AB245C9-B2A0-A844-B158-88B73C433B3A}" type="presOf" srcId="{3E2ED3FE-D2A1-B041-9580-0A7B5C24C25C}" destId="{49746DE1-2173-0844-9120-CCFEF3341F71}" srcOrd="0" destOrd="0" presId="urn:microsoft.com/office/officeart/2005/8/layout/hierarchy3"/>
    <dgm:cxn modelId="{1A2564FF-688E-F848-902F-ACBAF05593B6}" srcId="{3E2ED3FE-D2A1-B041-9580-0A7B5C24C25C}" destId="{9E2B0C47-7261-2848-888E-4A25356EF6BE}" srcOrd="0" destOrd="0" parTransId="{88EFE9E1-54E4-E34D-B3C4-A7B841323961}" sibTransId="{DB9DB4DF-C9BC-C64B-B719-59FEA1BC96DC}"/>
    <dgm:cxn modelId="{6E77BF0F-3921-8042-B200-AA26A0A773E7}" type="presParOf" srcId="{90BB2A16-17BA-6149-8CF1-B84CE31E57F6}" destId="{AB837C4D-1232-EF46-91FC-08319F419F84}" srcOrd="0" destOrd="0" presId="urn:microsoft.com/office/officeart/2005/8/layout/hierarchy3"/>
    <dgm:cxn modelId="{056F5CC6-3DA1-8E42-8B58-792BECA480B7}" type="presParOf" srcId="{AB837C4D-1232-EF46-91FC-08319F419F84}" destId="{ADED4D48-24A9-7745-92BD-B5A8528B1066}" srcOrd="0" destOrd="0" presId="urn:microsoft.com/office/officeart/2005/8/layout/hierarchy3"/>
    <dgm:cxn modelId="{B66F355F-3757-CE4F-9C72-A82A09F8C7D8}" type="presParOf" srcId="{ADED4D48-24A9-7745-92BD-B5A8528B1066}" destId="{0113E04C-5119-CB46-A02A-4B9CE7CE6723}" srcOrd="0" destOrd="0" presId="urn:microsoft.com/office/officeart/2005/8/layout/hierarchy3"/>
    <dgm:cxn modelId="{15E969F6-38D6-6449-964C-402613B8D811}" type="presParOf" srcId="{ADED4D48-24A9-7745-92BD-B5A8528B1066}" destId="{5B8A420B-74A1-1C4C-B444-0F504A4C8757}" srcOrd="1" destOrd="0" presId="urn:microsoft.com/office/officeart/2005/8/layout/hierarchy3"/>
    <dgm:cxn modelId="{97D3202A-676C-A04E-98E5-FF2FAB016448}" type="presParOf" srcId="{AB837C4D-1232-EF46-91FC-08319F419F84}" destId="{CBA23104-8619-684D-89CA-2870659EE55C}" srcOrd="1" destOrd="0" presId="urn:microsoft.com/office/officeart/2005/8/layout/hierarchy3"/>
    <dgm:cxn modelId="{7BA2588F-13B8-1E47-BF21-40AFB42C02E5}" type="presParOf" srcId="{CBA23104-8619-684D-89CA-2870659EE55C}" destId="{2DAA66BF-7A2E-BF41-949A-8A31258204DC}" srcOrd="0" destOrd="0" presId="urn:microsoft.com/office/officeart/2005/8/layout/hierarchy3"/>
    <dgm:cxn modelId="{9CE45978-7B0B-0544-8323-5D35F7CCBE85}" type="presParOf" srcId="{CBA23104-8619-684D-89CA-2870659EE55C}" destId="{F1159587-7784-8B4E-A78D-9F8C2D502545}" srcOrd="1" destOrd="0" presId="urn:microsoft.com/office/officeart/2005/8/layout/hierarchy3"/>
    <dgm:cxn modelId="{A2471622-CDB4-9548-BA60-9A597A1F1B1A}" type="presParOf" srcId="{CBA23104-8619-684D-89CA-2870659EE55C}" destId="{BFB326D9-10C2-0144-A6C3-DDB9FBBC6247}" srcOrd="2" destOrd="0" presId="urn:microsoft.com/office/officeart/2005/8/layout/hierarchy3"/>
    <dgm:cxn modelId="{6E0DF46B-F071-DD42-9059-36F949164301}" type="presParOf" srcId="{CBA23104-8619-684D-89CA-2870659EE55C}" destId="{980D4C30-AE8D-DC42-9832-AD5845CD9EA9}" srcOrd="3" destOrd="0" presId="urn:microsoft.com/office/officeart/2005/8/layout/hierarchy3"/>
    <dgm:cxn modelId="{74D002DA-0638-974F-94A1-DEE2D6E8EBC2}" type="presParOf" srcId="{90BB2A16-17BA-6149-8CF1-B84CE31E57F6}" destId="{441C2409-7FBB-184F-BE8A-CD7F212C4266}" srcOrd="1" destOrd="0" presId="urn:microsoft.com/office/officeart/2005/8/layout/hierarchy3"/>
    <dgm:cxn modelId="{6DC9F27A-27D8-694B-ADEB-69225F988041}" type="presParOf" srcId="{441C2409-7FBB-184F-BE8A-CD7F212C4266}" destId="{E155B9C7-B373-704A-9D20-528D19A48165}" srcOrd="0" destOrd="0" presId="urn:microsoft.com/office/officeart/2005/8/layout/hierarchy3"/>
    <dgm:cxn modelId="{5F991185-6DA7-B443-962A-0988491979D9}" type="presParOf" srcId="{E155B9C7-B373-704A-9D20-528D19A48165}" destId="{49746DE1-2173-0844-9120-CCFEF3341F71}" srcOrd="0" destOrd="0" presId="urn:microsoft.com/office/officeart/2005/8/layout/hierarchy3"/>
    <dgm:cxn modelId="{723908C9-8755-4847-A541-EE48174BC48B}" type="presParOf" srcId="{E155B9C7-B373-704A-9D20-528D19A48165}" destId="{71EB4706-7083-EC45-A3E8-A9132AA687EA}" srcOrd="1" destOrd="0" presId="urn:microsoft.com/office/officeart/2005/8/layout/hierarchy3"/>
    <dgm:cxn modelId="{7B600AF9-E72E-5948-9049-3A5B038FAFAB}" type="presParOf" srcId="{441C2409-7FBB-184F-BE8A-CD7F212C4266}" destId="{B861A594-37CC-A24B-BC3B-21BD21AE42E2}" srcOrd="1" destOrd="0" presId="urn:microsoft.com/office/officeart/2005/8/layout/hierarchy3"/>
    <dgm:cxn modelId="{F19C2737-D907-614A-A50A-9907EF527F02}" type="presParOf" srcId="{B861A594-37CC-A24B-BC3B-21BD21AE42E2}" destId="{09156D9D-5F61-D94F-AC4C-9964C02D97CA}" srcOrd="0" destOrd="0" presId="urn:microsoft.com/office/officeart/2005/8/layout/hierarchy3"/>
    <dgm:cxn modelId="{9775F779-598B-C54E-B8FE-39413DDABFDC}" type="presParOf" srcId="{B861A594-37CC-A24B-BC3B-21BD21AE42E2}" destId="{91B8B7EB-DBF4-5246-B8E1-9853A3E7C029}" srcOrd="1" destOrd="0" presId="urn:microsoft.com/office/officeart/2005/8/layout/hierarchy3"/>
    <dgm:cxn modelId="{09FE82C1-94D2-C342-9E11-C8CFC5BE9175}" type="presParOf" srcId="{B861A594-37CC-A24B-BC3B-21BD21AE42E2}" destId="{34003C5C-1968-504D-9F42-954195CAD9A1}" srcOrd="2" destOrd="0" presId="urn:microsoft.com/office/officeart/2005/8/layout/hierarchy3"/>
    <dgm:cxn modelId="{765B8714-8C7D-BD4A-84FE-8A8390073DDE}" type="presParOf" srcId="{B861A594-37CC-A24B-BC3B-21BD21AE42E2}" destId="{34AAFD74-A99F-B84B-8CF2-BA8612AD3E99}" srcOrd="3" destOrd="0" presId="urn:microsoft.com/office/officeart/2005/8/layout/hierarchy3"/>
    <dgm:cxn modelId="{F8284E74-4A7C-2440-9E01-01DD3EAD0C7E}" type="presParOf" srcId="{90BB2A16-17BA-6149-8CF1-B84CE31E57F6}" destId="{33A677A3-2F9A-D04C-A805-BEC44326A7AC}" srcOrd="2" destOrd="0" presId="urn:microsoft.com/office/officeart/2005/8/layout/hierarchy3"/>
    <dgm:cxn modelId="{74FDAB51-E65C-F94A-B74D-569A34B3D7AD}" type="presParOf" srcId="{33A677A3-2F9A-D04C-A805-BEC44326A7AC}" destId="{478AB076-A63C-D744-868C-26D3537BBF36}" srcOrd="0" destOrd="0" presId="urn:microsoft.com/office/officeart/2005/8/layout/hierarchy3"/>
    <dgm:cxn modelId="{2A2405F8-8398-AF49-A3C4-67A39045BD70}" type="presParOf" srcId="{478AB076-A63C-D744-868C-26D3537BBF36}" destId="{028D2FF8-7337-764C-851B-A2DB686844AF}" srcOrd="0" destOrd="0" presId="urn:microsoft.com/office/officeart/2005/8/layout/hierarchy3"/>
    <dgm:cxn modelId="{35B68570-727D-9C40-AA76-F166BFFB1C1A}" type="presParOf" srcId="{478AB076-A63C-D744-868C-26D3537BBF36}" destId="{2C2C8EA9-45AE-064F-8420-9D1ECD7CA1A1}" srcOrd="1" destOrd="0" presId="urn:microsoft.com/office/officeart/2005/8/layout/hierarchy3"/>
    <dgm:cxn modelId="{16229AB3-78E6-4B44-8150-0D3EF5E50B28}" type="presParOf" srcId="{33A677A3-2F9A-D04C-A805-BEC44326A7AC}" destId="{E2E62753-7FD3-3242-A3BD-C7972A34BF06}" srcOrd="1" destOrd="0" presId="urn:microsoft.com/office/officeart/2005/8/layout/hierarchy3"/>
    <dgm:cxn modelId="{9F4994DB-6BB7-7147-8634-1EC0E63159C3}" type="presParOf" srcId="{E2E62753-7FD3-3242-A3BD-C7972A34BF06}" destId="{F5519A16-428A-C645-A30C-5665EBC8B54F}" srcOrd="0" destOrd="0" presId="urn:microsoft.com/office/officeart/2005/8/layout/hierarchy3"/>
    <dgm:cxn modelId="{B6DB8FE2-F7FC-8049-9C4B-F66294293CB0}" type="presParOf" srcId="{E2E62753-7FD3-3242-A3BD-C7972A34BF06}" destId="{4D8743EF-DBA4-AA46-B54D-D69C2A65D21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8397D-8BE9-DD4B-A10B-32F150FBC88A}">
      <dsp:nvSpPr>
        <dsp:cNvPr id="0" name=""/>
        <dsp:cNvSpPr/>
      </dsp:nvSpPr>
      <dsp:spPr>
        <a:xfrm>
          <a:off x="44611" y="296"/>
          <a:ext cx="1727472" cy="1100441"/>
        </a:xfrm>
        <a:prstGeom prst="rect">
          <a:avLst/>
        </a:prstGeom>
        <a:solidFill>
          <a:srgbClr val="00ADA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Visceral </a:t>
          </a:r>
          <a:r>
            <a:rPr lang="en-US" sz="1800" b="1" kern="1200" dirty="0" smtClean="0">
              <a:solidFill>
                <a:schemeClr val="bg1"/>
              </a:solidFill>
            </a:rPr>
            <a:t>Obesity</a:t>
          </a:r>
          <a:endParaRPr lang="ar-SA" sz="1800" b="1" kern="1200" dirty="0">
            <a:solidFill>
              <a:schemeClr val="bg1"/>
            </a:solidFill>
          </a:endParaRPr>
        </a:p>
      </dsp:txBody>
      <dsp:txXfrm>
        <a:off x="44611" y="296"/>
        <a:ext cx="1727472" cy="1100441"/>
      </dsp:txXfrm>
    </dsp:sp>
    <dsp:sp modelId="{AA2DA8D3-DF6F-C84C-9F77-BDA48BA12DC0}">
      <dsp:nvSpPr>
        <dsp:cNvPr id="0" name=""/>
        <dsp:cNvSpPr/>
      </dsp:nvSpPr>
      <dsp:spPr>
        <a:xfrm>
          <a:off x="1941350" y="0"/>
          <a:ext cx="1600096" cy="1100441"/>
        </a:xfrm>
        <a:prstGeom prst="rect">
          <a:avLst/>
        </a:prstGeom>
        <a:solidFill>
          <a:srgbClr val="47AF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High serum triglycerides (TGs)</a:t>
          </a:r>
        </a:p>
      </dsp:txBody>
      <dsp:txXfrm>
        <a:off x="1941350" y="0"/>
        <a:ext cx="1600096" cy="1100441"/>
      </dsp:txXfrm>
    </dsp:sp>
    <dsp:sp modelId="{FA304776-4D27-3245-B704-C80ACB118E0A}">
      <dsp:nvSpPr>
        <dsp:cNvPr id="0" name=""/>
        <dsp:cNvSpPr/>
      </dsp:nvSpPr>
      <dsp:spPr>
        <a:xfrm>
          <a:off x="3801113" y="0"/>
          <a:ext cx="1646773" cy="1100441"/>
        </a:xfrm>
        <a:prstGeom prst="rect">
          <a:avLst/>
        </a:prstGeom>
        <a:solidFill>
          <a:srgbClr val="33A6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Low HDL cholesterol</a:t>
          </a:r>
        </a:p>
      </dsp:txBody>
      <dsp:txXfrm>
        <a:off x="3801113" y="0"/>
        <a:ext cx="1646773" cy="1100441"/>
      </dsp:txXfrm>
    </dsp:sp>
    <dsp:sp modelId="{68789EE2-3BA8-CA40-BD14-76E9672440D5}">
      <dsp:nvSpPr>
        <dsp:cNvPr id="0" name=""/>
        <dsp:cNvSpPr/>
      </dsp:nvSpPr>
      <dsp:spPr>
        <a:xfrm>
          <a:off x="5713772" y="296"/>
          <a:ext cx="1520369" cy="1100441"/>
        </a:xfrm>
        <a:prstGeom prst="rect">
          <a:avLst/>
        </a:prstGeom>
        <a:solidFill>
          <a:srgbClr val="4B81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Hypertension</a:t>
          </a:r>
        </a:p>
      </dsp:txBody>
      <dsp:txXfrm>
        <a:off x="5713772" y="296"/>
        <a:ext cx="1520369" cy="1100441"/>
      </dsp:txXfrm>
    </dsp:sp>
    <dsp:sp modelId="{B321D2CB-EA5A-2041-AF98-4ED57CCF2617}">
      <dsp:nvSpPr>
        <dsp:cNvPr id="0" name=""/>
        <dsp:cNvSpPr/>
      </dsp:nvSpPr>
      <dsp:spPr>
        <a:xfrm>
          <a:off x="7622340" y="593"/>
          <a:ext cx="1569063" cy="1100441"/>
        </a:xfrm>
        <a:prstGeom prst="rect">
          <a:avLst/>
        </a:prstGeom>
        <a:solidFill>
          <a:srgbClr val="9BCF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Hyperglycemia</a:t>
          </a:r>
        </a:p>
      </dsp:txBody>
      <dsp:txXfrm>
        <a:off x="7622340" y="593"/>
        <a:ext cx="1569063" cy="1100441"/>
      </dsp:txXfrm>
    </dsp:sp>
    <dsp:sp modelId="{28F1E253-2977-C74F-938B-56E374442141}">
      <dsp:nvSpPr>
        <dsp:cNvPr id="0" name=""/>
        <dsp:cNvSpPr/>
      </dsp:nvSpPr>
      <dsp:spPr>
        <a:xfrm>
          <a:off x="9550111" y="307"/>
          <a:ext cx="2007718" cy="1100727"/>
        </a:xfrm>
        <a:prstGeom prst="rect">
          <a:avLst/>
        </a:prstGeom>
        <a:solidFill>
          <a:srgbClr val="47AF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Insulin resistance (hyperinsulinemia)</a:t>
          </a:r>
        </a:p>
      </dsp:txBody>
      <dsp:txXfrm>
        <a:off x="9550111" y="307"/>
        <a:ext cx="2007718" cy="1100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9A025-915D-2E4C-8B17-052C0C51ED8F}">
      <dsp:nvSpPr>
        <dsp:cNvPr id="0" name=""/>
        <dsp:cNvSpPr/>
      </dsp:nvSpPr>
      <dsp:spPr>
        <a:xfrm>
          <a:off x="6834" y="933778"/>
          <a:ext cx="2042752" cy="1225651"/>
        </a:xfrm>
        <a:prstGeom prst="round1Rect">
          <a:avLst/>
        </a:prstGeom>
        <a:solidFill>
          <a:schemeClr val="bg1"/>
        </a:solidFill>
        <a:ln w="28575" cap="flat" cmpd="sng" algn="ctr">
          <a:solidFill>
            <a:srgbClr val="00ADA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kern="1200" dirty="0">
              <a:solidFill>
                <a:srgbClr val="334E5D"/>
              </a:solidFill>
              <a:ea typeface="ＭＳ Ｐゴシック" panose="020B0600070205080204" pitchFamily="34" charset="-128"/>
            </a:rPr>
            <a:t>Cells become </a:t>
          </a:r>
          <a:r>
            <a:rPr lang="en-US" altLang="en-US" sz="1800" b="1" kern="1200" dirty="0">
              <a:solidFill>
                <a:srgbClr val="334E5D"/>
              </a:solidFill>
              <a:ea typeface="ＭＳ Ｐゴシック" panose="020B0600070205080204" pitchFamily="34" charset="-128"/>
            </a:rPr>
            <a:t>less responsive to insulin</a:t>
          </a:r>
          <a:endParaRPr lang="en-US" sz="1800" b="1" kern="1200" dirty="0">
            <a:solidFill>
              <a:srgbClr val="334E5D"/>
            </a:solidFill>
          </a:endParaRPr>
        </a:p>
      </dsp:txBody>
      <dsp:txXfrm>
        <a:off x="6834" y="933778"/>
        <a:ext cx="1982921" cy="1225651"/>
      </dsp:txXfrm>
    </dsp:sp>
    <dsp:sp modelId="{B802B276-B82B-E84D-BBA7-728670980855}">
      <dsp:nvSpPr>
        <dsp:cNvPr id="0" name=""/>
        <dsp:cNvSpPr/>
      </dsp:nvSpPr>
      <dsp:spPr>
        <a:xfrm>
          <a:off x="2253861" y="1440481"/>
          <a:ext cx="433063" cy="212246"/>
        </a:xfrm>
        <a:prstGeom prst="rightArrow">
          <a:avLst>
            <a:gd name="adj1" fmla="val 60000"/>
            <a:gd name="adj2" fmla="val 50000"/>
          </a:avLst>
        </a:prstGeom>
        <a:solidFill>
          <a:srgbClr val="334E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rtl="0">
            <a:lnSpc>
              <a:spcPct val="90000"/>
            </a:lnSpc>
            <a:spcBef>
              <a:spcPct val="0"/>
            </a:spcBef>
            <a:spcAft>
              <a:spcPct val="35000"/>
            </a:spcAft>
          </a:pPr>
          <a:endParaRPr lang="en-US" sz="900" kern="1200" dirty="0"/>
        </a:p>
      </dsp:txBody>
      <dsp:txXfrm>
        <a:off x="2253861" y="1482930"/>
        <a:ext cx="369389" cy="127348"/>
      </dsp:txXfrm>
    </dsp:sp>
    <dsp:sp modelId="{53234F49-4085-314C-97B0-0A3EE03E41F4}">
      <dsp:nvSpPr>
        <dsp:cNvPr id="0" name=""/>
        <dsp:cNvSpPr/>
      </dsp:nvSpPr>
      <dsp:spPr>
        <a:xfrm>
          <a:off x="2866687" y="933778"/>
          <a:ext cx="2042752" cy="1225651"/>
        </a:xfrm>
        <a:prstGeom prst="round1Rect">
          <a:avLst/>
        </a:prstGeom>
        <a:solidFill>
          <a:schemeClr val="bg1"/>
        </a:solidFill>
        <a:ln w="28575" cap="flat" cmpd="sng" algn="ctr">
          <a:solidFill>
            <a:srgbClr val="9BCF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b="1" kern="1200" dirty="0" smtClean="0">
              <a:solidFill>
                <a:srgbClr val="334E5D"/>
              </a:solidFill>
              <a:ea typeface="ＭＳ Ｐゴシック" panose="020B0600070205080204" pitchFamily="34" charset="-128"/>
              <a:sym typeface="Wingdings" pitchFamily="2" charset="2"/>
            </a:rPr>
            <a:t>High </a:t>
          </a:r>
          <a:r>
            <a:rPr lang="en-US" altLang="en-US" sz="1800" b="1" kern="1200" dirty="0">
              <a:solidFill>
                <a:srgbClr val="334E5D"/>
              </a:solidFill>
              <a:ea typeface="ＭＳ Ｐゴシック" panose="020B0600070205080204" pitchFamily="34" charset="-128"/>
              <a:sym typeface="Wingdings" pitchFamily="2" charset="2"/>
            </a:rPr>
            <a:t>plasma insulin </a:t>
          </a:r>
          <a:r>
            <a:rPr lang="en-US" altLang="en-US" sz="1800" kern="1200" dirty="0">
              <a:solidFill>
                <a:srgbClr val="334E5D"/>
              </a:solidFill>
              <a:ea typeface="ＭＳ Ｐゴシック" panose="020B0600070205080204" pitchFamily="34" charset="-128"/>
              <a:sym typeface="Wingdings" pitchFamily="2" charset="2"/>
            </a:rPr>
            <a:t>(compensation</a:t>
          </a:r>
          <a:r>
            <a:rPr lang="en-US" altLang="en-US" sz="1800" kern="1200" dirty="0" smtClean="0">
              <a:solidFill>
                <a:srgbClr val="334E5D"/>
              </a:solidFill>
              <a:ea typeface="ＭＳ Ｐゴシック" panose="020B0600070205080204" pitchFamily="34" charset="-128"/>
              <a:sym typeface="Wingdings" pitchFamily="2" charset="2"/>
            </a:rPr>
            <a:t>)</a:t>
          </a:r>
          <a:endParaRPr lang="en-US" sz="1800" kern="1200" dirty="0">
            <a:solidFill>
              <a:srgbClr val="334E5D"/>
            </a:solidFill>
          </a:endParaRPr>
        </a:p>
      </dsp:txBody>
      <dsp:txXfrm>
        <a:off x="2866687" y="933778"/>
        <a:ext cx="1982921" cy="1225651"/>
      </dsp:txXfrm>
    </dsp:sp>
    <dsp:sp modelId="{610ACE5D-507A-E044-992A-2F89E92BD40C}">
      <dsp:nvSpPr>
        <dsp:cNvPr id="0" name=""/>
        <dsp:cNvSpPr/>
      </dsp:nvSpPr>
      <dsp:spPr>
        <a:xfrm>
          <a:off x="5113714" y="1452632"/>
          <a:ext cx="433063" cy="187944"/>
        </a:xfrm>
        <a:prstGeom prst="rightArrow">
          <a:avLst>
            <a:gd name="adj1" fmla="val 60000"/>
            <a:gd name="adj2" fmla="val 50000"/>
          </a:avLst>
        </a:prstGeom>
        <a:solidFill>
          <a:srgbClr val="334E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rtl="0">
            <a:lnSpc>
              <a:spcPct val="90000"/>
            </a:lnSpc>
            <a:spcBef>
              <a:spcPct val="0"/>
            </a:spcBef>
            <a:spcAft>
              <a:spcPct val="35000"/>
            </a:spcAft>
          </a:pPr>
          <a:endParaRPr lang="en-US" sz="800" kern="1200" dirty="0"/>
        </a:p>
      </dsp:txBody>
      <dsp:txXfrm>
        <a:off x="5113714" y="1490221"/>
        <a:ext cx="376680" cy="112766"/>
      </dsp:txXfrm>
    </dsp:sp>
    <dsp:sp modelId="{DC516332-D7B4-2D4E-AC0F-3473243332DA}">
      <dsp:nvSpPr>
        <dsp:cNvPr id="0" name=""/>
        <dsp:cNvSpPr/>
      </dsp:nvSpPr>
      <dsp:spPr>
        <a:xfrm>
          <a:off x="5726540" y="933778"/>
          <a:ext cx="2042752" cy="1225651"/>
        </a:xfrm>
        <a:prstGeom prst="round1Rect">
          <a:avLst/>
        </a:prstGeom>
        <a:solidFill>
          <a:schemeClr val="bg1"/>
        </a:solidFill>
        <a:ln w="28575" cap="flat" cmpd="sng" algn="ctr">
          <a:solidFill>
            <a:srgbClr val="36AE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kern="1200" dirty="0">
              <a:solidFill>
                <a:srgbClr val="334E5D"/>
              </a:solidFill>
              <a:ea typeface="ＭＳ Ｐゴシック" panose="020B0600070205080204" pitchFamily="34" charset="-128"/>
              <a:sym typeface="Wingdings" pitchFamily="2" charset="2"/>
            </a:rPr>
            <a:t>Hyperglycemia</a:t>
          </a:r>
        </a:p>
        <a:p>
          <a:pPr lvl="0" algn="ctr" defTabSz="800100">
            <a:lnSpc>
              <a:spcPct val="90000"/>
            </a:lnSpc>
            <a:spcBef>
              <a:spcPct val="0"/>
            </a:spcBef>
            <a:spcAft>
              <a:spcPct val="35000"/>
            </a:spcAft>
          </a:pPr>
          <a:r>
            <a:rPr lang="en-US" sz="1800" kern="1200" dirty="0">
              <a:solidFill>
                <a:srgbClr val="334E5D"/>
              </a:solidFill>
              <a:ea typeface="ＭＳ Ｐゴシック" panose="020B0600070205080204" pitchFamily="34" charset="-128"/>
              <a:sym typeface="Wingdings" pitchFamily="2" charset="2"/>
            </a:rPr>
            <a:t>(when compensation fails)</a:t>
          </a:r>
          <a:endParaRPr lang="en-US" sz="1800" kern="1200" dirty="0">
            <a:solidFill>
              <a:srgbClr val="334E5D"/>
            </a:solidFill>
          </a:endParaRPr>
        </a:p>
      </dsp:txBody>
      <dsp:txXfrm>
        <a:off x="5726540" y="933778"/>
        <a:ext cx="1982921" cy="12256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E910B-7D50-6D4C-B199-0443B498E432}">
      <dsp:nvSpPr>
        <dsp:cNvPr id="0" name=""/>
        <dsp:cNvSpPr/>
      </dsp:nvSpPr>
      <dsp:spPr>
        <a:xfrm>
          <a:off x="3056731" y="3158814"/>
          <a:ext cx="2014537" cy="2014537"/>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a:t>Metabolic Syndrome</a:t>
          </a:r>
        </a:p>
      </dsp:txBody>
      <dsp:txXfrm>
        <a:off x="3351753" y="3453836"/>
        <a:ext cx="1424493" cy="1424493"/>
      </dsp:txXfrm>
    </dsp:sp>
    <dsp:sp modelId="{BED4C138-6506-6148-870B-18C5CE2772C8}">
      <dsp:nvSpPr>
        <dsp:cNvPr id="0" name=""/>
        <dsp:cNvSpPr/>
      </dsp:nvSpPr>
      <dsp:spPr>
        <a:xfrm rot="10800000">
          <a:off x="707302" y="3879011"/>
          <a:ext cx="2220210" cy="574143"/>
        </a:xfrm>
        <a:prstGeom prst="leftArrow">
          <a:avLst>
            <a:gd name="adj1" fmla="val 60000"/>
            <a:gd name="adj2" fmla="val 50000"/>
          </a:avLst>
        </a:prstGeom>
        <a:solidFill>
          <a:srgbClr val="33A6C6"/>
        </a:solidFill>
        <a:ln>
          <a:noFill/>
        </a:ln>
        <a:effectLst/>
      </dsp:spPr>
      <dsp:style>
        <a:lnRef idx="0">
          <a:scrgbClr r="0" g="0" b="0"/>
        </a:lnRef>
        <a:fillRef idx="1">
          <a:scrgbClr r="0" g="0" b="0"/>
        </a:fillRef>
        <a:effectRef idx="0">
          <a:scrgbClr r="0" g="0" b="0"/>
        </a:effectRef>
        <a:fontRef idx="minor">
          <a:schemeClr val="lt1"/>
        </a:fontRef>
      </dsp:style>
    </dsp:sp>
    <dsp:sp modelId="{6A6D8121-EDC4-844E-90B7-6290164341FC}">
      <dsp:nvSpPr>
        <dsp:cNvPr id="0" name=""/>
        <dsp:cNvSpPr/>
      </dsp:nvSpPr>
      <dsp:spPr>
        <a:xfrm>
          <a:off x="2214" y="3602012"/>
          <a:ext cx="1410176" cy="112814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a:t>Smoking</a:t>
          </a:r>
        </a:p>
      </dsp:txBody>
      <dsp:txXfrm>
        <a:off x="35256" y="3635054"/>
        <a:ext cx="1344092" cy="1062057"/>
      </dsp:txXfrm>
    </dsp:sp>
    <dsp:sp modelId="{B5F13850-A851-A247-BB0F-BBC3E77D79A4}">
      <dsp:nvSpPr>
        <dsp:cNvPr id="0" name=""/>
        <dsp:cNvSpPr/>
      </dsp:nvSpPr>
      <dsp:spPr>
        <a:xfrm rot="12600000">
          <a:off x="1008288" y="2755715"/>
          <a:ext cx="2220210" cy="574143"/>
        </a:xfrm>
        <a:prstGeom prst="leftArrow">
          <a:avLst>
            <a:gd name="adj1" fmla="val 60000"/>
            <a:gd name="adj2" fmla="val 50000"/>
          </a:avLst>
        </a:prstGeom>
        <a:solidFill>
          <a:srgbClr val="33A6C6"/>
        </a:solidFill>
        <a:ln>
          <a:noFill/>
        </a:ln>
        <a:effectLst/>
      </dsp:spPr>
      <dsp:style>
        <a:lnRef idx="0">
          <a:scrgbClr r="0" g="0" b="0"/>
        </a:lnRef>
        <a:fillRef idx="1">
          <a:scrgbClr r="0" g="0" b="0"/>
        </a:fillRef>
        <a:effectRef idx="0">
          <a:scrgbClr r="0" g="0" b="0"/>
        </a:effectRef>
        <a:fontRef idx="minor">
          <a:schemeClr val="lt1"/>
        </a:fontRef>
      </dsp:style>
    </dsp:sp>
    <dsp:sp modelId="{8A8F4CBD-78EC-DF41-A2FD-8A580B520FC8}">
      <dsp:nvSpPr>
        <dsp:cNvPr id="0" name=""/>
        <dsp:cNvSpPr/>
      </dsp:nvSpPr>
      <dsp:spPr>
        <a:xfrm>
          <a:off x="451926" y="1923663"/>
          <a:ext cx="1410176" cy="112814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smtClean="0"/>
            <a:t>Obesity</a:t>
          </a:r>
          <a:endParaRPr lang="en-US" sz="1800" kern="1200" dirty="0"/>
        </a:p>
      </dsp:txBody>
      <dsp:txXfrm>
        <a:off x="484968" y="1956705"/>
        <a:ext cx="1344092" cy="1062057"/>
      </dsp:txXfrm>
    </dsp:sp>
    <dsp:sp modelId="{595A14CB-9870-1D46-B475-D4D85CA9A233}">
      <dsp:nvSpPr>
        <dsp:cNvPr id="0" name=""/>
        <dsp:cNvSpPr/>
      </dsp:nvSpPr>
      <dsp:spPr>
        <a:xfrm rot="14400000">
          <a:off x="1830598" y="1933405"/>
          <a:ext cx="2220210" cy="574143"/>
        </a:xfrm>
        <a:prstGeom prst="leftArrow">
          <a:avLst>
            <a:gd name="adj1" fmla="val 60000"/>
            <a:gd name="adj2" fmla="val 50000"/>
          </a:avLst>
        </a:prstGeom>
        <a:solidFill>
          <a:srgbClr val="33A6C6"/>
        </a:solidFill>
        <a:ln>
          <a:noFill/>
        </a:ln>
        <a:effectLst/>
      </dsp:spPr>
      <dsp:style>
        <a:lnRef idx="0">
          <a:scrgbClr r="0" g="0" b="0"/>
        </a:lnRef>
        <a:fillRef idx="1">
          <a:scrgbClr r="0" g="0" b="0"/>
        </a:fillRef>
        <a:effectRef idx="0">
          <a:scrgbClr r="0" g="0" b="0"/>
        </a:effectRef>
        <a:fontRef idx="minor">
          <a:schemeClr val="lt1"/>
        </a:fontRef>
      </dsp:style>
    </dsp:sp>
    <dsp:sp modelId="{E2E7B938-4B43-E845-9F0D-9DB442C6BF53}">
      <dsp:nvSpPr>
        <dsp:cNvPr id="0" name=""/>
        <dsp:cNvSpPr/>
      </dsp:nvSpPr>
      <dsp:spPr>
        <a:xfrm>
          <a:off x="1680562" y="695027"/>
          <a:ext cx="1410176" cy="112814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a:t>Alcoholism</a:t>
          </a:r>
        </a:p>
      </dsp:txBody>
      <dsp:txXfrm>
        <a:off x="1713604" y="728069"/>
        <a:ext cx="1344092" cy="1062057"/>
      </dsp:txXfrm>
    </dsp:sp>
    <dsp:sp modelId="{1D54FC0B-147D-9246-92C4-117D6319DC03}">
      <dsp:nvSpPr>
        <dsp:cNvPr id="0" name=""/>
        <dsp:cNvSpPr/>
      </dsp:nvSpPr>
      <dsp:spPr>
        <a:xfrm rot="16200000">
          <a:off x="2953894" y="1632419"/>
          <a:ext cx="2220210" cy="574143"/>
        </a:xfrm>
        <a:prstGeom prst="leftArrow">
          <a:avLst>
            <a:gd name="adj1" fmla="val 60000"/>
            <a:gd name="adj2" fmla="val 50000"/>
          </a:avLst>
        </a:prstGeom>
        <a:solidFill>
          <a:srgbClr val="33A6C6"/>
        </a:solidFill>
        <a:ln>
          <a:noFill/>
        </a:ln>
        <a:effectLst/>
      </dsp:spPr>
      <dsp:style>
        <a:lnRef idx="0">
          <a:scrgbClr r="0" g="0" b="0"/>
        </a:lnRef>
        <a:fillRef idx="1">
          <a:scrgbClr r="0" g="0" b="0"/>
        </a:fillRef>
        <a:effectRef idx="0">
          <a:scrgbClr r="0" g="0" b="0"/>
        </a:effectRef>
        <a:fontRef idx="minor">
          <a:schemeClr val="lt1"/>
        </a:fontRef>
      </dsp:style>
    </dsp:sp>
    <dsp:sp modelId="{0101F59B-1CFC-0340-817B-E5672F787FEF}">
      <dsp:nvSpPr>
        <dsp:cNvPr id="0" name=""/>
        <dsp:cNvSpPr/>
      </dsp:nvSpPr>
      <dsp:spPr>
        <a:xfrm>
          <a:off x="3358911" y="245314"/>
          <a:ext cx="1410176" cy="112814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a:t>Sedentary Lifestyle</a:t>
          </a:r>
        </a:p>
      </dsp:txBody>
      <dsp:txXfrm>
        <a:off x="3391953" y="278356"/>
        <a:ext cx="1344092" cy="1062057"/>
      </dsp:txXfrm>
    </dsp:sp>
    <dsp:sp modelId="{64F7222E-3706-664F-A005-ECA24ED65FA3}">
      <dsp:nvSpPr>
        <dsp:cNvPr id="0" name=""/>
        <dsp:cNvSpPr/>
      </dsp:nvSpPr>
      <dsp:spPr>
        <a:xfrm rot="18000000">
          <a:off x="4077191" y="1933405"/>
          <a:ext cx="2220210" cy="574143"/>
        </a:xfrm>
        <a:prstGeom prst="leftArrow">
          <a:avLst>
            <a:gd name="adj1" fmla="val 60000"/>
            <a:gd name="adj2" fmla="val 50000"/>
          </a:avLst>
        </a:prstGeom>
        <a:solidFill>
          <a:srgbClr val="33A6C6"/>
        </a:solidFill>
        <a:ln>
          <a:noFill/>
        </a:ln>
        <a:effectLst/>
      </dsp:spPr>
      <dsp:style>
        <a:lnRef idx="0">
          <a:scrgbClr r="0" g="0" b="0"/>
        </a:lnRef>
        <a:fillRef idx="1">
          <a:scrgbClr r="0" g="0" b="0"/>
        </a:fillRef>
        <a:effectRef idx="0">
          <a:scrgbClr r="0" g="0" b="0"/>
        </a:effectRef>
        <a:fontRef idx="minor">
          <a:schemeClr val="lt1"/>
        </a:fontRef>
      </dsp:style>
    </dsp:sp>
    <dsp:sp modelId="{49CB36F3-C616-E44F-ACF2-E16E662898D3}">
      <dsp:nvSpPr>
        <dsp:cNvPr id="0" name=""/>
        <dsp:cNvSpPr/>
      </dsp:nvSpPr>
      <dsp:spPr>
        <a:xfrm>
          <a:off x="5037260" y="695027"/>
          <a:ext cx="1410176" cy="112814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Drugs  </a:t>
          </a:r>
          <a:r>
            <a:rPr lang="en-US" sz="1800" kern="1200" dirty="0"/>
            <a:t>(rifampicin, isoniazid, etc.)</a:t>
          </a:r>
        </a:p>
      </dsp:txBody>
      <dsp:txXfrm>
        <a:off x="5070302" y="728069"/>
        <a:ext cx="1344092" cy="1062057"/>
      </dsp:txXfrm>
    </dsp:sp>
    <dsp:sp modelId="{29C9C1C8-BBE1-7B40-BD88-3A59AAA3C3B8}">
      <dsp:nvSpPr>
        <dsp:cNvPr id="0" name=""/>
        <dsp:cNvSpPr/>
      </dsp:nvSpPr>
      <dsp:spPr>
        <a:xfrm rot="19800000">
          <a:off x="4899501" y="2755715"/>
          <a:ext cx="2220210" cy="574143"/>
        </a:xfrm>
        <a:prstGeom prst="leftArrow">
          <a:avLst>
            <a:gd name="adj1" fmla="val 60000"/>
            <a:gd name="adj2" fmla="val 50000"/>
          </a:avLst>
        </a:prstGeom>
        <a:solidFill>
          <a:srgbClr val="33A6C6"/>
        </a:solidFill>
        <a:ln>
          <a:noFill/>
        </a:ln>
        <a:effectLst/>
      </dsp:spPr>
      <dsp:style>
        <a:lnRef idx="0">
          <a:scrgbClr r="0" g="0" b="0"/>
        </a:lnRef>
        <a:fillRef idx="1">
          <a:scrgbClr r="0" g="0" b="0"/>
        </a:fillRef>
        <a:effectRef idx="0">
          <a:scrgbClr r="0" g="0" b="0"/>
        </a:effectRef>
        <a:fontRef idx="minor">
          <a:schemeClr val="lt1"/>
        </a:fontRef>
      </dsp:style>
    </dsp:sp>
    <dsp:sp modelId="{55675C30-9A93-5749-8348-6B5E8E1523E1}">
      <dsp:nvSpPr>
        <dsp:cNvPr id="0" name=""/>
        <dsp:cNvSpPr/>
      </dsp:nvSpPr>
      <dsp:spPr>
        <a:xfrm>
          <a:off x="6265897" y="1923663"/>
          <a:ext cx="1410176" cy="112814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a:t>Mutations in insulin receptors</a:t>
          </a:r>
        </a:p>
      </dsp:txBody>
      <dsp:txXfrm>
        <a:off x="6298939" y="1956705"/>
        <a:ext cx="1344092" cy="1062057"/>
      </dsp:txXfrm>
    </dsp:sp>
    <dsp:sp modelId="{FF14F7A3-53C6-EB47-BC7B-609D9C3301EA}">
      <dsp:nvSpPr>
        <dsp:cNvPr id="0" name=""/>
        <dsp:cNvSpPr/>
      </dsp:nvSpPr>
      <dsp:spPr>
        <a:xfrm>
          <a:off x="5200487" y="3879011"/>
          <a:ext cx="2220210" cy="574143"/>
        </a:xfrm>
        <a:prstGeom prst="leftArrow">
          <a:avLst>
            <a:gd name="adj1" fmla="val 60000"/>
            <a:gd name="adj2" fmla="val 50000"/>
          </a:avLst>
        </a:prstGeom>
        <a:solidFill>
          <a:srgbClr val="33A6C6"/>
        </a:solidFill>
        <a:ln>
          <a:noFill/>
        </a:ln>
        <a:effectLst/>
      </dsp:spPr>
      <dsp:style>
        <a:lnRef idx="0">
          <a:scrgbClr r="0" g="0" b="0"/>
        </a:lnRef>
        <a:fillRef idx="1">
          <a:scrgbClr r="0" g="0" b="0"/>
        </a:fillRef>
        <a:effectRef idx="0">
          <a:scrgbClr r="0" g="0" b="0"/>
        </a:effectRef>
        <a:fontRef idx="minor">
          <a:schemeClr val="lt1"/>
        </a:fontRef>
      </dsp:style>
    </dsp:sp>
    <dsp:sp modelId="{5393B79B-B958-CB41-8A37-0DF01068EE70}">
      <dsp:nvSpPr>
        <dsp:cNvPr id="0" name=""/>
        <dsp:cNvSpPr/>
      </dsp:nvSpPr>
      <dsp:spPr>
        <a:xfrm>
          <a:off x="6715609" y="3602012"/>
          <a:ext cx="1410176" cy="112814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a:t>Hypercortisolism (</a:t>
          </a:r>
          <a:r>
            <a:rPr lang="en-US" sz="1800" kern="1200" dirty="0" smtClean="0"/>
            <a:t>Steroid  </a:t>
          </a:r>
          <a:r>
            <a:rPr lang="en-US" sz="1800" kern="1200" dirty="0"/>
            <a:t>use / Cushing disease)</a:t>
          </a:r>
        </a:p>
      </dsp:txBody>
      <dsp:txXfrm>
        <a:off x="6748651" y="3635054"/>
        <a:ext cx="1344092" cy="10620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0865E-E3AA-4CB0-892B-BCB9660CA01A}">
      <dsp:nvSpPr>
        <dsp:cNvPr id="0" name=""/>
        <dsp:cNvSpPr/>
      </dsp:nvSpPr>
      <dsp:spPr>
        <a:xfrm>
          <a:off x="6703553" y="2313606"/>
          <a:ext cx="269455" cy="826328"/>
        </a:xfrm>
        <a:custGeom>
          <a:avLst/>
          <a:gdLst/>
          <a:ahLst/>
          <a:cxnLst/>
          <a:rect l="0" t="0" r="0" b="0"/>
          <a:pathLst>
            <a:path>
              <a:moveTo>
                <a:pt x="0" y="0"/>
              </a:moveTo>
              <a:lnTo>
                <a:pt x="0" y="826328"/>
              </a:lnTo>
              <a:lnTo>
                <a:pt x="269455" y="82632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B6FBEA-431E-4EF3-82F4-F91F466E7E71}">
      <dsp:nvSpPr>
        <dsp:cNvPr id="0" name=""/>
        <dsp:cNvSpPr/>
      </dsp:nvSpPr>
      <dsp:spPr>
        <a:xfrm>
          <a:off x="4161694" y="1038186"/>
          <a:ext cx="3260405" cy="377237"/>
        </a:xfrm>
        <a:custGeom>
          <a:avLst/>
          <a:gdLst/>
          <a:ahLst/>
          <a:cxnLst/>
          <a:rect l="0" t="0" r="0" b="0"/>
          <a:pathLst>
            <a:path>
              <a:moveTo>
                <a:pt x="0" y="0"/>
              </a:moveTo>
              <a:lnTo>
                <a:pt x="0" y="188618"/>
              </a:lnTo>
              <a:lnTo>
                <a:pt x="3260405" y="188618"/>
              </a:lnTo>
              <a:lnTo>
                <a:pt x="3260405" y="37723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803920-6A48-49DE-A712-9A361289DE3F}">
      <dsp:nvSpPr>
        <dsp:cNvPr id="0" name=""/>
        <dsp:cNvSpPr/>
      </dsp:nvSpPr>
      <dsp:spPr>
        <a:xfrm>
          <a:off x="4529949" y="2313606"/>
          <a:ext cx="269455" cy="826328"/>
        </a:xfrm>
        <a:custGeom>
          <a:avLst/>
          <a:gdLst/>
          <a:ahLst/>
          <a:cxnLst/>
          <a:rect l="0" t="0" r="0" b="0"/>
          <a:pathLst>
            <a:path>
              <a:moveTo>
                <a:pt x="0" y="0"/>
              </a:moveTo>
              <a:lnTo>
                <a:pt x="0" y="826328"/>
              </a:lnTo>
              <a:lnTo>
                <a:pt x="269455" y="82632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4C9EC1-3E7D-4A7D-880B-3E7AB04B409F}">
      <dsp:nvSpPr>
        <dsp:cNvPr id="0" name=""/>
        <dsp:cNvSpPr/>
      </dsp:nvSpPr>
      <dsp:spPr>
        <a:xfrm>
          <a:off x="4161694" y="1038186"/>
          <a:ext cx="1086801" cy="377237"/>
        </a:xfrm>
        <a:custGeom>
          <a:avLst/>
          <a:gdLst/>
          <a:ahLst/>
          <a:cxnLst/>
          <a:rect l="0" t="0" r="0" b="0"/>
          <a:pathLst>
            <a:path>
              <a:moveTo>
                <a:pt x="0" y="0"/>
              </a:moveTo>
              <a:lnTo>
                <a:pt x="0" y="188618"/>
              </a:lnTo>
              <a:lnTo>
                <a:pt x="1086801" y="188618"/>
              </a:lnTo>
              <a:lnTo>
                <a:pt x="1086801" y="37723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3E201F-0DD3-4F8A-9370-A01722AC3BC8}">
      <dsp:nvSpPr>
        <dsp:cNvPr id="0" name=""/>
        <dsp:cNvSpPr/>
      </dsp:nvSpPr>
      <dsp:spPr>
        <a:xfrm>
          <a:off x="3074892" y="1038186"/>
          <a:ext cx="1086801" cy="377237"/>
        </a:xfrm>
        <a:custGeom>
          <a:avLst/>
          <a:gdLst/>
          <a:ahLst/>
          <a:cxnLst/>
          <a:rect l="0" t="0" r="0" b="0"/>
          <a:pathLst>
            <a:path>
              <a:moveTo>
                <a:pt x="1086801" y="0"/>
              </a:moveTo>
              <a:lnTo>
                <a:pt x="1086801" y="188618"/>
              </a:lnTo>
              <a:lnTo>
                <a:pt x="0" y="188618"/>
              </a:lnTo>
              <a:lnTo>
                <a:pt x="0" y="37723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C2E290-E52C-47B3-9881-67FDCA5EE13C}">
      <dsp:nvSpPr>
        <dsp:cNvPr id="0" name=""/>
        <dsp:cNvSpPr/>
      </dsp:nvSpPr>
      <dsp:spPr>
        <a:xfrm>
          <a:off x="901288" y="1038186"/>
          <a:ext cx="3260405" cy="377237"/>
        </a:xfrm>
        <a:custGeom>
          <a:avLst/>
          <a:gdLst/>
          <a:ahLst/>
          <a:cxnLst/>
          <a:rect l="0" t="0" r="0" b="0"/>
          <a:pathLst>
            <a:path>
              <a:moveTo>
                <a:pt x="3260405" y="0"/>
              </a:moveTo>
              <a:lnTo>
                <a:pt x="3260405" y="188618"/>
              </a:lnTo>
              <a:lnTo>
                <a:pt x="0" y="188618"/>
              </a:lnTo>
              <a:lnTo>
                <a:pt x="0" y="37723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17E861-649C-43BF-A95E-BF0951171561}">
      <dsp:nvSpPr>
        <dsp:cNvPr id="0" name=""/>
        <dsp:cNvSpPr/>
      </dsp:nvSpPr>
      <dsp:spPr>
        <a:xfrm>
          <a:off x="3263511" y="140002"/>
          <a:ext cx="1796366" cy="898183"/>
        </a:xfrm>
        <a:prstGeom prst="rect">
          <a:avLst/>
        </a:prstGeom>
        <a:solidFill>
          <a:srgbClr val="33A6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Metabolic syndrome markers</a:t>
          </a:r>
          <a:endParaRPr lang="en-US" sz="2000" kern="1200" dirty="0"/>
        </a:p>
      </dsp:txBody>
      <dsp:txXfrm>
        <a:off x="3263511" y="140002"/>
        <a:ext cx="1796366" cy="898183"/>
      </dsp:txXfrm>
    </dsp:sp>
    <dsp:sp modelId="{3EAE63DF-A329-432A-82DE-457F3C239F0F}">
      <dsp:nvSpPr>
        <dsp:cNvPr id="0" name=""/>
        <dsp:cNvSpPr/>
      </dsp:nvSpPr>
      <dsp:spPr>
        <a:xfrm>
          <a:off x="3105" y="1415423"/>
          <a:ext cx="1796366" cy="898183"/>
        </a:xfrm>
        <a:prstGeom prst="rect">
          <a:avLst/>
        </a:prstGeom>
        <a:solidFill>
          <a:srgbClr val="43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bg1"/>
              </a:solidFill>
            </a:rPr>
            <a:t>Lipoproteins </a:t>
          </a:r>
          <a:r>
            <a:rPr lang="en-US" sz="1800" b="0" kern="1200" dirty="0" smtClean="0"/>
            <a:t>(LDL*, HDL)</a:t>
          </a:r>
          <a:endParaRPr lang="en-US" sz="1800" b="0" kern="1200" dirty="0"/>
        </a:p>
      </dsp:txBody>
      <dsp:txXfrm>
        <a:off x="3105" y="1415423"/>
        <a:ext cx="1796366" cy="898183"/>
      </dsp:txXfrm>
    </dsp:sp>
    <dsp:sp modelId="{5A5028B2-7E87-410B-A779-7CEAE3DE1A51}">
      <dsp:nvSpPr>
        <dsp:cNvPr id="0" name=""/>
        <dsp:cNvSpPr/>
      </dsp:nvSpPr>
      <dsp:spPr>
        <a:xfrm>
          <a:off x="2176709" y="1415423"/>
          <a:ext cx="1796366" cy="898183"/>
        </a:xfrm>
        <a:prstGeom prst="rect">
          <a:avLst/>
        </a:prstGeom>
        <a:solidFill>
          <a:srgbClr val="44BB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err="1" smtClean="0">
              <a:solidFill>
                <a:schemeClr val="bg1"/>
              </a:solidFill>
            </a:rPr>
            <a:t>Adipokines</a:t>
          </a:r>
          <a:r>
            <a:rPr lang="en-US" sz="1800" b="0" kern="1200" dirty="0" smtClean="0">
              <a:solidFill>
                <a:schemeClr val="bg1"/>
              </a:solidFill>
            </a:rPr>
            <a:t> (Leptin**, adiponectin)</a:t>
          </a:r>
          <a:endParaRPr lang="en-US" sz="1800" b="0" kern="1200" dirty="0">
            <a:solidFill>
              <a:schemeClr val="bg1"/>
            </a:solidFill>
          </a:endParaRPr>
        </a:p>
      </dsp:txBody>
      <dsp:txXfrm>
        <a:off x="2176709" y="1415423"/>
        <a:ext cx="1796366" cy="898183"/>
      </dsp:txXfrm>
    </dsp:sp>
    <dsp:sp modelId="{CC720643-311C-41DD-A9EF-2808855A37A2}">
      <dsp:nvSpPr>
        <dsp:cNvPr id="0" name=""/>
        <dsp:cNvSpPr/>
      </dsp:nvSpPr>
      <dsp:spPr>
        <a:xfrm>
          <a:off x="4350313" y="1415423"/>
          <a:ext cx="1796366" cy="898183"/>
        </a:xfrm>
        <a:prstGeom prst="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bg1"/>
              </a:solidFill>
            </a:rPr>
            <a:t>Inflammatory markers</a:t>
          </a:r>
          <a:endParaRPr lang="en-US" sz="1800" b="0" kern="1200" dirty="0">
            <a:solidFill>
              <a:schemeClr val="bg1"/>
            </a:solidFill>
          </a:endParaRPr>
        </a:p>
      </dsp:txBody>
      <dsp:txXfrm>
        <a:off x="4350313" y="1415423"/>
        <a:ext cx="1796366" cy="898183"/>
      </dsp:txXfrm>
    </dsp:sp>
    <dsp:sp modelId="{571D7B9B-782C-4D5E-ADE3-48EF6EA199A8}">
      <dsp:nvSpPr>
        <dsp:cNvPr id="0" name=""/>
        <dsp:cNvSpPr/>
      </dsp:nvSpPr>
      <dsp:spPr>
        <a:xfrm>
          <a:off x="4799404" y="2690843"/>
          <a:ext cx="1796366" cy="898183"/>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c-reactive protein, TNF-a, IL-6, IL-8</a:t>
          </a:r>
          <a:endParaRPr lang="en-US" sz="1800" b="0" kern="1200" dirty="0"/>
        </a:p>
      </dsp:txBody>
      <dsp:txXfrm>
        <a:off x="4799404" y="2690843"/>
        <a:ext cx="1796366" cy="898183"/>
      </dsp:txXfrm>
    </dsp:sp>
    <dsp:sp modelId="{BDD6F1DA-4B39-4FA2-BF58-A193E627B7B4}">
      <dsp:nvSpPr>
        <dsp:cNvPr id="0" name=""/>
        <dsp:cNvSpPr/>
      </dsp:nvSpPr>
      <dsp:spPr>
        <a:xfrm>
          <a:off x="6523916" y="1415423"/>
          <a:ext cx="1796366" cy="898183"/>
        </a:xfrm>
        <a:prstGeom prst="rect">
          <a:avLst/>
        </a:prstGeom>
        <a:solidFill>
          <a:srgbClr val="334E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bg1"/>
              </a:solidFill>
            </a:rPr>
            <a:t>Hemostatic markers</a:t>
          </a:r>
          <a:endParaRPr lang="en-US" sz="1800" b="0" kern="1200" dirty="0">
            <a:solidFill>
              <a:schemeClr val="bg1"/>
            </a:solidFill>
          </a:endParaRPr>
        </a:p>
      </dsp:txBody>
      <dsp:txXfrm>
        <a:off x="6523916" y="1415423"/>
        <a:ext cx="1796366" cy="898183"/>
      </dsp:txXfrm>
    </dsp:sp>
    <dsp:sp modelId="{67B80B05-2DC3-411D-B05C-9775135D47D7}">
      <dsp:nvSpPr>
        <dsp:cNvPr id="0" name=""/>
        <dsp:cNvSpPr/>
      </dsp:nvSpPr>
      <dsp:spPr>
        <a:xfrm>
          <a:off x="6973008" y="2690843"/>
          <a:ext cx="1796366" cy="898183"/>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Plasminogen activator inhibitor-1</a:t>
          </a:r>
          <a:endParaRPr lang="en-US" sz="1800" b="0" kern="1200" dirty="0"/>
        </a:p>
      </dsp:txBody>
      <dsp:txXfrm>
        <a:off x="6973008" y="2690843"/>
        <a:ext cx="1796366" cy="898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3E04C-5119-CB46-A02A-4B9CE7CE6723}">
      <dsp:nvSpPr>
        <dsp:cNvPr id="0" name=""/>
        <dsp:cNvSpPr/>
      </dsp:nvSpPr>
      <dsp:spPr>
        <a:xfrm>
          <a:off x="1056" y="545320"/>
          <a:ext cx="2473158" cy="1236579"/>
        </a:xfrm>
        <a:prstGeom prst="roundRect">
          <a:avLst>
            <a:gd name="adj" fmla="val 10000"/>
          </a:avLst>
        </a:prstGeom>
        <a:solidFill>
          <a:srgbClr val="00ADA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kern="1200" dirty="0"/>
            <a:t>Dyslipidemia</a:t>
          </a:r>
        </a:p>
      </dsp:txBody>
      <dsp:txXfrm>
        <a:off x="37274" y="581538"/>
        <a:ext cx="2400722" cy="1164143"/>
      </dsp:txXfrm>
    </dsp:sp>
    <dsp:sp modelId="{2DAA66BF-7A2E-BF41-949A-8A31258204DC}">
      <dsp:nvSpPr>
        <dsp:cNvPr id="0" name=""/>
        <dsp:cNvSpPr/>
      </dsp:nvSpPr>
      <dsp:spPr>
        <a:xfrm>
          <a:off x="248372" y="1781899"/>
          <a:ext cx="247315" cy="927434"/>
        </a:xfrm>
        <a:custGeom>
          <a:avLst/>
          <a:gdLst/>
          <a:ahLst/>
          <a:cxnLst/>
          <a:rect l="0" t="0" r="0" b="0"/>
          <a:pathLst>
            <a:path>
              <a:moveTo>
                <a:pt x="0" y="0"/>
              </a:moveTo>
              <a:lnTo>
                <a:pt x="0" y="927434"/>
              </a:lnTo>
              <a:lnTo>
                <a:pt x="247315" y="927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159587-7784-8B4E-A78D-9F8C2D502545}">
      <dsp:nvSpPr>
        <dsp:cNvPr id="0" name=""/>
        <dsp:cNvSpPr/>
      </dsp:nvSpPr>
      <dsp:spPr>
        <a:xfrm>
          <a:off x="495688" y="2091043"/>
          <a:ext cx="1978526" cy="12365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lvl="0" algn="ctr" defTabSz="1377950" rtl="0">
            <a:lnSpc>
              <a:spcPct val="90000"/>
            </a:lnSpc>
            <a:spcBef>
              <a:spcPct val="0"/>
            </a:spcBef>
            <a:spcAft>
              <a:spcPct val="35000"/>
            </a:spcAft>
          </a:pPr>
          <a:r>
            <a:rPr lang="en-US" sz="3100" kern="1200" dirty="0"/>
            <a:t>Statins</a:t>
          </a:r>
        </a:p>
      </dsp:txBody>
      <dsp:txXfrm>
        <a:off x="531906" y="2127261"/>
        <a:ext cx="1906090" cy="1164143"/>
      </dsp:txXfrm>
    </dsp:sp>
    <dsp:sp modelId="{BFB326D9-10C2-0144-A6C3-DDB9FBBC6247}">
      <dsp:nvSpPr>
        <dsp:cNvPr id="0" name=""/>
        <dsp:cNvSpPr/>
      </dsp:nvSpPr>
      <dsp:spPr>
        <a:xfrm>
          <a:off x="248372" y="1781899"/>
          <a:ext cx="247315" cy="2473158"/>
        </a:xfrm>
        <a:custGeom>
          <a:avLst/>
          <a:gdLst/>
          <a:ahLst/>
          <a:cxnLst/>
          <a:rect l="0" t="0" r="0" b="0"/>
          <a:pathLst>
            <a:path>
              <a:moveTo>
                <a:pt x="0" y="0"/>
              </a:moveTo>
              <a:lnTo>
                <a:pt x="0" y="2473158"/>
              </a:lnTo>
              <a:lnTo>
                <a:pt x="247315" y="24731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0D4C30-AE8D-DC42-9832-AD5845CD9EA9}">
      <dsp:nvSpPr>
        <dsp:cNvPr id="0" name=""/>
        <dsp:cNvSpPr/>
      </dsp:nvSpPr>
      <dsp:spPr>
        <a:xfrm>
          <a:off x="495688" y="3636767"/>
          <a:ext cx="1978526" cy="12365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lvl="0" algn="ctr" defTabSz="1377950" rtl="0">
            <a:lnSpc>
              <a:spcPct val="90000"/>
            </a:lnSpc>
            <a:spcBef>
              <a:spcPct val="0"/>
            </a:spcBef>
            <a:spcAft>
              <a:spcPct val="35000"/>
            </a:spcAft>
          </a:pPr>
          <a:r>
            <a:rPr lang="en-US" sz="3100" kern="1200" dirty="0"/>
            <a:t>Fibrates</a:t>
          </a:r>
        </a:p>
      </dsp:txBody>
      <dsp:txXfrm>
        <a:off x="531906" y="3672985"/>
        <a:ext cx="1906090" cy="1164143"/>
      </dsp:txXfrm>
    </dsp:sp>
    <dsp:sp modelId="{49746DE1-2173-0844-9120-CCFEF3341F71}">
      <dsp:nvSpPr>
        <dsp:cNvPr id="0" name=""/>
        <dsp:cNvSpPr/>
      </dsp:nvSpPr>
      <dsp:spPr>
        <a:xfrm>
          <a:off x="3092504" y="545320"/>
          <a:ext cx="2473158" cy="1236579"/>
        </a:xfrm>
        <a:prstGeom prst="roundRect">
          <a:avLst>
            <a:gd name="adj" fmla="val 10000"/>
          </a:avLst>
        </a:prstGeom>
        <a:solidFill>
          <a:srgbClr val="9BCF9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kern="1200" dirty="0"/>
            <a:t>Hyperglycemia</a:t>
          </a:r>
        </a:p>
      </dsp:txBody>
      <dsp:txXfrm>
        <a:off x="3128722" y="581538"/>
        <a:ext cx="2400722" cy="1164143"/>
      </dsp:txXfrm>
    </dsp:sp>
    <dsp:sp modelId="{09156D9D-5F61-D94F-AC4C-9964C02D97CA}">
      <dsp:nvSpPr>
        <dsp:cNvPr id="0" name=""/>
        <dsp:cNvSpPr/>
      </dsp:nvSpPr>
      <dsp:spPr>
        <a:xfrm>
          <a:off x="3339820" y="1781899"/>
          <a:ext cx="247315" cy="927434"/>
        </a:xfrm>
        <a:custGeom>
          <a:avLst/>
          <a:gdLst/>
          <a:ahLst/>
          <a:cxnLst/>
          <a:rect l="0" t="0" r="0" b="0"/>
          <a:pathLst>
            <a:path>
              <a:moveTo>
                <a:pt x="0" y="0"/>
              </a:moveTo>
              <a:lnTo>
                <a:pt x="0" y="927434"/>
              </a:lnTo>
              <a:lnTo>
                <a:pt x="247315" y="927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B8B7EB-DBF4-5246-B8E1-9853A3E7C029}">
      <dsp:nvSpPr>
        <dsp:cNvPr id="0" name=""/>
        <dsp:cNvSpPr/>
      </dsp:nvSpPr>
      <dsp:spPr>
        <a:xfrm>
          <a:off x="3587136" y="2091043"/>
          <a:ext cx="1978526" cy="12365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lvl="0" algn="ctr" defTabSz="1377950" rtl="0">
            <a:lnSpc>
              <a:spcPct val="90000"/>
            </a:lnSpc>
            <a:spcBef>
              <a:spcPct val="0"/>
            </a:spcBef>
            <a:spcAft>
              <a:spcPct val="35000"/>
            </a:spcAft>
          </a:pPr>
          <a:r>
            <a:rPr lang="en-US" sz="3100" kern="1200" dirty="0"/>
            <a:t>Metformin</a:t>
          </a:r>
        </a:p>
      </dsp:txBody>
      <dsp:txXfrm>
        <a:off x="3623354" y="2127261"/>
        <a:ext cx="1906090" cy="1164143"/>
      </dsp:txXfrm>
    </dsp:sp>
    <dsp:sp modelId="{34003C5C-1968-504D-9F42-954195CAD9A1}">
      <dsp:nvSpPr>
        <dsp:cNvPr id="0" name=""/>
        <dsp:cNvSpPr/>
      </dsp:nvSpPr>
      <dsp:spPr>
        <a:xfrm>
          <a:off x="3339820" y="1781899"/>
          <a:ext cx="247315" cy="2473158"/>
        </a:xfrm>
        <a:custGeom>
          <a:avLst/>
          <a:gdLst/>
          <a:ahLst/>
          <a:cxnLst/>
          <a:rect l="0" t="0" r="0" b="0"/>
          <a:pathLst>
            <a:path>
              <a:moveTo>
                <a:pt x="0" y="0"/>
              </a:moveTo>
              <a:lnTo>
                <a:pt x="0" y="2473158"/>
              </a:lnTo>
              <a:lnTo>
                <a:pt x="247315" y="24731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AAFD74-A99F-B84B-8CF2-BA8612AD3E99}">
      <dsp:nvSpPr>
        <dsp:cNvPr id="0" name=""/>
        <dsp:cNvSpPr/>
      </dsp:nvSpPr>
      <dsp:spPr>
        <a:xfrm>
          <a:off x="3587136" y="3636767"/>
          <a:ext cx="1978526" cy="12365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lvl="0" algn="ctr" defTabSz="1377950" rtl="0">
            <a:lnSpc>
              <a:spcPct val="90000"/>
            </a:lnSpc>
            <a:spcBef>
              <a:spcPct val="0"/>
            </a:spcBef>
            <a:spcAft>
              <a:spcPct val="35000"/>
            </a:spcAft>
          </a:pPr>
          <a:r>
            <a:rPr lang="en-US" sz="3100" kern="1200" dirty="0"/>
            <a:t>TZDs</a:t>
          </a:r>
        </a:p>
      </dsp:txBody>
      <dsp:txXfrm>
        <a:off x="3623354" y="3672985"/>
        <a:ext cx="1906090" cy="1164143"/>
      </dsp:txXfrm>
    </dsp:sp>
    <dsp:sp modelId="{028D2FF8-7337-764C-851B-A2DB686844AF}">
      <dsp:nvSpPr>
        <dsp:cNvPr id="0" name=""/>
        <dsp:cNvSpPr/>
      </dsp:nvSpPr>
      <dsp:spPr>
        <a:xfrm>
          <a:off x="6183952" y="545320"/>
          <a:ext cx="2473158" cy="1236579"/>
        </a:xfrm>
        <a:prstGeom prst="roundRect">
          <a:avLst>
            <a:gd name="adj" fmla="val 10000"/>
          </a:avLst>
        </a:prstGeom>
        <a:solidFill>
          <a:srgbClr val="334E5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kern="1200" dirty="0"/>
            <a:t>Clotting disorders</a:t>
          </a:r>
        </a:p>
      </dsp:txBody>
      <dsp:txXfrm>
        <a:off x="6220170" y="581538"/>
        <a:ext cx="2400722" cy="1164143"/>
      </dsp:txXfrm>
    </dsp:sp>
    <dsp:sp modelId="{F5519A16-428A-C645-A30C-5665EBC8B54F}">
      <dsp:nvSpPr>
        <dsp:cNvPr id="0" name=""/>
        <dsp:cNvSpPr/>
      </dsp:nvSpPr>
      <dsp:spPr>
        <a:xfrm>
          <a:off x="6431267" y="1781899"/>
          <a:ext cx="247315" cy="927434"/>
        </a:xfrm>
        <a:custGeom>
          <a:avLst/>
          <a:gdLst/>
          <a:ahLst/>
          <a:cxnLst/>
          <a:rect l="0" t="0" r="0" b="0"/>
          <a:pathLst>
            <a:path>
              <a:moveTo>
                <a:pt x="0" y="0"/>
              </a:moveTo>
              <a:lnTo>
                <a:pt x="0" y="927434"/>
              </a:lnTo>
              <a:lnTo>
                <a:pt x="247315" y="927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8743EF-DBA4-AA46-B54D-D69C2A65D21F}">
      <dsp:nvSpPr>
        <dsp:cNvPr id="0" name=""/>
        <dsp:cNvSpPr/>
      </dsp:nvSpPr>
      <dsp:spPr>
        <a:xfrm>
          <a:off x="6678583" y="2091043"/>
          <a:ext cx="1978526" cy="12365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lvl="0" algn="ctr" defTabSz="1377950" rtl="0">
            <a:lnSpc>
              <a:spcPct val="90000"/>
            </a:lnSpc>
            <a:spcBef>
              <a:spcPct val="0"/>
            </a:spcBef>
            <a:spcAft>
              <a:spcPct val="35000"/>
            </a:spcAft>
          </a:pPr>
          <a:r>
            <a:rPr lang="en-US" sz="3100" kern="1200" dirty="0"/>
            <a:t>Aspirin</a:t>
          </a:r>
        </a:p>
      </dsp:txBody>
      <dsp:txXfrm>
        <a:off x="6714801" y="2127261"/>
        <a:ext cx="1906090" cy="11641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1C917-6D42-4542-8947-B8EB189DE207}" type="datetimeFigureOut">
              <a:rPr lang="en-US" smtClean="0"/>
              <a:t>2/28/2018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5ECA6-EA13-694D-A532-33497594EFF0}" type="slidenum">
              <a:rPr lang="en-US" smtClean="0"/>
              <a:t>‹#›</a:t>
            </a:fld>
            <a:endParaRPr lang="en-US" dirty="0"/>
          </a:p>
        </p:txBody>
      </p:sp>
    </p:spTree>
    <p:extLst>
      <p:ext uri="{BB962C8B-B14F-4D97-AF65-F5344CB8AC3E}">
        <p14:creationId xmlns:p14="http://schemas.microsoft.com/office/powerpoint/2010/main" val="14658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A3C5ECA6-EA13-694D-A532-33497594EFF0}" type="slidenum">
              <a:rPr lang="en-US" smtClean="0"/>
              <a:t>5</a:t>
            </a:fld>
            <a:endParaRPr lang="en-US" dirty="0"/>
          </a:p>
        </p:txBody>
      </p:sp>
    </p:spTree>
    <p:extLst>
      <p:ext uri="{BB962C8B-B14F-4D97-AF65-F5344CB8AC3E}">
        <p14:creationId xmlns:p14="http://schemas.microsoft.com/office/powerpoint/2010/main" val="34239903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3.png"/><Relationship Id="rId3" Type="http://schemas.microsoft.com/office/2007/relationships/hdphoto" Target="../media/hdphoto1.wdp"/><Relationship Id="rId21" Type="http://schemas.openxmlformats.org/officeDocument/2006/relationships/image" Target="../media/image19.png"/><Relationship Id="rId34"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2.png"/><Relationship Id="rId33" Type="http://schemas.openxmlformats.org/officeDocument/2006/relationships/image" Target="../media/image30.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1.png"/><Relationship Id="rId32" Type="http://schemas.openxmlformats.org/officeDocument/2006/relationships/image" Target="../media/image29.png"/><Relationship Id="rId5" Type="http://schemas.openxmlformats.org/officeDocument/2006/relationships/image" Target="../media/image3.png"/><Relationship Id="rId15" Type="http://schemas.openxmlformats.org/officeDocument/2006/relationships/image" Target="../media/image13.png"/><Relationship Id="rId23" Type="http://schemas.microsoft.com/office/2007/relationships/hdphoto" Target="../media/hdphoto2.wdp"/><Relationship Id="rId28" Type="http://schemas.openxmlformats.org/officeDocument/2006/relationships/image" Target="../media/image25.png"/><Relationship Id="rId36" Type="http://schemas.openxmlformats.org/officeDocument/2006/relationships/image" Target="../media/image33.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dirty="0"/>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a:solidFill>
                  <a:srgbClr val="878688"/>
                </a:solidFill>
                <a:latin typeface="Gill Sans MT" charset="0"/>
                <a:ea typeface="Gill Sans MT" charset="0"/>
                <a:cs typeface="Gill Sans MT" charset="0"/>
              </a:rPr>
              <a:t>M E D I C I N E</a:t>
            </a: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a:solidFill>
                  <a:srgbClr val="878688"/>
                </a:solidFill>
              </a:rPr>
              <a:t>KING SAUD UNIVERSITY</a:t>
            </a: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9" name="Straight Connector 48"/>
            <p:cNvCxnSpPr/>
            <p:nvPr userDrawn="1"/>
          </p:nvCxnSpPr>
          <p:spPr>
            <a:xfrm>
              <a:off x="273274"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108459"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SiCl</a:t>
                                </a:r>
                                <a:r>
                                  <a:rPr lang="en-US" sz="1200" baseline="-25000" dirty="0">
                                    <a:solidFill>
                                      <a:srgbClr val="F8F0E7"/>
                                    </a:solidFill>
                                    <a:latin typeface="Comic Sans MS" charset="0"/>
                                    <a:ea typeface="Comic Sans MS" charset="0"/>
                                    <a:cs typeface="Comic Sans MS" charset="0"/>
                                  </a:rPr>
                                  <a:t>4</a:t>
                                </a: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CCl</a:t>
                                </a:r>
                                <a:r>
                                  <a:rPr lang="en-US" sz="1200" baseline="-25000" dirty="0">
                                    <a:solidFill>
                                      <a:srgbClr val="F8F0E7"/>
                                    </a:solidFill>
                                    <a:latin typeface="Comic Sans MS" charset="0"/>
                                    <a:ea typeface="Comic Sans MS" charset="0"/>
                                    <a:cs typeface="Comic Sans MS" charset="0"/>
                                  </a:rPr>
                                  <a:t>4</a:t>
                                </a: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MgCl</a:t>
                                </a:r>
                                <a:r>
                                  <a:rPr lang="en-US" sz="1200" baseline="-25000" dirty="0">
                                    <a:solidFill>
                                      <a:srgbClr val="599894"/>
                                    </a:solidFill>
                                    <a:latin typeface="Comic Sans MS" charset="0"/>
                                    <a:ea typeface="Comic Sans MS" charset="0"/>
                                    <a:cs typeface="Comic Sans MS" charset="0"/>
                                  </a:rPr>
                                  <a:t>2</a:t>
                                </a: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KMnO</a:t>
                                </a:r>
                                <a:r>
                                  <a:rPr lang="en-US" sz="1400" baseline="-25000" dirty="0">
                                    <a:solidFill>
                                      <a:srgbClr val="599894"/>
                                    </a:solidFill>
                                    <a:latin typeface="Comic Sans MS" charset="0"/>
                                    <a:ea typeface="Comic Sans MS" charset="0"/>
                                    <a:cs typeface="Comic Sans MS" charset="0"/>
                                  </a:rPr>
                                  <a:t>4</a:t>
                                </a: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2</a:t>
                                </a: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KClO</a:t>
                                </a:r>
                                <a:r>
                                  <a:rPr lang="en-US" sz="1200" baseline="-25000" dirty="0">
                                    <a:solidFill>
                                      <a:srgbClr val="599894"/>
                                    </a:solidFill>
                                    <a:latin typeface="Comic Sans MS" charset="0"/>
                                    <a:ea typeface="Comic Sans MS" charset="0"/>
                                    <a:cs typeface="Comic Sans MS" charset="0"/>
                                  </a:rPr>
                                  <a:t>3</a:t>
                                </a: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a:t>
                                </a:r>
                                <a:r>
                                  <a:rPr lang="en-US" sz="1200" baseline="-25000" dirty="0">
                                    <a:solidFill>
                                      <a:srgbClr val="599894"/>
                                    </a:solidFill>
                                    <a:latin typeface="Comic Sans MS" charset="0"/>
                                    <a:ea typeface="Comic Sans MS" charset="0"/>
                                    <a:cs typeface="Comic Sans MS" charset="0"/>
                                  </a:rPr>
                                  <a:t>2</a:t>
                                </a: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Cl</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7</a:t>
                                </a: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NH</a:t>
                        </a:r>
                        <a:r>
                          <a:rPr lang="en-US" sz="1200" baseline="-25000" dirty="0">
                            <a:solidFill>
                              <a:srgbClr val="599894"/>
                            </a:solidFill>
                            <a:latin typeface="Comic Sans MS" charset="0"/>
                            <a:ea typeface="Comic Sans MS" charset="0"/>
                            <a:cs typeface="Comic Sans MS" charset="0"/>
                          </a:rPr>
                          <a:t>2</a:t>
                        </a: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CH</a:t>
                    </a:r>
                    <a:r>
                      <a:rPr lang="en-US" sz="11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PO</a:t>
                  </a:r>
                  <a:r>
                    <a:rPr lang="en-US" sz="1400" baseline="-25000" dirty="0">
                      <a:solidFill>
                        <a:srgbClr val="599894"/>
                      </a:solidFill>
                      <a:latin typeface="Comic Sans MS" charset="0"/>
                      <a:ea typeface="Comic Sans MS" charset="0"/>
                      <a:cs typeface="Comic Sans MS" charset="0"/>
                    </a:rPr>
                    <a:t>4</a:t>
                  </a: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SO</a:t>
                </a:r>
                <a:r>
                  <a:rPr lang="en-US" sz="1200" baseline="-25000" dirty="0">
                    <a:solidFill>
                      <a:srgbClr val="F8F0E7"/>
                    </a:solidFill>
                    <a:latin typeface="Comic Sans MS" charset="0"/>
                    <a:ea typeface="Comic Sans MS" charset="0"/>
                    <a:cs typeface="Comic Sans MS" charset="0"/>
                  </a:rPr>
                  <a:t>2</a:t>
                </a: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spTree>
    <p:extLst>
      <p:ext uri="{BB962C8B-B14F-4D97-AF65-F5344CB8AC3E}">
        <p14:creationId xmlns:p14="http://schemas.microsoft.com/office/powerpoint/2010/main" val="52591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dirty="0"/>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a:solidFill>
                  <a:srgbClr val="233F4D"/>
                </a:solidFill>
                <a:latin typeface="Copperplate Gothic Bold" charset="0"/>
                <a:ea typeface="Copperplate Gothic Bold" charset="0"/>
                <a:cs typeface="Copperplate Gothic Bold" charset="0"/>
              </a:rPr>
              <a:t>O B J E C T I V E S</a:t>
            </a:r>
            <a:r>
              <a:rPr lang="en-US" sz="6000" dirty="0">
                <a:solidFill>
                  <a:srgbClr val="233F4D"/>
                </a:solidFill>
                <a:latin typeface="Copperplate Gothic Bold" charset="0"/>
                <a:ea typeface="Copperplate Gothic Bold" charset="0"/>
                <a:cs typeface="Copperplate Gothic Bold" charset="0"/>
              </a:rPr>
              <a:t> </a:t>
            </a: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dirty="0"/>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2/28/2018</a:t>
            </a:fld>
            <a:endParaRPr lang="en-US" dirty="0"/>
          </a:p>
        </p:txBody>
      </p:sp>
      <p:sp>
        <p:nvSpPr>
          <p:cNvPr id="4" name="Footer Placeholder 3"/>
          <p:cNvSpPr>
            <a:spLocks noGrp="1"/>
          </p:cNvSpPr>
          <p:nvPr>
            <p:ph type="ftr" sz="quarter" idx="11"/>
          </p:nvPr>
        </p:nvSpPr>
        <p:spPr/>
        <p:txBody>
          <a:bodyPr/>
          <a:lstStyle/>
          <a:p>
            <a:endParaRPr lang="en-US" dirty="0"/>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a:solidFill>
                    <a:srgbClr val="F6F2E7"/>
                  </a:solidFill>
                </a:rPr>
                <a:t>TEAM LEADERS</a:t>
              </a: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a:solidFill>
                    <a:srgbClr val="F6F2E7"/>
                  </a:solidFill>
                </a:rPr>
                <a:t>Mohammad Almutlaq</a:t>
              </a: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6F2E7"/>
                  </a:solidFill>
                </a:rPr>
                <a:t>Rania Alessa</a:t>
              </a:r>
            </a:p>
            <a:p>
              <a:pPr algn="ctr"/>
              <a:endParaRPr lang="en-US" sz="3600" dirty="0">
                <a:solidFill>
                  <a:srgbClr val="F6F2E7"/>
                </a:solidFill>
              </a:endParaRPr>
            </a:p>
          </p:txBody>
        </p:sp>
      </p:grpSp>
      <p:sp>
        <p:nvSpPr>
          <p:cNvPr id="75" name="Slide Number Placeholder 4"/>
          <p:cNvSpPr>
            <a:spLocks noGrp="1"/>
          </p:cNvSpPr>
          <p:nvPr>
            <p:ph type="sldNum" sz="quarter" idx="12"/>
          </p:nvPr>
        </p:nvSpPr>
        <p:spPr>
          <a:xfrm>
            <a:off x="8610600" y="6356350"/>
            <a:ext cx="2743200" cy="365125"/>
          </a:xfrm>
        </p:spPr>
        <p:txBody>
          <a:bodyPr/>
          <a:lstStyle/>
          <a:p>
            <a:fld id="{6E1383D1-9CC3-C14E-8712-9DA6375AEFB8}" type="slidenum">
              <a:rPr lang="en-US" smtClean="0"/>
              <a:t>‹#›</a:t>
            </a:fld>
            <a:endParaRPr lang="en-US" dirty="0"/>
          </a:p>
        </p:txBody>
      </p:sp>
      <p:grpSp>
        <p:nvGrpSpPr>
          <p:cNvPr id="76" name="Group 75"/>
          <p:cNvGrpSpPr/>
          <p:nvPr userDrawn="1"/>
        </p:nvGrpSpPr>
        <p:grpSpPr>
          <a:xfrm>
            <a:off x="8978881" y="-7416"/>
            <a:ext cx="3202484" cy="6696986"/>
            <a:chOff x="8989514" y="-18049"/>
            <a:chExt cx="3202484" cy="6696986"/>
          </a:xfrm>
        </p:grpSpPr>
        <p:sp>
          <p:nvSpPr>
            <p:cNvPr id="77" name="Rectangle 76"/>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p:cNvGrpSpPr/>
            <p:nvPr/>
          </p:nvGrpSpPr>
          <p:grpSpPr>
            <a:xfrm>
              <a:off x="11243540" y="5889432"/>
              <a:ext cx="892354" cy="789505"/>
              <a:chOff x="11243540" y="5889432"/>
              <a:chExt cx="892354" cy="789505"/>
            </a:xfrm>
          </p:grpSpPr>
          <p:sp>
            <p:nvSpPr>
              <p:cNvPr id="88" name="L-Shape 87"/>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L-Shape 88"/>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6-Point Star 78"/>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6-Point Star 79"/>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Picture 8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82"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dirty="0"/>
            </a:p>
          </p:txBody>
        </p:sp>
        <p:sp>
          <p:nvSpPr>
            <p:cNvPr id="83"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a:t> </a:t>
              </a:r>
              <a:endParaRPr dirty="0"/>
            </a:p>
          </p:txBody>
        </p:sp>
        <p:sp>
          <p:nvSpPr>
            <p:cNvPr id="84" name="6-Point Star 83"/>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p:cNvGrpSpPr/>
            <p:nvPr/>
          </p:nvGrpSpPr>
          <p:grpSpPr>
            <a:xfrm rot="10800000">
              <a:off x="8989514" y="1945008"/>
              <a:ext cx="892354" cy="789505"/>
              <a:chOff x="11243540" y="5889432"/>
              <a:chExt cx="892354" cy="789505"/>
            </a:xfrm>
          </p:grpSpPr>
          <p:sp>
            <p:nvSpPr>
              <p:cNvPr id="86" name="L-Shape 85"/>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L-Shape 86"/>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0" name="TextBox 89"/>
          <p:cNvSpPr txBox="1"/>
          <p:nvPr userDrawn="1"/>
        </p:nvSpPr>
        <p:spPr>
          <a:xfrm>
            <a:off x="9952926" y="979005"/>
            <a:ext cx="2239074" cy="523220"/>
          </a:xfrm>
          <a:prstGeom prst="rect">
            <a:avLst/>
          </a:prstGeom>
          <a:noFill/>
        </p:spPr>
        <p:txBody>
          <a:bodyPr vert="horz" wrap="square" rtlCol="0">
            <a:spAutoFit/>
          </a:bodyPr>
          <a:lstStyle/>
          <a:p>
            <a:pPr algn="l"/>
            <a:r>
              <a:rPr lang="en-US" sz="2800" dirty="0">
                <a:solidFill>
                  <a:srgbClr val="72A5A4"/>
                </a:solidFill>
                <a:latin typeface="Century Gothic" charset="0"/>
                <a:ea typeface="Century Gothic" charset="0"/>
                <a:cs typeface="Century Gothic" charset="0"/>
              </a:rPr>
              <a:t>T E A M</a:t>
            </a:r>
          </a:p>
        </p:txBody>
      </p:sp>
      <p:sp>
        <p:nvSpPr>
          <p:cNvPr id="91" name="TextBox 90"/>
          <p:cNvSpPr txBox="1"/>
          <p:nvPr userDrawn="1"/>
        </p:nvSpPr>
        <p:spPr>
          <a:xfrm>
            <a:off x="9441842" y="1360364"/>
            <a:ext cx="3779881" cy="523220"/>
          </a:xfrm>
          <a:prstGeom prst="rect">
            <a:avLst/>
          </a:prstGeom>
          <a:noFill/>
        </p:spPr>
        <p:txBody>
          <a:bodyPr vert="horz" wrap="square" rtlCol="0">
            <a:spAutoFit/>
          </a:bodyPr>
          <a:lstStyle/>
          <a:p>
            <a:r>
              <a:rPr lang="en-US" sz="2800" dirty="0">
                <a:solidFill>
                  <a:srgbClr val="67B08A"/>
                </a:solidFill>
                <a:latin typeface="Century Gothic" charset="0"/>
                <a:ea typeface="Century Gothic" charset="0"/>
                <a:cs typeface="Century Gothic" charset="0"/>
              </a:rPr>
              <a:t>M E M B E R S </a:t>
            </a:r>
          </a:p>
        </p:txBody>
      </p:sp>
      <p:pic>
        <p:nvPicPr>
          <p:cNvPr id="92" name="Picture 9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dirty="0"/>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US</a:t>
              </a:r>
              <a:r>
                <a:rPr sz="2800" spc="-40" dirty="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dirty="0"/>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dirty="0"/>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dirty="0"/>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dirty="0"/>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dirty="0"/>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@436Biochemteam</a:t>
            </a: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Biochemistryteam436@gmail.com</a:t>
            </a: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Illustrated Reviews Biochemistry 6</a:t>
            </a:r>
            <a:r>
              <a:rPr lang="en-US" sz="1200" b="1" baseline="30000" dirty="0">
                <a:solidFill>
                  <a:srgbClr val="4C8180"/>
                </a:solidFill>
              </a:rPr>
              <a:t>th</a:t>
            </a:r>
            <a:r>
              <a:rPr lang="en-US" sz="1200" b="1" dirty="0">
                <a:solidFill>
                  <a:srgbClr val="4C8180"/>
                </a:solidFill>
              </a:rPr>
              <a:t> E</a:t>
            </a: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a:solidFill>
                  <a:srgbClr val="4C8180"/>
                </a:solidFill>
                <a:latin typeface="Century Gothic" charset="0"/>
                <a:ea typeface="Century Gothic" charset="0"/>
                <a:cs typeface="Century Gothic" charset="0"/>
              </a:rPr>
              <a:t>THANK YOU </a:t>
            </a:r>
          </a:p>
          <a:p>
            <a:pPr algn="ctr"/>
            <a:r>
              <a:rPr lang="en-US" sz="2800" b="1" dirty="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2/28/2018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dirty="0"/>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docs.google.com/document/d/1NZ-BxSaiv31HMAj-49OdoA0FwmdJ91bRIdrsq8SlKTE/edit?usp=shari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docs.google.com/forms/d/e/1FAIpQLSeeKrAr2iLn_EUKM_RmUOv2rVYZ8HB_6lTjZkaa81joYv4Q8Q/viewform?c=0&amp;w=1"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3" name="object 11"/>
          <p:cNvSpPr txBox="1"/>
          <p:nvPr/>
        </p:nvSpPr>
        <p:spPr>
          <a:xfrm>
            <a:off x="1419923" y="5723964"/>
            <a:ext cx="5885410" cy="553998"/>
          </a:xfrm>
          <a:prstGeom prst="rect">
            <a:avLst/>
          </a:prstGeom>
        </p:spPr>
        <p:txBody>
          <a:bodyPr vert="horz" wrap="square" lIns="0" tIns="0" rIns="0" bIns="0" rtlCol="0">
            <a:spAutoFit/>
          </a:bodyPr>
          <a:lstStyle/>
          <a:p>
            <a:pPr marL="348615">
              <a:lnSpc>
                <a:spcPct val="100000"/>
              </a:lnSpc>
            </a:pPr>
            <a:r>
              <a:rPr lang="en-US" sz="3600" i="1" dirty="0">
                <a:solidFill>
                  <a:srgbClr val="599894"/>
                </a:solidFill>
                <a:latin typeface="Century Gothic"/>
                <a:cs typeface="Century Gothic"/>
              </a:rPr>
              <a:t>Metabolic Syndrome</a:t>
            </a:r>
            <a:endParaRPr sz="3600" dirty="0">
              <a:solidFill>
                <a:srgbClr val="599894"/>
              </a:solidFill>
              <a:latin typeface="Century Gothic"/>
              <a:cs typeface="Century Gothic"/>
            </a:endParaRPr>
          </a:p>
        </p:txBody>
      </p:sp>
      <p:sp>
        <p:nvSpPr>
          <p:cNvPr id="6" name="TextBox 8">
            <a:hlinkClick r:id="rId2"/>
          </p:cNvPr>
          <p:cNvSpPr txBox="1"/>
          <p:nvPr/>
        </p:nvSpPr>
        <p:spPr>
          <a:xfrm>
            <a:off x="7494999" y="4946628"/>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rot="20707423">
            <a:off x="7478592" y="3654067"/>
            <a:ext cx="1459345" cy="1248895"/>
          </a:xfrm>
          <a:prstGeom prst="rect">
            <a:avLst/>
          </a:prstGeom>
        </p:spPr>
      </p:pic>
      <p:sp>
        <p:nvSpPr>
          <p:cNvPr id="8" name="TextBox 7"/>
          <p:cNvSpPr txBox="1"/>
          <p:nvPr/>
        </p:nvSpPr>
        <p:spPr>
          <a:xfrm>
            <a:off x="6534617" y="5481831"/>
            <a:ext cx="3033129" cy="830997"/>
          </a:xfrm>
          <a:prstGeom prst="rect">
            <a:avLst/>
          </a:prstGeom>
          <a:noFill/>
          <a:ln w="28575">
            <a:solidFill>
              <a:schemeClr val="bg1"/>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solidFill>
                  <a:srgbClr val="00ADA8"/>
                </a:solidFill>
                <a:latin typeface="Century Gothic" panose="020B0502020202020204" pitchFamily="34" charset="0"/>
              </a:rPr>
              <a:t>“ There </a:t>
            </a:r>
            <a:r>
              <a:rPr lang="en-US" sz="1600" dirty="0">
                <a:solidFill>
                  <a:srgbClr val="00ADA8"/>
                </a:solidFill>
                <a:latin typeface="Century Gothic" panose="020B0502020202020204" pitchFamily="34" charset="0"/>
              </a:rPr>
              <a:t>is nothing permanent except change</a:t>
            </a:r>
            <a:r>
              <a:rPr lang="en-US" sz="1600" dirty="0" smtClean="0">
                <a:solidFill>
                  <a:srgbClr val="00ADA8"/>
                </a:solidFill>
                <a:latin typeface="Century Gothic" panose="020B0502020202020204" pitchFamily="34" charset="0"/>
              </a:rPr>
              <a:t>. “</a:t>
            </a:r>
          </a:p>
          <a:p>
            <a:pPr algn="r"/>
            <a:r>
              <a:rPr lang="en-US" sz="1600" i="1" dirty="0" smtClean="0">
                <a:solidFill>
                  <a:srgbClr val="00ADA8"/>
                </a:solidFill>
                <a:latin typeface="Century Gothic" panose="020B0502020202020204" pitchFamily="34" charset="0"/>
              </a:rPr>
              <a:t>- Heraclitus</a:t>
            </a:r>
            <a:endParaRPr lang="en-US" sz="1600" i="1" dirty="0">
              <a:solidFill>
                <a:srgbClr val="00ADA8"/>
              </a:solidFill>
              <a:latin typeface="Century Gothic" panose="020B0502020202020204" pitchFamily="34" charset="0"/>
            </a:endParaRPr>
          </a:p>
        </p:txBody>
      </p:sp>
    </p:spTree>
    <p:extLst>
      <p:ext uri="{BB962C8B-B14F-4D97-AF65-F5344CB8AC3E}">
        <p14:creationId xmlns:p14="http://schemas.microsoft.com/office/powerpoint/2010/main" val="8831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Diagnosis</a:t>
            </a:r>
            <a:endParaRPr lang="en-US" sz="2800" dirty="0">
              <a:solidFill>
                <a:srgbClr val="4C8180"/>
              </a:solidFill>
              <a:latin typeface="Century Gothic" charset="0"/>
              <a:ea typeface="Century Gothic" charset="0"/>
              <a:cs typeface="Century Gothic" charset="0"/>
            </a:endParaRPr>
          </a:p>
        </p:txBody>
      </p:sp>
      <p:sp>
        <p:nvSpPr>
          <p:cNvPr id="4" name="TextBox 3">
            <a:extLst>
              <a:ext uri="{FF2B5EF4-FFF2-40B4-BE49-F238E27FC236}">
                <a16:creationId xmlns:a16="http://schemas.microsoft.com/office/drawing/2014/main" xmlns="" id="{5C709540-2AEF-D94D-884D-A2BC02754DFE}"/>
              </a:ext>
            </a:extLst>
          </p:cNvPr>
          <p:cNvSpPr txBox="1"/>
          <p:nvPr/>
        </p:nvSpPr>
        <p:spPr>
          <a:xfrm>
            <a:off x="571500" y="684004"/>
            <a:ext cx="5685905" cy="2308324"/>
          </a:xfrm>
          <a:prstGeom prst="rect">
            <a:avLst/>
          </a:prstGeom>
          <a:noFill/>
        </p:spPr>
        <p:txBody>
          <a:bodyPr wrap="square" rtlCol="0">
            <a:spAutoFit/>
          </a:bodyPr>
          <a:lstStyle/>
          <a:p>
            <a:pPr>
              <a:lnSpc>
                <a:spcPct val="150000"/>
              </a:lnSpc>
            </a:pPr>
            <a:r>
              <a:rPr lang="en-US" sz="2400" b="1" dirty="0"/>
              <a:t>WHO criteria (1999):</a:t>
            </a:r>
          </a:p>
          <a:p>
            <a:pPr>
              <a:lnSpc>
                <a:spcPct val="150000"/>
              </a:lnSpc>
            </a:pPr>
            <a:r>
              <a:rPr lang="en-US" b="1" u="sng" dirty="0"/>
              <a:t>One</a:t>
            </a:r>
            <a:r>
              <a:rPr lang="en-US" dirty="0"/>
              <a:t> of the following:</a:t>
            </a:r>
          </a:p>
          <a:p>
            <a:pPr marL="285750" indent="-285750">
              <a:lnSpc>
                <a:spcPct val="150000"/>
              </a:lnSpc>
              <a:buFont typeface="Arial" panose="020B0604020202020204" pitchFamily="34" charset="0"/>
              <a:buChar char="•"/>
            </a:pPr>
            <a:r>
              <a:rPr lang="en-US" dirty="0">
                <a:solidFill>
                  <a:srgbClr val="FF0000"/>
                </a:solidFill>
              </a:rPr>
              <a:t>Impaired glucose </a:t>
            </a:r>
            <a:r>
              <a:rPr lang="en-US" dirty="0" smtClean="0">
                <a:solidFill>
                  <a:srgbClr val="FF0000"/>
                </a:solidFill>
              </a:rPr>
              <a:t>tolerance </a:t>
            </a:r>
            <a:r>
              <a:rPr lang="en-US" dirty="0" smtClean="0">
                <a:solidFill>
                  <a:srgbClr val="008F00"/>
                </a:solidFill>
              </a:rPr>
              <a:t>Prediabetes</a:t>
            </a:r>
            <a:endParaRPr lang="en-US" dirty="0">
              <a:solidFill>
                <a:srgbClr val="008F00"/>
              </a:solidFill>
            </a:endParaRPr>
          </a:p>
          <a:p>
            <a:pPr marL="285750" indent="-285750">
              <a:lnSpc>
                <a:spcPct val="150000"/>
              </a:lnSpc>
              <a:buFont typeface="Arial" panose="020B0604020202020204" pitchFamily="34" charset="0"/>
              <a:buChar char="•"/>
            </a:pPr>
            <a:r>
              <a:rPr lang="en-US" dirty="0">
                <a:solidFill>
                  <a:srgbClr val="FF0000"/>
                </a:solidFill>
              </a:rPr>
              <a:t>Diabetes mellitus</a:t>
            </a:r>
          </a:p>
          <a:p>
            <a:pPr marL="285750" indent="-285750">
              <a:lnSpc>
                <a:spcPct val="150000"/>
              </a:lnSpc>
              <a:buFont typeface="Arial" panose="020B0604020202020204" pitchFamily="34" charset="0"/>
              <a:buChar char="•"/>
            </a:pPr>
            <a:r>
              <a:rPr lang="en-US" dirty="0">
                <a:solidFill>
                  <a:srgbClr val="FF0000"/>
                </a:solidFill>
              </a:rPr>
              <a:t>Insulin resistance</a:t>
            </a:r>
          </a:p>
        </p:txBody>
      </p:sp>
      <p:graphicFrame>
        <p:nvGraphicFramePr>
          <p:cNvPr id="5" name="Table 4">
            <a:extLst>
              <a:ext uri="{FF2B5EF4-FFF2-40B4-BE49-F238E27FC236}">
                <a16:creationId xmlns:a16="http://schemas.microsoft.com/office/drawing/2014/main" xmlns="" id="{F05363AF-EAB9-4340-A4CE-66E84BB0F3E2}"/>
              </a:ext>
            </a:extLst>
          </p:cNvPr>
          <p:cNvGraphicFramePr>
            <a:graphicFrameLocks noGrp="1"/>
          </p:cNvGraphicFramePr>
          <p:nvPr>
            <p:extLst>
              <p:ext uri="{D42A27DB-BD31-4B8C-83A1-F6EECF244321}">
                <p14:modId xmlns:p14="http://schemas.microsoft.com/office/powerpoint/2010/main" val="1577895109"/>
              </p:ext>
            </p:extLst>
          </p:nvPr>
        </p:nvGraphicFramePr>
        <p:xfrm>
          <a:off x="571500" y="3874721"/>
          <a:ext cx="7125544" cy="2651690"/>
        </p:xfrm>
        <a:graphic>
          <a:graphicData uri="http://schemas.openxmlformats.org/drawingml/2006/table">
            <a:tbl>
              <a:tblPr>
                <a:tableStyleId>{3C2FFA5D-87B4-456A-9821-1D502468CF0F}</a:tableStyleId>
              </a:tblPr>
              <a:tblGrid>
                <a:gridCol w="1929837">
                  <a:extLst>
                    <a:ext uri="{9D8B030D-6E8A-4147-A177-3AD203B41FA5}">
                      <a16:colId xmlns:a16="http://schemas.microsoft.com/office/drawing/2014/main" xmlns="" val="20000"/>
                    </a:ext>
                  </a:extLst>
                </a:gridCol>
                <a:gridCol w="5195707">
                  <a:extLst>
                    <a:ext uri="{9D8B030D-6E8A-4147-A177-3AD203B41FA5}">
                      <a16:colId xmlns:a16="http://schemas.microsoft.com/office/drawing/2014/main" xmlns="" val="20001"/>
                    </a:ext>
                  </a:extLst>
                </a:gridCol>
              </a:tblGrid>
              <a:tr h="2943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rgbClr val="00ADA8"/>
                          </a:solidFill>
                          <a:effectLst/>
                        </a:rPr>
                        <a:t>Component</a:t>
                      </a:r>
                      <a:endParaRPr kumimoji="0" lang="en-US" sz="1800" b="1" i="0" u="none" strike="noStrike" cap="none" normalizeH="0" baseline="0" dirty="0">
                        <a:ln>
                          <a:noFill/>
                        </a:ln>
                        <a:solidFill>
                          <a:srgbClr val="00ADA8"/>
                        </a:solidFill>
                        <a:effectLst/>
                        <a:latin typeface="Calibri" pitchFamily="34" charset="0"/>
                        <a:ea typeface="ＭＳ Ｐゴシック" pitchFamily="34" charset="-128"/>
                        <a:cs typeface="Arial" pitchFamily="34" charset="0"/>
                      </a:endParaRPr>
                    </a:p>
                  </a:txBody>
                  <a:tcPr marT="45713" marB="45713" horzOverflow="overflow">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rgbClr val="00ADA8"/>
                          </a:solidFill>
                          <a:effectLst/>
                        </a:rPr>
                        <a:t>Criterion</a:t>
                      </a:r>
                      <a:endParaRPr kumimoji="0" lang="en-US" sz="1800" b="1" i="0" u="none" strike="noStrike" cap="none" normalizeH="0" baseline="0" dirty="0">
                        <a:ln>
                          <a:noFill/>
                        </a:ln>
                        <a:solidFill>
                          <a:srgbClr val="00ADA8"/>
                        </a:solidFill>
                        <a:effectLst/>
                        <a:latin typeface="Calibri" pitchFamily="34" charset="0"/>
                        <a:ea typeface="ＭＳ Ｐゴシック" pitchFamily="34" charset="-128"/>
                        <a:cs typeface="Arial" pitchFamily="34" charset="0"/>
                      </a:endParaRPr>
                    </a:p>
                  </a:txBody>
                  <a:tcPr marT="45713" marB="45713" horzOverflow="overflow">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2943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rgbClr val="334E5D"/>
                          </a:solidFill>
                          <a:effectLst/>
                        </a:rPr>
                        <a:t>Hypertension</a:t>
                      </a:r>
                      <a:endParaRPr kumimoji="0" lang="en-US" sz="1800" b="1" i="0" u="none" strike="noStrike" cap="none" normalizeH="0" baseline="0" dirty="0">
                        <a:ln>
                          <a:noFill/>
                        </a:ln>
                        <a:solidFill>
                          <a:srgbClr val="334E5D"/>
                        </a:solidFill>
                        <a:effectLst/>
                        <a:latin typeface="Calibri" pitchFamily="34" charset="0"/>
                        <a:ea typeface="ＭＳ Ｐゴシック" pitchFamily="34" charset="-128"/>
                        <a:cs typeface="Arial" pitchFamily="34" charset="0"/>
                      </a:endParaRPr>
                    </a:p>
                  </a:txBody>
                  <a:tcPr marT="45713" marB="45713" horzOverflow="overflow">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BP &gt;140/90 mmHg</a:t>
                      </a:r>
                      <a:endParaRPr kumimoji="0" lang="en-US" sz="1800" b="0" i="0" u="none" strike="noStrike" cap="none" normalizeH="0" baseline="0" dirty="0">
                        <a:ln>
                          <a:noFill/>
                        </a:ln>
                        <a:solidFill>
                          <a:srgbClr val="000000"/>
                        </a:solidFill>
                        <a:effectLst/>
                        <a:latin typeface="Calibri" pitchFamily="34" charset="0"/>
                        <a:ea typeface="ＭＳ Ｐゴシック" pitchFamily="34" charset="-128"/>
                        <a:cs typeface="Arial" pitchFamily="34" charset="0"/>
                      </a:endParaRPr>
                    </a:p>
                  </a:txBody>
                  <a:tcPr marT="45713" marB="45713" horzOverflow="overflow">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150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rgbClr val="334E5D"/>
                          </a:solidFill>
                          <a:effectLst/>
                        </a:rPr>
                        <a:t>Dyslipidemia</a:t>
                      </a:r>
                      <a:endParaRPr kumimoji="0" lang="en-US" sz="1800" b="1" i="0" u="none" strike="noStrike" cap="none" normalizeH="0" baseline="0" dirty="0">
                        <a:ln>
                          <a:noFill/>
                        </a:ln>
                        <a:solidFill>
                          <a:srgbClr val="334E5D"/>
                        </a:solidFill>
                        <a:effectLst/>
                        <a:latin typeface="Calibri" pitchFamily="34" charset="0"/>
                        <a:ea typeface="ＭＳ Ｐゴシック" pitchFamily="34" charset="-128"/>
                        <a:cs typeface="Arial" pitchFamily="34" charset="0"/>
                      </a:endParaRPr>
                    </a:p>
                  </a:txBody>
                  <a:tcPr marT="45713" marB="45713" horzOverflow="overflow">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High plasma TGs (&gt;1.7mmol/L)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Low HDL cholesterol (men &lt;0.9, women &lt;1.0 mmol/L)</a:t>
                      </a:r>
                      <a:endParaRPr kumimoji="0" lang="en-US" sz="1800" b="0" i="0" u="none" strike="noStrike" cap="none" normalizeH="0" baseline="0" dirty="0">
                        <a:ln>
                          <a:noFill/>
                        </a:ln>
                        <a:solidFill>
                          <a:srgbClr val="000000"/>
                        </a:solidFill>
                        <a:effectLst/>
                        <a:latin typeface="Calibri" pitchFamily="34" charset="0"/>
                        <a:ea typeface="ＭＳ Ｐゴシック" pitchFamily="34" charset="-128"/>
                        <a:cs typeface="Arial" pitchFamily="34" charset="0"/>
                      </a:endParaRPr>
                    </a:p>
                  </a:txBody>
                  <a:tcPr marT="45713" marB="45713" horzOverflow="overflow">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150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rgbClr val="334E5D"/>
                          </a:solidFill>
                          <a:effectLst/>
                        </a:rPr>
                        <a:t>Central or General obesity</a:t>
                      </a:r>
                      <a:endParaRPr kumimoji="0" lang="en-US" sz="1800" b="1" i="0" u="none" strike="noStrike" cap="none" normalizeH="0" baseline="0" dirty="0">
                        <a:ln>
                          <a:noFill/>
                        </a:ln>
                        <a:solidFill>
                          <a:srgbClr val="334E5D"/>
                        </a:solidFill>
                        <a:effectLst/>
                        <a:latin typeface="Calibri" pitchFamily="34" charset="0"/>
                        <a:ea typeface="ＭＳ Ｐゴシック" pitchFamily="34" charset="-128"/>
                        <a:cs typeface="Arial" pitchFamily="34" charset="0"/>
                      </a:endParaRPr>
                    </a:p>
                  </a:txBody>
                  <a:tcPr marT="45713" marB="45713" horzOverflow="overflow">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Waist to hip ratio &gt;0.9 in men, &gt;0.85 in women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And/or BMI &gt;30</a:t>
                      </a:r>
                      <a:endParaRPr kumimoji="0" lang="en-US" sz="1800" b="0" i="0" u="none" strike="noStrike" cap="none" normalizeH="0" baseline="0" dirty="0">
                        <a:ln>
                          <a:noFill/>
                        </a:ln>
                        <a:solidFill>
                          <a:srgbClr val="000000"/>
                        </a:solidFill>
                        <a:effectLst/>
                        <a:latin typeface="Calibri" pitchFamily="34" charset="0"/>
                        <a:ea typeface="ＭＳ Ｐゴシック" pitchFamily="34" charset="-128"/>
                        <a:cs typeface="Arial" pitchFamily="34" charset="0"/>
                      </a:endParaRPr>
                    </a:p>
                  </a:txBody>
                  <a:tcPr marT="45713" marB="45713" horzOverflow="overflow">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150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rgbClr val="334E5D"/>
                          </a:solidFill>
                          <a:effectLst/>
                        </a:rPr>
                        <a:t>Microalbuminuria</a:t>
                      </a:r>
                      <a:endParaRPr kumimoji="0" lang="en-US" sz="1800" b="1" i="0" u="none" strike="noStrike" cap="none" normalizeH="0" baseline="0" dirty="0">
                        <a:ln>
                          <a:noFill/>
                        </a:ln>
                        <a:solidFill>
                          <a:srgbClr val="334E5D"/>
                        </a:solidFill>
                        <a:effectLst/>
                        <a:latin typeface="Calibri" pitchFamily="34" charset="0"/>
                        <a:ea typeface="ＭＳ Ｐゴシック" pitchFamily="34" charset="-128"/>
                        <a:cs typeface="Arial" pitchFamily="34" charset="0"/>
                      </a:endParaRPr>
                    </a:p>
                  </a:txBody>
                  <a:tcPr marT="45713" marB="45713" horzOverflow="overflow">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Urinary albumin excretion rate ≥ 20ug/min or albumin:creatinine ratio ≥ 30mg/g</a:t>
                      </a:r>
                      <a:endParaRPr kumimoji="0" lang="en-US" sz="1800" b="0" i="0" u="none" strike="noStrike" cap="none" normalizeH="0" baseline="0" dirty="0">
                        <a:ln>
                          <a:noFill/>
                        </a:ln>
                        <a:solidFill>
                          <a:srgbClr val="000000"/>
                        </a:solidFill>
                        <a:effectLst/>
                        <a:latin typeface="Calibri" pitchFamily="34" charset="0"/>
                        <a:ea typeface="ＭＳ Ｐゴシック" pitchFamily="34" charset="-128"/>
                        <a:cs typeface="Arial" pitchFamily="34" charset="0"/>
                      </a:endParaRPr>
                    </a:p>
                  </a:txBody>
                  <a:tcPr marT="45713" marB="45713" horzOverflow="overflow">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6" name="TextBox 5">
            <a:extLst>
              <a:ext uri="{FF2B5EF4-FFF2-40B4-BE49-F238E27FC236}">
                <a16:creationId xmlns:a16="http://schemas.microsoft.com/office/drawing/2014/main" xmlns="" id="{1B086E76-AEA8-3345-B27E-216040C17601}"/>
              </a:ext>
            </a:extLst>
          </p:cNvPr>
          <p:cNvSpPr txBox="1"/>
          <p:nvPr/>
        </p:nvSpPr>
        <p:spPr>
          <a:xfrm>
            <a:off x="571500" y="3149022"/>
            <a:ext cx="2654894" cy="646331"/>
          </a:xfrm>
          <a:prstGeom prst="rect">
            <a:avLst/>
          </a:prstGeom>
          <a:noFill/>
        </p:spPr>
        <p:txBody>
          <a:bodyPr wrap="square" rtlCol="0">
            <a:spAutoFit/>
          </a:bodyPr>
          <a:lstStyle/>
          <a:p>
            <a:r>
              <a:rPr lang="en-US" b="1" u="sng" dirty="0"/>
              <a:t>PLUS</a:t>
            </a:r>
            <a:r>
              <a:rPr lang="en-US" dirty="0"/>
              <a:t> two of the following:</a:t>
            </a:r>
          </a:p>
          <a:p>
            <a:endParaRPr lang="en-US" dirty="0"/>
          </a:p>
        </p:txBody>
      </p:sp>
      <p:sp>
        <p:nvSpPr>
          <p:cNvPr id="3" name="مستطيل 2"/>
          <p:cNvSpPr/>
          <p:nvPr/>
        </p:nvSpPr>
        <p:spPr>
          <a:xfrm>
            <a:off x="8329426" y="1970472"/>
            <a:ext cx="3220218" cy="1200329"/>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r>
              <a:rPr lang="en-US" dirty="0">
                <a:solidFill>
                  <a:srgbClr val="008F00"/>
                </a:solidFill>
              </a:rPr>
              <a:t>not all obese people have insulin resistance, and there some people who have normal weight have insulin resistance</a:t>
            </a:r>
          </a:p>
        </p:txBody>
      </p:sp>
      <p:sp>
        <p:nvSpPr>
          <p:cNvPr id="15" name="مستطيل 14"/>
          <p:cNvSpPr/>
          <p:nvPr/>
        </p:nvSpPr>
        <p:spPr>
          <a:xfrm>
            <a:off x="8182162" y="3540133"/>
            <a:ext cx="3514745" cy="1200329"/>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r>
              <a:rPr lang="en-US" dirty="0">
                <a:solidFill>
                  <a:srgbClr val="008F00"/>
                </a:solidFill>
              </a:rPr>
              <a:t>We don’t go with BMI a lot because we focus on waste circumference; we care about visceral fat more than BMI  </a:t>
            </a:r>
          </a:p>
        </p:txBody>
      </p:sp>
      <p:sp>
        <p:nvSpPr>
          <p:cNvPr id="16" name="مستطيل 15"/>
          <p:cNvSpPr/>
          <p:nvPr/>
        </p:nvSpPr>
        <p:spPr>
          <a:xfrm>
            <a:off x="3226394" y="3170801"/>
            <a:ext cx="4470650" cy="369332"/>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r>
              <a:rPr lang="en-US" dirty="0">
                <a:solidFill>
                  <a:srgbClr val="008F00"/>
                </a:solidFill>
              </a:rPr>
              <a:t>Any one of the above + any 2 from the table </a:t>
            </a:r>
          </a:p>
        </p:txBody>
      </p:sp>
    </p:spTree>
    <p:extLst>
      <p:ext uri="{BB962C8B-B14F-4D97-AF65-F5344CB8AC3E}">
        <p14:creationId xmlns:p14="http://schemas.microsoft.com/office/powerpoint/2010/main" val="2741867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xmlns="" id="{EB663DC0-5A7B-0045-A87C-730FACE251FE}"/>
              </a:ext>
            </a:extLst>
          </p:cNvPr>
          <p:cNvSpPr txBox="1"/>
          <p:nvPr/>
        </p:nvSpPr>
        <p:spPr>
          <a:xfrm>
            <a:off x="571500" y="1053278"/>
            <a:ext cx="5685905" cy="2400657"/>
          </a:xfrm>
          <a:prstGeom prst="rect">
            <a:avLst/>
          </a:prstGeom>
          <a:noFill/>
        </p:spPr>
        <p:txBody>
          <a:bodyPr wrap="square" rtlCol="0">
            <a:spAutoFit/>
          </a:bodyPr>
          <a:lstStyle/>
          <a:p>
            <a:r>
              <a:rPr lang="en-US" sz="2400" b="1" dirty="0"/>
              <a:t>NCEP ATP III Guideline (2002)</a:t>
            </a:r>
          </a:p>
          <a:p>
            <a:r>
              <a:rPr lang="en-US" dirty="0"/>
              <a:t>If any </a:t>
            </a:r>
            <a:r>
              <a:rPr lang="en-US" b="1" u="sng" dirty="0">
                <a:solidFill>
                  <a:srgbClr val="FF0000"/>
                </a:solidFill>
              </a:rPr>
              <a:t>3 or more </a:t>
            </a:r>
            <a:r>
              <a:rPr lang="en-US" dirty="0"/>
              <a:t>of the following risk factors are present:</a:t>
            </a:r>
          </a:p>
          <a:p>
            <a:pPr marL="285750" indent="-285750">
              <a:buFont typeface="Wingdings" pitchFamily="2" charset="2"/>
              <a:buChar char="ü"/>
            </a:pPr>
            <a:endParaRPr lang="ar-SA" dirty="0"/>
          </a:p>
          <a:p>
            <a:pPr marL="285750" indent="-285750">
              <a:buFont typeface="Wingdings" pitchFamily="2" charset="2"/>
              <a:buChar char="ü"/>
            </a:pPr>
            <a:r>
              <a:rPr lang="en-US" b="1" dirty="0" smtClean="0">
                <a:solidFill>
                  <a:srgbClr val="00ADA8"/>
                </a:solidFill>
              </a:rPr>
              <a:t>Waist </a:t>
            </a:r>
            <a:r>
              <a:rPr lang="en-US" b="1" dirty="0">
                <a:solidFill>
                  <a:srgbClr val="00ADA8"/>
                </a:solidFill>
              </a:rPr>
              <a:t>circumference:   </a:t>
            </a:r>
          </a:p>
          <a:p>
            <a:pPr marL="742950" lvl="1" indent="-285750">
              <a:buFont typeface="Arial" panose="020B0604020202020204" pitchFamily="34" charset="0"/>
              <a:buChar char="•"/>
            </a:pPr>
            <a:r>
              <a:rPr lang="en-US" dirty="0"/>
              <a:t> Men &gt;102 cm (&gt;40 in)</a:t>
            </a:r>
          </a:p>
          <a:p>
            <a:pPr marL="742950" lvl="1" indent="-285750">
              <a:buFont typeface="Arial" panose="020B0604020202020204" pitchFamily="34" charset="0"/>
              <a:buChar char="•"/>
            </a:pPr>
            <a:r>
              <a:rPr lang="en-US" dirty="0"/>
              <a:t> Women &gt;88 cm (&gt;35 in)</a:t>
            </a:r>
          </a:p>
          <a:p>
            <a:pPr marL="285750" indent="-285750">
              <a:buFont typeface="Wingdings" pitchFamily="2" charset="2"/>
              <a:buChar char="ü"/>
            </a:pPr>
            <a:r>
              <a:rPr lang="en-US" b="1" dirty="0">
                <a:solidFill>
                  <a:srgbClr val="00ADA8"/>
                </a:solidFill>
              </a:rPr>
              <a:t>Triglycerides &gt;150 mg/dL</a:t>
            </a:r>
          </a:p>
          <a:p>
            <a:endParaRPr lang="en-US" dirty="0"/>
          </a:p>
        </p:txBody>
      </p:sp>
      <p:sp>
        <p:nvSpPr>
          <p:cNvPr id="3" name="TextBox 7">
            <a:extLst>
              <a:ext uri="{FF2B5EF4-FFF2-40B4-BE49-F238E27FC236}">
                <a16:creationId xmlns:a16="http://schemas.microsoft.com/office/drawing/2014/main" xmlns="" id="{B2667554-FC5C-C84C-B1E9-74BDEF4BF213}"/>
              </a:ext>
            </a:extLst>
          </p:cNvPr>
          <p:cNvSpPr txBox="1"/>
          <p:nvPr/>
        </p:nvSpPr>
        <p:spPr>
          <a:xfrm>
            <a:off x="571500" y="3316337"/>
            <a:ext cx="3427220" cy="1754326"/>
          </a:xfrm>
          <a:prstGeom prst="rect">
            <a:avLst/>
          </a:prstGeom>
          <a:noFill/>
        </p:spPr>
        <p:txBody>
          <a:bodyPr wrap="none" rtlCol="0">
            <a:spAutoFit/>
          </a:bodyPr>
          <a:lstStyle/>
          <a:p>
            <a:pPr marL="285750" indent="-285750">
              <a:buFont typeface="Wingdings" pitchFamily="2" charset="2"/>
              <a:buChar char="ü"/>
            </a:pPr>
            <a:r>
              <a:rPr lang="en-US" b="1" dirty="0">
                <a:solidFill>
                  <a:srgbClr val="00ADA8"/>
                </a:solidFill>
              </a:rPr>
              <a:t>HDL cholesterol: </a:t>
            </a:r>
          </a:p>
          <a:p>
            <a:pPr marL="742950" lvl="1" indent="-285750">
              <a:buFont typeface="Arial" panose="020B0604020202020204" pitchFamily="34" charset="0"/>
              <a:buChar char="•"/>
            </a:pPr>
            <a:r>
              <a:rPr lang="en-US" dirty="0"/>
              <a:t>Men &lt;40 mg/dL  </a:t>
            </a:r>
          </a:p>
          <a:p>
            <a:pPr marL="742950" lvl="1" indent="-285750">
              <a:buFont typeface="Arial" panose="020B0604020202020204" pitchFamily="34" charset="0"/>
              <a:buChar char="•"/>
            </a:pPr>
            <a:r>
              <a:rPr lang="en-US" dirty="0"/>
              <a:t>Women &lt;50 mg/dL </a:t>
            </a:r>
          </a:p>
          <a:p>
            <a:pPr marL="285750" indent="-285750">
              <a:buFont typeface="Wingdings" pitchFamily="2" charset="2"/>
              <a:buChar char="ü"/>
            </a:pPr>
            <a:r>
              <a:rPr lang="en-US" b="1" dirty="0">
                <a:solidFill>
                  <a:srgbClr val="00ADA8"/>
                </a:solidFill>
              </a:rPr>
              <a:t>Blood pressure 130/ 85 mm Hg</a:t>
            </a:r>
          </a:p>
          <a:p>
            <a:pPr marL="285750" indent="-285750">
              <a:buFont typeface="Wingdings" pitchFamily="2" charset="2"/>
              <a:buChar char="ü"/>
            </a:pPr>
            <a:r>
              <a:rPr lang="en-US" b="1" dirty="0">
                <a:solidFill>
                  <a:srgbClr val="00ADA8"/>
                </a:solidFill>
              </a:rPr>
              <a:t>Fasting glucose &gt;100 mg/dL </a:t>
            </a:r>
          </a:p>
          <a:p>
            <a:endParaRPr lang="en-US" dirty="0"/>
          </a:p>
        </p:txBody>
      </p:sp>
      <p:sp>
        <p:nvSpPr>
          <p:cNvPr id="4"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Diagnosis</a:t>
            </a:r>
            <a:endParaRPr lang="en-US" sz="2800" dirty="0">
              <a:solidFill>
                <a:srgbClr val="4C8180"/>
              </a:solidFill>
              <a:latin typeface="Century Gothic" charset="0"/>
              <a:ea typeface="Century Gothic" charset="0"/>
              <a:cs typeface="Century Gothic" charset="0"/>
            </a:endParaRPr>
          </a:p>
        </p:txBody>
      </p:sp>
      <p:sp>
        <p:nvSpPr>
          <p:cNvPr id="5" name="مستطيل 4"/>
          <p:cNvSpPr/>
          <p:nvPr/>
        </p:nvSpPr>
        <p:spPr>
          <a:xfrm>
            <a:off x="7313850" y="2068940"/>
            <a:ext cx="3463636" cy="923330"/>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r>
              <a:rPr lang="en-US" dirty="0">
                <a:solidFill>
                  <a:srgbClr val="008F00"/>
                </a:solidFill>
              </a:rPr>
              <a:t>Don’t memorize the numbers for the exam </a:t>
            </a:r>
            <a:r>
              <a:rPr lang="en-US" dirty="0" smtClean="0">
                <a:solidFill>
                  <a:srgbClr val="008F00"/>
                </a:solidFill>
              </a:rPr>
              <a:t>you’ll </a:t>
            </a:r>
            <a:r>
              <a:rPr lang="en-US" dirty="0">
                <a:solidFill>
                  <a:srgbClr val="008F00"/>
                </a:solidFill>
              </a:rPr>
              <a:t>be asked about the criteria that involved?</a:t>
            </a:r>
          </a:p>
        </p:txBody>
      </p:sp>
      <p:sp>
        <p:nvSpPr>
          <p:cNvPr id="6" name="مستطيل 5"/>
          <p:cNvSpPr/>
          <p:nvPr/>
        </p:nvSpPr>
        <p:spPr>
          <a:xfrm>
            <a:off x="7313850" y="3316337"/>
            <a:ext cx="3463636" cy="1477328"/>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r>
              <a:rPr lang="en-US" dirty="0">
                <a:solidFill>
                  <a:srgbClr val="008F00"/>
                </a:solidFill>
              </a:rPr>
              <a:t>WHO focused on insulin resistance while here they focused on those five </a:t>
            </a:r>
            <a:r>
              <a:rPr lang="en-US" dirty="0" smtClean="0">
                <a:solidFill>
                  <a:srgbClr val="008F00"/>
                </a:solidFill>
              </a:rPr>
              <a:t>a </a:t>
            </a:r>
            <a:r>
              <a:rPr lang="en-US" dirty="0">
                <a:solidFill>
                  <a:srgbClr val="008F00"/>
                </a:solidFill>
              </a:rPr>
              <a:t>person can be classified with metabolic syndrome even if he’s not glucose impaired”</a:t>
            </a:r>
          </a:p>
        </p:txBody>
      </p:sp>
      <p:sp>
        <p:nvSpPr>
          <p:cNvPr id="7" name="مستطيل 6"/>
          <p:cNvSpPr/>
          <p:nvPr/>
        </p:nvSpPr>
        <p:spPr>
          <a:xfrm>
            <a:off x="571500" y="5393828"/>
            <a:ext cx="5482936" cy="646331"/>
          </a:xfrm>
          <a:prstGeom prst="rect">
            <a:avLst/>
          </a:prstGeom>
        </p:spPr>
        <p:txBody>
          <a:bodyPr wrap="square">
            <a:spAutoFit/>
          </a:bodyPr>
          <a:lstStyle/>
          <a:p>
            <a:r>
              <a:rPr lang="en-US" dirty="0" smtClean="0"/>
              <a:t>*NCEP</a:t>
            </a:r>
            <a:r>
              <a:rPr lang="en-US" dirty="0"/>
              <a:t>: National Cholesterol Education Program</a:t>
            </a:r>
          </a:p>
          <a:p>
            <a:r>
              <a:rPr lang="en-US" dirty="0" smtClean="0"/>
              <a:t>*ATP</a:t>
            </a:r>
            <a:r>
              <a:rPr lang="en-US" dirty="0"/>
              <a:t>: Adult Treatment Panel</a:t>
            </a:r>
          </a:p>
        </p:txBody>
      </p:sp>
    </p:spTree>
    <p:extLst>
      <p:ext uri="{BB962C8B-B14F-4D97-AF65-F5344CB8AC3E}">
        <p14:creationId xmlns:p14="http://schemas.microsoft.com/office/powerpoint/2010/main" val="1310395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7437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Markers of Metabolic Syndrome</a:t>
            </a:r>
            <a:endParaRPr lang="en-US" sz="2800" dirty="0">
              <a:solidFill>
                <a:srgbClr val="4C8180"/>
              </a:solidFill>
              <a:latin typeface="Century Gothic" charset="0"/>
              <a:ea typeface="Century Gothic" charset="0"/>
              <a:cs typeface="Century Gothic" charset="0"/>
            </a:endParaRPr>
          </a:p>
        </p:txBody>
      </p:sp>
      <p:graphicFrame>
        <p:nvGraphicFramePr>
          <p:cNvPr id="4" name="Diagram 3"/>
          <p:cNvGraphicFramePr/>
          <p:nvPr>
            <p:extLst>
              <p:ext uri="{D42A27DB-BD31-4B8C-83A1-F6EECF244321}">
                <p14:modId xmlns:p14="http://schemas.microsoft.com/office/powerpoint/2010/main" val="365228140"/>
              </p:ext>
            </p:extLst>
          </p:nvPr>
        </p:nvGraphicFramePr>
        <p:xfrm>
          <a:off x="1524789" y="630514"/>
          <a:ext cx="8772481" cy="3729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مستطيل 6"/>
          <p:cNvSpPr/>
          <p:nvPr/>
        </p:nvSpPr>
        <p:spPr>
          <a:xfrm>
            <a:off x="1729321" y="4757349"/>
            <a:ext cx="8975849" cy="1754326"/>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r>
              <a:rPr lang="en-US" dirty="0">
                <a:solidFill>
                  <a:srgbClr val="008F00"/>
                </a:solidFill>
              </a:rPr>
              <a:t>Usually we don’t measure insulin a lot rather than we measure insulin sensitivity by a rule: </a:t>
            </a:r>
            <a:endParaRPr lang="en-US" dirty="0" smtClean="0">
              <a:solidFill>
                <a:srgbClr val="008F00"/>
              </a:solidFill>
            </a:endParaRPr>
          </a:p>
          <a:p>
            <a:r>
              <a:rPr lang="en-US" dirty="0" smtClean="0">
                <a:solidFill>
                  <a:srgbClr val="008F00"/>
                </a:solidFill>
              </a:rPr>
              <a:t>HOMA-IR </a:t>
            </a:r>
            <a:r>
              <a:rPr lang="en-US" dirty="0">
                <a:solidFill>
                  <a:srgbClr val="008F00"/>
                </a:solidFill>
              </a:rPr>
              <a:t>= amount of glucose X amount of insulin / 22.5</a:t>
            </a:r>
          </a:p>
          <a:p>
            <a:r>
              <a:rPr lang="en-US" dirty="0">
                <a:solidFill>
                  <a:srgbClr val="008F00"/>
                </a:solidFill>
              </a:rPr>
              <a:t>If 1.9&lt; early resistance, 2.9&lt; significant resistance </a:t>
            </a:r>
            <a:endParaRPr lang="en-US" dirty="0" smtClean="0">
              <a:solidFill>
                <a:srgbClr val="008F00"/>
              </a:solidFill>
            </a:endParaRPr>
          </a:p>
          <a:p>
            <a:r>
              <a:rPr lang="en-US" dirty="0">
                <a:solidFill>
                  <a:srgbClr val="008F00"/>
                </a:solidFill>
              </a:rPr>
              <a:t>* LDL should be high HDL should be low</a:t>
            </a:r>
          </a:p>
          <a:p>
            <a:r>
              <a:rPr lang="en-US" dirty="0">
                <a:solidFill>
                  <a:srgbClr val="008F00"/>
                </a:solidFill>
              </a:rPr>
              <a:t>** Initially leptin is high but with progression of obesity it’ll decrease to be normal and adiponectin will be </a:t>
            </a:r>
            <a:r>
              <a:rPr lang="en-US" dirty="0" smtClean="0">
                <a:solidFill>
                  <a:srgbClr val="008F00"/>
                </a:solidFill>
              </a:rPr>
              <a:t>low</a:t>
            </a:r>
            <a:endParaRPr lang="en-US" dirty="0">
              <a:solidFill>
                <a:srgbClr val="008F00"/>
              </a:solidFill>
            </a:endParaRPr>
          </a:p>
        </p:txBody>
      </p:sp>
      <p:sp>
        <p:nvSpPr>
          <p:cNvPr id="8" name="Rectangle 7"/>
          <p:cNvSpPr/>
          <p:nvPr/>
        </p:nvSpPr>
        <p:spPr>
          <a:xfrm>
            <a:off x="8810700" y="4209599"/>
            <a:ext cx="1305935" cy="369332"/>
          </a:xfrm>
          <a:prstGeom prst="rect">
            <a:avLst/>
          </a:prstGeom>
        </p:spPr>
        <p:txBody>
          <a:bodyPr wrap="none">
            <a:spAutoFit/>
          </a:bodyPr>
          <a:lstStyle/>
          <a:p>
            <a:r>
              <a:rPr lang="en-US">
                <a:solidFill>
                  <a:srgbClr val="008F00"/>
                </a:solidFill>
              </a:rPr>
              <a:t>PAI 1 Is high</a:t>
            </a:r>
            <a:endParaRPr lang="en-US" dirty="0">
              <a:solidFill>
                <a:srgbClr val="008F00"/>
              </a:solidFill>
            </a:endParaRPr>
          </a:p>
        </p:txBody>
      </p:sp>
    </p:spTree>
    <p:extLst>
      <p:ext uri="{BB962C8B-B14F-4D97-AF65-F5344CB8AC3E}">
        <p14:creationId xmlns:p14="http://schemas.microsoft.com/office/powerpoint/2010/main" val="4058756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45" y="45739"/>
            <a:ext cx="6776951"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Managing Metabolic Syndrome</a:t>
            </a:r>
            <a:endParaRPr lang="en-US" sz="2800" dirty="0">
              <a:solidFill>
                <a:srgbClr val="4C8180"/>
              </a:solidFill>
              <a:latin typeface="Century Gothic" charset="0"/>
              <a:ea typeface="Century Gothic" charset="0"/>
              <a:cs typeface="Century Gothic" charset="0"/>
            </a:endParaRPr>
          </a:p>
        </p:txBody>
      </p:sp>
      <p:grpSp>
        <p:nvGrpSpPr>
          <p:cNvPr id="4" name="مجموعة 3"/>
          <p:cNvGrpSpPr/>
          <p:nvPr/>
        </p:nvGrpSpPr>
        <p:grpSpPr>
          <a:xfrm>
            <a:off x="621540" y="987504"/>
            <a:ext cx="5527993" cy="5415004"/>
            <a:chOff x="573321" y="987504"/>
            <a:chExt cx="5527993" cy="5415004"/>
          </a:xfrm>
        </p:grpSpPr>
        <p:sp>
          <p:nvSpPr>
            <p:cNvPr id="6" name="شكل حر 5"/>
            <p:cNvSpPr/>
            <p:nvPr/>
          </p:nvSpPr>
          <p:spPr>
            <a:xfrm>
              <a:off x="573321" y="987504"/>
              <a:ext cx="5527993" cy="1674812"/>
            </a:xfrm>
            <a:custGeom>
              <a:avLst/>
              <a:gdLst>
                <a:gd name="connsiteX0" fmla="*/ 0 w 5527993"/>
                <a:gd name="connsiteY0" fmla="*/ 167481 h 1674812"/>
                <a:gd name="connsiteX1" fmla="*/ 167481 w 5527993"/>
                <a:gd name="connsiteY1" fmla="*/ 0 h 1674812"/>
                <a:gd name="connsiteX2" fmla="*/ 5360512 w 5527993"/>
                <a:gd name="connsiteY2" fmla="*/ 0 h 1674812"/>
                <a:gd name="connsiteX3" fmla="*/ 5527993 w 5527993"/>
                <a:gd name="connsiteY3" fmla="*/ 167481 h 1674812"/>
                <a:gd name="connsiteX4" fmla="*/ 5527993 w 5527993"/>
                <a:gd name="connsiteY4" fmla="*/ 1507331 h 1674812"/>
                <a:gd name="connsiteX5" fmla="*/ 5360512 w 5527993"/>
                <a:gd name="connsiteY5" fmla="*/ 1674812 h 1674812"/>
                <a:gd name="connsiteX6" fmla="*/ 167481 w 5527993"/>
                <a:gd name="connsiteY6" fmla="*/ 1674812 h 1674812"/>
                <a:gd name="connsiteX7" fmla="*/ 0 w 5527993"/>
                <a:gd name="connsiteY7" fmla="*/ 1507331 h 1674812"/>
                <a:gd name="connsiteX8" fmla="*/ 0 w 5527993"/>
                <a:gd name="connsiteY8" fmla="*/ 167481 h 167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7993" h="1674812">
                  <a:moveTo>
                    <a:pt x="0" y="167481"/>
                  </a:moveTo>
                  <a:cubicBezTo>
                    <a:pt x="0" y="74984"/>
                    <a:pt x="74984" y="0"/>
                    <a:pt x="167481" y="0"/>
                  </a:cubicBezTo>
                  <a:lnTo>
                    <a:pt x="5360512" y="0"/>
                  </a:lnTo>
                  <a:cubicBezTo>
                    <a:pt x="5453009" y="0"/>
                    <a:pt x="5527993" y="74984"/>
                    <a:pt x="5527993" y="167481"/>
                  </a:cubicBezTo>
                  <a:lnTo>
                    <a:pt x="5527993" y="1507331"/>
                  </a:lnTo>
                  <a:cubicBezTo>
                    <a:pt x="5527993" y="1599828"/>
                    <a:pt x="5453009" y="1674812"/>
                    <a:pt x="5360512" y="1674812"/>
                  </a:cubicBezTo>
                  <a:lnTo>
                    <a:pt x="167481" y="1674812"/>
                  </a:lnTo>
                  <a:cubicBezTo>
                    <a:pt x="74984" y="1674812"/>
                    <a:pt x="0" y="1599828"/>
                    <a:pt x="0" y="1507331"/>
                  </a:cubicBezTo>
                  <a:lnTo>
                    <a:pt x="0" y="167481"/>
                  </a:lnTo>
                  <a:close/>
                </a:path>
              </a:pathLst>
            </a:cu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974" tIns="170974" rIns="170974" bIns="170974" numCol="1" spcCol="1270" anchor="ctr" anchorCtr="0">
              <a:noAutofit/>
            </a:bodyPr>
            <a:lstStyle/>
            <a:p>
              <a:pPr lvl="0" algn="ctr" defTabSz="1422400">
                <a:lnSpc>
                  <a:spcPct val="90000"/>
                </a:lnSpc>
                <a:spcBef>
                  <a:spcPct val="0"/>
                </a:spcBef>
                <a:spcAft>
                  <a:spcPct val="35000"/>
                </a:spcAft>
                <a:buFont typeface="Wingdings" pitchFamily="2" charset="2"/>
                <a:buNone/>
              </a:pPr>
              <a:r>
                <a:rPr lang="en-US" sz="3200" kern="1200" dirty="0">
                  <a:solidFill>
                    <a:srgbClr val="00ADA8"/>
                  </a:solidFill>
                </a:rPr>
                <a:t>Primary intervention: </a:t>
              </a:r>
              <a:endParaRPr lang="ar-SA" sz="3200" kern="1200" dirty="0" smtClean="0">
                <a:solidFill>
                  <a:srgbClr val="00ADA8"/>
                </a:solidFill>
              </a:endParaRPr>
            </a:p>
            <a:p>
              <a:pPr lvl="0" algn="ctr" defTabSz="1422400">
                <a:lnSpc>
                  <a:spcPct val="90000"/>
                </a:lnSpc>
                <a:spcBef>
                  <a:spcPct val="0"/>
                </a:spcBef>
                <a:spcAft>
                  <a:spcPct val="35000"/>
                </a:spcAft>
                <a:buFont typeface="Wingdings" pitchFamily="2" charset="2"/>
                <a:buNone/>
              </a:pPr>
              <a:r>
                <a:rPr lang="ar-SA" sz="3200" kern="1200" dirty="0" smtClean="0">
                  <a:solidFill>
                    <a:srgbClr val="00ADA8"/>
                  </a:solidFill>
                </a:rPr>
                <a:t> -</a:t>
              </a:r>
              <a:r>
                <a:rPr lang="en-US" sz="2800" kern="1200" dirty="0" smtClean="0">
                  <a:solidFill>
                    <a:srgbClr val="00ADA8"/>
                  </a:solidFill>
                </a:rPr>
                <a:t>Lifestyle </a:t>
              </a:r>
              <a:r>
                <a:rPr lang="en-US" sz="2800" kern="1200" dirty="0">
                  <a:solidFill>
                    <a:srgbClr val="00ADA8"/>
                  </a:solidFill>
                </a:rPr>
                <a:t>changes</a:t>
              </a:r>
            </a:p>
          </p:txBody>
        </p:sp>
        <p:sp>
          <p:nvSpPr>
            <p:cNvPr id="8" name="شكل حر 7"/>
            <p:cNvSpPr/>
            <p:nvPr/>
          </p:nvSpPr>
          <p:spPr>
            <a:xfrm>
              <a:off x="573321" y="2857600"/>
              <a:ext cx="4090290" cy="1674812"/>
            </a:xfrm>
            <a:custGeom>
              <a:avLst/>
              <a:gdLst>
                <a:gd name="connsiteX0" fmla="*/ 0 w 4090290"/>
                <a:gd name="connsiteY0" fmla="*/ 167481 h 1674812"/>
                <a:gd name="connsiteX1" fmla="*/ 167481 w 4090290"/>
                <a:gd name="connsiteY1" fmla="*/ 0 h 1674812"/>
                <a:gd name="connsiteX2" fmla="*/ 3922809 w 4090290"/>
                <a:gd name="connsiteY2" fmla="*/ 0 h 1674812"/>
                <a:gd name="connsiteX3" fmla="*/ 4090290 w 4090290"/>
                <a:gd name="connsiteY3" fmla="*/ 167481 h 1674812"/>
                <a:gd name="connsiteX4" fmla="*/ 4090290 w 4090290"/>
                <a:gd name="connsiteY4" fmla="*/ 1507331 h 1674812"/>
                <a:gd name="connsiteX5" fmla="*/ 3922809 w 4090290"/>
                <a:gd name="connsiteY5" fmla="*/ 1674812 h 1674812"/>
                <a:gd name="connsiteX6" fmla="*/ 167481 w 4090290"/>
                <a:gd name="connsiteY6" fmla="*/ 1674812 h 1674812"/>
                <a:gd name="connsiteX7" fmla="*/ 0 w 4090290"/>
                <a:gd name="connsiteY7" fmla="*/ 1507331 h 1674812"/>
                <a:gd name="connsiteX8" fmla="*/ 0 w 4090290"/>
                <a:gd name="connsiteY8" fmla="*/ 167481 h 167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0290" h="1674812">
                  <a:moveTo>
                    <a:pt x="0" y="167481"/>
                  </a:moveTo>
                  <a:cubicBezTo>
                    <a:pt x="0" y="74984"/>
                    <a:pt x="74984" y="0"/>
                    <a:pt x="167481" y="0"/>
                  </a:cubicBezTo>
                  <a:lnTo>
                    <a:pt x="3922809" y="0"/>
                  </a:lnTo>
                  <a:cubicBezTo>
                    <a:pt x="4015306" y="0"/>
                    <a:pt x="4090290" y="74984"/>
                    <a:pt x="4090290" y="167481"/>
                  </a:cubicBezTo>
                  <a:lnTo>
                    <a:pt x="4090290" y="1507331"/>
                  </a:lnTo>
                  <a:cubicBezTo>
                    <a:pt x="4090290" y="1599828"/>
                    <a:pt x="4015306" y="1674812"/>
                    <a:pt x="3922809" y="1674812"/>
                  </a:cubicBezTo>
                  <a:lnTo>
                    <a:pt x="167481" y="1674812"/>
                  </a:lnTo>
                  <a:cubicBezTo>
                    <a:pt x="74984" y="1674812"/>
                    <a:pt x="0" y="1599828"/>
                    <a:pt x="0" y="1507331"/>
                  </a:cubicBezTo>
                  <a:lnTo>
                    <a:pt x="0" y="167481"/>
                  </a:lnTo>
                  <a:close/>
                </a:path>
              </a:pathLst>
            </a:custGeom>
            <a:solidFill>
              <a:srgbClr val="47AFB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444" tIns="121444" rIns="121444" bIns="121444" numCol="1" spcCol="1270" anchor="ctr" anchorCtr="0">
              <a:noAutofit/>
            </a:bodyPr>
            <a:lstStyle/>
            <a:p>
              <a:pPr lvl="0" algn="ctr" defTabSz="844550">
                <a:lnSpc>
                  <a:spcPct val="90000"/>
                </a:lnSpc>
                <a:spcBef>
                  <a:spcPct val="0"/>
                </a:spcBef>
                <a:spcAft>
                  <a:spcPct val="35000"/>
                </a:spcAft>
                <a:buFont typeface="Helvetica" pitchFamily="2" charset="0"/>
                <a:buNone/>
              </a:pPr>
              <a:r>
                <a:rPr lang="en-US" sz="1900" kern="1200" dirty="0"/>
                <a:t>Weight </a:t>
              </a:r>
              <a:r>
                <a:rPr lang="en-US" sz="1900" kern="1200" dirty="0" smtClean="0"/>
                <a:t>reduction </a:t>
              </a:r>
            </a:p>
            <a:p>
              <a:pPr lvl="0" algn="ctr" defTabSz="844550">
                <a:lnSpc>
                  <a:spcPct val="90000"/>
                </a:lnSpc>
                <a:spcBef>
                  <a:spcPct val="0"/>
                </a:spcBef>
                <a:spcAft>
                  <a:spcPct val="35000"/>
                </a:spcAft>
                <a:buFont typeface="Helvetica" pitchFamily="2" charset="0"/>
                <a:buNone/>
              </a:pPr>
              <a:r>
                <a:rPr lang="en-US" kern="1200" dirty="0" smtClean="0">
                  <a:solidFill>
                    <a:schemeClr val="accent6">
                      <a:lumMod val="60000"/>
                      <a:lumOff val="40000"/>
                    </a:schemeClr>
                  </a:solidFill>
                </a:rPr>
                <a:t>It will Increases insulin sensitivity and decreases blood pressure </a:t>
              </a:r>
              <a:endParaRPr lang="en-US" kern="1200" dirty="0">
                <a:solidFill>
                  <a:schemeClr val="accent6">
                    <a:lumMod val="60000"/>
                    <a:lumOff val="40000"/>
                  </a:schemeClr>
                </a:solidFill>
              </a:endParaRPr>
            </a:p>
          </p:txBody>
        </p:sp>
        <p:sp>
          <p:nvSpPr>
            <p:cNvPr id="9" name="شكل حر 8"/>
            <p:cNvSpPr/>
            <p:nvPr/>
          </p:nvSpPr>
          <p:spPr>
            <a:xfrm>
              <a:off x="573321" y="4727696"/>
              <a:ext cx="1326293" cy="1674812"/>
            </a:xfrm>
            <a:custGeom>
              <a:avLst/>
              <a:gdLst>
                <a:gd name="connsiteX0" fmla="*/ 0 w 1326293"/>
                <a:gd name="connsiteY0" fmla="*/ 132629 h 1674812"/>
                <a:gd name="connsiteX1" fmla="*/ 132629 w 1326293"/>
                <a:gd name="connsiteY1" fmla="*/ 0 h 1674812"/>
                <a:gd name="connsiteX2" fmla="*/ 1193664 w 1326293"/>
                <a:gd name="connsiteY2" fmla="*/ 0 h 1674812"/>
                <a:gd name="connsiteX3" fmla="*/ 1326293 w 1326293"/>
                <a:gd name="connsiteY3" fmla="*/ 132629 h 1674812"/>
                <a:gd name="connsiteX4" fmla="*/ 1326293 w 1326293"/>
                <a:gd name="connsiteY4" fmla="*/ 1542183 h 1674812"/>
                <a:gd name="connsiteX5" fmla="*/ 1193664 w 1326293"/>
                <a:gd name="connsiteY5" fmla="*/ 1674812 h 1674812"/>
                <a:gd name="connsiteX6" fmla="*/ 132629 w 1326293"/>
                <a:gd name="connsiteY6" fmla="*/ 1674812 h 1674812"/>
                <a:gd name="connsiteX7" fmla="*/ 0 w 1326293"/>
                <a:gd name="connsiteY7" fmla="*/ 1542183 h 1674812"/>
                <a:gd name="connsiteX8" fmla="*/ 0 w 1326293"/>
                <a:gd name="connsiteY8" fmla="*/ 132629 h 167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6293" h="1674812">
                  <a:moveTo>
                    <a:pt x="0" y="132629"/>
                  </a:moveTo>
                  <a:cubicBezTo>
                    <a:pt x="0" y="59380"/>
                    <a:pt x="59380" y="0"/>
                    <a:pt x="132629" y="0"/>
                  </a:cubicBezTo>
                  <a:lnTo>
                    <a:pt x="1193664" y="0"/>
                  </a:lnTo>
                  <a:cubicBezTo>
                    <a:pt x="1266913" y="0"/>
                    <a:pt x="1326293" y="59380"/>
                    <a:pt x="1326293" y="132629"/>
                  </a:cubicBezTo>
                  <a:lnTo>
                    <a:pt x="1326293" y="1542183"/>
                  </a:lnTo>
                  <a:cubicBezTo>
                    <a:pt x="1326293" y="1615432"/>
                    <a:pt x="1266913" y="1674812"/>
                    <a:pt x="1193664" y="1674812"/>
                  </a:cubicBezTo>
                  <a:lnTo>
                    <a:pt x="132629" y="1674812"/>
                  </a:lnTo>
                  <a:cubicBezTo>
                    <a:pt x="59380" y="1674812"/>
                    <a:pt x="0" y="1615432"/>
                    <a:pt x="0" y="1542183"/>
                  </a:cubicBezTo>
                  <a:lnTo>
                    <a:pt x="0" y="132629"/>
                  </a:lnTo>
                  <a:close/>
                </a:path>
              </a:pathLst>
            </a:custGeom>
            <a:solidFill>
              <a:srgbClr val="33A6C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806" tIns="99806" rIns="99806" bIns="99806" numCol="1" spcCol="1270" anchor="ctr" anchorCtr="0">
              <a:noAutofit/>
            </a:bodyPr>
            <a:lstStyle/>
            <a:p>
              <a:pPr lvl="0" algn="ctr" defTabSz="711200">
                <a:lnSpc>
                  <a:spcPct val="90000"/>
                </a:lnSpc>
                <a:spcBef>
                  <a:spcPct val="0"/>
                </a:spcBef>
                <a:spcAft>
                  <a:spcPct val="35000"/>
                </a:spcAft>
                <a:buFont typeface="Arial" panose="020B0604020202020204" pitchFamily="34" charset="0"/>
                <a:buNone/>
              </a:pPr>
              <a:r>
                <a:rPr lang="en-US" kern="1200" dirty="0"/>
                <a:t>1- Target BMI &lt; 25</a:t>
              </a:r>
            </a:p>
          </p:txBody>
        </p:sp>
        <p:sp>
          <p:nvSpPr>
            <p:cNvPr id="10" name="شكل حر 9"/>
            <p:cNvSpPr/>
            <p:nvPr/>
          </p:nvSpPr>
          <p:spPr>
            <a:xfrm>
              <a:off x="1955319" y="4727696"/>
              <a:ext cx="1326293" cy="1674812"/>
            </a:xfrm>
            <a:custGeom>
              <a:avLst/>
              <a:gdLst>
                <a:gd name="connsiteX0" fmla="*/ 0 w 1326293"/>
                <a:gd name="connsiteY0" fmla="*/ 132629 h 1674812"/>
                <a:gd name="connsiteX1" fmla="*/ 132629 w 1326293"/>
                <a:gd name="connsiteY1" fmla="*/ 0 h 1674812"/>
                <a:gd name="connsiteX2" fmla="*/ 1193664 w 1326293"/>
                <a:gd name="connsiteY2" fmla="*/ 0 h 1674812"/>
                <a:gd name="connsiteX3" fmla="*/ 1326293 w 1326293"/>
                <a:gd name="connsiteY3" fmla="*/ 132629 h 1674812"/>
                <a:gd name="connsiteX4" fmla="*/ 1326293 w 1326293"/>
                <a:gd name="connsiteY4" fmla="*/ 1542183 h 1674812"/>
                <a:gd name="connsiteX5" fmla="*/ 1193664 w 1326293"/>
                <a:gd name="connsiteY5" fmla="*/ 1674812 h 1674812"/>
                <a:gd name="connsiteX6" fmla="*/ 132629 w 1326293"/>
                <a:gd name="connsiteY6" fmla="*/ 1674812 h 1674812"/>
                <a:gd name="connsiteX7" fmla="*/ 0 w 1326293"/>
                <a:gd name="connsiteY7" fmla="*/ 1542183 h 1674812"/>
                <a:gd name="connsiteX8" fmla="*/ 0 w 1326293"/>
                <a:gd name="connsiteY8" fmla="*/ 132629 h 167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6293" h="1674812">
                  <a:moveTo>
                    <a:pt x="0" y="132629"/>
                  </a:moveTo>
                  <a:cubicBezTo>
                    <a:pt x="0" y="59380"/>
                    <a:pt x="59380" y="0"/>
                    <a:pt x="132629" y="0"/>
                  </a:cubicBezTo>
                  <a:lnTo>
                    <a:pt x="1193664" y="0"/>
                  </a:lnTo>
                  <a:cubicBezTo>
                    <a:pt x="1266913" y="0"/>
                    <a:pt x="1326293" y="59380"/>
                    <a:pt x="1326293" y="132629"/>
                  </a:cubicBezTo>
                  <a:lnTo>
                    <a:pt x="1326293" y="1542183"/>
                  </a:lnTo>
                  <a:cubicBezTo>
                    <a:pt x="1326293" y="1615432"/>
                    <a:pt x="1266913" y="1674812"/>
                    <a:pt x="1193664" y="1674812"/>
                  </a:cubicBezTo>
                  <a:lnTo>
                    <a:pt x="132629" y="1674812"/>
                  </a:lnTo>
                  <a:cubicBezTo>
                    <a:pt x="59380" y="1674812"/>
                    <a:pt x="0" y="1615432"/>
                    <a:pt x="0" y="1542183"/>
                  </a:cubicBezTo>
                  <a:lnTo>
                    <a:pt x="0" y="132629"/>
                  </a:lnTo>
                  <a:close/>
                </a:path>
              </a:pathLst>
            </a:custGeom>
            <a:solidFill>
              <a:srgbClr val="9BC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806" tIns="99806" rIns="99806" bIns="99806" numCol="1" spcCol="1270" anchor="ctr" anchorCtr="0">
              <a:noAutofit/>
            </a:bodyPr>
            <a:lstStyle/>
            <a:p>
              <a:pPr lvl="0" algn="ctr" defTabSz="711200">
                <a:lnSpc>
                  <a:spcPct val="90000"/>
                </a:lnSpc>
                <a:spcBef>
                  <a:spcPct val="0"/>
                </a:spcBef>
                <a:spcAft>
                  <a:spcPct val="35000"/>
                </a:spcAft>
                <a:buFont typeface="Arial" panose="020B0604020202020204" pitchFamily="34" charset="0"/>
                <a:buNone/>
              </a:pPr>
              <a:r>
                <a:rPr lang="en-US" kern="1200" dirty="0"/>
                <a:t>2- Reduced intake of calories and fats</a:t>
              </a:r>
            </a:p>
          </p:txBody>
        </p:sp>
        <p:sp>
          <p:nvSpPr>
            <p:cNvPr id="11" name="شكل حر 10"/>
            <p:cNvSpPr/>
            <p:nvPr/>
          </p:nvSpPr>
          <p:spPr>
            <a:xfrm>
              <a:off x="3337318" y="4727696"/>
              <a:ext cx="1326293" cy="1674812"/>
            </a:xfrm>
            <a:custGeom>
              <a:avLst/>
              <a:gdLst>
                <a:gd name="connsiteX0" fmla="*/ 0 w 1326293"/>
                <a:gd name="connsiteY0" fmla="*/ 132629 h 1674812"/>
                <a:gd name="connsiteX1" fmla="*/ 132629 w 1326293"/>
                <a:gd name="connsiteY1" fmla="*/ 0 h 1674812"/>
                <a:gd name="connsiteX2" fmla="*/ 1193664 w 1326293"/>
                <a:gd name="connsiteY2" fmla="*/ 0 h 1674812"/>
                <a:gd name="connsiteX3" fmla="*/ 1326293 w 1326293"/>
                <a:gd name="connsiteY3" fmla="*/ 132629 h 1674812"/>
                <a:gd name="connsiteX4" fmla="*/ 1326293 w 1326293"/>
                <a:gd name="connsiteY4" fmla="*/ 1542183 h 1674812"/>
                <a:gd name="connsiteX5" fmla="*/ 1193664 w 1326293"/>
                <a:gd name="connsiteY5" fmla="*/ 1674812 h 1674812"/>
                <a:gd name="connsiteX6" fmla="*/ 132629 w 1326293"/>
                <a:gd name="connsiteY6" fmla="*/ 1674812 h 1674812"/>
                <a:gd name="connsiteX7" fmla="*/ 0 w 1326293"/>
                <a:gd name="connsiteY7" fmla="*/ 1542183 h 1674812"/>
                <a:gd name="connsiteX8" fmla="*/ 0 w 1326293"/>
                <a:gd name="connsiteY8" fmla="*/ 132629 h 167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6293" h="1674812">
                  <a:moveTo>
                    <a:pt x="0" y="132629"/>
                  </a:moveTo>
                  <a:cubicBezTo>
                    <a:pt x="0" y="59380"/>
                    <a:pt x="59380" y="0"/>
                    <a:pt x="132629" y="0"/>
                  </a:cubicBezTo>
                  <a:lnTo>
                    <a:pt x="1193664" y="0"/>
                  </a:lnTo>
                  <a:cubicBezTo>
                    <a:pt x="1266913" y="0"/>
                    <a:pt x="1326293" y="59380"/>
                    <a:pt x="1326293" y="132629"/>
                  </a:cubicBezTo>
                  <a:lnTo>
                    <a:pt x="1326293" y="1542183"/>
                  </a:lnTo>
                  <a:cubicBezTo>
                    <a:pt x="1326293" y="1615432"/>
                    <a:pt x="1266913" y="1674812"/>
                    <a:pt x="1193664" y="1674812"/>
                  </a:cubicBezTo>
                  <a:lnTo>
                    <a:pt x="132629" y="1674812"/>
                  </a:lnTo>
                  <a:cubicBezTo>
                    <a:pt x="59380" y="1674812"/>
                    <a:pt x="0" y="1615432"/>
                    <a:pt x="0" y="1542183"/>
                  </a:cubicBezTo>
                  <a:lnTo>
                    <a:pt x="0" y="132629"/>
                  </a:lnTo>
                  <a:close/>
                </a:path>
              </a:pathLst>
            </a:custGeom>
            <a:solidFill>
              <a:srgbClr val="36AECD">
                <a:alpha val="72549"/>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806" tIns="99806" rIns="99806" bIns="99806" numCol="1" spcCol="1270" anchor="ctr" anchorCtr="0">
              <a:noAutofit/>
            </a:bodyPr>
            <a:lstStyle/>
            <a:p>
              <a:pPr lvl="0" algn="ctr" defTabSz="711200">
                <a:lnSpc>
                  <a:spcPct val="90000"/>
                </a:lnSpc>
                <a:spcBef>
                  <a:spcPct val="0"/>
                </a:spcBef>
                <a:spcAft>
                  <a:spcPct val="35000"/>
                </a:spcAft>
                <a:buFont typeface="Arial" panose="020B0604020202020204" pitchFamily="34" charset="0"/>
                <a:buNone/>
              </a:pPr>
              <a:r>
                <a:rPr lang="en-US" kern="1200" dirty="0"/>
                <a:t>3- More physical activity</a:t>
              </a:r>
            </a:p>
          </p:txBody>
        </p:sp>
        <p:sp>
          <p:nvSpPr>
            <p:cNvPr id="14" name="شكل حر 13"/>
            <p:cNvSpPr/>
            <p:nvPr/>
          </p:nvSpPr>
          <p:spPr>
            <a:xfrm>
              <a:off x="4775020" y="2857600"/>
              <a:ext cx="1326293" cy="1674812"/>
            </a:xfrm>
            <a:custGeom>
              <a:avLst/>
              <a:gdLst>
                <a:gd name="connsiteX0" fmla="*/ 0 w 1326293"/>
                <a:gd name="connsiteY0" fmla="*/ 132629 h 1674812"/>
                <a:gd name="connsiteX1" fmla="*/ 132629 w 1326293"/>
                <a:gd name="connsiteY1" fmla="*/ 0 h 1674812"/>
                <a:gd name="connsiteX2" fmla="*/ 1193664 w 1326293"/>
                <a:gd name="connsiteY2" fmla="*/ 0 h 1674812"/>
                <a:gd name="connsiteX3" fmla="*/ 1326293 w 1326293"/>
                <a:gd name="connsiteY3" fmla="*/ 132629 h 1674812"/>
                <a:gd name="connsiteX4" fmla="*/ 1326293 w 1326293"/>
                <a:gd name="connsiteY4" fmla="*/ 1542183 h 1674812"/>
                <a:gd name="connsiteX5" fmla="*/ 1193664 w 1326293"/>
                <a:gd name="connsiteY5" fmla="*/ 1674812 h 1674812"/>
                <a:gd name="connsiteX6" fmla="*/ 132629 w 1326293"/>
                <a:gd name="connsiteY6" fmla="*/ 1674812 h 1674812"/>
                <a:gd name="connsiteX7" fmla="*/ 0 w 1326293"/>
                <a:gd name="connsiteY7" fmla="*/ 1542183 h 1674812"/>
                <a:gd name="connsiteX8" fmla="*/ 0 w 1326293"/>
                <a:gd name="connsiteY8" fmla="*/ 132629 h 167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6293" h="1674812">
                  <a:moveTo>
                    <a:pt x="0" y="132629"/>
                  </a:moveTo>
                  <a:cubicBezTo>
                    <a:pt x="0" y="59380"/>
                    <a:pt x="59380" y="0"/>
                    <a:pt x="132629" y="0"/>
                  </a:cubicBezTo>
                  <a:lnTo>
                    <a:pt x="1193664" y="0"/>
                  </a:lnTo>
                  <a:cubicBezTo>
                    <a:pt x="1266913" y="0"/>
                    <a:pt x="1326293" y="59380"/>
                    <a:pt x="1326293" y="132629"/>
                  </a:cubicBezTo>
                  <a:lnTo>
                    <a:pt x="1326293" y="1542183"/>
                  </a:lnTo>
                  <a:cubicBezTo>
                    <a:pt x="1326293" y="1615432"/>
                    <a:pt x="1266913" y="1674812"/>
                    <a:pt x="1193664" y="1674812"/>
                  </a:cubicBezTo>
                  <a:lnTo>
                    <a:pt x="132629" y="1674812"/>
                  </a:lnTo>
                  <a:cubicBezTo>
                    <a:pt x="59380" y="1674812"/>
                    <a:pt x="0" y="1615432"/>
                    <a:pt x="0" y="1542183"/>
                  </a:cubicBezTo>
                  <a:lnTo>
                    <a:pt x="0" y="132629"/>
                  </a:lnTo>
                  <a:close/>
                </a:path>
              </a:pathLst>
            </a:custGeom>
            <a:solidFill>
              <a:srgbClr val="47AFB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236" tIns="111236" rIns="111236" bIns="111236" numCol="1" spcCol="1270" anchor="ctr" anchorCtr="0">
              <a:noAutofit/>
            </a:bodyPr>
            <a:lstStyle/>
            <a:p>
              <a:pPr lvl="0" algn="ctr" defTabSz="844550">
                <a:lnSpc>
                  <a:spcPct val="90000"/>
                </a:lnSpc>
                <a:spcBef>
                  <a:spcPct val="0"/>
                </a:spcBef>
                <a:spcAft>
                  <a:spcPct val="35000"/>
                </a:spcAft>
                <a:buFont typeface="Arial" panose="020B0604020202020204" pitchFamily="34" charset="0"/>
                <a:buNone/>
              </a:pPr>
              <a:r>
                <a:rPr lang="en-US" sz="1900" kern="1200" dirty="0"/>
                <a:t>Smoking cessation</a:t>
              </a:r>
            </a:p>
          </p:txBody>
        </p:sp>
      </p:grpSp>
      <p:cxnSp>
        <p:nvCxnSpPr>
          <p:cNvPr id="7" name="Straight Connector 6"/>
          <p:cNvCxnSpPr/>
          <p:nvPr/>
        </p:nvCxnSpPr>
        <p:spPr>
          <a:xfrm>
            <a:off x="2673927" y="2643188"/>
            <a:ext cx="0" cy="228600"/>
          </a:xfrm>
          <a:prstGeom prst="line">
            <a:avLst/>
          </a:prstGeom>
          <a:ln w="57150">
            <a:solidFill>
              <a:srgbClr val="334E5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02852" y="2643188"/>
            <a:ext cx="0" cy="228600"/>
          </a:xfrm>
          <a:prstGeom prst="line">
            <a:avLst/>
          </a:prstGeom>
          <a:ln w="57150">
            <a:solidFill>
              <a:srgbClr val="334E5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93152" y="4533900"/>
            <a:ext cx="0" cy="209550"/>
          </a:xfrm>
          <a:prstGeom prst="line">
            <a:avLst/>
          </a:prstGeom>
          <a:ln w="57150">
            <a:solidFill>
              <a:srgbClr val="334E5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16790" y="4533900"/>
            <a:ext cx="0" cy="209550"/>
          </a:xfrm>
          <a:prstGeom prst="line">
            <a:avLst/>
          </a:prstGeom>
          <a:ln w="57150">
            <a:solidFill>
              <a:srgbClr val="334E5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59478" y="4533900"/>
            <a:ext cx="0" cy="209550"/>
          </a:xfrm>
          <a:prstGeom prst="line">
            <a:avLst/>
          </a:prstGeom>
          <a:ln w="57150">
            <a:solidFill>
              <a:srgbClr val="334E5D"/>
            </a:solidFill>
          </a:ln>
        </p:spPr>
        <p:style>
          <a:lnRef idx="1">
            <a:schemeClr val="accent1"/>
          </a:lnRef>
          <a:fillRef idx="0">
            <a:schemeClr val="accent1"/>
          </a:fillRef>
          <a:effectRef idx="0">
            <a:schemeClr val="accent1"/>
          </a:effectRef>
          <a:fontRef idx="minor">
            <a:schemeClr val="tx1"/>
          </a:fontRef>
        </p:style>
      </p:cxnSp>
      <p:sp>
        <p:nvSpPr>
          <p:cNvPr id="28" name="مستطيل 27"/>
          <p:cNvSpPr/>
          <p:nvPr/>
        </p:nvSpPr>
        <p:spPr>
          <a:xfrm>
            <a:off x="6829145" y="2402344"/>
            <a:ext cx="4213096" cy="3416320"/>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r>
              <a:rPr lang="en-US" dirty="0">
                <a:solidFill>
                  <a:srgbClr val="008F00"/>
                </a:solidFill>
              </a:rPr>
              <a:t>Because Smoking is a risk factor for a lot of other diseases like cardiovascular disease</a:t>
            </a:r>
          </a:p>
          <a:p>
            <a:r>
              <a:rPr lang="en-US" dirty="0">
                <a:solidFill>
                  <a:srgbClr val="008F00"/>
                </a:solidFill>
              </a:rPr>
              <a:t> it increases BMR that’s why smoker have less bodyweight than non smokers. Heavy smokers have more body weight than light smokers because of an unknown mechanism but what we know is that it’s affects fat deposition and increases visceral fat distribution in abdominal region that’s why they have more weights and waist circumference and less muscle mass in the </a:t>
            </a:r>
            <a:r>
              <a:rPr lang="en-US" dirty="0" smtClean="0">
                <a:solidFill>
                  <a:srgbClr val="008F00"/>
                </a:solidFill>
              </a:rPr>
              <a:t>hips.</a:t>
            </a:r>
            <a:endParaRPr lang="en-US" dirty="0">
              <a:solidFill>
                <a:srgbClr val="008F00"/>
              </a:solidFill>
            </a:endParaRPr>
          </a:p>
        </p:txBody>
      </p:sp>
    </p:spTree>
    <p:extLst>
      <p:ext uri="{BB962C8B-B14F-4D97-AF65-F5344CB8AC3E}">
        <p14:creationId xmlns:p14="http://schemas.microsoft.com/office/powerpoint/2010/main" val="2169994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حر 1"/>
          <p:cNvSpPr/>
          <p:nvPr/>
        </p:nvSpPr>
        <p:spPr>
          <a:xfrm>
            <a:off x="493601" y="934520"/>
            <a:ext cx="5527993" cy="1674812"/>
          </a:xfrm>
          <a:custGeom>
            <a:avLst/>
            <a:gdLst>
              <a:gd name="connsiteX0" fmla="*/ 0 w 5527993"/>
              <a:gd name="connsiteY0" fmla="*/ 167481 h 1674812"/>
              <a:gd name="connsiteX1" fmla="*/ 167481 w 5527993"/>
              <a:gd name="connsiteY1" fmla="*/ 0 h 1674812"/>
              <a:gd name="connsiteX2" fmla="*/ 5360512 w 5527993"/>
              <a:gd name="connsiteY2" fmla="*/ 0 h 1674812"/>
              <a:gd name="connsiteX3" fmla="*/ 5527993 w 5527993"/>
              <a:gd name="connsiteY3" fmla="*/ 167481 h 1674812"/>
              <a:gd name="connsiteX4" fmla="*/ 5527993 w 5527993"/>
              <a:gd name="connsiteY4" fmla="*/ 1507331 h 1674812"/>
              <a:gd name="connsiteX5" fmla="*/ 5360512 w 5527993"/>
              <a:gd name="connsiteY5" fmla="*/ 1674812 h 1674812"/>
              <a:gd name="connsiteX6" fmla="*/ 167481 w 5527993"/>
              <a:gd name="connsiteY6" fmla="*/ 1674812 h 1674812"/>
              <a:gd name="connsiteX7" fmla="*/ 0 w 5527993"/>
              <a:gd name="connsiteY7" fmla="*/ 1507331 h 1674812"/>
              <a:gd name="connsiteX8" fmla="*/ 0 w 5527993"/>
              <a:gd name="connsiteY8" fmla="*/ 167481 h 167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7993" h="1674812">
                <a:moveTo>
                  <a:pt x="0" y="167481"/>
                </a:moveTo>
                <a:cubicBezTo>
                  <a:pt x="0" y="74984"/>
                  <a:pt x="74984" y="0"/>
                  <a:pt x="167481" y="0"/>
                </a:cubicBezTo>
                <a:lnTo>
                  <a:pt x="5360512" y="0"/>
                </a:lnTo>
                <a:cubicBezTo>
                  <a:pt x="5453009" y="0"/>
                  <a:pt x="5527993" y="74984"/>
                  <a:pt x="5527993" y="167481"/>
                </a:cubicBezTo>
                <a:lnTo>
                  <a:pt x="5527993" y="1507331"/>
                </a:lnTo>
                <a:cubicBezTo>
                  <a:pt x="5527993" y="1599828"/>
                  <a:pt x="5453009" y="1674812"/>
                  <a:pt x="5360512" y="1674812"/>
                </a:cubicBezTo>
                <a:lnTo>
                  <a:pt x="167481" y="1674812"/>
                </a:lnTo>
                <a:cubicBezTo>
                  <a:pt x="74984" y="1674812"/>
                  <a:pt x="0" y="1599828"/>
                  <a:pt x="0" y="1507331"/>
                </a:cubicBezTo>
                <a:lnTo>
                  <a:pt x="0" y="167481"/>
                </a:lnTo>
                <a:close/>
              </a:path>
            </a:pathLst>
          </a:cu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974" tIns="170974" rIns="170974" bIns="170974" numCol="1" spcCol="1270" anchor="ctr" anchorCtr="0">
            <a:noAutofit/>
          </a:bodyPr>
          <a:lstStyle/>
          <a:p>
            <a:pPr lvl="0" algn="ctr" defTabSz="1422400">
              <a:lnSpc>
                <a:spcPct val="90000"/>
              </a:lnSpc>
              <a:spcBef>
                <a:spcPct val="0"/>
              </a:spcBef>
              <a:spcAft>
                <a:spcPct val="35000"/>
              </a:spcAft>
              <a:buFont typeface="Wingdings" pitchFamily="2" charset="2"/>
              <a:buNone/>
            </a:pPr>
            <a:r>
              <a:rPr lang="en-US" sz="3200" kern="1200" dirty="0">
                <a:solidFill>
                  <a:srgbClr val="00ADA8"/>
                </a:solidFill>
              </a:rPr>
              <a:t>Secondary </a:t>
            </a:r>
            <a:r>
              <a:rPr lang="en-US" sz="3200" kern="1200" dirty="0" smtClean="0">
                <a:solidFill>
                  <a:srgbClr val="00ADA8"/>
                </a:solidFill>
              </a:rPr>
              <a:t>intervention:</a:t>
            </a:r>
          </a:p>
          <a:p>
            <a:pPr lvl="0" algn="ctr" defTabSz="1422400">
              <a:lnSpc>
                <a:spcPct val="90000"/>
              </a:lnSpc>
              <a:spcBef>
                <a:spcPct val="0"/>
              </a:spcBef>
              <a:spcAft>
                <a:spcPct val="35000"/>
              </a:spcAft>
              <a:buFont typeface="Wingdings" pitchFamily="2" charset="2"/>
              <a:buNone/>
            </a:pPr>
            <a:r>
              <a:rPr lang="en-US" sz="3200" kern="1200" dirty="0" smtClean="0">
                <a:solidFill>
                  <a:srgbClr val="00ADA8"/>
                </a:solidFill>
              </a:rPr>
              <a:t>- </a:t>
            </a:r>
            <a:r>
              <a:rPr lang="en-US" sz="2400" kern="1200" dirty="0" smtClean="0">
                <a:solidFill>
                  <a:srgbClr val="00ADA8"/>
                </a:solidFill>
              </a:rPr>
              <a:t>Medication to treat existing risk factors</a:t>
            </a:r>
            <a:endParaRPr lang="en-US" sz="2400" kern="1200" dirty="0">
              <a:solidFill>
                <a:srgbClr val="00ADA8"/>
              </a:solidFill>
            </a:endParaRPr>
          </a:p>
        </p:txBody>
      </p:sp>
      <p:sp>
        <p:nvSpPr>
          <p:cNvPr id="3" name="شكل حر 2"/>
          <p:cNvSpPr/>
          <p:nvPr/>
        </p:nvSpPr>
        <p:spPr>
          <a:xfrm>
            <a:off x="493601" y="2806447"/>
            <a:ext cx="4090290" cy="1674812"/>
          </a:xfrm>
          <a:custGeom>
            <a:avLst/>
            <a:gdLst>
              <a:gd name="connsiteX0" fmla="*/ 0 w 4090290"/>
              <a:gd name="connsiteY0" fmla="*/ 167481 h 1674812"/>
              <a:gd name="connsiteX1" fmla="*/ 167481 w 4090290"/>
              <a:gd name="connsiteY1" fmla="*/ 0 h 1674812"/>
              <a:gd name="connsiteX2" fmla="*/ 3922809 w 4090290"/>
              <a:gd name="connsiteY2" fmla="*/ 0 h 1674812"/>
              <a:gd name="connsiteX3" fmla="*/ 4090290 w 4090290"/>
              <a:gd name="connsiteY3" fmla="*/ 167481 h 1674812"/>
              <a:gd name="connsiteX4" fmla="*/ 4090290 w 4090290"/>
              <a:gd name="connsiteY4" fmla="*/ 1507331 h 1674812"/>
              <a:gd name="connsiteX5" fmla="*/ 3922809 w 4090290"/>
              <a:gd name="connsiteY5" fmla="*/ 1674812 h 1674812"/>
              <a:gd name="connsiteX6" fmla="*/ 167481 w 4090290"/>
              <a:gd name="connsiteY6" fmla="*/ 1674812 h 1674812"/>
              <a:gd name="connsiteX7" fmla="*/ 0 w 4090290"/>
              <a:gd name="connsiteY7" fmla="*/ 1507331 h 1674812"/>
              <a:gd name="connsiteX8" fmla="*/ 0 w 4090290"/>
              <a:gd name="connsiteY8" fmla="*/ 167481 h 167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0290" h="1674812">
                <a:moveTo>
                  <a:pt x="0" y="167481"/>
                </a:moveTo>
                <a:cubicBezTo>
                  <a:pt x="0" y="74984"/>
                  <a:pt x="74984" y="0"/>
                  <a:pt x="167481" y="0"/>
                </a:cubicBezTo>
                <a:lnTo>
                  <a:pt x="3922809" y="0"/>
                </a:lnTo>
                <a:cubicBezTo>
                  <a:pt x="4015306" y="0"/>
                  <a:pt x="4090290" y="74984"/>
                  <a:pt x="4090290" y="167481"/>
                </a:cubicBezTo>
                <a:lnTo>
                  <a:pt x="4090290" y="1507331"/>
                </a:lnTo>
                <a:cubicBezTo>
                  <a:pt x="4090290" y="1599828"/>
                  <a:pt x="4015306" y="1674812"/>
                  <a:pt x="3922809" y="1674812"/>
                </a:cubicBezTo>
                <a:lnTo>
                  <a:pt x="167481" y="1674812"/>
                </a:lnTo>
                <a:cubicBezTo>
                  <a:pt x="74984" y="1674812"/>
                  <a:pt x="0" y="1599828"/>
                  <a:pt x="0" y="1507331"/>
                </a:cubicBezTo>
                <a:lnTo>
                  <a:pt x="0" y="167481"/>
                </a:lnTo>
                <a:close/>
              </a:path>
            </a:pathLst>
          </a:custGeom>
          <a:solidFill>
            <a:srgbClr val="36AECD">
              <a:alpha val="73333"/>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444" tIns="121444" rIns="121444" bIns="121444" numCol="1" spcCol="1270" anchor="ctr" anchorCtr="0">
            <a:noAutofit/>
          </a:bodyPr>
          <a:lstStyle/>
          <a:p>
            <a:pPr lvl="0" algn="ctr" defTabSz="844550">
              <a:lnSpc>
                <a:spcPct val="90000"/>
              </a:lnSpc>
              <a:spcBef>
                <a:spcPct val="0"/>
              </a:spcBef>
              <a:spcAft>
                <a:spcPct val="35000"/>
              </a:spcAft>
              <a:buFont typeface="Helvetica" pitchFamily="2" charset="0"/>
              <a:buNone/>
            </a:pPr>
            <a:r>
              <a:rPr lang="en-US" sz="1900" kern="1200" dirty="0"/>
              <a:t>Management of:</a:t>
            </a:r>
          </a:p>
        </p:txBody>
      </p:sp>
      <p:sp>
        <p:nvSpPr>
          <p:cNvPr id="4" name="شكل حر 3"/>
          <p:cNvSpPr/>
          <p:nvPr/>
        </p:nvSpPr>
        <p:spPr>
          <a:xfrm>
            <a:off x="493601" y="4676543"/>
            <a:ext cx="1326293" cy="1674812"/>
          </a:xfrm>
          <a:custGeom>
            <a:avLst/>
            <a:gdLst>
              <a:gd name="connsiteX0" fmla="*/ 0 w 1326293"/>
              <a:gd name="connsiteY0" fmla="*/ 132629 h 1674812"/>
              <a:gd name="connsiteX1" fmla="*/ 132629 w 1326293"/>
              <a:gd name="connsiteY1" fmla="*/ 0 h 1674812"/>
              <a:gd name="connsiteX2" fmla="*/ 1193664 w 1326293"/>
              <a:gd name="connsiteY2" fmla="*/ 0 h 1674812"/>
              <a:gd name="connsiteX3" fmla="*/ 1326293 w 1326293"/>
              <a:gd name="connsiteY3" fmla="*/ 132629 h 1674812"/>
              <a:gd name="connsiteX4" fmla="*/ 1326293 w 1326293"/>
              <a:gd name="connsiteY4" fmla="*/ 1542183 h 1674812"/>
              <a:gd name="connsiteX5" fmla="*/ 1193664 w 1326293"/>
              <a:gd name="connsiteY5" fmla="*/ 1674812 h 1674812"/>
              <a:gd name="connsiteX6" fmla="*/ 132629 w 1326293"/>
              <a:gd name="connsiteY6" fmla="*/ 1674812 h 1674812"/>
              <a:gd name="connsiteX7" fmla="*/ 0 w 1326293"/>
              <a:gd name="connsiteY7" fmla="*/ 1542183 h 1674812"/>
              <a:gd name="connsiteX8" fmla="*/ 0 w 1326293"/>
              <a:gd name="connsiteY8" fmla="*/ 132629 h 167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6293" h="1674812">
                <a:moveTo>
                  <a:pt x="0" y="132629"/>
                </a:moveTo>
                <a:cubicBezTo>
                  <a:pt x="0" y="59380"/>
                  <a:pt x="59380" y="0"/>
                  <a:pt x="132629" y="0"/>
                </a:cubicBezTo>
                <a:lnTo>
                  <a:pt x="1193664" y="0"/>
                </a:lnTo>
                <a:cubicBezTo>
                  <a:pt x="1266913" y="0"/>
                  <a:pt x="1326293" y="59380"/>
                  <a:pt x="1326293" y="132629"/>
                </a:cubicBezTo>
                <a:lnTo>
                  <a:pt x="1326293" y="1542183"/>
                </a:lnTo>
                <a:cubicBezTo>
                  <a:pt x="1326293" y="1615432"/>
                  <a:pt x="1266913" y="1674812"/>
                  <a:pt x="1193664" y="1674812"/>
                </a:cubicBezTo>
                <a:lnTo>
                  <a:pt x="132629" y="1674812"/>
                </a:lnTo>
                <a:cubicBezTo>
                  <a:pt x="59380" y="1674812"/>
                  <a:pt x="0" y="1615432"/>
                  <a:pt x="0" y="1542183"/>
                </a:cubicBezTo>
                <a:lnTo>
                  <a:pt x="0" y="132629"/>
                </a:lnTo>
                <a:close/>
              </a:path>
            </a:pathLst>
          </a:custGeom>
          <a:solidFill>
            <a:srgbClr val="47AFB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806" tIns="99806" rIns="99806" bIns="99806" numCol="1" spcCol="1270" anchor="ctr" anchorCtr="0">
            <a:noAutofit/>
          </a:bodyPr>
          <a:lstStyle/>
          <a:p>
            <a:pPr lvl="0" algn="ctr" defTabSz="711200">
              <a:lnSpc>
                <a:spcPct val="90000"/>
              </a:lnSpc>
              <a:spcBef>
                <a:spcPct val="0"/>
              </a:spcBef>
              <a:spcAft>
                <a:spcPct val="35000"/>
              </a:spcAft>
              <a:buFont typeface="Arial" panose="020B0604020202020204" pitchFamily="34" charset="0"/>
              <a:buNone/>
            </a:pPr>
            <a:r>
              <a:rPr lang="en-US" kern="1200" dirty="0"/>
              <a:t>1- Blood pressure (anti-hypertensive drugs)</a:t>
            </a:r>
          </a:p>
        </p:txBody>
      </p:sp>
      <p:sp>
        <p:nvSpPr>
          <p:cNvPr id="5" name="شكل حر 4"/>
          <p:cNvSpPr/>
          <p:nvPr/>
        </p:nvSpPr>
        <p:spPr>
          <a:xfrm>
            <a:off x="1875599" y="4676543"/>
            <a:ext cx="1326293" cy="1674812"/>
          </a:xfrm>
          <a:custGeom>
            <a:avLst/>
            <a:gdLst>
              <a:gd name="connsiteX0" fmla="*/ 0 w 1326293"/>
              <a:gd name="connsiteY0" fmla="*/ 132629 h 1674812"/>
              <a:gd name="connsiteX1" fmla="*/ 132629 w 1326293"/>
              <a:gd name="connsiteY1" fmla="*/ 0 h 1674812"/>
              <a:gd name="connsiteX2" fmla="*/ 1193664 w 1326293"/>
              <a:gd name="connsiteY2" fmla="*/ 0 h 1674812"/>
              <a:gd name="connsiteX3" fmla="*/ 1326293 w 1326293"/>
              <a:gd name="connsiteY3" fmla="*/ 132629 h 1674812"/>
              <a:gd name="connsiteX4" fmla="*/ 1326293 w 1326293"/>
              <a:gd name="connsiteY4" fmla="*/ 1542183 h 1674812"/>
              <a:gd name="connsiteX5" fmla="*/ 1193664 w 1326293"/>
              <a:gd name="connsiteY5" fmla="*/ 1674812 h 1674812"/>
              <a:gd name="connsiteX6" fmla="*/ 132629 w 1326293"/>
              <a:gd name="connsiteY6" fmla="*/ 1674812 h 1674812"/>
              <a:gd name="connsiteX7" fmla="*/ 0 w 1326293"/>
              <a:gd name="connsiteY7" fmla="*/ 1542183 h 1674812"/>
              <a:gd name="connsiteX8" fmla="*/ 0 w 1326293"/>
              <a:gd name="connsiteY8" fmla="*/ 132629 h 167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6293" h="1674812">
                <a:moveTo>
                  <a:pt x="0" y="132629"/>
                </a:moveTo>
                <a:cubicBezTo>
                  <a:pt x="0" y="59380"/>
                  <a:pt x="59380" y="0"/>
                  <a:pt x="132629" y="0"/>
                </a:cubicBezTo>
                <a:lnTo>
                  <a:pt x="1193664" y="0"/>
                </a:lnTo>
                <a:cubicBezTo>
                  <a:pt x="1266913" y="0"/>
                  <a:pt x="1326293" y="59380"/>
                  <a:pt x="1326293" y="132629"/>
                </a:cubicBezTo>
                <a:lnTo>
                  <a:pt x="1326293" y="1542183"/>
                </a:lnTo>
                <a:cubicBezTo>
                  <a:pt x="1326293" y="1615432"/>
                  <a:pt x="1266913" y="1674812"/>
                  <a:pt x="1193664" y="1674812"/>
                </a:cubicBezTo>
                <a:lnTo>
                  <a:pt x="132629" y="1674812"/>
                </a:lnTo>
                <a:cubicBezTo>
                  <a:pt x="59380" y="1674812"/>
                  <a:pt x="0" y="1615432"/>
                  <a:pt x="0" y="1542183"/>
                </a:cubicBezTo>
                <a:lnTo>
                  <a:pt x="0" y="132629"/>
                </a:lnTo>
                <a:close/>
              </a:path>
            </a:pathLst>
          </a:custGeom>
          <a:solidFill>
            <a:srgbClr val="9BC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806" tIns="99806" rIns="99806" bIns="99806" numCol="1" spcCol="1270" anchor="ctr" anchorCtr="0">
            <a:noAutofit/>
          </a:bodyPr>
          <a:lstStyle/>
          <a:p>
            <a:pPr lvl="0" algn="ctr" defTabSz="711200">
              <a:lnSpc>
                <a:spcPct val="90000"/>
              </a:lnSpc>
              <a:spcBef>
                <a:spcPct val="0"/>
              </a:spcBef>
              <a:spcAft>
                <a:spcPct val="35000"/>
              </a:spcAft>
              <a:buFont typeface="Arial" panose="020B0604020202020204" pitchFamily="34" charset="0"/>
              <a:buNone/>
            </a:pPr>
            <a:r>
              <a:rPr lang="en-US" kern="1200" dirty="0"/>
              <a:t>2- Lipids (statins, fibrates)</a:t>
            </a:r>
          </a:p>
        </p:txBody>
      </p:sp>
      <p:sp>
        <p:nvSpPr>
          <p:cNvPr id="6" name="شكل حر 5"/>
          <p:cNvSpPr/>
          <p:nvPr/>
        </p:nvSpPr>
        <p:spPr>
          <a:xfrm>
            <a:off x="3257597" y="4676543"/>
            <a:ext cx="1326293" cy="1674812"/>
          </a:xfrm>
          <a:custGeom>
            <a:avLst/>
            <a:gdLst>
              <a:gd name="connsiteX0" fmla="*/ 0 w 1326293"/>
              <a:gd name="connsiteY0" fmla="*/ 132629 h 1674812"/>
              <a:gd name="connsiteX1" fmla="*/ 132629 w 1326293"/>
              <a:gd name="connsiteY1" fmla="*/ 0 h 1674812"/>
              <a:gd name="connsiteX2" fmla="*/ 1193664 w 1326293"/>
              <a:gd name="connsiteY2" fmla="*/ 0 h 1674812"/>
              <a:gd name="connsiteX3" fmla="*/ 1326293 w 1326293"/>
              <a:gd name="connsiteY3" fmla="*/ 132629 h 1674812"/>
              <a:gd name="connsiteX4" fmla="*/ 1326293 w 1326293"/>
              <a:gd name="connsiteY4" fmla="*/ 1542183 h 1674812"/>
              <a:gd name="connsiteX5" fmla="*/ 1193664 w 1326293"/>
              <a:gd name="connsiteY5" fmla="*/ 1674812 h 1674812"/>
              <a:gd name="connsiteX6" fmla="*/ 132629 w 1326293"/>
              <a:gd name="connsiteY6" fmla="*/ 1674812 h 1674812"/>
              <a:gd name="connsiteX7" fmla="*/ 0 w 1326293"/>
              <a:gd name="connsiteY7" fmla="*/ 1542183 h 1674812"/>
              <a:gd name="connsiteX8" fmla="*/ 0 w 1326293"/>
              <a:gd name="connsiteY8" fmla="*/ 132629 h 167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6293" h="1674812">
                <a:moveTo>
                  <a:pt x="0" y="132629"/>
                </a:moveTo>
                <a:cubicBezTo>
                  <a:pt x="0" y="59380"/>
                  <a:pt x="59380" y="0"/>
                  <a:pt x="132629" y="0"/>
                </a:cubicBezTo>
                <a:lnTo>
                  <a:pt x="1193664" y="0"/>
                </a:lnTo>
                <a:cubicBezTo>
                  <a:pt x="1266913" y="0"/>
                  <a:pt x="1326293" y="59380"/>
                  <a:pt x="1326293" y="132629"/>
                </a:cubicBezTo>
                <a:lnTo>
                  <a:pt x="1326293" y="1542183"/>
                </a:lnTo>
                <a:cubicBezTo>
                  <a:pt x="1326293" y="1615432"/>
                  <a:pt x="1266913" y="1674812"/>
                  <a:pt x="1193664" y="1674812"/>
                </a:cubicBezTo>
                <a:lnTo>
                  <a:pt x="132629" y="1674812"/>
                </a:lnTo>
                <a:cubicBezTo>
                  <a:pt x="59380" y="1674812"/>
                  <a:pt x="0" y="1615432"/>
                  <a:pt x="0" y="1542183"/>
                </a:cubicBezTo>
                <a:lnTo>
                  <a:pt x="0" y="132629"/>
                </a:lnTo>
                <a:close/>
              </a:path>
            </a:pathLst>
          </a:custGeom>
          <a:solidFill>
            <a:srgbClr val="4B81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806" tIns="99806" rIns="99806" bIns="99806" numCol="1" spcCol="1270" anchor="ctr" anchorCtr="0">
            <a:noAutofit/>
          </a:bodyPr>
          <a:lstStyle/>
          <a:p>
            <a:pPr lvl="0" algn="ctr" defTabSz="711200">
              <a:lnSpc>
                <a:spcPct val="90000"/>
              </a:lnSpc>
              <a:spcBef>
                <a:spcPct val="0"/>
              </a:spcBef>
              <a:spcAft>
                <a:spcPct val="35000"/>
              </a:spcAft>
              <a:buFont typeface="Arial" panose="020B0604020202020204" pitchFamily="34" charset="0"/>
              <a:buNone/>
            </a:pPr>
            <a:r>
              <a:rPr lang="en-US" kern="1200" dirty="0"/>
              <a:t>3- Blood glucose (metformin, TZDs*</a:t>
            </a:r>
            <a:r>
              <a:rPr lang="en-US" kern="1200" dirty="0">
                <a:solidFill>
                  <a:schemeClr val="tx1">
                    <a:lumMod val="50000"/>
                    <a:lumOff val="50000"/>
                  </a:schemeClr>
                </a:solidFill>
              </a:rPr>
              <a:t>)</a:t>
            </a:r>
            <a:endParaRPr lang="en-US" kern="1200" dirty="0"/>
          </a:p>
        </p:txBody>
      </p:sp>
      <p:sp>
        <p:nvSpPr>
          <p:cNvPr id="7" name="شكل حر 6"/>
          <p:cNvSpPr/>
          <p:nvPr/>
        </p:nvSpPr>
        <p:spPr>
          <a:xfrm>
            <a:off x="4695300" y="2806447"/>
            <a:ext cx="1326293" cy="1674812"/>
          </a:xfrm>
          <a:custGeom>
            <a:avLst/>
            <a:gdLst>
              <a:gd name="connsiteX0" fmla="*/ 0 w 1326293"/>
              <a:gd name="connsiteY0" fmla="*/ 132629 h 1674812"/>
              <a:gd name="connsiteX1" fmla="*/ 132629 w 1326293"/>
              <a:gd name="connsiteY1" fmla="*/ 0 h 1674812"/>
              <a:gd name="connsiteX2" fmla="*/ 1193664 w 1326293"/>
              <a:gd name="connsiteY2" fmla="*/ 0 h 1674812"/>
              <a:gd name="connsiteX3" fmla="*/ 1326293 w 1326293"/>
              <a:gd name="connsiteY3" fmla="*/ 132629 h 1674812"/>
              <a:gd name="connsiteX4" fmla="*/ 1326293 w 1326293"/>
              <a:gd name="connsiteY4" fmla="*/ 1542183 h 1674812"/>
              <a:gd name="connsiteX5" fmla="*/ 1193664 w 1326293"/>
              <a:gd name="connsiteY5" fmla="*/ 1674812 h 1674812"/>
              <a:gd name="connsiteX6" fmla="*/ 132629 w 1326293"/>
              <a:gd name="connsiteY6" fmla="*/ 1674812 h 1674812"/>
              <a:gd name="connsiteX7" fmla="*/ 0 w 1326293"/>
              <a:gd name="connsiteY7" fmla="*/ 1542183 h 1674812"/>
              <a:gd name="connsiteX8" fmla="*/ 0 w 1326293"/>
              <a:gd name="connsiteY8" fmla="*/ 132629 h 167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6293" h="1674812">
                <a:moveTo>
                  <a:pt x="0" y="132629"/>
                </a:moveTo>
                <a:cubicBezTo>
                  <a:pt x="0" y="59380"/>
                  <a:pt x="59380" y="0"/>
                  <a:pt x="132629" y="0"/>
                </a:cubicBezTo>
                <a:lnTo>
                  <a:pt x="1193664" y="0"/>
                </a:lnTo>
                <a:cubicBezTo>
                  <a:pt x="1266913" y="0"/>
                  <a:pt x="1326293" y="59380"/>
                  <a:pt x="1326293" y="132629"/>
                </a:cubicBezTo>
                <a:lnTo>
                  <a:pt x="1326293" y="1542183"/>
                </a:lnTo>
                <a:cubicBezTo>
                  <a:pt x="1326293" y="1615432"/>
                  <a:pt x="1266913" y="1674812"/>
                  <a:pt x="1193664" y="1674812"/>
                </a:cubicBezTo>
                <a:lnTo>
                  <a:pt x="132629" y="1674812"/>
                </a:lnTo>
                <a:cubicBezTo>
                  <a:pt x="59380" y="1674812"/>
                  <a:pt x="0" y="1615432"/>
                  <a:pt x="0" y="1542183"/>
                </a:cubicBezTo>
                <a:lnTo>
                  <a:pt x="0" y="132629"/>
                </a:lnTo>
                <a:close/>
              </a:path>
            </a:pathLst>
          </a:custGeom>
          <a:solidFill>
            <a:srgbClr val="36AECD">
              <a:alpha val="74118"/>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236" tIns="111236" rIns="111236" bIns="111236" numCol="1" spcCol="1270" anchor="ctr" anchorCtr="0">
            <a:noAutofit/>
          </a:bodyPr>
          <a:lstStyle/>
          <a:p>
            <a:pPr lvl="0" algn="ctr" defTabSz="844550">
              <a:lnSpc>
                <a:spcPct val="90000"/>
              </a:lnSpc>
              <a:spcBef>
                <a:spcPct val="0"/>
              </a:spcBef>
              <a:spcAft>
                <a:spcPct val="35000"/>
              </a:spcAft>
              <a:buFont typeface="Helvetica" pitchFamily="2" charset="0"/>
              <a:buNone/>
            </a:pPr>
            <a:r>
              <a:rPr lang="en-US" sz="1900" kern="1200" dirty="0"/>
              <a:t>Aspirin for CVD** prevention</a:t>
            </a:r>
          </a:p>
        </p:txBody>
      </p:sp>
      <p:cxnSp>
        <p:nvCxnSpPr>
          <p:cNvPr id="8" name="Straight Connector 16"/>
          <p:cNvCxnSpPr/>
          <p:nvPr/>
        </p:nvCxnSpPr>
        <p:spPr>
          <a:xfrm>
            <a:off x="2499604" y="2592035"/>
            <a:ext cx="0" cy="228600"/>
          </a:xfrm>
          <a:prstGeom prst="line">
            <a:avLst/>
          </a:prstGeom>
          <a:ln w="57150">
            <a:solidFill>
              <a:srgbClr val="334E5D"/>
            </a:solidFill>
          </a:ln>
        </p:spPr>
        <p:style>
          <a:lnRef idx="1">
            <a:schemeClr val="accent1"/>
          </a:lnRef>
          <a:fillRef idx="0">
            <a:schemeClr val="accent1"/>
          </a:fillRef>
          <a:effectRef idx="0">
            <a:schemeClr val="accent1"/>
          </a:effectRef>
          <a:fontRef idx="minor">
            <a:schemeClr val="tx1"/>
          </a:fontRef>
        </p:style>
      </p:cxnSp>
      <p:cxnSp>
        <p:nvCxnSpPr>
          <p:cNvPr id="9" name="Straight Connector 17"/>
          <p:cNvCxnSpPr/>
          <p:nvPr/>
        </p:nvCxnSpPr>
        <p:spPr>
          <a:xfrm>
            <a:off x="5358397" y="2589582"/>
            <a:ext cx="0" cy="228600"/>
          </a:xfrm>
          <a:prstGeom prst="line">
            <a:avLst/>
          </a:prstGeom>
          <a:ln w="57150">
            <a:solidFill>
              <a:srgbClr val="334E5D"/>
            </a:solidFill>
          </a:ln>
        </p:spPr>
        <p:style>
          <a:lnRef idx="1">
            <a:schemeClr val="accent1"/>
          </a:lnRef>
          <a:fillRef idx="0">
            <a:schemeClr val="accent1"/>
          </a:fillRef>
          <a:effectRef idx="0">
            <a:schemeClr val="accent1"/>
          </a:effectRef>
          <a:fontRef idx="minor">
            <a:schemeClr val="tx1"/>
          </a:fontRef>
        </p:style>
      </p:cxnSp>
      <p:cxnSp>
        <p:nvCxnSpPr>
          <p:cNvPr id="10" name="Straight Connector 18"/>
          <p:cNvCxnSpPr/>
          <p:nvPr/>
        </p:nvCxnSpPr>
        <p:spPr>
          <a:xfrm>
            <a:off x="1129106" y="4482747"/>
            <a:ext cx="0" cy="209550"/>
          </a:xfrm>
          <a:prstGeom prst="line">
            <a:avLst/>
          </a:prstGeom>
          <a:ln w="57150">
            <a:solidFill>
              <a:srgbClr val="334E5D"/>
            </a:solidFill>
          </a:ln>
        </p:spPr>
        <p:style>
          <a:lnRef idx="1">
            <a:schemeClr val="accent1"/>
          </a:lnRef>
          <a:fillRef idx="0">
            <a:schemeClr val="accent1"/>
          </a:fillRef>
          <a:effectRef idx="0">
            <a:schemeClr val="accent1"/>
          </a:effectRef>
          <a:fontRef idx="minor">
            <a:schemeClr val="tx1"/>
          </a:fontRef>
        </p:style>
      </p:cxnSp>
      <p:cxnSp>
        <p:nvCxnSpPr>
          <p:cNvPr id="11" name="Straight Connector 20"/>
          <p:cNvCxnSpPr/>
          <p:nvPr/>
        </p:nvCxnSpPr>
        <p:spPr>
          <a:xfrm>
            <a:off x="2499604" y="4482747"/>
            <a:ext cx="0" cy="209550"/>
          </a:xfrm>
          <a:prstGeom prst="line">
            <a:avLst/>
          </a:prstGeom>
          <a:ln w="57150">
            <a:solidFill>
              <a:srgbClr val="334E5D"/>
            </a:solidFill>
          </a:ln>
        </p:spPr>
        <p:style>
          <a:lnRef idx="1">
            <a:schemeClr val="accent1"/>
          </a:lnRef>
          <a:fillRef idx="0">
            <a:schemeClr val="accent1"/>
          </a:fillRef>
          <a:effectRef idx="0">
            <a:schemeClr val="accent1"/>
          </a:effectRef>
          <a:fontRef idx="minor">
            <a:schemeClr val="tx1"/>
          </a:fontRef>
        </p:style>
      </p:cxnSp>
      <p:cxnSp>
        <p:nvCxnSpPr>
          <p:cNvPr id="12" name="Straight Connector 21"/>
          <p:cNvCxnSpPr/>
          <p:nvPr/>
        </p:nvCxnSpPr>
        <p:spPr>
          <a:xfrm>
            <a:off x="3920536" y="4482747"/>
            <a:ext cx="0" cy="209550"/>
          </a:xfrm>
          <a:prstGeom prst="line">
            <a:avLst/>
          </a:prstGeom>
          <a:ln w="57150">
            <a:solidFill>
              <a:srgbClr val="334E5D"/>
            </a:solidFill>
          </a:ln>
        </p:spPr>
        <p:style>
          <a:lnRef idx="1">
            <a:schemeClr val="accent1"/>
          </a:lnRef>
          <a:fillRef idx="0">
            <a:schemeClr val="accent1"/>
          </a:fillRef>
          <a:effectRef idx="0">
            <a:schemeClr val="accent1"/>
          </a:effectRef>
          <a:fontRef idx="minor">
            <a:schemeClr val="tx1"/>
          </a:fontRef>
        </p:style>
      </p:cxnSp>
      <p:sp>
        <p:nvSpPr>
          <p:cNvPr id="13" name="TextBox 2">
            <a:extLst>
              <a:ext uri="{FF2B5EF4-FFF2-40B4-BE49-F238E27FC236}">
                <a16:creationId xmlns:a16="http://schemas.microsoft.com/office/drawing/2014/main" xmlns="" id="{CFD0F20A-D7BC-D84A-8C3E-41379444F2D0}"/>
              </a:ext>
            </a:extLst>
          </p:cNvPr>
          <p:cNvSpPr txBox="1"/>
          <p:nvPr/>
        </p:nvSpPr>
        <p:spPr>
          <a:xfrm>
            <a:off x="7140705" y="4481259"/>
            <a:ext cx="2510443" cy="523220"/>
          </a:xfrm>
          <a:prstGeom prst="rect">
            <a:avLst/>
          </a:prstGeom>
          <a:noFill/>
        </p:spPr>
        <p:txBody>
          <a:bodyPr wrap="square" rtlCol="0">
            <a:spAutoFit/>
          </a:bodyPr>
          <a:lstStyle/>
          <a:p>
            <a:pPr algn="ctr"/>
            <a:r>
              <a:rPr lang="en-US" sz="1400" dirty="0">
                <a:solidFill>
                  <a:schemeClr val="tx1">
                    <a:lumMod val="50000"/>
                    <a:lumOff val="50000"/>
                  </a:schemeClr>
                </a:solidFill>
              </a:rPr>
              <a:t>*Thiazolidinedione</a:t>
            </a:r>
          </a:p>
          <a:p>
            <a:pPr algn="ctr"/>
            <a:r>
              <a:rPr lang="en-US" sz="1400" dirty="0">
                <a:solidFill>
                  <a:schemeClr val="tx1">
                    <a:lumMod val="50000"/>
                    <a:lumOff val="50000"/>
                  </a:schemeClr>
                </a:solidFill>
              </a:rPr>
              <a:t>**Cardiovascular disease</a:t>
            </a:r>
            <a:endParaRPr lang="en-US" sz="1600" dirty="0"/>
          </a:p>
        </p:txBody>
      </p:sp>
      <p:sp>
        <p:nvSpPr>
          <p:cNvPr id="14" name="TextBox 1"/>
          <p:cNvSpPr txBox="1"/>
          <p:nvPr/>
        </p:nvSpPr>
        <p:spPr>
          <a:xfrm>
            <a:off x="100445" y="45739"/>
            <a:ext cx="6776951"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Managing Metabolic Syndrome</a:t>
            </a:r>
            <a:endParaRPr lang="en-US" sz="2800" dirty="0">
              <a:solidFill>
                <a:srgbClr val="4C8180"/>
              </a:solidFill>
              <a:latin typeface="Century Gothic" charset="0"/>
              <a:ea typeface="Century Gothic" charset="0"/>
              <a:cs typeface="Century Gothic" charset="0"/>
            </a:endParaRPr>
          </a:p>
        </p:txBody>
      </p:sp>
      <p:sp>
        <p:nvSpPr>
          <p:cNvPr id="23" name="مستطيل 22"/>
          <p:cNvSpPr/>
          <p:nvPr/>
        </p:nvSpPr>
        <p:spPr>
          <a:xfrm>
            <a:off x="7140705" y="2432097"/>
            <a:ext cx="2509808" cy="2031325"/>
          </a:xfrm>
          <a:prstGeom prst="rect">
            <a:avLst/>
          </a:prstGeom>
          <a:solidFill>
            <a:schemeClr val="bg1">
              <a:lumMod val="95000"/>
            </a:schemeClr>
          </a:solidFill>
          <a:ln w="19050">
            <a:solidFill>
              <a:schemeClr val="tx1"/>
            </a:solidFill>
            <a:prstDash val="dash"/>
          </a:ln>
        </p:spPr>
        <p:txBody>
          <a:bodyPr wrap="square">
            <a:spAutoFit/>
          </a:bodyPr>
          <a:lstStyle/>
          <a:p>
            <a:r>
              <a:rPr lang="en-US" dirty="0">
                <a:solidFill>
                  <a:srgbClr val="008F00"/>
                </a:solidFill>
              </a:rPr>
              <a:t>Statins are anti cholesterol ; they inhibit HMG CoA reductase which is a rate limiter for cholesterol synthesis and that’s how it lowers cholesterol.</a:t>
            </a:r>
          </a:p>
        </p:txBody>
      </p:sp>
    </p:spTree>
    <p:extLst>
      <p:ext uri="{BB962C8B-B14F-4D97-AF65-F5344CB8AC3E}">
        <p14:creationId xmlns:p14="http://schemas.microsoft.com/office/powerpoint/2010/main" val="2879147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Lowering blood pressure</a:t>
            </a:r>
            <a:endParaRPr lang="en-US" sz="2800" dirty="0">
              <a:solidFill>
                <a:srgbClr val="4C8180"/>
              </a:solidFill>
              <a:latin typeface="Century Gothic" charset="0"/>
              <a:ea typeface="Century Gothic" charset="0"/>
              <a:cs typeface="Century Gothic" charset="0"/>
            </a:endParaRPr>
          </a:p>
        </p:txBody>
      </p:sp>
      <p:graphicFrame>
        <p:nvGraphicFramePr>
          <p:cNvPr id="4" name="Content Placeholder 3">
            <a:extLst>
              <a:ext uri="{FF2B5EF4-FFF2-40B4-BE49-F238E27FC236}">
                <a16:creationId xmlns:a16="http://schemas.microsoft.com/office/drawing/2014/main" xmlns="" id="{8F0A8AE3-A480-604B-AAA4-7FCAA2FAB799}"/>
              </a:ext>
            </a:extLst>
          </p:cNvPr>
          <p:cNvGraphicFramePr>
            <a:graphicFrameLocks/>
          </p:cNvGraphicFramePr>
          <p:nvPr>
            <p:extLst>
              <p:ext uri="{D42A27DB-BD31-4B8C-83A1-F6EECF244321}">
                <p14:modId xmlns:p14="http://schemas.microsoft.com/office/powerpoint/2010/main" val="205407037"/>
              </p:ext>
            </p:extLst>
          </p:nvPr>
        </p:nvGraphicFramePr>
        <p:xfrm>
          <a:off x="571499" y="2257525"/>
          <a:ext cx="11097492" cy="2377370"/>
        </p:xfrm>
        <a:graphic>
          <a:graphicData uri="http://schemas.openxmlformats.org/drawingml/2006/table">
            <a:tbl>
              <a:tblPr>
                <a:tableStyleId>{08FB837D-C827-4EFA-A057-4D05807E0F7C}</a:tableStyleId>
              </a:tblPr>
              <a:tblGrid>
                <a:gridCol w="3699164">
                  <a:extLst>
                    <a:ext uri="{9D8B030D-6E8A-4147-A177-3AD203B41FA5}">
                      <a16:colId xmlns:a16="http://schemas.microsoft.com/office/drawing/2014/main" xmlns="" val="20000"/>
                    </a:ext>
                  </a:extLst>
                </a:gridCol>
                <a:gridCol w="3699164">
                  <a:extLst>
                    <a:ext uri="{9D8B030D-6E8A-4147-A177-3AD203B41FA5}">
                      <a16:colId xmlns:a16="http://schemas.microsoft.com/office/drawing/2014/main" xmlns="" val="20001"/>
                    </a:ext>
                  </a:extLst>
                </a:gridCol>
                <a:gridCol w="3699164">
                  <a:extLst>
                    <a:ext uri="{9D8B030D-6E8A-4147-A177-3AD203B41FA5}">
                      <a16:colId xmlns:a16="http://schemas.microsoft.com/office/drawing/2014/main" xmlns="" val="20002"/>
                    </a:ext>
                  </a:extLst>
                </a:gridCol>
              </a:tblGrid>
              <a:tr h="3427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b="1" kern="1200" dirty="0">
                          <a:solidFill>
                            <a:srgbClr val="00ADA8"/>
                          </a:solidFill>
                          <a:latin typeface="+mn-lt"/>
                          <a:ea typeface="+mn-ea"/>
                          <a:cs typeface="+mn-cs"/>
                        </a:rPr>
                        <a:t>Modification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b="1" kern="1200" dirty="0">
                          <a:solidFill>
                            <a:srgbClr val="00ADA8"/>
                          </a:solidFill>
                          <a:latin typeface="+mn-lt"/>
                          <a:ea typeface="+mn-ea"/>
                          <a:cs typeface="+mn-cs"/>
                        </a:rPr>
                        <a:t>Recommendation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b="1" kern="1200" dirty="0">
                          <a:solidFill>
                            <a:srgbClr val="00ADA8"/>
                          </a:solidFill>
                          <a:latin typeface="+mn-lt"/>
                          <a:ea typeface="+mn-ea"/>
                          <a:cs typeface="+mn-cs"/>
                        </a:rPr>
                        <a:t>Average drop in SBP*</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433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rgbClr val="334E5D"/>
                          </a:solidFill>
                          <a:effectLst/>
                        </a:rPr>
                        <a:t>Weight loss</a:t>
                      </a:r>
                      <a:endParaRPr kumimoji="0" lang="en-US" sz="1800" b="1" i="0" u="none" strike="noStrike" cap="none" normalizeH="0" baseline="0" dirty="0">
                        <a:ln>
                          <a:noFill/>
                        </a:ln>
                        <a:solidFill>
                          <a:srgbClr val="334E5D"/>
                        </a:solidFill>
                        <a:effectLst/>
                        <a:latin typeface="Calibri"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Maintain normal </a:t>
                      </a:r>
                      <a:r>
                        <a:rPr kumimoji="0" lang="en-US" sz="1800" b="1" u="none" strike="noStrike" cap="none" normalizeH="0" baseline="0" dirty="0">
                          <a:ln>
                            <a:noFill/>
                          </a:ln>
                          <a:effectLst/>
                        </a:rPr>
                        <a:t>body weight</a:t>
                      </a:r>
                      <a:endParaRPr kumimoji="0" lang="en-US" sz="1800" b="1" i="0" u="none" strike="noStrike" cap="none" normalizeH="0" baseline="0" dirty="0">
                        <a:ln>
                          <a:noFill/>
                        </a:ln>
                        <a:solidFill>
                          <a:srgbClr val="000000"/>
                        </a:solidFill>
                        <a:effectLst/>
                        <a:latin typeface="Calibri"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5-10 for every 22lbs loss</a:t>
                      </a:r>
                      <a:endParaRPr kumimoji="0" lang="en-US" sz="1800" b="0" i="0" u="none" strike="noStrike" cap="none" normalizeH="0" baseline="0" dirty="0">
                        <a:ln>
                          <a:noFill/>
                        </a:ln>
                        <a:solidFill>
                          <a:srgbClr val="000000"/>
                        </a:solidFill>
                        <a:effectLst/>
                        <a:latin typeface="Calibri"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99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rgbClr val="334E5D"/>
                          </a:solidFill>
                          <a:effectLst/>
                        </a:rPr>
                        <a:t>Healthy eating plan</a:t>
                      </a:r>
                      <a:endParaRPr kumimoji="0" lang="en-US" sz="1800" b="1" i="0" u="none" strike="noStrike" cap="none" normalizeH="0" baseline="0" dirty="0">
                        <a:ln>
                          <a:noFill/>
                        </a:ln>
                        <a:solidFill>
                          <a:srgbClr val="334E5D"/>
                        </a:solidFill>
                        <a:effectLst/>
                        <a:latin typeface="Calibri"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Meals rich </a:t>
                      </a:r>
                      <a:r>
                        <a:rPr kumimoji="0" lang="en-US" sz="1800" u="none" strike="noStrike" cap="none" normalizeH="0" baseline="0" dirty="0">
                          <a:ln>
                            <a:noFill/>
                          </a:ln>
                          <a:effectLst/>
                        </a:rPr>
                        <a:t>in </a:t>
                      </a:r>
                      <a:r>
                        <a:rPr kumimoji="0" lang="en-US" sz="1800" u="sng" strike="noStrike" cap="none" normalizeH="0" baseline="0" dirty="0">
                          <a:ln>
                            <a:noFill/>
                          </a:ln>
                          <a:effectLst/>
                        </a:rPr>
                        <a:t>fruits, vegetables; low fat dairy</a:t>
                      </a:r>
                      <a:r>
                        <a:rPr kumimoji="0" lang="en-US" sz="1800" u="none" strike="noStrike" cap="none" normalizeH="0" baseline="0" dirty="0">
                          <a:ln>
                            <a:noFill/>
                          </a:ln>
                          <a:effectLst/>
                        </a:rPr>
                        <a:t>; </a:t>
                      </a:r>
                      <a:r>
                        <a:rPr kumimoji="0" lang="en-US" sz="1800" b="1" u="none" strike="noStrike" cap="none" normalizeH="0" baseline="0" dirty="0">
                          <a:ln>
                            <a:noFill/>
                          </a:ln>
                          <a:effectLst/>
                        </a:rPr>
                        <a:t>low saturated fats </a:t>
                      </a:r>
                      <a:r>
                        <a:rPr kumimoji="0" lang="en-US" sz="1800" u="none" strike="noStrike" cap="none" normalizeH="0" baseline="0" dirty="0">
                          <a:ln>
                            <a:noFill/>
                          </a:ln>
                          <a:effectLst/>
                        </a:rPr>
                        <a:t>and </a:t>
                      </a:r>
                      <a:r>
                        <a:rPr kumimoji="0" lang="en-US" sz="1800" b="1" u="none" strike="noStrike" cap="none" normalizeH="0" baseline="0" dirty="0">
                          <a:ln>
                            <a:noFill/>
                          </a:ln>
                          <a:effectLst/>
                        </a:rPr>
                        <a:t>cholesterol</a:t>
                      </a:r>
                      <a:endParaRPr kumimoji="0" lang="en-US" sz="1800" b="1" i="0" u="none" strike="noStrike" cap="none" normalizeH="0" baseline="0" dirty="0">
                        <a:ln>
                          <a:noFill/>
                        </a:ln>
                        <a:solidFill>
                          <a:srgbClr val="000000"/>
                        </a:solidFill>
                        <a:effectLst/>
                        <a:latin typeface="Calibri"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8-14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433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rgbClr val="334E5D"/>
                          </a:solidFill>
                          <a:effectLst/>
                        </a:rPr>
                        <a:t>Sodium restriction</a:t>
                      </a:r>
                      <a:endParaRPr kumimoji="0" lang="en-US" sz="1800" b="1" i="0" u="none" strike="noStrike" cap="none" normalizeH="0" baseline="0" dirty="0">
                        <a:ln>
                          <a:noFill/>
                        </a:ln>
                        <a:solidFill>
                          <a:srgbClr val="334E5D"/>
                        </a:solidFill>
                        <a:effectLst/>
                        <a:latin typeface="Calibri"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&lt; 2400 mg/day</a:t>
                      </a:r>
                      <a:endParaRPr kumimoji="0" lang="en-US" sz="1800" b="0" i="0" u="none" strike="noStrike" cap="none" normalizeH="0" baseline="0" dirty="0">
                        <a:ln>
                          <a:noFill/>
                        </a:ln>
                        <a:solidFill>
                          <a:srgbClr val="000000"/>
                        </a:solidFill>
                        <a:effectLst/>
                        <a:latin typeface="Calibri"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2-8</a:t>
                      </a:r>
                      <a:endParaRPr kumimoji="0" lang="en-US" sz="1800" b="0" i="0" u="none" strike="noStrike" cap="none" normalizeH="0" baseline="0" dirty="0">
                        <a:ln>
                          <a:noFill/>
                        </a:ln>
                        <a:solidFill>
                          <a:srgbClr val="000000"/>
                        </a:solidFill>
                        <a:effectLst/>
                        <a:latin typeface="Calibri"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43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rgbClr val="334E5D"/>
                          </a:solidFill>
                          <a:effectLst/>
                        </a:rPr>
                        <a:t>Regular physical activity</a:t>
                      </a:r>
                      <a:endParaRPr kumimoji="0" lang="en-US" sz="1800" b="1" i="0" u="none" strike="noStrike" cap="none" normalizeH="0" baseline="0" dirty="0">
                        <a:ln>
                          <a:noFill/>
                        </a:ln>
                        <a:solidFill>
                          <a:srgbClr val="334E5D"/>
                        </a:solidFill>
                        <a:effectLst/>
                        <a:latin typeface="Calibri"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30 min. most of the week</a:t>
                      </a:r>
                      <a:endParaRPr kumimoji="0" lang="en-US" sz="1800" b="0" i="0" u="none" strike="noStrike" cap="none" normalizeH="0" baseline="0" dirty="0">
                        <a:ln>
                          <a:noFill/>
                        </a:ln>
                        <a:solidFill>
                          <a:srgbClr val="000000"/>
                        </a:solidFill>
                        <a:effectLst/>
                        <a:latin typeface="Calibri"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4-9</a:t>
                      </a:r>
                      <a:endParaRPr kumimoji="0" lang="en-US" sz="1800" b="0" i="0" u="none" strike="noStrike" cap="none" normalizeH="0" baseline="0" dirty="0">
                        <a:ln>
                          <a:noFill/>
                        </a:ln>
                        <a:solidFill>
                          <a:srgbClr val="000000"/>
                        </a:solidFill>
                        <a:effectLst/>
                        <a:latin typeface="Calibri"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5" name="TextBox 4">
            <a:extLst>
              <a:ext uri="{FF2B5EF4-FFF2-40B4-BE49-F238E27FC236}">
                <a16:creationId xmlns:a16="http://schemas.microsoft.com/office/drawing/2014/main" xmlns="" id="{BA6603D6-BC48-1A4B-93A0-4E2D64A001C8}"/>
              </a:ext>
            </a:extLst>
          </p:cNvPr>
          <p:cNvSpPr txBox="1"/>
          <p:nvPr/>
        </p:nvSpPr>
        <p:spPr>
          <a:xfrm>
            <a:off x="9696530" y="4691004"/>
            <a:ext cx="1945597" cy="307777"/>
          </a:xfrm>
          <a:prstGeom prst="rect">
            <a:avLst/>
          </a:prstGeom>
          <a:noFill/>
        </p:spPr>
        <p:txBody>
          <a:bodyPr wrap="none" rtlCol="0">
            <a:spAutoFit/>
          </a:bodyPr>
          <a:lstStyle/>
          <a:p>
            <a:r>
              <a:rPr lang="en-US" sz="1400" dirty="0">
                <a:solidFill>
                  <a:schemeClr val="tx1">
                    <a:lumMod val="50000"/>
                    <a:lumOff val="50000"/>
                  </a:schemeClr>
                </a:solidFill>
              </a:rPr>
              <a:t>*Systolic blood pressure</a:t>
            </a:r>
          </a:p>
        </p:txBody>
      </p:sp>
      <p:sp>
        <p:nvSpPr>
          <p:cNvPr id="3" name="مستطيل 2"/>
          <p:cNvSpPr/>
          <p:nvPr/>
        </p:nvSpPr>
        <p:spPr>
          <a:xfrm>
            <a:off x="774461" y="1653668"/>
            <a:ext cx="2159502" cy="369332"/>
          </a:xfrm>
          <a:prstGeom prst="rect">
            <a:avLst/>
          </a:prstGeom>
        </p:spPr>
        <p:txBody>
          <a:bodyPr wrap="none">
            <a:spAutoFit/>
          </a:bodyPr>
          <a:lstStyle/>
          <a:p>
            <a:r>
              <a:rPr lang="en-US" dirty="0" smtClean="0">
                <a:solidFill>
                  <a:srgbClr val="008F00"/>
                </a:solidFill>
              </a:rPr>
              <a:t>Without </a:t>
            </a:r>
            <a:r>
              <a:rPr lang="en-US" dirty="0">
                <a:solidFill>
                  <a:srgbClr val="008F00"/>
                </a:solidFill>
              </a:rPr>
              <a:t>using drugs</a:t>
            </a:r>
          </a:p>
        </p:txBody>
      </p:sp>
    </p:spTree>
    <p:extLst>
      <p:ext uri="{BB962C8B-B14F-4D97-AF65-F5344CB8AC3E}">
        <p14:creationId xmlns:p14="http://schemas.microsoft.com/office/powerpoint/2010/main" val="152456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Lowering blood pressure</a:t>
            </a:r>
            <a:endParaRPr lang="en-US" sz="2800" dirty="0">
              <a:solidFill>
                <a:srgbClr val="4C8180"/>
              </a:solidFill>
              <a:latin typeface="Century Gothic" charset="0"/>
              <a:ea typeface="Century Gothic" charset="0"/>
              <a:cs typeface="Century Gothic" charset="0"/>
            </a:endParaRPr>
          </a:p>
        </p:txBody>
      </p:sp>
      <p:sp>
        <p:nvSpPr>
          <p:cNvPr id="4" name="TextBox 3">
            <a:extLst>
              <a:ext uri="{FF2B5EF4-FFF2-40B4-BE49-F238E27FC236}">
                <a16:creationId xmlns:a16="http://schemas.microsoft.com/office/drawing/2014/main" xmlns="" id="{3CA172EF-0E73-DD42-9E2E-A825B69AC023}"/>
              </a:ext>
            </a:extLst>
          </p:cNvPr>
          <p:cNvSpPr txBox="1"/>
          <p:nvPr/>
        </p:nvSpPr>
        <p:spPr>
          <a:xfrm>
            <a:off x="192362" y="1686595"/>
            <a:ext cx="7308966" cy="461665"/>
          </a:xfrm>
          <a:prstGeom prst="rect">
            <a:avLst/>
          </a:prstGeom>
          <a:noFill/>
        </p:spPr>
        <p:txBody>
          <a:bodyPr wrap="square" rtlCol="0">
            <a:spAutoFit/>
          </a:bodyPr>
          <a:lstStyle/>
          <a:p>
            <a:r>
              <a:rPr lang="en-US" sz="2400" dirty="0">
                <a:solidFill>
                  <a:srgbClr val="4C8180"/>
                </a:solidFill>
                <a:latin typeface="Century Gothic" charset="0"/>
                <a:ea typeface="Century Gothic" charset="0"/>
                <a:cs typeface="Century Gothic" charset="0"/>
              </a:rPr>
              <a:t>Hypertension and clotting </a:t>
            </a:r>
            <a:r>
              <a:rPr lang="en-US" sz="2400" dirty="0" smtClean="0">
                <a:solidFill>
                  <a:srgbClr val="4C8180"/>
                </a:solidFill>
                <a:latin typeface="Century Gothic" charset="0"/>
                <a:ea typeface="Century Gothic" charset="0"/>
                <a:cs typeface="Century Gothic" charset="0"/>
              </a:rPr>
              <a:t>disorders </a:t>
            </a:r>
            <a:r>
              <a:rPr lang="en-US" dirty="0">
                <a:solidFill>
                  <a:srgbClr val="008F00"/>
                </a:solidFill>
              </a:rPr>
              <a:t>(by drugs)</a:t>
            </a:r>
          </a:p>
        </p:txBody>
      </p:sp>
      <p:graphicFrame>
        <p:nvGraphicFramePr>
          <p:cNvPr id="5" name="جدول 8"/>
          <p:cNvGraphicFramePr>
            <a:graphicFrameLocks noGrp="1"/>
          </p:cNvGraphicFramePr>
          <p:nvPr>
            <p:extLst>
              <p:ext uri="{D42A27DB-BD31-4B8C-83A1-F6EECF244321}">
                <p14:modId xmlns:p14="http://schemas.microsoft.com/office/powerpoint/2010/main" val="1276937741"/>
              </p:ext>
            </p:extLst>
          </p:nvPr>
        </p:nvGraphicFramePr>
        <p:xfrm>
          <a:off x="571500" y="2691387"/>
          <a:ext cx="8128000" cy="18338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ADA8"/>
                          </a:solidFill>
                        </a:rPr>
                        <a:t>Hypertension</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ADA8"/>
                          </a:solidFill>
                        </a:rPr>
                        <a:t>Clotting disorders</a:t>
                      </a:r>
                    </a:p>
                  </a:txBody>
                  <a:tcPr>
                    <a:solidFill>
                      <a:schemeClr val="bg1">
                        <a:lumMod val="95000"/>
                      </a:schemeClr>
                    </a:solidFill>
                  </a:tcPr>
                </a:tc>
                <a:extLst>
                  <a:ext uri="{0D108BD9-81ED-4DB2-BD59-A6C34878D82A}">
                    <a16:rowId xmlns:a16="http://schemas.microsoft.com/office/drawing/2014/main" xmlns="" val="10000"/>
                  </a:ext>
                </a:extLst>
              </a:tr>
              <a:tr h="370840">
                <a:tc>
                  <a:txBody>
                    <a:bodyPr/>
                    <a:lstStyle/>
                    <a:p>
                      <a:pPr lvl="0" algn="ctr" rtl="0"/>
                      <a:r>
                        <a:rPr lang="en-US" sz="1800" dirty="0" smtClean="0"/>
                        <a:t>Treat hypertension to goal</a:t>
                      </a:r>
                      <a:r>
                        <a:rPr lang="en-US" sz="1800" baseline="0" dirty="0" smtClean="0"/>
                        <a:t> </a:t>
                      </a:r>
                    </a:p>
                    <a:p>
                      <a:pPr lvl="0" algn="ctr" rtl="0"/>
                      <a:r>
                        <a:rPr lang="en-US" sz="1800" dirty="0" smtClean="0"/>
                        <a:t>(&lt;130/80 mmHg)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Aspirin</a:t>
                      </a:r>
                      <a:endParaRPr lang="en-US" dirty="0" smtClean="0"/>
                    </a:p>
                  </a:txBody>
                  <a:tcPr anchor="ctr"/>
                </a:tc>
                <a:extLst>
                  <a:ext uri="{0D108BD9-81ED-4DB2-BD59-A6C34878D82A}">
                    <a16:rowId xmlns:a16="http://schemas.microsoft.com/office/drawing/2014/main" xmlns=""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Low dose diuretics</a:t>
                      </a:r>
                    </a:p>
                  </a:txBody>
                  <a:tcPr/>
                </a:tc>
                <a:tc rowSpan="2">
                  <a:txBody>
                    <a:bodyPr/>
                    <a:lstStyle/>
                    <a:p>
                      <a:pPr lvl="0"/>
                      <a:r>
                        <a:rPr lang="en-US" altLang="en-US" sz="1600" kern="1200" dirty="0" smtClean="0">
                          <a:latin typeface="+mn-lt"/>
                          <a:ea typeface="+mn-ea"/>
                          <a:cs typeface="+mn-cs"/>
                        </a:rPr>
                        <a:t>Daily low dose aspirin (81-325mg) for:</a:t>
                      </a:r>
                    </a:p>
                    <a:p>
                      <a:pPr marL="285750" lvl="0" indent="-285750">
                        <a:buFont typeface="Arial" panose="020B0604020202020204" pitchFamily="34" charset="0"/>
                        <a:buChar char="•"/>
                      </a:pPr>
                      <a:r>
                        <a:rPr lang="en-US" altLang="en-US" sz="1600" kern="1200" dirty="0" smtClean="0">
                          <a:latin typeface="+mn-lt"/>
                          <a:ea typeface="+mn-ea"/>
                          <a:cs typeface="+mn-cs"/>
                        </a:rPr>
                        <a:t>Men &gt; 45</a:t>
                      </a:r>
                    </a:p>
                    <a:p>
                      <a:pPr marL="285750" lvl="0" indent="-285750">
                        <a:buFont typeface="Arial" panose="020B0604020202020204" pitchFamily="34" charset="0"/>
                        <a:buChar char="•"/>
                      </a:pPr>
                      <a:r>
                        <a:rPr lang="en-US" altLang="en-US" sz="1600" kern="1200" dirty="0" smtClean="0">
                          <a:latin typeface="+mn-lt"/>
                          <a:ea typeface="+mn-ea"/>
                          <a:cs typeface="+mn-cs"/>
                        </a:rPr>
                        <a:t>Postmenopausal women</a:t>
                      </a:r>
                      <a:endParaRPr lang="en-US" sz="1600" kern="1200" dirty="0" smtClean="0">
                        <a:latin typeface="+mn-lt"/>
                        <a:ea typeface="+mn-ea"/>
                        <a:cs typeface="+mn-cs"/>
                      </a:endParaRPr>
                    </a:p>
                  </a:txBody>
                  <a:tcPr/>
                </a:tc>
                <a:extLst>
                  <a:ext uri="{0D108BD9-81ED-4DB2-BD59-A6C34878D82A}">
                    <a16:rowId xmlns:a16="http://schemas.microsoft.com/office/drawing/2014/main" xmlns="" val="100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ACE Inhibitor (</a:t>
                      </a:r>
                      <a:r>
                        <a:rPr lang="en-US" sz="1800" kern="1200" dirty="0" smtClean="0">
                          <a:solidFill>
                            <a:srgbClr val="008F00"/>
                          </a:solidFill>
                          <a:latin typeface="+mn-lt"/>
                          <a:ea typeface="+mn-ea"/>
                          <a:cs typeface="+mn-cs"/>
                        </a:rPr>
                        <a:t>Preferred in diabetics</a:t>
                      </a:r>
                      <a:r>
                        <a:rPr lang="en-US" sz="1800" dirty="0" smtClean="0"/>
                        <a:t>)</a:t>
                      </a:r>
                    </a:p>
                  </a:txBody>
                  <a:tcPr/>
                </a:tc>
                <a:tc vMerge="1">
                  <a:txBody>
                    <a:bodyPr/>
                    <a:lstStyle/>
                    <a:p>
                      <a:endParaRPr lang="en-US" dirty="0"/>
                    </a:p>
                  </a:txBody>
                  <a:tcPr/>
                </a:tc>
                <a:extLst>
                  <a:ext uri="{0D108BD9-81ED-4DB2-BD59-A6C34878D82A}">
                    <a16:rowId xmlns:a16="http://schemas.microsoft.com/office/drawing/2014/main" xmlns="" val="10003"/>
                  </a:ext>
                </a:extLst>
              </a:tr>
            </a:tbl>
          </a:graphicData>
        </a:graphic>
      </p:graphicFrame>
      <p:sp>
        <p:nvSpPr>
          <p:cNvPr id="6" name="مستطيل 9"/>
          <p:cNvSpPr/>
          <p:nvPr/>
        </p:nvSpPr>
        <p:spPr>
          <a:xfrm>
            <a:off x="9183581" y="1686595"/>
            <a:ext cx="2582735" cy="1477328"/>
          </a:xfrm>
          <a:prstGeom prst="rect">
            <a:avLst/>
          </a:prstGeom>
          <a:solidFill>
            <a:schemeClr val="bg1">
              <a:lumMod val="95000"/>
            </a:schemeClr>
          </a:solidFill>
          <a:ln w="19050">
            <a:solidFill>
              <a:schemeClr val="tx1"/>
            </a:solidFill>
            <a:prstDash val="dash"/>
          </a:ln>
        </p:spPr>
        <p:txBody>
          <a:bodyPr wrap="square">
            <a:spAutoFit/>
          </a:bodyPr>
          <a:lstStyle/>
          <a:p>
            <a:pPr algn="ctr"/>
            <a:r>
              <a:rPr lang="en-US" dirty="0">
                <a:solidFill>
                  <a:srgbClr val="008F00"/>
                </a:solidFill>
              </a:rPr>
              <a:t>If</a:t>
            </a:r>
            <a:r>
              <a:rPr lang="en-US" dirty="0">
                <a:solidFill>
                  <a:srgbClr val="FFFF00"/>
                </a:solidFill>
              </a:rPr>
              <a:t> </a:t>
            </a:r>
            <a:r>
              <a:rPr lang="en-US" dirty="0">
                <a:solidFill>
                  <a:srgbClr val="008F00"/>
                </a:solidFill>
              </a:rPr>
              <a:t>his body weight is high or he has a high tendency to familial metabolic diseases, they’re put on aspirin</a:t>
            </a:r>
          </a:p>
        </p:txBody>
      </p:sp>
    </p:spTree>
    <p:extLst>
      <p:ext uri="{BB962C8B-B14F-4D97-AF65-F5344CB8AC3E}">
        <p14:creationId xmlns:p14="http://schemas.microsoft.com/office/powerpoint/2010/main" val="1975742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Current Treatment</a:t>
            </a:r>
            <a:endParaRPr lang="en-US" sz="2800" dirty="0">
              <a:solidFill>
                <a:srgbClr val="4C8180"/>
              </a:solidFill>
              <a:latin typeface="Century Gothic" charset="0"/>
              <a:ea typeface="Century Gothic" charset="0"/>
              <a:cs typeface="Century Gothic" charset="0"/>
            </a:endParaRPr>
          </a:p>
        </p:txBody>
      </p:sp>
      <p:graphicFrame>
        <p:nvGraphicFramePr>
          <p:cNvPr id="9" name="Diagram 8">
            <a:extLst>
              <a:ext uri="{FF2B5EF4-FFF2-40B4-BE49-F238E27FC236}">
                <a16:creationId xmlns:a16="http://schemas.microsoft.com/office/drawing/2014/main" xmlns="" id="{F0EB2326-F5B1-CA49-BF35-7715E799F0FB}"/>
              </a:ext>
            </a:extLst>
          </p:cNvPr>
          <p:cNvGraphicFramePr/>
          <p:nvPr>
            <p:extLst>
              <p:ext uri="{D42A27DB-BD31-4B8C-83A1-F6EECF244321}">
                <p14:modId xmlns:p14="http://schemas.microsoft.com/office/powerpoint/2010/main" val="1888768565"/>
              </p:ext>
            </p:extLst>
          </p:nvPr>
        </p:nvGraphicFramePr>
        <p:xfrm>
          <a:off x="1666239" y="809401"/>
          <a:ext cx="86581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032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Metformin</a:t>
            </a:r>
            <a:endParaRPr lang="en-US" sz="2800" dirty="0">
              <a:solidFill>
                <a:srgbClr val="4C8180"/>
              </a:solidFill>
              <a:latin typeface="Century Gothic" charset="0"/>
              <a:ea typeface="Century Gothic" charset="0"/>
              <a:cs typeface="Century Gothic" charset="0"/>
            </a:endParaRPr>
          </a:p>
        </p:txBody>
      </p:sp>
      <p:sp>
        <p:nvSpPr>
          <p:cNvPr id="3" name="مستطيل 2"/>
          <p:cNvSpPr/>
          <p:nvPr/>
        </p:nvSpPr>
        <p:spPr>
          <a:xfrm>
            <a:off x="7581569" y="1442054"/>
            <a:ext cx="4126523" cy="1477328"/>
          </a:xfrm>
          <a:prstGeom prst="rect">
            <a:avLst/>
          </a:prstGeom>
          <a:solidFill>
            <a:schemeClr val="bg1">
              <a:lumMod val="95000"/>
            </a:schemeClr>
          </a:solidFill>
          <a:ln w="19050">
            <a:solidFill>
              <a:schemeClr val="tx1"/>
            </a:solidFill>
            <a:prstDash val="dash"/>
          </a:ln>
        </p:spPr>
        <p:txBody>
          <a:bodyPr wrap="square">
            <a:spAutoFit/>
          </a:bodyPr>
          <a:lstStyle/>
          <a:p>
            <a:r>
              <a:rPr lang="en-US" dirty="0">
                <a:solidFill>
                  <a:srgbClr val="008F00"/>
                </a:solidFill>
              </a:rPr>
              <a:t>When there’s insulin </a:t>
            </a:r>
            <a:r>
              <a:rPr lang="en-US" dirty="0" smtClean="0">
                <a:solidFill>
                  <a:srgbClr val="008F00"/>
                </a:solidFill>
              </a:rPr>
              <a:t>resistance (the </a:t>
            </a:r>
            <a:r>
              <a:rPr lang="en-US" dirty="0">
                <a:solidFill>
                  <a:srgbClr val="008F00"/>
                </a:solidFill>
              </a:rPr>
              <a:t>cell can’t take up the glucose) the body perceives starving mode and the liver starts </a:t>
            </a:r>
            <a:r>
              <a:rPr lang="en-US" dirty="0" smtClean="0">
                <a:solidFill>
                  <a:srgbClr val="008F00"/>
                </a:solidFill>
              </a:rPr>
              <a:t>gluconeogenesis </a:t>
            </a:r>
            <a:r>
              <a:rPr lang="en-US" dirty="0">
                <a:solidFill>
                  <a:srgbClr val="008F00"/>
                </a:solidFill>
              </a:rPr>
              <a:t>to make glucose which is a way to get hyperglycemia.</a:t>
            </a:r>
          </a:p>
        </p:txBody>
      </p:sp>
      <p:sp>
        <p:nvSpPr>
          <p:cNvPr id="4" name="مستطيل 3"/>
          <p:cNvSpPr/>
          <p:nvPr/>
        </p:nvSpPr>
        <p:spPr>
          <a:xfrm>
            <a:off x="8207581" y="3333896"/>
            <a:ext cx="2874498" cy="1754326"/>
          </a:xfrm>
          <a:prstGeom prst="rect">
            <a:avLst/>
          </a:prstGeom>
          <a:solidFill>
            <a:schemeClr val="bg1">
              <a:lumMod val="95000"/>
            </a:schemeClr>
          </a:solidFill>
          <a:ln w="19050">
            <a:solidFill>
              <a:schemeClr val="tx1"/>
            </a:solidFill>
            <a:prstDash val="dash"/>
          </a:ln>
        </p:spPr>
        <p:txBody>
          <a:bodyPr wrap="square">
            <a:spAutoFit/>
          </a:bodyPr>
          <a:lstStyle/>
          <a:p>
            <a:r>
              <a:rPr lang="en-US" dirty="0">
                <a:solidFill>
                  <a:srgbClr val="008F00"/>
                </a:solidFill>
              </a:rPr>
              <a:t>If we give metformin to obese person who doesn’t have diabetes, it can lower body weight by decreasing lipid synthesis and blood glucose</a:t>
            </a:r>
          </a:p>
        </p:txBody>
      </p:sp>
      <p:graphicFrame>
        <p:nvGraphicFramePr>
          <p:cNvPr id="6" name="جدول 2"/>
          <p:cNvGraphicFramePr>
            <a:graphicFrameLocks noGrp="1"/>
          </p:cNvGraphicFramePr>
          <p:nvPr>
            <p:extLst>
              <p:ext uri="{D42A27DB-BD31-4B8C-83A1-F6EECF244321}">
                <p14:modId xmlns:p14="http://schemas.microsoft.com/office/powerpoint/2010/main" val="1741476453"/>
              </p:ext>
            </p:extLst>
          </p:nvPr>
        </p:nvGraphicFramePr>
        <p:xfrm>
          <a:off x="303876" y="1085216"/>
          <a:ext cx="6809349" cy="4025137"/>
        </p:xfrm>
        <a:graphic>
          <a:graphicData uri="http://schemas.openxmlformats.org/drawingml/2006/table">
            <a:tbl>
              <a:tblPr firstRow="1" bandRow="1">
                <a:tableStyleId>{616DA210-FB5B-4158-B5E0-FEB733F419BA}</a:tableStyleId>
              </a:tblPr>
              <a:tblGrid>
                <a:gridCol w="3330911">
                  <a:extLst>
                    <a:ext uri="{9D8B030D-6E8A-4147-A177-3AD203B41FA5}">
                      <a16:colId xmlns:a16="http://schemas.microsoft.com/office/drawing/2014/main" xmlns="" val="20000"/>
                    </a:ext>
                  </a:extLst>
                </a:gridCol>
                <a:gridCol w="3478438">
                  <a:extLst>
                    <a:ext uri="{9D8B030D-6E8A-4147-A177-3AD203B41FA5}">
                      <a16:colId xmlns:a16="http://schemas.microsoft.com/office/drawing/2014/main" xmlns="" val="20001"/>
                    </a:ext>
                  </a:extLst>
                </a:gridCol>
              </a:tblGrid>
              <a:tr h="641857">
                <a:tc gridSpan="2">
                  <a:txBody>
                    <a:bodyPr/>
                    <a:lstStyle/>
                    <a:p>
                      <a:pPr lvl="0" algn="ctr"/>
                      <a:r>
                        <a:rPr lang="en-US" sz="2000" b="1" kern="1200" dirty="0" smtClean="0">
                          <a:solidFill>
                            <a:srgbClr val="30AAB1"/>
                          </a:solidFill>
                          <a:latin typeface="Century Gothic" charset="0"/>
                          <a:ea typeface="Century Gothic" charset="0"/>
                          <a:cs typeface="Century Gothic" charset="0"/>
                        </a:rPr>
                        <a:t>Metformin</a:t>
                      </a:r>
                    </a:p>
                  </a:txBody>
                  <a:tcPr anchor="ctr"/>
                </a:tc>
                <a:tc hMerge="1">
                  <a:txBody>
                    <a:bodyPr/>
                    <a:lstStyle/>
                    <a:p>
                      <a:pPr lvl="0" algn="ctr"/>
                      <a:endParaRPr lang="en-US" sz="1600" u="sng" dirty="0">
                        <a:solidFill>
                          <a:schemeClr val="tx1"/>
                        </a:solidFill>
                      </a:endParaRPr>
                    </a:p>
                  </a:txBody>
                  <a:tcPr anchor="ctr"/>
                </a:tc>
                <a:extLst>
                  <a:ext uri="{0D108BD9-81ED-4DB2-BD59-A6C34878D82A}">
                    <a16:rowId xmlns:a16="http://schemas.microsoft.com/office/drawing/2014/main" xmlns="" val="10002"/>
                  </a:ext>
                </a:extLst>
              </a:tr>
              <a:tr h="311479">
                <a:tc>
                  <a:txBody>
                    <a:bodyPr/>
                    <a:lstStyle/>
                    <a:p>
                      <a:pPr lvl="0" algn="ctr" defTabSz="622300" rtl="0">
                        <a:lnSpc>
                          <a:spcPct val="90000"/>
                        </a:lnSpc>
                        <a:spcBef>
                          <a:spcPct val="0"/>
                        </a:spcBef>
                        <a:spcAft>
                          <a:spcPct val="35000"/>
                        </a:spcAft>
                      </a:pPr>
                      <a:r>
                        <a:rPr lang="en-US" sz="1800" b="1" kern="1200" dirty="0" smtClean="0">
                          <a:solidFill>
                            <a:srgbClr val="4B8180"/>
                          </a:solidFill>
                          <a:latin typeface="+mn-lt"/>
                          <a:ea typeface="ＭＳ Ｐゴシック" charset="-128"/>
                          <a:cs typeface="+mn-cs"/>
                        </a:rPr>
                        <a:t>Used to</a:t>
                      </a:r>
                      <a:endParaRPr lang="en-US" sz="1800" b="1" kern="1200" dirty="0">
                        <a:solidFill>
                          <a:srgbClr val="4B8180"/>
                        </a:solidFill>
                        <a:latin typeface="+mn-lt"/>
                        <a:ea typeface="ＭＳ Ｐゴシック" charset="-128"/>
                        <a:cs typeface="+mn-cs"/>
                      </a:endParaRPr>
                    </a:p>
                  </a:txBody>
                  <a:tcPr anchor="ctr"/>
                </a:tc>
                <a:tc>
                  <a:txBody>
                    <a:bodyPr/>
                    <a:lstStyle/>
                    <a:p>
                      <a:pPr marL="285750" indent="-285750">
                        <a:lnSpc>
                          <a:spcPct val="150000"/>
                        </a:lnSpc>
                        <a:buFont typeface="Arial" charset="0"/>
                        <a:buChar char="•"/>
                      </a:pPr>
                      <a:r>
                        <a:rPr lang="en-US" altLang="en-US" sz="1600" b="1" dirty="0" smtClean="0">
                          <a:solidFill>
                            <a:srgbClr val="FF0000"/>
                          </a:solidFill>
                          <a:ea typeface="ＭＳ Ｐゴシック" panose="020B0600070205080204" pitchFamily="34" charset="-128"/>
                        </a:rPr>
                        <a:t>Reduce</a:t>
                      </a:r>
                      <a:r>
                        <a:rPr lang="en-US" altLang="en-US" sz="1600" b="1" dirty="0" smtClean="0">
                          <a:ea typeface="ＭＳ Ｐゴシック" panose="020B0600070205080204" pitchFamily="34" charset="-128"/>
                        </a:rPr>
                        <a:t> blood glucose levels</a:t>
                      </a:r>
                    </a:p>
                    <a:p>
                      <a:pPr marL="285750" indent="-285750">
                        <a:lnSpc>
                          <a:spcPct val="150000"/>
                        </a:lnSpc>
                        <a:buFont typeface="Arial" charset="0"/>
                        <a:buChar char="•"/>
                      </a:pPr>
                      <a:r>
                        <a:rPr lang="en-US" altLang="en-US" sz="1600" b="1" dirty="0" smtClean="0">
                          <a:solidFill>
                            <a:srgbClr val="FF0000"/>
                          </a:solidFill>
                          <a:ea typeface="ＭＳ Ｐゴシック" panose="020B0600070205080204" pitchFamily="34" charset="-128"/>
                        </a:rPr>
                        <a:t>Reduce</a:t>
                      </a:r>
                      <a:r>
                        <a:rPr lang="en-US" altLang="en-US" sz="1600" b="1" dirty="0" smtClean="0">
                          <a:ea typeface="ＭＳ Ｐゴシック" panose="020B0600070205080204" pitchFamily="34" charset="-128"/>
                        </a:rPr>
                        <a:t> blood lipids</a:t>
                      </a:r>
                      <a:endParaRPr lang="en-US" altLang="en-US" sz="1600" b="1" dirty="0">
                        <a:ea typeface="ＭＳ Ｐゴシック" panose="020B0600070205080204" pitchFamily="34" charset="-128"/>
                      </a:endParaRPr>
                    </a:p>
                  </a:txBody>
                  <a:tcPr anchor="ctr"/>
                </a:tc>
                <a:extLst>
                  <a:ext uri="{0D108BD9-81ED-4DB2-BD59-A6C34878D82A}">
                    <a16:rowId xmlns:a16="http://schemas.microsoft.com/office/drawing/2014/main" xmlns="" val="10000"/>
                  </a:ext>
                </a:extLst>
              </a:tr>
              <a:tr h="251634">
                <a:tc>
                  <a:txBody>
                    <a:bodyPr/>
                    <a:lstStyle/>
                    <a:p>
                      <a:pPr marL="0" marR="0" lvl="0" indent="0" algn="ctr" defTabSz="622300" rtl="0" eaLnBrk="1" fontAlgn="auto" latinLnBrk="0" hangingPunct="1">
                        <a:lnSpc>
                          <a:spcPct val="90000"/>
                        </a:lnSpc>
                        <a:spcBef>
                          <a:spcPct val="0"/>
                        </a:spcBef>
                        <a:spcAft>
                          <a:spcPct val="35000"/>
                        </a:spcAft>
                        <a:buClrTx/>
                        <a:buSzTx/>
                        <a:buFont typeface="+mj-lt"/>
                        <a:buNone/>
                        <a:tabLst/>
                        <a:defRPr/>
                      </a:pPr>
                      <a:r>
                        <a:rPr lang="en-US" sz="1800" b="0" kern="1200" dirty="0" smtClean="0">
                          <a:solidFill>
                            <a:srgbClr val="4B8180"/>
                          </a:solidFill>
                          <a:latin typeface="+mn-lt"/>
                          <a:ea typeface="ＭＳ Ｐゴシック" charset="-128"/>
                          <a:cs typeface="+mn-cs"/>
                        </a:rPr>
                        <a:t>Mechanism of Action</a:t>
                      </a:r>
                      <a:endParaRPr lang="en-US" dirty="0" smtClean="0">
                        <a:solidFill>
                          <a:srgbClr val="008F00"/>
                        </a:solidFill>
                      </a:endParaRPr>
                    </a:p>
                  </a:txBody>
                  <a:tcPr anchor="ctr">
                    <a:solidFill>
                      <a:srgbClr val="F2F2F2"/>
                    </a:solidFill>
                  </a:tcPr>
                </a:tc>
                <a:tc>
                  <a:txBody>
                    <a:bodyPr/>
                    <a:lstStyle/>
                    <a:p>
                      <a:pPr>
                        <a:lnSpc>
                          <a:spcPct val="100000"/>
                        </a:lnSpc>
                      </a:pPr>
                      <a:r>
                        <a:rPr lang="en-US" altLang="en-US" sz="1800" b="1" dirty="0" smtClean="0">
                          <a:solidFill>
                            <a:srgbClr val="FF0000"/>
                          </a:solidFill>
                          <a:ea typeface="ＭＳ Ｐゴシック" panose="020B0600070205080204" pitchFamily="34" charset="-128"/>
                        </a:rPr>
                        <a:t>Reduces</a:t>
                      </a:r>
                      <a:r>
                        <a:rPr lang="en-US" altLang="en-US" sz="1800" dirty="0" smtClean="0">
                          <a:solidFill>
                            <a:srgbClr val="FF0000"/>
                          </a:solidFill>
                          <a:ea typeface="ＭＳ Ｐゴシック" panose="020B0600070205080204" pitchFamily="34" charset="-128"/>
                        </a:rPr>
                        <a:t> </a:t>
                      </a:r>
                      <a:r>
                        <a:rPr lang="en-US" altLang="en-US" sz="1800" b="1" dirty="0" smtClean="0">
                          <a:ea typeface="ＭＳ Ｐゴシック" panose="020B0600070205080204" pitchFamily="34" charset="-128"/>
                        </a:rPr>
                        <a:t>blood glucose levels </a:t>
                      </a:r>
                      <a:r>
                        <a:rPr lang="en-US" altLang="en-US" sz="1800" dirty="0" smtClean="0">
                          <a:ea typeface="ＭＳ Ｐゴシック" panose="020B0600070205080204" pitchFamily="34" charset="-128"/>
                        </a:rPr>
                        <a:t>by </a:t>
                      </a:r>
                      <a:r>
                        <a:rPr lang="en-US" altLang="en-US" sz="1800" dirty="0" smtClean="0">
                          <a:solidFill>
                            <a:srgbClr val="FF0000"/>
                          </a:solidFill>
                          <a:ea typeface="ＭＳ Ｐゴシック" panose="020B0600070205080204" pitchFamily="34" charset="-128"/>
                        </a:rPr>
                        <a:t>inhibiting hepatic gluconeogenesis</a:t>
                      </a:r>
                    </a:p>
                    <a:p>
                      <a:pPr lvl="1">
                        <a:lnSpc>
                          <a:spcPct val="100000"/>
                        </a:lnSpc>
                        <a:buFont typeface="Helvetica" pitchFamily="2" charset="0"/>
                        <a:buChar char="⁃"/>
                      </a:pPr>
                      <a:r>
                        <a:rPr lang="en-US" altLang="en-US" sz="1800" dirty="0" smtClean="0">
                          <a:ea typeface="ＭＳ Ｐゴシック" panose="020B0600070205080204" pitchFamily="34" charset="-128"/>
                        </a:rPr>
                        <a:t>Hepatic gluconeogenesis is active in patients due to liver’s resistance to the effects of insulin</a:t>
                      </a:r>
                    </a:p>
                    <a:p>
                      <a:pPr>
                        <a:lnSpc>
                          <a:spcPct val="100000"/>
                        </a:lnSpc>
                      </a:pPr>
                      <a:r>
                        <a:rPr lang="en-US" altLang="en-US" sz="1800" b="1" dirty="0" smtClean="0">
                          <a:solidFill>
                            <a:srgbClr val="FF0000"/>
                          </a:solidFill>
                          <a:ea typeface="ＭＳ Ｐゴシック" panose="020B0600070205080204" pitchFamily="34" charset="-128"/>
                        </a:rPr>
                        <a:t>Reduces</a:t>
                      </a:r>
                      <a:r>
                        <a:rPr lang="en-US" altLang="en-US" sz="1800" dirty="0" smtClean="0">
                          <a:ea typeface="ＭＳ Ｐゴシック" panose="020B0600070205080204" pitchFamily="34" charset="-128"/>
                        </a:rPr>
                        <a:t> </a:t>
                      </a:r>
                      <a:r>
                        <a:rPr lang="en-US" altLang="en-US" sz="1800" b="1" dirty="0" smtClean="0">
                          <a:ea typeface="ＭＳ Ｐゴシック" panose="020B0600070205080204" pitchFamily="34" charset="-128"/>
                        </a:rPr>
                        <a:t>lipid synthesis in the liver </a:t>
                      </a:r>
                      <a:r>
                        <a:rPr lang="en-US" altLang="en-US" sz="1800" dirty="0" smtClean="0">
                          <a:ea typeface="ＭＳ Ｐゴシック" panose="020B0600070205080204" pitchFamily="34" charset="-128"/>
                          <a:sym typeface="Wingdings" pitchFamily="2" charset="2"/>
                        </a:rPr>
                        <a:t> </a:t>
                      </a:r>
                      <a:r>
                        <a:rPr lang="en-US" altLang="en-US" sz="1800" dirty="0" smtClean="0">
                          <a:ea typeface="ＭＳ Ｐゴシック" panose="020B0600070205080204" pitchFamily="34" charset="-128"/>
                        </a:rPr>
                        <a:t>Helps reducing blood lipids </a:t>
                      </a:r>
                      <a:r>
                        <a:rPr lang="en-US" altLang="en-US" sz="1800" dirty="0" smtClean="0">
                          <a:solidFill>
                            <a:srgbClr val="008F00"/>
                          </a:solidFill>
                        </a:rPr>
                        <a:t>(</a:t>
                      </a:r>
                      <a:r>
                        <a:rPr lang="en-US" sz="1800" dirty="0" smtClean="0">
                          <a:solidFill>
                            <a:srgbClr val="008F00"/>
                          </a:solidFill>
                        </a:rPr>
                        <a:t>Helpful with dyslipidemia also)</a:t>
                      </a:r>
                      <a:endParaRPr lang="en-US" sz="1800" dirty="0">
                        <a:solidFill>
                          <a:srgbClr val="008F00"/>
                        </a:solidFill>
                      </a:endParaRPr>
                    </a:p>
                  </a:txBody>
                  <a:tcPr anchor="ctr">
                    <a:solidFill>
                      <a:srgbClr val="F2F2F2"/>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489184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Fibrates</a:t>
            </a:r>
            <a:endParaRPr lang="en-US" sz="2800" dirty="0">
              <a:solidFill>
                <a:srgbClr val="4C8180"/>
              </a:solidFill>
              <a:latin typeface="Century Gothic" charset="0"/>
              <a:ea typeface="Century Gothic" charset="0"/>
              <a:cs typeface="Century Gothic" charset="0"/>
            </a:endParaRPr>
          </a:p>
        </p:txBody>
      </p:sp>
      <p:sp>
        <p:nvSpPr>
          <p:cNvPr id="5" name="TextBox 4">
            <a:extLst>
              <a:ext uri="{FF2B5EF4-FFF2-40B4-BE49-F238E27FC236}">
                <a16:creationId xmlns:a16="http://schemas.microsoft.com/office/drawing/2014/main" xmlns="" id="{C1B38E43-0ACD-EB45-85AA-1FCC16A8F4D8}"/>
              </a:ext>
            </a:extLst>
          </p:cNvPr>
          <p:cNvSpPr txBox="1"/>
          <p:nvPr/>
        </p:nvSpPr>
        <p:spPr>
          <a:xfrm>
            <a:off x="571500" y="936297"/>
            <a:ext cx="8514510" cy="3831818"/>
          </a:xfrm>
          <a:prstGeom prst="rect">
            <a:avLst/>
          </a:prstGeom>
          <a:noFill/>
          <a:ln w="28575">
            <a:solidFill>
              <a:srgbClr val="00B0F0"/>
            </a:solidFill>
          </a:ln>
        </p:spPr>
        <p:txBody>
          <a:bodyPr wrap="none" rtlCol="0">
            <a:spAutoFit/>
          </a:bodyPr>
          <a:lstStyle/>
          <a:p>
            <a:pPr marL="285750" indent="-285750">
              <a:lnSpc>
                <a:spcPct val="150000"/>
              </a:lnSpc>
              <a:buFont typeface="Wingdings" charset="2"/>
              <a:buChar char="v"/>
            </a:pPr>
            <a:r>
              <a:rPr lang="en-US" b="1" dirty="0"/>
              <a:t>Used </a:t>
            </a:r>
            <a:r>
              <a:rPr lang="en-US" b="1" dirty="0" smtClean="0"/>
              <a:t>to:  </a:t>
            </a:r>
            <a:r>
              <a:rPr lang="en-US" dirty="0" smtClean="0"/>
              <a:t>Reduce </a:t>
            </a:r>
            <a:r>
              <a:rPr lang="en-US" dirty="0"/>
              <a:t>blood lipid level</a:t>
            </a:r>
          </a:p>
          <a:p>
            <a:pPr marL="285750" indent="-285750">
              <a:lnSpc>
                <a:spcPct val="150000"/>
              </a:lnSpc>
              <a:buFont typeface="Wingdings" charset="2"/>
              <a:buChar char="v"/>
            </a:pPr>
            <a:r>
              <a:rPr lang="en-US" b="1" dirty="0"/>
              <a:t>Mechanism of Action:</a:t>
            </a:r>
          </a:p>
          <a:p>
            <a:pPr marL="285750" indent="-285750">
              <a:lnSpc>
                <a:spcPct val="150000"/>
              </a:lnSpc>
              <a:buFont typeface="Wingdings" charset="2"/>
              <a:buChar char="ü"/>
            </a:pPr>
            <a:r>
              <a:rPr lang="en-US" dirty="0"/>
              <a:t>Activate transcription </a:t>
            </a:r>
            <a:r>
              <a:rPr lang="en-US" dirty="0" smtClean="0"/>
              <a:t>factor :</a:t>
            </a:r>
            <a:endParaRPr lang="en-US" dirty="0"/>
          </a:p>
          <a:p>
            <a:pPr marL="742950" lvl="1" indent="-285750">
              <a:lnSpc>
                <a:spcPct val="150000"/>
              </a:lnSpc>
              <a:buFont typeface="Helvetica" pitchFamily="2" charset="0"/>
              <a:buChar char="⁃"/>
            </a:pPr>
            <a:r>
              <a:rPr lang="en-US" dirty="0">
                <a:solidFill>
                  <a:srgbClr val="FF0000"/>
                </a:solidFill>
              </a:rPr>
              <a:t>Peroxisome proliferator activated receptor-</a:t>
            </a:r>
            <a:r>
              <a:rPr lang="el-GR" b="1" dirty="0">
                <a:solidFill>
                  <a:srgbClr val="FF0000"/>
                </a:solidFill>
              </a:rPr>
              <a:t>α</a:t>
            </a:r>
            <a:r>
              <a:rPr lang="el-GR" dirty="0">
                <a:solidFill>
                  <a:srgbClr val="FF0000"/>
                </a:solidFill>
              </a:rPr>
              <a:t> </a:t>
            </a:r>
            <a:r>
              <a:rPr lang="el-GR" dirty="0"/>
              <a:t>(</a:t>
            </a:r>
            <a:r>
              <a:rPr lang="en-US" dirty="0"/>
              <a:t>PPAR-a)</a:t>
            </a:r>
          </a:p>
          <a:p>
            <a:pPr marL="285750" indent="-285750">
              <a:lnSpc>
                <a:spcPct val="150000"/>
              </a:lnSpc>
              <a:buFont typeface="Wingdings" charset="2"/>
              <a:buChar char="v"/>
            </a:pPr>
            <a:r>
              <a:rPr lang="en-US" dirty="0"/>
              <a:t>Activated </a:t>
            </a:r>
            <a:r>
              <a:rPr lang="en-US" b="1" dirty="0">
                <a:solidFill>
                  <a:srgbClr val="FF0000"/>
                </a:solidFill>
              </a:rPr>
              <a:t>PPAR- </a:t>
            </a:r>
            <a:r>
              <a:rPr lang="el-GR" b="1" dirty="0">
                <a:solidFill>
                  <a:srgbClr val="FF0000"/>
                </a:solidFill>
              </a:rPr>
              <a:t>α </a:t>
            </a:r>
            <a:r>
              <a:rPr lang="en-US" dirty="0">
                <a:sym typeface="Wingdings" pitchFamily="2" charset="2"/>
              </a:rPr>
              <a:t></a:t>
            </a:r>
            <a:r>
              <a:rPr lang="el-GR" dirty="0"/>
              <a:t> </a:t>
            </a:r>
            <a:r>
              <a:rPr lang="en-US" dirty="0"/>
              <a:t>transcription of genes of </a:t>
            </a:r>
            <a:r>
              <a:rPr lang="en-US" b="1" dirty="0"/>
              <a:t>lipid degradation / uptake by the </a:t>
            </a:r>
            <a:r>
              <a:rPr lang="en-US" dirty="0"/>
              <a:t>cells:</a:t>
            </a:r>
          </a:p>
          <a:p>
            <a:pPr marL="742950" lvl="1" indent="-285750">
              <a:lnSpc>
                <a:spcPct val="150000"/>
              </a:lnSpc>
              <a:buFont typeface="Helvetica" pitchFamily="2" charset="0"/>
              <a:buChar char="⁃"/>
            </a:pPr>
            <a:r>
              <a:rPr lang="en-US" b="1" dirty="0" smtClean="0">
                <a:solidFill>
                  <a:srgbClr val="FF0000"/>
                </a:solidFill>
              </a:rPr>
              <a:t>Carnitine : </a:t>
            </a:r>
            <a:r>
              <a:rPr lang="en-US" dirty="0" err="1" smtClean="0"/>
              <a:t>palmitoyl</a:t>
            </a:r>
            <a:r>
              <a:rPr lang="en-US" dirty="0" smtClean="0"/>
              <a:t> </a:t>
            </a:r>
            <a:r>
              <a:rPr lang="en-US" dirty="0"/>
              <a:t>transferase I (</a:t>
            </a:r>
            <a:r>
              <a:rPr lang="en-US" dirty="0">
                <a:solidFill>
                  <a:srgbClr val="FF0000"/>
                </a:solidFill>
              </a:rPr>
              <a:t>enhances FA uptake into mitochondria</a:t>
            </a:r>
            <a:r>
              <a:rPr lang="en-US" dirty="0"/>
              <a:t>)</a:t>
            </a:r>
          </a:p>
          <a:p>
            <a:pPr marL="742950" lvl="1" indent="-285750">
              <a:lnSpc>
                <a:spcPct val="150000"/>
              </a:lnSpc>
              <a:buFont typeface="Helvetica" pitchFamily="2" charset="0"/>
              <a:buChar char="⁃"/>
            </a:pPr>
            <a:r>
              <a:rPr lang="en-US" b="1" dirty="0">
                <a:solidFill>
                  <a:srgbClr val="FF0000"/>
                </a:solidFill>
              </a:rPr>
              <a:t>Lipoprotein </a:t>
            </a:r>
            <a:r>
              <a:rPr lang="en-US" b="1" dirty="0" smtClean="0">
                <a:solidFill>
                  <a:srgbClr val="FF0000"/>
                </a:solidFill>
              </a:rPr>
              <a:t>Lipase</a:t>
            </a:r>
            <a:r>
              <a:rPr lang="en-US" dirty="0">
                <a:solidFill>
                  <a:srgbClr val="008F00"/>
                </a:solidFill>
              </a:rPr>
              <a:t> </a:t>
            </a:r>
            <a:r>
              <a:rPr lang="en-US" dirty="0" smtClean="0">
                <a:solidFill>
                  <a:srgbClr val="008F00"/>
                </a:solidFill>
              </a:rPr>
              <a:t>(Explained at slide 7)</a:t>
            </a:r>
            <a:endParaRPr lang="en-US" dirty="0">
              <a:solidFill>
                <a:srgbClr val="008F00"/>
              </a:solidFill>
            </a:endParaRPr>
          </a:p>
          <a:p>
            <a:pPr marL="742950" lvl="1" indent="-285750">
              <a:lnSpc>
                <a:spcPct val="150000"/>
              </a:lnSpc>
              <a:buFont typeface="Helvetica" pitchFamily="2" charset="0"/>
              <a:buChar char="⁃"/>
            </a:pPr>
            <a:r>
              <a:rPr lang="en-US" dirty="0"/>
              <a:t>Stimulates </a:t>
            </a:r>
            <a:r>
              <a:rPr lang="en-US" b="1" dirty="0">
                <a:solidFill>
                  <a:srgbClr val="FF0000"/>
                </a:solidFill>
              </a:rPr>
              <a:t>apoAI</a:t>
            </a:r>
            <a:r>
              <a:rPr lang="en-US" dirty="0">
                <a:solidFill>
                  <a:srgbClr val="FF0000"/>
                </a:solidFill>
              </a:rPr>
              <a:t> </a:t>
            </a:r>
            <a:r>
              <a:rPr lang="en-US" dirty="0"/>
              <a:t>and </a:t>
            </a:r>
            <a:r>
              <a:rPr lang="en-US" b="1" dirty="0">
                <a:solidFill>
                  <a:srgbClr val="FF0000"/>
                </a:solidFill>
              </a:rPr>
              <a:t>apoAII</a:t>
            </a:r>
            <a:r>
              <a:rPr lang="en-US" dirty="0"/>
              <a:t> protein synthesis (major proteins in HDL</a:t>
            </a:r>
            <a:r>
              <a:rPr lang="en-US" dirty="0" smtClean="0"/>
              <a:t>)</a:t>
            </a:r>
          </a:p>
          <a:p>
            <a:pPr lvl="1" algn="ctr">
              <a:lnSpc>
                <a:spcPct val="150000"/>
              </a:lnSpc>
            </a:pPr>
            <a:r>
              <a:rPr lang="en-US" dirty="0">
                <a:solidFill>
                  <a:srgbClr val="008F00"/>
                </a:solidFill>
              </a:rPr>
              <a:t>Increase production of </a:t>
            </a:r>
            <a:r>
              <a:rPr lang="en-US" dirty="0" smtClean="0">
                <a:solidFill>
                  <a:srgbClr val="008F00"/>
                </a:solidFill>
              </a:rPr>
              <a:t>HDL</a:t>
            </a:r>
            <a:endParaRPr lang="en-US" dirty="0"/>
          </a:p>
        </p:txBody>
      </p:sp>
      <p:sp>
        <p:nvSpPr>
          <p:cNvPr id="4" name="مستطيل 3"/>
          <p:cNvSpPr/>
          <p:nvPr/>
        </p:nvSpPr>
        <p:spPr>
          <a:xfrm>
            <a:off x="1107964" y="5090743"/>
            <a:ext cx="7978045" cy="1200329"/>
          </a:xfrm>
          <a:prstGeom prst="rect">
            <a:avLst/>
          </a:prstGeom>
          <a:solidFill>
            <a:schemeClr val="bg1">
              <a:lumMod val="95000"/>
            </a:schemeClr>
          </a:solidFill>
          <a:ln w="19050">
            <a:solidFill>
              <a:schemeClr val="tx1"/>
            </a:solidFill>
            <a:prstDash val="dash"/>
          </a:ln>
        </p:spPr>
        <p:txBody>
          <a:bodyPr wrap="square">
            <a:spAutoFit/>
          </a:bodyPr>
          <a:lstStyle/>
          <a:p>
            <a:r>
              <a:rPr lang="en-US" dirty="0">
                <a:solidFill>
                  <a:srgbClr val="008F00"/>
                </a:solidFill>
              </a:rPr>
              <a:t>This Transcription factor present mainly in the liver, When </a:t>
            </a:r>
            <a:r>
              <a:rPr lang="en-US" altLang="en-US" dirty="0">
                <a:solidFill>
                  <a:srgbClr val="008F00"/>
                </a:solidFill>
              </a:rPr>
              <a:t>PPAR-</a:t>
            </a:r>
            <a:r>
              <a:rPr lang="el-GR" altLang="en-US" dirty="0">
                <a:solidFill>
                  <a:srgbClr val="008F00"/>
                </a:solidFill>
              </a:rPr>
              <a:t> α</a:t>
            </a:r>
            <a:r>
              <a:rPr lang="en-US" altLang="en-US" dirty="0">
                <a:solidFill>
                  <a:srgbClr val="008F00"/>
                </a:solidFill>
              </a:rPr>
              <a:t>  is activated it affects transcription of genes for lipid degradation or uptake by cells </a:t>
            </a:r>
          </a:p>
          <a:p>
            <a:r>
              <a:rPr lang="en-US" altLang="en-US" dirty="0">
                <a:solidFill>
                  <a:srgbClr val="008F00"/>
                </a:solidFill>
              </a:rPr>
              <a:t>how is that? this transcription factor increases the molecules and protein required for this </a:t>
            </a:r>
            <a:r>
              <a:rPr lang="en-US" altLang="en-US" dirty="0" smtClean="0">
                <a:solidFill>
                  <a:srgbClr val="008F00"/>
                </a:solidFill>
              </a:rPr>
              <a:t>process.</a:t>
            </a:r>
            <a:endParaRPr lang="en-US" dirty="0">
              <a:solidFill>
                <a:srgbClr val="008F00"/>
              </a:solidFill>
            </a:endParaRPr>
          </a:p>
        </p:txBody>
      </p:sp>
    </p:spTree>
    <p:extLst>
      <p:ext uri="{BB962C8B-B14F-4D97-AF65-F5344CB8AC3E}">
        <p14:creationId xmlns:p14="http://schemas.microsoft.com/office/powerpoint/2010/main" val="111831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1284" y="478331"/>
            <a:ext cx="5438274" cy="3942618"/>
          </a:xfrm>
          <a:prstGeom prst="rect">
            <a:avLst/>
          </a:prstGeom>
        </p:spPr>
        <p:txBody>
          <a:bodyPr wrap="square">
            <a:spAutoFit/>
          </a:bodyPr>
          <a:lstStyle/>
          <a:p>
            <a:r>
              <a:rPr lang="en-US" altLang="en-US" sz="2400" dirty="0">
                <a:solidFill>
                  <a:schemeClr val="accent5">
                    <a:lumMod val="50000"/>
                  </a:schemeClr>
                </a:solidFill>
                <a:cs typeface="Adobe Devanagari" pitchFamily="18" charset="0"/>
              </a:rPr>
              <a:t>By the end of this lecture, the students should be able to</a:t>
            </a:r>
            <a:r>
              <a:rPr lang="en-US" altLang="en-US" sz="2400" dirty="0">
                <a:solidFill>
                  <a:schemeClr val="accent5">
                    <a:lumMod val="50000"/>
                  </a:schemeClr>
                </a:solidFill>
                <a:latin typeface="Adobe Devanagari" pitchFamily="18" charset="0"/>
                <a:cs typeface="Adobe Devanagari" pitchFamily="18" charset="0"/>
              </a:rPr>
              <a:t>:</a:t>
            </a:r>
          </a:p>
          <a:p>
            <a:pPr marL="457200" indent="-457200">
              <a:buFont typeface="Arial" charset="0"/>
              <a:buChar char="•"/>
            </a:pPr>
            <a:endParaRPr lang="en-US" sz="2400" dirty="0">
              <a:solidFill>
                <a:schemeClr val="accent5">
                  <a:lumMod val="50000"/>
                </a:schemeClr>
              </a:solidFill>
              <a:latin typeface="Century Gothic" panose="020B0502020202020204" pitchFamily="34" charset="0"/>
              <a:cs typeface="Adobe Devanagari" pitchFamily="18" charset="0"/>
            </a:endParaRPr>
          </a:p>
          <a:p>
            <a:pPr marL="457200" indent="-457200">
              <a:lnSpc>
                <a:spcPct val="90000"/>
              </a:lnSpc>
              <a:buFont typeface="Arial" charset="0"/>
              <a:buChar char="•"/>
              <a:defRPr/>
            </a:pPr>
            <a:r>
              <a:rPr lang="en-US" dirty="0">
                <a:solidFill>
                  <a:schemeClr val="accent5">
                    <a:lumMod val="50000"/>
                  </a:schemeClr>
                </a:solidFill>
                <a:cs typeface="Adobe Devanagari" pitchFamily="18" charset="0"/>
              </a:rPr>
              <a:t>Define metabolic syndrome, insulin resistance and dyslipidemia</a:t>
            </a:r>
          </a:p>
          <a:p>
            <a:pPr marL="457200" indent="-457200">
              <a:lnSpc>
                <a:spcPct val="90000"/>
              </a:lnSpc>
              <a:buFont typeface="Arial" charset="0"/>
              <a:buChar char="•"/>
              <a:defRPr/>
            </a:pPr>
            <a:endParaRPr lang="en-US" dirty="0">
              <a:solidFill>
                <a:schemeClr val="accent5">
                  <a:lumMod val="50000"/>
                </a:schemeClr>
              </a:solidFill>
              <a:cs typeface="Adobe Devanagari" pitchFamily="18" charset="0"/>
            </a:endParaRPr>
          </a:p>
          <a:p>
            <a:pPr marL="457200" indent="-457200">
              <a:lnSpc>
                <a:spcPct val="90000"/>
              </a:lnSpc>
              <a:buFont typeface="Arial" charset="0"/>
              <a:buChar char="•"/>
              <a:defRPr/>
            </a:pPr>
            <a:r>
              <a:rPr lang="en-US" dirty="0">
                <a:solidFill>
                  <a:schemeClr val="accent5">
                    <a:lumMod val="50000"/>
                  </a:schemeClr>
                </a:solidFill>
                <a:cs typeface="Adobe Devanagari" pitchFamily="18" charset="0"/>
              </a:rPr>
              <a:t>Discuss the risk factors for metabolic syndrome and other medical conditions associated with it</a:t>
            </a:r>
          </a:p>
          <a:p>
            <a:pPr marL="457200" indent="-457200">
              <a:lnSpc>
                <a:spcPct val="90000"/>
              </a:lnSpc>
              <a:buFont typeface="Arial" charset="0"/>
              <a:buChar char="•"/>
              <a:defRPr/>
            </a:pPr>
            <a:endParaRPr lang="en-US" dirty="0">
              <a:solidFill>
                <a:schemeClr val="accent5">
                  <a:lumMod val="50000"/>
                </a:schemeClr>
              </a:solidFill>
              <a:cs typeface="Adobe Devanagari" pitchFamily="18" charset="0"/>
            </a:endParaRPr>
          </a:p>
          <a:p>
            <a:pPr marL="457200" indent="-457200">
              <a:lnSpc>
                <a:spcPct val="90000"/>
              </a:lnSpc>
              <a:buFont typeface="Arial" charset="0"/>
              <a:buChar char="•"/>
              <a:defRPr/>
            </a:pPr>
            <a:r>
              <a:rPr lang="en-US" dirty="0">
                <a:solidFill>
                  <a:schemeClr val="accent5">
                    <a:lumMod val="50000"/>
                  </a:schemeClr>
                </a:solidFill>
                <a:cs typeface="Adobe Devanagari" pitchFamily="18" charset="0"/>
              </a:rPr>
              <a:t>Define the diagnostic criteria for Metabolic syndrome</a:t>
            </a:r>
          </a:p>
          <a:p>
            <a:pPr marL="457200" indent="-457200">
              <a:lnSpc>
                <a:spcPct val="90000"/>
              </a:lnSpc>
              <a:buFont typeface="Arial" charset="0"/>
              <a:buChar char="•"/>
              <a:defRPr/>
            </a:pPr>
            <a:endParaRPr lang="en-US" dirty="0">
              <a:solidFill>
                <a:schemeClr val="accent5">
                  <a:lumMod val="50000"/>
                </a:schemeClr>
              </a:solidFill>
              <a:cs typeface="Adobe Devanagari" pitchFamily="18" charset="0"/>
            </a:endParaRPr>
          </a:p>
          <a:p>
            <a:pPr marL="457200" indent="-457200">
              <a:lnSpc>
                <a:spcPct val="90000"/>
              </a:lnSpc>
              <a:buFont typeface="Arial" charset="0"/>
              <a:buChar char="•"/>
              <a:defRPr/>
            </a:pPr>
            <a:r>
              <a:rPr lang="en-US" dirty="0">
                <a:solidFill>
                  <a:schemeClr val="accent5">
                    <a:lumMod val="50000"/>
                  </a:schemeClr>
                </a:solidFill>
                <a:cs typeface="Adobe Devanagari" pitchFamily="18" charset="0"/>
              </a:rPr>
              <a:t>Discuss the management of metabolic syndrome and current treatment options</a:t>
            </a:r>
          </a:p>
        </p:txBody>
      </p:sp>
    </p:spTree>
    <p:extLst>
      <p:ext uri="{BB962C8B-B14F-4D97-AF65-F5344CB8AC3E}">
        <p14:creationId xmlns:p14="http://schemas.microsoft.com/office/powerpoint/2010/main" val="349718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Thiazolidinediones (TZDs)</a:t>
            </a:r>
            <a:endParaRPr lang="en-US" sz="2800" dirty="0">
              <a:solidFill>
                <a:srgbClr val="4C8180"/>
              </a:solidFill>
              <a:latin typeface="Century Gothic" charset="0"/>
              <a:ea typeface="Century Gothic" charset="0"/>
              <a:cs typeface="Century Gothic" charset="0"/>
            </a:endParaRPr>
          </a:p>
        </p:txBody>
      </p:sp>
      <p:graphicFrame>
        <p:nvGraphicFramePr>
          <p:cNvPr id="5" name="جدول 2"/>
          <p:cNvGraphicFramePr>
            <a:graphicFrameLocks noGrp="1"/>
          </p:cNvGraphicFramePr>
          <p:nvPr>
            <p:extLst>
              <p:ext uri="{D42A27DB-BD31-4B8C-83A1-F6EECF244321}">
                <p14:modId xmlns:p14="http://schemas.microsoft.com/office/powerpoint/2010/main" val="1386864573"/>
              </p:ext>
            </p:extLst>
          </p:nvPr>
        </p:nvGraphicFramePr>
        <p:xfrm>
          <a:off x="1642022" y="1508963"/>
          <a:ext cx="8907032" cy="4025137"/>
        </p:xfrm>
        <a:graphic>
          <a:graphicData uri="http://schemas.openxmlformats.org/drawingml/2006/table">
            <a:tbl>
              <a:tblPr firstRow="1" bandRow="1">
                <a:tableStyleId>{616DA210-FB5B-4158-B5E0-FEB733F419BA}</a:tableStyleId>
              </a:tblPr>
              <a:tblGrid>
                <a:gridCol w="4357029">
                  <a:extLst>
                    <a:ext uri="{9D8B030D-6E8A-4147-A177-3AD203B41FA5}">
                      <a16:colId xmlns:a16="http://schemas.microsoft.com/office/drawing/2014/main" xmlns="" val="20000"/>
                    </a:ext>
                  </a:extLst>
                </a:gridCol>
                <a:gridCol w="4550003">
                  <a:extLst>
                    <a:ext uri="{9D8B030D-6E8A-4147-A177-3AD203B41FA5}">
                      <a16:colId xmlns:a16="http://schemas.microsoft.com/office/drawing/2014/main" xmlns="" val="20001"/>
                    </a:ext>
                  </a:extLst>
                </a:gridCol>
              </a:tblGrid>
              <a:tr h="64185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err="1" smtClean="0">
                          <a:solidFill>
                            <a:srgbClr val="30AAB1"/>
                          </a:solidFill>
                          <a:latin typeface="Century Gothic" charset="0"/>
                          <a:ea typeface="Century Gothic" charset="0"/>
                          <a:cs typeface="Century Gothic" charset="0"/>
                        </a:rPr>
                        <a:t>Thiazolidinediones</a:t>
                      </a:r>
                      <a:r>
                        <a:rPr lang="en-US" sz="2000" b="1" kern="1200" dirty="0" smtClean="0">
                          <a:solidFill>
                            <a:srgbClr val="30AAB1"/>
                          </a:solidFill>
                          <a:latin typeface="Century Gothic" charset="0"/>
                          <a:ea typeface="Century Gothic" charset="0"/>
                          <a:cs typeface="Century Gothic" charset="0"/>
                        </a:rPr>
                        <a:t> </a:t>
                      </a:r>
                    </a:p>
                  </a:txBody>
                  <a:tcPr anchor="ctr"/>
                </a:tc>
                <a:tc hMerge="1">
                  <a:txBody>
                    <a:bodyPr/>
                    <a:lstStyle/>
                    <a:p>
                      <a:pPr lvl="0" algn="ctr"/>
                      <a:endParaRPr lang="en-US" sz="1600" u="sng" dirty="0">
                        <a:solidFill>
                          <a:schemeClr val="tx1"/>
                        </a:solidFill>
                      </a:endParaRPr>
                    </a:p>
                  </a:txBody>
                  <a:tcPr anchor="ctr"/>
                </a:tc>
                <a:extLst>
                  <a:ext uri="{0D108BD9-81ED-4DB2-BD59-A6C34878D82A}">
                    <a16:rowId xmlns:a16="http://schemas.microsoft.com/office/drawing/2014/main" xmlns="" val="10002"/>
                  </a:ext>
                </a:extLst>
              </a:tr>
              <a:tr h="311479">
                <a:tc>
                  <a:txBody>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lang="en-US" sz="1800" b="1" kern="1200" dirty="0" smtClean="0">
                          <a:solidFill>
                            <a:srgbClr val="4B8180"/>
                          </a:solidFill>
                          <a:latin typeface="+mn-lt"/>
                          <a:ea typeface="ＭＳ Ｐゴシック" charset="-128"/>
                          <a:cs typeface="+mn-cs"/>
                        </a:rPr>
                        <a:t>Indication</a:t>
                      </a:r>
                      <a:endParaRPr lang="en-US" sz="1800" b="1" kern="1200" dirty="0">
                        <a:solidFill>
                          <a:srgbClr val="4B8180"/>
                        </a:solidFill>
                        <a:latin typeface="+mn-lt"/>
                        <a:ea typeface="ＭＳ Ｐゴシック" charset="-128"/>
                        <a:cs typeface="+mn-cs"/>
                      </a:endParaRPr>
                    </a:p>
                  </a:txBody>
                  <a:tcPr anchor="ctr">
                    <a:solidFill>
                      <a:srgbClr val="F2F2F2">
                        <a:alpha val="20000"/>
                      </a:srgbClr>
                    </a:solid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600" dirty="0" smtClean="0"/>
                        <a:t>Used for the treatment of </a:t>
                      </a:r>
                      <a:r>
                        <a:rPr lang="en-US" sz="1600" b="1" dirty="0" smtClean="0">
                          <a:solidFill>
                            <a:srgbClr val="FF0000"/>
                          </a:solidFill>
                        </a:rPr>
                        <a:t>insulin resistance </a:t>
                      </a:r>
                      <a:r>
                        <a:rPr lang="en-US" sz="1600" dirty="0" smtClean="0"/>
                        <a:t>and </a:t>
                      </a:r>
                      <a:r>
                        <a:rPr lang="en-US" sz="1600" b="1" dirty="0" smtClean="0">
                          <a:solidFill>
                            <a:srgbClr val="FF0000"/>
                          </a:solidFill>
                        </a:rPr>
                        <a:t>type-2 diabetes mellitus</a:t>
                      </a:r>
                      <a:endParaRPr lang="en-US" sz="1600" b="1" dirty="0">
                        <a:solidFill>
                          <a:srgbClr val="FF0000"/>
                        </a:solidFill>
                      </a:endParaRPr>
                    </a:p>
                  </a:txBody>
                  <a:tcPr anchor="ctr">
                    <a:solidFill>
                      <a:srgbClr val="F2F2F2">
                        <a:alpha val="20000"/>
                      </a:srgbClr>
                    </a:solidFill>
                  </a:tcPr>
                </a:tc>
                <a:extLst>
                  <a:ext uri="{0D108BD9-81ED-4DB2-BD59-A6C34878D82A}">
                    <a16:rowId xmlns:a16="http://schemas.microsoft.com/office/drawing/2014/main" xmlns="" val="10000"/>
                  </a:ext>
                </a:extLst>
              </a:tr>
              <a:tr h="251634">
                <a:tc>
                  <a:txBody>
                    <a:bodyPr/>
                    <a:lstStyle/>
                    <a:p>
                      <a:pPr marL="0" marR="0" lvl="0" indent="0" algn="ctr" defTabSz="622300" rtl="0" eaLnBrk="1" fontAlgn="auto" latinLnBrk="0" hangingPunct="1">
                        <a:lnSpc>
                          <a:spcPct val="90000"/>
                        </a:lnSpc>
                        <a:spcBef>
                          <a:spcPct val="0"/>
                        </a:spcBef>
                        <a:spcAft>
                          <a:spcPct val="35000"/>
                        </a:spcAft>
                        <a:buClrTx/>
                        <a:buSzTx/>
                        <a:buFont typeface="+mj-lt"/>
                        <a:buNone/>
                        <a:tabLst/>
                        <a:defRPr/>
                      </a:pPr>
                      <a:r>
                        <a:rPr lang="en-US" sz="1800" b="0" kern="1200" dirty="0" smtClean="0">
                          <a:solidFill>
                            <a:srgbClr val="4B8180"/>
                          </a:solidFill>
                          <a:latin typeface="+mn-lt"/>
                          <a:ea typeface="ＭＳ Ｐゴシック" charset="-128"/>
                          <a:cs typeface="+mn-cs"/>
                        </a:rPr>
                        <a:t>Mechanism of Action</a:t>
                      </a:r>
                      <a:endParaRPr lang="en-US" dirty="0" smtClean="0">
                        <a:solidFill>
                          <a:srgbClr val="008F00"/>
                        </a:solidFill>
                      </a:endParaRPr>
                    </a:p>
                  </a:txBody>
                  <a:tcPr anchor="ctr">
                    <a:solidFill>
                      <a:srgbClr val="CCCCCC"/>
                    </a:solidFill>
                  </a:tcPr>
                </a:tc>
                <a:tc>
                  <a:txBody>
                    <a:bodyPr/>
                    <a:lstStyle/>
                    <a:p>
                      <a:pPr marL="285750" indent="-285750">
                        <a:lnSpc>
                          <a:spcPct val="150000"/>
                        </a:lnSpc>
                        <a:buFont typeface="Arial" panose="020B0604020202020204" pitchFamily="34" charset="0"/>
                        <a:buChar char="•"/>
                      </a:pPr>
                      <a:r>
                        <a:rPr lang="en-US" b="0" dirty="0" smtClean="0"/>
                        <a:t>TZDs activate</a:t>
                      </a:r>
                      <a:r>
                        <a:rPr lang="en-US" b="0" dirty="0" smtClean="0">
                          <a:solidFill>
                            <a:srgbClr val="FF0000"/>
                          </a:solidFill>
                        </a:rPr>
                        <a:t> PPAR-g </a:t>
                      </a:r>
                      <a:r>
                        <a:rPr lang="en-US" b="0" dirty="0" smtClean="0"/>
                        <a:t>class of transcription factors expressed primarily in the adipose tissue</a:t>
                      </a:r>
                    </a:p>
                    <a:p>
                      <a:pPr marL="285750" indent="-285750">
                        <a:lnSpc>
                          <a:spcPct val="150000"/>
                        </a:lnSpc>
                        <a:buFont typeface="Arial" panose="020B0604020202020204" pitchFamily="34" charset="0"/>
                        <a:buChar char="•"/>
                      </a:pPr>
                      <a:r>
                        <a:rPr lang="en-US" b="0" dirty="0" smtClean="0"/>
                        <a:t>Activates the transcription of </a:t>
                      </a:r>
                      <a:r>
                        <a:rPr lang="en-US" b="0" dirty="0" smtClean="0">
                          <a:solidFill>
                            <a:srgbClr val="FF0000"/>
                          </a:solidFill>
                        </a:rPr>
                        <a:t>adiponectin</a:t>
                      </a:r>
                      <a:r>
                        <a:rPr lang="en-US" b="0" dirty="0" smtClean="0"/>
                        <a:t> </a:t>
                      </a:r>
                      <a:r>
                        <a:rPr lang="en-US" b="0" dirty="0" smtClean="0">
                          <a:sym typeface="Wingdings" pitchFamily="2" charset="2"/>
                        </a:rPr>
                        <a:t> </a:t>
                      </a:r>
                      <a:r>
                        <a:rPr lang="en-US" b="0" dirty="0" smtClean="0">
                          <a:solidFill>
                            <a:srgbClr val="FF0000"/>
                          </a:solidFill>
                        </a:rPr>
                        <a:t>Adiponectin</a:t>
                      </a:r>
                      <a:r>
                        <a:rPr lang="en-US" b="0" dirty="0" smtClean="0"/>
                        <a:t> reduces the fat content of the liver and </a:t>
                      </a:r>
                      <a:r>
                        <a:rPr lang="en-US" b="0" dirty="0" smtClean="0">
                          <a:solidFill>
                            <a:srgbClr val="FF0000"/>
                          </a:solidFill>
                        </a:rPr>
                        <a:t>enhances insulin sensitivity</a:t>
                      </a:r>
                      <a:endParaRPr lang="en-US" b="0" dirty="0">
                        <a:solidFill>
                          <a:srgbClr val="FF0000"/>
                        </a:solidFill>
                      </a:endParaRPr>
                    </a:p>
                  </a:txBody>
                  <a:tcPr anchor="ctr">
                    <a:solidFill>
                      <a:srgbClr val="CCCCCC"/>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852288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32364242"/>
              </p:ext>
            </p:extLst>
          </p:nvPr>
        </p:nvGraphicFramePr>
        <p:xfrm>
          <a:off x="231820" y="990122"/>
          <a:ext cx="11797048" cy="5303520"/>
        </p:xfrm>
        <a:graphic>
          <a:graphicData uri="http://schemas.openxmlformats.org/drawingml/2006/table">
            <a:tbl>
              <a:tblPr firstRow="1" bandRow="1">
                <a:tableStyleId>{9D7B26C5-4107-4FEC-AEDC-1716B250A1EF}</a:tableStyleId>
              </a:tblPr>
              <a:tblGrid>
                <a:gridCol w="5898524"/>
                <a:gridCol w="5898524"/>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Century Gothic" panose="020B0502020202020204" pitchFamily="34" charset="0"/>
                        </a:rPr>
                        <a:t>Metabolic Syndrome</a:t>
                      </a:r>
                      <a:r>
                        <a:rPr lang="en-US" sz="1600" b="0" dirty="0" smtClean="0">
                          <a:latin typeface="Century Gothic" panose="020B0502020202020204" pitchFamily="34" charset="0"/>
                        </a:rPr>
                        <a:t> </a:t>
                      </a:r>
                    </a:p>
                    <a:p>
                      <a:endParaRPr lang="en-US" b="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entury Gothic" panose="020B0502020202020204" pitchFamily="34" charset="0"/>
                        </a:rPr>
                        <a:t>it is a combination of metabolic abnormalities which increase the risk of heart disease, diabetes and other diseases.</a:t>
                      </a:r>
                    </a:p>
                    <a:p>
                      <a:endParaRPr lang="en-US" b="0" dirty="0">
                        <a:latin typeface="Century Gothic" panose="020B050202020202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Century Gothic" panose="020B0502020202020204" pitchFamily="34" charset="0"/>
                        </a:rPr>
                        <a:t>Features of metabolic syndrome</a:t>
                      </a:r>
                      <a:endParaRPr lang="en-US" sz="1800" b="0" dirty="0" smtClean="0">
                        <a:solidFill>
                          <a:srgbClr val="30AAB1"/>
                        </a:solidFill>
                        <a:latin typeface="Century Gothic" panose="020B0502020202020204" pitchFamily="34" charset="0"/>
                      </a:endParaRPr>
                    </a:p>
                  </a:txBody>
                  <a:tcPr/>
                </a:tc>
                <a:tc>
                  <a:txBody>
                    <a:bodyPr/>
                    <a:lstStyle/>
                    <a:p>
                      <a:r>
                        <a:rPr lang="en-GB" b="0" dirty="0" smtClean="0">
                          <a:latin typeface="Century Gothic" panose="020B0502020202020204" pitchFamily="34" charset="0"/>
                        </a:rPr>
                        <a:t>1-Hyperglycemia 2-Hyperinuslinemia</a:t>
                      </a:r>
                    </a:p>
                    <a:p>
                      <a:r>
                        <a:rPr lang="en-GB" b="0" dirty="0" smtClean="0">
                          <a:latin typeface="Century Gothic" panose="020B0502020202020204" pitchFamily="34" charset="0"/>
                        </a:rPr>
                        <a:t>3-Low HDL cholesterol </a:t>
                      </a:r>
                      <a:r>
                        <a:rPr lang="en-GB" b="0" baseline="0" dirty="0" smtClean="0">
                          <a:latin typeface="Century Gothic" panose="020B0502020202020204" pitchFamily="34" charset="0"/>
                        </a:rPr>
                        <a:t>4-Obesity</a:t>
                      </a:r>
                    </a:p>
                    <a:p>
                      <a:r>
                        <a:rPr lang="en-GB" b="0" baseline="0" dirty="0" smtClean="0">
                          <a:latin typeface="Century Gothic" panose="020B0502020202020204" pitchFamily="34" charset="0"/>
                        </a:rPr>
                        <a:t>5-Hypertension 6-High serum Triglyceride</a:t>
                      </a:r>
                    </a:p>
                  </a:txBody>
                  <a:tcPr/>
                </a:tc>
              </a:tr>
              <a:tr h="370840">
                <a:tc>
                  <a:txBody>
                    <a:bodyPr/>
                    <a:lstStyle/>
                    <a:p>
                      <a:r>
                        <a:rPr lang="en-GB" b="0" dirty="0" smtClean="0">
                          <a:latin typeface="Century Gothic" panose="020B0502020202020204" pitchFamily="34" charset="0"/>
                        </a:rPr>
                        <a:t>Risk</a:t>
                      </a:r>
                      <a:r>
                        <a:rPr lang="en-GB" b="0" baseline="0" dirty="0" smtClean="0">
                          <a:latin typeface="Century Gothic" panose="020B0502020202020204" pitchFamily="34" charset="0"/>
                        </a:rPr>
                        <a:t> factors for metabolic Syndrome:</a:t>
                      </a:r>
                      <a:endParaRPr lang="en-US" b="0" dirty="0">
                        <a:latin typeface="Century Gothic" panose="020B0502020202020204" pitchFamily="34" charset="0"/>
                      </a:endParaRPr>
                    </a:p>
                  </a:txBody>
                  <a:tcPr/>
                </a:tc>
                <a:tc>
                  <a:txBody>
                    <a:bodyPr/>
                    <a:lstStyle/>
                    <a:p>
                      <a:r>
                        <a:rPr lang="en-GB" b="0" dirty="0" smtClean="0">
                          <a:latin typeface="Century Gothic" panose="020B0502020202020204" pitchFamily="34" charset="0"/>
                        </a:rPr>
                        <a:t>1-Obesity 2-Alcohol 3-Drugs</a:t>
                      </a:r>
                      <a:r>
                        <a:rPr lang="en-GB" b="0" baseline="0" dirty="0" smtClean="0">
                          <a:latin typeface="Century Gothic" panose="020B0502020202020204" pitchFamily="34" charset="0"/>
                        </a:rPr>
                        <a:t> (</a:t>
                      </a:r>
                      <a:r>
                        <a:rPr lang="en-GB" b="0" baseline="0" dirty="0" err="1" smtClean="0">
                          <a:latin typeface="Century Gothic" panose="020B0502020202020204" pitchFamily="34" charset="0"/>
                        </a:rPr>
                        <a:t>Isoniazied</a:t>
                      </a:r>
                      <a:r>
                        <a:rPr lang="en-GB" b="0" baseline="0" dirty="0" smtClean="0">
                          <a:latin typeface="Century Gothic" panose="020B0502020202020204" pitchFamily="34" charset="0"/>
                        </a:rPr>
                        <a:t>, Rifampicin) 4-Sedentry lifestyle 5-High cortisol level 6-Mutation in insulin receptor</a:t>
                      </a:r>
                      <a:endParaRPr lang="en-US" b="0" dirty="0">
                        <a:latin typeface="Century Gothic" panose="020B0502020202020204" pitchFamily="34" charset="0"/>
                      </a:endParaRPr>
                    </a:p>
                  </a:txBody>
                  <a:tcPr/>
                </a:tc>
              </a:tr>
              <a:tr h="370840">
                <a:tc>
                  <a:txBody>
                    <a:bodyPr/>
                    <a:lstStyle/>
                    <a:p>
                      <a:r>
                        <a:rPr lang="en-GB" b="0" dirty="0" smtClean="0">
                          <a:latin typeface="Century Gothic" panose="020B0502020202020204" pitchFamily="34" charset="0"/>
                        </a:rPr>
                        <a:t>Metabolic</a:t>
                      </a:r>
                      <a:r>
                        <a:rPr lang="en-GB" b="0" baseline="0" dirty="0" smtClean="0">
                          <a:latin typeface="Century Gothic" panose="020B0502020202020204" pitchFamily="34" charset="0"/>
                        </a:rPr>
                        <a:t> Syndrome is linked to:</a:t>
                      </a:r>
                      <a:endParaRPr lang="en-US" b="0" dirty="0">
                        <a:latin typeface="Century Gothic" panose="020B0502020202020204" pitchFamily="34" charset="0"/>
                      </a:endParaRPr>
                    </a:p>
                  </a:txBody>
                  <a:tcPr/>
                </a:tc>
                <a:tc>
                  <a:txBody>
                    <a:bodyPr/>
                    <a:lstStyle/>
                    <a:p>
                      <a:r>
                        <a:rPr lang="en-GB" b="0" dirty="0" smtClean="0">
                          <a:latin typeface="Century Gothic" panose="020B0502020202020204" pitchFamily="34" charset="0"/>
                        </a:rPr>
                        <a:t>1-Heart disease 2-Kidney disease 3-Cancer 4-DMT2 5-Non</a:t>
                      </a:r>
                      <a:r>
                        <a:rPr lang="en-GB" b="0" baseline="0" dirty="0" smtClean="0">
                          <a:latin typeface="Century Gothic" panose="020B0502020202020204" pitchFamily="34" charset="0"/>
                        </a:rPr>
                        <a:t> alcoholic steatohepatitis</a:t>
                      </a:r>
                      <a:endParaRPr lang="en-US" b="0" dirty="0">
                        <a:latin typeface="Century Gothic" panose="020B0502020202020204" pitchFamily="34" charset="0"/>
                      </a:endParaRPr>
                    </a:p>
                  </a:txBody>
                  <a:tcPr/>
                </a:tc>
              </a:tr>
              <a:tr h="370840">
                <a:tc>
                  <a:txBody>
                    <a:bodyPr/>
                    <a:lstStyle/>
                    <a:p>
                      <a:r>
                        <a:rPr lang="en-GB" b="0" dirty="0" smtClean="0">
                          <a:latin typeface="Century Gothic" panose="020B0502020202020204" pitchFamily="34" charset="0"/>
                        </a:rPr>
                        <a:t>Metabolic syndrome markers</a:t>
                      </a:r>
                      <a:endParaRPr lang="en-US" b="0" dirty="0">
                        <a:latin typeface="Century Gothic" panose="020B0502020202020204" pitchFamily="34" charset="0"/>
                      </a:endParaRPr>
                    </a:p>
                  </a:txBody>
                  <a:tcPr/>
                </a:tc>
                <a:tc>
                  <a:txBody>
                    <a:bodyPr/>
                    <a:lstStyle/>
                    <a:p>
                      <a:r>
                        <a:rPr lang="en-GB" b="0" dirty="0" smtClean="0">
                          <a:latin typeface="Century Gothic" panose="020B0502020202020204" pitchFamily="34" charset="0"/>
                        </a:rPr>
                        <a:t>Lipoproteins (HDL, VLDL), </a:t>
                      </a:r>
                      <a:r>
                        <a:rPr lang="en-GB" b="0" dirty="0" err="1" smtClean="0">
                          <a:latin typeface="Century Gothic" panose="020B0502020202020204" pitchFamily="34" charset="0"/>
                        </a:rPr>
                        <a:t>Adipokines</a:t>
                      </a:r>
                      <a:r>
                        <a:rPr lang="en-GB" b="0" dirty="0" smtClean="0">
                          <a:latin typeface="Century Gothic" panose="020B0502020202020204" pitchFamily="34" charset="0"/>
                        </a:rPr>
                        <a:t> (Leptin, Adiponectin), Inflammatory markers and haemostatic markers</a:t>
                      </a:r>
                      <a:endParaRPr lang="en-US" b="0" dirty="0">
                        <a:latin typeface="Century Gothic" panose="020B0502020202020204" pitchFamily="34" charset="0"/>
                      </a:endParaRPr>
                    </a:p>
                  </a:txBody>
                  <a:tcPr/>
                </a:tc>
              </a:tr>
              <a:tr h="185420">
                <a:tc rowSpan="2">
                  <a:txBody>
                    <a:bodyPr/>
                    <a:lstStyle/>
                    <a:p>
                      <a:r>
                        <a:rPr lang="en-GB" b="0" dirty="0" smtClean="0">
                          <a:latin typeface="Century Gothic" panose="020B0502020202020204" pitchFamily="34" charset="0"/>
                        </a:rPr>
                        <a:t>Managing metabolic syndrome:</a:t>
                      </a:r>
                      <a:endParaRPr lang="en-US" b="0" dirty="0">
                        <a:latin typeface="Century Gothic" panose="020B0502020202020204" pitchFamily="34" charset="0"/>
                      </a:endParaRPr>
                    </a:p>
                  </a:txBody>
                  <a:tcPr/>
                </a:tc>
                <a:tc>
                  <a:txBody>
                    <a:bodyPr/>
                    <a:lstStyle/>
                    <a:p>
                      <a:r>
                        <a:rPr lang="en-GB" b="0" dirty="0" smtClean="0">
                          <a:latin typeface="Century Gothic" panose="020B0502020202020204" pitchFamily="34" charset="0"/>
                        </a:rPr>
                        <a:t>Life style</a:t>
                      </a:r>
                      <a:endParaRPr lang="en-US" b="0" dirty="0">
                        <a:latin typeface="Century Gothic" panose="020B0502020202020204" pitchFamily="34" charset="0"/>
                      </a:endParaRPr>
                    </a:p>
                  </a:txBody>
                  <a:tcPr/>
                </a:tc>
              </a:tr>
              <a:tr h="185420">
                <a:tc vMerge="1">
                  <a:txBody>
                    <a:bodyPr/>
                    <a:lstStyle/>
                    <a:p>
                      <a:endParaRPr lang="en-US"/>
                    </a:p>
                  </a:txBody>
                  <a:tcPr/>
                </a:tc>
                <a:tc>
                  <a:txBody>
                    <a:bodyPr/>
                    <a:lstStyle/>
                    <a:p>
                      <a:r>
                        <a:rPr lang="en-GB" b="0" dirty="0" smtClean="0">
                          <a:latin typeface="Century Gothic" panose="020B0502020202020204" pitchFamily="34" charset="0"/>
                        </a:rPr>
                        <a:t>medication</a:t>
                      </a:r>
                      <a:endParaRPr lang="en-US" b="0" dirty="0">
                        <a:latin typeface="Century Gothic" panose="020B0502020202020204" pitchFamily="34" charset="0"/>
                      </a:endParaRPr>
                    </a:p>
                  </a:txBody>
                  <a:tcPr/>
                </a:tc>
              </a:tr>
            </a:tbl>
          </a:graphicData>
        </a:graphic>
      </p:graphicFrame>
      <p:sp>
        <p:nvSpPr>
          <p:cNvPr id="3" name="TextBox 2"/>
          <p:cNvSpPr txBox="1"/>
          <p:nvPr/>
        </p:nvSpPr>
        <p:spPr>
          <a:xfrm>
            <a:off x="128789" y="111548"/>
            <a:ext cx="2910626" cy="461665"/>
          </a:xfrm>
          <a:prstGeom prst="rect">
            <a:avLst/>
          </a:prstGeom>
          <a:noFill/>
        </p:spPr>
        <p:txBody>
          <a:bodyPr wrap="square" rtlCol="0">
            <a:spAutoFit/>
          </a:bodyPr>
          <a:lstStyle/>
          <a:p>
            <a:r>
              <a:rPr lang="en-GB" sz="2400" dirty="0" smtClean="0">
                <a:latin typeface="Century Gothic" panose="020B0502020202020204" pitchFamily="34" charset="0"/>
              </a:rPr>
              <a:t>SUMMARY:</a:t>
            </a:r>
            <a:endParaRPr lang="en-US" sz="2400" dirty="0">
              <a:latin typeface="Century Gothic" panose="020B0502020202020204" pitchFamily="34" charset="0"/>
            </a:endParaRPr>
          </a:p>
        </p:txBody>
      </p:sp>
    </p:spTree>
    <p:extLst>
      <p:ext uri="{BB962C8B-B14F-4D97-AF65-F5344CB8AC3E}">
        <p14:creationId xmlns:p14="http://schemas.microsoft.com/office/powerpoint/2010/main" val="4186218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59457295"/>
              </p:ext>
            </p:extLst>
          </p:nvPr>
        </p:nvGraphicFramePr>
        <p:xfrm>
          <a:off x="177800" y="784225"/>
          <a:ext cx="11797048" cy="4846320"/>
        </p:xfrm>
        <a:graphic>
          <a:graphicData uri="http://schemas.openxmlformats.org/drawingml/2006/table">
            <a:tbl>
              <a:tblPr firstRow="1" bandRow="1">
                <a:tableStyleId>{9D7B26C5-4107-4FEC-AEDC-1716B250A1EF}</a:tableStyleId>
              </a:tblPr>
              <a:tblGrid>
                <a:gridCol w="5898524"/>
                <a:gridCol w="5898524"/>
              </a:tblGrid>
              <a:tr h="370840">
                <a:tc>
                  <a:txBody>
                    <a:bodyPr/>
                    <a:lstStyle/>
                    <a:p>
                      <a:r>
                        <a:rPr lang="en-GB" sz="1800" b="0" dirty="0" smtClean="0">
                          <a:latin typeface="Century Gothic" panose="020B0502020202020204" pitchFamily="34" charset="0"/>
                        </a:rPr>
                        <a:t>WHO </a:t>
                      </a:r>
                      <a:r>
                        <a:rPr lang="en-GB" sz="1800" b="0" dirty="0" err="1" smtClean="0">
                          <a:latin typeface="Century Gothic" panose="020B0502020202020204" pitchFamily="34" charset="0"/>
                        </a:rPr>
                        <a:t>Citeria</a:t>
                      </a:r>
                      <a:endParaRPr lang="en-US" sz="1800" b="0" dirty="0">
                        <a:latin typeface="Century Gothic" panose="020B0502020202020204" pitchFamily="34" charset="0"/>
                      </a:endParaRPr>
                    </a:p>
                  </a:txBody>
                  <a:tcPr/>
                </a:tc>
                <a:tc>
                  <a:txBody>
                    <a:bodyPr/>
                    <a:lstStyle/>
                    <a:p>
                      <a:pPr>
                        <a:lnSpc>
                          <a:spcPct val="150000"/>
                        </a:lnSpc>
                      </a:pPr>
                      <a:r>
                        <a:rPr lang="en-US" sz="1800" b="0" u="sng" dirty="0" smtClean="0">
                          <a:solidFill>
                            <a:srgbClr val="FF0000"/>
                          </a:solidFill>
                          <a:latin typeface="Century Gothic" panose="020B0502020202020204" pitchFamily="34" charset="0"/>
                        </a:rPr>
                        <a:t>One</a:t>
                      </a:r>
                      <a:r>
                        <a:rPr lang="en-US" sz="1800" b="0" dirty="0" smtClean="0">
                          <a:solidFill>
                            <a:srgbClr val="FF0000"/>
                          </a:solidFill>
                          <a:latin typeface="Century Gothic" panose="020B0502020202020204" pitchFamily="34" charset="0"/>
                        </a:rPr>
                        <a:t> of the following:</a:t>
                      </a:r>
                    </a:p>
                    <a:p>
                      <a:pPr marL="285750" indent="-285750">
                        <a:lnSpc>
                          <a:spcPct val="150000"/>
                        </a:lnSpc>
                        <a:buFont typeface="Arial" panose="020B0604020202020204" pitchFamily="34" charset="0"/>
                        <a:buChar char="•"/>
                      </a:pPr>
                      <a:r>
                        <a:rPr lang="en-US" sz="1800" b="0" dirty="0" smtClean="0">
                          <a:latin typeface="Century Gothic" panose="020B0502020202020204" pitchFamily="34" charset="0"/>
                        </a:rPr>
                        <a:t>Impaired glucose tolerance,</a:t>
                      </a:r>
                      <a:r>
                        <a:rPr lang="en-US" sz="1800" b="0" baseline="0" dirty="0" smtClean="0">
                          <a:latin typeface="Century Gothic" panose="020B0502020202020204" pitchFamily="34" charset="0"/>
                        </a:rPr>
                        <a:t> </a:t>
                      </a:r>
                      <a:r>
                        <a:rPr lang="en-US" sz="1800" b="0" dirty="0" smtClean="0">
                          <a:latin typeface="Century Gothic" panose="020B0502020202020204" pitchFamily="34" charset="0"/>
                        </a:rPr>
                        <a:t>Diabetes mellitus</a:t>
                      </a:r>
                      <a:r>
                        <a:rPr lang="en-US" sz="1800" b="0" baseline="0" dirty="0" smtClean="0">
                          <a:latin typeface="Century Gothic" panose="020B0502020202020204" pitchFamily="34" charset="0"/>
                        </a:rPr>
                        <a:t> and </a:t>
                      </a:r>
                      <a:r>
                        <a:rPr lang="en-US" sz="1800" b="0" dirty="0" smtClean="0">
                          <a:latin typeface="Century Gothic" panose="020B0502020202020204" pitchFamily="34" charset="0"/>
                        </a:rPr>
                        <a:t>Insulin resistance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u="sng" dirty="0" smtClean="0">
                          <a:solidFill>
                            <a:srgbClr val="FF0000"/>
                          </a:solidFill>
                          <a:latin typeface="Century Gothic" panose="020B0502020202020204" pitchFamily="34" charset="0"/>
                        </a:rPr>
                        <a:t>PLUS</a:t>
                      </a:r>
                      <a:r>
                        <a:rPr lang="en-US" sz="1800" b="0" dirty="0" smtClean="0">
                          <a:solidFill>
                            <a:srgbClr val="FF0000"/>
                          </a:solidFill>
                          <a:latin typeface="Century Gothic" panose="020B0502020202020204" pitchFamily="34" charset="0"/>
                        </a:rPr>
                        <a:t> two of the following:</a:t>
                      </a:r>
                    </a:p>
                    <a:p>
                      <a:pPr marL="285750" indent="-285750">
                        <a:lnSpc>
                          <a:spcPct val="150000"/>
                        </a:lnSpc>
                        <a:buFont typeface="Arial" panose="020B0604020202020204" pitchFamily="34" charset="0"/>
                        <a:buChar char="•"/>
                      </a:pPr>
                      <a:r>
                        <a:rPr lang="en-GB" sz="1800" b="0" dirty="0" smtClean="0">
                          <a:latin typeface="Century Gothic" panose="020B0502020202020204" pitchFamily="34" charset="0"/>
                        </a:rPr>
                        <a:t>Hypertension, </a:t>
                      </a:r>
                      <a:r>
                        <a:rPr lang="en-GB" sz="1800" b="0" dirty="0" err="1" smtClean="0">
                          <a:latin typeface="Century Gothic" panose="020B0502020202020204" pitchFamily="34" charset="0"/>
                        </a:rPr>
                        <a:t>dyslepedima</a:t>
                      </a:r>
                      <a:r>
                        <a:rPr lang="en-GB" sz="1800" b="0" dirty="0" smtClean="0">
                          <a:latin typeface="Century Gothic" panose="020B0502020202020204" pitchFamily="34" charset="0"/>
                        </a:rPr>
                        <a:t>,</a:t>
                      </a:r>
                      <a:r>
                        <a:rPr lang="en-GB" sz="1800" b="0" baseline="0" dirty="0" smtClean="0">
                          <a:latin typeface="Century Gothic" panose="020B0502020202020204" pitchFamily="34" charset="0"/>
                        </a:rPr>
                        <a:t> </a:t>
                      </a:r>
                      <a:r>
                        <a:rPr lang="en-GB" sz="1800" b="0" baseline="0" dirty="0" err="1" smtClean="0">
                          <a:latin typeface="Century Gothic" panose="020B0502020202020204" pitchFamily="34" charset="0"/>
                        </a:rPr>
                        <a:t>microalbumenia</a:t>
                      </a:r>
                      <a:r>
                        <a:rPr lang="en-GB" sz="1800" b="0" baseline="0" dirty="0" smtClean="0">
                          <a:latin typeface="Century Gothic" panose="020B0502020202020204" pitchFamily="34" charset="0"/>
                        </a:rPr>
                        <a:t>, obesity</a:t>
                      </a:r>
                      <a:endParaRPr lang="en-US" sz="1800" b="0" dirty="0" smtClean="0">
                        <a:latin typeface="Century Gothic" panose="020B0502020202020204" pitchFamily="34" charset="0"/>
                      </a:endParaRPr>
                    </a:p>
                    <a:p>
                      <a:endParaRPr lang="en-US" sz="1800" b="0" dirty="0">
                        <a:latin typeface="Century Gothic" panose="020B050202020202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Century Gothic" panose="020B0502020202020204" pitchFamily="34" charset="0"/>
                        </a:rPr>
                        <a:t>NCEP ATP III Guideline (2002)</a:t>
                      </a:r>
                    </a:p>
                    <a:p>
                      <a:endParaRPr lang="en-US" sz="1800" b="0" dirty="0">
                        <a:latin typeface="Century Gothic" panose="020B0502020202020204" pitchFamily="34" charset="0"/>
                      </a:endParaRPr>
                    </a:p>
                  </a:txBody>
                  <a:tcPr/>
                </a:tc>
                <a:tc>
                  <a:txBody>
                    <a:bodyPr/>
                    <a:lstStyle/>
                    <a:p>
                      <a:r>
                        <a:rPr lang="en-US" sz="1800" b="0" dirty="0" smtClean="0">
                          <a:solidFill>
                            <a:srgbClr val="FF0000"/>
                          </a:solidFill>
                          <a:latin typeface="Century Gothic" panose="020B0502020202020204" pitchFamily="34" charset="0"/>
                        </a:rPr>
                        <a:t>If any </a:t>
                      </a:r>
                      <a:r>
                        <a:rPr lang="en-US" sz="1800" b="0" u="sng" dirty="0" smtClean="0">
                          <a:solidFill>
                            <a:srgbClr val="FF0000"/>
                          </a:solidFill>
                          <a:latin typeface="Century Gothic" panose="020B0502020202020204" pitchFamily="34" charset="0"/>
                        </a:rPr>
                        <a:t>3 or more </a:t>
                      </a:r>
                      <a:r>
                        <a:rPr lang="en-US" sz="1800" b="0" dirty="0" smtClean="0">
                          <a:solidFill>
                            <a:srgbClr val="FF0000"/>
                          </a:solidFill>
                          <a:latin typeface="Century Gothic" panose="020B0502020202020204" pitchFamily="34" charset="0"/>
                        </a:rPr>
                        <a:t>of the following risk factors are present:</a:t>
                      </a:r>
                      <a:endParaRPr lang="ar-SA" sz="1800" b="0" dirty="0" smtClean="0">
                        <a:solidFill>
                          <a:srgbClr val="FF0000"/>
                        </a:solidFill>
                        <a:latin typeface="Century Gothic" panose="020B0502020202020204" pitchFamily="34" charset="0"/>
                      </a:endParaRPr>
                    </a:p>
                    <a:p>
                      <a:pPr marL="285750" indent="-285750">
                        <a:buFont typeface="Wingdings" pitchFamily="2" charset="2"/>
                        <a:buChar char="ü"/>
                      </a:pPr>
                      <a:r>
                        <a:rPr lang="en-US" sz="1800" b="0" dirty="0" smtClean="0">
                          <a:latin typeface="Century Gothic" panose="020B0502020202020204" pitchFamily="34" charset="0"/>
                        </a:rPr>
                        <a:t>Waist circumference:   </a:t>
                      </a:r>
                    </a:p>
                    <a:p>
                      <a:pPr marL="285750" indent="-285750">
                        <a:buFont typeface="Wingdings" pitchFamily="2" charset="2"/>
                        <a:buChar char="ü"/>
                      </a:pPr>
                      <a:r>
                        <a:rPr lang="en-US" sz="1800" b="0" dirty="0" smtClean="0">
                          <a:latin typeface="Century Gothic" panose="020B0502020202020204" pitchFamily="34" charset="0"/>
                        </a:rPr>
                        <a:t>Triglycerides </a:t>
                      </a:r>
                      <a:endParaRPr lang="en-US" sz="1800" b="0" dirty="0" smtClean="0">
                        <a:latin typeface="Century Gothic" panose="020B0502020202020204" pitchFamily="34" charset="0"/>
                      </a:endParaRPr>
                    </a:p>
                    <a:p>
                      <a:pPr marL="285750" indent="-285750">
                        <a:buFont typeface="Wingdings" pitchFamily="2" charset="2"/>
                        <a:buChar char="ü"/>
                      </a:pPr>
                      <a:r>
                        <a:rPr lang="en-US" sz="1800" b="0" dirty="0" smtClean="0">
                          <a:latin typeface="Century Gothic" panose="020B0502020202020204" pitchFamily="34" charset="0"/>
                        </a:rPr>
                        <a:t>HDL cholesterol</a:t>
                      </a:r>
                    </a:p>
                    <a:p>
                      <a:pPr marL="285750" indent="-285750">
                        <a:buFont typeface="Wingdings" pitchFamily="2" charset="2"/>
                        <a:buChar char="ü"/>
                      </a:pPr>
                      <a:r>
                        <a:rPr lang="en-US" sz="1800" b="0" dirty="0" smtClean="0">
                          <a:latin typeface="Century Gothic" panose="020B0502020202020204" pitchFamily="34" charset="0"/>
                        </a:rPr>
                        <a:t>Blood</a:t>
                      </a:r>
                      <a:r>
                        <a:rPr lang="en-US" sz="1800" b="0" baseline="0" dirty="0" smtClean="0">
                          <a:latin typeface="Century Gothic" panose="020B0502020202020204" pitchFamily="34" charset="0"/>
                        </a:rPr>
                        <a:t> pressure</a:t>
                      </a:r>
                    </a:p>
                    <a:p>
                      <a:pPr marL="285750" indent="-285750">
                        <a:buFont typeface="Wingdings" pitchFamily="2" charset="2"/>
                        <a:buChar char="ü"/>
                      </a:pPr>
                      <a:r>
                        <a:rPr lang="en-US" sz="1800" b="0" baseline="0" dirty="0" smtClean="0">
                          <a:latin typeface="Century Gothic" panose="020B0502020202020204" pitchFamily="34" charset="0"/>
                        </a:rPr>
                        <a:t>Fasting glucose</a:t>
                      </a:r>
                      <a:r>
                        <a:rPr lang="en-US" sz="1800" b="0" dirty="0" smtClean="0">
                          <a:latin typeface="Century Gothic" panose="020B0502020202020204" pitchFamily="34" charset="0"/>
                        </a:rPr>
                        <a:t> </a:t>
                      </a:r>
                    </a:p>
                  </a:txBody>
                  <a:tcPr/>
                </a:tc>
              </a:tr>
            </a:tbl>
          </a:graphicData>
        </a:graphic>
      </p:graphicFrame>
      <p:sp>
        <p:nvSpPr>
          <p:cNvPr id="3" name="TextBox 2"/>
          <p:cNvSpPr txBox="1"/>
          <p:nvPr/>
        </p:nvSpPr>
        <p:spPr>
          <a:xfrm>
            <a:off x="128789" y="111548"/>
            <a:ext cx="2910626" cy="461665"/>
          </a:xfrm>
          <a:prstGeom prst="rect">
            <a:avLst/>
          </a:prstGeom>
          <a:noFill/>
        </p:spPr>
        <p:txBody>
          <a:bodyPr wrap="square" rtlCol="0">
            <a:spAutoFit/>
          </a:bodyPr>
          <a:lstStyle/>
          <a:p>
            <a:r>
              <a:rPr lang="en-GB" sz="2400" dirty="0" smtClean="0">
                <a:latin typeface="Century Gothic" panose="020B0502020202020204" pitchFamily="34" charset="0"/>
              </a:rPr>
              <a:t>SUMMARY:</a:t>
            </a:r>
            <a:endParaRPr lang="en-US" sz="2400" dirty="0">
              <a:latin typeface="Century Gothic" panose="020B0502020202020204" pitchFamily="34" charset="0"/>
            </a:endParaRPr>
          </a:p>
        </p:txBody>
      </p:sp>
    </p:spTree>
    <p:extLst>
      <p:ext uri="{BB962C8B-B14F-4D97-AF65-F5344CB8AC3E}">
        <p14:creationId xmlns:p14="http://schemas.microsoft.com/office/powerpoint/2010/main" val="509159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4" name="Rectangle 3"/>
          <p:cNvSpPr/>
          <p:nvPr/>
        </p:nvSpPr>
        <p:spPr>
          <a:xfrm>
            <a:off x="103268" y="761640"/>
            <a:ext cx="5721724" cy="5432256"/>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Q1 : </a:t>
            </a:r>
            <a:r>
              <a:rPr lang="en-US" sz="1700" spc="-5" dirty="0">
                <a:solidFill>
                  <a:srgbClr val="00ADA8"/>
                </a:solidFill>
                <a:uFill>
                  <a:solidFill>
                    <a:srgbClr val="365F91"/>
                  </a:solidFill>
                </a:uFill>
                <a:latin typeface="Cambria"/>
                <a:cs typeface="Cambria"/>
              </a:rPr>
              <a:t>Which one of the following is correct in metabolic syndrome?</a:t>
            </a:r>
          </a:p>
          <a:p>
            <a:pPr marL="342900" indent="-342900">
              <a:buFont typeface="+mj-lt"/>
              <a:buAutoNum type="alphaUcPeriod"/>
            </a:pPr>
            <a:r>
              <a:rPr lang="en-US" sz="1600" dirty="0"/>
              <a:t>High Serum TGs</a:t>
            </a:r>
          </a:p>
          <a:p>
            <a:pPr marL="342900" indent="-342900">
              <a:buFont typeface="+mj-lt"/>
              <a:buAutoNum type="alphaUcPeriod"/>
            </a:pPr>
            <a:r>
              <a:rPr lang="en-US" sz="1600" dirty="0"/>
              <a:t>High HDL</a:t>
            </a:r>
          </a:p>
          <a:p>
            <a:pPr marL="342900" indent="-342900">
              <a:buFont typeface="+mj-lt"/>
              <a:buAutoNum type="alphaUcPeriod"/>
            </a:pPr>
            <a:r>
              <a:rPr lang="en-US" sz="1600" dirty="0"/>
              <a:t>Hypoglycemia</a:t>
            </a:r>
          </a:p>
          <a:p>
            <a:pPr marL="342900" indent="-342900">
              <a:buFont typeface="+mj-lt"/>
              <a:buAutoNum type="alphaUcPeriod"/>
            </a:pPr>
            <a:r>
              <a:rPr lang="en-US" sz="1600" dirty="0"/>
              <a:t>Glucose tolerance</a:t>
            </a:r>
          </a:p>
          <a:p>
            <a:endParaRPr lang="en-US" sz="1700" b="1"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Q2 : </a:t>
            </a:r>
            <a:r>
              <a:rPr lang="en-US" sz="1700" spc="-5" dirty="0">
                <a:solidFill>
                  <a:srgbClr val="00ADA8"/>
                </a:solidFill>
                <a:uFill>
                  <a:solidFill>
                    <a:srgbClr val="365F91"/>
                  </a:solidFill>
                </a:uFill>
                <a:latin typeface="Cambria"/>
                <a:cs typeface="Cambria"/>
              </a:rPr>
              <a:t>Which one of the following is correct about insulin resistance?</a:t>
            </a:r>
          </a:p>
          <a:p>
            <a:pPr marL="342900" indent="-342900">
              <a:buFont typeface="+mj-lt"/>
              <a:buAutoNum type="alphaUcPeriod"/>
            </a:pPr>
            <a:r>
              <a:rPr lang="en-US" sz="1600" dirty="0"/>
              <a:t>Cells have an increased response to insulin</a:t>
            </a:r>
          </a:p>
          <a:p>
            <a:pPr marL="342900" indent="-342900">
              <a:buFont typeface="+mj-lt"/>
              <a:buAutoNum type="alphaUcPeriod"/>
            </a:pPr>
            <a:r>
              <a:rPr lang="en-US" sz="1600" dirty="0"/>
              <a:t>High plasma FFA </a:t>
            </a:r>
          </a:p>
          <a:p>
            <a:pPr marL="342900" indent="-342900">
              <a:buFont typeface="+mj-lt"/>
              <a:buAutoNum type="alphaUcPeriod"/>
            </a:pPr>
            <a:r>
              <a:rPr lang="en-US" sz="1600" dirty="0"/>
              <a:t>Low plasma Insulin </a:t>
            </a:r>
          </a:p>
          <a:p>
            <a:pPr marL="342900" indent="-342900">
              <a:buFont typeface="+mj-lt"/>
              <a:buAutoNum type="alphaUcPeriod"/>
            </a:pPr>
            <a:r>
              <a:rPr lang="en-US" sz="1600" dirty="0"/>
              <a:t>Hypoglycemia</a:t>
            </a:r>
          </a:p>
          <a:p>
            <a:endParaRPr lang="en-US" sz="1700" b="1" spc="-5" dirty="0">
              <a:solidFill>
                <a:srgbClr val="00ADA8"/>
              </a:solidFill>
              <a:uFill>
                <a:solidFill>
                  <a:srgbClr val="365F91"/>
                </a:solidFill>
              </a:uFill>
              <a:latin typeface="Cambria"/>
              <a:cs typeface="Cambria"/>
            </a:endParaRPr>
          </a:p>
          <a:p>
            <a:r>
              <a:rPr lang="en-US" sz="1700" b="1" spc="-5" dirty="0">
                <a:solidFill>
                  <a:srgbClr val="00ADA8"/>
                </a:solidFill>
                <a:uFill>
                  <a:solidFill>
                    <a:srgbClr val="365F91"/>
                  </a:solidFill>
                </a:uFill>
                <a:latin typeface="Cambria"/>
                <a:cs typeface="Cambria"/>
              </a:rPr>
              <a:t>Q3</a:t>
            </a:r>
            <a:r>
              <a:rPr lang="en-US" sz="1700" spc="-5" dirty="0">
                <a:solidFill>
                  <a:srgbClr val="00ADA8"/>
                </a:solidFill>
                <a:uFill>
                  <a:solidFill>
                    <a:srgbClr val="365F91"/>
                  </a:solidFill>
                </a:uFill>
                <a:latin typeface="Cambria"/>
                <a:cs typeface="Cambria"/>
              </a:rPr>
              <a:t> </a:t>
            </a:r>
            <a:r>
              <a:rPr lang="en-US" sz="1700" b="1" spc="-5" dirty="0">
                <a:solidFill>
                  <a:srgbClr val="00ADA8"/>
                </a:solidFill>
                <a:uFill>
                  <a:solidFill>
                    <a:srgbClr val="365F91"/>
                  </a:solidFill>
                </a:uFill>
                <a:latin typeface="Cambria"/>
                <a:cs typeface="Cambria"/>
              </a:rPr>
              <a:t>:</a:t>
            </a:r>
            <a:r>
              <a:rPr lang="en-US" sz="1700" spc="-5" dirty="0">
                <a:solidFill>
                  <a:srgbClr val="00ADA8"/>
                </a:solidFill>
                <a:uFill>
                  <a:solidFill>
                    <a:srgbClr val="365F91"/>
                  </a:solidFill>
                </a:uFill>
                <a:latin typeface="Cambria"/>
                <a:cs typeface="Cambria"/>
              </a:rPr>
              <a:t> Which one of the following is the unifying factor (common factor) between dyslipidemia and insulin resistance? </a:t>
            </a:r>
          </a:p>
          <a:p>
            <a:pPr marL="342900" indent="-342900">
              <a:buFont typeface="+mj-lt"/>
              <a:buAutoNum type="alphaUcPeriod"/>
            </a:pPr>
            <a:r>
              <a:rPr lang="en-US" sz="1600" dirty="0"/>
              <a:t>Liver fat</a:t>
            </a:r>
          </a:p>
          <a:p>
            <a:pPr marL="342900" indent="-342900">
              <a:buFont typeface="+mj-lt"/>
              <a:buAutoNum type="alphaUcPeriod"/>
            </a:pPr>
            <a:r>
              <a:rPr lang="en-US" sz="1600" dirty="0"/>
              <a:t>Hyperglycemia </a:t>
            </a:r>
          </a:p>
          <a:p>
            <a:pPr marL="342900" indent="-342900">
              <a:buFont typeface="+mj-lt"/>
              <a:buAutoNum type="alphaUcPeriod"/>
            </a:pPr>
            <a:r>
              <a:rPr lang="en-US" sz="1600" dirty="0"/>
              <a:t>Smoking</a:t>
            </a:r>
          </a:p>
          <a:p>
            <a:pPr marL="342900" indent="-342900">
              <a:buFont typeface="+mj-lt"/>
              <a:buAutoNum type="alphaUcPeriod"/>
            </a:pPr>
            <a:r>
              <a:rPr lang="en-US" sz="1600" dirty="0"/>
              <a:t>Hypertension </a:t>
            </a:r>
          </a:p>
        </p:txBody>
      </p:sp>
      <p:sp>
        <p:nvSpPr>
          <p:cNvPr id="5" name="Rectangle 4"/>
          <p:cNvSpPr/>
          <p:nvPr/>
        </p:nvSpPr>
        <p:spPr>
          <a:xfrm>
            <a:off x="5915891" y="761640"/>
            <a:ext cx="6096000" cy="5801588"/>
          </a:xfrm>
          <a:prstGeom prst="rect">
            <a:avLst/>
          </a:prstGeom>
        </p:spPr>
        <p:txBody>
          <a:bodyPr>
            <a:spAutoFit/>
          </a:bodyPr>
          <a:lstStyle/>
          <a:p>
            <a:r>
              <a:rPr lang="en-US" b="1" spc="-5" dirty="0">
                <a:solidFill>
                  <a:srgbClr val="00ADA8"/>
                </a:solidFill>
                <a:uFill>
                  <a:solidFill>
                    <a:srgbClr val="365F91"/>
                  </a:solidFill>
                </a:uFill>
                <a:latin typeface="Cambria"/>
                <a:cs typeface="Cambria"/>
              </a:rPr>
              <a:t>Q4 : </a:t>
            </a:r>
            <a:r>
              <a:rPr lang="en-US" sz="1700" spc="-5" dirty="0">
                <a:solidFill>
                  <a:srgbClr val="00ADA8"/>
                </a:solidFill>
                <a:uFill>
                  <a:solidFill>
                    <a:srgbClr val="365F91"/>
                  </a:solidFill>
                </a:uFill>
                <a:latin typeface="Cambria"/>
                <a:cs typeface="Cambria"/>
              </a:rPr>
              <a:t>Which one of the following is a marker for metabolic syndrome?</a:t>
            </a:r>
          </a:p>
          <a:p>
            <a:pPr marL="342900" lvl="0" indent="-342900">
              <a:buFont typeface="+mj-lt"/>
              <a:buAutoNum type="alphaUcPeriod"/>
            </a:pPr>
            <a:r>
              <a:rPr lang="en-US" sz="1600" dirty="0"/>
              <a:t>Low LDL </a:t>
            </a:r>
          </a:p>
          <a:p>
            <a:pPr marL="342900" lvl="0" indent="-342900">
              <a:buFont typeface="+mj-lt"/>
              <a:buAutoNum type="alphaUcPeriod"/>
            </a:pPr>
            <a:r>
              <a:rPr lang="en-US" sz="1600" dirty="0"/>
              <a:t>Increased Adiponectin</a:t>
            </a:r>
          </a:p>
          <a:p>
            <a:pPr marL="342900" lvl="0" indent="-342900">
              <a:buFont typeface="+mj-lt"/>
              <a:buAutoNum type="alphaUcPeriod"/>
            </a:pPr>
            <a:r>
              <a:rPr lang="en-US" sz="1600" dirty="0"/>
              <a:t>High IL-6</a:t>
            </a:r>
          </a:p>
          <a:p>
            <a:pPr marL="342900" lvl="0" indent="-342900">
              <a:buFont typeface="+mj-lt"/>
              <a:buAutoNum type="alphaUcPeriod"/>
            </a:pPr>
            <a:r>
              <a:rPr lang="en-US" sz="1600" dirty="0"/>
              <a:t>Decreased Leptin</a:t>
            </a:r>
          </a:p>
          <a:p>
            <a:pPr marL="342900" lvl="0" indent="-342900">
              <a:buFont typeface="+mj-lt"/>
              <a:buAutoNum type="alphaUcPeriod"/>
            </a:pPr>
            <a:endParaRPr lang="en-US" b="1" dirty="0"/>
          </a:p>
          <a:p>
            <a:r>
              <a:rPr lang="en-US" b="1" spc="-5" dirty="0">
                <a:solidFill>
                  <a:srgbClr val="00ADA8"/>
                </a:solidFill>
                <a:uFill>
                  <a:solidFill>
                    <a:srgbClr val="365F91"/>
                  </a:solidFill>
                </a:uFill>
                <a:latin typeface="Cambria"/>
                <a:cs typeface="Cambria"/>
              </a:rPr>
              <a:t>Q5 :</a:t>
            </a:r>
            <a:r>
              <a:rPr lang="en-US"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Which one of the following is a good management plan for hypertension?</a:t>
            </a:r>
          </a:p>
          <a:p>
            <a:pPr marL="342900" indent="-342900">
              <a:buFont typeface="+mj-lt"/>
              <a:buAutoNum type="alphaUcPeriod"/>
            </a:pPr>
            <a:r>
              <a:rPr lang="en-US" sz="1600" dirty="0"/>
              <a:t>Low dose diuretic </a:t>
            </a:r>
          </a:p>
          <a:p>
            <a:pPr marL="342900" indent="-342900">
              <a:buFont typeface="+mj-lt"/>
              <a:buAutoNum type="alphaUcPeriod"/>
            </a:pPr>
            <a:r>
              <a:rPr lang="en-US" sz="1600" dirty="0"/>
              <a:t>Aspirin</a:t>
            </a:r>
          </a:p>
          <a:p>
            <a:pPr marL="342900" indent="-342900">
              <a:buFont typeface="+mj-lt"/>
              <a:buAutoNum type="alphaUcPeriod"/>
            </a:pPr>
            <a:r>
              <a:rPr lang="en-US" sz="1600" dirty="0"/>
              <a:t>Statins</a:t>
            </a:r>
          </a:p>
          <a:p>
            <a:pPr marL="342900" indent="-342900">
              <a:buFont typeface="+mj-lt"/>
              <a:buAutoNum type="alphaUcPeriod"/>
            </a:pPr>
            <a:r>
              <a:rPr lang="en-US" sz="1600" dirty="0"/>
              <a:t>Metformin</a:t>
            </a:r>
          </a:p>
          <a:p>
            <a:pPr marL="342900" indent="-342900">
              <a:buFont typeface="+mj-lt"/>
              <a:buAutoNum type="alphaUcPeriod"/>
            </a:pPr>
            <a:endParaRPr lang="en-US" sz="1600" dirty="0"/>
          </a:p>
          <a:p>
            <a:r>
              <a:rPr lang="en-US" b="1" spc="-5" dirty="0">
                <a:solidFill>
                  <a:srgbClr val="00ADA8"/>
                </a:solidFill>
                <a:uFill>
                  <a:solidFill>
                    <a:srgbClr val="365F91"/>
                  </a:solidFill>
                </a:uFill>
                <a:latin typeface="Cambria"/>
                <a:cs typeface="Cambria"/>
              </a:rPr>
              <a:t>Q6 : </a:t>
            </a:r>
            <a:r>
              <a:rPr lang="en-US" sz="1700" spc="-5" dirty="0">
                <a:solidFill>
                  <a:srgbClr val="00ADA8"/>
                </a:solidFill>
                <a:uFill>
                  <a:solidFill>
                    <a:srgbClr val="365F91"/>
                  </a:solidFill>
                </a:uFill>
                <a:latin typeface="Cambria"/>
                <a:cs typeface="Cambria"/>
              </a:rPr>
              <a:t>Which one of the following is correct about a goal for treatment of hypertension in terms of blood pressure</a:t>
            </a:r>
            <a:r>
              <a:rPr lang="en-US" sz="1700" spc="-5" dirty="0">
                <a:solidFill>
                  <a:srgbClr val="00ADA8"/>
                </a:solidFill>
                <a:uFill>
                  <a:solidFill>
                    <a:srgbClr val="365F91"/>
                  </a:solidFill>
                </a:uFill>
                <a:latin typeface="Cambria"/>
              </a:rPr>
              <a:t>? </a:t>
            </a:r>
            <a:endParaRPr lang="en-US" dirty="0">
              <a:solidFill>
                <a:srgbClr val="00ADA8"/>
              </a:solidFill>
            </a:endParaRPr>
          </a:p>
          <a:p>
            <a:pPr marL="342900" indent="-342900">
              <a:buFont typeface="+mj-lt"/>
              <a:buAutoNum type="alphaUcPeriod"/>
            </a:pPr>
            <a:r>
              <a:rPr lang="en-US" dirty="0"/>
              <a:t>Blood pressure &gt; 140/90 mmHg</a:t>
            </a:r>
          </a:p>
          <a:p>
            <a:pPr marL="342900" indent="-342900">
              <a:buFont typeface="+mj-lt"/>
              <a:buAutoNum type="alphaUcPeriod"/>
            </a:pPr>
            <a:r>
              <a:rPr lang="en-US" dirty="0"/>
              <a:t>Blood pressure &lt; 130/80 mmHg</a:t>
            </a:r>
          </a:p>
          <a:p>
            <a:pPr marL="342900" indent="-342900">
              <a:buFont typeface="+mj-lt"/>
              <a:buAutoNum type="alphaUcPeriod"/>
            </a:pPr>
            <a:r>
              <a:rPr lang="en-US" dirty="0"/>
              <a:t>Blood pressure &lt; 110/60 mmHg</a:t>
            </a:r>
          </a:p>
          <a:p>
            <a:pPr marL="342900" indent="-342900">
              <a:buFont typeface="+mj-lt"/>
              <a:buAutoNum type="alphaUcPeriod"/>
            </a:pPr>
            <a:r>
              <a:rPr lang="en-US" dirty="0"/>
              <a:t>Blood pressure &lt; 100/50 mmHg</a:t>
            </a:r>
            <a:r>
              <a:rPr lang="en-US" sz="1600" dirty="0"/>
              <a:t> </a:t>
            </a:r>
            <a:br>
              <a:rPr lang="en-US" sz="1600" dirty="0"/>
            </a:br>
            <a:endParaRPr lang="en-US" sz="1600" dirty="0"/>
          </a:p>
          <a:p>
            <a:pPr marL="342900" indent="-342900">
              <a:buFont typeface="+mj-lt"/>
              <a:buAutoNum type="alphaUcPeriod"/>
            </a:pPr>
            <a:endParaRPr lang="en-US" sz="1600" dirty="0"/>
          </a:p>
        </p:txBody>
      </p:sp>
    </p:spTree>
    <p:extLst>
      <p:ext uri="{BB962C8B-B14F-4D97-AF65-F5344CB8AC3E}">
        <p14:creationId xmlns:p14="http://schemas.microsoft.com/office/powerpoint/2010/main" val="1344226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8" name="TextBox 7">
            <a:hlinkClick r:id="rId2"/>
          </p:cNvPr>
          <p:cNvSpPr txBox="1"/>
          <p:nvPr/>
        </p:nvSpPr>
        <p:spPr>
          <a:xfrm>
            <a:off x="7274618" y="5802602"/>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
        <p:nvSpPr>
          <p:cNvPr id="5" name="Rectangle 4"/>
          <p:cNvSpPr/>
          <p:nvPr/>
        </p:nvSpPr>
        <p:spPr>
          <a:xfrm>
            <a:off x="338251" y="848723"/>
            <a:ext cx="6010020" cy="4154984"/>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Q7 : </a:t>
            </a:r>
            <a:r>
              <a:rPr lang="en-US" sz="1700" spc="-5" dirty="0">
                <a:solidFill>
                  <a:srgbClr val="00ADA8"/>
                </a:solidFill>
                <a:uFill>
                  <a:solidFill>
                    <a:srgbClr val="365F91"/>
                  </a:solidFill>
                </a:uFill>
                <a:latin typeface="Cambria"/>
                <a:cs typeface="Cambria"/>
              </a:rPr>
              <a:t>60</a:t>
            </a:r>
            <a:r>
              <a:rPr lang="en-US" b="1"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year old woman came to your clinic with her daughter who is a medical student.(same girl in lecture 3)</a:t>
            </a:r>
          </a:p>
          <a:p>
            <a:r>
              <a:rPr lang="en-US" sz="1700" spc="-5" dirty="0">
                <a:solidFill>
                  <a:srgbClr val="00ADA8"/>
                </a:solidFill>
                <a:uFill>
                  <a:solidFill>
                    <a:srgbClr val="365F91"/>
                  </a:solidFill>
                </a:uFill>
                <a:latin typeface="Cambria"/>
                <a:cs typeface="Cambria"/>
              </a:rPr>
              <a:t>She says that she is worried about her mother because she is obese and has hypertension.</a:t>
            </a:r>
          </a:p>
          <a:p>
            <a:r>
              <a:rPr lang="en-US" sz="1700" spc="-5" dirty="0">
                <a:solidFill>
                  <a:srgbClr val="00ADA8"/>
                </a:solidFill>
                <a:uFill>
                  <a:solidFill>
                    <a:srgbClr val="365F91"/>
                  </a:solidFill>
                </a:uFill>
                <a:latin typeface="Cambria"/>
                <a:cs typeface="Cambria"/>
              </a:rPr>
              <a:t>But because she knows you’re a good doctor, she wanted to confirm a few things with you</a:t>
            </a:r>
          </a:p>
          <a:p>
            <a:endParaRPr lang="en-US" sz="1700"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A)</a:t>
            </a:r>
            <a:r>
              <a:rPr lang="en-US" sz="1700" spc="-5" dirty="0">
                <a:solidFill>
                  <a:srgbClr val="00ADA8"/>
                </a:solidFill>
                <a:uFill>
                  <a:solidFill>
                    <a:srgbClr val="365F91"/>
                  </a:solidFill>
                </a:uFill>
                <a:latin typeface="Cambria"/>
                <a:cs typeface="Cambria"/>
              </a:rPr>
              <a:t> What other features may compromise metabolic syndrome?</a:t>
            </a:r>
            <a:endParaRPr lang="en-US" dirty="0">
              <a:solidFill>
                <a:srgbClr val="00ADA8"/>
              </a:solidFill>
            </a:endParaRPr>
          </a:p>
          <a:p>
            <a:pPr algn="ctr">
              <a:spcBef>
                <a:spcPts val="25"/>
              </a:spcBef>
              <a:tabLst>
                <a:tab pos="241300" algn="l"/>
                <a:tab pos="241935" algn="l"/>
              </a:tabLst>
            </a:pPr>
            <a:r>
              <a:rPr lang="en-US" spc="-10" dirty="0">
                <a:solidFill>
                  <a:schemeClr val="bg1">
                    <a:lumMod val="75000"/>
                  </a:schemeClr>
                </a:solidFill>
                <a:cs typeface="Calibri"/>
              </a:rPr>
              <a:t>Hyperglycemia, Low HDL, Hyperinsulinemia, high serum TGs, Hypertension &amp; obesity.</a:t>
            </a:r>
          </a:p>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B) </a:t>
            </a:r>
            <a:r>
              <a:rPr lang="en-US" spc="-5" dirty="0">
                <a:solidFill>
                  <a:srgbClr val="00ADA8"/>
                </a:solidFill>
                <a:uFill>
                  <a:solidFill>
                    <a:srgbClr val="365F91"/>
                  </a:solidFill>
                </a:uFill>
                <a:latin typeface="Cambria"/>
                <a:cs typeface="Cambria"/>
              </a:rPr>
              <a:t>What are the risk factors for metabolic syndrome?</a:t>
            </a:r>
          </a:p>
          <a:p>
            <a:r>
              <a:rPr lang="en-US" spc="-5" dirty="0">
                <a:solidFill>
                  <a:srgbClr val="00ADA8"/>
                </a:solidFill>
                <a:uFill>
                  <a:solidFill>
                    <a:srgbClr val="365F91"/>
                  </a:solidFill>
                </a:uFill>
                <a:latin typeface="Cambria"/>
                <a:cs typeface="Calibri"/>
              </a:rPr>
              <a:t> </a:t>
            </a:r>
            <a:r>
              <a:rPr lang="en-US" spc="-10" dirty="0">
                <a:solidFill>
                  <a:schemeClr val="bg1">
                    <a:lumMod val="75000"/>
                  </a:schemeClr>
                </a:solidFill>
                <a:cs typeface="Calibri"/>
              </a:rPr>
              <a:t>Smoking, Obesity, Alcoholism, Sedentary lifestyle, hypercortisolism &amp; mutation of insulin receptors.</a:t>
            </a:r>
          </a:p>
          <a:p>
            <a:endParaRPr lang="en-US" spc="-10" dirty="0">
              <a:solidFill>
                <a:schemeClr val="bg1">
                  <a:lumMod val="75000"/>
                </a:schemeClr>
              </a:solidFill>
              <a:cs typeface="Calibri"/>
            </a:endParaRPr>
          </a:p>
        </p:txBody>
      </p:sp>
      <p:sp>
        <p:nvSpPr>
          <p:cNvPr id="7" name="TextBox 6"/>
          <p:cNvSpPr txBox="1"/>
          <p:nvPr/>
        </p:nvSpPr>
        <p:spPr>
          <a:xfrm>
            <a:off x="7559594" y="6519446"/>
            <a:ext cx="3197306" cy="338554"/>
          </a:xfrm>
          <a:prstGeom prst="rect">
            <a:avLst/>
          </a:prstGeom>
          <a:noFill/>
        </p:spPr>
        <p:txBody>
          <a:bodyPr wrap="square" rtlCol="0">
            <a:spAutoFit/>
          </a:bodyPr>
          <a:lstStyle/>
          <a:p>
            <a:r>
              <a:rPr lang="en-US" sz="1600" dirty="0"/>
              <a:t>1) A    2) B    3) A   4) C   5) A    6) B </a:t>
            </a:r>
          </a:p>
        </p:txBody>
      </p:sp>
      <p:sp>
        <p:nvSpPr>
          <p:cNvPr id="6" name="Rectangle 5">
            <a:extLst>
              <a:ext uri="{FF2B5EF4-FFF2-40B4-BE49-F238E27FC236}">
                <a16:creationId xmlns:a16="http://schemas.microsoft.com/office/drawing/2014/main" xmlns="" id="{33EF696F-FD10-4D8F-8451-189391FFD63C}"/>
              </a:ext>
            </a:extLst>
          </p:cNvPr>
          <p:cNvSpPr/>
          <p:nvPr/>
        </p:nvSpPr>
        <p:spPr>
          <a:xfrm>
            <a:off x="6500693" y="848723"/>
            <a:ext cx="5500716" cy="3416320"/>
          </a:xfrm>
          <a:prstGeom prst="rect">
            <a:avLst/>
          </a:prstGeom>
        </p:spPr>
        <p:txBody>
          <a:bodyPr wrap="square">
            <a:spAutoFit/>
          </a:bodyPr>
          <a:lstStyle/>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rPr>
              <a:t>C) </a:t>
            </a:r>
            <a:r>
              <a:rPr lang="en-US" spc="-5" dirty="0">
                <a:solidFill>
                  <a:srgbClr val="00ADA8"/>
                </a:solidFill>
                <a:uFill>
                  <a:solidFill>
                    <a:srgbClr val="365F91"/>
                  </a:solidFill>
                </a:uFill>
                <a:latin typeface="Cambria"/>
              </a:rPr>
              <a:t>What is the management of metabolic syndrome?</a:t>
            </a:r>
          </a:p>
          <a:p>
            <a:r>
              <a:rPr lang="en-US" spc="-10" dirty="0">
                <a:solidFill>
                  <a:schemeClr val="bg1">
                    <a:lumMod val="75000"/>
                  </a:schemeClr>
                </a:solidFill>
                <a:cs typeface="Calibri"/>
              </a:rPr>
              <a:t>Primary intervention: Smoking cessation and weight reduction </a:t>
            </a:r>
          </a:p>
          <a:p>
            <a:r>
              <a:rPr lang="en-US" spc="-10" dirty="0">
                <a:solidFill>
                  <a:schemeClr val="bg1">
                    <a:lumMod val="75000"/>
                  </a:schemeClr>
                </a:solidFill>
                <a:cs typeface="Calibri"/>
              </a:rPr>
              <a:t>Secondary intervention by pharmacotherapy:</a:t>
            </a:r>
          </a:p>
          <a:p>
            <a:r>
              <a:rPr lang="en-US" spc="-10" dirty="0">
                <a:solidFill>
                  <a:schemeClr val="bg1">
                    <a:lumMod val="75000"/>
                  </a:schemeClr>
                </a:solidFill>
                <a:cs typeface="Calibri"/>
              </a:rPr>
              <a:t>For hypertension and clotting disorders: Anti hypertensives and aspirin. </a:t>
            </a:r>
          </a:p>
          <a:p>
            <a:r>
              <a:rPr lang="en-US" spc="-10" dirty="0">
                <a:solidFill>
                  <a:schemeClr val="bg1">
                    <a:lumMod val="75000"/>
                  </a:schemeClr>
                </a:solidFill>
                <a:cs typeface="Calibri"/>
              </a:rPr>
              <a:t>For hyperglycemia: Metformin and Thiazolidinedione (TZDs) </a:t>
            </a:r>
          </a:p>
          <a:p>
            <a:r>
              <a:rPr lang="en-US" spc="-10" dirty="0">
                <a:solidFill>
                  <a:schemeClr val="bg1">
                    <a:lumMod val="75000"/>
                  </a:schemeClr>
                </a:solidFill>
                <a:cs typeface="Calibri"/>
              </a:rPr>
              <a:t>For Dyslipidemia: Statins and Fibrates</a:t>
            </a:r>
          </a:p>
          <a:p>
            <a:endParaRPr lang="en-US" dirty="0">
              <a:solidFill>
                <a:srgbClr val="00ADA8"/>
              </a:solidFill>
            </a:endParaRPr>
          </a:p>
          <a:p>
            <a:endParaRPr lang="en-US" dirty="0">
              <a:solidFill>
                <a:srgbClr val="00ADA8"/>
              </a:solidFill>
            </a:endParaRPr>
          </a:p>
        </p:txBody>
      </p:sp>
    </p:spTree>
    <p:extLst>
      <p:ext uri="{BB962C8B-B14F-4D97-AF65-F5344CB8AC3E}">
        <p14:creationId xmlns:p14="http://schemas.microsoft.com/office/powerpoint/2010/main" val="882718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7028" y="2740052"/>
            <a:ext cx="2691121" cy="2169825"/>
          </a:xfrm>
          <a:prstGeom prst="rect">
            <a:avLst/>
          </a:prstGeom>
          <a:noFill/>
        </p:spPr>
        <p:txBody>
          <a:bodyPr wrap="square" rtlCol="0">
            <a:spAutoFit/>
          </a:bodyPr>
          <a:lstStyle/>
          <a:p>
            <a:pPr>
              <a:lnSpc>
                <a:spcPct val="150000"/>
              </a:lnSpc>
            </a:pPr>
            <a:r>
              <a:rPr lang="en-US" b="1" dirty="0" smtClean="0">
                <a:solidFill>
                  <a:srgbClr val="4C8180"/>
                </a:solidFill>
              </a:rPr>
              <a:t>Khaled Alissa</a:t>
            </a:r>
          </a:p>
          <a:p>
            <a:pPr>
              <a:lnSpc>
                <a:spcPct val="150000"/>
              </a:lnSpc>
            </a:pPr>
            <a:r>
              <a:rPr lang="en-US" b="1" dirty="0" err="1" smtClean="0">
                <a:solidFill>
                  <a:srgbClr val="4C8180"/>
                </a:solidFill>
              </a:rPr>
              <a:t>Mohannad</a:t>
            </a:r>
            <a:r>
              <a:rPr lang="en-US" b="1" dirty="0" smtClean="0">
                <a:solidFill>
                  <a:srgbClr val="4C8180"/>
                </a:solidFill>
              </a:rPr>
              <a:t> </a:t>
            </a:r>
            <a:r>
              <a:rPr lang="en-US" b="1" dirty="0" err="1" smtClean="0">
                <a:solidFill>
                  <a:srgbClr val="4C8180"/>
                </a:solidFill>
              </a:rPr>
              <a:t>alzahrani</a:t>
            </a:r>
            <a:endParaRPr lang="en-US" b="1" dirty="0" smtClean="0">
              <a:solidFill>
                <a:srgbClr val="4C8180"/>
              </a:solidFill>
            </a:endParaRPr>
          </a:p>
          <a:p>
            <a:pPr>
              <a:lnSpc>
                <a:spcPct val="150000"/>
              </a:lnSpc>
            </a:pPr>
            <a:r>
              <a:rPr lang="en-US" b="1" dirty="0" err="1" smtClean="0">
                <a:solidFill>
                  <a:srgbClr val="4C8180"/>
                </a:solidFill>
              </a:rPr>
              <a:t>Abdulaziz</a:t>
            </a:r>
            <a:r>
              <a:rPr lang="en-US" b="1" dirty="0" smtClean="0">
                <a:solidFill>
                  <a:srgbClr val="4C8180"/>
                </a:solidFill>
              </a:rPr>
              <a:t> </a:t>
            </a:r>
            <a:r>
              <a:rPr lang="en-US" b="1" dirty="0" err="1" smtClean="0">
                <a:solidFill>
                  <a:srgbClr val="4C8180"/>
                </a:solidFill>
              </a:rPr>
              <a:t>alhusaini</a:t>
            </a:r>
            <a:endParaRPr lang="en-US" b="1" dirty="0" smtClean="0">
              <a:solidFill>
                <a:srgbClr val="4C8180"/>
              </a:solidFill>
            </a:endParaRPr>
          </a:p>
          <a:p>
            <a:pPr>
              <a:lnSpc>
                <a:spcPct val="150000"/>
              </a:lnSpc>
            </a:pPr>
            <a:r>
              <a:rPr lang="en-GB" b="1" dirty="0" smtClean="0">
                <a:solidFill>
                  <a:srgbClr val="4C8180"/>
                </a:solidFill>
              </a:rPr>
              <a:t>Laila </a:t>
            </a:r>
            <a:r>
              <a:rPr lang="en-GB" b="1" dirty="0" err="1" smtClean="0">
                <a:solidFill>
                  <a:srgbClr val="4C8180"/>
                </a:solidFill>
              </a:rPr>
              <a:t>mathkour</a:t>
            </a:r>
            <a:endParaRPr lang="en-GB" b="1" dirty="0" smtClean="0">
              <a:solidFill>
                <a:srgbClr val="4C8180"/>
              </a:solidFill>
            </a:endParaRPr>
          </a:p>
          <a:p>
            <a:pPr>
              <a:lnSpc>
                <a:spcPct val="150000"/>
              </a:lnSpc>
            </a:pPr>
            <a:r>
              <a:rPr lang="en-GB" b="1" dirty="0" err="1" smtClean="0">
                <a:solidFill>
                  <a:srgbClr val="4C8180"/>
                </a:solidFill>
              </a:rPr>
              <a:t>Zainah</a:t>
            </a:r>
            <a:r>
              <a:rPr lang="en-GB" b="1" dirty="0" smtClean="0">
                <a:solidFill>
                  <a:srgbClr val="4C8180"/>
                </a:solidFill>
              </a:rPr>
              <a:t> </a:t>
            </a:r>
            <a:r>
              <a:rPr lang="en-GB" b="1" dirty="0" err="1" smtClean="0">
                <a:solidFill>
                  <a:srgbClr val="4C8180"/>
                </a:solidFill>
              </a:rPr>
              <a:t>Alkaaf</a:t>
            </a:r>
            <a:endParaRPr lang="en-US" b="1" dirty="0">
              <a:solidFill>
                <a:srgbClr val="4C8180"/>
              </a:solidFill>
            </a:endParaRPr>
          </a:p>
        </p:txBody>
      </p:sp>
    </p:spTree>
    <p:extLst>
      <p:ext uri="{BB962C8B-B14F-4D97-AF65-F5344CB8AC3E}">
        <p14:creationId xmlns:p14="http://schemas.microsoft.com/office/powerpoint/2010/main" val="277512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205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064" y="0"/>
            <a:ext cx="6146800" cy="707886"/>
          </a:xfrm>
          <a:prstGeom prst="rect">
            <a:avLst/>
          </a:prstGeom>
          <a:noFill/>
        </p:spPr>
        <p:txBody>
          <a:bodyPr wrap="square" rtlCol="0">
            <a:spAutoFit/>
          </a:bodyPr>
          <a:lstStyle/>
          <a:p>
            <a:r>
              <a:rPr lang="en-US" altLang="en-US" sz="4000" dirty="0">
                <a:solidFill>
                  <a:srgbClr val="4C8180"/>
                </a:solidFill>
                <a:latin typeface="Calibri Light"/>
                <a:ea typeface="Century Gothic" charset="0"/>
                <a:cs typeface="Century Gothic" charset="0"/>
              </a:rPr>
              <a:t>Overview </a:t>
            </a:r>
            <a:endParaRPr lang="en-US" sz="3200" dirty="0">
              <a:solidFill>
                <a:srgbClr val="4C8180"/>
              </a:solidFill>
              <a:latin typeface="Calibri Light"/>
              <a:ea typeface="Century Gothic" charset="0"/>
              <a:cs typeface="Century Gothic" charset="0"/>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95696"/>
            <a:ext cx="12408835" cy="3121147"/>
          </a:xfrm>
          <a:prstGeom prst="rect">
            <a:avLst/>
          </a:prstGeom>
        </p:spPr>
      </p:pic>
    </p:spTree>
    <p:extLst>
      <p:ext uri="{BB962C8B-B14F-4D97-AF65-F5344CB8AC3E}">
        <p14:creationId xmlns:p14="http://schemas.microsoft.com/office/powerpoint/2010/main" val="1221614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7AF550F-540D-884C-9BA5-D862BBC6FA08}"/>
              </a:ext>
            </a:extLst>
          </p:cNvPr>
          <p:cNvSpPr txBox="1"/>
          <p:nvPr/>
        </p:nvSpPr>
        <p:spPr>
          <a:xfrm>
            <a:off x="571500" y="4933688"/>
            <a:ext cx="8534400" cy="1754326"/>
          </a:xfrm>
          <a:prstGeom prst="rect">
            <a:avLst/>
          </a:prstGeom>
          <a:noFill/>
          <a:ln w="28575">
            <a:solidFill>
              <a:srgbClr val="47AFB5"/>
            </a:solidFill>
          </a:ln>
        </p:spPr>
        <p:txBody>
          <a:bodyPr wrap="square" rtlCol="0">
            <a:spAutoFit/>
          </a:bodyPr>
          <a:lstStyle/>
          <a:p>
            <a:pPr marL="285750" indent="-285750">
              <a:buClr>
                <a:srgbClr val="4B8180"/>
              </a:buClr>
              <a:buFont typeface="Arial" panose="020B0604020202020204" pitchFamily="34" charset="0"/>
              <a:buChar char="•"/>
            </a:pPr>
            <a:r>
              <a:rPr lang="en-US" dirty="0" smtClean="0"/>
              <a:t>Obesity is a component of metabolic syndrome </a:t>
            </a:r>
            <a:r>
              <a:rPr lang="en-US" dirty="0">
                <a:solidFill>
                  <a:srgbClr val="008F00"/>
                </a:solidFill>
              </a:rPr>
              <a:t>It has to be there</a:t>
            </a:r>
          </a:p>
          <a:p>
            <a:pPr marL="285750" indent="-285750">
              <a:buClr>
                <a:srgbClr val="4B8180"/>
              </a:buClr>
              <a:buFont typeface="Arial" panose="020B0604020202020204" pitchFamily="34" charset="0"/>
              <a:buChar char="•"/>
            </a:pPr>
            <a:r>
              <a:rPr lang="en-US" dirty="0" smtClean="0"/>
              <a:t>Molecular signals originating from the increased mass of adipocytes </a:t>
            </a:r>
            <a:r>
              <a:rPr lang="en-US" dirty="0"/>
              <a:t>are predominantly reflected in the following metabolic abnormalities: </a:t>
            </a:r>
            <a:r>
              <a:rPr lang="en-US" dirty="0">
                <a:solidFill>
                  <a:srgbClr val="008F00"/>
                </a:solidFill>
              </a:rPr>
              <a:t>The more metabolic abnormalities </a:t>
            </a:r>
            <a:r>
              <a:rPr lang="en-US" dirty="0" smtClean="0">
                <a:solidFill>
                  <a:srgbClr val="008F00"/>
                </a:solidFill>
              </a:rPr>
              <a:t>present </a:t>
            </a:r>
            <a:r>
              <a:rPr lang="en-US" dirty="0">
                <a:solidFill>
                  <a:srgbClr val="008F00"/>
                </a:solidFill>
              </a:rPr>
              <a:t>the higher the risk to develop disease are </a:t>
            </a:r>
            <a:r>
              <a:rPr lang="en-US" dirty="0" smtClean="0">
                <a:solidFill>
                  <a:srgbClr val="008F00"/>
                </a:solidFill>
              </a:rPr>
              <a:t>there</a:t>
            </a:r>
          </a:p>
          <a:p>
            <a:pPr marL="285750" lvl="0" indent="-285750">
              <a:buClr>
                <a:srgbClr val="4B8180"/>
              </a:buClr>
              <a:buFont typeface="Arial" panose="020B0604020202020204" pitchFamily="34" charset="0"/>
              <a:buChar char="•"/>
            </a:pPr>
            <a:r>
              <a:rPr lang="en-US" dirty="0" smtClean="0"/>
              <a:t>1. Dyslipidemia .    2. </a:t>
            </a:r>
            <a:r>
              <a:rPr lang="en-US" dirty="0"/>
              <a:t>Glucose </a:t>
            </a:r>
            <a:r>
              <a:rPr lang="en-US" dirty="0" smtClean="0"/>
              <a:t>intolerance .</a:t>
            </a:r>
            <a:endParaRPr lang="en-US" dirty="0"/>
          </a:p>
          <a:p>
            <a:pPr marL="285750" indent="-285750">
              <a:buClr>
                <a:srgbClr val="4B8180"/>
              </a:buClr>
              <a:buFont typeface="Arial" panose="020B0604020202020204" pitchFamily="34" charset="0"/>
              <a:buChar char="•"/>
            </a:pPr>
            <a:r>
              <a:rPr lang="en-US" dirty="0" smtClean="0"/>
              <a:t>3. </a:t>
            </a:r>
            <a:r>
              <a:rPr lang="en-US" dirty="0"/>
              <a:t>Insulin </a:t>
            </a:r>
            <a:r>
              <a:rPr lang="en-US" dirty="0" smtClean="0"/>
              <a:t>resistance. .    4. Hypertension .</a:t>
            </a:r>
            <a:endParaRPr lang="en-US" dirty="0"/>
          </a:p>
        </p:txBody>
      </p:sp>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Metabolic Syndrome</a:t>
            </a:r>
            <a:r>
              <a:rPr lang="en-US" sz="2800" dirty="0">
                <a:solidFill>
                  <a:srgbClr val="4C8180"/>
                </a:solidFill>
                <a:latin typeface="Century Gothic" charset="0"/>
                <a:ea typeface="Century Gothic" charset="0"/>
                <a:cs typeface="Century Gothic" charset="0"/>
              </a:rPr>
              <a:t> </a:t>
            </a:r>
          </a:p>
        </p:txBody>
      </p:sp>
      <p:sp>
        <p:nvSpPr>
          <p:cNvPr id="3" name="TextBox 2">
            <a:extLst>
              <a:ext uri="{FF2B5EF4-FFF2-40B4-BE49-F238E27FC236}">
                <a16:creationId xmlns:a16="http://schemas.microsoft.com/office/drawing/2014/main" xmlns="" id="{CFD0F20A-D7BC-D84A-8C3E-41379444F2D0}"/>
              </a:ext>
            </a:extLst>
          </p:cNvPr>
          <p:cNvSpPr txBox="1"/>
          <p:nvPr/>
        </p:nvSpPr>
        <p:spPr>
          <a:xfrm>
            <a:off x="275983" y="1083480"/>
            <a:ext cx="4768851" cy="923330"/>
          </a:xfrm>
          <a:prstGeom prst="rect">
            <a:avLst/>
          </a:prstGeom>
          <a:noFill/>
        </p:spPr>
        <p:txBody>
          <a:bodyPr wrap="square" rtlCol="0">
            <a:spAutoFit/>
          </a:bodyPr>
          <a:lstStyle/>
          <a:p>
            <a:pPr marL="285750" indent="-285750">
              <a:buClr>
                <a:srgbClr val="4B8180"/>
              </a:buClr>
              <a:buFont typeface="Arial" panose="020B0604020202020204" pitchFamily="34" charset="0"/>
              <a:buChar char="•"/>
            </a:pPr>
            <a:r>
              <a:rPr lang="en-US" dirty="0"/>
              <a:t>It is a combination of metabolic abnormalities which increase the risk of heart disease, diabetes and other diseases</a:t>
            </a:r>
            <a:r>
              <a:rPr lang="en-US" dirty="0" smtClean="0"/>
              <a:t>.</a:t>
            </a:r>
            <a:endParaRPr lang="en-US" dirty="0"/>
          </a:p>
        </p:txBody>
      </p:sp>
      <p:graphicFrame>
        <p:nvGraphicFramePr>
          <p:cNvPr id="6" name="Diagram 5">
            <a:extLst>
              <a:ext uri="{FF2B5EF4-FFF2-40B4-BE49-F238E27FC236}">
                <a16:creationId xmlns:a16="http://schemas.microsoft.com/office/drawing/2014/main" xmlns="" id="{6236916A-49B8-8D4A-B6A5-9F7F4725DAB1}"/>
              </a:ext>
            </a:extLst>
          </p:cNvPr>
          <p:cNvGraphicFramePr/>
          <p:nvPr>
            <p:extLst>
              <p:ext uri="{D42A27DB-BD31-4B8C-83A1-F6EECF244321}">
                <p14:modId xmlns:p14="http://schemas.microsoft.com/office/powerpoint/2010/main" val="1653141407"/>
              </p:ext>
            </p:extLst>
          </p:nvPr>
        </p:nvGraphicFramePr>
        <p:xfrm>
          <a:off x="424967" y="3623516"/>
          <a:ext cx="11647046" cy="1101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xmlns="" id="{E6A3DD06-05EC-C146-A6BE-714BEE93196E}"/>
              </a:ext>
            </a:extLst>
          </p:cNvPr>
          <p:cNvSpPr txBox="1"/>
          <p:nvPr/>
        </p:nvSpPr>
        <p:spPr>
          <a:xfrm>
            <a:off x="3644900" y="2953218"/>
            <a:ext cx="5091458" cy="461665"/>
          </a:xfrm>
          <a:prstGeom prst="rect">
            <a:avLst/>
          </a:prstGeom>
          <a:noFill/>
        </p:spPr>
        <p:txBody>
          <a:bodyPr wrap="none" rtlCol="0">
            <a:spAutoFit/>
          </a:bodyPr>
          <a:lstStyle/>
          <a:p>
            <a:pPr lvl="0"/>
            <a:r>
              <a:rPr lang="en-US" sz="2400" dirty="0">
                <a:solidFill>
                  <a:srgbClr val="30AAB1"/>
                </a:solidFill>
                <a:latin typeface="Century Gothic" charset="0"/>
              </a:rPr>
              <a:t>Features of metabolic </a:t>
            </a:r>
            <a:r>
              <a:rPr lang="en-US" sz="2400" dirty="0" smtClean="0">
                <a:solidFill>
                  <a:srgbClr val="30AAB1"/>
                </a:solidFill>
                <a:latin typeface="Century Gothic" charset="0"/>
              </a:rPr>
              <a:t>syndrome</a:t>
            </a:r>
            <a:endParaRPr lang="en-US" sz="2400" dirty="0">
              <a:solidFill>
                <a:srgbClr val="30AAB1"/>
              </a:solidFill>
              <a:latin typeface="Century Gothic" charset="0"/>
            </a:endParaRPr>
          </a:p>
        </p:txBody>
      </p:sp>
      <p:grpSp>
        <p:nvGrpSpPr>
          <p:cNvPr id="25" name="Group 24"/>
          <p:cNvGrpSpPr/>
          <p:nvPr/>
        </p:nvGrpSpPr>
        <p:grpSpPr>
          <a:xfrm>
            <a:off x="127000" y="4060052"/>
            <a:ext cx="491289" cy="1135336"/>
            <a:chOff x="80210" y="3220945"/>
            <a:chExt cx="491289" cy="1351654"/>
          </a:xfrm>
        </p:grpSpPr>
        <p:cxnSp>
          <p:nvCxnSpPr>
            <p:cNvPr id="16" name="Straight Connector 15"/>
            <p:cNvCxnSpPr/>
            <p:nvPr/>
          </p:nvCxnSpPr>
          <p:spPr>
            <a:xfrm flipH="1">
              <a:off x="80210" y="3240505"/>
              <a:ext cx="297967" cy="0"/>
            </a:xfrm>
            <a:prstGeom prst="line">
              <a:avLst/>
            </a:prstGeom>
            <a:ln w="38100">
              <a:solidFill>
                <a:srgbClr val="00ADA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210" y="3220945"/>
              <a:ext cx="0" cy="1351654"/>
            </a:xfrm>
            <a:prstGeom prst="line">
              <a:avLst/>
            </a:prstGeom>
            <a:ln w="38100">
              <a:solidFill>
                <a:srgbClr val="00ADA8"/>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0210" y="4557929"/>
              <a:ext cx="491289" cy="0"/>
            </a:xfrm>
            <a:prstGeom prst="straightConnector1">
              <a:avLst/>
            </a:prstGeom>
            <a:ln w="38100">
              <a:solidFill>
                <a:srgbClr val="00ADA8"/>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
            <a:extLst>
              <a:ext uri="{FF2B5EF4-FFF2-40B4-BE49-F238E27FC236}">
                <a16:creationId xmlns:a16="http://schemas.microsoft.com/office/drawing/2014/main" xmlns="" id="{2FC6FEFB-9249-4575-AB72-54DC3AC4B286}"/>
              </a:ext>
            </a:extLst>
          </p:cNvPr>
          <p:cNvSpPr txBox="1"/>
          <p:nvPr/>
        </p:nvSpPr>
        <p:spPr>
          <a:xfrm>
            <a:off x="5181600" y="906557"/>
            <a:ext cx="6501879" cy="1754326"/>
          </a:xfrm>
          <a:prstGeom prst="rect">
            <a:avLst/>
          </a:prstGeom>
          <a:solidFill>
            <a:schemeClr val="bg1">
              <a:lumMod val="95000"/>
            </a:schemeClr>
          </a:solidFill>
          <a:ln w="19050">
            <a:solidFill>
              <a:schemeClr val="accent1">
                <a:lumMod val="50000"/>
              </a:schemeClr>
            </a:solidFill>
            <a:prstDash val="dash"/>
          </a:ln>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smtClean="0">
                <a:solidFill>
                  <a:srgbClr val="008F00"/>
                </a:solidFill>
              </a:rPr>
              <a:t>Metabolic syndrome by itself isn’t a disease, </a:t>
            </a:r>
            <a:r>
              <a:rPr lang="en-US" dirty="0">
                <a:solidFill>
                  <a:srgbClr val="008F00"/>
                </a:solidFill>
              </a:rPr>
              <a:t>They are metabolic abnormalities that considered as risk factor.  </a:t>
            </a:r>
            <a:r>
              <a:rPr lang="en-US" dirty="0" smtClean="0">
                <a:solidFill>
                  <a:srgbClr val="008F00"/>
                </a:solidFill>
              </a:rPr>
              <a:t> </a:t>
            </a:r>
            <a:r>
              <a:rPr lang="en-US" dirty="0">
                <a:solidFill>
                  <a:srgbClr val="008F00"/>
                </a:solidFill>
              </a:rPr>
              <a:t>A</a:t>
            </a:r>
            <a:r>
              <a:rPr lang="en-US" dirty="0" smtClean="0">
                <a:solidFill>
                  <a:srgbClr val="008F00"/>
                </a:solidFill>
              </a:rPr>
              <a:t>ll </a:t>
            </a:r>
            <a:r>
              <a:rPr lang="en-US" dirty="0">
                <a:solidFill>
                  <a:srgbClr val="008F00"/>
                </a:solidFill>
              </a:rPr>
              <a:t>these risk factors put together, they were given different names before metabolic syndrome like: syndrome X, insulin resistance syndrome etc..</a:t>
            </a:r>
          </a:p>
          <a:p>
            <a:pPr algn="ctr">
              <a:defRPr/>
            </a:pPr>
            <a:r>
              <a:rPr lang="en-US" dirty="0">
                <a:solidFill>
                  <a:srgbClr val="008F00"/>
                </a:solidFill>
              </a:rPr>
              <a:t>Metabolism syndrome starts with obesity, leading to other problems</a:t>
            </a:r>
            <a:r>
              <a:rPr lang="en-US" dirty="0" smtClean="0">
                <a:solidFill>
                  <a:srgbClr val="008F00"/>
                </a:solidFill>
              </a:rPr>
              <a:t>.</a:t>
            </a:r>
            <a:endParaRPr lang="en-US" dirty="0">
              <a:solidFill>
                <a:srgbClr val="008F00"/>
              </a:solidFill>
            </a:endParaRPr>
          </a:p>
        </p:txBody>
      </p:sp>
    </p:spTree>
    <p:extLst>
      <p:ext uri="{BB962C8B-B14F-4D97-AF65-F5344CB8AC3E}">
        <p14:creationId xmlns:p14="http://schemas.microsoft.com/office/powerpoint/2010/main" val="469895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C45E1D54-3F75-6C44-8345-A93EB9550EE2}"/>
              </a:ext>
            </a:extLst>
          </p:cNvPr>
          <p:cNvGraphicFramePr/>
          <p:nvPr>
            <p:extLst>
              <p:ext uri="{D42A27DB-BD31-4B8C-83A1-F6EECF244321}">
                <p14:modId xmlns:p14="http://schemas.microsoft.com/office/powerpoint/2010/main" val="132234612"/>
              </p:ext>
            </p:extLst>
          </p:nvPr>
        </p:nvGraphicFramePr>
        <p:xfrm>
          <a:off x="2432956" y="338126"/>
          <a:ext cx="7776127" cy="3093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Insulin Resistance</a:t>
            </a:r>
            <a:r>
              <a:rPr lang="en-US" sz="2800" dirty="0">
                <a:solidFill>
                  <a:srgbClr val="4C8180"/>
                </a:solidFill>
                <a:latin typeface="Century Gothic" charset="0"/>
                <a:ea typeface="Century Gothic" charset="0"/>
                <a:cs typeface="Century Gothic" charset="0"/>
              </a:rPr>
              <a:t> </a:t>
            </a:r>
          </a:p>
        </p:txBody>
      </p:sp>
      <p:sp>
        <p:nvSpPr>
          <p:cNvPr id="3" name="TextBox 2">
            <a:extLst>
              <a:ext uri="{FF2B5EF4-FFF2-40B4-BE49-F238E27FC236}">
                <a16:creationId xmlns:a16="http://schemas.microsoft.com/office/drawing/2014/main" xmlns="" id="{CFD0F20A-D7BC-D84A-8C3E-41379444F2D0}"/>
              </a:ext>
            </a:extLst>
          </p:cNvPr>
          <p:cNvSpPr txBox="1"/>
          <p:nvPr/>
        </p:nvSpPr>
        <p:spPr>
          <a:xfrm>
            <a:off x="419101" y="3230060"/>
            <a:ext cx="5427140"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33A6C6"/>
                </a:solidFill>
              </a:rPr>
              <a:t>Hydrolysis</a:t>
            </a:r>
            <a:r>
              <a:rPr lang="en-US" dirty="0">
                <a:solidFill>
                  <a:srgbClr val="33A6C6"/>
                </a:solidFill>
              </a:rPr>
              <a:t> </a:t>
            </a:r>
            <a:r>
              <a:rPr lang="en-US" dirty="0"/>
              <a:t>of stored fats </a:t>
            </a:r>
            <a:r>
              <a:rPr lang="en-US" dirty="0">
                <a:sym typeface="Wingdings" pitchFamily="2" charset="2"/>
              </a:rPr>
              <a:t> high plasma FFAs</a:t>
            </a:r>
          </a:p>
          <a:p>
            <a:pPr marL="285750" indent="-285750">
              <a:buFont typeface="Arial" panose="020B0604020202020204" pitchFamily="34" charset="0"/>
              <a:buChar char="•"/>
            </a:pPr>
            <a:endParaRPr lang="en-US" dirty="0">
              <a:sym typeface="Wingdings" pitchFamily="2" charset="2"/>
            </a:endParaRPr>
          </a:p>
          <a:p>
            <a:pPr marL="285750" indent="-285750">
              <a:buFont typeface="Arial" panose="020B0604020202020204" pitchFamily="34" charset="0"/>
              <a:buChar char="•"/>
            </a:pPr>
            <a:r>
              <a:rPr lang="en-US" b="1" dirty="0">
                <a:solidFill>
                  <a:srgbClr val="33A6C6"/>
                </a:solidFill>
                <a:sym typeface="Wingdings" pitchFamily="2" charset="2"/>
              </a:rPr>
              <a:t>Reduction</a:t>
            </a:r>
            <a:r>
              <a:rPr lang="en-US" dirty="0">
                <a:sym typeface="Wingdings" pitchFamily="2" charset="2"/>
              </a:rPr>
              <a:t> of glucose uptake/use by </a:t>
            </a:r>
            <a:r>
              <a:rPr lang="en-US" b="1" dirty="0">
                <a:sym typeface="Wingdings" pitchFamily="2" charset="2"/>
              </a:rPr>
              <a:t>cells (muscle)</a:t>
            </a:r>
          </a:p>
          <a:p>
            <a:pPr marL="285750" indent="-285750">
              <a:buFont typeface="Arial" panose="020B0604020202020204" pitchFamily="34" charset="0"/>
              <a:buChar char="•"/>
            </a:pPr>
            <a:endParaRPr lang="en-US" dirty="0">
              <a:sym typeface="Wingdings" pitchFamily="2" charset="2"/>
            </a:endParaRPr>
          </a:p>
          <a:p>
            <a:pPr marL="285750" indent="-285750">
              <a:buFont typeface="Arial" panose="020B0604020202020204" pitchFamily="34" charset="0"/>
              <a:buChar char="•"/>
            </a:pPr>
            <a:r>
              <a:rPr lang="en-US" b="1" dirty="0">
                <a:solidFill>
                  <a:srgbClr val="33A6C6"/>
                </a:solidFill>
                <a:sym typeface="Wingdings" pitchFamily="2" charset="2"/>
              </a:rPr>
              <a:t>Reduction</a:t>
            </a:r>
            <a:r>
              <a:rPr lang="en-US" dirty="0">
                <a:sym typeface="Wingdings" pitchFamily="2" charset="2"/>
              </a:rPr>
              <a:t> of glycogenesis  </a:t>
            </a:r>
            <a:r>
              <a:rPr lang="en-US" b="1" dirty="0">
                <a:solidFill>
                  <a:srgbClr val="FF0000"/>
                </a:solidFill>
                <a:sym typeface="Wingdings" pitchFamily="2" charset="2"/>
              </a:rPr>
              <a:t>hyperglycemia</a:t>
            </a:r>
          </a:p>
          <a:p>
            <a:pPr marL="285750" indent="-285750">
              <a:buFont typeface="Arial" panose="020B0604020202020204" pitchFamily="34" charset="0"/>
              <a:buChar char="•"/>
            </a:pPr>
            <a:endParaRPr lang="en-US" dirty="0">
              <a:sym typeface="Wingdings" pitchFamily="2" charset="2"/>
            </a:endParaRPr>
          </a:p>
          <a:p>
            <a:pPr marL="285750" indent="-285750">
              <a:buFont typeface="Arial" panose="020B0604020202020204" pitchFamily="34" charset="0"/>
              <a:buChar char="•"/>
            </a:pPr>
            <a:r>
              <a:rPr lang="en-US" b="1" dirty="0" smtClean="0">
                <a:sym typeface="Wingdings" pitchFamily="2" charset="2"/>
              </a:rPr>
              <a:t>Compensatory </a:t>
            </a:r>
            <a:r>
              <a:rPr lang="en-US" b="1" dirty="0">
                <a:sym typeface="Wingdings" pitchFamily="2" charset="2"/>
              </a:rPr>
              <a:t>hyperinsulinemia </a:t>
            </a:r>
            <a:r>
              <a:rPr lang="en-US" dirty="0">
                <a:sym typeface="Wingdings" pitchFamily="2" charset="2"/>
              </a:rPr>
              <a:t>causes </a:t>
            </a:r>
            <a:r>
              <a:rPr lang="en-US" b="1" dirty="0">
                <a:sym typeface="Wingdings" pitchFamily="2" charset="2"/>
              </a:rPr>
              <a:t>down regulation</a:t>
            </a:r>
            <a:r>
              <a:rPr lang="en-US" dirty="0">
                <a:sym typeface="Wingdings" pitchFamily="2" charset="2"/>
              </a:rPr>
              <a:t> of insulin receptor</a:t>
            </a:r>
          </a:p>
          <a:p>
            <a:pPr marL="285750" indent="-285750">
              <a:buFont typeface="Arial" panose="020B0604020202020204" pitchFamily="34" charset="0"/>
              <a:buChar char="•"/>
            </a:pPr>
            <a:endParaRPr lang="en-US" dirty="0">
              <a:sym typeface="Wingdings" pitchFamily="2" charset="2"/>
            </a:endParaRPr>
          </a:p>
          <a:p>
            <a:pPr marL="285750" indent="-285750">
              <a:buFont typeface="Arial" panose="020B0604020202020204" pitchFamily="34" charset="0"/>
              <a:buChar char="•"/>
            </a:pPr>
            <a:r>
              <a:rPr lang="en-US" b="1" dirty="0">
                <a:sym typeface="Wingdings" pitchFamily="2" charset="2"/>
              </a:rPr>
              <a:t>Defects in insulin receptor</a:t>
            </a:r>
            <a:endParaRPr lang="en-US" b="1" dirty="0"/>
          </a:p>
        </p:txBody>
      </p:sp>
      <p:sp>
        <p:nvSpPr>
          <p:cNvPr id="9" name="مستطيل 6"/>
          <p:cNvSpPr/>
          <p:nvPr/>
        </p:nvSpPr>
        <p:spPr>
          <a:xfrm>
            <a:off x="6321019" y="3064630"/>
            <a:ext cx="4632731" cy="3193182"/>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marL="285750" indent="-285750">
              <a:buFont typeface="Arial" charset="0"/>
              <a:buChar char="•"/>
              <a:defRPr/>
            </a:pPr>
            <a:r>
              <a:rPr lang="en-US" sz="1550" dirty="0">
                <a:solidFill>
                  <a:srgbClr val="008F00"/>
                </a:solidFill>
              </a:rPr>
              <a:t>As an obese person There’s a high amount of lipids, which getting oxidized so, we need more insulin to function and maintain glucose level. Obese people eat more and have a much higher glucose level in their body. To bring it down slowly the body requirements of insulin become more and more, usually the body is still able to maintain the low normal glycemic state but later on, the glucose and lipid start targeting B-cells of pancreas and insulin production declines. That’s why people  who have DM type 2 for years eventually take insulin, it affects insulin receptor also causing insulin resistance.</a:t>
            </a:r>
          </a:p>
        </p:txBody>
      </p:sp>
    </p:spTree>
    <p:extLst>
      <p:ext uri="{BB962C8B-B14F-4D97-AF65-F5344CB8AC3E}">
        <p14:creationId xmlns:p14="http://schemas.microsoft.com/office/powerpoint/2010/main" val="3974604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Explanation</a:t>
            </a:r>
            <a:endParaRPr lang="en-US" sz="2800" dirty="0">
              <a:solidFill>
                <a:srgbClr val="4C8180"/>
              </a:solidFill>
              <a:latin typeface="Century Gothic" charset="0"/>
              <a:ea typeface="Century Gothic" charset="0"/>
              <a:cs typeface="Century Gothic" charset="0"/>
            </a:endParaRPr>
          </a:p>
        </p:txBody>
      </p:sp>
      <p:sp>
        <p:nvSpPr>
          <p:cNvPr id="3" name="مستطيل 7"/>
          <p:cNvSpPr/>
          <p:nvPr/>
        </p:nvSpPr>
        <p:spPr>
          <a:xfrm>
            <a:off x="2190750" y="1352550"/>
            <a:ext cx="3505199" cy="4385816"/>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marL="285750" indent="-285750">
              <a:buFont typeface="Wingdings" charset="2"/>
              <a:buChar char="v"/>
            </a:pPr>
            <a:r>
              <a:rPr lang="en-US" sz="1550" dirty="0">
                <a:solidFill>
                  <a:srgbClr val="008F00"/>
                </a:solidFill>
              </a:rPr>
              <a:t>When there’s low level of insulin it affects the enzymes that required in glycogenesis. All of this with glucose present in the blood that is not taken up by muscles and adipose tissue and the glucose going to the liver isn’t used for glycogen synthesis but it goes out from the liver. </a:t>
            </a:r>
          </a:p>
          <a:p>
            <a:pPr marL="285750" indent="-285750">
              <a:buFont typeface="Wingdings" charset="2"/>
              <a:buChar char="v"/>
            </a:pPr>
            <a:r>
              <a:rPr lang="en-US" sz="1550" dirty="0">
                <a:solidFill>
                  <a:srgbClr val="008F00"/>
                </a:solidFill>
              </a:rPr>
              <a:t>Even if the glycogen synthesis is working fine, there’s a limit of how much glycogen can be stored in the liver only 5% of the liver’s mass and after this limit it automatically shut off so we can’t have overload of glycogen, and the rest of glucose is resent into the circulation again. All of this contribute to make </a:t>
            </a:r>
            <a:r>
              <a:rPr lang="en-US" sz="1550" dirty="0">
                <a:solidFill>
                  <a:srgbClr val="FF0000"/>
                </a:solidFill>
              </a:rPr>
              <a:t>hyperglycemia</a:t>
            </a:r>
          </a:p>
        </p:txBody>
      </p:sp>
      <p:sp>
        <p:nvSpPr>
          <p:cNvPr id="4" name="TextBox 3">
            <a:extLst>
              <a:ext uri="{FF2B5EF4-FFF2-40B4-BE49-F238E27FC236}">
                <a16:creationId xmlns:a16="http://schemas.microsoft.com/office/drawing/2014/main" xmlns="" id="{34B6911F-5E03-4199-B05F-4F0A216FF7F8}"/>
              </a:ext>
            </a:extLst>
          </p:cNvPr>
          <p:cNvSpPr txBox="1"/>
          <p:nvPr/>
        </p:nvSpPr>
        <p:spPr>
          <a:xfrm>
            <a:off x="5959186" y="1352550"/>
            <a:ext cx="4003964" cy="4385816"/>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marL="285750" indent="-285750">
              <a:buFont typeface="Wingdings" charset="2"/>
              <a:buChar char="v"/>
              <a:defRPr/>
            </a:pPr>
            <a:r>
              <a:rPr lang="en-US" sz="1550" dirty="0">
                <a:solidFill>
                  <a:srgbClr val="008F00"/>
                </a:solidFill>
              </a:rPr>
              <a:t>How obesity cause </a:t>
            </a:r>
            <a:r>
              <a:rPr lang="en-US" sz="1550" dirty="0">
                <a:solidFill>
                  <a:srgbClr val="FF0000"/>
                </a:solidFill>
              </a:rPr>
              <a:t>insulin resistance</a:t>
            </a:r>
            <a:r>
              <a:rPr lang="en-US" sz="1550" dirty="0">
                <a:solidFill>
                  <a:srgbClr val="008F00"/>
                </a:solidFill>
              </a:rPr>
              <a:t>?</a:t>
            </a:r>
          </a:p>
          <a:p>
            <a:pPr marL="285750" indent="-285750">
              <a:buFont typeface="Wingdings" charset="2"/>
              <a:buChar char="v"/>
              <a:defRPr/>
            </a:pPr>
            <a:r>
              <a:rPr lang="en-US" sz="1550" dirty="0">
                <a:solidFill>
                  <a:srgbClr val="008F00"/>
                </a:solidFill>
              </a:rPr>
              <a:t>When a person is obese, initially adipocytes or adipose tissue are storage for TAGs, whatever excess of carbohydrates or fat, are all stored in adipocytes. It’s not just for storage it’s an endocrine organ releasing a whole lot of hormones and other molecules some of them are adiponectin, lectin, resistin, IL-6, IL-1B and a lot more cytokines. All these put together and called </a:t>
            </a:r>
            <a:r>
              <a:rPr lang="en-US" sz="1550" dirty="0" err="1">
                <a:solidFill>
                  <a:srgbClr val="008F00"/>
                </a:solidFill>
              </a:rPr>
              <a:t>adipokines</a:t>
            </a:r>
            <a:r>
              <a:rPr lang="en-US" sz="1550" dirty="0">
                <a:solidFill>
                  <a:srgbClr val="008F00"/>
                </a:solidFill>
              </a:rPr>
              <a:t>, most of these molecules are pro-inflammatory molecules So, obesity can be considered as a Low grade chronic inflammation.</a:t>
            </a:r>
          </a:p>
          <a:p>
            <a:pPr marL="285750" indent="-285750">
              <a:buFont typeface="Wingdings" charset="2"/>
              <a:buChar char="v"/>
              <a:defRPr/>
            </a:pPr>
            <a:r>
              <a:rPr lang="en-US" sz="1550" dirty="0">
                <a:solidFill>
                  <a:srgbClr val="008F00"/>
                </a:solidFill>
              </a:rPr>
              <a:t>All these signals coming from adipocytes cause a metabolic abnormalities such as </a:t>
            </a:r>
            <a:r>
              <a:rPr lang="en-US" sz="1550" dirty="0">
                <a:solidFill>
                  <a:srgbClr val="FF0000"/>
                </a:solidFill>
              </a:rPr>
              <a:t>dyslipidemia, glucose intolerance, insulin resistance and hypertension.</a:t>
            </a:r>
          </a:p>
        </p:txBody>
      </p:sp>
    </p:spTree>
    <p:extLst>
      <p:ext uri="{BB962C8B-B14F-4D97-AF65-F5344CB8AC3E}">
        <p14:creationId xmlns:p14="http://schemas.microsoft.com/office/powerpoint/2010/main" val="1877011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Dyslipidemia</a:t>
            </a:r>
            <a:endParaRPr lang="en-US" sz="2800" dirty="0">
              <a:solidFill>
                <a:srgbClr val="4C8180"/>
              </a:solidFill>
              <a:latin typeface="Century Gothic" charset="0"/>
              <a:ea typeface="Century Gothic" charset="0"/>
              <a:cs typeface="Century Gothic" charset="0"/>
            </a:endParaRPr>
          </a:p>
        </p:txBody>
      </p:sp>
      <p:pic>
        <p:nvPicPr>
          <p:cNvPr id="5" name="Picture 2">
            <a:extLst>
              <a:ext uri="{FF2B5EF4-FFF2-40B4-BE49-F238E27FC236}">
                <a16:creationId xmlns:a16="http://schemas.microsoft.com/office/drawing/2014/main" xmlns="" id="{6AB49870-E890-E146-BCA0-2D6C0D73A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199964" y="3827721"/>
            <a:ext cx="2173692" cy="2759225"/>
          </a:xfrm>
          <a:prstGeom prst="rect">
            <a:avLst/>
          </a:prstGeom>
        </p:spPr>
      </p:pic>
      <p:sp>
        <p:nvSpPr>
          <p:cNvPr id="6" name="مستطيل 5"/>
          <p:cNvSpPr/>
          <p:nvPr/>
        </p:nvSpPr>
        <p:spPr>
          <a:xfrm>
            <a:off x="1086907" y="5157402"/>
            <a:ext cx="6606021" cy="1569660"/>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a:defRPr/>
            </a:pPr>
            <a:r>
              <a:rPr lang="en-US" sz="1600" dirty="0" smtClean="0">
                <a:solidFill>
                  <a:srgbClr val="008F00"/>
                </a:solidFill>
              </a:rPr>
              <a:t>So </a:t>
            </a:r>
            <a:r>
              <a:rPr lang="en-US" sz="1600" dirty="0">
                <a:solidFill>
                  <a:srgbClr val="008F00"/>
                </a:solidFill>
              </a:rPr>
              <a:t>when insulin decreased we have 2 things are happens, </a:t>
            </a:r>
          </a:p>
          <a:p>
            <a:pPr>
              <a:defRPr/>
            </a:pPr>
            <a:r>
              <a:rPr lang="en-US" sz="1600" dirty="0">
                <a:solidFill>
                  <a:srgbClr val="008F00"/>
                </a:solidFill>
              </a:rPr>
              <a:t>1- lipoproteins in the blood can’t be broken so we aren’t able to uptake the TAGs and can’t clear the load from the blood.</a:t>
            </a:r>
          </a:p>
          <a:p>
            <a:pPr>
              <a:defRPr/>
            </a:pPr>
            <a:r>
              <a:rPr lang="en-US" sz="1600" dirty="0" smtClean="0">
                <a:solidFill>
                  <a:srgbClr val="008F00"/>
                </a:solidFill>
              </a:rPr>
              <a:t>2- </a:t>
            </a:r>
            <a:r>
              <a:rPr lang="en-US" sz="1600" dirty="0">
                <a:solidFill>
                  <a:srgbClr val="008F00"/>
                </a:solidFill>
              </a:rPr>
              <a:t>the TAGs in the adipocytes </a:t>
            </a:r>
            <a:r>
              <a:rPr lang="en-US" sz="1600" dirty="0" smtClean="0">
                <a:solidFill>
                  <a:srgbClr val="008F00"/>
                </a:solidFill>
              </a:rPr>
              <a:t>that are broken down </a:t>
            </a:r>
            <a:r>
              <a:rPr lang="en-US" sz="1600" dirty="0">
                <a:solidFill>
                  <a:srgbClr val="008F00"/>
                </a:solidFill>
              </a:rPr>
              <a:t>are going back into the liver and get repackaged into VLDL and resent back to the blood, so now the blood have a high amount of VLDL in the blood causing hyperlipidemia</a:t>
            </a:r>
          </a:p>
        </p:txBody>
      </p:sp>
      <p:graphicFrame>
        <p:nvGraphicFramePr>
          <p:cNvPr id="7" name="جدول 2"/>
          <p:cNvGraphicFramePr>
            <a:graphicFrameLocks noGrp="1"/>
          </p:cNvGraphicFramePr>
          <p:nvPr>
            <p:extLst>
              <p:ext uri="{D42A27DB-BD31-4B8C-83A1-F6EECF244321}">
                <p14:modId xmlns:p14="http://schemas.microsoft.com/office/powerpoint/2010/main" val="1568515509"/>
              </p:ext>
            </p:extLst>
          </p:nvPr>
        </p:nvGraphicFramePr>
        <p:xfrm>
          <a:off x="443910" y="951387"/>
          <a:ext cx="8019606" cy="3948937"/>
        </p:xfrm>
        <a:graphic>
          <a:graphicData uri="http://schemas.openxmlformats.org/drawingml/2006/table">
            <a:tbl>
              <a:tblPr firstRow="1" bandRow="1">
                <a:tableStyleId>{616DA210-FB5B-4158-B5E0-FEB733F419BA}</a:tableStyleId>
              </a:tblPr>
              <a:tblGrid>
                <a:gridCol w="4005516">
                  <a:extLst>
                    <a:ext uri="{9D8B030D-6E8A-4147-A177-3AD203B41FA5}">
                      <a16:colId xmlns:a16="http://schemas.microsoft.com/office/drawing/2014/main" xmlns="" val="20000"/>
                    </a:ext>
                  </a:extLst>
                </a:gridCol>
                <a:gridCol w="4014090">
                  <a:extLst>
                    <a:ext uri="{9D8B030D-6E8A-4147-A177-3AD203B41FA5}">
                      <a16:colId xmlns:a16="http://schemas.microsoft.com/office/drawing/2014/main" xmlns="" val="20001"/>
                    </a:ext>
                  </a:extLst>
                </a:gridCol>
              </a:tblGrid>
              <a:tr h="641857">
                <a:tc gridSpan="2">
                  <a:txBody>
                    <a:bodyPr/>
                    <a:lstStyle/>
                    <a:p>
                      <a:pPr lvl="0" algn="ctr"/>
                      <a:r>
                        <a:rPr lang="en-US" sz="2000" b="0" u="none" kern="1200" dirty="0" smtClean="0">
                          <a:solidFill>
                            <a:srgbClr val="30AAB1"/>
                          </a:solidFill>
                          <a:latin typeface="Century Gothic" charset="0"/>
                          <a:ea typeface="Century Gothic" charset="0"/>
                          <a:cs typeface="Century Gothic" charset="0"/>
                        </a:rPr>
                        <a:t>Dyslipidemia</a:t>
                      </a:r>
                      <a:endParaRPr lang="en-US" sz="1800" b="0" u="none" kern="1200" dirty="0">
                        <a:solidFill>
                          <a:srgbClr val="30AAB1"/>
                        </a:solidFill>
                        <a:latin typeface="Century Gothic" charset="0"/>
                        <a:ea typeface="Century Gothic" charset="0"/>
                        <a:cs typeface="Century Gothic" charset="0"/>
                      </a:endParaRPr>
                    </a:p>
                  </a:txBody>
                  <a:tcPr anchor="ctr"/>
                </a:tc>
                <a:tc hMerge="1">
                  <a:txBody>
                    <a:bodyPr/>
                    <a:lstStyle/>
                    <a:p>
                      <a:pPr lvl="0" algn="ctr"/>
                      <a:endParaRPr lang="en-US" sz="1600" u="sng" dirty="0">
                        <a:solidFill>
                          <a:schemeClr val="tx1"/>
                        </a:solidFill>
                      </a:endParaRPr>
                    </a:p>
                  </a:txBody>
                  <a:tcPr anchor="ctr"/>
                </a:tc>
                <a:extLst>
                  <a:ext uri="{0D108BD9-81ED-4DB2-BD59-A6C34878D82A}">
                    <a16:rowId xmlns:a16="http://schemas.microsoft.com/office/drawing/2014/main" xmlns="" val="10003"/>
                  </a:ext>
                </a:extLst>
              </a:tr>
              <a:tr h="311479">
                <a:tc>
                  <a:txBody>
                    <a:bodyPr/>
                    <a:lstStyle/>
                    <a:p>
                      <a:pPr marL="0" lvl="0" indent="0" algn="ctr">
                        <a:buFont typeface="+mj-lt"/>
                        <a:buNone/>
                      </a:pPr>
                      <a:r>
                        <a:rPr lang="en-US" altLang="en-US" sz="1700" b="0" u="none" dirty="0" smtClean="0">
                          <a:solidFill>
                            <a:schemeClr val="tx1"/>
                          </a:solidFill>
                          <a:ea typeface="ＭＳ Ｐゴシック" panose="020B0600070205080204" pitchFamily="34" charset="-128"/>
                          <a:cs typeface="Arial" panose="020B0604020202020204" pitchFamily="34" charset="0"/>
                        </a:rPr>
                        <a:t>1. Insulin resistance in </a:t>
                      </a:r>
                      <a:r>
                        <a:rPr lang="en-US" altLang="en-US" sz="1700" b="0" u="none" dirty="0" smtClean="0">
                          <a:solidFill>
                            <a:srgbClr val="FF0000"/>
                          </a:solidFill>
                          <a:ea typeface="ＭＳ Ｐゴシック" panose="020B0600070205080204" pitchFamily="34" charset="-128"/>
                          <a:cs typeface="Arial" panose="020B0604020202020204" pitchFamily="34" charset="0"/>
                        </a:rPr>
                        <a:t>adipocytes</a:t>
                      </a:r>
                      <a:endParaRPr lang="en-US" sz="1700" b="0" u="none" dirty="0">
                        <a:solidFill>
                          <a:srgbClr val="FF0000"/>
                        </a:solidFill>
                      </a:endParaRPr>
                    </a:p>
                  </a:txBody>
                  <a:tcPr anchor="ctr"/>
                </a:tc>
                <a:tc>
                  <a:txBody>
                    <a:bodyPr/>
                    <a:lstStyle/>
                    <a:p>
                      <a:pPr marL="0" lvl="0" indent="0" algn="ctr">
                        <a:buFont typeface="+mj-lt"/>
                        <a:buNone/>
                      </a:pPr>
                      <a:r>
                        <a:rPr lang="en-US" sz="1700" b="0" u="none" dirty="0" smtClean="0">
                          <a:solidFill>
                            <a:schemeClr val="tx1"/>
                          </a:solidFill>
                        </a:rPr>
                        <a:t>2. Increased insulin production to maintain blood glucose levels</a:t>
                      </a:r>
                      <a:endParaRPr lang="en-US" sz="1700" b="0" u="none" dirty="0">
                        <a:solidFill>
                          <a:schemeClr val="tx1"/>
                        </a:solidFill>
                      </a:endParaRPr>
                    </a:p>
                  </a:txBody>
                  <a:tcPr anchor="ctr"/>
                </a:tc>
                <a:extLst>
                  <a:ext uri="{0D108BD9-81ED-4DB2-BD59-A6C34878D82A}">
                    <a16:rowId xmlns:a16="http://schemas.microsoft.com/office/drawing/2014/main" xmlns="" val="10000"/>
                  </a:ext>
                </a:extLst>
              </a:tr>
              <a:tr h="251634">
                <a:tc>
                  <a:txBody>
                    <a:bodyPr/>
                    <a:lstStyle/>
                    <a:p>
                      <a:pPr marL="0" lvl="0" indent="0" algn="ctr">
                        <a:buFont typeface="+mj-lt"/>
                        <a:buNone/>
                      </a:pPr>
                      <a:r>
                        <a:rPr lang="en-US" altLang="en-US" sz="1700" b="0" u="none" dirty="0" smtClean="0">
                          <a:solidFill>
                            <a:srgbClr val="FF0000"/>
                          </a:solidFill>
                          <a:ea typeface="ＭＳ Ｐゴシック" panose="020B0600070205080204" pitchFamily="34" charset="-128"/>
                          <a:cs typeface="Arial" panose="020B0604020202020204" pitchFamily="34" charset="0"/>
                        </a:rPr>
                        <a:t>3. Increased</a:t>
                      </a:r>
                      <a:r>
                        <a:rPr lang="en-US" altLang="en-US" sz="1700" b="0" u="none" dirty="0" smtClean="0">
                          <a:solidFill>
                            <a:schemeClr val="tx1"/>
                          </a:solidFill>
                          <a:ea typeface="ＭＳ Ｐゴシック" panose="020B0600070205080204" pitchFamily="34" charset="-128"/>
                          <a:cs typeface="Arial" panose="020B0604020202020204" pitchFamily="34" charset="0"/>
                        </a:rPr>
                        <a:t> activity of </a:t>
                      </a:r>
                      <a:r>
                        <a:rPr lang="en-US" altLang="en-US" sz="1700" b="0" u="none" dirty="0" smtClean="0">
                          <a:solidFill>
                            <a:srgbClr val="FF0000"/>
                          </a:solidFill>
                          <a:ea typeface="ＭＳ Ｐゴシック" panose="020B0600070205080204" pitchFamily="34" charset="-128"/>
                          <a:cs typeface="Arial" panose="020B0604020202020204" pitchFamily="34" charset="0"/>
                        </a:rPr>
                        <a:t>hormone-sensitive lipase </a:t>
                      </a:r>
                      <a:endParaRPr lang="en-US" sz="1700" b="0" u="none" dirty="0">
                        <a:solidFill>
                          <a:srgbClr val="FF0000"/>
                        </a:solidFill>
                      </a:endParaRPr>
                    </a:p>
                  </a:txBody>
                  <a:tcPr anchor="ctr">
                    <a:solidFill>
                      <a:srgbClr val="F2F2F2"/>
                    </a:solidFill>
                  </a:tcPr>
                </a:tc>
                <a:tc>
                  <a:txBody>
                    <a:bodyPr/>
                    <a:lstStyle/>
                    <a:p>
                      <a:pPr marL="0" lvl="0" indent="0" algn="ctr">
                        <a:buFont typeface="+mj-lt"/>
                        <a:buNone/>
                      </a:pPr>
                      <a:r>
                        <a:rPr lang="en-US" altLang="en-US" sz="1700" b="0" u="none" dirty="0" smtClean="0">
                          <a:solidFill>
                            <a:schemeClr val="tx1"/>
                          </a:solidFill>
                          <a:ea typeface="ＭＳ Ｐゴシック" panose="020B0600070205080204" pitchFamily="34" charset="-128"/>
                          <a:cs typeface="Arial" panose="020B0604020202020204" pitchFamily="34" charset="0"/>
                          <a:sym typeface="Wingdings" pitchFamily="2" charset="2"/>
                        </a:rPr>
                        <a:t>4. high plasma FFAs</a:t>
                      </a:r>
                      <a:endParaRPr lang="en-US" sz="1700" b="0" u="none" dirty="0">
                        <a:solidFill>
                          <a:schemeClr val="tx1"/>
                        </a:solidFill>
                      </a:endParaRPr>
                    </a:p>
                  </a:txBody>
                  <a:tcPr anchor="ctr">
                    <a:solidFill>
                      <a:srgbClr val="F2F2F2"/>
                    </a:solidFill>
                  </a:tcPr>
                </a:tc>
                <a:extLst>
                  <a:ext uri="{0D108BD9-81ED-4DB2-BD59-A6C34878D82A}">
                    <a16:rowId xmlns:a16="http://schemas.microsoft.com/office/drawing/2014/main" xmlns="" val="10001"/>
                  </a:ext>
                </a:extLst>
              </a:tr>
              <a:tr h="251634">
                <a:tc>
                  <a:txBody>
                    <a:bodyPr/>
                    <a:lstStyle/>
                    <a:p>
                      <a:pPr marL="0" lvl="0" indent="0" algn="ctr">
                        <a:buFont typeface="+mj-lt"/>
                        <a:buNone/>
                      </a:pPr>
                      <a:r>
                        <a:rPr lang="en-US" altLang="en-US" sz="1700" b="0" u="none" dirty="0" smtClean="0">
                          <a:solidFill>
                            <a:schemeClr val="tx1"/>
                          </a:solidFill>
                          <a:ea typeface="ＭＳ Ｐゴシック" panose="020B0600070205080204" pitchFamily="34" charset="-128"/>
                          <a:cs typeface="Arial" panose="020B0604020202020204" pitchFamily="34" charset="0"/>
                          <a:sym typeface="Wingdings" pitchFamily="2" charset="2"/>
                        </a:rPr>
                        <a:t>5. Carried to liver and converted to </a:t>
                      </a:r>
                      <a:r>
                        <a:rPr lang="en-US" altLang="en-US" sz="1700" b="0" u="none" dirty="0" smtClean="0">
                          <a:solidFill>
                            <a:srgbClr val="FF0000"/>
                          </a:solidFill>
                          <a:ea typeface="ＭＳ Ｐゴシック" panose="020B0600070205080204" pitchFamily="34" charset="-128"/>
                          <a:cs typeface="Arial" panose="020B0604020202020204" pitchFamily="34" charset="0"/>
                          <a:sym typeface="Wingdings" pitchFamily="2" charset="2"/>
                        </a:rPr>
                        <a:t>TGs/cholesterol</a:t>
                      </a:r>
                      <a:r>
                        <a:rPr lang="en-US" altLang="en-US" sz="1700" b="0" u="none" dirty="0" smtClean="0">
                          <a:solidFill>
                            <a:schemeClr val="tx1"/>
                          </a:solidFill>
                          <a:ea typeface="ＭＳ Ｐゴシック" panose="020B0600070205080204" pitchFamily="34" charset="-128"/>
                          <a:cs typeface="Arial" panose="020B0604020202020204" pitchFamily="34" charset="0"/>
                          <a:sym typeface="Wingdings" pitchFamily="2" charset="2"/>
                        </a:rPr>
                        <a:t> </a:t>
                      </a:r>
                      <a:endParaRPr lang="en-US" sz="1700" b="0" u="none" dirty="0">
                        <a:solidFill>
                          <a:schemeClr val="tx1"/>
                        </a:solidFill>
                      </a:endParaRPr>
                    </a:p>
                  </a:txBody>
                  <a:tcPr anchor="ctr"/>
                </a:tc>
                <a:tc>
                  <a:txBody>
                    <a:bodyPr/>
                    <a:lstStyle/>
                    <a:p>
                      <a:pPr marL="0" lvl="0" indent="0" algn="ctr" rtl="0">
                        <a:buFont typeface="+mj-lt"/>
                        <a:buNone/>
                      </a:pPr>
                      <a:r>
                        <a:rPr lang="en-US" sz="1700" b="0" u="none" dirty="0" smtClean="0">
                          <a:solidFill>
                            <a:srgbClr val="FF0000"/>
                          </a:solidFill>
                        </a:rPr>
                        <a:t>6. Excess TGs/cholesterol </a:t>
                      </a:r>
                      <a:r>
                        <a:rPr lang="en-US" sz="1700" b="0" u="none" dirty="0" smtClean="0">
                          <a:solidFill>
                            <a:schemeClr val="tx1"/>
                          </a:solidFill>
                        </a:rPr>
                        <a:t>are released as </a:t>
                      </a:r>
                      <a:r>
                        <a:rPr lang="en-US" sz="1700" b="0" u="none" dirty="0" smtClean="0">
                          <a:solidFill>
                            <a:srgbClr val="FF0000"/>
                          </a:solidFill>
                        </a:rPr>
                        <a:t>VLDL</a:t>
                      </a:r>
                      <a:r>
                        <a:rPr lang="en-US" sz="1700" b="0" u="none" dirty="0" smtClean="0">
                          <a:solidFill>
                            <a:schemeClr val="tx1"/>
                          </a:solidFill>
                        </a:rPr>
                        <a:t> in the blood</a:t>
                      </a:r>
                      <a:endParaRPr lang="en-US" sz="1700" b="0" u="none" dirty="0">
                        <a:solidFill>
                          <a:schemeClr val="tx1"/>
                        </a:solidFill>
                      </a:endParaRPr>
                    </a:p>
                  </a:txBody>
                  <a:tcPr anchor="ctr"/>
                </a:tc>
                <a:extLst>
                  <a:ext uri="{0D108BD9-81ED-4DB2-BD59-A6C34878D82A}">
                    <a16:rowId xmlns:a16="http://schemas.microsoft.com/office/drawing/2014/main" xmlns="" val="10002"/>
                  </a:ext>
                </a:extLst>
              </a:tr>
              <a:tr h="213117">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700" b="0" u="none" dirty="0" smtClean="0">
                          <a:solidFill>
                            <a:srgbClr val="FF0000"/>
                          </a:solidFill>
                        </a:rPr>
                        <a:t>7. HDL are decreased</a:t>
                      </a:r>
                    </a:p>
                  </a:txBody>
                  <a:tcPr anchor="ctr">
                    <a:solidFill>
                      <a:srgbClr val="F2F2F2"/>
                    </a:solidFill>
                  </a:tcPr>
                </a:tc>
                <a:tc hMerge="1">
                  <a:txBody>
                    <a:bodyPr/>
                    <a:lstStyle/>
                    <a:p>
                      <a:pPr lvl="0" rtl="0"/>
                      <a:endParaRPr lang="en-US" sz="1600" dirty="0">
                        <a:solidFill>
                          <a:schemeClr val="tx1"/>
                        </a:solidFill>
                      </a:endParaRPr>
                    </a:p>
                  </a:txBody>
                  <a:tcPr anchor="ctr"/>
                </a:tc>
                <a:extLst>
                  <a:ext uri="{0D108BD9-81ED-4DB2-BD59-A6C34878D82A}">
                    <a16:rowId xmlns:a16="http://schemas.microsoft.com/office/drawing/2014/main" xmlns="" val="10004"/>
                  </a:ext>
                </a:extLst>
              </a:tr>
              <a:tr h="213117">
                <a:tc gridSpan="2">
                  <a:txBody>
                    <a:bodyPr/>
                    <a:lstStyle/>
                    <a:p>
                      <a:pPr marL="0" indent="0" algn="ctr">
                        <a:buFont typeface="Arial" charset="0"/>
                        <a:buNone/>
                      </a:pPr>
                      <a:r>
                        <a:rPr lang="en-US" sz="1700" b="0" u="none" kern="1200" dirty="0" smtClean="0">
                          <a:solidFill>
                            <a:srgbClr val="30AAB1"/>
                          </a:solidFill>
                          <a:latin typeface="+mj-lt"/>
                          <a:ea typeface="Century Gothic" charset="0"/>
                          <a:cs typeface="Century Gothic" charset="0"/>
                        </a:rPr>
                        <a:t>Dyslipidemia &amp; Metabolic Syndrome relationship : </a:t>
                      </a:r>
                    </a:p>
                    <a:p>
                      <a:pPr marL="285750" indent="-285750" algn="l">
                        <a:buFont typeface="Arial" charset="0"/>
                        <a:buChar char="•"/>
                      </a:pPr>
                      <a:r>
                        <a:rPr lang="en-US" sz="1700" b="0" u="none" dirty="0" smtClean="0"/>
                        <a:t>Dyslipidemia is an </a:t>
                      </a:r>
                      <a:r>
                        <a:rPr lang="en-US" sz="1700" b="0" u="none" dirty="0" smtClean="0">
                          <a:solidFill>
                            <a:srgbClr val="FF0000"/>
                          </a:solidFill>
                        </a:rPr>
                        <a:t>early</a:t>
                      </a:r>
                      <a:r>
                        <a:rPr lang="en-US" sz="1700" b="0" u="none" dirty="0" smtClean="0"/>
                        <a:t> and </a:t>
                      </a:r>
                      <a:r>
                        <a:rPr lang="en-US" sz="1700" b="0" u="none" dirty="0" smtClean="0">
                          <a:solidFill>
                            <a:srgbClr val="FF0000"/>
                          </a:solidFill>
                        </a:rPr>
                        <a:t>consistent</a:t>
                      </a:r>
                      <a:r>
                        <a:rPr lang="en-US" sz="1700" b="0" u="none" dirty="0" smtClean="0"/>
                        <a:t> indicator of insulin resistance</a:t>
                      </a:r>
                    </a:p>
                    <a:p>
                      <a:pPr marL="0" indent="0" algn="ctr">
                        <a:buFont typeface="Arial" charset="0"/>
                        <a:buNone/>
                      </a:pPr>
                      <a:r>
                        <a:rPr lang="en-US" sz="1700" b="0" u="none" dirty="0" smtClean="0"/>
                        <a:t>.</a:t>
                      </a:r>
                      <a:r>
                        <a:rPr lang="en-US" sz="1700" b="0" u="none" dirty="0" smtClean="0">
                          <a:solidFill>
                            <a:srgbClr val="008F00"/>
                          </a:solidFill>
                        </a:rPr>
                        <a:t>If a person has insulin resistance he definitely has dyslipidemia</a:t>
                      </a:r>
                      <a:endParaRPr lang="en-US" sz="1700" b="0" u="none" dirty="0" smtClean="0"/>
                    </a:p>
                    <a:p>
                      <a:pPr marL="285750" indent="-285750">
                        <a:buFont typeface="Arial" charset="0"/>
                        <a:buChar char="•"/>
                      </a:pPr>
                      <a:r>
                        <a:rPr lang="en-US" sz="1700" b="0" u="none" dirty="0" smtClean="0">
                          <a:solidFill>
                            <a:srgbClr val="FF0000"/>
                          </a:solidFill>
                        </a:rPr>
                        <a:t>Liver fat </a:t>
                      </a:r>
                      <a:r>
                        <a:rPr lang="en-US" sz="1700" b="0" u="none" dirty="0" smtClean="0"/>
                        <a:t>plays a major role in dyslipidemia due to insulin resistance</a:t>
                      </a:r>
                    </a:p>
                  </a:txBody>
                  <a:tcPr anchor="ctr">
                    <a:noFill/>
                  </a:tcPr>
                </a:tc>
                <a:tc hMerge="1">
                  <a:txBody>
                    <a:bodyPr/>
                    <a:lstStyle/>
                    <a:p>
                      <a:endParaRPr lang="en-US"/>
                    </a:p>
                  </a:txBody>
                  <a:tcPr/>
                </a:tc>
                <a:extLst>
                  <a:ext uri="{0D108BD9-81ED-4DB2-BD59-A6C34878D82A}">
                    <a16:rowId xmlns:a16="http://schemas.microsoft.com/office/drawing/2014/main" xmlns="" val="10005"/>
                  </a:ext>
                </a:extLst>
              </a:tr>
            </a:tbl>
          </a:graphicData>
        </a:graphic>
      </p:graphicFrame>
      <p:sp>
        <p:nvSpPr>
          <p:cNvPr id="8" name="مستطيل 5"/>
          <p:cNvSpPr/>
          <p:nvPr/>
        </p:nvSpPr>
        <p:spPr>
          <a:xfrm>
            <a:off x="8696675" y="339901"/>
            <a:ext cx="3180270" cy="3293209"/>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algn="ctr">
              <a:defRPr/>
            </a:pPr>
            <a:r>
              <a:rPr lang="en-US" sz="1600" dirty="0" smtClean="0">
                <a:solidFill>
                  <a:srgbClr val="008F00"/>
                </a:solidFill>
              </a:rPr>
              <a:t>We </a:t>
            </a:r>
            <a:r>
              <a:rPr lang="en-US" sz="1600" dirty="0">
                <a:solidFill>
                  <a:srgbClr val="008F00"/>
                </a:solidFill>
              </a:rPr>
              <a:t>have lipoprotein lipase which is in the plasma . Lipoprotein lipase </a:t>
            </a:r>
            <a:r>
              <a:rPr lang="en-US" sz="1600" dirty="0" smtClean="0">
                <a:solidFill>
                  <a:srgbClr val="008F00"/>
                </a:solidFill>
              </a:rPr>
              <a:t>cleaves </a:t>
            </a:r>
            <a:r>
              <a:rPr lang="en-US" sz="1600" dirty="0">
                <a:solidFill>
                  <a:srgbClr val="008F00"/>
                </a:solidFill>
              </a:rPr>
              <a:t>the </a:t>
            </a:r>
            <a:r>
              <a:rPr lang="en-US" sz="1600" dirty="0" smtClean="0">
                <a:solidFill>
                  <a:srgbClr val="008F00"/>
                </a:solidFill>
              </a:rPr>
              <a:t>proteins </a:t>
            </a:r>
            <a:r>
              <a:rPr lang="en-US" sz="1600" dirty="0">
                <a:solidFill>
                  <a:srgbClr val="008F00"/>
                </a:solidFill>
              </a:rPr>
              <a:t>that carries lipids that required for the cells (we have to cleave the </a:t>
            </a:r>
            <a:r>
              <a:rPr lang="en-US" sz="1600" dirty="0" smtClean="0">
                <a:solidFill>
                  <a:srgbClr val="008F00"/>
                </a:solidFill>
              </a:rPr>
              <a:t>proteins </a:t>
            </a:r>
            <a:r>
              <a:rPr lang="en-US" sz="1600" dirty="0">
                <a:solidFill>
                  <a:srgbClr val="008F00"/>
                </a:solidFill>
              </a:rPr>
              <a:t>from the lipids to make cells take the lipids), its function is inhibited when insulin is low or there’s insulin resistance. </a:t>
            </a:r>
            <a:r>
              <a:rPr lang="en-US" sz="1600" dirty="0" smtClean="0">
                <a:solidFill>
                  <a:srgbClr val="008F00"/>
                </a:solidFill>
              </a:rPr>
              <a:t>  Another </a:t>
            </a:r>
            <a:r>
              <a:rPr lang="en-US" sz="1600" dirty="0">
                <a:solidFill>
                  <a:srgbClr val="008F00"/>
                </a:solidFill>
              </a:rPr>
              <a:t>enzyme we have is hormone sensitive lipase when insulin is low the activity of this enzyme goes up causing breaking of TAGs stores in adipocytes, </a:t>
            </a:r>
          </a:p>
        </p:txBody>
      </p:sp>
    </p:spTree>
    <p:extLst>
      <p:ext uri="{BB962C8B-B14F-4D97-AF65-F5344CB8AC3E}">
        <p14:creationId xmlns:p14="http://schemas.microsoft.com/office/powerpoint/2010/main" val="3604827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7364802"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Risk factors for Metabolic Syndrome</a:t>
            </a:r>
            <a:endParaRPr lang="en-US" sz="2800" dirty="0">
              <a:solidFill>
                <a:srgbClr val="4C8180"/>
              </a:solidFill>
              <a:latin typeface="Century Gothic" charset="0"/>
              <a:ea typeface="Century Gothic" charset="0"/>
              <a:cs typeface="Century Gothic" charset="0"/>
            </a:endParaRPr>
          </a:p>
        </p:txBody>
      </p:sp>
      <p:graphicFrame>
        <p:nvGraphicFramePr>
          <p:cNvPr id="4" name="Diagram 3">
            <a:extLst>
              <a:ext uri="{FF2B5EF4-FFF2-40B4-BE49-F238E27FC236}">
                <a16:creationId xmlns:a16="http://schemas.microsoft.com/office/drawing/2014/main" xmlns="" id="{A35A55BC-9BB4-664C-8526-A5179E4645F7}"/>
              </a:ext>
            </a:extLst>
          </p:cNvPr>
          <p:cNvGraphicFramePr/>
          <p:nvPr>
            <p:extLst>
              <p:ext uri="{D42A27DB-BD31-4B8C-83A1-F6EECF244321}">
                <p14:modId xmlns:p14="http://schemas.microsoft.com/office/powerpoint/2010/main" val="134555070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ستطيل 4"/>
          <p:cNvSpPr/>
          <p:nvPr/>
        </p:nvSpPr>
        <p:spPr>
          <a:xfrm>
            <a:off x="8690559" y="5581154"/>
            <a:ext cx="1533236" cy="646331"/>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algn="ctr"/>
            <a:r>
              <a:rPr lang="en-US" dirty="0" err="1">
                <a:solidFill>
                  <a:srgbClr val="008F00"/>
                </a:solidFill>
              </a:rPr>
              <a:t>e</a:t>
            </a:r>
            <a:r>
              <a:rPr lang="en-US" dirty="0" err="1" smtClean="0">
                <a:solidFill>
                  <a:srgbClr val="008F00"/>
                </a:solidFill>
              </a:rPr>
              <a:t>.g</a:t>
            </a:r>
            <a:r>
              <a:rPr lang="en-US" dirty="0" smtClean="0">
                <a:solidFill>
                  <a:srgbClr val="008F00"/>
                </a:solidFill>
              </a:rPr>
              <a:t>: Asthma </a:t>
            </a:r>
            <a:r>
              <a:rPr lang="en-US" dirty="0">
                <a:solidFill>
                  <a:srgbClr val="008F00"/>
                </a:solidFill>
              </a:rPr>
              <a:t>drugs</a:t>
            </a:r>
          </a:p>
        </p:txBody>
      </p:sp>
    </p:spTree>
    <p:extLst>
      <p:ext uri="{BB962C8B-B14F-4D97-AF65-F5344CB8AC3E}">
        <p14:creationId xmlns:p14="http://schemas.microsoft.com/office/powerpoint/2010/main" val="1132259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7042958"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Metabolic Syndrome is linked to:</a:t>
            </a:r>
            <a:endParaRPr lang="en-US" sz="2800" dirty="0">
              <a:solidFill>
                <a:srgbClr val="4C8180"/>
              </a:solidFill>
              <a:latin typeface="Century Gothic" charset="0"/>
              <a:ea typeface="Century Gothic" charset="0"/>
              <a:cs typeface="Century Gothic" charset="0"/>
            </a:endParaRPr>
          </a:p>
        </p:txBody>
      </p:sp>
      <p:graphicFrame>
        <p:nvGraphicFramePr>
          <p:cNvPr id="41" name="جدول 2"/>
          <p:cNvGraphicFramePr>
            <a:graphicFrameLocks noGrp="1"/>
          </p:cNvGraphicFramePr>
          <p:nvPr>
            <p:extLst>
              <p:ext uri="{D42A27DB-BD31-4B8C-83A1-F6EECF244321}">
                <p14:modId xmlns:p14="http://schemas.microsoft.com/office/powerpoint/2010/main" val="1514289558"/>
              </p:ext>
            </p:extLst>
          </p:nvPr>
        </p:nvGraphicFramePr>
        <p:xfrm>
          <a:off x="830994" y="969739"/>
          <a:ext cx="10324536" cy="5432420"/>
        </p:xfrm>
        <a:graphic>
          <a:graphicData uri="http://schemas.openxmlformats.org/drawingml/2006/table">
            <a:tbl>
              <a:tblPr firstRow="1" bandRow="1">
                <a:tableStyleId>{616DA210-FB5B-4158-B5E0-FEB733F419BA}</a:tableStyleId>
              </a:tblPr>
              <a:tblGrid>
                <a:gridCol w="5050426">
                  <a:extLst>
                    <a:ext uri="{9D8B030D-6E8A-4147-A177-3AD203B41FA5}">
                      <a16:colId xmlns:a16="http://schemas.microsoft.com/office/drawing/2014/main" xmlns="" val="20000"/>
                    </a:ext>
                  </a:extLst>
                </a:gridCol>
                <a:gridCol w="5274110">
                  <a:extLst>
                    <a:ext uri="{9D8B030D-6E8A-4147-A177-3AD203B41FA5}">
                      <a16:colId xmlns:a16="http://schemas.microsoft.com/office/drawing/2014/main" xmlns="" val="20001"/>
                    </a:ext>
                  </a:extLst>
                </a:gridCol>
              </a:tblGrid>
              <a:tr h="641857">
                <a:tc gridSpan="2">
                  <a:txBody>
                    <a:bodyPr/>
                    <a:lstStyle/>
                    <a:p>
                      <a:pPr lvl="0" algn="ctr"/>
                      <a:r>
                        <a:rPr lang="en-US" sz="2000" b="1" kern="1200" dirty="0" smtClean="0">
                          <a:solidFill>
                            <a:srgbClr val="30AAB1"/>
                          </a:solidFill>
                          <a:latin typeface="Century Gothic" charset="0"/>
                          <a:ea typeface="Century Gothic" charset="0"/>
                          <a:cs typeface="Century Gothic" charset="0"/>
                        </a:rPr>
                        <a:t>Metabolic syndrome</a:t>
                      </a:r>
                      <a:endParaRPr lang="en-US" sz="1800" b="1" kern="1200" dirty="0">
                        <a:solidFill>
                          <a:srgbClr val="30AAB1"/>
                        </a:solidFill>
                        <a:latin typeface="Century Gothic" charset="0"/>
                        <a:ea typeface="Century Gothic" charset="0"/>
                        <a:cs typeface="Century Gothic" charset="0"/>
                      </a:endParaRPr>
                    </a:p>
                  </a:txBody>
                  <a:tcPr anchor="ctr"/>
                </a:tc>
                <a:tc hMerge="1">
                  <a:txBody>
                    <a:bodyPr/>
                    <a:lstStyle/>
                    <a:p>
                      <a:pPr lvl="0" algn="ctr"/>
                      <a:endParaRPr lang="en-US" sz="1600" u="sng" dirty="0">
                        <a:solidFill>
                          <a:schemeClr val="tx1"/>
                        </a:solidFill>
                      </a:endParaRPr>
                    </a:p>
                  </a:txBody>
                  <a:tcPr anchor="ctr"/>
                </a:tc>
                <a:extLst>
                  <a:ext uri="{0D108BD9-81ED-4DB2-BD59-A6C34878D82A}">
                    <a16:rowId xmlns:a16="http://schemas.microsoft.com/office/drawing/2014/main" xmlns="" val="10003"/>
                  </a:ext>
                </a:extLst>
              </a:tr>
              <a:tr h="311479">
                <a:tc>
                  <a:txBody>
                    <a:bodyPr/>
                    <a:lstStyle/>
                    <a:p>
                      <a:pPr lvl="0" algn="ctr" defTabSz="622300" rtl="0">
                        <a:lnSpc>
                          <a:spcPct val="90000"/>
                        </a:lnSpc>
                        <a:spcBef>
                          <a:spcPct val="0"/>
                        </a:spcBef>
                        <a:spcAft>
                          <a:spcPct val="35000"/>
                        </a:spcAft>
                      </a:pPr>
                      <a:r>
                        <a:rPr lang="en-US" sz="1800" b="1" kern="1200" dirty="0" smtClean="0">
                          <a:solidFill>
                            <a:srgbClr val="4B8180"/>
                          </a:solidFill>
                          <a:latin typeface="+mn-lt"/>
                          <a:ea typeface="ＭＳ Ｐゴシック" charset="-128"/>
                          <a:cs typeface="+mn-cs"/>
                        </a:rPr>
                        <a:t>Reproductive abnormalities</a:t>
                      </a:r>
                      <a:endParaRPr lang="en-US" sz="1800" b="1" kern="1200" dirty="0">
                        <a:solidFill>
                          <a:srgbClr val="4B8180"/>
                        </a:solidFill>
                        <a:latin typeface="+mn-lt"/>
                        <a:ea typeface="ＭＳ Ｐゴシック" charset="-128"/>
                        <a:cs typeface="+mn-cs"/>
                      </a:endParaRPr>
                    </a:p>
                  </a:txBody>
                  <a:tcPr anchor="ctr"/>
                </a:tc>
                <a:tc>
                  <a:txBody>
                    <a:bodyPr/>
                    <a:lstStyle/>
                    <a:p>
                      <a:pPr marL="285750" lvl="0" indent="-285750">
                        <a:buFont typeface="Arial" charset="0"/>
                        <a:buChar char="•"/>
                      </a:pPr>
                      <a:r>
                        <a:rPr lang="en-US" sz="1600" dirty="0" smtClean="0"/>
                        <a:t>Polycystic ovarian syndrome</a:t>
                      </a:r>
                    </a:p>
                    <a:p>
                      <a:pPr marL="285750" lvl="0" indent="-285750">
                        <a:buFont typeface="Arial" charset="0"/>
                        <a:buChar char="•"/>
                      </a:pPr>
                      <a:r>
                        <a:rPr lang="en-US" sz="1600" dirty="0" smtClean="0"/>
                        <a:t>Impaired ovulation and fertility</a:t>
                      </a:r>
                    </a:p>
                    <a:p>
                      <a:pPr marL="285750" lvl="0" indent="-285750">
                        <a:buFont typeface="Arial" charset="0"/>
                        <a:buChar char="•"/>
                      </a:pPr>
                      <a:r>
                        <a:rPr lang="en-US" sz="1600" dirty="0" smtClean="0"/>
                        <a:t>Irregular menstruation</a:t>
                      </a:r>
                      <a:endParaRPr lang="en-US" sz="1600" dirty="0"/>
                    </a:p>
                  </a:txBody>
                  <a:tcPr anchor="ctr"/>
                </a:tc>
                <a:extLst>
                  <a:ext uri="{0D108BD9-81ED-4DB2-BD59-A6C34878D82A}">
                    <a16:rowId xmlns:a16="http://schemas.microsoft.com/office/drawing/2014/main" xmlns="" val="10000"/>
                  </a:ext>
                </a:extLst>
              </a:tr>
              <a:tr h="251634">
                <a:tc>
                  <a:txBody>
                    <a:bodyPr/>
                    <a:lstStyle/>
                    <a:p>
                      <a:pPr marL="0" marR="0" lvl="0" indent="0" algn="ctr" defTabSz="622300" rtl="0" eaLnBrk="1" fontAlgn="auto" latinLnBrk="0" hangingPunct="1">
                        <a:lnSpc>
                          <a:spcPct val="90000"/>
                        </a:lnSpc>
                        <a:spcBef>
                          <a:spcPct val="0"/>
                        </a:spcBef>
                        <a:spcAft>
                          <a:spcPct val="35000"/>
                        </a:spcAft>
                        <a:buClrTx/>
                        <a:buSzTx/>
                        <a:buFont typeface="+mj-lt"/>
                        <a:buNone/>
                        <a:tabLst/>
                        <a:defRPr/>
                      </a:pPr>
                      <a:r>
                        <a:rPr lang="en-US" sz="1800" b="0" kern="1200" dirty="0" smtClean="0">
                          <a:solidFill>
                            <a:srgbClr val="4B8180"/>
                          </a:solidFill>
                          <a:latin typeface="+mn-lt"/>
                          <a:ea typeface="ＭＳ Ｐゴシック" charset="-128"/>
                          <a:cs typeface="+mn-cs"/>
                        </a:rPr>
                        <a:t>Cancer</a:t>
                      </a:r>
                      <a:r>
                        <a:rPr lang="en-US" sz="1800" b="1" kern="1200" dirty="0" smtClean="0">
                          <a:solidFill>
                            <a:srgbClr val="4B8180"/>
                          </a:solidFill>
                          <a:latin typeface="+mn-lt"/>
                          <a:ea typeface="ＭＳ Ｐゴシック" charset="-128"/>
                          <a:cs typeface="+mn-cs"/>
                        </a:rPr>
                        <a:t> </a:t>
                      </a:r>
                      <a:r>
                        <a:rPr lang="en-US" dirty="0" smtClean="0">
                          <a:solidFill>
                            <a:srgbClr val="008F00"/>
                          </a:solidFill>
                        </a:rPr>
                        <a:t>Related to obesity </a:t>
                      </a:r>
                    </a:p>
                  </a:txBody>
                  <a:tcPr anchor="ctr">
                    <a:solidFill>
                      <a:srgbClr val="F2F2F2"/>
                    </a:solidFill>
                  </a:tcPr>
                </a:tc>
                <a:tc>
                  <a:txBody>
                    <a:bodyPr/>
                    <a:lstStyle/>
                    <a:p>
                      <a:pPr marL="285750" lvl="0" indent="-285750">
                        <a:buFont typeface="Arial" charset="0"/>
                        <a:buChar char="•"/>
                      </a:pPr>
                      <a:r>
                        <a:rPr lang="en-US" sz="1600" dirty="0" smtClean="0"/>
                        <a:t>Obesity is major risk factor for cancer of esophagus, colon or rectum, liver, gall bladder</a:t>
                      </a:r>
                    </a:p>
                    <a:p>
                      <a:pPr marL="285750" lvl="0" indent="-285750">
                        <a:buFont typeface="Arial" charset="0"/>
                        <a:buChar char="•"/>
                      </a:pPr>
                      <a:r>
                        <a:rPr lang="en-US" sz="1600" dirty="0" smtClean="0"/>
                        <a:t>Being overweight and obese accounts for 14% of all cancer deaths in men and 20% of those in women</a:t>
                      </a:r>
                      <a:endParaRPr lang="en-US" sz="1600" dirty="0"/>
                    </a:p>
                  </a:txBody>
                  <a:tcPr anchor="ctr">
                    <a:solidFill>
                      <a:srgbClr val="F2F2F2"/>
                    </a:solidFill>
                  </a:tcPr>
                </a:tc>
                <a:extLst>
                  <a:ext uri="{0D108BD9-81ED-4DB2-BD59-A6C34878D82A}">
                    <a16:rowId xmlns:a16="http://schemas.microsoft.com/office/drawing/2014/main" xmlns="" val="10001"/>
                  </a:ext>
                </a:extLst>
              </a:tr>
              <a:tr h="251634">
                <a:tc>
                  <a:txBody>
                    <a:bodyPr/>
                    <a:lstStyle/>
                    <a:p>
                      <a:pPr marL="0" lvl="0" algn="ctr" defTabSz="622300" rtl="0" eaLnBrk="1" latinLnBrk="0" hangingPunct="1">
                        <a:lnSpc>
                          <a:spcPct val="90000"/>
                        </a:lnSpc>
                        <a:spcBef>
                          <a:spcPct val="0"/>
                        </a:spcBef>
                        <a:spcAft>
                          <a:spcPct val="35000"/>
                        </a:spcAft>
                      </a:pPr>
                      <a:r>
                        <a:rPr lang="en-US" sz="1800" b="0" kern="1200" dirty="0" smtClean="0">
                          <a:solidFill>
                            <a:srgbClr val="4B8180"/>
                          </a:solidFill>
                          <a:latin typeface="+mn-lt"/>
                          <a:ea typeface="ＭＳ Ｐゴシック" charset="-128"/>
                          <a:cs typeface="+mn-cs"/>
                        </a:rPr>
                        <a:t>Nonalcoholic steatohepatitis</a:t>
                      </a:r>
                      <a:endParaRPr lang="en-US" sz="1800" b="0" kern="1200" dirty="0">
                        <a:solidFill>
                          <a:srgbClr val="4B8180"/>
                        </a:solidFill>
                        <a:latin typeface="+mn-lt"/>
                        <a:ea typeface="ＭＳ Ｐゴシック" charset="-128"/>
                        <a:cs typeface="+mn-cs"/>
                      </a:endParaRPr>
                    </a:p>
                  </a:txBody>
                  <a:tcPr anchor="ctr"/>
                </a:tc>
                <a:tc>
                  <a:txBody>
                    <a:bodyPr/>
                    <a:lstStyle/>
                    <a:p>
                      <a:pPr lvl="0" algn="ctr"/>
                      <a:r>
                        <a:rPr lang="en-US" sz="1600" dirty="0" smtClean="0"/>
                        <a:t>related to impaired lipid metabolism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8F00"/>
                          </a:solidFill>
                        </a:rPr>
                        <a:t>All fat goes to liver (when there is a lot of fat in the liver we call it steatosis) which leads to recruitment of macrophages after that </a:t>
                      </a:r>
                      <a:r>
                        <a:rPr lang="en-US" sz="1600" dirty="0" err="1" smtClean="0">
                          <a:solidFill>
                            <a:srgbClr val="008F00"/>
                          </a:solidFill>
                        </a:rPr>
                        <a:t>Kupffer</a:t>
                      </a:r>
                      <a:r>
                        <a:rPr lang="en-US" sz="1600" dirty="0" smtClean="0">
                          <a:solidFill>
                            <a:srgbClr val="008F00"/>
                          </a:solidFill>
                        </a:rPr>
                        <a:t> cells release their cytokines leading to NASH; which related to impaired lipid metabolism its frequency increases in metabolic syndrome</a:t>
                      </a:r>
                    </a:p>
                  </a:txBody>
                  <a:tcPr anchor="ctr"/>
                </a:tc>
                <a:extLst>
                  <a:ext uri="{0D108BD9-81ED-4DB2-BD59-A6C34878D82A}">
                    <a16:rowId xmlns:a16="http://schemas.microsoft.com/office/drawing/2014/main" xmlns="" val="10002"/>
                  </a:ext>
                </a:extLst>
              </a:tr>
              <a:tr h="213117">
                <a:tc>
                  <a:txBody>
                    <a:bodyPr/>
                    <a:lstStyle/>
                    <a:p>
                      <a:pPr marL="0" lvl="0" algn="ctr" defTabSz="622300" rtl="0" eaLnBrk="1" latinLnBrk="0" hangingPunct="1">
                        <a:lnSpc>
                          <a:spcPct val="90000"/>
                        </a:lnSpc>
                        <a:spcBef>
                          <a:spcPct val="0"/>
                        </a:spcBef>
                        <a:spcAft>
                          <a:spcPct val="35000"/>
                        </a:spcAft>
                      </a:pPr>
                      <a:r>
                        <a:rPr lang="en-US" sz="1800" b="0" kern="1200" dirty="0" smtClean="0">
                          <a:solidFill>
                            <a:srgbClr val="4B8180"/>
                          </a:solidFill>
                          <a:latin typeface="+mn-lt"/>
                          <a:ea typeface="ＭＳ Ｐゴシック" charset="-128"/>
                          <a:cs typeface="+mn-cs"/>
                        </a:rPr>
                        <a:t>Type-2 diabetes mellitus</a:t>
                      </a:r>
                      <a:endParaRPr lang="en-US" sz="1800" b="0" kern="1200" dirty="0">
                        <a:solidFill>
                          <a:srgbClr val="4B8180"/>
                        </a:solidFill>
                        <a:latin typeface="+mn-lt"/>
                        <a:ea typeface="ＭＳ Ｐゴシック" charset="-128"/>
                        <a:cs typeface="+mn-cs"/>
                      </a:endParaRPr>
                    </a:p>
                  </a:txBody>
                  <a:tcPr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5-fold increase Insulin resistance. </a:t>
                      </a:r>
                      <a:r>
                        <a:rPr lang="en-US" sz="1600" dirty="0" smtClean="0">
                          <a:solidFill>
                            <a:srgbClr val="008F00"/>
                          </a:solidFill>
                        </a:rPr>
                        <a:t>ultimately develop into type 2 Diabetes </a:t>
                      </a:r>
                    </a:p>
                  </a:txBody>
                  <a:tcPr anchor="ctr">
                    <a:solidFill>
                      <a:srgbClr val="F2F2F2"/>
                    </a:solidFill>
                  </a:tcPr>
                </a:tc>
                <a:extLst>
                  <a:ext uri="{0D108BD9-81ED-4DB2-BD59-A6C34878D82A}">
                    <a16:rowId xmlns:a16="http://schemas.microsoft.com/office/drawing/2014/main" xmlns="" val="10004"/>
                  </a:ext>
                </a:extLst>
              </a:tr>
              <a:tr h="303270">
                <a:tc>
                  <a:txBody>
                    <a:bodyPr/>
                    <a:lstStyle/>
                    <a:p>
                      <a:pPr marL="0" lvl="0" algn="ctr" defTabSz="622300" rtl="0" eaLnBrk="1" latinLnBrk="0" hangingPunct="1">
                        <a:lnSpc>
                          <a:spcPct val="90000"/>
                        </a:lnSpc>
                        <a:spcBef>
                          <a:spcPct val="0"/>
                        </a:spcBef>
                        <a:spcAft>
                          <a:spcPct val="35000"/>
                        </a:spcAft>
                      </a:pPr>
                      <a:r>
                        <a:rPr lang="en-US" sz="1800" b="0" kern="1200" dirty="0" smtClean="0">
                          <a:solidFill>
                            <a:srgbClr val="4B8180"/>
                          </a:solidFill>
                          <a:latin typeface="+mn-lt"/>
                          <a:ea typeface="ＭＳ Ｐゴシック" charset="-128"/>
                          <a:cs typeface="+mn-cs"/>
                        </a:rPr>
                        <a:t>Heart disease</a:t>
                      </a:r>
                      <a:endParaRPr lang="en-US" sz="1800" b="0" kern="1200" dirty="0">
                        <a:solidFill>
                          <a:srgbClr val="4B8180"/>
                        </a:solidFill>
                        <a:latin typeface="+mn-lt"/>
                        <a:ea typeface="ＭＳ Ｐゴシック" charset="-128"/>
                        <a:cs typeface="+mn-cs"/>
                      </a:endParaRPr>
                    </a:p>
                  </a:txBody>
                  <a:tcPr anchor="ctr">
                    <a:solidFill>
                      <a:srgbClr val="CC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1.5 - 3 fold increase in atherosclerosis</a:t>
                      </a:r>
                    </a:p>
                  </a:txBody>
                  <a:tcPr anchor="ctr">
                    <a:solidFill>
                      <a:srgbClr val="CCCCCC"/>
                    </a:solidFill>
                  </a:tcPr>
                </a:tc>
                <a:extLst>
                  <a:ext uri="{0D108BD9-81ED-4DB2-BD59-A6C34878D82A}">
                    <a16:rowId xmlns:a16="http://schemas.microsoft.com/office/drawing/2014/main" xmlns="" val="10005"/>
                  </a:ext>
                </a:extLst>
              </a:tr>
              <a:tr h="401443">
                <a:tc>
                  <a:txBody>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lang="en-US" sz="1800" b="0" kern="1200" dirty="0" smtClean="0">
                          <a:solidFill>
                            <a:srgbClr val="4B8180"/>
                          </a:solidFill>
                          <a:latin typeface="+mn-lt"/>
                          <a:ea typeface="ＭＳ Ｐゴシック" charset="-128"/>
                          <a:cs typeface="+mn-cs"/>
                        </a:rPr>
                        <a:t>Kidney disease</a:t>
                      </a:r>
                    </a:p>
                  </a:txBody>
                  <a:tcPr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solidFill>
                      <a:srgbClr val="F2F2F2"/>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629967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3327</TotalTime>
  <Words>2553</Words>
  <Application>Microsoft Office PowerPoint</Application>
  <PresentationFormat>Widescreen</PresentationFormat>
  <Paragraphs>330</Paragraphs>
  <Slides>26</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맑은 고딕</vt:lpstr>
      <vt:lpstr>ＭＳ Ｐゴシック</vt:lpstr>
      <vt:lpstr>Adobe Devanagari</vt:lpstr>
      <vt:lpstr>Arial</vt:lpstr>
      <vt:lpstr>Calibri</vt:lpstr>
      <vt:lpstr>Calibri Light</vt:lpstr>
      <vt:lpstr>Cambria</vt:lpstr>
      <vt:lpstr>Century Gothic</vt:lpstr>
      <vt:lpstr>Comic Sans MS</vt:lpstr>
      <vt:lpstr>Copperplate Gothic Bold</vt:lpstr>
      <vt:lpstr>Gill Sans MT</vt:lpstr>
      <vt:lpstr>Helvetica</vt:lpstr>
      <vt:lpstr>Wingdings</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Rana</cp:lastModifiedBy>
  <cp:revision>133</cp:revision>
  <dcterms:created xsi:type="dcterms:W3CDTF">2017-07-08T03:49:25Z</dcterms:created>
  <dcterms:modified xsi:type="dcterms:W3CDTF">2018-02-28T19:07:11Z</dcterms:modified>
</cp:coreProperties>
</file>