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82" r:id="rId4"/>
    <p:sldId id="298" r:id="rId5"/>
    <p:sldId id="299" r:id="rId6"/>
    <p:sldId id="283" r:id="rId7"/>
    <p:sldId id="284" r:id="rId8"/>
    <p:sldId id="296" r:id="rId9"/>
    <p:sldId id="300" r:id="rId10"/>
    <p:sldId id="286" r:id="rId11"/>
    <p:sldId id="287" r:id="rId12"/>
    <p:sldId id="288" r:id="rId13"/>
    <p:sldId id="289" r:id="rId14"/>
    <p:sldId id="290" r:id="rId15"/>
    <p:sldId id="292" r:id="rId16"/>
    <p:sldId id="293" r:id="rId17"/>
    <p:sldId id="297" r:id="rId18"/>
    <p:sldId id="303" r:id="rId19"/>
    <p:sldId id="301" r:id="rId20"/>
    <p:sldId id="302"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DA8"/>
    <a:srgbClr val="33A6C6"/>
    <a:srgbClr val="47AFB5"/>
    <a:srgbClr val="36AECD"/>
    <a:srgbClr val="D0E9E8"/>
    <a:srgbClr val="4B8180"/>
    <a:srgbClr val="6E9998"/>
    <a:srgbClr val="F3FF79"/>
    <a:srgbClr val="30AAB1"/>
    <a:srgbClr val="233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3" autoAdjust="0"/>
    <p:restoredTop sz="94679"/>
  </p:normalViewPr>
  <p:slideViewPr>
    <p:cSldViewPr snapToGrid="0" snapToObjects="1">
      <p:cViewPr varScale="1">
        <p:scale>
          <a:sx n="70" d="100"/>
          <a:sy n="70" d="100"/>
        </p:scale>
        <p:origin x="10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718C7-A861-4A0E-B191-2A3A3B46875F}"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E8E9B65C-89DA-4D2A-8FE9-E5D727072B0F}">
      <dgm:prSet phldrT="[نص]" custT="1"/>
      <dgm:spPr/>
      <dgm:t>
        <a:bodyPr/>
        <a:lstStyle/>
        <a:p>
          <a:r>
            <a:rPr lang="en-US" sz="1800" dirty="0" smtClean="0"/>
            <a:t>End-stage renal disease</a:t>
          </a:r>
          <a:endParaRPr lang="en-US" sz="1800" dirty="0"/>
        </a:p>
      </dgm:t>
    </dgm:pt>
    <dgm:pt modelId="{C103E655-598F-4FED-A733-B1D91B86273B}" type="parTrans" cxnId="{403CDD0C-BB8F-4E7A-B61E-87E3525A1EAD}">
      <dgm:prSet/>
      <dgm:spPr/>
      <dgm:t>
        <a:bodyPr/>
        <a:lstStyle/>
        <a:p>
          <a:endParaRPr lang="en-US"/>
        </a:p>
      </dgm:t>
    </dgm:pt>
    <dgm:pt modelId="{88FCEA40-FEC9-4C4C-A1E4-1C1F3ECC02D3}" type="sibTrans" cxnId="{403CDD0C-BB8F-4E7A-B61E-87E3525A1EAD}">
      <dgm:prSet/>
      <dgm:spPr/>
      <dgm:t>
        <a:bodyPr/>
        <a:lstStyle/>
        <a:p>
          <a:endParaRPr lang="en-US"/>
        </a:p>
      </dgm:t>
    </dgm:pt>
    <dgm:pt modelId="{0EABBDB0-2150-42D7-B9DF-08A04C5374FF}">
      <dgm:prSet custT="1"/>
      <dgm:spPr/>
      <dgm:t>
        <a:bodyPr/>
        <a:lstStyle/>
        <a:p>
          <a:r>
            <a:rPr lang="en-US" sz="1800" dirty="0" smtClean="0"/>
            <a:t>Microalbuminuria</a:t>
          </a:r>
          <a:endParaRPr lang="en-US" sz="1800" dirty="0"/>
        </a:p>
      </dgm:t>
    </dgm:pt>
    <dgm:pt modelId="{632E2615-B9CA-455C-AC1A-2AF7F72FBFFE}" type="parTrans" cxnId="{75045285-83B3-431B-AD27-116BE4744077}">
      <dgm:prSet/>
      <dgm:spPr/>
      <dgm:t>
        <a:bodyPr/>
        <a:lstStyle/>
        <a:p>
          <a:endParaRPr lang="en-US"/>
        </a:p>
      </dgm:t>
    </dgm:pt>
    <dgm:pt modelId="{E2AD1BD5-67C7-4DBE-B7D5-82EE3F1460C9}" type="sibTrans" cxnId="{75045285-83B3-431B-AD27-116BE4744077}">
      <dgm:prSet/>
      <dgm:spPr/>
      <dgm:t>
        <a:bodyPr/>
        <a:lstStyle/>
        <a:p>
          <a:endParaRPr lang="en-US"/>
        </a:p>
      </dgm:t>
    </dgm:pt>
    <dgm:pt modelId="{E1775C9A-6E42-4DAE-8CCA-1BFCC6FF876B}">
      <dgm:prSet custT="1"/>
      <dgm:spPr/>
      <dgm:t>
        <a:bodyPr/>
        <a:lstStyle/>
        <a:p>
          <a:r>
            <a:rPr lang="en-US" sz="1800" dirty="0" smtClean="0"/>
            <a:t>Glomerular </a:t>
          </a:r>
          <a:r>
            <a:rPr lang="en-US" sz="1800" dirty="0" err="1" smtClean="0"/>
            <a:t>hyperfiltration</a:t>
          </a:r>
          <a:r>
            <a:rPr lang="en-US" sz="1800" dirty="0" smtClean="0"/>
            <a:t> </a:t>
          </a:r>
          <a:endParaRPr lang="en-US" sz="1800" dirty="0"/>
        </a:p>
      </dgm:t>
    </dgm:pt>
    <dgm:pt modelId="{2CC9872C-EFF3-48C1-9B70-5BB461A68CC9}" type="parTrans" cxnId="{8728AB79-61A3-4C01-975E-2BE3D0608C88}">
      <dgm:prSet/>
      <dgm:spPr/>
      <dgm:t>
        <a:bodyPr/>
        <a:lstStyle/>
        <a:p>
          <a:endParaRPr lang="en-US"/>
        </a:p>
      </dgm:t>
    </dgm:pt>
    <dgm:pt modelId="{CDC66156-9152-4288-8C14-30E98BF13948}" type="sibTrans" cxnId="{8728AB79-61A3-4C01-975E-2BE3D0608C88}">
      <dgm:prSet/>
      <dgm:spPr/>
      <dgm:t>
        <a:bodyPr/>
        <a:lstStyle/>
        <a:p>
          <a:endParaRPr lang="en-US"/>
        </a:p>
      </dgm:t>
    </dgm:pt>
    <dgm:pt modelId="{B6043823-1DD5-41B9-BB56-7E9DB075FD60}">
      <dgm:prSet custT="1"/>
      <dgm:spPr/>
      <dgm:t>
        <a:bodyPr/>
        <a:lstStyle/>
        <a:p>
          <a:r>
            <a:rPr lang="en-US" sz="1800" dirty="0" smtClean="0"/>
            <a:t>Proteinuria &amp; ↓GFR</a:t>
          </a:r>
          <a:endParaRPr lang="en-US" sz="1800" dirty="0"/>
        </a:p>
      </dgm:t>
    </dgm:pt>
    <dgm:pt modelId="{6EABE744-CFA3-434A-9B2B-AB5B45C33CF7}" type="parTrans" cxnId="{738F8456-3A46-4147-B43D-E86C2D7A12AD}">
      <dgm:prSet/>
      <dgm:spPr/>
      <dgm:t>
        <a:bodyPr/>
        <a:lstStyle/>
        <a:p>
          <a:endParaRPr lang="en-US"/>
        </a:p>
      </dgm:t>
    </dgm:pt>
    <dgm:pt modelId="{14541B82-8479-4822-93E2-15A5EC4D768D}" type="sibTrans" cxnId="{738F8456-3A46-4147-B43D-E86C2D7A12AD}">
      <dgm:prSet/>
      <dgm:spPr/>
      <dgm:t>
        <a:bodyPr/>
        <a:lstStyle/>
        <a:p>
          <a:endParaRPr lang="en-US"/>
        </a:p>
      </dgm:t>
    </dgm:pt>
    <dgm:pt modelId="{FA5ED331-CADC-4850-97D3-E0D5EA10BE07}" type="pres">
      <dgm:prSet presAssocID="{2D1718C7-A861-4A0E-B191-2A3A3B46875F}" presName="Name0" presStyleCnt="0">
        <dgm:presLayoutVars>
          <dgm:dir/>
          <dgm:resizeHandles val="exact"/>
        </dgm:presLayoutVars>
      </dgm:prSet>
      <dgm:spPr/>
      <dgm:t>
        <a:bodyPr/>
        <a:lstStyle/>
        <a:p>
          <a:endParaRPr lang="en-US"/>
        </a:p>
      </dgm:t>
    </dgm:pt>
    <dgm:pt modelId="{10DAB344-F0A1-4A09-BBF9-8E09BFA97C68}" type="pres">
      <dgm:prSet presAssocID="{E1775C9A-6E42-4DAE-8CCA-1BFCC6FF876B}" presName="parTxOnly" presStyleLbl="node1" presStyleIdx="0" presStyleCnt="4" custLinFactNeighborX="-54871">
        <dgm:presLayoutVars>
          <dgm:bulletEnabled val="1"/>
        </dgm:presLayoutVars>
      </dgm:prSet>
      <dgm:spPr/>
      <dgm:t>
        <a:bodyPr/>
        <a:lstStyle/>
        <a:p>
          <a:endParaRPr lang="en-US"/>
        </a:p>
      </dgm:t>
    </dgm:pt>
    <dgm:pt modelId="{5CB8DDBE-F3AF-44E3-80A2-6D3F40A10FB9}" type="pres">
      <dgm:prSet presAssocID="{CDC66156-9152-4288-8C14-30E98BF13948}" presName="parSpace" presStyleCnt="0"/>
      <dgm:spPr/>
    </dgm:pt>
    <dgm:pt modelId="{6BA49FE6-1A98-45BC-8BAB-13A6D159FEC8}" type="pres">
      <dgm:prSet presAssocID="{0EABBDB0-2150-42D7-B9DF-08A04C5374FF}" presName="parTxOnly" presStyleLbl="node1" presStyleIdx="1" presStyleCnt="4">
        <dgm:presLayoutVars>
          <dgm:bulletEnabled val="1"/>
        </dgm:presLayoutVars>
      </dgm:prSet>
      <dgm:spPr/>
      <dgm:t>
        <a:bodyPr/>
        <a:lstStyle/>
        <a:p>
          <a:endParaRPr lang="en-US"/>
        </a:p>
      </dgm:t>
    </dgm:pt>
    <dgm:pt modelId="{2E57BAD8-6799-4E2B-91B2-B2B26E3F546F}" type="pres">
      <dgm:prSet presAssocID="{E2AD1BD5-67C7-4DBE-B7D5-82EE3F1460C9}" presName="parSpace" presStyleCnt="0"/>
      <dgm:spPr/>
    </dgm:pt>
    <dgm:pt modelId="{C7ABB34C-DD24-4EF4-A30C-8968DD4065C6}" type="pres">
      <dgm:prSet presAssocID="{B6043823-1DD5-41B9-BB56-7E9DB075FD60}" presName="parTxOnly" presStyleLbl="node1" presStyleIdx="2" presStyleCnt="4" custScaleX="106125">
        <dgm:presLayoutVars>
          <dgm:bulletEnabled val="1"/>
        </dgm:presLayoutVars>
      </dgm:prSet>
      <dgm:spPr/>
      <dgm:t>
        <a:bodyPr/>
        <a:lstStyle/>
        <a:p>
          <a:endParaRPr lang="en-US"/>
        </a:p>
      </dgm:t>
    </dgm:pt>
    <dgm:pt modelId="{58F33E35-F820-4E93-B7C3-7AF384C3B237}" type="pres">
      <dgm:prSet presAssocID="{14541B82-8479-4822-93E2-15A5EC4D768D}" presName="parSpace" presStyleCnt="0"/>
      <dgm:spPr/>
    </dgm:pt>
    <dgm:pt modelId="{6831CC82-7922-4044-BF8D-31D756D17B87}" type="pres">
      <dgm:prSet presAssocID="{E8E9B65C-89DA-4D2A-8FE9-E5D727072B0F}" presName="parTxOnly" presStyleLbl="node1" presStyleIdx="3" presStyleCnt="4" custLinFactX="9390" custLinFactY="-36991" custLinFactNeighborX="100000" custLinFactNeighborY="-100000">
        <dgm:presLayoutVars>
          <dgm:bulletEnabled val="1"/>
        </dgm:presLayoutVars>
      </dgm:prSet>
      <dgm:spPr/>
      <dgm:t>
        <a:bodyPr/>
        <a:lstStyle/>
        <a:p>
          <a:endParaRPr lang="en-US"/>
        </a:p>
      </dgm:t>
    </dgm:pt>
  </dgm:ptLst>
  <dgm:cxnLst>
    <dgm:cxn modelId="{5633DC6E-35A6-44DE-9139-DA1560B4D01D}" type="presOf" srcId="{E8E9B65C-89DA-4D2A-8FE9-E5D727072B0F}" destId="{6831CC82-7922-4044-BF8D-31D756D17B87}" srcOrd="0" destOrd="0" presId="urn:microsoft.com/office/officeart/2005/8/layout/hChevron3"/>
    <dgm:cxn modelId="{78A608BB-D436-4458-9033-0C1C9CB53B22}" type="presOf" srcId="{E1775C9A-6E42-4DAE-8CCA-1BFCC6FF876B}" destId="{10DAB344-F0A1-4A09-BBF9-8E09BFA97C68}" srcOrd="0" destOrd="0" presId="urn:microsoft.com/office/officeart/2005/8/layout/hChevron3"/>
    <dgm:cxn modelId="{4F6C39EF-4442-48E6-9629-6329BDD157E5}" type="presOf" srcId="{2D1718C7-A861-4A0E-B191-2A3A3B46875F}" destId="{FA5ED331-CADC-4850-97D3-E0D5EA10BE07}" srcOrd="0" destOrd="0" presId="urn:microsoft.com/office/officeart/2005/8/layout/hChevron3"/>
    <dgm:cxn modelId="{F948FB45-6F2B-4C08-A403-70F63A212D50}" type="presOf" srcId="{B6043823-1DD5-41B9-BB56-7E9DB075FD60}" destId="{C7ABB34C-DD24-4EF4-A30C-8968DD4065C6}" srcOrd="0" destOrd="0" presId="urn:microsoft.com/office/officeart/2005/8/layout/hChevron3"/>
    <dgm:cxn modelId="{8728AB79-61A3-4C01-975E-2BE3D0608C88}" srcId="{2D1718C7-A861-4A0E-B191-2A3A3B46875F}" destId="{E1775C9A-6E42-4DAE-8CCA-1BFCC6FF876B}" srcOrd="0" destOrd="0" parTransId="{2CC9872C-EFF3-48C1-9B70-5BB461A68CC9}" sibTransId="{CDC66156-9152-4288-8C14-30E98BF13948}"/>
    <dgm:cxn modelId="{403CDD0C-BB8F-4E7A-B61E-87E3525A1EAD}" srcId="{2D1718C7-A861-4A0E-B191-2A3A3B46875F}" destId="{E8E9B65C-89DA-4D2A-8FE9-E5D727072B0F}" srcOrd="3" destOrd="0" parTransId="{C103E655-598F-4FED-A733-B1D91B86273B}" sibTransId="{88FCEA40-FEC9-4C4C-A1E4-1C1F3ECC02D3}"/>
    <dgm:cxn modelId="{738F8456-3A46-4147-B43D-E86C2D7A12AD}" srcId="{2D1718C7-A861-4A0E-B191-2A3A3B46875F}" destId="{B6043823-1DD5-41B9-BB56-7E9DB075FD60}" srcOrd="2" destOrd="0" parTransId="{6EABE744-CFA3-434A-9B2B-AB5B45C33CF7}" sibTransId="{14541B82-8479-4822-93E2-15A5EC4D768D}"/>
    <dgm:cxn modelId="{75045285-83B3-431B-AD27-116BE4744077}" srcId="{2D1718C7-A861-4A0E-B191-2A3A3B46875F}" destId="{0EABBDB0-2150-42D7-B9DF-08A04C5374FF}" srcOrd="1" destOrd="0" parTransId="{632E2615-B9CA-455C-AC1A-2AF7F72FBFFE}" sibTransId="{E2AD1BD5-67C7-4DBE-B7D5-82EE3F1460C9}"/>
    <dgm:cxn modelId="{64C8B50D-51B0-4B60-817A-4D1959069405}" type="presOf" srcId="{0EABBDB0-2150-42D7-B9DF-08A04C5374FF}" destId="{6BA49FE6-1A98-45BC-8BAB-13A6D159FEC8}" srcOrd="0" destOrd="0" presId="urn:microsoft.com/office/officeart/2005/8/layout/hChevron3"/>
    <dgm:cxn modelId="{6F24D166-88FA-4FFF-B5AE-88E77B0D1BA6}" type="presParOf" srcId="{FA5ED331-CADC-4850-97D3-E0D5EA10BE07}" destId="{10DAB344-F0A1-4A09-BBF9-8E09BFA97C68}" srcOrd="0" destOrd="0" presId="urn:microsoft.com/office/officeart/2005/8/layout/hChevron3"/>
    <dgm:cxn modelId="{92723E02-B467-415C-AAC0-BE45866CC4C9}" type="presParOf" srcId="{FA5ED331-CADC-4850-97D3-E0D5EA10BE07}" destId="{5CB8DDBE-F3AF-44E3-80A2-6D3F40A10FB9}" srcOrd="1" destOrd="0" presId="urn:microsoft.com/office/officeart/2005/8/layout/hChevron3"/>
    <dgm:cxn modelId="{42A6B565-1DD2-4A03-98E3-3685204D56A4}" type="presParOf" srcId="{FA5ED331-CADC-4850-97D3-E0D5EA10BE07}" destId="{6BA49FE6-1A98-45BC-8BAB-13A6D159FEC8}" srcOrd="2" destOrd="0" presId="urn:microsoft.com/office/officeart/2005/8/layout/hChevron3"/>
    <dgm:cxn modelId="{98FAF096-48E5-4FE0-AA7F-E3E2F3916013}" type="presParOf" srcId="{FA5ED331-CADC-4850-97D3-E0D5EA10BE07}" destId="{2E57BAD8-6799-4E2B-91B2-B2B26E3F546F}" srcOrd="3" destOrd="0" presId="urn:microsoft.com/office/officeart/2005/8/layout/hChevron3"/>
    <dgm:cxn modelId="{1D04AF9A-65B7-4E88-8C0A-35943E55CBE7}" type="presParOf" srcId="{FA5ED331-CADC-4850-97D3-E0D5EA10BE07}" destId="{C7ABB34C-DD24-4EF4-A30C-8968DD4065C6}" srcOrd="4" destOrd="0" presId="urn:microsoft.com/office/officeart/2005/8/layout/hChevron3"/>
    <dgm:cxn modelId="{6477B3A2-6C9F-4D0A-9887-7D311DB8836E}" type="presParOf" srcId="{FA5ED331-CADC-4850-97D3-E0D5EA10BE07}" destId="{58F33E35-F820-4E93-B7C3-7AF384C3B237}" srcOrd="5" destOrd="0" presId="urn:microsoft.com/office/officeart/2005/8/layout/hChevron3"/>
    <dgm:cxn modelId="{0F76EA69-574F-496D-B5FA-9216039F0E8A}" type="presParOf" srcId="{FA5ED331-CADC-4850-97D3-E0D5EA10BE07}" destId="{6831CC82-7922-4044-BF8D-31D756D17B87}"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00CE3-6480-4BB9-A5CF-9902D5080CD8}"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E53E4A99-E0AF-4CA3-BECB-F96EC6372232}">
      <dgm:prSet phldrT="[Text]" custT="1"/>
      <dgm:spPr/>
      <dgm:t>
        <a:bodyPr/>
        <a:lstStyle/>
        <a:p>
          <a:pPr>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Hemoglobin A1C (A1C)  is the result of </a:t>
          </a:r>
          <a:r>
            <a:rPr lang="en-US" altLang="en-US" sz="1200" u="sng" dirty="0">
              <a:latin typeface="Century Gothic" panose="020B0502020202020204" pitchFamily="34" charset="0"/>
              <a:cs typeface="Arial" panose="020B0604020202020204" pitchFamily="34" charset="0"/>
            </a:rPr>
            <a:t>non enzymatic covalent glycosylation </a:t>
          </a:r>
          <a:r>
            <a:rPr lang="en-US" altLang="en-US" sz="1200" dirty="0">
              <a:latin typeface="Century Gothic" panose="020B0502020202020204" pitchFamily="34" charset="0"/>
              <a:cs typeface="Arial" panose="020B0604020202020204" pitchFamily="34" charset="0"/>
            </a:rPr>
            <a:t>of hemoglobin</a:t>
          </a:r>
          <a:endParaRPr lang="en-US" sz="1200" dirty="0">
            <a:latin typeface="Century Gothic" panose="020B0502020202020204" pitchFamily="34" charset="0"/>
          </a:endParaRPr>
        </a:p>
      </dgm:t>
    </dgm:pt>
    <dgm:pt modelId="{697088DF-5F04-44D9-B922-0E640C5B7719}" type="parTrans" cxnId="{B4E9CD11-D796-473A-A8C4-4A202727B5D2}">
      <dgm:prSet/>
      <dgm:spPr/>
      <dgm:t>
        <a:bodyPr/>
        <a:lstStyle/>
        <a:p>
          <a:endParaRPr lang="en-US" sz="2000">
            <a:latin typeface="Century Gothic" panose="020B0502020202020204" pitchFamily="34" charset="0"/>
          </a:endParaRPr>
        </a:p>
      </dgm:t>
    </dgm:pt>
    <dgm:pt modelId="{E5536EF9-5B0D-435C-8589-5F3094AFE687}" type="sibTrans" cxnId="{B4E9CD11-D796-473A-A8C4-4A202727B5D2}">
      <dgm:prSet/>
      <dgm:spPr/>
      <dgm:t>
        <a:bodyPr/>
        <a:lstStyle/>
        <a:p>
          <a:endParaRPr lang="en-US" sz="2000">
            <a:latin typeface="Century Gothic" panose="020B0502020202020204" pitchFamily="34" charset="0"/>
          </a:endParaRPr>
        </a:p>
      </dgm:t>
    </dgm:pt>
    <dgm:pt modelId="{4885D167-2625-43FA-9648-372CA8830CBD}">
      <dgm:prSet phldrT="[Text]" phldr="1"/>
      <dgm:spPr/>
      <dgm:t>
        <a:bodyPr/>
        <a:lstStyle/>
        <a:p>
          <a:endParaRPr lang="en-US" sz="2000">
            <a:latin typeface="Century Gothic" panose="020B0502020202020204" pitchFamily="34" charset="0"/>
          </a:endParaRPr>
        </a:p>
      </dgm:t>
    </dgm:pt>
    <dgm:pt modelId="{E6AE1A12-53E8-44A6-88CC-F6D6B6CA1744}" type="parTrans" cxnId="{4965016B-CB61-42B3-B51F-B1D2E106DF9C}">
      <dgm:prSet/>
      <dgm:spPr/>
      <dgm:t>
        <a:bodyPr/>
        <a:lstStyle/>
        <a:p>
          <a:endParaRPr lang="en-US" sz="2000">
            <a:latin typeface="Century Gothic" panose="020B0502020202020204" pitchFamily="34" charset="0"/>
          </a:endParaRPr>
        </a:p>
      </dgm:t>
    </dgm:pt>
    <dgm:pt modelId="{D4027890-AFAD-466E-BCA7-3F7CB1ECC86D}" type="sibTrans" cxnId="{4965016B-CB61-42B3-B51F-B1D2E106DF9C}">
      <dgm:prSet/>
      <dgm:spPr/>
      <dgm:t>
        <a:bodyPr/>
        <a:lstStyle/>
        <a:p>
          <a:endParaRPr lang="en-US" sz="2000">
            <a:latin typeface="Century Gothic" panose="020B0502020202020204" pitchFamily="34" charset="0"/>
          </a:endParaRPr>
        </a:p>
      </dgm:t>
    </dgm:pt>
    <dgm:pt modelId="{42C60DFD-85EC-44CC-96FE-EAD156A97191}">
      <dgm:prSet phldrT="[Text]" phldr="1"/>
      <dgm:spPr/>
      <dgm:t>
        <a:bodyPr/>
        <a:lstStyle/>
        <a:p>
          <a:endParaRPr lang="en-US" sz="2000">
            <a:latin typeface="Century Gothic" panose="020B0502020202020204" pitchFamily="34" charset="0"/>
          </a:endParaRPr>
        </a:p>
      </dgm:t>
    </dgm:pt>
    <dgm:pt modelId="{F5638311-5883-4625-B822-EB2AE8C82463}" type="parTrans" cxnId="{29A12863-5912-4198-B011-ACD433A0E91F}">
      <dgm:prSet/>
      <dgm:spPr/>
      <dgm:t>
        <a:bodyPr/>
        <a:lstStyle/>
        <a:p>
          <a:endParaRPr lang="en-US" sz="2000">
            <a:latin typeface="Century Gothic" panose="020B0502020202020204" pitchFamily="34" charset="0"/>
          </a:endParaRPr>
        </a:p>
      </dgm:t>
    </dgm:pt>
    <dgm:pt modelId="{1A17FE80-94A5-485E-AE58-19B8E208EF7A}" type="sibTrans" cxnId="{29A12863-5912-4198-B011-ACD433A0E91F}">
      <dgm:prSet/>
      <dgm:spPr/>
      <dgm:t>
        <a:bodyPr/>
        <a:lstStyle/>
        <a:p>
          <a:endParaRPr lang="en-US" sz="2000">
            <a:latin typeface="Century Gothic" panose="020B0502020202020204" pitchFamily="34" charset="0"/>
          </a:endParaRPr>
        </a:p>
      </dgm:t>
    </dgm:pt>
    <dgm:pt modelId="{E84F5B80-884A-49FF-9C4C-4B22F721FBCC}">
      <dgm:prSet custT="1"/>
      <dgm:spPr/>
      <dgm:t>
        <a:bodyPr/>
        <a:lstStyle/>
        <a:p>
          <a:r>
            <a:rPr lang="en-US" altLang="en-US" sz="1200" dirty="0">
              <a:latin typeface="Century Gothic" panose="020B0502020202020204" pitchFamily="34" charset="0"/>
              <a:cs typeface="Arial" panose="020B0604020202020204" pitchFamily="34" charset="0"/>
            </a:rPr>
            <a:t>It is used to estimate glycemic control in </a:t>
          </a:r>
          <a:r>
            <a:rPr lang="en-US" altLang="en-US" sz="1200" u="sng" dirty="0">
              <a:latin typeface="Century Gothic" panose="020B0502020202020204" pitchFamily="34" charset="0"/>
              <a:cs typeface="Arial" panose="020B0604020202020204" pitchFamily="34" charset="0"/>
            </a:rPr>
            <a:t>the last 1-2 months</a:t>
          </a:r>
        </a:p>
      </dgm:t>
    </dgm:pt>
    <dgm:pt modelId="{77C5346C-35B1-4084-A710-8817FB70C71B}" type="parTrans" cxnId="{9173D108-C24B-46D6-9503-38343FE6A118}">
      <dgm:prSet/>
      <dgm:spPr/>
      <dgm:t>
        <a:bodyPr/>
        <a:lstStyle/>
        <a:p>
          <a:endParaRPr lang="en-US" sz="2000">
            <a:latin typeface="Century Gothic" panose="020B0502020202020204" pitchFamily="34" charset="0"/>
          </a:endParaRPr>
        </a:p>
      </dgm:t>
    </dgm:pt>
    <dgm:pt modelId="{BF3D0D25-B4FF-4825-8A16-E3FD72643749}" type="sibTrans" cxnId="{9173D108-C24B-46D6-9503-38343FE6A118}">
      <dgm:prSet/>
      <dgm:spPr/>
      <dgm:t>
        <a:bodyPr/>
        <a:lstStyle/>
        <a:p>
          <a:endParaRPr lang="en-US" sz="2000">
            <a:latin typeface="Century Gothic" panose="020B0502020202020204" pitchFamily="34" charset="0"/>
          </a:endParaRPr>
        </a:p>
      </dgm:t>
    </dgm:pt>
    <dgm:pt modelId="{73285BD2-F6ED-442D-B32D-8393DA41A8F6}">
      <dgm:prSet custT="1"/>
      <dgm:spPr/>
      <dgm:t>
        <a:bodyPr/>
        <a:lstStyle/>
        <a:p>
          <a:r>
            <a:rPr lang="en-US" altLang="en-US" sz="1200" dirty="0">
              <a:latin typeface="Century Gothic" panose="020B0502020202020204" pitchFamily="34" charset="0"/>
              <a:cs typeface="Arial" panose="020B0604020202020204" pitchFamily="34" charset="0"/>
            </a:rPr>
            <a:t>Recently, A1C is recommended for the </a:t>
          </a:r>
          <a:r>
            <a:rPr lang="en-US" altLang="en-US" sz="1200" u="sng" dirty="0">
              <a:latin typeface="Century Gothic" panose="020B0502020202020204" pitchFamily="34" charset="0"/>
              <a:cs typeface="Arial" panose="020B0604020202020204" pitchFamily="34" charset="0"/>
            </a:rPr>
            <a:t>detection of T2DM</a:t>
          </a:r>
        </a:p>
      </dgm:t>
    </dgm:pt>
    <dgm:pt modelId="{1812E856-D27D-4728-8DAD-DA0E31F8E998}" type="parTrans" cxnId="{AF0E66C0-346B-4E81-95B7-486E4A12EF82}">
      <dgm:prSet/>
      <dgm:spPr/>
      <dgm:t>
        <a:bodyPr/>
        <a:lstStyle/>
        <a:p>
          <a:endParaRPr lang="en-US" sz="2000">
            <a:latin typeface="Century Gothic" panose="020B0502020202020204" pitchFamily="34" charset="0"/>
          </a:endParaRPr>
        </a:p>
      </dgm:t>
    </dgm:pt>
    <dgm:pt modelId="{0D1B07FC-EE83-46BA-9049-C144D40D9CA2}" type="sibTrans" cxnId="{AF0E66C0-346B-4E81-95B7-486E4A12EF82}">
      <dgm:prSet/>
      <dgm:spPr/>
      <dgm:t>
        <a:bodyPr/>
        <a:lstStyle/>
        <a:p>
          <a:endParaRPr lang="en-US" sz="2000">
            <a:latin typeface="Century Gothic" panose="020B0502020202020204" pitchFamily="34" charset="0"/>
          </a:endParaRPr>
        </a:p>
      </dgm:t>
    </dgm:pt>
    <dgm:pt modelId="{032B4E6C-26E6-4ADB-93F6-46745C2BD581}">
      <dgm:prSet custT="1"/>
      <dgm:spPr/>
      <dgm:t>
        <a:bodyPr/>
        <a:lstStyle/>
        <a:p>
          <a:r>
            <a:rPr lang="en-US" altLang="en-US" sz="1200">
              <a:latin typeface="Century Gothic" panose="020B0502020202020204" pitchFamily="34" charset="0"/>
              <a:cs typeface="Arial" panose="020B0604020202020204" pitchFamily="34" charset="0"/>
            </a:rPr>
            <a:t>A1C and fasting plasma glucose (FPG) were found to be similarly effective in diagnosing diabetes.</a:t>
          </a:r>
          <a:endParaRPr lang="en-US" altLang="en-US" sz="1200" dirty="0">
            <a:latin typeface="Century Gothic" panose="020B0502020202020204" pitchFamily="34" charset="0"/>
            <a:cs typeface="Arial" panose="020B0604020202020204" pitchFamily="34" charset="0"/>
          </a:endParaRPr>
        </a:p>
      </dgm:t>
    </dgm:pt>
    <dgm:pt modelId="{03216BA0-DC28-4627-A940-BF3C9C803E00}" type="parTrans" cxnId="{5728DE40-0B68-452E-AEE8-3820A66BFECA}">
      <dgm:prSet/>
      <dgm:spPr/>
      <dgm:t>
        <a:bodyPr/>
        <a:lstStyle/>
        <a:p>
          <a:endParaRPr lang="en-US" sz="2000">
            <a:latin typeface="Century Gothic" panose="020B0502020202020204" pitchFamily="34" charset="0"/>
          </a:endParaRPr>
        </a:p>
      </dgm:t>
    </dgm:pt>
    <dgm:pt modelId="{A9CD73DE-FD65-408D-B360-F6F0B991B0DF}" type="sibTrans" cxnId="{5728DE40-0B68-452E-AEE8-3820A66BFECA}">
      <dgm:prSet/>
      <dgm:spPr/>
      <dgm:t>
        <a:bodyPr/>
        <a:lstStyle/>
        <a:p>
          <a:endParaRPr lang="en-US" sz="2000">
            <a:latin typeface="Century Gothic" panose="020B0502020202020204" pitchFamily="34" charset="0"/>
          </a:endParaRPr>
        </a:p>
      </dgm:t>
    </dgm:pt>
    <dgm:pt modelId="{270AC154-2554-41BA-95BF-B6F290A40052}">
      <dgm:prSet custT="1"/>
      <dgm:spPr/>
      <dgm:t>
        <a:bodyPr/>
        <a:lstStyle/>
        <a:p>
          <a:r>
            <a:rPr lang="en-US" altLang="en-US" sz="1200">
              <a:latin typeface="Century Gothic" panose="020B0502020202020204" pitchFamily="34" charset="0"/>
              <a:cs typeface="Arial" panose="020B0604020202020204" pitchFamily="34" charset="0"/>
            </a:rPr>
            <a:t>A1C cut-off point of &gt;6.5 % is used to diagnose diabetes.</a:t>
          </a:r>
          <a:endParaRPr lang="en-US" altLang="en-US" sz="1200" dirty="0">
            <a:latin typeface="Century Gothic" panose="020B0502020202020204" pitchFamily="34" charset="0"/>
            <a:cs typeface="Arial" panose="020B0604020202020204" pitchFamily="34" charset="0"/>
          </a:endParaRPr>
        </a:p>
      </dgm:t>
    </dgm:pt>
    <dgm:pt modelId="{6947F4E9-2D33-4FF3-9EAC-E48E0FBCD088}" type="parTrans" cxnId="{8DFCB314-3D3F-4920-8F9D-3E60E22DE2BC}">
      <dgm:prSet/>
      <dgm:spPr/>
      <dgm:t>
        <a:bodyPr/>
        <a:lstStyle/>
        <a:p>
          <a:endParaRPr lang="en-US" sz="2000">
            <a:latin typeface="Century Gothic" panose="020B0502020202020204" pitchFamily="34" charset="0"/>
          </a:endParaRPr>
        </a:p>
      </dgm:t>
    </dgm:pt>
    <dgm:pt modelId="{60E38E62-7747-4961-9F90-1A7436C11735}" type="sibTrans" cxnId="{8DFCB314-3D3F-4920-8F9D-3E60E22DE2BC}">
      <dgm:prSet/>
      <dgm:spPr/>
      <dgm:t>
        <a:bodyPr/>
        <a:lstStyle/>
        <a:p>
          <a:endParaRPr lang="en-US" sz="2000">
            <a:latin typeface="Century Gothic" panose="020B0502020202020204" pitchFamily="34" charset="0"/>
          </a:endParaRPr>
        </a:p>
      </dgm:t>
    </dgm:pt>
    <dgm:pt modelId="{5C273F92-9952-46E4-94C1-F392FF8E9257}">
      <dgm:prSet custT="1"/>
      <dgm:spPr/>
      <dgm:t>
        <a:bodyPr/>
        <a:lstStyle/>
        <a:p>
          <a:r>
            <a:rPr lang="en-US" altLang="en-US" sz="1200">
              <a:latin typeface="Century Gothic" panose="020B0502020202020204" pitchFamily="34" charset="0"/>
              <a:cs typeface="Arial" panose="020B0604020202020204" pitchFamily="34" charset="0"/>
            </a:rPr>
            <a:t>A1C values also correlate with the prevalence of </a:t>
          </a:r>
          <a:r>
            <a:rPr lang="en-US" altLang="en-US" sz="1200" u="sng">
              <a:latin typeface="Century Gothic" panose="020B0502020202020204" pitchFamily="34" charset="0"/>
              <a:cs typeface="Arial" panose="020B0604020202020204" pitchFamily="34" charset="0"/>
            </a:rPr>
            <a:t>retinopathy</a:t>
          </a:r>
          <a:endParaRPr lang="en-US" altLang="en-US" sz="1200" u="sng" dirty="0">
            <a:latin typeface="Century Gothic" panose="020B0502020202020204" pitchFamily="34" charset="0"/>
            <a:cs typeface="Arial" panose="020B0604020202020204" pitchFamily="34" charset="0"/>
          </a:endParaRPr>
        </a:p>
      </dgm:t>
    </dgm:pt>
    <dgm:pt modelId="{D66665F6-8764-4BDB-A177-5ADA7E38BFFA}" type="parTrans" cxnId="{F34BDADC-DEBF-489B-8B75-F9624F91C753}">
      <dgm:prSet/>
      <dgm:spPr/>
      <dgm:t>
        <a:bodyPr/>
        <a:lstStyle/>
        <a:p>
          <a:endParaRPr lang="en-US" sz="2000">
            <a:latin typeface="Century Gothic" panose="020B0502020202020204" pitchFamily="34" charset="0"/>
          </a:endParaRPr>
        </a:p>
      </dgm:t>
    </dgm:pt>
    <dgm:pt modelId="{A907A934-980D-4B20-BF22-4C866DE9CD17}" type="sibTrans" cxnId="{F34BDADC-DEBF-489B-8B75-F9624F91C753}">
      <dgm:prSet/>
      <dgm:spPr/>
      <dgm:t>
        <a:bodyPr/>
        <a:lstStyle/>
        <a:p>
          <a:endParaRPr lang="en-US" sz="2000">
            <a:latin typeface="Century Gothic" panose="020B0502020202020204" pitchFamily="34" charset="0"/>
          </a:endParaRPr>
        </a:p>
      </dgm:t>
    </dgm:pt>
    <dgm:pt modelId="{48F778FC-C096-457D-B7F4-BFBDA6FDE788}">
      <dgm:prSet custT="1"/>
      <dgm:spPr/>
      <dgm:t>
        <a:bodyPr/>
        <a:lstStyle/>
        <a:p>
          <a:r>
            <a:rPr lang="en-US" altLang="en-US" sz="1200">
              <a:latin typeface="Century Gothic" panose="020B0502020202020204" pitchFamily="34" charset="0"/>
              <a:cs typeface="Arial" panose="020B0604020202020204" pitchFamily="34" charset="0"/>
            </a:rPr>
            <a:t>Assays for A1C has to be standardized according to the National Glycohemoglobin Standardization Program (NGSP)</a:t>
          </a:r>
          <a:endParaRPr lang="en-US" altLang="en-US" sz="1200" dirty="0">
            <a:latin typeface="Century Gothic" panose="020B0502020202020204" pitchFamily="34" charset="0"/>
            <a:cs typeface="Arial" panose="020B0604020202020204" pitchFamily="34" charset="0"/>
          </a:endParaRPr>
        </a:p>
      </dgm:t>
    </dgm:pt>
    <dgm:pt modelId="{6A3551FC-42B4-4FCD-9C07-8A10A9DCB54D}" type="parTrans" cxnId="{E78FE8FD-7E96-428F-8E6F-DB809829D2D1}">
      <dgm:prSet/>
      <dgm:spPr/>
      <dgm:t>
        <a:bodyPr/>
        <a:lstStyle/>
        <a:p>
          <a:endParaRPr lang="en-US" sz="2000">
            <a:latin typeface="Century Gothic" panose="020B0502020202020204" pitchFamily="34" charset="0"/>
          </a:endParaRPr>
        </a:p>
      </dgm:t>
    </dgm:pt>
    <dgm:pt modelId="{C09EB03B-D5CD-4F71-9643-2E9178A0994F}" type="sibTrans" cxnId="{E78FE8FD-7E96-428F-8E6F-DB809829D2D1}">
      <dgm:prSet/>
      <dgm:spPr/>
      <dgm:t>
        <a:bodyPr/>
        <a:lstStyle/>
        <a:p>
          <a:endParaRPr lang="en-US" sz="2000">
            <a:latin typeface="Century Gothic" panose="020B0502020202020204" pitchFamily="34" charset="0"/>
          </a:endParaRPr>
        </a:p>
      </dgm:t>
    </dgm:pt>
    <dgm:pt modelId="{EE5F1B4F-97EC-4E96-B129-A7DC68F0E8B1}" type="pres">
      <dgm:prSet presAssocID="{7A100CE3-6480-4BB9-A5CF-9902D5080CD8}" presName="Name0" presStyleCnt="0">
        <dgm:presLayoutVars>
          <dgm:chMax val="7"/>
          <dgm:chPref val="7"/>
          <dgm:dir/>
        </dgm:presLayoutVars>
      </dgm:prSet>
      <dgm:spPr/>
      <dgm:t>
        <a:bodyPr/>
        <a:lstStyle/>
        <a:p>
          <a:endParaRPr lang="en-US"/>
        </a:p>
      </dgm:t>
    </dgm:pt>
    <dgm:pt modelId="{564C948B-22D9-4DAC-BAA7-AECA887206E3}" type="pres">
      <dgm:prSet presAssocID="{7A100CE3-6480-4BB9-A5CF-9902D5080CD8}" presName="Name1" presStyleCnt="0"/>
      <dgm:spPr/>
    </dgm:pt>
    <dgm:pt modelId="{D64C90BB-CB8F-4E0E-AD02-BE20D24162B0}" type="pres">
      <dgm:prSet presAssocID="{7A100CE3-6480-4BB9-A5CF-9902D5080CD8}" presName="cycle" presStyleCnt="0"/>
      <dgm:spPr/>
    </dgm:pt>
    <dgm:pt modelId="{31608DF4-991A-4A32-A785-35476F95DC98}" type="pres">
      <dgm:prSet presAssocID="{7A100CE3-6480-4BB9-A5CF-9902D5080CD8}" presName="srcNode" presStyleLbl="node1" presStyleIdx="0" presStyleCnt="7"/>
      <dgm:spPr/>
    </dgm:pt>
    <dgm:pt modelId="{50C2B84B-ECD1-481B-9858-9D36481D27CA}" type="pres">
      <dgm:prSet presAssocID="{7A100CE3-6480-4BB9-A5CF-9902D5080CD8}" presName="conn" presStyleLbl="parChTrans1D2" presStyleIdx="0" presStyleCnt="1"/>
      <dgm:spPr/>
      <dgm:t>
        <a:bodyPr/>
        <a:lstStyle/>
        <a:p>
          <a:endParaRPr lang="en-US"/>
        </a:p>
      </dgm:t>
    </dgm:pt>
    <dgm:pt modelId="{C090FE2B-8AE9-4E07-BB6A-CCB8BE835404}" type="pres">
      <dgm:prSet presAssocID="{7A100CE3-6480-4BB9-A5CF-9902D5080CD8}" presName="extraNode" presStyleLbl="node1" presStyleIdx="0" presStyleCnt="7"/>
      <dgm:spPr/>
    </dgm:pt>
    <dgm:pt modelId="{28B9943B-3206-4768-8314-7D3BAA38E792}" type="pres">
      <dgm:prSet presAssocID="{7A100CE3-6480-4BB9-A5CF-9902D5080CD8}" presName="dstNode" presStyleLbl="node1" presStyleIdx="0" presStyleCnt="7"/>
      <dgm:spPr/>
    </dgm:pt>
    <dgm:pt modelId="{432EA4A3-5934-4FBF-A571-A3963793248F}" type="pres">
      <dgm:prSet presAssocID="{E53E4A99-E0AF-4CA3-BECB-F96EC6372232}" presName="text_1" presStyleLbl="node1" presStyleIdx="0" presStyleCnt="7">
        <dgm:presLayoutVars>
          <dgm:bulletEnabled val="1"/>
        </dgm:presLayoutVars>
      </dgm:prSet>
      <dgm:spPr/>
      <dgm:t>
        <a:bodyPr/>
        <a:lstStyle/>
        <a:p>
          <a:endParaRPr lang="en-US"/>
        </a:p>
      </dgm:t>
    </dgm:pt>
    <dgm:pt modelId="{E830EC6C-C159-432D-B353-25A075ECBF5E}" type="pres">
      <dgm:prSet presAssocID="{E53E4A99-E0AF-4CA3-BECB-F96EC6372232}" presName="accent_1" presStyleCnt="0"/>
      <dgm:spPr/>
    </dgm:pt>
    <dgm:pt modelId="{C67F220C-99AD-4A86-B467-27E9AA8BDDFD}" type="pres">
      <dgm:prSet presAssocID="{E53E4A99-E0AF-4CA3-BECB-F96EC6372232}" presName="accentRepeatNode" presStyleLbl="solidFgAcc1" presStyleIdx="0" presStyleCnt="7"/>
      <dgm:spPr/>
    </dgm:pt>
    <dgm:pt modelId="{9DA52029-B7EE-4D8A-A057-C66ED7DB7FBB}" type="pres">
      <dgm:prSet presAssocID="{E84F5B80-884A-49FF-9C4C-4B22F721FBCC}" presName="text_2" presStyleLbl="node1" presStyleIdx="1" presStyleCnt="7">
        <dgm:presLayoutVars>
          <dgm:bulletEnabled val="1"/>
        </dgm:presLayoutVars>
      </dgm:prSet>
      <dgm:spPr/>
      <dgm:t>
        <a:bodyPr/>
        <a:lstStyle/>
        <a:p>
          <a:endParaRPr lang="en-US"/>
        </a:p>
      </dgm:t>
    </dgm:pt>
    <dgm:pt modelId="{EE257EC3-53E8-4F59-9A18-CC31FDE05932}" type="pres">
      <dgm:prSet presAssocID="{E84F5B80-884A-49FF-9C4C-4B22F721FBCC}" presName="accent_2" presStyleCnt="0"/>
      <dgm:spPr/>
    </dgm:pt>
    <dgm:pt modelId="{8B599E33-7D95-45B0-8EC6-C827CF81742B}" type="pres">
      <dgm:prSet presAssocID="{E84F5B80-884A-49FF-9C4C-4B22F721FBCC}" presName="accentRepeatNode" presStyleLbl="solidFgAcc1" presStyleIdx="1" presStyleCnt="7"/>
      <dgm:spPr/>
    </dgm:pt>
    <dgm:pt modelId="{8C1B7E89-F7F4-4FB3-92BF-386D059B9DBA}" type="pres">
      <dgm:prSet presAssocID="{73285BD2-F6ED-442D-B32D-8393DA41A8F6}" presName="text_3" presStyleLbl="node1" presStyleIdx="2" presStyleCnt="7" custLinFactNeighborX="605" custLinFactNeighborY="-14431">
        <dgm:presLayoutVars>
          <dgm:bulletEnabled val="1"/>
        </dgm:presLayoutVars>
      </dgm:prSet>
      <dgm:spPr/>
      <dgm:t>
        <a:bodyPr/>
        <a:lstStyle/>
        <a:p>
          <a:endParaRPr lang="en-US"/>
        </a:p>
      </dgm:t>
    </dgm:pt>
    <dgm:pt modelId="{18B0D02B-CB24-4B91-A480-9642A1EEA3FB}" type="pres">
      <dgm:prSet presAssocID="{73285BD2-F6ED-442D-B32D-8393DA41A8F6}" presName="accent_3" presStyleCnt="0"/>
      <dgm:spPr/>
    </dgm:pt>
    <dgm:pt modelId="{788C6BE1-7C4F-4DB4-8ACA-F4A196D8F3D6}" type="pres">
      <dgm:prSet presAssocID="{73285BD2-F6ED-442D-B32D-8393DA41A8F6}" presName="accentRepeatNode" presStyleLbl="solidFgAcc1" presStyleIdx="2" presStyleCnt="7"/>
      <dgm:spPr/>
    </dgm:pt>
    <dgm:pt modelId="{ED1F8312-A680-40B1-8154-B55F3C478372}" type="pres">
      <dgm:prSet presAssocID="{032B4E6C-26E6-4ADB-93F6-46745C2BD581}" presName="text_4" presStyleLbl="node1" presStyleIdx="3" presStyleCnt="7">
        <dgm:presLayoutVars>
          <dgm:bulletEnabled val="1"/>
        </dgm:presLayoutVars>
      </dgm:prSet>
      <dgm:spPr/>
      <dgm:t>
        <a:bodyPr/>
        <a:lstStyle/>
        <a:p>
          <a:endParaRPr lang="en-US"/>
        </a:p>
      </dgm:t>
    </dgm:pt>
    <dgm:pt modelId="{8CC436DD-7B50-469C-85E0-63F4AE4EA7CB}" type="pres">
      <dgm:prSet presAssocID="{032B4E6C-26E6-4ADB-93F6-46745C2BD581}" presName="accent_4" presStyleCnt="0"/>
      <dgm:spPr/>
    </dgm:pt>
    <dgm:pt modelId="{D616A728-BE0E-49A5-8B64-5E9C01AD586F}" type="pres">
      <dgm:prSet presAssocID="{032B4E6C-26E6-4ADB-93F6-46745C2BD581}" presName="accentRepeatNode" presStyleLbl="solidFgAcc1" presStyleIdx="3" presStyleCnt="7"/>
      <dgm:spPr/>
    </dgm:pt>
    <dgm:pt modelId="{AEDB55B8-CF47-4085-B051-0B11AC6AF6FF}" type="pres">
      <dgm:prSet presAssocID="{270AC154-2554-41BA-95BF-B6F290A40052}" presName="text_5" presStyleLbl="node1" presStyleIdx="4" presStyleCnt="7">
        <dgm:presLayoutVars>
          <dgm:bulletEnabled val="1"/>
        </dgm:presLayoutVars>
      </dgm:prSet>
      <dgm:spPr/>
      <dgm:t>
        <a:bodyPr/>
        <a:lstStyle/>
        <a:p>
          <a:endParaRPr lang="en-US"/>
        </a:p>
      </dgm:t>
    </dgm:pt>
    <dgm:pt modelId="{DE6D299D-56D4-4180-85DE-AC4AD236D283}" type="pres">
      <dgm:prSet presAssocID="{270AC154-2554-41BA-95BF-B6F290A40052}" presName="accent_5" presStyleCnt="0"/>
      <dgm:spPr/>
    </dgm:pt>
    <dgm:pt modelId="{358B7926-AFD5-4B13-8F75-ED018AD20539}" type="pres">
      <dgm:prSet presAssocID="{270AC154-2554-41BA-95BF-B6F290A40052}" presName="accentRepeatNode" presStyleLbl="solidFgAcc1" presStyleIdx="4" presStyleCnt="7"/>
      <dgm:spPr/>
    </dgm:pt>
    <dgm:pt modelId="{21E6D942-2FFF-4E7A-92DC-DC89FFB92C43}" type="pres">
      <dgm:prSet presAssocID="{5C273F92-9952-46E4-94C1-F392FF8E9257}" presName="text_6" presStyleLbl="node1" presStyleIdx="5" presStyleCnt="7">
        <dgm:presLayoutVars>
          <dgm:bulletEnabled val="1"/>
        </dgm:presLayoutVars>
      </dgm:prSet>
      <dgm:spPr/>
      <dgm:t>
        <a:bodyPr/>
        <a:lstStyle/>
        <a:p>
          <a:endParaRPr lang="en-US"/>
        </a:p>
      </dgm:t>
    </dgm:pt>
    <dgm:pt modelId="{883E0A7A-DC3D-47B2-9B39-E6EAA68274CF}" type="pres">
      <dgm:prSet presAssocID="{5C273F92-9952-46E4-94C1-F392FF8E9257}" presName="accent_6" presStyleCnt="0"/>
      <dgm:spPr/>
    </dgm:pt>
    <dgm:pt modelId="{66F6563F-E375-4BB7-B476-40B775444BEA}" type="pres">
      <dgm:prSet presAssocID="{5C273F92-9952-46E4-94C1-F392FF8E9257}" presName="accentRepeatNode" presStyleLbl="solidFgAcc1" presStyleIdx="5" presStyleCnt="7"/>
      <dgm:spPr/>
    </dgm:pt>
    <dgm:pt modelId="{A19934E9-52E4-4E93-B149-31822DBC91AF}" type="pres">
      <dgm:prSet presAssocID="{48F778FC-C096-457D-B7F4-BFBDA6FDE788}" presName="text_7" presStyleLbl="node1" presStyleIdx="6" presStyleCnt="7">
        <dgm:presLayoutVars>
          <dgm:bulletEnabled val="1"/>
        </dgm:presLayoutVars>
      </dgm:prSet>
      <dgm:spPr/>
      <dgm:t>
        <a:bodyPr/>
        <a:lstStyle/>
        <a:p>
          <a:endParaRPr lang="en-US"/>
        </a:p>
      </dgm:t>
    </dgm:pt>
    <dgm:pt modelId="{1C961A37-EFA1-4D44-9966-7BB79FF3F868}" type="pres">
      <dgm:prSet presAssocID="{48F778FC-C096-457D-B7F4-BFBDA6FDE788}" presName="accent_7" presStyleCnt="0"/>
      <dgm:spPr/>
    </dgm:pt>
    <dgm:pt modelId="{6396F691-95C0-4120-A97F-222BA0085CB4}" type="pres">
      <dgm:prSet presAssocID="{48F778FC-C096-457D-B7F4-BFBDA6FDE788}" presName="accentRepeatNode" presStyleLbl="solidFgAcc1" presStyleIdx="6" presStyleCnt="7"/>
      <dgm:spPr/>
    </dgm:pt>
  </dgm:ptLst>
  <dgm:cxnLst>
    <dgm:cxn modelId="{9173D108-C24B-46D6-9503-38343FE6A118}" srcId="{7A100CE3-6480-4BB9-A5CF-9902D5080CD8}" destId="{E84F5B80-884A-49FF-9C4C-4B22F721FBCC}" srcOrd="1" destOrd="0" parTransId="{77C5346C-35B1-4084-A710-8817FB70C71B}" sibTransId="{BF3D0D25-B4FF-4825-8A16-E3FD72643749}"/>
    <dgm:cxn modelId="{4965016B-CB61-42B3-B51F-B1D2E106DF9C}" srcId="{7A100CE3-6480-4BB9-A5CF-9902D5080CD8}" destId="{4885D167-2625-43FA-9648-372CA8830CBD}" srcOrd="7" destOrd="0" parTransId="{E6AE1A12-53E8-44A6-88CC-F6D6B6CA1744}" sibTransId="{D4027890-AFAD-466E-BCA7-3F7CB1ECC86D}"/>
    <dgm:cxn modelId="{AF0E66C0-346B-4E81-95B7-486E4A12EF82}" srcId="{7A100CE3-6480-4BB9-A5CF-9902D5080CD8}" destId="{73285BD2-F6ED-442D-B32D-8393DA41A8F6}" srcOrd="2" destOrd="0" parTransId="{1812E856-D27D-4728-8DAD-DA0E31F8E998}" sibTransId="{0D1B07FC-EE83-46BA-9049-C144D40D9CA2}"/>
    <dgm:cxn modelId="{EA7E1AC7-F753-4E3F-88CB-C3DB837A7DFB}" type="presOf" srcId="{E53E4A99-E0AF-4CA3-BECB-F96EC6372232}" destId="{432EA4A3-5934-4FBF-A571-A3963793248F}" srcOrd="0" destOrd="0" presId="urn:microsoft.com/office/officeart/2008/layout/VerticalCurvedList"/>
    <dgm:cxn modelId="{5728DE40-0B68-452E-AEE8-3820A66BFECA}" srcId="{7A100CE3-6480-4BB9-A5CF-9902D5080CD8}" destId="{032B4E6C-26E6-4ADB-93F6-46745C2BD581}" srcOrd="3" destOrd="0" parTransId="{03216BA0-DC28-4627-A940-BF3C9C803E00}" sibTransId="{A9CD73DE-FD65-408D-B360-F6F0B991B0DF}"/>
    <dgm:cxn modelId="{2AE694F6-444F-41FE-A62E-16FBEA017C74}" type="presOf" srcId="{73285BD2-F6ED-442D-B32D-8393DA41A8F6}" destId="{8C1B7E89-F7F4-4FB3-92BF-386D059B9DBA}" srcOrd="0" destOrd="0" presId="urn:microsoft.com/office/officeart/2008/layout/VerticalCurvedList"/>
    <dgm:cxn modelId="{E0F745CF-6F7D-4A93-975A-223E9A56D207}" type="presOf" srcId="{5C273F92-9952-46E4-94C1-F392FF8E9257}" destId="{21E6D942-2FFF-4E7A-92DC-DC89FFB92C43}" srcOrd="0" destOrd="0" presId="urn:microsoft.com/office/officeart/2008/layout/VerticalCurvedList"/>
    <dgm:cxn modelId="{68286CE2-CC6F-4811-AD05-6EA8DD13EB14}" type="presOf" srcId="{270AC154-2554-41BA-95BF-B6F290A40052}" destId="{AEDB55B8-CF47-4085-B051-0B11AC6AF6FF}" srcOrd="0" destOrd="0" presId="urn:microsoft.com/office/officeart/2008/layout/VerticalCurvedList"/>
    <dgm:cxn modelId="{B4E9CD11-D796-473A-A8C4-4A202727B5D2}" srcId="{7A100CE3-6480-4BB9-A5CF-9902D5080CD8}" destId="{E53E4A99-E0AF-4CA3-BECB-F96EC6372232}" srcOrd="0" destOrd="0" parTransId="{697088DF-5F04-44D9-B922-0E640C5B7719}" sibTransId="{E5536EF9-5B0D-435C-8589-5F3094AFE687}"/>
    <dgm:cxn modelId="{1507D3E3-270C-4995-B781-204BF365E5AB}" type="presOf" srcId="{48F778FC-C096-457D-B7F4-BFBDA6FDE788}" destId="{A19934E9-52E4-4E93-B149-31822DBC91AF}" srcOrd="0" destOrd="0" presId="urn:microsoft.com/office/officeart/2008/layout/VerticalCurvedList"/>
    <dgm:cxn modelId="{8DFCB314-3D3F-4920-8F9D-3E60E22DE2BC}" srcId="{7A100CE3-6480-4BB9-A5CF-9902D5080CD8}" destId="{270AC154-2554-41BA-95BF-B6F290A40052}" srcOrd="4" destOrd="0" parTransId="{6947F4E9-2D33-4FF3-9EAC-E48E0FBCD088}" sibTransId="{60E38E62-7747-4961-9F90-1A7436C11735}"/>
    <dgm:cxn modelId="{B9C05163-9560-4F04-ACD0-1910EDD6C343}" type="presOf" srcId="{E5536EF9-5B0D-435C-8589-5F3094AFE687}" destId="{50C2B84B-ECD1-481B-9858-9D36481D27CA}" srcOrd="0" destOrd="0" presId="urn:microsoft.com/office/officeart/2008/layout/VerticalCurvedList"/>
    <dgm:cxn modelId="{F34BDADC-DEBF-489B-8B75-F9624F91C753}" srcId="{7A100CE3-6480-4BB9-A5CF-9902D5080CD8}" destId="{5C273F92-9952-46E4-94C1-F392FF8E9257}" srcOrd="5" destOrd="0" parTransId="{D66665F6-8764-4BDB-A177-5ADA7E38BFFA}" sibTransId="{A907A934-980D-4B20-BF22-4C866DE9CD17}"/>
    <dgm:cxn modelId="{E78FE8FD-7E96-428F-8E6F-DB809829D2D1}" srcId="{7A100CE3-6480-4BB9-A5CF-9902D5080CD8}" destId="{48F778FC-C096-457D-B7F4-BFBDA6FDE788}" srcOrd="6" destOrd="0" parTransId="{6A3551FC-42B4-4FCD-9C07-8A10A9DCB54D}" sibTransId="{C09EB03B-D5CD-4F71-9643-2E9178A0994F}"/>
    <dgm:cxn modelId="{01C58E7B-2940-420F-8D6A-9C15DDA62589}" type="presOf" srcId="{032B4E6C-26E6-4ADB-93F6-46745C2BD581}" destId="{ED1F8312-A680-40B1-8154-B55F3C478372}" srcOrd="0" destOrd="0" presId="urn:microsoft.com/office/officeart/2008/layout/VerticalCurvedList"/>
    <dgm:cxn modelId="{F3B6B5DA-2378-4B1A-868F-D303B446240E}" type="presOf" srcId="{7A100CE3-6480-4BB9-A5CF-9902D5080CD8}" destId="{EE5F1B4F-97EC-4E96-B129-A7DC68F0E8B1}" srcOrd="0" destOrd="0" presId="urn:microsoft.com/office/officeart/2008/layout/VerticalCurvedList"/>
    <dgm:cxn modelId="{29A12863-5912-4198-B011-ACD433A0E91F}" srcId="{7A100CE3-6480-4BB9-A5CF-9902D5080CD8}" destId="{42C60DFD-85EC-44CC-96FE-EAD156A97191}" srcOrd="8" destOrd="0" parTransId="{F5638311-5883-4625-B822-EB2AE8C82463}" sibTransId="{1A17FE80-94A5-485E-AE58-19B8E208EF7A}"/>
    <dgm:cxn modelId="{759FBE6F-C91B-4079-A3CF-77F427519FF0}" type="presOf" srcId="{E84F5B80-884A-49FF-9C4C-4B22F721FBCC}" destId="{9DA52029-B7EE-4D8A-A057-C66ED7DB7FBB}" srcOrd="0" destOrd="0" presId="urn:microsoft.com/office/officeart/2008/layout/VerticalCurvedList"/>
    <dgm:cxn modelId="{CEB77905-099F-4768-B14B-65641FB1E8F2}" type="presParOf" srcId="{EE5F1B4F-97EC-4E96-B129-A7DC68F0E8B1}" destId="{564C948B-22D9-4DAC-BAA7-AECA887206E3}" srcOrd="0" destOrd="0" presId="urn:microsoft.com/office/officeart/2008/layout/VerticalCurvedList"/>
    <dgm:cxn modelId="{B1A490CD-7EA3-4510-B6C1-01CC485B9E03}" type="presParOf" srcId="{564C948B-22D9-4DAC-BAA7-AECA887206E3}" destId="{D64C90BB-CB8F-4E0E-AD02-BE20D24162B0}" srcOrd="0" destOrd="0" presId="urn:microsoft.com/office/officeart/2008/layout/VerticalCurvedList"/>
    <dgm:cxn modelId="{09934A15-7A89-4712-8FAA-1ADB301858D0}" type="presParOf" srcId="{D64C90BB-CB8F-4E0E-AD02-BE20D24162B0}" destId="{31608DF4-991A-4A32-A785-35476F95DC98}" srcOrd="0" destOrd="0" presId="urn:microsoft.com/office/officeart/2008/layout/VerticalCurvedList"/>
    <dgm:cxn modelId="{AB050F5A-4B9F-4117-A695-91EB8452CF5A}" type="presParOf" srcId="{D64C90BB-CB8F-4E0E-AD02-BE20D24162B0}" destId="{50C2B84B-ECD1-481B-9858-9D36481D27CA}" srcOrd="1" destOrd="0" presId="urn:microsoft.com/office/officeart/2008/layout/VerticalCurvedList"/>
    <dgm:cxn modelId="{51250204-6903-4865-B1C8-E02A26003598}" type="presParOf" srcId="{D64C90BB-CB8F-4E0E-AD02-BE20D24162B0}" destId="{C090FE2B-8AE9-4E07-BB6A-CCB8BE835404}" srcOrd="2" destOrd="0" presId="urn:microsoft.com/office/officeart/2008/layout/VerticalCurvedList"/>
    <dgm:cxn modelId="{8F988936-1FC9-45E0-9B0C-46C3B74BC4A9}" type="presParOf" srcId="{D64C90BB-CB8F-4E0E-AD02-BE20D24162B0}" destId="{28B9943B-3206-4768-8314-7D3BAA38E792}" srcOrd="3" destOrd="0" presId="urn:microsoft.com/office/officeart/2008/layout/VerticalCurvedList"/>
    <dgm:cxn modelId="{DE4FBC4E-3465-4F5F-9CEB-631F830D57B6}" type="presParOf" srcId="{564C948B-22D9-4DAC-BAA7-AECA887206E3}" destId="{432EA4A3-5934-4FBF-A571-A3963793248F}" srcOrd="1" destOrd="0" presId="urn:microsoft.com/office/officeart/2008/layout/VerticalCurvedList"/>
    <dgm:cxn modelId="{14EFDBA7-5B8C-4190-8F47-126DFB7FE6F1}" type="presParOf" srcId="{564C948B-22D9-4DAC-BAA7-AECA887206E3}" destId="{E830EC6C-C159-432D-B353-25A075ECBF5E}" srcOrd="2" destOrd="0" presId="urn:microsoft.com/office/officeart/2008/layout/VerticalCurvedList"/>
    <dgm:cxn modelId="{7A91A58A-32A1-43EB-A88B-9CFC84F2300C}" type="presParOf" srcId="{E830EC6C-C159-432D-B353-25A075ECBF5E}" destId="{C67F220C-99AD-4A86-B467-27E9AA8BDDFD}" srcOrd="0" destOrd="0" presId="urn:microsoft.com/office/officeart/2008/layout/VerticalCurvedList"/>
    <dgm:cxn modelId="{487FD73D-E433-4296-BDEB-2AE0F23CF7BB}" type="presParOf" srcId="{564C948B-22D9-4DAC-BAA7-AECA887206E3}" destId="{9DA52029-B7EE-4D8A-A057-C66ED7DB7FBB}" srcOrd="3" destOrd="0" presId="urn:microsoft.com/office/officeart/2008/layout/VerticalCurvedList"/>
    <dgm:cxn modelId="{CDF809C7-4A08-4A1D-907E-9AADB7F4F546}" type="presParOf" srcId="{564C948B-22D9-4DAC-BAA7-AECA887206E3}" destId="{EE257EC3-53E8-4F59-9A18-CC31FDE05932}" srcOrd="4" destOrd="0" presId="urn:microsoft.com/office/officeart/2008/layout/VerticalCurvedList"/>
    <dgm:cxn modelId="{295E50A1-E8EF-4658-8643-6125AF43FE45}" type="presParOf" srcId="{EE257EC3-53E8-4F59-9A18-CC31FDE05932}" destId="{8B599E33-7D95-45B0-8EC6-C827CF81742B}" srcOrd="0" destOrd="0" presId="urn:microsoft.com/office/officeart/2008/layout/VerticalCurvedList"/>
    <dgm:cxn modelId="{D3FB6B53-E60E-4116-8880-58143F70A9EB}" type="presParOf" srcId="{564C948B-22D9-4DAC-BAA7-AECA887206E3}" destId="{8C1B7E89-F7F4-4FB3-92BF-386D059B9DBA}" srcOrd="5" destOrd="0" presId="urn:microsoft.com/office/officeart/2008/layout/VerticalCurvedList"/>
    <dgm:cxn modelId="{1975D913-769A-4677-81B6-BD316F975584}" type="presParOf" srcId="{564C948B-22D9-4DAC-BAA7-AECA887206E3}" destId="{18B0D02B-CB24-4B91-A480-9642A1EEA3FB}" srcOrd="6" destOrd="0" presId="urn:microsoft.com/office/officeart/2008/layout/VerticalCurvedList"/>
    <dgm:cxn modelId="{7F107F87-D1DE-49B1-9158-AC4B133387A9}" type="presParOf" srcId="{18B0D02B-CB24-4B91-A480-9642A1EEA3FB}" destId="{788C6BE1-7C4F-4DB4-8ACA-F4A196D8F3D6}" srcOrd="0" destOrd="0" presId="urn:microsoft.com/office/officeart/2008/layout/VerticalCurvedList"/>
    <dgm:cxn modelId="{78ED7A58-D952-4F25-8E0D-855DB0451DEF}" type="presParOf" srcId="{564C948B-22D9-4DAC-BAA7-AECA887206E3}" destId="{ED1F8312-A680-40B1-8154-B55F3C478372}" srcOrd="7" destOrd="0" presId="urn:microsoft.com/office/officeart/2008/layout/VerticalCurvedList"/>
    <dgm:cxn modelId="{33218036-396B-47D7-A9C9-BB7C47784661}" type="presParOf" srcId="{564C948B-22D9-4DAC-BAA7-AECA887206E3}" destId="{8CC436DD-7B50-469C-85E0-63F4AE4EA7CB}" srcOrd="8" destOrd="0" presId="urn:microsoft.com/office/officeart/2008/layout/VerticalCurvedList"/>
    <dgm:cxn modelId="{32865371-7F2C-420E-8BCD-FE0DE006A59C}" type="presParOf" srcId="{8CC436DD-7B50-469C-85E0-63F4AE4EA7CB}" destId="{D616A728-BE0E-49A5-8B64-5E9C01AD586F}" srcOrd="0" destOrd="0" presId="urn:microsoft.com/office/officeart/2008/layout/VerticalCurvedList"/>
    <dgm:cxn modelId="{78374DFD-C6C2-45B5-BB38-E8B9925BD2AE}" type="presParOf" srcId="{564C948B-22D9-4DAC-BAA7-AECA887206E3}" destId="{AEDB55B8-CF47-4085-B051-0B11AC6AF6FF}" srcOrd="9" destOrd="0" presId="urn:microsoft.com/office/officeart/2008/layout/VerticalCurvedList"/>
    <dgm:cxn modelId="{04A21E62-446D-48CB-97BF-55CD05783702}" type="presParOf" srcId="{564C948B-22D9-4DAC-BAA7-AECA887206E3}" destId="{DE6D299D-56D4-4180-85DE-AC4AD236D283}" srcOrd="10" destOrd="0" presId="urn:microsoft.com/office/officeart/2008/layout/VerticalCurvedList"/>
    <dgm:cxn modelId="{C22D1AC7-D76A-4311-8C7D-1004D09DEFDC}" type="presParOf" srcId="{DE6D299D-56D4-4180-85DE-AC4AD236D283}" destId="{358B7926-AFD5-4B13-8F75-ED018AD20539}" srcOrd="0" destOrd="0" presId="urn:microsoft.com/office/officeart/2008/layout/VerticalCurvedList"/>
    <dgm:cxn modelId="{1091B9C5-25BD-4E30-8552-170C3F29D21A}" type="presParOf" srcId="{564C948B-22D9-4DAC-BAA7-AECA887206E3}" destId="{21E6D942-2FFF-4E7A-92DC-DC89FFB92C43}" srcOrd="11" destOrd="0" presId="urn:microsoft.com/office/officeart/2008/layout/VerticalCurvedList"/>
    <dgm:cxn modelId="{DC2898EC-52C7-4CE5-9BAC-5463CB88848E}" type="presParOf" srcId="{564C948B-22D9-4DAC-BAA7-AECA887206E3}" destId="{883E0A7A-DC3D-47B2-9B39-E6EAA68274CF}" srcOrd="12" destOrd="0" presId="urn:microsoft.com/office/officeart/2008/layout/VerticalCurvedList"/>
    <dgm:cxn modelId="{15168A3C-29DF-4323-B72E-3558AE9ED713}" type="presParOf" srcId="{883E0A7A-DC3D-47B2-9B39-E6EAA68274CF}" destId="{66F6563F-E375-4BB7-B476-40B775444BEA}" srcOrd="0" destOrd="0" presId="urn:microsoft.com/office/officeart/2008/layout/VerticalCurvedList"/>
    <dgm:cxn modelId="{4115F6AC-B498-466B-A781-5B1144039900}" type="presParOf" srcId="{564C948B-22D9-4DAC-BAA7-AECA887206E3}" destId="{A19934E9-52E4-4E93-B149-31822DBC91AF}" srcOrd="13" destOrd="0" presId="urn:microsoft.com/office/officeart/2008/layout/VerticalCurvedList"/>
    <dgm:cxn modelId="{C9436B3E-5053-482D-8057-848A0948AB47}" type="presParOf" srcId="{564C948B-22D9-4DAC-BAA7-AECA887206E3}" destId="{1C961A37-EFA1-4D44-9966-7BB79FF3F868}" srcOrd="14" destOrd="0" presId="urn:microsoft.com/office/officeart/2008/layout/VerticalCurvedList"/>
    <dgm:cxn modelId="{B3340199-0875-4DA3-89D2-C31184F9269B}" type="presParOf" srcId="{1C961A37-EFA1-4D44-9966-7BB79FF3F868}" destId="{6396F691-95C0-4120-A97F-222BA0085C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AB344-F0A1-4A09-BBF9-8E09BFA97C68}">
      <dsp:nvSpPr>
        <dsp:cNvPr id="0" name=""/>
        <dsp:cNvSpPr/>
      </dsp:nvSpPr>
      <dsp:spPr>
        <a:xfrm>
          <a:off x="0" y="0"/>
          <a:ext cx="2516935" cy="56417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Glomerular </a:t>
          </a:r>
          <a:r>
            <a:rPr lang="en-US" sz="1800" kern="1200" dirty="0" err="1" smtClean="0"/>
            <a:t>hyperfiltration</a:t>
          </a:r>
          <a:r>
            <a:rPr lang="en-US" sz="1800" kern="1200" dirty="0" smtClean="0"/>
            <a:t> </a:t>
          </a:r>
          <a:endParaRPr lang="en-US" sz="1800" kern="1200" dirty="0"/>
        </a:p>
      </dsp:txBody>
      <dsp:txXfrm>
        <a:off x="0" y="0"/>
        <a:ext cx="2375891" cy="564177"/>
      </dsp:txXfrm>
    </dsp:sp>
    <dsp:sp modelId="{6BA49FE6-1A98-45BC-8BAB-13A6D159FEC8}">
      <dsp:nvSpPr>
        <dsp:cNvPr id="0" name=""/>
        <dsp:cNvSpPr/>
      </dsp:nvSpPr>
      <dsp:spPr>
        <a:xfrm>
          <a:off x="2018661" y="0"/>
          <a:ext cx="2516935" cy="564177"/>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Microalbuminuria</a:t>
          </a:r>
          <a:endParaRPr lang="en-US" sz="1800" kern="1200" dirty="0"/>
        </a:p>
      </dsp:txBody>
      <dsp:txXfrm>
        <a:off x="2300750" y="0"/>
        <a:ext cx="1952758" cy="564177"/>
      </dsp:txXfrm>
    </dsp:sp>
    <dsp:sp modelId="{C7ABB34C-DD24-4EF4-A30C-8968DD4065C6}">
      <dsp:nvSpPr>
        <dsp:cNvPr id="0" name=""/>
        <dsp:cNvSpPr/>
      </dsp:nvSpPr>
      <dsp:spPr>
        <a:xfrm>
          <a:off x="4032209" y="0"/>
          <a:ext cx="2671097" cy="564177"/>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Proteinuria &amp; ↓GFR</a:t>
          </a:r>
          <a:endParaRPr lang="en-US" sz="1800" kern="1200" dirty="0"/>
        </a:p>
      </dsp:txBody>
      <dsp:txXfrm>
        <a:off x="4314298" y="0"/>
        <a:ext cx="2106920" cy="564177"/>
      </dsp:txXfrm>
    </dsp:sp>
    <dsp:sp modelId="{6831CC82-7922-4044-BF8D-31D756D17B87}">
      <dsp:nvSpPr>
        <dsp:cNvPr id="0" name=""/>
        <dsp:cNvSpPr/>
      </dsp:nvSpPr>
      <dsp:spPr>
        <a:xfrm>
          <a:off x="6205032" y="0"/>
          <a:ext cx="2516935" cy="564177"/>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End-stage renal disease</a:t>
          </a:r>
          <a:endParaRPr lang="en-US" sz="1800" kern="1200" dirty="0"/>
        </a:p>
      </dsp:txBody>
      <dsp:txXfrm>
        <a:off x="6487121" y="0"/>
        <a:ext cx="1952758" cy="564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2B84B-ECD1-481B-9858-9D36481D27CA}">
      <dsp:nvSpPr>
        <dsp:cNvPr id="0" name=""/>
        <dsp:cNvSpPr/>
      </dsp:nvSpPr>
      <dsp:spPr>
        <a:xfrm>
          <a:off x="-3551314" y="-545841"/>
          <a:ext cx="4233782" cy="4233782"/>
        </a:xfrm>
        <a:prstGeom prst="blockArc">
          <a:avLst>
            <a:gd name="adj1" fmla="val 18900000"/>
            <a:gd name="adj2" fmla="val 2700000"/>
            <a:gd name="adj3" fmla="val 51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2EA4A3-5934-4FBF-A571-A3963793248F}">
      <dsp:nvSpPr>
        <dsp:cNvPr id="0" name=""/>
        <dsp:cNvSpPr/>
      </dsp:nvSpPr>
      <dsp:spPr>
        <a:xfrm>
          <a:off x="221739" y="142839"/>
          <a:ext cx="7112041" cy="28555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659"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US" altLang="en-US" sz="1200" kern="1200" dirty="0">
              <a:latin typeface="Century Gothic" panose="020B0502020202020204" pitchFamily="34" charset="0"/>
              <a:cs typeface="Arial" panose="020B0604020202020204" pitchFamily="34" charset="0"/>
            </a:rPr>
            <a:t>Hemoglobin A1C (A1C)  is the result of </a:t>
          </a:r>
          <a:r>
            <a:rPr lang="en-US" altLang="en-US" sz="1200" u="sng" kern="1200" dirty="0">
              <a:latin typeface="Century Gothic" panose="020B0502020202020204" pitchFamily="34" charset="0"/>
              <a:cs typeface="Arial" panose="020B0604020202020204" pitchFamily="34" charset="0"/>
            </a:rPr>
            <a:t>non enzymatic covalent glycosylation </a:t>
          </a:r>
          <a:r>
            <a:rPr lang="en-US" altLang="en-US" sz="1200" kern="1200" dirty="0">
              <a:latin typeface="Century Gothic" panose="020B0502020202020204" pitchFamily="34" charset="0"/>
              <a:cs typeface="Arial" panose="020B0604020202020204" pitchFamily="34" charset="0"/>
            </a:rPr>
            <a:t>of hemoglobin</a:t>
          </a:r>
          <a:endParaRPr lang="en-US" sz="1200" kern="1200" dirty="0">
            <a:latin typeface="Century Gothic" panose="020B0502020202020204" pitchFamily="34" charset="0"/>
          </a:endParaRPr>
        </a:p>
      </dsp:txBody>
      <dsp:txXfrm>
        <a:off x="221739" y="142839"/>
        <a:ext cx="7112041" cy="285554"/>
      </dsp:txXfrm>
    </dsp:sp>
    <dsp:sp modelId="{C67F220C-99AD-4A86-B467-27E9AA8BDDFD}">
      <dsp:nvSpPr>
        <dsp:cNvPr id="0" name=""/>
        <dsp:cNvSpPr/>
      </dsp:nvSpPr>
      <dsp:spPr>
        <a:xfrm>
          <a:off x="43267" y="107145"/>
          <a:ext cx="356942" cy="3569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DA52029-B7EE-4D8A-A057-C66ED7DB7FBB}">
      <dsp:nvSpPr>
        <dsp:cNvPr id="0" name=""/>
        <dsp:cNvSpPr/>
      </dsp:nvSpPr>
      <dsp:spPr>
        <a:xfrm>
          <a:off x="480334" y="571422"/>
          <a:ext cx="6853446" cy="285554"/>
        </a:xfrm>
        <a:prstGeom prst="rect">
          <a:avLst/>
        </a:prstGeom>
        <a:gradFill rotWithShape="0">
          <a:gsLst>
            <a:gs pos="0">
              <a:schemeClr val="accent5">
                <a:hueOff val="-1225557"/>
                <a:satOff val="-1705"/>
                <a:lumOff val="-654"/>
                <a:alphaOff val="0"/>
                <a:lumMod val="110000"/>
                <a:satMod val="105000"/>
                <a:tint val="67000"/>
              </a:schemeClr>
            </a:gs>
            <a:gs pos="50000">
              <a:schemeClr val="accent5">
                <a:hueOff val="-1225557"/>
                <a:satOff val="-1705"/>
                <a:lumOff val="-654"/>
                <a:alphaOff val="0"/>
                <a:lumMod val="105000"/>
                <a:satMod val="103000"/>
                <a:tint val="73000"/>
              </a:schemeClr>
            </a:gs>
            <a:gs pos="100000">
              <a:schemeClr val="accent5">
                <a:hueOff val="-1225557"/>
                <a:satOff val="-1705"/>
                <a:lumOff val="-6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659" tIns="30480" rIns="30480" bIns="30480" numCol="1" spcCol="1270" anchor="ctr" anchorCtr="0">
          <a:noAutofit/>
        </a:bodyPr>
        <a:lstStyle/>
        <a:p>
          <a:pPr lvl="0" algn="l" defTabSz="533400">
            <a:lnSpc>
              <a:spcPct val="90000"/>
            </a:lnSpc>
            <a:spcBef>
              <a:spcPct val="0"/>
            </a:spcBef>
            <a:spcAft>
              <a:spcPct val="35000"/>
            </a:spcAft>
          </a:pPr>
          <a:r>
            <a:rPr lang="en-US" altLang="en-US" sz="1200" kern="1200" dirty="0">
              <a:latin typeface="Century Gothic" panose="020B0502020202020204" pitchFamily="34" charset="0"/>
              <a:cs typeface="Arial" panose="020B0604020202020204" pitchFamily="34" charset="0"/>
            </a:rPr>
            <a:t>It is used to estimate glycemic control in </a:t>
          </a:r>
          <a:r>
            <a:rPr lang="en-US" altLang="en-US" sz="1200" u="sng" kern="1200" dirty="0">
              <a:latin typeface="Century Gothic" panose="020B0502020202020204" pitchFamily="34" charset="0"/>
              <a:cs typeface="Arial" panose="020B0604020202020204" pitchFamily="34" charset="0"/>
            </a:rPr>
            <a:t>the last 1-2 months</a:t>
          </a:r>
        </a:p>
      </dsp:txBody>
      <dsp:txXfrm>
        <a:off x="480334" y="571422"/>
        <a:ext cx="6853446" cy="285554"/>
      </dsp:txXfrm>
    </dsp:sp>
    <dsp:sp modelId="{8B599E33-7D95-45B0-8EC6-C827CF81742B}">
      <dsp:nvSpPr>
        <dsp:cNvPr id="0" name=""/>
        <dsp:cNvSpPr/>
      </dsp:nvSpPr>
      <dsp:spPr>
        <a:xfrm>
          <a:off x="301862" y="535728"/>
          <a:ext cx="356942" cy="3569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1225557"/>
              <a:satOff val="-1705"/>
              <a:lumOff val="-654"/>
              <a:alphaOff val="0"/>
            </a:schemeClr>
          </a:solidFill>
          <a:prstDash val="solid"/>
          <a:miter lim="800000"/>
        </a:ln>
        <a:effectLst/>
      </dsp:spPr>
      <dsp:style>
        <a:lnRef idx="1">
          <a:scrgbClr r="0" g="0" b="0"/>
        </a:lnRef>
        <a:fillRef idx="2">
          <a:scrgbClr r="0" g="0" b="0"/>
        </a:fillRef>
        <a:effectRef idx="0">
          <a:scrgbClr r="0" g="0" b="0"/>
        </a:effectRef>
        <a:fontRef idx="minor"/>
      </dsp:style>
    </dsp:sp>
    <dsp:sp modelId="{8C1B7E89-F7F4-4FB3-92BF-386D059B9DBA}">
      <dsp:nvSpPr>
        <dsp:cNvPr id="0" name=""/>
        <dsp:cNvSpPr/>
      </dsp:nvSpPr>
      <dsp:spPr>
        <a:xfrm>
          <a:off x="662648" y="958482"/>
          <a:ext cx="6711738" cy="285554"/>
        </a:xfrm>
        <a:prstGeom prst="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659" tIns="30480" rIns="30480" bIns="30480" numCol="1" spcCol="1270" anchor="ctr" anchorCtr="0">
          <a:noAutofit/>
        </a:bodyPr>
        <a:lstStyle/>
        <a:p>
          <a:pPr lvl="0" algn="l" defTabSz="533400">
            <a:lnSpc>
              <a:spcPct val="90000"/>
            </a:lnSpc>
            <a:spcBef>
              <a:spcPct val="0"/>
            </a:spcBef>
            <a:spcAft>
              <a:spcPct val="35000"/>
            </a:spcAft>
          </a:pPr>
          <a:r>
            <a:rPr lang="en-US" altLang="en-US" sz="1200" kern="1200" dirty="0">
              <a:latin typeface="Century Gothic" panose="020B0502020202020204" pitchFamily="34" charset="0"/>
              <a:cs typeface="Arial" panose="020B0604020202020204" pitchFamily="34" charset="0"/>
            </a:rPr>
            <a:t>Recently, A1C is recommended for the </a:t>
          </a:r>
          <a:r>
            <a:rPr lang="en-US" altLang="en-US" sz="1200" u="sng" kern="1200" dirty="0">
              <a:latin typeface="Century Gothic" panose="020B0502020202020204" pitchFamily="34" charset="0"/>
              <a:cs typeface="Arial" panose="020B0604020202020204" pitchFamily="34" charset="0"/>
            </a:rPr>
            <a:t>detection of T2DM</a:t>
          </a:r>
        </a:p>
      </dsp:txBody>
      <dsp:txXfrm>
        <a:off x="662648" y="958482"/>
        <a:ext cx="6711738" cy="285554"/>
      </dsp:txXfrm>
    </dsp:sp>
    <dsp:sp modelId="{788C6BE1-7C4F-4DB4-8ACA-F4A196D8F3D6}">
      <dsp:nvSpPr>
        <dsp:cNvPr id="0" name=""/>
        <dsp:cNvSpPr/>
      </dsp:nvSpPr>
      <dsp:spPr>
        <a:xfrm>
          <a:off x="443571" y="963996"/>
          <a:ext cx="356942" cy="3569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2">
          <a:scrgbClr r="0" g="0" b="0"/>
        </a:fillRef>
        <a:effectRef idx="0">
          <a:scrgbClr r="0" g="0" b="0"/>
        </a:effectRef>
        <a:fontRef idx="minor"/>
      </dsp:style>
    </dsp:sp>
    <dsp:sp modelId="{ED1F8312-A680-40B1-8154-B55F3C478372}">
      <dsp:nvSpPr>
        <dsp:cNvPr id="0" name=""/>
        <dsp:cNvSpPr/>
      </dsp:nvSpPr>
      <dsp:spPr>
        <a:xfrm>
          <a:off x="667288" y="1428272"/>
          <a:ext cx="6666491" cy="285554"/>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659" tIns="30480" rIns="30480" bIns="30480" numCol="1" spcCol="1270" anchor="ctr" anchorCtr="0">
          <a:noAutofit/>
        </a:bodyPr>
        <a:lstStyle/>
        <a:p>
          <a:pPr lvl="0" algn="l" defTabSz="533400">
            <a:lnSpc>
              <a:spcPct val="90000"/>
            </a:lnSpc>
            <a:spcBef>
              <a:spcPct val="0"/>
            </a:spcBef>
            <a:spcAft>
              <a:spcPct val="35000"/>
            </a:spcAft>
          </a:pPr>
          <a:r>
            <a:rPr lang="en-US" altLang="en-US" sz="1200" kern="1200">
              <a:latin typeface="Century Gothic" panose="020B0502020202020204" pitchFamily="34" charset="0"/>
              <a:cs typeface="Arial" panose="020B0604020202020204" pitchFamily="34" charset="0"/>
            </a:rPr>
            <a:t>A1C and fasting plasma glucose (FPG) were found to be similarly effective in diagnosing diabetes.</a:t>
          </a:r>
          <a:endParaRPr lang="en-US" altLang="en-US" sz="1200" kern="1200" dirty="0">
            <a:latin typeface="Century Gothic" panose="020B0502020202020204" pitchFamily="34" charset="0"/>
            <a:cs typeface="Arial" panose="020B0604020202020204" pitchFamily="34" charset="0"/>
          </a:endParaRPr>
        </a:p>
      </dsp:txBody>
      <dsp:txXfrm>
        <a:off x="667288" y="1428272"/>
        <a:ext cx="6666491" cy="285554"/>
      </dsp:txXfrm>
    </dsp:sp>
    <dsp:sp modelId="{D616A728-BE0E-49A5-8B64-5E9C01AD586F}">
      <dsp:nvSpPr>
        <dsp:cNvPr id="0" name=""/>
        <dsp:cNvSpPr/>
      </dsp:nvSpPr>
      <dsp:spPr>
        <a:xfrm>
          <a:off x="488817" y="1392578"/>
          <a:ext cx="356942" cy="3569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0">
          <a:scrgbClr r="0" g="0" b="0"/>
        </a:effectRef>
        <a:fontRef idx="minor"/>
      </dsp:style>
    </dsp:sp>
    <dsp:sp modelId="{AEDB55B8-CF47-4085-B051-0B11AC6AF6FF}">
      <dsp:nvSpPr>
        <dsp:cNvPr id="0" name=""/>
        <dsp:cNvSpPr/>
      </dsp:nvSpPr>
      <dsp:spPr>
        <a:xfrm>
          <a:off x="622042" y="1856855"/>
          <a:ext cx="6711738" cy="285554"/>
        </a:xfrm>
        <a:prstGeom prst="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659" tIns="30480" rIns="30480" bIns="30480" numCol="1" spcCol="1270" anchor="ctr" anchorCtr="0">
          <a:noAutofit/>
        </a:bodyPr>
        <a:lstStyle/>
        <a:p>
          <a:pPr lvl="0" algn="l" defTabSz="533400">
            <a:lnSpc>
              <a:spcPct val="90000"/>
            </a:lnSpc>
            <a:spcBef>
              <a:spcPct val="0"/>
            </a:spcBef>
            <a:spcAft>
              <a:spcPct val="35000"/>
            </a:spcAft>
          </a:pPr>
          <a:r>
            <a:rPr lang="en-US" altLang="en-US" sz="1200" kern="1200">
              <a:latin typeface="Century Gothic" panose="020B0502020202020204" pitchFamily="34" charset="0"/>
              <a:cs typeface="Arial" panose="020B0604020202020204" pitchFamily="34" charset="0"/>
            </a:rPr>
            <a:t>A1C cut-off point of &gt;6.5 % is used to diagnose diabetes.</a:t>
          </a:r>
          <a:endParaRPr lang="en-US" altLang="en-US" sz="1200" kern="1200" dirty="0">
            <a:latin typeface="Century Gothic" panose="020B0502020202020204" pitchFamily="34" charset="0"/>
            <a:cs typeface="Arial" panose="020B0604020202020204" pitchFamily="34" charset="0"/>
          </a:endParaRPr>
        </a:p>
      </dsp:txBody>
      <dsp:txXfrm>
        <a:off x="622042" y="1856855"/>
        <a:ext cx="6711738" cy="285554"/>
      </dsp:txXfrm>
    </dsp:sp>
    <dsp:sp modelId="{358B7926-AFD5-4B13-8F75-ED018AD20539}">
      <dsp:nvSpPr>
        <dsp:cNvPr id="0" name=""/>
        <dsp:cNvSpPr/>
      </dsp:nvSpPr>
      <dsp:spPr>
        <a:xfrm>
          <a:off x="443571" y="1821161"/>
          <a:ext cx="356942" cy="3569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902230"/>
              <a:satOff val="-6819"/>
              <a:lumOff val="-2615"/>
              <a:alphaOff val="0"/>
            </a:schemeClr>
          </a:solidFill>
          <a:prstDash val="solid"/>
          <a:miter lim="800000"/>
        </a:ln>
        <a:effectLst/>
      </dsp:spPr>
      <dsp:style>
        <a:lnRef idx="1">
          <a:scrgbClr r="0" g="0" b="0"/>
        </a:lnRef>
        <a:fillRef idx="2">
          <a:scrgbClr r="0" g="0" b="0"/>
        </a:fillRef>
        <a:effectRef idx="0">
          <a:scrgbClr r="0" g="0" b="0"/>
        </a:effectRef>
        <a:fontRef idx="minor"/>
      </dsp:style>
    </dsp:sp>
    <dsp:sp modelId="{21E6D942-2FFF-4E7A-92DC-DC89FFB92C43}">
      <dsp:nvSpPr>
        <dsp:cNvPr id="0" name=""/>
        <dsp:cNvSpPr/>
      </dsp:nvSpPr>
      <dsp:spPr>
        <a:xfrm>
          <a:off x="480334" y="2285123"/>
          <a:ext cx="6853446" cy="285554"/>
        </a:xfrm>
        <a:prstGeom prst="rect">
          <a:avLst/>
        </a:prstGeom>
        <a:gradFill rotWithShape="0">
          <a:gsLst>
            <a:gs pos="0">
              <a:schemeClr val="accent5">
                <a:hueOff val="-6127787"/>
                <a:satOff val="-8523"/>
                <a:lumOff val="-3268"/>
                <a:alphaOff val="0"/>
                <a:lumMod val="110000"/>
                <a:satMod val="105000"/>
                <a:tint val="67000"/>
              </a:schemeClr>
            </a:gs>
            <a:gs pos="50000">
              <a:schemeClr val="accent5">
                <a:hueOff val="-6127787"/>
                <a:satOff val="-8523"/>
                <a:lumOff val="-3268"/>
                <a:alphaOff val="0"/>
                <a:lumMod val="105000"/>
                <a:satMod val="103000"/>
                <a:tint val="73000"/>
              </a:schemeClr>
            </a:gs>
            <a:gs pos="100000">
              <a:schemeClr val="accent5">
                <a:hueOff val="-6127787"/>
                <a:satOff val="-8523"/>
                <a:lumOff val="-32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659" tIns="30480" rIns="30480" bIns="30480" numCol="1" spcCol="1270" anchor="ctr" anchorCtr="0">
          <a:noAutofit/>
        </a:bodyPr>
        <a:lstStyle/>
        <a:p>
          <a:pPr lvl="0" algn="l" defTabSz="533400">
            <a:lnSpc>
              <a:spcPct val="90000"/>
            </a:lnSpc>
            <a:spcBef>
              <a:spcPct val="0"/>
            </a:spcBef>
            <a:spcAft>
              <a:spcPct val="35000"/>
            </a:spcAft>
          </a:pPr>
          <a:r>
            <a:rPr lang="en-US" altLang="en-US" sz="1200" kern="1200">
              <a:latin typeface="Century Gothic" panose="020B0502020202020204" pitchFamily="34" charset="0"/>
              <a:cs typeface="Arial" panose="020B0604020202020204" pitchFamily="34" charset="0"/>
            </a:rPr>
            <a:t>A1C values also correlate with the prevalence of </a:t>
          </a:r>
          <a:r>
            <a:rPr lang="en-US" altLang="en-US" sz="1200" u="sng" kern="1200">
              <a:latin typeface="Century Gothic" panose="020B0502020202020204" pitchFamily="34" charset="0"/>
              <a:cs typeface="Arial" panose="020B0604020202020204" pitchFamily="34" charset="0"/>
            </a:rPr>
            <a:t>retinopathy</a:t>
          </a:r>
          <a:endParaRPr lang="en-US" altLang="en-US" sz="1200" u="sng" kern="1200" dirty="0">
            <a:latin typeface="Century Gothic" panose="020B0502020202020204" pitchFamily="34" charset="0"/>
            <a:cs typeface="Arial" panose="020B0604020202020204" pitchFamily="34" charset="0"/>
          </a:endParaRPr>
        </a:p>
      </dsp:txBody>
      <dsp:txXfrm>
        <a:off x="480334" y="2285123"/>
        <a:ext cx="6853446" cy="285554"/>
      </dsp:txXfrm>
    </dsp:sp>
    <dsp:sp modelId="{66F6563F-E375-4BB7-B476-40B775444BEA}">
      <dsp:nvSpPr>
        <dsp:cNvPr id="0" name=""/>
        <dsp:cNvSpPr/>
      </dsp:nvSpPr>
      <dsp:spPr>
        <a:xfrm>
          <a:off x="301862" y="2249429"/>
          <a:ext cx="356942" cy="3569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127787"/>
              <a:satOff val="-8523"/>
              <a:lumOff val="-3268"/>
              <a:alphaOff val="0"/>
            </a:schemeClr>
          </a:solidFill>
          <a:prstDash val="solid"/>
          <a:miter lim="800000"/>
        </a:ln>
        <a:effectLst/>
      </dsp:spPr>
      <dsp:style>
        <a:lnRef idx="1">
          <a:scrgbClr r="0" g="0" b="0"/>
        </a:lnRef>
        <a:fillRef idx="2">
          <a:scrgbClr r="0" g="0" b="0"/>
        </a:fillRef>
        <a:effectRef idx="0">
          <a:scrgbClr r="0" g="0" b="0"/>
        </a:effectRef>
        <a:fontRef idx="minor"/>
      </dsp:style>
    </dsp:sp>
    <dsp:sp modelId="{A19934E9-52E4-4E93-B149-31822DBC91AF}">
      <dsp:nvSpPr>
        <dsp:cNvPr id="0" name=""/>
        <dsp:cNvSpPr/>
      </dsp:nvSpPr>
      <dsp:spPr>
        <a:xfrm>
          <a:off x="221739" y="2713706"/>
          <a:ext cx="7112041" cy="285554"/>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659" tIns="30480" rIns="30480" bIns="30480" numCol="1" spcCol="1270" anchor="ctr" anchorCtr="0">
          <a:noAutofit/>
        </a:bodyPr>
        <a:lstStyle/>
        <a:p>
          <a:pPr lvl="0" algn="l" defTabSz="533400">
            <a:lnSpc>
              <a:spcPct val="90000"/>
            </a:lnSpc>
            <a:spcBef>
              <a:spcPct val="0"/>
            </a:spcBef>
            <a:spcAft>
              <a:spcPct val="35000"/>
            </a:spcAft>
          </a:pPr>
          <a:r>
            <a:rPr lang="en-US" altLang="en-US" sz="1200" kern="1200">
              <a:latin typeface="Century Gothic" panose="020B0502020202020204" pitchFamily="34" charset="0"/>
              <a:cs typeface="Arial" panose="020B0604020202020204" pitchFamily="34" charset="0"/>
            </a:rPr>
            <a:t>Assays for A1C has to be standardized according to the National Glycohemoglobin Standardization Program (NGSP)</a:t>
          </a:r>
          <a:endParaRPr lang="en-US" altLang="en-US" sz="1200" kern="1200" dirty="0">
            <a:latin typeface="Century Gothic" panose="020B0502020202020204" pitchFamily="34" charset="0"/>
            <a:cs typeface="Arial" panose="020B0604020202020204" pitchFamily="34" charset="0"/>
          </a:endParaRPr>
        </a:p>
      </dsp:txBody>
      <dsp:txXfrm>
        <a:off x="221739" y="2713706"/>
        <a:ext cx="7112041" cy="285554"/>
      </dsp:txXfrm>
    </dsp:sp>
    <dsp:sp modelId="{6396F691-95C0-4120-A97F-222BA0085CB4}">
      <dsp:nvSpPr>
        <dsp:cNvPr id="0" name=""/>
        <dsp:cNvSpPr/>
      </dsp:nvSpPr>
      <dsp:spPr>
        <a:xfrm>
          <a:off x="43267" y="2678011"/>
          <a:ext cx="356942" cy="35694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1C917-6D42-4542-8947-B8EB189DE207}"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5ECA6-EA13-694D-A532-33497594EFF0}" type="slidenum">
              <a:rPr lang="en-US" smtClean="0"/>
              <a:t>‹#›</a:t>
            </a:fld>
            <a:endParaRPr lang="en-US"/>
          </a:p>
        </p:txBody>
      </p:sp>
    </p:spTree>
    <p:extLst>
      <p:ext uri="{BB962C8B-B14F-4D97-AF65-F5344CB8AC3E}">
        <p14:creationId xmlns:p14="http://schemas.microsoft.com/office/powerpoint/2010/main" val="14658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A3C5ECA6-EA13-694D-A532-33497594EFF0}" type="slidenum">
              <a:rPr lang="en-US" smtClean="0"/>
              <a:t>4</a:t>
            </a:fld>
            <a:endParaRPr lang="en-US"/>
          </a:p>
        </p:txBody>
      </p:sp>
    </p:spTree>
    <p:extLst>
      <p:ext uri="{BB962C8B-B14F-4D97-AF65-F5344CB8AC3E}">
        <p14:creationId xmlns:p14="http://schemas.microsoft.com/office/powerpoint/2010/main" val="340861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A3C5ECA6-EA13-694D-A532-33497594EFF0}" type="slidenum">
              <a:rPr lang="en-US" smtClean="0"/>
              <a:t>17</a:t>
            </a:fld>
            <a:endParaRPr lang="en-US"/>
          </a:p>
        </p:txBody>
      </p:sp>
    </p:spTree>
    <p:extLst>
      <p:ext uri="{BB962C8B-B14F-4D97-AF65-F5344CB8AC3E}">
        <p14:creationId xmlns:p14="http://schemas.microsoft.com/office/powerpoint/2010/main" val="16625348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2.wdp"/><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sp>
        <p:nvSpPr>
          <p:cNvPr id="75" name="Slide Number Placeholder 4"/>
          <p:cNvSpPr>
            <a:spLocks noGrp="1"/>
          </p:cNvSpPr>
          <p:nvPr>
            <p:ph type="sldNum" sz="quarter" idx="12"/>
          </p:nvPr>
        </p:nvSpPr>
        <p:spPr>
          <a:xfrm>
            <a:off x="8610600" y="6356350"/>
            <a:ext cx="2743200" cy="365125"/>
          </a:xfrm>
        </p:spPr>
        <p:txBody>
          <a:bodyPr/>
          <a:lstStyle/>
          <a:p>
            <a:fld id="{6E1383D1-9CC3-C14E-8712-9DA6375AEFB8}" type="slidenum">
              <a:rPr lang="en-US" smtClean="0"/>
              <a:t>‹#›</a:t>
            </a:fld>
            <a:endParaRPr lang="en-US"/>
          </a:p>
        </p:txBody>
      </p:sp>
      <p:grpSp>
        <p:nvGrpSpPr>
          <p:cNvPr id="76" name="Group 75"/>
          <p:cNvGrpSpPr/>
          <p:nvPr userDrawn="1"/>
        </p:nvGrpSpPr>
        <p:grpSpPr>
          <a:xfrm>
            <a:off x="8978881" y="-7416"/>
            <a:ext cx="3202484" cy="6696986"/>
            <a:chOff x="8989514" y="-18049"/>
            <a:chExt cx="3202484" cy="6696986"/>
          </a:xfrm>
        </p:grpSpPr>
        <p:sp>
          <p:nvSpPr>
            <p:cNvPr id="77" name="Rectangle 76"/>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11243540" y="5889432"/>
              <a:ext cx="892354" cy="789505"/>
              <a:chOff x="11243540" y="5889432"/>
              <a:chExt cx="892354" cy="789505"/>
            </a:xfrm>
          </p:grpSpPr>
          <p:sp>
            <p:nvSpPr>
              <p:cNvPr id="88" name="L-Shape 87"/>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6-Point Star 78"/>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6-Point Star 79"/>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82"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83"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84" name="6-Point Star 83"/>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10800000">
              <a:off x="8989514" y="1945008"/>
              <a:ext cx="892354" cy="789505"/>
              <a:chOff x="11243540" y="5889432"/>
              <a:chExt cx="892354" cy="789505"/>
            </a:xfrm>
          </p:grpSpPr>
          <p:sp>
            <p:nvSpPr>
              <p:cNvPr id="86" name="L-Shape 85"/>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Shape 86"/>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TextBox 89"/>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91" name="TextBox 90"/>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pic>
        <p:nvPicPr>
          <p:cNvPr id="92" name="Picture 9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cs.google.com/document/d/1kWSpTC__eGbqs335VFIwLPjzlrudmD_oMNfye0k1-zM/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698058" y="5602691"/>
            <a:ext cx="5224243" cy="1107996"/>
          </a:xfrm>
          <a:prstGeom prst="rect">
            <a:avLst/>
          </a:prstGeom>
        </p:spPr>
        <p:txBody>
          <a:bodyPr vert="horz" wrap="square" lIns="0" tIns="0" rIns="0" bIns="0" rtlCol="0">
            <a:spAutoFit/>
          </a:bodyPr>
          <a:lstStyle/>
          <a:p>
            <a:pPr marL="348615">
              <a:lnSpc>
                <a:spcPct val="100000"/>
              </a:lnSpc>
            </a:pPr>
            <a:r>
              <a:rPr lang="en-US" sz="3600" i="1">
                <a:solidFill>
                  <a:srgbClr val="599894"/>
                </a:solidFill>
                <a:latin typeface="Century Gothic"/>
                <a:cs typeface="Century Gothic"/>
              </a:rPr>
              <a:t>Metabolic </a:t>
            </a:r>
            <a:r>
              <a:rPr lang="en-US" sz="3600" i="1" dirty="0">
                <a:solidFill>
                  <a:srgbClr val="599894"/>
                </a:solidFill>
                <a:latin typeface="Century Gothic"/>
                <a:cs typeface="Century Gothic"/>
              </a:rPr>
              <a:t>Changes in Diabetes Mellitus</a:t>
            </a:r>
            <a:endParaRPr sz="3600" i="1" dirty="0">
              <a:solidFill>
                <a:srgbClr val="599894"/>
              </a:solidFill>
              <a:latin typeface="Century Gothic"/>
              <a:cs typeface="Century Gothic"/>
            </a:endParaRPr>
          </a:p>
        </p:txBody>
      </p:sp>
      <p:sp>
        <p:nvSpPr>
          <p:cNvPr id="4" name="TextBox 3"/>
          <p:cNvSpPr txBox="1"/>
          <p:nvPr/>
        </p:nvSpPr>
        <p:spPr>
          <a:xfrm>
            <a:off x="5922301" y="5841180"/>
            <a:ext cx="3708980" cy="923330"/>
          </a:xfrm>
          <a:prstGeom prst="rect">
            <a:avLst/>
          </a:prstGeom>
          <a:noFill/>
          <a:ln>
            <a:solidFill>
              <a:srgbClr val="00ADA8"/>
            </a:solidFill>
            <a:prstDash val="dash"/>
          </a:ln>
        </p:spPr>
        <p:txBody>
          <a:bodyPr wrap="square" rtlCol="0">
            <a:spAutoFit/>
          </a:bodyPr>
          <a:lstStyle/>
          <a:p>
            <a:pPr algn="ctr"/>
            <a:r>
              <a:rPr lang="en-US" b="1" i="1" dirty="0">
                <a:solidFill>
                  <a:srgbClr val="00ADA8"/>
                </a:solidFill>
                <a:latin typeface="Century Gothic" panose="020B0502020202020204" pitchFamily="34" charset="0"/>
              </a:rPr>
              <a:t>Don't Stop when you are Tired. Stop When You are Done</a:t>
            </a:r>
            <a:r>
              <a:rPr lang="en-US" b="1" i="1" dirty="0" smtClean="0">
                <a:solidFill>
                  <a:srgbClr val="00ADA8"/>
                </a:solidFill>
                <a:latin typeface="Century Gothic" panose="020B0502020202020204" pitchFamily="34" charset="0"/>
              </a:rPr>
              <a:t>.</a:t>
            </a:r>
          </a:p>
          <a:p>
            <a:pPr algn="r"/>
            <a:r>
              <a:rPr lang="en-US" b="1" i="1" dirty="0" smtClean="0">
                <a:solidFill>
                  <a:srgbClr val="00ADA8"/>
                </a:solidFill>
                <a:latin typeface="Century Gothic" panose="020B0502020202020204" pitchFamily="34" charset="0"/>
              </a:rPr>
              <a:t>- Unknown</a:t>
            </a:r>
            <a:endParaRPr lang="en-US" b="1" i="1" dirty="0">
              <a:solidFill>
                <a:srgbClr val="00ADA8"/>
              </a:solidFill>
              <a:latin typeface="Century Gothic" panose="020B0502020202020204" pitchFamily="34" charset="0"/>
            </a:endParaRPr>
          </a:p>
        </p:txBody>
      </p:sp>
      <p:sp>
        <p:nvSpPr>
          <p:cNvPr id="5" name="TextBox 8">
            <a:hlinkClick r:id="rId2"/>
          </p:cNvPr>
          <p:cNvSpPr txBox="1"/>
          <p:nvPr/>
        </p:nvSpPr>
        <p:spPr>
          <a:xfrm>
            <a:off x="7457600" y="5070605"/>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20707423">
            <a:off x="7441193" y="3778044"/>
            <a:ext cx="1459345" cy="1248895"/>
          </a:xfrm>
          <a:prstGeom prst="rect">
            <a:avLst/>
          </a:prstGeom>
        </p:spPr>
      </p:pic>
    </p:spTree>
    <p:extLst>
      <p:ext uri="{BB962C8B-B14F-4D97-AF65-F5344CB8AC3E}">
        <p14:creationId xmlns:p14="http://schemas.microsoft.com/office/powerpoint/2010/main" val="883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067"/>
            <a:ext cx="6372257" cy="584775"/>
          </a:xfrm>
          <a:prstGeom prst="rect">
            <a:avLst/>
          </a:prstGeom>
        </p:spPr>
        <p:txBody>
          <a:bodyPr wrap="none">
            <a:spAutoFit/>
          </a:bodyPr>
          <a:lstStyle/>
          <a:p>
            <a:r>
              <a:rPr lang="en-US" sz="3200" dirty="0" err="1">
                <a:solidFill>
                  <a:srgbClr val="4C8180"/>
                </a:solidFill>
                <a:latin typeface="Century Gothic" charset="0"/>
                <a:ea typeface="Century Gothic" charset="0"/>
                <a:cs typeface="Century Gothic" charset="0"/>
              </a:rPr>
              <a:t>Intertissue</a:t>
            </a:r>
            <a:r>
              <a:rPr lang="en-US" sz="3200" dirty="0">
                <a:solidFill>
                  <a:srgbClr val="4C8180"/>
                </a:solidFill>
                <a:latin typeface="Century Gothic" charset="0"/>
                <a:ea typeface="Century Gothic" charset="0"/>
                <a:cs typeface="Century Gothic" charset="0"/>
              </a:rPr>
              <a:t> Relationship in T1DM </a:t>
            </a:r>
          </a:p>
        </p:txBody>
      </p:sp>
      <p:grpSp>
        <p:nvGrpSpPr>
          <p:cNvPr id="10" name="Group 3"/>
          <p:cNvGrpSpPr>
            <a:grpSpLocks/>
          </p:cNvGrpSpPr>
          <p:nvPr/>
        </p:nvGrpSpPr>
        <p:grpSpPr bwMode="auto">
          <a:xfrm>
            <a:off x="4856488" y="1162049"/>
            <a:ext cx="7263132" cy="4884401"/>
            <a:chOff x="684213" y="1268413"/>
            <a:chExt cx="7848600" cy="5205412"/>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78486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6300193" y="1867974"/>
              <a:ext cx="216024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l" rtl="0">
                <a:spcBef>
                  <a:spcPct val="0"/>
                </a:spcBef>
                <a:buClrTx/>
                <a:buSzTx/>
                <a:buFontTx/>
                <a:buNone/>
              </a:pPr>
              <a:r>
                <a:rPr lang="en-US" altLang="en-US" sz="1200" dirty="0">
                  <a:latin typeface="Arial" charset="0"/>
                </a:rPr>
                <a:t>by insulin-sensitiveGLUT-4 of adipose tissue and muscle</a:t>
              </a:r>
            </a:p>
          </p:txBody>
        </p:sp>
      </p:grpSp>
      <p:sp>
        <p:nvSpPr>
          <p:cNvPr id="2" name="مربع نص 1"/>
          <p:cNvSpPr txBox="1"/>
          <p:nvPr/>
        </p:nvSpPr>
        <p:spPr>
          <a:xfrm>
            <a:off x="11721947" y="4853353"/>
            <a:ext cx="209320" cy="369332"/>
          </a:xfrm>
          <a:prstGeom prst="rect">
            <a:avLst/>
          </a:prstGeom>
          <a:solidFill>
            <a:schemeClr val="bg1"/>
          </a:solidFill>
        </p:spPr>
        <p:txBody>
          <a:bodyPr wrap="square" rtlCol="0">
            <a:spAutoFit/>
          </a:bodyPr>
          <a:lstStyle/>
          <a:p>
            <a:pPr algn="ctr"/>
            <a:r>
              <a:rPr lang="en-US" dirty="0" smtClean="0">
                <a:solidFill>
                  <a:srgbClr val="008F00"/>
                </a:solidFill>
              </a:rPr>
              <a:t>1</a:t>
            </a:r>
            <a:endParaRPr lang="en-US" dirty="0">
              <a:solidFill>
                <a:srgbClr val="008F00"/>
              </a:solidFill>
            </a:endParaRPr>
          </a:p>
        </p:txBody>
      </p:sp>
      <p:sp>
        <p:nvSpPr>
          <p:cNvPr id="7" name="مربع نص 6"/>
          <p:cNvSpPr txBox="1"/>
          <p:nvPr/>
        </p:nvSpPr>
        <p:spPr>
          <a:xfrm>
            <a:off x="4271020" y="5375085"/>
            <a:ext cx="179794" cy="338554"/>
          </a:xfrm>
          <a:prstGeom prst="rect">
            <a:avLst/>
          </a:prstGeom>
          <a:solidFill>
            <a:schemeClr val="bg1"/>
          </a:solidFill>
        </p:spPr>
        <p:txBody>
          <a:bodyPr wrap="square" rtlCol="0">
            <a:spAutoFit/>
          </a:bodyPr>
          <a:lstStyle/>
          <a:p>
            <a:pPr algn="ctr"/>
            <a:r>
              <a:rPr lang="en-US" sz="1600" dirty="0" smtClean="0">
                <a:solidFill>
                  <a:srgbClr val="008F00"/>
                </a:solidFill>
              </a:rPr>
              <a:t>2</a:t>
            </a:r>
            <a:endParaRPr lang="en-US" sz="1600" dirty="0">
              <a:solidFill>
                <a:srgbClr val="008F00"/>
              </a:solidFill>
            </a:endParaRPr>
          </a:p>
        </p:txBody>
      </p:sp>
      <p:sp>
        <p:nvSpPr>
          <p:cNvPr id="3" name="مربع نص 2"/>
          <p:cNvSpPr txBox="1"/>
          <p:nvPr/>
        </p:nvSpPr>
        <p:spPr>
          <a:xfrm>
            <a:off x="8868578" y="2466248"/>
            <a:ext cx="297455" cy="369332"/>
          </a:xfrm>
          <a:prstGeom prst="rect">
            <a:avLst/>
          </a:prstGeom>
          <a:solidFill>
            <a:schemeClr val="bg1"/>
          </a:solidFill>
        </p:spPr>
        <p:txBody>
          <a:bodyPr wrap="square" rtlCol="0">
            <a:spAutoFit/>
          </a:bodyPr>
          <a:lstStyle/>
          <a:p>
            <a:pPr algn="ctr"/>
            <a:r>
              <a:rPr lang="en-US" dirty="0">
                <a:solidFill>
                  <a:srgbClr val="008F00"/>
                </a:solidFill>
              </a:rPr>
              <a:t>3</a:t>
            </a:r>
          </a:p>
        </p:txBody>
      </p:sp>
      <p:sp>
        <p:nvSpPr>
          <p:cNvPr id="4" name="مربع نص 3"/>
          <p:cNvSpPr txBox="1"/>
          <p:nvPr/>
        </p:nvSpPr>
        <p:spPr>
          <a:xfrm>
            <a:off x="10909871" y="2535752"/>
            <a:ext cx="2864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rgbClr val="008F00"/>
                </a:solidFill>
              </a:rPr>
              <a:t>4</a:t>
            </a:r>
          </a:p>
        </p:txBody>
      </p:sp>
      <p:sp>
        <p:nvSpPr>
          <p:cNvPr id="13" name="مربع نص 12"/>
          <p:cNvSpPr txBox="1"/>
          <p:nvPr/>
        </p:nvSpPr>
        <p:spPr>
          <a:xfrm>
            <a:off x="6223529" y="3731352"/>
            <a:ext cx="297455" cy="369332"/>
          </a:xfrm>
          <a:prstGeom prst="rect">
            <a:avLst/>
          </a:prstGeom>
          <a:solidFill>
            <a:schemeClr val="bg1"/>
          </a:solidFill>
        </p:spPr>
        <p:txBody>
          <a:bodyPr wrap="square" rtlCol="0">
            <a:spAutoFit/>
          </a:bodyPr>
          <a:lstStyle/>
          <a:p>
            <a:pPr algn="ctr"/>
            <a:r>
              <a:rPr lang="en-US" dirty="0" smtClean="0">
                <a:solidFill>
                  <a:srgbClr val="008F00"/>
                </a:solidFill>
              </a:rPr>
              <a:t>5</a:t>
            </a:r>
            <a:endParaRPr lang="en-US" dirty="0">
              <a:solidFill>
                <a:srgbClr val="008F00"/>
              </a:solidFill>
            </a:endParaRPr>
          </a:p>
        </p:txBody>
      </p:sp>
      <p:sp>
        <p:nvSpPr>
          <p:cNvPr id="14" name="مربع نص 2"/>
          <p:cNvSpPr txBox="1"/>
          <p:nvPr/>
        </p:nvSpPr>
        <p:spPr>
          <a:xfrm>
            <a:off x="201931" y="874542"/>
            <a:ext cx="4276578" cy="550920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342900" indent="-342900">
              <a:buAutoNum type="arabicPeriod"/>
            </a:pPr>
            <a:r>
              <a:rPr lang="en-US" sz="1600" dirty="0">
                <a:solidFill>
                  <a:srgbClr val="008F00"/>
                </a:solidFill>
              </a:rPr>
              <a:t>1- When you eat normally insulin will be secreted but in type 1 DM There is no insulin secretion, instead of insulin glucagon will secreted.</a:t>
            </a:r>
          </a:p>
          <a:p>
            <a:pPr marL="342900" indent="-342900">
              <a:buAutoNum type="arabicPeriod"/>
            </a:pPr>
            <a:r>
              <a:rPr lang="en-US" sz="1600" dirty="0">
                <a:solidFill>
                  <a:srgbClr val="008F00"/>
                </a:solidFill>
              </a:rPr>
              <a:t>2- the amino acid will be </a:t>
            </a:r>
            <a:r>
              <a:rPr lang="en-US" sz="1600" dirty="0" err="1">
                <a:solidFill>
                  <a:srgbClr val="008F00"/>
                </a:solidFill>
              </a:rPr>
              <a:t>gluconeogenic</a:t>
            </a:r>
            <a:r>
              <a:rPr lang="en-US" sz="1600" dirty="0">
                <a:solidFill>
                  <a:srgbClr val="008F00"/>
                </a:solidFill>
              </a:rPr>
              <a:t> precursors (they will be used in gluconeogenesis). </a:t>
            </a:r>
          </a:p>
          <a:p>
            <a:pPr marL="342900" indent="-342900">
              <a:buAutoNum type="arabicPeriod"/>
            </a:pPr>
            <a:r>
              <a:rPr lang="en-US" sz="1600" dirty="0">
                <a:solidFill>
                  <a:srgbClr val="008F00"/>
                </a:solidFill>
              </a:rPr>
              <a:t>3- you will have a lot of glucose from food and gluconeogenesis. </a:t>
            </a:r>
          </a:p>
          <a:p>
            <a:pPr marL="342900" indent="-342900">
              <a:buAutoNum type="arabicPeriod"/>
            </a:pPr>
            <a:r>
              <a:rPr lang="en-US" sz="1600" dirty="0">
                <a:solidFill>
                  <a:srgbClr val="008F00"/>
                </a:solidFill>
              </a:rPr>
              <a:t>4- in this situation and because of there is No uptake of glucose due to lack of insulin your adipocyte will break down TAGs into glycerol (which used in gluconeogenesis), and fatty acid. </a:t>
            </a:r>
          </a:p>
          <a:p>
            <a:pPr marL="342900" indent="-342900">
              <a:buAutoNum type="arabicPeriod"/>
            </a:pPr>
            <a:r>
              <a:rPr lang="en-US" sz="1600" dirty="0">
                <a:solidFill>
                  <a:srgbClr val="008F00"/>
                </a:solidFill>
              </a:rPr>
              <a:t>5- the fatty acid will goes into liver where they synthesize Ketone bodies, also they participate in the production of VLDL. So the excess amount fatty acids will cause excessive Ketone bodies formation which called Ketosis. </a:t>
            </a:r>
          </a:p>
          <a:p>
            <a:pPr marL="342900" indent="-342900">
              <a:buAutoNum type="arabicPeriod"/>
            </a:pPr>
            <a:r>
              <a:rPr lang="en-US" sz="1600" dirty="0">
                <a:solidFill>
                  <a:srgbClr val="008F00"/>
                </a:solidFill>
              </a:rPr>
              <a:t>- So you will have Hyperglycemia, dyslipidemia and Ketosis in type 1 diabetes.</a:t>
            </a:r>
          </a:p>
        </p:txBody>
      </p:sp>
    </p:spTree>
    <p:extLst>
      <p:ext uri="{BB962C8B-B14F-4D97-AF65-F5344CB8AC3E}">
        <p14:creationId xmlns:p14="http://schemas.microsoft.com/office/powerpoint/2010/main" val="74623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783859" cy="584775"/>
          </a:xfrm>
          <a:prstGeom prst="rect">
            <a:avLst/>
          </a:prstGeom>
        </p:spPr>
        <p:txBody>
          <a:bodyPr wrap="square">
            <a:spAutoFit/>
          </a:bodyPr>
          <a:lstStyle/>
          <a:p>
            <a:r>
              <a:rPr lang="en-US" sz="3200" dirty="0" err="1">
                <a:solidFill>
                  <a:srgbClr val="4C8180"/>
                </a:solidFill>
                <a:latin typeface="Century Gothic" charset="0"/>
                <a:ea typeface="Century Gothic" charset="0"/>
                <a:cs typeface="Century Gothic" charset="0"/>
              </a:rPr>
              <a:t>Intertissue</a:t>
            </a:r>
            <a:r>
              <a:rPr lang="en-US" sz="3200" dirty="0">
                <a:solidFill>
                  <a:srgbClr val="4C8180"/>
                </a:solidFill>
                <a:latin typeface="Century Gothic" charset="0"/>
                <a:ea typeface="Century Gothic" charset="0"/>
                <a:cs typeface="Century Gothic" charset="0"/>
              </a:rPr>
              <a:t> Relationship in T2DM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757" y="760373"/>
            <a:ext cx="7916158" cy="55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2"/>
          <p:cNvSpPr txBox="1"/>
          <p:nvPr/>
        </p:nvSpPr>
        <p:spPr>
          <a:xfrm>
            <a:off x="443330" y="1474500"/>
            <a:ext cx="3423820" cy="35394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342900" indent="-342900">
              <a:buAutoNum type="arabicPeriod"/>
            </a:pPr>
            <a:r>
              <a:rPr lang="en-US" sz="1600" dirty="0">
                <a:solidFill>
                  <a:srgbClr val="008F00"/>
                </a:solidFill>
              </a:rPr>
              <a:t>The same mechanism in type </a:t>
            </a:r>
            <a:r>
              <a:rPr lang="en-US" sz="1600" dirty="0" smtClean="0">
                <a:solidFill>
                  <a:srgbClr val="008F00"/>
                </a:solidFill>
              </a:rPr>
              <a:t>2 </a:t>
            </a:r>
            <a:r>
              <a:rPr lang="en-US" sz="1600" dirty="0">
                <a:solidFill>
                  <a:srgbClr val="008F00"/>
                </a:solidFill>
              </a:rPr>
              <a:t>BUT, because we have some insulin releasing that will uptake a little amount of glucose inside the muscles and adipose tissues, and that’s why the amount of fatty acid that produced here is not so much as the type 1 DM, And that’s why type 2 DM patients are obese while type </a:t>
            </a:r>
            <a:r>
              <a:rPr lang="en-US" sz="1600" dirty="0" smtClean="0">
                <a:solidFill>
                  <a:srgbClr val="008F00"/>
                </a:solidFill>
              </a:rPr>
              <a:t>1 </a:t>
            </a:r>
            <a:r>
              <a:rPr lang="en-US" sz="1600" dirty="0">
                <a:solidFill>
                  <a:srgbClr val="008F00"/>
                </a:solidFill>
              </a:rPr>
              <a:t>are not!! </a:t>
            </a:r>
          </a:p>
          <a:p>
            <a:pPr marL="342900" indent="-342900">
              <a:buAutoNum type="arabicPeriod"/>
            </a:pPr>
            <a:endParaRPr lang="en-US" sz="1600" dirty="0">
              <a:solidFill>
                <a:srgbClr val="008F00"/>
              </a:solidFill>
            </a:endParaRPr>
          </a:p>
          <a:p>
            <a:pPr marL="342900" indent="-342900">
              <a:buAutoNum type="arabicPeriod"/>
            </a:pPr>
            <a:r>
              <a:rPr lang="en-US" sz="1600" dirty="0">
                <a:solidFill>
                  <a:srgbClr val="008F00"/>
                </a:solidFill>
              </a:rPr>
              <a:t>There is Ketone bodies formation but will not cause Ketosis because their amount is not very high</a:t>
            </a:r>
          </a:p>
        </p:txBody>
      </p:sp>
    </p:spTree>
    <p:extLst>
      <p:ext uri="{BB962C8B-B14F-4D97-AF65-F5344CB8AC3E}">
        <p14:creationId xmlns:p14="http://schemas.microsoft.com/office/powerpoint/2010/main" val="78803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691255"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Major Metabolic changes in DM </a:t>
            </a:r>
          </a:p>
        </p:txBody>
      </p:sp>
      <p:sp>
        <p:nvSpPr>
          <p:cNvPr id="7" name="TextBox 5"/>
          <p:cNvSpPr txBox="1">
            <a:spLocks noChangeArrowheads="1"/>
          </p:cNvSpPr>
          <p:nvPr/>
        </p:nvSpPr>
        <p:spPr bwMode="auto">
          <a:xfrm>
            <a:off x="2668242" y="1013806"/>
            <a:ext cx="6037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2400" b="1" dirty="0">
                <a:latin typeface="+mn-lt"/>
                <a:ea typeface="+mn-ea"/>
                <a:cs typeface="+mn-cs"/>
              </a:rPr>
              <a:t>Absolute or relative insulin deficiency</a:t>
            </a:r>
            <a:endParaRPr lang="ar-SA" altLang="en-US" sz="2400" b="1" dirty="0">
              <a:latin typeface="+mn-lt"/>
              <a:ea typeface="+mn-ea"/>
              <a:cs typeface="+mn-cs"/>
            </a:endParaRPr>
          </a:p>
        </p:txBody>
      </p:sp>
      <p:sp>
        <p:nvSpPr>
          <p:cNvPr id="9" name="TextBox 7"/>
          <p:cNvSpPr txBox="1">
            <a:spLocks noChangeArrowheads="1"/>
          </p:cNvSpPr>
          <p:nvPr/>
        </p:nvSpPr>
        <p:spPr bwMode="auto">
          <a:xfrm>
            <a:off x="2950816" y="2086685"/>
            <a:ext cx="5472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2400" b="1" dirty="0">
                <a:latin typeface="+mn-lt"/>
                <a:ea typeface="+mn-ea"/>
                <a:cs typeface="+mn-cs"/>
                <a:sym typeface="Symbol" charset="2"/>
              </a:rPr>
              <a:t>Multiple metabolic effects</a:t>
            </a:r>
            <a:endParaRPr lang="ar-SA" altLang="en-US" sz="2400" b="1" dirty="0">
              <a:latin typeface="+mn-lt"/>
              <a:ea typeface="+mn-ea"/>
              <a:cs typeface="+mn-cs"/>
            </a:endParaRPr>
          </a:p>
        </p:txBody>
      </p:sp>
      <p:sp>
        <p:nvSpPr>
          <p:cNvPr id="12" name="TextBox 23"/>
          <p:cNvSpPr txBox="1">
            <a:spLocks noChangeArrowheads="1"/>
          </p:cNvSpPr>
          <p:nvPr/>
        </p:nvSpPr>
        <p:spPr bwMode="auto">
          <a:xfrm>
            <a:off x="705722" y="3415154"/>
            <a:ext cx="2872380" cy="2308324"/>
          </a:xfrm>
          <a:prstGeom prst="rect">
            <a:avLst/>
          </a:prstGeom>
          <a:solidFill>
            <a:schemeClr val="bg1">
              <a:lumMod val="95000"/>
            </a:schemeClr>
          </a:solidFill>
          <a:ln>
            <a:solidFill>
              <a:schemeClr val="tx1"/>
            </a:solidFill>
            <a:headEnd/>
            <a:tailEnd/>
          </a:ln>
          <a:extLst/>
        </p:spPr>
        <p:style>
          <a:lnRef idx="2">
            <a:schemeClr val="accent2"/>
          </a:lnRef>
          <a:fillRef idx="1">
            <a:schemeClr val="lt1"/>
          </a:fillRef>
          <a:effectRef idx="0">
            <a:schemeClr val="accent2"/>
          </a:effectRef>
          <a:fontRef idx="minor">
            <a:schemeClr val="dk1"/>
          </a:fontRef>
        </p:style>
        <p:txBody>
          <a:bodyPr wrap="squar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ts val="600"/>
              </a:spcBef>
              <a:spcAft>
                <a:spcPts val="600"/>
              </a:spcAft>
              <a:buClrTx/>
              <a:buSzTx/>
              <a:buFontTx/>
              <a:buNone/>
            </a:pPr>
            <a:r>
              <a:rPr lang="en-US" altLang="en-US" sz="2400" b="1" dirty="0">
                <a:solidFill>
                  <a:srgbClr val="334E5D"/>
                </a:solidFill>
                <a:latin typeface="Century Gothic" charset="0"/>
                <a:ea typeface="Century Gothic" charset="0"/>
                <a:cs typeface="Century Gothic" charset="0"/>
                <a:sym typeface="Symbol" charset="2"/>
              </a:rPr>
              <a:t>CHO metabolism</a:t>
            </a:r>
          </a:p>
          <a:p>
            <a:pPr algn="l" rtl="0" eaLnBrk="1" hangingPunct="1">
              <a:spcBef>
                <a:spcPts val="600"/>
              </a:spcBef>
              <a:spcAft>
                <a:spcPts val="600"/>
              </a:spcAft>
              <a:buClr>
                <a:schemeClr val="tx1"/>
              </a:buClr>
              <a:buSzTx/>
              <a:buFont typeface="Arial" charset="0"/>
              <a:buChar char="•"/>
            </a:pPr>
            <a:r>
              <a:rPr lang="en-US" altLang="en-US" sz="1600" b="1" dirty="0">
                <a:solidFill>
                  <a:srgbClr val="C00000"/>
                </a:solidFill>
                <a:sym typeface="Symbol" charset="2"/>
              </a:rPr>
              <a:t> </a:t>
            </a:r>
            <a:r>
              <a:rPr lang="en-US" altLang="en-US" sz="1800" dirty="0">
                <a:latin typeface="+mn-lt"/>
                <a:ea typeface="+mn-ea"/>
                <a:cs typeface="+mn-cs"/>
                <a:sym typeface="Symbol" charset="2"/>
              </a:rPr>
              <a:t>Glucose uptake by certain tissues (adipose tissue &amp; sk. muscle) </a:t>
            </a:r>
          </a:p>
          <a:p>
            <a:pPr algn="l" rtl="0" eaLnBrk="1" hangingPunct="1">
              <a:spcBef>
                <a:spcPts val="600"/>
              </a:spcBef>
              <a:spcAft>
                <a:spcPts val="600"/>
              </a:spcAft>
              <a:buClr>
                <a:schemeClr val="tx1"/>
              </a:buClr>
              <a:buSzTx/>
              <a:buFont typeface="Arial" charset="0"/>
              <a:buChar char="•"/>
            </a:pPr>
            <a:r>
              <a:rPr lang="en-US" altLang="en-US" sz="1600" b="1" dirty="0">
                <a:solidFill>
                  <a:srgbClr val="00CC00"/>
                </a:solidFill>
                <a:sym typeface="Symbol" charset="2"/>
              </a:rPr>
              <a:t></a:t>
            </a:r>
            <a:r>
              <a:rPr lang="en-US" altLang="en-US" sz="1800" dirty="0">
                <a:latin typeface="+mn-lt"/>
                <a:ea typeface="+mn-ea"/>
                <a:cs typeface="+mn-cs"/>
                <a:sym typeface="Symbol" charset="2"/>
              </a:rPr>
              <a:t> </a:t>
            </a:r>
            <a:r>
              <a:rPr lang="en-US" altLang="en-US" sz="1800" dirty="0" err="1">
                <a:latin typeface="+mn-lt"/>
                <a:ea typeface="+mn-ea"/>
                <a:cs typeface="+mn-cs"/>
                <a:sym typeface="Symbol" charset="2"/>
              </a:rPr>
              <a:t>Glycogenolysis</a:t>
            </a:r>
            <a:endParaRPr lang="en-US" altLang="en-US" sz="1800" dirty="0">
              <a:latin typeface="+mn-lt"/>
              <a:ea typeface="+mn-ea"/>
              <a:cs typeface="+mn-cs"/>
              <a:sym typeface="Symbol" charset="2"/>
            </a:endParaRPr>
          </a:p>
          <a:p>
            <a:pPr algn="l" rtl="0" eaLnBrk="1" hangingPunct="1">
              <a:spcBef>
                <a:spcPts val="600"/>
              </a:spcBef>
              <a:spcAft>
                <a:spcPts val="600"/>
              </a:spcAft>
              <a:buClr>
                <a:schemeClr val="tx1"/>
              </a:buClr>
              <a:buSzTx/>
              <a:buFont typeface="Arial" charset="0"/>
              <a:buChar char="•"/>
            </a:pPr>
            <a:r>
              <a:rPr lang="en-US" altLang="en-US" sz="1600" b="1" dirty="0">
                <a:solidFill>
                  <a:srgbClr val="00CC00"/>
                </a:solidFill>
                <a:sym typeface="Symbol" charset="2"/>
              </a:rPr>
              <a:t> </a:t>
            </a:r>
            <a:r>
              <a:rPr lang="en-US" altLang="en-US" sz="1800" dirty="0">
                <a:latin typeface="+mn-lt"/>
                <a:ea typeface="+mn-ea"/>
                <a:cs typeface="+mn-cs"/>
                <a:sym typeface="Symbol" charset="2"/>
              </a:rPr>
              <a:t>Gluconeogenesis</a:t>
            </a:r>
            <a:endParaRPr lang="ar-SA" altLang="en-US" sz="1800" dirty="0">
              <a:latin typeface="+mn-lt"/>
              <a:ea typeface="+mn-ea"/>
              <a:cs typeface="+mn-cs"/>
            </a:endParaRPr>
          </a:p>
        </p:txBody>
      </p:sp>
      <p:sp>
        <p:nvSpPr>
          <p:cNvPr id="13" name="TextBox 24"/>
          <p:cNvSpPr txBox="1">
            <a:spLocks noChangeArrowheads="1"/>
          </p:cNvSpPr>
          <p:nvPr/>
        </p:nvSpPr>
        <p:spPr bwMode="auto">
          <a:xfrm>
            <a:off x="4218084" y="3415154"/>
            <a:ext cx="2937568" cy="2308324"/>
          </a:xfrm>
          <a:prstGeom prst="rect">
            <a:avLst/>
          </a:prstGeom>
          <a:solidFill>
            <a:schemeClr val="bg1">
              <a:lumMod val="95000"/>
            </a:schemeClr>
          </a:solidFill>
          <a:ln>
            <a:solidFill>
              <a:schemeClr val="tx1"/>
            </a:solidFill>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ts val="600"/>
              </a:spcBef>
              <a:spcAft>
                <a:spcPts val="600"/>
              </a:spcAft>
              <a:buClrTx/>
              <a:buSzTx/>
              <a:buFontTx/>
              <a:buNone/>
            </a:pPr>
            <a:r>
              <a:rPr lang="en-US" altLang="en-US" sz="2400" b="1" dirty="0">
                <a:solidFill>
                  <a:srgbClr val="334E5D"/>
                </a:solidFill>
                <a:latin typeface="Century Gothic" charset="0"/>
                <a:ea typeface="Century Gothic" charset="0"/>
                <a:cs typeface="Century Gothic" charset="0"/>
                <a:sym typeface="Symbol" charset="2"/>
              </a:rPr>
              <a:t>Lipid metabolism</a:t>
            </a:r>
          </a:p>
          <a:p>
            <a:pPr algn="l" rtl="0" eaLnBrk="1" hangingPunct="1">
              <a:spcBef>
                <a:spcPts val="600"/>
              </a:spcBef>
              <a:spcAft>
                <a:spcPts val="600"/>
              </a:spcAft>
              <a:buClr>
                <a:schemeClr val="tx1"/>
              </a:buClr>
              <a:buSzTx/>
              <a:buFont typeface="Arial" charset="0"/>
              <a:buChar char="•"/>
            </a:pPr>
            <a:r>
              <a:rPr lang="en-US" altLang="en-US" sz="1600" b="1" dirty="0">
                <a:solidFill>
                  <a:srgbClr val="00CC00"/>
                </a:solidFill>
                <a:sym typeface="Symbol" charset="2"/>
              </a:rPr>
              <a:t></a:t>
            </a:r>
            <a:r>
              <a:rPr lang="en-US" altLang="en-US" sz="1600" b="1" dirty="0">
                <a:sym typeface="Symbol" charset="2"/>
              </a:rPr>
              <a:t> </a:t>
            </a:r>
            <a:r>
              <a:rPr lang="en-US" altLang="en-US" sz="1800" dirty="0">
                <a:latin typeface="+mn-lt"/>
                <a:ea typeface="+mn-ea"/>
                <a:cs typeface="+mn-cs"/>
                <a:sym typeface="Symbol" charset="2"/>
              </a:rPr>
              <a:t>Lipolysis</a:t>
            </a:r>
          </a:p>
          <a:p>
            <a:pPr algn="l" rtl="0" eaLnBrk="1" hangingPunct="1">
              <a:spcBef>
                <a:spcPts val="600"/>
              </a:spcBef>
              <a:spcAft>
                <a:spcPts val="600"/>
              </a:spcAft>
              <a:buClr>
                <a:schemeClr val="tx1"/>
              </a:buClr>
              <a:buSzTx/>
              <a:buFont typeface="Arial" charset="0"/>
              <a:buChar char="•"/>
            </a:pPr>
            <a:r>
              <a:rPr lang="en-US" altLang="en-US" sz="1600" b="1" dirty="0">
                <a:solidFill>
                  <a:srgbClr val="00CC00"/>
                </a:solidFill>
                <a:sym typeface="Symbol" charset="2"/>
              </a:rPr>
              <a:t> </a:t>
            </a:r>
            <a:r>
              <a:rPr lang="en-US" altLang="en-US" sz="1800" dirty="0">
                <a:latin typeface="+mn-lt"/>
                <a:ea typeface="+mn-ea"/>
                <a:cs typeface="+mn-cs"/>
                <a:sym typeface="Symbol" charset="2"/>
              </a:rPr>
              <a:t>Fatty acid oxidation</a:t>
            </a:r>
          </a:p>
          <a:p>
            <a:pPr algn="l" rtl="0">
              <a:spcBef>
                <a:spcPts val="600"/>
              </a:spcBef>
              <a:spcAft>
                <a:spcPts val="600"/>
              </a:spcAft>
              <a:buClr>
                <a:schemeClr val="tx1"/>
              </a:buClr>
              <a:buSzTx/>
              <a:buFont typeface="Arial" charset="0"/>
              <a:buChar char="•"/>
            </a:pPr>
            <a:r>
              <a:rPr lang="en-US" altLang="en-US" sz="1600" b="1" dirty="0">
                <a:solidFill>
                  <a:srgbClr val="00CC00"/>
                </a:solidFill>
                <a:sym typeface="Symbol" charset="2"/>
              </a:rPr>
              <a:t> </a:t>
            </a:r>
            <a:r>
              <a:rPr lang="en-US" altLang="en-US" sz="1800" dirty="0">
                <a:latin typeface="+mn-lt"/>
                <a:ea typeface="+mn-ea"/>
                <a:cs typeface="+mn-cs"/>
                <a:sym typeface="Symbol" charset="2"/>
              </a:rPr>
              <a:t>Production of Ketone bodies (in liver</a:t>
            </a:r>
            <a:r>
              <a:rPr lang="en-US" altLang="en-US" sz="1800" dirty="0" smtClean="0">
                <a:latin typeface="+mn-lt"/>
                <a:ea typeface="+mn-ea"/>
                <a:cs typeface="+mn-cs"/>
                <a:sym typeface="Symbol" charset="2"/>
              </a:rPr>
              <a:t>). </a:t>
            </a:r>
            <a:r>
              <a:rPr lang="en-US" sz="1800" dirty="0">
                <a:solidFill>
                  <a:srgbClr val="008F00"/>
                </a:solidFill>
                <a:latin typeface="+mn-lt"/>
                <a:ea typeface="+mn-ea"/>
                <a:cs typeface="+mn-cs"/>
              </a:rPr>
              <a:t>Much worse in type </a:t>
            </a:r>
            <a:r>
              <a:rPr lang="en-US" sz="1800" dirty="0" smtClean="0">
                <a:solidFill>
                  <a:srgbClr val="008F00"/>
                </a:solidFill>
                <a:latin typeface="+mn-lt"/>
                <a:ea typeface="+mn-ea"/>
                <a:cs typeface="+mn-cs"/>
              </a:rPr>
              <a:t>1.</a:t>
            </a:r>
            <a:endParaRPr lang="ar-SA" altLang="en-US" sz="1800" dirty="0">
              <a:solidFill>
                <a:srgbClr val="008F00"/>
              </a:solidFill>
              <a:latin typeface="+mn-lt"/>
              <a:ea typeface="+mn-ea"/>
              <a:cs typeface="+mn-cs"/>
            </a:endParaRPr>
          </a:p>
        </p:txBody>
      </p:sp>
      <p:sp>
        <p:nvSpPr>
          <p:cNvPr id="14" name="TextBox 25"/>
          <p:cNvSpPr txBox="1">
            <a:spLocks noChangeArrowheads="1"/>
          </p:cNvSpPr>
          <p:nvPr/>
        </p:nvSpPr>
        <p:spPr bwMode="auto">
          <a:xfrm>
            <a:off x="7625790" y="3400288"/>
            <a:ext cx="3212074" cy="1323439"/>
          </a:xfrm>
          <a:prstGeom prst="rect">
            <a:avLst/>
          </a:prstGeom>
          <a:solidFill>
            <a:schemeClr val="bg1">
              <a:lumMod val="95000"/>
            </a:schemeClr>
          </a:solidFill>
          <a:ln>
            <a:solidFill>
              <a:schemeClr val="tx1"/>
            </a:solidFill>
            <a:headEnd/>
            <a:tailEnd/>
          </a:ln>
          <a:extLst/>
        </p:spPr>
        <p:style>
          <a:lnRef idx="2">
            <a:schemeClr val="dk1"/>
          </a:lnRef>
          <a:fillRef idx="1">
            <a:schemeClr val="lt1"/>
          </a:fillRef>
          <a:effectRef idx="0">
            <a:schemeClr val="dk1"/>
          </a:effectRef>
          <a:fontRef idx="minor">
            <a:schemeClr val="dk1"/>
          </a:fontRef>
        </p:style>
        <p:txBody>
          <a:bodyPr wrap="squar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ts val="600"/>
              </a:spcBef>
              <a:spcAft>
                <a:spcPts val="600"/>
              </a:spcAft>
              <a:buClrTx/>
              <a:buSzTx/>
              <a:buFontTx/>
              <a:buNone/>
            </a:pPr>
            <a:r>
              <a:rPr lang="en-US" altLang="en-US" sz="2400" b="1" dirty="0">
                <a:solidFill>
                  <a:srgbClr val="334E5D"/>
                </a:solidFill>
                <a:latin typeface="Century Gothic" charset="0"/>
                <a:ea typeface="Century Gothic" charset="0"/>
                <a:cs typeface="Century Gothic" charset="0"/>
                <a:sym typeface="Symbol" charset="2"/>
              </a:rPr>
              <a:t>Protein metabolism</a:t>
            </a:r>
          </a:p>
          <a:p>
            <a:pPr algn="l" rtl="0" eaLnBrk="1" hangingPunct="1">
              <a:spcBef>
                <a:spcPts val="600"/>
              </a:spcBef>
              <a:spcAft>
                <a:spcPts val="600"/>
              </a:spcAft>
              <a:buClr>
                <a:schemeClr val="tx1"/>
              </a:buClr>
              <a:buSzTx/>
              <a:buFont typeface="Arial" charset="0"/>
              <a:buChar char="•"/>
            </a:pPr>
            <a:r>
              <a:rPr lang="en-US" altLang="en-US" sz="1600" b="1" dirty="0">
                <a:solidFill>
                  <a:srgbClr val="C00000"/>
                </a:solidFill>
                <a:sym typeface="Symbol" charset="2"/>
              </a:rPr>
              <a:t></a:t>
            </a:r>
            <a:r>
              <a:rPr lang="en-US" altLang="en-US" sz="1600" b="1" dirty="0">
                <a:sym typeface="Symbol" charset="2"/>
              </a:rPr>
              <a:t> </a:t>
            </a:r>
            <a:r>
              <a:rPr lang="en-US" altLang="en-US" sz="1800" dirty="0">
                <a:latin typeface="+mn-lt"/>
                <a:ea typeface="+mn-ea"/>
                <a:cs typeface="+mn-cs"/>
                <a:sym typeface="Symbol" charset="2"/>
              </a:rPr>
              <a:t>Protein synthesis</a:t>
            </a:r>
          </a:p>
          <a:p>
            <a:pPr algn="l" rtl="0" eaLnBrk="1" hangingPunct="1">
              <a:spcBef>
                <a:spcPts val="600"/>
              </a:spcBef>
              <a:spcAft>
                <a:spcPts val="600"/>
              </a:spcAft>
              <a:buClr>
                <a:schemeClr val="tx1"/>
              </a:buClr>
              <a:buSzTx/>
              <a:buFont typeface="Arial" charset="0"/>
              <a:buChar char="•"/>
            </a:pPr>
            <a:r>
              <a:rPr lang="en-US" altLang="en-US" sz="1600" b="1" dirty="0">
                <a:solidFill>
                  <a:srgbClr val="00CC00"/>
                </a:solidFill>
                <a:sym typeface="Symbol" charset="2"/>
              </a:rPr>
              <a:t></a:t>
            </a:r>
            <a:r>
              <a:rPr lang="en-US" altLang="en-US" sz="1600" b="1" dirty="0">
                <a:sym typeface="Symbol" charset="2"/>
              </a:rPr>
              <a:t> </a:t>
            </a:r>
            <a:r>
              <a:rPr lang="en-US" altLang="en-US" sz="1800" dirty="0">
                <a:latin typeface="+mn-lt"/>
                <a:ea typeface="+mn-ea"/>
                <a:cs typeface="+mn-cs"/>
                <a:sym typeface="Symbol" charset="2"/>
              </a:rPr>
              <a:t>Protein degradation</a:t>
            </a:r>
            <a:endParaRPr lang="ar-SA" altLang="en-US" sz="1800" dirty="0">
              <a:latin typeface="+mn-lt"/>
              <a:ea typeface="+mn-ea"/>
              <a:cs typeface="+mn-cs"/>
            </a:endParaRPr>
          </a:p>
        </p:txBody>
      </p:sp>
      <p:sp>
        <p:nvSpPr>
          <p:cNvPr id="17" name="Down Arrow 16"/>
          <p:cNvSpPr/>
          <p:nvPr/>
        </p:nvSpPr>
        <p:spPr>
          <a:xfrm>
            <a:off x="5534471" y="1646407"/>
            <a:ext cx="304801" cy="425641"/>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ln w="0"/>
              <a:solidFill>
                <a:schemeClr val="accent1">
                  <a:lumMod val="75000"/>
                </a:schemeClr>
              </a:solidFill>
              <a:effectLst>
                <a:outerShdw blurRad="38100" dist="19050" dir="2700000" algn="tl" rotWithShape="0">
                  <a:schemeClr val="dk1">
                    <a:alpha val="40000"/>
                  </a:schemeClr>
                </a:outerShdw>
              </a:effectLst>
            </a:endParaRPr>
          </a:p>
        </p:txBody>
      </p:sp>
      <p:cxnSp>
        <p:nvCxnSpPr>
          <p:cNvPr id="19" name="Straight Connector 18"/>
          <p:cNvCxnSpPr/>
          <p:nvPr/>
        </p:nvCxnSpPr>
        <p:spPr>
          <a:xfrm>
            <a:off x="2141914" y="2834559"/>
            <a:ext cx="7089913" cy="13252"/>
          </a:xfrm>
          <a:prstGeom prst="line">
            <a:avLst/>
          </a:prstGeom>
          <a:ln w="34925"/>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2141914" y="2834559"/>
            <a:ext cx="0" cy="580595"/>
          </a:xfrm>
          <a:prstGeom prst="straightConnector1">
            <a:avLst/>
          </a:prstGeom>
          <a:ln w="34925"/>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5686869" y="2834557"/>
            <a:ext cx="0" cy="580595"/>
          </a:xfrm>
          <a:prstGeom prst="straightConnector1">
            <a:avLst/>
          </a:prstGeom>
          <a:ln w="34925"/>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9231826" y="2834558"/>
            <a:ext cx="0" cy="580595"/>
          </a:xfrm>
          <a:prstGeom prst="straightConnector1">
            <a:avLst/>
          </a:prstGeom>
          <a:ln w="34925"/>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5686868" y="2544259"/>
            <a:ext cx="0" cy="580595"/>
          </a:xfrm>
          <a:prstGeom prst="straightConnector1">
            <a:avLst/>
          </a:prstGeom>
          <a:ln w="3492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8320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987"/>
            <a:ext cx="11564383" cy="400110"/>
          </a:xfrm>
          <a:prstGeom prst="rect">
            <a:avLst/>
          </a:prstGeom>
        </p:spPr>
        <p:txBody>
          <a:bodyPr wrap="none">
            <a:spAutoFit/>
          </a:bodyPr>
          <a:lstStyle/>
          <a:p>
            <a:pPr algn="ctr">
              <a:spcBef>
                <a:spcPct val="0"/>
              </a:spcBef>
            </a:pPr>
            <a:r>
              <a:rPr lang="en-US" altLang="en-US" sz="2000" dirty="0">
                <a:solidFill>
                  <a:srgbClr val="4C8180"/>
                </a:solidFill>
                <a:latin typeface="Century Gothic" charset="0"/>
                <a:ea typeface="Century Gothic" charset="0"/>
                <a:cs typeface="Century Gothic" charset="0"/>
              </a:rPr>
              <a:t>Mechanisms of Increase Hepatic Glucose Output &amp; Decrease of Peripheral Glucose </a:t>
            </a:r>
            <a:r>
              <a:rPr lang="en-US" altLang="en-US" sz="2000" dirty="0" smtClean="0">
                <a:solidFill>
                  <a:srgbClr val="4C8180"/>
                </a:solidFill>
                <a:latin typeface="Century Gothic" charset="0"/>
                <a:ea typeface="Century Gothic" charset="0"/>
                <a:cs typeface="Century Gothic" charset="0"/>
              </a:rPr>
              <a:t>Uptake:</a:t>
            </a:r>
            <a:endParaRPr lang="ar-SA" altLang="en-US" sz="2000" dirty="0">
              <a:solidFill>
                <a:srgbClr val="4C8180"/>
              </a:solidFill>
              <a:latin typeface="Century Gothic" charset="0"/>
              <a:ea typeface="Century Gothic" charset="0"/>
              <a:cs typeface="Century Gothic" charset="0"/>
            </a:endParaRPr>
          </a:p>
        </p:txBody>
      </p:sp>
      <p:sp>
        <p:nvSpPr>
          <p:cNvPr id="4" name="TextBox 2"/>
          <p:cNvSpPr txBox="1">
            <a:spLocks noChangeArrowheads="1"/>
          </p:cNvSpPr>
          <p:nvPr/>
        </p:nvSpPr>
        <p:spPr bwMode="auto">
          <a:xfrm>
            <a:off x="1" y="976602"/>
            <a:ext cx="4460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2400" b="1" dirty="0">
                <a:solidFill>
                  <a:srgbClr val="334E5D"/>
                </a:solidFill>
                <a:latin typeface="Century Gothic" charset="0"/>
                <a:ea typeface="Century Gothic" charset="0"/>
                <a:cs typeface="Century Gothic" charset="0"/>
              </a:rPr>
              <a:t>Mechanisms of Increase Hepatic Glucose Output</a:t>
            </a:r>
            <a:endParaRPr lang="ar-SA" altLang="en-US" sz="2400" b="1" dirty="0">
              <a:solidFill>
                <a:srgbClr val="334E5D"/>
              </a:solidFill>
              <a:latin typeface="Century Gothic" charset="0"/>
              <a:ea typeface="Century Gothic" charset="0"/>
              <a:cs typeface="Century Gothic" charset="0"/>
            </a:endParaRPr>
          </a:p>
        </p:txBody>
      </p:sp>
      <p:sp>
        <p:nvSpPr>
          <p:cNvPr id="6" name="TextBox 3"/>
          <p:cNvSpPr txBox="1">
            <a:spLocks noChangeArrowheads="1"/>
          </p:cNvSpPr>
          <p:nvPr/>
        </p:nvSpPr>
        <p:spPr bwMode="auto">
          <a:xfrm>
            <a:off x="1851575" y="2107095"/>
            <a:ext cx="995785" cy="369332"/>
          </a:xfrm>
          <a:prstGeom prst="rect">
            <a:avLst/>
          </a:prstGeom>
          <a:solidFill>
            <a:schemeClr val="tx2"/>
          </a:solidFill>
          <a:ln>
            <a:noFill/>
          </a:ln>
          <a:extLst/>
        </p:spPr>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 Insulin</a:t>
            </a:r>
            <a:endParaRPr lang="ar-SA" altLang="en-US" sz="1800" dirty="0">
              <a:solidFill>
                <a:schemeClr val="bg1"/>
              </a:solidFill>
              <a:latin typeface="+mn-lt"/>
              <a:ea typeface="+mn-ea"/>
              <a:cs typeface="+mn-cs"/>
            </a:endParaRPr>
          </a:p>
        </p:txBody>
      </p:sp>
      <p:sp>
        <p:nvSpPr>
          <p:cNvPr id="7" name="TextBox 4"/>
          <p:cNvSpPr txBox="1">
            <a:spLocks noChangeArrowheads="1"/>
          </p:cNvSpPr>
          <p:nvPr/>
        </p:nvSpPr>
        <p:spPr bwMode="auto">
          <a:xfrm>
            <a:off x="354562" y="2869366"/>
            <a:ext cx="3989810" cy="369332"/>
          </a:xfrm>
          <a:prstGeom prst="rect">
            <a:avLst/>
          </a:prstGeom>
          <a:solidFill>
            <a:schemeClr val="tx2"/>
          </a:solidFill>
          <a:ln>
            <a:noFill/>
          </a:ln>
          <a:extLst/>
        </p:spPr>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 Inhibitory effect on glucagon secretion</a:t>
            </a:r>
            <a:endParaRPr lang="ar-SA" altLang="en-US" sz="1800" dirty="0">
              <a:solidFill>
                <a:schemeClr val="bg1"/>
              </a:solidFill>
              <a:latin typeface="+mn-lt"/>
              <a:ea typeface="+mn-ea"/>
              <a:cs typeface="+mn-cs"/>
            </a:endParaRPr>
          </a:p>
        </p:txBody>
      </p:sp>
      <p:sp>
        <p:nvSpPr>
          <p:cNvPr id="8" name="TextBox 5"/>
          <p:cNvSpPr txBox="1">
            <a:spLocks noChangeArrowheads="1"/>
          </p:cNvSpPr>
          <p:nvPr/>
        </p:nvSpPr>
        <p:spPr bwMode="auto">
          <a:xfrm>
            <a:off x="1748212" y="3675079"/>
            <a:ext cx="1202509" cy="369332"/>
          </a:xfrm>
          <a:prstGeom prst="rect">
            <a:avLst/>
          </a:prstGeom>
          <a:solidFill>
            <a:schemeClr val="tx2"/>
          </a:solidFill>
          <a:ln>
            <a:noFill/>
          </a:ln>
          <a:extLst/>
        </p:spPr>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a:spcBef>
                <a:spcPct val="0"/>
              </a:spcBef>
              <a:buClrTx/>
              <a:buSzTx/>
              <a:buNone/>
            </a:pPr>
            <a:r>
              <a:rPr lang="en-US" altLang="en-US" sz="1800" dirty="0">
                <a:solidFill>
                  <a:schemeClr val="bg1"/>
                </a:solidFill>
                <a:latin typeface="+mn-lt"/>
                <a:ea typeface="+mn-ea"/>
                <a:cs typeface="+mn-cs"/>
                <a:sym typeface="Symbol" charset="2"/>
              </a:rPr>
              <a:t>Glucagon</a:t>
            </a:r>
            <a:endParaRPr lang="ar-SA" altLang="en-US" sz="1800" dirty="0">
              <a:solidFill>
                <a:schemeClr val="bg1"/>
              </a:solidFill>
              <a:latin typeface="+mn-lt"/>
              <a:ea typeface="+mn-ea"/>
              <a:cs typeface="+mn-cs"/>
            </a:endParaRPr>
          </a:p>
        </p:txBody>
      </p:sp>
      <p:sp>
        <p:nvSpPr>
          <p:cNvPr id="9" name="TextBox 7"/>
          <p:cNvSpPr txBox="1">
            <a:spLocks noChangeArrowheads="1"/>
          </p:cNvSpPr>
          <p:nvPr/>
        </p:nvSpPr>
        <p:spPr bwMode="auto">
          <a:xfrm>
            <a:off x="593985" y="4658914"/>
            <a:ext cx="3510961" cy="646331"/>
          </a:xfrm>
          <a:prstGeom prst="rect">
            <a:avLst/>
          </a:prstGeom>
          <a:solidFill>
            <a:schemeClr val="tx2"/>
          </a:solidFill>
          <a:ln>
            <a:noFill/>
          </a:ln>
          <a:extLst/>
        </p:spPr>
        <p:style>
          <a:lnRef idx="2">
            <a:schemeClr val="accent6"/>
          </a:lnRef>
          <a:fillRef idx="1">
            <a:schemeClr val="lt1"/>
          </a:fillRef>
          <a:effectRef idx="0">
            <a:schemeClr val="accent6"/>
          </a:effectRef>
          <a:fontRef idx="minor">
            <a:schemeClr val="dk1"/>
          </a:fontRef>
        </p:style>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Gluconeogenesis &amp; </a:t>
            </a:r>
            <a:r>
              <a:rPr lang="en-US" altLang="en-US" sz="1800" dirty="0" err="1" smtClean="0">
                <a:solidFill>
                  <a:schemeClr val="bg1"/>
                </a:solidFill>
                <a:latin typeface="+mn-lt"/>
                <a:ea typeface="+mn-ea"/>
                <a:cs typeface="+mn-cs"/>
                <a:sym typeface="Symbol" charset="2"/>
              </a:rPr>
              <a:t>glycogenolysis</a:t>
            </a:r>
            <a:endParaRPr lang="en-US" altLang="en-US" sz="1800" dirty="0" smtClean="0">
              <a:solidFill>
                <a:schemeClr val="bg1"/>
              </a:solidFill>
              <a:latin typeface="+mn-lt"/>
              <a:ea typeface="+mn-ea"/>
              <a:cs typeface="+mn-cs"/>
              <a:sym typeface="Symbol" charset="2"/>
            </a:endParaRPr>
          </a:p>
          <a:p>
            <a:pPr algn="ctr" rtl="0">
              <a:spcBef>
                <a:spcPct val="0"/>
              </a:spcBef>
              <a:buClrTx/>
              <a:buSzTx/>
              <a:buNone/>
            </a:pPr>
            <a:r>
              <a:rPr lang="en-US" altLang="en-US" sz="1800" dirty="0">
                <a:solidFill>
                  <a:schemeClr val="bg1"/>
                </a:solidFill>
                <a:latin typeface="+mn-lt"/>
                <a:ea typeface="+mn-ea"/>
                <a:cs typeface="+mn-cs"/>
                <a:sym typeface="Symbol" charset="2"/>
              </a:rPr>
              <a:t>(Liver)</a:t>
            </a:r>
            <a:endParaRPr lang="ar-SA" altLang="en-US" sz="1800" dirty="0">
              <a:solidFill>
                <a:schemeClr val="bg1"/>
              </a:solidFill>
              <a:latin typeface="+mn-lt"/>
              <a:ea typeface="+mn-ea"/>
              <a:cs typeface="+mn-cs"/>
            </a:endParaRPr>
          </a:p>
        </p:txBody>
      </p:sp>
      <p:sp>
        <p:nvSpPr>
          <p:cNvPr id="10" name="TextBox 8"/>
          <p:cNvSpPr txBox="1">
            <a:spLocks noChangeArrowheads="1"/>
          </p:cNvSpPr>
          <p:nvPr/>
        </p:nvSpPr>
        <p:spPr bwMode="auto">
          <a:xfrm>
            <a:off x="1474193" y="5919748"/>
            <a:ext cx="1750544" cy="369332"/>
          </a:xfrm>
          <a:prstGeom prst="rect">
            <a:avLst/>
          </a:prstGeom>
          <a:solidFill>
            <a:schemeClr val="tx2"/>
          </a:solidFill>
          <a:ln>
            <a:noFill/>
          </a:ln>
          <a:extLst/>
        </p:spPr>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a:spcBef>
                <a:spcPct val="0"/>
              </a:spcBef>
              <a:buClrTx/>
              <a:buSzTx/>
              <a:buNone/>
            </a:pPr>
            <a:r>
              <a:rPr lang="en-US" altLang="en-US" sz="1800" dirty="0">
                <a:solidFill>
                  <a:schemeClr val="bg1"/>
                </a:solidFill>
                <a:latin typeface="+mn-lt"/>
                <a:ea typeface="+mn-ea"/>
                <a:cs typeface="+mn-cs"/>
                <a:sym typeface="Symbol" charset="2"/>
              </a:rPr>
              <a:t>Plasma glucose</a:t>
            </a:r>
            <a:endParaRPr lang="ar-SA" altLang="en-US" sz="1800" dirty="0">
              <a:solidFill>
                <a:schemeClr val="bg1"/>
              </a:solidFill>
              <a:latin typeface="+mn-lt"/>
              <a:ea typeface="+mn-ea"/>
              <a:cs typeface="+mn-cs"/>
            </a:endParaRPr>
          </a:p>
        </p:txBody>
      </p:sp>
      <p:sp>
        <p:nvSpPr>
          <p:cNvPr id="11" name="Down Arrow 10"/>
          <p:cNvSpPr/>
          <p:nvPr/>
        </p:nvSpPr>
        <p:spPr>
          <a:xfrm>
            <a:off x="2241517" y="2512904"/>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 name="Down Arrow 13"/>
          <p:cNvSpPr/>
          <p:nvPr/>
        </p:nvSpPr>
        <p:spPr>
          <a:xfrm>
            <a:off x="2241517" y="3315061"/>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 name="Down Arrow 14"/>
          <p:cNvSpPr/>
          <p:nvPr/>
        </p:nvSpPr>
        <p:spPr>
          <a:xfrm>
            <a:off x="2245348" y="4185526"/>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6" name="Down Arrow 15"/>
          <p:cNvSpPr/>
          <p:nvPr/>
        </p:nvSpPr>
        <p:spPr>
          <a:xfrm>
            <a:off x="2241515" y="5446360"/>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17" name="Straight Connector 16"/>
          <p:cNvCxnSpPr/>
          <p:nvPr/>
        </p:nvCxnSpPr>
        <p:spPr>
          <a:xfrm>
            <a:off x="4460398" y="885788"/>
            <a:ext cx="0" cy="5543902"/>
          </a:xfrm>
          <a:prstGeom prst="line">
            <a:avLst/>
          </a:prstGeom>
        </p:spPr>
        <p:style>
          <a:lnRef idx="3">
            <a:schemeClr val="dk1"/>
          </a:lnRef>
          <a:fillRef idx="0">
            <a:schemeClr val="dk1"/>
          </a:fillRef>
          <a:effectRef idx="2">
            <a:schemeClr val="dk1"/>
          </a:effectRef>
          <a:fontRef idx="minor">
            <a:schemeClr val="tx1"/>
          </a:fontRef>
        </p:style>
      </p:cxnSp>
      <p:sp>
        <p:nvSpPr>
          <p:cNvPr id="18" name="Rectangle 17"/>
          <p:cNvSpPr/>
          <p:nvPr/>
        </p:nvSpPr>
        <p:spPr>
          <a:xfrm>
            <a:off x="6173137" y="976602"/>
            <a:ext cx="5216304" cy="830997"/>
          </a:xfrm>
          <a:prstGeom prst="rect">
            <a:avLst/>
          </a:prstGeom>
        </p:spPr>
        <p:txBody>
          <a:bodyPr wrap="square">
            <a:spAutoFit/>
          </a:bodyPr>
          <a:lstStyle/>
          <a:p>
            <a:pPr algn="ctr">
              <a:spcBef>
                <a:spcPct val="0"/>
              </a:spcBef>
            </a:pPr>
            <a:r>
              <a:rPr lang="en-US" altLang="en-US" sz="2400" b="1" dirty="0">
                <a:solidFill>
                  <a:srgbClr val="334E5D"/>
                </a:solidFill>
                <a:latin typeface="Century Gothic" charset="0"/>
                <a:ea typeface="Century Gothic" charset="0"/>
                <a:cs typeface="Century Gothic" charset="0"/>
              </a:rPr>
              <a:t>Mechanisms of Decrease of Peripheral Glucose Uptake</a:t>
            </a:r>
            <a:endParaRPr lang="ar-SA" altLang="en-US" sz="2400" b="1" dirty="0">
              <a:solidFill>
                <a:srgbClr val="334E5D"/>
              </a:solidFill>
              <a:latin typeface="Century Gothic" charset="0"/>
              <a:ea typeface="Century Gothic" charset="0"/>
              <a:cs typeface="Century Gothic" charset="0"/>
            </a:endParaRPr>
          </a:p>
        </p:txBody>
      </p:sp>
      <p:sp>
        <p:nvSpPr>
          <p:cNvPr id="19" name="Rectangle 18"/>
          <p:cNvSpPr/>
          <p:nvPr/>
        </p:nvSpPr>
        <p:spPr>
          <a:xfrm>
            <a:off x="5399678" y="2489680"/>
            <a:ext cx="869149"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spcBef>
                <a:spcPct val="0"/>
              </a:spcBef>
            </a:pPr>
            <a:r>
              <a:rPr lang="en-US" altLang="en-US" b="1" dirty="0">
                <a:solidFill>
                  <a:srgbClr val="00ADA8"/>
                </a:solidFill>
                <a:sym typeface="Symbol" charset="2"/>
              </a:rPr>
              <a:t>Muscle</a:t>
            </a:r>
            <a:endParaRPr lang="ar-SA" altLang="en-US" b="1" dirty="0">
              <a:solidFill>
                <a:srgbClr val="00ADA8"/>
              </a:solidFill>
            </a:endParaRPr>
          </a:p>
        </p:txBody>
      </p:sp>
      <p:sp>
        <p:nvSpPr>
          <p:cNvPr id="20" name="Rectangle 19"/>
          <p:cNvSpPr/>
          <p:nvPr/>
        </p:nvSpPr>
        <p:spPr>
          <a:xfrm>
            <a:off x="10350175" y="2489680"/>
            <a:ext cx="1601721"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spcBef>
                <a:spcPct val="0"/>
              </a:spcBef>
            </a:pPr>
            <a:r>
              <a:rPr lang="en-US" altLang="en-US" b="1" dirty="0">
                <a:solidFill>
                  <a:srgbClr val="00ADA8"/>
                </a:solidFill>
                <a:sym typeface="Symbol" charset="2"/>
              </a:rPr>
              <a:t>Adipose Tissue</a:t>
            </a:r>
            <a:endParaRPr lang="ar-SA" altLang="en-US" b="1" dirty="0">
              <a:solidFill>
                <a:srgbClr val="00ADA8"/>
              </a:solidFill>
            </a:endParaRPr>
          </a:p>
        </p:txBody>
      </p:sp>
      <p:sp>
        <p:nvSpPr>
          <p:cNvPr id="21" name="TextBox 3"/>
          <p:cNvSpPr txBox="1">
            <a:spLocks noChangeArrowheads="1"/>
          </p:cNvSpPr>
          <p:nvPr/>
        </p:nvSpPr>
        <p:spPr bwMode="auto">
          <a:xfrm>
            <a:off x="5326630" y="2939997"/>
            <a:ext cx="995785" cy="369332"/>
          </a:xfrm>
          <a:prstGeom prst="rect">
            <a:avLst/>
          </a:prstGeom>
          <a:solidFill>
            <a:schemeClr val="tx2"/>
          </a:solidFill>
          <a:ln>
            <a:noFill/>
          </a:ln>
          <a:extLst/>
        </p:spPr>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a:t>
            </a:r>
            <a:r>
              <a:rPr lang="en-US" altLang="en-US" sz="1800" dirty="0">
                <a:latin typeface="+mn-lt"/>
                <a:ea typeface="+mn-ea"/>
                <a:cs typeface="+mn-cs"/>
                <a:sym typeface="Symbol" charset="2"/>
              </a:rPr>
              <a:t> </a:t>
            </a:r>
            <a:r>
              <a:rPr lang="en-US" altLang="en-US" sz="1800" dirty="0">
                <a:solidFill>
                  <a:schemeClr val="bg1"/>
                </a:solidFill>
                <a:latin typeface="+mn-lt"/>
                <a:ea typeface="+mn-ea"/>
                <a:cs typeface="+mn-cs"/>
                <a:sym typeface="Symbol" charset="2"/>
              </a:rPr>
              <a:t>Insulin</a:t>
            </a:r>
            <a:endParaRPr lang="ar-SA" altLang="en-US" sz="1800" dirty="0">
              <a:solidFill>
                <a:schemeClr val="bg1"/>
              </a:solidFill>
              <a:latin typeface="+mn-lt"/>
              <a:ea typeface="+mn-ea"/>
              <a:cs typeface="+mn-cs"/>
            </a:endParaRPr>
          </a:p>
        </p:txBody>
      </p:sp>
      <p:sp>
        <p:nvSpPr>
          <p:cNvPr id="22" name="TextBox 3"/>
          <p:cNvSpPr txBox="1">
            <a:spLocks noChangeArrowheads="1"/>
          </p:cNvSpPr>
          <p:nvPr/>
        </p:nvSpPr>
        <p:spPr bwMode="auto">
          <a:xfrm>
            <a:off x="10694017" y="2958115"/>
            <a:ext cx="995785" cy="369332"/>
          </a:xfrm>
          <a:prstGeom prst="rect">
            <a:avLst/>
          </a:prstGeom>
          <a:solidFill>
            <a:schemeClr val="tx2"/>
          </a:solidFill>
          <a:ln>
            <a:noFill/>
          </a:ln>
          <a:extLst/>
        </p:spPr>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 Insulin</a:t>
            </a:r>
            <a:endParaRPr lang="ar-SA" altLang="en-US" sz="1800" dirty="0">
              <a:solidFill>
                <a:schemeClr val="bg1"/>
              </a:solidFill>
              <a:latin typeface="+mn-lt"/>
              <a:ea typeface="+mn-ea"/>
              <a:cs typeface="+mn-cs"/>
            </a:endParaRPr>
          </a:p>
        </p:txBody>
      </p:sp>
      <p:sp>
        <p:nvSpPr>
          <p:cNvPr id="23" name="Down Arrow 22"/>
          <p:cNvSpPr/>
          <p:nvPr/>
        </p:nvSpPr>
        <p:spPr>
          <a:xfrm>
            <a:off x="5716140" y="3390314"/>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4" name="Down Arrow 23"/>
          <p:cNvSpPr/>
          <p:nvPr/>
        </p:nvSpPr>
        <p:spPr>
          <a:xfrm>
            <a:off x="11117498" y="3366873"/>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25" name="Straight Connector 24"/>
          <p:cNvCxnSpPr/>
          <p:nvPr/>
        </p:nvCxnSpPr>
        <p:spPr>
          <a:xfrm flipV="1">
            <a:off x="5825889" y="2176092"/>
            <a:ext cx="5325147" cy="13254"/>
          </a:xfrm>
          <a:prstGeom prst="line">
            <a:avLst/>
          </a:prstGeom>
          <a:ln w="34925"/>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5825889" y="2189345"/>
            <a:ext cx="0" cy="300335"/>
          </a:xfrm>
          <a:prstGeom prst="straightConnector1">
            <a:avLst/>
          </a:prstGeom>
          <a:ln w="34925"/>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11151036" y="2189345"/>
            <a:ext cx="0" cy="300335"/>
          </a:xfrm>
          <a:prstGeom prst="straightConnector1">
            <a:avLst/>
          </a:prstGeom>
          <a:ln w="34925"/>
        </p:spPr>
        <p:style>
          <a:lnRef idx="3">
            <a:schemeClr val="dk1"/>
          </a:lnRef>
          <a:fillRef idx="0">
            <a:schemeClr val="dk1"/>
          </a:fillRef>
          <a:effectRef idx="2">
            <a:schemeClr val="dk1"/>
          </a:effectRef>
          <a:fontRef idx="minor">
            <a:schemeClr val="tx1"/>
          </a:fontRef>
        </p:style>
      </p:cxnSp>
      <p:sp>
        <p:nvSpPr>
          <p:cNvPr id="31" name="TextBox 19"/>
          <p:cNvSpPr txBox="1">
            <a:spLocks noChangeArrowheads="1"/>
          </p:cNvSpPr>
          <p:nvPr/>
        </p:nvSpPr>
        <p:spPr bwMode="auto">
          <a:xfrm>
            <a:off x="10316637" y="3710118"/>
            <a:ext cx="1796211" cy="369332"/>
          </a:xfrm>
          <a:prstGeom prst="rect">
            <a:avLst/>
          </a:prstGeom>
          <a:solidFill>
            <a:schemeClr val="tx2"/>
          </a:solidFill>
          <a:ln>
            <a:noFill/>
          </a:ln>
          <a:extLst/>
        </p:spPr>
        <p:txBody>
          <a:bodyPr wrap="squar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 Glucose uptake</a:t>
            </a:r>
          </a:p>
        </p:txBody>
      </p:sp>
      <p:sp>
        <p:nvSpPr>
          <p:cNvPr id="32" name="TextBox 8"/>
          <p:cNvSpPr txBox="1">
            <a:spLocks noChangeArrowheads="1"/>
          </p:cNvSpPr>
          <p:nvPr/>
        </p:nvSpPr>
        <p:spPr bwMode="auto">
          <a:xfrm>
            <a:off x="10350175" y="4488407"/>
            <a:ext cx="1750544" cy="369332"/>
          </a:xfrm>
          <a:prstGeom prst="rect">
            <a:avLst/>
          </a:prstGeom>
          <a:solidFill>
            <a:schemeClr val="tx2"/>
          </a:solidFill>
          <a:ln>
            <a:noFill/>
          </a:ln>
          <a:extLst/>
        </p:spPr>
        <p:txBody>
          <a:bodyPr wrap="non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a:spcBef>
                <a:spcPct val="0"/>
              </a:spcBef>
              <a:buClrTx/>
              <a:buSzTx/>
              <a:buNone/>
            </a:pPr>
            <a:r>
              <a:rPr lang="en-US" altLang="en-US" sz="1800" dirty="0">
                <a:solidFill>
                  <a:schemeClr val="bg1"/>
                </a:solidFill>
                <a:latin typeface="+mn-lt"/>
                <a:ea typeface="+mn-ea"/>
                <a:cs typeface="+mn-cs"/>
                <a:sym typeface="Symbol" charset="2"/>
              </a:rPr>
              <a:t>Plasma glucose</a:t>
            </a:r>
            <a:endParaRPr lang="ar-SA" altLang="en-US" sz="1800" dirty="0">
              <a:solidFill>
                <a:schemeClr val="bg1"/>
              </a:solidFill>
              <a:latin typeface="+mn-lt"/>
              <a:ea typeface="+mn-ea"/>
              <a:cs typeface="+mn-cs"/>
            </a:endParaRPr>
          </a:p>
        </p:txBody>
      </p:sp>
      <p:sp>
        <p:nvSpPr>
          <p:cNvPr id="36" name="TextBox 5"/>
          <p:cNvSpPr txBox="1">
            <a:spLocks noChangeArrowheads="1"/>
          </p:cNvSpPr>
          <p:nvPr/>
        </p:nvSpPr>
        <p:spPr bwMode="auto">
          <a:xfrm>
            <a:off x="4643814" y="5065054"/>
            <a:ext cx="2380875" cy="646331"/>
          </a:xfrm>
          <a:prstGeom prst="rect">
            <a:avLst/>
          </a:prstGeom>
          <a:solidFill>
            <a:schemeClr val="tx2"/>
          </a:solidFill>
          <a:ln>
            <a:noFill/>
          </a:ln>
          <a:extLst/>
        </p:spPr>
        <p:txBody>
          <a:bodyPr wrap="square">
            <a:spAutoFit/>
          </a:bodyPr>
          <a:lstStyle>
            <a:lvl1pPr algn="r" rtl="1">
              <a:spcBef>
                <a:spcPts val="400"/>
              </a:spcBef>
              <a:buClr>
                <a:schemeClr val="accent1"/>
              </a:buClr>
              <a:buSzPct val="68000"/>
              <a:buFont typeface="Wingdings 3" charset="2"/>
              <a:buChar char=""/>
              <a:defRPr sz="2700">
                <a:solidFill>
                  <a:schemeClr val="tx1"/>
                </a:solidFill>
                <a:latin typeface="Lucida Sans Unicode" charset="0"/>
                <a:ea typeface="Arial" charset="0"/>
                <a:cs typeface="Arial" charset="0"/>
              </a:defRPr>
            </a:lvl1pPr>
            <a:lvl2pPr marL="742950" indent="-285750" algn="r" rtl="1">
              <a:spcBef>
                <a:spcPts val="325"/>
              </a:spcBef>
              <a:buClr>
                <a:schemeClr val="accent1"/>
              </a:buClr>
              <a:buFont typeface="Verdana" charset="0"/>
              <a:buChar char="◦"/>
              <a:defRPr sz="2300">
                <a:solidFill>
                  <a:schemeClr val="tx1"/>
                </a:solidFill>
                <a:latin typeface="Lucida Sans Unicode" charset="0"/>
                <a:ea typeface="Arial" charset="0"/>
                <a:cs typeface="Arial" charset="0"/>
              </a:defRPr>
            </a:lvl2pPr>
            <a:lvl3pPr marL="1143000" indent="-228600" algn="r" rtl="1">
              <a:spcBef>
                <a:spcPts val="350"/>
              </a:spcBef>
              <a:buClr>
                <a:schemeClr val="accent2"/>
              </a:buClr>
              <a:buSzPct val="100000"/>
              <a:buFont typeface="Wingdings 2" charset="2"/>
              <a:buChar char=""/>
              <a:defRPr sz="2100">
                <a:solidFill>
                  <a:schemeClr val="tx1"/>
                </a:solidFill>
                <a:latin typeface="Lucida Sans Unicode" charset="0"/>
                <a:ea typeface="Arial" charset="0"/>
                <a:cs typeface="Arial" charset="0"/>
              </a:defRPr>
            </a:lvl3pPr>
            <a:lvl4pPr marL="1600200" indent="-228600" algn="r" rtl="1">
              <a:spcBef>
                <a:spcPts val="350"/>
              </a:spcBef>
              <a:buClr>
                <a:schemeClr val="accent2"/>
              </a:buClr>
              <a:buFont typeface="Wingdings 2" charset="2"/>
              <a:buChar char=""/>
              <a:defRPr sz="1900">
                <a:solidFill>
                  <a:schemeClr val="tx1"/>
                </a:solidFill>
                <a:latin typeface="Lucida Sans Unicode" charset="0"/>
                <a:ea typeface="Arial" charset="0"/>
                <a:cs typeface="Arial" charset="0"/>
              </a:defRPr>
            </a:lvl4pPr>
            <a:lvl5pPr marL="2057400" indent="-228600" algn="r" rtl="1">
              <a:spcBef>
                <a:spcPts val="350"/>
              </a:spcBef>
              <a:buClr>
                <a:schemeClr val="accent2"/>
              </a:buClr>
              <a:buFont typeface="Wingdings 2" charset="2"/>
              <a:buChar char=""/>
              <a:defRPr>
                <a:solidFill>
                  <a:schemeClr val="tx1"/>
                </a:solidFill>
                <a:latin typeface="Lucida Sans Unicode" charset="0"/>
                <a:ea typeface="Arial" charset="0"/>
                <a:cs typeface="Arial" charset="0"/>
              </a:defRPr>
            </a:lvl5pPr>
            <a:lvl6pPr marL="25146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6pPr>
            <a:lvl7pPr marL="29718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7pPr>
            <a:lvl8pPr marL="34290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8pPr>
            <a:lvl9pPr marL="3886200" indent="-228600" algn="r" rtl="1" eaLnBrk="0" fontAlgn="base" hangingPunct="0">
              <a:spcBef>
                <a:spcPts val="350"/>
              </a:spcBef>
              <a:spcAft>
                <a:spcPct val="0"/>
              </a:spcAft>
              <a:buClr>
                <a:schemeClr val="accent2"/>
              </a:buClr>
              <a:buFont typeface="Wingdings 2" charset="2"/>
              <a:buChar char=""/>
              <a:defRPr>
                <a:solidFill>
                  <a:schemeClr val="tx1"/>
                </a:solidFill>
                <a:latin typeface="Lucida Sans Unicode" charset="0"/>
                <a:ea typeface="Arial" charset="0"/>
                <a:cs typeface="Arial" charset="0"/>
              </a:defRPr>
            </a:lvl9pPr>
          </a:lstStyle>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Plasma glucose </a:t>
            </a:r>
          </a:p>
          <a:p>
            <a:pPr algn="ctr" rtl="0" eaLnBrk="1" hangingPunct="1">
              <a:spcBef>
                <a:spcPct val="0"/>
              </a:spcBef>
              <a:buClrTx/>
              <a:buSzTx/>
              <a:buFontTx/>
              <a:buNone/>
            </a:pPr>
            <a:r>
              <a:rPr lang="en-US" altLang="en-US" sz="1800" dirty="0">
                <a:solidFill>
                  <a:schemeClr val="bg1"/>
                </a:solidFill>
                <a:latin typeface="+mn-lt"/>
                <a:ea typeface="+mn-ea"/>
                <a:cs typeface="+mn-cs"/>
                <a:sym typeface="Symbol" charset="2"/>
              </a:rPr>
              <a:t>Plasma amino acids</a:t>
            </a:r>
            <a:endParaRPr lang="ar-SA" altLang="en-US" sz="1800" dirty="0">
              <a:solidFill>
                <a:schemeClr val="bg1"/>
              </a:solidFill>
              <a:latin typeface="+mn-lt"/>
              <a:ea typeface="+mn-ea"/>
              <a:cs typeface="+mn-cs"/>
            </a:endParaRPr>
          </a:p>
        </p:txBody>
      </p:sp>
      <p:cxnSp>
        <p:nvCxnSpPr>
          <p:cNvPr id="37" name="Straight Arrow Connector 36"/>
          <p:cNvCxnSpPr/>
          <p:nvPr/>
        </p:nvCxnSpPr>
        <p:spPr>
          <a:xfrm>
            <a:off x="8701648" y="1875757"/>
            <a:ext cx="0" cy="300335"/>
          </a:xfrm>
          <a:prstGeom prst="straightConnector1">
            <a:avLst/>
          </a:prstGeom>
          <a:ln w="34925"/>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4609161" y="3753722"/>
            <a:ext cx="2450179" cy="923330"/>
          </a:xfrm>
          <a:prstGeom prst="rect">
            <a:avLst/>
          </a:prstGeom>
          <a:solidFill>
            <a:schemeClr val="tx2"/>
          </a:solidFill>
        </p:spPr>
        <p:txBody>
          <a:bodyPr wrap="square" rtlCol="0">
            <a:spAutoFit/>
          </a:bodyPr>
          <a:lstStyle/>
          <a:p>
            <a:pPr marL="285750" indent="-285750">
              <a:buFont typeface="Symbol" charset="2"/>
              <a:buChar char="¯"/>
            </a:pPr>
            <a:r>
              <a:rPr lang="en-US" altLang="en-US" dirty="0">
                <a:solidFill>
                  <a:schemeClr val="bg1"/>
                </a:solidFill>
                <a:sym typeface="Symbol" charset="2"/>
              </a:rPr>
              <a:t>Glucose &amp; amino acid </a:t>
            </a:r>
            <a:r>
              <a:rPr lang="en-US" altLang="en-US" dirty="0" smtClean="0">
                <a:solidFill>
                  <a:schemeClr val="bg1"/>
                </a:solidFill>
                <a:sym typeface="Symbol" charset="2"/>
              </a:rPr>
              <a:t>uptake.</a:t>
            </a:r>
          </a:p>
          <a:p>
            <a:r>
              <a:rPr lang="en-US" altLang="en-US" dirty="0" smtClean="0">
                <a:solidFill>
                  <a:schemeClr val="bg1"/>
                </a:solidFill>
                <a:sym typeface="Symbol" charset="2"/>
              </a:rPr>
              <a:t>   </a:t>
            </a:r>
            <a:r>
              <a:rPr lang="en-US" altLang="en-US" dirty="0">
                <a:solidFill>
                  <a:schemeClr val="bg1"/>
                </a:solidFill>
                <a:sym typeface="Symbol" charset="2"/>
              </a:rPr>
              <a:t>Protein </a:t>
            </a:r>
            <a:r>
              <a:rPr lang="en-US" altLang="en-US" dirty="0" smtClean="0">
                <a:solidFill>
                  <a:schemeClr val="bg1"/>
                </a:solidFill>
                <a:sym typeface="Symbol" charset="2"/>
              </a:rPr>
              <a:t>breakdown.</a:t>
            </a:r>
            <a:endParaRPr lang="en-US" altLang="en-US" dirty="0">
              <a:solidFill>
                <a:schemeClr val="bg1"/>
              </a:solidFill>
              <a:sym typeface="Symbol" charset="2"/>
            </a:endParaRPr>
          </a:p>
        </p:txBody>
      </p:sp>
      <p:sp>
        <p:nvSpPr>
          <p:cNvPr id="34" name="Down Arrow 22">
            <a:extLst>
              <a:ext uri="{FF2B5EF4-FFF2-40B4-BE49-F238E27FC236}">
                <a16:creationId xmlns="" xmlns:a16="http://schemas.microsoft.com/office/drawing/2014/main" id="{FDF6FCB4-D2F4-47DD-88A5-6C39B938E490}"/>
              </a:ext>
            </a:extLst>
          </p:cNvPr>
          <p:cNvSpPr/>
          <p:nvPr/>
        </p:nvSpPr>
        <p:spPr>
          <a:xfrm>
            <a:off x="5725387" y="4708187"/>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8" name="Down Arrow 23"/>
          <p:cNvSpPr/>
          <p:nvPr/>
        </p:nvSpPr>
        <p:spPr>
          <a:xfrm>
            <a:off x="11117497" y="4119876"/>
            <a:ext cx="215900" cy="332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3934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976864"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Mechanisms of Diabetic Complications</a:t>
            </a:r>
          </a:p>
        </p:txBody>
      </p:sp>
      <p:sp>
        <p:nvSpPr>
          <p:cNvPr id="3" name="Rectangle 2"/>
          <p:cNvSpPr/>
          <p:nvPr/>
        </p:nvSpPr>
        <p:spPr>
          <a:xfrm>
            <a:off x="179388" y="896728"/>
            <a:ext cx="4620176" cy="461665"/>
          </a:xfrm>
          <a:prstGeom prst="rect">
            <a:avLst/>
          </a:prstGeom>
        </p:spPr>
        <p:txBody>
          <a:bodyPr wrap="none">
            <a:spAutoFit/>
          </a:bodyPr>
          <a:lstStyle/>
          <a:p>
            <a:pPr marL="342900" indent="-342900">
              <a:buFont typeface="Wingdings" panose="05000000000000000000" pitchFamily="2" charset="2"/>
              <a:buChar char="v"/>
            </a:pPr>
            <a:r>
              <a:rPr lang="en-US" sz="2400" b="1" dirty="0">
                <a:solidFill>
                  <a:srgbClr val="334E5D"/>
                </a:solidFill>
                <a:latin typeface="Century Gothic" charset="0"/>
                <a:ea typeface="Century Gothic" charset="0"/>
                <a:cs typeface="Century Gothic" charset="0"/>
              </a:rPr>
              <a:t>Typical Progression of T2DM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70346"/>
            <a:ext cx="87772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956675" y="3994961"/>
            <a:ext cx="1822422" cy="369332"/>
          </a:xfrm>
          <a:prstGeom prst="rect">
            <a:avLst/>
          </a:prstGeom>
        </p:spPr>
        <p:txBody>
          <a:bodyPr wrap="none">
            <a:spAutoFit/>
          </a:bodyPr>
          <a:lstStyle/>
          <a:p>
            <a:r>
              <a:rPr lang="en-US" dirty="0" smtClean="0">
                <a:solidFill>
                  <a:srgbClr val="008F00"/>
                </a:solidFill>
              </a:rPr>
              <a:t>And nephropathy</a:t>
            </a:r>
            <a:endParaRPr lang="en-US" dirty="0"/>
          </a:p>
        </p:txBody>
      </p:sp>
    </p:spTree>
    <p:extLst>
      <p:ext uri="{BB962C8B-B14F-4D97-AF65-F5344CB8AC3E}">
        <p14:creationId xmlns:p14="http://schemas.microsoft.com/office/powerpoint/2010/main" val="43128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3424452" cy="553998"/>
          </a:xfrm>
          <a:prstGeom prst="rect">
            <a:avLst/>
          </a:prstGeom>
        </p:spPr>
        <p:txBody>
          <a:bodyPr wrap="square">
            <a:spAutoFit/>
          </a:bodyPr>
          <a:lstStyle/>
          <a:p>
            <a:r>
              <a:rPr lang="en-US" sz="3000" dirty="0">
                <a:solidFill>
                  <a:srgbClr val="4C8180"/>
                </a:solidFill>
                <a:latin typeface="Century Gothic" charset="0"/>
                <a:ea typeface="Century Gothic" charset="0"/>
                <a:cs typeface="Century Gothic" charset="0"/>
              </a:rPr>
              <a:t>General Mechanisms for Diabetic Microvascular Complications</a:t>
            </a:r>
          </a:p>
        </p:txBody>
      </p:sp>
      <p:sp>
        <p:nvSpPr>
          <p:cNvPr id="3" name="Rectangle 2"/>
          <p:cNvSpPr/>
          <p:nvPr/>
        </p:nvSpPr>
        <p:spPr>
          <a:xfrm>
            <a:off x="120890" y="3814970"/>
            <a:ext cx="7439857" cy="461665"/>
          </a:xfrm>
          <a:prstGeom prst="rect">
            <a:avLst/>
          </a:prstGeom>
        </p:spPr>
        <p:txBody>
          <a:bodyPr wrap="none">
            <a:spAutoFit/>
          </a:bodyPr>
          <a:lstStyle/>
          <a:p>
            <a:r>
              <a:rPr lang="en-US" sz="2400" b="1" dirty="0">
                <a:solidFill>
                  <a:srgbClr val="334E5D"/>
                </a:solidFill>
                <a:latin typeface="Century Gothic" charset="0"/>
                <a:ea typeface="Century Gothic" charset="0"/>
                <a:cs typeface="Century Gothic" charset="0"/>
              </a:rPr>
              <a:t>1</a:t>
            </a:r>
            <a:r>
              <a:rPr lang="en-US" sz="2400" b="1" dirty="0" smtClean="0">
                <a:solidFill>
                  <a:srgbClr val="334E5D"/>
                </a:solidFill>
                <a:latin typeface="Century Gothic" charset="0"/>
                <a:ea typeface="Century Gothic" charset="0"/>
                <a:cs typeface="Century Gothic" charset="0"/>
              </a:rPr>
              <a:t>. Advanced </a:t>
            </a:r>
            <a:r>
              <a:rPr lang="en-US" sz="2400" b="1" dirty="0">
                <a:solidFill>
                  <a:srgbClr val="334E5D"/>
                </a:solidFill>
                <a:latin typeface="Century Gothic" charset="0"/>
                <a:ea typeface="Century Gothic" charset="0"/>
                <a:cs typeface="Century Gothic" charset="0"/>
              </a:rPr>
              <a:t>Glycosylation End Products (AGEs):</a:t>
            </a:r>
          </a:p>
        </p:txBody>
      </p:sp>
      <p:grpSp>
        <p:nvGrpSpPr>
          <p:cNvPr id="19" name="مجموعة 18"/>
          <p:cNvGrpSpPr/>
          <p:nvPr/>
        </p:nvGrpSpPr>
        <p:grpSpPr>
          <a:xfrm>
            <a:off x="82942" y="4132019"/>
            <a:ext cx="12026116" cy="2486168"/>
            <a:chOff x="164662" y="4275158"/>
            <a:chExt cx="12026116" cy="2486168"/>
          </a:xfrm>
        </p:grpSpPr>
        <p:sp>
          <p:nvSpPr>
            <p:cNvPr id="20" name="شكل حر 19"/>
            <p:cNvSpPr/>
            <p:nvPr/>
          </p:nvSpPr>
          <p:spPr>
            <a:xfrm>
              <a:off x="164662" y="4940063"/>
              <a:ext cx="2312714" cy="1156357"/>
            </a:xfrm>
            <a:custGeom>
              <a:avLst/>
              <a:gdLst>
                <a:gd name="connsiteX0" fmla="*/ 0 w 2312714"/>
                <a:gd name="connsiteY0" fmla="*/ 115636 h 1156357"/>
                <a:gd name="connsiteX1" fmla="*/ 115636 w 2312714"/>
                <a:gd name="connsiteY1" fmla="*/ 0 h 1156357"/>
                <a:gd name="connsiteX2" fmla="*/ 2197078 w 2312714"/>
                <a:gd name="connsiteY2" fmla="*/ 0 h 1156357"/>
                <a:gd name="connsiteX3" fmla="*/ 2312714 w 2312714"/>
                <a:gd name="connsiteY3" fmla="*/ 115636 h 1156357"/>
                <a:gd name="connsiteX4" fmla="*/ 2312714 w 2312714"/>
                <a:gd name="connsiteY4" fmla="*/ 1040721 h 1156357"/>
                <a:gd name="connsiteX5" fmla="*/ 2197078 w 2312714"/>
                <a:gd name="connsiteY5" fmla="*/ 1156357 h 1156357"/>
                <a:gd name="connsiteX6" fmla="*/ 115636 w 2312714"/>
                <a:gd name="connsiteY6" fmla="*/ 1156357 h 1156357"/>
                <a:gd name="connsiteX7" fmla="*/ 0 w 2312714"/>
                <a:gd name="connsiteY7" fmla="*/ 1040721 h 1156357"/>
                <a:gd name="connsiteX8" fmla="*/ 0 w 2312714"/>
                <a:gd name="connsiteY8" fmla="*/ 115636 h 1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714" h="1156357">
                  <a:moveTo>
                    <a:pt x="0" y="115636"/>
                  </a:moveTo>
                  <a:cubicBezTo>
                    <a:pt x="0" y="51772"/>
                    <a:pt x="51772" y="0"/>
                    <a:pt x="115636" y="0"/>
                  </a:cubicBezTo>
                  <a:lnTo>
                    <a:pt x="2197078" y="0"/>
                  </a:lnTo>
                  <a:cubicBezTo>
                    <a:pt x="2260942" y="0"/>
                    <a:pt x="2312714" y="51772"/>
                    <a:pt x="2312714" y="115636"/>
                  </a:cubicBezTo>
                  <a:lnTo>
                    <a:pt x="2312714" y="1040721"/>
                  </a:lnTo>
                  <a:cubicBezTo>
                    <a:pt x="2312714" y="1104585"/>
                    <a:pt x="2260942" y="1156357"/>
                    <a:pt x="2197078" y="1156357"/>
                  </a:cubicBezTo>
                  <a:lnTo>
                    <a:pt x="115636" y="1156357"/>
                  </a:lnTo>
                  <a:cubicBezTo>
                    <a:pt x="51772" y="1156357"/>
                    <a:pt x="0" y="1104585"/>
                    <a:pt x="0" y="1040721"/>
                  </a:cubicBezTo>
                  <a:lnTo>
                    <a:pt x="0" y="115636"/>
                  </a:lnTo>
                  <a:close/>
                </a:path>
              </a:pathLst>
            </a:custGeom>
            <a:ln>
              <a:solidFill>
                <a:srgbClr val="36AECD"/>
              </a:solidFill>
            </a:ln>
          </p:spPr>
          <p:style>
            <a:lnRef idx="2">
              <a:schemeClr val="dk1"/>
            </a:lnRef>
            <a:fillRef idx="1">
              <a:schemeClr val="lt1"/>
            </a:fillRef>
            <a:effectRef idx="0">
              <a:schemeClr val="dk1"/>
            </a:effectRef>
            <a:fontRef idx="minor">
              <a:schemeClr val="dk1"/>
            </a:fontRef>
          </p:style>
          <p:txBody>
            <a:bodyPr spcFirstLastPara="0" vert="horz" wrap="square" lIns="43394" tIns="43394" rIns="43394" bIns="43394" numCol="1" spcCol="1270" anchor="ctr" anchorCtr="0">
              <a:noAutofit/>
            </a:bodyPr>
            <a:lstStyle/>
            <a:p>
              <a:pPr lvl="0" algn="ctr" defTabSz="666750">
                <a:lnSpc>
                  <a:spcPct val="90000"/>
                </a:lnSpc>
                <a:spcBef>
                  <a:spcPct val="0"/>
                </a:spcBef>
                <a:spcAft>
                  <a:spcPct val="35000"/>
                </a:spcAft>
              </a:pPr>
              <a:r>
                <a:rPr lang="en-US" altLang="en-US" sz="1500" b="0" kern="1200" dirty="0">
                  <a:cs typeface="Arial" charset="0"/>
                </a:rPr>
                <a:t>Chronic hyperglycemia</a:t>
              </a:r>
              <a:endParaRPr lang="en-US" sz="1500" b="0" kern="1200" dirty="0"/>
            </a:p>
          </p:txBody>
        </p:sp>
        <p:sp>
          <p:nvSpPr>
            <p:cNvPr id="21" name="شكل حر 20"/>
            <p:cNvSpPr/>
            <p:nvPr/>
          </p:nvSpPr>
          <p:spPr>
            <a:xfrm>
              <a:off x="2477377" y="5485063"/>
              <a:ext cx="925085" cy="66357"/>
            </a:xfrm>
            <a:custGeom>
              <a:avLst/>
              <a:gdLst>
                <a:gd name="connsiteX0" fmla="*/ 0 w 925085"/>
                <a:gd name="connsiteY0" fmla="*/ 33178 h 66357"/>
                <a:gd name="connsiteX1" fmla="*/ 925085 w 925085"/>
                <a:gd name="connsiteY1" fmla="*/ 33178 h 66357"/>
              </a:gdLst>
              <a:ahLst/>
              <a:cxnLst>
                <a:cxn ang="0">
                  <a:pos x="connsiteX0" y="connsiteY0"/>
                </a:cxn>
                <a:cxn ang="0">
                  <a:pos x="connsiteX1" y="connsiteY1"/>
                </a:cxn>
              </a:cxnLst>
              <a:rect l="l" t="t" r="r" b="b"/>
              <a:pathLst>
                <a:path w="925085" h="66357">
                  <a:moveTo>
                    <a:pt x="0" y="33178"/>
                  </a:moveTo>
                  <a:lnTo>
                    <a:pt x="925085" y="33178"/>
                  </a:lnTo>
                </a:path>
              </a:pathLst>
            </a:custGeom>
            <a:noFill/>
          </p:spPr>
          <p:style>
            <a:lnRef idx="2">
              <a:schemeClr val="accent3">
                <a:tint val="90000"/>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52116" tIns="10052" rIns="452115" bIns="10051" numCol="1" spcCol="1270" anchor="ctr" anchorCtr="0">
              <a:noAutofit/>
            </a:bodyPr>
            <a:lstStyle/>
            <a:p>
              <a:pPr lvl="0" algn="ctr" defTabSz="222250">
                <a:lnSpc>
                  <a:spcPct val="90000"/>
                </a:lnSpc>
                <a:spcBef>
                  <a:spcPct val="0"/>
                </a:spcBef>
                <a:spcAft>
                  <a:spcPct val="35000"/>
                </a:spcAft>
              </a:pPr>
              <a:endParaRPr lang="en-US" sz="500" b="0" kern="1200"/>
            </a:p>
          </p:txBody>
        </p:sp>
        <p:sp>
          <p:nvSpPr>
            <p:cNvPr id="22" name="شكل حر 21"/>
            <p:cNvSpPr/>
            <p:nvPr/>
          </p:nvSpPr>
          <p:spPr>
            <a:xfrm>
              <a:off x="3402463" y="4940063"/>
              <a:ext cx="2312714" cy="1156357"/>
            </a:xfrm>
            <a:custGeom>
              <a:avLst/>
              <a:gdLst>
                <a:gd name="connsiteX0" fmla="*/ 0 w 2312714"/>
                <a:gd name="connsiteY0" fmla="*/ 115636 h 1156357"/>
                <a:gd name="connsiteX1" fmla="*/ 115636 w 2312714"/>
                <a:gd name="connsiteY1" fmla="*/ 0 h 1156357"/>
                <a:gd name="connsiteX2" fmla="*/ 2197078 w 2312714"/>
                <a:gd name="connsiteY2" fmla="*/ 0 h 1156357"/>
                <a:gd name="connsiteX3" fmla="*/ 2312714 w 2312714"/>
                <a:gd name="connsiteY3" fmla="*/ 115636 h 1156357"/>
                <a:gd name="connsiteX4" fmla="*/ 2312714 w 2312714"/>
                <a:gd name="connsiteY4" fmla="*/ 1040721 h 1156357"/>
                <a:gd name="connsiteX5" fmla="*/ 2197078 w 2312714"/>
                <a:gd name="connsiteY5" fmla="*/ 1156357 h 1156357"/>
                <a:gd name="connsiteX6" fmla="*/ 115636 w 2312714"/>
                <a:gd name="connsiteY6" fmla="*/ 1156357 h 1156357"/>
                <a:gd name="connsiteX7" fmla="*/ 0 w 2312714"/>
                <a:gd name="connsiteY7" fmla="*/ 1040721 h 1156357"/>
                <a:gd name="connsiteX8" fmla="*/ 0 w 2312714"/>
                <a:gd name="connsiteY8" fmla="*/ 115636 h 1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714" h="1156357">
                  <a:moveTo>
                    <a:pt x="0" y="115636"/>
                  </a:moveTo>
                  <a:cubicBezTo>
                    <a:pt x="0" y="51772"/>
                    <a:pt x="51772" y="0"/>
                    <a:pt x="115636" y="0"/>
                  </a:cubicBezTo>
                  <a:lnTo>
                    <a:pt x="2197078" y="0"/>
                  </a:lnTo>
                  <a:cubicBezTo>
                    <a:pt x="2260942" y="0"/>
                    <a:pt x="2312714" y="51772"/>
                    <a:pt x="2312714" y="115636"/>
                  </a:cubicBezTo>
                  <a:lnTo>
                    <a:pt x="2312714" y="1040721"/>
                  </a:lnTo>
                  <a:cubicBezTo>
                    <a:pt x="2312714" y="1104585"/>
                    <a:pt x="2260942" y="1156357"/>
                    <a:pt x="2197078" y="1156357"/>
                  </a:cubicBezTo>
                  <a:lnTo>
                    <a:pt x="115636" y="1156357"/>
                  </a:lnTo>
                  <a:cubicBezTo>
                    <a:pt x="51772" y="1156357"/>
                    <a:pt x="0" y="1104585"/>
                    <a:pt x="0" y="1040721"/>
                  </a:cubicBezTo>
                  <a:lnTo>
                    <a:pt x="0" y="115636"/>
                  </a:lnTo>
                  <a:close/>
                </a:path>
              </a:pathLst>
            </a:custGeom>
            <a:noFill/>
            <a:ln>
              <a:solidFill>
                <a:srgbClr val="36AECD"/>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shade val="80000"/>
                <a:hueOff val="0"/>
                <a:satOff val="0"/>
                <a:lumOff val="0"/>
                <a:alphaOff val="0"/>
              </a:schemeClr>
            </a:effectRef>
            <a:fontRef idx="minor">
              <a:schemeClr val="dk1"/>
            </a:fontRef>
          </p:style>
          <p:txBody>
            <a:bodyPr spcFirstLastPara="0" vert="horz" wrap="square" lIns="43394" tIns="43394" rIns="43394" bIns="43394" numCol="1" spcCol="1270" anchor="ctr" anchorCtr="0">
              <a:noAutofit/>
            </a:bodyPr>
            <a:lstStyle/>
            <a:p>
              <a:pPr lvl="0" algn="ctr" defTabSz="666750">
                <a:lnSpc>
                  <a:spcPct val="90000"/>
                </a:lnSpc>
                <a:spcBef>
                  <a:spcPct val="0"/>
                </a:spcBef>
                <a:spcAft>
                  <a:spcPct val="35000"/>
                </a:spcAft>
              </a:pPr>
              <a:r>
                <a:rPr lang="en-US" altLang="en-US" sz="1500" b="0" kern="1200" dirty="0">
                  <a:cs typeface="Arial" charset="0"/>
                  <a:sym typeface="Wingdings" charset="2"/>
                </a:rPr>
                <a:t>n</a:t>
              </a:r>
              <a:r>
                <a:rPr lang="en-US" altLang="en-US" sz="1500" b="0" kern="1200" dirty="0">
                  <a:cs typeface="Arial" charset="0"/>
                </a:rPr>
                <a:t>on-enzymatic combination between excess glucose &amp; amino acids in proteins</a:t>
              </a:r>
              <a:endParaRPr lang="en-US" sz="1500" b="0" kern="1200" dirty="0"/>
            </a:p>
          </p:txBody>
        </p:sp>
        <p:sp>
          <p:nvSpPr>
            <p:cNvPr id="23" name="شكل حر 22"/>
            <p:cNvSpPr/>
            <p:nvPr/>
          </p:nvSpPr>
          <p:spPr>
            <a:xfrm>
              <a:off x="5715178" y="5485063"/>
              <a:ext cx="925085" cy="66357"/>
            </a:xfrm>
            <a:custGeom>
              <a:avLst/>
              <a:gdLst>
                <a:gd name="connsiteX0" fmla="*/ 0 w 925085"/>
                <a:gd name="connsiteY0" fmla="*/ 33178 h 66357"/>
                <a:gd name="connsiteX1" fmla="*/ 925085 w 925085"/>
                <a:gd name="connsiteY1" fmla="*/ 33178 h 66357"/>
              </a:gdLst>
              <a:ahLst/>
              <a:cxnLst>
                <a:cxn ang="0">
                  <a:pos x="connsiteX0" y="connsiteY0"/>
                </a:cxn>
                <a:cxn ang="0">
                  <a:pos x="connsiteX1" y="connsiteY1"/>
                </a:cxn>
              </a:cxnLst>
              <a:rect l="l" t="t" r="r" b="b"/>
              <a:pathLst>
                <a:path w="925085" h="66357">
                  <a:moveTo>
                    <a:pt x="0" y="33178"/>
                  </a:moveTo>
                  <a:lnTo>
                    <a:pt x="925085" y="33178"/>
                  </a:lnTo>
                </a:path>
              </a:pathLst>
            </a:custGeom>
            <a:noFill/>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452115" tIns="10052" rIns="452116" bIns="10051" numCol="1" spcCol="1270" anchor="ctr" anchorCtr="0">
              <a:noAutofit/>
            </a:bodyPr>
            <a:lstStyle/>
            <a:p>
              <a:pPr lvl="0" algn="ctr" defTabSz="222250">
                <a:lnSpc>
                  <a:spcPct val="90000"/>
                </a:lnSpc>
                <a:spcBef>
                  <a:spcPct val="0"/>
                </a:spcBef>
                <a:spcAft>
                  <a:spcPct val="35000"/>
                </a:spcAft>
              </a:pPr>
              <a:endParaRPr lang="en-US" sz="500" b="0" kern="1200"/>
            </a:p>
          </p:txBody>
        </p:sp>
        <p:sp>
          <p:nvSpPr>
            <p:cNvPr id="24" name="شكل حر 23"/>
            <p:cNvSpPr/>
            <p:nvPr/>
          </p:nvSpPr>
          <p:spPr>
            <a:xfrm>
              <a:off x="6640263" y="4940063"/>
              <a:ext cx="2312714" cy="1156357"/>
            </a:xfrm>
            <a:custGeom>
              <a:avLst/>
              <a:gdLst>
                <a:gd name="connsiteX0" fmla="*/ 0 w 2312714"/>
                <a:gd name="connsiteY0" fmla="*/ 115636 h 1156357"/>
                <a:gd name="connsiteX1" fmla="*/ 115636 w 2312714"/>
                <a:gd name="connsiteY1" fmla="*/ 0 h 1156357"/>
                <a:gd name="connsiteX2" fmla="*/ 2197078 w 2312714"/>
                <a:gd name="connsiteY2" fmla="*/ 0 h 1156357"/>
                <a:gd name="connsiteX3" fmla="*/ 2312714 w 2312714"/>
                <a:gd name="connsiteY3" fmla="*/ 115636 h 1156357"/>
                <a:gd name="connsiteX4" fmla="*/ 2312714 w 2312714"/>
                <a:gd name="connsiteY4" fmla="*/ 1040721 h 1156357"/>
                <a:gd name="connsiteX5" fmla="*/ 2197078 w 2312714"/>
                <a:gd name="connsiteY5" fmla="*/ 1156357 h 1156357"/>
                <a:gd name="connsiteX6" fmla="*/ 115636 w 2312714"/>
                <a:gd name="connsiteY6" fmla="*/ 1156357 h 1156357"/>
                <a:gd name="connsiteX7" fmla="*/ 0 w 2312714"/>
                <a:gd name="connsiteY7" fmla="*/ 1040721 h 1156357"/>
                <a:gd name="connsiteX8" fmla="*/ 0 w 2312714"/>
                <a:gd name="connsiteY8" fmla="*/ 115636 h 1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714" h="1156357">
                  <a:moveTo>
                    <a:pt x="0" y="115636"/>
                  </a:moveTo>
                  <a:cubicBezTo>
                    <a:pt x="0" y="51772"/>
                    <a:pt x="51772" y="0"/>
                    <a:pt x="115636" y="0"/>
                  </a:cubicBezTo>
                  <a:lnTo>
                    <a:pt x="2197078" y="0"/>
                  </a:lnTo>
                  <a:cubicBezTo>
                    <a:pt x="2260942" y="0"/>
                    <a:pt x="2312714" y="51772"/>
                    <a:pt x="2312714" y="115636"/>
                  </a:cubicBezTo>
                  <a:lnTo>
                    <a:pt x="2312714" y="1040721"/>
                  </a:lnTo>
                  <a:cubicBezTo>
                    <a:pt x="2312714" y="1104585"/>
                    <a:pt x="2260942" y="1156357"/>
                    <a:pt x="2197078" y="1156357"/>
                  </a:cubicBezTo>
                  <a:lnTo>
                    <a:pt x="115636" y="1156357"/>
                  </a:lnTo>
                  <a:cubicBezTo>
                    <a:pt x="51772" y="1156357"/>
                    <a:pt x="0" y="1104585"/>
                    <a:pt x="0" y="1040721"/>
                  </a:cubicBezTo>
                  <a:lnTo>
                    <a:pt x="0" y="115636"/>
                  </a:lnTo>
                  <a:close/>
                </a:path>
              </a:pathLst>
            </a:custGeom>
            <a:noFill/>
            <a:ln>
              <a:solidFill>
                <a:srgbClr val="7030A0"/>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tint val="99000"/>
                <a:hueOff val="0"/>
                <a:satOff val="0"/>
                <a:lumOff val="0"/>
                <a:alphaOff val="0"/>
              </a:schemeClr>
            </a:effectRef>
            <a:fontRef idx="minor">
              <a:schemeClr val="dk1"/>
            </a:fontRef>
          </p:style>
          <p:txBody>
            <a:bodyPr spcFirstLastPara="0" vert="horz" wrap="square" lIns="43394" tIns="43394" rIns="43394" bIns="43394" numCol="1" spcCol="1270" anchor="ctr" anchorCtr="0">
              <a:noAutofit/>
            </a:bodyPr>
            <a:lstStyle/>
            <a:p>
              <a:pPr lvl="0" algn="ctr" defTabSz="666750" rtl="0">
                <a:lnSpc>
                  <a:spcPct val="90000"/>
                </a:lnSpc>
                <a:spcBef>
                  <a:spcPct val="0"/>
                </a:spcBef>
                <a:spcAft>
                  <a:spcPct val="35000"/>
                </a:spcAft>
              </a:pPr>
              <a:r>
                <a:rPr lang="en-US" altLang="en-US" sz="1500" b="0" kern="1200" dirty="0">
                  <a:cs typeface="Arial" charset="0"/>
                  <a:sym typeface="Wingdings" charset="2"/>
                </a:rPr>
                <a:t>formation of AGEs</a:t>
              </a:r>
              <a:endParaRPr lang="en-US" sz="1500" b="0" kern="1200" dirty="0"/>
            </a:p>
          </p:txBody>
        </p:sp>
        <p:sp>
          <p:nvSpPr>
            <p:cNvPr id="25" name="شكل حر 24"/>
            <p:cNvSpPr/>
            <p:nvPr/>
          </p:nvSpPr>
          <p:spPr>
            <a:xfrm rot="19457599">
              <a:off x="8845898" y="5152611"/>
              <a:ext cx="1139246" cy="66357"/>
            </a:xfrm>
            <a:custGeom>
              <a:avLst/>
              <a:gdLst>
                <a:gd name="connsiteX0" fmla="*/ 0 w 1139246"/>
                <a:gd name="connsiteY0" fmla="*/ 33178 h 66357"/>
                <a:gd name="connsiteX1" fmla="*/ 1139246 w 1139246"/>
                <a:gd name="connsiteY1" fmla="*/ 33178 h 66357"/>
              </a:gdLst>
              <a:ahLst/>
              <a:cxnLst>
                <a:cxn ang="0">
                  <a:pos x="connsiteX0" y="connsiteY0"/>
                </a:cxn>
                <a:cxn ang="0">
                  <a:pos x="connsiteX1" y="connsiteY1"/>
                </a:cxn>
              </a:cxnLst>
              <a:rect l="l" t="t" r="r" b="b"/>
              <a:pathLst>
                <a:path w="1139246" h="66357">
                  <a:moveTo>
                    <a:pt x="0" y="33178"/>
                  </a:moveTo>
                  <a:lnTo>
                    <a:pt x="1139246" y="33178"/>
                  </a:lnTo>
                </a:path>
              </a:pathLst>
            </a:custGeom>
            <a:noFill/>
          </p:spPr>
          <p:style>
            <a:lnRef idx="2">
              <a:schemeClr val="accent3">
                <a:tint val="50000"/>
                <a:hueOff val="0"/>
                <a:satOff val="0"/>
                <a:lumOff val="0"/>
                <a:alphaOff val="0"/>
              </a:schemeClr>
            </a:lnRef>
            <a:fillRef idx="0">
              <a:scrgbClr r="0" g="0" b="0"/>
            </a:fillRef>
            <a:effectRef idx="0">
              <a:schemeClr val="accent3">
                <a:tint val="50000"/>
                <a:hueOff val="0"/>
                <a:satOff val="0"/>
                <a:lumOff val="0"/>
                <a:alphaOff val="0"/>
              </a:schemeClr>
            </a:effectRef>
            <a:fontRef idx="minor">
              <a:schemeClr val="tx1">
                <a:hueOff val="0"/>
                <a:satOff val="0"/>
                <a:lumOff val="0"/>
                <a:alphaOff val="0"/>
              </a:schemeClr>
            </a:fontRef>
          </p:style>
          <p:txBody>
            <a:bodyPr spcFirstLastPara="0" vert="horz" wrap="square" lIns="553842" tIns="4696" rIns="553841" bIns="4698" numCol="1" spcCol="1270" anchor="ctr" anchorCtr="0">
              <a:noAutofit/>
            </a:bodyPr>
            <a:lstStyle/>
            <a:p>
              <a:pPr lvl="0" algn="ctr" defTabSz="222250">
                <a:lnSpc>
                  <a:spcPct val="90000"/>
                </a:lnSpc>
                <a:spcBef>
                  <a:spcPct val="0"/>
                </a:spcBef>
                <a:spcAft>
                  <a:spcPct val="35000"/>
                </a:spcAft>
              </a:pPr>
              <a:endParaRPr lang="en-US" sz="500" b="0" kern="1200"/>
            </a:p>
          </p:txBody>
        </p:sp>
        <p:sp>
          <p:nvSpPr>
            <p:cNvPr id="26" name="شكل حر 25"/>
            <p:cNvSpPr/>
            <p:nvPr/>
          </p:nvSpPr>
          <p:spPr>
            <a:xfrm>
              <a:off x="9878064" y="4275158"/>
              <a:ext cx="2312714" cy="1156357"/>
            </a:xfrm>
            <a:custGeom>
              <a:avLst/>
              <a:gdLst>
                <a:gd name="connsiteX0" fmla="*/ 0 w 2312714"/>
                <a:gd name="connsiteY0" fmla="*/ 115636 h 1156357"/>
                <a:gd name="connsiteX1" fmla="*/ 115636 w 2312714"/>
                <a:gd name="connsiteY1" fmla="*/ 0 h 1156357"/>
                <a:gd name="connsiteX2" fmla="*/ 2197078 w 2312714"/>
                <a:gd name="connsiteY2" fmla="*/ 0 h 1156357"/>
                <a:gd name="connsiteX3" fmla="*/ 2312714 w 2312714"/>
                <a:gd name="connsiteY3" fmla="*/ 115636 h 1156357"/>
                <a:gd name="connsiteX4" fmla="*/ 2312714 w 2312714"/>
                <a:gd name="connsiteY4" fmla="*/ 1040721 h 1156357"/>
                <a:gd name="connsiteX5" fmla="*/ 2197078 w 2312714"/>
                <a:gd name="connsiteY5" fmla="*/ 1156357 h 1156357"/>
                <a:gd name="connsiteX6" fmla="*/ 115636 w 2312714"/>
                <a:gd name="connsiteY6" fmla="*/ 1156357 h 1156357"/>
                <a:gd name="connsiteX7" fmla="*/ 0 w 2312714"/>
                <a:gd name="connsiteY7" fmla="*/ 1040721 h 1156357"/>
                <a:gd name="connsiteX8" fmla="*/ 0 w 2312714"/>
                <a:gd name="connsiteY8" fmla="*/ 115636 h 1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714" h="1156357">
                  <a:moveTo>
                    <a:pt x="0" y="115636"/>
                  </a:moveTo>
                  <a:cubicBezTo>
                    <a:pt x="0" y="51772"/>
                    <a:pt x="51772" y="0"/>
                    <a:pt x="115636" y="0"/>
                  </a:cubicBezTo>
                  <a:lnTo>
                    <a:pt x="2197078" y="0"/>
                  </a:lnTo>
                  <a:cubicBezTo>
                    <a:pt x="2260942" y="0"/>
                    <a:pt x="2312714" y="51772"/>
                    <a:pt x="2312714" y="115636"/>
                  </a:cubicBezTo>
                  <a:lnTo>
                    <a:pt x="2312714" y="1040721"/>
                  </a:lnTo>
                  <a:cubicBezTo>
                    <a:pt x="2312714" y="1104585"/>
                    <a:pt x="2260942" y="1156357"/>
                    <a:pt x="2197078" y="1156357"/>
                  </a:cubicBezTo>
                  <a:lnTo>
                    <a:pt x="115636" y="1156357"/>
                  </a:lnTo>
                  <a:cubicBezTo>
                    <a:pt x="51772" y="1156357"/>
                    <a:pt x="0" y="1104585"/>
                    <a:pt x="0" y="1040721"/>
                  </a:cubicBezTo>
                  <a:lnTo>
                    <a:pt x="0" y="115636"/>
                  </a:lnTo>
                  <a:close/>
                </a:path>
              </a:pathLst>
            </a:custGeom>
            <a:solidFill>
              <a:schemeClr val="bg1"/>
            </a:solidFill>
            <a:ln>
              <a:solidFill>
                <a:srgbClr val="47AFB5"/>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tint val="70000"/>
                <a:hueOff val="0"/>
                <a:satOff val="0"/>
                <a:lumOff val="0"/>
                <a:alphaOff val="0"/>
              </a:schemeClr>
            </a:effectRef>
            <a:fontRef idx="minor">
              <a:schemeClr val="dk1"/>
            </a:fontRef>
          </p:style>
          <p:txBody>
            <a:bodyPr spcFirstLastPara="0" vert="horz" wrap="square" lIns="43394" tIns="43394" rIns="43394" bIns="43394" numCol="1" spcCol="1270" anchor="ctr" anchorCtr="0">
              <a:noAutofit/>
            </a:bodyPr>
            <a:lstStyle/>
            <a:p>
              <a:pPr lvl="0" algn="ctr" defTabSz="666750">
                <a:lnSpc>
                  <a:spcPct val="90000"/>
                </a:lnSpc>
                <a:spcBef>
                  <a:spcPct val="0"/>
                </a:spcBef>
                <a:spcAft>
                  <a:spcPct val="35000"/>
                </a:spcAft>
              </a:pPr>
              <a:r>
                <a:rPr lang="en-US" altLang="en-US" sz="1500" b="0" kern="1200" dirty="0">
                  <a:cs typeface="Arial" charset="0"/>
                  <a:sym typeface="Wingdings" charset="2"/>
                </a:rPr>
                <a:t>AGEs may cross link with collagen &gt; microvascular complications </a:t>
              </a:r>
              <a:endParaRPr lang="en-US" sz="1500" b="0" kern="1200" dirty="0"/>
            </a:p>
          </p:txBody>
        </p:sp>
        <p:sp>
          <p:nvSpPr>
            <p:cNvPr id="27" name="شكل حر 26"/>
            <p:cNvSpPr/>
            <p:nvPr/>
          </p:nvSpPr>
          <p:spPr>
            <a:xfrm rot="2142401">
              <a:off x="8845898" y="5817516"/>
              <a:ext cx="1139246" cy="66357"/>
            </a:xfrm>
            <a:custGeom>
              <a:avLst/>
              <a:gdLst>
                <a:gd name="connsiteX0" fmla="*/ 0 w 1139246"/>
                <a:gd name="connsiteY0" fmla="*/ 33178 h 66357"/>
                <a:gd name="connsiteX1" fmla="*/ 1139246 w 1139246"/>
                <a:gd name="connsiteY1" fmla="*/ 33178 h 66357"/>
              </a:gdLst>
              <a:ahLst/>
              <a:cxnLst>
                <a:cxn ang="0">
                  <a:pos x="connsiteX0" y="connsiteY0"/>
                </a:cxn>
                <a:cxn ang="0">
                  <a:pos x="connsiteX1" y="connsiteY1"/>
                </a:cxn>
              </a:cxnLst>
              <a:rect l="l" t="t" r="r" b="b"/>
              <a:pathLst>
                <a:path w="1139246" h="66357">
                  <a:moveTo>
                    <a:pt x="0" y="33178"/>
                  </a:moveTo>
                  <a:lnTo>
                    <a:pt x="1139246" y="33178"/>
                  </a:lnTo>
                </a:path>
              </a:pathLst>
            </a:custGeom>
            <a:noFill/>
          </p:spPr>
          <p:style>
            <a:lnRef idx="2">
              <a:schemeClr val="accent3">
                <a:tint val="50000"/>
                <a:hueOff val="0"/>
                <a:satOff val="0"/>
                <a:lumOff val="0"/>
                <a:alphaOff val="0"/>
              </a:schemeClr>
            </a:lnRef>
            <a:fillRef idx="0">
              <a:scrgbClr r="0" g="0" b="0"/>
            </a:fillRef>
            <a:effectRef idx="0">
              <a:schemeClr val="accent3">
                <a:tint val="50000"/>
                <a:hueOff val="0"/>
                <a:satOff val="0"/>
                <a:lumOff val="0"/>
                <a:alphaOff val="0"/>
              </a:schemeClr>
            </a:effectRef>
            <a:fontRef idx="minor">
              <a:schemeClr val="tx1">
                <a:hueOff val="0"/>
                <a:satOff val="0"/>
                <a:lumOff val="0"/>
                <a:alphaOff val="0"/>
              </a:schemeClr>
            </a:fontRef>
          </p:style>
          <p:txBody>
            <a:bodyPr spcFirstLastPara="0" vert="horz" wrap="square" lIns="553842" tIns="4697" rIns="553841" bIns="4697" numCol="1" spcCol="1270" anchor="ctr" anchorCtr="0">
              <a:noAutofit/>
            </a:bodyPr>
            <a:lstStyle/>
            <a:p>
              <a:pPr lvl="0" algn="ctr" defTabSz="222250">
                <a:lnSpc>
                  <a:spcPct val="90000"/>
                </a:lnSpc>
                <a:spcBef>
                  <a:spcPct val="0"/>
                </a:spcBef>
                <a:spcAft>
                  <a:spcPct val="35000"/>
                </a:spcAft>
              </a:pPr>
              <a:endParaRPr lang="en-US" sz="500" b="0" kern="1200"/>
            </a:p>
          </p:txBody>
        </p:sp>
        <p:sp>
          <p:nvSpPr>
            <p:cNvPr id="28" name="شكل حر 27"/>
            <p:cNvSpPr/>
            <p:nvPr/>
          </p:nvSpPr>
          <p:spPr>
            <a:xfrm>
              <a:off x="9878064" y="5604969"/>
              <a:ext cx="2312714" cy="1156357"/>
            </a:xfrm>
            <a:custGeom>
              <a:avLst/>
              <a:gdLst>
                <a:gd name="connsiteX0" fmla="*/ 0 w 2312714"/>
                <a:gd name="connsiteY0" fmla="*/ 115636 h 1156357"/>
                <a:gd name="connsiteX1" fmla="*/ 115636 w 2312714"/>
                <a:gd name="connsiteY1" fmla="*/ 0 h 1156357"/>
                <a:gd name="connsiteX2" fmla="*/ 2197078 w 2312714"/>
                <a:gd name="connsiteY2" fmla="*/ 0 h 1156357"/>
                <a:gd name="connsiteX3" fmla="*/ 2312714 w 2312714"/>
                <a:gd name="connsiteY3" fmla="*/ 115636 h 1156357"/>
                <a:gd name="connsiteX4" fmla="*/ 2312714 w 2312714"/>
                <a:gd name="connsiteY4" fmla="*/ 1040721 h 1156357"/>
                <a:gd name="connsiteX5" fmla="*/ 2197078 w 2312714"/>
                <a:gd name="connsiteY5" fmla="*/ 1156357 h 1156357"/>
                <a:gd name="connsiteX6" fmla="*/ 115636 w 2312714"/>
                <a:gd name="connsiteY6" fmla="*/ 1156357 h 1156357"/>
                <a:gd name="connsiteX7" fmla="*/ 0 w 2312714"/>
                <a:gd name="connsiteY7" fmla="*/ 1040721 h 1156357"/>
                <a:gd name="connsiteX8" fmla="*/ 0 w 2312714"/>
                <a:gd name="connsiteY8" fmla="*/ 115636 h 1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714" h="1156357">
                  <a:moveTo>
                    <a:pt x="0" y="115636"/>
                  </a:moveTo>
                  <a:cubicBezTo>
                    <a:pt x="0" y="51772"/>
                    <a:pt x="51772" y="0"/>
                    <a:pt x="115636" y="0"/>
                  </a:cubicBezTo>
                  <a:lnTo>
                    <a:pt x="2197078" y="0"/>
                  </a:lnTo>
                  <a:cubicBezTo>
                    <a:pt x="2260942" y="0"/>
                    <a:pt x="2312714" y="51772"/>
                    <a:pt x="2312714" y="115636"/>
                  </a:cubicBezTo>
                  <a:lnTo>
                    <a:pt x="2312714" y="1040721"/>
                  </a:lnTo>
                  <a:cubicBezTo>
                    <a:pt x="2312714" y="1104585"/>
                    <a:pt x="2260942" y="1156357"/>
                    <a:pt x="2197078" y="1156357"/>
                  </a:cubicBezTo>
                  <a:lnTo>
                    <a:pt x="115636" y="1156357"/>
                  </a:lnTo>
                  <a:cubicBezTo>
                    <a:pt x="51772" y="1156357"/>
                    <a:pt x="0" y="1104585"/>
                    <a:pt x="0" y="1040721"/>
                  </a:cubicBezTo>
                  <a:lnTo>
                    <a:pt x="0" y="115636"/>
                  </a:lnTo>
                  <a:close/>
                </a:path>
              </a:pathLst>
            </a:custGeom>
            <a:solidFill>
              <a:schemeClr val="bg1"/>
            </a:solidFill>
            <a:ln>
              <a:solidFill>
                <a:srgbClr val="47AFB5"/>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tint val="70000"/>
                <a:hueOff val="0"/>
                <a:satOff val="0"/>
                <a:lumOff val="0"/>
                <a:alphaOff val="0"/>
              </a:schemeClr>
            </a:effectRef>
            <a:fontRef idx="minor">
              <a:schemeClr val="dk1"/>
            </a:fontRef>
          </p:style>
          <p:txBody>
            <a:bodyPr spcFirstLastPara="0" vert="horz" wrap="square" lIns="43394" tIns="43394" rIns="43394" bIns="43394" numCol="1" spcCol="1270" anchor="ctr" anchorCtr="0">
              <a:noAutofit/>
            </a:bodyPr>
            <a:lstStyle/>
            <a:p>
              <a:pPr lvl="0" algn="ctr" defTabSz="666750">
                <a:lnSpc>
                  <a:spcPct val="90000"/>
                </a:lnSpc>
                <a:spcBef>
                  <a:spcPct val="0"/>
                </a:spcBef>
                <a:spcAft>
                  <a:spcPct val="35000"/>
                </a:spcAft>
              </a:pPr>
              <a:r>
                <a:rPr lang="en-US" altLang="en-US" sz="1500" b="0" kern="1200" dirty="0">
                  <a:cs typeface="Arial" charset="0"/>
                  <a:sym typeface="Wingdings" charset="2"/>
                </a:rPr>
                <a:t>The interaction between AGEs and their receptor (RAGE) may generate reactive oxygen species (ROS) &gt; Inflammation</a:t>
              </a:r>
              <a:endParaRPr lang="en-US" sz="1500" b="0" kern="1200" dirty="0"/>
            </a:p>
          </p:txBody>
        </p:sp>
      </p:grpSp>
      <p:sp>
        <p:nvSpPr>
          <p:cNvPr id="5" name="Rectangle 4">
            <a:extLst>
              <a:ext uri="{FF2B5EF4-FFF2-40B4-BE49-F238E27FC236}">
                <a16:creationId xmlns="" xmlns:a16="http://schemas.microsoft.com/office/drawing/2014/main" id="{5D54AC0A-B26D-4A13-A7A7-D2377584CA2D}"/>
              </a:ext>
            </a:extLst>
          </p:cNvPr>
          <p:cNvSpPr/>
          <p:nvPr/>
        </p:nvSpPr>
        <p:spPr>
          <a:xfrm>
            <a:off x="120890" y="783868"/>
            <a:ext cx="10488082" cy="461665"/>
          </a:xfrm>
          <a:prstGeom prst="rect">
            <a:avLst/>
          </a:prstGeom>
        </p:spPr>
        <p:txBody>
          <a:bodyPr wrap="square">
            <a:spAutoFit/>
          </a:bodyPr>
          <a:lstStyle/>
          <a:p>
            <a:pPr marL="342900" indent="-342900">
              <a:buFont typeface="Wingdings" panose="05000000000000000000" pitchFamily="2" charset="2"/>
              <a:buChar char="v"/>
            </a:pPr>
            <a:r>
              <a:rPr lang="en-US" sz="2400" b="1" dirty="0">
                <a:solidFill>
                  <a:srgbClr val="334E5D"/>
                </a:solidFill>
                <a:latin typeface="Century Gothic" charset="0"/>
                <a:ea typeface="Century Gothic" charset="0"/>
                <a:cs typeface="Century Gothic" charset="0"/>
              </a:rPr>
              <a:t>General Mechanisms for Diabetic Microvascular Complications:</a:t>
            </a:r>
          </a:p>
        </p:txBody>
      </p:sp>
      <p:cxnSp>
        <p:nvCxnSpPr>
          <p:cNvPr id="7" name="Straight Connector 6">
            <a:extLst>
              <a:ext uri="{FF2B5EF4-FFF2-40B4-BE49-F238E27FC236}">
                <a16:creationId xmlns="" xmlns:a16="http://schemas.microsoft.com/office/drawing/2014/main" id="{A82D2CA7-EFEF-49FD-A486-4ED8AF0ECA98}"/>
              </a:ext>
            </a:extLst>
          </p:cNvPr>
          <p:cNvCxnSpPr/>
          <p:nvPr/>
        </p:nvCxnSpPr>
        <p:spPr>
          <a:xfrm flipH="1">
            <a:off x="0" y="3704156"/>
            <a:ext cx="1219200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 xmlns:a16="http://schemas.microsoft.com/office/drawing/2014/main" id="{AC309B68-F0D7-41CF-8775-DEBB8F318CAA}"/>
              </a:ext>
            </a:extLst>
          </p:cNvPr>
          <p:cNvSpPr>
            <a:spLocks noChangeArrowheads="1"/>
          </p:cNvSpPr>
          <p:nvPr/>
        </p:nvSpPr>
        <p:spPr bwMode="auto">
          <a:xfrm>
            <a:off x="271848" y="1313758"/>
            <a:ext cx="11698315" cy="239039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defRPr>
                <a:solidFill>
                  <a:schemeClr val="tx1"/>
                </a:solidFill>
                <a:latin typeface="Arial" charset="0"/>
                <a:ea typeface="Arial" charset="0"/>
                <a:cs typeface="Arial" charset="0"/>
              </a:defRPr>
            </a:lvl1pPr>
            <a:lvl2pPr marL="365125" indent="-255588">
              <a:defRPr>
                <a:solidFill>
                  <a:schemeClr val="tx1"/>
                </a:solidFill>
                <a:latin typeface="Arial" charset="0"/>
                <a:ea typeface="Arial" charset="0"/>
                <a:cs typeface="Arial" charset="0"/>
              </a:defRPr>
            </a:lvl2pPr>
            <a:lvl3pPr marL="860425" indent="-51435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eaLnBrk="1" hangingPunct="1">
              <a:spcBef>
                <a:spcPts val="400"/>
              </a:spcBef>
              <a:spcAft>
                <a:spcPts val="1200"/>
              </a:spcAft>
              <a:buClr>
                <a:srgbClr val="2DA2BF"/>
              </a:buClr>
              <a:buSzPct val="68000"/>
            </a:pPr>
            <a:r>
              <a:rPr lang="en-US" altLang="en-US" b="1" dirty="0">
                <a:latin typeface="+mn-lt"/>
                <a:ea typeface="+mn-ea"/>
                <a:cs typeface="+mn-cs"/>
              </a:rPr>
              <a:t>In chronic hyperglycemia </a:t>
            </a:r>
            <a:r>
              <a:rPr lang="en-US" altLang="en-US" b="1" dirty="0">
                <a:latin typeface="+mn-lt"/>
                <a:ea typeface="+mn-ea"/>
                <a:cs typeface="+mn-cs"/>
                <a:sym typeface="Wingdings" charset="2"/>
              </a:rPr>
              <a:t>:</a:t>
            </a:r>
            <a:endParaRPr lang="en-US" altLang="en-US" b="1" dirty="0">
              <a:latin typeface="+mn-lt"/>
              <a:ea typeface="+mn-ea"/>
              <a:cs typeface="+mn-cs"/>
            </a:endParaRPr>
          </a:p>
          <a:p>
            <a:pPr lvl="2">
              <a:spcBef>
                <a:spcPts val="400"/>
              </a:spcBef>
              <a:buClr>
                <a:schemeClr val="tx1"/>
              </a:buClr>
              <a:buSzPct val="100000"/>
              <a:buFont typeface="+mj-lt"/>
              <a:buAutoNum type="arabicPeriod"/>
            </a:pPr>
            <a:r>
              <a:rPr lang="en-US" altLang="en-US" dirty="0">
                <a:latin typeface="+mn-lt"/>
                <a:ea typeface="+mn-ea"/>
                <a:cs typeface="+mn-cs"/>
                <a:sym typeface="Symbol" charset="2"/>
              </a:rPr>
              <a:t> Advanced Glycation End products (</a:t>
            </a:r>
            <a:r>
              <a:rPr lang="en-US" altLang="en-US" dirty="0">
                <a:latin typeface="+mn-lt"/>
                <a:ea typeface="+mn-ea"/>
                <a:cs typeface="+mn-cs"/>
              </a:rPr>
              <a:t>AGEs) of essential cellular proteins </a:t>
            </a:r>
            <a:r>
              <a:rPr lang="en-US" altLang="en-US" dirty="0">
                <a:latin typeface="+mn-lt"/>
                <a:ea typeface="+mn-ea"/>
                <a:cs typeface="+mn-cs"/>
                <a:sym typeface="Wingdings" charset="2"/>
              </a:rPr>
              <a:t> cellular </a:t>
            </a:r>
            <a:r>
              <a:rPr lang="en-US" altLang="en-US" dirty="0" smtClean="0">
                <a:latin typeface="+mn-lt"/>
                <a:ea typeface="+mn-ea"/>
                <a:cs typeface="+mn-cs"/>
                <a:sym typeface="Wingdings" charset="2"/>
              </a:rPr>
              <a:t>defects </a:t>
            </a:r>
            <a:r>
              <a:rPr lang="en-US" dirty="0">
                <a:solidFill>
                  <a:srgbClr val="008F00"/>
                </a:solidFill>
                <a:latin typeface="+mn-lt"/>
                <a:ea typeface="+mn-ea"/>
                <a:cs typeface="+mn-cs"/>
              </a:rPr>
              <a:t>protein get glycated Like hemoglobin A1C and these glycated </a:t>
            </a:r>
            <a:r>
              <a:rPr lang="en-US" dirty="0" smtClean="0">
                <a:solidFill>
                  <a:srgbClr val="008F00"/>
                </a:solidFill>
                <a:latin typeface="+mn-lt"/>
                <a:ea typeface="+mn-ea"/>
                <a:cs typeface="+mn-cs"/>
              </a:rPr>
              <a:t>proteins </a:t>
            </a:r>
            <a:r>
              <a:rPr lang="en-US" dirty="0">
                <a:solidFill>
                  <a:srgbClr val="008F00"/>
                </a:solidFill>
                <a:latin typeface="+mn-lt"/>
                <a:ea typeface="+mn-ea"/>
                <a:cs typeface="+mn-cs"/>
              </a:rPr>
              <a:t>may cause inflammation </a:t>
            </a:r>
            <a:endParaRPr lang="ar-SA" altLang="en-US" dirty="0">
              <a:latin typeface="+mn-lt"/>
              <a:ea typeface="+mn-ea"/>
              <a:cs typeface="+mn-cs"/>
            </a:endParaRPr>
          </a:p>
          <a:p>
            <a:pPr lvl="2">
              <a:spcBef>
                <a:spcPts val="400"/>
              </a:spcBef>
              <a:buClr>
                <a:schemeClr val="tx1"/>
              </a:buClr>
              <a:buSzPct val="100000"/>
              <a:buFont typeface="+mj-lt"/>
              <a:buAutoNum type="arabicPeriod"/>
            </a:pPr>
            <a:r>
              <a:rPr lang="en-US" altLang="en-US" dirty="0">
                <a:latin typeface="+mn-lt"/>
                <a:ea typeface="+mn-ea"/>
                <a:cs typeface="+mn-cs"/>
                <a:sym typeface="Symbol" charset="2"/>
              </a:rPr>
              <a:t></a:t>
            </a:r>
            <a:r>
              <a:rPr lang="en-US" altLang="en-US" dirty="0">
                <a:latin typeface="+mn-lt"/>
                <a:ea typeface="+mn-ea"/>
                <a:cs typeface="+mn-cs"/>
              </a:rPr>
              <a:t>Intracellular sorbitol </a:t>
            </a:r>
            <a:r>
              <a:rPr lang="en-US" altLang="en-US" dirty="0">
                <a:latin typeface="+mn-lt"/>
                <a:ea typeface="+mn-ea"/>
                <a:cs typeface="+mn-cs"/>
                <a:sym typeface="Wingdings" charset="2"/>
              </a:rPr>
              <a:t> </a:t>
            </a:r>
            <a:r>
              <a:rPr lang="en-US" altLang="en-US" dirty="0">
                <a:latin typeface="+mn-lt"/>
                <a:ea typeface="+mn-ea"/>
                <a:cs typeface="+mn-cs"/>
                <a:sym typeface="Symbol" charset="2"/>
              </a:rPr>
              <a:t> </a:t>
            </a:r>
            <a:r>
              <a:rPr lang="en-US" altLang="en-US" dirty="0">
                <a:latin typeface="+mn-lt"/>
                <a:ea typeface="+mn-ea"/>
                <a:cs typeface="+mn-cs"/>
                <a:sym typeface="Wingdings" charset="2"/>
              </a:rPr>
              <a:t>cell osmolality  cellular </a:t>
            </a:r>
            <a:r>
              <a:rPr lang="en-US" altLang="en-US" dirty="0" smtClean="0">
                <a:latin typeface="+mn-lt"/>
                <a:ea typeface="+mn-ea"/>
                <a:cs typeface="+mn-cs"/>
                <a:sym typeface="Wingdings" charset="2"/>
              </a:rPr>
              <a:t>swelling. </a:t>
            </a:r>
            <a:r>
              <a:rPr lang="en-US" dirty="0" smtClean="0">
                <a:solidFill>
                  <a:srgbClr val="008F00"/>
                </a:solidFill>
                <a:latin typeface="+mn-lt"/>
                <a:ea typeface="+mn-ea"/>
                <a:cs typeface="+mn-cs"/>
              </a:rPr>
              <a:t>Alcoholic </a:t>
            </a:r>
            <a:r>
              <a:rPr lang="en-US" dirty="0">
                <a:solidFill>
                  <a:srgbClr val="008F00"/>
                </a:solidFill>
                <a:latin typeface="+mn-lt"/>
                <a:ea typeface="+mn-ea"/>
                <a:cs typeface="+mn-cs"/>
              </a:rPr>
              <a:t>form of glucose, which is </a:t>
            </a:r>
            <a:r>
              <a:rPr lang="en-US" dirty="0" smtClean="0">
                <a:solidFill>
                  <a:srgbClr val="008F00"/>
                </a:solidFill>
                <a:latin typeface="+mn-lt"/>
                <a:ea typeface="+mn-ea"/>
                <a:cs typeface="+mn-cs"/>
              </a:rPr>
              <a:t>osmotically </a:t>
            </a:r>
            <a:r>
              <a:rPr lang="en-US" dirty="0">
                <a:solidFill>
                  <a:srgbClr val="008F00"/>
                </a:solidFill>
                <a:latin typeface="+mn-lt"/>
                <a:ea typeface="+mn-ea"/>
                <a:cs typeface="+mn-cs"/>
              </a:rPr>
              <a:t>active so it </a:t>
            </a:r>
            <a:r>
              <a:rPr lang="en-US" dirty="0" smtClean="0">
                <a:solidFill>
                  <a:srgbClr val="008F00"/>
                </a:solidFill>
                <a:latin typeface="+mn-lt"/>
                <a:ea typeface="+mn-ea"/>
                <a:cs typeface="+mn-cs"/>
              </a:rPr>
              <a:t>brings </a:t>
            </a:r>
            <a:r>
              <a:rPr lang="en-US" dirty="0">
                <a:solidFill>
                  <a:srgbClr val="008F00"/>
                </a:solidFill>
                <a:latin typeface="+mn-lt"/>
                <a:ea typeface="+mn-ea"/>
                <a:cs typeface="+mn-cs"/>
              </a:rPr>
              <a:t>the fluids inside the cells and </a:t>
            </a:r>
            <a:r>
              <a:rPr lang="en-US" dirty="0" smtClean="0">
                <a:solidFill>
                  <a:srgbClr val="008F00"/>
                </a:solidFill>
                <a:latin typeface="+mn-lt"/>
                <a:ea typeface="+mn-ea"/>
                <a:cs typeface="+mn-cs"/>
              </a:rPr>
              <a:t>causes </a:t>
            </a:r>
            <a:r>
              <a:rPr lang="en-US" dirty="0">
                <a:solidFill>
                  <a:srgbClr val="008F00"/>
                </a:solidFill>
                <a:latin typeface="+mn-lt"/>
                <a:ea typeface="+mn-ea"/>
                <a:cs typeface="+mn-cs"/>
              </a:rPr>
              <a:t>cellular swelling </a:t>
            </a:r>
            <a:endParaRPr lang="en-US" altLang="en-US" dirty="0">
              <a:solidFill>
                <a:srgbClr val="008F00"/>
              </a:solidFill>
              <a:latin typeface="+mn-lt"/>
              <a:ea typeface="+mn-ea"/>
              <a:cs typeface="+mn-cs"/>
              <a:sym typeface="Wingdings" charset="2"/>
            </a:endParaRPr>
          </a:p>
          <a:p>
            <a:pPr lvl="2" eaLnBrk="1" hangingPunct="1">
              <a:spcBef>
                <a:spcPts val="400"/>
              </a:spcBef>
              <a:buClr>
                <a:schemeClr val="tx1"/>
              </a:buClr>
              <a:buSzPct val="100000"/>
              <a:buFont typeface="+mj-lt"/>
              <a:buAutoNum type="arabicPeriod"/>
            </a:pPr>
            <a:r>
              <a:rPr lang="en-US" altLang="en-US" dirty="0">
                <a:latin typeface="+mn-lt"/>
                <a:ea typeface="+mn-ea"/>
                <a:cs typeface="+mn-cs"/>
                <a:sym typeface="Symbol" charset="2"/>
              </a:rPr>
              <a:t> Reactive Oxygen Species (</a:t>
            </a:r>
            <a:r>
              <a:rPr lang="en-US" altLang="en-US" dirty="0">
                <a:latin typeface="+mn-lt"/>
                <a:ea typeface="+mn-ea"/>
                <a:cs typeface="+mn-cs"/>
                <a:sym typeface="Wingdings" charset="2"/>
              </a:rPr>
              <a:t>ROS)  oxidative stress  cell damage</a:t>
            </a:r>
          </a:p>
          <a:p>
            <a:pPr lvl="2" eaLnBrk="1" hangingPunct="1">
              <a:spcBef>
                <a:spcPts val="400"/>
              </a:spcBef>
              <a:buClr>
                <a:schemeClr val="tx1"/>
              </a:buClr>
              <a:buSzPct val="68000"/>
              <a:buFont typeface="+mj-lt"/>
              <a:buAutoNum type="arabicPeriod"/>
            </a:pPr>
            <a:endParaRPr lang="en-US" altLang="en-US" b="1" dirty="0">
              <a:solidFill>
                <a:srgbClr val="C00000"/>
              </a:solidFill>
              <a:latin typeface="Lucida Sans Unicode" charset="0"/>
              <a:sym typeface="Wingdings" charset="2"/>
            </a:endParaRPr>
          </a:p>
        </p:txBody>
      </p:sp>
    </p:spTree>
    <p:extLst>
      <p:ext uri="{BB962C8B-B14F-4D97-AF65-F5344CB8AC3E}">
        <p14:creationId xmlns:p14="http://schemas.microsoft.com/office/powerpoint/2010/main" val="1926193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7335"/>
            <a:ext cx="12773465" cy="553998"/>
          </a:xfrm>
          <a:prstGeom prst="rect">
            <a:avLst/>
          </a:prstGeom>
        </p:spPr>
        <p:txBody>
          <a:bodyPr wrap="square">
            <a:spAutoFit/>
          </a:bodyPr>
          <a:lstStyle/>
          <a:p>
            <a:r>
              <a:rPr lang="en-US" sz="3000" dirty="0">
                <a:solidFill>
                  <a:srgbClr val="4C8180"/>
                </a:solidFill>
                <a:latin typeface="Century Gothic" charset="0"/>
                <a:ea typeface="Century Gothic" charset="0"/>
                <a:cs typeface="Century Gothic" charset="0"/>
              </a:rPr>
              <a:t>General Mechanisms for Diabetic Microvascular Complications</a:t>
            </a:r>
          </a:p>
        </p:txBody>
      </p:sp>
      <p:sp>
        <p:nvSpPr>
          <p:cNvPr id="3" name="Rectangle 2"/>
          <p:cNvSpPr/>
          <p:nvPr/>
        </p:nvSpPr>
        <p:spPr>
          <a:xfrm>
            <a:off x="241926" y="1085483"/>
            <a:ext cx="3082895" cy="461665"/>
          </a:xfrm>
          <a:prstGeom prst="rect">
            <a:avLst/>
          </a:prstGeom>
        </p:spPr>
        <p:txBody>
          <a:bodyPr wrap="none">
            <a:spAutoFit/>
          </a:bodyPr>
          <a:lstStyle/>
          <a:p>
            <a:r>
              <a:rPr lang="en-US" sz="2400" b="1" dirty="0" smtClean="0">
                <a:solidFill>
                  <a:srgbClr val="334E5D"/>
                </a:solidFill>
                <a:latin typeface="Century Gothic" charset="0"/>
                <a:ea typeface="Century Gothic" charset="0"/>
                <a:cs typeface="Century Gothic" charset="0"/>
              </a:rPr>
              <a:t>2. Polyol </a:t>
            </a:r>
            <a:r>
              <a:rPr lang="en-US" sz="2400" b="1" dirty="0">
                <a:solidFill>
                  <a:srgbClr val="334E5D"/>
                </a:solidFill>
                <a:latin typeface="Century Gothic" charset="0"/>
                <a:ea typeface="Century Gothic" charset="0"/>
                <a:cs typeface="Century Gothic" charset="0"/>
              </a:rPr>
              <a:t>pathway</a:t>
            </a:r>
            <a:r>
              <a:rPr lang="en-US" sz="2400" b="1" dirty="0" smtClean="0">
                <a:solidFill>
                  <a:srgbClr val="334E5D"/>
                </a:solidFill>
                <a:latin typeface="Century Gothic" charset="0"/>
                <a:ea typeface="Century Gothic" charset="0"/>
                <a:cs typeface="Century Gothic" charset="0"/>
              </a:rPr>
              <a:t>: </a:t>
            </a:r>
            <a:endParaRPr lang="en-US" sz="2400" b="1" dirty="0">
              <a:solidFill>
                <a:srgbClr val="334E5D"/>
              </a:solidFill>
              <a:latin typeface="Century Gothic" charset="0"/>
              <a:ea typeface="Century Gothic" charset="0"/>
              <a:cs typeface="Century Gothic" charset="0"/>
            </a:endParaRPr>
          </a:p>
        </p:txBody>
      </p:sp>
      <p:sp>
        <p:nvSpPr>
          <p:cNvPr id="5" name="TextBox 4"/>
          <p:cNvSpPr txBox="1"/>
          <p:nvPr/>
        </p:nvSpPr>
        <p:spPr>
          <a:xfrm>
            <a:off x="246535" y="1550311"/>
            <a:ext cx="7011516" cy="3908762"/>
          </a:xfrm>
          <a:prstGeom prst="rect">
            <a:avLst/>
          </a:prstGeom>
          <a:noFill/>
        </p:spPr>
        <p:txBody>
          <a:bodyPr wrap="square" rtlCol="0">
            <a:spAutoFit/>
          </a:bodyPr>
          <a:lstStyle/>
          <a:p>
            <a:pPr marL="285750" lvl="2" indent="-285750">
              <a:spcBef>
                <a:spcPts val="600"/>
              </a:spcBef>
              <a:spcAft>
                <a:spcPts val="600"/>
              </a:spcAft>
              <a:buFont typeface="Arial" charset="0"/>
              <a:buChar char="•"/>
            </a:pPr>
            <a:r>
              <a:rPr lang="en-US" altLang="en-US" dirty="0" smtClean="0">
                <a:cs typeface="Arial" charset="0"/>
              </a:rPr>
              <a:t>Glucose </a:t>
            </a:r>
            <a:r>
              <a:rPr lang="en-US" altLang="en-US" dirty="0">
                <a:cs typeface="Arial" charset="0"/>
              </a:rPr>
              <a:t>is metabolized to sorbitol within the cells by </a:t>
            </a:r>
            <a:r>
              <a:rPr lang="en-US" altLang="en-US" dirty="0">
                <a:solidFill>
                  <a:srgbClr val="FF0000"/>
                </a:solidFill>
                <a:cs typeface="Arial" charset="0"/>
              </a:rPr>
              <a:t>aldose reductase</a:t>
            </a:r>
          </a:p>
          <a:p>
            <a:pPr marL="285750" lvl="2" indent="-285750">
              <a:spcBef>
                <a:spcPts val="600"/>
              </a:spcBef>
              <a:spcAft>
                <a:spcPts val="600"/>
              </a:spcAft>
              <a:buFont typeface="Arial" charset="0"/>
              <a:buChar char="•"/>
            </a:pPr>
            <a:r>
              <a:rPr lang="en-US" altLang="en-US" dirty="0">
                <a:cs typeface="Arial" charset="0"/>
              </a:rPr>
              <a:t>The role of sorbitol in the pathogenesis of diabetic complications is uncertain. Hypotheses are: </a:t>
            </a:r>
          </a:p>
          <a:p>
            <a:pPr marL="400050" lvl="2" indent="-400050">
              <a:spcBef>
                <a:spcPts val="600"/>
              </a:spcBef>
              <a:spcAft>
                <a:spcPts val="600"/>
              </a:spcAft>
              <a:buFont typeface="+mj-lt"/>
              <a:buAutoNum type="romanLcPeriod"/>
            </a:pPr>
            <a:r>
              <a:rPr lang="en-US" altLang="en-US" dirty="0" smtClean="0">
                <a:cs typeface="Arial" charset="0"/>
              </a:rPr>
              <a:t>During </a:t>
            </a:r>
            <a:r>
              <a:rPr lang="en-US" altLang="en-US" dirty="0">
                <a:cs typeface="Arial" charset="0"/>
              </a:rPr>
              <a:t>sorbitol production, consumption of NADPH </a:t>
            </a:r>
            <a:r>
              <a:rPr lang="en-US" altLang="en-US" dirty="0">
                <a:cs typeface="Arial" charset="0"/>
                <a:sym typeface="Wingdings" charset="2"/>
              </a:rPr>
              <a:t> </a:t>
            </a:r>
            <a:r>
              <a:rPr lang="en-US" altLang="en-US" dirty="0" smtClean="0">
                <a:cs typeface="Arial" charset="0"/>
              </a:rPr>
              <a:t>oxidative </a:t>
            </a:r>
            <a:r>
              <a:rPr lang="en-US" altLang="en-US" dirty="0">
                <a:cs typeface="Arial" charset="0"/>
              </a:rPr>
              <a:t>stress.</a:t>
            </a:r>
          </a:p>
          <a:p>
            <a:pPr marL="400050" lvl="2" indent="-400050">
              <a:spcBef>
                <a:spcPts val="600"/>
              </a:spcBef>
              <a:spcAft>
                <a:spcPts val="600"/>
              </a:spcAft>
              <a:buFont typeface="+mj-lt"/>
              <a:buAutoNum type="romanLcPeriod"/>
            </a:pPr>
            <a:r>
              <a:rPr lang="en-US" altLang="en-US" dirty="0">
                <a:cs typeface="Arial" charset="0"/>
              </a:rPr>
              <a:t>Sorbitol </a:t>
            </a:r>
            <a:r>
              <a:rPr lang="en-US" altLang="en-US" dirty="0" smtClean="0">
                <a:cs typeface="Arial" charset="0"/>
              </a:rPr>
              <a:t>accumulation:</a:t>
            </a:r>
          </a:p>
          <a:p>
            <a:pPr marL="285750" lvl="2" indent="-285750">
              <a:spcBef>
                <a:spcPts val="600"/>
              </a:spcBef>
              <a:spcAft>
                <a:spcPts val="600"/>
              </a:spcAft>
              <a:buFont typeface="Courier New" panose="02070309020205020404" pitchFamily="49" charset="0"/>
              <a:buChar char="o"/>
            </a:pPr>
            <a:r>
              <a:rPr lang="en-US" altLang="en-US" dirty="0">
                <a:cs typeface="Arial" charset="0"/>
                <a:sym typeface="Wingdings" charset="2"/>
              </a:rPr>
              <a:t>Increase the intracellular osmotic pressure  osmotic drag of fluid from extracellular space  cell swelling</a:t>
            </a:r>
          </a:p>
          <a:p>
            <a:pPr marL="285750" lvl="2" indent="-285750">
              <a:spcBef>
                <a:spcPts val="600"/>
              </a:spcBef>
              <a:spcAft>
                <a:spcPts val="600"/>
              </a:spcAft>
              <a:buFont typeface="Courier New" panose="02070309020205020404" pitchFamily="49" charset="0"/>
              <a:buChar char="o"/>
            </a:pPr>
            <a:r>
              <a:rPr lang="en-US" altLang="en-US" dirty="0">
                <a:cs typeface="Arial" charset="0"/>
                <a:sym typeface="Wingdings" charset="2"/>
              </a:rPr>
              <a:t>Alteration in the activity of </a:t>
            </a:r>
            <a:r>
              <a:rPr lang="en-US" altLang="en-US" dirty="0" smtClean="0">
                <a:cs typeface="Arial" charset="0"/>
                <a:sym typeface="Wingdings" charset="2"/>
              </a:rPr>
              <a:t>PKC </a:t>
            </a:r>
            <a:r>
              <a:rPr lang="en-US" altLang="en-US" dirty="0">
                <a:solidFill>
                  <a:srgbClr val="008F00"/>
                </a:solidFill>
                <a:sym typeface="Wingdings" charset="2"/>
              </a:rPr>
              <a:t>(</a:t>
            </a:r>
            <a:r>
              <a:rPr lang="en-US" dirty="0">
                <a:solidFill>
                  <a:srgbClr val="008F00"/>
                </a:solidFill>
              </a:rPr>
              <a:t>Protein kinase C)</a:t>
            </a:r>
            <a:r>
              <a:rPr lang="en-US" altLang="en-US" dirty="0">
                <a:solidFill>
                  <a:srgbClr val="008F00"/>
                </a:solidFill>
                <a:sym typeface="Wingdings" charset="2"/>
              </a:rPr>
              <a:t> </a:t>
            </a:r>
            <a:r>
              <a:rPr lang="en-US" altLang="en-US" dirty="0">
                <a:cs typeface="Arial" charset="0"/>
                <a:sym typeface="Wingdings" charset="2"/>
              </a:rPr>
              <a:t> altered VEGF </a:t>
            </a:r>
            <a:r>
              <a:rPr lang="en-US" altLang="en-US" dirty="0">
                <a:solidFill>
                  <a:srgbClr val="008F00"/>
                </a:solidFill>
                <a:sym typeface="Wingdings" charset="2"/>
              </a:rPr>
              <a:t>(</a:t>
            </a:r>
            <a:r>
              <a:rPr lang="en-US" dirty="0">
                <a:solidFill>
                  <a:srgbClr val="008F00"/>
                </a:solidFill>
              </a:rPr>
              <a:t>Vascular Endothelial Growth Factor) </a:t>
            </a:r>
            <a:r>
              <a:rPr lang="en-US" altLang="en-US" dirty="0" smtClean="0">
                <a:cs typeface="Arial" charset="0"/>
                <a:sym typeface="Wingdings" charset="2"/>
              </a:rPr>
              <a:t>activity</a:t>
            </a:r>
            <a:r>
              <a:rPr lang="en-US" altLang="en-US" dirty="0">
                <a:cs typeface="Arial" charset="0"/>
                <a:sym typeface="Wingdings" charset="2"/>
              </a:rPr>
              <a:t> altered vascular </a:t>
            </a:r>
            <a:r>
              <a:rPr lang="en-US" altLang="en-US" dirty="0" smtClean="0">
                <a:cs typeface="Arial" charset="0"/>
                <a:sym typeface="Wingdings" charset="2"/>
              </a:rPr>
              <a:t>permeability</a:t>
            </a:r>
            <a:endParaRPr lang="en-US" altLang="en-US" dirty="0">
              <a:cs typeface="Arial" charset="0"/>
              <a:sym typeface="Wingdings" charset="2"/>
            </a:endParaRPr>
          </a:p>
        </p:txBody>
      </p:sp>
      <p:grpSp>
        <p:nvGrpSpPr>
          <p:cNvPr id="8" name="Group 5"/>
          <p:cNvGrpSpPr>
            <a:grpSpLocks/>
          </p:cNvGrpSpPr>
          <p:nvPr/>
        </p:nvGrpSpPr>
        <p:grpSpPr bwMode="auto">
          <a:xfrm>
            <a:off x="7768659" y="1811177"/>
            <a:ext cx="1799908" cy="3964837"/>
            <a:chOff x="1071052" y="1423016"/>
            <a:chExt cx="2087562" cy="517525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52" y="1423016"/>
              <a:ext cx="2087562"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c 9"/>
            <p:cNvSpPr/>
            <p:nvPr/>
          </p:nvSpPr>
          <p:spPr>
            <a:xfrm rot="11406168">
              <a:off x="2554288" y="5157788"/>
              <a:ext cx="271462" cy="328612"/>
            </a:xfrm>
            <a:prstGeom prst="arc">
              <a:avLst>
                <a:gd name="adj1" fmla="val 14692273"/>
                <a:gd name="adj2" fmla="val 4467208"/>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a:p>
          </p:txBody>
        </p:sp>
      </p:gr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5860" y="1811176"/>
            <a:ext cx="2242836" cy="396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731170" y="919443"/>
            <a:ext cx="4460830" cy="830997"/>
          </a:xfrm>
          <a:prstGeom prst="rect">
            <a:avLst/>
          </a:prstGeom>
        </p:spPr>
        <p:txBody>
          <a:bodyPr wrap="square">
            <a:spAutoFit/>
          </a:bodyPr>
          <a:lstStyle/>
          <a:p>
            <a:pPr algn="ctr"/>
            <a:r>
              <a:rPr lang="en-US" altLang="en-US" sz="2400" b="1" dirty="0">
                <a:solidFill>
                  <a:srgbClr val="334E5D"/>
                </a:solidFill>
                <a:latin typeface="Century Gothic" charset="0"/>
                <a:ea typeface="Century Gothic" charset="0"/>
                <a:cs typeface="Century Gothic" charset="0"/>
              </a:rPr>
              <a:t>Sorbitol Formation &amp; Metabolism</a:t>
            </a:r>
            <a:endParaRPr lang="en-US" sz="2400" b="1" dirty="0">
              <a:solidFill>
                <a:srgbClr val="334E5D"/>
              </a:solidFill>
              <a:latin typeface="Century Gothic" charset="0"/>
              <a:ea typeface="Century Gothic" charset="0"/>
              <a:cs typeface="Century Gothic" charset="0"/>
            </a:endParaRPr>
          </a:p>
        </p:txBody>
      </p:sp>
      <p:cxnSp>
        <p:nvCxnSpPr>
          <p:cNvPr id="13" name="Straight Connector 12"/>
          <p:cNvCxnSpPr/>
          <p:nvPr/>
        </p:nvCxnSpPr>
        <p:spPr>
          <a:xfrm>
            <a:off x="7447935" y="1021377"/>
            <a:ext cx="0" cy="5543902"/>
          </a:xfrm>
          <a:prstGeom prst="line">
            <a:avLst/>
          </a:prstGeom>
        </p:spPr>
        <p:style>
          <a:lnRef idx="3">
            <a:schemeClr val="dk1"/>
          </a:lnRef>
          <a:fillRef idx="0">
            <a:schemeClr val="dk1"/>
          </a:fillRef>
          <a:effectRef idx="2">
            <a:schemeClr val="dk1"/>
          </a:effectRef>
          <a:fontRef idx="minor">
            <a:schemeClr val="tx1"/>
          </a:fontRef>
        </p:style>
      </p:cxnSp>
      <p:sp>
        <p:nvSpPr>
          <p:cNvPr id="15" name="Oval 14"/>
          <p:cNvSpPr/>
          <p:nvPr/>
        </p:nvSpPr>
        <p:spPr>
          <a:xfrm>
            <a:off x="10672175" y="3657600"/>
            <a:ext cx="647021" cy="490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ستطيل 3"/>
          <p:cNvSpPr/>
          <p:nvPr/>
        </p:nvSpPr>
        <p:spPr>
          <a:xfrm>
            <a:off x="3530999" y="1021377"/>
            <a:ext cx="3079048" cy="369332"/>
          </a:xfrm>
          <a:prstGeom prst="rect">
            <a:avLst/>
          </a:prstGeom>
          <a:solidFill>
            <a:schemeClr val="bg1">
              <a:lumMod val="95000"/>
            </a:schemeClr>
          </a:solidFill>
          <a:ln w="19050">
            <a:solidFill>
              <a:schemeClr val="accent1">
                <a:lumMod val="50000"/>
              </a:schemeClr>
            </a:solidFill>
            <a:prstDash val="dash"/>
          </a:ln>
        </p:spPr>
        <p:txBody>
          <a:bodyPr wrap="none">
            <a:spAutoFit/>
          </a:bodyPr>
          <a:lstStyle/>
          <a:p>
            <a:r>
              <a:rPr lang="en-US" dirty="0">
                <a:solidFill>
                  <a:srgbClr val="008F00"/>
                </a:solidFill>
              </a:rPr>
              <a:t>Pathway of sorbitol production</a:t>
            </a:r>
          </a:p>
        </p:txBody>
      </p:sp>
      <p:sp>
        <p:nvSpPr>
          <p:cNvPr id="14" name="مستطيل 13"/>
          <p:cNvSpPr/>
          <p:nvPr/>
        </p:nvSpPr>
        <p:spPr>
          <a:xfrm>
            <a:off x="294518" y="5776013"/>
            <a:ext cx="5969455" cy="923330"/>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dirty="0">
                <a:solidFill>
                  <a:srgbClr val="008F00"/>
                </a:solidFill>
              </a:rPr>
              <a:t>Some tissues like ovaries can convert sorbitol into Fructose because they have sorbitol dehydrogenase, but most of the tissues don’t have this enzymes</a:t>
            </a:r>
          </a:p>
        </p:txBody>
      </p:sp>
      <p:sp>
        <p:nvSpPr>
          <p:cNvPr id="16" name="مربع نص 15"/>
          <p:cNvSpPr txBox="1"/>
          <p:nvPr/>
        </p:nvSpPr>
        <p:spPr>
          <a:xfrm>
            <a:off x="8688215" y="5941812"/>
            <a:ext cx="2197715"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Conversion of Sorbitol into Fructose</a:t>
            </a:r>
          </a:p>
        </p:txBody>
      </p:sp>
    </p:spTree>
    <p:extLst>
      <p:ext uri="{BB962C8B-B14F-4D97-AF65-F5344CB8AC3E}">
        <p14:creationId xmlns:p14="http://schemas.microsoft.com/office/powerpoint/2010/main" val="59871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ECA5A2C0-4401-448B-8F4D-27E7CBA6C820}"/>
              </a:ext>
            </a:extLst>
          </p:cNvPr>
          <p:cNvGraphicFramePr>
            <a:graphicFrameLocks noGrp="1"/>
          </p:cNvGraphicFramePr>
          <p:nvPr>
            <p:extLst>
              <p:ext uri="{D42A27DB-BD31-4B8C-83A1-F6EECF244321}">
                <p14:modId xmlns:p14="http://schemas.microsoft.com/office/powerpoint/2010/main" val="1045609010"/>
              </p:ext>
            </p:extLst>
          </p:nvPr>
        </p:nvGraphicFramePr>
        <p:xfrm>
          <a:off x="406400" y="754050"/>
          <a:ext cx="10960100" cy="4511040"/>
        </p:xfrm>
        <a:graphic>
          <a:graphicData uri="http://schemas.openxmlformats.org/drawingml/2006/table">
            <a:tbl>
              <a:tblPr rtl="1" firstRow="1" bandRow="1">
                <a:tableStyleId>{5940675A-B579-460E-94D1-54222C63F5DA}</a:tableStyleId>
              </a:tblPr>
              <a:tblGrid>
                <a:gridCol w="5210296">
                  <a:extLst>
                    <a:ext uri="{9D8B030D-6E8A-4147-A177-3AD203B41FA5}">
                      <a16:colId xmlns="" xmlns:a16="http://schemas.microsoft.com/office/drawing/2014/main" val="1399055101"/>
                    </a:ext>
                  </a:extLst>
                </a:gridCol>
                <a:gridCol w="2102399">
                  <a:extLst>
                    <a:ext uri="{9D8B030D-6E8A-4147-A177-3AD203B41FA5}">
                      <a16:colId xmlns="" xmlns:a16="http://schemas.microsoft.com/office/drawing/2014/main" val="3494793566"/>
                    </a:ext>
                  </a:extLst>
                </a:gridCol>
                <a:gridCol w="3647405">
                  <a:extLst>
                    <a:ext uri="{9D8B030D-6E8A-4147-A177-3AD203B41FA5}">
                      <a16:colId xmlns="" xmlns:a16="http://schemas.microsoft.com/office/drawing/2014/main" val="3535783624"/>
                    </a:ext>
                  </a:extLst>
                </a:gridCol>
              </a:tblGrid>
              <a:tr h="54714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a:solidFill>
                            <a:srgbClr val="00ADA8"/>
                          </a:solidFill>
                          <a:latin typeface="+mn-lt"/>
                          <a:ea typeface="+mn-ea"/>
                          <a:cs typeface="+mn-cs"/>
                        </a:rPr>
                        <a:t>3.Diabetic Nephropathy</a:t>
                      </a:r>
                      <a:r>
                        <a:rPr lang="en-US" sz="1800" b="1" kern="1200" dirty="0" smtClean="0">
                          <a:solidFill>
                            <a:srgbClr val="00ADA8"/>
                          </a:solidFill>
                          <a:latin typeface="+mn-lt"/>
                          <a:ea typeface="+mn-ea"/>
                          <a:cs typeface="+mn-cs"/>
                        </a:rPr>
                        <a:t>:</a:t>
                      </a:r>
                      <a:endParaRPr lang="en-US" sz="1800" b="1" kern="1200" dirty="0">
                        <a:solidFill>
                          <a:srgbClr val="00ADA8"/>
                        </a:solidFill>
                        <a:latin typeface="+mn-lt"/>
                        <a:ea typeface="+mn-ea"/>
                        <a:cs typeface="+mn-cs"/>
                      </a:endParaRP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a:solidFill>
                            <a:srgbClr val="00ADA8"/>
                          </a:solidFill>
                          <a:latin typeface="+mn-lt"/>
                          <a:ea typeface="+mn-ea"/>
                          <a:cs typeface="+mn-cs"/>
                        </a:rPr>
                        <a:t>2.Diabetic Neuropathy</a:t>
                      </a:r>
                      <a:r>
                        <a:rPr lang="en-US" sz="1800" b="1" kern="1200" dirty="0" smtClean="0">
                          <a:solidFill>
                            <a:srgbClr val="00ADA8"/>
                          </a:solidFill>
                          <a:latin typeface="+mn-lt"/>
                          <a:ea typeface="+mn-ea"/>
                          <a:cs typeface="+mn-cs"/>
                        </a:rPr>
                        <a:t>:</a:t>
                      </a:r>
                      <a:endParaRPr lang="en-US" sz="1800" b="1" kern="1200" dirty="0">
                        <a:solidFill>
                          <a:srgbClr val="00ADA8"/>
                        </a:solidFill>
                        <a:latin typeface="+mn-lt"/>
                        <a:ea typeface="+mn-ea"/>
                        <a:cs typeface="+mn-cs"/>
                      </a:endParaRPr>
                    </a:p>
                  </a:txBody>
                  <a:tcPr anchor="ctr">
                    <a:solidFill>
                      <a:schemeClr val="bg1">
                        <a:lumMod val="9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a:solidFill>
                            <a:srgbClr val="00ADA8"/>
                          </a:solidFill>
                          <a:latin typeface="+mn-lt"/>
                          <a:ea typeface="+mn-ea"/>
                          <a:cs typeface="+mn-cs"/>
                        </a:rPr>
                        <a:t>1.Diabetic Retinopathy</a:t>
                      </a:r>
                      <a:r>
                        <a:rPr lang="en-US" sz="1800" b="1" kern="1200" dirty="0" smtClean="0">
                          <a:solidFill>
                            <a:srgbClr val="00ADA8"/>
                          </a:solidFill>
                          <a:latin typeface="+mn-lt"/>
                          <a:ea typeface="+mn-ea"/>
                          <a:cs typeface="+mn-cs"/>
                        </a:rPr>
                        <a:t>:</a:t>
                      </a:r>
                      <a:endParaRPr lang="en-US" sz="1800" b="1" kern="1200" dirty="0">
                        <a:solidFill>
                          <a:srgbClr val="00ADA8"/>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2543295285"/>
                  </a:ext>
                </a:extLst>
              </a:tr>
              <a:tr h="330890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smtClean="0"/>
                        <a:t>Occurs in both type 1 &amp; type 2 DM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smtClean="0"/>
                        <a:t>The earliest clinical finding of diabetic nephropathy is microalbuminuria:</a:t>
                      </a:r>
                    </a:p>
                    <a:p>
                      <a:pPr marL="400050" marR="0" lvl="0" indent="-400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en-US" sz="1800" dirty="0" smtClean="0"/>
                        <a:t>(the persistent excretion of small amounts of albumin (30-300 mg per day) into the urine)</a:t>
                      </a:r>
                    </a:p>
                    <a:p>
                      <a:pPr marL="285750" indent="-285750" algn="l" rtl="0">
                        <a:lnSpc>
                          <a:spcPct val="80000"/>
                        </a:lnSpc>
                        <a:buFont typeface="Arial" charset="0"/>
                        <a:buChar char="•"/>
                      </a:pPr>
                      <a:r>
                        <a:rPr lang="en-US" altLang="en-US" sz="1800" dirty="0" smtClean="0"/>
                        <a:t>Microalbuminuria is an important predictor of progression to proteinuria:</a:t>
                      </a:r>
                    </a:p>
                    <a:p>
                      <a:pPr marL="400050" indent="-400050" algn="l" rtl="0">
                        <a:lnSpc>
                          <a:spcPct val="80000"/>
                        </a:lnSpc>
                        <a:buFont typeface="Wingdings" panose="05000000000000000000" pitchFamily="2" charset="2"/>
                        <a:buChar char="§"/>
                      </a:pPr>
                      <a:r>
                        <a:rPr lang="en-US" altLang="en-US" sz="1800" dirty="0" smtClean="0"/>
                        <a:t>(the persistent excretion of &gt;300 mg albumin per day into the urine)</a:t>
                      </a:r>
                    </a:p>
                    <a:p>
                      <a:pPr marL="395287" marR="0" lvl="1" indent="-285750" algn="l" defTabSz="914400" rtl="0" eaLnBrk="1" fontAlgn="auto" latinLnBrk="0" hangingPunct="1">
                        <a:lnSpc>
                          <a:spcPct val="80000"/>
                        </a:lnSpc>
                        <a:spcBef>
                          <a:spcPts val="0"/>
                        </a:spcBef>
                        <a:spcAft>
                          <a:spcPts val="1200"/>
                        </a:spcAft>
                        <a:buClrTx/>
                        <a:buSzTx/>
                        <a:buFont typeface="Arial" panose="020B0604020202020204" pitchFamily="34" charset="0"/>
                        <a:buChar char="•"/>
                        <a:tabLst/>
                        <a:defRPr/>
                      </a:pPr>
                      <a:r>
                        <a:rPr lang="en-US" altLang="en-US" sz="1800" dirty="0" smtClean="0"/>
                        <a:t>Once proteinuria appears, there is a steady </a:t>
                      </a:r>
                      <a:r>
                        <a:rPr lang="en-US" altLang="en-US" sz="1800" dirty="0" smtClean="0">
                          <a:sym typeface="Symbol" charset="2"/>
                        </a:rPr>
                        <a:t> </a:t>
                      </a:r>
                      <a:r>
                        <a:rPr lang="en-US" altLang="en-US" sz="1800" dirty="0" smtClean="0"/>
                        <a:t>in the</a:t>
                      </a:r>
                      <a:r>
                        <a:rPr lang="en-US" altLang="en-US" sz="1800" baseline="0" dirty="0" smtClean="0"/>
                        <a:t> </a:t>
                      </a:r>
                      <a:r>
                        <a:rPr lang="en-US" altLang="en-US" sz="1800" dirty="0" smtClean="0"/>
                        <a:t>glomerular filtration rate (GFR)</a:t>
                      </a:r>
                    </a:p>
                    <a:p>
                      <a:pPr marL="395287" marR="0" lvl="1" indent="-285750" algn="l" defTabSz="914400" rtl="0" eaLnBrk="1" fontAlgn="auto" latinLnBrk="0" hangingPunct="1">
                        <a:lnSpc>
                          <a:spcPct val="80000"/>
                        </a:lnSpc>
                        <a:spcBef>
                          <a:spcPts val="0"/>
                        </a:spcBef>
                        <a:spcAft>
                          <a:spcPts val="1200"/>
                        </a:spcAft>
                        <a:buClrTx/>
                        <a:buSzTx/>
                        <a:buFont typeface="Arial" panose="020B0604020202020204" pitchFamily="34" charset="0"/>
                        <a:buChar char="•"/>
                        <a:tabLst/>
                        <a:defRPr/>
                      </a:pPr>
                      <a:r>
                        <a:rPr lang="en-US" altLang="en-US" sz="1800" dirty="0" smtClean="0"/>
                        <a:t>Finally, end-stage renal disease occurs </a:t>
                      </a:r>
                      <a:endParaRPr lang="ar-SA" altLang="en-US" sz="1800" dirty="0" smtClean="0">
                        <a:solidFill>
                          <a:srgbClr val="FF0000"/>
                        </a:solidFill>
                      </a:endParaRPr>
                    </a:p>
                  </a:txBody>
                  <a:tcPr/>
                </a:tc>
                <a:tc>
                  <a:txBody>
                    <a:bodyPr/>
                    <a:lstStyle/>
                    <a:p>
                      <a:pPr marL="285750" indent="-285750">
                        <a:spcBef>
                          <a:spcPts val="600"/>
                        </a:spcBef>
                        <a:spcAft>
                          <a:spcPts val="600"/>
                        </a:spcAft>
                        <a:buFont typeface="Arial" charset="0"/>
                        <a:buChar char="•"/>
                      </a:pPr>
                      <a:r>
                        <a:rPr lang="en-US" altLang="en-US" dirty="0"/>
                        <a:t>Loss of both myelinated and unmyelinated nerve fibers.</a:t>
                      </a:r>
                    </a:p>
                    <a:p>
                      <a:pPr marL="285750" indent="-285750">
                        <a:spcBef>
                          <a:spcPts val="600"/>
                        </a:spcBef>
                        <a:spcAft>
                          <a:spcPts val="600"/>
                        </a:spcAft>
                        <a:buFont typeface="Arial" charset="0"/>
                        <a:buChar char="•"/>
                      </a:pPr>
                      <a:r>
                        <a:rPr lang="en-US" altLang="en-US" dirty="0"/>
                        <a:t>Occurs in both type 1 &amp; type 2 DM</a:t>
                      </a:r>
                    </a:p>
                    <a:p>
                      <a:pPr marL="285750" indent="-285750">
                        <a:spcBef>
                          <a:spcPts val="600"/>
                        </a:spcBef>
                        <a:spcAft>
                          <a:spcPts val="600"/>
                        </a:spcAft>
                        <a:buFont typeface="Arial" charset="0"/>
                        <a:buChar char="•"/>
                      </a:pPr>
                      <a:r>
                        <a:rPr lang="en-US" altLang="en-US" dirty="0"/>
                        <a:t>It correlates with the duration of DM &amp; with glycemic </a:t>
                      </a:r>
                      <a:r>
                        <a:rPr lang="en-US" altLang="en-US" dirty="0" smtClean="0"/>
                        <a:t>control</a:t>
                      </a:r>
                      <a:endParaRPr lang="en-US" altLang="en-US" dirty="0"/>
                    </a:p>
                  </a:txBody>
                  <a:tcPr/>
                </a:tc>
                <a:tc>
                  <a:txBody>
                    <a:bodyPr/>
                    <a:lstStyle/>
                    <a:p>
                      <a:pPr marL="285750" indent="-285750">
                        <a:spcBef>
                          <a:spcPts val="600"/>
                        </a:spcBef>
                        <a:spcAft>
                          <a:spcPts val="600"/>
                        </a:spcAft>
                        <a:buFont typeface="Arial" charset="0"/>
                        <a:buChar char="•"/>
                      </a:pPr>
                      <a:r>
                        <a:rPr lang="en-US" altLang="en-US" dirty="0"/>
                        <a:t>A progressive microvascular complication of DM, affecting the retina of the eye</a:t>
                      </a:r>
                    </a:p>
                    <a:p>
                      <a:pPr marL="285750" indent="-285750">
                        <a:spcBef>
                          <a:spcPts val="600"/>
                        </a:spcBef>
                        <a:spcAft>
                          <a:spcPts val="600"/>
                        </a:spcAft>
                        <a:buFont typeface="Arial" charset="0"/>
                        <a:buChar char="•"/>
                      </a:pPr>
                      <a:r>
                        <a:rPr lang="en-US" altLang="en-US" dirty="0"/>
                        <a:t>A major cause of morbidity in DM (</a:t>
                      </a:r>
                      <a:r>
                        <a:rPr lang="en-US" altLang="en-US" dirty="0">
                          <a:sym typeface="Wingdings" charset="2"/>
                        </a:rPr>
                        <a:t></a:t>
                      </a:r>
                      <a:r>
                        <a:rPr lang="en-US" altLang="en-US" dirty="0"/>
                        <a:t>blindness)</a:t>
                      </a:r>
                    </a:p>
                    <a:p>
                      <a:pPr marL="285750" indent="-285750">
                        <a:spcBef>
                          <a:spcPts val="600"/>
                        </a:spcBef>
                        <a:spcAft>
                          <a:spcPts val="600"/>
                        </a:spcAft>
                        <a:buFont typeface="Arial" charset="0"/>
                        <a:buChar char="•"/>
                      </a:pPr>
                      <a:r>
                        <a:rPr lang="en-US" altLang="en-US" dirty="0"/>
                        <a:t>Its prevalence </a:t>
                      </a:r>
                      <a:r>
                        <a:rPr lang="en-US" altLang="en-US" dirty="0">
                          <a:sym typeface="Symbol" charset="2"/>
                        </a:rPr>
                        <a:t> with increasing </a:t>
                      </a:r>
                      <a:r>
                        <a:rPr lang="en-US" altLang="en-US" dirty="0" smtClean="0">
                          <a:sym typeface="Symbol" charset="2"/>
                        </a:rPr>
                        <a:t>duration </a:t>
                      </a:r>
                      <a:r>
                        <a:rPr lang="en-US" altLang="en-US" sz="1800" kern="1200" dirty="0" smtClean="0">
                          <a:solidFill>
                            <a:srgbClr val="008F00"/>
                          </a:solidFill>
                          <a:latin typeface="+mn-lt"/>
                          <a:ea typeface="+mn-ea"/>
                          <a:cs typeface="+mn-cs"/>
                          <a:sym typeface="Symbol" charset="2"/>
                        </a:rPr>
                        <a:t>and severity also</a:t>
                      </a:r>
                      <a:r>
                        <a:rPr lang="en-US" altLang="en-US" baseline="0" dirty="0" smtClean="0">
                          <a:sym typeface="Symbol" charset="2"/>
                        </a:rPr>
                        <a:t> </a:t>
                      </a:r>
                      <a:r>
                        <a:rPr lang="en-US" altLang="en-US" dirty="0" smtClean="0">
                          <a:sym typeface="Symbol" charset="2"/>
                        </a:rPr>
                        <a:t>of </a:t>
                      </a:r>
                      <a:r>
                        <a:rPr lang="en-US" altLang="en-US" dirty="0">
                          <a:sym typeface="Symbol" charset="2"/>
                        </a:rPr>
                        <a:t>disease in both type 1 &amp; 2 DM</a:t>
                      </a:r>
                    </a:p>
                    <a:p>
                      <a:pPr marL="285750" indent="-285750">
                        <a:spcBef>
                          <a:spcPts val="600"/>
                        </a:spcBef>
                        <a:spcAft>
                          <a:spcPts val="600"/>
                        </a:spcAft>
                        <a:buFont typeface="Arial" charset="0"/>
                        <a:buChar char="•"/>
                      </a:pPr>
                      <a:r>
                        <a:rPr lang="en-US" altLang="en-US" dirty="0">
                          <a:sym typeface="Symbol" charset="2"/>
                        </a:rPr>
                        <a:t> After 20 years of the </a:t>
                      </a:r>
                      <a:r>
                        <a:rPr lang="en-US" altLang="en-US" dirty="0" smtClean="0">
                          <a:sym typeface="Symbol" charset="2"/>
                        </a:rPr>
                        <a:t>disease:</a:t>
                      </a:r>
                      <a:r>
                        <a:rPr lang="en-US" altLang="en-US" baseline="0" dirty="0" smtClean="0">
                          <a:sym typeface="Symbol" charset="2"/>
                        </a:rPr>
                        <a:t> </a:t>
                      </a:r>
                    </a:p>
                    <a:p>
                      <a:pPr marL="0" indent="0">
                        <a:spcBef>
                          <a:spcPts val="600"/>
                        </a:spcBef>
                        <a:spcAft>
                          <a:spcPts val="600"/>
                        </a:spcAft>
                        <a:buFont typeface="Arial" charset="0"/>
                        <a:buNone/>
                      </a:pPr>
                      <a:r>
                        <a:rPr lang="en-US" altLang="en-US" dirty="0" smtClean="0">
                          <a:sym typeface="Symbol" charset="2"/>
                        </a:rPr>
                        <a:t>        -</a:t>
                      </a:r>
                      <a:r>
                        <a:rPr lang="en-US" altLang="en-US" baseline="0" dirty="0" smtClean="0">
                          <a:sym typeface="Symbol" charset="2"/>
                        </a:rPr>
                        <a:t> </a:t>
                      </a:r>
                      <a:r>
                        <a:rPr lang="en-US" altLang="en-US" dirty="0" smtClean="0">
                          <a:sym typeface="Symbol" charset="2"/>
                        </a:rPr>
                        <a:t>Is present in almost all T1DM</a:t>
                      </a:r>
                    </a:p>
                    <a:p>
                      <a:pPr marL="0" indent="0">
                        <a:spcBef>
                          <a:spcPts val="600"/>
                        </a:spcBef>
                        <a:spcAft>
                          <a:spcPts val="600"/>
                        </a:spcAft>
                        <a:buFont typeface="Arial" charset="0"/>
                        <a:buNone/>
                      </a:pPr>
                      <a:r>
                        <a:rPr lang="en-US" altLang="en-US" dirty="0" smtClean="0">
                          <a:sym typeface="Symbol" charset="2"/>
                        </a:rPr>
                        <a:t>        -</a:t>
                      </a:r>
                      <a:r>
                        <a:rPr lang="en-US" altLang="en-US" baseline="0" dirty="0" smtClean="0">
                          <a:sym typeface="Symbol" charset="2"/>
                        </a:rPr>
                        <a:t> </a:t>
                      </a:r>
                      <a:r>
                        <a:rPr lang="en-US" altLang="en-US" dirty="0" smtClean="0">
                          <a:sym typeface="Symbol" charset="2"/>
                        </a:rPr>
                        <a:t>Is present in 50 – 80% of T2DM</a:t>
                      </a:r>
                      <a:endParaRPr lang="ar-SA" altLang="en-US" dirty="0" smtClean="0"/>
                    </a:p>
                  </a:txBody>
                  <a:tcPr/>
                </a:tc>
                <a:extLst>
                  <a:ext uri="{0D108BD9-81ED-4DB2-BD59-A6C34878D82A}">
                    <a16:rowId xmlns="" xmlns:a16="http://schemas.microsoft.com/office/drawing/2014/main" val="1672957349"/>
                  </a:ext>
                </a:extLst>
              </a:tr>
            </a:tbl>
          </a:graphicData>
        </a:graphic>
      </p:graphicFrame>
      <p:sp>
        <p:nvSpPr>
          <p:cNvPr id="3" name="Rectangle 2">
            <a:extLst>
              <a:ext uri="{FF2B5EF4-FFF2-40B4-BE49-F238E27FC236}">
                <a16:creationId xmlns="" xmlns:a16="http://schemas.microsoft.com/office/drawing/2014/main" id="{8ED7C89B-B598-45B3-92D7-119FD8DB4EFC}"/>
              </a:ext>
            </a:extLst>
          </p:cNvPr>
          <p:cNvSpPr/>
          <p:nvPr/>
        </p:nvSpPr>
        <p:spPr>
          <a:xfrm>
            <a:off x="0" y="83690"/>
            <a:ext cx="6189515" cy="584775"/>
          </a:xfrm>
          <a:prstGeom prst="rect">
            <a:avLst/>
          </a:prstGeom>
        </p:spPr>
        <p:txBody>
          <a:bodyPr wrap="none">
            <a:spAutoFit/>
          </a:bodyPr>
          <a:lstStyle/>
          <a:p>
            <a:pPr lvl="0">
              <a:defRPr/>
            </a:pPr>
            <a:r>
              <a:rPr lang="en-US" sz="3200" dirty="0">
                <a:solidFill>
                  <a:srgbClr val="4C8180"/>
                </a:solidFill>
                <a:latin typeface="Century Gothic" charset="0"/>
                <a:ea typeface="Century Gothic" charset="0"/>
                <a:cs typeface="Century Gothic" charset="0"/>
              </a:rPr>
              <a:t>Microvascular Complications :</a:t>
            </a:r>
          </a:p>
        </p:txBody>
      </p:sp>
      <p:graphicFrame>
        <p:nvGraphicFramePr>
          <p:cNvPr id="9" name="رسم تخطيطي 8"/>
          <p:cNvGraphicFramePr/>
          <p:nvPr>
            <p:extLst>
              <p:ext uri="{D42A27DB-BD31-4B8C-83A1-F6EECF244321}">
                <p14:modId xmlns:p14="http://schemas.microsoft.com/office/powerpoint/2010/main" val="1236447264"/>
              </p:ext>
            </p:extLst>
          </p:nvPr>
        </p:nvGraphicFramePr>
        <p:xfrm>
          <a:off x="1525466" y="6034007"/>
          <a:ext cx="8721968" cy="564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مستطيل 15"/>
          <p:cNvSpPr/>
          <p:nvPr/>
        </p:nvSpPr>
        <p:spPr>
          <a:xfrm>
            <a:off x="153840" y="5454433"/>
            <a:ext cx="7282763" cy="461665"/>
          </a:xfrm>
          <a:prstGeom prst="rect">
            <a:avLst/>
          </a:prstGeom>
        </p:spPr>
        <p:txBody>
          <a:bodyPr wrap="none">
            <a:spAutoFit/>
          </a:bodyPr>
          <a:lstStyle/>
          <a:p>
            <a:pPr marL="342900" indent="-342900">
              <a:buFont typeface="Wingdings" panose="05000000000000000000" pitchFamily="2" charset="2"/>
              <a:buChar char="v"/>
            </a:pPr>
            <a:r>
              <a:rPr lang="en-US" sz="2400" b="1" dirty="0">
                <a:solidFill>
                  <a:srgbClr val="334E5D"/>
                </a:solidFill>
                <a:latin typeface="Century Gothic" charset="0"/>
                <a:ea typeface="Century Gothic" charset="0"/>
                <a:cs typeface="Century Gothic" charset="0"/>
              </a:rPr>
              <a:t>Sequence of Events in Diabetic Nephropathy </a:t>
            </a:r>
          </a:p>
        </p:txBody>
      </p:sp>
    </p:spTree>
    <p:extLst>
      <p:ext uri="{BB962C8B-B14F-4D97-AF65-F5344CB8AC3E}">
        <p14:creationId xmlns:p14="http://schemas.microsoft.com/office/powerpoint/2010/main" val="904688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C359C81-C803-4BE5-9443-6306E6AE086D}"/>
              </a:ext>
            </a:extLst>
          </p:cNvPr>
          <p:cNvGraphicFramePr>
            <a:graphicFrameLocks noGrp="1"/>
          </p:cNvGraphicFramePr>
          <p:nvPr>
            <p:extLst>
              <p:ext uri="{D42A27DB-BD31-4B8C-83A1-F6EECF244321}">
                <p14:modId xmlns:p14="http://schemas.microsoft.com/office/powerpoint/2010/main" val="2064727535"/>
              </p:ext>
            </p:extLst>
          </p:nvPr>
        </p:nvGraphicFramePr>
        <p:xfrm>
          <a:off x="7533563" y="792540"/>
          <a:ext cx="4509413" cy="2133778"/>
        </p:xfrm>
        <a:graphic>
          <a:graphicData uri="http://schemas.openxmlformats.org/drawingml/2006/table">
            <a:tbl>
              <a:tblPr firstRow="1" bandRow="1">
                <a:tableStyleId>{68D230F3-CF80-4859-8CE7-A43EE81993B5}</a:tableStyleId>
              </a:tblPr>
              <a:tblGrid>
                <a:gridCol w="1485121">
                  <a:extLst>
                    <a:ext uri="{9D8B030D-6E8A-4147-A177-3AD203B41FA5}">
                      <a16:colId xmlns:a16="http://schemas.microsoft.com/office/drawing/2014/main" xmlns="" val="3071310514"/>
                    </a:ext>
                  </a:extLst>
                </a:gridCol>
                <a:gridCol w="1620133">
                  <a:extLst>
                    <a:ext uri="{9D8B030D-6E8A-4147-A177-3AD203B41FA5}">
                      <a16:colId xmlns:a16="http://schemas.microsoft.com/office/drawing/2014/main" xmlns="" val="5513960"/>
                    </a:ext>
                  </a:extLst>
                </a:gridCol>
                <a:gridCol w="1404159">
                  <a:extLst>
                    <a:ext uri="{9D8B030D-6E8A-4147-A177-3AD203B41FA5}">
                      <a16:colId xmlns:a16="http://schemas.microsoft.com/office/drawing/2014/main" xmlns="" val="1279272477"/>
                    </a:ext>
                  </a:extLst>
                </a:gridCol>
              </a:tblGrid>
              <a:tr h="289649">
                <a:tc gridSpan="3">
                  <a:txBody>
                    <a:bodyPr/>
                    <a:lstStyle/>
                    <a:p>
                      <a:pPr algn="ctr"/>
                      <a:r>
                        <a:rPr lang="en-US" sz="1200" dirty="0">
                          <a:latin typeface="Century Gothic" panose="020B0502020202020204" pitchFamily="34" charset="0"/>
                        </a:rPr>
                        <a:t>Criteria for Diagnosis of DM</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xmlns="" val="3908674399"/>
                  </a:ext>
                </a:extLst>
              </a:tr>
              <a:tr h="289649">
                <a:tc>
                  <a:txBody>
                    <a:bodyPr/>
                    <a:lstStyle/>
                    <a:p>
                      <a:pPr algn="ctr"/>
                      <a:endParaRPr lang="en-US" sz="1200" dirty="0">
                        <a:latin typeface="Century Gothic" panose="020B0502020202020204" pitchFamily="34" charset="0"/>
                      </a:endParaRPr>
                    </a:p>
                  </a:txBody>
                  <a:tcPr anchor="ctr"/>
                </a:tc>
                <a:tc>
                  <a:txBody>
                    <a:bodyPr/>
                    <a:lstStyle/>
                    <a:p>
                      <a:pPr algn="ctr"/>
                      <a:r>
                        <a:rPr lang="en-US" sz="1200" dirty="0">
                          <a:latin typeface="Century Gothic" panose="020B0502020202020204" pitchFamily="34" charset="0"/>
                        </a:rPr>
                        <a:t>Increased risk for diabetes</a:t>
                      </a:r>
                      <a:endParaRPr lang="en-US" sz="1200" b="1" dirty="0">
                        <a:latin typeface="Century Gothic" panose="020B0502020202020204" pitchFamily="34" charset="0"/>
                      </a:endParaRPr>
                    </a:p>
                  </a:txBody>
                  <a:tcPr anchor="ctr"/>
                </a:tc>
                <a:tc>
                  <a:txBody>
                    <a:bodyPr/>
                    <a:lstStyle/>
                    <a:p>
                      <a:pPr algn="ctr"/>
                      <a:r>
                        <a:rPr lang="en-US" sz="1200" dirty="0">
                          <a:latin typeface="Century Gothic" panose="020B0502020202020204" pitchFamily="34" charset="0"/>
                        </a:rPr>
                        <a:t>Diabetes mellitus</a:t>
                      </a:r>
                      <a:endParaRPr lang="en-US" sz="1200" b="1" dirty="0">
                        <a:latin typeface="Century Gothic" panose="020B0502020202020204" pitchFamily="34" charset="0"/>
                      </a:endParaRPr>
                    </a:p>
                  </a:txBody>
                  <a:tcPr anchor="ctr"/>
                </a:tc>
                <a:extLst>
                  <a:ext uri="{0D108BD9-81ED-4DB2-BD59-A6C34878D82A}">
                    <a16:rowId xmlns:a16="http://schemas.microsoft.com/office/drawing/2014/main" xmlns="" val="2180918158"/>
                  </a:ext>
                </a:extLst>
              </a:tr>
              <a:tr h="413297">
                <a:tc>
                  <a:txBody>
                    <a:bodyPr/>
                    <a:lstStyle/>
                    <a:p>
                      <a:pPr algn="l"/>
                      <a:r>
                        <a:rPr lang="en-US" sz="1200" dirty="0">
                          <a:latin typeface="Century Gothic" panose="020B0502020202020204" pitchFamily="34" charset="0"/>
                        </a:rPr>
                        <a:t>FPG</a:t>
                      </a:r>
                    </a:p>
                  </a:txBody>
                  <a:tcPr anchor="ctr"/>
                </a:tc>
                <a:tc>
                  <a:txBody>
                    <a:bodyPr/>
                    <a:lstStyle/>
                    <a:p>
                      <a:pPr algn="ctr"/>
                      <a:r>
                        <a:rPr lang="en-US" sz="1200" dirty="0">
                          <a:latin typeface="Century Gothic" panose="020B0502020202020204" pitchFamily="34" charset="0"/>
                        </a:rPr>
                        <a:t>100-125 mg/dl</a:t>
                      </a:r>
                    </a:p>
                    <a:p>
                      <a:pPr algn="ctr"/>
                      <a:r>
                        <a:rPr lang="en-US" sz="1200" dirty="0">
                          <a:latin typeface="Century Gothic" panose="020B0502020202020204" pitchFamily="34" charset="0"/>
                        </a:rPr>
                        <a:t>5.6-6.9 mmol/L</a:t>
                      </a:r>
                    </a:p>
                  </a:txBody>
                  <a:tcPr anchor="ctr"/>
                </a:tc>
                <a:tc>
                  <a:txBody>
                    <a:bodyPr/>
                    <a:lstStyle/>
                    <a:p>
                      <a:pPr algn="ctr"/>
                      <a:r>
                        <a:rPr lang="en-US" sz="1200" dirty="0">
                          <a:latin typeface="Century Gothic" panose="020B0502020202020204" pitchFamily="34" charset="0"/>
                          <a:sym typeface="Symbol" panose="05050102010706020507" pitchFamily="18" charset="2"/>
                        </a:rPr>
                        <a:t>= or 126 mg</a:t>
                      </a:r>
                    </a:p>
                    <a:p>
                      <a:pPr algn="ctr"/>
                      <a:r>
                        <a:rPr lang="en-US" sz="1200" dirty="0">
                          <a:latin typeface="Century Gothic" panose="020B0502020202020204" pitchFamily="34" charset="0"/>
                          <a:sym typeface="Symbol" panose="05050102010706020507" pitchFamily="18" charset="2"/>
                        </a:rPr>
                        <a:t>= or 7 mmol/L</a:t>
                      </a:r>
                      <a:endParaRPr lang="en-US" sz="1200" dirty="0">
                        <a:latin typeface="Century Gothic" panose="020B0502020202020204" pitchFamily="34" charset="0"/>
                      </a:endParaRPr>
                    </a:p>
                  </a:txBody>
                  <a:tcPr anchor="ctr"/>
                </a:tc>
                <a:extLst>
                  <a:ext uri="{0D108BD9-81ED-4DB2-BD59-A6C34878D82A}">
                    <a16:rowId xmlns:a16="http://schemas.microsoft.com/office/drawing/2014/main" xmlns="" val="727200259"/>
                  </a:ext>
                </a:extLst>
              </a:tr>
              <a:tr h="413297">
                <a:tc>
                  <a:txBody>
                    <a:bodyPr/>
                    <a:lstStyle/>
                    <a:p>
                      <a:pPr algn="l"/>
                      <a:r>
                        <a:rPr lang="en-US" sz="1200" dirty="0">
                          <a:latin typeface="Century Gothic" panose="020B0502020202020204" pitchFamily="34" charset="0"/>
                        </a:rPr>
                        <a:t>2-h PG on the 75g OGTT</a:t>
                      </a:r>
                    </a:p>
                  </a:txBody>
                  <a:tcPr anchor="ctr"/>
                </a:tc>
                <a:tc>
                  <a:txBody>
                    <a:bodyPr/>
                    <a:lstStyle/>
                    <a:p>
                      <a:pPr algn="ctr"/>
                      <a:r>
                        <a:rPr lang="en-US" sz="1200" dirty="0">
                          <a:latin typeface="Century Gothic" panose="020B0502020202020204" pitchFamily="34" charset="0"/>
                        </a:rPr>
                        <a:t>140-199 mg/dl</a:t>
                      </a:r>
                    </a:p>
                    <a:p>
                      <a:pPr algn="ctr"/>
                      <a:r>
                        <a:rPr lang="en-US" sz="1200" dirty="0">
                          <a:latin typeface="Century Gothic" panose="020B0502020202020204" pitchFamily="34" charset="0"/>
                        </a:rPr>
                        <a:t>7.8-11 mmol/L</a:t>
                      </a:r>
                    </a:p>
                  </a:txBody>
                  <a:tcPr anchor="ctr"/>
                </a:tc>
                <a:tc>
                  <a:txBody>
                    <a:bodyPr/>
                    <a:lstStyle/>
                    <a:p>
                      <a:pPr algn="ctr"/>
                      <a:r>
                        <a:rPr lang="en-US" sz="1200" dirty="0">
                          <a:latin typeface="Century Gothic" panose="020B0502020202020204" pitchFamily="34" charset="0"/>
                        </a:rPr>
                        <a:t>= or </a:t>
                      </a:r>
                      <a:r>
                        <a:rPr lang="en-US" sz="1200" dirty="0">
                          <a:latin typeface="Century Gothic" panose="020B0502020202020204" pitchFamily="34" charset="0"/>
                          <a:sym typeface="Symbol" panose="05050102010706020507" pitchFamily="18" charset="2"/>
                        </a:rPr>
                        <a:t>200 mg</a:t>
                      </a:r>
                    </a:p>
                    <a:p>
                      <a:pPr algn="ctr"/>
                      <a:r>
                        <a:rPr lang="en-US" sz="1200" dirty="0">
                          <a:latin typeface="Century Gothic" panose="020B0502020202020204" pitchFamily="34" charset="0"/>
                          <a:sym typeface="Symbol" panose="05050102010706020507" pitchFamily="18" charset="2"/>
                        </a:rPr>
                        <a:t>= or  11.1 mmol/L</a:t>
                      </a:r>
                      <a:endParaRPr lang="en-US" sz="1200" dirty="0">
                        <a:latin typeface="Century Gothic" panose="020B0502020202020204" pitchFamily="34" charset="0"/>
                      </a:endParaRPr>
                    </a:p>
                  </a:txBody>
                  <a:tcPr anchor="ctr"/>
                </a:tc>
                <a:extLst>
                  <a:ext uri="{0D108BD9-81ED-4DB2-BD59-A6C34878D82A}">
                    <a16:rowId xmlns:a16="http://schemas.microsoft.com/office/drawing/2014/main" xmlns="" val="3716441629"/>
                  </a:ext>
                </a:extLst>
              </a:tr>
              <a:tr h="289649">
                <a:tc>
                  <a:txBody>
                    <a:bodyPr/>
                    <a:lstStyle/>
                    <a:p>
                      <a:pPr algn="l"/>
                      <a:r>
                        <a:rPr lang="en-US" sz="1200" dirty="0">
                          <a:latin typeface="Century Gothic" panose="020B0502020202020204" pitchFamily="34" charset="0"/>
                        </a:rPr>
                        <a:t>HbA1C</a:t>
                      </a:r>
                    </a:p>
                  </a:txBody>
                  <a:tcPr anchor="ctr"/>
                </a:tc>
                <a:tc>
                  <a:txBody>
                    <a:bodyPr/>
                    <a:lstStyle/>
                    <a:p>
                      <a:pPr algn="ctr"/>
                      <a:r>
                        <a:rPr lang="en-US" sz="1200" dirty="0">
                          <a:latin typeface="Century Gothic" panose="020B0502020202020204" pitchFamily="34" charset="0"/>
                        </a:rPr>
                        <a:t>5.7-6.4 %</a:t>
                      </a:r>
                    </a:p>
                  </a:txBody>
                  <a:tcPr anchor="ctr"/>
                </a:tc>
                <a:tc>
                  <a:txBody>
                    <a:bodyPr/>
                    <a:lstStyle/>
                    <a:p>
                      <a:pPr algn="ctr"/>
                      <a:r>
                        <a:rPr lang="en-US" sz="1200" dirty="0">
                          <a:latin typeface="Century Gothic" panose="020B0502020202020204" pitchFamily="34" charset="0"/>
                          <a:sym typeface="Symbol" panose="05050102010706020507" pitchFamily="18" charset="2"/>
                        </a:rPr>
                        <a:t> 6.5 %</a:t>
                      </a:r>
                      <a:endParaRPr lang="en-US" sz="1200" dirty="0">
                        <a:latin typeface="Century Gothic" panose="020B0502020202020204" pitchFamily="34" charset="0"/>
                      </a:endParaRPr>
                    </a:p>
                  </a:txBody>
                  <a:tcPr anchor="ctr"/>
                </a:tc>
                <a:extLst>
                  <a:ext uri="{0D108BD9-81ED-4DB2-BD59-A6C34878D82A}">
                    <a16:rowId xmlns:a16="http://schemas.microsoft.com/office/drawing/2014/main" xmlns="" val="1675968828"/>
                  </a:ext>
                </a:extLst>
              </a:tr>
            </a:tbl>
          </a:graphicData>
        </a:graphic>
      </p:graphicFrame>
      <p:graphicFrame>
        <p:nvGraphicFramePr>
          <p:cNvPr id="3" name="Diagram 2">
            <a:extLst>
              <a:ext uri="{FF2B5EF4-FFF2-40B4-BE49-F238E27FC236}">
                <a16:creationId xmlns:a16="http://schemas.microsoft.com/office/drawing/2014/main" xmlns="" id="{6826C406-7CE3-4EB4-84F3-5539CF0BA319}"/>
              </a:ext>
            </a:extLst>
          </p:cNvPr>
          <p:cNvGraphicFramePr/>
          <p:nvPr>
            <p:extLst>
              <p:ext uri="{D42A27DB-BD31-4B8C-83A1-F6EECF244321}">
                <p14:modId xmlns:p14="http://schemas.microsoft.com/office/powerpoint/2010/main" val="2736856174"/>
              </p:ext>
            </p:extLst>
          </p:nvPr>
        </p:nvGraphicFramePr>
        <p:xfrm>
          <a:off x="474233" y="3632586"/>
          <a:ext cx="7374407" cy="314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C93EC46F-291A-4B6E-9078-D3A9B4B8607F}"/>
              </a:ext>
            </a:extLst>
          </p:cNvPr>
          <p:cNvSpPr txBox="1"/>
          <p:nvPr/>
        </p:nvSpPr>
        <p:spPr>
          <a:xfrm>
            <a:off x="243401" y="3968012"/>
            <a:ext cx="461665" cy="1948070"/>
          </a:xfrm>
          <a:prstGeom prst="rect">
            <a:avLst/>
          </a:prstGeom>
          <a:noFill/>
        </p:spPr>
        <p:txBody>
          <a:bodyPr vert="vert270" wrap="square" rtlCol="0">
            <a:sp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1800" b="1" i="0" u="none" strike="noStrike" kern="0" cap="none" spc="0" normalizeH="0" baseline="0" noProof="0" dirty="0" smtClean="0">
                <a:ln>
                  <a:noFill/>
                </a:ln>
                <a:solidFill>
                  <a:srgbClr val="70AD47"/>
                </a:solidFill>
                <a:effectLst>
                  <a:outerShdw blurRad="38100" dist="38100" dir="2700000" algn="tl">
                    <a:srgbClr val="000000">
                      <a:alpha val="43137"/>
                    </a:srgbClr>
                  </a:outerShdw>
                </a:effectLst>
                <a:uLnTx/>
                <a:uFillTx/>
              </a:rPr>
              <a:t>HEMOGLOBIN A1C</a:t>
            </a:r>
            <a:endParaRPr kumimoji="0" lang="en-US" altLang="en-US" sz="1800" b="1" i="0" u="none" strike="noStrike" kern="0" cap="none" spc="0" normalizeH="0" baseline="0" noProof="0" dirty="0" smtClean="0">
              <a:ln>
                <a:noFill/>
              </a:ln>
              <a:solidFill>
                <a:srgbClr val="70AD47"/>
              </a:solidFill>
              <a:effectLst>
                <a:outerShdw blurRad="38100" dist="38100" dir="2700000" algn="tl">
                  <a:srgbClr val="000000">
                    <a:alpha val="43137"/>
                  </a:srgbClr>
                </a:outerShdw>
              </a:effectLst>
              <a:uLnTx/>
              <a:uFillTx/>
              <a:cs typeface="Arial" panose="020B0604020202020204" pitchFamily="34" charset="0"/>
            </a:endParaRPr>
          </a:p>
        </p:txBody>
      </p:sp>
      <p:grpSp>
        <p:nvGrpSpPr>
          <p:cNvPr id="5" name="Group 4">
            <a:extLst>
              <a:ext uri="{FF2B5EF4-FFF2-40B4-BE49-F238E27FC236}">
                <a16:creationId xmlns:a16="http://schemas.microsoft.com/office/drawing/2014/main" xmlns="" id="{84B60328-EE22-4BA9-A598-4C456A22D58B}"/>
              </a:ext>
            </a:extLst>
          </p:cNvPr>
          <p:cNvGrpSpPr/>
          <p:nvPr/>
        </p:nvGrpSpPr>
        <p:grpSpPr>
          <a:xfrm>
            <a:off x="0" y="769116"/>
            <a:ext cx="7423751" cy="2801341"/>
            <a:chOff x="1657301" y="305753"/>
            <a:chExt cx="7423751" cy="2801341"/>
          </a:xfrm>
        </p:grpSpPr>
        <p:sp>
          <p:nvSpPr>
            <p:cNvPr id="6" name="TextBox 23">
              <a:extLst>
                <a:ext uri="{FF2B5EF4-FFF2-40B4-BE49-F238E27FC236}">
                  <a16:creationId xmlns:a16="http://schemas.microsoft.com/office/drawing/2014/main" xmlns="" id="{DE4D0BF4-713D-4018-8EE5-9B782B516547}"/>
                </a:ext>
              </a:extLst>
            </p:cNvPr>
            <p:cNvSpPr txBox="1">
              <a:spLocks noChangeArrowheads="1"/>
            </p:cNvSpPr>
            <p:nvPr/>
          </p:nvSpPr>
          <p:spPr bwMode="auto">
            <a:xfrm>
              <a:off x="4178197" y="305753"/>
              <a:ext cx="2868646"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9pPr>
            </a:lstStyle>
            <a:p>
              <a:pPr algn="ctr" rtl="0" eaLnBrk="1" hangingPunct="1">
                <a:spcBef>
                  <a:spcPts val="600"/>
                </a:spcBef>
                <a:spcAft>
                  <a:spcPts val="600"/>
                </a:spcAft>
                <a:buClrTx/>
                <a:buSzTx/>
                <a:buFontTx/>
                <a:buNone/>
              </a:pPr>
              <a:r>
                <a:rPr lang="en-US" altLang="en-US" sz="1200" b="1" dirty="0">
                  <a:solidFill>
                    <a:schemeClr val="accent6">
                      <a:lumMod val="60000"/>
                      <a:lumOff val="40000"/>
                    </a:schemeClr>
                  </a:solidFill>
                  <a:latin typeface="Century Gothic" panose="020B0502020202020204" pitchFamily="34" charset="0"/>
                  <a:sym typeface="Symbol" panose="05050102010706020507" pitchFamily="18" charset="2"/>
                </a:rPr>
                <a:t>CHO metabolism</a:t>
              </a:r>
            </a:p>
            <a:p>
              <a:pPr algn="l" rtl="0" eaLnBrk="1" hangingPunct="1">
                <a:spcBef>
                  <a:spcPts val="600"/>
                </a:spcBef>
                <a:spcAft>
                  <a:spcPts val="600"/>
                </a:spcAft>
                <a:buClrTx/>
                <a:buSzTx/>
                <a:buFont typeface="Arial" panose="020B0604020202020204" pitchFamily="34" charset="0"/>
                <a:buChar char="•"/>
              </a:pPr>
              <a:r>
                <a:rPr lang="en-US" altLang="en-US" sz="1200" dirty="0">
                  <a:solidFill>
                    <a:srgbClr val="C00000"/>
                  </a:solidFill>
                  <a:latin typeface="Century Gothic" panose="020B0502020202020204" pitchFamily="34" charset="0"/>
                  <a:sym typeface="Symbol" panose="05050102010706020507" pitchFamily="18" charset="2"/>
                </a:rPr>
                <a:t> </a:t>
              </a:r>
              <a:r>
                <a:rPr lang="en-US" altLang="en-US" sz="1200" dirty="0">
                  <a:latin typeface="Century Gothic" panose="020B0502020202020204" pitchFamily="34" charset="0"/>
                  <a:sym typeface="Symbol" panose="05050102010706020507" pitchFamily="18" charset="2"/>
                </a:rPr>
                <a:t>Glucose uptake by certain tissues (adipose tissue &amp; muscle) </a:t>
              </a:r>
            </a:p>
            <a:p>
              <a:pPr algn="l" rtl="0" eaLnBrk="1" hangingPunct="1">
                <a:spcBef>
                  <a:spcPts val="600"/>
                </a:spcBef>
                <a:spcAft>
                  <a:spcPts val="600"/>
                </a:spcAft>
                <a:buClrTx/>
                <a:buSzTx/>
                <a:buFont typeface="Arial" panose="020B0604020202020204" pitchFamily="34" charset="0"/>
                <a:buChar char="•"/>
              </a:pPr>
              <a:r>
                <a:rPr lang="en-US" altLang="en-US" sz="1200" dirty="0">
                  <a:solidFill>
                    <a:srgbClr val="00CC00"/>
                  </a:solidFill>
                  <a:latin typeface="Century Gothic" panose="020B0502020202020204" pitchFamily="34" charset="0"/>
                  <a:sym typeface="Symbol" panose="05050102010706020507" pitchFamily="18" charset="2"/>
                </a:rPr>
                <a:t> </a:t>
              </a:r>
              <a:r>
                <a:rPr lang="en-US" altLang="en-US" sz="1200" dirty="0">
                  <a:latin typeface="Century Gothic" panose="020B0502020202020204" pitchFamily="34" charset="0"/>
                  <a:sym typeface="Symbol" panose="05050102010706020507" pitchFamily="18" charset="2"/>
                </a:rPr>
                <a:t>Glycogenolysis</a:t>
              </a:r>
            </a:p>
            <a:p>
              <a:pPr algn="l" rtl="0" eaLnBrk="1" hangingPunct="1">
                <a:spcBef>
                  <a:spcPts val="600"/>
                </a:spcBef>
                <a:spcAft>
                  <a:spcPts val="600"/>
                </a:spcAft>
                <a:buClrTx/>
                <a:buSzTx/>
                <a:buFont typeface="Arial" panose="020B0604020202020204" pitchFamily="34" charset="0"/>
                <a:buChar char="•"/>
              </a:pPr>
              <a:r>
                <a:rPr lang="en-US" altLang="en-US" sz="1200" dirty="0">
                  <a:solidFill>
                    <a:srgbClr val="00CC00"/>
                  </a:solidFill>
                  <a:latin typeface="Century Gothic" panose="020B0502020202020204" pitchFamily="34" charset="0"/>
                  <a:sym typeface="Symbol" panose="05050102010706020507" pitchFamily="18" charset="2"/>
                </a:rPr>
                <a:t> </a:t>
              </a:r>
              <a:r>
                <a:rPr lang="en-US" altLang="en-US" sz="1200" dirty="0">
                  <a:latin typeface="Century Gothic" panose="020B0502020202020204" pitchFamily="34" charset="0"/>
                  <a:sym typeface="Symbol" panose="05050102010706020507" pitchFamily="18" charset="2"/>
                </a:rPr>
                <a:t>Gluconeogenesis </a:t>
              </a:r>
            </a:p>
            <a:p>
              <a:pPr algn="l" rtl="0">
                <a:spcBef>
                  <a:spcPts val="600"/>
                </a:spcBef>
                <a:spcAft>
                  <a:spcPts val="600"/>
                </a:spcAft>
                <a:buClrTx/>
                <a:buSzTx/>
                <a:buFont typeface="Arial" panose="020B0604020202020204" pitchFamily="34" charset="0"/>
                <a:buChar char="•"/>
              </a:pPr>
              <a:r>
                <a:rPr lang="en-US" altLang="en-US" sz="1200" b="1" dirty="0">
                  <a:solidFill>
                    <a:srgbClr val="00CC00"/>
                  </a:solidFill>
                  <a:latin typeface="Century Gothic" panose="020B0502020202020204" pitchFamily="34" charset="0"/>
                  <a:sym typeface="Symbol" panose="05050102010706020507" pitchFamily="18" charset="2"/>
                </a:rPr>
                <a:t> </a:t>
              </a:r>
              <a:r>
                <a:rPr lang="en-US" sz="1200" dirty="0">
                  <a:latin typeface="Century Gothic" panose="020B0502020202020204" pitchFamily="34" charset="0"/>
                </a:rPr>
                <a:t>Glucose production (liver)</a:t>
              </a:r>
            </a:p>
          </p:txBody>
        </p:sp>
        <p:sp>
          <p:nvSpPr>
            <p:cNvPr id="7" name="TextBox 24">
              <a:extLst>
                <a:ext uri="{FF2B5EF4-FFF2-40B4-BE49-F238E27FC236}">
                  <a16:creationId xmlns:a16="http://schemas.microsoft.com/office/drawing/2014/main" xmlns="" id="{19C63328-7DA8-4978-A8A4-A832A8736A34}"/>
                </a:ext>
              </a:extLst>
            </p:cNvPr>
            <p:cNvSpPr txBox="1">
              <a:spLocks noChangeArrowheads="1"/>
            </p:cNvSpPr>
            <p:nvPr/>
          </p:nvSpPr>
          <p:spPr bwMode="auto">
            <a:xfrm>
              <a:off x="1657301" y="660270"/>
              <a:ext cx="2520895" cy="1292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9pPr>
            </a:lstStyle>
            <a:p>
              <a:pPr algn="ctr" rtl="0" eaLnBrk="1" hangingPunct="1">
                <a:spcBef>
                  <a:spcPts val="600"/>
                </a:spcBef>
                <a:spcAft>
                  <a:spcPts val="600"/>
                </a:spcAft>
                <a:buClrTx/>
                <a:buSzTx/>
                <a:buFontTx/>
                <a:buNone/>
              </a:pPr>
              <a:r>
                <a:rPr lang="en-US" altLang="en-US" sz="1200" b="1" dirty="0">
                  <a:solidFill>
                    <a:schemeClr val="accent6">
                      <a:lumMod val="60000"/>
                      <a:lumOff val="40000"/>
                    </a:schemeClr>
                  </a:solidFill>
                  <a:latin typeface="Century Gothic" panose="020B0502020202020204" pitchFamily="34" charset="0"/>
                  <a:sym typeface="Symbol" panose="05050102010706020507" pitchFamily="18" charset="2"/>
                </a:rPr>
                <a:t>Lipid metabolism</a:t>
              </a:r>
            </a:p>
            <a:p>
              <a:pPr algn="l" rtl="0" eaLnBrk="1" hangingPunct="1">
                <a:spcBef>
                  <a:spcPts val="600"/>
                </a:spcBef>
                <a:spcAft>
                  <a:spcPts val="600"/>
                </a:spcAft>
                <a:buClrTx/>
                <a:buSzTx/>
                <a:buNone/>
              </a:pPr>
              <a:r>
                <a:rPr lang="en-US" altLang="en-US" sz="1200" dirty="0">
                  <a:solidFill>
                    <a:srgbClr val="00CC00"/>
                  </a:solidFill>
                  <a:latin typeface="Century Gothic" panose="020B0502020202020204" pitchFamily="34" charset="0"/>
                  <a:sym typeface="Symbol" panose="05050102010706020507" pitchFamily="18" charset="2"/>
                </a:rPr>
                <a:t></a:t>
              </a:r>
              <a:r>
                <a:rPr lang="en-US" altLang="en-US" sz="1200" dirty="0">
                  <a:latin typeface="Century Gothic" panose="020B0502020202020204" pitchFamily="34" charset="0"/>
                  <a:sym typeface="Symbol" panose="05050102010706020507" pitchFamily="18" charset="2"/>
                </a:rPr>
                <a:t> Lipolysis</a:t>
              </a:r>
            </a:p>
            <a:p>
              <a:pPr algn="l" rtl="0" eaLnBrk="1" hangingPunct="1">
                <a:spcBef>
                  <a:spcPts val="600"/>
                </a:spcBef>
                <a:spcAft>
                  <a:spcPts val="600"/>
                </a:spcAft>
                <a:buClrTx/>
                <a:buSzTx/>
                <a:buNone/>
              </a:pPr>
              <a:r>
                <a:rPr lang="en-US" altLang="en-US" sz="1200" dirty="0">
                  <a:solidFill>
                    <a:srgbClr val="00CC00"/>
                  </a:solidFill>
                  <a:latin typeface="Century Gothic" panose="020B0502020202020204" pitchFamily="34" charset="0"/>
                  <a:sym typeface="Symbol" panose="05050102010706020507" pitchFamily="18" charset="2"/>
                </a:rPr>
                <a:t></a:t>
              </a:r>
              <a:r>
                <a:rPr lang="en-US" altLang="en-US" sz="1200" dirty="0">
                  <a:latin typeface="Century Gothic" panose="020B0502020202020204" pitchFamily="34" charset="0"/>
                  <a:sym typeface="Symbol" panose="05050102010706020507" pitchFamily="18" charset="2"/>
                </a:rPr>
                <a:t> Fatty acid oxidation</a:t>
              </a:r>
            </a:p>
            <a:p>
              <a:pPr algn="l" rtl="0" eaLnBrk="1" hangingPunct="1">
                <a:spcBef>
                  <a:spcPts val="600"/>
                </a:spcBef>
                <a:spcAft>
                  <a:spcPts val="600"/>
                </a:spcAft>
                <a:buClrTx/>
                <a:buSzTx/>
                <a:buNone/>
              </a:pPr>
              <a:r>
                <a:rPr lang="en-US" altLang="en-US" sz="1200" dirty="0">
                  <a:solidFill>
                    <a:srgbClr val="00CC00"/>
                  </a:solidFill>
                  <a:latin typeface="Century Gothic" panose="020B0502020202020204" pitchFamily="34" charset="0"/>
                  <a:sym typeface="Symbol" panose="05050102010706020507" pitchFamily="18" charset="2"/>
                </a:rPr>
                <a:t></a:t>
              </a:r>
              <a:r>
                <a:rPr lang="en-US" altLang="en-US" sz="1200" dirty="0">
                  <a:latin typeface="Century Gothic" panose="020B0502020202020204" pitchFamily="34" charset="0"/>
                  <a:sym typeface="Symbol" panose="05050102010706020507" pitchFamily="18" charset="2"/>
                </a:rPr>
                <a:t> Production of Ketone bodies</a:t>
              </a:r>
              <a:endParaRPr lang="ar-SA" altLang="en-US" sz="1200" dirty="0">
                <a:latin typeface="Century Gothic" panose="020B0502020202020204" pitchFamily="34" charset="0"/>
              </a:endParaRPr>
            </a:p>
          </p:txBody>
        </p:sp>
        <p:sp>
          <p:nvSpPr>
            <p:cNvPr id="8" name="TextBox 25">
              <a:extLst>
                <a:ext uri="{FF2B5EF4-FFF2-40B4-BE49-F238E27FC236}">
                  <a16:creationId xmlns:a16="http://schemas.microsoft.com/office/drawing/2014/main" xmlns="" id="{649BEAF6-B4CC-4E0C-816B-03649993F0D8}"/>
                </a:ext>
              </a:extLst>
            </p:cNvPr>
            <p:cNvSpPr txBox="1">
              <a:spLocks noChangeArrowheads="1"/>
            </p:cNvSpPr>
            <p:nvPr/>
          </p:nvSpPr>
          <p:spPr bwMode="auto">
            <a:xfrm>
              <a:off x="7046843" y="829547"/>
              <a:ext cx="2034209"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143000" indent="-22860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5pPr>
              <a:lvl6pPr marL="25146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6pPr>
              <a:lvl7pPr marL="29718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7pPr>
              <a:lvl8pPr marL="34290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8pPr>
              <a:lvl9pPr marL="3886200" indent="-228600" algn="r" rtl="1"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9pPr>
            </a:lstStyle>
            <a:p>
              <a:pPr algn="ctr" rtl="0" eaLnBrk="1" hangingPunct="1">
                <a:spcBef>
                  <a:spcPts val="600"/>
                </a:spcBef>
                <a:spcAft>
                  <a:spcPts val="600"/>
                </a:spcAft>
                <a:buClrTx/>
                <a:buSzTx/>
                <a:buFontTx/>
                <a:buNone/>
              </a:pPr>
              <a:r>
                <a:rPr lang="en-US" altLang="en-US" sz="1200" b="1" dirty="0">
                  <a:solidFill>
                    <a:schemeClr val="accent6">
                      <a:lumMod val="60000"/>
                      <a:lumOff val="40000"/>
                    </a:schemeClr>
                  </a:solidFill>
                  <a:latin typeface="Century Gothic" panose="020B0502020202020204" pitchFamily="34" charset="0"/>
                  <a:sym typeface="Symbol" panose="05050102010706020507" pitchFamily="18" charset="2"/>
                </a:rPr>
                <a:t>Protein metabolism</a:t>
              </a:r>
            </a:p>
            <a:p>
              <a:pPr algn="l" rtl="0" eaLnBrk="1" hangingPunct="1">
                <a:spcBef>
                  <a:spcPts val="600"/>
                </a:spcBef>
                <a:spcAft>
                  <a:spcPts val="600"/>
                </a:spcAft>
                <a:buClrTx/>
                <a:buSzTx/>
                <a:buFont typeface="Arial" panose="020B0604020202020204" pitchFamily="34" charset="0"/>
                <a:buChar char="•"/>
              </a:pPr>
              <a:r>
                <a:rPr lang="en-US" altLang="en-US" sz="1200" dirty="0">
                  <a:solidFill>
                    <a:srgbClr val="C00000"/>
                  </a:solidFill>
                  <a:latin typeface="Century Gothic" panose="020B0502020202020204" pitchFamily="34" charset="0"/>
                  <a:sym typeface="Symbol" panose="05050102010706020507" pitchFamily="18" charset="2"/>
                </a:rPr>
                <a:t></a:t>
              </a:r>
              <a:r>
                <a:rPr lang="en-US" altLang="en-US" sz="1200" dirty="0">
                  <a:latin typeface="Century Gothic" panose="020B0502020202020204" pitchFamily="34" charset="0"/>
                  <a:sym typeface="Symbol" panose="05050102010706020507" pitchFamily="18" charset="2"/>
                </a:rPr>
                <a:t> Protein synthesis</a:t>
              </a:r>
            </a:p>
            <a:p>
              <a:pPr algn="l" rtl="0" eaLnBrk="1" hangingPunct="1">
                <a:spcBef>
                  <a:spcPts val="600"/>
                </a:spcBef>
                <a:spcAft>
                  <a:spcPts val="600"/>
                </a:spcAft>
                <a:buClrTx/>
                <a:buSzTx/>
                <a:buFont typeface="Arial" panose="020B0604020202020204" pitchFamily="34" charset="0"/>
                <a:buChar char="•"/>
              </a:pPr>
              <a:r>
                <a:rPr lang="en-US" altLang="en-US" sz="1200" dirty="0">
                  <a:solidFill>
                    <a:srgbClr val="00CC00"/>
                  </a:solidFill>
                  <a:latin typeface="Century Gothic" panose="020B0502020202020204" pitchFamily="34" charset="0"/>
                  <a:sym typeface="Symbol" panose="05050102010706020507" pitchFamily="18" charset="2"/>
                </a:rPr>
                <a:t></a:t>
              </a:r>
              <a:r>
                <a:rPr lang="en-US" altLang="en-US" sz="1200" dirty="0">
                  <a:latin typeface="Century Gothic" panose="020B0502020202020204" pitchFamily="34" charset="0"/>
                  <a:sym typeface="Symbol" panose="05050102010706020507" pitchFamily="18" charset="2"/>
                </a:rPr>
                <a:t> Protein degradation</a:t>
              </a:r>
              <a:endParaRPr lang="ar-SA" altLang="en-US" sz="1200" dirty="0">
                <a:latin typeface="Century Gothic" panose="020B0502020202020204" pitchFamily="34" charset="0"/>
              </a:endParaRPr>
            </a:p>
          </p:txBody>
        </p:sp>
        <p:sp>
          <p:nvSpPr>
            <p:cNvPr id="9" name="Rectangle 8">
              <a:extLst>
                <a:ext uri="{FF2B5EF4-FFF2-40B4-BE49-F238E27FC236}">
                  <a16:creationId xmlns:a16="http://schemas.microsoft.com/office/drawing/2014/main" xmlns="" id="{38223574-543F-4D91-9BE0-A6A1F1795E22}"/>
                </a:ext>
              </a:extLst>
            </p:cNvPr>
            <p:cNvSpPr/>
            <p:nvPr/>
          </p:nvSpPr>
          <p:spPr>
            <a:xfrm>
              <a:off x="3448530" y="2645429"/>
              <a:ext cx="5044971" cy="461665"/>
            </a:xfrm>
            <a:prstGeom prst="rect">
              <a:avLst/>
            </a:prstGeom>
          </p:spPr>
          <p:txBody>
            <a:bodyPr wrap="none">
              <a:spAutoFit/>
            </a:bodyPr>
            <a:lstStyle/>
            <a:p>
              <a:r>
                <a:rPr lang="en-US" sz="2400" b="1" dirty="0">
                  <a:solidFill>
                    <a:schemeClr val="accent6"/>
                  </a:solidFill>
                  <a:effectLst>
                    <a:outerShdw blurRad="38100" dist="38100" dir="2700000" algn="tl">
                      <a:srgbClr val="000000">
                        <a:alpha val="43137"/>
                      </a:srgbClr>
                    </a:outerShdw>
                  </a:effectLst>
                  <a:latin typeface="Century Gothic" panose="020B0502020202020204" pitchFamily="34" charset="0"/>
                </a:rPr>
                <a:t>Major Metabolic changes in DM </a:t>
              </a:r>
            </a:p>
          </p:txBody>
        </p:sp>
        <p:cxnSp>
          <p:nvCxnSpPr>
            <p:cNvPr id="10" name="Straight Arrow Connector 9">
              <a:extLst>
                <a:ext uri="{FF2B5EF4-FFF2-40B4-BE49-F238E27FC236}">
                  <a16:creationId xmlns:a16="http://schemas.microsoft.com/office/drawing/2014/main" xmlns="" id="{8DF35821-74A0-4ED9-8A22-3D1A15C5D4AA}"/>
                </a:ext>
              </a:extLst>
            </p:cNvPr>
            <p:cNvCxnSpPr>
              <a:cxnSpLocks/>
              <a:stCxn id="9" idx="0"/>
              <a:endCxn id="7" idx="2"/>
            </p:cNvCxnSpPr>
            <p:nvPr/>
          </p:nvCxnSpPr>
          <p:spPr>
            <a:xfrm flipH="1" flipV="1">
              <a:off x="2917749" y="1952932"/>
              <a:ext cx="3053267" cy="69249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xmlns="" id="{F2FBA366-FDEC-4CFE-9C17-DB342889A461}"/>
                </a:ext>
              </a:extLst>
            </p:cNvPr>
            <p:cNvCxnSpPr>
              <a:cxnSpLocks/>
              <a:stCxn id="9" idx="0"/>
              <a:endCxn id="6" idx="2"/>
            </p:cNvCxnSpPr>
            <p:nvPr/>
          </p:nvCxnSpPr>
          <p:spPr>
            <a:xfrm flipH="1" flipV="1">
              <a:off x="5612520" y="2121635"/>
              <a:ext cx="358496" cy="52379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xmlns="" id="{7FB0BAE1-981B-4303-90D5-C8C96C73B42D}"/>
                </a:ext>
              </a:extLst>
            </p:cNvPr>
            <p:cNvCxnSpPr>
              <a:cxnSpLocks/>
              <a:stCxn id="9" idx="0"/>
              <a:endCxn id="8" idx="2"/>
            </p:cNvCxnSpPr>
            <p:nvPr/>
          </p:nvCxnSpPr>
          <p:spPr>
            <a:xfrm flipV="1">
              <a:off x="5971016" y="1783654"/>
              <a:ext cx="2092932" cy="86177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13" name="TextBox 12"/>
          <p:cNvSpPr txBox="1"/>
          <p:nvPr/>
        </p:nvSpPr>
        <p:spPr>
          <a:xfrm>
            <a:off x="243401" y="194506"/>
            <a:ext cx="3019594" cy="461665"/>
          </a:xfrm>
          <a:prstGeom prst="rect">
            <a:avLst/>
          </a:prstGeom>
          <a:noFill/>
        </p:spPr>
        <p:txBody>
          <a:bodyPr wrap="square" rtlCol="0">
            <a:spAutoFit/>
          </a:bodyPr>
          <a:lstStyle/>
          <a:p>
            <a:r>
              <a:rPr lang="en-GB" sz="2400" dirty="0" smtClean="0">
                <a:solidFill>
                  <a:srgbClr val="00ADA8"/>
                </a:solidFill>
                <a:latin typeface="Century Gothic" panose="020B0502020202020204" pitchFamily="34" charset="0"/>
              </a:rPr>
              <a:t>Summary</a:t>
            </a:r>
            <a:endParaRPr lang="en-US" sz="2400" dirty="0">
              <a:solidFill>
                <a:srgbClr val="00ADA8"/>
              </a:solidFill>
              <a:latin typeface="Century Gothic" panose="020B0502020202020204" pitchFamily="34" charset="0"/>
            </a:endParaRPr>
          </a:p>
        </p:txBody>
      </p:sp>
    </p:spTree>
    <p:extLst>
      <p:ext uri="{BB962C8B-B14F-4D97-AF65-F5344CB8AC3E}">
        <p14:creationId xmlns:p14="http://schemas.microsoft.com/office/powerpoint/2010/main" val="386633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761640"/>
            <a:ext cx="5721724" cy="4909036"/>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metabolic changes is correct in Diabetes Mellitus?</a:t>
            </a:r>
          </a:p>
          <a:p>
            <a:pPr marL="342900" indent="-342900">
              <a:buFont typeface="+mj-lt"/>
              <a:buAutoNum type="alphaUcPeriod"/>
            </a:pPr>
            <a:r>
              <a:rPr lang="en-US" sz="1600" dirty="0"/>
              <a:t>Increased Protein synthesis</a:t>
            </a:r>
          </a:p>
          <a:p>
            <a:pPr marL="342900" indent="-342900">
              <a:buFont typeface="+mj-lt"/>
              <a:buAutoNum type="alphaUcPeriod"/>
            </a:pPr>
            <a:r>
              <a:rPr lang="en-US" sz="1600" dirty="0"/>
              <a:t>Increased Protein degradation </a:t>
            </a:r>
          </a:p>
          <a:p>
            <a:pPr marL="342900" indent="-342900">
              <a:buFont typeface="+mj-lt"/>
              <a:buAutoNum type="alphaUcPeriod"/>
            </a:pPr>
            <a:r>
              <a:rPr lang="en-US" sz="1600" dirty="0"/>
              <a:t>Increased Glucose Uptake</a:t>
            </a:r>
          </a:p>
          <a:p>
            <a:pPr marL="342900" indent="-342900">
              <a:buFont typeface="+mj-lt"/>
              <a:buAutoNum type="alphaUcPeriod"/>
            </a:pPr>
            <a:r>
              <a:rPr lang="en-US" sz="1600" dirty="0"/>
              <a:t>Decreased Protein degradation</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 Which one of the following may cross link with AGEs?</a:t>
            </a:r>
          </a:p>
          <a:p>
            <a:pPr marL="342900" indent="-342900">
              <a:buFont typeface="+mj-lt"/>
              <a:buAutoNum type="alphaUcPeriod"/>
            </a:pPr>
            <a:r>
              <a:rPr lang="en-US" sz="1600" dirty="0"/>
              <a:t>Glucose</a:t>
            </a:r>
          </a:p>
          <a:p>
            <a:pPr marL="342900" indent="-342900">
              <a:buFont typeface="+mj-lt"/>
              <a:buAutoNum type="alphaUcPeriod"/>
            </a:pPr>
            <a:r>
              <a:rPr lang="en-US" sz="1600" dirty="0"/>
              <a:t>Proteins</a:t>
            </a:r>
          </a:p>
          <a:p>
            <a:pPr marL="342900" indent="-342900">
              <a:buFont typeface="+mj-lt"/>
              <a:buAutoNum type="alphaUcPeriod"/>
            </a:pPr>
            <a:r>
              <a:rPr lang="en-US" sz="1600" dirty="0"/>
              <a:t>Keratin </a:t>
            </a:r>
          </a:p>
          <a:p>
            <a:pPr marL="342900" indent="-342900">
              <a:buFont typeface="+mj-lt"/>
              <a:buAutoNum type="alphaUcPeriod"/>
            </a:pPr>
            <a:r>
              <a:rPr lang="en-US" sz="1600" dirty="0"/>
              <a:t>Collagen</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is a complication of sorbitol accumulation? </a:t>
            </a:r>
          </a:p>
          <a:p>
            <a:pPr marL="342900" indent="-342900">
              <a:buFont typeface="+mj-lt"/>
              <a:buAutoNum type="alphaUcPeriod"/>
            </a:pPr>
            <a:r>
              <a:rPr lang="en-US" sz="1600" dirty="0"/>
              <a:t>Decreased gluconeogenesis</a:t>
            </a:r>
          </a:p>
          <a:p>
            <a:pPr marL="342900" indent="-342900">
              <a:buFont typeface="+mj-lt"/>
              <a:buAutoNum type="alphaUcPeriod"/>
            </a:pPr>
            <a:r>
              <a:rPr lang="en-US" sz="1600" dirty="0"/>
              <a:t>Retinopathy</a:t>
            </a:r>
          </a:p>
          <a:p>
            <a:pPr marL="342900" indent="-342900">
              <a:buFont typeface="+mj-lt"/>
              <a:buAutoNum type="alphaUcPeriod"/>
            </a:pPr>
            <a:r>
              <a:rPr lang="en-US" sz="1600" dirty="0"/>
              <a:t>Alteration of vascular permeability</a:t>
            </a:r>
          </a:p>
          <a:p>
            <a:pPr marL="342900" indent="-342900">
              <a:buFont typeface="+mj-lt"/>
              <a:buAutoNum type="alphaUcPeriod"/>
            </a:pPr>
            <a:r>
              <a:rPr lang="en-US" sz="1600" dirty="0"/>
              <a:t>Insulin resistance</a:t>
            </a:r>
          </a:p>
        </p:txBody>
      </p:sp>
      <p:sp>
        <p:nvSpPr>
          <p:cNvPr id="5" name="Rectangle 4"/>
          <p:cNvSpPr/>
          <p:nvPr/>
        </p:nvSpPr>
        <p:spPr>
          <a:xfrm>
            <a:off x="5915891" y="761640"/>
            <a:ext cx="6096000" cy="4924425"/>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is the earliest clinical finding of diabetic nephropathy?</a:t>
            </a:r>
          </a:p>
          <a:p>
            <a:pPr marL="342900" lvl="0" indent="-342900">
              <a:buFont typeface="+mj-lt"/>
              <a:buAutoNum type="alphaUcPeriod"/>
            </a:pPr>
            <a:r>
              <a:rPr lang="en-US" sz="1600" dirty="0"/>
              <a:t>Nephrotic syndrome</a:t>
            </a:r>
          </a:p>
          <a:p>
            <a:pPr marL="342900" lvl="0" indent="-342900">
              <a:buFont typeface="+mj-lt"/>
              <a:buAutoNum type="alphaUcPeriod"/>
            </a:pPr>
            <a:r>
              <a:rPr lang="en-US" sz="1600" dirty="0"/>
              <a:t>Microalbuminuria</a:t>
            </a:r>
          </a:p>
          <a:p>
            <a:pPr marL="342900" lvl="0" indent="-342900">
              <a:buFont typeface="+mj-lt"/>
              <a:buAutoNum type="alphaUcPeriod"/>
            </a:pPr>
            <a:r>
              <a:rPr lang="en-US" sz="1600" dirty="0"/>
              <a:t>Glucosuria</a:t>
            </a:r>
          </a:p>
          <a:p>
            <a:pPr marL="342900" lvl="0" indent="-342900">
              <a:buFont typeface="+mj-lt"/>
              <a:buAutoNum type="alphaUcPeriod"/>
            </a:pPr>
            <a:r>
              <a:rPr lang="en-US" sz="1600" dirty="0"/>
              <a:t>Proteinuria</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Microalbuminuria progresses into which of the following?</a:t>
            </a:r>
          </a:p>
          <a:p>
            <a:pPr marL="342900" indent="-342900">
              <a:buFont typeface="+mj-lt"/>
              <a:buAutoNum type="alphaUcPeriod"/>
            </a:pPr>
            <a:r>
              <a:rPr lang="en-US" sz="1600" dirty="0"/>
              <a:t>Nephritic syndrome</a:t>
            </a:r>
          </a:p>
          <a:p>
            <a:pPr marL="342900" indent="-342900">
              <a:buFont typeface="+mj-lt"/>
              <a:buAutoNum type="alphaUcPeriod"/>
            </a:pPr>
            <a:r>
              <a:rPr lang="en-US" sz="1600" dirty="0"/>
              <a:t>Pyelonephritis</a:t>
            </a:r>
          </a:p>
          <a:p>
            <a:pPr marL="342900" indent="-342900">
              <a:buFont typeface="+mj-lt"/>
              <a:buAutoNum type="alphaUcPeriod"/>
            </a:pPr>
            <a:r>
              <a:rPr lang="en-US" sz="1600" dirty="0"/>
              <a:t>Glucosuria</a:t>
            </a:r>
          </a:p>
          <a:p>
            <a:pPr marL="342900" indent="-342900">
              <a:buFont typeface="+mj-lt"/>
              <a:buAutoNum type="alphaUcPeriod"/>
            </a:pPr>
            <a:r>
              <a:rPr lang="en-US" sz="1600" dirty="0"/>
              <a:t>Decreased GFR</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is a macrovascular complication</a:t>
            </a:r>
            <a:r>
              <a:rPr lang="en-US" sz="1700" spc="-5" dirty="0">
                <a:solidFill>
                  <a:srgbClr val="00ADA8"/>
                </a:solidFill>
                <a:uFill>
                  <a:solidFill>
                    <a:srgbClr val="365F91"/>
                  </a:solidFill>
                </a:uFill>
                <a:latin typeface="Cambria"/>
              </a:rPr>
              <a:t>? </a:t>
            </a:r>
            <a:endParaRPr lang="en-US" dirty="0">
              <a:solidFill>
                <a:srgbClr val="00ADA8"/>
              </a:solidFill>
            </a:endParaRPr>
          </a:p>
          <a:p>
            <a:pPr marL="342900" indent="-342900">
              <a:buFont typeface="+mj-lt"/>
              <a:buAutoNum type="alphaUcPeriod"/>
            </a:pPr>
            <a:r>
              <a:rPr lang="en-US" sz="1600" dirty="0"/>
              <a:t>Nephropathy</a:t>
            </a:r>
          </a:p>
          <a:p>
            <a:pPr marL="342900" indent="-342900">
              <a:buFont typeface="+mj-lt"/>
              <a:buAutoNum type="alphaUcPeriod"/>
            </a:pPr>
            <a:r>
              <a:rPr lang="en-US" sz="1600" dirty="0"/>
              <a:t>Retinopathy</a:t>
            </a:r>
          </a:p>
          <a:p>
            <a:pPr marL="342900" indent="-342900">
              <a:buFont typeface="+mj-lt"/>
              <a:buAutoNum type="alphaUcPeriod"/>
            </a:pPr>
            <a:r>
              <a:rPr lang="en-US" sz="1600" dirty="0"/>
              <a:t>Cardiovascular diseases</a:t>
            </a:r>
          </a:p>
          <a:p>
            <a:pPr marL="342900" indent="-342900">
              <a:buFont typeface="+mj-lt"/>
              <a:buAutoNum type="alphaUcPeriod"/>
            </a:pPr>
            <a:r>
              <a:rPr lang="en-US" sz="1600" dirty="0"/>
              <a:t>Neuropathy </a:t>
            </a:r>
          </a:p>
        </p:txBody>
      </p:sp>
    </p:spTree>
    <p:extLst>
      <p:ext uri="{BB962C8B-B14F-4D97-AF65-F5344CB8AC3E}">
        <p14:creationId xmlns:p14="http://schemas.microsoft.com/office/powerpoint/2010/main" val="19355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8793" y="1085273"/>
            <a:ext cx="7667836" cy="4188775"/>
          </a:xfrm>
          <a:prstGeom prst="rect">
            <a:avLst/>
          </a:prstGeom>
          <a:noFill/>
        </p:spPr>
        <p:txBody>
          <a:bodyPr wrap="square" rtlCol="0">
            <a:spAutoFit/>
          </a:bodyPr>
          <a:lstStyle/>
          <a:p>
            <a:pPr>
              <a:lnSpc>
                <a:spcPct val="150000"/>
              </a:lnSpc>
            </a:pPr>
            <a:r>
              <a:rPr lang="en-GB" sz="2000" dirty="0" smtClean="0">
                <a:latin typeface="Century Gothic" panose="020B0502020202020204" pitchFamily="34" charset="0"/>
              </a:rPr>
              <a:t>By the end of this lecture, the student should be able to understand:</a:t>
            </a:r>
          </a:p>
          <a:p>
            <a:pPr>
              <a:lnSpc>
                <a:spcPct val="150000"/>
              </a:lnSpc>
            </a:pPr>
            <a:r>
              <a:rPr lang="en-GB" sz="2000" dirty="0" smtClean="0">
                <a:latin typeface="Century Gothic" panose="020B0502020202020204" pitchFamily="34" charset="0"/>
              </a:rPr>
              <a:t>1-The differences between type 1 and type2 DM</a:t>
            </a:r>
          </a:p>
          <a:p>
            <a:pPr>
              <a:lnSpc>
                <a:spcPct val="150000"/>
              </a:lnSpc>
            </a:pPr>
            <a:r>
              <a:rPr lang="en-GB" sz="2000" dirty="0" smtClean="0">
                <a:latin typeface="Century Gothic" panose="020B0502020202020204" pitchFamily="34" charset="0"/>
              </a:rPr>
              <a:t>2-The natural course of type 1 and type 2 DM</a:t>
            </a:r>
          </a:p>
          <a:p>
            <a:pPr>
              <a:lnSpc>
                <a:spcPct val="150000"/>
              </a:lnSpc>
            </a:pPr>
            <a:r>
              <a:rPr lang="en-GB" sz="2000" dirty="0" smtClean="0">
                <a:latin typeface="Century Gothic" panose="020B0502020202020204" pitchFamily="34" charset="0"/>
              </a:rPr>
              <a:t>3-The diagnostic criteria for DM</a:t>
            </a:r>
          </a:p>
          <a:p>
            <a:pPr>
              <a:lnSpc>
                <a:spcPct val="150000"/>
              </a:lnSpc>
            </a:pPr>
            <a:r>
              <a:rPr lang="en-GB" sz="2000" dirty="0" smtClean="0">
                <a:latin typeface="Century Gothic" panose="020B0502020202020204" pitchFamily="34" charset="0"/>
              </a:rPr>
              <a:t>4-The metabolic changes in DM including: increase of hepatic glucose output, decrease of glucose uptake</a:t>
            </a:r>
            <a:r>
              <a:rPr lang="en-GB" sz="2000" dirty="0" smtClean="0">
                <a:latin typeface="Century Gothic" panose="020B0502020202020204" pitchFamily="34" charset="0"/>
              </a:rPr>
              <a:t>,</a:t>
            </a:r>
          </a:p>
          <a:p>
            <a:pPr>
              <a:lnSpc>
                <a:spcPct val="150000"/>
              </a:lnSpc>
            </a:pPr>
            <a:r>
              <a:rPr lang="en-GB" sz="2000" dirty="0" smtClean="0">
                <a:latin typeface="Century Gothic" panose="020B0502020202020204" pitchFamily="34" charset="0"/>
              </a:rPr>
              <a:t> </a:t>
            </a:r>
            <a:r>
              <a:rPr lang="en-GB" sz="2000" dirty="0" smtClean="0">
                <a:latin typeface="Century Gothic" panose="020B0502020202020204" pitchFamily="34" charset="0"/>
              </a:rPr>
              <a:t>and inter-organ relationship in T1DM and T2DM</a:t>
            </a:r>
          </a:p>
          <a:p>
            <a:pPr>
              <a:lnSpc>
                <a:spcPct val="150000"/>
              </a:lnSpc>
            </a:pPr>
            <a:r>
              <a:rPr lang="en-GB" sz="2000" dirty="0" smtClean="0">
                <a:latin typeface="Century Gothic" panose="020B0502020202020204" pitchFamily="34" charset="0"/>
              </a:rPr>
              <a:t>5-The mechanisms of diabetic complications.</a:t>
            </a:r>
            <a:endParaRPr lang="en-US" sz="2000" dirty="0">
              <a:latin typeface="Century Gothic" panose="020B0502020202020204" pitchFamily="34" charset="0"/>
            </a:endParaRPr>
          </a:p>
        </p:txBody>
      </p:sp>
    </p:spTree>
    <p:extLst>
      <p:ext uri="{BB962C8B-B14F-4D97-AF65-F5344CB8AC3E}">
        <p14:creationId xmlns:p14="http://schemas.microsoft.com/office/powerpoint/2010/main" val="34971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5524589"/>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2</a:t>
            </a:r>
            <a:r>
              <a:rPr lang="en-US"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year old boy came to your clinic with his parents.</a:t>
            </a:r>
          </a:p>
          <a:p>
            <a:r>
              <a:rPr lang="en-US" sz="1700" spc="-5" dirty="0">
                <a:solidFill>
                  <a:srgbClr val="00ADA8"/>
                </a:solidFill>
                <a:uFill>
                  <a:solidFill>
                    <a:srgbClr val="365F91"/>
                  </a:solidFill>
                </a:uFill>
                <a:latin typeface="Cambria"/>
                <a:cs typeface="Cambria"/>
              </a:rPr>
              <a:t>They say that he has been needing a lot of diapers changed lately because of his frequent passing.</a:t>
            </a:r>
          </a:p>
          <a:p>
            <a:r>
              <a:rPr lang="en-US" sz="1700" spc="-5" dirty="0">
                <a:solidFill>
                  <a:srgbClr val="00ADA8"/>
                </a:solidFill>
                <a:uFill>
                  <a:solidFill>
                    <a:srgbClr val="365F91"/>
                  </a:solidFill>
                </a:uFill>
                <a:latin typeface="Cambria"/>
                <a:cs typeface="Cambria"/>
              </a:rPr>
              <a:t>The mother also noticed that there is a strong fruity smell coming from his urine.</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How can glucose hepatic output increase in diabetes mellitus ?</a:t>
            </a:r>
            <a:endParaRPr lang="en-US" dirty="0">
              <a:solidFill>
                <a:srgbClr val="00ADA8"/>
              </a:solidFill>
            </a:endParaRPr>
          </a:p>
          <a:p>
            <a:pPr>
              <a:spcBef>
                <a:spcPts val="25"/>
              </a:spcBef>
              <a:tabLst>
                <a:tab pos="241300" algn="l"/>
                <a:tab pos="241935" algn="l"/>
              </a:tabLst>
            </a:pPr>
            <a:r>
              <a:rPr lang="en-US" spc="-10" dirty="0">
                <a:solidFill>
                  <a:schemeClr val="bg1">
                    <a:lumMod val="75000"/>
                  </a:schemeClr>
                </a:solidFill>
                <a:cs typeface="Calibri"/>
              </a:rPr>
              <a:t>Decrease in insulin leads to decreased inhibition of glucagon secretion which in turn increases glucagon levels, causing a negative feedback of increased gluconeogenesis and glycogenolysis in the liver</a:t>
            </a:r>
          </a:p>
          <a:p>
            <a:pPr>
              <a:spcBef>
                <a:spcPts val="25"/>
              </a:spcBef>
              <a:tabLst>
                <a:tab pos="241300" algn="l"/>
                <a:tab pos="241935" algn="l"/>
              </a:tabLst>
            </a:pPr>
            <a:r>
              <a:rPr lang="en-US" spc="-10" dirty="0">
                <a:solidFill>
                  <a:schemeClr val="bg1">
                    <a:lumMod val="75000"/>
                  </a:schemeClr>
                </a:solidFill>
                <a:cs typeface="Calibri"/>
              </a:rPr>
              <a:t>Thus leading to increased plasma glucose.</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Mention 3 complications that are associated with diabetes mellitus.</a:t>
            </a:r>
            <a:endParaRPr lang="en-US" dirty="0">
              <a:solidFill>
                <a:srgbClr val="00ADA8"/>
              </a:solidFill>
            </a:endParaRPr>
          </a:p>
          <a:p>
            <a:pPr marL="342900" indent="-342900">
              <a:buAutoNum type="arabicPeriod"/>
            </a:pPr>
            <a:r>
              <a:rPr lang="en-US" spc="-10" dirty="0">
                <a:solidFill>
                  <a:schemeClr val="bg1">
                    <a:lumMod val="75000"/>
                  </a:schemeClr>
                </a:solidFill>
                <a:cs typeface="Calibri"/>
              </a:rPr>
              <a:t>Diabetic Nephropathy</a:t>
            </a:r>
          </a:p>
          <a:p>
            <a:pPr marL="342900" indent="-342900">
              <a:buAutoNum type="arabicPeriod"/>
            </a:pPr>
            <a:r>
              <a:rPr lang="en-US" spc="-10" dirty="0">
                <a:solidFill>
                  <a:schemeClr val="bg1">
                    <a:lumMod val="75000"/>
                  </a:schemeClr>
                </a:solidFill>
                <a:cs typeface="Calibri"/>
              </a:rPr>
              <a:t>Diabetic Neuropathy</a:t>
            </a:r>
          </a:p>
          <a:p>
            <a:pPr marL="342900" indent="-342900">
              <a:buAutoNum type="arabicPeriod"/>
            </a:pPr>
            <a:r>
              <a:rPr lang="en-US" spc="-10" dirty="0">
                <a:solidFill>
                  <a:schemeClr val="bg1">
                    <a:lumMod val="75000"/>
                  </a:schemeClr>
                </a:solidFill>
                <a:cs typeface="Calibri"/>
              </a:rPr>
              <a:t>Diabetic Retinopathy</a:t>
            </a:r>
          </a:p>
          <a:p>
            <a:endParaRPr lang="en-US" dirty="0">
              <a:solidFill>
                <a:srgbClr val="00ADA8"/>
              </a:solidFill>
            </a:endParaRP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B   2) D    3) C   4) B   5) D    6) C  </a:t>
            </a:r>
          </a:p>
        </p:txBody>
      </p:sp>
      <p:sp>
        <p:nvSpPr>
          <p:cNvPr id="6" name="Rectangle 5">
            <a:extLst>
              <a:ext uri="{FF2B5EF4-FFF2-40B4-BE49-F238E27FC236}">
                <a16:creationId xmlns:a16="http://schemas.microsoft.com/office/drawing/2014/main" xmlns="" id="{33EF696F-FD10-4D8F-8451-189391FFD63C}"/>
              </a:ext>
            </a:extLst>
          </p:cNvPr>
          <p:cNvSpPr/>
          <p:nvPr/>
        </p:nvSpPr>
        <p:spPr>
          <a:xfrm>
            <a:off x="6500693" y="848723"/>
            <a:ext cx="5500716" cy="3954929"/>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What are the factors that induce insulin resistance? </a:t>
            </a:r>
          </a:p>
          <a:p>
            <a:pPr marL="342900" indent="-342900">
              <a:buFont typeface="+mj-lt"/>
              <a:buAutoNum type="arabicPeriod"/>
            </a:pPr>
            <a:r>
              <a:rPr lang="en-US" spc="-10" dirty="0">
                <a:solidFill>
                  <a:schemeClr val="bg1">
                    <a:lumMod val="75000"/>
                  </a:schemeClr>
                </a:solidFill>
                <a:cs typeface="Calibri"/>
              </a:rPr>
              <a:t>Genetics</a:t>
            </a:r>
          </a:p>
          <a:p>
            <a:pPr marL="342900" indent="-342900">
              <a:buFont typeface="+mj-lt"/>
              <a:buAutoNum type="arabicPeriod"/>
            </a:pPr>
            <a:r>
              <a:rPr lang="en-US" spc="-10" dirty="0">
                <a:solidFill>
                  <a:schemeClr val="bg1">
                    <a:lumMod val="75000"/>
                  </a:schemeClr>
                </a:solidFill>
                <a:cs typeface="Calibri"/>
              </a:rPr>
              <a:t>Obesity </a:t>
            </a:r>
          </a:p>
          <a:p>
            <a:pPr marL="342900" indent="-342900">
              <a:buFont typeface="+mj-lt"/>
              <a:buAutoNum type="arabicPeriod"/>
            </a:pPr>
            <a:r>
              <a:rPr lang="en-US" spc="-10" dirty="0">
                <a:solidFill>
                  <a:schemeClr val="bg1">
                    <a:lumMod val="75000"/>
                  </a:schemeClr>
                </a:solidFill>
                <a:cs typeface="Calibri"/>
              </a:rPr>
              <a:t>Sedentary lifestyle</a:t>
            </a:r>
          </a:p>
          <a:p>
            <a:pPr marL="342900" indent="-342900">
              <a:buFont typeface="+mj-lt"/>
              <a:buAutoNum type="arabicPeriod"/>
            </a:pPr>
            <a:r>
              <a:rPr lang="en-US" spc="-10" dirty="0">
                <a:solidFill>
                  <a:schemeClr val="bg1">
                    <a:lumMod val="75000"/>
                  </a:schemeClr>
                </a:solidFill>
                <a:cs typeface="Calibri"/>
              </a:rPr>
              <a:t>Aging</a:t>
            </a:r>
          </a:p>
          <a:p>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How are Advanced glycosylation end products (AGEs) formed?</a:t>
            </a:r>
            <a:endParaRPr lang="en-US" dirty="0">
              <a:solidFill>
                <a:srgbClr val="00ADA8"/>
              </a:solidFill>
            </a:endParaRPr>
          </a:p>
          <a:p>
            <a:r>
              <a:rPr lang="en-US" spc="-10" dirty="0">
                <a:solidFill>
                  <a:schemeClr val="bg1">
                    <a:lumMod val="75000"/>
                  </a:schemeClr>
                </a:solidFill>
                <a:cs typeface="Calibri"/>
              </a:rPr>
              <a:t>Chronic hyperglycemia leads to non-</a:t>
            </a:r>
            <a:r>
              <a:rPr lang="en-US" spc="-10" dirty="0" err="1">
                <a:solidFill>
                  <a:schemeClr val="bg1">
                    <a:lumMod val="75000"/>
                  </a:schemeClr>
                </a:solidFill>
                <a:cs typeface="Calibri"/>
              </a:rPr>
              <a:t>enzymetic</a:t>
            </a:r>
            <a:r>
              <a:rPr lang="en-US" spc="-10" dirty="0">
                <a:solidFill>
                  <a:schemeClr val="bg1">
                    <a:lumMod val="75000"/>
                  </a:schemeClr>
                </a:solidFill>
                <a:cs typeface="Calibri"/>
              </a:rPr>
              <a:t> combination between excess glucose and amino acids which leads to formation of AGEs</a:t>
            </a:r>
          </a:p>
          <a:p>
            <a:endParaRPr lang="en-US" dirty="0">
              <a:solidFill>
                <a:srgbClr val="00ADA8"/>
              </a:solidFill>
            </a:endParaRPr>
          </a:p>
          <a:p>
            <a:endParaRPr lang="en-US" dirty="0">
              <a:solidFill>
                <a:srgbClr val="00ADA8"/>
              </a:solidFill>
            </a:endParaRPr>
          </a:p>
        </p:txBody>
      </p:sp>
    </p:spTree>
    <p:extLst>
      <p:ext uri="{BB962C8B-B14F-4D97-AF65-F5344CB8AC3E}">
        <p14:creationId xmlns:p14="http://schemas.microsoft.com/office/powerpoint/2010/main" val="181077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740052"/>
            <a:ext cx="2691121" cy="4247317"/>
          </a:xfrm>
          <a:prstGeom prst="rect">
            <a:avLst/>
          </a:prstGeom>
          <a:noFill/>
        </p:spPr>
        <p:txBody>
          <a:bodyPr wrap="square" rtlCol="0">
            <a:spAutoFit/>
          </a:bodyPr>
          <a:lstStyle/>
          <a:p>
            <a:pPr>
              <a:lnSpc>
                <a:spcPct val="150000"/>
              </a:lnSpc>
            </a:pPr>
            <a:endParaRPr lang="en-US" b="1" dirty="0" smtClean="0">
              <a:solidFill>
                <a:srgbClr val="4C8180"/>
              </a:solidFill>
            </a:endParaRPr>
          </a:p>
          <a:p>
            <a:pPr>
              <a:lnSpc>
                <a:spcPct val="150000"/>
              </a:lnSpc>
            </a:pPr>
            <a:r>
              <a:rPr lang="en-US" b="1" dirty="0" smtClean="0">
                <a:solidFill>
                  <a:srgbClr val="4C8180"/>
                </a:solidFill>
              </a:rPr>
              <a:t>Saleh </a:t>
            </a:r>
            <a:r>
              <a:rPr lang="en-US" b="1" dirty="0" err="1" smtClean="0">
                <a:solidFill>
                  <a:srgbClr val="4C8180"/>
                </a:solidFill>
              </a:rPr>
              <a:t>altwaijri</a:t>
            </a:r>
            <a:endParaRPr lang="en-US" b="1" dirty="0">
              <a:solidFill>
                <a:srgbClr val="4C8180"/>
              </a:solidFill>
            </a:endParaRPr>
          </a:p>
          <a:p>
            <a:pPr>
              <a:lnSpc>
                <a:spcPct val="150000"/>
              </a:lnSpc>
            </a:pPr>
            <a:r>
              <a:rPr lang="en-US" b="1" dirty="0" smtClean="0">
                <a:solidFill>
                  <a:srgbClr val="4C8180"/>
                </a:solidFill>
              </a:rPr>
              <a:t>Abdulrahman </a:t>
            </a:r>
            <a:r>
              <a:rPr lang="en-US" b="1" dirty="0" err="1" smtClean="0">
                <a:solidFill>
                  <a:srgbClr val="4C8180"/>
                </a:solidFill>
              </a:rPr>
              <a:t>almalki</a:t>
            </a:r>
            <a:endParaRPr lang="en-US" b="1" dirty="0" smtClean="0">
              <a:solidFill>
                <a:srgbClr val="4C8180"/>
              </a:solidFill>
            </a:endParaRPr>
          </a:p>
          <a:p>
            <a:pPr>
              <a:lnSpc>
                <a:spcPct val="150000"/>
              </a:lnSpc>
            </a:pPr>
            <a:r>
              <a:rPr lang="en-US" b="1" dirty="0" err="1" smtClean="0">
                <a:solidFill>
                  <a:srgbClr val="4C8180"/>
                </a:solidFill>
              </a:rPr>
              <a:t>Abdulaziz</a:t>
            </a:r>
            <a:r>
              <a:rPr lang="en-US" b="1" dirty="0" smtClean="0">
                <a:solidFill>
                  <a:srgbClr val="4C8180"/>
                </a:solidFill>
              </a:rPr>
              <a:t> </a:t>
            </a:r>
            <a:r>
              <a:rPr lang="en-US" b="1" dirty="0" err="1" smtClean="0">
                <a:solidFill>
                  <a:srgbClr val="4C8180"/>
                </a:solidFill>
              </a:rPr>
              <a:t>alhusaini</a:t>
            </a:r>
            <a:endParaRPr lang="en-US" b="1" dirty="0" smtClean="0">
              <a:solidFill>
                <a:srgbClr val="4C8180"/>
              </a:solidFill>
            </a:endParaRPr>
          </a:p>
          <a:p>
            <a:pPr>
              <a:lnSpc>
                <a:spcPct val="150000"/>
              </a:lnSpc>
            </a:pPr>
            <a:r>
              <a:rPr lang="en-US" b="1" dirty="0" smtClean="0">
                <a:solidFill>
                  <a:srgbClr val="4C8180"/>
                </a:solidFill>
              </a:rPr>
              <a:t>Abdulrahman </a:t>
            </a:r>
            <a:r>
              <a:rPr lang="en-US" b="1" dirty="0" err="1" smtClean="0">
                <a:solidFill>
                  <a:srgbClr val="4C8180"/>
                </a:solidFill>
              </a:rPr>
              <a:t>alrashed</a:t>
            </a:r>
            <a:endParaRPr lang="en-US" b="1" dirty="0" smtClean="0">
              <a:solidFill>
                <a:srgbClr val="4C8180"/>
              </a:solidFill>
            </a:endParaRPr>
          </a:p>
          <a:p>
            <a:pPr>
              <a:lnSpc>
                <a:spcPct val="150000"/>
              </a:lnSpc>
            </a:pPr>
            <a:r>
              <a:rPr lang="en-US" b="1" dirty="0" err="1" smtClean="0">
                <a:solidFill>
                  <a:srgbClr val="4C8180"/>
                </a:solidFill>
              </a:rPr>
              <a:t>Mohannad</a:t>
            </a:r>
            <a:r>
              <a:rPr lang="en-US" b="1" dirty="0" smtClean="0">
                <a:solidFill>
                  <a:srgbClr val="4C8180"/>
                </a:solidFill>
              </a:rPr>
              <a:t> </a:t>
            </a:r>
            <a:r>
              <a:rPr lang="en-US" b="1" dirty="0" err="1" smtClean="0">
                <a:solidFill>
                  <a:srgbClr val="4C8180"/>
                </a:solidFill>
              </a:rPr>
              <a:t>alzahrani</a:t>
            </a:r>
            <a:endParaRPr lang="en-US" b="1" dirty="0" smtClean="0">
              <a:solidFill>
                <a:srgbClr val="4C8180"/>
              </a:solidFill>
            </a:endParaRPr>
          </a:p>
          <a:p>
            <a:pPr>
              <a:lnSpc>
                <a:spcPct val="150000"/>
              </a:lnSpc>
            </a:pPr>
            <a:r>
              <a:rPr lang="en-GB" b="1" dirty="0" err="1" smtClean="0">
                <a:solidFill>
                  <a:srgbClr val="4C8180"/>
                </a:solidFill>
              </a:rPr>
              <a:t>Jawaher</a:t>
            </a:r>
            <a:r>
              <a:rPr lang="en-GB" b="1" dirty="0" smtClean="0">
                <a:solidFill>
                  <a:srgbClr val="4C8180"/>
                </a:solidFill>
              </a:rPr>
              <a:t> </a:t>
            </a:r>
            <a:r>
              <a:rPr lang="en-GB" b="1" dirty="0" err="1" smtClean="0">
                <a:solidFill>
                  <a:srgbClr val="4C8180"/>
                </a:solidFill>
              </a:rPr>
              <a:t>Alkhayal</a:t>
            </a:r>
            <a:endParaRPr lang="en-GB" b="1" dirty="0" smtClean="0">
              <a:solidFill>
                <a:srgbClr val="4C8180"/>
              </a:solidFill>
            </a:endParaRPr>
          </a:p>
          <a:p>
            <a:pPr>
              <a:lnSpc>
                <a:spcPct val="150000"/>
              </a:lnSpc>
            </a:pPr>
            <a:r>
              <a:rPr lang="en-GB" b="1" dirty="0" err="1" smtClean="0">
                <a:solidFill>
                  <a:srgbClr val="4C8180"/>
                </a:solidFill>
              </a:rPr>
              <a:t>Ameerah</a:t>
            </a:r>
            <a:r>
              <a:rPr lang="en-GB" b="1" dirty="0" smtClean="0">
                <a:solidFill>
                  <a:srgbClr val="4C8180"/>
                </a:solidFill>
              </a:rPr>
              <a:t> </a:t>
            </a:r>
            <a:r>
              <a:rPr lang="en-GB" b="1" dirty="0" err="1" smtClean="0">
                <a:solidFill>
                  <a:srgbClr val="4C8180"/>
                </a:solidFill>
              </a:rPr>
              <a:t>Nyazi</a:t>
            </a:r>
            <a:endParaRPr lang="en-GB" b="1" dirty="0" smtClean="0">
              <a:solidFill>
                <a:srgbClr val="4C8180"/>
              </a:solidFill>
            </a:endParaRPr>
          </a:p>
          <a:p>
            <a:pPr>
              <a:lnSpc>
                <a:spcPct val="150000"/>
              </a:lnSpc>
            </a:pPr>
            <a:r>
              <a:rPr lang="en-GB" b="1" dirty="0" err="1" smtClean="0">
                <a:solidFill>
                  <a:srgbClr val="4C8180"/>
                </a:solidFill>
              </a:rPr>
              <a:t>Bushra</a:t>
            </a:r>
            <a:r>
              <a:rPr lang="en-GB" b="1" dirty="0" smtClean="0">
                <a:solidFill>
                  <a:srgbClr val="4C8180"/>
                </a:solidFill>
              </a:rPr>
              <a:t> </a:t>
            </a:r>
            <a:r>
              <a:rPr lang="en-GB" b="1" dirty="0" err="1" smtClean="0">
                <a:solidFill>
                  <a:srgbClr val="4C8180"/>
                </a:solidFill>
              </a:rPr>
              <a:t>Quqandi</a:t>
            </a:r>
            <a:endParaRPr lang="en-GB" b="1" dirty="0" smtClean="0">
              <a:solidFill>
                <a:srgbClr val="4C8180"/>
              </a:solidFill>
            </a:endParaRPr>
          </a:p>
          <a:p>
            <a:pPr>
              <a:lnSpc>
                <a:spcPct val="150000"/>
              </a:lnSpc>
            </a:pPr>
            <a:endParaRPr lang="en-US" b="1" dirty="0" smtClean="0">
              <a:solidFill>
                <a:srgbClr val="4C8180"/>
              </a:solidFill>
            </a:endParaRPr>
          </a:p>
        </p:txBody>
      </p:sp>
      <p:pic>
        <p:nvPicPr>
          <p:cNvPr id="4" name="Picture 3"/>
          <p:cNvPicPr>
            <a:picLocks noChangeAspect="1"/>
          </p:cNvPicPr>
          <p:nvPr/>
        </p:nvPicPr>
        <p:blipFill>
          <a:blip r:embed="rId2"/>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27751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371" y="0"/>
            <a:ext cx="7848104"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Overview</a:t>
            </a:r>
            <a:endParaRPr lang="en-US" sz="3200" dirty="0">
              <a:solidFill>
                <a:srgbClr val="4C8180"/>
              </a:solidFill>
              <a:latin typeface="Century Gothic" charset="0"/>
              <a:ea typeface="Century Gothic" charset="0"/>
              <a:cs typeface="Century Gothic"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71" y="2286000"/>
            <a:ext cx="11430000" cy="2281886"/>
          </a:xfrm>
          <a:prstGeom prst="rect">
            <a:avLst/>
          </a:prstGeom>
        </p:spPr>
      </p:pic>
    </p:spTree>
    <p:extLst>
      <p:ext uri="{BB962C8B-B14F-4D97-AF65-F5344CB8AC3E}">
        <p14:creationId xmlns:p14="http://schemas.microsoft.com/office/powerpoint/2010/main" val="76837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458"/>
            <a:ext cx="7848104"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Comparison of type 1 and type 2 DM </a:t>
            </a:r>
          </a:p>
        </p:txBody>
      </p:sp>
      <p:sp>
        <p:nvSpPr>
          <p:cNvPr id="4" name="مستطيل 3"/>
          <p:cNvSpPr/>
          <p:nvPr/>
        </p:nvSpPr>
        <p:spPr>
          <a:xfrm>
            <a:off x="9332873" y="928211"/>
            <a:ext cx="2725085" cy="1200329"/>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Usually people don’t know that they have type 2 and they discover it by coincidence </a:t>
            </a:r>
          </a:p>
        </p:txBody>
      </p:sp>
      <p:sp>
        <p:nvSpPr>
          <p:cNvPr id="5" name="مستطيل 4"/>
          <p:cNvSpPr/>
          <p:nvPr/>
        </p:nvSpPr>
        <p:spPr>
          <a:xfrm>
            <a:off x="9332873" y="2229115"/>
            <a:ext cx="2725085" cy="3139321"/>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r>
              <a:rPr lang="en-US" dirty="0">
                <a:solidFill>
                  <a:srgbClr val="008F00"/>
                </a:solidFill>
              </a:rPr>
              <a:t>In the </a:t>
            </a:r>
            <a:r>
              <a:rPr lang="en-US" dirty="0" smtClean="0">
                <a:solidFill>
                  <a:srgbClr val="008F00"/>
                </a:solidFill>
              </a:rPr>
              <a:t>beginning of type 2 </a:t>
            </a:r>
            <a:r>
              <a:rPr lang="en-US" dirty="0">
                <a:solidFill>
                  <a:srgbClr val="008F00"/>
                </a:solidFill>
              </a:rPr>
              <a:t>the level of insulin will be high because of compensatory mechanism, but after longer duration the level </a:t>
            </a:r>
            <a:r>
              <a:rPr lang="en-US" dirty="0" smtClean="0">
                <a:solidFill>
                  <a:srgbClr val="008F00"/>
                </a:solidFill>
              </a:rPr>
              <a:t>will goes down because of dysfunctional beta cells</a:t>
            </a:r>
            <a:r>
              <a:rPr lang="en-US" dirty="0">
                <a:solidFill>
                  <a:srgbClr val="008F00"/>
                </a:solidFill>
              </a:rPr>
              <a:t>, While in type 1 it will absent from the beginning Because of beta cells destruction.</a:t>
            </a:r>
          </a:p>
        </p:txBody>
      </p:sp>
      <p:sp>
        <p:nvSpPr>
          <p:cNvPr id="7" name="مستطيل 3"/>
          <p:cNvSpPr/>
          <p:nvPr/>
        </p:nvSpPr>
        <p:spPr>
          <a:xfrm>
            <a:off x="9340310" y="5418426"/>
            <a:ext cx="2725085" cy="584775"/>
          </a:xfrm>
          <a:prstGeom prst="rect">
            <a:avLst/>
          </a:prstGeom>
          <a:noFill/>
          <a:ln w="19050">
            <a:solidFill>
              <a:schemeClr val="accent1">
                <a:lumMod val="50000"/>
              </a:schemeClr>
            </a:solidFill>
            <a:prstDash val="dash"/>
          </a:ln>
        </p:spPr>
        <p:txBody>
          <a:bodyPr wrap="square">
            <a:spAutoFit/>
          </a:bodyPr>
          <a:lstStyle/>
          <a:p>
            <a:pPr algn="ctr"/>
            <a:r>
              <a:rPr lang="en-US" sz="1600" dirty="0" smtClean="0"/>
              <a:t>Hyperosmolar hyperglycemic state = Coma</a:t>
            </a:r>
            <a:endParaRPr lang="en-US" sz="1600" dirty="0"/>
          </a:p>
        </p:txBody>
      </p:sp>
      <p:sp>
        <p:nvSpPr>
          <p:cNvPr id="8" name="TextBox 7"/>
          <p:cNvSpPr txBox="1"/>
          <p:nvPr/>
        </p:nvSpPr>
        <p:spPr>
          <a:xfrm>
            <a:off x="99146" y="617665"/>
            <a:ext cx="9233727" cy="1200329"/>
          </a:xfrm>
          <a:prstGeom prst="rect">
            <a:avLst/>
          </a:prstGeom>
          <a:noFill/>
        </p:spPr>
        <p:txBody>
          <a:bodyPr wrap="square" rtlCol="0">
            <a:spAutoFit/>
          </a:bodyPr>
          <a:lstStyle/>
          <a:p>
            <a:r>
              <a:rPr lang="en-GB" dirty="0" smtClean="0">
                <a:solidFill>
                  <a:schemeClr val="accent6">
                    <a:lumMod val="75000"/>
                  </a:schemeClr>
                </a:solidFill>
              </a:rPr>
              <a:t>Definition of diabetes:</a:t>
            </a:r>
          </a:p>
          <a:p>
            <a:r>
              <a:rPr lang="en-GB" dirty="0" smtClean="0">
                <a:solidFill>
                  <a:schemeClr val="accent6">
                    <a:lumMod val="75000"/>
                  </a:schemeClr>
                </a:solidFill>
              </a:rPr>
              <a:t>1-Diabetes is an endocrine disease or a problem due to absolute or relative deficiency of insulin.</a:t>
            </a:r>
          </a:p>
          <a:p>
            <a:r>
              <a:rPr lang="en-GB" dirty="0" smtClean="0">
                <a:solidFill>
                  <a:schemeClr val="accent6">
                    <a:lumMod val="75000"/>
                  </a:schemeClr>
                </a:solidFill>
              </a:rPr>
              <a:t>2-It is a combination of chronic diseases with underline hyperglycaemia because there are chronic complications associated with diabetes but the main feature is hyperglycaemia</a:t>
            </a:r>
            <a:endParaRPr lang="en-US" dirty="0">
              <a:solidFill>
                <a:schemeClr val="accent6">
                  <a:lumMod val="7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6" y="1817994"/>
            <a:ext cx="8976615" cy="495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72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6818"/>
            <a:ext cx="4801314"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Natural course of T1DM</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822" y="818188"/>
            <a:ext cx="2230581" cy="58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ربع نص 2"/>
          <p:cNvSpPr txBox="1"/>
          <p:nvPr/>
        </p:nvSpPr>
        <p:spPr>
          <a:xfrm>
            <a:off x="514350" y="1593497"/>
            <a:ext cx="7090041" cy="507831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buFont typeface="Arial" panose="020B0604020202020204" pitchFamily="34" charset="0"/>
              <a:buChar char="•"/>
            </a:pPr>
            <a:r>
              <a:rPr lang="en-US" dirty="0">
                <a:solidFill>
                  <a:srgbClr val="008F00"/>
                </a:solidFill>
              </a:rPr>
              <a:t>these people are genetically redisposed to autoimmune disease.</a:t>
            </a:r>
          </a:p>
          <a:p>
            <a:pPr marL="285750" indent="-285750">
              <a:buFont typeface="Arial" panose="020B0604020202020204" pitchFamily="34" charset="0"/>
              <a:buChar char="•"/>
            </a:pPr>
            <a:endParaRPr lang="en-US" dirty="0">
              <a:solidFill>
                <a:srgbClr val="008F00"/>
              </a:solidFill>
            </a:endParaRPr>
          </a:p>
          <a:p>
            <a:pPr marL="285750" indent="-285750">
              <a:buFont typeface="Arial" panose="020B0604020202020204" pitchFamily="34" charset="0"/>
              <a:buChar char="•"/>
            </a:pPr>
            <a:r>
              <a:rPr lang="en-US" dirty="0">
                <a:solidFill>
                  <a:srgbClr val="008F00"/>
                </a:solidFill>
              </a:rPr>
              <a:t>they has to be an initiating even like viral infection (immunologic trigger) and this trigger cause T-cell infiltration into islets of Langerhans and they start to attack beta cells which called Insulitis. </a:t>
            </a:r>
          </a:p>
          <a:p>
            <a:pPr marL="285750" indent="-285750">
              <a:buFont typeface="Arial" panose="020B0604020202020204" pitchFamily="34" charset="0"/>
              <a:buChar char="•"/>
            </a:pPr>
            <a:endParaRPr lang="en-US" dirty="0">
              <a:solidFill>
                <a:srgbClr val="008F00"/>
              </a:solidFill>
            </a:endParaRPr>
          </a:p>
          <a:p>
            <a:pPr marL="285750" indent="-285750">
              <a:buFont typeface="Arial" panose="020B0604020202020204" pitchFamily="34" charset="0"/>
              <a:buChar char="•"/>
            </a:pPr>
            <a:r>
              <a:rPr lang="en-US" dirty="0">
                <a:solidFill>
                  <a:srgbClr val="008F00"/>
                </a:solidFill>
              </a:rPr>
              <a:t>Then the insulin level will decreases gradually but you will not see any symptoms because this level is still sufficient to maintain glucose level.</a:t>
            </a:r>
          </a:p>
          <a:p>
            <a:pPr marL="285750" indent="-285750">
              <a:buFont typeface="Arial" panose="020B0604020202020204" pitchFamily="34" charset="0"/>
              <a:buChar char="•"/>
            </a:pPr>
            <a:endParaRPr lang="en-US" dirty="0">
              <a:solidFill>
                <a:srgbClr val="008F00"/>
              </a:solidFill>
            </a:endParaRPr>
          </a:p>
          <a:p>
            <a:pPr marL="285750" indent="-285750">
              <a:buFont typeface="Arial" panose="020B0604020202020204" pitchFamily="34" charset="0"/>
              <a:buChar char="•"/>
            </a:pPr>
            <a:r>
              <a:rPr lang="en-US" dirty="0">
                <a:solidFill>
                  <a:srgbClr val="008F00"/>
                </a:solidFill>
              </a:rPr>
              <a:t>After when 80%-90% of beta cells have died then you will able to see the clinical symptoms, and when the symptoms appears the progression will be fast. </a:t>
            </a:r>
          </a:p>
          <a:p>
            <a:pPr marL="285750" indent="-285750">
              <a:buFont typeface="Arial" panose="020B0604020202020204" pitchFamily="34" charset="0"/>
              <a:buChar char="•"/>
            </a:pPr>
            <a:endParaRPr lang="en-US" dirty="0">
              <a:solidFill>
                <a:srgbClr val="008F00"/>
              </a:solidFill>
            </a:endParaRPr>
          </a:p>
          <a:p>
            <a:pPr marL="285750" indent="-285750">
              <a:buFont typeface="Arial" panose="020B0604020202020204" pitchFamily="34" charset="0"/>
              <a:buChar char="•"/>
            </a:pPr>
            <a:r>
              <a:rPr lang="en-US" dirty="0">
                <a:solidFill>
                  <a:srgbClr val="008F00"/>
                </a:solidFill>
              </a:rPr>
              <a:t>So, if you see the clinical symptoms that's mean the remaining insulin secretory capacity is only 10%-20% (the clinical threshold</a:t>
            </a:r>
            <a:r>
              <a:rPr lang="en-US" dirty="0" smtClean="0">
                <a:solidFill>
                  <a:srgbClr val="008F00"/>
                </a:solidFill>
              </a:rPr>
              <a:t>).</a:t>
            </a:r>
          </a:p>
          <a:p>
            <a:pPr marL="285750" indent="-285750">
              <a:buFont typeface="Arial" panose="020B0604020202020204" pitchFamily="34" charset="0"/>
              <a:buChar char="•"/>
            </a:pPr>
            <a:r>
              <a:rPr lang="en-GB" dirty="0" smtClean="0">
                <a:solidFill>
                  <a:srgbClr val="008F00"/>
                </a:solidFill>
              </a:rPr>
              <a:t>We call it absolute insulin deficiency because it doesn’t produce insulin at all.</a:t>
            </a:r>
            <a:endParaRPr lang="en-US" dirty="0" smtClean="0">
              <a:solidFill>
                <a:srgbClr val="008F00"/>
              </a:solidFill>
            </a:endParaRPr>
          </a:p>
          <a:p>
            <a:pPr marL="285750" indent="-285750">
              <a:buFont typeface="Arial" panose="020B0604020202020204" pitchFamily="34" charset="0"/>
              <a:buChar char="•"/>
            </a:pPr>
            <a:endParaRPr lang="en-US" dirty="0">
              <a:solidFill>
                <a:srgbClr val="008F00"/>
              </a:solidFill>
            </a:endParaRPr>
          </a:p>
        </p:txBody>
      </p:sp>
    </p:spTree>
    <p:extLst>
      <p:ext uri="{BB962C8B-B14F-4D97-AF65-F5344CB8AC3E}">
        <p14:creationId xmlns:p14="http://schemas.microsoft.com/office/powerpoint/2010/main" val="224704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406" y="756702"/>
            <a:ext cx="7437120" cy="561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73453"/>
            <a:ext cx="4115229"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Progression of T2DM</a:t>
            </a:r>
          </a:p>
        </p:txBody>
      </p:sp>
      <p:sp>
        <p:nvSpPr>
          <p:cNvPr id="7" name="شكل بيضاوي 6"/>
          <p:cNvSpPr/>
          <p:nvPr/>
        </p:nvSpPr>
        <p:spPr>
          <a:xfrm>
            <a:off x="5627077" y="5908431"/>
            <a:ext cx="337625" cy="2813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رابط كسهم مستقيم 11"/>
          <p:cNvCxnSpPr>
            <a:stCxn id="7" idx="5"/>
            <a:endCxn id="14" idx="0"/>
          </p:cNvCxnSpPr>
          <p:nvPr/>
        </p:nvCxnSpPr>
        <p:spPr>
          <a:xfrm>
            <a:off x="5915258" y="6148582"/>
            <a:ext cx="202895" cy="279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مستطيل 13"/>
          <p:cNvSpPr/>
          <p:nvPr/>
        </p:nvSpPr>
        <p:spPr>
          <a:xfrm>
            <a:off x="4656406" y="6427678"/>
            <a:ext cx="2923493" cy="369332"/>
          </a:xfrm>
          <a:prstGeom prst="rect">
            <a:avLst/>
          </a:prstGeom>
          <a:solidFill>
            <a:schemeClr val="bg1">
              <a:lumMod val="95000"/>
            </a:schemeClr>
          </a:solidFill>
          <a:ln w="19050">
            <a:solidFill>
              <a:schemeClr val="accent1">
                <a:lumMod val="50000"/>
              </a:schemeClr>
            </a:solidFill>
            <a:prstDash val="dash"/>
          </a:ln>
        </p:spPr>
        <p:txBody>
          <a:bodyPr wrap="none">
            <a:spAutoFit/>
          </a:bodyPr>
          <a:lstStyle/>
          <a:p>
            <a:r>
              <a:rPr lang="en-US" dirty="0">
                <a:solidFill>
                  <a:srgbClr val="008F00"/>
                </a:solidFill>
              </a:rPr>
              <a:t>10 years before the diagnosis</a:t>
            </a:r>
          </a:p>
        </p:txBody>
      </p:sp>
      <p:sp>
        <p:nvSpPr>
          <p:cNvPr id="8" name="مربع نص 2"/>
          <p:cNvSpPr txBox="1"/>
          <p:nvPr/>
        </p:nvSpPr>
        <p:spPr>
          <a:xfrm>
            <a:off x="201931" y="874542"/>
            <a:ext cx="4276578" cy="563231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342900" indent="-342900">
              <a:buAutoNum type="arabicPeriod"/>
            </a:pPr>
            <a:r>
              <a:rPr lang="en-US" dirty="0">
                <a:solidFill>
                  <a:srgbClr val="008F00"/>
                </a:solidFill>
              </a:rPr>
              <a:t>To maintain this high glucose level in insulin resistance patients the body needs more insulin as compensation.</a:t>
            </a:r>
          </a:p>
          <a:p>
            <a:pPr marL="342900" indent="-342900">
              <a:buAutoNum type="arabicPeriod"/>
            </a:pPr>
            <a:endParaRPr lang="en-US" dirty="0">
              <a:solidFill>
                <a:srgbClr val="008F00"/>
              </a:solidFill>
            </a:endParaRPr>
          </a:p>
          <a:p>
            <a:pPr marL="342900" indent="-342900">
              <a:buAutoNum type="arabicPeriod"/>
            </a:pPr>
            <a:r>
              <a:rPr lang="en-US" dirty="0">
                <a:solidFill>
                  <a:srgbClr val="008F00"/>
                </a:solidFill>
              </a:rPr>
              <a:t>after time the insulin will not be sufficient to control the glucose level and it will raise up at this time you will diagnose type 2 DM.</a:t>
            </a:r>
          </a:p>
          <a:p>
            <a:pPr marL="342900" indent="-342900">
              <a:buAutoNum type="arabicPeriod"/>
            </a:pPr>
            <a:endParaRPr lang="en-US" dirty="0">
              <a:solidFill>
                <a:srgbClr val="008F00"/>
              </a:solidFill>
            </a:endParaRPr>
          </a:p>
          <a:p>
            <a:pPr marL="342900" indent="-342900">
              <a:buAutoNum type="arabicPeriod"/>
            </a:pPr>
            <a:r>
              <a:rPr lang="en-US" dirty="0">
                <a:solidFill>
                  <a:srgbClr val="008F00"/>
                </a:solidFill>
              </a:rPr>
              <a:t>If you not treat the patient the high level of glucose will start act as a toxic and it will cause dysfunction of beta cells, that will reduce the level of insulin, But even when the disease progressed there will be some amount of insulin production, and this small amount of insulin is enough to stop Ketone bodies formation, that's why diabetes ketoacidosis is not a complication of type 2 DM.</a:t>
            </a:r>
          </a:p>
        </p:txBody>
      </p:sp>
    </p:spTree>
    <p:extLst>
      <p:ext uri="{BB962C8B-B14F-4D97-AF65-F5344CB8AC3E}">
        <p14:creationId xmlns:p14="http://schemas.microsoft.com/office/powerpoint/2010/main" val="135685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462"/>
            <a:ext cx="5708614" cy="584775"/>
          </a:xfrm>
          <a:prstGeom prst="rect">
            <a:avLst/>
          </a:prstGeom>
          <a:noFill/>
        </p:spPr>
        <p:txBody>
          <a:bodyPr wrap="none" rtlCol="0">
            <a:spAutoFit/>
          </a:bodyPr>
          <a:lstStyle/>
          <a:p>
            <a:r>
              <a:rPr lang="en-US" sz="3200" dirty="0">
                <a:solidFill>
                  <a:srgbClr val="4C8180"/>
                </a:solidFill>
                <a:latin typeface="Century Gothic" charset="0"/>
                <a:ea typeface="Century Gothic" charset="0"/>
                <a:cs typeface="Century Gothic" charset="0"/>
              </a:rPr>
              <a:t>Criteria for Diagnosis of DM</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 y="1890321"/>
            <a:ext cx="5662529" cy="228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790" y="955675"/>
            <a:ext cx="5144443" cy="568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904643" y="2522749"/>
            <a:ext cx="1395940" cy="1027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3700908" y="2911455"/>
            <a:ext cx="1346281" cy="17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558362" y="3420694"/>
            <a:ext cx="1346281" cy="171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361733" y="6020988"/>
            <a:ext cx="4252126" cy="369332"/>
          </a:xfrm>
          <a:prstGeom prst="rect">
            <a:avLst/>
          </a:prstGeom>
        </p:spPr>
        <p:txBody>
          <a:bodyPr wrap="none">
            <a:spAutoFit/>
          </a:bodyPr>
          <a:lstStyle/>
          <a:p>
            <a:pPr>
              <a:spcBef>
                <a:spcPct val="0"/>
              </a:spcBef>
            </a:pPr>
            <a:r>
              <a:rPr lang="en-US" altLang="en-US" dirty="0"/>
              <a:t>American Diabetes Association (ADA), 2016</a:t>
            </a:r>
          </a:p>
        </p:txBody>
      </p:sp>
      <p:sp>
        <p:nvSpPr>
          <p:cNvPr id="5" name="مستطيل 4"/>
          <p:cNvSpPr/>
          <p:nvPr/>
        </p:nvSpPr>
        <p:spPr>
          <a:xfrm>
            <a:off x="4523288" y="1803393"/>
            <a:ext cx="1519227" cy="369332"/>
          </a:xfrm>
          <a:prstGeom prst="rect">
            <a:avLst/>
          </a:prstGeom>
        </p:spPr>
        <p:txBody>
          <a:bodyPr wrap="square">
            <a:spAutoFit/>
          </a:bodyPr>
          <a:lstStyle/>
          <a:p>
            <a:pPr algn="ctr"/>
            <a:r>
              <a:rPr lang="en-US" dirty="0">
                <a:solidFill>
                  <a:srgbClr val="008F00"/>
                </a:solidFill>
              </a:rPr>
              <a:t>(Pre-diabetic)</a:t>
            </a:r>
          </a:p>
        </p:txBody>
      </p:sp>
      <p:sp>
        <p:nvSpPr>
          <p:cNvPr id="6" name="مستطيل 5"/>
          <p:cNvSpPr/>
          <p:nvPr/>
        </p:nvSpPr>
        <p:spPr>
          <a:xfrm>
            <a:off x="189973" y="4379815"/>
            <a:ext cx="3983927" cy="646331"/>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dirty="0">
                <a:solidFill>
                  <a:srgbClr val="008F00"/>
                </a:solidFill>
              </a:rPr>
              <a:t>These people can delay the disease onset by modifying their </a:t>
            </a:r>
            <a:r>
              <a:rPr lang="en-US" dirty="0" smtClean="0">
                <a:solidFill>
                  <a:srgbClr val="008F00"/>
                </a:solidFill>
              </a:rPr>
              <a:t>life style.</a:t>
            </a:r>
            <a:endParaRPr lang="en-US" dirty="0">
              <a:solidFill>
                <a:srgbClr val="008F00"/>
              </a:solidFill>
            </a:endParaRPr>
          </a:p>
        </p:txBody>
      </p:sp>
    </p:spTree>
    <p:extLst>
      <p:ext uri="{BB962C8B-B14F-4D97-AF65-F5344CB8AC3E}">
        <p14:creationId xmlns:p14="http://schemas.microsoft.com/office/powerpoint/2010/main" val="124702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F733049-5158-4B90-908C-25584A14A457}"/>
              </a:ext>
            </a:extLst>
          </p:cNvPr>
          <p:cNvSpPr/>
          <p:nvPr/>
        </p:nvSpPr>
        <p:spPr>
          <a:xfrm>
            <a:off x="0" y="19878"/>
            <a:ext cx="11888191"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HEMOGLOBIN </a:t>
            </a:r>
            <a:r>
              <a:rPr lang="en-US" sz="3200" dirty="0" smtClean="0">
                <a:solidFill>
                  <a:srgbClr val="4C8180"/>
                </a:solidFill>
                <a:latin typeface="Century Gothic" charset="0"/>
                <a:ea typeface="Century Gothic" charset="0"/>
                <a:cs typeface="Century Gothic" charset="0"/>
              </a:rPr>
              <a:t>A1C </a:t>
            </a:r>
            <a:r>
              <a:rPr lang="en-US" sz="3200" dirty="0">
                <a:solidFill>
                  <a:srgbClr val="4C8180"/>
                </a:solidFill>
                <a:latin typeface="Century Gothic" charset="0"/>
                <a:ea typeface="Century Gothic" charset="0"/>
                <a:cs typeface="Century Gothic" charset="0"/>
              </a:rPr>
              <a:t>&amp; Metabolic Effects of Diabetes Mellitus</a:t>
            </a:r>
          </a:p>
        </p:txBody>
      </p:sp>
      <p:graphicFrame>
        <p:nvGraphicFramePr>
          <p:cNvPr id="5" name="Table 4">
            <a:extLst>
              <a:ext uri="{FF2B5EF4-FFF2-40B4-BE49-F238E27FC236}">
                <a16:creationId xmlns="" xmlns:a16="http://schemas.microsoft.com/office/drawing/2014/main" id="{4942CAD2-FEE5-405F-A998-167F1DA17143}"/>
              </a:ext>
            </a:extLst>
          </p:cNvPr>
          <p:cNvGraphicFramePr>
            <a:graphicFrameLocks noGrp="1"/>
          </p:cNvGraphicFramePr>
          <p:nvPr>
            <p:extLst>
              <p:ext uri="{D42A27DB-BD31-4B8C-83A1-F6EECF244321}">
                <p14:modId xmlns:p14="http://schemas.microsoft.com/office/powerpoint/2010/main" val="4073618552"/>
              </p:ext>
            </p:extLst>
          </p:nvPr>
        </p:nvGraphicFramePr>
        <p:xfrm>
          <a:off x="454771" y="1744562"/>
          <a:ext cx="10199534" cy="4037504"/>
        </p:xfrm>
        <a:graphic>
          <a:graphicData uri="http://schemas.openxmlformats.org/drawingml/2006/table">
            <a:tbl>
              <a:tblPr rtl="1" firstRow="1" bandRow="1">
                <a:tableStyleId>{5940675A-B579-460E-94D1-54222C63F5DA}</a:tableStyleId>
              </a:tblPr>
              <a:tblGrid>
                <a:gridCol w="8750128">
                  <a:extLst>
                    <a:ext uri="{9D8B030D-6E8A-4147-A177-3AD203B41FA5}">
                      <a16:colId xmlns="" xmlns:a16="http://schemas.microsoft.com/office/drawing/2014/main" val="4212830346"/>
                    </a:ext>
                  </a:extLst>
                </a:gridCol>
                <a:gridCol w="1449406">
                  <a:extLst>
                    <a:ext uri="{9D8B030D-6E8A-4147-A177-3AD203B41FA5}">
                      <a16:colId xmlns="" xmlns:a16="http://schemas.microsoft.com/office/drawing/2014/main" val="2869815157"/>
                    </a:ext>
                  </a:extLst>
                </a:gridCol>
              </a:tblGrid>
              <a:tr h="65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dirty="0">
                          <a:solidFill>
                            <a:schemeClr val="tx1"/>
                          </a:solidFill>
                          <a:latin typeface="+mn-lt"/>
                          <a:ea typeface="+mn-ea"/>
                          <a:cs typeface="+mn-cs"/>
                        </a:rPr>
                        <a:t>is the result of non enzymatic covalent glycosylation of hemoglobin</a:t>
                      </a:r>
                      <a:r>
                        <a:rPr lang="en-US" altLang="en-US" sz="1800" kern="1200" dirty="0" smtClean="0">
                          <a:solidFill>
                            <a:schemeClr val="tx1"/>
                          </a:solidFill>
                          <a:latin typeface="+mn-lt"/>
                          <a:ea typeface="+mn-ea"/>
                          <a:cs typeface="+mn-cs"/>
                        </a:rPr>
                        <a:t>.</a:t>
                      </a:r>
                      <a:endParaRPr lang="en-US" altLang="en-US" sz="1800" kern="1200" dirty="0">
                        <a:solidFill>
                          <a:schemeClr val="tx1"/>
                        </a:solidFill>
                        <a:latin typeface="+mn-lt"/>
                        <a:ea typeface="+mn-ea"/>
                        <a:cs typeface="+mn-cs"/>
                      </a:endParaRPr>
                    </a:p>
                  </a:txBody>
                  <a:tcPr anchor="ctr">
                    <a:solidFill>
                      <a:schemeClr val="bg1"/>
                    </a:solidFill>
                  </a:tcPr>
                </a:tc>
                <a:tc>
                  <a:txBody>
                    <a:bodyPr/>
                    <a:lstStyle/>
                    <a:p>
                      <a:pPr algn="ctr" rtl="0"/>
                      <a:r>
                        <a:rPr lang="en-US" altLang="en-US" sz="1800" b="1" kern="1200" dirty="0" smtClean="0">
                          <a:solidFill>
                            <a:srgbClr val="4B8180"/>
                          </a:solidFill>
                          <a:latin typeface="+mn-lt"/>
                          <a:ea typeface="+mn-ea"/>
                          <a:cs typeface="+mn-cs"/>
                        </a:rPr>
                        <a:t>Hemoglobin A1C:</a:t>
                      </a:r>
                      <a:endParaRPr lang="ar-SA" sz="1800" b="1" kern="1200" dirty="0">
                        <a:solidFill>
                          <a:srgbClr val="4B8180"/>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3344001664"/>
                  </a:ext>
                </a:extLst>
              </a:tr>
              <a:tr h="87842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t>It is used to estimate glycemic control in the </a:t>
                      </a:r>
                      <a:r>
                        <a:rPr lang="en-US" altLang="en-US" sz="1800" dirty="0" smtClean="0"/>
                        <a:t>last 1-2 </a:t>
                      </a:r>
                      <a:r>
                        <a:rPr lang="en-US" altLang="en-US" sz="1800" dirty="0"/>
                        <a:t>months</a:t>
                      </a:r>
                      <a:r>
                        <a:rPr lang="en-US" altLang="en-US" sz="1800" dirty="0" smtClean="0"/>
                        <a:t>. </a:t>
                      </a:r>
                      <a:r>
                        <a:rPr lang="en-US" sz="1800" kern="1200" dirty="0" smtClean="0">
                          <a:solidFill>
                            <a:srgbClr val="008F00"/>
                          </a:solidFill>
                          <a:latin typeface="+mn-lt"/>
                          <a:ea typeface="+mn-ea"/>
                          <a:cs typeface="+mn-cs"/>
                        </a:rPr>
                        <a:t>Because the</a:t>
                      </a:r>
                      <a:r>
                        <a:rPr lang="en-US" sz="1800" kern="1200" baseline="0" dirty="0" smtClean="0">
                          <a:solidFill>
                            <a:srgbClr val="008F00"/>
                          </a:solidFill>
                          <a:latin typeface="+mn-lt"/>
                          <a:ea typeface="+mn-ea"/>
                          <a:cs typeface="+mn-cs"/>
                        </a:rPr>
                        <a:t> </a:t>
                      </a:r>
                      <a:r>
                        <a:rPr lang="en-US" sz="1800" kern="1200" dirty="0" smtClean="0">
                          <a:solidFill>
                            <a:srgbClr val="008F00"/>
                          </a:solidFill>
                          <a:latin typeface="+mn-lt"/>
                          <a:ea typeface="+mn-ea"/>
                          <a:cs typeface="+mn-cs"/>
                        </a:rPr>
                        <a:t>life span of RBCs.</a:t>
                      </a:r>
                      <a:endParaRPr lang="en-US" altLang="en-US" sz="1800" kern="1200" dirty="0">
                        <a:solidFill>
                          <a:srgbClr val="008F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t>A1C and fasting plasma glucose (FPG) were found to be similarly effective in diagnosing diabetes</a:t>
                      </a:r>
                      <a:r>
                        <a:rPr lang="en-US" altLang="en-US" sz="1800" dirty="0" smtClean="0"/>
                        <a:t>. </a:t>
                      </a:r>
                      <a:r>
                        <a:rPr lang="en-US" sz="1800" kern="1200" dirty="0" smtClean="0">
                          <a:solidFill>
                            <a:srgbClr val="008F00"/>
                          </a:solidFill>
                          <a:latin typeface="+mn-lt"/>
                          <a:ea typeface="+mn-ea"/>
                          <a:cs typeface="+mn-cs"/>
                        </a:rPr>
                        <a:t>But to monitor the progression of the disease or treatment A1C is more effective, because it tells you about what happened in long prided of time.</a:t>
                      </a:r>
                      <a:endParaRPr lang="en-US" altLang="en-US" sz="1800" kern="1200" dirty="0">
                        <a:solidFill>
                          <a:srgbClr val="008F00"/>
                        </a:solidFill>
                        <a:latin typeface="+mn-lt"/>
                        <a:ea typeface="+mn-ea"/>
                        <a:cs typeface="+mn-cs"/>
                      </a:endParaRPr>
                    </a:p>
                  </a:txBody>
                  <a:tcPr/>
                </a:tc>
                <a:tc>
                  <a:txBody>
                    <a:bodyPr/>
                    <a:lstStyle/>
                    <a:p>
                      <a:pPr algn="ctr" rtl="0"/>
                      <a:r>
                        <a:rPr lang="en-US" sz="1800" b="1" kern="1200" dirty="0">
                          <a:solidFill>
                            <a:srgbClr val="4B8180"/>
                          </a:solidFill>
                          <a:latin typeface="+mn-lt"/>
                          <a:ea typeface="+mn-ea"/>
                          <a:cs typeface="+mn-cs"/>
                        </a:rPr>
                        <a:t>Used for </a:t>
                      </a:r>
                      <a:endParaRPr lang="ar-SA" sz="1800" b="1" kern="1200" dirty="0">
                        <a:solidFill>
                          <a:srgbClr val="4B8180"/>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459988710"/>
                  </a:ext>
                </a:extLst>
              </a:tr>
              <a:tr h="1872692">
                <a:tc>
                  <a:txBody>
                    <a:bodyPr/>
                    <a:lstStyle/>
                    <a:p>
                      <a:pPr marL="285750" indent="-285750" algn="l" rtl="0">
                        <a:spcBef>
                          <a:spcPts val="600"/>
                        </a:spcBef>
                        <a:spcAft>
                          <a:spcPts val="600"/>
                        </a:spcAft>
                        <a:buFont typeface="Arial" charset="0"/>
                        <a:buChar char="•"/>
                      </a:pPr>
                      <a:r>
                        <a:rPr lang="en-US" altLang="en-US" sz="1800" dirty="0"/>
                        <a:t>A1C cut-off point of </a:t>
                      </a:r>
                      <a:r>
                        <a:rPr lang="en-US" altLang="en-US" sz="1800" dirty="0">
                          <a:sym typeface="Symbol" charset="2"/>
                        </a:rPr>
                        <a:t></a:t>
                      </a:r>
                      <a:r>
                        <a:rPr lang="en-US" altLang="en-US" sz="1800" dirty="0"/>
                        <a:t>6.5 % is used to diagnose diabetes.</a:t>
                      </a:r>
                    </a:p>
                    <a:p>
                      <a:pPr marL="285750" indent="-285750" algn="l" rtl="0">
                        <a:spcBef>
                          <a:spcPts val="600"/>
                        </a:spcBef>
                        <a:spcAft>
                          <a:spcPts val="600"/>
                        </a:spcAft>
                        <a:buFont typeface="Arial" charset="0"/>
                        <a:buChar char="•"/>
                      </a:pPr>
                      <a:r>
                        <a:rPr lang="en-US" altLang="en-US" sz="1800" dirty="0"/>
                        <a:t>A1C values also correlate with the prevalence of retinopathy</a:t>
                      </a:r>
                    </a:p>
                    <a:p>
                      <a:pPr marL="285750" indent="-285750" algn="l" rtl="0">
                        <a:spcBef>
                          <a:spcPts val="600"/>
                        </a:spcBef>
                        <a:spcAft>
                          <a:spcPts val="600"/>
                        </a:spcAft>
                        <a:buFont typeface="Arial" charset="0"/>
                        <a:buChar char="•"/>
                      </a:pPr>
                      <a:r>
                        <a:rPr lang="en-US" altLang="en-US" sz="1800" dirty="0"/>
                        <a:t>Assays for A1C has to be standardized according to the National </a:t>
                      </a:r>
                      <a:r>
                        <a:rPr lang="en-US" altLang="en-US" sz="1800" dirty="0" err="1"/>
                        <a:t>Glycohemoglobin</a:t>
                      </a:r>
                      <a:r>
                        <a:rPr lang="en-US" altLang="en-US" sz="1800" dirty="0"/>
                        <a:t> Standardization Program (NGSP).</a:t>
                      </a:r>
                    </a:p>
                    <a:p>
                      <a:pPr marL="285750" marR="0" lvl="0" indent="-285750" algn="l" defTabSz="914400" rtl="0" eaLnBrk="1" fontAlgn="auto" latinLnBrk="0" hangingPunct="1">
                        <a:lnSpc>
                          <a:spcPct val="100000"/>
                        </a:lnSpc>
                        <a:spcBef>
                          <a:spcPts val="600"/>
                        </a:spcBef>
                        <a:spcAft>
                          <a:spcPts val="600"/>
                        </a:spcAft>
                        <a:buClrTx/>
                        <a:buSzTx/>
                        <a:buFont typeface="Arial" charset="0"/>
                        <a:buChar char="•"/>
                        <a:tabLst/>
                        <a:defRPr/>
                      </a:pPr>
                      <a:r>
                        <a:rPr lang="en-US" altLang="en-US" sz="1800" dirty="0"/>
                        <a:t>Recently, A1C is recommended for the detection of T2DM</a:t>
                      </a:r>
                      <a:r>
                        <a:rPr lang="en-US" altLang="en-US" sz="1800" dirty="0" smtClean="0"/>
                        <a:t>.</a:t>
                      </a:r>
                      <a:endParaRPr lang="en-US" altLang="en-US" sz="1800" dirty="0"/>
                    </a:p>
                  </a:txBody>
                  <a:tcPr/>
                </a:tc>
                <a:tc>
                  <a:txBody>
                    <a:bodyPr/>
                    <a:lstStyle/>
                    <a:p>
                      <a:pPr algn="ctr" rtl="0"/>
                      <a:r>
                        <a:rPr lang="en-US" sz="1800" b="1" kern="1200" dirty="0">
                          <a:solidFill>
                            <a:srgbClr val="4B8180"/>
                          </a:solidFill>
                          <a:latin typeface="+mn-lt"/>
                          <a:ea typeface="+mn-ea"/>
                          <a:cs typeface="+mn-cs"/>
                        </a:rPr>
                        <a:t>notes</a:t>
                      </a:r>
                      <a:endParaRPr lang="ar-SA" sz="1800" b="1" kern="1200" dirty="0">
                        <a:solidFill>
                          <a:srgbClr val="4B8180"/>
                        </a:solidFill>
                        <a:latin typeface="+mn-lt"/>
                        <a:ea typeface="+mn-ea"/>
                        <a:cs typeface="+mn-cs"/>
                      </a:endParaRPr>
                    </a:p>
                  </a:txBody>
                  <a:tcPr anchor="ctr">
                    <a:solidFill>
                      <a:schemeClr val="bg1">
                        <a:lumMod val="95000"/>
                      </a:schemeClr>
                    </a:solidFill>
                  </a:tcPr>
                </a:tc>
                <a:extLst>
                  <a:ext uri="{0D108BD9-81ED-4DB2-BD59-A6C34878D82A}">
                    <a16:rowId xmlns="" xmlns:a16="http://schemas.microsoft.com/office/drawing/2014/main" val="1258017136"/>
                  </a:ext>
                </a:extLst>
              </a:tr>
            </a:tbl>
          </a:graphicData>
        </a:graphic>
      </p:graphicFrame>
      <p:sp>
        <p:nvSpPr>
          <p:cNvPr id="2" name="مربع نص 1"/>
          <p:cNvSpPr txBox="1"/>
          <p:nvPr/>
        </p:nvSpPr>
        <p:spPr>
          <a:xfrm>
            <a:off x="309489" y="943775"/>
            <a:ext cx="5753686" cy="461665"/>
          </a:xfrm>
          <a:prstGeom prst="rect">
            <a:avLst/>
          </a:prstGeom>
          <a:noFill/>
        </p:spPr>
        <p:txBody>
          <a:bodyPr wrap="square" rtlCol="0">
            <a:spAutoFit/>
          </a:body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Hemoglobin </a:t>
            </a:r>
            <a:r>
              <a:rPr lang="en-US" altLang="en-US" sz="2400" b="1" dirty="0" smtClean="0">
                <a:solidFill>
                  <a:srgbClr val="334E5D"/>
                </a:solidFill>
                <a:latin typeface="Century Gothic" charset="0"/>
                <a:ea typeface="Century Gothic" charset="0"/>
                <a:cs typeface="Century Gothic" charset="0"/>
              </a:rPr>
              <a:t>A1C : </a:t>
            </a:r>
            <a:endParaRPr lang="ar-SA" sz="2400" b="1" dirty="0">
              <a:solidFill>
                <a:srgbClr val="334E5D"/>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8082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4CEC5EE-BD9B-4657-8574-CC2AE1800AEE}"/>
              </a:ext>
            </a:extLst>
          </p:cNvPr>
          <p:cNvSpPr/>
          <p:nvPr/>
        </p:nvSpPr>
        <p:spPr>
          <a:xfrm>
            <a:off x="176139" y="920093"/>
            <a:ext cx="6231193" cy="461665"/>
          </a:xfrm>
          <a:prstGeom prst="rect">
            <a:avLst/>
          </a:prstGeom>
        </p:spPr>
        <p:txBody>
          <a:bodyPr wrap="none">
            <a:spAutoFit/>
          </a:bodyPr>
          <a:lstStyle/>
          <a:p>
            <a:pPr marL="342900" indent="-342900">
              <a:buFont typeface="Wingdings" panose="05000000000000000000" pitchFamily="2" charset="2"/>
              <a:buChar char="v"/>
            </a:pPr>
            <a:r>
              <a:rPr lang="en-US" sz="2400" b="1" dirty="0">
                <a:solidFill>
                  <a:srgbClr val="334E5D"/>
                </a:solidFill>
                <a:latin typeface="Century Gothic" charset="0"/>
                <a:ea typeface="Century Gothic" charset="0"/>
                <a:cs typeface="Century Gothic" charset="0"/>
              </a:rPr>
              <a:t>Metabolic Effects of Diabetes Mellitus :</a:t>
            </a:r>
          </a:p>
        </p:txBody>
      </p:sp>
      <p:sp>
        <p:nvSpPr>
          <p:cNvPr id="3" name="Rectangle 2">
            <a:extLst>
              <a:ext uri="{FF2B5EF4-FFF2-40B4-BE49-F238E27FC236}">
                <a16:creationId xmlns="" xmlns:a16="http://schemas.microsoft.com/office/drawing/2014/main" id="{7D52A2A0-4F54-477D-A158-3D9F11CDA712}"/>
              </a:ext>
            </a:extLst>
          </p:cNvPr>
          <p:cNvSpPr/>
          <p:nvPr/>
        </p:nvSpPr>
        <p:spPr>
          <a:xfrm>
            <a:off x="261729" y="1673949"/>
            <a:ext cx="7967871" cy="1508105"/>
          </a:xfrm>
          <a:prstGeom prst="rect">
            <a:avLst/>
          </a:prstGeom>
          <a:ln w="28575">
            <a:solidFill>
              <a:srgbClr val="00B0F0"/>
            </a:solidFill>
          </a:ln>
        </p:spPr>
        <p:txBody>
          <a:bodyPr wrap="square">
            <a:spAutoFit/>
          </a:bodyPr>
          <a:lstStyle/>
          <a:p>
            <a:pPr marL="392113" lvl="1">
              <a:spcBef>
                <a:spcPts val="600"/>
              </a:spcBef>
              <a:spcAft>
                <a:spcPts val="600"/>
              </a:spcAft>
              <a:buClr>
                <a:schemeClr val="tx1"/>
              </a:buClr>
            </a:pPr>
            <a:r>
              <a:rPr lang="en-US" altLang="en-US" dirty="0">
                <a:ea typeface="ＭＳ Ｐゴシック" charset="-128"/>
              </a:rPr>
              <a:t>Absolute or relative insulin deficiency </a:t>
            </a:r>
            <a:r>
              <a:rPr lang="en-US" altLang="en-US" dirty="0">
                <a:ea typeface="ＭＳ Ｐゴシック" charset="-128"/>
                <a:sym typeface="Wingdings" charset="2"/>
              </a:rPr>
              <a:t> </a:t>
            </a:r>
            <a:r>
              <a:rPr lang="en-US" altLang="en-US" dirty="0">
                <a:solidFill>
                  <a:schemeClr val="bg1">
                    <a:lumMod val="50000"/>
                  </a:schemeClr>
                </a:solidFill>
                <a:ea typeface="ＭＳ Ｐゴシック" charset="-128"/>
                <a:sym typeface="Wingdings" charset="2"/>
              </a:rPr>
              <a:t>absolute as in T1DM(complete lack of insulin activity),relative as in T2DM(about 10% of insulin activity is conserved </a:t>
            </a:r>
            <a:r>
              <a:rPr lang="en-US" altLang="en-US" dirty="0" smtClean="0">
                <a:solidFill>
                  <a:schemeClr val="bg1">
                    <a:lumMod val="50000"/>
                  </a:schemeClr>
                </a:solidFill>
                <a:ea typeface="ＭＳ Ｐゴシック" charset="-128"/>
                <a:sym typeface="Wingdings" charset="2"/>
              </a:rPr>
              <a:t>.</a:t>
            </a:r>
            <a:endParaRPr lang="en-US" altLang="en-US" dirty="0">
              <a:sym typeface="Symbol" charset="2"/>
            </a:endParaRPr>
          </a:p>
          <a:p>
            <a:pPr marL="735013" lvl="1" indent="-342900">
              <a:spcBef>
                <a:spcPts val="600"/>
              </a:spcBef>
              <a:spcAft>
                <a:spcPts val="600"/>
              </a:spcAft>
              <a:buClr>
                <a:schemeClr val="tx1"/>
              </a:buClr>
              <a:buFont typeface="Arial" charset="0"/>
              <a:buChar char="•"/>
            </a:pPr>
            <a:r>
              <a:rPr lang="en-US" altLang="en-US" dirty="0">
                <a:solidFill>
                  <a:srgbClr val="FF0000"/>
                </a:solidFill>
                <a:sym typeface="Symbol" charset="2"/>
              </a:rPr>
              <a:t></a:t>
            </a:r>
            <a:r>
              <a:rPr lang="en-US" altLang="en-US" dirty="0">
                <a:sym typeface="Symbol" charset="2"/>
              </a:rPr>
              <a:t> Glucose uptake (by muscle &amp; adipose tissue)</a:t>
            </a:r>
          </a:p>
          <a:p>
            <a:pPr marL="735013" lvl="1" indent="-342900">
              <a:spcBef>
                <a:spcPts val="600"/>
              </a:spcBef>
              <a:spcAft>
                <a:spcPts val="600"/>
              </a:spcAft>
              <a:buClr>
                <a:schemeClr val="tx1"/>
              </a:buClr>
              <a:buFont typeface="Arial" charset="0"/>
              <a:buChar char="•"/>
            </a:pPr>
            <a:r>
              <a:rPr lang="en-US" altLang="en-US" dirty="0">
                <a:solidFill>
                  <a:srgbClr val="FF0000"/>
                </a:solidFill>
                <a:sym typeface="Symbol" charset="2"/>
              </a:rPr>
              <a:t></a:t>
            </a:r>
            <a:r>
              <a:rPr lang="en-US" altLang="en-US" dirty="0">
                <a:sym typeface="Symbol" charset="2"/>
              </a:rPr>
              <a:t> Glucose production (from liver</a:t>
            </a:r>
            <a:r>
              <a:rPr lang="en-US" altLang="en-US" dirty="0" smtClean="0">
                <a:sym typeface="Symbol" charset="2"/>
              </a:rPr>
              <a:t>). </a:t>
            </a:r>
            <a:r>
              <a:rPr lang="en-US" altLang="en-US" dirty="0">
                <a:solidFill>
                  <a:srgbClr val="008F00"/>
                </a:solidFill>
                <a:sym typeface="Symbol" charset="2"/>
              </a:rPr>
              <a:t>By </a:t>
            </a:r>
            <a:r>
              <a:rPr lang="en-US" dirty="0">
                <a:solidFill>
                  <a:srgbClr val="008F00"/>
                </a:solidFill>
              </a:rPr>
              <a:t>gluconeogenesis</a:t>
            </a:r>
            <a:endParaRPr lang="en-US" altLang="en-US" dirty="0">
              <a:solidFill>
                <a:srgbClr val="008F00"/>
              </a:solidFill>
              <a:sym typeface="Symbol" charset="2"/>
            </a:endParaRPr>
          </a:p>
        </p:txBody>
      </p:sp>
      <p:sp>
        <p:nvSpPr>
          <p:cNvPr id="4" name="TextBox 3"/>
          <p:cNvSpPr txBox="1"/>
          <p:nvPr/>
        </p:nvSpPr>
        <p:spPr>
          <a:xfrm>
            <a:off x="0" y="72462"/>
            <a:ext cx="7829387" cy="584775"/>
          </a:xfrm>
          <a:prstGeom prst="rect">
            <a:avLst/>
          </a:prstGeom>
          <a:noFill/>
        </p:spPr>
        <p:txBody>
          <a:bodyPr wrap="none" rtlCol="0">
            <a:spAutoFit/>
          </a:bodyPr>
          <a:lstStyle/>
          <a:p>
            <a:r>
              <a:rPr lang="en-US" sz="3200" dirty="0">
                <a:solidFill>
                  <a:srgbClr val="4C8180"/>
                </a:solidFill>
                <a:latin typeface="Century Gothic" charset="0"/>
                <a:ea typeface="Century Gothic" charset="0"/>
                <a:cs typeface="Century Gothic" charset="0"/>
              </a:rPr>
              <a:t>Metabolic Effects of Diabetes Mellitus </a:t>
            </a:r>
          </a:p>
        </p:txBody>
      </p:sp>
    </p:spTree>
    <p:extLst>
      <p:ext uri="{BB962C8B-B14F-4D97-AF65-F5344CB8AC3E}">
        <p14:creationId xmlns:p14="http://schemas.microsoft.com/office/powerpoint/2010/main" val="41014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2126</Words>
  <Application>Microsoft Office PowerPoint</Application>
  <PresentationFormat>Widescreen</PresentationFormat>
  <Paragraphs>269</Paragraphs>
  <Slides>21</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맑은 고딕</vt:lpstr>
      <vt:lpstr>ＭＳ Ｐゴシック</vt:lpstr>
      <vt:lpstr>Arial</vt:lpstr>
      <vt:lpstr>Calibri</vt:lpstr>
      <vt:lpstr>Calibri Light</vt:lpstr>
      <vt:lpstr>Cambria</vt:lpstr>
      <vt:lpstr>Century Gothic</vt:lpstr>
      <vt:lpstr>Comic Sans MS</vt:lpstr>
      <vt:lpstr>Copperplate Gothic Bold</vt:lpstr>
      <vt:lpstr>Courier New</vt:lpstr>
      <vt:lpstr>Gill Sans MT</vt:lpstr>
      <vt:lpstr>Lucida Sans Unicode</vt:lpstr>
      <vt:lpstr>Symbol</vt:lpstr>
      <vt:lpstr>Wingdings</vt:lpstr>
      <vt:lpstr>Wingdings 3</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Rana</cp:lastModifiedBy>
  <cp:revision>116</cp:revision>
  <dcterms:created xsi:type="dcterms:W3CDTF">2017-07-08T03:49:25Z</dcterms:created>
  <dcterms:modified xsi:type="dcterms:W3CDTF">2018-02-28T13:24:15Z</dcterms:modified>
</cp:coreProperties>
</file>