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wdp" ContentType="image/vnd.ms-photo"/>
  <Default Extension="emf" ContentType="image/x-em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9" r:id="rId3"/>
    <p:sldId id="307" r:id="rId4"/>
    <p:sldId id="308" r:id="rId5"/>
    <p:sldId id="351" r:id="rId6"/>
    <p:sldId id="310" r:id="rId7"/>
    <p:sldId id="312" r:id="rId8"/>
    <p:sldId id="313" r:id="rId9"/>
    <p:sldId id="352" r:id="rId10"/>
    <p:sldId id="353" r:id="rId11"/>
    <p:sldId id="354" r:id="rId12"/>
    <p:sldId id="330" r:id="rId13"/>
    <p:sldId id="314" r:id="rId14"/>
    <p:sldId id="331" r:id="rId15"/>
    <p:sldId id="355" r:id="rId16"/>
    <p:sldId id="315" r:id="rId17"/>
    <p:sldId id="317" r:id="rId18"/>
    <p:sldId id="356" r:id="rId19"/>
    <p:sldId id="320" r:id="rId20"/>
    <p:sldId id="357" r:id="rId21"/>
    <p:sldId id="322" r:id="rId22"/>
    <p:sldId id="324" r:id="rId23"/>
    <p:sldId id="326" r:id="rId24"/>
    <p:sldId id="327" r:id="rId25"/>
    <p:sldId id="341" r:id="rId26"/>
    <p:sldId id="328" r:id="rId27"/>
    <p:sldId id="329" r:id="rId28"/>
    <p:sldId id="335" r:id="rId29"/>
    <p:sldId id="336" r:id="rId30"/>
    <p:sldId id="337" r:id="rId31"/>
    <p:sldId id="342" r:id="rId32"/>
    <p:sldId id="339" r:id="rId33"/>
    <p:sldId id="340" r:id="rId34"/>
    <p:sldId id="344" r:id="rId35"/>
    <p:sldId id="345" r:id="rId36"/>
    <p:sldId id="346" r:id="rId37"/>
    <p:sldId id="347" r:id="rId38"/>
    <p:sldId id="349" r:id="rId39"/>
    <p:sldId id="350" r:id="rId40"/>
    <p:sldId id="26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8F01"/>
    <a:srgbClr val="30AAB1"/>
    <a:srgbClr val="237D81"/>
    <a:srgbClr val="DBDBDB"/>
    <a:srgbClr val="C5E1B4"/>
    <a:srgbClr val="9ACE98"/>
    <a:srgbClr val="00B050"/>
    <a:srgbClr val="64CF95"/>
    <a:srgbClr val="9CE0B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92" autoAdjust="0"/>
    <p:restoredTop sz="95046"/>
  </p:normalViewPr>
  <p:slideViewPr>
    <p:cSldViewPr snapToGrid="0" snapToObjects="1">
      <p:cViewPr varScale="1">
        <p:scale>
          <a:sx n="88" d="100"/>
          <a:sy n="88" d="100"/>
        </p:scale>
        <p:origin x="592"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47" Type="http://schemas.microsoft.com/office/2015/10/relationships/revisionInfo" Target="revisionInfo.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BF3EA-4D65-4D8B-9DBD-40A202950F82}"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41DB0A94-2AA5-4342-A3C7-DEECF17F5A9D}">
      <dgm:prSet phldrT="[Text]" custT="1"/>
      <dgm:spPr/>
      <dgm:t>
        <a:bodyPr/>
        <a:lstStyle/>
        <a:p>
          <a:r>
            <a:rPr lang="en-GB" sz="2000" smtClean="0">
              <a:latin typeface="Century Gothic" panose="020B0502020202020204" pitchFamily="34" charset="0"/>
            </a:rPr>
            <a:t>Diabetic Emergencies:</a:t>
          </a:r>
          <a:endParaRPr lang="en-US" sz="2000" dirty="0"/>
        </a:p>
      </dgm:t>
    </dgm:pt>
    <dgm:pt modelId="{38B41332-B4A1-422C-A352-59D7A7140F72}" type="parTrans" cxnId="{F267112D-DA9C-40E6-BC4F-4B852C249530}">
      <dgm:prSet/>
      <dgm:spPr/>
      <dgm:t>
        <a:bodyPr/>
        <a:lstStyle/>
        <a:p>
          <a:endParaRPr lang="en-US"/>
        </a:p>
      </dgm:t>
    </dgm:pt>
    <dgm:pt modelId="{A09C3099-6D95-4C25-AFC1-3BFCD6033AF2}" type="sibTrans" cxnId="{F267112D-DA9C-40E6-BC4F-4B852C249530}">
      <dgm:prSet/>
      <dgm:spPr/>
      <dgm:t>
        <a:bodyPr/>
        <a:lstStyle/>
        <a:p>
          <a:endParaRPr lang="en-US"/>
        </a:p>
      </dgm:t>
    </dgm:pt>
    <dgm:pt modelId="{456CE92A-1F01-4622-8A18-8C2A39A82368}">
      <dgm:prSet phldrT="[Text]" custT="1"/>
      <dgm:spPr/>
      <dgm:t>
        <a:bodyPr/>
        <a:lstStyle/>
        <a:p>
          <a:r>
            <a:rPr lang="en-US" sz="2000" b="0" dirty="0" smtClean="0">
              <a:latin typeface="Century Gothic" panose="020B0502020202020204" pitchFamily="34" charset="0"/>
              <a:cs typeface="Lucida Sans Unicode"/>
            </a:rPr>
            <a:t>Diabetic </a:t>
          </a:r>
          <a:r>
            <a:rPr lang="en-US" sz="2000" b="0" spc="-5" dirty="0" smtClean="0">
              <a:latin typeface="Century Gothic" panose="020B0502020202020204" pitchFamily="34" charset="0"/>
              <a:cs typeface="Lucida Sans Unicode"/>
            </a:rPr>
            <a:t>Ketoacidosis</a:t>
          </a:r>
          <a:r>
            <a:rPr lang="en-US" sz="2000" b="0" spc="-105" dirty="0" smtClean="0">
              <a:latin typeface="Century Gothic" panose="020B0502020202020204" pitchFamily="34" charset="0"/>
              <a:cs typeface="Lucida Sans Unicode"/>
            </a:rPr>
            <a:t> </a:t>
          </a:r>
          <a:r>
            <a:rPr lang="en-US" sz="2000" b="0" dirty="0" smtClean="0">
              <a:latin typeface="Century Gothic" panose="020B0502020202020204" pitchFamily="34" charset="0"/>
              <a:cs typeface="Lucida Sans Unicode"/>
            </a:rPr>
            <a:t>(DKA)</a:t>
          </a:r>
          <a:endParaRPr lang="en-US" sz="2000" b="0" dirty="0">
            <a:latin typeface="Century Gothic" panose="020B0502020202020204" pitchFamily="34" charset="0"/>
          </a:endParaRPr>
        </a:p>
      </dgm:t>
    </dgm:pt>
    <dgm:pt modelId="{27068473-29BA-4CBD-BCFC-02EE9BFDE426}" type="parTrans" cxnId="{82ADFE29-C428-462B-AAD2-20D2742D5E99}">
      <dgm:prSet/>
      <dgm:spPr/>
      <dgm:t>
        <a:bodyPr/>
        <a:lstStyle/>
        <a:p>
          <a:endParaRPr lang="en-US"/>
        </a:p>
      </dgm:t>
    </dgm:pt>
    <dgm:pt modelId="{E9517C7B-7949-4DB0-926A-3BFA4723FD94}" type="sibTrans" cxnId="{82ADFE29-C428-462B-AAD2-20D2742D5E99}">
      <dgm:prSet/>
      <dgm:spPr/>
      <dgm:t>
        <a:bodyPr/>
        <a:lstStyle/>
        <a:p>
          <a:endParaRPr lang="en-US"/>
        </a:p>
      </dgm:t>
    </dgm:pt>
    <dgm:pt modelId="{F90B6B8C-C0B7-4285-B0B9-97B2CA36F3C7}">
      <dgm:prSet phldrT="[Text]" custT="1"/>
      <dgm:spPr/>
      <dgm:t>
        <a:bodyPr/>
        <a:lstStyle/>
        <a:p>
          <a:r>
            <a:rPr lang="en-GB" sz="2000" dirty="0" smtClean="0">
              <a:latin typeface="Century Gothic" panose="020B0502020202020204" pitchFamily="34" charset="0"/>
            </a:rPr>
            <a:t>Hyperosmolar Hyperglycaemic State (HHS)= Hyperosmolar non-</a:t>
          </a:r>
          <a:r>
            <a:rPr lang="en-GB" sz="2000" dirty="0" err="1" smtClean="0">
              <a:latin typeface="Century Gothic" panose="020B0502020202020204" pitchFamily="34" charset="0"/>
            </a:rPr>
            <a:t>ketotic</a:t>
          </a:r>
          <a:r>
            <a:rPr lang="en-GB" sz="2000" dirty="0" smtClean="0">
              <a:latin typeface="Century Gothic" panose="020B0502020202020204" pitchFamily="34" charset="0"/>
            </a:rPr>
            <a:t> disorder (HONK)</a:t>
          </a:r>
          <a:endParaRPr lang="en-US" sz="2000" dirty="0">
            <a:latin typeface="Century Gothic" panose="020B0502020202020204" pitchFamily="34" charset="0"/>
          </a:endParaRPr>
        </a:p>
      </dgm:t>
    </dgm:pt>
    <dgm:pt modelId="{CFBB302D-B850-4844-A64D-13F9F7FDAB6D}" type="parTrans" cxnId="{8DC7405B-D50B-4660-9D77-463A54022FB4}">
      <dgm:prSet/>
      <dgm:spPr/>
      <dgm:t>
        <a:bodyPr/>
        <a:lstStyle/>
        <a:p>
          <a:endParaRPr lang="en-US"/>
        </a:p>
      </dgm:t>
    </dgm:pt>
    <dgm:pt modelId="{F94010C5-9B0E-418A-B3DC-DE938A368E56}" type="sibTrans" cxnId="{8DC7405B-D50B-4660-9D77-463A54022FB4}">
      <dgm:prSet/>
      <dgm:spPr/>
      <dgm:t>
        <a:bodyPr/>
        <a:lstStyle/>
        <a:p>
          <a:endParaRPr lang="en-US"/>
        </a:p>
      </dgm:t>
    </dgm:pt>
    <dgm:pt modelId="{A823BAF9-FE1D-436A-A71E-814428AE396C}">
      <dgm:prSet phldrT="[Text]" custT="1"/>
      <dgm:spPr/>
      <dgm:t>
        <a:bodyPr/>
        <a:lstStyle/>
        <a:p>
          <a:r>
            <a:rPr lang="en-GB" sz="2000" dirty="0" smtClean="0">
              <a:latin typeface="Century Gothic" panose="020B0502020202020204" pitchFamily="34" charset="0"/>
            </a:rPr>
            <a:t>Hypoglycaemia</a:t>
          </a:r>
          <a:endParaRPr lang="en-US" sz="2000" dirty="0">
            <a:latin typeface="Century Gothic" panose="020B0502020202020204" pitchFamily="34" charset="0"/>
          </a:endParaRPr>
        </a:p>
      </dgm:t>
    </dgm:pt>
    <dgm:pt modelId="{6CDA094D-7AB1-4C9B-8FDC-FCF3B0680BB1}" type="parTrans" cxnId="{AA42574B-01EA-4DB7-9FE4-CA81633FE3A9}">
      <dgm:prSet/>
      <dgm:spPr/>
      <dgm:t>
        <a:bodyPr/>
        <a:lstStyle/>
        <a:p>
          <a:endParaRPr lang="en-US"/>
        </a:p>
      </dgm:t>
    </dgm:pt>
    <dgm:pt modelId="{346C1730-FCE2-4B40-B6EF-5AD1FA30B8AB}" type="sibTrans" cxnId="{AA42574B-01EA-4DB7-9FE4-CA81633FE3A9}">
      <dgm:prSet/>
      <dgm:spPr/>
      <dgm:t>
        <a:bodyPr/>
        <a:lstStyle/>
        <a:p>
          <a:endParaRPr lang="en-US"/>
        </a:p>
      </dgm:t>
    </dgm:pt>
    <dgm:pt modelId="{A4E41332-2361-455D-80A4-0860C93C72B8}" type="pres">
      <dgm:prSet presAssocID="{7BABF3EA-4D65-4D8B-9DBD-40A202950F82}" presName="hierChild1" presStyleCnt="0">
        <dgm:presLayoutVars>
          <dgm:orgChart val="1"/>
          <dgm:chPref val="1"/>
          <dgm:dir/>
          <dgm:animOne val="branch"/>
          <dgm:animLvl val="lvl"/>
          <dgm:resizeHandles/>
        </dgm:presLayoutVars>
      </dgm:prSet>
      <dgm:spPr/>
      <dgm:t>
        <a:bodyPr/>
        <a:lstStyle/>
        <a:p>
          <a:endParaRPr lang="en-US"/>
        </a:p>
      </dgm:t>
    </dgm:pt>
    <dgm:pt modelId="{214974A4-B111-459A-8356-B0834465465E}" type="pres">
      <dgm:prSet presAssocID="{41DB0A94-2AA5-4342-A3C7-DEECF17F5A9D}" presName="hierRoot1" presStyleCnt="0">
        <dgm:presLayoutVars>
          <dgm:hierBranch val="init"/>
        </dgm:presLayoutVars>
      </dgm:prSet>
      <dgm:spPr/>
    </dgm:pt>
    <dgm:pt modelId="{79801944-4E4A-4F07-B3E3-703D46D15EF6}" type="pres">
      <dgm:prSet presAssocID="{41DB0A94-2AA5-4342-A3C7-DEECF17F5A9D}" presName="rootComposite1" presStyleCnt="0"/>
      <dgm:spPr/>
    </dgm:pt>
    <dgm:pt modelId="{E9276F91-9FB4-4E8C-9960-E20655AE51EB}" type="pres">
      <dgm:prSet presAssocID="{41DB0A94-2AA5-4342-A3C7-DEECF17F5A9D}" presName="rootText1" presStyleLbl="node0" presStyleIdx="0" presStyleCnt="1">
        <dgm:presLayoutVars>
          <dgm:chPref val="3"/>
        </dgm:presLayoutVars>
      </dgm:prSet>
      <dgm:spPr/>
      <dgm:t>
        <a:bodyPr/>
        <a:lstStyle/>
        <a:p>
          <a:endParaRPr lang="en-US"/>
        </a:p>
      </dgm:t>
    </dgm:pt>
    <dgm:pt modelId="{1B2CBAFF-D1D3-4339-8EFD-2FB34468B28D}" type="pres">
      <dgm:prSet presAssocID="{41DB0A94-2AA5-4342-A3C7-DEECF17F5A9D}" presName="rootConnector1" presStyleLbl="node1" presStyleIdx="0" presStyleCnt="0"/>
      <dgm:spPr/>
      <dgm:t>
        <a:bodyPr/>
        <a:lstStyle/>
        <a:p>
          <a:endParaRPr lang="en-US"/>
        </a:p>
      </dgm:t>
    </dgm:pt>
    <dgm:pt modelId="{45824AAF-97F3-4202-A5F6-4E0BE7CF457F}" type="pres">
      <dgm:prSet presAssocID="{41DB0A94-2AA5-4342-A3C7-DEECF17F5A9D}" presName="hierChild2" presStyleCnt="0"/>
      <dgm:spPr/>
    </dgm:pt>
    <dgm:pt modelId="{C34FC318-408C-4ACE-B49C-2561EA810731}" type="pres">
      <dgm:prSet presAssocID="{27068473-29BA-4CBD-BCFC-02EE9BFDE426}" presName="Name37" presStyleLbl="parChTrans1D2" presStyleIdx="0" presStyleCnt="3"/>
      <dgm:spPr/>
      <dgm:t>
        <a:bodyPr/>
        <a:lstStyle/>
        <a:p>
          <a:endParaRPr lang="en-US"/>
        </a:p>
      </dgm:t>
    </dgm:pt>
    <dgm:pt modelId="{E1745702-FD05-42D2-B6B3-EEC106A4269A}" type="pres">
      <dgm:prSet presAssocID="{456CE92A-1F01-4622-8A18-8C2A39A82368}" presName="hierRoot2" presStyleCnt="0">
        <dgm:presLayoutVars>
          <dgm:hierBranch val="init"/>
        </dgm:presLayoutVars>
      </dgm:prSet>
      <dgm:spPr/>
    </dgm:pt>
    <dgm:pt modelId="{F5DE8DCD-3684-48B9-A471-E687604D4D46}" type="pres">
      <dgm:prSet presAssocID="{456CE92A-1F01-4622-8A18-8C2A39A82368}" presName="rootComposite" presStyleCnt="0"/>
      <dgm:spPr/>
    </dgm:pt>
    <dgm:pt modelId="{C06DEF41-9047-4E8A-AA5A-1AE6DE092A60}" type="pres">
      <dgm:prSet presAssocID="{456CE92A-1F01-4622-8A18-8C2A39A82368}" presName="rootText" presStyleLbl="node2" presStyleIdx="0" presStyleCnt="3">
        <dgm:presLayoutVars>
          <dgm:chPref val="3"/>
        </dgm:presLayoutVars>
      </dgm:prSet>
      <dgm:spPr/>
      <dgm:t>
        <a:bodyPr/>
        <a:lstStyle/>
        <a:p>
          <a:endParaRPr lang="en-US"/>
        </a:p>
      </dgm:t>
    </dgm:pt>
    <dgm:pt modelId="{A90DC0C7-991D-495A-953C-54A4631BD702}" type="pres">
      <dgm:prSet presAssocID="{456CE92A-1F01-4622-8A18-8C2A39A82368}" presName="rootConnector" presStyleLbl="node2" presStyleIdx="0" presStyleCnt="3"/>
      <dgm:spPr/>
      <dgm:t>
        <a:bodyPr/>
        <a:lstStyle/>
        <a:p>
          <a:endParaRPr lang="en-US"/>
        </a:p>
      </dgm:t>
    </dgm:pt>
    <dgm:pt modelId="{D37DD57B-BF18-4828-8F46-D0B8CA78C8F1}" type="pres">
      <dgm:prSet presAssocID="{456CE92A-1F01-4622-8A18-8C2A39A82368}" presName="hierChild4" presStyleCnt="0"/>
      <dgm:spPr/>
    </dgm:pt>
    <dgm:pt modelId="{C65F5762-05B0-4CAD-84FB-E78880386C8D}" type="pres">
      <dgm:prSet presAssocID="{456CE92A-1F01-4622-8A18-8C2A39A82368}" presName="hierChild5" presStyleCnt="0"/>
      <dgm:spPr/>
    </dgm:pt>
    <dgm:pt modelId="{443947DA-1FE6-49D7-A722-6C317E2DD320}" type="pres">
      <dgm:prSet presAssocID="{CFBB302D-B850-4844-A64D-13F9F7FDAB6D}" presName="Name37" presStyleLbl="parChTrans1D2" presStyleIdx="1" presStyleCnt="3"/>
      <dgm:spPr/>
      <dgm:t>
        <a:bodyPr/>
        <a:lstStyle/>
        <a:p>
          <a:endParaRPr lang="en-US"/>
        </a:p>
      </dgm:t>
    </dgm:pt>
    <dgm:pt modelId="{1174DF7E-E303-44CC-A238-F2F42D716DAC}" type="pres">
      <dgm:prSet presAssocID="{F90B6B8C-C0B7-4285-B0B9-97B2CA36F3C7}" presName="hierRoot2" presStyleCnt="0">
        <dgm:presLayoutVars>
          <dgm:hierBranch val="init"/>
        </dgm:presLayoutVars>
      </dgm:prSet>
      <dgm:spPr/>
    </dgm:pt>
    <dgm:pt modelId="{414769E4-0BD2-4CD0-9A19-C56F53098DAD}" type="pres">
      <dgm:prSet presAssocID="{F90B6B8C-C0B7-4285-B0B9-97B2CA36F3C7}" presName="rootComposite" presStyleCnt="0"/>
      <dgm:spPr/>
    </dgm:pt>
    <dgm:pt modelId="{DF36B36D-6A18-4C30-8545-2AF4493B1383}" type="pres">
      <dgm:prSet presAssocID="{F90B6B8C-C0B7-4285-B0B9-97B2CA36F3C7}" presName="rootText" presStyleLbl="node2" presStyleIdx="1" presStyleCnt="3" custScaleY="144464">
        <dgm:presLayoutVars>
          <dgm:chPref val="3"/>
        </dgm:presLayoutVars>
      </dgm:prSet>
      <dgm:spPr/>
      <dgm:t>
        <a:bodyPr/>
        <a:lstStyle/>
        <a:p>
          <a:endParaRPr lang="en-US"/>
        </a:p>
      </dgm:t>
    </dgm:pt>
    <dgm:pt modelId="{C7BC39BE-35F0-498A-BDEA-016EFDCF5391}" type="pres">
      <dgm:prSet presAssocID="{F90B6B8C-C0B7-4285-B0B9-97B2CA36F3C7}" presName="rootConnector" presStyleLbl="node2" presStyleIdx="1" presStyleCnt="3"/>
      <dgm:spPr/>
      <dgm:t>
        <a:bodyPr/>
        <a:lstStyle/>
        <a:p>
          <a:endParaRPr lang="en-US"/>
        </a:p>
      </dgm:t>
    </dgm:pt>
    <dgm:pt modelId="{E1BFF436-935D-4CB4-A1A9-265635B2B040}" type="pres">
      <dgm:prSet presAssocID="{F90B6B8C-C0B7-4285-B0B9-97B2CA36F3C7}" presName="hierChild4" presStyleCnt="0"/>
      <dgm:spPr/>
    </dgm:pt>
    <dgm:pt modelId="{AA5DA270-D4C3-4823-93F8-AB7DF1CB2D57}" type="pres">
      <dgm:prSet presAssocID="{F90B6B8C-C0B7-4285-B0B9-97B2CA36F3C7}" presName="hierChild5" presStyleCnt="0"/>
      <dgm:spPr/>
    </dgm:pt>
    <dgm:pt modelId="{60AFF2EF-125A-49D5-90BE-99DA6D90266B}" type="pres">
      <dgm:prSet presAssocID="{6CDA094D-7AB1-4C9B-8FDC-FCF3B0680BB1}" presName="Name37" presStyleLbl="parChTrans1D2" presStyleIdx="2" presStyleCnt="3"/>
      <dgm:spPr/>
      <dgm:t>
        <a:bodyPr/>
        <a:lstStyle/>
        <a:p>
          <a:endParaRPr lang="en-US"/>
        </a:p>
      </dgm:t>
    </dgm:pt>
    <dgm:pt modelId="{05F39F61-4AFF-4775-8F5C-F6C5BD720DAC}" type="pres">
      <dgm:prSet presAssocID="{A823BAF9-FE1D-436A-A71E-814428AE396C}" presName="hierRoot2" presStyleCnt="0">
        <dgm:presLayoutVars>
          <dgm:hierBranch val="init"/>
        </dgm:presLayoutVars>
      </dgm:prSet>
      <dgm:spPr/>
    </dgm:pt>
    <dgm:pt modelId="{D76A3E21-C457-4A27-8C4D-B2A4EC66854D}" type="pres">
      <dgm:prSet presAssocID="{A823BAF9-FE1D-436A-A71E-814428AE396C}" presName="rootComposite" presStyleCnt="0"/>
      <dgm:spPr/>
    </dgm:pt>
    <dgm:pt modelId="{83A30ACF-4C18-439B-B796-BE357EC49F5F}" type="pres">
      <dgm:prSet presAssocID="{A823BAF9-FE1D-436A-A71E-814428AE396C}" presName="rootText" presStyleLbl="node2" presStyleIdx="2" presStyleCnt="3">
        <dgm:presLayoutVars>
          <dgm:chPref val="3"/>
        </dgm:presLayoutVars>
      </dgm:prSet>
      <dgm:spPr/>
      <dgm:t>
        <a:bodyPr/>
        <a:lstStyle/>
        <a:p>
          <a:endParaRPr lang="en-US"/>
        </a:p>
      </dgm:t>
    </dgm:pt>
    <dgm:pt modelId="{09CEA353-BBB9-4123-A4D7-2F7FC29A1CBA}" type="pres">
      <dgm:prSet presAssocID="{A823BAF9-FE1D-436A-A71E-814428AE396C}" presName="rootConnector" presStyleLbl="node2" presStyleIdx="2" presStyleCnt="3"/>
      <dgm:spPr/>
      <dgm:t>
        <a:bodyPr/>
        <a:lstStyle/>
        <a:p>
          <a:endParaRPr lang="en-US"/>
        </a:p>
      </dgm:t>
    </dgm:pt>
    <dgm:pt modelId="{972B3519-31D2-4844-9470-E130DF1771F3}" type="pres">
      <dgm:prSet presAssocID="{A823BAF9-FE1D-436A-A71E-814428AE396C}" presName="hierChild4" presStyleCnt="0"/>
      <dgm:spPr/>
    </dgm:pt>
    <dgm:pt modelId="{D0634F74-1D45-4751-A939-9C3FBB5FB894}" type="pres">
      <dgm:prSet presAssocID="{A823BAF9-FE1D-436A-A71E-814428AE396C}" presName="hierChild5" presStyleCnt="0"/>
      <dgm:spPr/>
    </dgm:pt>
    <dgm:pt modelId="{12CE9FC3-6215-4838-97AF-591787328D7F}" type="pres">
      <dgm:prSet presAssocID="{41DB0A94-2AA5-4342-A3C7-DEECF17F5A9D}" presName="hierChild3" presStyleCnt="0"/>
      <dgm:spPr/>
    </dgm:pt>
  </dgm:ptLst>
  <dgm:cxnLst>
    <dgm:cxn modelId="{D8B1347F-6DF7-499F-8383-98079F1323DA}" type="presOf" srcId="{A823BAF9-FE1D-436A-A71E-814428AE396C}" destId="{83A30ACF-4C18-439B-B796-BE357EC49F5F}" srcOrd="0" destOrd="0" presId="urn:microsoft.com/office/officeart/2005/8/layout/orgChart1"/>
    <dgm:cxn modelId="{37BD5086-B0FD-404D-AE72-8421C44597B1}" type="presOf" srcId="{41DB0A94-2AA5-4342-A3C7-DEECF17F5A9D}" destId="{1B2CBAFF-D1D3-4339-8EFD-2FB34468B28D}" srcOrd="1" destOrd="0" presId="urn:microsoft.com/office/officeart/2005/8/layout/orgChart1"/>
    <dgm:cxn modelId="{BC4EC625-CB5B-4410-80CF-47B9ED876DD5}" type="presOf" srcId="{6CDA094D-7AB1-4C9B-8FDC-FCF3B0680BB1}" destId="{60AFF2EF-125A-49D5-90BE-99DA6D90266B}" srcOrd="0" destOrd="0" presId="urn:microsoft.com/office/officeart/2005/8/layout/orgChart1"/>
    <dgm:cxn modelId="{F0300A54-8315-4338-A0F4-C6D5042D945F}" type="presOf" srcId="{41DB0A94-2AA5-4342-A3C7-DEECF17F5A9D}" destId="{E9276F91-9FB4-4E8C-9960-E20655AE51EB}" srcOrd="0" destOrd="0" presId="urn:microsoft.com/office/officeart/2005/8/layout/orgChart1"/>
    <dgm:cxn modelId="{6B209560-465D-46C2-8C93-0F091A0F3FC1}" type="presOf" srcId="{456CE92A-1F01-4622-8A18-8C2A39A82368}" destId="{C06DEF41-9047-4E8A-AA5A-1AE6DE092A60}" srcOrd="0" destOrd="0" presId="urn:microsoft.com/office/officeart/2005/8/layout/orgChart1"/>
    <dgm:cxn modelId="{AA42574B-01EA-4DB7-9FE4-CA81633FE3A9}" srcId="{41DB0A94-2AA5-4342-A3C7-DEECF17F5A9D}" destId="{A823BAF9-FE1D-436A-A71E-814428AE396C}" srcOrd="2" destOrd="0" parTransId="{6CDA094D-7AB1-4C9B-8FDC-FCF3B0680BB1}" sibTransId="{346C1730-FCE2-4B40-B6EF-5AD1FA30B8AB}"/>
    <dgm:cxn modelId="{A4963C37-013D-45EE-BAFE-98107ECB704B}" type="presOf" srcId="{456CE92A-1F01-4622-8A18-8C2A39A82368}" destId="{A90DC0C7-991D-495A-953C-54A4631BD702}" srcOrd="1" destOrd="0" presId="urn:microsoft.com/office/officeart/2005/8/layout/orgChart1"/>
    <dgm:cxn modelId="{F8A5BAF1-BB11-487C-A079-1B0B347E84B6}" type="presOf" srcId="{27068473-29BA-4CBD-BCFC-02EE9BFDE426}" destId="{C34FC318-408C-4ACE-B49C-2561EA810731}" srcOrd="0" destOrd="0" presId="urn:microsoft.com/office/officeart/2005/8/layout/orgChart1"/>
    <dgm:cxn modelId="{8DC7405B-D50B-4660-9D77-463A54022FB4}" srcId="{41DB0A94-2AA5-4342-A3C7-DEECF17F5A9D}" destId="{F90B6B8C-C0B7-4285-B0B9-97B2CA36F3C7}" srcOrd="1" destOrd="0" parTransId="{CFBB302D-B850-4844-A64D-13F9F7FDAB6D}" sibTransId="{F94010C5-9B0E-418A-B3DC-DE938A368E56}"/>
    <dgm:cxn modelId="{C59DBCA0-8EA9-4B72-A3F6-1E7EE2F93F2F}" type="presOf" srcId="{F90B6B8C-C0B7-4285-B0B9-97B2CA36F3C7}" destId="{C7BC39BE-35F0-498A-BDEA-016EFDCF5391}" srcOrd="1" destOrd="0" presId="urn:microsoft.com/office/officeart/2005/8/layout/orgChart1"/>
    <dgm:cxn modelId="{8F5AD9C1-D8E2-4550-8CC2-84D4CE3D4F33}" type="presOf" srcId="{F90B6B8C-C0B7-4285-B0B9-97B2CA36F3C7}" destId="{DF36B36D-6A18-4C30-8545-2AF4493B1383}" srcOrd="0" destOrd="0" presId="urn:microsoft.com/office/officeart/2005/8/layout/orgChart1"/>
    <dgm:cxn modelId="{D1E8C77C-E79E-4253-A2CD-2C180DC2E837}" type="presOf" srcId="{CFBB302D-B850-4844-A64D-13F9F7FDAB6D}" destId="{443947DA-1FE6-49D7-A722-6C317E2DD320}" srcOrd="0" destOrd="0" presId="urn:microsoft.com/office/officeart/2005/8/layout/orgChart1"/>
    <dgm:cxn modelId="{E46F13F4-0C7E-4F5E-B46C-656A46BCE37A}" type="presOf" srcId="{A823BAF9-FE1D-436A-A71E-814428AE396C}" destId="{09CEA353-BBB9-4123-A4D7-2F7FC29A1CBA}" srcOrd="1" destOrd="0" presId="urn:microsoft.com/office/officeart/2005/8/layout/orgChart1"/>
    <dgm:cxn modelId="{82ADFE29-C428-462B-AAD2-20D2742D5E99}" srcId="{41DB0A94-2AA5-4342-A3C7-DEECF17F5A9D}" destId="{456CE92A-1F01-4622-8A18-8C2A39A82368}" srcOrd="0" destOrd="0" parTransId="{27068473-29BA-4CBD-BCFC-02EE9BFDE426}" sibTransId="{E9517C7B-7949-4DB0-926A-3BFA4723FD94}"/>
    <dgm:cxn modelId="{9CE786FE-E8CD-44BC-9A83-A412C59CC8EC}" type="presOf" srcId="{7BABF3EA-4D65-4D8B-9DBD-40A202950F82}" destId="{A4E41332-2361-455D-80A4-0860C93C72B8}" srcOrd="0" destOrd="0" presId="urn:microsoft.com/office/officeart/2005/8/layout/orgChart1"/>
    <dgm:cxn modelId="{F267112D-DA9C-40E6-BC4F-4B852C249530}" srcId="{7BABF3EA-4D65-4D8B-9DBD-40A202950F82}" destId="{41DB0A94-2AA5-4342-A3C7-DEECF17F5A9D}" srcOrd="0" destOrd="0" parTransId="{38B41332-B4A1-422C-A352-59D7A7140F72}" sibTransId="{A09C3099-6D95-4C25-AFC1-3BFCD6033AF2}"/>
    <dgm:cxn modelId="{3978083A-1A81-4B2E-AC7B-B625333E6A50}" type="presParOf" srcId="{A4E41332-2361-455D-80A4-0860C93C72B8}" destId="{214974A4-B111-459A-8356-B0834465465E}" srcOrd="0" destOrd="0" presId="urn:microsoft.com/office/officeart/2005/8/layout/orgChart1"/>
    <dgm:cxn modelId="{744ED6AF-250A-4420-89CD-A217EA3170DA}" type="presParOf" srcId="{214974A4-B111-459A-8356-B0834465465E}" destId="{79801944-4E4A-4F07-B3E3-703D46D15EF6}" srcOrd="0" destOrd="0" presId="urn:microsoft.com/office/officeart/2005/8/layout/orgChart1"/>
    <dgm:cxn modelId="{7AD15A95-6EDD-4E04-BEC2-0729879D9CDC}" type="presParOf" srcId="{79801944-4E4A-4F07-B3E3-703D46D15EF6}" destId="{E9276F91-9FB4-4E8C-9960-E20655AE51EB}" srcOrd="0" destOrd="0" presId="urn:microsoft.com/office/officeart/2005/8/layout/orgChart1"/>
    <dgm:cxn modelId="{D04F2941-61C0-439A-A1A5-4600F988B049}" type="presParOf" srcId="{79801944-4E4A-4F07-B3E3-703D46D15EF6}" destId="{1B2CBAFF-D1D3-4339-8EFD-2FB34468B28D}" srcOrd="1" destOrd="0" presId="urn:microsoft.com/office/officeart/2005/8/layout/orgChart1"/>
    <dgm:cxn modelId="{4BB1AF11-99BE-4AFD-83BC-FA88944775A1}" type="presParOf" srcId="{214974A4-B111-459A-8356-B0834465465E}" destId="{45824AAF-97F3-4202-A5F6-4E0BE7CF457F}" srcOrd="1" destOrd="0" presId="urn:microsoft.com/office/officeart/2005/8/layout/orgChart1"/>
    <dgm:cxn modelId="{5758DB4A-E819-4BB9-A300-0F0BA3B8304B}" type="presParOf" srcId="{45824AAF-97F3-4202-A5F6-4E0BE7CF457F}" destId="{C34FC318-408C-4ACE-B49C-2561EA810731}" srcOrd="0" destOrd="0" presId="urn:microsoft.com/office/officeart/2005/8/layout/orgChart1"/>
    <dgm:cxn modelId="{C5AE4956-46DA-4ECF-86D0-525E514CA39B}" type="presParOf" srcId="{45824AAF-97F3-4202-A5F6-4E0BE7CF457F}" destId="{E1745702-FD05-42D2-B6B3-EEC106A4269A}" srcOrd="1" destOrd="0" presId="urn:microsoft.com/office/officeart/2005/8/layout/orgChart1"/>
    <dgm:cxn modelId="{5002F013-8AD3-4CF0-BD0B-3279927DC379}" type="presParOf" srcId="{E1745702-FD05-42D2-B6B3-EEC106A4269A}" destId="{F5DE8DCD-3684-48B9-A471-E687604D4D46}" srcOrd="0" destOrd="0" presId="urn:microsoft.com/office/officeart/2005/8/layout/orgChart1"/>
    <dgm:cxn modelId="{4826950D-E305-4B56-A84F-929A529BE104}" type="presParOf" srcId="{F5DE8DCD-3684-48B9-A471-E687604D4D46}" destId="{C06DEF41-9047-4E8A-AA5A-1AE6DE092A60}" srcOrd="0" destOrd="0" presId="urn:microsoft.com/office/officeart/2005/8/layout/orgChart1"/>
    <dgm:cxn modelId="{2AF5910E-B531-4579-8807-E8A7AFC5C5B4}" type="presParOf" srcId="{F5DE8DCD-3684-48B9-A471-E687604D4D46}" destId="{A90DC0C7-991D-495A-953C-54A4631BD702}" srcOrd="1" destOrd="0" presId="urn:microsoft.com/office/officeart/2005/8/layout/orgChart1"/>
    <dgm:cxn modelId="{6B1261BE-911A-4390-B965-2CFEB9928CA4}" type="presParOf" srcId="{E1745702-FD05-42D2-B6B3-EEC106A4269A}" destId="{D37DD57B-BF18-4828-8F46-D0B8CA78C8F1}" srcOrd="1" destOrd="0" presId="urn:microsoft.com/office/officeart/2005/8/layout/orgChart1"/>
    <dgm:cxn modelId="{DC130C76-651F-4322-A7E7-7D67EF172F8A}" type="presParOf" srcId="{E1745702-FD05-42D2-B6B3-EEC106A4269A}" destId="{C65F5762-05B0-4CAD-84FB-E78880386C8D}" srcOrd="2" destOrd="0" presId="urn:microsoft.com/office/officeart/2005/8/layout/orgChart1"/>
    <dgm:cxn modelId="{5BD8E91D-9231-4113-B3F1-C72FC7197BD9}" type="presParOf" srcId="{45824AAF-97F3-4202-A5F6-4E0BE7CF457F}" destId="{443947DA-1FE6-49D7-A722-6C317E2DD320}" srcOrd="2" destOrd="0" presId="urn:microsoft.com/office/officeart/2005/8/layout/orgChart1"/>
    <dgm:cxn modelId="{CD8C405F-4E82-4B60-8E2B-68206FAD0FAF}" type="presParOf" srcId="{45824AAF-97F3-4202-A5F6-4E0BE7CF457F}" destId="{1174DF7E-E303-44CC-A238-F2F42D716DAC}" srcOrd="3" destOrd="0" presId="urn:microsoft.com/office/officeart/2005/8/layout/orgChart1"/>
    <dgm:cxn modelId="{D78705D7-2169-483F-84D8-89B773ECAF4C}" type="presParOf" srcId="{1174DF7E-E303-44CC-A238-F2F42D716DAC}" destId="{414769E4-0BD2-4CD0-9A19-C56F53098DAD}" srcOrd="0" destOrd="0" presId="urn:microsoft.com/office/officeart/2005/8/layout/orgChart1"/>
    <dgm:cxn modelId="{8C27D07A-6A08-48F7-9E6B-0D186D938D2A}" type="presParOf" srcId="{414769E4-0BD2-4CD0-9A19-C56F53098DAD}" destId="{DF36B36D-6A18-4C30-8545-2AF4493B1383}" srcOrd="0" destOrd="0" presId="urn:microsoft.com/office/officeart/2005/8/layout/orgChart1"/>
    <dgm:cxn modelId="{49793659-3F7E-4EDA-8393-7E778DF3307C}" type="presParOf" srcId="{414769E4-0BD2-4CD0-9A19-C56F53098DAD}" destId="{C7BC39BE-35F0-498A-BDEA-016EFDCF5391}" srcOrd="1" destOrd="0" presId="urn:microsoft.com/office/officeart/2005/8/layout/orgChart1"/>
    <dgm:cxn modelId="{484528D7-D705-4538-BD65-C97248DB888F}" type="presParOf" srcId="{1174DF7E-E303-44CC-A238-F2F42D716DAC}" destId="{E1BFF436-935D-4CB4-A1A9-265635B2B040}" srcOrd="1" destOrd="0" presId="urn:microsoft.com/office/officeart/2005/8/layout/orgChart1"/>
    <dgm:cxn modelId="{4CCEDA6A-3C73-4B26-9589-5A99035F2292}" type="presParOf" srcId="{1174DF7E-E303-44CC-A238-F2F42D716DAC}" destId="{AA5DA270-D4C3-4823-93F8-AB7DF1CB2D57}" srcOrd="2" destOrd="0" presId="urn:microsoft.com/office/officeart/2005/8/layout/orgChart1"/>
    <dgm:cxn modelId="{A7A2485D-2280-4EB6-BC8D-F2AC9CF95E07}" type="presParOf" srcId="{45824AAF-97F3-4202-A5F6-4E0BE7CF457F}" destId="{60AFF2EF-125A-49D5-90BE-99DA6D90266B}" srcOrd="4" destOrd="0" presId="urn:microsoft.com/office/officeart/2005/8/layout/orgChart1"/>
    <dgm:cxn modelId="{582B92CB-7AF1-4634-B718-2EC3D5226831}" type="presParOf" srcId="{45824AAF-97F3-4202-A5F6-4E0BE7CF457F}" destId="{05F39F61-4AFF-4775-8F5C-F6C5BD720DAC}" srcOrd="5" destOrd="0" presId="urn:microsoft.com/office/officeart/2005/8/layout/orgChart1"/>
    <dgm:cxn modelId="{6A11D8EC-18D5-4688-B754-2AE1A70949D4}" type="presParOf" srcId="{05F39F61-4AFF-4775-8F5C-F6C5BD720DAC}" destId="{D76A3E21-C457-4A27-8C4D-B2A4EC66854D}" srcOrd="0" destOrd="0" presId="urn:microsoft.com/office/officeart/2005/8/layout/orgChart1"/>
    <dgm:cxn modelId="{89A142C2-1BD5-4C6F-B269-97292FDC4710}" type="presParOf" srcId="{D76A3E21-C457-4A27-8C4D-B2A4EC66854D}" destId="{83A30ACF-4C18-439B-B796-BE357EC49F5F}" srcOrd="0" destOrd="0" presId="urn:microsoft.com/office/officeart/2005/8/layout/orgChart1"/>
    <dgm:cxn modelId="{875DAFED-6B35-4E93-B1A3-6EBFD74AEC26}" type="presParOf" srcId="{D76A3E21-C457-4A27-8C4D-B2A4EC66854D}" destId="{09CEA353-BBB9-4123-A4D7-2F7FC29A1CBA}" srcOrd="1" destOrd="0" presId="urn:microsoft.com/office/officeart/2005/8/layout/orgChart1"/>
    <dgm:cxn modelId="{A1F51E95-BE94-4517-8B8B-90EC2709200F}" type="presParOf" srcId="{05F39F61-4AFF-4775-8F5C-F6C5BD720DAC}" destId="{972B3519-31D2-4844-9470-E130DF1771F3}" srcOrd="1" destOrd="0" presId="urn:microsoft.com/office/officeart/2005/8/layout/orgChart1"/>
    <dgm:cxn modelId="{308B1219-6452-404E-86F7-DB88B225AFB0}" type="presParOf" srcId="{05F39F61-4AFF-4775-8F5C-F6C5BD720DAC}" destId="{D0634F74-1D45-4751-A939-9C3FBB5FB894}" srcOrd="2" destOrd="0" presId="urn:microsoft.com/office/officeart/2005/8/layout/orgChart1"/>
    <dgm:cxn modelId="{9A1159A2-A24C-49E4-9C21-AF4FC07365DD}" type="presParOf" srcId="{214974A4-B111-459A-8356-B0834465465E}" destId="{12CE9FC3-6215-4838-97AF-591787328D7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0090BA-2DB3-404D-923D-BBC27AF93AD3}"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en-US"/>
        </a:p>
      </dgm:t>
    </dgm:pt>
    <dgm:pt modelId="{250C5561-04A6-4511-9A8A-BAE44B8D2FA2}">
      <dgm:prSet phldrT="[Text]" custT="1"/>
      <dgm:spPr/>
      <dgm:t>
        <a:bodyPr/>
        <a:lstStyle/>
        <a:p>
          <a:r>
            <a:rPr lang="en-GB" sz="2000" dirty="0" smtClean="0">
              <a:latin typeface="Century Gothic" panose="020B0502020202020204" pitchFamily="34" charset="0"/>
            </a:rPr>
            <a:t>Ketone bodies</a:t>
          </a:r>
          <a:endParaRPr lang="en-US" sz="2000" dirty="0">
            <a:latin typeface="Century Gothic" panose="020B0502020202020204" pitchFamily="34" charset="0"/>
          </a:endParaRPr>
        </a:p>
      </dgm:t>
    </dgm:pt>
    <dgm:pt modelId="{EB995F63-30B0-486A-BDDB-AC66E95189BD}" type="parTrans" cxnId="{4750F302-EEC5-4428-B3F0-8ECDA1906BF3}">
      <dgm:prSet/>
      <dgm:spPr/>
      <dgm:t>
        <a:bodyPr/>
        <a:lstStyle/>
        <a:p>
          <a:endParaRPr lang="en-US"/>
        </a:p>
      </dgm:t>
    </dgm:pt>
    <dgm:pt modelId="{0896D7A8-4834-4ADB-94C4-1E97A9BDF6F7}" type="sibTrans" cxnId="{4750F302-EEC5-4428-B3F0-8ECDA1906BF3}">
      <dgm:prSet/>
      <dgm:spPr/>
      <dgm:t>
        <a:bodyPr/>
        <a:lstStyle/>
        <a:p>
          <a:endParaRPr lang="en-US"/>
        </a:p>
      </dgm:t>
    </dgm:pt>
    <dgm:pt modelId="{F7776DE4-BE9A-42F2-B0C7-964DD02AEA29}">
      <dgm:prSet phldrT="[Text]" custT="1"/>
      <dgm:spPr/>
      <dgm:t>
        <a:bodyPr/>
        <a:lstStyle/>
        <a:p>
          <a:r>
            <a:rPr lang="en-GB" sz="2000" dirty="0" smtClean="0">
              <a:latin typeface="Century Gothic" panose="020B0502020202020204" pitchFamily="34" charset="0"/>
            </a:rPr>
            <a:t>Acetoacetate</a:t>
          </a:r>
          <a:endParaRPr lang="en-US" sz="2000" dirty="0">
            <a:latin typeface="Century Gothic" panose="020B0502020202020204" pitchFamily="34" charset="0"/>
          </a:endParaRPr>
        </a:p>
      </dgm:t>
    </dgm:pt>
    <dgm:pt modelId="{759DA432-7607-4E4F-B26A-EE2622B4C486}" type="parTrans" cxnId="{131D62EF-5426-4C8F-951C-9982D7526834}">
      <dgm:prSet/>
      <dgm:spPr/>
      <dgm:t>
        <a:bodyPr/>
        <a:lstStyle/>
        <a:p>
          <a:endParaRPr lang="en-US"/>
        </a:p>
      </dgm:t>
    </dgm:pt>
    <dgm:pt modelId="{0C938C13-EA77-4DA2-8CA3-3C281132AB38}" type="sibTrans" cxnId="{131D62EF-5426-4C8F-951C-9982D7526834}">
      <dgm:prSet/>
      <dgm:spPr/>
      <dgm:t>
        <a:bodyPr/>
        <a:lstStyle/>
        <a:p>
          <a:endParaRPr lang="en-US"/>
        </a:p>
      </dgm:t>
    </dgm:pt>
    <dgm:pt modelId="{7CD36E98-9B2D-44EF-8C22-6924EAF63BBB}">
      <dgm:prSet phldrT="[Text]" custT="1"/>
      <dgm:spPr/>
      <dgm:t>
        <a:bodyPr/>
        <a:lstStyle/>
        <a:p>
          <a:r>
            <a:rPr lang="en-GB" sz="2000" dirty="0" smtClean="0">
              <a:latin typeface="Century Gothic" panose="020B0502020202020204" pitchFamily="34" charset="0"/>
            </a:rPr>
            <a:t>Acetone</a:t>
          </a:r>
          <a:endParaRPr lang="en-US" sz="2000" dirty="0">
            <a:latin typeface="Century Gothic" panose="020B0502020202020204" pitchFamily="34" charset="0"/>
          </a:endParaRPr>
        </a:p>
      </dgm:t>
    </dgm:pt>
    <dgm:pt modelId="{DAAD5C30-66BE-4B1E-9BC5-7B80F70DF7E3}" type="parTrans" cxnId="{38B1A3DE-4E7D-44D8-823A-3DE0D517B022}">
      <dgm:prSet/>
      <dgm:spPr/>
      <dgm:t>
        <a:bodyPr/>
        <a:lstStyle/>
        <a:p>
          <a:endParaRPr lang="en-US"/>
        </a:p>
      </dgm:t>
    </dgm:pt>
    <dgm:pt modelId="{CDCC13B2-B600-40E2-A27F-4139188750C4}" type="sibTrans" cxnId="{38B1A3DE-4E7D-44D8-823A-3DE0D517B022}">
      <dgm:prSet/>
      <dgm:spPr/>
      <dgm:t>
        <a:bodyPr/>
        <a:lstStyle/>
        <a:p>
          <a:endParaRPr lang="en-US"/>
        </a:p>
      </dgm:t>
    </dgm:pt>
    <dgm:pt modelId="{CC50FDD7-2611-4BBA-BD0A-FCD01111F1A0}">
      <dgm:prSet phldrT="[Text]" custT="1"/>
      <dgm:spPr/>
      <dgm:t>
        <a:bodyPr/>
        <a:lstStyle/>
        <a:p>
          <a:r>
            <a:rPr lang="el-GR" sz="2000" b="0" spc="-5" dirty="0" smtClean="0">
              <a:latin typeface="Century Gothic" panose="020B0502020202020204" pitchFamily="34" charset="0"/>
              <a:cs typeface="Times New Roman"/>
            </a:rPr>
            <a:t>β-</a:t>
          </a:r>
          <a:r>
            <a:rPr lang="en-US" sz="2000" b="0" spc="-5" dirty="0" err="1" smtClean="0">
              <a:latin typeface="Century Gothic" panose="020B0502020202020204" pitchFamily="34" charset="0"/>
              <a:cs typeface="Lucida Sans Unicode"/>
            </a:rPr>
            <a:t>Hydroxybutyrate</a:t>
          </a:r>
          <a:endParaRPr lang="en-US" sz="2000" b="0" dirty="0">
            <a:latin typeface="Century Gothic" panose="020B0502020202020204" pitchFamily="34" charset="0"/>
          </a:endParaRPr>
        </a:p>
      </dgm:t>
    </dgm:pt>
    <dgm:pt modelId="{A5620E75-A60C-420C-8E02-F0D3F401CEBE}" type="parTrans" cxnId="{5FE9FB32-BB0D-445F-B40F-D57C6CE99223}">
      <dgm:prSet/>
      <dgm:spPr/>
      <dgm:t>
        <a:bodyPr/>
        <a:lstStyle/>
        <a:p>
          <a:endParaRPr lang="en-US"/>
        </a:p>
      </dgm:t>
    </dgm:pt>
    <dgm:pt modelId="{46242F82-B240-4228-91E8-AC0390DFE169}" type="sibTrans" cxnId="{5FE9FB32-BB0D-445F-B40F-D57C6CE99223}">
      <dgm:prSet/>
      <dgm:spPr/>
      <dgm:t>
        <a:bodyPr/>
        <a:lstStyle/>
        <a:p>
          <a:endParaRPr lang="en-US"/>
        </a:p>
      </dgm:t>
    </dgm:pt>
    <dgm:pt modelId="{91C02868-FC5B-4A72-8F05-8E1E2D1D3FF3}" type="pres">
      <dgm:prSet presAssocID="{7B0090BA-2DB3-404D-923D-BBC27AF93AD3}" presName="hierChild1" presStyleCnt="0">
        <dgm:presLayoutVars>
          <dgm:orgChart val="1"/>
          <dgm:chPref val="1"/>
          <dgm:dir/>
          <dgm:animOne val="branch"/>
          <dgm:animLvl val="lvl"/>
          <dgm:resizeHandles/>
        </dgm:presLayoutVars>
      </dgm:prSet>
      <dgm:spPr/>
      <dgm:t>
        <a:bodyPr/>
        <a:lstStyle/>
        <a:p>
          <a:endParaRPr lang="en-US"/>
        </a:p>
      </dgm:t>
    </dgm:pt>
    <dgm:pt modelId="{466470B7-F629-4C44-9F9E-3E721E8D9D7A}" type="pres">
      <dgm:prSet presAssocID="{250C5561-04A6-4511-9A8A-BAE44B8D2FA2}" presName="hierRoot1" presStyleCnt="0">
        <dgm:presLayoutVars>
          <dgm:hierBranch val="init"/>
        </dgm:presLayoutVars>
      </dgm:prSet>
      <dgm:spPr/>
    </dgm:pt>
    <dgm:pt modelId="{A16493CF-C51A-446F-B9CD-B019DD5CAECB}" type="pres">
      <dgm:prSet presAssocID="{250C5561-04A6-4511-9A8A-BAE44B8D2FA2}" presName="rootComposite1" presStyleCnt="0"/>
      <dgm:spPr/>
    </dgm:pt>
    <dgm:pt modelId="{8C7FE53F-7F1D-425C-B8E7-452BD80ADAC7}" type="pres">
      <dgm:prSet presAssocID="{250C5561-04A6-4511-9A8A-BAE44B8D2FA2}" presName="rootText1" presStyleLbl="node0" presStyleIdx="0" presStyleCnt="1">
        <dgm:presLayoutVars>
          <dgm:chPref val="3"/>
        </dgm:presLayoutVars>
      </dgm:prSet>
      <dgm:spPr/>
      <dgm:t>
        <a:bodyPr/>
        <a:lstStyle/>
        <a:p>
          <a:endParaRPr lang="en-US"/>
        </a:p>
      </dgm:t>
    </dgm:pt>
    <dgm:pt modelId="{6B61B26A-16CE-4E23-BD11-CCF27809BAAB}" type="pres">
      <dgm:prSet presAssocID="{250C5561-04A6-4511-9A8A-BAE44B8D2FA2}" presName="rootConnector1" presStyleLbl="node1" presStyleIdx="0" presStyleCnt="0"/>
      <dgm:spPr/>
      <dgm:t>
        <a:bodyPr/>
        <a:lstStyle/>
        <a:p>
          <a:endParaRPr lang="en-US"/>
        </a:p>
      </dgm:t>
    </dgm:pt>
    <dgm:pt modelId="{7EC9CB7E-2530-41AE-9D7A-D6D432616C61}" type="pres">
      <dgm:prSet presAssocID="{250C5561-04A6-4511-9A8A-BAE44B8D2FA2}" presName="hierChild2" presStyleCnt="0"/>
      <dgm:spPr/>
    </dgm:pt>
    <dgm:pt modelId="{61D46FD4-3248-4A3C-B496-CECE09734E73}" type="pres">
      <dgm:prSet presAssocID="{759DA432-7607-4E4F-B26A-EE2622B4C486}" presName="Name64" presStyleLbl="parChTrans1D2" presStyleIdx="0" presStyleCnt="3"/>
      <dgm:spPr/>
      <dgm:t>
        <a:bodyPr/>
        <a:lstStyle/>
        <a:p>
          <a:endParaRPr lang="en-US"/>
        </a:p>
      </dgm:t>
    </dgm:pt>
    <dgm:pt modelId="{F4A91413-B866-42CF-9B0E-143A422E192A}" type="pres">
      <dgm:prSet presAssocID="{F7776DE4-BE9A-42F2-B0C7-964DD02AEA29}" presName="hierRoot2" presStyleCnt="0">
        <dgm:presLayoutVars>
          <dgm:hierBranch val="init"/>
        </dgm:presLayoutVars>
      </dgm:prSet>
      <dgm:spPr/>
    </dgm:pt>
    <dgm:pt modelId="{65BCB6A7-F9FE-47C2-84C6-D690A76FAFBD}" type="pres">
      <dgm:prSet presAssocID="{F7776DE4-BE9A-42F2-B0C7-964DD02AEA29}" presName="rootComposite" presStyleCnt="0"/>
      <dgm:spPr/>
    </dgm:pt>
    <dgm:pt modelId="{1225BE74-E034-4274-8988-AC3E6475150E}" type="pres">
      <dgm:prSet presAssocID="{F7776DE4-BE9A-42F2-B0C7-964DD02AEA29}" presName="rootText" presStyleLbl="node2" presStyleIdx="0" presStyleCnt="3">
        <dgm:presLayoutVars>
          <dgm:chPref val="3"/>
        </dgm:presLayoutVars>
      </dgm:prSet>
      <dgm:spPr/>
      <dgm:t>
        <a:bodyPr/>
        <a:lstStyle/>
        <a:p>
          <a:endParaRPr lang="en-US"/>
        </a:p>
      </dgm:t>
    </dgm:pt>
    <dgm:pt modelId="{3E2BE228-092E-4600-BDD2-628B1C5C2867}" type="pres">
      <dgm:prSet presAssocID="{F7776DE4-BE9A-42F2-B0C7-964DD02AEA29}" presName="rootConnector" presStyleLbl="node2" presStyleIdx="0" presStyleCnt="3"/>
      <dgm:spPr/>
      <dgm:t>
        <a:bodyPr/>
        <a:lstStyle/>
        <a:p>
          <a:endParaRPr lang="en-US"/>
        </a:p>
      </dgm:t>
    </dgm:pt>
    <dgm:pt modelId="{0386059E-B918-470D-87AE-6AD0D3E77503}" type="pres">
      <dgm:prSet presAssocID="{F7776DE4-BE9A-42F2-B0C7-964DD02AEA29}" presName="hierChild4" presStyleCnt="0"/>
      <dgm:spPr/>
    </dgm:pt>
    <dgm:pt modelId="{AD75E930-0188-411D-B35D-A3C8D7F99080}" type="pres">
      <dgm:prSet presAssocID="{F7776DE4-BE9A-42F2-B0C7-964DD02AEA29}" presName="hierChild5" presStyleCnt="0"/>
      <dgm:spPr/>
    </dgm:pt>
    <dgm:pt modelId="{27A8E0AD-5351-4A2E-BD27-AFBC1061F7E0}" type="pres">
      <dgm:prSet presAssocID="{DAAD5C30-66BE-4B1E-9BC5-7B80F70DF7E3}" presName="Name64" presStyleLbl="parChTrans1D2" presStyleIdx="1" presStyleCnt="3"/>
      <dgm:spPr/>
      <dgm:t>
        <a:bodyPr/>
        <a:lstStyle/>
        <a:p>
          <a:endParaRPr lang="en-US"/>
        </a:p>
      </dgm:t>
    </dgm:pt>
    <dgm:pt modelId="{B572CFCE-C2DF-4110-98F2-9137697B2D53}" type="pres">
      <dgm:prSet presAssocID="{7CD36E98-9B2D-44EF-8C22-6924EAF63BBB}" presName="hierRoot2" presStyleCnt="0">
        <dgm:presLayoutVars>
          <dgm:hierBranch val="init"/>
        </dgm:presLayoutVars>
      </dgm:prSet>
      <dgm:spPr/>
    </dgm:pt>
    <dgm:pt modelId="{9113E383-460C-4B41-A661-00A6A228BE71}" type="pres">
      <dgm:prSet presAssocID="{7CD36E98-9B2D-44EF-8C22-6924EAF63BBB}" presName="rootComposite" presStyleCnt="0"/>
      <dgm:spPr/>
    </dgm:pt>
    <dgm:pt modelId="{7360B0C9-2092-4114-AD13-D2B5EE757A70}" type="pres">
      <dgm:prSet presAssocID="{7CD36E98-9B2D-44EF-8C22-6924EAF63BBB}" presName="rootText" presStyleLbl="node2" presStyleIdx="1" presStyleCnt="3">
        <dgm:presLayoutVars>
          <dgm:chPref val="3"/>
        </dgm:presLayoutVars>
      </dgm:prSet>
      <dgm:spPr/>
      <dgm:t>
        <a:bodyPr/>
        <a:lstStyle/>
        <a:p>
          <a:endParaRPr lang="en-US"/>
        </a:p>
      </dgm:t>
    </dgm:pt>
    <dgm:pt modelId="{A010945E-9972-47A1-95BA-5C7BD3DB90B1}" type="pres">
      <dgm:prSet presAssocID="{7CD36E98-9B2D-44EF-8C22-6924EAF63BBB}" presName="rootConnector" presStyleLbl="node2" presStyleIdx="1" presStyleCnt="3"/>
      <dgm:spPr/>
      <dgm:t>
        <a:bodyPr/>
        <a:lstStyle/>
        <a:p>
          <a:endParaRPr lang="en-US"/>
        </a:p>
      </dgm:t>
    </dgm:pt>
    <dgm:pt modelId="{D670DC50-4EFB-4247-BBFB-573D70E7DC0E}" type="pres">
      <dgm:prSet presAssocID="{7CD36E98-9B2D-44EF-8C22-6924EAF63BBB}" presName="hierChild4" presStyleCnt="0"/>
      <dgm:spPr/>
    </dgm:pt>
    <dgm:pt modelId="{960AC960-0BA5-4FFA-8494-92F3EE17A12F}" type="pres">
      <dgm:prSet presAssocID="{7CD36E98-9B2D-44EF-8C22-6924EAF63BBB}" presName="hierChild5" presStyleCnt="0"/>
      <dgm:spPr/>
    </dgm:pt>
    <dgm:pt modelId="{342FBA69-6A94-4EE7-B3CD-D517BD5DC23D}" type="pres">
      <dgm:prSet presAssocID="{A5620E75-A60C-420C-8E02-F0D3F401CEBE}" presName="Name64" presStyleLbl="parChTrans1D2" presStyleIdx="2" presStyleCnt="3"/>
      <dgm:spPr/>
      <dgm:t>
        <a:bodyPr/>
        <a:lstStyle/>
        <a:p>
          <a:endParaRPr lang="en-US"/>
        </a:p>
      </dgm:t>
    </dgm:pt>
    <dgm:pt modelId="{A3FB2FC5-8A24-455E-9A8D-6334445B70CB}" type="pres">
      <dgm:prSet presAssocID="{CC50FDD7-2611-4BBA-BD0A-FCD01111F1A0}" presName="hierRoot2" presStyleCnt="0">
        <dgm:presLayoutVars>
          <dgm:hierBranch val="init"/>
        </dgm:presLayoutVars>
      </dgm:prSet>
      <dgm:spPr/>
    </dgm:pt>
    <dgm:pt modelId="{1790901D-D510-428C-97DF-E2E7E4CA386F}" type="pres">
      <dgm:prSet presAssocID="{CC50FDD7-2611-4BBA-BD0A-FCD01111F1A0}" presName="rootComposite" presStyleCnt="0"/>
      <dgm:spPr/>
    </dgm:pt>
    <dgm:pt modelId="{BE01389B-8170-4BE9-978A-925A2DBBF893}" type="pres">
      <dgm:prSet presAssocID="{CC50FDD7-2611-4BBA-BD0A-FCD01111F1A0}" presName="rootText" presStyleLbl="node2" presStyleIdx="2" presStyleCnt="3">
        <dgm:presLayoutVars>
          <dgm:chPref val="3"/>
        </dgm:presLayoutVars>
      </dgm:prSet>
      <dgm:spPr/>
      <dgm:t>
        <a:bodyPr/>
        <a:lstStyle/>
        <a:p>
          <a:endParaRPr lang="en-US"/>
        </a:p>
      </dgm:t>
    </dgm:pt>
    <dgm:pt modelId="{909D4F7D-80CE-4055-8F9E-557894D1175E}" type="pres">
      <dgm:prSet presAssocID="{CC50FDD7-2611-4BBA-BD0A-FCD01111F1A0}" presName="rootConnector" presStyleLbl="node2" presStyleIdx="2" presStyleCnt="3"/>
      <dgm:spPr/>
      <dgm:t>
        <a:bodyPr/>
        <a:lstStyle/>
        <a:p>
          <a:endParaRPr lang="en-US"/>
        </a:p>
      </dgm:t>
    </dgm:pt>
    <dgm:pt modelId="{7913197E-102C-48A3-B75E-42A65399D0F0}" type="pres">
      <dgm:prSet presAssocID="{CC50FDD7-2611-4BBA-BD0A-FCD01111F1A0}" presName="hierChild4" presStyleCnt="0"/>
      <dgm:spPr/>
    </dgm:pt>
    <dgm:pt modelId="{B320B3C8-D2C4-47A1-B1C6-ED968B26E3A6}" type="pres">
      <dgm:prSet presAssocID="{CC50FDD7-2611-4BBA-BD0A-FCD01111F1A0}" presName="hierChild5" presStyleCnt="0"/>
      <dgm:spPr/>
    </dgm:pt>
    <dgm:pt modelId="{507B050C-516F-4BD9-BC4E-7BF1FF1D3D2A}" type="pres">
      <dgm:prSet presAssocID="{250C5561-04A6-4511-9A8A-BAE44B8D2FA2}" presName="hierChild3" presStyleCnt="0"/>
      <dgm:spPr/>
    </dgm:pt>
  </dgm:ptLst>
  <dgm:cxnLst>
    <dgm:cxn modelId="{CDD77F58-4EE3-4096-8E2A-A542A5926517}" type="presOf" srcId="{7B0090BA-2DB3-404D-923D-BBC27AF93AD3}" destId="{91C02868-FC5B-4A72-8F05-8E1E2D1D3FF3}" srcOrd="0" destOrd="0" presId="urn:microsoft.com/office/officeart/2009/3/layout/HorizontalOrganizationChart"/>
    <dgm:cxn modelId="{7CD8C388-5170-49AD-B65D-CFFB84B2300C}" type="presOf" srcId="{7CD36E98-9B2D-44EF-8C22-6924EAF63BBB}" destId="{7360B0C9-2092-4114-AD13-D2B5EE757A70}" srcOrd="0" destOrd="0" presId="urn:microsoft.com/office/officeart/2009/3/layout/HorizontalOrganizationChart"/>
    <dgm:cxn modelId="{037C3C7E-3E40-4BEB-95CA-7CDC6A29D55D}" type="presOf" srcId="{759DA432-7607-4E4F-B26A-EE2622B4C486}" destId="{61D46FD4-3248-4A3C-B496-CECE09734E73}" srcOrd="0" destOrd="0" presId="urn:microsoft.com/office/officeart/2009/3/layout/HorizontalOrganizationChart"/>
    <dgm:cxn modelId="{BE39E524-883D-4496-9A45-4EFEB883B57E}" type="presOf" srcId="{F7776DE4-BE9A-42F2-B0C7-964DD02AEA29}" destId="{3E2BE228-092E-4600-BDD2-628B1C5C2867}" srcOrd="1" destOrd="0" presId="urn:microsoft.com/office/officeart/2009/3/layout/HorizontalOrganizationChart"/>
    <dgm:cxn modelId="{1F3F3BFA-EF2D-4C6B-B65C-082626DDA416}" type="presOf" srcId="{7CD36E98-9B2D-44EF-8C22-6924EAF63BBB}" destId="{A010945E-9972-47A1-95BA-5C7BD3DB90B1}" srcOrd="1" destOrd="0" presId="urn:microsoft.com/office/officeart/2009/3/layout/HorizontalOrganizationChart"/>
    <dgm:cxn modelId="{131D62EF-5426-4C8F-951C-9982D7526834}" srcId="{250C5561-04A6-4511-9A8A-BAE44B8D2FA2}" destId="{F7776DE4-BE9A-42F2-B0C7-964DD02AEA29}" srcOrd="0" destOrd="0" parTransId="{759DA432-7607-4E4F-B26A-EE2622B4C486}" sibTransId="{0C938C13-EA77-4DA2-8CA3-3C281132AB38}"/>
    <dgm:cxn modelId="{79B3A6D2-12C6-4166-88FA-5F66D36FA30D}" type="presOf" srcId="{A5620E75-A60C-420C-8E02-F0D3F401CEBE}" destId="{342FBA69-6A94-4EE7-B3CD-D517BD5DC23D}" srcOrd="0" destOrd="0" presId="urn:microsoft.com/office/officeart/2009/3/layout/HorizontalOrganizationChart"/>
    <dgm:cxn modelId="{C6C2CA98-7BBF-4171-816E-C4F94B99B91A}" type="presOf" srcId="{250C5561-04A6-4511-9A8A-BAE44B8D2FA2}" destId="{8C7FE53F-7F1D-425C-B8E7-452BD80ADAC7}" srcOrd="0" destOrd="0" presId="urn:microsoft.com/office/officeart/2009/3/layout/HorizontalOrganizationChart"/>
    <dgm:cxn modelId="{5A8F6192-0F1C-4AF4-8206-4247D5FBB96F}" type="presOf" srcId="{CC50FDD7-2611-4BBA-BD0A-FCD01111F1A0}" destId="{BE01389B-8170-4BE9-978A-925A2DBBF893}" srcOrd="0" destOrd="0" presId="urn:microsoft.com/office/officeart/2009/3/layout/HorizontalOrganizationChart"/>
    <dgm:cxn modelId="{5FE9FB32-BB0D-445F-B40F-D57C6CE99223}" srcId="{250C5561-04A6-4511-9A8A-BAE44B8D2FA2}" destId="{CC50FDD7-2611-4BBA-BD0A-FCD01111F1A0}" srcOrd="2" destOrd="0" parTransId="{A5620E75-A60C-420C-8E02-F0D3F401CEBE}" sibTransId="{46242F82-B240-4228-91E8-AC0390DFE169}"/>
    <dgm:cxn modelId="{419505D9-363D-466A-9442-5EB9CFB87FF5}" type="presOf" srcId="{250C5561-04A6-4511-9A8A-BAE44B8D2FA2}" destId="{6B61B26A-16CE-4E23-BD11-CCF27809BAAB}" srcOrd="1" destOrd="0" presId="urn:microsoft.com/office/officeart/2009/3/layout/HorizontalOrganizationChart"/>
    <dgm:cxn modelId="{99948A1F-0E67-43FA-82DA-6A542DDFC034}" type="presOf" srcId="{DAAD5C30-66BE-4B1E-9BC5-7B80F70DF7E3}" destId="{27A8E0AD-5351-4A2E-BD27-AFBC1061F7E0}" srcOrd="0" destOrd="0" presId="urn:microsoft.com/office/officeart/2009/3/layout/HorizontalOrganizationChart"/>
    <dgm:cxn modelId="{38B1A3DE-4E7D-44D8-823A-3DE0D517B022}" srcId="{250C5561-04A6-4511-9A8A-BAE44B8D2FA2}" destId="{7CD36E98-9B2D-44EF-8C22-6924EAF63BBB}" srcOrd="1" destOrd="0" parTransId="{DAAD5C30-66BE-4B1E-9BC5-7B80F70DF7E3}" sibTransId="{CDCC13B2-B600-40E2-A27F-4139188750C4}"/>
    <dgm:cxn modelId="{58AC0F49-EB88-4196-A82D-BD47531F204C}" type="presOf" srcId="{CC50FDD7-2611-4BBA-BD0A-FCD01111F1A0}" destId="{909D4F7D-80CE-4055-8F9E-557894D1175E}" srcOrd="1" destOrd="0" presId="urn:microsoft.com/office/officeart/2009/3/layout/HorizontalOrganizationChart"/>
    <dgm:cxn modelId="{3F1CFAC3-96E3-4094-9DC3-0F11CF2AC52A}" type="presOf" srcId="{F7776DE4-BE9A-42F2-B0C7-964DD02AEA29}" destId="{1225BE74-E034-4274-8988-AC3E6475150E}" srcOrd="0" destOrd="0" presId="urn:microsoft.com/office/officeart/2009/3/layout/HorizontalOrganizationChart"/>
    <dgm:cxn modelId="{4750F302-EEC5-4428-B3F0-8ECDA1906BF3}" srcId="{7B0090BA-2DB3-404D-923D-BBC27AF93AD3}" destId="{250C5561-04A6-4511-9A8A-BAE44B8D2FA2}" srcOrd="0" destOrd="0" parTransId="{EB995F63-30B0-486A-BDDB-AC66E95189BD}" sibTransId="{0896D7A8-4834-4ADB-94C4-1E97A9BDF6F7}"/>
    <dgm:cxn modelId="{0CD4F4A8-F531-4254-A828-A9345E987318}" type="presParOf" srcId="{91C02868-FC5B-4A72-8F05-8E1E2D1D3FF3}" destId="{466470B7-F629-4C44-9F9E-3E721E8D9D7A}" srcOrd="0" destOrd="0" presId="urn:microsoft.com/office/officeart/2009/3/layout/HorizontalOrganizationChart"/>
    <dgm:cxn modelId="{E3EF43F4-EAE2-498B-8A98-9F8DB04E1CC5}" type="presParOf" srcId="{466470B7-F629-4C44-9F9E-3E721E8D9D7A}" destId="{A16493CF-C51A-446F-B9CD-B019DD5CAECB}" srcOrd="0" destOrd="0" presId="urn:microsoft.com/office/officeart/2009/3/layout/HorizontalOrganizationChart"/>
    <dgm:cxn modelId="{74B29575-B601-4081-8DB6-3E09E7560AFC}" type="presParOf" srcId="{A16493CF-C51A-446F-B9CD-B019DD5CAECB}" destId="{8C7FE53F-7F1D-425C-B8E7-452BD80ADAC7}" srcOrd="0" destOrd="0" presId="urn:microsoft.com/office/officeart/2009/3/layout/HorizontalOrganizationChart"/>
    <dgm:cxn modelId="{5AA06B73-9F47-44C8-9549-8503782B54AD}" type="presParOf" srcId="{A16493CF-C51A-446F-B9CD-B019DD5CAECB}" destId="{6B61B26A-16CE-4E23-BD11-CCF27809BAAB}" srcOrd="1" destOrd="0" presId="urn:microsoft.com/office/officeart/2009/3/layout/HorizontalOrganizationChart"/>
    <dgm:cxn modelId="{5906B130-BD7A-4930-BEB9-EC83700DAF78}" type="presParOf" srcId="{466470B7-F629-4C44-9F9E-3E721E8D9D7A}" destId="{7EC9CB7E-2530-41AE-9D7A-D6D432616C61}" srcOrd="1" destOrd="0" presId="urn:microsoft.com/office/officeart/2009/3/layout/HorizontalOrganizationChart"/>
    <dgm:cxn modelId="{4A897482-09AF-41A1-AA26-0DD2BF56DA66}" type="presParOf" srcId="{7EC9CB7E-2530-41AE-9D7A-D6D432616C61}" destId="{61D46FD4-3248-4A3C-B496-CECE09734E73}" srcOrd="0" destOrd="0" presId="urn:microsoft.com/office/officeart/2009/3/layout/HorizontalOrganizationChart"/>
    <dgm:cxn modelId="{3D8FA722-3639-44AF-913B-2DA776E116CD}" type="presParOf" srcId="{7EC9CB7E-2530-41AE-9D7A-D6D432616C61}" destId="{F4A91413-B866-42CF-9B0E-143A422E192A}" srcOrd="1" destOrd="0" presId="urn:microsoft.com/office/officeart/2009/3/layout/HorizontalOrganizationChart"/>
    <dgm:cxn modelId="{41C783F4-4A9A-432B-B142-836113AE5BE1}" type="presParOf" srcId="{F4A91413-B866-42CF-9B0E-143A422E192A}" destId="{65BCB6A7-F9FE-47C2-84C6-D690A76FAFBD}" srcOrd="0" destOrd="0" presId="urn:microsoft.com/office/officeart/2009/3/layout/HorizontalOrganizationChart"/>
    <dgm:cxn modelId="{BC8546EB-333F-4A50-BAF4-41476B49AEA7}" type="presParOf" srcId="{65BCB6A7-F9FE-47C2-84C6-D690A76FAFBD}" destId="{1225BE74-E034-4274-8988-AC3E6475150E}" srcOrd="0" destOrd="0" presId="urn:microsoft.com/office/officeart/2009/3/layout/HorizontalOrganizationChart"/>
    <dgm:cxn modelId="{343C12B4-675F-458D-81FF-0A6D788CAE0A}" type="presParOf" srcId="{65BCB6A7-F9FE-47C2-84C6-D690A76FAFBD}" destId="{3E2BE228-092E-4600-BDD2-628B1C5C2867}" srcOrd="1" destOrd="0" presId="urn:microsoft.com/office/officeart/2009/3/layout/HorizontalOrganizationChart"/>
    <dgm:cxn modelId="{55A13DD2-58B9-441E-8EE0-53ABA90BA870}" type="presParOf" srcId="{F4A91413-B866-42CF-9B0E-143A422E192A}" destId="{0386059E-B918-470D-87AE-6AD0D3E77503}" srcOrd="1" destOrd="0" presId="urn:microsoft.com/office/officeart/2009/3/layout/HorizontalOrganizationChart"/>
    <dgm:cxn modelId="{3106A4AA-5C18-4C9C-A138-3F0199723436}" type="presParOf" srcId="{F4A91413-B866-42CF-9B0E-143A422E192A}" destId="{AD75E930-0188-411D-B35D-A3C8D7F99080}" srcOrd="2" destOrd="0" presId="urn:microsoft.com/office/officeart/2009/3/layout/HorizontalOrganizationChart"/>
    <dgm:cxn modelId="{5042BF36-79FC-45C8-869A-3751695A187D}" type="presParOf" srcId="{7EC9CB7E-2530-41AE-9D7A-D6D432616C61}" destId="{27A8E0AD-5351-4A2E-BD27-AFBC1061F7E0}" srcOrd="2" destOrd="0" presId="urn:microsoft.com/office/officeart/2009/3/layout/HorizontalOrganizationChart"/>
    <dgm:cxn modelId="{44471744-A93E-484D-8202-7764E1CE77E2}" type="presParOf" srcId="{7EC9CB7E-2530-41AE-9D7A-D6D432616C61}" destId="{B572CFCE-C2DF-4110-98F2-9137697B2D53}" srcOrd="3" destOrd="0" presId="urn:microsoft.com/office/officeart/2009/3/layout/HorizontalOrganizationChart"/>
    <dgm:cxn modelId="{84DAF955-FD6E-4C60-8D74-42E6DD25218C}" type="presParOf" srcId="{B572CFCE-C2DF-4110-98F2-9137697B2D53}" destId="{9113E383-460C-4B41-A661-00A6A228BE71}" srcOrd="0" destOrd="0" presId="urn:microsoft.com/office/officeart/2009/3/layout/HorizontalOrganizationChart"/>
    <dgm:cxn modelId="{41126805-93B3-4C4F-BD8B-8817BEABE02B}" type="presParOf" srcId="{9113E383-460C-4B41-A661-00A6A228BE71}" destId="{7360B0C9-2092-4114-AD13-D2B5EE757A70}" srcOrd="0" destOrd="0" presId="urn:microsoft.com/office/officeart/2009/3/layout/HorizontalOrganizationChart"/>
    <dgm:cxn modelId="{09D1465A-CE01-4047-96DF-58EDEDAA00B1}" type="presParOf" srcId="{9113E383-460C-4B41-A661-00A6A228BE71}" destId="{A010945E-9972-47A1-95BA-5C7BD3DB90B1}" srcOrd="1" destOrd="0" presId="urn:microsoft.com/office/officeart/2009/3/layout/HorizontalOrganizationChart"/>
    <dgm:cxn modelId="{E5297551-A54C-4C07-A74A-8B819A9ACCA0}" type="presParOf" srcId="{B572CFCE-C2DF-4110-98F2-9137697B2D53}" destId="{D670DC50-4EFB-4247-BBFB-573D70E7DC0E}" srcOrd="1" destOrd="0" presId="urn:microsoft.com/office/officeart/2009/3/layout/HorizontalOrganizationChart"/>
    <dgm:cxn modelId="{8E22DC2D-DB86-49F3-A9FC-890DF69190D7}" type="presParOf" srcId="{B572CFCE-C2DF-4110-98F2-9137697B2D53}" destId="{960AC960-0BA5-4FFA-8494-92F3EE17A12F}" srcOrd="2" destOrd="0" presId="urn:microsoft.com/office/officeart/2009/3/layout/HorizontalOrganizationChart"/>
    <dgm:cxn modelId="{C09921C2-A016-4D69-824F-A459E9DBE602}" type="presParOf" srcId="{7EC9CB7E-2530-41AE-9D7A-D6D432616C61}" destId="{342FBA69-6A94-4EE7-B3CD-D517BD5DC23D}" srcOrd="4" destOrd="0" presId="urn:microsoft.com/office/officeart/2009/3/layout/HorizontalOrganizationChart"/>
    <dgm:cxn modelId="{2FE64CBE-3455-4DD0-AF96-4B5AF1D68616}" type="presParOf" srcId="{7EC9CB7E-2530-41AE-9D7A-D6D432616C61}" destId="{A3FB2FC5-8A24-455E-9A8D-6334445B70CB}" srcOrd="5" destOrd="0" presId="urn:microsoft.com/office/officeart/2009/3/layout/HorizontalOrganizationChart"/>
    <dgm:cxn modelId="{3AE7A821-5969-40B8-9787-BAF7DB45BBF9}" type="presParOf" srcId="{A3FB2FC5-8A24-455E-9A8D-6334445B70CB}" destId="{1790901D-D510-428C-97DF-E2E7E4CA386F}" srcOrd="0" destOrd="0" presId="urn:microsoft.com/office/officeart/2009/3/layout/HorizontalOrganizationChart"/>
    <dgm:cxn modelId="{0D9EC080-095D-4863-B624-794869C3D6B5}" type="presParOf" srcId="{1790901D-D510-428C-97DF-E2E7E4CA386F}" destId="{BE01389B-8170-4BE9-978A-925A2DBBF893}" srcOrd="0" destOrd="0" presId="urn:microsoft.com/office/officeart/2009/3/layout/HorizontalOrganizationChart"/>
    <dgm:cxn modelId="{F9A64FDA-25F3-4861-8BC8-C0A213F30D33}" type="presParOf" srcId="{1790901D-D510-428C-97DF-E2E7E4CA386F}" destId="{909D4F7D-80CE-4055-8F9E-557894D1175E}" srcOrd="1" destOrd="0" presId="urn:microsoft.com/office/officeart/2009/3/layout/HorizontalOrganizationChart"/>
    <dgm:cxn modelId="{05AC250B-420D-4E1B-AFAA-EB200313281A}" type="presParOf" srcId="{A3FB2FC5-8A24-455E-9A8D-6334445B70CB}" destId="{7913197E-102C-48A3-B75E-42A65399D0F0}" srcOrd="1" destOrd="0" presId="urn:microsoft.com/office/officeart/2009/3/layout/HorizontalOrganizationChart"/>
    <dgm:cxn modelId="{9E58D689-5489-4076-A0CC-AFDF95308091}" type="presParOf" srcId="{A3FB2FC5-8A24-455E-9A8D-6334445B70CB}" destId="{B320B3C8-D2C4-47A1-B1C6-ED968B26E3A6}" srcOrd="2" destOrd="0" presId="urn:microsoft.com/office/officeart/2009/3/layout/HorizontalOrganizationChart"/>
    <dgm:cxn modelId="{8611D681-3C5F-4863-B9A1-B2E4460DB8E7}" type="presParOf" srcId="{466470B7-F629-4C44-9F9E-3E721E8D9D7A}" destId="{507B050C-516F-4BD9-BC4E-7BF1FF1D3D2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1EF036-AC96-4BBF-BAF5-2D1D81005184}"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62CCBC68-E212-45D9-9DE1-646E38E0F766}">
      <dgm:prSet phldrT="[Text]" custT="1"/>
      <dgm:spPr/>
      <dgm:t>
        <a:bodyPr/>
        <a:lstStyle/>
        <a:p>
          <a:r>
            <a:rPr lang="en-US" sz="2000" b="0" dirty="0" smtClean="0">
              <a:latin typeface="Century Gothic" panose="020B0502020202020204" pitchFamily="34" charset="0"/>
              <a:cs typeface="Lucida Sans Unicode"/>
            </a:rPr>
            <a:t>They are produced by the liver</a:t>
          </a:r>
          <a:r>
            <a:rPr lang="en-US" sz="2000" b="0" spc="-180" dirty="0" smtClean="0">
              <a:latin typeface="Century Gothic" panose="020B0502020202020204" pitchFamily="34" charset="0"/>
              <a:cs typeface="Lucida Sans Unicode"/>
            </a:rPr>
            <a:t> </a:t>
          </a:r>
          <a:r>
            <a:rPr lang="en-US" sz="2000" b="0" spc="5" dirty="0" smtClean="0">
              <a:solidFill>
                <a:srgbClr val="FF0000"/>
              </a:solidFill>
              <a:latin typeface="Century Gothic" panose="020B0502020202020204" pitchFamily="34" charset="0"/>
              <a:cs typeface="Lucida Sans Unicode"/>
            </a:rPr>
            <a:t>(</a:t>
          </a:r>
          <a:r>
            <a:rPr lang="en-US" sz="2000" b="0" u="heavy" spc="5" dirty="0" err="1" smtClean="0">
              <a:solidFill>
                <a:srgbClr val="FF0000"/>
              </a:solidFill>
              <a:latin typeface="Century Gothic" panose="020B0502020202020204" pitchFamily="34" charset="0"/>
              <a:cs typeface="Lucida Sans Unicode"/>
            </a:rPr>
            <a:t>ketogenesis</a:t>
          </a:r>
          <a:r>
            <a:rPr lang="en-US" sz="2000" b="0" spc="5" dirty="0" smtClean="0">
              <a:solidFill>
                <a:srgbClr val="FF0000"/>
              </a:solidFill>
              <a:latin typeface="Century Gothic" panose="020B0502020202020204" pitchFamily="34" charset="0"/>
              <a:cs typeface="Lucida Sans Unicode"/>
            </a:rPr>
            <a:t>)</a:t>
          </a:r>
        </a:p>
        <a:p>
          <a:r>
            <a:rPr lang="en-US" sz="2000" b="0" spc="5" dirty="0" smtClean="0">
              <a:solidFill>
                <a:srgbClr val="00B050"/>
              </a:solidFill>
              <a:latin typeface="Century Gothic" panose="020B0502020202020204" pitchFamily="34" charset="0"/>
              <a:cs typeface="Lucida Sans Unicode"/>
            </a:rPr>
            <a:t>Production of ketone bodies</a:t>
          </a:r>
          <a:r>
            <a:rPr lang="en-US" sz="2000" b="1" spc="5" dirty="0" smtClean="0">
              <a:solidFill>
                <a:srgbClr val="00B050"/>
              </a:solidFill>
              <a:latin typeface="Century Gothic" panose="020B0502020202020204" pitchFamily="34" charset="0"/>
              <a:cs typeface="Lucida Sans Unicode"/>
            </a:rPr>
            <a:t>  </a:t>
          </a:r>
          <a:endParaRPr lang="en-US" sz="2000" dirty="0">
            <a:solidFill>
              <a:srgbClr val="00B050"/>
            </a:solidFill>
            <a:latin typeface="Century Gothic" panose="020B0502020202020204" pitchFamily="34" charset="0"/>
          </a:endParaRPr>
        </a:p>
      </dgm:t>
    </dgm:pt>
    <dgm:pt modelId="{C523AC22-5E26-4819-BB8D-77B76E751141}" type="parTrans" cxnId="{CC4D46BE-9985-4519-AC57-5459F5DD7D05}">
      <dgm:prSet/>
      <dgm:spPr/>
      <dgm:t>
        <a:bodyPr/>
        <a:lstStyle/>
        <a:p>
          <a:endParaRPr lang="en-US"/>
        </a:p>
      </dgm:t>
    </dgm:pt>
    <dgm:pt modelId="{CA2804F8-4B88-4D1B-A9CA-3DFC52AEEBB4}" type="sibTrans" cxnId="{CC4D46BE-9985-4519-AC57-5459F5DD7D05}">
      <dgm:prSet/>
      <dgm:spPr/>
      <dgm:t>
        <a:bodyPr/>
        <a:lstStyle/>
        <a:p>
          <a:endParaRPr lang="en-US"/>
        </a:p>
      </dgm:t>
    </dgm:pt>
    <dgm:pt modelId="{7C029C70-5059-420E-97F3-4053B9A8F472}">
      <dgm:prSet phldrT="[Text]" custT="1"/>
      <dgm:spPr/>
      <dgm:t>
        <a:bodyPr/>
        <a:lstStyle/>
        <a:p>
          <a:r>
            <a:rPr lang="en-US" sz="2000" b="0" dirty="0" smtClean="0">
              <a:latin typeface="Century Gothic" panose="020B0502020202020204" pitchFamily="34" charset="0"/>
              <a:cs typeface="Lucida Sans Unicode"/>
            </a:rPr>
            <a:t>utilized for energy </a:t>
          </a:r>
          <a:r>
            <a:rPr lang="en-US" sz="2000" b="0" spc="-5" dirty="0" smtClean="0">
              <a:latin typeface="Century Gothic" panose="020B0502020202020204" pitchFamily="34" charset="0"/>
              <a:cs typeface="Lucida Sans Unicode"/>
            </a:rPr>
            <a:t>production </a:t>
          </a:r>
          <a:r>
            <a:rPr lang="en-US" sz="2000" b="0" dirty="0" smtClean="0">
              <a:latin typeface="Century Gothic" panose="020B0502020202020204" pitchFamily="34" charset="0"/>
              <a:cs typeface="Lucida Sans Unicode"/>
            </a:rPr>
            <a:t>by  peripheral tissues</a:t>
          </a:r>
          <a:r>
            <a:rPr lang="en-US" sz="2000" b="0" spc="-130" dirty="0" smtClean="0">
              <a:latin typeface="Century Gothic" panose="020B0502020202020204" pitchFamily="34" charset="0"/>
              <a:cs typeface="Lucida Sans Unicode"/>
            </a:rPr>
            <a:t> </a:t>
          </a:r>
          <a:r>
            <a:rPr lang="en-US" sz="2000" b="0" dirty="0" smtClean="0">
              <a:solidFill>
                <a:srgbClr val="FF0000"/>
              </a:solidFill>
              <a:latin typeface="Century Gothic" panose="020B0502020202020204" pitchFamily="34" charset="0"/>
              <a:cs typeface="Lucida Sans Unicode"/>
            </a:rPr>
            <a:t>(</a:t>
          </a:r>
          <a:r>
            <a:rPr lang="en-US" sz="2000" b="0" u="heavy" dirty="0" err="1" smtClean="0">
              <a:solidFill>
                <a:srgbClr val="FF0000"/>
              </a:solidFill>
              <a:latin typeface="Century Gothic" panose="020B0502020202020204" pitchFamily="34" charset="0"/>
              <a:cs typeface="Lucida Sans Unicode"/>
            </a:rPr>
            <a:t>Ketolysis</a:t>
          </a:r>
          <a:r>
            <a:rPr lang="en-US" sz="2000" b="0" dirty="0" smtClean="0">
              <a:solidFill>
                <a:srgbClr val="FF0000"/>
              </a:solidFill>
              <a:latin typeface="Century Gothic" panose="020B0502020202020204" pitchFamily="34" charset="0"/>
              <a:cs typeface="Lucida Sans Unicode"/>
            </a:rPr>
            <a:t>)</a:t>
          </a:r>
        </a:p>
        <a:p>
          <a:r>
            <a:rPr lang="en-GB" sz="2000" b="0" dirty="0" smtClean="0">
              <a:solidFill>
                <a:srgbClr val="00B050"/>
              </a:solidFill>
              <a:latin typeface="Century Gothic" panose="020B0502020202020204" pitchFamily="34" charset="0"/>
              <a:cs typeface="Lucida Sans Unicode"/>
            </a:rPr>
            <a:t>Break down of ketone bodies</a:t>
          </a:r>
          <a:endParaRPr lang="en-US" sz="2000" b="0" dirty="0">
            <a:solidFill>
              <a:srgbClr val="00B050"/>
            </a:solidFill>
            <a:latin typeface="Century Gothic" panose="020B0502020202020204" pitchFamily="34" charset="0"/>
          </a:endParaRPr>
        </a:p>
      </dgm:t>
    </dgm:pt>
    <dgm:pt modelId="{9F74741F-C218-4705-BCBD-238F19DACE78}" type="parTrans" cxnId="{A61932C6-AD0D-4209-88B6-4B6B123A5FF5}">
      <dgm:prSet/>
      <dgm:spPr/>
      <dgm:t>
        <a:bodyPr/>
        <a:lstStyle/>
        <a:p>
          <a:endParaRPr lang="en-US"/>
        </a:p>
      </dgm:t>
    </dgm:pt>
    <dgm:pt modelId="{A8C2DDD5-5209-4329-B346-D8338D1F3168}" type="sibTrans" cxnId="{A61932C6-AD0D-4209-88B6-4B6B123A5FF5}">
      <dgm:prSet/>
      <dgm:spPr/>
      <dgm:t>
        <a:bodyPr/>
        <a:lstStyle/>
        <a:p>
          <a:endParaRPr lang="en-US"/>
        </a:p>
      </dgm:t>
    </dgm:pt>
    <dgm:pt modelId="{30E50797-A359-4FD8-8E18-DFA5A7319ED3}" type="pres">
      <dgm:prSet presAssocID="{D11EF036-AC96-4BBF-BAF5-2D1D81005184}" presName="diagram" presStyleCnt="0">
        <dgm:presLayoutVars>
          <dgm:dir/>
          <dgm:resizeHandles val="exact"/>
        </dgm:presLayoutVars>
      </dgm:prSet>
      <dgm:spPr/>
      <dgm:t>
        <a:bodyPr/>
        <a:lstStyle/>
        <a:p>
          <a:endParaRPr lang="en-US"/>
        </a:p>
      </dgm:t>
    </dgm:pt>
    <dgm:pt modelId="{6FF2A181-6523-4C6E-AF07-0804DCAB6338}" type="pres">
      <dgm:prSet presAssocID="{62CCBC68-E212-45D9-9DE1-646E38E0F766}" presName="node" presStyleLbl="node1" presStyleIdx="0" presStyleCnt="2" custScaleX="53669" custScaleY="55527" custLinFactNeighborX="9775" custLinFactNeighborY="-34982">
        <dgm:presLayoutVars>
          <dgm:bulletEnabled val="1"/>
        </dgm:presLayoutVars>
      </dgm:prSet>
      <dgm:spPr/>
      <dgm:t>
        <a:bodyPr/>
        <a:lstStyle/>
        <a:p>
          <a:endParaRPr lang="en-US"/>
        </a:p>
      </dgm:t>
    </dgm:pt>
    <dgm:pt modelId="{F2966B60-8D94-4D98-9CAF-3B02B63A0143}" type="pres">
      <dgm:prSet presAssocID="{CA2804F8-4B88-4D1B-A9CA-3DFC52AEEBB4}" presName="sibTrans" presStyleCnt="0"/>
      <dgm:spPr/>
    </dgm:pt>
    <dgm:pt modelId="{09E9D593-481E-4538-B221-05DD8ABE1746}" type="pres">
      <dgm:prSet presAssocID="{7C029C70-5059-420E-97F3-4053B9A8F472}" presName="node" presStyleLbl="node1" presStyleIdx="1" presStyleCnt="2" custScaleX="54068" custScaleY="61323" custLinFactNeighborX="-52947" custLinFactNeighborY="32084">
        <dgm:presLayoutVars>
          <dgm:bulletEnabled val="1"/>
        </dgm:presLayoutVars>
      </dgm:prSet>
      <dgm:spPr/>
      <dgm:t>
        <a:bodyPr/>
        <a:lstStyle/>
        <a:p>
          <a:endParaRPr lang="en-US"/>
        </a:p>
      </dgm:t>
    </dgm:pt>
  </dgm:ptLst>
  <dgm:cxnLst>
    <dgm:cxn modelId="{61DCAEF5-012E-4D60-B0AE-8CCB4BC7F915}" type="presOf" srcId="{62CCBC68-E212-45D9-9DE1-646E38E0F766}" destId="{6FF2A181-6523-4C6E-AF07-0804DCAB6338}" srcOrd="0" destOrd="0" presId="urn:microsoft.com/office/officeart/2005/8/layout/default"/>
    <dgm:cxn modelId="{CC4D46BE-9985-4519-AC57-5459F5DD7D05}" srcId="{D11EF036-AC96-4BBF-BAF5-2D1D81005184}" destId="{62CCBC68-E212-45D9-9DE1-646E38E0F766}" srcOrd="0" destOrd="0" parTransId="{C523AC22-5E26-4819-BB8D-77B76E751141}" sibTransId="{CA2804F8-4B88-4D1B-A9CA-3DFC52AEEBB4}"/>
    <dgm:cxn modelId="{C90BDBB2-F694-459F-8576-C1FBA0FBDB4D}" type="presOf" srcId="{D11EF036-AC96-4BBF-BAF5-2D1D81005184}" destId="{30E50797-A359-4FD8-8E18-DFA5A7319ED3}" srcOrd="0" destOrd="0" presId="urn:microsoft.com/office/officeart/2005/8/layout/default"/>
    <dgm:cxn modelId="{43702854-FC1A-4331-85E2-2168FDB38EAF}" type="presOf" srcId="{7C029C70-5059-420E-97F3-4053B9A8F472}" destId="{09E9D593-481E-4538-B221-05DD8ABE1746}" srcOrd="0" destOrd="0" presId="urn:microsoft.com/office/officeart/2005/8/layout/default"/>
    <dgm:cxn modelId="{A61932C6-AD0D-4209-88B6-4B6B123A5FF5}" srcId="{D11EF036-AC96-4BBF-BAF5-2D1D81005184}" destId="{7C029C70-5059-420E-97F3-4053B9A8F472}" srcOrd="1" destOrd="0" parTransId="{9F74741F-C218-4705-BCBD-238F19DACE78}" sibTransId="{A8C2DDD5-5209-4329-B346-D8338D1F3168}"/>
    <dgm:cxn modelId="{FF0DEE81-726C-4E2E-9519-B3532AFDFF94}" type="presParOf" srcId="{30E50797-A359-4FD8-8E18-DFA5A7319ED3}" destId="{6FF2A181-6523-4C6E-AF07-0804DCAB6338}" srcOrd="0" destOrd="0" presId="urn:microsoft.com/office/officeart/2005/8/layout/default"/>
    <dgm:cxn modelId="{CCD6F848-4F08-4C9F-A11D-7BF4E34FF57C}" type="presParOf" srcId="{30E50797-A359-4FD8-8E18-DFA5A7319ED3}" destId="{F2966B60-8D94-4D98-9CAF-3B02B63A0143}" srcOrd="1" destOrd="0" presId="urn:microsoft.com/office/officeart/2005/8/layout/default"/>
    <dgm:cxn modelId="{B22193C1-6E7E-4976-BA3E-4F58C4927BBF}" type="presParOf" srcId="{30E50797-A359-4FD8-8E18-DFA5A7319ED3}" destId="{09E9D593-481E-4538-B221-05DD8ABE1746}"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332A38-0E65-40E0-B5D6-8674CA681244}"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47D708A9-F055-4C7E-80AF-396BE481C909}">
      <dgm:prSet phldrT="[Text]" custT="1"/>
      <dgm:spPr/>
      <dgm:t>
        <a:bodyPr/>
        <a:lstStyle/>
        <a:p>
          <a:r>
            <a:rPr lang="el-GR" sz="1800" b="0" spc="-5" dirty="0" smtClean="0">
              <a:latin typeface="Century Gothic" panose="020B0502020202020204" pitchFamily="34" charset="0"/>
              <a:cs typeface="Arial Narrow"/>
            </a:rPr>
            <a:t>β-</a:t>
          </a:r>
          <a:r>
            <a:rPr lang="en-US" sz="1800" b="0" spc="-5" dirty="0" err="1" smtClean="0">
              <a:latin typeface="Century Gothic" panose="020B0502020202020204" pitchFamily="34" charset="0"/>
              <a:cs typeface="Arial Narrow"/>
            </a:rPr>
            <a:t>Hydroxybutyrate</a:t>
          </a:r>
          <a:endParaRPr lang="en-US" sz="1800" b="0" dirty="0">
            <a:latin typeface="Century Gothic" panose="020B0502020202020204" pitchFamily="34" charset="0"/>
          </a:endParaRPr>
        </a:p>
      </dgm:t>
    </dgm:pt>
    <dgm:pt modelId="{045B3877-02DE-46F3-8F43-DBFF59F65B6C}" type="parTrans" cxnId="{591025A0-FB18-427E-9653-DFB8CE131F32}">
      <dgm:prSet/>
      <dgm:spPr/>
      <dgm:t>
        <a:bodyPr/>
        <a:lstStyle/>
        <a:p>
          <a:endParaRPr lang="en-US"/>
        </a:p>
      </dgm:t>
    </dgm:pt>
    <dgm:pt modelId="{CA2AD7F4-E8AA-495E-80CF-8BD5E72BFAD7}" type="sibTrans" cxnId="{591025A0-FB18-427E-9653-DFB8CE131F32}">
      <dgm:prSet/>
      <dgm:spPr/>
      <dgm:t>
        <a:bodyPr/>
        <a:lstStyle/>
        <a:p>
          <a:endParaRPr lang="en-US"/>
        </a:p>
      </dgm:t>
    </dgm:pt>
    <dgm:pt modelId="{83964EFA-AFAE-4F81-98ED-29FE3A063769}">
      <dgm:prSet phldrT="[Text]" custT="1"/>
      <dgm:spPr/>
      <dgm:t>
        <a:bodyPr/>
        <a:lstStyle/>
        <a:p>
          <a:r>
            <a:rPr lang="en-US" sz="1800" b="0" spc="-5" dirty="0" smtClean="0">
              <a:latin typeface="Century Gothic" panose="020B0502020202020204" pitchFamily="34" charset="0"/>
              <a:cs typeface="Arial Narrow"/>
            </a:rPr>
            <a:t>is oxidized (by dehydrogenase)</a:t>
          </a:r>
          <a:endParaRPr lang="en-US" sz="1800" b="0" dirty="0">
            <a:latin typeface="Century Gothic" panose="020B0502020202020204" pitchFamily="34" charset="0"/>
          </a:endParaRPr>
        </a:p>
      </dgm:t>
    </dgm:pt>
    <dgm:pt modelId="{9988E134-4318-47EC-A1FD-7F7FC0FEFBA4}" type="parTrans" cxnId="{EDB28191-1DE4-4B21-9B7C-CF02D0CAC323}">
      <dgm:prSet/>
      <dgm:spPr/>
      <dgm:t>
        <a:bodyPr/>
        <a:lstStyle/>
        <a:p>
          <a:endParaRPr lang="en-US"/>
        </a:p>
      </dgm:t>
    </dgm:pt>
    <dgm:pt modelId="{1DD1D998-814E-4F24-9884-86703BF74770}" type="sibTrans" cxnId="{EDB28191-1DE4-4B21-9B7C-CF02D0CAC323}">
      <dgm:prSet/>
      <dgm:spPr/>
      <dgm:t>
        <a:bodyPr/>
        <a:lstStyle/>
        <a:p>
          <a:endParaRPr lang="en-US"/>
        </a:p>
      </dgm:t>
    </dgm:pt>
    <dgm:pt modelId="{09DC80DF-674A-4EB0-8565-40DAE0AF9916}">
      <dgm:prSet phldrT="[Text]" custT="1"/>
      <dgm:spPr/>
      <dgm:t>
        <a:bodyPr/>
        <a:lstStyle/>
        <a:p>
          <a:r>
            <a:rPr lang="en-US" sz="1800" b="0" spc="-10" dirty="0" smtClean="0">
              <a:latin typeface="Century Gothic" panose="020B0502020202020204" pitchFamily="34" charset="0"/>
              <a:cs typeface="Arial Narrow"/>
            </a:rPr>
            <a:t>acetoacetate</a:t>
          </a:r>
          <a:endParaRPr lang="en-US" sz="1800" b="0" dirty="0">
            <a:latin typeface="Century Gothic" panose="020B0502020202020204" pitchFamily="34" charset="0"/>
          </a:endParaRPr>
        </a:p>
      </dgm:t>
    </dgm:pt>
    <dgm:pt modelId="{EACE2394-AE1F-488D-90FD-E7AEA0B939C3}" type="parTrans" cxnId="{C261A3D6-B3C5-453C-AFF2-D836DE241BE9}">
      <dgm:prSet/>
      <dgm:spPr/>
      <dgm:t>
        <a:bodyPr/>
        <a:lstStyle/>
        <a:p>
          <a:endParaRPr lang="en-US"/>
        </a:p>
      </dgm:t>
    </dgm:pt>
    <dgm:pt modelId="{F613A20F-F495-495D-8AC4-CE0534A6EED9}" type="sibTrans" cxnId="{C261A3D6-B3C5-453C-AFF2-D836DE241BE9}">
      <dgm:prSet/>
      <dgm:spPr/>
      <dgm:t>
        <a:bodyPr/>
        <a:lstStyle/>
        <a:p>
          <a:endParaRPr lang="en-US"/>
        </a:p>
      </dgm:t>
    </dgm:pt>
    <dgm:pt modelId="{F27DF63B-B443-4804-B88C-4CAE6E058297}">
      <dgm:prSet phldrT="[Text]" custT="1"/>
      <dgm:spPr/>
      <dgm:t>
        <a:bodyPr/>
        <a:lstStyle/>
        <a:p>
          <a:r>
            <a:rPr lang="en-US" sz="1800" b="0" spc="-5" dirty="0" smtClean="0">
              <a:latin typeface="Century Gothic" panose="020B0502020202020204" pitchFamily="34" charset="0"/>
              <a:cs typeface="Arial Narrow"/>
            </a:rPr>
            <a:t>Catalyzed by</a:t>
          </a:r>
          <a:r>
            <a:rPr lang="en-US" sz="1800" b="0" spc="-55" dirty="0" smtClean="0">
              <a:latin typeface="Century Gothic" panose="020B0502020202020204" pitchFamily="34" charset="0"/>
              <a:cs typeface="Arial Narrow"/>
            </a:rPr>
            <a:t> </a:t>
          </a:r>
          <a:r>
            <a:rPr lang="en-US" sz="1800" b="0" spc="-5" dirty="0" err="1" smtClean="0">
              <a:solidFill>
                <a:srgbClr val="FF0000"/>
              </a:solidFill>
              <a:latin typeface="Century Gothic" panose="020B0502020202020204" pitchFamily="34" charset="0"/>
              <a:cs typeface="Arial Narrow"/>
            </a:rPr>
            <a:t>thiophorase</a:t>
          </a:r>
          <a:endParaRPr lang="en-US" sz="1800" b="0" dirty="0">
            <a:solidFill>
              <a:srgbClr val="FF0000"/>
            </a:solidFill>
            <a:latin typeface="Century Gothic" panose="020B0502020202020204" pitchFamily="34" charset="0"/>
          </a:endParaRPr>
        </a:p>
      </dgm:t>
    </dgm:pt>
    <dgm:pt modelId="{2647104E-8BFE-4E77-A0B5-B55837B55E70}" type="parTrans" cxnId="{C46075AE-7C2C-4305-8BC4-4D461840DCB0}">
      <dgm:prSet/>
      <dgm:spPr/>
      <dgm:t>
        <a:bodyPr/>
        <a:lstStyle/>
        <a:p>
          <a:endParaRPr lang="en-US"/>
        </a:p>
      </dgm:t>
    </dgm:pt>
    <dgm:pt modelId="{9CF013E9-02FC-4CE5-B418-9FA686DCF3A4}" type="sibTrans" cxnId="{C46075AE-7C2C-4305-8BC4-4D461840DCB0}">
      <dgm:prSet/>
      <dgm:spPr/>
      <dgm:t>
        <a:bodyPr/>
        <a:lstStyle/>
        <a:p>
          <a:endParaRPr lang="en-US"/>
        </a:p>
      </dgm:t>
    </dgm:pt>
    <dgm:pt modelId="{4C86AA0D-C4AA-4E62-8323-432A342ECEAF}">
      <dgm:prSet phldrT="[Text]" custT="1"/>
      <dgm:spPr/>
      <dgm:t>
        <a:bodyPr/>
        <a:lstStyle/>
        <a:p>
          <a:r>
            <a:rPr lang="en-US" sz="1800" b="0" spc="-5" dirty="0" err="1" smtClean="0">
              <a:latin typeface="Century Gothic" panose="020B0502020202020204" pitchFamily="34" charset="0"/>
              <a:cs typeface="Arial Narrow"/>
            </a:rPr>
            <a:t>acetoacetyl</a:t>
          </a:r>
          <a:r>
            <a:rPr lang="en-US" sz="1800" b="0" spc="-5" dirty="0" smtClean="0">
              <a:latin typeface="Century Gothic" panose="020B0502020202020204" pitchFamily="34" charset="0"/>
              <a:cs typeface="Arial Narrow"/>
            </a:rPr>
            <a:t> CoA</a:t>
          </a:r>
          <a:r>
            <a:rPr lang="en-US" sz="1800" b="0" spc="-55" dirty="0" smtClean="0">
              <a:latin typeface="Century Gothic" panose="020B0502020202020204" pitchFamily="34" charset="0"/>
              <a:cs typeface="Arial Narrow"/>
            </a:rPr>
            <a:t> </a:t>
          </a:r>
          <a:endParaRPr lang="en-US" sz="1800" b="0" dirty="0">
            <a:latin typeface="Century Gothic" panose="020B0502020202020204" pitchFamily="34" charset="0"/>
          </a:endParaRPr>
        </a:p>
      </dgm:t>
    </dgm:pt>
    <dgm:pt modelId="{56F1BE73-8491-45EF-92E5-0FF2691F5AD7}" type="parTrans" cxnId="{CB041C58-452D-4590-A183-E28D459394A4}">
      <dgm:prSet/>
      <dgm:spPr/>
      <dgm:t>
        <a:bodyPr/>
        <a:lstStyle/>
        <a:p>
          <a:endParaRPr lang="en-US"/>
        </a:p>
      </dgm:t>
    </dgm:pt>
    <dgm:pt modelId="{3208D971-B4AF-4A95-8CEF-64A500887BFE}" type="sibTrans" cxnId="{CB041C58-452D-4590-A183-E28D459394A4}">
      <dgm:prSet/>
      <dgm:spPr/>
      <dgm:t>
        <a:bodyPr/>
        <a:lstStyle/>
        <a:p>
          <a:endParaRPr lang="en-US"/>
        </a:p>
      </dgm:t>
    </dgm:pt>
    <dgm:pt modelId="{5CE6A5B1-C4FD-4A67-95D1-1E8C36EFA2E3}">
      <dgm:prSet custT="1"/>
      <dgm:spPr/>
      <dgm:t>
        <a:bodyPr/>
        <a:lstStyle/>
        <a:p>
          <a:r>
            <a:rPr lang="en-US" sz="1800" b="0" spc="-10" dirty="0" smtClean="0">
              <a:latin typeface="Century Gothic" panose="020B0502020202020204" pitchFamily="34" charset="0"/>
              <a:cs typeface="Arial Narrow"/>
            </a:rPr>
            <a:t>acetyl</a:t>
          </a:r>
          <a:r>
            <a:rPr lang="en-US" sz="1800" b="0" spc="-60" dirty="0" smtClean="0">
              <a:latin typeface="Century Gothic" panose="020B0502020202020204" pitchFamily="34" charset="0"/>
              <a:cs typeface="Arial Narrow"/>
            </a:rPr>
            <a:t> </a:t>
          </a:r>
          <a:r>
            <a:rPr lang="en-US" sz="1800" b="0" spc="-5" dirty="0" err="1" smtClean="0">
              <a:latin typeface="Century Gothic" panose="020B0502020202020204" pitchFamily="34" charset="0"/>
              <a:cs typeface="Arial Narrow"/>
            </a:rPr>
            <a:t>CoAs</a:t>
          </a:r>
          <a:endParaRPr lang="en-US" sz="1800" b="0" dirty="0">
            <a:latin typeface="Century Gothic" panose="020B0502020202020204" pitchFamily="34" charset="0"/>
          </a:endParaRPr>
        </a:p>
      </dgm:t>
    </dgm:pt>
    <dgm:pt modelId="{EDEDBA00-460F-45A8-8AF5-BD5A9804F467}" type="parTrans" cxnId="{0EBCB95C-015C-4760-83DD-B2DD0433FFE9}">
      <dgm:prSet/>
      <dgm:spPr/>
      <dgm:t>
        <a:bodyPr/>
        <a:lstStyle/>
        <a:p>
          <a:endParaRPr lang="en-US"/>
        </a:p>
      </dgm:t>
    </dgm:pt>
    <dgm:pt modelId="{683FB380-FF36-4328-AE1B-C0424B1E8555}" type="sibTrans" cxnId="{0EBCB95C-015C-4760-83DD-B2DD0433FFE9}">
      <dgm:prSet/>
      <dgm:spPr/>
      <dgm:t>
        <a:bodyPr/>
        <a:lstStyle/>
        <a:p>
          <a:endParaRPr lang="en-US"/>
        </a:p>
      </dgm:t>
    </dgm:pt>
    <dgm:pt modelId="{711204D8-5738-4784-AE78-B6B5FE4285CB}" type="pres">
      <dgm:prSet presAssocID="{8C332A38-0E65-40E0-B5D6-8674CA681244}" presName="rootnode" presStyleCnt="0">
        <dgm:presLayoutVars>
          <dgm:chMax/>
          <dgm:chPref/>
          <dgm:dir/>
          <dgm:animLvl val="lvl"/>
        </dgm:presLayoutVars>
      </dgm:prSet>
      <dgm:spPr/>
      <dgm:t>
        <a:bodyPr/>
        <a:lstStyle/>
        <a:p>
          <a:endParaRPr lang="en-US"/>
        </a:p>
      </dgm:t>
    </dgm:pt>
    <dgm:pt modelId="{0D37AC63-8FBB-484E-B6BF-C4B7A669058C}" type="pres">
      <dgm:prSet presAssocID="{47D708A9-F055-4C7E-80AF-396BE481C909}" presName="composite" presStyleCnt="0"/>
      <dgm:spPr/>
    </dgm:pt>
    <dgm:pt modelId="{29F8F48F-C918-47E7-BEDB-16DCC97EA10F}" type="pres">
      <dgm:prSet presAssocID="{47D708A9-F055-4C7E-80AF-396BE481C909}" presName="bentUpArrow1" presStyleLbl="alignImgPlace1" presStyleIdx="0" presStyleCnt="3"/>
      <dgm:spPr/>
    </dgm:pt>
    <dgm:pt modelId="{29CEFFA1-CDA1-402D-911C-DEAD005F4DBF}" type="pres">
      <dgm:prSet presAssocID="{47D708A9-F055-4C7E-80AF-396BE481C909}" presName="ParentText" presStyleLbl="node1" presStyleIdx="0" presStyleCnt="4">
        <dgm:presLayoutVars>
          <dgm:chMax val="1"/>
          <dgm:chPref val="1"/>
          <dgm:bulletEnabled val="1"/>
        </dgm:presLayoutVars>
      </dgm:prSet>
      <dgm:spPr/>
      <dgm:t>
        <a:bodyPr/>
        <a:lstStyle/>
        <a:p>
          <a:endParaRPr lang="en-US"/>
        </a:p>
      </dgm:t>
    </dgm:pt>
    <dgm:pt modelId="{8E3BA44A-AED5-4B9A-8984-62B29B1E1B8A}" type="pres">
      <dgm:prSet presAssocID="{47D708A9-F055-4C7E-80AF-396BE481C909}" presName="ChildText" presStyleLbl="revTx" presStyleIdx="0" presStyleCnt="3" custScaleX="190339" custLinFactNeighborX="42868" custLinFactNeighborY="-3944">
        <dgm:presLayoutVars>
          <dgm:chMax val="0"/>
          <dgm:chPref val="0"/>
          <dgm:bulletEnabled val="1"/>
        </dgm:presLayoutVars>
      </dgm:prSet>
      <dgm:spPr/>
      <dgm:t>
        <a:bodyPr/>
        <a:lstStyle/>
        <a:p>
          <a:endParaRPr lang="en-US"/>
        </a:p>
      </dgm:t>
    </dgm:pt>
    <dgm:pt modelId="{F9D5816C-F699-4A7C-833C-2C2F67E3896D}" type="pres">
      <dgm:prSet presAssocID="{CA2AD7F4-E8AA-495E-80CF-8BD5E72BFAD7}" presName="sibTrans" presStyleCnt="0"/>
      <dgm:spPr/>
    </dgm:pt>
    <dgm:pt modelId="{255DC362-83F8-43AB-80C3-87F2864D67D4}" type="pres">
      <dgm:prSet presAssocID="{09DC80DF-674A-4EB0-8565-40DAE0AF9916}" presName="composite" presStyleCnt="0"/>
      <dgm:spPr/>
    </dgm:pt>
    <dgm:pt modelId="{2E02AC1F-5F6B-496F-98E5-6006833DDA0B}" type="pres">
      <dgm:prSet presAssocID="{09DC80DF-674A-4EB0-8565-40DAE0AF9916}" presName="bentUpArrow1" presStyleLbl="alignImgPlace1" presStyleIdx="1" presStyleCnt="3"/>
      <dgm:spPr/>
    </dgm:pt>
    <dgm:pt modelId="{378131E7-94CE-4955-AAD5-167EDF77A056}" type="pres">
      <dgm:prSet presAssocID="{09DC80DF-674A-4EB0-8565-40DAE0AF9916}" presName="ParentText" presStyleLbl="node1" presStyleIdx="1" presStyleCnt="4">
        <dgm:presLayoutVars>
          <dgm:chMax val="1"/>
          <dgm:chPref val="1"/>
          <dgm:bulletEnabled val="1"/>
        </dgm:presLayoutVars>
      </dgm:prSet>
      <dgm:spPr/>
      <dgm:t>
        <a:bodyPr/>
        <a:lstStyle/>
        <a:p>
          <a:endParaRPr lang="en-US"/>
        </a:p>
      </dgm:t>
    </dgm:pt>
    <dgm:pt modelId="{945F33C6-881E-4E24-B4D4-8710351BEA63}" type="pres">
      <dgm:prSet presAssocID="{09DC80DF-674A-4EB0-8565-40DAE0AF9916}" presName="ChildText" presStyleLbl="revTx" presStyleIdx="1" presStyleCnt="3" custScaleX="168108" custLinFactNeighborX="34294">
        <dgm:presLayoutVars>
          <dgm:chMax val="0"/>
          <dgm:chPref val="0"/>
          <dgm:bulletEnabled val="1"/>
        </dgm:presLayoutVars>
      </dgm:prSet>
      <dgm:spPr/>
      <dgm:t>
        <a:bodyPr/>
        <a:lstStyle/>
        <a:p>
          <a:endParaRPr lang="en-US"/>
        </a:p>
      </dgm:t>
    </dgm:pt>
    <dgm:pt modelId="{A6A253AE-35E8-4AF5-BAA8-FD9CB068D139}" type="pres">
      <dgm:prSet presAssocID="{F613A20F-F495-495D-8AC4-CE0534A6EED9}" presName="sibTrans" presStyleCnt="0"/>
      <dgm:spPr/>
    </dgm:pt>
    <dgm:pt modelId="{2701F9CC-DA24-4DBB-8F51-0D227408E1F7}" type="pres">
      <dgm:prSet presAssocID="{4C86AA0D-C4AA-4E62-8323-432A342ECEAF}" presName="composite" presStyleCnt="0"/>
      <dgm:spPr/>
    </dgm:pt>
    <dgm:pt modelId="{7A889B17-6CAE-4A41-A92F-9B3DED088BB5}" type="pres">
      <dgm:prSet presAssocID="{4C86AA0D-C4AA-4E62-8323-432A342ECEAF}" presName="bentUpArrow1" presStyleLbl="alignImgPlace1" presStyleIdx="2" presStyleCnt="3"/>
      <dgm:spPr/>
    </dgm:pt>
    <dgm:pt modelId="{276255E0-921A-4A03-A7B9-00A7D5F79802}" type="pres">
      <dgm:prSet presAssocID="{4C86AA0D-C4AA-4E62-8323-432A342ECEAF}" presName="ParentText" presStyleLbl="node1" presStyleIdx="2" presStyleCnt="4">
        <dgm:presLayoutVars>
          <dgm:chMax val="1"/>
          <dgm:chPref val="1"/>
          <dgm:bulletEnabled val="1"/>
        </dgm:presLayoutVars>
      </dgm:prSet>
      <dgm:spPr/>
      <dgm:t>
        <a:bodyPr/>
        <a:lstStyle/>
        <a:p>
          <a:endParaRPr lang="en-US"/>
        </a:p>
      </dgm:t>
    </dgm:pt>
    <dgm:pt modelId="{1E7D2684-869E-4921-AB17-4A4D0E2088B0}" type="pres">
      <dgm:prSet presAssocID="{4C86AA0D-C4AA-4E62-8323-432A342ECEAF}" presName="ChildText" presStyleLbl="revTx" presStyleIdx="2" presStyleCnt="3">
        <dgm:presLayoutVars>
          <dgm:chMax val="0"/>
          <dgm:chPref val="0"/>
          <dgm:bulletEnabled val="1"/>
        </dgm:presLayoutVars>
      </dgm:prSet>
      <dgm:spPr/>
      <dgm:t>
        <a:bodyPr/>
        <a:lstStyle/>
        <a:p>
          <a:endParaRPr lang="en-US"/>
        </a:p>
      </dgm:t>
    </dgm:pt>
    <dgm:pt modelId="{EE85F5DD-4A31-465F-BEBF-AC8A920D6188}" type="pres">
      <dgm:prSet presAssocID="{3208D971-B4AF-4A95-8CEF-64A500887BFE}" presName="sibTrans" presStyleCnt="0"/>
      <dgm:spPr/>
    </dgm:pt>
    <dgm:pt modelId="{35B4A1E1-C588-43E6-BAAA-290213F54992}" type="pres">
      <dgm:prSet presAssocID="{5CE6A5B1-C4FD-4A67-95D1-1E8C36EFA2E3}" presName="composite" presStyleCnt="0"/>
      <dgm:spPr/>
    </dgm:pt>
    <dgm:pt modelId="{EA400E44-3B74-4115-BB04-5D7D7A812A98}" type="pres">
      <dgm:prSet presAssocID="{5CE6A5B1-C4FD-4A67-95D1-1E8C36EFA2E3}" presName="ParentText" presStyleLbl="node1" presStyleIdx="3" presStyleCnt="4" custLinFactNeighborX="-20787" custLinFactNeighborY="2559">
        <dgm:presLayoutVars>
          <dgm:chMax val="1"/>
          <dgm:chPref val="1"/>
          <dgm:bulletEnabled val="1"/>
        </dgm:presLayoutVars>
      </dgm:prSet>
      <dgm:spPr/>
      <dgm:t>
        <a:bodyPr/>
        <a:lstStyle/>
        <a:p>
          <a:endParaRPr lang="en-US"/>
        </a:p>
      </dgm:t>
    </dgm:pt>
  </dgm:ptLst>
  <dgm:cxnLst>
    <dgm:cxn modelId="{C46075AE-7C2C-4305-8BC4-4D461840DCB0}" srcId="{09DC80DF-674A-4EB0-8565-40DAE0AF9916}" destId="{F27DF63B-B443-4804-B88C-4CAE6E058297}" srcOrd="0" destOrd="0" parTransId="{2647104E-8BFE-4E77-A0B5-B55837B55E70}" sibTransId="{9CF013E9-02FC-4CE5-B418-9FA686DCF3A4}"/>
    <dgm:cxn modelId="{AB311512-0D16-42F8-803A-C36DFBCE5BCA}" type="presOf" srcId="{09DC80DF-674A-4EB0-8565-40DAE0AF9916}" destId="{378131E7-94CE-4955-AAD5-167EDF77A056}" srcOrd="0" destOrd="0" presId="urn:microsoft.com/office/officeart/2005/8/layout/StepDownProcess"/>
    <dgm:cxn modelId="{276A02C9-AE6E-4EFF-BCD7-2E5BC9CC726F}" type="presOf" srcId="{83964EFA-AFAE-4F81-98ED-29FE3A063769}" destId="{8E3BA44A-AED5-4B9A-8984-62B29B1E1B8A}" srcOrd="0" destOrd="0" presId="urn:microsoft.com/office/officeart/2005/8/layout/StepDownProcess"/>
    <dgm:cxn modelId="{A8B26065-0994-4454-9E5B-683F2076C184}" type="presOf" srcId="{47D708A9-F055-4C7E-80AF-396BE481C909}" destId="{29CEFFA1-CDA1-402D-911C-DEAD005F4DBF}" srcOrd="0" destOrd="0" presId="urn:microsoft.com/office/officeart/2005/8/layout/StepDownProcess"/>
    <dgm:cxn modelId="{8D612E9B-12B8-47C9-84D6-0136D8F79350}" type="presOf" srcId="{F27DF63B-B443-4804-B88C-4CAE6E058297}" destId="{945F33C6-881E-4E24-B4D4-8710351BEA63}" srcOrd="0" destOrd="0" presId="urn:microsoft.com/office/officeart/2005/8/layout/StepDownProcess"/>
    <dgm:cxn modelId="{D799083E-0686-4111-9D00-3552AA6CD3CF}" type="presOf" srcId="{8C332A38-0E65-40E0-B5D6-8674CA681244}" destId="{711204D8-5738-4784-AE78-B6B5FE4285CB}" srcOrd="0" destOrd="0" presId="urn:microsoft.com/office/officeart/2005/8/layout/StepDownProcess"/>
    <dgm:cxn modelId="{C261A3D6-B3C5-453C-AFF2-D836DE241BE9}" srcId="{8C332A38-0E65-40E0-B5D6-8674CA681244}" destId="{09DC80DF-674A-4EB0-8565-40DAE0AF9916}" srcOrd="1" destOrd="0" parTransId="{EACE2394-AE1F-488D-90FD-E7AEA0B939C3}" sibTransId="{F613A20F-F495-495D-8AC4-CE0534A6EED9}"/>
    <dgm:cxn modelId="{CB041C58-452D-4590-A183-E28D459394A4}" srcId="{8C332A38-0E65-40E0-B5D6-8674CA681244}" destId="{4C86AA0D-C4AA-4E62-8323-432A342ECEAF}" srcOrd="2" destOrd="0" parTransId="{56F1BE73-8491-45EF-92E5-0FF2691F5AD7}" sibTransId="{3208D971-B4AF-4A95-8CEF-64A500887BFE}"/>
    <dgm:cxn modelId="{0EBCB95C-015C-4760-83DD-B2DD0433FFE9}" srcId="{8C332A38-0E65-40E0-B5D6-8674CA681244}" destId="{5CE6A5B1-C4FD-4A67-95D1-1E8C36EFA2E3}" srcOrd="3" destOrd="0" parTransId="{EDEDBA00-460F-45A8-8AF5-BD5A9804F467}" sibTransId="{683FB380-FF36-4328-AE1B-C0424B1E8555}"/>
    <dgm:cxn modelId="{AEF464A2-B678-4D2A-B1A9-FEE1E8AD6CA0}" type="presOf" srcId="{5CE6A5B1-C4FD-4A67-95D1-1E8C36EFA2E3}" destId="{EA400E44-3B74-4115-BB04-5D7D7A812A98}" srcOrd="0" destOrd="0" presId="urn:microsoft.com/office/officeart/2005/8/layout/StepDownProcess"/>
    <dgm:cxn modelId="{EDB28191-1DE4-4B21-9B7C-CF02D0CAC323}" srcId="{47D708A9-F055-4C7E-80AF-396BE481C909}" destId="{83964EFA-AFAE-4F81-98ED-29FE3A063769}" srcOrd="0" destOrd="0" parTransId="{9988E134-4318-47EC-A1FD-7F7FC0FEFBA4}" sibTransId="{1DD1D998-814E-4F24-9884-86703BF74770}"/>
    <dgm:cxn modelId="{FB8F6CE4-4580-4042-A0DC-41D81DEEC715}" type="presOf" srcId="{4C86AA0D-C4AA-4E62-8323-432A342ECEAF}" destId="{276255E0-921A-4A03-A7B9-00A7D5F79802}" srcOrd="0" destOrd="0" presId="urn:microsoft.com/office/officeart/2005/8/layout/StepDownProcess"/>
    <dgm:cxn modelId="{591025A0-FB18-427E-9653-DFB8CE131F32}" srcId="{8C332A38-0E65-40E0-B5D6-8674CA681244}" destId="{47D708A9-F055-4C7E-80AF-396BE481C909}" srcOrd="0" destOrd="0" parTransId="{045B3877-02DE-46F3-8F43-DBFF59F65B6C}" sibTransId="{CA2AD7F4-E8AA-495E-80CF-8BD5E72BFAD7}"/>
    <dgm:cxn modelId="{EA0C6821-5248-4F22-9951-BF92A0EC2972}" type="presParOf" srcId="{711204D8-5738-4784-AE78-B6B5FE4285CB}" destId="{0D37AC63-8FBB-484E-B6BF-C4B7A669058C}" srcOrd="0" destOrd="0" presId="urn:microsoft.com/office/officeart/2005/8/layout/StepDownProcess"/>
    <dgm:cxn modelId="{DF685396-C276-435C-85C1-691443C6C428}" type="presParOf" srcId="{0D37AC63-8FBB-484E-B6BF-C4B7A669058C}" destId="{29F8F48F-C918-47E7-BEDB-16DCC97EA10F}" srcOrd="0" destOrd="0" presId="urn:microsoft.com/office/officeart/2005/8/layout/StepDownProcess"/>
    <dgm:cxn modelId="{6DFD9B9C-7D7B-4DB8-A303-D3800DE756A6}" type="presParOf" srcId="{0D37AC63-8FBB-484E-B6BF-C4B7A669058C}" destId="{29CEFFA1-CDA1-402D-911C-DEAD005F4DBF}" srcOrd="1" destOrd="0" presId="urn:microsoft.com/office/officeart/2005/8/layout/StepDownProcess"/>
    <dgm:cxn modelId="{27852041-B3CA-4432-A1B3-0E90F226D0A4}" type="presParOf" srcId="{0D37AC63-8FBB-484E-B6BF-C4B7A669058C}" destId="{8E3BA44A-AED5-4B9A-8984-62B29B1E1B8A}" srcOrd="2" destOrd="0" presId="urn:microsoft.com/office/officeart/2005/8/layout/StepDownProcess"/>
    <dgm:cxn modelId="{7F393CB4-9746-4499-9C3C-349CD924C5EE}" type="presParOf" srcId="{711204D8-5738-4784-AE78-B6B5FE4285CB}" destId="{F9D5816C-F699-4A7C-833C-2C2F67E3896D}" srcOrd="1" destOrd="0" presId="urn:microsoft.com/office/officeart/2005/8/layout/StepDownProcess"/>
    <dgm:cxn modelId="{5484E4A0-667D-47CA-9327-65A2D06E36D2}" type="presParOf" srcId="{711204D8-5738-4784-AE78-B6B5FE4285CB}" destId="{255DC362-83F8-43AB-80C3-87F2864D67D4}" srcOrd="2" destOrd="0" presId="urn:microsoft.com/office/officeart/2005/8/layout/StepDownProcess"/>
    <dgm:cxn modelId="{ED19E8E6-1C1E-45F7-AA35-8A036AB0A10F}" type="presParOf" srcId="{255DC362-83F8-43AB-80C3-87F2864D67D4}" destId="{2E02AC1F-5F6B-496F-98E5-6006833DDA0B}" srcOrd="0" destOrd="0" presId="urn:microsoft.com/office/officeart/2005/8/layout/StepDownProcess"/>
    <dgm:cxn modelId="{1C5C6CC9-C874-44C2-A78E-116C893EBEDD}" type="presParOf" srcId="{255DC362-83F8-43AB-80C3-87F2864D67D4}" destId="{378131E7-94CE-4955-AAD5-167EDF77A056}" srcOrd="1" destOrd="0" presId="urn:microsoft.com/office/officeart/2005/8/layout/StepDownProcess"/>
    <dgm:cxn modelId="{F56D193A-1605-4760-8B65-A8D8E53C78FC}" type="presParOf" srcId="{255DC362-83F8-43AB-80C3-87F2864D67D4}" destId="{945F33C6-881E-4E24-B4D4-8710351BEA63}" srcOrd="2" destOrd="0" presId="urn:microsoft.com/office/officeart/2005/8/layout/StepDownProcess"/>
    <dgm:cxn modelId="{81D51159-F676-4180-83CC-140A2B3E7461}" type="presParOf" srcId="{711204D8-5738-4784-AE78-B6B5FE4285CB}" destId="{A6A253AE-35E8-4AF5-BAA8-FD9CB068D139}" srcOrd="3" destOrd="0" presId="urn:microsoft.com/office/officeart/2005/8/layout/StepDownProcess"/>
    <dgm:cxn modelId="{4C871938-F204-44F7-8C94-72B43B4E4BE5}" type="presParOf" srcId="{711204D8-5738-4784-AE78-B6B5FE4285CB}" destId="{2701F9CC-DA24-4DBB-8F51-0D227408E1F7}" srcOrd="4" destOrd="0" presId="urn:microsoft.com/office/officeart/2005/8/layout/StepDownProcess"/>
    <dgm:cxn modelId="{7245FF85-C443-4011-906D-25910843EE9D}" type="presParOf" srcId="{2701F9CC-DA24-4DBB-8F51-0D227408E1F7}" destId="{7A889B17-6CAE-4A41-A92F-9B3DED088BB5}" srcOrd="0" destOrd="0" presId="urn:microsoft.com/office/officeart/2005/8/layout/StepDownProcess"/>
    <dgm:cxn modelId="{9F3F3692-ED8F-4A70-8B7E-E2E2B3EC862E}" type="presParOf" srcId="{2701F9CC-DA24-4DBB-8F51-0D227408E1F7}" destId="{276255E0-921A-4A03-A7B9-00A7D5F79802}" srcOrd="1" destOrd="0" presId="urn:microsoft.com/office/officeart/2005/8/layout/StepDownProcess"/>
    <dgm:cxn modelId="{996269D2-01BE-4692-8A21-B30A2943AEB3}" type="presParOf" srcId="{2701F9CC-DA24-4DBB-8F51-0D227408E1F7}" destId="{1E7D2684-869E-4921-AB17-4A4D0E2088B0}" srcOrd="2" destOrd="0" presId="urn:microsoft.com/office/officeart/2005/8/layout/StepDownProcess"/>
    <dgm:cxn modelId="{B9E90D67-C02E-40EB-9D3B-BC2D07FFA31E}" type="presParOf" srcId="{711204D8-5738-4784-AE78-B6B5FE4285CB}" destId="{EE85F5DD-4A31-465F-BEBF-AC8A920D6188}" srcOrd="5" destOrd="0" presId="urn:microsoft.com/office/officeart/2005/8/layout/StepDownProcess"/>
    <dgm:cxn modelId="{0C8E0EA6-3145-4322-A00A-E01DFE23F34B}" type="presParOf" srcId="{711204D8-5738-4784-AE78-B6B5FE4285CB}" destId="{35B4A1E1-C588-43E6-BAAA-290213F54992}" srcOrd="6" destOrd="0" presId="urn:microsoft.com/office/officeart/2005/8/layout/StepDownProcess"/>
    <dgm:cxn modelId="{DB3FDBEF-89C3-461B-B6F1-37122A7600B1}" type="presParOf" srcId="{35B4A1E1-C588-43E6-BAAA-290213F54992}" destId="{EA400E44-3B74-4115-BB04-5D7D7A812A9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426682-ED65-43B4-80C5-F375E83303EA}"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n-US"/>
        </a:p>
      </dgm:t>
    </dgm:pt>
    <dgm:pt modelId="{642A5318-91BE-434D-83F9-1623E4E04EF9}">
      <dgm:prSet phldrT="[Text]" custT="1"/>
      <dgm:spPr/>
      <dgm:t>
        <a:bodyPr/>
        <a:lstStyle/>
        <a:p>
          <a:r>
            <a:rPr lang="en-US" sz="2400" u="heavy" spc="-5" smtClean="0">
              <a:latin typeface="Century Gothic" panose="020B0502020202020204" pitchFamily="34" charset="0"/>
              <a:cs typeface="Lucida Sans Unicode"/>
            </a:rPr>
            <a:t>Manifestations of</a:t>
          </a:r>
          <a:r>
            <a:rPr lang="en-US" sz="2400" u="heavy" spc="-90" smtClean="0">
              <a:latin typeface="Century Gothic" panose="020B0502020202020204" pitchFamily="34" charset="0"/>
              <a:cs typeface="Lucida Sans Unicode"/>
            </a:rPr>
            <a:t> </a:t>
          </a:r>
          <a:r>
            <a:rPr lang="en-US" sz="2400" u="heavy" smtClean="0">
              <a:latin typeface="Century Gothic" panose="020B0502020202020204" pitchFamily="34" charset="0"/>
              <a:cs typeface="Lucida Sans Unicode"/>
            </a:rPr>
            <a:t>DKA:</a:t>
          </a:r>
          <a:endParaRPr lang="en-US" sz="2400" dirty="0"/>
        </a:p>
      </dgm:t>
    </dgm:pt>
    <dgm:pt modelId="{96C93F16-2B81-45BE-8675-61F623F93439}" type="parTrans" cxnId="{00F2B086-2DAB-458C-822E-BB13B1A12B1F}">
      <dgm:prSet/>
      <dgm:spPr/>
      <dgm:t>
        <a:bodyPr/>
        <a:lstStyle/>
        <a:p>
          <a:endParaRPr lang="en-US"/>
        </a:p>
      </dgm:t>
    </dgm:pt>
    <dgm:pt modelId="{2544DEFA-8AD5-4DD9-BBCE-C1A7AE76066A}" type="sibTrans" cxnId="{00F2B086-2DAB-458C-822E-BB13B1A12B1F}">
      <dgm:prSet/>
      <dgm:spPr/>
      <dgm:t>
        <a:bodyPr/>
        <a:lstStyle/>
        <a:p>
          <a:endParaRPr lang="en-US"/>
        </a:p>
      </dgm:t>
    </dgm:pt>
    <dgm:pt modelId="{8D9ABFDF-E819-4B7A-9512-54651E94A5AD}">
      <dgm:prSet phldrT="[Text]" custT="1"/>
      <dgm:spPr/>
      <dgm:t>
        <a:bodyPr/>
        <a:lstStyle/>
        <a:p>
          <a:r>
            <a:rPr lang="en-US" sz="2000" smtClean="0">
              <a:latin typeface="Century Gothic" panose="020B0502020202020204" pitchFamily="34" charset="0"/>
              <a:cs typeface="Lucida Sans Unicode"/>
            </a:rPr>
            <a:t>Fruity odor on the breath</a:t>
          </a:r>
          <a:r>
            <a:rPr lang="en-US" sz="2000" spc="-155" smtClean="0">
              <a:latin typeface="Century Gothic" panose="020B0502020202020204" pitchFamily="34" charset="0"/>
              <a:cs typeface="Lucida Sans Unicode"/>
            </a:rPr>
            <a:t> </a:t>
          </a:r>
          <a:r>
            <a:rPr lang="en-US" sz="2000" spc="-5" smtClean="0">
              <a:latin typeface="Century Gothic" panose="020B0502020202020204" pitchFamily="34" charset="0"/>
              <a:cs typeface="Lucida Sans Unicode"/>
            </a:rPr>
            <a:t>(acetone)</a:t>
          </a:r>
          <a:endParaRPr lang="en-US" sz="2000" dirty="0"/>
        </a:p>
      </dgm:t>
    </dgm:pt>
    <dgm:pt modelId="{1F34127C-87AF-4D01-B575-872831A3D4B3}" type="parTrans" cxnId="{BEF8713F-4559-4972-A8B3-9046261E9FDD}">
      <dgm:prSet/>
      <dgm:spPr/>
      <dgm:t>
        <a:bodyPr/>
        <a:lstStyle/>
        <a:p>
          <a:endParaRPr lang="en-US"/>
        </a:p>
      </dgm:t>
    </dgm:pt>
    <dgm:pt modelId="{6EB91887-A6CE-4419-A868-2936C76CF4A5}" type="sibTrans" cxnId="{BEF8713F-4559-4972-A8B3-9046261E9FDD}">
      <dgm:prSet/>
      <dgm:spPr/>
      <dgm:t>
        <a:bodyPr/>
        <a:lstStyle/>
        <a:p>
          <a:endParaRPr lang="en-US"/>
        </a:p>
      </dgm:t>
    </dgm:pt>
    <dgm:pt modelId="{8669E90E-D7B7-4852-B13B-BB4AFDC8F256}">
      <dgm:prSet phldrT="[Text]" custT="1"/>
      <dgm:spPr/>
      <dgm:t>
        <a:bodyPr/>
        <a:lstStyle/>
        <a:p>
          <a:r>
            <a:rPr lang="en-US" sz="2000" smtClean="0">
              <a:latin typeface="Century Gothic" panose="020B0502020202020204" pitchFamily="34" charset="0"/>
              <a:cs typeface="Lucida Sans Unicode"/>
            </a:rPr>
            <a:t>Acidosis </a:t>
          </a:r>
          <a:r>
            <a:rPr lang="en-US" sz="2000" spc="5" smtClean="0">
              <a:latin typeface="Century Gothic" panose="020B0502020202020204" pitchFamily="34" charset="0"/>
              <a:cs typeface="Lucida Sans Unicode"/>
            </a:rPr>
            <a:t>(low </a:t>
          </a:r>
          <a:r>
            <a:rPr lang="en-US" sz="2000" smtClean="0">
              <a:latin typeface="Century Gothic" panose="020B0502020202020204" pitchFamily="34" charset="0"/>
              <a:cs typeface="Lucida Sans Unicode"/>
            </a:rPr>
            <a:t>pH of </a:t>
          </a:r>
          <a:r>
            <a:rPr lang="en-US" sz="2000" spc="5" smtClean="0">
              <a:latin typeface="Century Gothic" panose="020B0502020202020204" pitchFamily="34" charset="0"/>
              <a:cs typeface="Lucida Sans Unicode"/>
            </a:rPr>
            <a:t>blood </a:t>
          </a:r>
          <a:r>
            <a:rPr lang="en-US" sz="2000" spc="-5" smtClean="0">
              <a:latin typeface="Century Gothic" panose="020B0502020202020204" pitchFamily="34" charset="0"/>
              <a:cs typeface="Lucida Sans Unicode"/>
            </a:rPr>
            <a:t>because </a:t>
          </a:r>
          <a:r>
            <a:rPr lang="en-US" sz="2000" spc="5" smtClean="0">
              <a:latin typeface="Century Gothic" panose="020B0502020202020204" pitchFamily="34" charset="0"/>
              <a:cs typeface="Lucida Sans Unicode"/>
            </a:rPr>
            <a:t>KBs </a:t>
          </a:r>
          <a:r>
            <a:rPr lang="en-US" sz="2000" smtClean="0">
              <a:latin typeface="Century Gothic" panose="020B0502020202020204" pitchFamily="34" charset="0"/>
              <a:cs typeface="Lucida Sans Unicode"/>
            </a:rPr>
            <a:t>are</a:t>
          </a:r>
          <a:r>
            <a:rPr lang="en-US" sz="2000" spc="-260" smtClean="0">
              <a:latin typeface="Century Gothic" panose="020B0502020202020204" pitchFamily="34" charset="0"/>
              <a:cs typeface="Lucida Sans Unicode"/>
            </a:rPr>
            <a:t> </a:t>
          </a:r>
          <a:r>
            <a:rPr lang="en-US" sz="2000" smtClean="0">
              <a:latin typeface="Century Gothic" panose="020B0502020202020204" pitchFamily="34" charset="0"/>
              <a:cs typeface="Lucida Sans Unicode"/>
            </a:rPr>
            <a:t>acids)</a:t>
          </a:r>
          <a:endParaRPr lang="en-US" sz="2000" dirty="0"/>
        </a:p>
      </dgm:t>
    </dgm:pt>
    <dgm:pt modelId="{456307BB-F7D6-4B9E-9059-001E318BC700}" type="parTrans" cxnId="{0A340259-1771-439B-B194-CC74CCD5DAF7}">
      <dgm:prSet/>
      <dgm:spPr/>
      <dgm:t>
        <a:bodyPr/>
        <a:lstStyle/>
        <a:p>
          <a:endParaRPr lang="en-US"/>
        </a:p>
      </dgm:t>
    </dgm:pt>
    <dgm:pt modelId="{CC80797B-ECCB-42DC-9664-4500FAD1E0B0}" type="sibTrans" cxnId="{0A340259-1771-439B-B194-CC74CCD5DAF7}">
      <dgm:prSet/>
      <dgm:spPr/>
      <dgm:t>
        <a:bodyPr/>
        <a:lstStyle/>
        <a:p>
          <a:endParaRPr lang="en-US"/>
        </a:p>
      </dgm:t>
    </dgm:pt>
    <dgm:pt modelId="{9FD3DC85-BD97-44D3-BB11-7DCB1F0C6D68}">
      <dgm:prSet phldrT="[Text]" custT="1"/>
      <dgm:spPr/>
      <dgm:t>
        <a:bodyPr/>
        <a:lstStyle/>
        <a:p>
          <a:r>
            <a:rPr lang="en-US" sz="2000" spc="-5" dirty="0" smtClean="0">
              <a:latin typeface="Century Gothic" panose="020B0502020202020204" pitchFamily="34" charset="0"/>
              <a:cs typeface="Lucida Sans Unicode"/>
            </a:rPr>
            <a:t>Dehydration </a:t>
          </a:r>
          <a:r>
            <a:rPr lang="en-US" sz="2000" dirty="0" smtClean="0">
              <a:latin typeface="Century Gothic" panose="020B0502020202020204" pitchFamily="34" charset="0"/>
              <a:cs typeface="Lucida Sans Unicode"/>
            </a:rPr>
            <a:t>(due to</a:t>
          </a:r>
          <a:r>
            <a:rPr lang="en-US" sz="2000" spc="-60" dirty="0" smtClean="0">
              <a:latin typeface="Century Gothic" panose="020B0502020202020204" pitchFamily="34" charset="0"/>
              <a:cs typeface="Lucida Sans Unicode"/>
            </a:rPr>
            <a:t> </a:t>
          </a:r>
          <a:r>
            <a:rPr lang="en-US" sz="2000" dirty="0" err="1" smtClean="0">
              <a:latin typeface="Century Gothic" panose="020B0502020202020204" pitchFamily="34" charset="0"/>
              <a:cs typeface="Lucida Sans Unicode"/>
            </a:rPr>
            <a:t>glucosuria</a:t>
          </a:r>
          <a:r>
            <a:rPr lang="en-US" sz="2000" dirty="0" smtClean="0">
              <a:latin typeface="Century Gothic" panose="020B0502020202020204" pitchFamily="34" charset="0"/>
              <a:cs typeface="Lucida Sans Unicode"/>
            </a:rPr>
            <a:t>)</a:t>
          </a:r>
          <a:endParaRPr lang="en-US" sz="2000" dirty="0"/>
        </a:p>
      </dgm:t>
    </dgm:pt>
    <dgm:pt modelId="{EBD952A5-0C70-4091-89BB-2A702BA1773F}" type="parTrans" cxnId="{D696BD1E-E1F2-4FA6-8902-A4F1F0C0524F}">
      <dgm:prSet/>
      <dgm:spPr/>
      <dgm:t>
        <a:bodyPr/>
        <a:lstStyle/>
        <a:p>
          <a:endParaRPr lang="en-US"/>
        </a:p>
      </dgm:t>
    </dgm:pt>
    <dgm:pt modelId="{7FE4B622-D323-4922-AB0C-90D9091AAC41}" type="sibTrans" cxnId="{D696BD1E-E1F2-4FA6-8902-A4F1F0C0524F}">
      <dgm:prSet/>
      <dgm:spPr/>
      <dgm:t>
        <a:bodyPr/>
        <a:lstStyle/>
        <a:p>
          <a:endParaRPr lang="en-US"/>
        </a:p>
      </dgm:t>
    </dgm:pt>
    <dgm:pt modelId="{286A5685-B872-470E-8D6E-D62AACA9BDE4}" type="pres">
      <dgm:prSet presAssocID="{88426682-ED65-43B4-80C5-F375E83303EA}" presName="Name0" presStyleCnt="0">
        <dgm:presLayoutVars>
          <dgm:chPref val="1"/>
          <dgm:dir/>
          <dgm:animOne val="branch"/>
          <dgm:animLvl val="lvl"/>
          <dgm:resizeHandles val="exact"/>
        </dgm:presLayoutVars>
      </dgm:prSet>
      <dgm:spPr/>
      <dgm:t>
        <a:bodyPr/>
        <a:lstStyle/>
        <a:p>
          <a:endParaRPr lang="en-US"/>
        </a:p>
      </dgm:t>
    </dgm:pt>
    <dgm:pt modelId="{70E04C84-7B80-464A-BB33-C9436691AFA8}" type="pres">
      <dgm:prSet presAssocID="{642A5318-91BE-434D-83F9-1623E4E04EF9}" presName="root1" presStyleCnt="0"/>
      <dgm:spPr/>
    </dgm:pt>
    <dgm:pt modelId="{F11534DF-5424-4B04-8C7B-C746105B15C5}" type="pres">
      <dgm:prSet presAssocID="{642A5318-91BE-434D-83F9-1623E4E04EF9}" presName="LevelOneTextNode" presStyleLbl="node0" presStyleIdx="0" presStyleCnt="1">
        <dgm:presLayoutVars>
          <dgm:chPref val="3"/>
        </dgm:presLayoutVars>
      </dgm:prSet>
      <dgm:spPr/>
      <dgm:t>
        <a:bodyPr/>
        <a:lstStyle/>
        <a:p>
          <a:endParaRPr lang="en-US"/>
        </a:p>
      </dgm:t>
    </dgm:pt>
    <dgm:pt modelId="{39E2BDD4-376E-4240-82E7-4AB60C5EE7AC}" type="pres">
      <dgm:prSet presAssocID="{642A5318-91BE-434D-83F9-1623E4E04EF9}" presName="level2hierChild" presStyleCnt="0"/>
      <dgm:spPr/>
    </dgm:pt>
    <dgm:pt modelId="{5F0FAEFA-0A5F-4608-AB55-7A30B90F367B}" type="pres">
      <dgm:prSet presAssocID="{1F34127C-87AF-4D01-B575-872831A3D4B3}" presName="conn2-1" presStyleLbl="parChTrans1D2" presStyleIdx="0" presStyleCnt="3"/>
      <dgm:spPr/>
      <dgm:t>
        <a:bodyPr/>
        <a:lstStyle/>
        <a:p>
          <a:endParaRPr lang="en-US"/>
        </a:p>
      </dgm:t>
    </dgm:pt>
    <dgm:pt modelId="{D31F4A87-1900-4666-8815-3B908567127A}" type="pres">
      <dgm:prSet presAssocID="{1F34127C-87AF-4D01-B575-872831A3D4B3}" presName="connTx" presStyleLbl="parChTrans1D2" presStyleIdx="0" presStyleCnt="3"/>
      <dgm:spPr/>
      <dgm:t>
        <a:bodyPr/>
        <a:lstStyle/>
        <a:p>
          <a:endParaRPr lang="en-US"/>
        </a:p>
      </dgm:t>
    </dgm:pt>
    <dgm:pt modelId="{D3449EA1-1100-4BB6-9D0F-878221D73BCD}" type="pres">
      <dgm:prSet presAssocID="{8D9ABFDF-E819-4B7A-9512-54651E94A5AD}" presName="root2" presStyleCnt="0"/>
      <dgm:spPr/>
    </dgm:pt>
    <dgm:pt modelId="{A845B628-4AE7-4BDC-B530-B179EA9B1B43}" type="pres">
      <dgm:prSet presAssocID="{8D9ABFDF-E819-4B7A-9512-54651E94A5AD}" presName="LevelTwoTextNode" presStyleLbl="node2" presStyleIdx="0" presStyleCnt="3">
        <dgm:presLayoutVars>
          <dgm:chPref val="3"/>
        </dgm:presLayoutVars>
      </dgm:prSet>
      <dgm:spPr/>
      <dgm:t>
        <a:bodyPr/>
        <a:lstStyle/>
        <a:p>
          <a:endParaRPr lang="en-US"/>
        </a:p>
      </dgm:t>
    </dgm:pt>
    <dgm:pt modelId="{765261E6-708E-4F64-8DC1-2BF2AA23E020}" type="pres">
      <dgm:prSet presAssocID="{8D9ABFDF-E819-4B7A-9512-54651E94A5AD}" presName="level3hierChild" presStyleCnt="0"/>
      <dgm:spPr/>
    </dgm:pt>
    <dgm:pt modelId="{CE48116B-1962-446F-8C04-C76EE5E35426}" type="pres">
      <dgm:prSet presAssocID="{456307BB-F7D6-4B9E-9059-001E318BC700}" presName="conn2-1" presStyleLbl="parChTrans1D2" presStyleIdx="1" presStyleCnt="3"/>
      <dgm:spPr/>
      <dgm:t>
        <a:bodyPr/>
        <a:lstStyle/>
        <a:p>
          <a:endParaRPr lang="en-US"/>
        </a:p>
      </dgm:t>
    </dgm:pt>
    <dgm:pt modelId="{99714138-9589-40B2-896A-7164E6637393}" type="pres">
      <dgm:prSet presAssocID="{456307BB-F7D6-4B9E-9059-001E318BC700}" presName="connTx" presStyleLbl="parChTrans1D2" presStyleIdx="1" presStyleCnt="3"/>
      <dgm:spPr/>
      <dgm:t>
        <a:bodyPr/>
        <a:lstStyle/>
        <a:p>
          <a:endParaRPr lang="en-US"/>
        </a:p>
      </dgm:t>
    </dgm:pt>
    <dgm:pt modelId="{AF7DC6C1-8F51-4D02-A134-B00BEAFA9947}" type="pres">
      <dgm:prSet presAssocID="{8669E90E-D7B7-4852-B13B-BB4AFDC8F256}" presName="root2" presStyleCnt="0"/>
      <dgm:spPr/>
    </dgm:pt>
    <dgm:pt modelId="{B14CEAB0-4468-4ED4-BE77-8617A0A7D5A2}" type="pres">
      <dgm:prSet presAssocID="{8669E90E-D7B7-4852-B13B-BB4AFDC8F256}" presName="LevelTwoTextNode" presStyleLbl="node2" presStyleIdx="1" presStyleCnt="3">
        <dgm:presLayoutVars>
          <dgm:chPref val="3"/>
        </dgm:presLayoutVars>
      </dgm:prSet>
      <dgm:spPr/>
      <dgm:t>
        <a:bodyPr/>
        <a:lstStyle/>
        <a:p>
          <a:endParaRPr lang="en-US"/>
        </a:p>
      </dgm:t>
    </dgm:pt>
    <dgm:pt modelId="{3EB33908-A0AD-4A1E-8992-9E2D4E8CFB8B}" type="pres">
      <dgm:prSet presAssocID="{8669E90E-D7B7-4852-B13B-BB4AFDC8F256}" presName="level3hierChild" presStyleCnt="0"/>
      <dgm:spPr/>
    </dgm:pt>
    <dgm:pt modelId="{1F784FA6-2FA2-46EE-9978-0DFE06E334C3}" type="pres">
      <dgm:prSet presAssocID="{EBD952A5-0C70-4091-89BB-2A702BA1773F}" presName="conn2-1" presStyleLbl="parChTrans1D2" presStyleIdx="2" presStyleCnt="3"/>
      <dgm:spPr/>
      <dgm:t>
        <a:bodyPr/>
        <a:lstStyle/>
        <a:p>
          <a:endParaRPr lang="en-US"/>
        </a:p>
      </dgm:t>
    </dgm:pt>
    <dgm:pt modelId="{A423D289-4AF0-4948-929F-DF648DC706B8}" type="pres">
      <dgm:prSet presAssocID="{EBD952A5-0C70-4091-89BB-2A702BA1773F}" presName="connTx" presStyleLbl="parChTrans1D2" presStyleIdx="2" presStyleCnt="3"/>
      <dgm:spPr/>
      <dgm:t>
        <a:bodyPr/>
        <a:lstStyle/>
        <a:p>
          <a:endParaRPr lang="en-US"/>
        </a:p>
      </dgm:t>
    </dgm:pt>
    <dgm:pt modelId="{318A4713-DB30-453A-B087-2D57C781BEBD}" type="pres">
      <dgm:prSet presAssocID="{9FD3DC85-BD97-44D3-BB11-7DCB1F0C6D68}" presName="root2" presStyleCnt="0"/>
      <dgm:spPr/>
    </dgm:pt>
    <dgm:pt modelId="{822115C2-9AF0-484E-8B6A-BA7AE17C1F78}" type="pres">
      <dgm:prSet presAssocID="{9FD3DC85-BD97-44D3-BB11-7DCB1F0C6D68}" presName="LevelTwoTextNode" presStyleLbl="node2" presStyleIdx="2" presStyleCnt="3">
        <dgm:presLayoutVars>
          <dgm:chPref val="3"/>
        </dgm:presLayoutVars>
      </dgm:prSet>
      <dgm:spPr/>
      <dgm:t>
        <a:bodyPr/>
        <a:lstStyle/>
        <a:p>
          <a:endParaRPr lang="en-US"/>
        </a:p>
      </dgm:t>
    </dgm:pt>
    <dgm:pt modelId="{17CEF911-2692-4932-85DA-B161314B60E5}" type="pres">
      <dgm:prSet presAssocID="{9FD3DC85-BD97-44D3-BB11-7DCB1F0C6D68}" presName="level3hierChild" presStyleCnt="0"/>
      <dgm:spPr/>
    </dgm:pt>
  </dgm:ptLst>
  <dgm:cxnLst>
    <dgm:cxn modelId="{163C4AED-9BA4-46DA-90CC-B04BD92956EF}" type="presOf" srcId="{88426682-ED65-43B4-80C5-F375E83303EA}" destId="{286A5685-B872-470E-8D6E-D62AACA9BDE4}" srcOrd="0" destOrd="0" presId="urn:microsoft.com/office/officeart/2008/layout/HorizontalMultiLevelHierarchy"/>
    <dgm:cxn modelId="{9895F2E1-E8CA-4048-916F-F6A042D54553}" type="presOf" srcId="{642A5318-91BE-434D-83F9-1623E4E04EF9}" destId="{F11534DF-5424-4B04-8C7B-C746105B15C5}" srcOrd="0" destOrd="0" presId="urn:microsoft.com/office/officeart/2008/layout/HorizontalMultiLevelHierarchy"/>
    <dgm:cxn modelId="{98FC92BB-0D2B-4710-9974-403BA894493E}" type="presOf" srcId="{8D9ABFDF-E819-4B7A-9512-54651E94A5AD}" destId="{A845B628-4AE7-4BDC-B530-B179EA9B1B43}" srcOrd="0" destOrd="0" presId="urn:microsoft.com/office/officeart/2008/layout/HorizontalMultiLevelHierarchy"/>
    <dgm:cxn modelId="{D696BD1E-E1F2-4FA6-8902-A4F1F0C0524F}" srcId="{642A5318-91BE-434D-83F9-1623E4E04EF9}" destId="{9FD3DC85-BD97-44D3-BB11-7DCB1F0C6D68}" srcOrd="2" destOrd="0" parTransId="{EBD952A5-0C70-4091-89BB-2A702BA1773F}" sibTransId="{7FE4B622-D323-4922-AB0C-90D9091AAC41}"/>
    <dgm:cxn modelId="{A33ED9B1-14E2-445C-B01D-AEAB83F83A35}" type="presOf" srcId="{456307BB-F7D6-4B9E-9059-001E318BC700}" destId="{CE48116B-1962-446F-8C04-C76EE5E35426}" srcOrd="0" destOrd="0" presId="urn:microsoft.com/office/officeart/2008/layout/HorizontalMultiLevelHierarchy"/>
    <dgm:cxn modelId="{0A340259-1771-439B-B194-CC74CCD5DAF7}" srcId="{642A5318-91BE-434D-83F9-1623E4E04EF9}" destId="{8669E90E-D7B7-4852-B13B-BB4AFDC8F256}" srcOrd="1" destOrd="0" parTransId="{456307BB-F7D6-4B9E-9059-001E318BC700}" sibTransId="{CC80797B-ECCB-42DC-9664-4500FAD1E0B0}"/>
    <dgm:cxn modelId="{E399A3EC-644A-4CCA-BC1A-C4B39596EC99}" type="presOf" srcId="{1F34127C-87AF-4D01-B575-872831A3D4B3}" destId="{5F0FAEFA-0A5F-4608-AB55-7A30B90F367B}" srcOrd="0" destOrd="0" presId="urn:microsoft.com/office/officeart/2008/layout/HorizontalMultiLevelHierarchy"/>
    <dgm:cxn modelId="{192AC267-54A3-4D79-8A7C-ECD94645D37B}" type="presOf" srcId="{EBD952A5-0C70-4091-89BB-2A702BA1773F}" destId="{1F784FA6-2FA2-46EE-9978-0DFE06E334C3}" srcOrd="0" destOrd="0" presId="urn:microsoft.com/office/officeart/2008/layout/HorizontalMultiLevelHierarchy"/>
    <dgm:cxn modelId="{1F3883EA-6337-4EBC-905B-8E13379EA12B}" type="presOf" srcId="{456307BB-F7D6-4B9E-9059-001E318BC700}" destId="{99714138-9589-40B2-896A-7164E6637393}" srcOrd="1" destOrd="0" presId="urn:microsoft.com/office/officeart/2008/layout/HorizontalMultiLevelHierarchy"/>
    <dgm:cxn modelId="{00F2B086-2DAB-458C-822E-BB13B1A12B1F}" srcId="{88426682-ED65-43B4-80C5-F375E83303EA}" destId="{642A5318-91BE-434D-83F9-1623E4E04EF9}" srcOrd="0" destOrd="0" parTransId="{96C93F16-2B81-45BE-8675-61F623F93439}" sibTransId="{2544DEFA-8AD5-4DD9-BBCE-C1A7AE76066A}"/>
    <dgm:cxn modelId="{BEF8713F-4559-4972-A8B3-9046261E9FDD}" srcId="{642A5318-91BE-434D-83F9-1623E4E04EF9}" destId="{8D9ABFDF-E819-4B7A-9512-54651E94A5AD}" srcOrd="0" destOrd="0" parTransId="{1F34127C-87AF-4D01-B575-872831A3D4B3}" sibTransId="{6EB91887-A6CE-4419-A868-2936C76CF4A5}"/>
    <dgm:cxn modelId="{BB70818B-AB56-4A97-B9F4-4BE624E4946A}" type="presOf" srcId="{1F34127C-87AF-4D01-B575-872831A3D4B3}" destId="{D31F4A87-1900-4666-8815-3B908567127A}" srcOrd="1" destOrd="0" presId="urn:microsoft.com/office/officeart/2008/layout/HorizontalMultiLevelHierarchy"/>
    <dgm:cxn modelId="{18A3854D-E806-4E59-A274-CC229D94CAEE}" type="presOf" srcId="{8669E90E-D7B7-4852-B13B-BB4AFDC8F256}" destId="{B14CEAB0-4468-4ED4-BE77-8617A0A7D5A2}" srcOrd="0" destOrd="0" presId="urn:microsoft.com/office/officeart/2008/layout/HorizontalMultiLevelHierarchy"/>
    <dgm:cxn modelId="{78BD7A11-1E3F-4830-840E-E6A2D6B4949F}" type="presOf" srcId="{9FD3DC85-BD97-44D3-BB11-7DCB1F0C6D68}" destId="{822115C2-9AF0-484E-8B6A-BA7AE17C1F78}" srcOrd="0" destOrd="0" presId="urn:microsoft.com/office/officeart/2008/layout/HorizontalMultiLevelHierarchy"/>
    <dgm:cxn modelId="{4DF3FD58-4DFB-40B2-B205-25EBD151A3D4}" type="presOf" srcId="{EBD952A5-0C70-4091-89BB-2A702BA1773F}" destId="{A423D289-4AF0-4948-929F-DF648DC706B8}" srcOrd="1" destOrd="0" presId="urn:microsoft.com/office/officeart/2008/layout/HorizontalMultiLevelHierarchy"/>
    <dgm:cxn modelId="{CFC4315A-05BB-468A-BF05-8627FA83BD4D}" type="presParOf" srcId="{286A5685-B872-470E-8D6E-D62AACA9BDE4}" destId="{70E04C84-7B80-464A-BB33-C9436691AFA8}" srcOrd="0" destOrd="0" presId="urn:microsoft.com/office/officeart/2008/layout/HorizontalMultiLevelHierarchy"/>
    <dgm:cxn modelId="{EFEF6763-6A0D-45FC-850E-A47EE0BC7783}" type="presParOf" srcId="{70E04C84-7B80-464A-BB33-C9436691AFA8}" destId="{F11534DF-5424-4B04-8C7B-C746105B15C5}" srcOrd="0" destOrd="0" presId="urn:microsoft.com/office/officeart/2008/layout/HorizontalMultiLevelHierarchy"/>
    <dgm:cxn modelId="{A0D307D7-EA16-4810-B4F8-C4C6A4E1D6B2}" type="presParOf" srcId="{70E04C84-7B80-464A-BB33-C9436691AFA8}" destId="{39E2BDD4-376E-4240-82E7-4AB60C5EE7AC}" srcOrd="1" destOrd="0" presId="urn:microsoft.com/office/officeart/2008/layout/HorizontalMultiLevelHierarchy"/>
    <dgm:cxn modelId="{5177DE66-9DD2-4F88-8A15-17FEAE2C3A8B}" type="presParOf" srcId="{39E2BDD4-376E-4240-82E7-4AB60C5EE7AC}" destId="{5F0FAEFA-0A5F-4608-AB55-7A30B90F367B}" srcOrd="0" destOrd="0" presId="urn:microsoft.com/office/officeart/2008/layout/HorizontalMultiLevelHierarchy"/>
    <dgm:cxn modelId="{A847C384-25A6-45FC-A68B-C0BB9D6D9B3D}" type="presParOf" srcId="{5F0FAEFA-0A5F-4608-AB55-7A30B90F367B}" destId="{D31F4A87-1900-4666-8815-3B908567127A}" srcOrd="0" destOrd="0" presId="urn:microsoft.com/office/officeart/2008/layout/HorizontalMultiLevelHierarchy"/>
    <dgm:cxn modelId="{9C93BF50-B337-4045-B5B7-B104BA7011AC}" type="presParOf" srcId="{39E2BDD4-376E-4240-82E7-4AB60C5EE7AC}" destId="{D3449EA1-1100-4BB6-9D0F-878221D73BCD}" srcOrd="1" destOrd="0" presId="urn:microsoft.com/office/officeart/2008/layout/HorizontalMultiLevelHierarchy"/>
    <dgm:cxn modelId="{1F2A281C-9B94-4D70-B48F-2C5B476FC5AC}" type="presParOf" srcId="{D3449EA1-1100-4BB6-9D0F-878221D73BCD}" destId="{A845B628-4AE7-4BDC-B530-B179EA9B1B43}" srcOrd="0" destOrd="0" presId="urn:microsoft.com/office/officeart/2008/layout/HorizontalMultiLevelHierarchy"/>
    <dgm:cxn modelId="{BEDF90F6-B87A-49C0-84A9-5B54F606D011}" type="presParOf" srcId="{D3449EA1-1100-4BB6-9D0F-878221D73BCD}" destId="{765261E6-708E-4F64-8DC1-2BF2AA23E020}" srcOrd="1" destOrd="0" presId="urn:microsoft.com/office/officeart/2008/layout/HorizontalMultiLevelHierarchy"/>
    <dgm:cxn modelId="{C524150B-2F0A-41B7-BFE4-281D24AEFCD3}" type="presParOf" srcId="{39E2BDD4-376E-4240-82E7-4AB60C5EE7AC}" destId="{CE48116B-1962-446F-8C04-C76EE5E35426}" srcOrd="2" destOrd="0" presId="urn:microsoft.com/office/officeart/2008/layout/HorizontalMultiLevelHierarchy"/>
    <dgm:cxn modelId="{BFEAA600-BE3E-44E9-B708-A07E73BC146F}" type="presParOf" srcId="{CE48116B-1962-446F-8C04-C76EE5E35426}" destId="{99714138-9589-40B2-896A-7164E6637393}" srcOrd="0" destOrd="0" presId="urn:microsoft.com/office/officeart/2008/layout/HorizontalMultiLevelHierarchy"/>
    <dgm:cxn modelId="{720E87F3-A4A2-44CD-B6CC-5FFB573262B1}" type="presParOf" srcId="{39E2BDD4-376E-4240-82E7-4AB60C5EE7AC}" destId="{AF7DC6C1-8F51-4D02-A134-B00BEAFA9947}" srcOrd="3" destOrd="0" presId="urn:microsoft.com/office/officeart/2008/layout/HorizontalMultiLevelHierarchy"/>
    <dgm:cxn modelId="{C24316A9-1044-46FE-A151-E56168B8DB6D}" type="presParOf" srcId="{AF7DC6C1-8F51-4D02-A134-B00BEAFA9947}" destId="{B14CEAB0-4468-4ED4-BE77-8617A0A7D5A2}" srcOrd="0" destOrd="0" presId="urn:microsoft.com/office/officeart/2008/layout/HorizontalMultiLevelHierarchy"/>
    <dgm:cxn modelId="{8F16635F-FB72-4485-80F1-0105DE02617A}" type="presParOf" srcId="{AF7DC6C1-8F51-4D02-A134-B00BEAFA9947}" destId="{3EB33908-A0AD-4A1E-8992-9E2D4E8CFB8B}" srcOrd="1" destOrd="0" presId="urn:microsoft.com/office/officeart/2008/layout/HorizontalMultiLevelHierarchy"/>
    <dgm:cxn modelId="{EA333B21-46A6-4217-8AF1-B3945ACB8F74}" type="presParOf" srcId="{39E2BDD4-376E-4240-82E7-4AB60C5EE7AC}" destId="{1F784FA6-2FA2-46EE-9978-0DFE06E334C3}" srcOrd="4" destOrd="0" presId="urn:microsoft.com/office/officeart/2008/layout/HorizontalMultiLevelHierarchy"/>
    <dgm:cxn modelId="{EFB17854-AB6B-4E86-8EAC-916629694EF8}" type="presParOf" srcId="{1F784FA6-2FA2-46EE-9978-0DFE06E334C3}" destId="{A423D289-4AF0-4948-929F-DF648DC706B8}" srcOrd="0" destOrd="0" presId="urn:microsoft.com/office/officeart/2008/layout/HorizontalMultiLevelHierarchy"/>
    <dgm:cxn modelId="{F10191E9-135A-4B43-BC54-5CAC3457F445}" type="presParOf" srcId="{39E2BDD4-376E-4240-82E7-4AB60C5EE7AC}" destId="{318A4713-DB30-453A-B087-2D57C781BEBD}" srcOrd="5" destOrd="0" presId="urn:microsoft.com/office/officeart/2008/layout/HorizontalMultiLevelHierarchy"/>
    <dgm:cxn modelId="{065F9A52-7CDE-430C-B2A6-0B72B5899673}" type="presParOf" srcId="{318A4713-DB30-453A-B087-2D57C781BEBD}" destId="{822115C2-9AF0-484E-8B6A-BA7AE17C1F78}" srcOrd="0" destOrd="0" presId="urn:microsoft.com/office/officeart/2008/layout/HorizontalMultiLevelHierarchy"/>
    <dgm:cxn modelId="{56878857-79DB-48C0-AE80-0050D13F9A1A}" type="presParOf" srcId="{318A4713-DB30-453A-B087-2D57C781BEBD}" destId="{17CEF911-2692-4932-85DA-B161314B60E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DFAD0E-49ED-4D1C-88F7-679D7F777159}"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n-US"/>
        </a:p>
      </dgm:t>
    </dgm:pt>
    <dgm:pt modelId="{EEDA13BE-F74C-46E3-A47A-F7CB7D0AAC8B}">
      <dgm:prSet phldrT="[Text]" custT="1"/>
      <dgm:spPr/>
      <dgm:t>
        <a:bodyPr/>
        <a:lstStyle/>
        <a:p>
          <a:r>
            <a:rPr lang="en-GB" sz="2000" dirty="0" smtClean="0">
              <a:latin typeface="Century Gothic" panose="020B0502020202020204" pitchFamily="34" charset="0"/>
            </a:rPr>
            <a:t>Precipitating factors for DKA</a:t>
          </a:r>
          <a:endParaRPr lang="en-US" sz="2000" dirty="0">
            <a:latin typeface="Century Gothic" panose="020B0502020202020204" pitchFamily="34" charset="0"/>
          </a:endParaRPr>
        </a:p>
      </dgm:t>
    </dgm:pt>
    <dgm:pt modelId="{1D71020C-3B13-465C-88D0-51041F3C9498}" type="parTrans" cxnId="{7D71EFD2-607E-4710-BDCC-D653BA59C4E3}">
      <dgm:prSet/>
      <dgm:spPr/>
      <dgm:t>
        <a:bodyPr/>
        <a:lstStyle/>
        <a:p>
          <a:endParaRPr lang="en-US"/>
        </a:p>
      </dgm:t>
    </dgm:pt>
    <dgm:pt modelId="{93BD23D8-BEC0-4117-B1DA-41ED53A27B55}" type="sibTrans" cxnId="{7D71EFD2-607E-4710-BDCC-D653BA59C4E3}">
      <dgm:prSet/>
      <dgm:spPr/>
      <dgm:t>
        <a:bodyPr/>
        <a:lstStyle/>
        <a:p>
          <a:endParaRPr lang="en-US"/>
        </a:p>
      </dgm:t>
    </dgm:pt>
    <dgm:pt modelId="{83430A8A-FC7C-41C5-833B-C05FFC12C3F2}">
      <dgm:prSet phldrT="[Text]" custT="1"/>
      <dgm:spPr/>
      <dgm:t>
        <a:bodyPr/>
        <a:lstStyle/>
        <a:p>
          <a:r>
            <a:rPr lang="en-GB" sz="2000" dirty="0" smtClean="0"/>
            <a:t>Infections (30-40%)</a:t>
          </a:r>
          <a:endParaRPr lang="en-US" sz="2000" dirty="0"/>
        </a:p>
      </dgm:t>
    </dgm:pt>
    <dgm:pt modelId="{63CBCD75-C69F-4A6B-8763-2D414A420761}" type="parTrans" cxnId="{20CF95C1-F520-4817-A865-E0F9ECFF2584}">
      <dgm:prSet/>
      <dgm:spPr/>
      <dgm:t>
        <a:bodyPr/>
        <a:lstStyle/>
        <a:p>
          <a:endParaRPr lang="en-US"/>
        </a:p>
      </dgm:t>
    </dgm:pt>
    <dgm:pt modelId="{B51094A5-5858-46DD-8BCF-1C8C744D6B06}" type="sibTrans" cxnId="{20CF95C1-F520-4817-A865-E0F9ECFF2584}">
      <dgm:prSet/>
      <dgm:spPr/>
      <dgm:t>
        <a:bodyPr/>
        <a:lstStyle/>
        <a:p>
          <a:endParaRPr lang="en-US"/>
        </a:p>
      </dgm:t>
    </dgm:pt>
    <dgm:pt modelId="{B7E72586-B74C-4872-8E79-963BC73795D5}">
      <dgm:prSet phldrT="[Text]" custT="1"/>
      <dgm:spPr/>
      <dgm:t>
        <a:bodyPr/>
        <a:lstStyle/>
        <a:p>
          <a:r>
            <a:rPr lang="en-GB" sz="2000" dirty="0" smtClean="0"/>
            <a:t>Inadequate insulin treatment or non-compliance (20%)</a:t>
          </a:r>
          <a:endParaRPr lang="en-US" sz="2000" dirty="0"/>
        </a:p>
      </dgm:t>
    </dgm:pt>
    <dgm:pt modelId="{8D72FB85-4BC4-438B-B6E7-7BB979EE8411}" type="parTrans" cxnId="{A38CF831-BEA2-48C7-83B8-F311D6EE241E}">
      <dgm:prSet/>
      <dgm:spPr/>
      <dgm:t>
        <a:bodyPr/>
        <a:lstStyle/>
        <a:p>
          <a:endParaRPr lang="en-US"/>
        </a:p>
      </dgm:t>
    </dgm:pt>
    <dgm:pt modelId="{A919692E-25D6-4F79-B678-9DF398FCFFFB}" type="sibTrans" cxnId="{A38CF831-BEA2-48C7-83B8-F311D6EE241E}">
      <dgm:prSet/>
      <dgm:spPr/>
      <dgm:t>
        <a:bodyPr/>
        <a:lstStyle/>
        <a:p>
          <a:endParaRPr lang="en-US"/>
        </a:p>
      </dgm:t>
    </dgm:pt>
    <dgm:pt modelId="{A4B1F237-7F48-4E0A-B9D0-7871ACCD9140}">
      <dgm:prSet phldrT="[Text]" custT="1"/>
      <dgm:spPr/>
      <dgm:t>
        <a:bodyPr/>
        <a:lstStyle/>
        <a:p>
          <a:r>
            <a:rPr lang="en-GB" sz="2000" dirty="0" smtClean="0">
              <a:latin typeface="Century Gothic" panose="020B0502020202020204" pitchFamily="34" charset="0"/>
            </a:rPr>
            <a:t>Severe illness e.g. </a:t>
          </a:r>
          <a:r>
            <a:rPr lang="en-GB" sz="2000" dirty="0" err="1" smtClean="0">
              <a:latin typeface="Century Gothic" panose="020B0502020202020204" pitchFamily="34" charset="0"/>
            </a:rPr>
            <a:t>Myocadial</a:t>
          </a:r>
          <a:r>
            <a:rPr lang="en-GB" sz="2000" dirty="0" smtClean="0">
              <a:latin typeface="Century Gothic" panose="020B0502020202020204" pitchFamily="34" charset="0"/>
            </a:rPr>
            <a:t> Infraction</a:t>
          </a:r>
          <a:endParaRPr lang="en-US" sz="2000" dirty="0">
            <a:latin typeface="Century Gothic" panose="020B0502020202020204" pitchFamily="34" charset="0"/>
          </a:endParaRPr>
        </a:p>
      </dgm:t>
    </dgm:pt>
    <dgm:pt modelId="{C32D41E4-33A2-4F8D-AB06-E399D405BA77}" type="parTrans" cxnId="{1AD64FDA-93DF-42AD-8977-83E26617EA2C}">
      <dgm:prSet/>
      <dgm:spPr/>
      <dgm:t>
        <a:bodyPr/>
        <a:lstStyle/>
        <a:p>
          <a:endParaRPr lang="en-US"/>
        </a:p>
      </dgm:t>
    </dgm:pt>
    <dgm:pt modelId="{1200650B-128C-40B2-AC6B-05A6B139E911}" type="sibTrans" cxnId="{1AD64FDA-93DF-42AD-8977-83E26617EA2C}">
      <dgm:prSet/>
      <dgm:spPr/>
      <dgm:t>
        <a:bodyPr/>
        <a:lstStyle/>
        <a:p>
          <a:endParaRPr lang="en-US"/>
        </a:p>
      </dgm:t>
    </dgm:pt>
    <dgm:pt modelId="{A64AA407-DAA0-4CD5-AAD6-689E4695A2AF}">
      <dgm:prSet custT="1"/>
      <dgm:spPr/>
      <dgm:t>
        <a:bodyPr/>
        <a:lstStyle/>
        <a:p>
          <a:r>
            <a:rPr lang="en-GB" sz="2000" dirty="0" smtClean="0">
              <a:latin typeface="Century Gothic" panose="020B0502020202020204" pitchFamily="34" charset="0"/>
            </a:rPr>
            <a:t>Trauma</a:t>
          </a:r>
          <a:endParaRPr lang="en-US" sz="2000" dirty="0">
            <a:latin typeface="Century Gothic" panose="020B0502020202020204" pitchFamily="34" charset="0"/>
          </a:endParaRPr>
        </a:p>
      </dgm:t>
    </dgm:pt>
    <dgm:pt modelId="{E35B5AF6-8358-471D-BEF7-C19DDAB7F1CC}" type="parTrans" cxnId="{50DF81B8-F670-471E-B8C2-74EBD4E19567}">
      <dgm:prSet/>
      <dgm:spPr/>
      <dgm:t>
        <a:bodyPr/>
        <a:lstStyle/>
        <a:p>
          <a:endParaRPr lang="en-US"/>
        </a:p>
      </dgm:t>
    </dgm:pt>
    <dgm:pt modelId="{91BFC4EE-2810-42C8-8BDC-3E73739505F3}" type="sibTrans" cxnId="{50DF81B8-F670-471E-B8C2-74EBD4E19567}">
      <dgm:prSet/>
      <dgm:spPr/>
      <dgm:t>
        <a:bodyPr/>
        <a:lstStyle/>
        <a:p>
          <a:endParaRPr lang="en-US"/>
        </a:p>
      </dgm:t>
    </dgm:pt>
    <dgm:pt modelId="{BBB8F062-2C95-4107-B3CC-83912E9CB68C}">
      <dgm:prSet custT="1"/>
      <dgm:spPr/>
      <dgm:t>
        <a:bodyPr/>
        <a:lstStyle/>
        <a:p>
          <a:r>
            <a:rPr lang="en-GB" sz="2000" dirty="0" smtClean="0">
              <a:latin typeface="Century Gothic" panose="020B0502020202020204" pitchFamily="34" charset="0"/>
            </a:rPr>
            <a:t>Drugs e.g. Steroids</a:t>
          </a:r>
          <a:endParaRPr lang="en-US" sz="2000" dirty="0">
            <a:latin typeface="Century Gothic" panose="020B0502020202020204" pitchFamily="34" charset="0"/>
          </a:endParaRPr>
        </a:p>
      </dgm:t>
    </dgm:pt>
    <dgm:pt modelId="{AE933B82-3FB5-4A51-870F-4F1FB27CFB61}" type="parTrans" cxnId="{452DA716-8517-4215-8B1A-95AF88B7F6EB}">
      <dgm:prSet/>
      <dgm:spPr/>
      <dgm:t>
        <a:bodyPr/>
        <a:lstStyle/>
        <a:p>
          <a:endParaRPr lang="en-US"/>
        </a:p>
      </dgm:t>
    </dgm:pt>
    <dgm:pt modelId="{22F66876-07E4-4E56-AF12-6399D7D78BA8}" type="sibTrans" cxnId="{452DA716-8517-4215-8B1A-95AF88B7F6EB}">
      <dgm:prSet/>
      <dgm:spPr/>
      <dgm:t>
        <a:bodyPr/>
        <a:lstStyle/>
        <a:p>
          <a:endParaRPr lang="en-US"/>
        </a:p>
      </dgm:t>
    </dgm:pt>
    <dgm:pt modelId="{629A8E0D-E9D4-46A0-9C04-B04CCB6CF59E}" type="pres">
      <dgm:prSet presAssocID="{1BDFAD0E-49ED-4D1C-88F7-679D7F777159}" presName="Name0" presStyleCnt="0">
        <dgm:presLayoutVars>
          <dgm:chPref val="1"/>
          <dgm:dir/>
          <dgm:animOne val="branch"/>
          <dgm:animLvl val="lvl"/>
          <dgm:resizeHandles val="exact"/>
        </dgm:presLayoutVars>
      </dgm:prSet>
      <dgm:spPr/>
      <dgm:t>
        <a:bodyPr/>
        <a:lstStyle/>
        <a:p>
          <a:endParaRPr lang="en-US"/>
        </a:p>
      </dgm:t>
    </dgm:pt>
    <dgm:pt modelId="{BB8D5D96-29CE-4013-B2AB-086B4DEAAC9C}" type="pres">
      <dgm:prSet presAssocID="{EEDA13BE-F74C-46E3-A47A-F7CB7D0AAC8B}" presName="root1" presStyleCnt="0"/>
      <dgm:spPr/>
    </dgm:pt>
    <dgm:pt modelId="{DD55AEF8-F263-4DD5-967C-45CB88B10D77}" type="pres">
      <dgm:prSet presAssocID="{EEDA13BE-F74C-46E3-A47A-F7CB7D0AAC8B}" presName="LevelOneTextNode" presStyleLbl="node0" presStyleIdx="0" presStyleCnt="1">
        <dgm:presLayoutVars>
          <dgm:chPref val="3"/>
        </dgm:presLayoutVars>
      </dgm:prSet>
      <dgm:spPr/>
      <dgm:t>
        <a:bodyPr/>
        <a:lstStyle/>
        <a:p>
          <a:endParaRPr lang="en-US"/>
        </a:p>
      </dgm:t>
    </dgm:pt>
    <dgm:pt modelId="{CB239E99-E2E2-40D0-B678-AD81C44BB7D5}" type="pres">
      <dgm:prSet presAssocID="{EEDA13BE-F74C-46E3-A47A-F7CB7D0AAC8B}" presName="level2hierChild" presStyleCnt="0"/>
      <dgm:spPr/>
    </dgm:pt>
    <dgm:pt modelId="{28FEB321-AC2A-4830-B202-AC1CC3FBE5FE}" type="pres">
      <dgm:prSet presAssocID="{63CBCD75-C69F-4A6B-8763-2D414A420761}" presName="conn2-1" presStyleLbl="parChTrans1D2" presStyleIdx="0" presStyleCnt="5"/>
      <dgm:spPr/>
      <dgm:t>
        <a:bodyPr/>
        <a:lstStyle/>
        <a:p>
          <a:endParaRPr lang="en-US"/>
        </a:p>
      </dgm:t>
    </dgm:pt>
    <dgm:pt modelId="{7D1251B4-E764-4EF4-8001-14B8BC4D64AB}" type="pres">
      <dgm:prSet presAssocID="{63CBCD75-C69F-4A6B-8763-2D414A420761}" presName="connTx" presStyleLbl="parChTrans1D2" presStyleIdx="0" presStyleCnt="5"/>
      <dgm:spPr/>
      <dgm:t>
        <a:bodyPr/>
        <a:lstStyle/>
        <a:p>
          <a:endParaRPr lang="en-US"/>
        </a:p>
      </dgm:t>
    </dgm:pt>
    <dgm:pt modelId="{5097DFBD-DDA0-4FFC-B05A-6F10D89DD704}" type="pres">
      <dgm:prSet presAssocID="{83430A8A-FC7C-41C5-833B-C05FFC12C3F2}" presName="root2" presStyleCnt="0"/>
      <dgm:spPr/>
    </dgm:pt>
    <dgm:pt modelId="{4659CA17-2F1A-4D58-AEB9-900153EEF5A0}" type="pres">
      <dgm:prSet presAssocID="{83430A8A-FC7C-41C5-833B-C05FFC12C3F2}" presName="LevelTwoTextNode" presStyleLbl="node2" presStyleIdx="0" presStyleCnt="5" custLinFactNeighborX="882" custLinFactNeighborY="-82">
        <dgm:presLayoutVars>
          <dgm:chPref val="3"/>
        </dgm:presLayoutVars>
      </dgm:prSet>
      <dgm:spPr/>
      <dgm:t>
        <a:bodyPr/>
        <a:lstStyle/>
        <a:p>
          <a:endParaRPr lang="en-US"/>
        </a:p>
      </dgm:t>
    </dgm:pt>
    <dgm:pt modelId="{1B3CAA7D-0C95-4A7A-A818-9ACA86954406}" type="pres">
      <dgm:prSet presAssocID="{83430A8A-FC7C-41C5-833B-C05FFC12C3F2}" presName="level3hierChild" presStyleCnt="0"/>
      <dgm:spPr/>
    </dgm:pt>
    <dgm:pt modelId="{9FE95380-1B2B-4620-AD8A-C66E6D3512D7}" type="pres">
      <dgm:prSet presAssocID="{8D72FB85-4BC4-438B-B6E7-7BB979EE8411}" presName="conn2-1" presStyleLbl="parChTrans1D2" presStyleIdx="1" presStyleCnt="5"/>
      <dgm:spPr/>
      <dgm:t>
        <a:bodyPr/>
        <a:lstStyle/>
        <a:p>
          <a:endParaRPr lang="en-US"/>
        </a:p>
      </dgm:t>
    </dgm:pt>
    <dgm:pt modelId="{ADF32118-27B5-4829-BC7A-719E002EF01F}" type="pres">
      <dgm:prSet presAssocID="{8D72FB85-4BC4-438B-B6E7-7BB979EE8411}" presName="connTx" presStyleLbl="parChTrans1D2" presStyleIdx="1" presStyleCnt="5"/>
      <dgm:spPr/>
      <dgm:t>
        <a:bodyPr/>
        <a:lstStyle/>
        <a:p>
          <a:endParaRPr lang="en-US"/>
        </a:p>
      </dgm:t>
    </dgm:pt>
    <dgm:pt modelId="{53D211D1-466E-4CF1-8ABA-CE9D206D3FC4}" type="pres">
      <dgm:prSet presAssocID="{B7E72586-B74C-4872-8E79-963BC73795D5}" presName="root2" presStyleCnt="0"/>
      <dgm:spPr/>
    </dgm:pt>
    <dgm:pt modelId="{20A0CF47-A159-467B-BB1D-87CB0A87E954}" type="pres">
      <dgm:prSet presAssocID="{B7E72586-B74C-4872-8E79-963BC73795D5}" presName="LevelTwoTextNode" presStyleLbl="node2" presStyleIdx="1" presStyleCnt="5">
        <dgm:presLayoutVars>
          <dgm:chPref val="3"/>
        </dgm:presLayoutVars>
      </dgm:prSet>
      <dgm:spPr/>
      <dgm:t>
        <a:bodyPr/>
        <a:lstStyle/>
        <a:p>
          <a:endParaRPr lang="en-US"/>
        </a:p>
      </dgm:t>
    </dgm:pt>
    <dgm:pt modelId="{E7B3BC98-7168-4473-A9D5-3D7BB3521A17}" type="pres">
      <dgm:prSet presAssocID="{B7E72586-B74C-4872-8E79-963BC73795D5}" presName="level3hierChild" presStyleCnt="0"/>
      <dgm:spPr/>
    </dgm:pt>
    <dgm:pt modelId="{E656D9D1-68B3-4D5D-A374-334BDC1B93ED}" type="pres">
      <dgm:prSet presAssocID="{C32D41E4-33A2-4F8D-AB06-E399D405BA77}" presName="conn2-1" presStyleLbl="parChTrans1D2" presStyleIdx="2" presStyleCnt="5"/>
      <dgm:spPr/>
      <dgm:t>
        <a:bodyPr/>
        <a:lstStyle/>
        <a:p>
          <a:endParaRPr lang="en-US"/>
        </a:p>
      </dgm:t>
    </dgm:pt>
    <dgm:pt modelId="{623FC17B-00FE-4C41-8028-4E6F3BADEBCE}" type="pres">
      <dgm:prSet presAssocID="{C32D41E4-33A2-4F8D-AB06-E399D405BA77}" presName="connTx" presStyleLbl="parChTrans1D2" presStyleIdx="2" presStyleCnt="5"/>
      <dgm:spPr/>
      <dgm:t>
        <a:bodyPr/>
        <a:lstStyle/>
        <a:p>
          <a:endParaRPr lang="en-US"/>
        </a:p>
      </dgm:t>
    </dgm:pt>
    <dgm:pt modelId="{1F192B4C-027B-41FF-90EA-21F45F4D8057}" type="pres">
      <dgm:prSet presAssocID="{A4B1F237-7F48-4E0A-B9D0-7871ACCD9140}" presName="root2" presStyleCnt="0"/>
      <dgm:spPr/>
    </dgm:pt>
    <dgm:pt modelId="{7AD38E5E-45C3-4C68-AA26-83B2CA47DF3B}" type="pres">
      <dgm:prSet presAssocID="{A4B1F237-7F48-4E0A-B9D0-7871ACCD9140}" presName="LevelTwoTextNode" presStyleLbl="node2" presStyleIdx="2" presStyleCnt="5">
        <dgm:presLayoutVars>
          <dgm:chPref val="3"/>
        </dgm:presLayoutVars>
      </dgm:prSet>
      <dgm:spPr/>
      <dgm:t>
        <a:bodyPr/>
        <a:lstStyle/>
        <a:p>
          <a:endParaRPr lang="en-US"/>
        </a:p>
      </dgm:t>
    </dgm:pt>
    <dgm:pt modelId="{4ADA42A4-A374-4FDE-A1A8-69C4C46CD0DB}" type="pres">
      <dgm:prSet presAssocID="{A4B1F237-7F48-4E0A-B9D0-7871ACCD9140}" presName="level3hierChild" presStyleCnt="0"/>
      <dgm:spPr/>
    </dgm:pt>
    <dgm:pt modelId="{01E95765-F08E-4A1F-B7B7-4F689A044F81}" type="pres">
      <dgm:prSet presAssocID="{E35B5AF6-8358-471D-BEF7-C19DDAB7F1CC}" presName="conn2-1" presStyleLbl="parChTrans1D2" presStyleIdx="3" presStyleCnt="5"/>
      <dgm:spPr/>
      <dgm:t>
        <a:bodyPr/>
        <a:lstStyle/>
        <a:p>
          <a:endParaRPr lang="en-US"/>
        </a:p>
      </dgm:t>
    </dgm:pt>
    <dgm:pt modelId="{36B28E9E-2E1B-45E2-B3DD-90A645C122FD}" type="pres">
      <dgm:prSet presAssocID="{E35B5AF6-8358-471D-BEF7-C19DDAB7F1CC}" presName="connTx" presStyleLbl="parChTrans1D2" presStyleIdx="3" presStyleCnt="5"/>
      <dgm:spPr/>
      <dgm:t>
        <a:bodyPr/>
        <a:lstStyle/>
        <a:p>
          <a:endParaRPr lang="en-US"/>
        </a:p>
      </dgm:t>
    </dgm:pt>
    <dgm:pt modelId="{C533C673-7361-4319-A24D-52A57E3166FD}" type="pres">
      <dgm:prSet presAssocID="{A64AA407-DAA0-4CD5-AAD6-689E4695A2AF}" presName="root2" presStyleCnt="0"/>
      <dgm:spPr/>
    </dgm:pt>
    <dgm:pt modelId="{1E24BA23-DAF4-4A75-8341-99982ACE5277}" type="pres">
      <dgm:prSet presAssocID="{A64AA407-DAA0-4CD5-AAD6-689E4695A2AF}" presName="LevelTwoTextNode" presStyleLbl="node2" presStyleIdx="3" presStyleCnt="5">
        <dgm:presLayoutVars>
          <dgm:chPref val="3"/>
        </dgm:presLayoutVars>
      </dgm:prSet>
      <dgm:spPr/>
      <dgm:t>
        <a:bodyPr/>
        <a:lstStyle/>
        <a:p>
          <a:endParaRPr lang="en-US"/>
        </a:p>
      </dgm:t>
    </dgm:pt>
    <dgm:pt modelId="{A41283FC-9D7B-4682-846F-7F3710072E6A}" type="pres">
      <dgm:prSet presAssocID="{A64AA407-DAA0-4CD5-AAD6-689E4695A2AF}" presName="level3hierChild" presStyleCnt="0"/>
      <dgm:spPr/>
    </dgm:pt>
    <dgm:pt modelId="{9392097F-A7EE-4D49-AAB9-D812F19DC368}" type="pres">
      <dgm:prSet presAssocID="{AE933B82-3FB5-4A51-870F-4F1FB27CFB61}" presName="conn2-1" presStyleLbl="parChTrans1D2" presStyleIdx="4" presStyleCnt="5"/>
      <dgm:spPr/>
      <dgm:t>
        <a:bodyPr/>
        <a:lstStyle/>
        <a:p>
          <a:endParaRPr lang="en-US"/>
        </a:p>
      </dgm:t>
    </dgm:pt>
    <dgm:pt modelId="{5C58A1A3-C5AE-44EC-AF14-31D9931772DA}" type="pres">
      <dgm:prSet presAssocID="{AE933B82-3FB5-4A51-870F-4F1FB27CFB61}" presName="connTx" presStyleLbl="parChTrans1D2" presStyleIdx="4" presStyleCnt="5"/>
      <dgm:spPr/>
      <dgm:t>
        <a:bodyPr/>
        <a:lstStyle/>
        <a:p>
          <a:endParaRPr lang="en-US"/>
        </a:p>
      </dgm:t>
    </dgm:pt>
    <dgm:pt modelId="{DB79A992-CB36-466B-8ED6-4FC0AD3CCC41}" type="pres">
      <dgm:prSet presAssocID="{BBB8F062-2C95-4107-B3CC-83912E9CB68C}" presName="root2" presStyleCnt="0"/>
      <dgm:spPr/>
    </dgm:pt>
    <dgm:pt modelId="{0C6027B7-B495-4A69-8608-27A911E6BB46}" type="pres">
      <dgm:prSet presAssocID="{BBB8F062-2C95-4107-B3CC-83912E9CB68C}" presName="LevelTwoTextNode" presStyleLbl="node2" presStyleIdx="4" presStyleCnt="5">
        <dgm:presLayoutVars>
          <dgm:chPref val="3"/>
        </dgm:presLayoutVars>
      </dgm:prSet>
      <dgm:spPr/>
      <dgm:t>
        <a:bodyPr/>
        <a:lstStyle/>
        <a:p>
          <a:endParaRPr lang="en-US"/>
        </a:p>
      </dgm:t>
    </dgm:pt>
    <dgm:pt modelId="{4D1CDCDC-3613-4020-B924-FC5BBFA818B0}" type="pres">
      <dgm:prSet presAssocID="{BBB8F062-2C95-4107-B3CC-83912E9CB68C}" presName="level3hierChild" presStyleCnt="0"/>
      <dgm:spPr/>
    </dgm:pt>
  </dgm:ptLst>
  <dgm:cxnLst>
    <dgm:cxn modelId="{76CCA9A4-BE55-4DA7-BBEF-45843E0D88BC}" type="presOf" srcId="{A4B1F237-7F48-4E0A-B9D0-7871ACCD9140}" destId="{7AD38E5E-45C3-4C68-AA26-83B2CA47DF3B}" srcOrd="0" destOrd="0" presId="urn:microsoft.com/office/officeart/2008/layout/HorizontalMultiLevelHierarchy"/>
    <dgm:cxn modelId="{1AD64FDA-93DF-42AD-8977-83E26617EA2C}" srcId="{EEDA13BE-F74C-46E3-A47A-F7CB7D0AAC8B}" destId="{A4B1F237-7F48-4E0A-B9D0-7871ACCD9140}" srcOrd="2" destOrd="0" parTransId="{C32D41E4-33A2-4F8D-AB06-E399D405BA77}" sibTransId="{1200650B-128C-40B2-AC6B-05A6B139E911}"/>
    <dgm:cxn modelId="{A38CF831-BEA2-48C7-83B8-F311D6EE241E}" srcId="{EEDA13BE-F74C-46E3-A47A-F7CB7D0AAC8B}" destId="{B7E72586-B74C-4872-8E79-963BC73795D5}" srcOrd="1" destOrd="0" parTransId="{8D72FB85-4BC4-438B-B6E7-7BB979EE8411}" sibTransId="{A919692E-25D6-4F79-B678-9DF398FCFFFB}"/>
    <dgm:cxn modelId="{F9413F5A-29EF-4AB0-928D-E9AD3A860F94}" type="presOf" srcId="{E35B5AF6-8358-471D-BEF7-C19DDAB7F1CC}" destId="{36B28E9E-2E1B-45E2-B3DD-90A645C122FD}" srcOrd="1" destOrd="0" presId="urn:microsoft.com/office/officeart/2008/layout/HorizontalMultiLevelHierarchy"/>
    <dgm:cxn modelId="{50DF81B8-F670-471E-B8C2-74EBD4E19567}" srcId="{EEDA13BE-F74C-46E3-A47A-F7CB7D0AAC8B}" destId="{A64AA407-DAA0-4CD5-AAD6-689E4695A2AF}" srcOrd="3" destOrd="0" parTransId="{E35B5AF6-8358-471D-BEF7-C19DDAB7F1CC}" sibTransId="{91BFC4EE-2810-42C8-8BDC-3E73739505F3}"/>
    <dgm:cxn modelId="{F1156760-7083-44D7-9F4B-E3D13E6A82A9}" type="presOf" srcId="{EEDA13BE-F74C-46E3-A47A-F7CB7D0AAC8B}" destId="{DD55AEF8-F263-4DD5-967C-45CB88B10D77}" srcOrd="0" destOrd="0" presId="urn:microsoft.com/office/officeart/2008/layout/HorizontalMultiLevelHierarchy"/>
    <dgm:cxn modelId="{6CF94BCA-3B2C-4109-A640-F8665BCC603B}" type="presOf" srcId="{83430A8A-FC7C-41C5-833B-C05FFC12C3F2}" destId="{4659CA17-2F1A-4D58-AEB9-900153EEF5A0}" srcOrd="0" destOrd="0" presId="urn:microsoft.com/office/officeart/2008/layout/HorizontalMultiLevelHierarchy"/>
    <dgm:cxn modelId="{7D71EFD2-607E-4710-BDCC-D653BA59C4E3}" srcId="{1BDFAD0E-49ED-4D1C-88F7-679D7F777159}" destId="{EEDA13BE-F74C-46E3-A47A-F7CB7D0AAC8B}" srcOrd="0" destOrd="0" parTransId="{1D71020C-3B13-465C-88D0-51041F3C9498}" sibTransId="{93BD23D8-BEC0-4117-B1DA-41ED53A27B55}"/>
    <dgm:cxn modelId="{BF4B86B4-829C-4722-AA62-6C606B548E69}" type="presOf" srcId="{63CBCD75-C69F-4A6B-8763-2D414A420761}" destId="{7D1251B4-E764-4EF4-8001-14B8BC4D64AB}" srcOrd="1" destOrd="0" presId="urn:microsoft.com/office/officeart/2008/layout/HorizontalMultiLevelHierarchy"/>
    <dgm:cxn modelId="{5E919530-75C1-4D01-817D-3312CA245C1E}" type="presOf" srcId="{C32D41E4-33A2-4F8D-AB06-E399D405BA77}" destId="{E656D9D1-68B3-4D5D-A374-334BDC1B93ED}" srcOrd="0" destOrd="0" presId="urn:microsoft.com/office/officeart/2008/layout/HorizontalMultiLevelHierarchy"/>
    <dgm:cxn modelId="{7C8C4151-A820-4D7F-A825-E24DF7CCC51B}" type="presOf" srcId="{1BDFAD0E-49ED-4D1C-88F7-679D7F777159}" destId="{629A8E0D-E9D4-46A0-9C04-B04CCB6CF59E}" srcOrd="0" destOrd="0" presId="urn:microsoft.com/office/officeart/2008/layout/HorizontalMultiLevelHierarchy"/>
    <dgm:cxn modelId="{1D448CFD-B173-46B7-8624-BFABF4887F53}" type="presOf" srcId="{E35B5AF6-8358-471D-BEF7-C19DDAB7F1CC}" destId="{01E95765-F08E-4A1F-B7B7-4F689A044F81}" srcOrd="0" destOrd="0" presId="urn:microsoft.com/office/officeart/2008/layout/HorizontalMultiLevelHierarchy"/>
    <dgm:cxn modelId="{55DE5CEB-FC13-475D-8099-35904C0017D3}" type="presOf" srcId="{C32D41E4-33A2-4F8D-AB06-E399D405BA77}" destId="{623FC17B-00FE-4C41-8028-4E6F3BADEBCE}" srcOrd="1" destOrd="0" presId="urn:microsoft.com/office/officeart/2008/layout/HorizontalMultiLevelHierarchy"/>
    <dgm:cxn modelId="{D08A8314-33E2-4B67-8BD8-6D1FA3D90D44}" type="presOf" srcId="{A64AA407-DAA0-4CD5-AAD6-689E4695A2AF}" destId="{1E24BA23-DAF4-4A75-8341-99982ACE5277}" srcOrd="0" destOrd="0" presId="urn:microsoft.com/office/officeart/2008/layout/HorizontalMultiLevelHierarchy"/>
    <dgm:cxn modelId="{A2BC8331-423A-4F80-846E-8FB4E9BCC5DA}" type="presOf" srcId="{8D72FB85-4BC4-438B-B6E7-7BB979EE8411}" destId="{ADF32118-27B5-4829-BC7A-719E002EF01F}" srcOrd="1" destOrd="0" presId="urn:microsoft.com/office/officeart/2008/layout/HorizontalMultiLevelHierarchy"/>
    <dgm:cxn modelId="{20CF95C1-F520-4817-A865-E0F9ECFF2584}" srcId="{EEDA13BE-F74C-46E3-A47A-F7CB7D0AAC8B}" destId="{83430A8A-FC7C-41C5-833B-C05FFC12C3F2}" srcOrd="0" destOrd="0" parTransId="{63CBCD75-C69F-4A6B-8763-2D414A420761}" sibTransId="{B51094A5-5858-46DD-8BCF-1C8C744D6B06}"/>
    <dgm:cxn modelId="{C489A4EA-259B-400C-B608-07E0CD3C0409}" type="presOf" srcId="{B7E72586-B74C-4872-8E79-963BC73795D5}" destId="{20A0CF47-A159-467B-BB1D-87CB0A87E954}" srcOrd="0" destOrd="0" presId="urn:microsoft.com/office/officeart/2008/layout/HorizontalMultiLevelHierarchy"/>
    <dgm:cxn modelId="{DA98C51F-F4AD-456A-8B2F-B171833990B1}" type="presOf" srcId="{AE933B82-3FB5-4A51-870F-4F1FB27CFB61}" destId="{5C58A1A3-C5AE-44EC-AF14-31D9931772DA}" srcOrd="1" destOrd="0" presId="urn:microsoft.com/office/officeart/2008/layout/HorizontalMultiLevelHierarchy"/>
    <dgm:cxn modelId="{452DA716-8517-4215-8B1A-95AF88B7F6EB}" srcId="{EEDA13BE-F74C-46E3-A47A-F7CB7D0AAC8B}" destId="{BBB8F062-2C95-4107-B3CC-83912E9CB68C}" srcOrd="4" destOrd="0" parTransId="{AE933B82-3FB5-4A51-870F-4F1FB27CFB61}" sibTransId="{22F66876-07E4-4E56-AF12-6399D7D78BA8}"/>
    <dgm:cxn modelId="{47955CC2-1FDE-4A25-8342-8E2C1910EF2C}" type="presOf" srcId="{8D72FB85-4BC4-438B-B6E7-7BB979EE8411}" destId="{9FE95380-1B2B-4620-AD8A-C66E6D3512D7}" srcOrd="0" destOrd="0" presId="urn:microsoft.com/office/officeart/2008/layout/HorizontalMultiLevelHierarchy"/>
    <dgm:cxn modelId="{68D1C0A6-07C3-4964-B915-A33A51F1B1C3}" type="presOf" srcId="{BBB8F062-2C95-4107-B3CC-83912E9CB68C}" destId="{0C6027B7-B495-4A69-8608-27A911E6BB46}" srcOrd="0" destOrd="0" presId="urn:microsoft.com/office/officeart/2008/layout/HorizontalMultiLevelHierarchy"/>
    <dgm:cxn modelId="{9483A633-5D85-4D38-8A49-588DA0538A5D}" type="presOf" srcId="{63CBCD75-C69F-4A6B-8763-2D414A420761}" destId="{28FEB321-AC2A-4830-B202-AC1CC3FBE5FE}" srcOrd="0" destOrd="0" presId="urn:microsoft.com/office/officeart/2008/layout/HorizontalMultiLevelHierarchy"/>
    <dgm:cxn modelId="{D0D39365-EB4C-4890-B54C-5D7C8C6B3BE7}" type="presOf" srcId="{AE933B82-3FB5-4A51-870F-4F1FB27CFB61}" destId="{9392097F-A7EE-4D49-AAB9-D812F19DC368}" srcOrd="0" destOrd="0" presId="urn:microsoft.com/office/officeart/2008/layout/HorizontalMultiLevelHierarchy"/>
    <dgm:cxn modelId="{921D9744-5643-44E1-957E-657B88B6903E}" type="presParOf" srcId="{629A8E0D-E9D4-46A0-9C04-B04CCB6CF59E}" destId="{BB8D5D96-29CE-4013-B2AB-086B4DEAAC9C}" srcOrd="0" destOrd="0" presId="urn:microsoft.com/office/officeart/2008/layout/HorizontalMultiLevelHierarchy"/>
    <dgm:cxn modelId="{5B8786BF-6228-4099-98EC-14BA95D26C2D}" type="presParOf" srcId="{BB8D5D96-29CE-4013-B2AB-086B4DEAAC9C}" destId="{DD55AEF8-F263-4DD5-967C-45CB88B10D77}" srcOrd="0" destOrd="0" presId="urn:microsoft.com/office/officeart/2008/layout/HorizontalMultiLevelHierarchy"/>
    <dgm:cxn modelId="{2BEB1D9B-839B-4E63-AD1C-797BC8DB60F0}" type="presParOf" srcId="{BB8D5D96-29CE-4013-B2AB-086B4DEAAC9C}" destId="{CB239E99-E2E2-40D0-B678-AD81C44BB7D5}" srcOrd="1" destOrd="0" presId="urn:microsoft.com/office/officeart/2008/layout/HorizontalMultiLevelHierarchy"/>
    <dgm:cxn modelId="{6039C5B5-DE88-43A8-A58A-A0E0BE8DC1A9}" type="presParOf" srcId="{CB239E99-E2E2-40D0-B678-AD81C44BB7D5}" destId="{28FEB321-AC2A-4830-B202-AC1CC3FBE5FE}" srcOrd="0" destOrd="0" presId="urn:microsoft.com/office/officeart/2008/layout/HorizontalMultiLevelHierarchy"/>
    <dgm:cxn modelId="{808A5CED-80C8-422C-B17B-1858AA2DB84F}" type="presParOf" srcId="{28FEB321-AC2A-4830-B202-AC1CC3FBE5FE}" destId="{7D1251B4-E764-4EF4-8001-14B8BC4D64AB}" srcOrd="0" destOrd="0" presId="urn:microsoft.com/office/officeart/2008/layout/HorizontalMultiLevelHierarchy"/>
    <dgm:cxn modelId="{DD7A0B6D-0982-45EB-8671-DFEAE058E80A}" type="presParOf" srcId="{CB239E99-E2E2-40D0-B678-AD81C44BB7D5}" destId="{5097DFBD-DDA0-4FFC-B05A-6F10D89DD704}" srcOrd="1" destOrd="0" presId="urn:microsoft.com/office/officeart/2008/layout/HorizontalMultiLevelHierarchy"/>
    <dgm:cxn modelId="{ABF41B29-DDC6-4944-81D6-7B9199054108}" type="presParOf" srcId="{5097DFBD-DDA0-4FFC-B05A-6F10D89DD704}" destId="{4659CA17-2F1A-4D58-AEB9-900153EEF5A0}" srcOrd="0" destOrd="0" presId="urn:microsoft.com/office/officeart/2008/layout/HorizontalMultiLevelHierarchy"/>
    <dgm:cxn modelId="{1D6C4E17-C5ED-4426-A828-0256866A115E}" type="presParOf" srcId="{5097DFBD-DDA0-4FFC-B05A-6F10D89DD704}" destId="{1B3CAA7D-0C95-4A7A-A818-9ACA86954406}" srcOrd="1" destOrd="0" presId="urn:microsoft.com/office/officeart/2008/layout/HorizontalMultiLevelHierarchy"/>
    <dgm:cxn modelId="{C71282DE-DEC2-4476-A40B-5B1783BBE704}" type="presParOf" srcId="{CB239E99-E2E2-40D0-B678-AD81C44BB7D5}" destId="{9FE95380-1B2B-4620-AD8A-C66E6D3512D7}" srcOrd="2" destOrd="0" presId="urn:microsoft.com/office/officeart/2008/layout/HorizontalMultiLevelHierarchy"/>
    <dgm:cxn modelId="{D3149FC2-693F-4633-88D5-07C50DB8CDAB}" type="presParOf" srcId="{9FE95380-1B2B-4620-AD8A-C66E6D3512D7}" destId="{ADF32118-27B5-4829-BC7A-719E002EF01F}" srcOrd="0" destOrd="0" presId="urn:microsoft.com/office/officeart/2008/layout/HorizontalMultiLevelHierarchy"/>
    <dgm:cxn modelId="{81E1B4D3-FF24-435E-B059-24EE58798786}" type="presParOf" srcId="{CB239E99-E2E2-40D0-B678-AD81C44BB7D5}" destId="{53D211D1-466E-4CF1-8ABA-CE9D206D3FC4}" srcOrd="3" destOrd="0" presId="urn:microsoft.com/office/officeart/2008/layout/HorizontalMultiLevelHierarchy"/>
    <dgm:cxn modelId="{64B54327-2650-469F-A58C-8A560324B842}" type="presParOf" srcId="{53D211D1-466E-4CF1-8ABA-CE9D206D3FC4}" destId="{20A0CF47-A159-467B-BB1D-87CB0A87E954}" srcOrd="0" destOrd="0" presId="urn:microsoft.com/office/officeart/2008/layout/HorizontalMultiLevelHierarchy"/>
    <dgm:cxn modelId="{117C97E8-AFE6-41F6-B9DB-04CE42038F20}" type="presParOf" srcId="{53D211D1-466E-4CF1-8ABA-CE9D206D3FC4}" destId="{E7B3BC98-7168-4473-A9D5-3D7BB3521A17}" srcOrd="1" destOrd="0" presId="urn:microsoft.com/office/officeart/2008/layout/HorizontalMultiLevelHierarchy"/>
    <dgm:cxn modelId="{D8B03075-7995-4B61-96B4-5431E0894A2F}" type="presParOf" srcId="{CB239E99-E2E2-40D0-B678-AD81C44BB7D5}" destId="{E656D9D1-68B3-4D5D-A374-334BDC1B93ED}" srcOrd="4" destOrd="0" presId="urn:microsoft.com/office/officeart/2008/layout/HorizontalMultiLevelHierarchy"/>
    <dgm:cxn modelId="{F337AC59-E62B-4B2A-B5B3-984CA4CF1F87}" type="presParOf" srcId="{E656D9D1-68B3-4D5D-A374-334BDC1B93ED}" destId="{623FC17B-00FE-4C41-8028-4E6F3BADEBCE}" srcOrd="0" destOrd="0" presId="urn:microsoft.com/office/officeart/2008/layout/HorizontalMultiLevelHierarchy"/>
    <dgm:cxn modelId="{9B151691-3F98-48C2-8C3D-A8837B48FB70}" type="presParOf" srcId="{CB239E99-E2E2-40D0-B678-AD81C44BB7D5}" destId="{1F192B4C-027B-41FF-90EA-21F45F4D8057}" srcOrd="5" destOrd="0" presId="urn:microsoft.com/office/officeart/2008/layout/HorizontalMultiLevelHierarchy"/>
    <dgm:cxn modelId="{5A991ECC-3839-4F7F-9D92-3D3DE6C0900C}" type="presParOf" srcId="{1F192B4C-027B-41FF-90EA-21F45F4D8057}" destId="{7AD38E5E-45C3-4C68-AA26-83B2CA47DF3B}" srcOrd="0" destOrd="0" presId="urn:microsoft.com/office/officeart/2008/layout/HorizontalMultiLevelHierarchy"/>
    <dgm:cxn modelId="{A7932EAB-66F0-48D2-BD0A-A50F4037BCA9}" type="presParOf" srcId="{1F192B4C-027B-41FF-90EA-21F45F4D8057}" destId="{4ADA42A4-A374-4FDE-A1A8-69C4C46CD0DB}" srcOrd="1" destOrd="0" presId="urn:microsoft.com/office/officeart/2008/layout/HorizontalMultiLevelHierarchy"/>
    <dgm:cxn modelId="{84288667-14F4-420B-A167-1A7816977982}" type="presParOf" srcId="{CB239E99-E2E2-40D0-B678-AD81C44BB7D5}" destId="{01E95765-F08E-4A1F-B7B7-4F689A044F81}" srcOrd="6" destOrd="0" presId="urn:microsoft.com/office/officeart/2008/layout/HorizontalMultiLevelHierarchy"/>
    <dgm:cxn modelId="{2CF04555-7576-4489-9593-E02F14857349}" type="presParOf" srcId="{01E95765-F08E-4A1F-B7B7-4F689A044F81}" destId="{36B28E9E-2E1B-45E2-B3DD-90A645C122FD}" srcOrd="0" destOrd="0" presId="urn:microsoft.com/office/officeart/2008/layout/HorizontalMultiLevelHierarchy"/>
    <dgm:cxn modelId="{C3FF7392-D9A7-40DD-8878-4227196A6884}" type="presParOf" srcId="{CB239E99-E2E2-40D0-B678-AD81C44BB7D5}" destId="{C533C673-7361-4319-A24D-52A57E3166FD}" srcOrd="7" destOrd="0" presId="urn:microsoft.com/office/officeart/2008/layout/HorizontalMultiLevelHierarchy"/>
    <dgm:cxn modelId="{0DCB4DF9-5F42-4EE3-A349-33490555A7F6}" type="presParOf" srcId="{C533C673-7361-4319-A24D-52A57E3166FD}" destId="{1E24BA23-DAF4-4A75-8341-99982ACE5277}" srcOrd="0" destOrd="0" presId="urn:microsoft.com/office/officeart/2008/layout/HorizontalMultiLevelHierarchy"/>
    <dgm:cxn modelId="{14B2E9F6-D905-49A3-8E8E-AFAB647136E6}" type="presParOf" srcId="{C533C673-7361-4319-A24D-52A57E3166FD}" destId="{A41283FC-9D7B-4682-846F-7F3710072E6A}" srcOrd="1" destOrd="0" presId="urn:microsoft.com/office/officeart/2008/layout/HorizontalMultiLevelHierarchy"/>
    <dgm:cxn modelId="{618F0D56-A9D3-4B10-A1C5-34B8952D914B}" type="presParOf" srcId="{CB239E99-E2E2-40D0-B678-AD81C44BB7D5}" destId="{9392097F-A7EE-4D49-AAB9-D812F19DC368}" srcOrd="8" destOrd="0" presId="urn:microsoft.com/office/officeart/2008/layout/HorizontalMultiLevelHierarchy"/>
    <dgm:cxn modelId="{2B0CC321-06A4-4ECC-AE30-D1F0CAE9C350}" type="presParOf" srcId="{9392097F-A7EE-4D49-AAB9-D812F19DC368}" destId="{5C58A1A3-C5AE-44EC-AF14-31D9931772DA}" srcOrd="0" destOrd="0" presId="urn:microsoft.com/office/officeart/2008/layout/HorizontalMultiLevelHierarchy"/>
    <dgm:cxn modelId="{14F9A4DC-FD90-47BA-9964-F7027610EC0C}" type="presParOf" srcId="{CB239E99-E2E2-40D0-B678-AD81C44BB7D5}" destId="{DB79A992-CB36-466B-8ED6-4FC0AD3CCC41}" srcOrd="9" destOrd="0" presId="urn:microsoft.com/office/officeart/2008/layout/HorizontalMultiLevelHierarchy"/>
    <dgm:cxn modelId="{80C936A3-4AF5-4C4E-BE5A-235E7BE117BB}" type="presParOf" srcId="{DB79A992-CB36-466B-8ED6-4FC0AD3CCC41}" destId="{0C6027B7-B495-4A69-8608-27A911E6BB46}" srcOrd="0" destOrd="0" presId="urn:microsoft.com/office/officeart/2008/layout/HorizontalMultiLevelHierarchy"/>
    <dgm:cxn modelId="{DF486ADA-0A3E-48F2-AEF0-A3E7867DE03F}" type="presParOf" srcId="{DB79A992-CB36-466B-8ED6-4FC0AD3CCC41}" destId="{4D1CDCDC-3613-4020-B924-FC5BBFA818B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526C35-8AF7-4140-921C-9B48953E092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FF0FA40A-1E9E-45D8-AE36-A5C5520E6A1F}">
      <dgm:prSet phldrT="[Text]" custT="1"/>
      <dgm:spPr/>
      <dgm:t>
        <a:bodyPr/>
        <a:lstStyle/>
        <a:p>
          <a:r>
            <a:rPr lang="en-US" sz="1800" dirty="0" smtClean="0">
              <a:latin typeface="Century Gothic" panose="020B0502020202020204" pitchFamily="34" charset="0"/>
              <a:cs typeface="Lucida Sans Unicode"/>
            </a:rPr>
            <a:t>Little </a:t>
          </a:r>
          <a:r>
            <a:rPr lang="en-US" sz="1800" spc="5" dirty="0" smtClean="0">
              <a:latin typeface="Century Gothic" panose="020B0502020202020204" pitchFamily="34" charset="0"/>
              <a:cs typeface="Lucida Sans Unicode"/>
            </a:rPr>
            <a:t>or no </a:t>
          </a:r>
          <a:r>
            <a:rPr lang="en-US" sz="1800" spc="-5" dirty="0" smtClean="0">
              <a:latin typeface="Century Gothic" panose="020B0502020202020204" pitchFamily="34" charset="0"/>
              <a:cs typeface="Lucida Sans Unicode"/>
            </a:rPr>
            <a:t>accumulation </a:t>
          </a:r>
          <a:r>
            <a:rPr lang="en-US" sz="1800" spc="5" dirty="0" smtClean="0">
              <a:latin typeface="Century Gothic" panose="020B0502020202020204" pitchFamily="34" charset="0"/>
              <a:cs typeface="Lucida Sans Unicode"/>
            </a:rPr>
            <a:t>of </a:t>
          </a:r>
          <a:r>
            <a:rPr lang="en-US" sz="1800" dirty="0" smtClean="0">
              <a:latin typeface="Century Gothic" panose="020B0502020202020204" pitchFamily="34" charset="0"/>
              <a:cs typeface="Lucida Sans Unicode"/>
            </a:rPr>
            <a:t>ketone</a:t>
          </a:r>
          <a:r>
            <a:rPr lang="en-US" sz="1800" spc="-235" dirty="0" smtClean="0">
              <a:latin typeface="Century Gothic" panose="020B0502020202020204" pitchFamily="34" charset="0"/>
              <a:cs typeface="Lucida Sans Unicode"/>
            </a:rPr>
            <a:t> </a:t>
          </a:r>
          <a:r>
            <a:rPr lang="en-US" sz="1800" dirty="0" smtClean="0">
              <a:latin typeface="Century Gothic" panose="020B0502020202020204" pitchFamily="34" charset="0"/>
              <a:cs typeface="Lucida Sans Unicode"/>
            </a:rPr>
            <a:t>bodies</a:t>
          </a:r>
          <a:endParaRPr lang="en-US" sz="1800" dirty="0"/>
        </a:p>
      </dgm:t>
    </dgm:pt>
    <dgm:pt modelId="{1805F2FF-0FED-468F-964D-8403954FE95F}" type="parTrans" cxnId="{31672863-9C03-4C00-B8A8-14E143DCE7BB}">
      <dgm:prSet/>
      <dgm:spPr/>
      <dgm:t>
        <a:bodyPr/>
        <a:lstStyle/>
        <a:p>
          <a:endParaRPr lang="en-US"/>
        </a:p>
      </dgm:t>
    </dgm:pt>
    <dgm:pt modelId="{10DED158-F5E6-42FF-8A8C-D8DD248B0F42}" type="sibTrans" cxnId="{31672863-9C03-4C00-B8A8-14E143DCE7BB}">
      <dgm:prSet/>
      <dgm:spPr/>
      <dgm:t>
        <a:bodyPr/>
        <a:lstStyle/>
        <a:p>
          <a:endParaRPr lang="en-US"/>
        </a:p>
      </dgm:t>
    </dgm:pt>
    <dgm:pt modelId="{3006952F-33D2-47E1-9D50-7A3455AB3F59}">
      <dgm:prSet phldrT="[Text]" custT="1"/>
      <dgm:spPr/>
      <dgm:t>
        <a:bodyPr/>
        <a:lstStyle/>
        <a:p>
          <a:r>
            <a:rPr lang="en-US" sz="1800" spc="-5" dirty="0" smtClean="0">
              <a:latin typeface="Century Gothic" panose="020B0502020202020204" pitchFamily="34" charset="0"/>
              <a:cs typeface="Lucida Sans Unicode"/>
            </a:rPr>
            <a:t>utilization </a:t>
          </a:r>
          <a:r>
            <a:rPr lang="en-US" sz="1800" spc="5" dirty="0" smtClean="0">
              <a:latin typeface="Century Gothic" panose="020B0502020202020204" pitchFamily="34" charset="0"/>
              <a:cs typeface="Lucida Sans Unicode"/>
            </a:rPr>
            <a:t>but are </a:t>
          </a:r>
          <a:r>
            <a:rPr lang="en-US" sz="1800" spc="-5" dirty="0" smtClean="0">
              <a:latin typeface="Century Gothic" panose="020B0502020202020204" pitchFamily="34" charset="0"/>
              <a:cs typeface="Lucida Sans Unicode"/>
            </a:rPr>
            <a:t>adequate </a:t>
          </a:r>
          <a:r>
            <a:rPr lang="en-US" sz="1800" dirty="0" smtClean="0">
              <a:latin typeface="Century Gothic" panose="020B0502020202020204" pitchFamily="34" charset="0"/>
              <a:cs typeface="Lucida Sans Unicode"/>
            </a:rPr>
            <a:t>to prevent lipolysis </a:t>
          </a:r>
          <a:r>
            <a:rPr lang="en-US" sz="1800" spc="5" dirty="0" smtClean="0">
              <a:latin typeface="Century Gothic" panose="020B0502020202020204" pitchFamily="34" charset="0"/>
              <a:cs typeface="Lucida Sans Unicode"/>
            </a:rPr>
            <a:t>and</a:t>
          </a:r>
          <a:r>
            <a:rPr lang="en-US" sz="1800" spc="-210" dirty="0" smtClean="0">
              <a:latin typeface="Century Gothic" panose="020B0502020202020204" pitchFamily="34" charset="0"/>
              <a:cs typeface="Lucida Sans Unicode"/>
            </a:rPr>
            <a:t> </a:t>
          </a:r>
          <a:r>
            <a:rPr lang="en-US" sz="1800" dirty="0" smtClean="0">
              <a:latin typeface="Century Gothic" panose="020B0502020202020204" pitchFamily="34" charset="0"/>
              <a:cs typeface="Lucida Sans Unicode"/>
            </a:rPr>
            <a:t>subsequent  </a:t>
          </a:r>
          <a:r>
            <a:rPr lang="en-US" sz="1800" spc="-5" dirty="0" err="1" smtClean="0">
              <a:latin typeface="Century Gothic" panose="020B0502020202020204" pitchFamily="34" charset="0"/>
              <a:cs typeface="Lucida Sans Unicode"/>
            </a:rPr>
            <a:t>ketogenesis</a:t>
          </a:r>
          <a:endParaRPr lang="en-US" sz="1800" dirty="0"/>
        </a:p>
      </dgm:t>
    </dgm:pt>
    <dgm:pt modelId="{95F31AB3-F6AE-400D-AD0E-045CDB8787B0}" type="parTrans" cxnId="{66F82439-7B79-4767-A8E5-C0F1857FCDE7}">
      <dgm:prSet/>
      <dgm:spPr/>
      <dgm:t>
        <a:bodyPr/>
        <a:lstStyle/>
        <a:p>
          <a:endParaRPr lang="en-US"/>
        </a:p>
      </dgm:t>
    </dgm:pt>
    <dgm:pt modelId="{C618EE18-E265-4824-9A4A-B1B75188B3EE}" type="sibTrans" cxnId="{66F82439-7B79-4767-A8E5-C0F1857FCDE7}">
      <dgm:prSet/>
      <dgm:spPr/>
      <dgm:t>
        <a:bodyPr/>
        <a:lstStyle/>
        <a:p>
          <a:endParaRPr lang="en-US"/>
        </a:p>
      </dgm:t>
    </dgm:pt>
    <dgm:pt modelId="{A8C31908-7733-40D5-B5C7-A15F9781EBEA}">
      <dgm:prSet phldrT="[Text]" custT="1"/>
      <dgm:spPr/>
      <dgm:t>
        <a:bodyPr/>
        <a:lstStyle/>
        <a:p>
          <a:r>
            <a:rPr lang="en-US" sz="1800" dirty="0" smtClean="0">
              <a:latin typeface="Century Gothic" panose="020B0502020202020204" pitchFamily="34" charset="0"/>
              <a:cs typeface="Lucida Sans Unicode"/>
            </a:rPr>
            <a:t>Usually occurs in elderly </a:t>
          </a:r>
          <a:r>
            <a:rPr lang="en-US" sz="1800" spc="-5" dirty="0" smtClean="0">
              <a:latin typeface="Century Gothic" panose="020B0502020202020204" pitchFamily="34" charset="0"/>
              <a:cs typeface="Lucida Sans Unicode"/>
            </a:rPr>
            <a:t>patients </a:t>
          </a:r>
          <a:r>
            <a:rPr lang="en-US" sz="1800" dirty="0" smtClean="0">
              <a:latin typeface="Century Gothic" panose="020B0502020202020204" pitchFamily="34" charset="0"/>
              <a:cs typeface="Lucida Sans Unicode"/>
            </a:rPr>
            <a:t>with</a:t>
          </a:r>
          <a:r>
            <a:rPr lang="en-US" sz="1800" spc="-180" dirty="0" smtClean="0">
              <a:latin typeface="Century Gothic" panose="020B0502020202020204" pitchFamily="34" charset="0"/>
              <a:cs typeface="Lucida Sans Unicode"/>
            </a:rPr>
            <a:t> </a:t>
          </a:r>
          <a:r>
            <a:rPr lang="en-US" sz="1800" spc="10" dirty="0" smtClean="0">
              <a:latin typeface="Century Gothic" panose="020B0502020202020204" pitchFamily="34" charset="0"/>
              <a:cs typeface="Lucida Sans Unicode"/>
            </a:rPr>
            <a:t>T2DM</a:t>
          </a:r>
          <a:endParaRPr lang="en-US" sz="1800" dirty="0"/>
        </a:p>
      </dgm:t>
    </dgm:pt>
    <dgm:pt modelId="{A5436B52-5316-4B0F-928C-CAD39226FD71}" type="parTrans" cxnId="{C0AC6F6B-34CC-4148-83AB-224309BAE60E}">
      <dgm:prSet/>
      <dgm:spPr/>
      <dgm:t>
        <a:bodyPr/>
        <a:lstStyle/>
        <a:p>
          <a:endParaRPr lang="en-US"/>
        </a:p>
      </dgm:t>
    </dgm:pt>
    <dgm:pt modelId="{E70279C7-B8D1-4485-8D81-8EF69B18ABCF}" type="sibTrans" cxnId="{C0AC6F6B-34CC-4148-83AB-224309BAE60E}">
      <dgm:prSet/>
      <dgm:spPr/>
      <dgm:t>
        <a:bodyPr/>
        <a:lstStyle/>
        <a:p>
          <a:endParaRPr lang="en-US"/>
        </a:p>
      </dgm:t>
    </dgm:pt>
    <dgm:pt modelId="{AD1E9A2D-E96A-4DB3-8F6E-7FC3F1352547}">
      <dgm:prSet custT="1"/>
      <dgm:spPr/>
      <dgm:t>
        <a:bodyPr/>
        <a:lstStyle/>
        <a:p>
          <a:r>
            <a:rPr lang="en-US" sz="1800" dirty="0" smtClean="0">
              <a:latin typeface="Century Gothic" panose="020B0502020202020204" pitchFamily="34" charset="0"/>
              <a:cs typeface="Lucida Sans Unicode"/>
            </a:rPr>
            <a:t>Serum [glucose] is often </a:t>
          </a:r>
          <a:r>
            <a:rPr lang="en-US" sz="1800" spc="15" dirty="0" smtClean="0">
              <a:latin typeface="Century Gothic" panose="020B0502020202020204" pitchFamily="34" charset="0"/>
              <a:cs typeface="Lucida Sans Unicode"/>
            </a:rPr>
            <a:t>&gt;50</a:t>
          </a:r>
          <a:r>
            <a:rPr lang="en-US" sz="1800" spc="-225" dirty="0" smtClean="0">
              <a:latin typeface="Century Gothic" panose="020B0502020202020204" pitchFamily="34" charset="0"/>
              <a:cs typeface="Lucida Sans Unicode"/>
            </a:rPr>
            <a:t> </a:t>
          </a:r>
          <a:r>
            <a:rPr lang="en-US" sz="1800" dirty="0" err="1" smtClean="0">
              <a:latin typeface="Century Gothic" panose="020B0502020202020204" pitchFamily="34" charset="0"/>
              <a:cs typeface="Lucida Sans Unicode"/>
            </a:rPr>
            <a:t>mmol</a:t>
          </a:r>
          <a:r>
            <a:rPr lang="en-US" sz="1800" dirty="0" smtClean="0">
              <a:latin typeface="Century Gothic" panose="020B0502020202020204" pitchFamily="34" charset="0"/>
              <a:cs typeface="Lucida Sans Unicode"/>
            </a:rPr>
            <a:t>/L</a:t>
          </a:r>
          <a:endParaRPr lang="en-US" sz="1800" dirty="0"/>
        </a:p>
      </dgm:t>
    </dgm:pt>
    <dgm:pt modelId="{5FD39CCF-2D11-46CC-8E92-D68685DA5973}" type="parTrans" cxnId="{98D7FC85-BF63-4BB1-A74E-0AB0EBB10C2D}">
      <dgm:prSet/>
      <dgm:spPr/>
      <dgm:t>
        <a:bodyPr/>
        <a:lstStyle/>
        <a:p>
          <a:endParaRPr lang="en-US"/>
        </a:p>
      </dgm:t>
    </dgm:pt>
    <dgm:pt modelId="{58341C58-4892-4246-8CC8-0FEBDC307975}" type="sibTrans" cxnId="{98D7FC85-BF63-4BB1-A74E-0AB0EBB10C2D}">
      <dgm:prSet/>
      <dgm:spPr/>
      <dgm:t>
        <a:bodyPr/>
        <a:lstStyle/>
        <a:p>
          <a:endParaRPr lang="en-US"/>
        </a:p>
      </dgm:t>
    </dgm:pt>
    <dgm:pt modelId="{C11C7865-B109-4834-A31D-322AF931C4A1}">
      <dgm:prSet custT="1"/>
      <dgm:spPr/>
      <dgm:t>
        <a:bodyPr/>
        <a:lstStyle/>
        <a:p>
          <a:r>
            <a:rPr lang="en-US" sz="1800" dirty="0" smtClean="0">
              <a:latin typeface="Century Gothic" panose="020B0502020202020204" pitchFamily="34" charset="0"/>
              <a:cs typeface="Lucida Sans Unicode"/>
            </a:rPr>
            <a:t>Plasma </a:t>
          </a:r>
          <a:r>
            <a:rPr lang="en-US" sz="1800" spc="-5" dirty="0" smtClean="0">
              <a:latin typeface="Century Gothic" panose="020B0502020202020204" pitchFamily="34" charset="0"/>
              <a:cs typeface="Lucida Sans Unicode"/>
            </a:rPr>
            <a:t>osmolality </a:t>
          </a:r>
          <a:r>
            <a:rPr lang="en-US" sz="1800" spc="5" dirty="0" smtClean="0">
              <a:latin typeface="Century Gothic" panose="020B0502020202020204" pitchFamily="34" charset="0"/>
              <a:cs typeface="Lucida Sans Unicode"/>
            </a:rPr>
            <a:t>may </a:t>
          </a:r>
          <a:r>
            <a:rPr lang="en-US" sz="1800" dirty="0" smtClean="0">
              <a:latin typeface="Century Gothic" panose="020B0502020202020204" pitchFamily="34" charset="0"/>
              <a:cs typeface="Lucida Sans Unicode"/>
            </a:rPr>
            <a:t>reach 380 </a:t>
          </a:r>
          <a:r>
            <a:rPr lang="en-US" sz="1800" spc="-5" dirty="0" err="1" smtClean="0">
              <a:latin typeface="Century Gothic" panose="020B0502020202020204" pitchFamily="34" charset="0"/>
              <a:cs typeface="Lucida Sans Unicode"/>
            </a:rPr>
            <a:t>mosmol</a:t>
          </a:r>
          <a:r>
            <a:rPr lang="en-US" sz="1800" spc="-5" dirty="0" smtClean="0">
              <a:latin typeface="Century Gothic" panose="020B0502020202020204" pitchFamily="34" charset="0"/>
              <a:cs typeface="Lucida Sans Unicode"/>
            </a:rPr>
            <a:t>/Kg (normal</a:t>
          </a:r>
          <a:r>
            <a:rPr lang="en-US" sz="1800" spc="-145" dirty="0" smtClean="0">
              <a:latin typeface="Century Gothic" panose="020B0502020202020204" pitchFamily="34" charset="0"/>
              <a:cs typeface="Lucida Sans Unicode"/>
            </a:rPr>
            <a:t> </a:t>
          </a:r>
          <a:r>
            <a:rPr lang="en-US" sz="1800" dirty="0" smtClean="0">
              <a:latin typeface="Century Gothic" panose="020B0502020202020204" pitchFamily="34" charset="0"/>
              <a:cs typeface="Lucida Sans Unicode"/>
            </a:rPr>
            <a:t>275-295)</a:t>
          </a:r>
          <a:endParaRPr lang="en-US" sz="1800" dirty="0"/>
        </a:p>
      </dgm:t>
    </dgm:pt>
    <dgm:pt modelId="{AFCEE0F7-B959-43FD-BD91-9A49E8E14CF1}" type="parTrans" cxnId="{35247EC9-2A0E-422B-85AC-626DCC776E12}">
      <dgm:prSet/>
      <dgm:spPr/>
      <dgm:t>
        <a:bodyPr/>
        <a:lstStyle/>
        <a:p>
          <a:endParaRPr lang="en-US"/>
        </a:p>
      </dgm:t>
    </dgm:pt>
    <dgm:pt modelId="{324809A7-2075-4A59-A07E-77400A3F2426}" type="sibTrans" cxnId="{35247EC9-2A0E-422B-85AC-626DCC776E12}">
      <dgm:prSet/>
      <dgm:spPr/>
      <dgm:t>
        <a:bodyPr/>
        <a:lstStyle/>
        <a:p>
          <a:endParaRPr lang="en-US"/>
        </a:p>
      </dgm:t>
    </dgm:pt>
    <dgm:pt modelId="{B24FB731-C855-4D19-A5EA-34DDD36B953E}">
      <dgm:prSet custT="1"/>
      <dgm:spPr/>
      <dgm:t>
        <a:bodyPr/>
        <a:lstStyle/>
        <a:p>
          <a:r>
            <a:rPr lang="en-US" sz="1800" spc="-5" dirty="0" smtClean="0">
              <a:latin typeface="Century Gothic" panose="020B0502020202020204" pitchFamily="34" charset="0"/>
              <a:cs typeface="Lucida Sans Unicode"/>
            </a:rPr>
            <a:t>Neurological abnormalities </a:t>
          </a:r>
          <a:r>
            <a:rPr lang="en-US" sz="1800" dirty="0" smtClean="0">
              <a:latin typeface="Century Gothic" panose="020B0502020202020204" pitchFamily="34" charset="0"/>
              <a:cs typeface="Lucida Sans Unicode"/>
            </a:rPr>
            <a:t>are frequently</a:t>
          </a:r>
          <a:r>
            <a:rPr lang="en-US" sz="1800" spc="-130" dirty="0" smtClean="0">
              <a:latin typeface="Century Gothic" panose="020B0502020202020204" pitchFamily="34" charset="0"/>
              <a:cs typeface="Lucida Sans Unicode"/>
            </a:rPr>
            <a:t> </a:t>
          </a:r>
          <a:r>
            <a:rPr lang="en-US" sz="1800" dirty="0" smtClean="0">
              <a:latin typeface="Century Gothic" panose="020B0502020202020204" pitchFamily="34" charset="0"/>
              <a:cs typeface="Lucida Sans Unicode"/>
            </a:rPr>
            <a:t>present</a:t>
          </a:r>
          <a:endParaRPr lang="en-US" sz="1800" dirty="0"/>
        </a:p>
      </dgm:t>
    </dgm:pt>
    <dgm:pt modelId="{4CB344C3-AFCC-430B-B076-B94181706E2B}" type="parTrans" cxnId="{9335F00F-EB75-4904-80F1-C7467D162E0C}">
      <dgm:prSet/>
      <dgm:spPr/>
      <dgm:t>
        <a:bodyPr/>
        <a:lstStyle/>
        <a:p>
          <a:endParaRPr lang="en-US"/>
        </a:p>
      </dgm:t>
    </dgm:pt>
    <dgm:pt modelId="{D07EE0B8-870C-4226-A891-5160D5FEE34F}" type="sibTrans" cxnId="{9335F00F-EB75-4904-80F1-C7467D162E0C}">
      <dgm:prSet/>
      <dgm:spPr/>
      <dgm:t>
        <a:bodyPr/>
        <a:lstStyle/>
        <a:p>
          <a:endParaRPr lang="en-US"/>
        </a:p>
      </dgm:t>
    </dgm:pt>
    <dgm:pt modelId="{631A2EE5-A542-47B3-8C0E-BA283BFCDA0B}">
      <dgm:prSet custT="1"/>
      <dgm:spPr/>
      <dgm:t>
        <a:bodyPr/>
        <a:lstStyle/>
        <a:p>
          <a:r>
            <a:rPr lang="en-US" sz="1800" dirty="0" smtClean="0">
              <a:latin typeface="Century Gothic" panose="020B0502020202020204" pitchFamily="34" charset="0"/>
              <a:cs typeface="Lucida Sans Unicode"/>
            </a:rPr>
            <a:t>Insulin </a:t>
          </a:r>
          <a:r>
            <a:rPr lang="en-US" sz="1800" spc="-5" dirty="0" smtClean="0">
              <a:latin typeface="Century Gothic" panose="020B0502020202020204" pitchFamily="34" charset="0"/>
              <a:cs typeface="Lucida Sans Unicode"/>
            </a:rPr>
            <a:t>levels </a:t>
          </a:r>
          <a:r>
            <a:rPr lang="en-US" sz="1800" dirty="0" smtClean="0">
              <a:latin typeface="Century Gothic" panose="020B0502020202020204" pitchFamily="34" charset="0"/>
              <a:cs typeface="Lucida Sans Unicode"/>
            </a:rPr>
            <a:t>are </a:t>
          </a:r>
          <a:r>
            <a:rPr lang="en-US" sz="1800" spc="-5" dirty="0" smtClean="0">
              <a:latin typeface="Century Gothic" panose="020B0502020202020204" pitchFamily="34" charset="0"/>
              <a:cs typeface="Lucida Sans Unicode"/>
            </a:rPr>
            <a:t>insufficient </a:t>
          </a:r>
          <a:r>
            <a:rPr lang="en-US" sz="1800" dirty="0" smtClean="0">
              <a:latin typeface="Century Gothic" panose="020B0502020202020204" pitchFamily="34" charset="0"/>
              <a:cs typeface="Lucida Sans Unicode"/>
            </a:rPr>
            <a:t>to allow </a:t>
          </a:r>
          <a:r>
            <a:rPr lang="en-US" sz="1800" spc="-5" dirty="0" smtClean="0">
              <a:latin typeface="Century Gothic" panose="020B0502020202020204" pitchFamily="34" charset="0"/>
              <a:cs typeface="Lucida Sans Unicode"/>
            </a:rPr>
            <a:t>appropriate </a:t>
          </a:r>
          <a:r>
            <a:rPr lang="en-US" sz="1800" dirty="0" smtClean="0">
              <a:latin typeface="Century Gothic" panose="020B0502020202020204" pitchFamily="34" charset="0"/>
              <a:cs typeface="Lucida Sans Unicode"/>
            </a:rPr>
            <a:t>glucose  </a:t>
          </a:r>
          <a:endParaRPr lang="en-US" sz="1800" dirty="0"/>
        </a:p>
      </dgm:t>
    </dgm:pt>
    <dgm:pt modelId="{1412E64F-AA4D-4DE0-B40C-63990EA56652}" type="parTrans" cxnId="{2F7C7A2F-9981-44E5-9C8E-235FDCF3C713}">
      <dgm:prSet/>
      <dgm:spPr/>
      <dgm:t>
        <a:bodyPr/>
        <a:lstStyle/>
        <a:p>
          <a:endParaRPr lang="en-US"/>
        </a:p>
      </dgm:t>
    </dgm:pt>
    <dgm:pt modelId="{5487C7B2-17DC-4E92-88ED-3488C23B0149}" type="sibTrans" cxnId="{2F7C7A2F-9981-44E5-9C8E-235FDCF3C713}">
      <dgm:prSet/>
      <dgm:spPr/>
      <dgm:t>
        <a:bodyPr/>
        <a:lstStyle/>
        <a:p>
          <a:endParaRPr lang="en-US"/>
        </a:p>
      </dgm:t>
    </dgm:pt>
    <dgm:pt modelId="{CA1DB6CC-BF03-4E25-B2D5-30DF6DF7CEE1}">
      <dgm:prSet custT="1"/>
      <dgm:spPr/>
      <dgm:t>
        <a:bodyPr/>
        <a:lstStyle/>
        <a:p>
          <a:r>
            <a:rPr lang="en-US" sz="1800" spc="5" dirty="0" smtClean="0">
              <a:latin typeface="Century Gothic" panose="020B0502020202020204" pitchFamily="34" charset="0"/>
              <a:cs typeface="Lucida Sans Unicode"/>
            </a:rPr>
            <a:t>Has </a:t>
          </a:r>
          <a:r>
            <a:rPr lang="en-US" sz="1800" dirty="0" smtClean="0">
              <a:latin typeface="Century Gothic" panose="020B0502020202020204" pitchFamily="34" charset="0"/>
              <a:cs typeface="Lucida Sans Unicode"/>
            </a:rPr>
            <a:t>a </a:t>
          </a:r>
          <a:r>
            <a:rPr lang="en-US" sz="1800" spc="-5" dirty="0" smtClean="0">
              <a:latin typeface="Century Gothic" panose="020B0502020202020204" pitchFamily="34" charset="0"/>
              <a:cs typeface="Lucida Sans Unicode"/>
            </a:rPr>
            <a:t>substantially </a:t>
          </a:r>
          <a:r>
            <a:rPr lang="en-US" sz="1800" dirty="0" smtClean="0">
              <a:latin typeface="Century Gothic" panose="020B0502020202020204" pitchFamily="34" charset="0"/>
              <a:cs typeface="Lucida Sans Unicode"/>
            </a:rPr>
            <a:t>higher </a:t>
          </a:r>
          <a:r>
            <a:rPr lang="en-US" sz="1800" spc="-5" dirty="0" smtClean="0">
              <a:latin typeface="Century Gothic" panose="020B0502020202020204" pitchFamily="34" charset="0"/>
              <a:cs typeface="Lucida Sans Unicode"/>
            </a:rPr>
            <a:t>mortality </a:t>
          </a:r>
          <a:r>
            <a:rPr lang="en-US" sz="1800" dirty="0" smtClean="0">
              <a:latin typeface="Century Gothic" panose="020B0502020202020204" pitchFamily="34" charset="0"/>
              <a:cs typeface="Lucida Sans Unicode"/>
            </a:rPr>
            <a:t>than </a:t>
          </a:r>
          <a:r>
            <a:rPr lang="en-US" sz="1800" spc="5" dirty="0" smtClean="0">
              <a:latin typeface="Century Gothic" panose="020B0502020202020204" pitchFamily="34" charset="0"/>
              <a:cs typeface="Lucida Sans Unicode"/>
            </a:rPr>
            <a:t>DKA (up </a:t>
          </a:r>
          <a:r>
            <a:rPr lang="en-US" sz="1800" dirty="0" smtClean="0">
              <a:latin typeface="Century Gothic" panose="020B0502020202020204" pitchFamily="34" charset="0"/>
              <a:cs typeface="Lucida Sans Unicode"/>
            </a:rPr>
            <a:t>to</a:t>
          </a:r>
          <a:r>
            <a:rPr lang="en-US" sz="1800" spc="-180" dirty="0" smtClean="0">
              <a:latin typeface="Century Gothic" panose="020B0502020202020204" pitchFamily="34" charset="0"/>
              <a:cs typeface="Lucida Sans Unicode"/>
            </a:rPr>
            <a:t> </a:t>
          </a:r>
          <a:r>
            <a:rPr lang="en-US" sz="1800" spc="5" dirty="0" smtClean="0">
              <a:latin typeface="Century Gothic" panose="020B0502020202020204" pitchFamily="34" charset="0"/>
              <a:cs typeface="Lucida Sans Unicode"/>
            </a:rPr>
            <a:t>15%)</a:t>
          </a:r>
          <a:endParaRPr lang="en-US" sz="1800" dirty="0"/>
        </a:p>
      </dgm:t>
    </dgm:pt>
    <dgm:pt modelId="{17FBCA4F-53EB-4DAB-A387-98C3C5BA2B5C}" type="parTrans" cxnId="{73738C69-264C-4003-B010-D95FECCBC19A}">
      <dgm:prSet/>
      <dgm:spPr/>
      <dgm:t>
        <a:bodyPr/>
        <a:lstStyle/>
        <a:p>
          <a:endParaRPr lang="en-US"/>
        </a:p>
      </dgm:t>
    </dgm:pt>
    <dgm:pt modelId="{72403BDB-1F26-4057-95FA-BD7DA5802244}" type="sibTrans" cxnId="{73738C69-264C-4003-B010-D95FECCBC19A}">
      <dgm:prSet/>
      <dgm:spPr/>
      <dgm:t>
        <a:bodyPr/>
        <a:lstStyle/>
        <a:p>
          <a:endParaRPr lang="en-US"/>
        </a:p>
      </dgm:t>
    </dgm:pt>
    <dgm:pt modelId="{8E65C5E8-04FF-406D-871A-522320457D4D}" type="pres">
      <dgm:prSet presAssocID="{A3526C35-8AF7-4140-921C-9B48953E0926}" presName="linear" presStyleCnt="0">
        <dgm:presLayoutVars>
          <dgm:dir/>
          <dgm:animLvl val="lvl"/>
          <dgm:resizeHandles val="exact"/>
        </dgm:presLayoutVars>
      </dgm:prSet>
      <dgm:spPr/>
      <dgm:t>
        <a:bodyPr/>
        <a:lstStyle/>
        <a:p>
          <a:endParaRPr lang="en-US"/>
        </a:p>
      </dgm:t>
    </dgm:pt>
    <dgm:pt modelId="{D8D4A1C9-ED00-42B3-85B1-A11BF6648C3F}" type="pres">
      <dgm:prSet presAssocID="{FF0FA40A-1E9E-45D8-AE36-A5C5520E6A1F}" presName="parentLin" presStyleCnt="0"/>
      <dgm:spPr/>
    </dgm:pt>
    <dgm:pt modelId="{7E3EE3D2-30D9-4DD5-A731-C16142442A00}" type="pres">
      <dgm:prSet presAssocID="{FF0FA40A-1E9E-45D8-AE36-A5C5520E6A1F}" presName="parentLeftMargin" presStyleLbl="node1" presStyleIdx="0" presStyleCnt="8"/>
      <dgm:spPr/>
      <dgm:t>
        <a:bodyPr/>
        <a:lstStyle/>
        <a:p>
          <a:endParaRPr lang="en-US"/>
        </a:p>
      </dgm:t>
    </dgm:pt>
    <dgm:pt modelId="{76F27754-F3E1-4147-AC31-08B7BEDAEDD7}" type="pres">
      <dgm:prSet presAssocID="{FF0FA40A-1E9E-45D8-AE36-A5C5520E6A1F}" presName="parentText" presStyleLbl="node1" presStyleIdx="0" presStyleCnt="8" custLinFactNeighborX="10714" custLinFactNeighborY="-232">
        <dgm:presLayoutVars>
          <dgm:chMax val="0"/>
          <dgm:bulletEnabled val="1"/>
        </dgm:presLayoutVars>
      </dgm:prSet>
      <dgm:spPr/>
      <dgm:t>
        <a:bodyPr/>
        <a:lstStyle/>
        <a:p>
          <a:endParaRPr lang="en-US"/>
        </a:p>
      </dgm:t>
    </dgm:pt>
    <dgm:pt modelId="{4B71EEC1-A06D-42F0-A908-90F7FA1FFF06}" type="pres">
      <dgm:prSet presAssocID="{FF0FA40A-1E9E-45D8-AE36-A5C5520E6A1F}" presName="negativeSpace" presStyleCnt="0"/>
      <dgm:spPr/>
    </dgm:pt>
    <dgm:pt modelId="{B3AD45CA-0946-44B2-B1A1-36B3FDD19059}" type="pres">
      <dgm:prSet presAssocID="{FF0FA40A-1E9E-45D8-AE36-A5C5520E6A1F}" presName="childText" presStyleLbl="conFgAcc1" presStyleIdx="0" presStyleCnt="8">
        <dgm:presLayoutVars>
          <dgm:bulletEnabled val="1"/>
        </dgm:presLayoutVars>
      </dgm:prSet>
      <dgm:spPr/>
    </dgm:pt>
    <dgm:pt modelId="{47353497-40CC-419B-AF1E-203F6FD24899}" type="pres">
      <dgm:prSet presAssocID="{10DED158-F5E6-42FF-8A8C-D8DD248B0F42}" presName="spaceBetweenRectangles" presStyleCnt="0"/>
      <dgm:spPr/>
    </dgm:pt>
    <dgm:pt modelId="{D39AF5C0-8874-4CEE-A7FE-D73BABB52E14}" type="pres">
      <dgm:prSet presAssocID="{AD1E9A2D-E96A-4DB3-8F6E-7FC3F1352547}" presName="parentLin" presStyleCnt="0"/>
      <dgm:spPr/>
    </dgm:pt>
    <dgm:pt modelId="{A4816842-AC56-4ED2-8EC3-CB2FF17CD93B}" type="pres">
      <dgm:prSet presAssocID="{AD1E9A2D-E96A-4DB3-8F6E-7FC3F1352547}" presName="parentLeftMargin" presStyleLbl="node1" presStyleIdx="0" presStyleCnt="8"/>
      <dgm:spPr/>
      <dgm:t>
        <a:bodyPr/>
        <a:lstStyle/>
        <a:p>
          <a:endParaRPr lang="en-US"/>
        </a:p>
      </dgm:t>
    </dgm:pt>
    <dgm:pt modelId="{7C176C59-5137-442C-8DB3-53F59F1C28D6}" type="pres">
      <dgm:prSet presAssocID="{AD1E9A2D-E96A-4DB3-8F6E-7FC3F1352547}" presName="parentText" presStyleLbl="node1" presStyleIdx="1" presStyleCnt="8">
        <dgm:presLayoutVars>
          <dgm:chMax val="0"/>
          <dgm:bulletEnabled val="1"/>
        </dgm:presLayoutVars>
      </dgm:prSet>
      <dgm:spPr/>
      <dgm:t>
        <a:bodyPr/>
        <a:lstStyle/>
        <a:p>
          <a:endParaRPr lang="en-US"/>
        </a:p>
      </dgm:t>
    </dgm:pt>
    <dgm:pt modelId="{173A4EDC-BBA5-478B-82CD-7DAA69ACB52E}" type="pres">
      <dgm:prSet presAssocID="{AD1E9A2D-E96A-4DB3-8F6E-7FC3F1352547}" presName="negativeSpace" presStyleCnt="0"/>
      <dgm:spPr/>
    </dgm:pt>
    <dgm:pt modelId="{CB55EB3B-0938-4367-BF0F-347ADEB150EF}" type="pres">
      <dgm:prSet presAssocID="{AD1E9A2D-E96A-4DB3-8F6E-7FC3F1352547}" presName="childText" presStyleLbl="conFgAcc1" presStyleIdx="1" presStyleCnt="8" custLinFactY="6840" custLinFactNeighborX="-1209" custLinFactNeighborY="100000">
        <dgm:presLayoutVars>
          <dgm:bulletEnabled val="1"/>
        </dgm:presLayoutVars>
      </dgm:prSet>
      <dgm:spPr/>
    </dgm:pt>
    <dgm:pt modelId="{815C6140-674B-419D-8D78-C384B9FC3A25}" type="pres">
      <dgm:prSet presAssocID="{58341C58-4892-4246-8CC8-0FEBDC307975}" presName="spaceBetweenRectangles" presStyleCnt="0"/>
      <dgm:spPr/>
    </dgm:pt>
    <dgm:pt modelId="{AC02E55F-C2C7-47A0-A005-BBE8484EC682}" type="pres">
      <dgm:prSet presAssocID="{C11C7865-B109-4834-A31D-322AF931C4A1}" presName="parentLin" presStyleCnt="0"/>
      <dgm:spPr/>
    </dgm:pt>
    <dgm:pt modelId="{4890C6EA-826A-42A5-83A7-8CC22A1D9A39}" type="pres">
      <dgm:prSet presAssocID="{C11C7865-B109-4834-A31D-322AF931C4A1}" presName="parentLeftMargin" presStyleLbl="node1" presStyleIdx="1" presStyleCnt="8"/>
      <dgm:spPr/>
      <dgm:t>
        <a:bodyPr/>
        <a:lstStyle/>
        <a:p>
          <a:endParaRPr lang="en-US"/>
        </a:p>
      </dgm:t>
    </dgm:pt>
    <dgm:pt modelId="{F321BC84-FA08-423C-86F4-DA05A234EA8E}" type="pres">
      <dgm:prSet presAssocID="{C11C7865-B109-4834-A31D-322AF931C4A1}" presName="parentText" presStyleLbl="node1" presStyleIdx="2" presStyleCnt="8">
        <dgm:presLayoutVars>
          <dgm:chMax val="0"/>
          <dgm:bulletEnabled val="1"/>
        </dgm:presLayoutVars>
      </dgm:prSet>
      <dgm:spPr/>
      <dgm:t>
        <a:bodyPr/>
        <a:lstStyle/>
        <a:p>
          <a:endParaRPr lang="en-US"/>
        </a:p>
      </dgm:t>
    </dgm:pt>
    <dgm:pt modelId="{1BBB675F-34EF-4B02-BD5E-C291738A7A71}" type="pres">
      <dgm:prSet presAssocID="{C11C7865-B109-4834-A31D-322AF931C4A1}" presName="negativeSpace" presStyleCnt="0"/>
      <dgm:spPr/>
    </dgm:pt>
    <dgm:pt modelId="{888698E8-7BC6-4C1E-B0B7-C3EFEFD24AD8}" type="pres">
      <dgm:prSet presAssocID="{C11C7865-B109-4834-A31D-322AF931C4A1}" presName="childText" presStyleLbl="conFgAcc1" presStyleIdx="2" presStyleCnt="8">
        <dgm:presLayoutVars>
          <dgm:bulletEnabled val="1"/>
        </dgm:presLayoutVars>
      </dgm:prSet>
      <dgm:spPr/>
    </dgm:pt>
    <dgm:pt modelId="{EAB9568E-C208-4798-BC0F-9258FCC67597}" type="pres">
      <dgm:prSet presAssocID="{324809A7-2075-4A59-A07E-77400A3F2426}" presName="spaceBetweenRectangles" presStyleCnt="0"/>
      <dgm:spPr/>
    </dgm:pt>
    <dgm:pt modelId="{F9B69927-501D-48C6-806F-AFCCA03E438C}" type="pres">
      <dgm:prSet presAssocID="{B24FB731-C855-4D19-A5EA-34DDD36B953E}" presName="parentLin" presStyleCnt="0"/>
      <dgm:spPr/>
    </dgm:pt>
    <dgm:pt modelId="{B139D869-330C-4074-BFA8-02A3DAC020BB}" type="pres">
      <dgm:prSet presAssocID="{B24FB731-C855-4D19-A5EA-34DDD36B953E}" presName="parentLeftMargin" presStyleLbl="node1" presStyleIdx="2" presStyleCnt="8"/>
      <dgm:spPr/>
      <dgm:t>
        <a:bodyPr/>
        <a:lstStyle/>
        <a:p>
          <a:endParaRPr lang="en-US"/>
        </a:p>
      </dgm:t>
    </dgm:pt>
    <dgm:pt modelId="{9BD64931-A3BE-4190-A3C8-7C21F3816102}" type="pres">
      <dgm:prSet presAssocID="{B24FB731-C855-4D19-A5EA-34DDD36B953E}" presName="parentText" presStyleLbl="node1" presStyleIdx="3" presStyleCnt="8">
        <dgm:presLayoutVars>
          <dgm:chMax val="0"/>
          <dgm:bulletEnabled val="1"/>
        </dgm:presLayoutVars>
      </dgm:prSet>
      <dgm:spPr/>
      <dgm:t>
        <a:bodyPr/>
        <a:lstStyle/>
        <a:p>
          <a:endParaRPr lang="en-US"/>
        </a:p>
      </dgm:t>
    </dgm:pt>
    <dgm:pt modelId="{16FDCAA3-3B79-47C2-86F0-4B79F8FAB7B6}" type="pres">
      <dgm:prSet presAssocID="{B24FB731-C855-4D19-A5EA-34DDD36B953E}" presName="negativeSpace" presStyleCnt="0"/>
      <dgm:spPr/>
    </dgm:pt>
    <dgm:pt modelId="{55AD4680-7191-4E4F-80E2-793CB4C482DB}" type="pres">
      <dgm:prSet presAssocID="{B24FB731-C855-4D19-A5EA-34DDD36B953E}" presName="childText" presStyleLbl="conFgAcc1" presStyleIdx="3" presStyleCnt="8">
        <dgm:presLayoutVars>
          <dgm:bulletEnabled val="1"/>
        </dgm:presLayoutVars>
      </dgm:prSet>
      <dgm:spPr/>
    </dgm:pt>
    <dgm:pt modelId="{E302B3B2-0928-4970-ADD9-E6D3AD93C792}" type="pres">
      <dgm:prSet presAssocID="{D07EE0B8-870C-4226-A891-5160D5FEE34F}" presName="spaceBetweenRectangles" presStyleCnt="0"/>
      <dgm:spPr/>
    </dgm:pt>
    <dgm:pt modelId="{B3D586B0-EC65-46EF-B1F9-EF589E7653F5}" type="pres">
      <dgm:prSet presAssocID="{631A2EE5-A542-47B3-8C0E-BA283BFCDA0B}" presName="parentLin" presStyleCnt="0"/>
      <dgm:spPr/>
    </dgm:pt>
    <dgm:pt modelId="{C8A8B31B-3022-4C99-85BE-661DCBD0696F}" type="pres">
      <dgm:prSet presAssocID="{631A2EE5-A542-47B3-8C0E-BA283BFCDA0B}" presName="parentLeftMargin" presStyleLbl="node1" presStyleIdx="3" presStyleCnt="8"/>
      <dgm:spPr/>
      <dgm:t>
        <a:bodyPr/>
        <a:lstStyle/>
        <a:p>
          <a:endParaRPr lang="en-US"/>
        </a:p>
      </dgm:t>
    </dgm:pt>
    <dgm:pt modelId="{DF8E72AF-133F-43DB-8091-DB354EF32C54}" type="pres">
      <dgm:prSet presAssocID="{631A2EE5-A542-47B3-8C0E-BA283BFCDA0B}" presName="parentText" presStyleLbl="node1" presStyleIdx="4" presStyleCnt="8">
        <dgm:presLayoutVars>
          <dgm:chMax val="0"/>
          <dgm:bulletEnabled val="1"/>
        </dgm:presLayoutVars>
      </dgm:prSet>
      <dgm:spPr/>
      <dgm:t>
        <a:bodyPr/>
        <a:lstStyle/>
        <a:p>
          <a:endParaRPr lang="en-US"/>
        </a:p>
      </dgm:t>
    </dgm:pt>
    <dgm:pt modelId="{01417BC7-3151-453F-8FEB-79807F719B18}" type="pres">
      <dgm:prSet presAssocID="{631A2EE5-A542-47B3-8C0E-BA283BFCDA0B}" presName="negativeSpace" presStyleCnt="0"/>
      <dgm:spPr/>
    </dgm:pt>
    <dgm:pt modelId="{A347BDC7-BFC9-4C56-8E85-0AAC782C94B5}" type="pres">
      <dgm:prSet presAssocID="{631A2EE5-A542-47B3-8C0E-BA283BFCDA0B}" presName="childText" presStyleLbl="conFgAcc1" presStyleIdx="4" presStyleCnt="8">
        <dgm:presLayoutVars>
          <dgm:bulletEnabled val="1"/>
        </dgm:presLayoutVars>
      </dgm:prSet>
      <dgm:spPr/>
    </dgm:pt>
    <dgm:pt modelId="{A5F1F38B-0B79-4349-9136-8C03D6D87895}" type="pres">
      <dgm:prSet presAssocID="{5487C7B2-17DC-4E92-88ED-3488C23B0149}" presName="spaceBetweenRectangles" presStyleCnt="0"/>
      <dgm:spPr/>
    </dgm:pt>
    <dgm:pt modelId="{5ED3AC3D-1015-4C7A-8A70-0760331A608C}" type="pres">
      <dgm:prSet presAssocID="{3006952F-33D2-47E1-9D50-7A3455AB3F59}" presName="parentLin" presStyleCnt="0"/>
      <dgm:spPr/>
    </dgm:pt>
    <dgm:pt modelId="{00C148AA-B914-4EA0-AF8C-9845C4BA6051}" type="pres">
      <dgm:prSet presAssocID="{3006952F-33D2-47E1-9D50-7A3455AB3F59}" presName="parentLeftMargin" presStyleLbl="node1" presStyleIdx="4" presStyleCnt="8"/>
      <dgm:spPr/>
      <dgm:t>
        <a:bodyPr/>
        <a:lstStyle/>
        <a:p>
          <a:endParaRPr lang="en-US"/>
        </a:p>
      </dgm:t>
    </dgm:pt>
    <dgm:pt modelId="{089ECC18-DD97-4C92-8CEC-FA1E022F7BB0}" type="pres">
      <dgm:prSet presAssocID="{3006952F-33D2-47E1-9D50-7A3455AB3F59}" presName="parentText" presStyleLbl="node1" presStyleIdx="5" presStyleCnt="8" custScaleY="120626">
        <dgm:presLayoutVars>
          <dgm:chMax val="0"/>
          <dgm:bulletEnabled val="1"/>
        </dgm:presLayoutVars>
      </dgm:prSet>
      <dgm:spPr/>
      <dgm:t>
        <a:bodyPr/>
        <a:lstStyle/>
        <a:p>
          <a:endParaRPr lang="en-US"/>
        </a:p>
      </dgm:t>
    </dgm:pt>
    <dgm:pt modelId="{9C563A19-E8CA-41F5-9D06-D9B59AB2775B}" type="pres">
      <dgm:prSet presAssocID="{3006952F-33D2-47E1-9D50-7A3455AB3F59}" presName="negativeSpace" presStyleCnt="0"/>
      <dgm:spPr/>
    </dgm:pt>
    <dgm:pt modelId="{64B6E0C3-68D4-460F-A477-00F6F35C5BC9}" type="pres">
      <dgm:prSet presAssocID="{3006952F-33D2-47E1-9D50-7A3455AB3F59}" presName="childText" presStyleLbl="conFgAcc1" presStyleIdx="5" presStyleCnt="8">
        <dgm:presLayoutVars>
          <dgm:bulletEnabled val="1"/>
        </dgm:presLayoutVars>
      </dgm:prSet>
      <dgm:spPr/>
    </dgm:pt>
    <dgm:pt modelId="{CAA9AF2C-84BF-40C3-9D1A-5F892FC140B2}" type="pres">
      <dgm:prSet presAssocID="{C618EE18-E265-4824-9A4A-B1B75188B3EE}" presName="spaceBetweenRectangles" presStyleCnt="0"/>
      <dgm:spPr/>
    </dgm:pt>
    <dgm:pt modelId="{CCE30BB5-2BBA-4509-91F0-7A812285B43B}" type="pres">
      <dgm:prSet presAssocID="{A8C31908-7733-40D5-B5C7-A15F9781EBEA}" presName="parentLin" presStyleCnt="0"/>
      <dgm:spPr/>
    </dgm:pt>
    <dgm:pt modelId="{65BDFABF-2278-4D5F-8DE0-73605E87DCFB}" type="pres">
      <dgm:prSet presAssocID="{A8C31908-7733-40D5-B5C7-A15F9781EBEA}" presName="parentLeftMargin" presStyleLbl="node1" presStyleIdx="5" presStyleCnt="8"/>
      <dgm:spPr/>
      <dgm:t>
        <a:bodyPr/>
        <a:lstStyle/>
        <a:p>
          <a:endParaRPr lang="en-US"/>
        </a:p>
      </dgm:t>
    </dgm:pt>
    <dgm:pt modelId="{46789B12-913D-4DD5-8346-6A478BD10F36}" type="pres">
      <dgm:prSet presAssocID="{A8C31908-7733-40D5-B5C7-A15F9781EBEA}" presName="parentText" presStyleLbl="node1" presStyleIdx="6" presStyleCnt="8">
        <dgm:presLayoutVars>
          <dgm:chMax val="0"/>
          <dgm:bulletEnabled val="1"/>
        </dgm:presLayoutVars>
      </dgm:prSet>
      <dgm:spPr/>
      <dgm:t>
        <a:bodyPr/>
        <a:lstStyle/>
        <a:p>
          <a:endParaRPr lang="en-US"/>
        </a:p>
      </dgm:t>
    </dgm:pt>
    <dgm:pt modelId="{E84501C1-8F77-4193-999B-5F02F63FE367}" type="pres">
      <dgm:prSet presAssocID="{A8C31908-7733-40D5-B5C7-A15F9781EBEA}" presName="negativeSpace" presStyleCnt="0"/>
      <dgm:spPr/>
    </dgm:pt>
    <dgm:pt modelId="{206CF828-5FDA-411E-9FB4-C763E9FF2C44}" type="pres">
      <dgm:prSet presAssocID="{A8C31908-7733-40D5-B5C7-A15F9781EBEA}" presName="childText" presStyleLbl="conFgAcc1" presStyleIdx="6" presStyleCnt="8">
        <dgm:presLayoutVars>
          <dgm:bulletEnabled val="1"/>
        </dgm:presLayoutVars>
      </dgm:prSet>
      <dgm:spPr/>
    </dgm:pt>
    <dgm:pt modelId="{7A884CF7-84AB-44AA-94A7-C6B817FCE61D}" type="pres">
      <dgm:prSet presAssocID="{E70279C7-B8D1-4485-8D81-8EF69B18ABCF}" presName="spaceBetweenRectangles" presStyleCnt="0"/>
      <dgm:spPr/>
    </dgm:pt>
    <dgm:pt modelId="{9936AD6E-6F72-45FC-A4D2-64AFF7D9180F}" type="pres">
      <dgm:prSet presAssocID="{CA1DB6CC-BF03-4E25-B2D5-30DF6DF7CEE1}" presName="parentLin" presStyleCnt="0"/>
      <dgm:spPr/>
    </dgm:pt>
    <dgm:pt modelId="{2E7DAB44-D29B-4AD2-8BC1-A1FCD374E54E}" type="pres">
      <dgm:prSet presAssocID="{CA1DB6CC-BF03-4E25-B2D5-30DF6DF7CEE1}" presName="parentLeftMargin" presStyleLbl="node1" presStyleIdx="6" presStyleCnt="8"/>
      <dgm:spPr/>
      <dgm:t>
        <a:bodyPr/>
        <a:lstStyle/>
        <a:p>
          <a:endParaRPr lang="en-US"/>
        </a:p>
      </dgm:t>
    </dgm:pt>
    <dgm:pt modelId="{16CA922B-8865-4FE3-A7B7-9DE1DAC25AA1}" type="pres">
      <dgm:prSet presAssocID="{CA1DB6CC-BF03-4E25-B2D5-30DF6DF7CEE1}" presName="parentText" presStyleLbl="node1" presStyleIdx="7" presStyleCnt="8" custLinFactNeighborY="-8319">
        <dgm:presLayoutVars>
          <dgm:chMax val="0"/>
          <dgm:bulletEnabled val="1"/>
        </dgm:presLayoutVars>
      </dgm:prSet>
      <dgm:spPr/>
      <dgm:t>
        <a:bodyPr/>
        <a:lstStyle/>
        <a:p>
          <a:endParaRPr lang="en-US"/>
        </a:p>
      </dgm:t>
    </dgm:pt>
    <dgm:pt modelId="{6CE32C13-9736-45A8-9A8D-5610BC8AED02}" type="pres">
      <dgm:prSet presAssocID="{CA1DB6CC-BF03-4E25-B2D5-30DF6DF7CEE1}" presName="negativeSpace" presStyleCnt="0"/>
      <dgm:spPr/>
    </dgm:pt>
    <dgm:pt modelId="{B30D67BD-D5B7-4325-8081-C1D24BE55C58}" type="pres">
      <dgm:prSet presAssocID="{CA1DB6CC-BF03-4E25-B2D5-30DF6DF7CEE1}" presName="childText" presStyleLbl="conFgAcc1" presStyleIdx="7" presStyleCnt="8">
        <dgm:presLayoutVars>
          <dgm:bulletEnabled val="1"/>
        </dgm:presLayoutVars>
      </dgm:prSet>
      <dgm:spPr/>
    </dgm:pt>
  </dgm:ptLst>
  <dgm:cxnLst>
    <dgm:cxn modelId="{D1D01C02-3A33-487A-AA8D-F4BAAE3539F8}" type="presOf" srcId="{CA1DB6CC-BF03-4E25-B2D5-30DF6DF7CEE1}" destId="{16CA922B-8865-4FE3-A7B7-9DE1DAC25AA1}" srcOrd="1" destOrd="0" presId="urn:microsoft.com/office/officeart/2005/8/layout/list1"/>
    <dgm:cxn modelId="{CBD6D491-493F-4998-9676-B2729BB29AD4}" type="presOf" srcId="{B24FB731-C855-4D19-A5EA-34DDD36B953E}" destId="{9BD64931-A3BE-4190-A3C8-7C21F3816102}" srcOrd="1" destOrd="0" presId="urn:microsoft.com/office/officeart/2005/8/layout/list1"/>
    <dgm:cxn modelId="{5523D60B-CA26-4278-AE01-C3BD7C7BED20}" type="presOf" srcId="{AD1E9A2D-E96A-4DB3-8F6E-7FC3F1352547}" destId="{A4816842-AC56-4ED2-8EC3-CB2FF17CD93B}" srcOrd="0" destOrd="0" presId="urn:microsoft.com/office/officeart/2005/8/layout/list1"/>
    <dgm:cxn modelId="{5BB4DBEC-1663-4136-B381-05A1B46FE074}" type="presOf" srcId="{A8C31908-7733-40D5-B5C7-A15F9781EBEA}" destId="{65BDFABF-2278-4D5F-8DE0-73605E87DCFB}" srcOrd="0" destOrd="0" presId="urn:microsoft.com/office/officeart/2005/8/layout/list1"/>
    <dgm:cxn modelId="{73738C69-264C-4003-B010-D95FECCBC19A}" srcId="{A3526C35-8AF7-4140-921C-9B48953E0926}" destId="{CA1DB6CC-BF03-4E25-B2D5-30DF6DF7CEE1}" srcOrd="7" destOrd="0" parTransId="{17FBCA4F-53EB-4DAB-A387-98C3C5BA2B5C}" sibTransId="{72403BDB-1F26-4057-95FA-BD7DA5802244}"/>
    <dgm:cxn modelId="{C0AC6F6B-34CC-4148-83AB-224309BAE60E}" srcId="{A3526C35-8AF7-4140-921C-9B48953E0926}" destId="{A8C31908-7733-40D5-B5C7-A15F9781EBEA}" srcOrd="6" destOrd="0" parTransId="{A5436B52-5316-4B0F-928C-CAD39226FD71}" sibTransId="{E70279C7-B8D1-4485-8D81-8EF69B18ABCF}"/>
    <dgm:cxn modelId="{66F82439-7B79-4767-A8E5-C0F1857FCDE7}" srcId="{A3526C35-8AF7-4140-921C-9B48953E0926}" destId="{3006952F-33D2-47E1-9D50-7A3455AB3F59}" srcOrd="5" destOrd="0" parTransId="{95F31AB3-F6AE-400D-AD0E-045CDB8787B0}" sibTransId="{C618EE18-E265-4824-9A4A-B1B75188B3EE}"/>
    <dgm:cxn modelId="{63FA0C82-86F3-49E2-973C-C4D4C9994C25}" type="presOf" srcId="{C11C7865-B109-4834-A31D-322AF931C4A1}" destId="{F321BC84-FA08-423C-86F4-DA05A234EA8E}" srcOrd="1" destOrd="0" presId="urn:microsoft.com/office/officeart/2005/8/layout/list1"/>
    <dgm:cxn modelId="{98D7FC85-BF63-4BB1-A74E-0AB0EBB10C2D}" srcId="{A3526C35-8AF7-4140-921C-9B48953E0926}" destId="{AD1E9A2D-E96A-4DB3-8F6E-7FC3F1352547}" srcOrd="1" destOrd="0" parTransId="{5FD39CCF-2D11-46CC-8E92-D68685DA5973}" sibTransId="{58341C58-4892-4246-8CC8-0FEBDC307975}"/>
    <dgm:cxn modelId="{C7150152-D896-4A17-88CE-686683D83352}" type="presOf" srcId="{631A2EE5-A542-47B3-8C0E-BA283BFCDA0B}" destId="{C8A8B31B-3022-4C99-85BE-661DCBD0696F}" srcOrd="0" destOrd="0" presId="urn:microsoft.com/office/officeart/2005/8/layout/list1"/>
    <dgm:cxn modelId="{9E31B320-7EA0-41FD-8903-2772B4C62A17}" type="presOf" srcId="{AD1E9A2D-E96A-4DB3-8F6E-7FC3F1352547}" destId="{7C176C59-5137-442C-8DB3-53F59F1C28D6}" srcOrd="1" destOrd="0" presId="urn:microsoft.com/office/officeart/2005/8/layout/list1"/>
    <dgm:cxn modelId="{FB5F1A56-2063-40D1-A218-0BA111B201CE}" type="presOf" srcId="{B24FB731-C855-4D19-A5EA-34DDD36B953E}" destId="{B139D869-330C-4074-BFA8-02A3DAC020BB}" srcOrd="0" destOrd="0" presId="urn:microsoft.com/office/officeart/2005/8/layout/list1"/>
    <dgm:cxn modelId="{4726A066-B367-480D-8C60-6CF570D8500C}" type="presOf" srcId="{A8C31908-7733-40D5-B5C7-A15F9781EBEA}" destId="{46789B12-913D-4DD5-8346-6A478BD10F36}" srcOrd="1" destOrd="0" presId="urn:microsoft.com/office/officeart/2005/8/layout/list1"/>
    <dgm:cxn modelId="{2C24F5BE-7064-415F-A18F-2165AB843A76}" type="presOf" srcId="{CA1DB6CC-BF03-4E25-B2D5-30DF6DF7CEE1}" destId="{2E7DAB44-D29B-4AD2-8BC1-A1FCD374E54E}" srcOrd="0" destOrd="0" presId="urn:microsoft.com/office/officeart/2005/8/layout/list1"/>
    <dgm:cxn modelId="{F71A58BF-8E3F-47A3-B860-1FC82943950A}" type="presOf" srcId="{C11C7865-B109-4834-A31D-322AF931C4A1}" destId="{4890C6EA-826A-42A5-83A7-8CC22A1D9A39}" srcOrd="0" destOrd="0" presId="urn:microsoft.com/office/officeart/2005/8/layout/list1"/>
    <dgm:cxn modelId="{9335F00F-EB75-4904-80F1-C7467D162E0C}" srcId="{A3526C35-8AF7-4140-921C-9B48953E0926}" destId="{B24FB731-C855-4D19-A5EA-34DDD36B953E}" srcOrd="3" destOrd="0" parTransId="{4CB344C3-AFCC-430B-B076-B94181706E2B}" sibTransId="{D07EE0B8-870C-4226-A891-5160D5FEE34F}"/>
    <dgm:cxn modelId="{83604A6C-355F-433E-9900-DE5EC93C4A1D}" type="presOf" srcId="{FF0FA40A-1E9E-45D8-AE36-A5C5520E6A1F}" destId="{76F27754-F3E1-4147-AC31-08B7BEDAEDD7}" srcOrd="1" destOrd="0" presId="urn:microsoft.com/office/officeart/2005/8/layout/list1"/>
    <dgm:cxn modelId="{37E32729-3812-4CAD-9446-D2F1470F8F73}" type="presOf" srcId="{3006952F-33D2-47E1-9D50-7A3455AB3F59}" destId="{00C148AA-B914-4EA0-AF8C-9845C4BA6051}" srcOrd="0" destOrd="0" presId="urn:microsoft.com/office/officeart/2005/8/layout/list1"/>
    <dgm:cxn modelId="{35247EC9-2A0E-422B-85AC-626DCC776E12}" srcId="{A3526C35-8AF7-4140-921C-9B48953E0926}" destId="{C11C7865-B109-4834-A31D-322AF931C4A1}" srcOrd="2" destOrd="0" parTransId="{AFCEE0F7-B959-43FD-BD91-9A49E8E14CF1}" sibTransId="{324809A7-2075-4A59-A07E-77400A3F2426}"/>
    <dgm:cxn modelId="{423E4E59-1D75-4470-9844-67C6CB2FF3ED}" type="presOf" srcId="{FF0FA40A-1E9E-45D8-AE36-A5C5520E6A1F}" destId="{7E3EE3D2-30D9-4DD5-A731-C16142442A00}" srcOrd="0" destOrd="0" presId="urn:microsoft.com/office/officeart/2005/8/layout/list1"/>
    <dgm:cxn modelId="{DE8B462B-358C-410C-BD84-F239CEEF8E2E}" type="presOf" srcId="{631A2EE5-A542-47B3-8C0E-BA283BFCDA0B}" destId="{DF8E72AF-133F-43DB-8091-DB354EF32C54}" srcOrd="1" destOrd="0" presId="urn:microsoft.com/office/officeart/2005/8/layout/list1"/>
    <dgm:cxn modelId="{31672863-9C03-4C00-B8A8-14E143DCE7BB}" srcId="{A3526C35-8AF7-4140-921C-9B48953E0926}" destId="{FF0FA40A-1E9E-45D8-AE36-A5C5520E6A1F}" srcOrd="0" destOrd="0" parTransId="{1805F2FF-0FED-468F-964D-8403954FE95F}" sibTransId="{10DED158-F5E6-42FF-8A8C-D8DD248B0F42}"/>
    <dgm:cxn modelId="{EF5F0E66-62FA-4C0C-8F60-A1A41D07D925}" type="presOf" srcId="{A3526C35-8AF7-4140-921C-9B48953E0926}" destId="{8E65C5E8-04FF-406D-871A-522320457D4D}" srcOrd="0" destOrd="0" presId="urn:microsoft.com/office/officeart/2005/8/layout/list1"/>
    <dgm:cxn modelId="{2F7C7A2F-9981-44E5-9C8E-235FDCF3C713}" srcId="{A3526C35-8AF7-4140-921C-9B48953E0926}" destId="{631A2EE5-A542-47B3-8C0E-BA283BFCDA0B}" srcOrd="4" destOrd="0" parTransId="{1412E64F-AA4D-4DE0-B40C-63990EA56652}" sibTransId="{5487C7B2-17DC-4E92-88ED-3488C23B0149}"/>
    <dgm:cxn modelId="{7342F605-2722-42CC-BAB7-420BFE46E95A}" type="presOf" srcId="{3006952F-33D2-47E1-9D50-7A3455AB3F59}" destId="{089ECC18-DD97-4C92-8CEC-FA1E022F7BB0}" srcOrd="1" destOrd="0" presId="urn:microsoft.com/office/officeart/2005/8/layout/list1"/>
    <dgm:cxn modelId="{04841997-CAAA-4D1E-9F7B-FB903D605178}" type="presParOf" srcId="{8E65C5E8-04FF-406D-871A-522320457D4D}" destId="{D8D4A1C9-ED00-42B3-85B1-A11BF6648C3F}" srcOrd="0" destOrd="0" presId="urn:microsoft.com/office/officeart/2005/8/layout/list1"/>
    <dgm:cxn modelId="{B8A0E039-5B27-405E-A348-E4F140B4C4FE}" type="presParOf" srcId="{D8D4A1C9-ED00-42B3-85B1-A11BF6648C3F}" destId="{7E3EE3D2-30D9-4DD5-A731-C16142442A00}" srcOrd="0" destOrd="0" presId="urn:microsoft.com/office/officeart/2005/8/layout/list1"/>
    <dgm:cxn modelId="{162AC16F-ABC8-4008-9256-FE4094685130}" type="presParOf" srcId="{D8D4A1C9-ED00-42B3-85B1-A11BF6648C3F}" destId="{76F27754-F3E1-4147-AC31-08B7BEDAEDD7}" srcOrd="1" destOrd="0" presId="urn:microsoft.com/office/officeart/2005/8/layout/list1"/>
    <dgm:cxn modelId="{D1A0ED3C-B81A-4986-A3E9-CD9AE088CB98}" type="presParOf" srcId="{8E65C5E8-04FF-406D-871A-522320457D4D}" destId="{4B71EEC1-A06D-42F0-A908-90F7FA1FFF06}" srcOrd="1" destOrd="0" presId="urn:microsoft.com/office/officeart/2005/8/layout/list1"/>
    <dgm:cxn modelId="{C075C0D9-2BEB-4340-83C7-215AB7AA6D44}" type="presParOf" srcId="{8E65C5E8-04FF-406D-871A-522320457D4D}" destId="{B3AD45CA-0946-44B2-B1A1-36B3FDD19059}" srcOrd="2" destOrd="0" presId="urn:microsoft.com/office/officeart/2005/8/layout/list1"/>
    <dgm:cxn modelId="{221093C4-4D6C-4522-92C8-C859299EC77D}" type="presParOf" srcId="{8E65C5E8-04FF-406D-871A-522320457D4D}" destId="{47353497-40CC-419B-AF1E-203F6FD24899}" srcOrd="3" destOrd="0" presId="urn:microsoft.com/office/officeart/2005/8/layout/list1"/>
    <dgm:cxn modelId="{9909CB30-433E-4C62-9A0B-C03A00D9C092}" type="presParOf" srcId="{8E65C5E8-04FF-406D-871A-522320457D4D}" destId="{D39AF5C0-8874-4CEE-A7FE-D73BABB52E14}" srcOrd="4" destOrd="0" presId="urn:microsoft.com/office/officeart/2005/8/layout/list1"/>
    <dgm:cxn modelId="{0E99E48E-9BDE-4A5F-9CBB-794F68824346}" type="presParOf" srcId="{D39AF5C0-8874-4CEE-A7FE-D73BABB52E14}" destId="{A4816842-AC56-4ED2-8EC3-CB2FF17CD93B}" srcOrd="0" destOrd="0" presId="urn:microsoft.com/office/officeart/2005/8/layout/list1"/>
    <dgm:cxn modelId="{AA060337-F8FF-44F7-9D5B-8ACEE6408704}" type="presParOf" srcId="{D39AF5C0-8874-4CEE-A7FE-D73BABB52E14}" destId="{7C176C59-5137-442C-8DB3-53F59F1C28D6}" srcOrd="1" destOrd="0" presId="urn:microsoft.com/office/officeart/2005/8/layout/list1"/>
    <dgm:cxn modelId="{BFD4BA86-90E3-42DF-BE92-ACCCA74F4D53}" type="presParOf" srcId="{8E65C5E8-04FF-406D-871A-522320457D4D}" destId="{173A4EDC-BBA5-478B-82CD-7DAA69ACB52E}" srcOrd="5" destOrd="0" presId="urn:microsoft.com/office/officeart/2005/8/layout/list1"/>
    <dgm:cxn modelId="{D34A43CD-6901-4338-AFEC-E3AD5D380237}" type="presParOf" srcId="{8E65C5E8-04FF-406D-871A-522320457D4D}" destId="{CB55EB3B-0938-4367-BF0F-347ADEB150EF}" srcOrd="6" destOrd="0" presId="urn:microsoft.com/office/officeart/2005/8/layout/list1"/>
    <dgm:cxn modelId="{FE08ABC0-0FE0-4E80-BE69-C01AF10E5306}" type="presParOf" srcId="{8E65C5E8-04FF-406D-871A-522320457D4D}" destId="{815C6140-674B-419D-8D78-C384B9FC3A25}" srcOrd="7" destOrd="0" presId="urn:microsoft.com/office/officeart/2005/8/layout/list1"/>
    <dgm:cxn modelId="{AE8CC033-E139-45FA-BCDD-96AE92401EC8}" type="presParOf" srcId="{8E65C5E8-04FF-406D-871A-522320457D4D}" destId="{AC02E55F-C2C7-47A0-A005-BBE8484EC682}" srcOrd="8" destOrd="0" presId="urn:microsoft.com/office/officeart/2005/8/layout/list1"/>
    <dgm:cxn modelId="{56B074EA-42C3-47D7-9D7D-5E85508A386E}" type="presParOf" srcId="{AC02E55F-C2C7-47A0-A005-BBE8484EC682}" destId="{4890C6EA-826A-42A5-83A7-8CC22A1D9A39}" srcOrd="0" destOrd="0" presId="urn:microsoft.com/office/officeart/2005/8/layout/list1"/>
    <dgm:cxn modelId="{8109E3A3-F8BA-42D1-9A5B-0B1683A2FCD2}" type="presParOf" srcId="{AC02E55F-C2C7-47A0-A005-BBE8484EC682}" destId="{F321BC84-FA08-423C-86F4-DA05A234EA8E}" srcOrd="1" destOrd="0" presId="urn:microsoft.com/office/officeart/2005/8/layout/list1"/>
    <dgm:cxn modelId="{4AB344DF-26B8-4844-B4A7-76B8441338BC}" type="presParOf" srcId="{8E65C5E8-04FF-406D-871A-522320457D4D}" destId="{1BBB675F-34EF-4B02-BD5E-C291738A7A71}" srcOrd="9" destOrd="0" presId="urn:microsoft.com/office/officeart/2005/8/layout/list1"/>
    <dgm:cxn modelId="{D885564C-2D89-4AD1-921F-2069D7B2AA47}" type="presParOf" srcId="{8E65C5E8-04FF-406D-871A-522320457D4D}" destId="{888698E8-7BC6-4C1E-B0B7-C3EFEFD24AD8}" srcOrd="10" destOrd="0" presId="urn:microsoft.com/office/officeart/2005/8/layout/list1"/>
    <dgm:cxn modelId="{D314213E-2459-4A32-8F2A-6F3F7B0A5B97}" type="presParOf" srcId="{8E65C5E8-04FF-406D-871A-522320457D4D}" destId="{EAB9568E-C208-4798-BC0F-9258FCC67597}" srcOrd="11" destOrd="0" presId="urn:microsoft.com/office/officeart/2005/8/layout/list1"/>
    <dgm:cxn modelId="{ECB36672-7221-431D-83D9-0E7C9C52CDD7}" type="presParOf" srcId="{8E65C5E8-04FF-406D-871A-522320457D4D}" destId="{F9B69927-501D-48C6-806F-AFCCA03E438C}" srcOrd="12" destOrd="0" presId="urn:microsoft.com/office/officeart/2005/8/layout/list1"/>
    <dgm:cxn modelId="{1FFCF959-295E-481F-B9B0-14011BD3E96A}" type="presParOf" srcId="{F9B69927-501D-48C6-806F-AFCCA03E438C}" destId="{B139D869-330C-4074-BFA8-02A3DAC020BB}" srcOrd="0" destOrd="0" presId="urn:microsoft.com/office/officeart/2005/8/layout/list1"/>
    <dgm:cxn modelId="{E984F6B5-4969-4D22-A53F-7919ED6D5CBA}" type="presParOf" srcId="{F9B69927-501D-48C6-806F-AFCCA03E438C}" destId="{9BD64931-A3BE-4190-A3C8-7C21F3816102}" srcOrd="1" destOrd="0" presId="urn:microsoft.com/office/officeart/2005/8/layout/list1"/>
    <dgm:cxn modelId="{E4B14027-C3B0-40D1-9B15-A05881EDBA8B}" type="presParOf" srcId="{8E65C5E8-04FF-406D-871A-522320457D4D}" destId="{16FDCAA3-3B79-47C2-86F0-4B79F8FAB7B6}" srcOrd="13" destOrd="0" presId="urn:microsoft.com/office/officeart/2005/8/layout/list1"/>
    <dgm:cxn modelId="{149E31D2-F6D8-43A7-9DAC-09433C1C7931}" type="presParOf" srcId="{8E65C5E8-04FF-406D-871A-522320457D4D}" destId="{55AD4680-7191-4E4F-80E2-793CB4C482DB}" srcOrd="14" destOrd="0" presId="urn:microsoft.com/office/officeart/2005/8/layout/list1"/>
    <dgm:cxn modelId="{2F4D046C-161F-4882-B34D-1864937AC824}" type="presParOf" srcId="{8E65C5E8-04FF-406D-871A-522320457D4D}" destId="{E302B3B2-0928-4970-ADD9-E6D3AD93C792}" srcOrd="15" destOrd="0" presId="urn:microsoft.com/office/officeart/2005/8/layout/list1"/>
    <dgm:cxn modelId="{465CBF14-2608-482C-A1BC-13126D8C2411}" type="presParOf" srcId="{8E65C5E8-04FF-406D-871A-522320457D4D}" destId="{B3D586B0-EC65-46EF-B1F9-EF589E7653F5}" srcOrd="16" destOrd="0" presId="urn:microsoft.com/office/officeart/2005/8/layout/list1"/>
    <dgm:cxn modelId="{57BC067A-349E-477F-8055-4996E8AD3EB6}" type="presParOf" srcId="{B3D586B0-EC65-46EF-B1F9-EF589E7653F5}" destId="{C8A8B31B-3022-4C99-85BE-661DCBD0696F}" srcOrd="0" destOrd="0" presId="urn:microsoft.com/office/officeart/2005/8/layout/list1"/>
    <dgm:cxn modelId="{96DCE697-6EA6-4DEA-BBF0-B4CAE4C7E900}" type="presParOf" srcId="{B3D586B0-EC65-46EF-B1F9-EF589E7653F5}" destId="{DF8E72AF-133F-43DB-8091-DB354EF32C54}" srcOrd="1" destOrd="0" presId="urn:microsoft.com/office/officeart/2005/8/layout/list1"/>
    <dgm:cxn modelId="{8347590A-BE16-4896-A316-5A2D48B29601}" type="presParOf" srcId="{8E65C5E8-04FF-406D-871A-522320457D4D}" destId="{01417BC7-3151-453F-8FEB-79807F719B18}" srcOrd="17" destOrd="0" presId="urn:microsoft.com/office/officeart/2005/8/layout/list1"/>
    <dgm:cxn modelId="{58DE12B5-79B7-4568-AE5B-8FE7DCBE9121}" type="presParOf" srcId="{8E65C5E8-04FF-406D-871A-522320457D4D}" destId="{A347BDC7-BFC9-4C56-8E85-0AAC782C94B5}" srcOrd="18" destOrd="0" presId="urn:microsoft.com/office/officeart/2005/8/layout/list1"/>
    <dgm:cxn modelId="{0168C89E-096D-4F82-8F25-102D98869A73}" type="presParOf" srcId="{8E65C5E8-04FF-406D-871A-522320457D4D}" destId="{A5F1F38B-0B79-4349-9136-8C03D6D87895}" srcOrd="19" destOrd="0" presId="urn:microsoft.com/office/officeart/2005/8/layout/list1"/>
    <dgm:cxn modelId="{AD00A41D-E9E2-49F1-BC02-3B17D31D7007}" type="presParOf" srcId="{8E65C5E8-04FF-406D-871A-522320457D4D}" destId="{5ED3AC3D-1015-4C7A-8A70-0760331A608C}" srcOrd="20" destOrd="0" presId="urn:microsoft.com/office/officeart/2005/8/layout/list1"/>
    <dgm:cxn modelId="{88525BA6-6899-49B6-8CCC-F17FB125D11F}" type="presParOf" srcId="{5ED3AC3D-1015-4C7A-8A70-0760331A608C}" destId="{00C148AA-B914-4EA0-AF8C-9845C4BA6051}" srcOrd="0" destOrd="0" presId="urn:microsoft.com/office/officeart/2005/8/layout/list1"/>
    <dgm:cxn modelId="{E9A96497-D845-4DA7-8883-3C3DDB649453}" type="presParOf" srcId="{5ED3AC3D-1015-4C7A-8A70-0760331A608C}" destId="{089ECC18-DD97-4C92-8CEC-FA1E022F7BB0}" srcOrd="1" destOrd="0" presId="urn:microsoft.com/office/officeart/2005/8/layout/list1"/>
    <dgm:cxn modelId="{941130F2-D3C4-4659-BEEF-09CE2C017D4F}" type="presParOf" srcId="{8E65C5E8-04FF-406D-871A-522320457D4D}" destId="{9C563A19-E8CA-41F5-9D06-D9B59AB2775B}" srcOrd="21" destOrd="0" presId="urn:microsoft.com/office/officeart/2005/8/layout/list1"/>
    <dgm:cxn modelId="{13E5CC96-D8A1-43ED-BBA4-F6BB20664944}" type="presParOf" srcId="{8E65C5E8-04FF-406D-871A-522320457D4D}" destId="{64B6E0C3-68D4-460F-A477-00F6F35C5BC9}" srcOrd="22" destOrd="0" presId="urn:microsoft.com/office/officeart/2005/8/layout/list1"/>
    <dgm:cxn modelId="{F7FCCA6B-8DFB-44AF-88A6-72C690FE6922}" type="presParOf" srcId="{8E65C5E8-04FF-406D-871A-522320457D4D}" destId="{CAA9AF2C-84BF-40C3-9D1A-5F892FC140B2}" srcOrd="23" destOrd="0" presId="urn:microsoft.com/office/officeart/2005/8/layout/list1"/>
    <dgm:cxn modelId="{EB5B4964-4172-4FD2-8EDF-53BFB59B3330}" type="presParOf" srcId="{8E65C5E8-04FF-406D-871A-522320457D4D}" destId="{CCE30BB5-2BBA-4509-91F0-7A812285B43B}" srcOrd="24" destOrd="0" presId="urn:microsoft.com/office/officeart/2005/8/layout/list1"/>
    <dgm:cxn modelId="{A66827B8-EC67-4E7A-A3A0-5D857F98FA87}" type="presParOf" srcId="{CCE30BB5-2BBA-4509-91F0-7A812285B43B}" destId="{65BDFABF-2278-4D5F-8DE0-73605E87DCFB}" srcOrd="0" destOrd="0" presId="urn:microsoft.com/office/officeart/2005/8/layout/list1"/>
    <dgm:cxn modelId="{EFD3B63A-9C46-4EB5-AA80-872C3F2FF02C}" type="presParOf" srcId="{CCE30BB5-2BBA-4509-91F0-7A812285B43B}" destId="{46789B12-913D-4DD5-8346-6A478BD10F36}" srcOrd="1" destOrd="0" presId="urn:microsoft.com/office/officeart/2005/8/layout/list1"/>
    <dgm:cxn modelId="{5372622C-5A13-49FD-BACD-6A0D91A428B2}" type="presParOf" srcId="{8E65C5E8-04FF-406D-871A-522320457D4D}" destId="{E84501C1-8F77-4193-999B-5F02F63FE367}" srcOrd="25" destOrd="0" presId="urn:microsoft.com/office/officeart/2005/8/layout/list1"/>
    <dgm:cxn modelId="{D1C6716F-7F78-4AEA-84FE-706B0D1CFCD4}" type="presParOf" srcId="{8E65C5E8-04FF-406D-871A-522320457D4D}" destId="{206CF828-5FDA-411E-9FB4-C763E9FF2C44}" srcOrd="26" destOrd="0" presId="urn:microsoft.com/office/officeart/2005/8/layout/list1"/>
    <dgm:cxn modelId="{DA7ECDD0-65F0-4BCC-A9AE-9228AE22DADD}" type="presParOf" srcId="{8E65C5E8-04FF-406D-871A-522320457D4D}" destId="{7A884CF7-84AB-44AA-94A7-C6B817FCE61D}" srcOrd="27" destOrd="0" presId="urn:microsoft.com/office/officeart/2005/8/layout/list1"/>
    <dgm:cxn modelId="{6F3F74E3-DB0C-46CF-9B47-03E0A22335D1}" type="presParOf" srcId="{8E65C5E8-04FF-406D-871A-522320457D4D}" destId="{9936AD6E-6F72-45FC-A4D2-64AFF7D9180F}" srcOrd="28" destOrd="0" presId="urn:microsoft.com/office/officeart/2005/8/layout/list1"/>
    <dgm:cxn modelId="{1913FCFD-71B4-4466-B121-3D1C6F70B7AA}" type="presParOf" srcId="{9936AD6E-6F72-45FC-A4D2-64AFF7D9180F}" destId="{2E7DAB44-D29B-4AD2-8BC1-A1FCD374E54E}" srcOrd="0" destOrd="0" presId="urn:microsoft.com/office/officeart/2005/8/layout/list1"/>
    <dgm:cxn modelId="{91E9D2C7-BF6E-4F38-83A2-9BEFA76279E9}" type="presParOf" srcId="{9936AD6E-6F72-45FC-A4D2-64AFF7D9180F}" destId="{16CA922B-8865-4FE3-A7B7-9DE1DAC25AA1}" srcOrd="1" destOrd="0" presId="urn:microsoft.com/office/officeart/2005/8/layout/list1"/>
    <dgm:cxn modelId="{D6145D0A-32D0-4A1F-B54B-7EFD9ECCC5E3}" type="presParOf" srcId="{8E65C5E8-04FF-406D-871A-522320457D4D}" destId="{6CE32C13-9736-45A8-9A8D-5610BC8AED02}" srcOrd="29" destOrd="0" presId="urn:microsoft.com/office/officeart/2005/8/layout/list1"/>
    <dgm:cxn modelId="{BB5D72F1-EE62-4F80-9A78-6F82D1479E9C}" type="presParOf" srcId="{8E65C5E8-04FF-406D-871A-522320457D4D}" destId="{B30D67BD-D5B7-4325-8081-C1D24BE55C58}"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C1E664-07B3-4D7F-8499-9802DF2FF08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2F78E2D-87BF-4D2B-A8FE-097C49330686}">
      <dgm:prSet phldrT="[Text]" custT="1"/>
      <dgm:spPr/>
      <dgm:t>
        <a:bodyPr/>
        <a:lstStyle/>
        <a:p>
          <a:r>
            <a:rPr lang="en-GB" sz="2000" dirty="0" smtClean="0">
              <a:latin typeface="Century Gothic" panose="020B0502020202020204" pitchFamily="34" charset="0"/>
            </a:rPr>
            <a:t>Multiple Effects</a:t>
          </a:r>
          <a:endParaRPr lang="en-US" sz="2000" dirty="0">
            <a:latin typeface="Century Gothic" panose="020B0502020202020204" pitchFamily="34" charset="0"/>
          </a:endParaRPr>
        </a:p>
      </dgm:t>
    </dgm:pt>
    <dgm:pt modelId="{B3CA418B-D41A-48B3-B1C8-FB900CFFC90F}" type="parTrans" cxnId="{4E522C97-BD7D-48D3-951D-6327C69E9DCF}">
      <dgm:prSet/>
      <dgm:spPr/>
      <dgm:t>
        <a:bodyPr/>
        <a:lstStyle/>
        <a:p>
          <a:endParaRPr lang="en-US"/>
        </a:p>
      </dgm:t>
    </dgm:pt>
    <dgm:pt modelId="{995F4D14-3F6E-460C-92E0-A1339FD82095}" type="sibTrans" cxnId="{4E522C97-BD7D-48D3-951D-6327C69E9DCF}">
      <dgm:prSet/>
      <dgm:spPr/>
      <dgm:t>
        <a:bodyPr/>
        <a:lstStyle/>
        <a:p>
          <a:endParaRPr lang="en-US"/>
        </a:p>
      </dgm:t>
    </dgm:pt>
    <dgm:pt modelId="{FBC7E294-414C-46DF-A31E-1CA6E622577C}">
      <dgm:prSet phldrT="[Text]" custT="1"/>
      <dgm:spPr/>
      <dgm:t>
        <a:bodyPr/>
        <a:lstStyle/>
        <a:p>
          <a:r>
            <a:rPr lang="en-GB" sz="2000" dirty="0" smtClean="0">
              <a:solidFill>
                <a:srgbClr val="FF0000"/>
              </a:solidFill>
            </a:rPr>
            <a:t>CHO metabolism:</a:t>
          </a:r>
        </a:p>
        <a:p>
          <a:r>
            <a:rPr lang="en-GB" sz="2000" dirty="0" smtClean="0"/>
            <a:t>Glucose uptake by certain tissues (adipose tissue &amp; muscle)</a:t>
          </a:r>
        </a:p>
        <a:p>
          <a:r>
            <a:rPr lang="en-GB" sz="2000" dirty="0" err="1" smtClean="0"/>
            <a:t>Glycogenolysis</a:t>
          </a:r>
          <a:endParaRPr lang="en-GB" sz="2000" dirty="0" smtClean="0"/>
        </a:p>
        <a:p>
          <a:r>
            <a:rPr lang="en-GB" sz="2000" dirty="0" smtClean="0"/>
            <a:t>gluconeogenesis</a:t>
          </a:r>
        </a:p>
        <a:p>
          <a:endParaRPr lang="en-US" sz="2000" dirty="0"/>
        </a:p>
      </dgm:t>
    </dgm:pt>
    <dgm:pt modelId="{EFE85E25-32EE-45D4-92F4-58FE2CB9271C}" type="parTrans" cxnId="{69B6A838-6997-43C1-9164-1A0410B6D32B}">
      <dgm:prSet/>
      <dgm:spPr/>
      <dgm:t>
        <a:bodyPr/>
        <a:lstStyle/>
        <a:p>
          <a:endParaRPr lang="en-US"/>
        </a:p>
      </dgm:t>
    </dgm:pt>
    <dgm:pt modelId="{C0AB761A-7094-45D6-857C-64820F8562CA}" type="sibTrans" cxnId="{69B6A838-6997-43C1-9164-1A0410B6D32B}">
      <dgm:prSet/>
      <dgm:spPr/>
      <dgm:t>
        <a:bodyPr/>
        <a:lstStyle/>
        <a:p>
          <a:endParaRPr lang="en-US"/>
        </a:p>
      </dgm:t>
    </dgm:pt>
    <dgm:pt modelId="{5D04DC94-3BBE-422C-B0B9-B0FC0EEE38BC}">
      <dgm:prSet phldrT="[Text]" custT="1"/>
      <dgm:spPr/>
      <dgm:t>
        <a:bodyPr/>
        <a:lstStyle/>
        <a:p>
          <a:r>
            <a:rPr lang="en-GB" sz="2000" dirty="0" smtClean="0">
              <a:solidFill>
                <a:srgbClr val="FF0000"/>
              </a:solidFill>
            </a:rPr>
            <a:t>Lipid metabolism:</a:t>
          </a:r>
        </a:p>
        <a:p>
          <a:r>
            <a:rPr lang="en-GB" sz="2000" dirty="0" smtClean="0"/>
            <a:t>Lipolysis</a:t>
          </a:r>
        </a:p>
        <a:p>
          <a:r>
            <a:rPr lang="en-GB" sz="2000" dirty="0" smtClean="0"/>
            <a:t>Fatty acid oxidation</a:t>
          </a:r>
        </a:p>
        <a:p>
          <a:r>
            <a:rPr lang="en-GB" sz="2000" dirty="0" smtClean="0"/>
            <a:t>   Production of ketone bodies</a:t>
          </a:r>
          <a:endParaRPr lang="en-US" sz="2000" dirty="0"/>
        </a:p>
      </dgm:t>
    </dgm:pt>
    <dgm:pt modelId="{9015E304-DBB9-44F1-8D6E-E6FD8B18A3BC}" type="parTrans" cxnId="{DF6AC0B5-3B1A-41BA-B8E8-8EF2BF277042}">
      <dgm:prSet/>
      <dgm:spPr/>
      <dgm:t>
        <a:bodyPr/>
        <a:lstStyle/>
        <a:p>
          <a:endParaRPr lang="en-US"/>
        </a:p>
      </dgm:t>
    </dgm:pt>
    <dgm:pt modelId="{CB91F065-69C3-4C23-A17A-59BD63F2F8C7}" type="sibTrans" cxnId="{DF6AC0B5-3B1A-41BA-B8E8-8EF2BF277042}">
      <dgm:prSet/>
      <dgm:spPr/>
      <dgm:t>
        <a:bodyPr/>
        <a:lstStyle/>
        <a:p>
          <a:endParaRPr lang="en-US"/>
        </a:p>
      </dgm:t>
    </dgm:pt>
    <dgm:pt modelId="{151B6559-4080-4495-AE69-C419D1CBC8F6}">
      <dgm:prSet phldrT="[Text]" custT="1"/>
      <dgm:spPr/>
      <dgm:t>
        <a:bodyPr/>
        <a:lstStyle/>
        <a:p>
          <a:r>
            <a:rPr lang="en-GB" sz="2000" dirty="0" smtClean="0">
              <a:solidFill>
                <a:srgbClr val="FF0000"/>
              </a:solidFill>
            </a:rPr>
            <a:t>Protein Metabolism:</a:t>
          </a:r>
        </a:p>
        <a:p>
          <a:r>
            <a:rPr lang="en-GB" sz="2000" dirty="0" smtClean="0"/>
            <a:t>Protein synthesis</a:t>
          </a:r>
        </a:p>
        <a:p>
          <a:r>
            <a:rPr lang="en-GB" sz="2000" dirty="0" smtClean="0"/>
            <a:t>Protein degradation</a:t>
          </a:r>
          <a:endParaRPr lang="en-US" sz="2000" dirty="0"/>
        </a:p>
      </dgm:t>
    </dgm:pt>
    <dgm:pt modelId="{D466433B-FDAB-42A6-9141-10EBBAA99072}" type="parTrans" cxnId="{07905B33-2963-468F-AC10-E81D7F8CD96D}">
      <dgm:prSet/>
      <dgm:spPr/>
      <dgm:t>
        <a:bodyPr/>
        <a:lstStyle/>
        <a:p>
          <a:endParaRPr lang="en-US"/>
        </a:p>
      </dgm:t>
    </dgm:pt>
    <dgm:pt modelId="{EF68CAE2-15F7-4163-BE8D-3A47D9E878AC}" type="sibTrans" cxnId="{07905B33-2963-468F-AC10-E81D7F8CD96D}">
      <dgm:prSet/>
      <dgm:spPr/>
      <dgm:t>
        <a:bodyPr/>
        <a:lstStyle/>
        <a:p>
          <a:endParaRPr lang="en-US"/>
        </a:p>
      </dgm:t>
    </dgm:pt>
    <dgm:pt modelId="{B80D2D5D-CAE5-490B-900E-315F420F2F67}">
      <dgm:prSet custT="1"/>
      <dgm:spPr/>
      <dgm:t>
        <a:bodyPr/>
        <a:lstStyle/>
        <a:p>
          <a:r>
            <a:rPr lang="en-GB" sz="2000" dirty="0" smtClean="0">
              <a:solidFill>
                <a:srgbClr val="FF0000"/>
              </a:solidFill>
            </a:rPr>
            <a:t>K+, water and pH:</a:t>
          </a:r>
        </a:p>
        <a:p>
          <a:r>
            <a:rPr lang="en-GB" sz="2000" dirty="0" smtClean="0"/>
            <a:t>Entry of K+ into the cells</a:t>
          </a:r>
        </a:p>
        <a:p>
          <a:r>
            <a:rPr lang="en-GB" sz="2000" dirty="0" smtClean="0"/>
            <a:t>Water loss secondary to glycosuria</a:t>
          </a:r>
        </a:p>
        <a:p>
          <a:r>
            <a:rPr lang="en-GB" sz="2000" dirty="0" smtClean="0"/>
            <a:t>Acidosis due to      production of </a:t>
          </a:r>
        </a:p>
        <a:p>
          <a:r>
            <a:rPr lang="en-GB" sz="2000" dirty="0" smtClean="0"/>
            <a:t>ketone bodies</a:t>
          </a:r>
          <a:endParaRPr lang="en-US" sz="2000" dirty="0"/>
        </a:p>
      </dgm:t>
    </dgm:pt>
    <dgm:pt modelId="{13974787-DC7A-4FA3-9EB0-938BE469EC62}" type="parTrans" cxnId="{1442F024-B8C6-4941-964D-C9CE48F9AB6C}">
      <dgm:prSet/>
      <dgm:spPr/>
      <dgm:t>
        <a:bodyPr/>
        <a:lstStyle/>
        <a:p>
          <a:endParaRPr lang="en-US"/>
        </a:p>
      </dgm:t>
    </dgm:pt>
    <dgm:pt modelId="{9A33BAE8-2335-45B7-8486-8D5B577C5F55}" type="sibTrans" cxnId="{1442F024-B8C6-4941-964D-C9CE48F9AB6C}">
      <dgm:prSet/>
      <dgm:spPr/>
      <dgm:t>
        <a:bodyPr/>
        <a:lstStyle/>
        <a:p>
          <a:endParaRPr lang="en-US"/>
        </a:p>
      </dgm:t>
    </dgm:pt>
    <dgm:pt modelId="{15DB461F-DCBF-4A40-83AA-DE5F3DAA2091}" type="pres">
      <dgm:prSet presAssocID="{7CC1E664-07B3-4D7F-8499-9802DF2FF08B}" presName="hierChild1" presStyleCnt="0">
        <dgm:presLayoutVars>
          <dgm:orgChart val="1"/>
          <dgm:chPref val="1"/>
          <dgm:dir/>
          <dgm:animOne val="branch"/>
          <dgm:animLvl val="lvl"/>
          <dgm:resizeHandles/>
        </dgm:presLayoutVars>
      </dgm:prSet>
      <dgm:spPr/>
      <dgm:t>
        <a:bodyPr/>
        <a:lstStyle/>
        <a:p>
          <a:endParaRPr lang="en-US"/>
        </a:p>
      </dgm:t>
    </dgm:pt>
    <dgm:pt modelId="{DE864E03-EBF3-4EF6-9C8A-05506B946431}" type="pres">
      <dgm:prSet presAssocID="{22F78E2D-87BF-4D2B-A8FE-097C49330686}" presName="hierRoot1" presStyleCnt="0">
        <dgm:presLayoutVars>
          <dgm:hierBranch val="init"/>
        </dgm:presLayoutVars>
      </dgm:prSet>
      <dgm:spPr/>
    </dgm:pt>
    <dgm:pt modelId="{44B3F8F6-AEA2-411C-A3E6-B22B85CD4CCD}" type="pres">
      <dgm:prSet presAssocID="{22F78E2D-87BF-4D2B-A8FE-097C49330686}" presName="rootComposite1" presStyleCnt="0"/>
      <dgm:spPr/>
    </dgm:pt>
    <dgm:pt modelId="{945FCFE0-72F0-4A12-803C-AB3CE5892292}" type="pres">
      <dgm:prSet presAssocID="{22F78E2D-87BF-4D2B-A8FE-097C49330686}" presName="rootText1" presStyleLbl="node0" presStyleIdx="0" presStyleCnt="1">
        <dgm:presLayoutVars>
          <dgm:chPref val="3"/>
        </dgm:presLayoutVars>
      </dgm:prSet>
      <dgm:spPr/>
      <dgm:t>
        <a:bodyPr/>
        <a:lstStyle/>
        <a:p>
          <a:endParaRPr lang="en-US"/>
        </a:p>
      </dgm:t>
    </dgm:pt>
    <dgm:pt modelId="{6D3D3EE9-67BC-4716-8A03-D02FA3BB6381}" type="pres">
      <dgm:prSet presAssocID="{22F78E2D-87BF-4D2B-A8FE-097C49330686}" presName="rootConnector1" presStyleLbl="node1" presStyleIdx="0" presStyleCnt="0"/>
      <dgm:spPr/>
      <dgm:t>
        <a:bodyPr/>
        <a:lstStyle/>
        <a:p>
          <a:endParaRPr lang="en-US"/>
        </a:p>
      </dgm:t>
    </dgm:pt>
    <dgm:pt modelId="{A087E881-A2F6-43CB-9878-E3550C0E0B1E}" type="pres">
      <dgm:prSet presAssocID="{22F78E2D-87BF-4D2B-A8FE-097C49330686}" presName="hierChild2" presStyleCnt="0"/>
      <dgm:spPr/>
    </dgm:pt>
    <dgm:pt modelId="{1B49583D-1B9F-4CED-9C31-0D338039A399}" type="pres">
      <dgm:prSet presAssocID="{EFE85E25-32EE-45D4-92F4-58FE2CB9271C}" presName="Name37" presStyleLbl="parChTrans1D2" presStyleIdx="0" presStyleCnt="4"/>
      <dgm:spPr/>
      <dgm:t>
        <a:bodyPr/>
        <a:lstStyle/>
        <a:p>
          <a:endParaRPr lang="en-US"/>
        </a:p>
      </dgm:t>
    </dgm:pt>
    <dgm:pt modelId="{5181BA2D-0E3D-44CC-A06E-F926CBC7E69F}" type="pres">
      <dgm:prSet presAssocID="{FBC7E294-414C-46DF-A31E-1CA6E622577C}" presName="hierRoot2" presStyleCnt="0">
        <dgm:presLayoutVars>
          <dgm:hierBranch val="init"/>
        </dgm:presLayoutVars>
      </dgm:prSet>
      <dgm:spPr/>
    </dgm:pt>
    <dgm:pt modelId="{F3DD6759-63E7-4AF8-BF29-BACDA1BBB677}" type="pres">
      <dgm:prSet presAssocID="{FBC7E294-414C-46DF-A31E-1CA6E622577C}" presName="rootComposite" presStyleCnt="0"/>
      <dgm:spPr/>
    </dgm:pt>
    <dgm:pt modelId="{A006D244-669B-42EE-BFDE-CF083205BA8C}" type="pres">
      <dgm:prSet presAssocID="{FBC7E294-414C-46DF-A31E-1CA6E622577C}" presName="rootText" presStyleLbl="node2" presStyleIdx="0" presStyleCnt="4" custScaleY="236083">
        <dgm:presLayoutVars>
          <dgm:chPref val="3"/>
        </dgm:presLayoutVars>
      </dgm:prSet>
      <dgm:spPr/>
      <dgm:t>
        <a:bodyPr/>
        <a:lstStyle/>
        <a:p>
          <a:endParaRPr lang="en-US"/>
        </a:p>
      </dgm:t>
    </dgm:pt>
    <dgm:pt modelId="{1204C68C-CA22-49AE-B844-6163E53B4148}" type="pres">
      <dgm:prSet presAssocID="{FBC7E294-414C-46DF-A31E-1CA6E622577C}" presName="rootConnector" presStyleLbl="node2" presStyleIdx="0" presStyleCnt="4"/>
      <dgm:spPr/>
      <dgm:t>
        <a:bodyPr/>
        <a:lstStyle/>
        <a:p>
          <a:endParaRPr lang="en-US"/>
        </a:p>
      </dgm:t>
    </dgm:pt>
    <dgm:pt modelId="{89ACA90B-CD42-449E-9BE4-71DB1267F9EF}" type="pres">
      <dgm:prSet presAssocID="{FBC7E294-414C-46DF-A31E-1CA6E622577C}" presName="hierChild4" presStyleCnt="0"/>
      <dgm:spPr/>
    </dgm:pt>
    <dgm:pt modelId="{25D6C7DF-85BB-4FB2-B735-83ECE0DE006E}" type="pres">
      <dgm:prSet presAssocID="{FBC7E294-414C-46DF-A31E-1CA6E622577C}" presName="hierChild5" presStyleCnt="0"/>
      <dgm:spPr/>
    </dgm:pt>
    <dgm:pt modelId="{B39B4570-2352-45FD-B037-2CCE0090B502}" type="pres">
      <dgm:prSet presAssocID="{9015E304-DBB9-44F1-8D6E-E6FD8B18A3BC}" presName="Name37" presStyleLbl="parChTrans1D2" presStyleIdx="1" presStyleCnt="4"/>
      <dgm:spPr/>
      <dgm:t>
        <a:bodyPr/>
        <a:lstStyle/>
        <a:p>
          <a:endParaRPr lang="en-US"/>
        </a:p>
      </dgm:t>
    </dgm:pt>
    <dgm:pt modelId="{5B87F7E4-A540-4BB3-8538-923C0E6EA5B6}" type="pres">
      <dgm:prSet presAssocID="{5D04DC94-3BBE-422C-B0B9-B0FC0EEE38BC}" presName="hierRoot2" presStyleCnt="0">
        <dgm:presLayoutVars>
          <dgm:hierBranch val="init"/>
        </dgm:presLayoutVars>
      </dgm:prSet>
      <dgm:spPr/>
    </dgm:pt>
    <dgm:pt modelId="{EFD83FDF-FDB0-47BE-BB08-B246472E39B9}" type="pres">
      <dgm:prSet presAssocID="{5D04DC94-3BBE-422C-B0B9-B0FC0EEE38BC}" presName="rootComposite" presStyleCnt="0"/>
      <dgm:spPr/>
    </dgm:pt>
    <dgm:pt modelId="{F73F8349-891C-4065-A50E-83DC503F61D5}" type="pres">
      <dgm:prSet presAssocID="{5D04DC94-3BBE-422C-B0B9-B0FC0EEE38BC}" presName="rootText" presStyleLbl="node2" presStyleIdx="1" presStyleCnt="4" custScaleY="236083">
        <dgm:presLayoutVars>
          <dgm:chPref val="3"/>
        </dgm:presLayoutVars>
      </dgm:prSet>
      <dgm:spPr/>
      <dgm:t>
        <a:bodyPr/>
        <a:lstStyle/>
        <a:p>
          <a:endParaRPr lang="en-US"/>
        </a:p>
      </dgm:t>
    </dgm:pt>
    <dgm:pt modelId="{AB481E20-AB41-4482-831C-C055C31A23A6}" type="pres">
      <dgm:prSet presAssocID="{5D04DC94-3BBE-422C-B0B9-B0FC0EEE38BC}" presName="rootConnector" presStyleLbl="node2" presStyleIdx="1" presStyleCnt="4"/>
      <dgm:spPr/>
      <dgm:t>
        <a:bodyPr/>
        <a:lstStyle/>
        <a:p>
          <a:endParaRPr lang="en-US"/>
        </a:p>
      </dgm:t>
    </dgm:pt>
    <dgm:pt modelId="{BEA1DCC3-8A3B-4C85-B099-624C5B88C493}" type="pres">
      <dgm:prSet presAssocID="{5D04DC94-3BBE-422C-B0B9-B0FC0EEE38BC}" presName="hierChild4" presStyleCnt="0"/>
      <dgm:spPr/>
    </dgm:pt>
    <dgm:pt modelId="{00C798BB-282A-49C7-9894-EA2A5BD6B0F3}" type="pres">
      <dgm:prSet presAssocID="{5D04DC94-3BBE-422C-B0B9-B0FC0EEE38BC}" presName="hierChild5" presStyleCnt="0"/>
      <dgm:spPr/>
    </dgm:pt>
    <dgm:pt modelId="{6BE416A4-5B1E-4570-8EC9-BFC0F1F82709}" type="pres">
      <dgm:prSet presAssocID="{D466433B-FDAB-42A6-9141-10EBBAA99072}" presName="Name37" presStyleLbl="parChTrans1D2" presStyleIdx="2" presStyleCnt="4"/>
      <dgm:spPr/>
      <dgm:t>
        <a:bodyPr/>
        <a:lstStyle/>
        <a:p>
          <a:endParaRPr lang="en-US"/>
        </a:p>
      </dgm:t>
    </dgm:pt>
    <dgm:pt modelId="{AA18077D-ECFE-4118-89C1-F3A920CA49F2}" type="pres">
      <dgm:prSet presAssocID="{151B6559-4080-4495-AE69-C419D1CBC8F6}" presName="hierRoot2" presStyleCnt="0">
        <dgm:presLayoutVars>
          <dgm:hierBranch val="init"/>
        </dgm:presLayoutVars>
      </dgm:prSet>
      <dgm:spPr/>
    </dgm:pt>
    <dgm:pt modelId="{83144EC9-24CF-47E6-876B-6257E071E5E9}" type="pres">
      <dgm:prSet presAssocID="{151B6559-4080-4495-AE69-C419D1CBC8F6}" presName="rootComposite" presStyleCnt="0"/>
      <dgm:spPr/>
    </dgm:pt>
    <dgm:pt modelId="{BA63D118-190C-4A43-BC15-5DE96103A707}" type="pres">
      <dgm:prSet presAssocID="{151B6559-4080-4495-AE69-C419D1CBC8F6}" presName="rootText" presStyleLbl="node2" presStyleIdx="2" presStyleCnt="4" custScaleY="242833">
        <dgm:presLayoutVars>
          <dgm:chPref val="3"/>
        </dgm:presLayoutVars>
      </dgm:prSet>
      <dgm:spPr/>
      <dgm:t>
        <a:bodyPr/>
        <a:lstStyle/>
        <a:p>
          <a:endParaRPr lang="en-US"/>
        </a:p>
      </dgm:t>
    </dgm:pt>
    <dgm:pt modelId="{58EA1374-E2E8-4E0E-A84C-91E7B0B0AFBF}" type="pres">
      <dgm:prSet presAssocID="{151B6559-4080-4495-AE69-C419D1CBC8F6}" presName="rootConnector" presStyleLbl="node2" presStyleIdx="2" presStyleCnt="4"/>
      <dgm:spPr/>
      <dgm:t>
        <a:bodyPr/>
        <a:lstStyle/>
        <a:p>
          <a:endParaRPr lang="en-US"/>
        </a:p>
      </dgm:t>
    </dgm:pt>
    <dgm:pt modelId="{CD937ADC-0723-4582-A76F-79680564B6A2}" type="pres">
      <dgm:prSet presAssocID="{151B6559-4080-4495-AE69-C419D1CBC8F6}" presName="hierChild4" presStyleCnt="0"/>
      <dgm:spPr/>
    </dgm:pt>
    <dgm:pt modelId="{028839E5-B649-4BAD-AE9D-0404DC46D7E5}" type="pres">
      <dgm:prSet presAssocID="{151B6559-4080-4495-AE69-C419D1CBC8F6}" presName="hierChild5" presStyleCnt="0"/>
      <dgm:spPr/>
    </dgm:pt>
    <dgm:pt modelId="{561F99E7-8B92-43F0-8FEE-18F59F8F7675}" type="pres">
      <dgm:prSet presAssocID="{13974787-DC7A-4FA3-9EB0-938BE469EC62}" presName="Name37" presStyleLbl="parChTrans1D2" presStyleIdx="3" presStyleCnt="4"/>
      <dgm:spPr/>
      <dgm:t>
        <a:bodyPr/>
        <a:lstStyle/>
        <a:p>
          <a:endParaRPr lang="en-US"/>
        </a:p>
      </dgm:t>
    </dgm:pt>
    <dgm:pt modelId="{1E751CFA-21B9-433A-8A67-C8823030AF4A}" type="pres">
      <dgm:prSet presAssocID="{B80D2D5D-CAE5-490B-900E-315F420F2F67}" presName="hierRoot2" presStyleCnt="0">
        <dgm:presLayoutVars>
          <dgm:hierBranch val="init"/>
        </dgm:presLayoutVars>
      </dgm:prSet>
      <dgm:spPr/>
    </dgm:pt>
    <dgm:pt modelId="{8AD30CEB-A2E1-47D6-88D5-FAA222721B46}" type="pres">
      <dgm:prSet presAssocID="{B80D2D5D-CAE5-490B-900E-315F420F2F67}" presName="rootComposite" presStyleCnt="0"/>
      <dgm:spPr/>
    </dgm:pt>
    <dgm:pt modelId="{462B959E-6630-4BC1-8BA0-C11DA7BDFC57}" type="pres">
      <dgm:prSet presAssocID="{B80D2D5D-CAE5-490B-900E-315F420F2F67}" presName="rootText" presStyleLbl="node2" presStyleIdx="3" presStyleCnt="4" custScaleY="246690">
        <dgm:presLayoutVars>
          <dgm:chPref val="3"/>
        </dgm:presLayoutVars>
      </dgm:prSet>
      <dgm:spPr/>
      <dgm:t>
        <a:bodyPr/>
        <a:lstStyle/>
        <a:p>
          <a:endParaRPr lang="en-US"/>
        </a:p>
      </dgm:t>
    </dgm:pt>
    <dgm:pt modelId="{4C61C01C-24E9-440F-B301-FFFA0245E5AC}" type="pres">
      <dgm:prSet presAssocID="{B80D2D5D-CAE5-490B-900E-315F420F2F67}" presName="rootConnector" presStyleLbl="node2" presStyleIdx="3" presStyleCnt="4"/>
      <dgm:spPr/>
      <dgm:t>
        <a:bodyPr/>
        <a:lstStyle/>
        <a:p>
          <a:endParaRPr lang="en-US"/>
        </a:p>
      </dgm:t>
    </dgm:pt>
    <dgm:pt modelId="{DB364457-C70A-4444-9CAA-72DC40004889}" type="pres">
      <dgm:prSet presAssocID="{B80D2D5D-CAE5-490B-900E-315F420F2F67}" presName="hierChild4" presStyleCnt="0"/>
      <dgm:spPr/>
    </dgm:pt>
    <dgm:pt modelId="{930F055A-DA77-4AF8-93E5-4A8B5E68CBAA}" type="pres">
      <dgm:prSet presAssocID="{B80D2D5D-CAE5-490B-900E-315F420F2F67}" presName="hierChild5" presStyleCnt="0"/>
      <dgm:spPr/>
    </dgm:pt>
    <dgm:pt modelId="{D0C7DAD1-6E1E-40CF-B051-5DA3E7E20CC6}" type="pres">
      <dgm:prSet presAssocID="{22F78E2D-87BF-4D2B-A8FE-097C49330686}" presName="hierChild3" presStyleCnt="0"/>
      <dgm:spPr/>
    </dgm:pt>
  </dgm:ptLst>
  <dgm:cxnLst>
    <dgm:cxn modelId="{69B6A838-6997-43C1-9164-1A0410B6D32B}" srcId="{22F78E2D-87BF-4D2B-A8FE-097C49330686}" destId="{FBC7E294-414C-46DF-A31E-1CA6E622577C}" srcOrd="0" destOrd="0" parTransId="{EFE85E25-32EE-45D4-92F4-58FE2CB9271C}" sibTransId="{C0AB761A-7094-45D6-857C-64820F8562CA}"/>
    <dgm:cxn modelId="{8FF8850C-BB17-4929-A647-074159879AF6}" type="presOf" srcId="{22F78E2D-87BF-4D2B-A8FE-097C49330686}" destId="{945FCFE0-72F0-4A12-803C-AB3CE5892292}" srcOrd="0" destOrd="0" presId="urn:microsoft.com/office/officeart/2005/8/layout/orgChart1"/>
    <dgm:cxn modelId="{DE9AD0E2-7131-48CF-9470-7F8F68610B36}" type="presOf" srcId="{5D04DC94-3BBE-422C-B0B9-B0FC0EEE38BC}" destId="{F73F8349-891C-4065-A50E-83DC503F61D5}" srcOrd="0" destOrd="0" presId="urn:microsoft.com/office/officeart/2005/8/layout/orgChart1"/>
    <dgm:cxn modelId="{83B32097-DC18-40DB-AE11-3F2675980E56}" type="presOf" srcId="{FBC7E294-414C-46DF-A31E-1CA6E622577C}" destId="{1204C68C-CA22-49AE-B844-6163E53B4148}" srcOrd="1" destOrd="0" presId="urn:microsoft.com/office/officeart/2005/8/layout/orgChart1"/>
    <dgm:cxn modelId="{0E5F2323-11F5-4D06-9D82-E9E254EB961A}" type="presOf" srcId="{EFE85E25-32EE-45D4-92F4-58FE2CB9271C}" destId="{1B49583D-1B9F-4CED-9C31-0D338039A399}" srcOrd="0" destOrd="0" presId="urn:microsoft.com/office/officeart/2005/8/layout/orgChart1"/>
    <dgm:cxn modelId="{55447095-BCCB-4EA4-9B7E-996F19A1904B}" type="presOf" srcId="{7CC1E664-07B3-4D7F-8499-9802DF2FF08B}" destId="{15DB461F-DCBF-4A40-83AA-DE5F3DAA2091}" srcOrd="0" destOrd="0" presId="urn:microsoft.com/office/officeart/2005/8/layout/orgChart1"/>
    <dgm:cxn modelId="{6EEA3D6F-E491-4E9B-8DA6-DBE04C87155C}" type="presOf" srcId="{B80D2D5D-CAE5-490B-900E-315F420F2F67}" destId="{4C61C01C-24E9-440F-B301-FFFA0245E5AC}" srcOrd="1" destOrd="0" presId="urn:microsoft.com/office/officeart/2005/8/layout/orgChart1"/>
    <dgm:cxn modelId="{A240ECEB-884A-44F4-9F02-B2FE7F7D0E41}" type="presOf" srcId="{9015E304-DBB9-44F1-8D6E-E6FD8B18A3BC}" destId="{B39B4570-2352-45FD-B037-2CCE0090B502}" srcOrd="0" destOrd="0" presId="urn:microsoft.com/office/officeart/2005/8/layout/orgChart1"/>
    <dgm:cxn modelId="{023B5C21-0CBE-49B3-98DC-BA6CB945AB5B}" type="presOf" srcId="{D466433B-FDAB-42A6-9141-10EBBAA99072}" destId="{6BE416A4-5B1E-4570-8EC9-BFC0F1F82709}" srcOrd="0" destOrd="0" presId="urn:microsoft.com/office/officeart/2005/8/layout/orgChart1"/>
    <dgm:cxn modelId="{1B961B28-2CA7-483C-BE34-CA567A35C632}" type="presOf" srcId="{FBC7E294-414C-46DF-A31E-1CA6E622577C}" destId="{A006D244-669B-42EE-BFDE-CF083205BA8C}" srcOrd="0" destOrd="0" presId="urn:microsoft.com/office/officeart/2005/8/layout/orgChart1"/>
    <dgm:cxn modelId="{DF6AC0B5-3B1A-41BA-B8E8-8EF2BF277042}" srcId="{22F78E2D-87BF-4D2B-A8FE-097C49330686}" destId="{5D04DC94-3BBE-422C-B0B9-B0FC0EEE38BC}" srcOrd="1" destOrd="0" parTransId="{9015E304-DBB9-44F1-8D6E-E6FD8B18A3BC}" sibTransId="{CB91F065-69C3-4C23-A17A-59BD63F2F8C7}"/>
    <dgm:cxn modelId="{07905B33-2963-468F-AC10-E81D7F8CD96D}" srcId="{22F78E2D-87BF-4D2B-A8FE-097C49330686}" destId="{151B6559-4080-4495-AE69-C419D1CBC8F6}" srcOrd="2" destOrd="0" parTransId="{D466433B-FDAB-42A6-9141-10EBBAA99072}" sibTransId="{EF68CAE2-15F7-4163-BE8D-3A47D9E878AC}"/>
    <dgm:cxn modelId="{3258B9D8-D367-4EA4-96EB-D4359E4866E3}" type="presOf" srcId="{B80D2D5D-CAE5-490B-900E-315F420F2F67}" destId="{462B959E-6630-4BC1-8BA0-C11DA7BDFC57}" srcOrd="0" destOrd="0" presId="urn:microsoft.com/office/officeart/2005/8/layout/orgChart1"/>
    <dgm:cxn modelId="{62E477CF-01A4-4884-A8D4-F3E75060FFFE}" type="presOf" srcId="{151B6559-4080-4495-AE69-C419D1CBC8F6}" destId="{58EA1374-E2E8-4E0E-A84C-91E7B0B0AFBF}" srcOrd="1" destOrd="0" presId="urn:microsoft.com/office/officeart/2005/8/layout/orgChart1"/>
    <dgm:cxn modelId="{5BFE6717-45F7-41F7-8216-D71EAFA742A3}" type="presOf" srcId="{5D04DC94-3BBE-422C-B0B9-B0FC0EEE38BC}" destId="{AB481E20-AB41-4482-831C-C055C31A23A6}" srcOrd="1" destOrd="0" presId="urn:microsoft.com/office/officeart/2005/8/layout/orgChart1"/>
    <dgm:cxn modelId="{71C5F347-1B05-474E-9E29-3033A6809D12}" type="presOf" srcId="{22F78E2D-87BF-4D2B-A8FE-097C49330686}" destId="{6D3D3EE9-67BC-4716-8A03-D02FA3BB6381}" srcOrd="1" destOrd="0" presId="urn:microsoft.com/office/officeart/2005/8/layout/orgChart1"/>
    <dgm:cxn modelId="{D55F67F9-5032-4371-A1D4-FEDA47F4FB1B}" type="presOf" srcId="{13974787-DC7A-4FA3-9EB0-938BE469EC62}" destId="{561F99E7-8B92-43F0-8FEE-18F59F8F7675}" srcOrd="0" destOrd="0" presId="urn:microsoft.com/office/officeart/2005/8/layout/orgChart1"/>
    <dgm:cxn modelId="{205A9B08-63B5-4127-9D60-681FA443B0BC}" type="presOf" srcId="{151B6559-4080-4495-AE69-C419D1CBC8F6}" destId="{BA63D118-190C-4A43-BC15-5DE96103A707}" srcOrd="0" destOrd="0" presId="urn:microsoft.com/office/officeart/2005/8/layout/orgChart1"/>
    <dgm:cxn modelId="{4E522C97-BD7D-48D3-951D-6327C69E9DCF}" srcId="{7CC1E664-07B3-4D7F-8499-9802DF2FF08B}" destId="{22F78E2D-87BF-4D2B-A8FE-097C49330686}" srcOrd="0" destOrd="0" parTransId="{B3CA418B-D41A-48B3-B1C8-FB900CFFC90F}" sibTransId="{995F4D14-3F6E-460C-92E0-A1339FD82095}"/>
    <dgm:cxn modelId="{1442F024-B8C6-4941-964D-C9CE48F9AB6C}" srcId="{22F78E2D-87BF-4D2B-A8FE-097C49330686}" destId="{B80D2D5D-CAE5-490B-900E-315F420F2F67}" srcOrd="3" destOrd="0" parTransId="{13974787-DC7A-4FA3-9EB0-938BE469EC62}" sibTransId="{9A33BAE8-2335-45B7-8486-8D5B577C5F55}"/>
    <dgm:cxn modelId="{9189CE99-F3B8-44A0-B508-4D7CFAC9044B}" type="presParOf" srcId="{15DB461F-DCBF-4A40-83AA-DE5F3DAA2091}" destId="{DE864E03-EBF3-4EF6-9C8A-05506B946431}" srcOrd="0" destOrd="0" presId="urn:microsoft.com/office/officeart/2005/8/layout/orgChart1"/>
    <dgm:cxn modelId="{717F3968-0E21-482B-9B88-A0FD6AB52C50}" type="presParOf" srcId="{DE864E03-EBF3-4EF6-9C8A-05506B946431}" destId="{44B3F8F6-AEA2-411C-A3E6-B22B85CD4CCD}" srcOrd="0" destOrd="0" presId="urn:microsoft.com/office/officeart/2005/8/layout/orgChart1"/>
    <dgm:cxn modelId="{2CCA671D-2D89-4B66-AED6-350B10591767}" type="presParOf" srcId="{44B3F8F6-AEA2-411C-A3E6-B22B85CD4CCD}" destId="{945FCFE0-72F0-4A12-803C-AB3CE5892292}" srcOrd="0" destOrd="0" presId="urn:microsoft.com/office/officeart/2005/8/layout/orgChart1"/>
    <dgm:cxn modelId="{2E50073C-4174-4631-A1BC-CE0B71861E01}" type="presParOf" srcId="{44B3F8F6-AEA2-411C-A3E6-B22B85CD4CCD}" destId="{6D3D3EE9-67BC-4716-8A03-D02FA3BB6381}" srcOrd="1" destOrd="0" presId="urn:microsoft.com/office/officeart/2005/8/layout/orgChart1"/>
    <dgm:cxn modelId="{D0E21C95-5993-4C82-8D44-E7450C94DDC8}" type="presParOf" srcId="{DE864E03-EBF3-4EF6-9C8A-05506B946431}" destId="{A087E881-A2F6-43CB-9878-E3550C0E0B1E}" srcOrd="1" destOrd="0" presId="urn:microsoft.com/office/officeart/2005/8/layout/orgChart1"/>
    <dgm:cxn modelId="{8E617DC1-A5D4-4807-8CB3-2A310B79BC97}" type="presParOf" srcId="{A087E881-A2F6-43CB-9878-E3550C0E0B1E}" destId="{1B49583D-1B9F-4CED-9C31-0D338039A399}" srcOrd="0" destOrd="0" presId="urn:microsoft.com/office/officeart/2005/8/layout/orgChart1"/>
    <dgm:cxn modelId="{2148CF05-76CC-4DC7-AFED-ACEEFD05876F}" type="presParOf" srcId="{A087E881-A2F6-43CB-9878-E3550C0E0B1E}" destId="{5181BA2D-0E3D-44CC-A06E-F926CBC7E69F}" srcOrd="1" destOrd="0" presId="urn:microsoft.com/office/officeart/2005/8/layout/orgChart1"/>
    <dgm:cxn modelId="{9D1E4A87-C5EF-4075-9D69-34430C60DB58}" type="presParOf" srcId="{5181BA2D-0E3D-44CC-A06E-F926CBC7E69F}" destId="{F3DD6759-63E7-4AF8-BF29-BACDA1BBB677}" srcOrd="0" destOrd="0" presId="urn:microsoft.com/office/officeart/2005/8/layout/orgChart1"/>
    <dgm:cxn modelId="{C60F0E09-FA05-47C0-BA17-41D7B699441D}" type="presParOf" srcId="{F3DD6759-63E7-4AF8-BF29-BACDA1BBB677}" destId="{A006D244-669B-42EE-BFDE-CF083205BA8C}" srcOrd="0" destOrd="0" presId="urn:microsoft.com/office/officeart/2005/8/layout/orgChart1"/>
    <dgm:cxn modelId="{FC3947E4-1279-46A1-9D09-C59059E61F9E}" type="presParOf" srcId="{F3DD6759-63E7-4AF8-BF29-BACDA1BBB677}" destId="{1204C68C-CA22-49AE-B844-6163E53B4148}" srcOrd="1" destOrd="0" presId="urn:microsoft.com/office/officeart/2005/8/layout/orgChart1"/>
    <dgm:cxn modelId="{2E88E489-F6FF-4ABA-BB9F-6BAEDA5797CC}" type="presParOf" srcId="{5181BA2D-0E3D-44CC-A06E-F926CBC7E69F}" destId="{89ACA90B-CD42-449E-9BE4-71DB1267F9EF}" srcOrd="1" destOrd="0" presId="urn:microsoft.com/office/officeart/2005/8/layout/orgChart1"/>
    <dgm:cxn modelId="{391DB9DA-514E-462B-902B-27EF6F6D20AE}" type="presParOf" srcId="{5181BA2D-0E3D-44CC-A06E-F926CBC7E69F}" destId="{25D6C7DF-85BB-4FB2-B735-83ECE0DE006E}" srcOrd="2" destOrd="0" presId="urn:microsoft.com/office/officeart/2005/8/layout/orgChart1"/>
    <dgm:cxn modelId="{95B54C05-8353-4019-A1CA-79B8CC814CD8}" type="presParOf" srcId="{A087E881-A2F6-43CB-9878-E3550C0E0B1E}" destId="{B39B4570-2352-45FD-B037-2CCE0090B502}" srcOrd="2" destOrd="0" presId="urn:microsoft.com/office/officeart/2005/8/layout/orgChart1"/>
    <dgm:cxn modelId="{2433EB2B-DC91-41F7-AA64-372E7525B0E3}" type="presParOf" srcId="{A087E881-A2F6-43CB-9878-E3550C0E0B1E}" destId="{5B87F7E4-A540-4BB3-8538-923C0E6EA5B6}" srcOrd="3" destOrd="0" presId="urn:microsoft.com/office/officeart/2005/8/layout/orgChart1"/>
    <dgm:cxn modelId="{684119D0-275E-486C-B31E-AB2F21389CBB}" type="presParOf" srcId="{5B87F7E4-A540-4BB3-8538-923C0E6EA5B6}" destId="{EFD83FDF-FDB0-47BE-BB08-B246472E39B9}" srcOrd="0" destOrd="0" presId="urn:microsoft.com/office/officeart/2005/8/layout/orgChart1"/>
    <dgm:cxn modelId="{11F368FC-7239-4415-8947-2DFC7CFD62E3}" type="presParOf" srcId="{EFD83FDF-FDB0-47BE-BB08-B246472E39B9}" destId="{F73F8349-891C-4065-A50E-83DC503F61D5}" srcOrd="0" destOrd="0" presId="urn:microsoft.com/office/officeart/2005/8/layout/orgChart1"/>
    <dgm:cxn modelId="{DC94E01F-A801-4136-BD79-441B16AE7754}" type="presParOf" srcId="{EFD83FDF-FDB0-47BE-BB08-B246472E39B9}" destId="{AB481E20-AB41-4482-831C-C055C31A23A6}" srcOrd="1" destOrd="0" presId="urn:microsoft.com/office/officeart/2005/8/layout/orgChart1"/>
    <dgm:cxn modelId="{15034665-618D-4C23-8323-D329E32438C5}" type="presParOf" srcId="{5B87F7E4-A540-4BB3-8538-923C0E6EA5B6}" destId="{BEA1DCC3-8A3B-4C85-B099-624C5B88C493}" srcOrd="1" destOrd="0" presId="urn:microsoft.com/office/officeart/2005/8/layout/orgChart1"/>
    <dgm:cxn modelId="{FE29436E-4FEB-44C7-8A1C-327B8336B63F}" type="presParOf" srcId="{5B87F7E4-A540-4BB3-8538-923C0E6EA5B6}" destId="{00C798BB-282A-49C7-9894-EA2A5BD6B0F3}" srcOrd="2" destOrd="0" presId="urn:microsoft.com/office/officeart/2005/8/layout/orgChart1"/>
    <dgm:cxn modelId="{DEFEE0DA-A825-44BD-892A-1C3D46D0DEA4}" type="presParOf" srcId="{A087E881-A2F6-43CB-9878-E3550C0E0B1E}" destId="{6BE416A4-5B1E-4570-8EC9-BFC0F1F82709}" srcOrd="4" destOrd="0" presId="urn:microsoft.com/office/officeart/2005/8/layout/orgChart1"/>
    <dgm:cxn modelId="{B94F5D8E-D9B7-46E0-8AAA-458DEFF51CB1}" type="presParOf" srcId="{A087E881-A2F6-43CB-9878-E3550C0E0B1E}" destId="{AA18077D-ECFE-4118-89C1-F3A920CA49F2}" srcOrd="5" destOrd="0" presId="urn:microsoft.com/office/officeart/2005/8/layout/orgChart1"/>
    <dgm:cxn modelId="{F727DA9D-21A4-4BEA-9BCB-C7B58C242F9A}" type="presParOf" srcId="{AA18077D-ECFE-4118-89C1-F3A920CA49F2}" destId="{83144EC9-24CF-47E6-876B-6257E071E5E9}" srcOrd="0" destOrd="0" presId="urn:microsoft.com/office/officeart/2005/8/layout/orgChart1"/>
    <dgm:cxn modelId="{1943642D-B665-4B02-BAD9-55F85A6FCEC6}" type="presParOf" srcId="{83144EC9-24CF-47E6-876B-6257E071E5E9}" destId="{BA63D118-190C-4A43-BC15-5DE96103A707}" srcOrd="0" destOrd="0" presId="urn:microsoft.com/office/officeart/2005/8/layout/orgChart1"/>
    <dgm:cxn modelId="{78518ACB-6DC0-4D0B-8A4D-F90E34F7EE05}" type="presParOf" srcId="{83144EC9-24CF-47E6-876B-6257E071E5E9}" destId="{58EA1374-E2E8-4E0E-A84C-91E7B0B0AFBF}" srcOrd="1" destOrd="0" presId="urn:microsoft.com/office/officeart/2005/8/layout/orgChart1"/>
    <dgm:cxn modelId="{84304380-627B-4390-9F46-988A4D270E35}" type="presParOf" srcId="{AA18077D-ECFE-4118-89C1-F3A920CA49F2}" destId="{CD937ADC-0723-4582-A76F-79680564B6A2}" srcOrd="1" destOrd="0" presId="urn:microsoft.com/office/officeart/2005/8/layout/orgChart1"/>
    <dgm:cxn modelId="{E85AFBB4-9C39-42DE-A09A-F76C5A768683}" type="presParOf" srcId="{AA18077D-ECFE-4118-89C1-F3A920CA49F2}" destId="{028839E5-B649-4BAD-AE9D-0404DC46D7E5}" srcOrd="2" destOrd="0" presId="urn:microsoft.com/office/officeart/2005/8/layout/orgChart1"/>
    <dgm:cxn modelId="{69B0CF02-04A3-421E-8414-E8D172FD986E}" type="presParOf" srcId="{A087E881-A2F6-43CB-9878-E3550C0E0B1E}" destId="{561F99E7-8B92-43F0-8FEE-18F59F8F7675}" srcOrd="6" destOrd="0" presId="urn:microsoft.com/office/officeart/2005/8/layout/orgChart1"/>
    <dgm:cxn modelId="{B9742FB2-F855-4898-8F2D-A3ED9274133B}" type="presParOf" srcId="{A087E881-A2F6-43CB-9878-E3550C0E0B1E}" destId="{1E751CFA-21B9-433A-8A67-C8823030AF4A}" srcOrd="7" destOrd="0" presId="urn:microsoft.com/office/officeart/2005/8/layout/orgChart1"/>
    <dgm:cxn modelId="{83EFF223-0A3E-4B29-A0C6-CAF7FBD6BFB8}" type="presParOf" srcId="{1E751CFA-21B9-433A-8A67-C8823030AF4A}" destId="{8AD30CEB-A2E1-47D6-88D5-FAA222721B46}" srcOrd="0" destOrd="0" presId="urn:microsoft.com/office/officeart/2005/8/layout/orgChart1"/>
    <dgm:cxn modelId="{4604F510-43D3-43A6-82FB-552AFF701823}" type="presParOf" srcId="{8AD30CEB-A2E1-47D6-88D5-FAA222721B46}" destId="{462B959E-6630-4BC1-8BA0-C11DA7BDFC57}" srcOrd="0" destOrd="0" presId="urn:microsoft.com/office/officeart/2005/8/layout/orgChart1"/>
    <dgm:cxn modelId="{079343D0-375D-4DF8-B4C8-28217BBF48D0}" type="presParOf" srcId="{8AD30CEB-A2E1-47D6-88D5-FAA222721B46}" destId="{4C61C01C-24E9-440F-B301-FFFA0245E5AC}" srcOrd="1" destOrd="0" presId="urn:microsoft.com/office/officeart/2005/8/layout/orgChart1"/>
    <dgm:cxn modelId="{E1CAD52E-303D-4CDF-B799-2F113C7942B4}" type="presParOf" srcId="{1E751CFA-21B9-433A-8A67-C8823030AF4A}" destId="{DB364457-C70A-4444-9CAA-72DC40004889}" srcOrd="1" destOrd="0" presId="urn:microsoft.com/office/officeart/2005/8/layout/orgChart1"/>
    <dgm:cxn modelId="{2F236875-6660-4F1E-851C-19FB70ED3D93}" type="presParOf" srcId="{1E751CFA-21B9-433A-8A67-C8823030AF4A}" destId="{930F055A-DA77-4AF8-93E5-4A8B5E68CBAA}" srcOrd="2" destOrd="0" presId="urn:microsoft.com/office/officeart/2005/8/layout/orgChart1"/>
    <dgm:cxn modelId="{30F24AB6-695C-4DFB-B150-A0FD0FE1CFF4}" type="presParOf" srcId="{DE864E03-EBF3-4EF6-9C8A-05506B946431}" destId="{D0C7DAD1-6E1E-40CF-B051-5DA3E7E20CC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F2EF-125A-49D5-90BE-99DA6D90266B}">
      <dsp:nvSpPr>
        <dsp:cNvPr id="0" name=""/>
        <dsp:cNvSpPr/>
      </dsp:nvSpPr>
      <dsp:spPr>
        <a:xfrm>
          <a:off x="4064000" y="2195674"/>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3947DA-1FE6-49D7-A722-6C317E2DD320}">
      <dsp:nvSpPr>
        <dsp:cNvPr id="0" name=""/>
        <dsp:cNvSpPr/>
      </dsp:nvSpPr>
      <dsp:spPr>
        <a:xfrm>
          <a:off x="4018280" y="2195674"/>
          <a:ext cx="91440" cy="499020"/>
        </a:xfrm>
        <a:custGeom>
          <a:avLst/>
          <a:gdLst/>
          <a:ahLst/>
          <a:cxnLst/>
          <a:rect l="0" t="0" r="0" b="0"/>
          <a:pathLst>
            <a:path>
              <a:moveTo>
                <a:pt x="45720" y="0"/>
              </a:moveTo>
              <a:lnTo>
                <a:pt x="45720" y="4990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4FC318-408C-4ACE-B49C-2561EA810731}">
      <dsp:nvSpPr>
        <dsp:cNvPr id="0" name=""/>
        <dsp:cNvSpPr/>
      </dsp:nvSpPr>
      <dsp:spPr>
        <a:xfrm>
          <a:off x="1188690" y="2195674"/>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276F91-9FB4-4E8C-9960-E20655AE51EB}">
      <dsp:nvSpPr>
        <dsp:cNvPr id="0" name=""/>
        <dsp:cNvSpPr/>
      </dsp:nvSpPr>
      <dsp:spPr>
        <a:xfrm>
          <a:off x="2875855" y="1007530"/>
          <a:ext cx="2376289" cy="118814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smtClean="0">
              <a:latin typeface="Century Gothic" panose="020B0502020202020204" pitchFamily="34" charset="0"/>
            </a:rPr>
            <a:t>Diabetic Emergencies:</a:t>
          </a:r>
          <a:endParaRPr lang="en-US" sz="2000" kern="1200" dirty="0"/>
        </a:p>
      </dsp:txBody>
      <dsp:txXfrm>
        <a:off x="2875855" y="1007530"/>
        <a:ext cx="2376289" cy="1188144"/>
      </dsp:txXfrm>
    </dsp:sp>
    <dsp:sp modelId="{C06DEF41-9047-4E8A-AA5A-1AE6DE092A60}">
      <dsp:nvSpPr>
        <dsp:cNvPr id="0" name=""/>
        <dsp:cNvSpPr/>
      </dsp:nvSpPr>
      <dsp:spPr>
        <a:xfrm>
          <a:off x="545" y="2694695"/>
          <a:ext cx="2376289" cy="118814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latin typeface="Century Gothic" panose="020B0502020202020204" pitchFamily="34" charset="0"/>
              <a:cs typeface="Lucida Sans Unicode"/>
            </a:rPr>
            <a:t>Diabetic </a:t>
          </a:r>
          <a:r>
            <a:rPr lang="en-US" sz="2000" b="0" kern="1200" spc="-5" dirty="0" smtClean="0">
              <a:latin typeface="Century Gothic" panose="020B0502020202020204" pitchFamily="34" charset="0"/>
              <a:cs typeface="Lucida Sans Unicode"/>
            </a:rPr>
            <a:t>Ketoacidosis</a:t>
          </a:r>
          <a:r>
            <a:rPr lang="en-US" sz="2000" b="0" kern="1200" spc="-105" dirty="0" smtClean="0">
              <a:latin typeface="Century Gothic" panose="020B0502020202020204" pitchFamily="34" charset="0"/>
              <a:cs typeface="Lucida Sans Unicode"/>
            </a:rPr>
            <a:t> </a:t>
          </a:r>
          <a:r>
            <a:rPr lang="en-US" sz="2000" b="0" kern="1200" dirty="0" smtClean="0">
              <a:latin typeface="Century Gothic" panose="020B0502020202020204" pitchFamily="34" charset="0"/>
              <a:cs typeface="Lucida Sans Unicode"/>
            </a:rPr>
            <a:t>(DKA)</a:t>
          </a:r>
          <a:endParaRPr lang="en-US" sz="2000" b="0" kern="1200" dirty="0">
            <a:latin typeface="Century Gothic" panose="020B0502020202020204" pitchFamily="34" charset="0"/>
          </a:endParaRPr>
        </a:p>
      </dsp:txBody>
      <dsp:txXfrm>
        <a:off x="545" y="2694695"/>
        <a:ext cx="2376289" cy="1188144"/>
      </dsp:txXfrm>
    </dsp:sp>
    <dsp:sp modelId="{DF36B36D-6A18-4C30-8545-2AF4493B1383}">
      <dsp:nvSpPr>
        <dsp:cNvPr id="0" name=""/>
        <dsp:cNvSpPr/>
      </dsp:nvSpPr>
      <dsp:spPr>
        <a:xfrm>
          <a:off x="2875855" y="2694695"/>
          <a:ext cx="2376289" cy="17164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Century Gothic" panose="020B0502020202020204" pitchFamily="34" charset="0"/>
            </a:rPr>
            <a:t>Hyperosmolar Hyperglycaemic State (HHS)= Hyperosmolar non-</a:t>
          </a:r>
          <a:r>
            <a:rPr lang="en-GB" sz="2000" kern="1200" dirty="0" err="1" smtClean="0">
              <a:latin typeface="Century Gothic" panose="020B0502020202020204" pitchFamily="34" charset="0"/>
            </a:rPr>
            <a:t>ketotic</a:t>
          </a:r>
          <a:r>
            <a:rPr lang="en-GB" sz="2000" kern="1200" dirty="0" smtClean="0">
              <a:latin typeface="Century Gothic" panose="020B0502020202020204" pitchFamily="34" charset="0"/>
            </a:rPr>
            <a:t> disorder (HONK)</a:t>
          </a:r>
          <a:endParaRPr lang="en-US" sz="2000" kern="1200" dirty="0">
            <a:latin typeface="Century Gothic" panose="020B0502020202020204" pitchFamily="34" charset="0"/>
          </a:endParaRPr>
        </a:p>
      </dsp:txBody>
      <dsp:txXfrm>
        <a:off x="2875855" y="2694695"/>
        <a:ext cx="2376289" cy="1716441"/>
      </dsp:txXfrm>
    </dsp:sp>
    <dsp:sp modelId="{83A30ACF-4C18-439B-B796-BE357EC49F5F}">
      <dsp:nvSpPr>
        <dsp:cNvPr id="0" name=""/>
        <dsp:cNvSpPr/>
      </dsp:nvSpPr>
      <dsp:spPr>
        <a:xfrm>
          <a:off x="5751165" y="2694695"/>
          <a:ext cx="2376289" cy="118814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Century Gothic" panose="020B0502020202020204" pitchFamily="34" charset="0"/>
            </a:rPr>
            <a:t>Hypoglycaemia</a:t>
          </a:r>
          <a:endParaRPr lang="en-US" sz="2000" kern="1200" dirty="0">
            <a:latin typeface="Century Gothic" panose="020B0502020202020204" pitchFamily="34" charset="0"/>
          </a:endParaRPr>
        </a:p>
      </dsp:txBody>
      <dsp:txXfrm>
        <a:off x="5751165" y="2694695"/>
        <a:ext cx="2376289" cy="118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FBA69-6A94-4EE7-B3CD-D517BD5DC23D}">
      <dsp:nvSpPr>
        <dsp:cNvPr id="0" name=""/>
        <dsp:cNvSpPr/>
      </dsp:nvSpPr>
      <dsp:spPr>
        <a:xfrm>
          <a:off x="3608051" y="1641455"/>
          <a:ext cx="563120" cy="1210708"/>
        </a:xfrm>
        <a:custGeom>
          <a:avLst/>
          <a:gdLst/>
          <a:ahLst/>
          <a:cxnLst/>
          <a:rect l="0" t="0" r="0" b="0"/>
          <a:pathLst>
            <a:path>
              <a:moveTo>
                <a:pt x="0" y="0"/>
              </a:moveTo>
              <a:lnTo>
                <a:pt x="281560" y="0"/>
              </a:lnTo>
              <a:lnTo>
                <a:pt x="281560" y="1210708"/>
              </a:lnTo>
              <a:lnTo>
                <a:pt x="563120" y="121070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A8E0AD-5351-4A2E-BD27-AFBC1061F7E0}">
      <dsp:nvSpPr>
        <dsp:cNvPr id="0" name=""/>
        <dsp:cNvSpPr/>
      </dsp:nvSpPr>
      <dsp:spPr>
        <a:xfrm>
          <a:off x="3608051" y="1595735"/>
          <a:ext cx="563120" cy="91440"/>
        </a:xfrm>
        <a:custGeom>
          <a:avLst/>
          <a:gdLst/>
          <a:ahLst/>
          <a:cxnLst/>
          <a:rect l="0" t="0" r="0" b="0"/>
          <a:pathLst>
            <a:path>
              <a:moveTo>
                <a:pt x="0" y="45720"/>
              </a:moveTo>
              <a:lnTo>
                <a:pt x="563120" y="457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D46FD4-3248-4A3C-B496-CECE09734E73}">
      <dsp:nvSpPr>
        <dsp:cNvPr id="0" name=""/>
        <dsp:cNvSpPr/>
      </dsp:nvSpPr>
      <dsp:spPr>
        <a:xfrm>
          <a:off x="3608051" y="430747"/>
          <a:ext cx="563120" cy="1210708"/>
        </a:xfrm>
        <a:custGeom>
          <a:avLst/>
          <a:gdLst/>
          <a:ahLst/>
          <a:cxnLst/>
          <a:rect l="0" t="0" r="0" b="0"/>
          <a:pathLst>
            <a:path>
              <a:moveTo>
                <a:pt x="0" y="1210708"/>
              </a:moveTo>
              <a:lnTo>
                <a:pt x="281560" y="1210708"/>
              </a:lnTo>
              <a:lnTo>
                <a:pt x="281560" y="0"/>
              </a:lnTo>
              <a:lnTo>
                <a:pt x="563120"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7FE53F-7F1D-425C-B8E7-452BD80ADAC7}">
      <dsp:nvSpPr>
        <dsp:cNvPr id="0" name=""/>
        <dsp:cNvSpPr/>
      </dsp:nvSpPr>
      <dsp:spPr>
        <a:xfrm>
          <a:off x="792451" y="1212076"/>
          <a:ext cx="2815600" cy="85875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Century Gothic" panose="020B0502020202020204" pitchFamily="34" charset="0"/>
            </a:rPr>
            <a:t>Ketone bodies</a:t>
          </a:r>
          <a:endParaRPr lang="en-US" sz="2000" kern="1200" dirty="0">
            <a:latin typeface="Century Gothic" panose="020B0502020202020204" pitchFamily="34" charset="0"/>
          </a:endParaRPr>
        </a:p>
      </dsp:txBody>
      <dsp:txXfrm>
        <a:off x="792451" y="1212076"/>
        <a:ext cx="2815600" cy="858758"/>
      </dsp:txXfrm>
    </dsp:sp>
    <dsp:sp modelId="{1225BE74-E034-4274-8988-AC3E6475150E}">
      <dsp:nvSpPr>
        <dsp:cNvPr id="0" name=""/>
        <dsp:cNvSpPr/>
      </dsp:nvSpPr>
      <dsp:spPr>
        <a:xfrm>
          <a:off x="4171172" y="1368"/>
          <a:ext cx="2815600" cy="85875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Century Gothic" panose="020B0502020202020204" pitchFamily="34" charset="0"/>
            </a:rPr>
            <a:t>Acetoacetate</a:t>
          </a:r>
          <a:endParaRPr lang="en-US" sz="2000" kern="1200" dirty="0">
            <a:latin typeface="Century Gothic" panose="020B0502020202020204" pitchFamily="34" charset="0"/>
          </a:endParaRPr>
        </a:p>
      </dsp:txBody>
      <dsp:txXfrm>
        <a:off x="4171172" y="1368"/>
        <a:ext cx="2815600" cy="858758"/>
      </dsp:txXfrm>
    </dsp:sp>
    <dsp:sp modelId="{7360B0C9-2092-4114-AD13-D2B5EE757A70}">
      <dsp:nvSpPr>
        <dsp:cNvPr id="0" name=""/>
        <dsp:cNvSpPr/>
      </dsp:nvSpPr>
      <dsp:spPr>
        <a:xfrm>
          <a:off x="4171172" y="1212076"/>
          <a:ext cx="2815600" cy="85875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Century Gothic" panose="020B0502020202020204" pitchFamily="34" charset="0"/>
            </a:rPr>
            <a:t>Acetone</a:t>
          </a:r>
          <a:endParaRPr lang="en-US" sz="2000" kern="1200" dirty="0">
            <a:latin typeface="Century Gothic" panose="020B0502020202020204" pitchFamily="34" charset="0"/>
          </a:endParaRPr>
        </a:p>
      </dsp:txBody>
      <dsp:txXfrm>
        <a:off x="4171172" y="1212076"/>
        <a:ext cx="2815600" cy="858758"/>
      </dsp:txXfrm>
    </dsp:sp>
    <dsp:sp modelId="{BE01389B-8170-4BE9-978A-925A2DBBF893}">
      <dsp:nvSpPr>
        <dsp:cNvPr id="0" name=""/>
        <dsp:cNvSpPr/>
      </dsp:nvSpPr>
      <dsp:spPr>
        <a:xfrm>
          <a:off x="4171172" y="2422784"/>
          <a:ext cx="2815600" cy="85875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0" kern="1200" spc="-5" dirty="0" smtClean="0">
              <a:latin typeface="Century Gothic" panose="020B0502020202020204" pitchFamily="34" charset="0"/>
              <a:cs typeface="Times New Roman"/>
            </a:rPr>
            <a:t>β-</a:t>
          </a:r>
          <a:r>
            <a:rPr lang="en-US" sz="2000" b="0" kern="1200" spc="-5" dirty="0" err="1" smtClean="0">
              <a:latin typeface="Century Gothic" panose="020B0502020202020204" pitchFamily="34" charset="0"/>
              <a:cs typeface="Lucida Sans Unicode"/>
            </a:rPr>
            <a:t>Hydroxybutyrate</a:t>
          </a:r>
          <a:endParaRPr lang="en-US" sz="2000" b="0" kern="1200" dirty="0">
            <a:latin typeface="Century Gothic" panose="020B0502020202020204" pitchFamily="34" charset="0"/>
          </a:endParaRPr>
        </a:p>
      </dsp:txBody>
      <dsp:txXfrm>
        <a:off x="4171172" y="2422784"/>
        <a:ext cx="2815600" cy="858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2A181-6523-4C6E-AF07-0804DCAB6338}">
      <dsp:nvSpPr>
        <dsp:cNvPr id="0" name=""/>
        <dsp:cNvSpPr/>
      </dsp:nvSpPr>
      <dsp:spPr>
        <a:xfrm>
          <a:off x="508009" y="12"/>
          <a:ext cx="2775058" cy="17226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latin typeface="Century Gothic" panose="020B0502020202020204" pitchFamily="34" charset="0"/>
              <a:cs typeface="Lucida Sans Unicode"/>
            </a:rPr>
            <a:t>They are produced by the liver</a:t>
          </a:r>
          <a:r>
            <a:rPr lang="en-US" sz="2000" b="0" kern="1200" spc="-180" dirty="0" smtClean="0">
              <a:latin typeface="Century Gothic" panose="020B0502020202020204" pitchFamily="34" charset="0"/>
              <a:cs typeface="Lucida Sans Unicode"/>
            </a:rPr>
            <a:t> </a:t>
          </a:r>
          <a:r>
            <a:rPr lang="en-US" sz="2000" b="0" kern="1200" spc="5" dirty="0" smtClean="0">
              <a:solidFill>
                <a:srgbClr val="FF0000"/>
              </a:solidFill>
              <a:latin typeface="Century Gothic" panose="020B0502020202020204" pitchFamily="34" charset="0"/>
              <a:cs typeface="Lucida Sans Unicode"/>
            </a:rPr>
            <a:t>(</a:t>
          </a:r>
          <a:r>
            <a:rPr lang="en-US" sz="2000" b="0" u="heavy" kern="1200" spc="5" dirty="0" err="1" smtClean="0">
              <a:solidFill>
                <a:srgbClr val="FF0000"/>
              </a:solidFill>
              <a:latin typeface="Century Gothic" panose="020B0502020202020204" pitchFamily="34" charset="0"/>
              <a:cs typeface="Lucida Sans Unicode"/>
            </a:rPr>
            <a:t>ketogenesis</a:t>
          </a:r>
          <a:r>
            <a:rPr lang="en-US" sz="2000" b="0" kern="1200" spc="5" dirty="0" smtClean="0">
              <a:solidFill>
                <a:srgbClr val="FF0000"/>
              </a:solidFill>
              <a:latin typeface="Century Gothic" panose="020B0502020202020204" pitchFamily="34" charset="0"/>
              <a:cs typeface="Lucida Sans Unicode"/>
            </a:rPr>
            <a:t>)</a:t>
          </a:r>
        </a:p>
        <a:p>
          <a:pPr lvl="0" algn="ctr" defTabSz="889000">
            <a:lnSpc>
              <a:spcPct val="90000"/>
            </a:lnSpc>
            <a:spcBef>
              <a:spcPct val="0"/>
            </a:spcBef>
            <a:spcAft>
              <a:spcPct val="35000"/>
            </a:spcAft>
          </a:pPr>
          <a:r>
            <a:rPr lang="en-US" sz="2000" b="0" kern="1200" spc="5" dirty="0" smtClean="0">
              <a:solidFill>
                <a:srgbClr val="00B050"/>
              </a:solidFill>
              <a:latin typeface="Century Gothic" panose="020B0502020202020204" pitchFamily="34" charset="0"/>
              <a:cs typeface="Lucida Sans Unicode"/>
            </a:rPr>
            <a:t>Production of ketone bodies</a:t>
          </a:r>
          <a:r>
            <a:rPr lang="en-US" sz="2000" b="1" kern="1200" spc="5" dirty="0" smtClean="0">
              <a:solidFill>
                <a:srgbClr val="00B050"/>
              </a:solidFill>
              <a:latin typeface="Century Gothic" panose="020B0502020202020204" pitchFamily="34" charset="0"/>
              <a:cs typeface="Lucida Sans Unicode"/>
            </a:rPr>
            <a:t>  </a:t>
          </a:r>
          <a:endParaRPr lang="en-US" sz="2000" kern="1200" dirty="0">
            <a:solidFill>
              <a:srgbClr val="00B050"/>
            </a:solidFill>
            <a:latin typeface="Century Gothic" panose="020B0502020202020204" pitchFamily="34" charset="0"/>
          </a:endParaRPr>
        </a:p>
      </dsp:txBody>
      <dsp:txXfrm>
        <a:off x="508009" y="12"/>
        <a:ext cx="2775058" cy="1722677"/>
      </dsp:txXfrm>
    </dsp:sp>
    <dsp:sp modelId="{09E9D593-481E-4538-B221-05DD8ABE1746}">
      <dsp:nvSpPr>
        <dsp:cNvPr id="0" name=""/>
        <dsp:cNvSpPr/>
      </dsp:nvSpPr>
      <dsp:spPr>
        <a:xfrm>
          <a:off x="556976" y="1990770"/>
          <a:ext cx="2795689" cy="190249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latin typeface="Century Gothic" panose="020B0502020202020204" pitchFamily="34" charset="0"/>
              <a:cs typeface="Lucida Sans Unicode"/>
            </a:rPr>
            <a:t>utilized for energy </a:t>
          </a:r>
          <a:r>
            <a:rPr lang="en-US" sz="2000" b="0" kern="1200" spc="-5" dirty="0" smtClean="0">
              <a:latin typeface="Century Gothic" panose="020B0502020202020204" pitchFamily="34" charset="0"/>
              <a:cs typeface="Lucida Sans Unicode"/>
            </a:rPr>
            <a:t>production </a:t>
          </a:r>
          <a:r>
            <a:rPr lang="en-US" sz="2000" b="0" kern="1200" dirty="0" smtClean="0">
              <a:latin typeface="Century Gothic" panose="020B0502020202020204" pitchFamily="34" charset="0"/>
              <a:cs typeface="Lucida Sans Unicode"/>
            </a:rPr>
            <a:t>by  peripheral tissues</a:t>
          </a:r>
          <a:r>
            <a:rPr lang="en-US" sz="2000" b="0" kern="1200" spc="-130" dirty="0" smtClean="0">
              <a:latin typeface="Century Gothic" panose="020B0502020202020204" pitchFamily="34" charset="0"/>
              <a:cs typeface="Lucida Sans Unicode"/>
            </a:rPr>
            <a:t> </a:t>
          </a:r>
          <a:r>
            <a:rPr lang="en-US" sz="2000" b="0" kern="1200" dirty="0" smtClean="0">
              <a:solidFill>
                <a:srgbClr val="FF0000"/>
              </a:solidFill>
              <a:latin typeface="Century Gothic" panose="020B0502020202020204" pitchFamily="34" charset="0"/>
              <a:cs typeface="Lucida Sans Unicode"/>
            </a:rPr>
            <a:t>(</a:t>
          </a:r>
          <a:r>
            <a:rPr lang="en-US" sz="2000" b="0" u="heavy" kern="1200" dirty="0" err="1" smtClean="0">
              <a:solidFill>
                <a:srgbClr val="FF0000"/>
              </a:solidFill>
              <a:latin typeface="Century Gothic" panose="020B0502020202020204" pitchFamily="34" charset="0"/>
              <a:cs typeface="Lucida Sans Unicode"/>
            </a:rPr>
            <a:t>Ketolysis</a:t>
          </a:r>
          <a:r>
            <a:rPr lang="en-US" sz="2000" b="0" kern="1200" dirty="0" smtClean="0">
              <a:solidFill>
                <a:srgbClr val="FF0000"/>
              </a:solidFill>
              <a:latin typeface="Century Gothic" panose="020B0502020202020204" pitchFamily="34" charset="0"/>
              <a:cs typeface="Lucida Sans Unicode"/>
            </a:rPr>
            <a:t>)</a:t>
          </a:r>
        </a:p>
        <a:p>
          <a:pPr lvl="0" algn="ctr" defTabSz="889000">
            <a:lnSpc>
              <a:spcPct val="90000"/>
            </a:lnSpc>
            <a:spcBef>
              <a:spcPct val="0"/>
            </a:spcBef>
            <a:spcAft>
              <a:spcPct val="35000"/>
            </a:spcAft>
          </a:pPr>
          <a:r>
            <a:rPr lang="en-GB" sz="2000" b="0" kern="1200" dirty="0" smtClean="0">
              <a:solidFill>
                <a:srgbClr val="00B050"/>
              </a:solidFill>
              <a:latin typeface="Century Gothic" panose="020B0502020202020204" pitchFamily="34" charset="0"/>
              <a:cs typeface="Lucida Sans Unicode"/>
            </a:rPr>
            <a:t>Break down of ketone bodies</a:t>
          </a:r>
          <a:endParaRPr lang="en-US" sz="2000" b="0" kern="1200" dirty="0">
            <a:solidFill>
              <a:srgbClr val="00B050"/>
            </a:solidFill>
            <a:latin typeface="Century Gothic" panose="020B0502020202020204" pitchFamily="34" charset="0"/>
          </a:endParaRPr>
        </a:p>
      </dsp:txBody>
      <dsp:txXfrm>
        <a:off x="556976" y="1990770"/>
        <a:ext cx="2795689" cy="1902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8F48F-C918-47E7-BEDB-16DCC97EA10F}">
      <dsp:nvSpPr>
        <dsp:cNvPr id="0" name=""/>
        <dsp:cNvSpPr/>
      </dsp:nvSpPr>
      <dsp:spPr>
        <a:xfrm rot="5400000">
          <a:off x="872317" y="1184365"/>
          <a:ext cx="1040130" cy="118415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CEFFA1-CDA1-402D-911C-DEAD005F4DBF}">
      <dsp:nvSpPr>
        <dsp:cNvPr id="0" name=""/>
        <dsp:cNvSpPr/>
      </dsp:nvSpPr>
      <dsp:spPr>
        <a:xfrm>
          <a:off x="596746" y="31360"/>
          <a:ext cx="1750966" cy="1225619"/>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0" kern="1200" spc="-5" dirty="0" smtClean="0">
              <a:latin typeface="Century Gothic" panose="020B0502020202020204" pitchFamily="34" charset="0"/>
              <a:cs typeface="Arial Narrow"/>
            </a:rPr>
            <a:t>β-</a:t>
          </a:r>
          <a:r>
            <a:rPr lang="en-US" sz="1800" b="0" kern="1200" spc="-5" dirty="0" err="1" smtClean="0">
              <a:latin typeface="Century Gothic" panose="020B0502020202020204" pitchFamily="34" charset="0"/>
              <a:cs typeface="Arial Narrow"/>
            </a:rPr>
            <a:t>Hydroxybutyrate</a:t>
          </a:r>
          <a:endParaRPr lang="en-US" sz="1800" b="0" kern="1200" dirty="0">
            <a:latin typeface="Century Gothic" panose="020B0502020202020204" pitchFamily="34" charset="0"/>
          </a:endParaRPr>
        </a:p>
      </dsp:txBody>
      <dsp:txXfrm>
        <a:off x="656587" y="91201"/>
        <a:ext cx="1631284" cy="1105937"/>
      </dsp:txXfrm>
    </dsp:sp>
    <dsp:sp modelId="{8E3BA44A-AED5-4B9A-8984-62B29B1E1B8A}">
      <dsp:nvSpPr>
        <dsp:cNvPr id="0" name=""/>
        <dsp:cNvSpPr/>
      </dsp:nvSpPr>
      <dsp:spPr>
        <a:xfrm>
          <a:off x="2318404" y="109181"/>
          <a:ext cx="2423941" cy="99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kern="1200" spc="-5" dirty="0" smtClean="0">
              <a:latin typeface="Century Gothic" panose="020B0502020202020204" pitchFamily="34" charset="0"/>
              <a:cs typeface="Arial Narrow"/>
            </a:rPr>
            <a:t>is oxidized (by dehydrogenase)</a:t>
          </a:r>
          <a:endParaRPr lang="en-US" sz="1800" b="0" kern="1200" dirty="0">
            <a:latin typeface="Century Gothic" panose="020B0502020202020204" pitchFamily="34" charset="0"/>
          </a:endParaRPr>
        </a:p>
      </dsp:txBody>
      <dsp:txXfrm>
        <a:off x="2318404" y="109181"/>
        <a:ext cx="2423941" cy="990600"/>
      </dsp:txXfrm>
    </dsp:sp>
    <dsp:sp modelId="{2E02AC1F-5F6B-496F-98E5-6006833DDA0B}">
      <dsp:nvSpPr>
        <dsp:cNvPr id="0" name=""/>
        <dsp:cNvSpPr/>
      </dsp:nvSpPr>
      <dsp:spPr>
        <a:xfrm rot="5400000">
          <a:off x="2600164" y="2561140"/>
          <a:ext cx="1040130" cy="1184151"/>
        </a:xfrm>
        <a:prstGeom prst="bentUpArrow">
          <a:avLst>
            <a:gd name="adj1" fmla="val 32840"/>
            <a:gd name="adj2" fmla="val 25000"/>
            <a:gd name="adj3" fmla="val 35780"/>
          </a:avLst>
        </a:prstGeom>
        <a:solidFill>
          <a:schemeClr val="accent1">
            <a:tint val="50000"/>
            <a:hueOff val="-6029867"/>
            <a:satOff val="12062"/>
            <a:lumOff val="51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8131E7-94CE-4955-AAD5-167EDF77A056}">
      <dsp:nvSpPr>
        <dsp:cNvPr id="0" name=""/>
        <dsp:cNvSpPr/>
      </dsp:nvSpPr>
      <dsp:spPr>
        <a:xfrm>
          <a:off x="2324593" y="1408135"/>
          <a:ext cx="1750966" cy="1225619"/>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spc="-10" dirty="0" smtClean="0">
              <a:latin typeface="Century Gothic" panose="020B0502020202020204" pitchFamily="34" charset="0"/>
              <a:cs typeface="Arial Narrow"/>
            </a:rPr>
            <a:t>acetoacetate</a:t>
          </a:r>
          <a:endParaRPr lang="en-US" sz="1800" b="0" kern="1200" dirty="0">
            <a:latin typeface="Century Gothic" panose="020B0502020202020204" pitchFamily="34" charset="0"/>
          </a:endParaRPr>
        </a:p>
      </dsp:txBody>
      <dsp:txXfrm>
        <a:off x="2384434" y="1467976"/>
        <a:ext cx="1631284" cy="1105937"/>
      </dsp:txXfrm>
    </dsp:sp>
    <dsp:sp modelId="{945F33C6-881E-4E24-B4D4-8710351BEA63}">
      <dsp:nvSpPr>
        <dsp:cNvPr id="0" name=""/>
        <dsp:cNvSpPr/>
      </dsp:nvSpPr>
      <dsp:spPr>
        <a:xfrm>
          <a:off x="4078616" y="1525026"/>
          <a:ext cx="2140832" cy="99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kern="1200" spc="-5" dirty="0" smtClean="0">
              <a:latin typeface="Century Gothic" panose="020B0502020202020204" pitchFamily="34" charset="0"/>
              <a:cs typeface="Arial Narrow"/>
            </a:rPr>
            <a:t>Catalyzed by</a:t>
          </a:r>
          <a:r>
            <a:rPr lang="en-US" sz="1800" b="0" kern="1200" spc="-55" dirty="0" smtClean="0">
              <a:latin typeface="Century Gothic" panose="020B0502020202020204" pitchFamily="34" charset="0"/>
              <a:cs typeface="Arial Narrow"/>
            </a:rPr>
            <a:t> </a:t>
          </a:r>
          <a:r>
            <a:rPr lang="en-US" sz="1800" b="0" kern="1200" spc="-5" dirty="0" err="1" smtClean="0">
              <a:solidFill>
                <a:srgbClr val="FF0000"/>
              </a:solidFill>
              <a:latin typeface="Century Gothic" panose="020B0502020202020204" pitchFamily="34" charset="0"/>
              <a:cs typeface="Arial Narrow"/>
            </a:rPr>
            <a:t>thiophorase</a:t>
          </a:r>
          <a:endParaRPr lang="en-US" sz="1800" b="0" kern="1200" dirty="0">
            <a:solidFill>
              <a:srgbClr val="FF0000"/>
            </a:solidFill>
            <a:latin typeface="Century Gothic" panose="020B0502020202020204" pitchFamily="34" charset="0"/>
          </a:endParaRPr>
        </a:p>
      </dsp:txBody>
      <dsp:txXfrm>
        <a:off x="4078616" y="1525026"/>
        <a:ext cx="2140832" cy="990600"/>
      </dsp:txXfrm>
    </dsp:sp>
    <dsp:sp modelId="{7A889B17-6CAE-4A41-A92F-9B3DED088BB5}">
      <dsp:nvSpPr>
        <dsp:cNvPr id="0" name=""/>
        <dsp:cNvSpPr/>
      </dsp:nvSpPr>
      <dsp:spPr>
        <a:xfrm rot="5400000">
          <a:off x="4328011" y="3937916"/>
          <a:ext cx="1040130" cy="1184151"/>
        </a:xfrm>
        <a:prstGeom prst="bentUpArrow">
          <a:avLst>
            <a:gd name="adj1" fmla="val 32840"/>
            <a:gd name="adj2" fmla="val 25000"/>
            <a:gd name="adj3" fmla="val 35780"/>
          </a:avLst>
        </a:prstGeom>
        <a:solidFill>
          <a:schemeClr val="accent1">
            <a:tint val="50000"/>
            <a:hueOff val="-12059734"/>
            <a:satOff val="24125"/>
            <a:lumOff val="10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6255E0-921A-4A03-A7B9-00A7D5F79802}">
      <dsp:nvSpPr>
        <dsp:cNvPr id="0" name=""/>
        <dsp:cNvSpPr/>
      </dsp:nvSpPr>
      <dsp:spPr>
        <a:xfrm>
          <a:off x="4052439" y="2784911"/>
          <a:ext cx="1750966" cy="1225619"/>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spc="-5" dirty="0" err="1" smtClean="0">
              <a:latin typeface="Century Gothic" panose="020B0502020202020204" pitchFamily="34" charset="0"/>
              <a:cs typeface="Arial Narrow"/>
            </a:rPr>
            <a:t>acetoacetyl</a:t>
          </a:r>
          <a:r>
            <a:rPr lang="en-US" sz="1800" b="0" kern="1200" spc="-5" dirty="0" smtClean="0">
              <a:latin typeface="Century Gothic" panose="020B0502020202020204" pitchFamily="34" charset="0"/>
              <a:cs typeface="Arial Narrow"/>
            </a:rPr>
            <a:t> CoA</a:t>
          </a:r>
          <a:r>
            <a:rPr lang="en-US" sz="1800" b="0" kern="1200" spc="-55" dirty="0" smtClean="0">
              <a:latin typeface="Century Gothic" panose="020B0502020202020204" pitchFamily="34" charset="0"/>
              <a:cs typeface="Arial Narrow"/>
            </a:rPr>
            <a:t> </a:t>
          </a:r>
          <a:endParaRPr lang="en-US" sz="1800" b="0" kern="1200" dirty="0">
            <a:latin typeface="Century Gothic" panose="020B0502020202020204" pitchFamily="34" charset="0"/>
          </a:endParaRPr>
        </a:p>
      </dsp:txBody>
      <dsp:txXfrm>
        <a:off x="4112280" y="2844752"/>
        <a:ext cx="1631284" cy="1105937"/>
      </dsp:txXfrm>
    </dsp:sp>
    <dsp:sp modelId="{1E7D2684-869E-4921-AB17-4A4D0E2088B0}">
      <dsp:nvSpPr>
        <dsp:cNvPr id="0" name=""/>
        <dsp:cNvSpPr/>
      </dsp:nvSpPr>
      <dsp:spPr>
        <a:xfrm>
          <a:off x="5803406" y="2901802"/>
          <a:ext cx="1273486" cy="990600"/>
        </a:xfrm>
        <a:prstGeom prst="rect">
          <a:avLst/>
        </a:prstGeom>
        <a:noFill/>
        <a:ln>
          <a:noFill/>
        </a:ln>
        <a:effectLst/>
      </dsp:spPr>
      <dsp:style>
        <a:lnRef idx="0">
          <a:scrgbClr r="0" g="0" b="0"/>
        </a:lnRef>
        <a:fillRef idx="0">
          <a:scrgbClr r="0" g="0" b="0"/>
        </a:fillRef>
        <a:effectRef idx="0">
          <a:scrgbClr r="0" g="0" b="0"/>
        </a:effectRef>
        <a:fontRef idx="minor"/>
      </dsp:style>
    </dsp:sp>
    <dsp:sp modelId="{EA400E44-3B74-4115-BB04-5D7D7A812A98}">
      <dsp:nvSpPr>
        <dsp:cNvPr id="0" name=""/>
        <dsp:cNvSpPr/>
      </dsp:nvSpPr>
      <dsp:spPr>
        <a:xfrm>
          <a:off x="5416313" y="4193047"/>
          <a:ext cx="1750966" cy="1225619"/>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spc="-10" dirty="0" smtClean="0">
              <a:latin typeface="Century Gothic" panose="020B0502020202020204" pitchFamily="34" charset="0"/>
              <a:cs typeface="Arial Narrow"/>
            </a:rPr>
            <a:t>acetyl</a:t>
          </a:r>
          <a:r>
            <a:rPr lang="en-US" sz="1800" b="0" kern="1200" spc="-60" dirty="0" smtClean="0">
              <a:latin typeface="Century Gothic" panose="020B0502020202020204" pitchFamily="34" charset="0"/>
              <a:cs typeface="Arial Narrow"/>
            </a:rPr>
            <a:t> </a:t>
          </a:r>
          <a:r>
            <a:rPr lang="en-US" sz="1800" b="0" kern="1200" spc="-5" dirty="0" err="1" smtClean="0">
              <a:latin typeface="Century Gothic" panose="020B0502020202020204" pitchFamily="34" charset="0"/>
              <a:cs typeface="Arial Narrow"/>
            </a:rPr>
            <a:t>CoAs</a:t>
          </a:r>
          <a:endParaRPr lang="en-US" sz="1800" b="0" kern="1200" dirty="0">
            <a:latin typeface="Century Gothic" panose="020B0502020202020204" pitchFamily="34" charset="0"/>
          </a:endParaRPr>
        </a:p>
      </dsp:txBody>
      <dsp:txXfrm>
        <a:off x="5476154" y="4252888"/>
        <a:ext cx="1631284" cy="1105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84FA6-2FA2-46EE-9978-0DFE06E334C3}">
      <dsp:nvSpPr>
        <dsp:cNvPr id="0" name=""/>
        <dsp:cNvSpPr/>
      </dsp:nvSpPr>
      <dsp:spPr>
        <a:xfrm>
          <a:off x="2591775" y="2406730"/>
          <a:ext cx="599949" cy="1143196"/>
        </a:xfrm>
        <a:custGeom>
          <a:avLst/>
          <a:gdLst/>
          <a:ahLst/>
          <a:cxnLst/>
          <a:rect l="0" t="0" r="0" b="0"/>
          <a:pathLst>
            <a:path>
              <a:moveTo>
                <a:pt x="0" y="0"/>
              </a:moveTo>
              <a:lnTo>
                <a:pt x="299974" y="0"/>
              </a:lnTo>
              <a:lnTo>
                <a:pt x="299974" y="1143196"/>
              </a:lnTo>
              <a:lnTo>
                <a:pt x="599949" y="11431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59473" y="2946052"/>
        <a:ext cx="64553" cy="64553"/>
      </dsp:txXfrm>
    </dsp:sp>
    <dsp:sp modelId="{CE48116B-1962-446F-8C04-C76EE5E35426}">
      <dsp:nvSpPr>
        <dsp:cNvPr id="0" name=""/>
        <dsp:cNvSpPr/>
      </dsp:nvSpPr>
      <dsp:spPr>
        <a:xfrm>
          <a:off x="2591775" y="2361010"/>
          <a:ext cx="599949" cy="91440"/>
        </a:xfrm>
        <a:custGeom>
          <a:avLst/>
          <a:gdLst/>
          <a:ahLst/>
          <a:cxnLst/>
          <a:rect l="0" t="0" r="0" b="0"/>
          <a:pathLst>
            <a:path>
              <a:moveTo>
                <a:pt x="0" y="45720"/>
              </a:moveTo>
              <a:lnTo>
                <a:pt x="599949"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76751" y="2391731"/>
        <a:ext cx="29997" cy="29997"/>
      </dsp:txXfrm>
    </dsp:sp>
    <dsp:sp modelId="{5F0FAEFA-0A5F-4608-AB55-7A30B90F367B}">
      <dsp:nvSpPr>
        <dsp:cNvPr id="0" name=""/>
        <dsp:cNvSpPr/>
      </dsp:nvSpPr>
      <dsp:spPr>
        <a:xfrm>
          <a:off x="2591775" y="1263533"/>
          <a:ext cx="599949" cy="1143196"/>
        </a:xfrm>
        <a:custGeom>
          <a:avLst/>
          <a:gdLst/>
          <a:ahLst/>
          <a:cxnLst/>
          <a:rect l="0" t="0" r="0" b="0"/>
          <a:pathLst>
            <a:path>
              <a:moveTo>
                <a:pt x="0" y="1143196"/>
              </a:moveTo>
              <a:lnTo>
                <a:pt x="299974" y="1143196"/>
              </a:lnTo>
              <a:lnTo>
                <a:pt x="299974" y="0"/>
              </a:lnTo>
              <a:lnTo>
                <a:pt x="59994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59473" y="1802855"/>
        <a:ext cx="64553" cy="64553"/>
      </dsp:txXfrm>
    </dsp:sp>
    <dsp:sp modelId="{F11534DF-5424-4B04-8C7B-C746105B15C5}">
      <dsp:nvSpPr>
        <dsp:cNvPr id="0" name=""/>
        <dsp:cNvSpPr/>
      </dsp:nvSpPr>
      <dsp:spPr>
        <a:xfrm rot="16200000">
          <a:off x="-272233" y="1949451"/>
          <a:ext cx="4813460" cy="91455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u="heavy" kern="1200" spc="-5" smtClean="0">
              <a:latin typeface="Century Gothic" panose="020B0502020202020204" pitchFamily="34" charset="0"/>
              <a:cs typeface="Lucida Sans Unicode"/>
            </a:rPr>
            <a:t>Manifestations of</a:t>
          </a:r>
          <a:r>
            <a:rPr lang="en-US" sz="2400" u="heavy" kern="1200" spc="-90" smtClean="0">
              <a:latin typeface="Century Gothic" panose="020B0502020202020204" pitchFamily="34" charset="0"/>
              <a:cs typeface="Lucida Sans Unicode"/>
            </a:rPr>
            <a:t> </a:t>
          </a:r>
          <a:r>
            <a:rPr lang="en-US" sz="2400" u="heavy" kern="1200" smtClean="0">
              <a:latin typeface="Century Gothic" panose="020B0502020202020204" pitchFamily="34" charset="0"/>
              <a:cs typeface="Lucida Sans Unicode"/>
            </a:rPr>
            <a:t>DKA:</a:t>
          </a:r>
          <a:endParaRPr lang="en-US" sz="2400" kern="1200" dirty="0"/>
        </a:p>
      </dsp:txBody>
      <dsp:txXfrm>
        <a:off x="-272233" y="1949451"/>
        <a:ext cx="4813460" cy="914557"/>
      </dsp:txXfrm>
    </dsp:sp>
    <dsp:sp modelId="{A845B628-4AE7-4BDC-B530-B179EA9B1B43}">
      <dsp:nvSpPr>
        <dsp:cNvPr id="0" name=""/>
        <dsp:cNvSpPr/>
      </dsp:nvSpPr>
      <dsp:spPr>
        <a:xfrm>
          <a:off x="3191725" y="806254"/>
          <a:ext cx="2999748" cy="91455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latin typeface="Century Gothic" panose="020B0502020202020204" pitchFamily="34" charset="0"/>
              <a:cs typeface="Lucida Sans Unicode"/>
            </a:rPr>
            <a:t>Fruity odor on the breath</a:t>
          </a:r>
          <a:r>
            <a:rPr lang="en-US" sz="2000" kern="1200" spc="-155" smtClean="0">
              <a:latin typeface="Century Gothic" panose="020B0502020202020204" pitchFamily="34" charset="0"/>
              <a:cs typeface="Lucida Sans Unicode"/>
            </a:rPr>
            <a:t> </a:t>
          </a:r>
          <a:r>
            <a:rPr lang="en-US" sz="2000" kern="1200" spc="-5" smtClean="0">
              <a:latin typeface="Century Gothic" panose="020B0502020202020204" pitchFamily="34" charset="0"/>
              <a:cs typeface="Lucida Sans Unicode"/>
            </a:rPr>
            <a:t>(acetone)</a:t>
          </a:r>
          <a:endParaRPr lang="en-US" sz="2000" kern="1200" dirty="0"/>
        </a:p>
      </dsp:txBody>
      <dsp:txXfrm>
        <a:off x="3191725" y="806254"/>
        <a:ext cx="2999748" cy="914557"/>
      </dsp:txXfrm>
    </dsp:sp>
    <dsp:sp modelId="{B14CEAB0-4468-4ED4-BE77-8617A0A7D5A2}">
      <dsp:nvSpPr>
        <dsp:cNvPr id="0" name=""/>
        <dsp:cNvSpPr/>
      </dsp:nvSpPr>
      <dsp:spPr>
        <a:xfrm>
          <a:off x="3191725" y="1949451"/>
          <a:ext cx="2999748" cy="91455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latin typeface="Century Gothic" panose="020B0502020202020204" pitchFamily="34" charset="0"/>
              <a:cs typeface="Lucida Sans Unicode"/>
            </a:rPr>
            <a:t>Acidosis </a:t>
          </a:r>
          <a:r>
            <a:rPr lang="en-US" sz="2000" kern="1200" spc="5" smtClean="0">
              <a:latin typeface="Century Gothic" panose="020B0502020202020204" pitchFamily="34" charset="0"/>
              <a:cs typeface="Lucida Sans Unicode"/>
            </a:rPr>
            <a:t>(low </a:t>
          </a:r>
          <a:r>
            <a:rPr lang="en-US" sz="2000" kern="1200" smtClean="0">
              <a:latin typeface="Century Gothic" panose="020B0502020202020204" pitchFamily="34" charset="0"/>
              <a:cs typeface="Lucida Sans Unicode"/>
            </a:rPr>
            <a:t>pH of </a:t>
          </a:r>
          <a:r>
            <a:rPr lang="en-US" sz="2000" kern="1200" spc="5" smtClean="0">
              <a:latin typeface="Century Gothic" panose="020B0502020202020204" pitchFamily="34" charset="0"/>
              <a:cs typeface="Lucida Sans Unicode"/>
            </a:rPr>
            <a:t>blood </a:t>
          </a:r>
          <a:r>
            <a:rPr lang="en-US" sz="2000" kern="1200" spc="-5" smtClean="0">
              <a:latin typeface="Century Gothic" panose="020B0502020202020204" pitchFamily="34" charset="0"/>
              <a:cs typeface="Lucida Sans Unicode"/>
            </a:rPr>
            <a:t>because </a:t>
          </a:r>
          <a:r>
            <a:rPr lang="en-US" sz="2000" kern="1200" spc="5" smtClean="0">
              <a:latin typeface="Century Gothic" panose="020B0502020202020204" pitchFamily="34" charset="0"/>
              <a:cs typeface="Lucida Sans Unicode"/>
            </a:rPr>
            <a:t>KBs </a:t>
          </a:r>
          <a:r>
            <a:rPr lang="en-US" sz="2000" kern="1200" smtClean="0">
              <a:latin typeface="Century Gothic" panose="020B0502020202020204" pitchFamily="34" charset="0"/>
              <a:cs typeface="Lucida Sans Unicode"/>
            </a:rPr>
            <a:t>are</a:t>
          </a:r>
          <a:r>
            <a:rPr lang="en-US" sz="2000" kern="1200" spc="-260" smtClean="0">
              <a:latin typeface="Century Gothic" panose="020B0502020202020204" pitchFamily="34" charset="0"/>
              <a:cs typeface="Lucida Sans Unicode"/>
            </a:rPr>
            <a:t> </a:t>
          </a:r>
          <a:r>
            <a:rPr lang="en-US" sz="2000" kern="1200" smtClean="0">
              <a:latin typeface="Century Gothic" panose="020B0502020202020204" pitchFamily="34" charset="0"/>
              <a:cs typeface="Lucida Sans Unicode"/>
            </a:rPr>
            <a:t>acids)</a:t>
          </a:r>
          <a:endParaRPr lang="en-US" sz="2000" kern="1200" dirty="0"/>
        </a:p>
      </dsp:txBody>
      <dsp:txXfrm>
        <a:off x="3191725" y="1949451"/>
        <a:ext cx="2999748" cy="914557"/>
      </dsp:txXfrm>
    </dsp:sp>
    <dsp:sp modelId="{822115C2-9AF0-484E-8B6A-BA7AE17C1F78}">
      <dsp:nvSpPr>
        <dsp:cNvPr id="0" name=""/>
        <dsp:cNvSpPr/>
      </dsp:nvSpPr>
      <dsp:spPr>
        <a:xfrm>
          <a:off x="3191725" y="3092648"/>
          <a:ext cx="2999748" cy="91455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pc="-5" dirty="0" smtClean="0">
              <a:latin typeface="Century Gothic" panose="020B0502020202020204" pitchFamily="34" charset="0"/>
              <a:cs typeface="Lucida Sans Unicode"/>
            </a:rPr>
            <a:t>Dehydration </a:t>
          </a:r>
          <a:r>
            <a:rPr lang="en-US" sz="2000" kern="1200" dirty="0" smtClean="0">
              <a:latin typeface="Century Gothic" panose="020B0502020202020204" pitchFamily="34" charset="0"/>
              <a:cs typeface="Lucida Sans Unicode"/>
            </a:rPr>
            <a:t>(due to</a:t>
          </a:r>
          <a:r>
            <a:rPr lang="en-US" sz="2000" kern="1200" spc="-60" dirty="0" smtClean="0">
              <a:latin typeface="Century Gothic" panose="020B0502020202020204" pitchFamily="34" charset="0"/>
              <a:cs typeface="Lucida Sans Unicode"/>
            </a:rPr>
            <a:t> </a:t>
          </a:r>
          <a:r>
            <a:rPr lang="en-US" sz="2000" kern="1200" dirty="0" err="1" smtClean="0">
              <a:latin typeface="Century Gothic" panose="020B0502020202020204" pitchFamily="34" charset="0"/>
              <a:cs typeface="Lucida Sans Unicode"/>
            </a:rPr>
            <a:t>glucosuria</a:t>
          </a:r>
          <a:r>
            <a:rPr lang="en-US" sz="2000" kern="1200" dirty="0" smtClean="0">
              <a:latin typeface="Century Gothic" panose="020B0502020202020204" pitchFamily="34" charset="0"/>
              <a:cs typeface="Lucida Sans Unicode"/>
            </a:rPr>
            <a:t>)</a:t>
          </a:r>
          <a:endParaRPr lang="en-US" sz="2000" kern="1200" dirty="0"/>
        </a:p>
      </dsp:txBody>
      <dsp:txXfrm>
        <a:off x="3191725" y="3092648"/>
        <a:ext cx="2999748" cy="9145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2097F-A7EE-4D49-AAB9-D812F19DC368}">
      <dsp:nvSpPr>
        <dsp:cNvPr id="0" name=""/>
        <dsp:cNvSpPr/>
      </dsp:nvSpPr>
      <dsp:spPr>
        <a:xfrm>
          <a:off x="2738595" y="2709333"/>
          <a:ext cx="592278" cy="2257160"/>
        </a:xfrm>
        <a:custGeom>
          <a:avLst/>
          <a:gdLst/>
          <a:ahLst/>
          <a:cxnLst/>
          <a:rect l="0" t="0" r="0" b="0"/>
          <a:pathLst>
            <a:path>
              <a:moveTo>
                <a:pt x="0" y="0"/>
              </a:moveTo>
              <a:lnTo>
                <a:pt x="296139" y="0"/>
              </a:lnTo>
              <a:lnTo>
                <a:pt x="296139" y="2257160"/>
              </a:lnTo>
              <a:lnTo>
                <a:pt x="592278" y="225716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976395" y="3779574"/>
        <a:ext cx="116678" cy="116678"/>
      </dsp:txXfrm>
    </dsp:sp>
    <dsp:sp modelId="{01E95765-F08E-4A1F-B7B7-4F689A044F81}">
      <dsp:nvSpPr>
        <dsp:cNvPr id="0" name=""/>
        <dsp:cNvSpPr/>
      </dsp:nvSpPr>
      <dsp:spPr>
        <a:xfrm>
          <a:off x="2738595" y="2709333"/>
          <a:ext cx="592278" cy="1128580"/>
        </a:xfrm>
        <a:custGeom>
          <a:avLst/>
          <a:gdLst/>
          <a:ahLst/>
          <a:cxnLst/>
          <a:rect l="0" t="0" r="0" b="0"/>
          <a:pathLst>
            <a:path>
              <a:moveTo>
                <a:pt x="0" y="0"/>
              </a:moveTo>
              <a:lnTo>
                <a:pt x="296139" y="0"/>
              </a:lnTo>
              <a:lnTo>
                <a:pt x="296139" y="1128580"/>
              </a:lnTo>
              <a:lnTo>
                <a:pt x="592278" y="112858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02870" y="3241759"/>
        <a:ext cx="63727" cy="63727"/>
      </dsp:txXfrm>
    </dsp:sp>
    <dsp:sp modelId="{E656D9D1-68B3-4D5D-A374-334BDC1B93ED}">
      <dsp:nvSpPr>
        <dsp:cNvPr id="0" name=""/>
        <dsp:cNvSpPr/>
      </dsp:nvSpPr>
      <dsp:spPr>
        <a:xfrm>
          <a:off x="2738595" y="2663613"/>
          <a:ext cx="592278" cy="91440"/>
        </a:xfrm>
        <a:custGeom>
          <a:avLst/>
          <a:gdLst/>
          <a:ahLst/>
          <a:cxnLst/>
          <a:rect l="0" t="0" r="0" b="0"/>
          <a:pathLst>
            <a:path>
              <a:moveTo>
                <a:pt x="0" y="45720"/>
              </a:moveTo>
              <a:lnTo>
                <a:pt x="592278" y="457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9927" y="2694526"/>
        <a:ext cx="29613" cy="29613"/>
      </dsp:txXfrm>
    </dsp:sp>
    <dsp:sp modelId="{9FE95380-1B2B-4620-AD8A-C66E6D3512D7}">
      <dsp:nvSpPr>
        <dsp:cNvPr id="0" name=""/>
        <dsp:cNvSpPr/>
      </dsp:nvSpPr>
      <dsp:spPr>
        <a:xfrm>
          <a:off x="2738595" y="1580753"/>
          <a:ext cx="592278" cy="1128580"/>
        </a:xfrm>
        <a:custGeom>
          <a:avLst/>
          <a:gdLst/>
          <a:ahLst/>
          <a:cxnLst/>
          <a:rect l="0" t="0" r="0" b="0"/>
          <a:pathLst>
            <a:path>
              <a:moveTo>
                <a:pt x="0" y="1128580"/>
              </a:moveTo>
              <a:lnTo>
                <a:pt x="296139" y="1128580"/>
              </a:lnTo>
              <a:lnTo>
                <a:pt x="296139" y="0"/>
              </a:lnTo>
              <a:lnTo>
                <a:pt x="592278"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02870" y="2113179"/>
        <a:ext cx="63727" cy="63727"/>
      </dsp:txXfrm>
    </dsp:sp>
    <dsp:sp modelId="{28FEB321-AC2A-4830-B202-AC1CC3FBE5FE}">
      <dsp:nvSpPr>
        <dsp:cNvPr id="0" name=""/>
        <dsp:cNvSpPr/>
      </dsp:nvSpPr>
      <dsp:spPr>
        <a:xfrm>
          <a:off x="2738595" y="451432"/>
          <a:ext cx="618398" cy="2257900"/>
        </a:xfrm>
        <a:custGeom>
          <a:avLst/>
          <a:gdLst/>
          <a:ahLst/>
          <a:cxnLst/>
          <a:rect l="0" t="0" r="0" b="0"/>
          <a:pathLst>
            <a:path>
              <a:moveTo>
                <a:pt x="0" y="2257900"/>
              </a:moveTo>
              <a:lnTo>
                <a:pt x="309199" y="2257900"/>
              </a:lnTo>
              <a:lnTo>
                <a:pt x="309199" y="0"/>
              </a:lnTo>
              <a:lnTo>
                <a:pt x="618398"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989268" y="1521856"/>
        <a:ext cx="117052" cy="117052"/>
      </dsp:txXfrm>
    </dsp:sp>
    <dsp:sp modelId="{DD55AEF8-F263-4DD5-967C-45CB88B10D77}">
      <dsp:nvSpPr>
        <dsp:cNvPr id="0" name=""/>
        <dsp:cNvSpPr/>
      </dsp:nvSpPr>
      <dsp:spPr>
        <a:xfrm rot="16200000">
          <a:off x="-88795" y="2257901"/>
          <a:ext cx="4751916" cy="9028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Century Gothic" panose="020B0502020202020204" pitchFamily="34" charset="0"/>
            </a:rPr>
            <a:t>Precipitating factors for DKA</a:t>
          </a:r>
          <a:endParaRPr lang="en-US" sz="2000" kern="1200" dirty="0">
            <a:latin typeface="Century Gothic" panose="020B0502020202020204" pitchFamily="34" charset="0"/>
          </a:endParaRPr>
        </a:p>
      </dsp:txBody>
      <dsp:txXfrm>
        <a:off x="-88795" y="2257901"/>
        <a:ext cx="4751916" cy="902864"/>
      </dsp:txXfrm>
    </dsp:sp>
    <dsp:sp modelId="{4659CA17-2F1A-4D58-AEB9-900153EEF5A0}">
      <dsp:nvSpPr>
        <dsp:cNvPr id="0" name=""/>
        <dsp:cNvSpPr/>
      </dsp:nvSpPr>
      <dsp:spPr>
        <a:xfrm>
          <a:off x="3356993" y="0"/>
          <a:ext cx="2961394" cy="9028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Infections (30-40%)</a:t>
          </a:r>
          <a:endParaRPr lang="en-US" sz="2000" kern="1200" dirty="0"/>
        </a:p>
      </dsp:txBody>
      <dsp:txXfrm>
        <a:off x="3356993" y="0"/>
        <a:ext cx="2961394" cy="902864"/>
      </dsp:txXfrm>
    </dsp:sp>
    <dsp:sp modelId="{20A0CF47-A159-467B-BB1D-87CB0A87E954}">
      <dsp:nvSpPr>
        <dsp:cNvPr id="0" name=""/>
        <dsp:cNvSpPr/>
      </dsp:nvSpPr>
      <dsp:spPr>
        <a:xfrm>
          <a:off x="3330874" y="1129321"/>
          <a:ext cx="2961394" cy="9028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Inadequate insulin treatment or non-compliance (20%)</a:t>
          </a:r>
          <a:endParaRPr lang="en-US" sz="2000" kern="1200" dirty="0"/>
        </a:p>
      </dsp:txBody>
      <dsp:txXfrm>
        <a:off x="3330874" y="1129321"/>
        <a:ext cx="2961394" cy="902864"/>
      </dsp:txXfrm>
    </dsp:sp>
    <dsp:sp modelId="{7AD38E5E-45C3-4C68-AA26-83B2CA47DF3B}">
      <dsp:nvSpPr>
        <dsp:cNvPr id="0" name=""/>
        <dsp:cNvSpPr/>
      </dsp:nvSpPr>
      <dsp:spPr>
        <a:xfrm>
          <a:off x="3330874" y="2257901"/>
          <a:ext cx="2961394" cy="9028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Century Gothic" panose="020B0502020202020204" pitchFamily="34" charset="0"/>
            </a:rPr>
            <a:t>Severe illness e.g. </a:t>
          </a:r>
          <a:r>
            <a:rPr lang="en-GB" sz="2000" kern="1200" dirty="0" err="1" smtClean="0">
              <a:latin typeface="Century Gothic" panose="020B0502020202020204" pitchFamily="34" charset="0"/>
            </a:rPr>
            <a:t>Myocadial</a:t>
          </a:r>
          <a:r>
            <a:rPr lang="en-GB" sz="2000" kern="1200" dirty="0" smtClean="0">
              <a:latin typeface="Century Gothic" panose="020B0502020202020204" pitchFamily="34" charset="0"/>
            </a:rPr>
            <a:t> Infraction</a:t>
          </a:r>
          <a:endParaRPr lang="en-US" sz="2000" kern="1200" dirty="0">
            <a:latin typeface="Century Gothic" panose="020B0502020202020204" pitchFamily="34" charset="0"/>
          </a:endParaRPr>
        </a:p>
      </dsp:txBody>
      <dsp:txXfrm>
        <a:off x="3330874" y="2257901"/>
        <a:ext cx="2961394" cy="902864"/>
      </dsp:txXfrm>
    </dsp:sp>
    <dsp:sp modelId="{1E24BA23-DAF4-4A75-8341-99982ACE5277}">
      <dsp:nvSpPr>
        <dsp:cNvPr id="0" name=""/>
        <dsp:cNvSpPr/>
      </dsp:nvSpPr>
      <dsp:spPr>
        <a:xfrm>
          <a:off x="3330874" y="3386481"/>
          <a:ext cx="2961394" cy="9028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Century Gothic" panose="020B0502020202020204" pitchFamily="34" charset="0"/>
            </a:rPr>
            <a:t>Trauma</a:t>
          </a:r>
          <a:endParaRPr lang="en-US" sz="2000" kern="1200" dirty="0">
            <a:latin typeface="Century Gothic" panose="020B0502020202020204" pitchFamily="34" charset="0"/>
          </a:endParaRPr>
        </a:p>
      </dsp:txBody>
      <dsp:txXfrm>
        <a:off x="3330874" y="3386481"/>
        <a:ext cx="2961394" cy="902864"/>
      </dsp:txXfrm>
    </dsp:sp>
    <dsp:sp modelId="{0C6027B7-B495-4A69-8608-27A911E6BB46}">
      <dsp:nvSpPr>
        <dsp:cNvPr id="0" name=""/>
        <dsp:cNvSpPr/>
      </dsp:nvSpPr>
      <dsp:spPr>
        <a:xfrm>
          <a:off x="3330874" y="4515061"/>
          <a:ext cx="2961394" cy="9028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Century Gothic" panose="020B0502020202020204" pitchFamily="34" charset="0"/>
            </a:rPr>
            <a:t>Drugs e.g. Steroids</a:t>
          </a:r>
          <a:endParaRPr lang="en-US" sz="2000" kern="1200" dirty="0">
            <a:latin typeface="Century Gothic" panose="020B0502020202020204" pitchFamily="34" charset="0"/>
          </a:endParaRPr>
        </a:p>
      </dsp:txBody>
      <dsp:txXfrm>
        <a:off x="3330874" y="4515061"/>
        <a:ext cx="2961394" cy="9028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D45CA-0946-44B2-B1A1-36B3FDD19059}">
      <dsp:nvSpPr>
        <dsp:cNvPr id="0" name=""/>
        <dsp:cNvSpPr/>
      </dsp:nvSpPr>
      <dsp:spPr>
        <a:xfrm>
          <a:off x="0" y="331856"/>
          <a:ext cx="12003314"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F27754-F3E1-4147-AC31-08B7BEDAEDD7}">
      <dsp:nvSpPr>
        <dsp:cNvPr id="0" name=""/>
        <dsp:cNvSpPr/>
      </dsp:nvSpPr>
      <dsp:spPr>
        <a:xfrm>
          <a:off x="664467" y="109428"/>
          <a:ext cx="8402319"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88" tIns="0" rIns="317588"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panose="020B0502020202020204" pitchFamily="34" charset="0"/>
              <a:cs typeface="Lucida Sans Unicode"/>
            </a:rPr>
            <a:t>Little </a:t>
          </a:r>
          <a:r>
            <a:rPr lang="en-US" sz="1800" kern="1200" spc="5" dirty="0" smtClean="0">
              <a:latin typeface="Century Gothic" panose="020B0502020202020204" pitchFamily="34" charset="0"/>
              <a:cs typeface="Lucida Sans Unicode"/>
            </a:rPr>
            <a:t>or no </a:t>
          </a:r>
          <a:r>
            <a:rPr lang="en-US" sz="1800" kern="1200" spc="-5" dirty="0" smtClean="0">
              <a:latin typeface="Century Gothic" panose="020B0502020202020204" pitchFamily="34" charset="0"/>
              <a:cs typeface="Lucida Sans Unicode"/>
            </a:rPr>
            <a:t>accumulation </a:t>
          </a:r>
          <a:r>
            <a:rPr lang="en-US" sz="1800" kern="1200" spc="5" dirty="0" smtClean="0">
              <a:latin typeface="Century Gothic" panose="020B0502020202020204" pitchFamily="34" charset="0"/>
              <a:cs typeface="Lucida Sans Unicode"/>
            </a:rPr>
            <a:t>of </a:t>
          </a:r>
          <a:r>
            <a:rPr lang="en-US" sz="1800" kern="1200" dirty="0" smtClean="0">
              <a:latin typeface="Century Gothic" panose="020B0502020202020204" pitchFamily="34" charset="0"/>
              <a:cs typeface="Lucida Sans Unicode"/>
            </a:rPr>
            <a:t>ketone</a:t>
          </a:r>
          <a:r>
            <a:rPr lang="en-US" sz="1800" kern="1200" spc="-235" dirty="0" smtClean="0">
              <a:latin typeface="Century Gothic" panose="020B0502020202020204" pitchFamily="34" charset="0"/>
              <a:cs typeface="Lucida Sans Unicode"/>
            </a:rPr>
            <a:t> </a:t>
          </a:r>
          <a:r>
            <a:rPr lang="en-US" sz="1800" kern="1200" dirty="0" smtClean="0">
              <a:latin typeface="Century Gothic" panose="020B0502020202020204" pitchFamily="34" charset="0"/>
              <a:cs typeface="Lucida Sans Unicode"/>
            </a:rPr>
            <a:t>bodies</a:t>
          </a:r>
          <a:endParaRPr lang="en-US" sz="1800" kern="1200" dirty="0"/>
        </a:p>
      </dsp:txBody>
      <dsp:txXfrm>
        <a:off x="686083" y="131044"/>
        <a:ext cx="8359087" cy="399568"/>
      </dsp:txXfrm>
    </dsp:sp>
    <dsp:sp modelId="{CB55EB3B-0938-4367-BF0F-347ADEB150EF}">
      <dsp:nvSpPr>
        <dsp:cNvPr id="0" name=""/>
        <dsp:cNvSpPr/>
      </dsp:nvSpPr>
      <dsp:spPr>
        <a:xfrm>
          <a:off x="0" y="1119111"/>
          <a:ext cx="12003314" cy="37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176C59-5137-442C-8DB3-53F59F1C28D6}">
      <dsp:nvSpPr>
        <dsp:cNvPr id="0" name=""/>
        <dsp:cNvSpPr/>
      </dsp:nvSpPr>
      <dsp:spPr>
        <a:xfrm>
          <a:off x="600165" y="790856"/>
          <a:ext cx="8402319" cy="442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88" tIns="0" rIns="317588"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panose="020B0502020202020204" pitchFamily="34" charset="0"/>
              <a:cs typeface="Lucida Sans Unicode"/>
            </a:rPr>
            <a:t>Serum [glucose] is often </a:t>
          </a:r>
          <a:r>
            <a:rPr lang="en-US" sz="1800" kern="1200" spc="15" dirty="0" smtClean="0">
              <a:latin typeface="Century Gothic" panose="020B0502020202020204" pitchFamily="34" charset="0"/>
              <a:cs typeface="Lucida Sans Unicode"/>
            </a:rPr>
            <a:t>&gt;50</a:t>
          </a:r>
          <a:r>
            <a:rPr lang="en-US" sz="1800" kern="1200" spc="-225" dirty="0" smtClean="0">
              <a:latin typeface="Century Gothic" panose="020B0502020202020204" pitchFamily="34" charset="0"/>
              <a:cs typeface="Lucida Sans Unicode"/>
            </a:rPr>
            <a:t> </a:t>
          </a:r>
          <a:r>
            <a:rPr lang="en-US" sz="1800" kern="1200" dirty="0" err="1" smtClean="0">
              <a:latin typeface="Century Gothic" panose="020B0502020202020204" pitchFamily="34" charset="0"/>
              <a:cs typeface="Lucida Sans Unicode"/>
            </a:rPr>
            <a:t>mmol</a:t>
          </a:r>
          <a:r>
            <a:rPr lang="en-US" sz="1800" kern="1200" dirty="0" smtClean="0">
              <a:latin typeface="Century Gothic" panose="020B0502020202020204" pitchFamily="34" charset="0"/>
              <a:cs typeface="Lucida Sans Unicode"/>
            </a:rPr>
            <a:t>/L</a:t>
          </a:r>
          <a:endParaRPr lang="en-US" sz="1800" kern="1200" dirty="0"/>
        </a:p>
      </dsp:txBody>
      <dsp:txXfrm>
        <a:off x="621781" y="812472"/>
        <a:ext cx="8359087" cy="399568"/>
      </dsp:txXfrm>
    </dsp:sp>
    <dsp:sp modelId="{888698E8-7BC6-4C1E-B0B7-C3EFEFD24AD8}">
      <dsp:nvSpPr>
        <dsp:cNvPr id="0" name=""/>
        <dsp:cNvSpPr/>
      </dsp:nvSpPr>
      <dsp:spPr>
        <a:xfrm>
          <a:off x="0" y="1692656"/>
          <a:ext cx="12003314" cy="37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21BC84-FA08-423C-86F4-DA05A234EA8E}">
      <dsp:nvSpPr>
        <dsp:cNvPr id="0" name=""/>
        <dsp:cNvSpPr/>
      </dsp:nvSpPr>
      <dsp:spPr>
        <a:xfrm>
          <a:off x="600165" y="1471256"/>
          <a:ext cx="8402319" cy="442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88" tIns="0" rIns="317588"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panose="020B0502020202020204" pitchFamily="34" charset="0"/>
              <a:cs typeface="Lucida Sans Unicode"/>
            </a:rPr>
            <a:t>Plasma </a:t>
          </a:r>
          <a:r>
            <a:rPr lang="en-US" sz="1800" kern="1200" spc="-5" dirty="0" smtClean="0">
              <a:latin typeface="Century Gothic" panose="020B0502020202020204" pitchFamily="34" charset="0"/>
              <a:cs typeface="Lucida Sans Unicode"/>
            </a:rPr>
            <a:t>osmolality </a:t>
          </a:r>
          <a:r>
            <a:rPr lang="en-US" sz="1800" kern="1200" spc="5" dirty="0" smtClean="0">
              <a:latin typeface="Century Gothic" panose="020B0502020202020204" pitchFamily="34" charset="0"/>
              <a:cs typeface="Lucida Sans Unicode"/>
            </a:rPr>
            <a:t>may </a:t>
          </a:r>
          <a:r>
            <a:rPr lang="en-US" sz="1800" kern="1200" dirty="0" smtClean="0">
              <a:latin typeface="Century Gothic" panose="020B0502020202020204" pitchFamily="34" charset="0"/>
              <a:cs typeface="Lucida Sans Unicode"/>
            </a:rPr>
            <a:t>reach 380 </a:t>
          </a:r>
          <a:r>
            <a:rPr lang="en-US" sz="1800" kern="1200" spc="-5" dirty="0" err="1" smtClean="0">
              <a:latin typeface="Century Gothic" panose="020B0502020202020204" pitchFamily="34" charset="0"/>
              <a:cs typeface="Lucida Sans Unicode"/>
            </a:rPr>
            <a:t>mosmol</a:t>
          </a:r>
          <a:r>
            <a:rPr lang="en-US" sz="1800" kern="1200" spc="-5" dirty="0" smtClean="0">
              <a:latin typeface="Century Gothic" panose="020B0502020202020204" pitchFamily="34" charset="0"/>
              <a:cs typeface="Lucida Sans Unicode"/>
            </a:rPr>
            <a:t>/Kg (normal</a:t>
          </a:r>
          <a:r>
            <a:rPr lang="en-US" sz="1800" kern="1200" spc="-145" dirty="0" smtClean="0">
              <a:latin typeface="Century Gothic" panose="020B0502020202020204" pitchFamily="34" charset="0"/>
              <a:cs typeface="Lucida Sans Unicode"/>
            </a:rPr>
            <a:t> </a:t>
          </a:r>
          <a:r>
            <a:rPr lang="en-US" sz="1800" kern="1200" dirty="0" smtClean="0">
              <a:latin typeface="Century Gothic" panose="020B0502020202020204" pitchFamily="34" charset="0"/>
              <a:cs typeface="Lucida Sans Unicode"/>
            </a:rPr>
            <a:t>275-295)</a:t>
          </a:r>
          <a:endParaRPr lang="en-US" sz="1800" kern="1200" dirty="0"/>
        </a:p>
      </dsp:txBody>
      <dsp:txXfrm>
        <a:off x="621781" y="1492872"/>
        <a:ext cx="8359087" cy="399568"/>
      </dsp:txXfrm>
    </dsp:sp>
    <dsp:sp modelId="{55AD4680-7191-4E4F-80E2-793CB4C482DB}">
      <dsp:nvSpPr>
        <dsp:cNvPr id="0" name=""/>
        <dsp:cNvSpPr/>
      </dsp:nvSpPr>
      <dsp:spPr>
        <a:xfrm>
          <a:off x="0" y="2373056"/>
          <a:ext cx="12003314"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D64931-A3BE-4190-A3C8-7C21F3816102}">
      <dsp:nvSpPr>
        <dsp:cNvPr id="0" name=""/>
        <dsp:cNvSpPr/>
      </dsp:nvSpPr>
      <dsp:spPr>
        <a:xfrm>
          <a:off x="600165" y="2151656"/>
          <a:ext cx="8402319"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88" tIns="0" rIns="317588" bIns="0" numCol="1" spcCol="1270" anchor="ctr" anchorCtr="0">
          <a:noAutofit/>
        </a:bodyPr>
        <a:lstStyle/>
        <a:p>
          <a:pPr lvl="0" algn="l" defTabSz="800100">
            <a:lnSpc>
              <a:spcPct val="90000"/>
            </a:lnSpc>
            <a:spcBef>
              <a:spcPct val="0"/>
            </a:spcBef>
            <a:spcAft>
              <a:spcPct val="35000"/>
            </a:spcAft>
          </a:pPr>
          <a:r>
            <a:rPr lang="en-US" sz="1800" kern="1200" spc="-5" dirty="0" smtClean="0">
              <a:latin typeface="Century Gothic" panose="020B0502020202020204" pitchFamily="34" charset="0"/>
              <a:cs typeface="Lucida Sans Unicode"/>
            </a:rPr>
            <a:t>Neurological abnormalities </a:t>
          </a:r>
          <a:r>
            <a:rPr lang="en-US" sz="1800" kern="1200" dirty="0" smtClean="0">
              <a:latin typeface="Century Gothic" panose="020B0502020202020204" pitchFamily="34" charset="0"/>
              <a:cs typeface="Lucida Sans Unicode"/>
            </a:rPr>
            <a:t>are frequently</a:t>
          </a:r>
          <a:r>
            <a:rPr lang="en-US" sz="1800" kern="1200" spc="-130" dirty="0" smtClean="0">
              <a:latin typeface="Century Gothic" panose="020B0502020202020204" pitchFamily="34" charset="0"/>
              <a:cs typeface="Lucida Sans Unicode"/>
            </a:rPr>
            <a:t> </a:t>
          </a:r>
          <a:r>
            <a:rPr lang="en-US" sz="1800" kern="1200" dirty="0" smtClean="0">
              <a:latin typeface="Century Gothic" panose="020B0502020202020204" pitchFamily="34" charset="0"/>
              <a:cs typeface="Lucida Sans Unicode"/>
            </a:rPr>
            <a:t>present</a:t>
          </a:r>
          <a:endParaRPr lang="en-US" sz="1800" kern="1200" dirty="0"/>
        </a:p>
      </dsp:txBody>
      <dsp:txXfrm>
        <a:off x="621781" y="2173272"/>
        <a:ext cx="8359087" cy="399568"/>
      </dsp:txXfrm>
    </dsp:sp>
    <dsp:sp modelId="{A347BDC7-BFC9-4C56-8E85-0AAC782C94B5}">
      <dsp:nvSpPr>
        <dsp:cNvPr id="0" name=""/>
        <dsp:cNvSpPr/>
      </dsp:nvSpPr>
      <dsp:spPr>
        <a:xfrm>
          <a:off x="0" y="3053456"/>
          <a:ext cx="12003314" cy="378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8E72AF-133F-43DB-8091-DB354EF32C54}">
      <dsp:nvSpPr>
        <dsp:cNvPr id="0" name=""/>
        <dsp:cNvSpPr/>
      </dsp:nvSpPr>
      <dsp:spPr>
        <a:xfrm>
          <a:off x="600165" y="2832056"/>
          <a:ext cx="8402319" cy="4428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88" tIns="0" rIns="317588"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panose="020B0502020202020204" pitchFamily="34" charset="0"/>
              <a:cs typeface="Lucida Sans Unicode"/>
            </a:rPr>
            <a:t>Insulin </a:t>
          </a:r>
          <a:r>
            <a:rPr lang="en-US" sz="1800" kern="1200" spc="-5" dirty="0" smtClean="0">
              <a:latin typeface="Century Gothic" panose="020B0502020202020204" pitchFamily="34" charset="0"/>
              <a:cs typeface="Lucida Sans Unicode"/>
            </a:rPr>
            <a:t>levels </a:t>
          </a:r>
          <a:r>
            <a:rPr lang="en-US" sz="1800" kern="1200" dirty="0" smtClean="0">
              <a:latin typeface="Century Gothic" panose="020B0502020202020204" pitchFamily="34" charset="0"/>
              <a:cs typeface="Lucida Sans Unicode"/>
            </a:rPr>
            <a:t>are </a:t>
          </a:r>
          <a:r>
            <a:rPr lang="en-US" sz="1800" kern="1200" spc="-5" dirty="0" smtClean="0">
              <a:latin typeface="Century Gothic" panose="020B0502020202020204" pitchFamily="34" charset="0"/>
              <a:cs typeface="Lucida Sans Unicode"/>
            </a:rPr>
            <a:t>insufficient </a:t>
          </a:r>
          <a:r>
            <a:rPr lang="en-US" sz="1800" kern="1200" dirty="0" smtClean="0">
              <a:latin typeface="Century Gothic" panose="020B0502020202020204" pitchFamily="34" charset="0"/>
              <a:cs typeface="Lucida Sans Unicode"/>
            </a:rPr>
            <a:t>to allow </a:t>
          </a:r>
          <a:r>
            <a:rPr lang="en-US" sz="1800" kern="1200" spc="-5" dirty="0" smtClean="0">
              <a:latin typeface="Century Gothic" panose="020B0502020202020204" pitchFamily="34" charset="0"/>
              <a:cs typeface="Lucida Sans Unicode"/>
            </a:rPr>
            <a:t>appropriate </a:t>
          </a:r>
          <a:r>
            <a:rPr lang="en-US" sz="1800" kern="1200" dirty="0" smtClean="0">
              <a:latin typeface="Century Gothic" panose="020B0502020202020204" pitchFamily="34" charset="0"/>
              <a:cs typeface="Lucida Sans Unicode"/>
            </a:rPr>
            <a:t>glucose  </a:t>
          </a:r>
          <a:endParaRPr lang="en-US" sz="1800" kern="1200" dirty="0"/>
        </a:p>
      </dsp:txBody>
      <dsp:txXfrm>
        <a:off x="621781" y="2853672"/>
        <a:ext cx="8359087" cy="399568"/>
      </dsp:txXfrm>
    </dsp:sp>
    <dsp:sp modelId="{64B6E0C3-68D4-460F-A477-00F6F35C5BC9}">
      <dsp:nvSpPr>
        <dsp:cNvPr id="0" name=""/>
        <dsp:cNvSpPr/>
      </dsp:nvSpPr>
      <dsp:spPr>
        <a:xfrm>
          <a:off x="0" y="3825187"/>
          <a:ext cx="12003314"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9ECC18-DD97-4C92-8CEC-FA1E022F7BB0}">
      <dsp:nvSpPr>
        <dsp:cNvPr id="0" name=""/>
        <dsp:cNvSpPr/>
      </dsp:nvSpPr>
      <dsp:spPr>
        <a:xfrm>
          <a:off x="600165" y="3512456"/>
          <a:ext cx="8402319" cy="5341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88" tIns="0" rIns="317588" bIns="0" numCol="1" spcCol="1270" anchor="ctr" anchorCtr="0">
          <a:noAutofit/>
        </a:bodyPr>
        <a:lstStyle/>
        <a:p>
          <a:pPr lvl="0" algn="l" defTabSz="800100">
            <a:lnSpc>
              <a:spcPct val="90000"/>
            </a:lnSpc>
            <a:spcBef>
              <a:spcPct val="0"/>
            </a:spcBef>
            <a:spcAft>
              <a:spcPct val="35000"/>
            </a:spcAft>
          </a:pPr>
          <a:r>
            <a:rPr lang="en-US" sz="1800" kern="1200" spc="-5" dirty="0" smtClean="0">
              <a:latin typeface="Century Gothic" panose="020B0502020202020204" pitchFamily="34" charset="0"/>
              <a:cs typeface="Lucida Sans Unicode"/>
            </a:rPr>
            <a:t>utilization </a:t>
          </a:r>
          <a:r>
            <a:rPr lang="en-US" sz="1800" kern="1200" spc="5" dirty="0" smtClean="0">
              <a:latin typeface="Century Gothic" panose="020B0502020202020204" pitchFamily="34" charset="0"/>
              <a:cs typeface="Lucida Sans Unicode"/>
            </a:rPr>
            <a:t>but are </a:t>
          </a:r>
          <a:r>
            <a:rPr lang="en-US" sz="1800" kern="1200" spc="-5" dirty="0" smtClean="0">
              <a:latin typeface="Century Gothic" panose="020B0502020202020204" pitchFamily="34" charset="0"/>
              <a:cs typeface="Lucida Sans Unicode"/>
            </a:rPr>
            <a:t>adequate </a:t>
          </a:r>
          <a:r>
            <a:rPr lang="en-US" sz="1800" kern="1200" dirty="0" smtClean="0">
              <a:latin typeface="Century Gothic" panose="020B0502020202020204" pitchFamily="34" charset="0"/>
              <a:cs typeface="Lucida Sans Unicode"/>
            </a:rPr>
            <a:t>to prevent lipolysis </a:t>
          </a:r>
          <a:r>
            <a:rPr lang="en-US" sz="1800" kern="1200" spc="5" dirty="0" smtClean="0">
              <a:latin typeface="Century Gothic" panose="020B0502020202020204" pitchFamily="34" charset="0"/>
              <a:cs typeface="Lucida Sans Unicode"/>
            </a:rPr>
            <a:t>and</a:t>
          </a:r>
          <a:r>
            <a:rPr lang="en-US" sz="1800" kern="1200" spc="-210" dirty="0" smtClean="0">
              <a:latin typeface="Century Gothic" panose="020B0502020202020204" pitchFamily="34" charset="0"/>
              <a:cs typeface="Lucida Sans Unicode"/>
            </a:rPr>
            <a:t> </a:t>
          </a:r>
          <a:r>
            <a:rPr lang="en-US" sz="1800" kern="1200" dirty="0" smtClean="0">
              <a:latin typeface="Century Gothic" panose="020B0502020202020204" pitchFamily="34" charset="0"/>
              <a:cs typeface="Lucida Sans Unicode"/>
            </a:rPr>
            <a:t>subsequent  </a:t>
          </a:r>
          <a:r>
            <a:rPr lang="en-US" sz="1800" kern="1200" spc="-5" dirty="0" err="1" smtClean="0">
              <a:latin typeface="Century Gothic" panose="020B0502020202020204" pitchFamily="34" charset="0"/>
              <a:cs typeface="Lucida Sans Unicode"/>
            </a:rPr>
            <a:t>ketogenesis</a:t>
          </a:r>
          <a:endParaRPr lang="en-US" sz="1800" kern="1200" dirty="0"/>
        </a:p>
      </dsp:txBody>
      <dsp:txXfrm>
        <a:off x="626239" y="3538530"/>
        <a:ext cx="8350171" cy="481983"/>
      </dsp:txXfrm>
    </dsp:sp>
    <dsp:sp modelId="{206CF828-5FDA-411E-9FB4-C763E9FF2C44}">
      <dsp:nvSpPr>
        <dsp:cNvPr id="0" name=""/>
        <dsp:cNvSpPr/>
      </dsp:nvSpPr>
      <dsp:spPr>
        <a:xfrm>
          <a:off x="0" y="4505587"/>
          <a:ext cx="12003314" cy="37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789B12-913D-4DD5-8346-6A478BD10F36}">
      <dsp:nvSpPr>
        <dsp:cNvPr id="0" name=""/>
        <dsp:cNvSpPr/>
      </dsp:nvSpPr>
      <dsp:spPr>
        <a:xfrm>
          <a:off x="600165" y="4284187"/>
          <a:ext cx="8402319" cy="442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88" tIns="0" rIns="317588"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panose="020B0502020202020204" pitchFamily="34" charset="0"/>
              <a:cs typeface="Lucida Sans Unicode"/>
            </a:rPr>
            <a:t>Usually occurs in elderly </a:t>
          </a:r>
          <a:r>
            <a:rPr lang="en-US" sz="1800" kern="1200" spc="-5" dirty="0" smtClean="0">
              <a:latin typeface="Century Gothic" panose="020B0502020202020204" pitchFamily="34" charset="0"/>
              <a:cs typeface="Lucida Sans Unicode"/>
            </a:rPr>
            <a:t>patients </a:t>
          </a:r>
          <a:r>
            <a:rPr lang="en-US" sz="1800" kern="1200" dirty="0" smtClean="0">
              <a:latin typeface="Century Gothic" panose="020B0502020202020204" pitchFamily="34" charset="0"/>
              <a:cs typeface="Lucida Sans Unicode"/>
            </a:rPr>
            <a:t>with</a:t>
          </a:r>
          <a:r>
            <a:rPr lang="en-US" sz="1800" kern="1200" spc="-180" dirty="0" smtClean="0">
              <a:latin typeface="Century Gothic" panose="020B0502020202020204" pitchFamily="34" charset="0"/>
              <a:cs typeface="Lucida Sans Unicode"/>
            </a:rPr>
            <a:t> </a:t>
          </a:r>
          <a:r>
            <a:rPr lang="en-US" sz="1800" kern="1200" spc="10" dirty="0" smtClean="0">
              <a:latin typeface="Century Gothic" panose="020B0502020202020204" pitchFamily="34" charset="0"/>
              <a:cs typeface="Lucida Sans Unicode"/>
            </a:rPr>
            <a:t>T2DM</a:t>
          </a:r>
          <a:endParaRPr lang="en-US" sz="1800" kern="1200" dirty="0"/>
        </a:p>
      </dsp:txBody>
      <dsp:txXfrm>
        <a:off x="621781" y="4305803"/>
        <a:ext cx="8359087" cy="399568"/>
      </dsp:txXfrm>
    </dsp:sp>
    <dsp:sp modelId="{B30D67BD-D5B7-4325-8081-C1D24BE55C58}">
      <dsp:nvSpPr>
        <dsp:cNvPr id="0" name=""/>
        <dsp:cNvSpPr/>
      </dsp:nvSpPr>
      <dsp:spPr>
        <a:xfrm>
          <a:off x="0" y="5185987"/>
          <a:ext cx="12003314" cy="37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CA922B-8865-4FE3-A7B7-9DE1DAC25AA1}">
      <dsp:nvSpPr>
        <dsp:cNvPr id="0" name=""/>
        <dsp:cNvSpPr/>
      </dsp:nvSpPr>
      <dsp:spPr>
        <a:xfrm>
          <a:off x="600165" y="4927751"/>
          <a:ext cx="8402319" cy="442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88" tIns="0" rIns="317588" bIns="0" numCol="1" spcCol="1270" anchor="ctr" anchorCtr="0">
          <a:noAutofit/>
        </a:bodyPr>
        <a:lstStyle/>
        <a:p>
          <a:pPr lvl="0" algn="l" defTabSz="800100">
            <a:lnSpc>
              <a:spcPct val="90000"/>
            </a:lnSpc>
            <a:spcBef>
              <a:spcPct val="0"/>
            </a:spcBef>
            <a:spcAft>
              <a:spcPct val="35000"/>
            </a:spcAft>
          </a:pPr>
          <a:r>
            <a:rPr lang="en-US" sz="1800" kern="1200" spc="5" dirty="0" smtClean="0">
              <a:latin typeface="Century Gothic" panose="020B0502020202020204" pitchFamily="34" charset="0"/>
              <a:cs typeface="Lucida Sans Unicode"/>
            </a:rPr>
            <a:t>Has </a:t>
          </a:r>
          <a:r>
            <a:rPr lang="en-US" sz="1800" kern="1200" dirty="0" smtClean="0">
              <a:latin typeface="Century Gothic" panose="020B0502020202020204" pitchFamily="34" charset="0"/>
              <a:cs typeface="Lucida Sans Unicode"/>
            </a:rPr>
            <a:t>a </a:t>
          </a:r>
          <a:r>
            <a:rPr lang="en-US" sz="1800" kern="1200" spc="-5" dirty="0" smtClean="0">
              <a:latin typeface="Century Gothic" panose="020B0502020202020204" pitchFamily="34" charset="0"/>
              <a:cs typeface="Lucida Sans Unicode"/>
            </a:rPr>
            <a:t>substantially </a:t>
          </a:r>
          <a:r>
            <a:rPr lang="en-US" sz="1800" kern="1200" dirty="0" smtClean="0">
              <a:latin typeface="Century Gothic" panose="020B0502020202020204" pitchFamily="34" charset="0"/>
              <a:cs typeface="Lucida Sans Unicode"/>
            </a:rPr>
            <a:t>higher </a:t>
          </a:r>
          <a:r>
            <a:rPr lang="en-US" sz="1800" kern="1200" spc="-5" dirty="0" smtClean="0">
              <a:latin typeface="Century Gothic" panose="020B0502020202020204" pitchFamily="34" charset="0"/>
              <a:cs typeface="Lucida Sans Unicode"/>
            </a:rPr>
            <a:t>mortality </a:t>
          </a:r>
          <a:r>
            <a:rPr lang="en-US" sz="1800" kern="1200" dirty="0" smtClean="0">
              <a:latin typeface="Century Gothic" panose="020B0502020202020204" pitchFamily="34" charset="0"/>
              <a:cs typeface="Lucida Sans Unicode"/>
            </a:rPr>
            <a:t>than </a:t>
          </a:r>
          <a:r>
            <a:rPr lang="en-US" sz="1800" kern="1200" spc="5" dirty="0" smtClean="0">
              <a:latin typeface="Century Gothic" panose="020B0502020202020204" pitchFamily="34" charset="0"/>
              <a:cs typeface="Lucida Sans Unicode"/>
            </a:rPr>
            <a:t>DKA (up </a:t>
          </a:r>
          <a:r>
            <a:rPr lang="en-US" sz="1800" kern="1200" dirty="0" smtClean="0">
              <a:latin typeface="Century Gothic" panose="020B0502020202020204" pitchFamily="34" charset="0"/>
              <a:cs typeface="Lucida Sans Unicode"/>
            </a:rPr>
            <a:t>to</a:t>
          </a:r>
          <a:r>
            <a:rPr lang="en-US" sz="1800" kern="1200" spc="-180" dirty="0" smtClean="0">
              <a:latin typeface="Century Gothic" panose="020B0502020202020204" pitchFamily="34" charset="0"/>
              <a:cs typeface="Lucida Sans Unicode"/>
            </a:rPr>
            <a:t> </a:t>
          </a:r>
          <a:r>
            <a:rPr lang="en-US" sz="1800" kern="1200" spc="5" dirty="0" smtClean="0">
              <a:latin typeface="Century Gothic" panose="020B0502020202020204" pitchFamily="34" charset="0"/>
              <a:cs typeface="Lucida Sans Unicode"/>
            </a:rPr>
            <a:t>15%)</a:t>
          </a:r>
          <a:endParaRPr lang="en-US" sz="1800" kern="1200" dirty="0"/>
        </a:p>
      </dsp:txBody>
      <dsp:txXfrm>
        <a:off x="621781" y="4949367"/>
        <a:ext cx="8359087"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F99E7-8B92-43F0-8FEE-18F59F8F7675}">
      <dsp:nvSpPr>
        <dsp:cNvPr id="0" name=""/>
        <dsp:cNvSpPr/>
      </dsp:nvSpPr>
      <dsp:spPr>
        <a:xfrm>
          <a:off x="5388428" y="1612475"/>
          <a:ext cx="4220250" cy="488293"/>
        </a:xfrm>
        <a:custGeom>
          <a:avLst/>
          <a:gdLst/>
          <a:ahLst/>
          <a:cxnLst/>
          <a:rect l="0" t="0" r="0" b="0"/>
          <a:pathLst>
            <a:path>
              <a:moveTo>
                <a:pt x="0" y="0"/>
              </a:moveTo>
              <a:lnTo>
                <a:pt x="0" y="244146"/>
              </a:lnTo>
              <a:lnTo>
                <a:pt x="4220250" y="244146"/>
              </a:lnTo>
              <a:lnTo>
                <a:pt x="4220250" y="48829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E416A4-5B1E-4570-8EC9-BFC0F1F82709}">
      <dsp:nvSpPr>
        <dsp:cNvPr id="0" name=""/>
        <dsp:cNvSpPr/>
      </dsp:nvSpPr>
      <dsp:spPr>
        <a:xfrm>
          <a:off x="5388428" y="1612475"/>
          <a:ext cx="1406750" cy="488293"/>
        </a:xfrm>
        <a:custGeom>
          <a:avLst/>
          <a:gdLst/>
          <a:ahLst/>
          <a:cxnLst/>
          <a:rect l="0" t="0" r="0" b="0"/>
          <a:pathLst>
            <a:path>
              <a:moveTo>
                <a:pt x="0" y="0"/>
              </a:moveTo>
              <a:lnTo>
                <a:pt x="0" y="244146"/>
              </a:lnTo>
              <a:lnTo>
                <a:pt x="1406750" y="244146"/>
              </a:lnTo>
              <a:lnTo>
                <a:pt x="1406750" y="48829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9B4570-2352-45FD-B037-2CCE0090B502}">
      <dsp:nvSpPr>
        <dsp:cNvPr id="0" name=""/>
        <dsp:cNvSpPr/>
      </dsp:nvSpPr>
      <dsp:spPr>
        <a:xfrm>
          <a:off x="3981678" y="1612475"/>
          <a:ext cx="1406750" cy="488293"/>
        </a:xfrm>
        <a:custGeom>
          <a:avLst/>
          <a:gdLst/>
          <a:ahLst/>
          <a:cxnLst/>
          <a:rect l="0" t="0" r="0" b="0"/>
          <a:pathLst>
            <a:path>
              <a:moveTo>
                <a:pt x="1406750" y="0"/>
              </a:moveTo>
              <a:lnTo>
                <a:pt x="1406750" y="244146"/>
              </a:lnTo>
              <a:lnTo>
                <a:pt x="0" y="244146"/>
              </a:lnTo>
              <a:lnTo>
                <a:pt x="0" y="48829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49583D-1B9F-4CED-9C31-0D338039A399}">
      <dsp:nvSpPr>
        <dsp:cNvPr id="0" name=""/>
        <dsp:cNvSpPr/>
      </dsp:nvSpPr>
      <dsp:spPr>
        <a:xfrm>
          <a:off x="1168178" y="1612475"/>
          <a:ext cx="4220250" cy="488293"/>
        </a:xfrm>
        <a:custGeom>
          <a:avLst/>
          <a:gdLst/>
          <a:ahLst/>
          <a:cxnLst/>
          <a:rect l="0" t="0" r="0" b="0"/>
          <a:pathLst>
            <a:path>
              <a:moveTo>
                <a:pt x="4220250" y="0"/>
              </a:moveTo>
              <a:lnTo>
                <a:pt x="4220250" y="244146"/>
              </a:lnTo>
              <a:lnTo>
                <a:pt x="0" y="244146"/>
              </a:lnTo>
              <a:lnTo>
                <a:pt x="0" y="48829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5FCFE0-72F0-4A12-803C-AB3CE5892292}">
      <dsp:nvSpPr>
        <dsp:cNvPr id="0" name=""/>
        <dsp:cNvSpPr/>
      </dsp:nvSpPr>
      <dsp:spPr>
        <a:xfrm>
          <a:off x="4225825" y="449871"/>
          <a:ext cx="2325206" cy="11626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Century Gothic" panose="020B0502020202020204" pitchFamily="34" charset="0"/>
            </a:rPr>
            <a:t>Multiple Effects</a:t>
          </a:r>
          <a:endParaRPr lang="en-US" sz="2000" kern="1200" dirty="0">
            <a:latin typeface="Century Gothic" panose="020B0502020202020204" pitchFamily="34" charset="0"/>
          </a:endParaRPr>
        </a:p>
      </dsp:txBody>
      <dsp:txXfrm>
        <a:off x="4225825" y="449871"/>
        <a:ext cx="2325206" cy="1162603"/>
      </dsp:txXfrm>
    </dsp:sp>
    <dsp:sp modelId="{A006D244-669B-42EE-BFDE-CF083205BA8C}">
      <dsp:nvSpPr>
        <dsp:cNvPr id="0" name=""/>
        <dsp:cNvSpPr/>
      </dsp:nvSpPr>
      <dsp:spPr>
        <a:xfrm>
          <a:off x="5574" y="2100768"/>
          <a:ext cx="2325206" cy="274470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0000"/>
              </a:solidFill>
            </a:rPr>
            <a:t>CHO metabolism:</a:t>
          </a:r>
        </a:p>
        <a:p>
          <a:pPr lvl="0" algn="ctr" defTabSz="889000">
            <a:lnSpc>
              <a:spcPct val="90000"/>
            </a:lnSpc>
            <a:spcBef>
              <a:spcPct val="0"/>
            </a:spcBef>
            <a:spcAft>
              <a:spcPct val="35000"/>
            </a:spcAft>
          </a:pPr>
          <a:r>
            <a:rPr lang="en-GB" sz="2000" kern="1200" dirty="0" smtClean="0"/>
            <a:t>Glucose uptake by certain tissues (adipose tissue &amp; muscle)</a:t>
          </a:r>
        </a:p>
        <a:p>
          <a:pPr lvl="0" algn="ctr" defTabSz="889000">
            <a:lnSpc>
              <a:spcPct val="90000"/>
            </a:lnSpc>
            <a:spcBef>
              <a:spcPct val="0"/>
            </a:spcBef>
            <a:spcAft>
              <a:spcPct val="35000"/>
            </a:spcAft>
          </a:pPr>
          <a:r>
            <a:rPr lang="en-GB" sz="2000" kern="1200" dirty="0" err="1" smtClean="0"/>
            <a:t>Glycogenolysis</a:t>
          </a:r>
          <a:endParaRPr lang="en-GB" sz="2000" kern="1200" dirty="0" smtClean="0"/>
        </a:p>
        <a:p>
          <a:pPr lvl="0" algn="ctr" defTabSz="889000">
            <a:lnSpc>
              <a:spcPct val="90000"/>
            </a:lnSpc>
            <a:spcBef>
              <a:spcPct val="0"/>
            </a:spcBef>
            <a:spcAft>
              <a:spcPct val="35000"/>
            </a:spcAft>
          </a:pPr>
          <a:r>
            <a:rPr lang="en-GB" sz="2000" kern="1200" dirty="0" smtClean="0"/>
            <a:t>gluconeogenesis</a:t>
          </a:r>
        </a:p>
        <a:p>
          <a:pPr lvl="0" algn="ctr" defTabSz="889000">
            <a:lnSpc>
              <a:spcPct val="90000"/>
            </a:lnSpc>
            <a:spcBef>
              <a:spcPct val="0"/>
            </a:spcBef>
            <a:spcAft>
              <a:spcPct val="35000"/>
            </a:spcAft>
          </a:pPr>
          <a:endParaRPr lang="en-US" sz="2000" kern="1200" dirty="0"/>
        </a:p>
      </dsp:txBody>
      <dsp:txXfrm>
        <a:off x="5574" y="2100768"/>
        <a:ext cx="2325206" cy="2744709"/>
      </dsp:txXfrm>
    </dsp:sp>
    <dsp:sp modelId="{F73F8349-891C-4065-A50E-83DC503F61D5}">
      <dsp:nvSpPr>
        <dsp:cNvPr id="0" name=""/>
        <dsp:cNvSpPr/>
      </dsp:nvSpPr>
      <dsp:spPr>
        <a:xfrm>
          <a:off x="2819074" y="2100768"/>
          <a:ext cx="2325206" cy="274470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0000"/>
              </a:solidFill>
            </a:rPr>
            <a:t>Lipid metabolism:</a:t>
          </a:r>
        </a:p>
        <a:p>
          <a:pPr lvl="0" algn="ctr" defTabSz="889000">
            <a:lnSpc>
              <a:spcPct val="90000"/>
            </a:lnSpc>
            <a:spcBef>
              <a:spcPct val="0"/>
            </a:spcBef>
            <a:spcAft>
              <a:spcPct val="35000"/>
            </a:spcAft>
          </a:pPr>
          <a:r>
            <a:rPr lang="en-GB" sz="2000" kern="1200" dirty="0" smtClean="0"/>
            <a:t>Lipolysis</a:t>
          </a:r>
        </a:p>
        <a:p>
          <a:pPr lvl="0" algn="ctr" defTabSz="889000">
            <a:lnSpc>
              <a:spcPct val="90000"/>
            </a:lnSpc>
            <a:spcBef>
              <a:spcPct val="0"/>
            </a:spcBef>
            <a:spcAft>
              <a:spcPct val="35000"/>
            </a:spcAft>
          </a:pPr>
          <a:r>
            <a:rPr lang="en-GB" sz="2000" kern="1200" dirty="0" smtClean="0"/>
            <a:t>Fatty acid oxidation</a:t>
          </a:r>
        </a:p>
        <a:p>
          <a:pPr lvl="0" algn="ctr" defTabSz="889000">
            <a:lnSpc>
              <a:spcPct val="90000"/>
            </a:lnSpc>
            <a:spcBef>
              <a:spcPct val="0"/>
            </a:spcBef>
            <a:spcAft>
              <a:spcPct val="35000"/>
            </a:spcAft>
          </a:pPr>
          <a:r>
            <a:rPr lang="en-GB" sz="2000" kern="1200" dirty="0" smtClean="0"/>
            <a:t>   Production of ketone bodies</a:t>
          </a:r>
          <a:endParaRPr lang="en-US" sz="2000" kern="1200" dirty="0"/>
        </a:p>
      </dsp:txBody>
      <dsp:txXfrm>
        <a:off x="2819074" y="2100768"/>
        <a:ext cx="2325206" cy="2744709"/>
      </dsp:txXfrm>
    </dsp:sp>
    <dsp:sp modelId="{BA63D118-190C-4A43-BC15-5DE96103A707}">
      <dsp:nvSpPr>
        <dsp:cNvPr id="0" name=""/>
        <dsp:cNvSpPr/>
      </dsp:nvSpPr>
      <dsp:spPr>
        <a:xfrm>
          <a:off x="5632575" y="2100768"/>
          <a:ext cx="2325206" cy="28231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0000"/>
              </a:solidFill>
            </a:rPr>
            <a:t>Protein Metabolism:</a:t>
          </a:r>
        </a:p>
        <a:p>
          <a:pPr lvl="0" algn="ctr" defTabSz="889000">
            <a:lnSpc>
              <a:spcPct val="90000"/>
            </a:lnSpc>
            <a:spcBef>
              <a:spcPct val="0"/>
            </a:spcBef>
            <a:spcAft>
              <a:spcPct val="35000"/>
            </a:spcAft>
          </a:pPr>
          <a:r>
            <a:rPr lang="en-GB" sz="2000" kern="1200" dirty="0" smtClean="0"/>
            <a:t>Protein synthesis</a:t>
          </a:r>
        </a:p>
        <a:p>
          <a:pPr lvl="0" algn="ctr" defTabSz="889000">
            <a:lnSpc>
              <a:spcPct val="90000"/>
            </a:lnSpc>
            <a:spcBef>
              <a:spcPct val="0"/>
            </a:spcBef>
            <a:spcAft>
              <a:spcPct val="35000"/>
            </a:spcAft>
          </a:pPr>
          <a:r>
            <a:rPr lang="en-GB" sz="2000" kern="1200" dirty="0" smtClean="0"/>
            <a:t>Protein degradation</a:t>
          </a:r>
          <a:endParaRPr lang="en-US" sz="2000" kern="1200" dirty="0"/>
        </a:p>
      </dsp:txBody>
      <dsp:txXfrm>
        <a:off x="5632575" y="2100768"/>
        <a:ext cx="2325206" cy="2823184"/>
      </dsp:txXfrm>
    </dsp:sp>
    <dsp:sp modelId="{462B959E-6630-4BC1-8BA0-C11DA7BDFC57}">
      <dsp:nvSpPr>
        <dsp:cNvPr id="0" name=""/>
        <dsp:cNvSpPr/>
      </dsp:nvSpPr>
      <dsp:spPr>
        <a:xfrm>
          <a:off x="8446075" y="2100768"/>
          <a:ext cx="2325206" cy="28680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0000"/>
              </a:solidFill>
            </a:rPr>
            <a:t>K+, water and pH:</a:t>
          </a:r>
        </a:p>
        <a:p>
          <a:pPr lvl="0" algn="ctr" defTabSz="889000">
            <a:lnSpc>
              <a:spcPct val="90000"/>
            </a:lnSpc>
            <a:spcBef>
              <a:spcPct val="0"/>
            </a:spcBef>
            <a:spcAft>
              <a:spcPct val="35000"/>
            </a:spcAft>
          </a:pPr>
          <a:r>
            <a:rPr lang="en-GB" sz="2000" kern="1200" dirty="0" smtClean="0"/>
            <a:t>Entry of K+ into the cells</a:t>
          </a:r>
        </a:p>
        <a:p>
          <a:pPr lvl="0" algn="ctr" defTabSz="889000">
            <a:lnSpc>
              <a:spcPct val="90000"/>
            </a:lnSpc>
            <a:spcBef>
              <a:spcPct val="0"/>
            </a:spcBef>
            <a:spcAft>
              <a:spcPct val="35000"/>
            </a:spcAft>
          </a:pPr>
          <a:r>
            <a:rPr lang="en-GB" sz="2000" kern="1200" dirty="0" smtClean="0"/>
            <a:t>Water loss secondary to glycosuria</a:t>
          </a:r>
        </a:p>
        <a:p>
          <a:pPr lvl="0" algn="ctr" defTabSz="889000">
            <a:lnSpc>
              <a:spcPct val="90000"/>
            </a:lnSpc>
            <a:spcBef>
              <a:spcPct val="0"/>
            </a:spcBef>
            <a:spcAft>
              <a:spcPct val="35000"/>
            </a:spcAft>
          </a:pPr>
          <a:r>
            <a:rPr lang="en-GB" sz="2000" kern="1200" dirty="0" smtClean="0"/>
            <a:t>Acidosis due to      production of </a:t>
          </a:r>
        </a:p>
        <a:p>
          <a:pPr lvl="0" algn="ctr" defTabSz="889000">
            <a:lnSpc>
              <a:spcPct val="90000"/>
            </a:lnSpc>
            <a:spcBef>
              <a:spcPct val="0"/>
            </a:spcBef>
            <a:spcAft>
              <a:spcPct val="35000"/>
            </a:spcAft>
          </a:pPr>
          <a:r>
            <a:rPr lang="en-GB" sz="2000" kern="1200" dirty="0" smtClean="0"/>
            <a:t>ketone bodies</a:t>
          </a:r>
          <a:endParaRPr lang="en-US" sz="2000" kern="1200" dirty="0"/>
        </a:p>
      </dsp:txBody>
      <dsp:txXfrm>
        <a:off x="8446075" y="2100768"/>
        <a:ext cx="2325206" cy="28680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DA690-A75B-0643-87E2-A0DE7D5E244C}" type="datetimeFigureOut">
              <a:rPr lang="en-US" smtClean="0"/>
              <a:t>3/2/18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4123D-DA37-8F49-8D76-933B8BF14BBC}" type="slidenum">
              <a:rPr lang="en-US" smtClean="0"/>
              <a:t>‹#›</a:t>
            </a:fld>
            <a:endParaRPr lang="en-US"/>
          </a:p>
        </p:txBody>
      </p:sp>
    </p:spTree>
    <p:extLst>
      <p:ext uri="{BB962C8B-B14F-4D97-AF65-F5344CB8AC3E}">
        <p14:creationId xmlns:p14="http://schemas.microsoft.com/office/powerpoint/2010/main" val="74217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4123D-DA37-8F49-8D76-933B8BF14BBC}" type="slidenum">
              <a:rPr lang="en-US" smtClean="0"/>
              <a:t>2</a:t>
            </a:fld>
            <a:endParaRPr lang="en-US"/>
          </a:p>
        </p:txBody>
      </p:sp>
    </p:spTree>
    <p:extLst>
      <p:ext uri="{BB962C8B-B14F-4D97-AF65-F5344CB8AC3E}">
        <p14:creationId xmlns:p14="http://schemas.microsoft.com/office/powerpoint/2010/main" val="208650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4123D-DA37-8F49-8D76-933B8BF14BBC}" type="slidenum">
              <a:rPr lang="en-US" smtClean="0"/>
              <a:t>10</a:t>
            </a:fld>
            <a:endParaRPr lang="en-US"/>
          </a:p>
        </p:txBody>
      </p:sp>
    </p:spTree>
    <p:extLst>
      <p:ext uri="{BB962C8B-B14F-4D97-AF65-F5344CB8AC3E}">
        <p14:creationId xmlns:p14="http://schemas.microsoft.com/office/powerpoint/2010/main" val="103685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4123D-DA37-8F49-8D76-933B8BF14BBC}" type="slidenum">
              <a:rPr lang="en-US" smtClean="0"/>
              <a:t>17</a:t>
            </a:fld>
            <a:endParaRPr lang="en-US"/>
          </a:p>
        </p:txBody>
      </p:sp>
    </p:spTree>
    <p:extLst>
      <p:ext uri="{BB962C8B-B14F-4D97-AF65-F5344CB8AC3E}">
        <p14:creationId xmlns:p14="http://schemas.microsoft.com/office/powerpoint/2010/main" val="257316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04123D-DA37-8F49-8D76-933B8BF14BBC}" type="slidenum">
              <a:rPr lang="en-US" smtClean="0"/>
              <a:t>21</a:t>
            </a:fld>
            <a:endParaRPr lang="en-US"/>
          </a:p>
        </p:txBody>
      </p:sp>
    </p:spTree>
    <p:extLst>
      <p:ext uri="{BB962C8B-B14F-4D97-AF65-F5344CB8AC3E}">
        <p14:creationId xmlns:p14="http://schemas.microsoft.com/office/powerpoint/2010/main" val="993084566"/>
      </p:ext>
    </p:extLst>
  </p:cSld>
  <p:clrMapOvr>
    <a:masterClrMapping/>
  </p:clrMapOvr>
</p:notes>
</file>

<file path=ppt/slideLayouts/_rels/slideLayout1.xml.rels><?xml version="1.0" encoding="UTF-8" standalone="yes"?>
<Relationships xmlns="http://schemas.openxmlformats.org/package/2006/relationships"><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microsoft.com/office/2007/relationships/hdphoto" Target="../media/hdphoto2.wdp"/><Relationship Id="rId24" Type="http://schemas.openxmlformats.org/officeDocument/2006/relationships/image" Target="../media/image21.png"/><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1.png"/><Relationship Id="rId6" Type="http://schemas.openxmlformats.org/officeDocument/2006/relationships/image" Target="../media/image37.emf"/><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3/2/18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a:solidFill>
                  <a:srgbClr val="878688"/>
                </a:solidFill>
                <a:latin typeface="Gill Sans MT" charset="0"/>
                <a:ea typeface="Gill Sans MT" charset="0"/>
                <a:cs typeface="Gill Sans MT" charset="0"/>
              </a:rPr>
              <a:t>M E D I C I N E</a:t>
            </a: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a:solidFill>
                  <a:srgbClr val="878688"/>
                </a:solidFill>
              </a:rPr>
              <a:t>KING SAUD UNIVERSITY</a:t>
            </a: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71780"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120412"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SiCl</a:t>
                                </a:r>
                                <a:r>
                                  <a:rPr lang="en-US" sz="1200" baseline="-25000" dirty="0">
                                    <a:solidFill>
                                      <a:srgbClr val="F8F0E7"/>
                                    </a:solidFill>
                                    <a:latin typeface="Comic Sans MS" charset="0"/>
                                    <a:ea typeface="Comic Sans MS" charset="0"/>
                                    <a:cs typeface="Comic Sans MS" charset="0"/>
                                  </a:rPr>
                                  <a:t>4</a:t>
                                </a: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a:solidFill>
                                      <a:srgbClr val="F8F0E7"/>
                                    </a:solidFill>
                                    <a:latin typeface="Comic Sans MS" charset="0"/>
                                    <a:ea typeface="Comic Sans MS" charset="0"/>
                                    <a:cs typeface="Comic Sans MS" charset="0"/>
                                  </a:rPr>
                                  <a:t>CCl</a:t>
                                </a:r>
                                <a:r>
                                  <a:rPr lang="en-US" sz="1200" baseline="-2500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MgCl</a:t>
                                </a:r>
                                <a:r>
                                  <a:rPr lang="en-US" sz="1200" baseline="-25000" dirty="0">
                                    <a:solidFill>
                                      <a:srgbClr val="599894"/>
                                    </a:solidFill>
                                    <a:latin typeface="Comic Sans MS" charset="0"/>
                                    <a:ea typeface="Comic Sans MS" charset="0"/>
                                    <a:cs typeface="Comic Sans MS" charset="0"/>
                                  </a:rPr>
                                  <a:t>2</a:t>
                                </a: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KMnO</a:t>
                                </a:r>
                                <a:r>
                                  <a:rPr lang="en-US" sz="1400" baseline="-25000" dirty="0">
                                    <a:solidFill>
                                      <a:srgbClr val="599894"/>
                                    </a:solidFill>
                                    <a:latin typeface="Comic Sans MS" charset="0"/>
                                    <a:ea typeface="Comic Sans MS" charset="0"/>
                                    <a:cs typeface="Comic Sans MS" charset="0"/>
                                  </a:rPr>
                                  <a:t>4</a:t>
                                </a: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2</a:t>
                                </a: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KClO</a:t>
                                </a:r>
                                <a:r>
                                  <a:rPr lang="en-US" sz="1200" baseline="-25000" dirty="0">
                                    <a:solidFill>
                                      <a:srgbClr val="599894"/>
                                    </a:solidFill>
                                    <a:latin typeface="Comic Sans MS" charset="0"/>
                                    <a:ea typeface="Comic Sans MS" charset="0"/>
                                    <a:cs typeface="Comic Sans MS" charset="0"/>
                                  </a:rPr>
                                  <a:t>3</a:t>
                                </a: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a:t>
                                </a:r>
                                <a:r>
                                  <a:rPr lang="en-US" sz="1200" baseline="-25000" dirty="0">
                                    <a:solidFill>
                                      <a:srgbClr val="599894"/>
                                    </a:solidFill>
                                    <a:latin typeface="Comic Sans MS" charset="0"/>
                                    <a:ea typeface="Comic Sans MS" charset="0"/>
                                    <a:cs typeface="Comic Sans MS" charset="0"/>
                                  </a:rPr>
                                  <a:t>2</a:t>
                                </a: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Cl</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7</a:t>
                                </a: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NH</a:t>
                        </a:r>
                        <a:r>
                          <a:rPr lang="en-US" sz="1200" baseline="-2500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CH</a:t>
                    </a:r>
                    <a:r>
                      <a:rPr lang="en-US" sz="11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PO</a:t>
                  </a:r>
                  <a:r>
                    <a:rPr lang="en-US" sz="1400" baseline="-25000" dirty="0">
                      <a:solidFill>
                        <a:srgbClr val="599894"/>
                      </a:solidFill>
                      <a:latin typeface="Comic Sans MS" charset="0"/>
                      <a:ea typeface="Comic Sans MS" charset="0"/>
                      <a:cs typeface="Comic Sans MS" charset="0"/>
                    </a:rPr>
                    <a:t>4</a:t>
                  </a: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SO</a:t>
                </a:r>
                <a:r>
                  <a:rPr lang="en-US" sz="1200" baseline="-25000" dirty="0">
                    <a:solidFill>
                      <a:srgbClr val="F8F0E7"/>
                    </a:solidFill>
                    <a:latin typeface="Comic Sans MS" charset="0"/>
                    <a:ea typeface="Comic Sans MS" charset="0"/>
                    <a:cs typeface="Comic Sans MS" charset="0"/>
                  </a:rPr>
                  <a:t>2</a:t>
                </a: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3/2/18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a:solidFill>
                  <a:srgbClr val="233F4D"/>
                </a:solidFill>
                <a:latin typeface="Copperplate Gothic Bold" charset="0"/>
                <a:ea typeface="Copperplate Gothic Bold" charset="0"/>
                <a:cs typeface="Copperplate Gothic Bold" charset="0"/>
              </a:rPr>
              <a:t>O B J E C T I V E S</a:t>
            </a:r>
            <a:r>
              <a:rPr lang="en-US" sz="6000" dirty="0">
                <a:solidFill>
                  <a:srgbClr val="233F4D"/>
                </a:solidFill>
                <a:latin typeface="Copperplate Gothic Bold" charset="0"/>
                <a:ea typeface="Copperplate Gothic Bold" charset="0"/>
                <a:cs typeface="Copperplate Gothic Bold" charset="0"/>
              </a:rPr>
              <a:t> </a:t>
            </a: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3/2/18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3/2/18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a:solidFill>
                  <a:srgbClr val="72A5A4"/>
                </a:solidFill>
                <a:latin typeface="Century Gothic" charset="0"/>
                <a:ea typeface="Century Gothic" charset="0"/>
                <a:cs typeface="Century Gothic" charset="0"/>
              </a:rPr>
              <a:t>T E A M</a:t>
            </a: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a:solidFill>
                  <a:srgbClr val="67B08A"/>
                </a:solidFill>
                <a:latin typeface="Century Gothic" charset="0"/>
                <a:ea typeface="Century Gothic" charset="0"/>
                <a:cs typeface="Century Gothic" charset="0"/>
              </a:rPr>
              <a:t>M E M B E R S </a:t>
            </a: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a:solidFill>
                    <a:srgbClr val="F6F2E7"/>
                  </a:solidFill>
                </a:rPr>
                <a:t>TEAM LEADERS</a:t>
              </a: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a:solidFill>
                    <a:srgbClr val="F6F2E7"/>
                  </a:solidFill>
                </a:rPr>
                <a:t>Mohammad </a:t>
              </a:r>
              <a:r>
                <a:rPr lang="en-US" sz="3600" dirty="0" err="1">
                  <a:solidFill>
                    <a:srgbClr val="F6F2E7"/>
                  </a:solidFill>
                </a:rPr>
                <a:t>Almutlaq</a:t>
              </a:r>
              <a:endParaRPr lang="en-US" sz="3600" dirty="0">
                <a:solidFill>
                  <a:srgbClr val="F6F2E7"/>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6F2E7"/>
                  </a:solidFill>
                </a:rPr>
                <a:t>Rania </a:t>
              </a:r>
              <a:r>
                <a:rPr lang="en-US" sz="3600" dirty="0" err="1">
                  <a:solidFill>
                    <a:srgbClr val="F6F2E7"/>
                  </a:solidFill>
                </a:rPr>
                <a:t>Alessa</a:t>
              </a:r>
              <a:endParaRPr lang="en-US" sz="3600" dirty="0">
                <a:solidFill>
                  <a:srgbClr val="F6F2E7"/>
                </a:solidFill>
              </a:endParaRP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pic>
        <p:nvPicPr>
          <p:cNvPr id="2" name="Picture 1"/>
          <p:cNvPicPr>
            <a:picLocks noChangeAspect="1"/>
          </p:cNvPicPr>
          <p:nvPr userDrawn="1"/>
        </p:nvPicPr>
        <p:blipFill>
          <a:blip r:embed="rId6"/>
          <a:stretch>
            <a:fillRect/>
          </a:stretch>
        </p:blipFill>
        <p:spPr>
          <a:xfrm>
            <a:off x="5819193" y="-133301"/>
            <a:ext cx="3035564" cy="4963414"/>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3/2/18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US</a:t>
              </a:r>
              <a:r>
                <a:rPr sz="2800" spc="-40" dirty="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@436Biochemteam</a:t>
            </a: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Biochemistryteam436@gmail.com</a:t>
            </a: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Reviews Biochemistry 6</a:t>
            </a:r>
            <a:r>
              <a:rPr lang="en-US" sz="1200" b="1" baseline="30000" dirty="0">
                <a:solidFill>
                  <a:srgbClr val="4C8180"/>
                </a:solidFill>
              </a:rPr>
              <a:t>th</a:t>
            </a:r>
            <a:r>
              <a:rPr lang="en-US" sz="1200" b="1" dirty="0">
                <a:solidFill>
                  <a:srgbClr val="4C8180"/>
                </a:solidFill>
              </a:rPr>
              <a:t> E</a:t>
            </a: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a:solidFill>
                  <a:srgbClr val="4C8180"/>
                </a:solidFill>
                <a:latin typeface="Century Gothic" charset="0"/>
                <a:ea typeface="Century Gothic" charset="0"/>
                <a:cs typeface="Century Gothic" charset="0"/>
              </a:rPr>
              <a:t>THANK YOU </a:t>
            </a:r>
          </a:p>
          <a:p>
            <a:pPr algn="ctr"/>
            <a:r>
              <a:rPr lang="en-US" sz="2800" b="1" dirty="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3/2/18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ocs.google.com/document/d/1NZ-BxSaiv31HMAj-49OdoA0FwmdJ91bRIdrsq8SlKTE/edit?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jp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3.xml"/><Relationship Id="rId2" Type="http://schemas.openxmlformats.org/officeDocument/2006/relationships/diagramData" Target="../diagrams/data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forms/d/e/1FAIpQLSeeKrAr2iLn_EUKM_RmUOv2rVYZ8HB_6lTjZkaa81joYv4Q8Q/viewform?c=0&amp;w=1"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5" name="TextBox 8">
            <a:hlinkClick r:id="rId2"/>
          </p:cNvPr>
          <p:cNvSpPr txBox="1"/>
          <p:nvPr/>
        </p:nvSpPr>
        <p:spPr>
          <a:xfrm>
            <a:off x="7470069" y="5085725"/>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sp>
        <p:nvSpPr>
          <p:cNvPr id="7" name="TextBox 6"/>
          <p:cNvSpPr txBox="1"/>
          <p:nvPr/>
        </p:nvSpPr>
        <p:spPr>
          <a:xfrm>
            <a:off x="6632555" y="5964779"/>
            <a:ext cx="2879935" cy="646331"/>
          </a:xfrm>
          <a:prstGeom prst="rect">
            <a:avLst/>
          </a:prstGeom>
          <a:noFill/>
          <a:ln w="28575">
            <a:solidFill>
              <a:schemeClr val="bg1"/>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rgbClr val="00ADA8"/>
                </a:solidFill>
                <a:latin typeface="Century Gothic" panose="020B0502020202020204" pitchFamily="34" charset="0"/>
              </a:rPr>
              <a:t>The best project you will ever work on is YOU</a:t>
            </a:r>
          </a:p>
        </p:txBody>
      </p:sp>
      <p:sp>
        <p:nvSpPr>
          <p:cNvPr id="8" name="object 11"/>
          <p:cNvSpPr txBox="1"/>
          <p:nvPr/>
        </p:nvSpPr>
        <p:spPr>
          <a:xfrm>
            <a:off x="960687" y="5634289"/>
            <a:ext cx="5671868" cy="553998"/>
          </a:xfrm>
          <a:prstGeom prst="rect">
            <a:avLst/>
          </a:prstGeom>
        </p:spPr>
        <p:txBody>
          <a:bodyPr vert="horz" wrap="square" lIns="0" tIns="0" rIns="0" bIns="0" rtlCol="0">
            <a:spAutoFit/>
          </a:bodyPr>
          <a:lstStyle/>
          <a:p>
            <a:pPr marL="348615" algn="ctr">
              <a:lnSpc>
                <a:spcPct val="100000"/>
              </a:lnSpc>
            </a:pPr>
            <a:r>
              <a:rPr lang="en-GB" sz="3600" i="1" dirty="0" smtClean="0">
                <a:solidFill>
                  <a:srgbClr val="599894"/>
                </a:solidFill>
                <a:latin typeface="Century Gothic"/>
                <a:cs typeface="Century Gothic"/>
              </a:rPr>
              <a:t>Diabetic Ketoacidosis</a:t>
            </a:r>
            <a:endParaRPr sz="3600" i="1" dirty="0">
              <a:solidFill>
                <a:srgbClr val="599894"/>
              </a:solidFill>
              <a:latin typeface="Century Gothic"/>
              <a:cs typeface="Century Gothic"/>
            </a:endParaRPr>
          </a:p>
        </p:txBody>
      </p:sp>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p:nvPr/>
        </p:nvSpPr>
        <p:spPr>
          <a:xfrm>
            <a:off x="9042400" y="1"/>
            <a:ext cx="3149600" cy="6858000"/>
          </a:xfrm>
          <a:prstGeom prst="rect">
            <a:avLst/>
          </a:prstGeom>
          <a:blipFill>
            <a:blip r:embed="rId3" cstate="print"/>
            <a:srcRect/>
            <a:stretch>
              <a:fillRect l="-3220" t="-766" r="-4981" b="1"/>
            </a:stretch>
          </a:blipFill>
        </p:spPr>
        <p:txBody>
          <a:bodyPr wrap="square" lIns="0" tIns="0" rIns="0" bIns="0" rtlCol="0"/>
          <a:lstStyle/>
          <a:p>
            <a:endParaRPr/>
          </a:p>
        </p:txBody>
      </p:sp>
      <p:sp>
        <p:nvSpPr>
          <p:cNvPr id="6" name="Rectangle 5"/>
          <p:cNvSpPr/>
          <p:nvPr/>
        </p:nvSpPr>
        <p:spPr>
          <a:xfrm>
            <a:off x="9644742" y="3103138"/>
            <a:ext cx="1124857" cy="5254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40571" y="1811366"/>
            <a:ext cx="829028" cy="5254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8712299" y="751126"/>
            <a:ext cx="932443" cy="27012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712299" y="618641"/>
            <a:ext cx="1353837" cy="12763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67071" y="-49093"/>
            <a:ext cx="1981200" cy="800219"/>
          </a:xfrm>
          <a:prstGeom prst="rect">
            <a:avLst/>
          </a:prstGeom>
          <a:noFill/>
        </p:spPr>
        <p:txBody>
          <a:bodyPr wrap="square" rtlCol="0">
            <a:spAutoFit/>
          </a:bodyPr>
          <a:lstStyle/>
          <a:p>
            <a:r>
              <a:rPr lang="en-US" dirty="0" smtClean="0">
                <a:solidFill>
                  <a:srgbClr val="C00000"/>
                </a:solidFill>
              </a:rPr>
              <a:t>VERY IMPORTANT!</a:t>
            </a:r>
            <a:endParaRPr lang="en-US" sz="1400" dirty="0" smtClean="0">
              <a:solidFill>
                <a:srgbClr val="00B050"/>
              </a:solidFill>
            </a:endParaRPr>
          </a:p>
          <a:p>
            <a:r>
              <a:rPr lang="en-US" sz="1400" dirty="0" smtClean="0">
                <a:solidFill>
                  <a:srgbClr val="00B050"/>
                </a:solidFill>
              </a:rPr>
              <a:t>Don’t worry about the other enzymes</a:t>
            </a:r>
            <a:endParaRPr lang="en-US" dirty="0" smtClean="0">
              <a:solidFill>
                <a:srgbClr val="00B050"/>
              </a:solidFill>
            </a:endParaRPr>
          </a:p>
        </p:txBody>
      </p:sp>
      <p:sp>
        <p:nvSpPr>
          <p:cNvPr id="10" name="TextBox 9"/>
          <p:cNvSpPr txBox="1"/>
          <p:nvPr/>
        </p:nvSpPr>
        <p:spPr>
          <a:xfrm>
            <a:off x="112268" y="33866"/>
            <a:ext cx="6110112" cy="584775"/>
          </a:xfrm>
          <a:prstGeom prst="rect">
            <a:avLst/>
          </a:prstGeom>
          <a:noFill/>
        </p:spPr>
        <p:txBody>
          <a:bodyPr wrap="square" rtlCol="0">
            <a:spAutoFit/>
          </a:bodyPr>
          <a:lstStyle/>
          <a:p>
            <a:r>
              <a:rPr lang="en-GB" sz="3200">
                <a:solidFill>
                  <a:srgbClr val="237D81"/>
                </a:solidFill>
                <a:latin typeface="Century Gothic" panose="020B0502020202020204" pitchFamily="34" charset="0"/>
              </a:rPr>
              <a:t>Explanation of the figure</a:t>
            </a:r>
            <a:endParaRPr lang="en-GB" sz="3200" dirty="0">
              <a:solidFill>
                <a:srgbClr val="237D81"/>
              </a:solidFill>
              <a:latin typeface="Century Gothic" panose="020B0502020202020204" pitchFamily="34" charset="0"/>
            </a:endParaRPr>
          </a:p>
        </p:txBody>
      </p:sp>
      <p:sp>
        <p:nvSpPr>
          <p:cNvPr id="11" name="TextBox 10">
            <a:extLst>
              <a:ext uri="{FF2B5EF4-FFF2-40B4-BE49-F238E27FC236}">
                <a16:creationId xmlns:a16="http://schemas.microsoft.com/office/drawing/2014/main" xmlns="" id="{8344229D-0A9B-48F0-8494-A9603734BDC4}"/>
              </a:ext>
            </a:extLst>
          </p:cNvPr>
          <p:cNvSpPr txBox="1"/>
          <p:nvPr/>
        </p:nvSpPr>
        <p:spPr>
          <a:xfrm>
            <a:off x="233782" y="823773"/>
            <a:ext cx="8239784" cy="590931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marL="285750" indent="-285750" algn="l">
              <a:buFont typeface="Wingdings" charset="2"/>
              <a:buChar char="v"/>
            </a:pPr>
            <a:r>
              <a:rPr lang="en-US" dirty="0">
                <a:solidFill>
                  <a:srgbClr val="008F01"/>
                </a:solidFill>
              </a:rPr>
              <a:t>In hepatocytes mitochondria there is Fatty </a:t>
            </a:r>
            <a:r>
              <a:rPr lang="en-US" dirty="0" err="1">
                <a:solidFill>
                  <a:srgbClr val="008F01"/>
                </a:solidFill>
              </a:rPr>
              <a:t>acyle</a:t>
            </a:r>
            <a:r>
              <a:rPr lang="en-US" dirty="0">
                <a:solidFill>
                  <a:srgbClr val="008F01"/>
                </a:solidFill>
              </a:rPr>
              <a:t> CoA which break down into a lot of acetyl CoA, and these 2 molecules of Acetyl CoA join to make </a:t>
            </a:r>
            <a:r>
              <a:rPr lang="en-US" dirty="0" err="1">
                <a:solidFill>
                  <a:srgbClr val="FF0000"/>
                </a:solidFill>
              </a:rPr>
              <a:t>acetoacetyl</a:t>
            </a:r>
            <a:r>
              <a:rPr lang="en-US" dirty="0">
                <a:solidFill>
                  <a:srgbClr val="FF0000"/>
                </a:solidFill>
              </a:rPr>
              <a:t> CoA</a:t>
            </a:r>
            <a:r>
              <a:rPr lang="en-US" dirty="0">
                <a:solidFill>
                  <a:srgbClr val="008F01"/>
                </a:solidFill>
              </a:rPr>
              <a:t>. Now </a:t>
            </a:r>
            <a:r>
              <a:rPr lang="en-US" dirty="0" err="1">
                <a:solidFill>
                  <a:srgbClr val="008F01"/>
                </a:solidFill>
              </a:rPr>
              <a:t>acetoacetyl</a:t>
            </a:r>
            <a:r>
              <a:rPr lang="en-US" dirty="0">
                <a:solidFill>
                  <a:srgbClr val="008F01"/>
                </a:solidFill>
              </a:rPr>
              <a:t> CoA by the action of the enzyme </a:t>
            </a:r>
            <a:r>
              <a:rPr lang="en-US" dirty="0">
                <a:solidFill>
                  <a:srgbClr val="FF0000"/>
                </a:solidFill>
              </a:rPr>
              <a:t>HMG CoA </a:t>
            </a:r>
            <a:r>
              <a:rPr lang="en-US" sz="2400" dirty="0">
                <a:solidFill>
                  <a:srgbClr val="FF0000"/>
                </a:solidFill>
              </a:rPr>
              <a:t>synthase</a:t>
            </a:r>
            <a:r>
              <a:rPr lang="en-US" dirty="0">
                <a:solidFill>
                  <a:srgbClr val="FF0000"/>
                </a:solidFill>
              </a:rPr>
              <a:t> </a:t>
            </a:r>
            <a:r>
              <a:rPr lang="en-US" dirty="0">
                <a:solidFill>
                  <a:srgbClr val="008F01"/>
                </a:solidFill>
              </a:rPr>
              <a:t>(which requires one more Acetyl CoA) So basically 3 Acetyl CoA</a:t>
            </a:r>
            <a:r>
              <a:rPr lang="ar-SA" dirty="0">
                <a:solidFill>
                  <a:srgbClr val="008F01"/>
                </a:solidFill>
              </a:rPr>
              <a:t> يعني </a:t>
            </a:r>
            <a:r>
              <a:rPr lang="ar-SA" dirty="0" err="1">
                <a:solidFill>
                  <a:srgbClr val="008F01"/>
                </a:solidFill>
              </a:rPr>
              <a:t>اسيتواسيتيت</a:t>
            </a:r>
            <a:r>
              <a:rPr lang="ar-SA" dirty="0">
                <a:solidFill>
                  <a:srgbClr val="008F01"/>
                </a:solidFill>
              </a:rPr>
              <a:t> ونص </a:t>
            </a:r>
            <a:r>
              <a:rPr lang="en-US" dirty="0">
                <a:solidFill>
                  <a:srgbClr val="008F01"/>
                </a:solidFill>
              </a:rPr>
              <a:t> are required for the synthesis of </a:t>
            </a:r>
            <a:r>
              <a:rPr lang="en-US" dirty="0">
                <a:solidFill>
                  <a:srgbClr val="FF0000"/>
                </a:solidFill>
              </a:rPr>
              <a:t>HMG CoA.</a:t>
            </a:r>
          </a:p>
          <a:p>
            <a:pPr marL="285750" indent="-285750">
              <a:buFont typeface="Wingdings" charset="2"/>
              <a:buChar char="v"/>
            </a:pPr>
            <a:r>
              <a:rPr lang="en-US" dirty="0">
                <a:solidFill>
                  <a:srgbClr val="FF0000"/>
                </a:solidFill>
              </a:rPr>
              <a:t>Actually HMG CoA synthase is also involved in cholesterol synthesis, but this is different because the enzyme here is in the mitochondria, while the HMG CoA synthase which is involved in cholesterol synthesis is in the cytosol of the cell, and not the mitochondria.</a:t>
            </a:r>
          </a:p>
          <a:p>
            <a:pPr marL="285750" indent="-285750">
              <a:buFont typeface="Wingdings" charset="2"/>
              <a:buChar char="v"/>
            </a:pPr>
            <a:r>
              <a:rPr lang="en-US" dirty="0" smtClean="0">
                <a:solidFill>
                  <a:srgbClr val="FF0000"/>
                </a:solidFill>
              </a:rPr>
              <a:t>REMEMER THAT, IT IS AN IMPORTANT THING!</a:t>
            </a:r>
          </a:p>
          <a:p>
            <a:pPr marL="285750" indent="-285750">
              <a:buFont typeface="Wingdings" charset="2"/>
              <a:buChar char="v"/>
            </a:pPr>
            <a:r>
              <a:rPr lang="en-US" dirty="0" smtClean="0">
                <a:solidFill>
                  <a:srgbClr val="008F01"/>
                </a:solidFill>
              </a:rPr>
              <a:t>So after HMG CoA is synthesized then the </a:t>
            </a:r>
            <a:r>
              <a:rPr lang="en-US" dirty="0" smtClean="0">
                <a:solidFill>
                  <a:srgbClr val="FF0000"/>
                </a:solidFill>
              </a:rPr>
              <a:t>HMG CoA </a:t>
            </a:r>
            <a:r>
              <a:rPr lang="en-US" dirty="0" err="1" smtClean="0">
                <a:solidFill>
                  <a:srgbClr val="FF0000"/>
                </a:solidFill>
              </a:rPr>
              <a:t>lyase</a:t>
            </a:r>
            <a:r>
              <a:rPr lang="en-US" dirty="0" smtClean="0">
                <a:solidFill>
                  <a:srgbClr val="FF0000"/>
                </a:solidFill>
              </a:rPr>
              <a:t> </a:t>
            </a:r>
            <a:r>
              <a:rPr lang="en-US" dirty="0" smtClean="0">
                <a:solidFill>
                  <a:srgbClr val="008F01"/>
                </a:solidFill>
              </a:rPr>
              <a:t>removes an Acetyl CoA and produces the first ketone body, which is </a:t>
            </a:r>
            <a:r>
              <a:rPr lang="en-US" u="sng" dirty="0" smtClean="0">
                <a:solidFill>
                  <a:srgbClr val="FF0000"/>
                </a:solidFill>
              </a:rPr>
              <a:t>Acetoacetate</a:t>
            </a:r>
            <a:r>
              <a:rPr lang="en-US" dirty="0" smtClean="0">
                <a:solidFill>
                  <a:srgbClr val="FF0000"/>
                </a:solidFill>
              </a:rPr>
              <a:t>.</a:t>
            </a:r>
          </a:p>
          <a:p>
            <a:pPr marL="285750" indent="-285750">
              <a:buFont typeface="Wingdings" charset="2"/>
              <a:buChar char="v"/>
            </a:pPr>
            <a:r>
              <a:rPr lang="en-US" dirty="0" smtClean="0">
                <a:solidFill>
                  <a:srgbClr val="008F01"/>
                </a:solidFill>
              </a:rPr>
              <a:t>After </a:t>
            </a:r>
            <a:r>
              <a:rPr lang="en-US" dirty="0">
                <a:solidFill>
                  <a:srgbClr val="008F01"/>
                </a:solidFill>
              </a:rPr>
              <a:t>this, acetoacetate has 2 things. First, it can spontaneously become </a:t>
            </a:r>
            <a:r>
              <a:rPr lang="en-US" dirty="0" err="1">
                <a:solidFill>
                  <a:srgbClr val="008F01"/>
                </a:solidFill>
              </a:rPr>
              <a:t>decarboxylated</a:t>
            </a:r>
            <a:r>
              <a:rPr lang="en-US" dirty="0">
                <a:solidFill>
                  <a:srgbClr val="008F01"/>
                </a:solidFill>
              </a:rPr>
              <a:t> to acetone, there is no energy or enzyme required for this process. Or, it can be reduced to Beta-</a:t>
            </a:r>
            <a:r>
              <a:rPr lang="en-US" dirty="0" err="1">
                <a:solidFill>
                  <a:srgbClr val="008F01"/>
                </a:solidFill>
              </a:rPr>
              <a:t>Hydroxybutyrate</a:t>
            </a:r>
            <a:r>
              <a:rPr lang="en-US" dirty="0">
                <a:solidFill>
                  <a:srgbClr val="008F01"/>
                </a:solidFill>
              </a:rPr>
              <a:t> with the help of the enzyme Beta-</a:t>
            </a:r>
            <a:r>
              <a:rPr lang="en-US" dirty="0" err="1">
                <a:solidFill>
                  <a:srgbClr val="008F01"/>
                </a:solidFill>
              </a:rPr>
              <a:t>hydroxybutyrate</a:t>
            </a:r>
            <a:r>
              <a:rPr lang="en-US" dirty="0">
                <a:solidFill>
                  <a:srgbClr val="008F01"/>
                </a:solidFill>
              </a:rPr>
              <a:t> dehydrogenase.</a:t>
            </a:r>
          </a:p>
          <a:p>
            <a:pPr marL="285750" indent="-285750">
              <a:buFont typeface="Wingdings" charset="2"/>
              <a:buChar char="v"/>
            </a:pPr>
            <a:r>
              <a:rPr lang="en-GB" dirty="0">
                <a:solidFill>
                  <a:srgbClr val="008F01"/>
                </a:solidFill>
              </a:rPr>
              <a:t>So now you have made 3 ketone bodies</a:t>
            </a:r>
            <a:endParaRPr lang="en-US" dirty="0">
              <a:solidFill>
                <a:srgbClr val="008F01"/>
              </a:solidFill>
            </a:endParaRPr>
          </a:p>
          <a:p>
            <a:pPr marL="285750" indent="-285750">
              <a:buFont typeface="Wingdings" charset="2"/>
              <a:buChar char="v"/>
            </a:pPr>
            <a:r>
              <a:rPr lang="en-US" dirty="0">
                <a:solidFill>
                  <a:srgbClr val="008F01"/>
                </a:solidFill>
              </a:rPr>
              <a:t>Out of these Acetone is very </a:t>
            </a:r>
            <a:r>
              <a:rPr lang="en-US" dirty="0" err="1">
                <a:solidFill>
                  <a:srgbClr val="008F01"/>
                </a:solidFill>
              </a:rPr>
              <a:t>volitile</a:t>
            </a:r>
            <a:r>
              <a:rPr lang="en-US" dirty="0">
                <a:solidFill>
                  <a:srgbClr val="008F01"/>
                </a:solidFill>
              </a:rPr>
              <a:t>, the patient will quickly exhale it out producing fruity breath smell, so it is one of the first signs of </a:t>
            </a:r>
            <a:r>
              <a:rPr lang="en-US" dirty="0" err="1">
                <a:solidFill>
                  <a:srgbClr val="008F01"/>
                </a:solidFill>
              </a:rPr>
              <a:t>ketoacidic</a:t>
            </a:r>
            <a:r>
              <a:rPr lang="en-US" dirty="0">
                <a:solidFill>
                  <a:srgbClr val="008F01"/>
                </a:solidFill>
              </a:rPr>
              <a:t> patient.</a:t>
            </a:r>
          </a:p>
          <a:p>
            <a:pPr marL="285750" indent="-285750">
              <a:buFont typeface="Wingdings" charset="2"/>
              <a:buChar char="v"/>
            </a:pPr>
            <a:r>
              <a:rPr lang="en-US" dirty="0">
                <a:solidFill>
                  <a:srgbClr val="008F01"/>
                </a:solidFill>
              </a:rPr>
              <a:t>Beta-</a:t>
            </a:r>
            <a:r>
              <a:rPr lang="en-US" dirty="0" err="1">
                <a:solidFill>
                  <a:srgbClr val="008F01"/>
                </a:solidFill>
              </a:rPr>
              <a:t>hydroxybutyrate</a:t>
            </a:r>
            <a:r>
              <a:rPr lang="en-US" dirty="0">
                <a:solidFill>
                  <a:srgbClr val="008F01"/>
                </a:solidFill>
              </a:rPr>
              <a:t> or 3-hydroxybutyrate are the same thing.</a:t>
            </a:r>
          </a:p>
        </p:txBody>
      </p:sp>
    </p:spTree>
    <p:extLst>
      <p:ext uri="{BB962C8B-B14F-4D97-AF65-F5344CB8AC3E}">
        <p14:creationId xmlns:p14="http://schemas.microsoft.com/office/powerpoint/2010/main" val="2814226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6733" y="791285"/>
            <a:ext cx="2598057" cy="461665"/>
          </a:xfrm>
          <a:prstGeom prst="rect">
            <a:avLst/>
          </a:prstGeom>
          <a:noFill/>
        </p:spPr>
        <p:txBody>
          <a:bodyPr wrap="square" rtlCol="0">
            <a:spAutoFit/>
          </a:bodyPr>
          <a:lstStyle/>
          <a:p>
            <a:r>
              <a:rPr lang="en-GB" sz="2400" dirty="0" smtClean="0">
                <a:solidFill>
                  <a:schemeClr val="bg1">
                    <a:lumMod val="50000"/>
                  </a:schemeClr>
                </a:solidFill>
              </a:rPr>
              <a:t>Fatty </a:t>
            </a:r>
            <a:r>
              <a:rPr lang="en-GB" sz="2400" dirty="0" err="1" smtClean="0">
                <a:solidFill>
                  <a:schemeClr val="bg1">
                    <a:lumMod val="50000"/>
                  </a:schemeClr>
                </a:solidFill>
              </a:rPr>
              <a:t>acyle</a:t>
            </a:r>
            <a:r>
              <a:rPr lang="en-GB" sz="2400" dirty="0" smtClean="0">
                <a:solidFill>
                  <a:schemeClr val="bg1">
                    <a:lumMod val="50000"/>
                  </a:schemeClr>
                </a:solidFill>
              </a:rPr>
              <a:t> CoA</a:t>
            </a:r>
            <a:endParaRPr lang="en-US" sz="2400" dirty="0">
              <a:solidFill>
                <a:schemeClr val="bg1">
                  <a:lumMod val="50000"/>
                </a:schemeClr>
              </a:solidFill>
            </a:endParaRPr>
          </a:p>
        </p:txBody>
      </p:sp>
      <p:sp>
        <p:nvSpPr>
          <p:cNvPr id="5" name="TextBox 4"/>
          <p:cNvSpPr txBox="1"/>
          <p:nvPr/>
        </p:nvSpPr>
        <p:spPr>
          <a:xfrm>
            <a:off x="4140903" y="1615513"/>
            <a:ext cx="2249715" cy="461665"/>
          </a:xfrm>
          <a:prstGeom prst="rect">
            <a:avLst/>
          </a:prstGeom>
          <a:noFill/>
        </p:spPr>
        <p:txBody>
          <a:bodyPr wrap="square" rtlCol="0">
            <a:spAutoFit/>
          </a:bodyPr>
          <a:lstStyle/>
          <a:p>
            <a:r>
              <a:rPr lang="en-GB" sz="2400" dirty="0" smtClean="0">
                <a:solidFill>
                  <a:schemeClr val="bg1">
                    <a:lumMod val="50000"/>
                  </a:schemeClr>
                </a:solidFill>
              </a:rPr>
              <a:t>2 Acetyl CoA</a:t>
            </a:r>
            <a:endParaRPr lang="en-US" sz="2400" dirty="0">
              <a:solidFill>
                <a:schemeClr val="bg1">
                  <a:lumMod val="50000"/>
                </a:schemeClr>
              </a:solidFill>
            </a:endParaRPr>
          </a:p>
        </p:txBody>
      </p:sp>
      <p:sp>
        <p:nvSpPr>
          <p:cNvPr id="6" name="TextBox 5"/>
          <p:cNvSpPr txBox="1"/>
          <p:nvPr/>
        </p:nvSpPr>
        <p:spPr>
          <a:xfrm>
            <a:off x="4140903" y="2361240"/>
            <a:ext cx="2305498" cy="830997"/>
          </a:xfrm>
          <a:prstGeom prst="rect">
            <a:avLst/>
          </a:prstGeom>
          <a:noFill/>
        </p:spPr>
        <p:txBody>
          <a:bodyPr wrap="square" rtlCol="0">
            <a:spAutoFit/>
          </a:bodyPr>
          <a:lstStyle/>
          <a:p>
            <a:r>
              <a:rPr lang="en-GB" sz="2400" dirty="0" err="1" smtClean="0">
                <a:solidFill>
                  <a:schemeClr val="bg1">
                    <a:lumMod val="50000"/>
                  </a:schemeClr>
                </a:solidFill>
              </a:rPr>
              <a:t>Acetoacetyl</a:t>
            </a:r>
            <a:r>
              <a:rPr lang="en-GB" sz="2400" dirty="0" smtClean="0">
                <a:solidFill>
                  <a:schemeClr val="bg1">
                    <a:lumMod val="50000"/>
                  </a:schemeClr>
                </a:solidFill>
              </a:rPr>
              <a:t> CoA + Acetyl CoA</a:t>
            </a:r>
            <a:endParaRPr lang="en-US" sz="2400" dirty="0">
              <a:solidFill>
                <a:schemeClr val="bg1">
                  <a:lumMod val="50000"/>
                </a:schemeClr>
              </a:solidFill>
            </a:endParaRPr>
          </a:p>
        </p:txBody>
      </p:sp>
      <p:sp>
        <p:nvSpPr>
          <p:cNvPr id="7" name="TextBox 6"/>
          <p:cNvSpPr txBox="1"/>
          <p:nvPr/>
        </p:nvSpPr>
        <p:spPr>
          <a:xfrm>
            <a:off x="6390618" y="3276334"/>
            <a:ext cx="3328921" cy="461665"/>
          </a:xfrm>
          <a:prstGeom prst="rect">
            <a:avLst/>
          </a:prstGeom>
          <a:noFill/>
        </p:spPr>
        <p:txBody>
          <a:bodyPr wrap="square" rtlCol="0">
            <a:spAutoFit/>
          </a:bodyPr>
          <a:lstStyle/>
          <a:p>
            <a:r>
              <a:rPr lang="en-GB" sz="2400" dirty="0" smtClean="0">
                <a:solidFill>
                  <a:schemeClr val="bg1">
                    <a:lumMod val="50000"/>
                  </a:schemeClr>
                </a:solidFill>
              </a:rPr>
              <a:t>HMG CoA Synthase</a:t>
            </a:r>
            <a:endParaRPr lang="en-US" sz="2400" dirty="0">
              <a:solidFill>
                <a:schemeClr val="bg1">
                  <a:lumMod val="50000"/>
                </a:schemeClr>
              </a:solidFill>
            </a:endParaRPr>
          </a:p>
        </p:txBody>
      </p:sp>
      <p:sp>
        <p:nvSpPr>
          <p:cNvPr id="8" name="TextBox 7"/>
          <p:cNvSpPr txBox="1"/>
          <p:nvPr/>
        </p:nvSpPr>
        <p:spPr>
          <a:xfrm>
            <a:off x="4328669" y="3690184"/>
            <a:ext cx="2142699" cy="461665"/>
          </a:xfrm>
          <a:prstGeom prst="rect">
            <a:avLst/>
          </a:prstGeom>
          <a:noFill/>
        </p:spPr>
        <p:txBody>
          <a:bodyPr wrap="square" rtlCol="0">
            <a:spAutoFit/>
          </a:bodyPr>
          <a:lstStyle/>
          <a:p>
            <a:r>
              <a:rPr lang="en-GB" sz="2400" dirty="0" smtClean="0">
                <a:solidFill>
                  <a:schemeClr val="bg1">
                    <a:lumMod val="50000"/>
                  </a:schemeClr>
                </a:solidFill>
              </a:rPr>
              <a:t>HMG CoA</a:t>
            </a:r>
            <a:endParaRPr lang="en-US" sz="2400" dirty="0">
              <a:solidFill>
                <a:schemeClr val="bg1">
                  <a:lumMod val="50000"/>
                </a:schemeClr>
              </a:solidFill>
            </a:endParaRPr>
          </a:p>
        </p:txBody>
      </p:sp>
      <p:sp>
        <p:nvSpPr>
          <p:cNvPr id="9" name="TextBox 8"/>
          <p:cNvSpPr txBox="1"/>
          <p:nvPr/>
        </p:nvSpPr>
        <p:spPr>
          <a:xfrm>
            <a:off x="6564790" y="4151849"/>
            <a:ext cx="3812924" cy="461665"/>
          </a:xfrm>
          <a:prstGeom prst="rect">
            <a:avLst/>
          </a:prstGeom>
          <a:noFill/>
        </p:spPr>
        <p:txBody>
          <a:bodyPr wrap="square" rtlCol="0">
            <a:spAutoFit/>
          </a:bodyPr>
          <a:lstStyle/>
          <a:p>
            <a:r>
              <a:rPr lang="en-GB" sz="2400" dirty="0" smtClean="0">
                <a:solidFill>
                  <a:schemeClr val="bg1">
                    <a:lumMod val="50000"/>
                  </a:schemeClr>
                </a:solidFill>
              </a:rPr>
              <a:t>HMG CoA </a:t>
            </a:r>
            <a:r>
              <a:rPr lang="en-GB" sz="2400" dirty="0" err="1" smtClean="0">
                <a:solidFill>
                  <a:schemeClr val="bg1">
                    <a:lumMod val="50000"/>
                  </a:schemeClr>
                </a:solidFill>
              </a:rPr>
              <a:t>Lyase</a:t>
            </a:r>
            <a:r>
              <a:rPr lang="en-GB" sz="2400" dirty="0" smtClean="0">
                <a:solidFill>
                  <a:schemeClr val="bg1">
                    <a:lumMod val="50000"/>
                  </a:schemeClr>
                </a:solidFill>
              </a:rPr>
              <a:t> removes</a:t>
            </a:r>
            <a:endParaRPr lang="en-US" sz="2400" dirty="0">
              <a:solidFill>
                <a:schemeClr val="bg1">
                  <a:lumMod val="50000"/>
                </a:schemeClr>
              </a:solidFill>
            </a:endParaRPr>
          </a:p>
        </p:txBody>
      </p:sp>
      <p:sp>
        <p:nvSpPr>
          <p:cNvPr id="10" name="TextBox 9"/>
          <p:cNvSpPr txBox="1"/>
          <p:nvPr/>
        </p:nvSpPr>
        <p:spPr>
          <a:xfrm>
            <a:off x="4458268" y="5242231"/>
            <a:ext cx="2316435" cy="461665"/>
          </a:xfrm>
          <a:prstGeom prst="rect">
            <a:avLst/>
          </a:prstGeom>
          <a:noFill/>
        </p:spPr>
        <p:txBody>
          <a:bodyPr wrap="square" rtlCol="0">
            <a:spAutoFit/>
          </a:bodyPr>
          <a:lstStyle/>
          <a:p>
            <a:r>
              <a:rPr lang="en-GB" sz="2400" dirty="0" smtClean="0">
                <a:solidFill>
                  <a:schemeClr val="bg1">
                    <a:lumMod val="50000"/>
                  </a:schemeClr>
                </a:solidFill>
              </a:rPr>
              <a:t>Acetoacetate</a:t>
            </a:r>
            <a:endParaRPr lang="en-US" sz="2400" dirty="0">
              <a:solidFill>
                <a:schemeClr val="bg1">
                  <a:lumMod val="50000"/>
                </a:schemeClr>
              </a:solidFill>
            </a:endParaRPr>
          </a:p>
        </p:txBody>
      </p:sp>
      <p:sp>
        <p:nvSpPr>
          <p:cNvPr id="11" name="TextBox 10"/>
          <p:cNvSpPr txBox="1"/>
          <p:nvPr/>
        </p:nvSpPr>
        <p:spPr>
          <a:xfrm>
            <a:off x="4455342" y="4512374"/>
            <a:ext cx="2249715" cy="461665"/>
          </a:xfrm>
          <a:prstGeom prst="rect">
            <a:avLst/>
          </a:prstGeom>
          <a:noFill/>
        </p:spPr>
        <p:txBody>
          <a:bodyPr wrap="square" rtlCol="0">
            <a:spAutoFit/>
          </a:bodyPr>
          <a:lstStyle/>
          <a:p>
            <a:r>
              <a:rPr lang="en-GB" sz="2400" dirty="0" smtClean="0">
                <a:solidFill>
                  <a:schemeClr val="bg1">
                    <a:lumMod val="50000"/>
                  </a:schemeClr>
                </a:solidFill>
              </a:rPr>
              <a:t>Acetyl CoA</a:t>
            </a:r>
            <a:endParaRPr lang="en-US" sz="2400" dirty="0">
              <a:solidFill>
                <a:schemeClr val="bg1">
                  <a:lumMod val="50000"/>
                </a:schemeClr>
              </a:solidFill>
            </a:endParaRPr>
          </a:p>
        </p:txBody>
      </p:sp>
      <p:sp>
        <p:nvSpPr>
          <p:cNvPr id="12" name="TextBox 11"/>
          <p:cNvSpPr txBox="1"/>
          <p:nvPr/>
        </p:nvSpPr>
        <p:spPr>
          <a:xfrm>
            <a:off x="464457" y="5899448"/>
            <a:ext cx="4448413" cy="830997"/>
          </a:xfrm>
          <a:prstGeom prst="rect">
            <a:avLst/>
          </a:prstGeom>
          <a:noFill/>
        </p:spPr>
        <p:txBody>
          <a:bodyPr wrap="square" rtlCol="0">
            <a:spAutoFit/>
          </a:bodyPr>
          <a:lstStyle/>
          <a:p>
            <a:pPr algn="ctr"/>
            <a:r>
              <a:rPr lang="en-GB" sz="2400" dirty="0" err="1" smtClean="0">
                <a:solidFill>
                  <a:schemeClr val="bg1">
                    <a:lumMod val="50000"/>
                  </a:schemeClr>
                </a:solidFill>
              </a:rPr>
              <a:t>Decarboxylated</a:t>
            </a:r>
            <a:r>
              <a:rPr lang="en-GB" sz="2400" dirty="0" smtClean="0">
                <a:solidFill>
                  <a:schemeClr val="bg1">
                    <a:lumMod val="50000"/>
                  </a:schemeClr>
                </a:solidFill>
              </a:rPr>
              <a:t> to acetone</a:t>
            </a:r>
          </a:p>
          <a:p>
            <a:pPr algn="ctr"/>
            <a:r>
              <a:rPr lang="en-GB" sz="2400" dirty="0" smtClean="0">
                <a:solidFill>
                  <a:schemeClr val="bg1">
                    <a:lumMod val="50000"/>
                  </a:schemeClr>
                </a:solidFill>
              </a:rPr>
              <a:t>(no enzyme needed)</a:t>
            </a:r>
            <a:endParaRPr lang="en-US" sz="2400" dirty="0">
              <a:solidFill>
                <a:schemeClr val="bg1">
                  <a:lumMod val="50000"/>
                </a:schemeClr>
              </a:solidFill>
            </a:endParaRPr>
          </a:p>
        </p:txBody>
      </p:sp>
      <p:sp>
        <p:nvSpPr>
          <p:cNvPr id="13" name="TextBox 12"/>
          <p:cNvSpPr txBox="1"/>
          <p:nvPr/>
        </p:nvSpPr>
        <p:spPr>
          <a:xfrm>
            <a:off x="5301882" y="6170044"/>
            <a:ext cx="4553317" cy="461665"/>
          </a:xfrm>
          <a:prstGeom prst="rect">
            <a:avLst/>
          </a:prstGeom>
          <a:noFill/>
        </p:spPr>
        <p:txBody>
          <a:bodyPr wrap="square" rtlCol="0">
            <a:spAutoFit/>
          </a:bodyPr>
          <a:lstStyle/>
          <a:p>
            <a:r>
              <a:rPr lang="en-GB" sz="2400" dirty="0" smtClean="0">
                <a:solidFill>
                  <a:schemeClr val="bg1">
                    <a:lumMod val="50000"/>
                  </a:schemeClr>
                </a:solidFill>
              </a:rPr>
              <a:t> reduces to Beta </a:t>
            </a:r>
            <a:r>
              <a:rPr lang="en-GB" sz="2400" dirty="0" err="1" smtClean="0">
                <a:solidFill>
                  <a:schemeClr val="bg1">
                    <a:lumMod val="50000"/>
                  </a:schemeClr>
                </a:solidFill>
              </a:rPr>
              <a:t>hydroxybutarate</a:t>
            </a:r>
            <a:endParaRPr lang="en-US" sz="2400" dirty="0">
              <a:solidFill>
                <a:schemeClr val="bg1">
                  <a:lumMod val="50000"/>
                </a:schemeClr>
              </a:solidFill>
            </a:endParaRPr>
          </a:p>
        </p:txBody>
      </p:sp>
      <p:sp>
        <p:nvSpPr>
          <p:cNvPr id="14" name="TextBox 13"/>
          <p:cNvSpPr txBox="1"/>
          <p:nvPr/>
        </p:nvSpPr>
        <p:spPr>
          <a:xfrm>
            <a:off x="6165025" y="5515915"/>
            <a:ext cx="5577032" cy="461665"/>
          </a:xfrm>
          <a:prstGeom prst="rect">
            <a:avLst/>
          </a:prstGeom>
          <a:noFill/>
        </p:spPr>
        <p:txBody>
          <a:bodyPr wrap="square" rtlCol="0">
            <a:spAutoFit/>
          </a:bodyPr>
          <a:lstStyle/>
          <a:p>
            <a:r>
              <a:rPr lang="en-GB" sz="2400" dirty="0" smtClean="0">
                <a:solidFill>
                  <a:schemeClr val="bg1">
                    <a:lumMod val="50000"/>
                  </a:schemeClr>
                </a:solidFill>
              </a:rPr>
              <a:t>Beta hydroxyl </a:t>
            </a:r>
            <a:r>
              <a:rPr lang="en-GB" sz="2400" dirty="0" err="1" smtClean="0">
                <a:solidFill>
                  <a:schemeClr val="bg1">
                    <a:lumMod val="50000"/>
                  </a:schemeClr>
                </a:solidFill>
              </a:rPr>
              <a:t>butarate</a:t>
            </a:r>
            <a:r>
              <a:rPr lang="en-GB" sz="2400" dirty="0" smtClean="0">
                <a:solidFill>
                  <a:schemeClr val="bg1">
                    <a:lumMod val="50000"/>
                  </a:schemeClr>
                </a:solidFill>
              </a:rPr>
              <a:t> dehydrogenase </a:t>
            </a:r>
            <a:endParaRPr lang="en-US" sz="2400" dirty="0">
              <a:solidFill>
                <a:schemeClr val="bg1">
                  <a:lumMod val="50000"/>
                </a:schemeClr>
              </a:solidFill>
            </a:endParaRPr>
          </a:p>
        </p:txBody>
      </p:sp>
      <p:sp>
        <p:nvSpPr>
          <p:cNvPr id="15" name="TextBox 14"/>
          <p:cNvSpPr txBox="1"/>
          <p:nvPr/>
        </p:nvSpPr>
        <p:spPr>
          <a:xfrm>
            <a:off x="6318803" y="1161800"/>
            <a:ext cx="1747890" cy="461665"/>
          </a:xfrm>
          <a:prstGeom prst="rect">
            <a:avLst/>
          </a:prstGeom>
          <a:noFill/>
        </p:spPr>
        <p:txBody>
          <a:bodyPr wrap="square" rtlCol="0">
            <a:spAutoFit/>
          </a:bodyPr>
          <a:lstStyle/>
          <a:p>
            <a:r>
              <a:rPr lang="en-GB" sz="2400" dirty="0" smtClean="0">
                <a:solidFill>
                  <a:schemeClr val="bg1">
                    <a:lumMod val="50000"/>
                  </a:schemeClr>
                </a:solidFill>
              </a:rPr>
              <a:t>Break down </a:t>
            </a:r>
            <a:endParaRPr lang="en-US" sz="2400" dirty="0">
              <a:solidFill>
                <a:schemeClr val="bg1">
                  <a:lumMod val="50000"/>
                </a:schemeClr>
              </a:solidFill>
            </a:endParaRPr>
          </a:p>
        </p:txBody>
      </p:sp>
      <p:sp>
        <p:nvSpPr>
          <p:cNvPr id="16" name="TextBox 15"/>
          <p:cNvSpPr txBox="1"/>
          <p:nvPr/>
        </p:nvSpPr>
        <p:spPr>
          <a:xfrm>
            <a:off x="6813211" y="1944453"/>
            <a:ext cx="1815152" cy="461665"/>
          </a:xfrm>
          <a:prstGeom prst="rect">
            <a:avLst/>
          </a:prstGeom>
          <a:noFill/>
        </p:spPr>
        <p:txBody>
          <a:bodyPr wrap="square" rtlCol="0">
            <a:spAutoFit/>
          </a:bodyPr>
          <a:lstStyle/>
          <a:p>
            <a:r>
              <a:rPr lang="en-GB" sz="2400" dirty="0" smtClean="0">
                <a:solidFill>
                  <a:schemeClr val="bg1">
                    <a:lumMod val="50000"/>
                  </a:schemeClr>
                </a:solidFill>
              </a:rPr>
              <a:t>join</a:t>
            </a:r>
            <a:endParaRPr lang="en-US" sz="2400" dirty="0">
              <a:solidFill>
                <a:schemeClr val="bg1">
                  <a:lumMod val="50000"/>
                </a:schemeClr>
              </a:solidFill>
            </a:endParaRPr>
          </a:p>
        </p:txBody>
      </p:sp>
      <p:sp>
        <p:nvSpPr>
          <p:cNvPr id="19" name="TextBox 18"/>
          <p:cNvSpPr txBox="1"/>
          <p:nvPr/>
        </p:nvSpPr>
        <p:spPr>
          <a:xfrm>
            <a:off x="112268" y="33866"/>
            <a:ext cx="6452522" cy="584775"/>
          </a:xfrm>
          <a:prstGeom prst="rect">
            <a:avLst/>
          </a:prstGeom>
          <a:noFill/>
        </p:spPr>
        <p:txBody>
          <a:bodyPr wrap="square" rtlCol="0">
            <a:spAutoFit/>
          </a:bodyPr>
          <a:lstStyle/>
          <a:p>
            <a:r>
              <a:rPr lang="en-GB" sz="3200">
                <a:solidFill>
                  <a:srgbClr val="237D81"/>
                </a:solidFill>
                <a:latin typeface="Century Gothic" panose="020B0502020202020204" pitchFamily="34" charset="0"/>
              </a:rPr>
              <a:t>Summary for the previous </a:t>
            </a:r>
            <a:r>
              <a:rPr lang="en-GB" sz="3200" smtClean="0">
                <a:solidFill>
                  <a:srgbClr val="237D81"/>
                </a:solidFill>
                <a:latin typeface="Century Gothic" panose="020B0502020202020204" pitchFamily="34" charset="0"/>
              </a:rPr>
              <a:t>slide</a:t>
            </a:r>
            <a:endParaRPr lang="en-GB" sz="3200">
              <a:solidFill>
                <a:srgbClr val="237D81"/>
              </a:solidFill>
              <a:latin typeface="Century Gothic" panose="020B0502020202020204" pitchFamily="34" charset="0"/>
            </a:endParaRPr>
          </a:p>
        </p:txBody>
      </p:sp>
    </p:spTree>
    <p:extLst>
      <p:ext uri="{BB962C8B-B14F-4D97-AF65-F5344CB8AC3E}">
        <p14:creationId xmlns:p14="http://schemas.microsoft.com/office/powerpoint/2010/main" val="1847719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3"/>
          <p:cNvSpPr txBox="1"/>
          <p:nvPr/>
        </p:nvSpPr>
        <p:spPr>
          <a:xfrm>
            <a:off x="188030" y="961030"/>
            <a:ext cx="8737605" cy="4103688"/>
          </a:xfrm>
          <a:prstGeom prst="rect">
            <a:avLst/>
          </a:prstGeom>
        </p:spPr>
        <p:txBody>
          <a:bodyPr vert="horz" wrap="square" lIns="0" tIns="0" rIns="0" bIns="0" rtlCol="0">
            <a:spAutoFit/>
          </a:bodyPr>
          <a:lstStyle/>
          <a:p>
            <a:pPr marL="355600" indent="-342900">
              <a:lnSpc>
                <a:spcPts val="3085"/>
              </a:lnSpc>
              <a:buFont typeface="Wingdings" charset="2"/>
              <a:buChar char="v"/>
              <a:tabLst>
                <a:tab pos="268605" algn="l"/>
              </a:tabLst>
            </a:pPr>
            <a:r>
              <a:rPr sz="2000" dirty="0" smtClean="0">
                <a:solidFill>
                  <a:srgbClr val="C00000"/>
                </a:solidFill>
                <a:latin typeface="Century Gothic" panose="020B0502020202020204" pitchFamily="34" charset="0"/>
                <a:cs typeface="Lucida Sans Unicode"/>
              </a:rPr>
              <a:t>↑</a:t>
            </a:r>
            <a:r>
              <a:rPr sz="2000" dirty="0">
                <a:latin typeface="Century Gothic" panose="020B0502020202020204" pitchFamily="34" charset="0"/>
                <a:cs typeface="Lucida Sans Unicode"/>
              </a:rPr>
              <a:t>hepatic FA oxidation </a:t>
            </a:r>
            <a:r>
              <a:rPr sz="2000" dirty="0">
                <a:latin typeface="Century Gothic" panose="020B0502020202020204" pitchFamily="34" charset="0"/>
                <a:cs typeface="Wingdings"/>
              </a:rPr>
              <a:t></a:t>
            </a:r>
            <a:r>
              <a:rPr sz="2000" dirty="0">
                <a:latin typeface="Century Gothic" panose="020B0502020202020204" pitchFamily="34" charset="0"/>
                <a:cs typeface="Times New Roman"/>
              </a:rPr>
              <a:t> </a:t>
            </a:r>
            <a:r>
              <a:rPr sz="2000" dirty="0">
                <a:solidFill>
                  <a:srgbClr val="C00000"/>
                </a:solidFill>
                <a:latin typeface="Century Gothic" panose="020B0502020202020204" pitchFamily="34" charset="0"/>
                <a:cs typeface="Lucida Sans Unicode"/>
              </a:rPr>
              <a:t>↑ </a:t>
            </a:r>
            <a:r>
              <a:rPr sz="2000" dirty="0">
                <a:latin typeface="Century Gothic" panose="020B0502020202020204" pitchFamily="34" charset="0"/>
                <a:cs typeface="Lucida Sans Unicode"/>
              </a:rPr>
              <a:t>acetyl CoA which will</a:t>
            </a:r>
          </a:p>
          <a:p>
            <a:pPr marL="268605">
              <a:lnSpc>
                <a:spcPts val="3085"/>
              </a:lnSpc>
            </a:pPr>
            <a:r>
              <a:rPr sz="2000" spc="5" dirty="0">
                <a:latin typeface="Century Gothic" panose="020B0502020202020204" pitchFamily="34" charset="0"/>
                <a:cs typeface="Lucida Sans Unicode"/>
              </a:rPr>
              <a:t>be </a:t>
            </a:r>
            <a:r>
              <a:rPr sz="2000" dirty="0">
                <a:solidFill>
                  <a:srgbClr val="0033CC"/>
                </a:solidFill>
                <a:latin typeface="Century Gothic" panose="020B0502020202020204" pitchFamily="34" charset="0"/>
                <a:cs typeface="Lucida Sans Unicode"/>
              </a:rPr>
              <a:t>channeled </a:t>
            </a:r>
            <a:r>
              <a:rPr sz="2000" spc="5" dirty="0">
                <a:latin typeface="Century Gothic" panose="020B0502020202020204" pitchFamily="34" charset="0"/>
                <a:cs typeface="Lucida Sans Unicode"/>
              </a:rPr>
              <a:t>into </a:t>
            </a:r>
            <a:r>
              <a:rPr sz="2000" spc="5" dirty="0">
                <a:solidFill>
                  <a:srgbClr val="C00000"/>
                </a:solidFill>
                <a:latin typeface="Century Gothic" panose="020B0502020202020204" pitchFamily="34" charset="0"/>
                <a:cs typeface="Lucida Sans Unicode"/>
              </a:rPr>
              <a:t>KB</a:t>
            </a:r>
            <a:r>
              <a:rPr sz="2000" spc="-210" dirty="0">
                <a:solidFill>
                  <a:srgbClr val="C00000"/>
                </a:solidFill>
                <a:latin typeface="Century Gothic" panose="020B0502020202020204" pitchFamily="34" charset="0"/>
                <a:cs typeface="Lucida Sans Unicode"/>
              </a:rPr>
              <a:t> </a:t>
            </a:r>
            <a:r>
              <a:rPr sz="2000" dirty="0">
                <a:solidFill>
                  <a:srgbClr val="C00000"/>
                </a:solidFill>
                <a:latin typeface="Century Gothic" panose="020B0502020202020204" pitchFamily="34" charset="0"/>
                <a:cs typeface="Lucida Sans Unicode"/>
              </a:rPr>
              <a:t>synthesis</a:t>
            </a:r>
            <a:endParaRPr sz="2000" dirty="0">
              <a:latin typeface="Century Gothic" panose="020B0502020202020204" pitchFamily="34" charset="0"/>
              <a:cs typeface="Lucida Sans Unicode"/>
            </a:endParaRPr>
          </a:p>
          <a:p>
            <a:pPr marL="355600" indent="-342900">
              <a:lnSpc>
                <a:spcPct val="100000"/>
              </a:lnSpc>
              <a:spcBef>
                <a:spcPts val="1870"/>
              </a:spcBef>
              <a:buFont typeface="Wingdings" charset="2"/>
              <a:buChar char="v"/>
              <a:tabLst>
                <a:tab pos="268605" algn="l"/>
              </a:tabLst>
            </a:pPr>
            <a:r>
              <a:rPr sz="2000" dirty="0" smtClean="0">
                <a:latin typeface="Century Gothic" panose="020B0502020202020204" pitchFamily="34" charset="0"/>
                <a:cs typeface="Lucida Sans Unicode"/>
              </a:rPr>
              <a:t>Acetyl </a:t>
            </a:r>
            <a:r>
              <a:rPr sz="2000" spc="5" dirty="0">
                <a:latin typeface="Century Gothic" panose="020B0502020202020204" pitchFamily="34" charset="0"/>
                <a:cs typeface="Lucida Sans Unicode"/>
              </a:rPr>
              <a:t>CoA </a:t>
            </a:r>
            <a:r>
              <a:rPr sz="2000" dirty="0">
                <a:latin typeface="Century Gothic" panose="020B0502020202020204" pitchFamily="34" charset="0"/>
                <a:cs typeface="Lucida Sans Unicode"/>
              </a:rPr>
              <a:t>+ oxaloacetate </a:t>
            </a:r>
            <a:r>
              <a:rPr sz="2000" spc="5" dirty="0">
                <a:latin typeface="Century Gothic" panose="020B0502020202020204" pitchFamily="34" charset="0"/>
                <a:cs typeface="Lucida Sans Unicode"/>
              </a:rPr>
              <a:t>(OAA</a:t>
            </a:r>
            <a:r>
              <a:rPr sz="2000" spc="5">
                <a:latin typeface="Century Gothic" panose="020B0502020202020204" pitchFamily="34" charset="0"/>
                <a:cs typeface="Lucida Sans Unicode"/>
              </a:rPr>
              <a:t>) </a:t>
            </a:r>
            <a:r>
              <a:rPr lang="en-US" sz="2000" dirty="0">
                <a:latin typeface="Century Gothic" panose="020B0502020202020204" pitchFamily="34" charset="0"/>
                <a:cs typeface="Wingdings"/>
              </a:rPr>
              <a:t>&gt;</a:t>
            </a:r>
            <a:r>
              <a:rPr sz="2000" smtClean="0">
                <a:latin typeface="Century Gothic" panose="020B0502020202020204" pitchFamily="34" charset="0"/>
                <a:cs typeface="Times New Roman"/>
              </a:rPr>
              <a:t> </a:t>
            </a:r>
            <a:r>
              <a:rPr sz="2000" dirty="0">
                <a:latin typeface="Century Gothic" panose="020B0502020202020204" pitchFamily="34" charset="0"/>
                <a:cs typeface="Lucida Sans Unicode"/>
              </a:rPr>
              <a:t>Krebs</a:t>
            </a:r>
            <a:r>
              <a:rPr sz="2000" spc="-10" dirty="0">
                <a:latin typeface="Century Gothic" panose="020B0502020202020204" pitchFamily="34" charset="0"/>
                <a:cs typeface="Lucida Sans Unicode"/>
              </a:rPr>
              <a:t> </a:t>
            </a:r>
            <a:r>
              <a:rPr sz="2000" dirty="0">
                <a:latin typeface="Century Gothic" panose="020B0502020202020204" pitchFamily="34" charset="0"/>
                <a:cs typeface="Lucida Sans Unicode"/>
              </a:rPr>
              <a:t>cycle</a:t>
            </a:r>
          </a:p>
          <a:p>
            <a:pPr marL="355600" indent="-342900">
              <a:lnSpc>
                <a:spcPct val="100000"/>
              </a:lnSpc>
              <a:spcBef>
                <a:spcPts val="1730"/>
              </a:spcBef>
              <a:buFont typeface="Wingdings" charset="2"/>
              <a:buChar char="v"/>
              <a:tabLst>
                <a:tab pos="268605" algn="l"/>
              </a:tabLst>
            </a:pPr>
            <a:r>
              <a:rPr sz="2000" dirty="0" smtClean="0">
                <a:solidFill>
                  <a:srgbClr val="C00000"/>
                </a:solidFill>
                <a:latin typeface="Century Gothic" panose="020B0502020202020204" pitchFamily="34" charset="0"/>
                <a:cs typeface="Lucida Sans Unicode"/>
              </a:rPr>
              <a:t>↑ </a:t>
            </a:r>
            <a:r>
              <a:rPr sz="2000" spc="5" dirty="0">
                <a:latin typeface="Century Gothic" panose="020B0502020202020204" pitchFamily="34" charset="0"/>
                <a:cs typeface="Lucida Sans Unicode"/>
              </a:rPr>
              <a:t>Acetyl CoA </a:t>
            </a:r>
            <a:r>
              <a:rPr sz="2000" dirty="0">
                <a:latin typeface="Century Gothic" panose="020B0502020202020204" pitchFamily="34" charset="0"/>
                <a:cs typeface="Lucida Sans Unicode"/>
              </a:rPr>
              <a:t>production activates</a:t>
            </a:r>
            <a:r>
              <a:rPr sz="2000" spc="-185" dirty="0">
                <a:latin typeface="Century Gothic" panose="020B0502020202020204" pitchFamily="34" charset="0"/>
                <a:cs typeface="Lucida Sans Unicode"/>
              </a:rPr>
              <a:t> </a:t>
            </a:r>
            <a:r>
              <a:rPr sz="2000" dirty="0">
                <a:latin typeface="Century Gothic" panose="020B0502020202020204" pitchFamily="34" charset="0"/>
                <a:cs typeface="Lucida Sans Unicode"/>
              </a:rPr>
              <a:t>pyruvate</a:t>
            </a:r>
          </a:p>
          <a:p>
            <a:pPr marL="268605">
              <a:lnSpc>
                <a:spcPct val="100000"/>
              </a:lnSpc>
            </a:pPr>
            <a:r>
              <a:rPr sz="2000" spc="-5" dirty="0" smtClean="0">
                <a:latin typeface="Century Gothic" panose="020B0502020202020204" pitchFamily="34" charset="0"/>
                <a:cs typeface="Lucida Sans Unicode"/>
              </a:rPr>
              <a:t>carboxylase</a:t>
            </a:r>
            <a:endParaRPr sz="2000" dirty="0" smtClean="0">
              <a:latin typeface="Century Gothic" panose="020B0502020202020204" pitchFamily="34" charset="0"/>
              <a:cs typeface="Lucida Sans Unicode"/>
            </a:endParaRPr>
          </a:p>
          <a:p>
            <a:pPr marL="354965" marR="80645" indent="-342900">
              <a:lnSpc>
                <a:spcPct val="100000"/>
              </a:lnSpc>
              <a:spcBef>
                <a:spcPts val="1800"/>
              </a:spcBef>
              <a:buFont typeface="Wingdings" charset="2"/>
              <a:buChar char="v"/>
              <a:tabLst>
                <a:tab pos="268605" algn="l"/>
              </a:tabLst>
            </a:pPr>
            <a:r>
              <a:rPr sz="2000" dirty="0" smtClean="0">
                <a:latin typeface="Century Gothic" panose="020B0502020202020204" pitchFamily="34" charset="0"/>
                <a:cs typeface="Lucida Sans Unicode"/>
              </a:rPr>
              <a:t>Pyruvate carboxylase converts </a:t>
            </a:r>
            <a:r>
              <a:rPr sz="2000" spc="-5" dirty="0" smtClean="0">
                <a:latin typeface="Century Gothic" panose="020B0502020202020204" pitchFamily="34" charset="0"/>
                <a:cs typeface="Lucida Sans Unicode"/>
              </a:rPr>
              <a:t>pyruvic</a:t>
            </a:r>
            <a:r>
              <a:rPr sz="2000" spc="-120" dirty="0" smtClean="0">
                <a:latin typeface="Century Gothic" panose="020B0502020202020204" pitchFamily="34" charset="0"/>
                <a:cs typeface="Lucida Sans Unicode"/>
              </a:rPr>
              <a:t> </a:t>
            </a:r>
            <a:r>
              <a:rPr sz="2000" dirty="0" smtClean="0">
                <a:latin typeface="Century Gothic" panose="020B0502020202020204" pitchFamily="34" charset="0"/>
                <a:cs typeface="Lucida Sans Unicode"/>
              </a:rPr>
              <a:t>acid</a:t>
            </a:r>
            <a:r>
              <a:rPr sz="2000" spc="-35" dirty="0" smtClean="0">
                <a:latin typeface="Century Gothic" panose="020B0502020202020204" pitchFamily="34" charset="0"/>
                <a:cs typeface="Lucida Sans Unicode"/>
              </a:rPr>
              <a:t> </a:t>
            </a:r>
            <a:r>
              <a:rPr sz="2000" dirty="0" smtClean="0">
                <a:latin typeface="Century Gothic" panose="020B0502020202020204" pitchFamily="34" charset="0"/>
                <a:cs typeface="Lucida Sans Unicode"/>
              </a:rPr>
              <a:t>into </a:t>
            </a:r>
            <a:r>
              <a:rPr sz="2000" spc="-5" dirty="0" smtClean="0">
                <a:latin typeface="Century Gothic" panose="020B0502020202020204" pitchFamily="34" charset="0"/>
                <a:cs typeface="Lucida Sans Unicode"/>
              </a:rPr>
              <a:t> </a:t>
            </a:r>
            <a:r>
              <a:rPr sz="2000" spc="5" dirty="0" smtClean="0">
                <a:latin typeface="Century Gothic" panose="020B0502020202020204" pitchFamily="34" charset="0"/>
                <a:cs typeface="Lucida Sans Unicode"/>
              </a:rPr>
              <a:t>OAA</a:t>
            </a:r>
            <a:endParaRPr sz="2000" dirty="0" smtClean="0">
              <a:latin typeface="Century Gothic" panose="020B0502020202020204" pitchFamily="34" charset="0"/>
              <a:cs typeface="Lucida Sans Unicode"/>
            </a:endParaRPr>
          </a:p>
          <a:p>
            <a:pPr marL="355600" indent="-342900">
              <a:lnSpc>
                <a:spcPct val="100000"/>
              </a:lnSpc>
              <a:spcBef>
                <a:spcPts val="1800"/>
              </a:spcBef>
              <a:buFont typeface="Wingdings" charset="2"/>
              <a:buChar char="v"/>
              <a:tabLst>
                <a:tab pos="268605" algn="l"/>
              </a:tabLst>
            </a:pPr>
            <a:r>
              <a:rPr sz="2000" spc="5" dirty="0" smtClean="0">
                <a:latin typeface="Century Gothic" panose="020B0502020202020204" pitchFamily="34" charset="0"/>
                <a:cs typeface="Lucida Sans Unicode"/>
              </a:rPr>
              <a:t>OAA </a:t>
            </a:r>
            <a:r>
              <a:rPr sz="2000" spc="5" dirty="0">
                <a:latin typeface="Century Gothic" panose="020B0502020202020204" pitchFamily="34" charset="0"/>
                <a:cs typeface="Lucida Sans Unicode"/>
              </a:rPr>
              <a:t>is </a:t>
            </a:r>
            <a:r>
              <a:rPr sz="2000" dirty="0">
                <a:latin typeface="Century Gothic" panose="020B0502020202020204" pitchFamily="34" charset="0"/>
                <a:cs typeface="Lucida Sans Unicode"/>
              </a:rPr>
              <a:t>used </a:t>
            </a:r>
            <a:r>
              <a:rPr sz="2000" spc="5" dirty="0">
                <a:latin typeface="Century Gothic" panose="020B0502020202020204" pitchFamily="34" charset="0"/>
                <a:cs typeface="Lucida Sans Unicode"/>
              </a:rPr>
              <a:t>for </a:t>
            </a:r>
            <a:r>
              <a:rPr sz="2000" spc="-5" dirty="0">
                <a:latin typeface="Century Gothic" panose="020B0502020202020204" pitchFamily="34" charset="0"/>
                <a:cs typeface="Lucida Sans Unicode"/>
              </a:rPr>
              <a:t>gluconeogenesis </a:t>
            </a:r>
            <a:r>
              <a:rPr sz="2000" dirty="0">
                <a:latin typeface="Century Gothic" panose="020B0502020202020204" pitchFamily="34" charset="0"/>
                <a:cs typeface="Lucida Sans Unicode"/>
              </a:rPr>
              <a:t>(rather</a:t>
            </a:r>
            <a:r>
              <a:rPr sz="2000" spc="-160" dirty="0">
                <a:latin typeface="Century Gothic" panose="020B0502020202020204" pitchFamily="34" charset="0"/>
                <a:cs typeface="Lucida Sans Unicode"/>
              </a:rPr>
              <a:t> </a:t>
            </a:r>
            <a:r>
              <a:rPr sz="2000" dirty="0">
                <a:latin typeface="Century Gothic" panose="020B0502020202020204" pitchFamily="34" charset="0"/>
                <a:cs typeface="Lucida Sans Unicode"/>
              </a:rPr>
              <a:t>than</a:t>
            </a:r>
          </a:p>
          <a:p>
            <a:pPr marL="268605">
              <a:lnSpc>
                <a:spcPct val="100000"/>
              </a:lnSpc>
            </a:pPr>
            <a:r>
              <a:rPr sz="2000" dirty="0">
                <a:latin typeface="Century Gothic" panose="020B0502020202020204" pitchFamily="34" charset="0"/>
                <a:cs typeface="Lucida Sans Unicode"/>
              </a:rPr>
              <a:t>Krebs</a:t>
            </a:r>
            <a:r>
              <a:rPr sz="2000" spc="-110" dirty="0">
                <a:latin typeface="Century Gothic" panose="020B0502020202020204" pitchFamily="34" charset="0"/>
                <a:cs typeface="Lucida Sans Unicode"/>
              </a:rPr>
              <a:t> </a:t>
            </a:r>
            <a:r>
              <a:rPr sz="2000" dirty="0">
                <a:latin typeface="Century Gothic" panose="020B0502020202020204" pitchFamily="34" charset="0"/>
                <a:cs typeface="Lucida Sans Unicode"/>
              </a:rPr>
              <a:t>cycle)</a:t>
            </a:r>
          </a:p>
          <a:p>
            <a:pPr marL="355600" indent="-342900">
              <a:lnSpc>
                <a:spcPct val="100000"/>
              </a:lnSpc>
              <a:spcBef>
                <a:spcPts val="1800"/>
              </a:spcBef>
              <a:buFont typeface="Wingdings" charset="2"/>
              <a:buChar char="v"/>
              <a:tabLst>
                <a:tab pos="268605" algn="l"/>
              </a:tabLst>
            </a:pPr>
            <a:r>
              <a:rPr sz="2000" dirty="0" smtClean="0">
                <a:latin typeface="Century Gothic" panose="020B0502020202020204" pitchFamily="34" charset="0"/>
                <a:cs typeface="Lucida Sans Unicode"/>
              </a:rPr>
              <a:t>Acetyl </a:t>
            </a:r>
            <a:r>
              <a:rPr sz="2000" spc="5" dirty="0">
                <a:latin typeface="Century Gothic" panose="020B0502020202020204" pitchFamily="34" charset="0"/>
                <a:cs typeface="Lucida Sans Unicode"/>
              </a:rPr>
              <a:t>CoA is </a:t>
            </a:r>
            <a:r>
              <a:rPr sz="2000" spc="-5" dirty="0">
                <a:solidFill>
                  <a:srgbClr val="0033CC"/>
                </a:solidFill>
                <a:latin typeface="Century Gothic" panose="020B0502020202020204" pitchFamily="34" charset="0"/>
                <a:cs typeface="Lucida Sans Unicode"/>
              </a:rPr>
              <a:t>channeled </a:t>
            </a:r>
            <a:r>
              <a:rPr sz="2000" dirty="0">
                <a:latin typeface="Century Gothic" panose="020B0502020202020204" pitchFamily="34" charset="0"/>
                <a:cs typeface="Lucida Sans Unicode"/>
              </a:rPr>
              <a:t>into </a:t>
            </a:r>
            <a:r>
              <a:rPr sz="2000" spc="5" dirty="0">
                <a:solidFill>
                  <a:srgbClr val="C00000"/>
                </a:solidFill>
                <a:latin typeface="Century Gothic" panose="020B0502020202020204" pitchFamily="34" charset="0"/>
                <a:cs typeface="Lucida Sans Unicode"/>
              </a:rPr>
              <a:t>KB</a:t>
            </a:r>
            <a:r>
              <a:rPr sz="2000" spc="-114" dirty="0">
                <a:solidFill>
                  <a:srgbClr val="C00000"/>
                </a:solidFill>
                <a:latin typeface="Century Gothic" panose="020B0502020202020204" pitchFamily="34" charset="0"/>
                <a:cs typeface="Lucida Sans Unicode"/>
              </a:rPr>
              <a:t> </a:t>
            </a:r>
            <a:r>
              <a:rPr sz="2000" spc="-5" dirty="0">
                <a:solidFill>
                  <a:srgbClr val="C00000"/>
                </a:solidFill>
                <a:latin typeface="Century Gothic" panose="020B0502020202020204" pitchFamily="34" charset="0"/>
                <a:cs typeface="Lucida Sans Unicode"/>
              </a:rPr>
              <a:t>synthesis</a:t>
            </a:r>
            <a:endParaRPr sz="2000" dirty="0">
              <a:latin typeface="Century Gothic" panose="020B0502020202020204" pitchFamily="34" charset="0"/>
              <a:cs typeface="Lucida Sans Unicode"/>
            </a:endParaRPr>
          </a:p>
        </p:txBody>
      </p:sp>
      <p:sp>
        <p:nvSpPr>
          <p:cNvPr id="4" name="TextBox 3"/>
          <p:cNvSpPr txBox="1"/>
          <p:nvPr/>
        </p:nvSpPr>
        <p:spPr>
          <a:xfrm>
            <a:off x="112268" y="33866"/>
            <a:ext cx="6452522" cy="584775"/>
          </a:xfrm>
          <a:prstGeom prst="rect">
            <a:avLst/>
          </a:prstGeom>
          <a:noFill/>
        </p:spPr>
        <p:txBody>
          <a:bodyPr wrap="square" rtlCol="0">
            <a:spAutoFit/>
          </a:bodyPr>
          <a:lstStyle/>
          <a:p>
            <a:r>
              <a:rPr lang="en-GB" sz="3200" dirty="0" err="1">
                <a:solidFill>
                  <a:srgbClr val="237D81"/>
                </a:solidFill>
                <a:latin typeface="Century Gothic" panose="020B0502020202020204" pitchFamily="34" charset="0"/>
              </a:rPr>
              <a:t>Ketogenesis</a:t>
            </a:r>
            <a:endParaRPr lang="en-GB" sz="3200" dirty="0">
              <a:solidFill>
                <a:srgbClr val="237D81"/>
              </a:solidFill>
              <a:latin typeface="Century Gothic" panose="020B0502020202020204" pitchFamily="34" charset="0"/>
            </a:endParaRPr>
          </a:p>
        </p:txBody>
      </p:sp>
    </p:spTree>
    <p:extLst>
      <p:ext uri="{BB962C8B-B14F-4D97-AF65-F5344CB8AC3E}">
        <p14:creationId xmlns:p14="http://schemas.microsoft.com/office/powerpoint/2010/main" val="26272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p:cNvSpPr txBox="1"/>
          <p:nvPr/>
        </p:nvSpPr>
        <p:spPr>
          <a:xfrm>
            <a:off x="209904" y="2958440"/>
            <a:ext cx="8072120" cy="1333698"/>
          </a:xfrm>
          <a:prstGeom prst="rect">
            <a:avLst/>
          </a:prstGeom>
        </p:spPr>
        <p:txBody>
          <a:bodyPr vert="horz" wrap="square" lIns="0" tIns="0" rIns="0" bIns="0" rtlCol="0">
            <a:spAutoFit/>
          </a:bodyPr>
          <a:lstStyle/>
          <a:p>
            <a:pPr marL="355600" indent="-342900">
              <a:lnSpc>
                <a:spcPct val="100000"/>
              </a:lnSpc>
              <a:buFont typeface="Arial" panose="020B0604020202020204" pitchFamily="34" charset="0"/>
              <a:buChar char="•"/>
              <a:tabLst>
                <a:tab pos="268605" algn="l"/>
              </a:tabLst>
            </a:pPr>
            <a:r>
              <a:rPr sz="2000" b="1" spc="-40" dirty="0" smtClean="0">
                <a:solidFill>
                  <a:schemeClr val="tx1">
                    <a:lumMod val="95000"/>
                    <a:lumOff val="5000"/>
                  </a:schemeClr>
                </a:solidFill>
                <a:latin typeface="Century Gothic" panose="020B0502020202020204" pitchFamily="34" charset="0"/>
                <a:cs typeface="Arial Narrow"/>
              </a:rPr>
              <a:t>Takes </a:t>
            </a:r>
            <a:r>
              <a:rPr sz="2000" b="1" spc="-5" dirty="0">
                <a:solidFill>
                  <a:schemeClr val="tx1">
                    <a:lumMod val="95000"/>
                    <a:lumOff val="5000"/>
                  </a:schemeClr>
                </a:solidFill>
                <a:latin typeface="Century Gothic" panose="020B0502020202020204" pitchFamily="34" charset="0"/>
                <a:cs typeface="Arial Narrow"/>
              </a:rPr>
              <a:t>place </a:t>
            </a:r>
            <a:r>
              <a:rPr sz="2000" b="1" spc="-10" dirty="0">
                <a:solidFill>
                  <a:schemeClr val="tx1">
                    <a:lumMod val="95000"/>
                    <a:lumOff val="5000"/>
                  </a:schemeClr>
                </a:solidFill>
                <a:latin typeface="Century Gothic" panose="020B0502020202020204" pitchFamily="34" charset="0"/>
                <a:cs typeface="Arial Narrow"/>
              </a:rPr>
              <a:t>in </a:t>
            </a:r>
            <a:r>
              <a:rPr sz="2000" b="1" spc="-10" dirty="0">
                <a:solidFill>
                  <a:srgbClr val="FF0000"/>
                </a:solidFill>
                <a:latin typeface="Century Gothic" panose="020B0502020202020204" pitchFamily="34" charset="0"/>
                <a:cs typeface="Arial Narrow"/>
              </a:rPr>
              <a:t>extrahepatic</a:t>
            </a:r>
            <a:r>
              <a:rPr sz="2000" b="1" spc="55" dirty="0">
                <a:solidFill>
                  <a:srgbClr val="FF0000"/>
                </a:solidFill>
                <a:latin typeface="Century Gothic" panose="020B0502020202020204" pitchFamily="34" charset="0"/>
                <a:cs typeface="Arial Narrow"/>
              </a:rPr>
              <a:t> </a:t>
            </a:r>
            <a:r>
              <a:rPr sz="2000" b="1" spc="-5" dirty="0" smtClean="0">
                <a:solidFill>
                  <a:srgbClr val="FF0000"/>
                </a:solidFill>
                <a:latin typeface="Century Gothic" panose="020B0502020202020204" pitchFamily="34" charset="0"/>
                <a:cs typeface="Arial Narrow"/>
              </a:rPr>
              <a:t>tissues</a:t>
            </a:r>
            <a:endParaRPr sz="2000" dirty="0" smtClean="0">
              <a:solidFill>
                <a:srgbClr val="FF0000"/>
              </a:solidFill>
              <a:latin typeface="Century Gothic" panose="020B0502020202020204" pitchFamily="34" charset="0"/>
              <a:cs typeface="Arial Narrow"/>
            </a:endParaRPr>
          </a:p>
          <a:p>
            <a:pPr marL="355600" indent="-342900">
              <a:lnSpc>
                <a:spcPct val="100000"/>
              </a:lnSpc>
              <a:spcBef>
                <a:spcPts val="405"/>
              </a:spcBef>
              <a:buFont typeface="Arial" panose="020B0604020202020204" pitchFamily="34" charset="0"/>
              <a:buChar char="•"/>
              <a:tabLst>
                <a:tab pos="268605" algn="l"/>
              </a:tabLst>
            </a:pPr>
            <a:r>
              <a:rPr sz="2000" b="1" spc="-10" dirty="0" smtClean="0">
                <a:solidFill>
                  <a:schemeClr val="tx1">
                    <a:lumMod val="95000"/>
                    <a:lumOff val="5000"/>
                  </a:schemeClr>
                </a:solidFill>
                <a:latin typeface="Century Gothic" panose="020B0502020202020204" pitchFamily="34" charset="0"/>
                <a:cs typeface="Arial Narrow"/>
              </a:rPr>
              <a:t>Occurs in </a:t>
            </a:r>
            <a:r>
              <a:rPr sz="2000" b="1" dirty="0" smtClean="0">
                <a:solidFill>
                  <a:srgbClr val="FF0000"/>
                </a:solidFill>
                <a:latin typeface="Century Gothic" panose="020B0502020202020204" pitchFamily="34" charset="0"/>
                <a:cs typeface="Arial Narrow"/>
              </a:rPr>
              <a:t>the </a:t>
            </a:r>
            <a:r>
              <a:rPr sz="2000" b="1" spc="-5" dirty="0" smtClean="0">
                <a:solidFill>
                  <a:srgbClr val="FF0000"/>
                </a:solidFill>
                <a:latin typeface="Century Gothic" panose="020B0502020202020204" pitchFamily="34" charset="0"/>
                <a:cs typeface="Arial Narrow"/>
              </a:rPr>
              <a:t>mitochondria </a:t>
            </a:r>
            <a:r>
              <a:rPr sz="2000" b="1" spc="-5" dirty="0" smtClean="0">
                <a:solidFill>
                  <a:schemeClr val="tx1">
                    <a:lumMod val="95000"/>
                    <a:lumOff val="5000"/>
                  </a:schemeClr>
                </a:solidFill>
                <a:latin typeface="Century Gothic" panose="020B0502020202020204" pitchFamily="34" charset="0"/>
                <a:cs typeface="Arial Narrow"/>
              </a:rPr>
              <a:t>(so </a:t>
            </a:r>
            <a:r>
              <a:rPr sz="2000" b="1" spc="-10" dirty="0" smtClean="0">
                <a:solidFill>
                  <a:schemeClr val="tx1">
                    <a:lumMod val="95000"/>
                    <a:lumOff val="5000"/>
                  </a:schemeClr>
                </a:solidFill>
                <a:latin typeface="Century Gothic" panose="020B0502020202020204" pitchFamily="34" charset="0"/>
                <a:cs typeface="Arial Narrow"/>
              </a:rPr>
              <a:t>cannot </a:t>
            </a:r>
            <a:r>
              <a:rPr sz="2000" b="1" spc="-5" dirty="0" smtClean="0">
                <a:solidFill>
                  <a:schemeClr val="tx1">
                    <a:lumMod val="95000"/>
                    <a:lumOff val="5000"/>
                  </a:schemeClr>
                </a:solidFill>
                <a:latin typeface="Century Gothic" panose="020B0502020202020204" pitchFamily="34" charset="0"/>
                <a:cs typeface="Arial Narrow"/>
              </a:rPr>
              <a:t>occur in</a:t>
            </a:r>
            <a:r>
              <a:rPr sz="2000" b="1" spc="15" dirty="0" smtClean="0">
                <a:solidFill>
                  <a:schemeClr val="tx1">
                    <a:lumMod val="95000"/>
                    <a:lumOff val="5000"/>
                  </a:schemeClr>
                </a:solidFill>
                <a:latin typeface="Century Gothic" panose="020B0502020202020204" pitchFamily="34" charset="0"/>
                <a:cs typeface="Arial Narrow"/>
              </a:rPr>
              <a:t> </a:t>
            </a:r>
            <a:r>
              <a:rPr sz="2000" b="1" spc="-5" dirty="0" smtClean="0">
                <a:solidFill>
                  <a:schemeClr val="tx1">
                    <a:lumMod val="95000"/>
                    <a:lumOff val="5000"/>
                  </a:schemeClr>
                </a:solidFill>
                <a:latin typeface="Century Gothic" panose="020B0502020202020204" pitchFamily="34" charset="0"/>
                <a:cs typeface="Arial Narrow"/>
              </a:rPr>
              <a:t>RBCs)</a:t>
            </a:r>
            <a:endParaRPr sz="2000" dirty="0" smtClean="0">
              <a:solidFill>
                <a:schemeClr val="tx1">
                  <a:lumMod val="95000"/>
                  <a:lumOff val="5000"/>
                </a:schemeClr>
              </a:solidFill>
              <a:latin typeface="Century Gothic" panose="020B0502020202020204" pitchFamily="34" charset="0"/>
              <a:cs typeface="Arial Narrow"/>
            </a:endParaRPr>
          </a:p>
          <a:p>
            <a:pPr marL="355600" indent="-342900">
              <a:lnSpc>
                <a:spcPct val="100000"/>
              </a:lnSpc>
              <a:spcBef>
                <a:spcPts val="395"/>
              </a:spcBef>
              <a:buFont typeface="Arial" panose="020B0604020202020204" pitchFamily="34" charset="0"/>
              <a:buChar char="•"/>
              <a:tabLst>
                <a:tab pos="268605" algn="l"/>
              </a:tabLst>
            </a:pPr>
            <a:r>
              <a:rPr sz="2000" b="1" spc="-5" dirty="0" smtClean="0">
                <a:solidFill>
                  <a:srgbClr val="FF0000"/>
                </a:solidFill>
                <a:latin typeface="Century Gothic" panose="020B0502020202020204" pitchFamily="34" charset="0"/>
                <a:cs typeface="Arial Narrow"/>
              </a:rPr>
              <a:t>Does </a:t>
            </a:r>
            <a:r>
              <a:rPr sz="2000" b="1" spc="-5" dirty="0">
                <a:solidFill>
                  <a:srgbClr val="FF0000"/>
                </a:solidFill>
                <a:latin typeface="Century Gothic" panose="020B0502020202020204" pitchFamily="34" charset="0"/>
                <a:cs typeface="Arial Narrow"/>
              </a:rPr>
              <a:t>not </a:t>
            </a:r>
            <a:r>
              <a:rPr sz="2000" b="1" spc="-5" dirty="0">
                <a:solidFill>
                  <a:schemeClr val="tx1">
                    <a:lumMod val="95000"/>
                    <a:lumOff val="5000"/>
                  </a:schemeClr>
                </a:solidFill>
                <a:latin typeface="Century Gothic" panose="020B0502020202020204" pitchFamily="34" charset="0"/>
                <a:cs typeface="Arial Narrow"/>
              </a:rPr>
              <a:t>occur in the liver (as the </a:t>
            </a:r>
            <a:r>
              <a:rPr sz="2000" b="1" spc="-10" dirty="0">
                <a:solidFill>
                  <a:schemeClr val="tx1">
                    <a:lumMod val="95000"/>
                    <a:lumOff val="5000"/>
                  </a:schemeClr>
                </a:solidFill>
                <a:latin typeface="Century Gothic" panose="020B0502020202020204" pitchFamily="34" charset="0"/>
                <a:cs typeface="Arial Narrow"/>
              </a:rPr>
              <a:t>liver </a:t>
            </a:r>
            <a:r>
              <a:rPr sz="2000" b="1" spc="-5" dirty="0">
                <a:solidFill>
                  <a:schemeClr val="tx1">
                    <a:lumMod val="95000"/>
                    <a:lumOff val="5000"/>
                  </a:schemeClr>
                </a:solidFill>
                <a:latin typeface="Century Gothic" panose="020B0502020202020204" pitchFamily="34" charset="0"/>
                <a:cs typeface="Arial Narrow"/>
              </a:rPr>
              <a:t>lacks</a:t>
            </a:r>
            <a:r>
              <a:rPr sz="2000" b="1" spc="10" dirty="0">
                <a:solidFill>
                  <a:schemeClr val="tx1">
                    <a:lumMod val="95000"/>
                    <a:lumOff val="5000"/>
                  </a:schemeClr>
                </a:solidFill>
                <a:latin typeface="Century Gothic" panose="020B0502020202020204" pitchFamily="34" charset="0"/>
                <a:cs typeface="Arial Narrow"/>
              </a:rPr>
              <a:t> </a:t>
            </a:r>
            <a:r>
              <a:rPr sz="2000" b="1" spc="-5" dirty="0">
                <a:solidFill>
                  <a:schemeClr val="tx1">
                    <a:lumMod val="95000"/>
                    <a:lumOff val="5000"/>
                  </a:schemeClr>
                </a:solidFill>
                <a:latin typeface="Century Gothic" panose="020B0502020202020204" pitchFamily="34" charset="0"/>
                <a:cs typeface="Arial Narrow"/>
              </a:rPr>
              <a:t>the</a:t>
            </a:r>
            <a:endParaRPr sz="2000" dirty="0">
              <a:solidFill>
                <a:schemeClr val="tx1">
                  <a:lumMod val="95000"/>
                  <a:lumOff val="5000"/>
                </a:schemeClr>
              </a:solidFill>
              <a:latin typeface="Century Gothic" panose="020B0502020202020204" pitchFamily="34" charset="0"/>
              <a:cs typeface="Arial Narrow"/>
            </a:endParaRPr>
          </a:p>
          <a:p>
            <a:pPr marL="268605">
              <a:lnSpc>
                <a:spcPct val="100000"/>
              </a:lnSpc>
            </a:pPr>
            <a:r>
              <a:rPr sz="2000" b="1" spc="-5" dirty="0">
                <a:solidFill>
                  <a:srgbClr val="FF0000"/>
                </a:solidFill>
                <a:latin typeface="Century Gothic" panose="020B0502020202020204" pitchFamily="34" charset="0"/>
                <a:cs typeface="Arial Narrow"/>
              </a:rPr>
              <a:t>thiophorase enzyme </a:t>
            </a:r>
            <a:r>
              <a:rPr sz="2000" b="1" spc="-10" dirty="0">
                <a:solidFill>
                  <a:schemeClr val="tx1">
                    <a:lumMod val="95000"/>
                    <a:lumOff val="5000"/>
                  </a:schemeClr>
                </a:solidFill>
                <a:latin typeface="Century Gothic" panose="020B0502020202020204" pitchFamily="34" charset="0"/>
                <a:cs typeface="Arial Narrow"/>
              </a:rPr>
              <a:t>required </a:t>
            </a:r>
            <a:r>
              <a:rPr sz="2000" b="1" spc="-5" dirty="0">
                <a:solidFill>
                  <a:schemeClr val="tx1">
                    <a:lumMod val="95000"/>
                    <a:lumOff val="5000"/>
                  </a:schemeClr>
                </a:solidFill>
                <a:latin typeface="Century Gothic" panose="020B0502020202020204" pitchFamily="34" charset="0"/>
                <a:cs typeface="Arial Narrow"/>
              </a:rPr>
              <a:t>for</a:t>
            </a:r>
            <a:r>
              <a:rPr sz="2000" b="1" dirty="0">
                <a:solidFill>
                  <a:schemeClr val="tx1">
                    <a:lumMod val="95000"/>
                    <a:lumOff val="5000"/>
                  </a:schemeClr>
                </a:solidFill>
                <a:latin typeface="Century Gothic" panose="020B0502020202020204" pitchFamily="34" charset="0"/>
                <a:cs typeface="Arial Narrow"/>
              </a:rPr>
              <a:t> </a:t>
            </a:r>
            <a:r>
              <a:rPr sz="2000" b="1" spc="-10" dirty="0" err="1">
                <a:solidFill>
                  <a:schemeClr val="tx1">
                    <a:lumMod val="95000"/>
                    <a:lumOff val="5000"/>
                  </a:schemeClr>
                </a:solidFill>
                <a:latin typeface="Century Gothic" panose="020B0502020202020204" pitchFamily="34" charset="0"/>
                <a:cs typeface="Arial Narrow"/>
              </a:rPr>
              <a:t>ketolysis</a:t>
            </a:r>
            <a:r>
              <a:rPr sz="2000" b="1" spc="-10" dirty="0" smtClean="0">
                <a:solidFill>
                  <a:schemeClr val="tx1">
                    <a:lumMod val="95000"/>
                    <a:lumOff val="5000"/>
                  </a:schemeClr>
                </a:solidFill>
                <a:latin typeface="Century Gothic" panose="020B0502020202020204" pitchFamily="34" charset="0"/>
                <a:cs typeface="Arial Narrow"/>
              </a:rPr>
              <a:t>)</a:t>
            </a:r>
            <a:endParaRPr sz="2000" dirty="0">
              <a:solidFill>
                <a:schemeClr val="tx1">
                  <a:lumMod val="95000"/>
                  <a:lumOff val="5000"/>
                </a:schemeClr>
              </a:solidFill>
              <a:latin typeface="Century Gothic" panose="020B0502020202020204" pitchFamily="34" charset="0"/>
              <a:cs typeface="Arial Narrow"/>
            </a:endParaRPr>
          </a:p>
        </p:txBody>
      </p:sp>
      <p:graphicFrame>
        <p:nvGraphicFramePr>
          <p:cNvPr id="2" name="Diagram 1"/>
          <p:cNvGraphicFramePr/>
          <p:nvPr>
            <p:extLst>
              <p:ext uri="{D42A27DB-BD31-4B8C-83A1-F6EECF244321}">
                <p14:modId xmlns:p14="http://schemas.microsoft.com/office/powerpoint/2010/main" val="1285822071"/>
              </p:ext>
            </p:extLst>
          </p:nvPr>
        </p:nvGraphicFramePr>
        <p:xfrm>
          <a:off x="5024728" y="74971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2267" y="33866"/>
            <a:ext cx="7582073" cy="1077218"/>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Ketone bodies </a:t>
            </a:r>
            <a:r>
              <a:rPr lang="en-GB" sz="3200" dirty="0" smtClean="0">
                <a:solidFill>
                  <a:srgbClr val="237D81"/>
                </a:solidFill>
                <a:latin typeface="Century Gothic" panose="020B0502020202020204" pitchFamily="34" charset="0"/>
              </a:rPr>
              <a:t>utilization “</a:t>
            </a:r>
            <a:r>
              <a:rPr lang="en-GB" sz="3200" dirty="0" err="1" smtClean="0">
                <a:solidFill>
                  <a:srgbClr val="237D81"/>
                </a:solidFill>
                <a:latin typeface="Century Gothic" panose="020B0502020202020204" pitchFamily="34" charset="0"/>
              </a:rPr>
              <a:t>Ketolysis</a:t>
            </a:r>
            <a:r>
              <a:rPr lang="en-GB" sz="3200" dirty="0" smtClean="0">
                <a:solidFill>
                  <a:srgbClr val="237D81"/>
                </a:solidFill>
                <a:latin typeface="Century Gothic" panose="020B0502020202020204" pitchFamily="34" charset="0"/>
              </a:rPr>
              <a:t>”</a:t>
            </a:r>
            <a:endParaRPr lang="en-GB" sz="3200" dirty="0">
              <a:solidFill>
                <a:srgbClr val="237D81"/>
              </a:solidFill>
              <a:latin typeface="Century Gothic" panose="020B0502020202020204" pitchFamily="34" charset="0"/>
            </a:endParaRPr>
          </a:p>
          <a:p>
            <a:endParaRPr lang="en-GB" sz="3200" dirty="0">
              <a:solidFill>
                <a:srgbClr val="237D81"/>
              </a:solidFill>
              <a:latin typeface="Century Gothic" panose="020B0502020202020204" pitchFamily="34" charset="0"/>
            </a:endParaRPr>
          </a:p>
        </p:txBody>
      </p:sp>
    </p:spTree>
    <p:extLst>
      <p:ext uri="{BB962C8B-B14F-4D97-AF65-F5344CB8AC3E}">
        <p14:creationId xmlns:p14="http://schemas.microsoft.com/office/powerpoint/2010/main" val="3743821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p:cNvSpPr/>
          <p:nvPr/>
        </p:nvSpPr>
        <p:spPr>
          <a:xfrm>
            <a:off x="108525" y="1291771"/>
            <a:ext cx="6611589" cy="4740700"/>
          </a:xfrm>
          <a:prstGeom prst="rect">
            <a:avLst/>
          </a:prstGeom>
          <a:blipFill>
            <a:blip r:embed="rId2" cstate="print"/>
            <a:stretch>
              <a:fillRect/>
            </a:stretch>
          </a:blipFill>
        </p:spPr>
        <p:txBody>
          <a:bodyPr wrap="square" lIns="0" tIns="0" rIns="0" bIns="0" rtlCol="0"/>
          <a:lstStyle/>
          <a:p>
            <a:endParaRPr/>
          </a:p>
        </p:txBody>
      </p:sp>
      <p:sp>
        <p:nvSpPr>
          <p:cNvPr id="5" name="TextBox 4"/>
          <p:cNvSpPr txBox="1"/>
          <p:nvPr/>
        </p:nvSpPr>
        <p:spPr>
          <a:xfrm>
            <a:off x="112267" y="33866"/>
            <a:ext cx="7582073" cy="1077218"/>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Ketone bodies </a:t>
            </a:r>
            <a:r>
              <a:rPr lang="en-GB" sz="3200" dirty="0" smtClean="0">
                <a:solidFill>
                  <a:srgbClr val="237D81"/>
                </a:solidFill>
                <a:latin typeface="Century Gothic" panose="020B0502020202020204" pitchFamily="34" charset="0"/>
              </a:rPr>
              <a:t>utilization “</a:t>
            </a:r>
            <a:r>
              <a:rPr lang="en-GB" sz="3200" dirty="0" err="1" smtClean="0">
                <a:solidFill>
                  <a:srgbClr val="237D81"/>
                </a:solidFill>
                <a:latin typeface="Century Gothic" panose="020B0502020202020204" pitchFamily="34" charset="0"/>
              </a:rPr>
              <a:t>Ketolysis</a:t>
            </a:r>
            <a:r>
              <a:rPr lang="en-GB" sz="3200" dirty="0" smtClean="0">
                <a:solidFill>
                  <a:srgbClr val="237D81"/>
                </a:solidFill>
                <a:latin typeface="Century Gothic" panose="020B0502020202020204" pitchFamily="34" charset="0"/>
              </a:rPr>
              <a:t>”</a:t>
            </a:r>
            <a:endParaRPr lang="en-GB" sz="3200" dirty="0">
              <a:solidFill>
                <a:srgbClr val="237D81"/>
              </a:solidFill>
              <a:latin typeface="Century Gothic" panose="020B0502020202020204" pitchFamily="34" charset="0"/>
            </a:endParaRPr>
          </a:p>
          <a:p>
            <a:endParaRPr lang="en-GB" sz="3200" dirty="0">
              <a:solidFill>
                <a:srgbClr val="237D81"/>
              </a:solidFill>
              <a:latin typeface="Century Gothic" panose="020B0502020202020204" pitchFamily="34" charset="0"/>
            </a:endParaRPr>
          </a:p>
        </p:txBody>
      </p:sp>
      <p:sp>
        <p:nvSpPr>
          <p:cNvPr id="6" name="TextBox 5">
            <a:extLst>
              <a:ext uri="{FF2B5EF4-FFF2-40B4-BE49-F238E27FC236}">
                <a16:creationId xmlns:a16="http://schemas.microsoft.com/office/drawing/2014/main" xmlns="" id="{8344229D-0A9B-48F0-8494-A9603734BDC4}"/>
              </a:ext>
            </a:extLst>
          </p:cNvPr>
          <p:cNvSpPr txBox="1"/>
          <p:nvPr/>
        </p:nvSpPr>
        <p:spPr>
          <a:xfrm>
            <a:off x="7449015" y="1538462"/>
            <a:ext cx="4132276" cy="4247317"/>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lvl="0" algn="ctr"/>
            <a:r>
              <a:rPr lang="en-US" dirty="0" smtClean="0">
                <a:solidFill>
                  <a:srgbClr val="008F01"/>
                </a:solidFill>
              </a:rPr>
              <a:t>In the muscle, Beta-</a:t>
            </a:r>
            <a:r>
              <a:rPr lang="en-US" dirty="0" err="1" smtClean="0">
                <a:solidFill>
                  <a:srgbClr val="008F01"/>
                </a:solidFill>
              </a:rPr>
              <a:t>hydroxybutyrate</a:t>
            </a:r>
            <a:r>
              <a:rPr lang="en-US" dirty="0" smtClean="0">
                <a:solidFill>
                  <a:srgbClr val="008F01"/>
                </a:solidFill>
              </a:rPr>
              <a:t> is converted to acetoacetate by a dehydrogenase, which will convert it to </a:t>
            </a:r>
            <a:r>
              <a:rPr lang="en-US" dirty="0" err="1" smtClean="0">
                <a:solidFill>
                  <a:srgbClr val="008F01"/>
                </a:solidFill>
              </a:rPr>
              <a:t>Acetoacetyl</a:t>
            </a:r>
            <a:r>
              <a:rPr lang="en-US" dirty="0" smtClean="0">
                <a:solidFill>
                  <a:srgbClr val="008F01"/>
                </a:solidFill>
              </a:rPr>
              <a:t> CoA by the </a:t>
            </a:r>
            <a:r>
              <a:rPr lang="en-US" dirty="0" smtClean="0">
                <a:solidFill>
                  <a:srgbClr val="C00000"/>
                </a:solidFill>
              </a:rPr>
              <a:t>enzyme </a:t>
            </a:r>
            <a:r>
              <a:rPr lang="en-US" dirty="0" err="1" smtClean="0">
                <a:solidFill>
                  <a:srgbClr val="C00000"/>
                </a:solidFill>
              </a:rPr>
              <a:t>thiophorase</a:t>
            </a:r>
            <a:r>
              <a:rPr lang="en-US" dirty="0" smtClean="0">
                <a:solidFill>
                  <a:srgbClr val="00B050"/>
                </a:solidFill>
              </a:rPr>
              <a:t>. </a:t>
            </a:r>
            <a:r>
              <a:rPr lang="en-US" dirty="0" smtClean="0">
                <a:solidFill>
                  <a:srgbClr val="008F01"/>
                </a:solidFill>
              </a:rPr>
              <a:t>And that is going to be broken down into Acetyl CoA which will enter TCA cycle. </a:t>
            </a:r>
          </a:p>
          <a:p>
            <a:pPr lvl="0" algn="ctr"/>
            <a:r>
              <a:rPr lang="en-US" dirty="0" smtClean="0">
                <a:solidFill>
                  <a:srgbClr val="008F01"/>
                </a:solidFill>
              </a:rPr>
              <a:t>In the liver, Acetyl CoA is produced by Amino acids catabolism, fatty acid oxidation and glycolysis, which will be converted to </a:t>
            </a:r>
            <a:r>
              <a:rPr lang="en-US" dirty="0" err="1" smtClean="0">
                <a:solidFill>
                  <a:srgbClr val="008F01"/>
                </a:solidFill>
              </a:rPr>
              <a:t>Acetoacetyl</a:t>
            </a:r>
            <a:r>
              <a:rPr lang="en-US" dirty="0" smtClean="0">
                <a:solidFill>
                  <a:srgbClr val="008F01"/>
                </a:solidFill>
              </a:rPr>
              <a:t> CoA and then 3-Hydroxybutyrate and then Acetoacetate which both go to the peripheral tissues.</a:t>
            </a:r>
          </a:p>
          <a:p>
            <a:pPr lvl="0" algn="ctr"/>
            <a:r>
              <a:rPr lang="en-US" dirty="0" smtClean="0">
                <a:solidFill>
                  <a:srgbClr val="008F01"/>
                </a:solidFill>
              </a:rPr>
              <a:t>When you test the blood, you have both 3-Hydroxybutyrate and acetoacetate.</a:t>
            </a:r>
            <a:endParaRPr lang="en-US" dirty="0">
              <a:solidFill>
                <a:srgbClr val="008F01"/>
              </a:solidFill>
            </a:endParaRPr>
          </a:p>
        </p:txBody>
      </p:sp>
    </p:spTree>
    <p:extLst>
      <p:ext uri="{BB962C8B-B14F-4D97-AF65-F5344CB8AC3E}">
        <p14:creationId xmlns:p14="http://schemas.microsoft.com/office/powerpoint/2010/main" val="763646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267" y="33866"/>
            <a:ext cx="7582073" cy="1077218"/>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Lab investigation </a:t>
            </a:r>
            <a:r>
              <a:rPr lang="en-GB" sz="3200" dirty="0" smtClean="0">
                <a:solidFill>
                  <a:srgbClr val="237D81"/>
                </a:solidFill>
                <a:latin typeface="Century Gothic" panose="020B0502020202020204" pitchFamily="34" charset="0"/>
              </a:rPr>
              <a:t>results</a:t>
            </a:r>
            <a:endParaRPr lang="en-GB" sz="3200" dirty="0">
              <a:solidFill>
                <a:srgbClr val="237D81"/>
              </a:solidFill>
              <a:latin typeface="Century Gothic" panose="020B0502020202020204" pitchFamily="34" charset="0"/>
            </a:endParaRPr>
          </a:p>
          <a:p>
            <a:endParaRPr lang="en-GB" sz="3200" dirty="0">
              <a:solidFill>
                <a:srgbClr val="237D81"/>
              </a:solidFill>
              <a:latin typeface="Century Gothic" panose="020B0502020202020204" pitchFamily="34" charset="0"/>
            </a:endParaRPr>
          </a:p>
        </p:txBody>
      </p:sp>
      <p:sp>
        <p:nvSpPr>
          <p:cNvPr id="6" name="TextBox 5">
            <a:extLst>
              <a:ext uri="{FF2B5EF4-FFF2-40B4-BE49-F238E27FC236}">
                <a16:creationId xmlns:a16="http://schemas.microsoft.com/office/drawing/2014/main" xmlns="" id="{8344229D-0A9B-48F0-8494-A9603734BDC4}"/>
              </a:ext>
            </a:extLst>
          </p:cNvPr>
          <p:cNvSpPr txBox="1"/>
          <p:nvPr/>
        </p:nvSpPr>
        <p:spPr>
          <a:xfrm>
            <a:off x="1182029" y="1445844"/>
            <a:ext cx="9440257" cy="3693319"/>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lvl="0" algn="ctr"/>
            <a:r>
              <a:rPr lang="en-US">
                <a:solidFill>
                  <a:srgbClr val="008F01"/>
                </a:solidFill>
              </a:rPr>
              <a:t>At this point, I want to make something clear to you, it is not there in the slides.</a:t>
            </a:r>
          </a:p>
          <a:p>
            <a:pPr lvl="0" algn="ctr"/>
            <a:r>
              <a:rPr lang="en-US" dirty="0">
                <a:solidFill>
                  <a:srgbClr val="008F01"/>
                </a:solidFill>
              </a:rPr>
              <a:t>When we do lab investigation for a patient with diabetic ketoacidosis which is present with (</a:t>
            </a:r>
            <a:r>
              <a:rPr lang="en-US" dirty="0" err="1">
                <a:solidFill>
                  <a:srgbClr val="008F01"/>
                </a:solidFill>
              </a:rPr>
              <a:t>ketonemia</a:t>
            </a:r>
            <a:r>
              <a:rPr lang="en-US" dirty="0">
                <a:solidFill>
                  <a:srgbClr val="008F01"/>
                </a:solidFill>
              </a:rPr>
              <a:t>, hyperventilation as a compensatory mechanism, fruity odor of breath, vomiting), usually the amount of B-</a:t>
            </a:r>
            <a:r>
              <a:rPr lang="en-US" dirty="0" err="1">
                <a:solidFill>
                  <a:srgbClr val="008F01"/>
                </a:solidFill>
              </a:rPr>
              <a:t>hydroxylasebutyrate</a:t>
            </a:r>
            <a:r>
              <a:rPr lang="en-US" dirty="0">
                <a:solidFill>
                  <a:srgbClr val="008F01"/>
                </a:solidFill>
              </a:rPr>
              <a:t> and acetoacetate cannot be measured in any lab because not all labs have the investigations for both, they only can measure acetoacetate which will be high in patients with diabetic ketoacidosis. But if you want to compare 3-hydroxybutyrate and acetoacetate the ratio is like 1:6 so it’s much more 3-hydroxybutyrate in the blood than acetoacetate, and 3-hydroxybutyrate measuring test is usually expansive so you measure acetoacetate which is fine.</a:t>
            </a:r>
          </a:p>
          <a:p>
            <a:pPr lvl="0" algn="ctr"/>
            <a:r>
              <a:rPr lang="en-US" dirty="0">
                <a:solidFill>
                  <a:srgbClr val="008F01"/>
                </a:solidFill>
              </a:rPr>
              <a:t>You should not do a serial measurement of ketone bodies after you start the treatment. Because after the treatment ketone bodies start degrading and you’ll have high acetoacetate number as a result of ketone bodies degradation so the results will be higher, So it will lead to false positive result.</a:t>
            </a:r>
          </a:p>
        </p:txBody>
      </p:sp>
    </p:spTree>
    <p:extLst>
      <p:ext uri="{BB962C8B-B14F-4D97-AF65-F5344CB8AC3E}">
        <p14:creationId xmlns:p14="http://schemas.microsoft.com/office/powerpoint/2010/main" val="3320181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p:cNvSpPr/>
          <p:nvPr/>
        </p:nvSpPr>
        <p:spPr>
          <a:xfrm>
            <a:off x="7799939" y="862354"/>
            <a:ext cx="4141850" cy="5373242"/>
          </a:xfrm>
          <a:prstGeom prst="rect">
            <a:avLst/>
          </a:prstGeom>
          <a:blipFill>
            <a:blip r:embed="rId2" cstate="print"/>
            <a:stretch>
              <a:fillRect/>
            </a:stretch>
          </a:blipFill>
        </p:spPr>
        <p:txBody>
          <a:bodyPr wrap="square" lIns="0" tIns="0" rIns="0" bIns="0" rtlCol="0"/>
          <a:lstStyle/>
          <a:p>
            <a:endParaRPr/>
          </a:p>
        </p:txBody>
      </p:sp>
      <p:sp>
        <p:nvSpPr>
          <p:cNvPr id="14" name="object 7"/>
          <p:cNvSpPr txBox="1"/>
          <p:nvPr/>
        </p:nvSpPr>
        <p:spPr>
          <a:xfrm>
            <a:off x="569904" y="1671281"/>
            <a:ext cx="7086490" cy="2987997"/>
          </a:xfrm>
          <a:prstGeom prst="rect">
            <a:avLst/>
          </a:prstGeom>
        </p:spPr>
        <p:txBody>
          <a:bodyPr vert="horz" wrap="square" lIns="0" tIns="0" rIns="0" bIns="0" rtlCol="0">
            <a:spAutoFit/>
          </a:bodyPr>
          <a:lstStyle/>
          <a:p>
            <a:pPr marL="12700">
              <a:lnSpc>
                <a:spcPts val="2875"/>
              </a:lnSpc>
            </a:pPr>
            <a:r>
              <a:rPr sz="2000" dirty="0">
                <a:latin typeface="Century Gothic" panose="020B0502020202020204" pitchFamily="34" charset="0"/>
                <a:cs typeface="Arial"/>
              </a:rPr>
              <a:t>In </a:t>
            </a:r>
            <a:r>
              <a:rPr sz="2000" spc="-5" dirty="0">
                <a:latin typeface="Century Gothic" panose="020B0502020202020204" pitchFamily="34" charset="0"/>
                <a:cs typeface="Arial"/>
              </a:rPr>
              <a:t>uncontrolled DM there</a:t>
            </a:r>
            <a:r>
              <a:rPr sz="2000" spc="10" dirty="0">
                <a:latin typeface="Century Gothic" panose="020B0502020202020204" pitchFamily="34" charset="0"/>
                <a:cs typeface="Arial"/>
              </a:rPr>
              <a:t> </a:t>
            </a:r>
            <a:r>
              <a:rPr sz="2000" spc="-5" dirty="0" smtClean="0">
                <a:latin typeface="Century Gothic" panose="020B0502020202020204" pitchFamily="34" charset="0"/>
                <a:cs typeface="Arial"/>
              </a:rPr>
              <a:t>is</a:t>
            </a:r>
            <a:r>
              <a:rPr lang="en-GB" sz="2000" spc="-5" dirty="0" smtClean="0">
                <a:latin typeface="Century Gothic" panose="020B0502020202020204" pitchFamily="34" charset="0"/>
                <a:cs typeface="Arial"/>
              </a:rPr>
              <a:t>:</a:t>
            </a:r>
            <a:endParaRPr sz="2000" dirty="0">
              <a:latin typeface="Century Gothic" panose="020B0502020202020204" pitchFamily="34" charset="0"/>
              <a:cs typeface="Arial"/>
            </a:endParaRPr>
          </a:p>
          <a:p>
            <a:pPr marL="12700" marR="5080">
              <a:lnSpc>
                <a:spcPts val="2880"/>
              </a:lnSpc>
              <a:spcBef>
                <a:spcPts val="90"/>
              </a:spcBef>
            </a:pPr>
            <a:r>
              <a:rPr sz="2000" spc="-5" dirty="0">
                <a:latin typeface="Century Gothic" panose="020B0502020202020204" pitchFamily="34" charset="0"/>
                <a:cs typeface="Arial"/>
              </a:rPr>
              <a:t>↑lipolysis in adipose tissue </a:t>
            </a:r>
            <a:endParaRPr lang="en-GB" sz="2000" spc="-5" dirty="0" smtClean="0">
              <a:latin typeface="Century Gothic" panose="020B0502020202020204" pitchFamily="34" charset="0"/>
              <a:cs typeface="Arial"/>
            </a:endParaRPr>
          </a:p>
          <a:p>
            <a:pPr marL="12700" marR="5080">
              <a:lnSpc>
                <a:spcPts val="2880"/>
              </a:lnSpc>
              <a:spcBef>
                <a:spcPts val="90"/>
              </a:spcBef>
            </a:pPr>
            <a:r>
              <a:rPr sz="2000" dirty="0" smtClean="0">
                <a:latin typeface="Century Gothic" panose="020B0502020202020204" pitchFamily="34" charset="0"/>
                <a:cs typeface="Arial"/>
              </a:rPr>
              <a:t>↑ </a:t>
            </a:r>
            <a:r>
              <a:rPr sz="2000" spc="-30" dirty="0" smtClean="0">
                <a:latin typeface="Century Gothic" panose="020B0502020202020204" pitchFamily="34" charset="0"/>
                <a:cs typeface="Arial"/>
              </a:rPr>
              <a:t>[</a:t>
            </a:r>
            <a:r>
              <a:rPr sz="2000" spc="-30" dirty="0">
                <a:latin typeface="Century Gothic" panose="020B0502020202020204" pitchFamily="34" charset="0"/>
                <a:cs typeface="Arial"/>
              </a:rPr>
              <a:t>FFA] </a:t>
            </a:r>
            <a:endParaRPr lang="en-GB" sz="2000" spc="-30" dirty="0" smtClean="0">
              <a:latin typeface="Century Gothic" panose="020B0502020202020204" pitchFamily="34" charset="0"/>
              <a:cs typeface="Arial"/>
            </a:endParaRPr>
          </a:p>
          <a:p>
            <a:pPr marL="12700" marR="5080">
              <a:lnSpc>
                <a:spcPts val="2880"/>
              </a:lnSpc>
              <a:spcBef>
                <a:spcPts val="90"/>
              </a:spcBef>
            </a:pPr>
            <a:r>
              <a:rPr sz="2000" dirty="0" smtClean="0">
                <a:latin typeface="Century Gothic" panose="020B0502020202020204" pitchFamily="34" charset="0"/>
                <a:cs typeface="Arial"/>
              </a:rPr>
              <a:t>↑ </a:t>
            </a:r>
            <a:r>
              <a:rPr sz="2000" spc="-5" dirty="0">
                <a:latin typeface="Century Gothic" panose="020B0502020202020204" pitchFamily="34" charset="0"/>
                <a:cs typeface="Arial"/>
              </a:rPr>
              <a:t>mobilization </a:t>
            </a:r>
            <a:r>
              <a:rPr sz="2000" dirty="0">
                <a:latin typeface="Century Gothic" panose="020B0502020202020204" pitchFamily="34" charset="0"/>
                <a:cs typeface="Arial"/>
              </a:rPr>
              <a:t>of </a:t>
            </a:r>
            <a:r>
              <a:rPr sz="2000" spc="-50" dirty="0">
                <a:latin typeface="Century Gothic" panose="020B0502020202020204" pitchFamily="34" charset="0"/>
                <a:cs typeface="Arial"/>
              </a:rPr>
              <a:t>FFA  </a:t>
            </a:r>
            <a:r>
              <a:rPr sz="2000" dirty="0">
                <a:latin typeface="Century Gothic" panose="020B0502020202020204" pitchFamily="34" charset="0"/>
                <a:cs typeface="Arial"/>
              </a:rPr>
              <a:t>to </a:t>
            </a:r>
            <a:r>
              <a:rPr sz="2000" spc="-5" dirty="0" smtClean="0">
                <a:latin typeface="Century Gothic" panose="020B0502020202020204" pitchFamily="34" charset="0"/>
                <a:cs typeface="Arial"/>
              </a:rPr>
              <a:t>liver</a:t>
            </a:r>
            <a:endParaRPr lang="en-GB" sz="2000" spc="-5" dirty="0" smtClean="0">
              <a:latin typeface="Century Gothic" panose="020B0502020202020204" pitchFamily="34" charset="0"/>
              <a:cs typeface="Arial"/>
            </a:endParaRPr>
          </a:p>
          <a:p>
            <a:pPr marL="12700" marR="5080">
              <a:lnSpc>
                <a:spcPts val="2880"/>
              </a:lnSpc>
              <a:spcBef>
                <a:spcPts val="90"/>
              </a:spcBef>
            </a:pPr>
            <a:r>
              <a:rPr sz="2000" spc="-5" dirty="0" smtClean="0">
                <a:latin typeface="Century Gothic" panose="020B0502020202020204" pitchFamily="34" charset="0"/>
                <a:cs typeface="Arial"/>
              </a:rPr>
              <a:t>↑</a:t>
            </a:r>
            <a:r>
              <a:rPr sz="2000" spc="-5" dirty="0">
                <a:latin typeface="Century Gothic" panose="020B0502020202020204" pitchFamily="34" charset="0"/>
                <a:cs typeface="Arial"/>
              </a:rPr>
              <a:t>hepatic</a:t>
            </a:r>
            <a:r>
              <a:rPr sz="2000" spc="25" dirty="0">
                <a:latin typeface="Century Gothic" panose="020B0502020202020204" pitchFamily="34" charset="0"/>
                <a:cs typeface="Arial"/>
              </a:rPr>
              <a:t> </a:t>
            </a:r>
            <a:r>
              <a:rPr sz="2000" spc="-70" dirty="0" smtClean="0">
                <a:latin typeface="Century Gothic" panose="020B0502020202020204" pitchFamily="34" charset="0"/>
                <a:cs typeface="Arial"/>
              </a:rPr>
              <a:t>FA</a:t>
            </a:r>
            <a:r>
              <a:rPr lang="en-GB" sz="2000" dirty="0">
                <a:latin typeface="Century Gothic" panose="020B0502020202020204" pitchFamily="34" charset="0"/>
                <a:cs typeface="Arial"/>
              </a:rPr>
              <a:t> </a:t>
            </a:r>
            <a:r>
              <a:rPr lang="en-US" sz="2000" spc="-5" dirty="0" smtClean="0">
                <a:latin typeface="Century Gothic" panose="020B0502020202020204" pitchFamily="34" charset="0"/>
                <a:cs typeface="Arial"/>
              </a:rPr>
              <a:t>O</a:t>
            </a:r>
            <a:r>
              <a:rPr sz="2000" spc="-5" dirty="0" smtClean="0">
                <a:latin typeface="Century Gothic" panose="020B0502020202020204" pitchFamily="34" charset="0"/>
                <a:cs typeface="Arial"/>
              </a:rPr>
              <a:t>xidation</a:t>
            </a:r>
            <a:endParaRPr lang="en-GB" sz="2000" spc="-5" dirty="0" smtClean="0">
              <a:latin typeface="Century Gothic" panose="020B0502020202020204" pitchFamily="34" charset="0"/>
              <a:cs typeface="Arial"/>
            </a:endParaRPr>
          </a:p>
          <a:p>
            <a:pPr marL="12700">
              <a:lnSpc>
                <a:spcPts val="2785"/>
              </a:lnSpc>
            </a:pPr>
            <a:r>
              <a:rPr sz="2000" dirty="0" smtClean="0">
                <a:latin typeface="Century Gothic" panose="020B0502020202020204" pitchFamily="34" charset="0"/>
                <a:cs typeface="Arial"/>
              </a:rPr>
              <a:t>↑ </a:t>
            </a:r>
            <a:r>
              <a:rPr sz="2000" spc="-5" dirty="0">
                <a:latin typeface="Century Gothic" panose="020B0502020202020204" pitchFamily="34" charset="0"/>
                <a:cs typeface="Arial"/>
              </a:rPr>
              <a:t>hepatic</a:t>
            </a:r>
            <a:r>
              <a:rPr sz="2000" spc="95" dirty="0">
                <a:latin typeface="Century Gothic" panose="020B0502020202020204" pitchFamily="34" charset="0"/>
                <a:cs typeface="Arial"/>
              </a:rPr>
              <a:t> </a:t>
            </a:r>
            <a:r>
              <a:rPr sz="2000" spc="-5" dirty="0" smtClean="0">
                <a:latin typeface="Century Gothic" panose="020B0502020202020204" pitchFamily="34" charset="0"/>
                <a:cs typeface="Arial"/>
              </a:rPr>
              <a:t>acetyl</a:t>
            </a:r>
            <a:r>
              <a:rPr lang="en-GB" sz="2000" dirty="0">
                <a:latin typeface="Century Gothic" panose="020B0502020202020204" pitchFamily="34" charset="0"/>
                <a:cs typeface="Arial"/>
              </a:rPr>
              <a:t> </a:t>
            </a:r>
            <a:r>
              <a:rPr sz="2000" spc="-5" dirty="0" smtClean="0">
                <a:latin typeface="Century Gothic" panose="020B0502020202020204" pitchFamily="34" charset="0"/>
                <a:cs typeface="Arial"/>
              </a:rPr>
              <a:t>CoA </a:t>
            </a:r>
            <a:r>
              <a:rPr sz="2000" spc="-5" dirty="0">
                <a:latin typeface="Century Gothic" panose="020B0502020202020204" pitchFamily="34" charset="0"/>
                <a:cs typeface="Arial"/>
              </a:rPr>
              <a:t>which will be utilized in  </a:t>
            </a:r>
            <a:r>
              <a:rPr sz="2000" dirty="0">
                <a:latin typeface="Century Gothic" panose="020B0502020202020204" pitchFamily="34" charset="0"/>
                <a:cs typeface="Arial"/>
              </a:rPr>
              <a:t>KB </a:t>
            </a:r>
            <a:r>
              <a:rPr sz="2000" spc="-5" dirty="0">
                <a:latin typeface="Century Gothic" panose="020B0502020202020204" pitchFamily="34" charset="0"/>
                <a:cs typeface="Arial"/>
              </a:rPr>
              <a:t>synthesis (</a:t>
            </a:r>
            <a:r>
              <a:rPr sz="2000" spc="-5" dirty="0" err="1" smtClean="0">
                <a:latin typeface="Century Gothic" panose="020B0502020202020204" pitchFamily="34" charset="0"/>
                <a:cs typeface="Arial"/>
              </a:rPr>
              <a:t>ketogenesis</a:t>
            </a:r>
            <a:r>
              <a:rPr sz="2000" spc="-5" dirty="0" smtClean="0">
                <a:latin typeface="Century Gothic" panose="020B0502020202020204" pitchFamily="34" charset="0"/>
                <a:cs typeface="Arial"/>
              </a:rPr>
              <a:t>)</a:t>
            </a:r>
            <a:endParaRPr lang="en-GB" sz="2000" spc="-5" dirty="0" smtClean="0">
              <a:latin typeface="Century Gothic" panose="020B0502020202020204" pitchFamily="34" charset="0"/>
              <a:cs typeface="Arial"/>
            </a:endParaRPr>
          </a:p>
          <a:p>
            <a:pPr marL="12700">
              <a:lnSpc>
                <a:spcPts val="2785"/>
              </a:lnSpc>
            </a:pPr>
            <a:r>
              <a:rPr sz="2000" spc="-5" dirty="0" smtClean="0">
                <a:latin typeface="Century Gothic" panose="020B0502020202020204" pitchFamily="34" charset="0"/>
                <a:cs typeface="Arial"/>
              </a:rPr>
              <a:t>ketoacidosis</a:t>
            </a:r>
            <a:endParaRPr sz="2000" dirty="0">
              <a:latin typeface="Century Gothic" panose="020B0502020202020204" pitchFamily="34" charset="0"/>
              <a:cs typeface="Arial"/>
            </a:endParaRPr>
          </a:p>
        </p:txBody>
      </p:sp>
      <p:sp>
        <p:nvSpPr>
          <p:cNvPr id="5" name="TextBox 4"/>
          <p:cNvSpPr txBox="1"/>
          <p:nvPr/>
        </p:nvSpPr>
        <p:spPr>
          <a:xfrm>
            <a:off x="112267" y="33866"/>
            <a:ext cx="7582073" cy="1077218"/>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Mechanisms </a:t>
            </a:r>
            <a:r>
              <a:rPr lang="en-GB" sz="3200" dirty="0" smtClean="0">
                <a:solidFill>
                  <a:srgbClr val="237D81"/>
                </a:solidFill>
                <a:latin typeface="Century Gothic" panose="020B0502020202020204" pitchFamily="34" charset="0"/>
              </a:rPr>
              <a:t>of DKA</a:t>
            </a:r>
            <a:endParaRPr lang="en-GB" sz="3200" dirty="0">
              <a:solidFill>
                <a:srgbClr val="237D81"/>
              </a:solidFill>
              <a:latin typeface="Century Gothic" panose="020B0502020202020204" pitchFamily="34" charset="0"/>
            </a:endParaRPr>
          </a:p>
          <a:p>
            <a:endParaRPr lang="en-GB" sz="3200" dirty="0">
              <a:solidFill>
                <a:srgbClr val="237D81"/>
              </a:solidFill>
              <a:latin typeface="Century Gothic" panose="020B0502020202020204" pitchFamily="34" charset="0"/>
            </a:endParaRPr>
          </a:p>
        </p:txBody>
      </p:sp>
    </p:spTree>
    <p:extLst>
      <p:ext uri="{BB962C8B-B14F-4D97-AF65-F5344CB8AC3E}">
        <p14:creationId xmlns:p14="http://schemas.microsoft.com/office/powerpoint/2010/main" val="2360981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
          <p:cNvSpPr txBox="1"/>
          <p:nvPr/>
        </p:nvSpPr>
        <p:spPr>
          <a:xfrm>
            <a:off x="259308" y="912095"/>
            <a:ext cx="9935570" cy="1284967"/>
          </a:xfrm>
          <a:prstGeom prst="rect">
            <a:avLst/>
          </a:prstGeom>
        </p:spPr>
        <p:txBody>
          <a:bodyPr vert="horz" wrap="square" lIns="0" tIns="0" rIns="0" bIns="0" rtlCol="0">
            <a:spAutoFit/>
          </a:bodyPr>
          <a:lstStyle/>
          <a:p>
            <a:pPr marL="268605" marR="5080" indent="-256540">
              <a:lnSpc>
                <a:spcPct val="100000"/>
              </a:lnSpc>
              <a:tabLst>
                <a:tab pos="268605" algn="l"/>
              </a:tabLst>
            </a:pPr>
            <a:r>
              <a:rPr sz="1500" dirty="0">
                <a:solidFill>
                  <a:schemeClr val="tx1">
                    <a:lumMod val="85000"/>
                    <a:lumOff val="15000"/>
                  </a:schemeClr>
                </a:solidFill>
                <a:latin typeface="Century Gothic" panose="020B0502020202020204" pitchFamily="34" charset="0"/>
                <a:cs typeface="Times New Roman"/>
              </a:rPr>
              <a:t>	</a:t>
            </a:r>
            <a:r>
              <a:rPr sz="2200" dirty="0">
                <a:solidFill>
                  <a:schemeClr val="tx1">
                    <a:lumMod val="85000"/>
                    <a:lumOff val="15000"/>
                  </a:schemeClr>
                </a:solidFill>
                <a:latin typeface="Century Gothic" panose="020B0502020202020204" pitchFamily="34" charset="0"/>
                <a:cs typeface="Lucida Sans Unicode"/>
              </a:rPr>
              <a:t>In </a:t>
            </a:r>
            <a:r>
              <a:rPr sz="2200" spc="-5" dirty="0">
                <a:solidFill>
                  <a:schemeClr val="tx1">
                    <a:lumMod val="85000"/>
                    <a:lumOff val="15000"/>
                  </a:schemeClr>
                </a:solidFill>
                <a:latin typeface="Century Gothic" panose="020B0502020202020204" pitchFamily="34" charset="0"/>
                <a:cs typeface="Lucida Sans Unicode"/>
              </a:rPr>
              <a:t>uncontrolled </a:t>
            </a:r>
            <a:r>
              <a:rPr sz="2200" dirty="0">
                <a:solidFill>
                  <a:schemeClr val="tx1">
                    <a:lumMod val="85000"/>
                    <a:lumOff val="15000"/>
                  </a:schemeClr>
                </a:solidFill>
                <a:latin typeface="Century Gothic" panose="020B0502020202020204" pitchFamily="34" charset="0"/>
                <a:cs typeface="Lucida Sans Unicode"/>
              </a:rPr>
              <a:t>DM the rate </a:t>
            </a:r>
            <a:r>
              <a:rPr sz="2200" spc="-5" dirty="0">
                <a:solidFill>
                  <a:schemeClr val="tx1">
                    <a:lumMod val="85000"/>
                    <a:lumOff val="15000"/>
                  </a:schemeClr>
                </a:solidFill>
                <a:latin typeface="Century Gothic" panose="020B0502020202020204" pitchFamily="34" charset="0"/>
                <a:cs typeface="Lucida Sans Unicode"/>
              </a:rPr>
              <a:t>of ketogenesis </a:t>
            </a:r>
            <a:r>
              <a:rPr sz="2200" dirty="0">
                <a:solidFill>
                  <a:schemeClr val="tx1">
                    <a:lumMod val="85000"/>
                    <a:lumOff val="15000"/>
                  </a:schemeClr>
                </a:solidFill>
                <a:latin typeface="Century Gothic" panose="020B0502020202020204" pitchFamily="34" charset="0"/>
                <a:cs typeface="Lucida Sans Unicode"/>
              </a:rPr>
              <a:t>is </a:t>
            </a:r>
            <a:r>
              <a:rPr sz="2200" spc="-5" dirty="0">
                <a:solidFill>
                  <a:schemeClr val="tx1">
                    <a:lumMod val="85000"/>
                    <a:lumOff val="15000"/>
                  </a:schemeClr>
                </a:solidFill>
                <a:latin typeface="Century Gothic" panose="020B0502020202020204" pitchFamily="34" charset="0"/>
                <a:cs typeface="Lucida Sans Unicode"/>
              </a:rPr>
              <a:t>&gt; </a:t>
            </a:r>
            <a:r>
              <a:rPr sz="2200" dirty="0">
                <a:solidFill>
                  <a:schemeClr val="tx1">
                    <a:lumMod val="85000"/>
                    <a:lumOff val="15000"/>
                  </a:schemeClr>
                </a:solidFill>
                <a:latin typeface="Century Gothic" panose="020B0502020202020204" pitchFamily="34" charset="0"/>
                <a:cs typeface="Lucida Sans Unicode"/>
              </a:rPr>
              <a:t>the</a:t>
            </a:r>
            <a:r>
              <a:rPr sz="2200" spc="-125" dirty="0">
                <a:solidFill>
                  <a:schemeClr val="tx1">
                    <a:lumMod val="85000"/>
                    <a:lumOff val="15000"/>
                  </a:schemeClr>
                </a:solidFill>
                <a:latin typeface="Century Gothic" panose="020B0502020202020204" pitchFamily="34" charset="0"/>
                <a:cs typeface="Lucida Sans Unicode"/>
              </a:rPr>
              <a:t> </a:t>
            </a:r>
            <a:r>
              <a:rPr sz="2200" dirty="0">
                <a:solidFill>
                  <a:schemeClr val="tx1">
                    <a:lumMod val="85000"/>
                    <a:lumOff val="15000"/>
                  </a:schemeClr>
                </a:solidFill>
                <a:latin typeface="Century Gothic" panose="020B0502020202020204" pitchFamily="34" charset="0"/>
                <a:cs typeface="Lucida Sans Unicode"/>
              </a:rPr>
              <a:t>rate</a:t>
            </a:r>
            <a:r>
              <a:rPr sz="2200" spc="-25" dirty="0">
                <a:solidFill>
                  <a:schemeClr val="tx1">
                    <a:lumMod val="85000"/>
                    <a:lumOff val="15000"/>
                  </a:schemeClr>
                </a:solidFill>
                <a:latin typeface="Century Gothic" panose="020B0502020202020204" pitchFamily="34" charset="0"/>
                <a:cs typeface="Lucida Sans Unicode"/>
              </a:rPr>
              <a:t> </a:t>
            </a:r>
            <a:r>
              <a:rPr sz="2200" spc="-10" dirty="0" smtClean="0">
                <a:solidFill>
                  <a:schemeClr val="tx1">
                    <a:lumMod val="85000"/>
                    <a:lumOff val="15000"/>
                  </a:schemeClr>
                </a:solidFill>
                <a:latin typeface="Century Gothic" panose="020B0502020202020204" pitchFamily="34" charset="0"/>
                <a:cs typeface="Lucida Sans Unicode"/>
              </a:rPr>
              <a:t>of</a:t>
            </a:r>
            <a:r>
              <a:rPr lang="en-GB" sz="2200" spc="-10" dirty="0" smtClean="0">
                <a:solidFill>
                  <a:schemeClr val="tx1">
                    <a:lumMod val="85000"/>
                    <a:lumOff val="15000"/>
                  </a:schemeClr>
                </a:solidFill>
                <a:latin typeface="Century Gothic" panose="020B0502020202020204" pitchFamily="34" charset="0"/>
                <a:cs typeface="Lucida Sans Unicode"/>
              </a:rPr>
              <a:t> </a:t>
            </a:r>
            <a:r>
              <a:rPr sz="2200" spc="-5" dirty="0" err="1" smtClean="0">
                <a:solidFill>
                  <a:schemeClr val="tx1">
                    <a:lumMod val="85000"/>
                    <a:lumOff val="15000"/>
                  </a:schemeClr>
                </a:solidFill>
                <a:latin typeface="Century Gothic" panose="020B0502020202020204" pitchFamily="34" charset="0"/>
                <a:cs typeface="Lucida Sans Unicode"/>
              </a:rPr>
              <a:t>ketolysis</a:t>
            </a:r>
            <a:r>
              <a:rPr lang="en-GB" sz="2200" spc="-5" dirty="0">
                <a:solidFill>
                  <a:schemeClr val="tx1">
                    <a:lumMod val="85000"/>
                    <a:lumOff val="15000"/>
                  </a:schemeClr>
                </a:solidFill>
                <a:latin typeface="Century Gothic" panose="020B0502020202020204" pitchFamily="34" charset="0"/>
                <a:cs typeface="Lucida Sans Unicode"/>
              </a:rPr>
              <a:t> </a:t>
            </a:r>
            <a:r>
              <a:rPr sz="2200" spc="-5" dirty="0" err="1" smtClean="0">
                <a:solidFill>
                  <a:schemeClr val="tx1">
                    <a:lumMod val="85000"/>
                    <a:lumOff val="15000"/>
                  </a:schemeClr>
                </a:solidFill>
                <a:latin typeface="Century Gothic" panose="020B0502020202020204" pitchFamily="34" charset="0"/>
                <a:cs typeface="Lucida Sans Unicode"/>
              </a:rPr>
              <a:t>ketonemia</a:t>
            </a:r>
            <a:r>
              <a:rPr sz="2200" spc="-5" dirty="0" smtClean="0">
                <a:solidFill>
                  <a:schemeClr val="tx1">
                    <a:lumMod val="85000"/>
                    <a:lumOff val="15000"/>
                  </a:schemeClr>
                </a:solidFill>
                <a:latin typeface="Century Gothic" panose="020B0502020202020204" pitchFamily="34" charset="0"/>
                <a:cs typeface="Lucida Sans Unicode"/>
              </a:rPr>
              <a:t> </a:t>
            </a:r>
            <a:r>
              <a:rPr sz="2200" spc="-5" dirty="0">
                <a:solidFill>
                  <a:schemeClr val="tx1">
                    <a:lumMod val="85000"/>
                    <a:lumOff val="15000"/>
                  </a:schemeClr>
                </a:solidFill>
                <a:latin typeface="Century Gothic" panose="020B0502020202020204" pitchFamily="34" charset="0"/>
                <a:cs typeface="Lucida Sans Unicode"/>
              </a:rPr>
              <a:t>(↑[KB] </a:t>
            </a:r>
            <a:r>
              <a:rPr sz="2200" dirty="0">
                <a:solidFill>
                  <a:schemeClr val="tx1">
                    <a:lumMod val="85000"/>
                    <a:lumOff val="15000"/>
                  </a:schemeClr>
                </a:solidFill>
                <a:latin typeface="Century Gothic" panose="020B0502020202020204" pitchFamily="34" charset="0"/>
                <a:cs typeface="Lucida Sans Unicode"/>
              </a:rPr>
              <a:t>in </a:t>
            </a:r>
            <a:r>
              <a:rPr sz="2200" dirty="0" smtClean="0">
                <a:solidFill>
                  <a:schemeClr val="tx1">
                    <a:lumMod val="85000"/>
                    <a:lumOff val="15000"/>
                  </a:schemeClr>
                </a:solidFill>
                <a:latin typeface="Century Gothic" panose="020B0502020202020204" pitchFamily="34" charset="0"/>
                <a:cs typeface="Lucida Sans Unicode"/>
              </a:rPr>
              <a:t>blood)</a:t>
            </a:r>
            <a:endParaRPr lang="en-GB" sz="2200" dirty="0">
              <a:solidFill>
                <a:schemeClr val="tx1">
                  <a:lumMod val="85000"/>
                  <a:lumOff val="15000"/>
                </a:schemeClr>
              </a:solidFill>
              <a:latin typeface="Century Gothic" panose="020B0502020202020204" pitchFamily="34" charset="0"/>
              <a:cs typeface="Times New Roman"/>
            </a:endParaRPr>
          </a:p>
          <a:p>
            <a:pPr marL="268605" marR="5080" indent="-256540">
              <a:lnSpc>
                <a:spcPct val="100000"/>
              </a:lnSpc>
              <a:tabLst>
                <a:tab pos="268605" algn="l"/>
              </a:tabLst>
            </a:pPr>
            <a:r>
              <a:rPr lang="en-GB" sz="2200" spc="-5" dirty="0" smtClean="0">
                <a:solidFill>
                  <a:schemeClr val="tx1">
                    <a:lumMod val="85000"/>
                    <a:lumOff val="15000"/>
                  </a:schemeClr>
                </a:solidFill>
                <a:latin typeface="Century Gothic" panose="020B0502020202020204" pitchFamily="34" charset="0"/>
                <a:cs typeface="Lucida Sans Unicode"/>
              </a:rPr>
              <a:t>   </a:t>
            </a:r>
            <a:r>
              <a:rPr sz="2200" spc="-5" dirty="0" err="1" smtClean="0">
                <a:solidFill>
                  <a:schemeClr val="tx1">
                    <a:lumMod val="85000"/>
                    <a:lumOff val="15000"/>
                  </a:schemeClr>
                </a:solidFill>
                <a:latin typeface="Century Gothic" panose="020B0502020202020204" pitchFamily="34" charset="0"/>
                <a:cs typeface="Lucida Sans Unicode"/>
              </a:rPr>
              <a:t>ketonuria</a:t>
            </a:r>
            <a:r>
              <a:rPr sz="2200" spc="-5" dirty="0" smtClean="0">
                <a:solidFill>
                  <a:schemeClr val="tx1">
                    <a:lumMod val="85000"/>
                    <a:lumOff val="15000"/>
                  </a:schemeClr>
                </a:solidFill>
                <a:latin typeface="Century Gothic" panose="020B0502020202020204" pitchFamily="34" charset="0"/>
                <a:cs typeface="Lucida Sans Unicode"/>
              </a:rPr>
              <a:t> </a:t>
            </a:r>
            <a:r>
              <a:rPr sz="2200" dirty="0">
                <a:solidFill>
                  <a:schemeClr val="tx1">
                    <a:lumMod val="85000"/>
                    <a:lumOff val="15000"/>
                  </a:schemeClr>
                </a:solidFill>
                <a:latin typeface="Century Gothic" panose="020B0502020202020204" pitchFamily="34" charset="0"/>
                <a:cs typeface="Lucida Sans Unicode"/>
              </a:rPr>
              <a:t>(↑[KB] in  </a:t>
            </a:r>
            <a:r>
              <a:rPr sz="2200" spc="-5" dirty="0">
                <a:solidFill>
                  <a:schemeClr val="tx1">
                    <a:lumMod val="85000"/>
                    <a:lumOff val="15000"/>
                  </a:schemeClr>
                </a:solidFill>
                <a:latin typeface="Century Gothic" panose="020B0502020202020204" pitchFamily="34" charset="0"/>
                <a:cs typeface="Lucida Sans Unicode"/>
              </a:rPr>
              <a:t>urine).</a:t>
            </a:r>
            <a:endParaRPr sz="2200" dirty="0">
              <a:solidFill>
                <a:schemeClr val="tx1">
                  <a:lumMod val="85000"/>
                  <a:lumOff val="15000"/>
                </a:schemeClr>
              </a:solidFill>
              <a:latin typeface="Century Gothic" panose="020B0502020202020204" pitchFamily="34" charset="0"/>
              <a:cs typeface="Lucida Sans Unicode"/>
            </a:endParaRPr>
          </a:p>
          <a:p>
            <a:pPr>
              <a:lnSpc>
                <a:spcPct val="100000"/>
              </a:lnSpc>
              <a:spcBef>
                <a:spcPts val="20"/>
              </a:spcBef>
            </a:pPr>
            <a:endParaRPr sz="1750" dirty="0">
              <a:solidFill>
                <a:schemeClr val="tx1">
                  <a:lumMod val="85000"/>
                  <a:lumOff val="15000"/>
                </a:schemeClr>
              </a:solidFill>
              <a:latin typeface="Century Gothic" panose="020B0502020202020204" pitchFamily="34" charset="0"/>
              <a:cs typeface="Times New Roman"/>
            </a:endParaRPr>
          </a:p>
        </p:txBody>
      </p:sp>
      <p:graphicFrame>
        <p:nvGraphicFramePr>
          <p:cNvPr id="3" name="Diagram 2"/>
          <p:cNvGraphicFramePr/>
          <p:nvPr>
            <p:extLst>
              <p:ext uri="{D42A27DB-BD31-4B8C-83A1-F6EECF244321}">
                <p14:modId xmlns:p14="http://schemas.microsoft.com/office/powerpoint/2010/main" val="2148250617"/>
              </p:ext>
            </p:extLst>
          </p:nvPr>
        </p:nvGraphicFramePr>
        <p:xfrm>
          <a:off x="-1290471" y="2044539"/>
          <a:ext cx="7868692" cy="4813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12267" y="33866"/>
            <a:ext cx="7582073" cy="584775"/>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Mechanisms &amp;Manifestations of </a:t>
            </a:r>
            <a:r>
              <a:rPr lang="en-GB" sz="3200" dirty="0" smtClean="0">
                <a:solidFill>
                  <a:srgbClr val="237D81"/>
                </a:solidFill>
                <a:latin typeface="Century Gothic" panose="020B0502020202020204" pitchFamily="34" charset="0"/>
              </a:rPr>
              <a:t>DKA</a:t>
            </a:r>
            <a:endParaRPr lang="en-GB" sz="3200" dirty="0">
              <a:solidFill>
                <a:srgbClr val="237D81"/>
              </a:solidFill>
              <a:latin typeface="Century Gothic" panose="020B0502020202020204" pitchFamily="34" charset="0"/>
            </a:endParaRPr>
          </a:p>
        </p:txBody>
      </p:sp>
      <p:sp>
        <p:nvSpPr>
          <p:cNvPr id="7" name="TextBox 6">
            <a:extLst>
              <a:ext uri="{FF2B5EF4-FFF2-40B4-BE49-F238E27FC236}">
                <a16:creationId xmlns:a16="http://schemas.microsoft.com/office/drawing/2014/main" xmlns="" id="{8344229D-0A9B-48F0-8494-A9603734BDC4}"/>
              </a:ext>
            </a:extLst>
          </p:cNvPr>
          <p:cNvSpPr txBox="1"/>
          <p:nvPr/>
        </p:nvSpPr>
        <p:spPr>
          <a:xfrm>
            <a:off x="5910147" y="3329506"/>
            <a:ext cx="5396192"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lvl="0" algn="ctr"/>
            <a:r>
              <a:rPr lang="en-US">
                <a:solidFill>
                  <a:srgbClr val="008F01"/>
                </a:solidFill>
              </a:rPr>
              <a:t>Usually the rate of production of ketone bodies is equal to the degradation. </a:t>
            </a:r>
            <a:r>
              <a:rPr lang="en-US" dirty="0">
                <a:solidFill>
                  <a:srgbClr val="008F01"/>
                </a:solidFill>
              </a:rPr>
              <a:t>But in excess amount of ketone bodies the tissues are not able to use all the ketone bodies and its amount will be elevated in the blood (</a:t>
            </a:r>
            <a:r>
              <a:rPr lang="en-US" dirty="0" err="1">
                <a:solidFill>
                  <a:srgbClr val="008F01"/>
                </a:solidFill>
              </a:rPr>
              <a:t>ketonemia</a:t>
            </a:r>
            <a:r>
              <a:rPr lang="en-US" dirty="0">
                <a:solidFill>
                  <a:srgbClr val="008F01"/>
                </a:solidFill>
              </a:rPr>
              <a:t>), and then excreted in urine (</a:t>
            </a:r>
            <a:r>
              <a:rPr lang="en-US" dirty="0" err="1">
                <a:solidFill>
                  <a:srgbClr val="008F01"/>
                </a:solidFill>
              </a:rPr>
              <a:t>ketonurea</a:t>
            </a:r>
            <a:r>
              <a:rPr lang="en-US" dirty="0">
                <a:solidFill>
                  <a:srgbClr val="008F01"/>
                </a:solidFill>
              </a:rPr>
              <a:t>) which leads to ketoacidosis</a:t>
            </a:r>
          </a:p>
        </p:txBody>
      </p:sp>
    </p:spTree>
    <p:extLst>
      <p:ext uri="{BB962C8B-B14F-4D97-AF65-F5344CB8AC3E}">
        <p14:creationId xmlns:p14="http://schemas.microsoft.com/office/powerpoint/2010/main" val="307525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48139591"/>
              </p:ext>
            </p:extLst>
          </p:nvPr>
        </p:nvGraphicFramePr>
        <p:xfrm>
          <a:off x="-1468650" y="101121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2267" y="33866"/>
            <a:ext cx="7582073" cy="584775"/>
          </a:xfrm>
          <a:prstGeom prst="rect">
            <a:avLst/>
          </a:prstGeom>
          <a:noFill/>
        </p:spPr>
        <p:txBody>
          <a:bodyPr wrap="square" rtlCol="0">
            <a:spAutoFit/>
          </a:bodyPr>
          <a:lstStyle/>
          <a:p>
            <a:r>
              <a:rPr lang="en-GB" sz="3200" smtClean="0">
                <a:solidFill>
                  <a:srgbClr val="237D81"/>
                </a:solidFill>
                <a:latin typeface="Century Gothic" panose="020B0502020202020204" pitchFamily="34" charset="0"/>
              </a:rPr>
              <a:t>Precipitating factors for DKA</a:t>
            </a:r>
            <a:endParaRPr lang="en-GB" sz="3200">
              <a:solidFill>
                <a:srgbClr val="237D81"/>
              </a:solidFill>
              <a:latin typeface="Century Gothic" panose="020B0502020202020204" pitchFamily="34" charset="0"/>
            </a:endParaRPr>
          </a:p>
        </p:txBody>
      </p:sp>
      <p:sp>
        <p:nvSpPr>
          <p:cNvPr id="6" name="TextBox 5">
            <a:extLst>
              <a:ext uri="{FF2B5EF4-FFF2-40B4-BE49-F238E27FC236}">
                <a16:creationId xmlns:a16="http://schemas.microsoft.com/office/drawing/2014/main" xmlns="" id="{8344229D-0A9B-48F0-8494-A9603734BDC4}"/>
              </a:ext>
            </a:extLst>
          </p:cNvPr>
          <p:cNvSpPr txBox="1"/>
          <p:nvPr/>
        </p:nvSpPr>
        <p:spPr>
          <a:xfrm>
            <a:off x="5664820" y="3039575"/>
            <a:ext cx="5396192"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lvl="0" algn="ctr"/>
            <a:r>
              <a:rPr lang="en-US" dirty="0">
                <a:solidFill>
                  <a:srgbClr val="008F01"/>
                </a:solidFill>
              </a:rPr>
              <a:t>Also too much insulin deficiency, so either it is the first episode of ketoacidosis so the patient has not been diagnosed or the patient misses his dos of insulin so (non-</a:t>
            </a:r>
            <a:r>
              <a:rPr lang="en-US" dirty="0" err="1">
                <a:solidFill>
                  <a:srgbClr val="008F01"/>
                </a:solidFill>
              </a:rPr>
              <a:t>complince</a:t>
            </a:r>
            <a:r>
              <a:rPr lang="en-US" dirty="0">
                <a:solidFill>
                  <a:srgbClr val="008F01"/>
                </a:solidFill>
              </a:rPr>
              <a:t>) by the patient. Or if there is sever illness causes physical stress but not the stress you get from exams.</a:t>
            </a:r>
          </a:p>
        </p:txBody>
      </p:sp>
    </p:spTree>
    <p:extLst>
      <p:ext uri="{BB962C8B-B14F-4D97-AF65-F5344CB8AC3E}">
        <p14:creationId xmlns:p14="http://schemas.microsoft.com/office/powerpoint/2010/main" val="2681269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80903935"/>
              </p:ext>
            </p:extLst>
          </p:nvPr>
        </p:nvGraphicFramePr>
        <p:xfrm>
          <a:off x="0" y="740230"/>
          <a:ext cx="12003314" cy="5674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12267" y="123074"/>
            <a:ext cx="11891047" cy="461665"/>
          </a:xfrm>
          <a:prstGeom prst="rect">
            <a:avLst/>
          </a:prstGeom>
          <a:noFill/>
        </p:spPr>
        <p:txBody>
          <a:bodyPr wrap="square" rtlCol="0">
            <a:spAutoFit/>
          </a:bodyPr>
          <a:lstStyle/>
          <a:p>
            <a:r>
              <a:rPr lang="en-GB" sz="2400" dirty="0">
                <a:solidFill>
                  <a:srgbClr val="237D81"/>
                </a:solidFill>
                <a:latin typeface="Century Gothic" panose="020B0502020202020204" pitchFamily="34" charset="0"/>
              </a:rPr>
              <a:t>Hyperosmolar Hyperglycaemic State (HHS)= Hyperosmolar Non-</a:t>
            </a:r>
            <a:r>
              <a:rPr lang="en-GB" sz="2400" dirty="0" err="1">
                <a:solidFill>
                  <a:srgbClr val="237D81"/>
                </a:solidFill>
                <a:latin typeface="Century Gothic" panose="020B0502020202020204" pitchFamily="34" charset="0"/>
              </a:rPr>
              <a:t>Ketotic</a:t>
            </a:r>
            <a:r>
              <a:rPr lang="en-GB" sz="2400" dirty="0">
                <a:solidFill>
                  <a:srgbClr val="237D81"/>
                </a:solidFill>
                <a:latin typeface="Century Gothic" panose="020B0502020202020204" pitchFamily="34" charset="0"/>
              </a:rPr>
              <a:t> Acidosis </a:t>
            </a:r>
          </a:p>
        </p:txBody>
      </p:sp>
    </p:spTree>
    <p:extLst>
      <p:ext uri="{BB962C8B-B14F-4D97-AF65-F5344CB8AC3E}">
        <p14:creationId xmlns:p14="http://schemas.microsoft.com/office/powerpoint/2010/main" val="3902734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639" y="501934"/>
            <a:ext cx="5804118" cy="5078313"/>
          </a:xfrm>
          <a:prstGeom prst="rect">
            <a:avLst/>
          </a:prstGeom>
          <a:noFill/>
        </p:spPr>
        <p:txBody>
          <a:bodyPr wrap="square" rtlCol="0">
            <a:spAutoFit/>
          </a:bodyPr>
          <a:lstStyle/>
          <a:p>
            <a:pPr>
              <a:lnSpc>
                <a:spcPct val="150000"/>
              </a:lnSpc>
            </a:pPr>
            <a:r>
              <a:rPr lang="en-GB" sz="2400" dirty="0">
                <a:solidFill>
                  <a:schemeClr val="accent5">
                    <a:lumMod val="50000"/>
                  </a:schemeClr>
                </a:solidFill>
                <a:latin typeface="Adobe Devanagari" pitchFamily="18" charset="0"/>
                <a:cs typeface="Adobe Devanagari" pitchFamily="18" charset="0"/>
              </a:rPr>
              <a:t>By the end of this lecture, the student should be able to know:</a:t>
            </a:r>
          </a:p>
          <a:p>
            <a:pPr marL="457200" indent="-457200">
              <a:lnSpc>
                <a:spcPct val="90000"/>
              </a:lnSpc>
              <a:buFont typeface="Arial" charset="0"/>
              <a:buChar char="•"/>
              <a:defRPr/>
            </a:pPr>
            <a:r>
              <a:rPr lang="en-GB" sz="2000" dirty="0">
                <a:solidFill>
                  <a:schemeClr val="accent5">
                    <a:lumMod val="50000"/>
                  </a:schemeClr>
                </a:solidFill>
                <a:latin typeface="Adobe Devanagari" pitchFamily="18" charset="0"/>
                <a:cs typeface="Adobe Devanagari" pitchFamily="18" charset="0"/>
              </a:rPr>
              <a:t>To understand diabetic emergencies including diabetic ketoacidosis (DKA), hyperosmolar hyperglycaemic state (HHS) and hypoglycaemia</a:t>
            </a:r>
          </a:p>
          <a:p>
            <a:pPr marL="457200" indent="-457200">
              <a:lnSpc>
                <a:spcPct val="90000"/>
              </a:lnSpc>
              <a:buFont typeface="Arial" charset="0"/>
              <a:buChar char="•"/>
              <a:defRPr/>
            </a:pPr>
            <a:r>
              <a:rPr lang="en-GB" sz="2000" dirty="0">
                <a:solidFill>
                  <a:schemeClr val="accent5">
                    <a:lumMod val="50000"/>
                  </a:schemeClr>
                </a:solidFill>
                <a:latin typeface="Adobe Devanagari" pitchFamily="18" charset="0"/>
                <a:cs typeface="Adobe Devanagari" pitchFamily="18" charset="0"/>
              </a:rPr>
              <a:t>To have knowledge about (DKA): definition, causes, mechanism, manifestations and precipitating factors</a:t>
            </a:r>
          </a:p>
          <a:p>
            <a:pPr marL="457200" indent="-457200">
              <a:lnSpc>
                <a:spcPct val="90000"/>
              </a:lnSpc>
              <a:buFont typeface="Arial" charset="0"/>
              <a:buChar char="•"/>
              <a:defRPr/>
            </a:pPr>
            <a:r>
              <a:rPr lang="en-GB" sz="2000" dirty="0">
                <a:solidFill>
                  <a:schemeClr val="accent5">
                    <a:lumMod val="50000"/>
                  </a:schemeClr>
                </a:solidFill>
                <a:latin typeface="Adobe Devanagari" pitchFamily="18" charset="0"/>
                <a:cs typeface="Adobe Devanagari" pitchFamily="18" charset="0"/>
              </a:rPr>
              <a:t>To understand the terms of </a:t>
            </a:r>
            <a:r>
              <a:rPr lang="en-GB" sz="2000" dirty="0" err="1">
                <a:solidFill>
                  <a:schemeClr val="accent5">
                    <a:lumMod val="50000"/>
                  </a:schemeClr>
                </a:solidFill>
                <a:latin typeface="Adobe Devanagari" pitchFamily="18" charset="0"/>
                <a:cs typeface="Adobe Devanagari" pitchFamily="18" charset="0"/>
              </a:rPr>
              <a:t>ketogenesis</a:t>
            </a:r>
            <a:r>
              <a:rPr lang="en-GB" sz="2000" dirty="0">
                <a:solidFill>
                  <a:schemeClr val="accent5">
                    <a:lumMod val="50000"/>
                  </a:schemeClr>
                </a:solidFill>
                <a:latin typeface="Adobe Devanagari" pitchFamily="18" charset="0"/>
                <a:cs typeface="Adobe Devanagari" pitchFamily="18" charset="0"/>
              </a:rPr>
              <a:t> and </a:t>
            </a:r>
            <a:r>
              <a:rPr lang="en-GB" sz="2000" dirty="0" err="1">
                <a:solidFill>
                  <a:schemeClr val="accent5">
                    <a:lumMod val="50000"/>
                  </a:schemeClr>
                </a:solidFill>
                <a:latin typeface="Adobe Devanagari" pitchFamily="18" charset="0"/>
                <a:cs typeface="Adobe Devanagari" pitchFamily="18" charset="0"/>
              </a:rPr>
              <a:t>ketolysis</a:t>
            </a:r>
            <a:r>
              <a:rPr lang="en-GB" sz="2000" dirty="0">
                <a:solidFill>
                  <a:schemeClr val="accent5">
                    <a:lumMod val="50000"/>
                  </a:schemeClr>
                </a:solidFill>
                <a:latin typeface="Adobe Devanagari" pitchFamily="18" charset="0"/>
                <a:cs typeface="Adobe Devanagari" pitchFamily="18" charset="0"/>
              </a:rPr>
              <a:t> </a:t>
            </a:r>
          </a:p>
          <a:p>
            <a:pPr marL="457200" indent="-457200">
              <a:lnSpc>
                <a:spcPct val="90000"/>
              </a:lnSpc>
              <a:buFont typeface="Arial" charset="0"/>
              <a:buChar char="•"/>
              <a:defRPr/>
            </a:pPr>
            <a:r>
              <a:rPr lang="en-GB" sz="2000" dirty="0">
                <a:solidFill>
                  <a:schemeClr val="accent5">
                    <a:lumMod val="50000"/>
                  </a:schemeClr>
                </a:solidFill>
                <a:latin typeface="Adobe Devanagari" pitchFamily="18" charset="0"/>
                <a:cs typeface="Adobe Devanagari" pitchFamily="18" charset="0"/>
              </a:rPr>
              <a:t>To have a knowledge about HHS: definition, causes, manifestations and mechanisms</a:t>
            </a:r>
          </a:p>
          <a:p>
            <a:pPr marL="457200" indent="-457200">
              <a:lnSpc>
                <a:spcPct val="90000"/>
              </a:lnSpc>
              <a:buFont typeface="Arial" charset="0"/>
              <a:buChar char="•"/>
              <a:defRPr/>
            </a:pPr>
            <a:r>
              <a:rPr lang="en-GB" sz="2000" dirty="0">
                <a:solidFill>
                  <a:schemeClr val="accent5">
                    <a:lumMod val="50000"/>
                  </a:schemeClr>
                </a:solidFill>
                <a:latin typeface="Adobe Devanagari" pitchFamily="18" charset="0"/>
                <a:cs typeface="Adobe Devanagari" pitchFamily="18" charset="0"/>
              </a:rPr>
              <a:t>To know about hypoglycaemia, its clinical presentation, hormonal mechanisms to prevent hypoglycaemia and glycaemic threshold for various responses to hypoglycaemia</a:t>
            </a:r>
            <a:endParaRPr lang="en-US" sz="2000" dirty="0">
              <a:solidFill>
                <a:schemeClr val="accent5">
                  <a:lumMod val="50000"/>
                </a:schemeClr>
              </a:solidFill>
              <a:latin typeface="Adobe Devanagari" pitchFamily="18" charset="0"/>
              <a:cs typeface="Adobe Devanagari" pitchFamily="18" charset="0"/>
            </a:endParaRPr>
          </a:p>
        </p:txBody>
      </p:sp>
      <p:sp>
        <p:nvSpPr>
          <p:cNvPr id="3" name="TextBox 2"/>
          <p:cNvSpPr txBox="1"/>
          <p:nvPr/>
        </p:nvSpPr>
        <p:spPr>
          <a:xfrm>
            <a:off x="3671248" y="6358602"/>
            <a:ext cx="3521122" cy="369332"/>
          </a:xfrm>
          <a:prstGeom prst="rect">
            <a:avLst/>
          </a:prstGeom>
          <a:noFill/>
        </p:spPr>
        <p:txBody>
          <a:bodyPr wrap="square" rtlCol="0">
            <a:spAutoFit/>
          </a:bodyPr>
          <a:lstStyle/>
          <a:p>
            <a:r>
              <a:rPr lang="en-GB" smtClean="0"/>
              <a:t>Reference: </a:t>
            </a:r>
            <a:r>
              <a:rPr lang="en-GB" dirty="0" err="1" smtClean="0"/>
              <a:t>Lippin</a:t>
            </a:r>
            <a:r>
              <a:rPr lang="en-GB" dirty="0" smtClean="0"/>
              <a:t> Coat</a:t>
            </a:r>
            <a:endParaRPr lang="en-US" dirty="0"/>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266" y="33866"/>
            <a:ext cx="9923831" cy="584775"/>
          </a:xfrm>
          <a:prstGeom prst="rect">
            <a:avLst/>
          </a:prstGeom>
          <a:noFill/>
        </p:spPr>
        <p:txBody>
          <a:bodyPr wrap="square" rtlCol="0">
            <a:spAutoFit/>
          </a:bodyPr>
          <a:lstStyle/>
          <a:p>
            <a:r>
              <a:rPr lang="en-GB" sz="3200" dirty="0">
                <a:solidFill>
                  <a:srgbClr val="FF0000"/>
                </a:solidFill>
                <a:latin typeface="Century Gothic" panose="020B0502020202020204" pitchFamily="34" charset="0"/>
              </a:rPr>
              <a:t>Important</a:t>
            </a:r>
            <a:r>
              <a:rPr lang="en-GB" sz="3200" dirty="0">
                <a:solidFill>
                  <a:srgbClr val="237D81"/>
                </a:solidFill>
                <a:latin typeface="Century Gothic" panose="020B0502020202020204" pitchFamily="34" charset="0"/>
              </a:rPr>
              <a:t> Comparison between DKA and HHS:</a:t>
            </a:r>
          </a:p>
        </p:txBody>
      </p:sp>
      <p:sp>
        <p:nvSpPr>
          <p:cNvPr id="5" name="TextBox 4">
            <a:extLst>
              <a:ext uri="{FF2B5EF4-FFF2-40B4-BE49-F238E27FC236}">
                <a16:creationId xmlns:a16="http://schemas.microsoft.com/office/drawing/2014/main" xmlns="" id="{8344229D-0A9B-48F0-8494-A9603734BDC4}"/>
              </a:ext>
            </a:extLst>
          </p:cNvPr>
          <p:cNvSpPr txBox="1"/>
          <p:nvPr/>
        </p:nvSpPr>
        <p:spPr>
          <a:xfrm>
            <a:off x="1874402" y="1879848"/>
            <a:ext cx="8161695" cy="3477875"/>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sz="2000" dirty="0">
                <a:solidFill>
                  <a:srgbClr val="008F01"/>
                </a:solidFill>
              </a:rPr>
              <a:t>These two conditions </a:t>
            </a:r>
            <a:r>
              <a:rPr lang="en-US" sz="2000" dirty="0">
                <a:solidFill>
                  <a:schemeClr val="bg1">
                    <a:lumMod val="50000"/>
                  </a:schemeClr>
                </a:solidFill>
              </a:rPr>
              <a:t>(DKA &amp; HHS) </a:t>
            </a:r>
            <a:r>
              <a:rPr lang="en-US" sz="2000" dirty="0">
                <a:solidFill>
                  <a:srgbClr val="008F01"/>
                </a:solidFill>
              </a:rPr>
              <a:t>has overlaps, because they both have uncontrolled diabetes leading to hyperglycemia and </a:t>
            </a:r>
            <a:r>
              <a:rPr lang="en-US" sz="2000" dirty="0" err="1">
                <a:solidFill>
                  <a:srgbClr val="008F01"/>
                </a:solidFill>
              </a:rPr>
              <a:t>glucoseurea</a:t>
            </a:r>
            <a:r>
              <a:rPr lang="en-US" sz="2000" dirty="0">
                <a:solidFill>
                  <a:srgbClr val="008F01"/>
                </a:solidFill>
              </a:rPr>
              <a:t> leading to dehydration.</a:t>
            </a:r>
          </a:p>
          <a:p>
            <a:pPr algn="ctr"/>
            <a:r>
              <a:rPr lang="en-US" sz="2000" dirty="0">
                <a:solidFill>
                  <a:srgbClr val="008F01"/>
                </a:solidFill>
              </a:rPr>
              <a:t>In HHS, hyperglycemia level is much higher than DKA.</a:t>
            </a:r>
          </a:p>
          <a:p>
            <a:pPr algn="ctr"/>
            <a:r>
              <a:rPr lang="en-US" sz="2000" dirty="0">
                <a:solidFill>
                  <a:srgbClr val="008F01"/>
                </a:solidFill>
              </a:rPr>
              <a:t>Complications and symptoms from DKA will lead the patient to ER.</a:t>
            </a:r>
          </a:p>
          <a:p>
            <a:pPr algn="ctr"/>
            <a:r>
              <a:rPr lang="en-US" sz="2000" dirty="0">
                <a:solidFill>
                  <a:srgbClr val="008F01"/>
                </a:solidFill>
              </a:rPr>
              <a:t>Usually the dehydration from HSS leads the patient to have altered mental status.</a:t>
            </a:r>
          </a:p>
          <a:p>
            <a:pPr algn="ctr"/>
            <a:r>
              <a:rPr lang="en-US" sz="2000" dirty="0">
                <a:solidFill>
                  <a:srgbClr val="008F01"/>
                </a:solidFill>
              </a:rPr>
              <a:t>So in HSS 3 basic symptoms (dehydration, hyperglycemia and altered mental status).</a:t>
            </a:r>
          </a:p>
          <a:p>
            <a:pPr algn="ctr"/>
            <a:r>
              <a:rPr lang="en-US" sz="2000" dirty="0">
                <a:solidFill>
                  <a:srgbClr val="008F01"/>
                </a:solidFill>
              </a:rPr>
              <a:t>In DKA usually the patient will be in alert mental status but will present with (bad berating, vomiting</a:t>
            </a:r>
            <a:r>
              <a:rPr lang="mr-IN" sz="2000" dirty="0">
                <a:solidFill>
                  <a:srgbClr val="008F01"/>
                </a:solidFill>
              </a:rPr>
              <a:t>…</a:t>
            </a:r>
            <a:r>
              <a:rPr lang="en-US" sz="2000" dirty="0">
                <a:solidFill>
                  <a:srgbClr val="008F01"/>
                </a:solidFill>
              </a:rPr>
              <a:t>)</a:t>
            </a:r>
          </a:p>
        </p:txBody>
      </p:sp>
    </p:spTree>
    <p:extLst>
      <p:ext uri="{BB962C8B-B14F-4D97-AF65-F5344CB8AC3E}">
        <p14:creationId xmlns:p14="http://schemas.microsoft.com/office/powerpoint/2010/main" val="838090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213781" y="909337"/>
            <a:ext cx="9409190" cy="307777"/>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41300" indent="-228600">
              <a:lnSpc>
                <a:spcPct val="100000"/>
              </a:lnSpc>
              <a:buClr>
                <a:srgbClr val="2CA1BE"/>
              </a:buClr>
              <a:buFont typeface="Verdana"/>
              <a:buChar char="◦"/>
              <a:tabLst>
                <a:tab pos="241935" algn="l"/>
              </a:tabLst>
            </a:pPr>
            <a:r>
              <a:rPr lang="en-US" sz="2000" dirty="0" smtClean="0">
                <a:solidFill>
                  <a:srgbClr val="000000"/>
                </a:solidFill>
                <a:latin typeface="Century Gothic" panose="020B0502020202020204" pitchFamily="34" charset="0"/>
              </a:rPr>
              <a:t>Common </a:t>
            </a:r>
            <a:r>
              <a:rPr lang="en-US" sz="2000" spc="-5" dirty="0" smtClean="0">
                <a:solidFill>
                  <a:srgbClr val="000000"/>
                </a:solidFill>
                <a:latin typeface="Century Gothic" panose="020B0502020202020204" pitchFamily="34" charset="0"/>
              </a:rPr>
              <a:t>complication of </a:t>
            </a:r>
            <a:r>
              <a:rPr lang="en-US" sz="2000" dirty="0" smtClean="0">
                <a:solidFill>
                  <a:srgbClr val="000000"/>
                </a:solidFill>
                <a:latin typeface="Century Gothic" panose="020B0502020202020204" pitchFamily="34" charset="0"/>
              </a:rPr>
              <a:t>treatment with insulin </a:t>
            </a:r>
            <a:r>
              <a:rPr lang="en-US" sz="2000" spc="-5" dirty="0" smtClean="0">
                <a:solidFill>
                  <a:srgbClr val="000000"/>
                </a:solidFill>
                <a:latin typeface="Century Gothic" panose="020B0502020202020204" pitchFamily="34" charset="0"/>
              </a:rPr>
              <a:t>or</a:t>
            </a:r>
            <a:r>
              <a:rPr lang="en-US" sz="2000" spc="-185" dirty="0" smtClean="0">
                <a:solidFill>
                  <a:srgbClr val="000000"/>
                </a:solidFill>
                <a:latin typeface="Century Gothic" panose="020B0502020202020204" pitchFamily="34" charset="0"/>
              </a:rPr>
              <a:t> </a:t>
            </a:r>
            <a:r>
              <a:rPr lang="en-US" sz="2000" dirty="0" smtClean="0">
                <a:solidFill>
                  <a:srgbClr val="000000"/>
                </a:solidFill>
                <a:latin typeface="Century Gothic" panose="020B0502020202020204" pitchFamily="34" charset="0"/>
              </a:rPr>
              <a:t>oral hypoglycemia</a:t>
            </a:r>
            <a:endParaRPr lang="en-US" sz="2000" dirty="0">
              <a:latin typeface="Century Gothic" panose="020B0502020202020204" pitchFamily="34" charset="0"/>
            </a:endParaRPr>
          </a:p>
        </p:txBody>
      </p:sp>
      <p:sp>
        <p:nvSpPr>
          <p:cNvPr id="7" name="object 3"/>
          <p:cNvSpPr txBox="1"/>
          <p:nvPr/>
        </p:nvSpPr>
        <p:spPr>
          <a:xfrm>
            <a:off x="213781" y="1383393"/>
            <a:ext cx="11208962" cy="2308324"/>
          </a:xfrm>
          <a:prstGeom prst="rect">
            <a:avLst/>
          </a:prstGeom>
        </p:spPr>
        <p:txBody>
          <a:bodyPr vert="horz" wrap="square" lIns="0" tIns="0" rIns="0" bIns="0" rtlCol="0">
            <a:spAutoFit/>
          </a:bodyPr>
          <a:lstStyle/>
          <a:p>
            <a:pPr marL="241300" indent="-228600">
              <a:lnSpc>
                <a:spcPct val="100000"/>
              </a:lnSpc>
              <a:spcBef>
                <a:spcPts val="1560"/>
              </a:spcBef>
              <a:buClr>
                <a:srgbClr val="2CA1BE"/>
              </a:buClr>
              <a:buFont typeface="Verdana"/>
              <a:buChar char="◦"/>
              <a:tabLst>
                <a:tab pos="241935" algn="l"/>
              </a:tabLst>
            </a:pPr>
            <a:r>
              <a:rPr sz="2000" dirty="0" smtClean="0">
                <a:latin typeface="Century Gothic" panose="020B0502020202020204" pitchFamily="34" charset="0"/>
                <a:cs typeface="Lucida Sans Unicode"/>
              </a:rPr>
              <a:t>More </a:t>
            </a:r>
            <a:r>
              <a:rPr sz="2000" dirty="0">
                <a:latin typeface="Century Gothic" panose="020B0502020202020204" pitchFamily="34" charset="0"/>
                <a:cs typeface="Lucida Sans Unicode"/>
              </a:rPr>
              <a:t>common in patients with</a:t>
            </a:r>
            <a:r>
              <a:rPr sz="2000" spc="-204" dirty="0">
                <a:latin typeface="Century Gothic" panose="020B0502020202020204" pitchFamily="34" charset="0"/>
                <a:cs typeface="Lucida Sans Unicode"/>
              </a:rPr>
              <a:t> </a:t>
            </a:r>
            <a:r>
              <a:rPr sz="2000" spc="10" dirty="0">
                <a:latin typeface="Century Gothic" panose="020B0502020202020204" pitchFamily="34" charset="0"/>
                <a:cs typeface="Lucida Sans Unicode"/>
              </a:rPr>
              <a:t>T1DM</a:t>
            </a:r>
            <a:endParaRPr sz="2000" dirty="0">
              <a:latin typeface="Century Gothic" panose="020B0502020202020204" pitchFamily="34" charset="0"/>
              <a:cs typeface="Lucida Sans Unicode"/>
            </a:endParaRPr>
          </a:p>
          <a:p>
            <a:pPr marL="241300" indent="-228600">
              <a:lnSpc>
                <a:spcPct val="100000"/>
              </a:lnSpc>
              <a:spcBef>
                <a:spcPts val="1560"/>
              </a:spcBef>
              <a:buClr>
                <a:srgbClr val="2CA1BE"/>
              </a:buClr>
              <a:buFont typeface="Verdana"/>
              <a:buChar char="◦"/>
              <a:tabLst>
                <a:tab pos="241935" algn="l"/>
              </a:tabLst>
            </a:pPr>
            <a:r>
              <a:rPr sz="2000" spc="-5" dirty="0">
                <a:latin typeface="Century Gothic" panose="020B0502020202020204" pitchFamily="34" charset="0"/>
                <a:cs typeface="Lucida Sans Unicode"/>
              </a:rPr>
              <a:t>Manifestations: </a:t>
            </a:r>
            <a:r>
              <a:rPr sz="2000" dirty="0">
                <a:latin typeface="Century Gothic" panose="020B0502020202020204" pitchFamily="34" charset="0"/>
                <a:cs typeface="Lucida Sans Unicode"/>
              </a:rPr>
              <a:t>Characterized</a:t>
            </a:r>
            <a:r>
              <a:rPr sz="2000" spc="-70" dirty="0">
                <a:latin typeface="Century Gothic" panose="020B0502020202020204" pitchFamily="34" charset="0"/>
                <a:cs typeface="Lucida Sans Unicode"/>
              </a:rPr>
              <a:t> </a:t>
            </a:r>
            <a:r>
              <a:rPr sz="2000" dirty="0">
                <a:latin typeface="Century Gothic" panose="020B0502020202020204" pitchFamily="34" charset="0"/>
                <a:cs typeface="Lucida Sans Unicode"/>
              </a:rPr>
              <a:t>by:</a:t>
            </a:r>
          </a:p>
          <a:p>
            <a:pPr marL="590550" lvl="1" indent="-281940">
              <a:lnSpc>
                <a:spcPct val="100000"/>
              </a:lnSpc>
              <a:spcBef>
                <a:spcPts val="1530"/>
              </a:spcBef>
              <a:buClr>
                <a:srgbClr val="DA1F28"/>
              </a:buClr>
              <a:buAutoNum type="arabicPeriod"/>
              <a:tabLst>
                <a:tab pos="591185" algn="l"/>
              </a:tabLst>
            </a:pPr>
            <a:r>
              <a:rPr sz="2000" spc="5" dirty="0">
                <a:latin typeface="Century Gothic" panose="020B0502020202020204" pitchFamily="34" charset="0"/>
                <a:cs typeface="Lucida Sans Unicode"/>
              </a:rPr>
              <a:t>CNS </a:t>
            </a:r>
            <a:r>
              <a:rPr sz="2000" dirty="0">
                <a:latin typeface="Century Gothic" panose="020B0502020202020204" pitchFamily="34" charset="0"/>
                <a:cs typeface="Lucida Sans Unicode"/>
              </a:rPr>
              <a:t>Symptoms </a:t>
            </a:r>
            <a:r>
              <a:rPr sz="2000" spc="-5" dirty="0">
                <a:latin typeface="Century Gothic" panose="020B0502020202020204" pitchFamily="34" charset="0"/>
                <a:cs typeface="Lucida Sans Unicode"/>
              </a:rPr>
              <a:t>(confusion, </a:t>
            </a:r>
            <a:r>
              <a:rPr sz="2000" dirty="0">
                <a:latin typeface="Century Gothic" panose="020B0502020202020204" pitchFamily="34" charset="0"/>
                <a:cs typeface="Lucida Sans Unicode"/>
              </a:rPr>
              <a:t>aberrant behavior, </a:t>
            </a:r>
            <a:r>
              <a:rPr sz="2000" spc="5" dirty="0">
                <a:latin typeface="Century Gothic" panose="020B0502020202020204" pitchFamily="34" charset="0"/>
                <a:cs typeface="Lucida Sans Unicode"/>
              </a:rPr>
              <a:t>or</a:t>
            </a:r>
            <a:r>
              <a:rPr sz="2000" spc="-225" dirty="0">
                <a:latin typeface="Century Gothic" panose="020B0502020202020204" pitchFamily="34" charset="0"/>
                <a:cs typeface="Lucida Sans Unicode"/>
              </a:rPr>
              <a:t> </a:t>
            </a:r>
            <a:r>
              <a:rPr sz="2000" spc="5" dirty="0">
                <a:latin typeface="Century Gothic" panose="020B0502020202020204" pitchFamily="34" charset="0"/>
                <a:cs typeface="Lucida Sans Unicode"/>
              </a:rPr>
              <a:t>coma</a:t>
            </a:r>
            <a:r>
              <a:rPr sz="2000" spc="5" dirty="0" smtClean="0">
                <a:latin typeface="Century Gothic" panose="020B0502020202020204" pitchFamily="34" charset="0"/>
                <a:cs typeface="Lucida Sans Unicode"/>
              </a:rPr>
              <a:t>):</a:t>
            </a:r>
            <a:r>
              <a:rPr lang="en-GB" sz="2000" dirty="0">
                <a:latin typeface="Century Gothic" panose="020B0502020202020204" pitchFamily="34" charset="0"/>
                <a:cs typeface="Lucida Sans Unicode"/>
              </a:rPr>
              <a:t> </a:t>
            </a:r>
            <a:r>
              <a:rPr sz="2000" i="1" spc="-60" dirty="0" smtClean="0">
                <a:latin typeface="Century Gothic" panose="020B0502020202020204" pitchFamily="34" charset="0"/>
                <a:cs typeface="Lucida Sans Unicode"/>
              </a:rPr>
              <a:t>see </a:t>
            </a:r>
            <a:r>
              <a:rPr sz="2000" i="1" spc="-50" dirty="0">
                <a:latin typeface="Century Gothic" panose="020B0502020202020204" pitchFamily="34" charset="0"/>
                <a:cs typeface="Lucida Sans Unicode"/>
              </a:rPr>
              <a:t>details</a:t>
            </a:r>
            <a:r>
              <a:rPr sz="2000" i="1" spc="-55" dirty="0">
                <a:latin typeface="Century Gothic" panose="020B0502020202020204" pitchFamily="34" charset="0"/>
                <a:cs typeface="Lucida Sans Unicode"/>
              </a:rPr>
              <a:t> </a:t>
            </a:r>
            <a:r>
              <a:rPr sz="2000" i="1" spc="-50" dirty="0">
                <a:latin typeface="Century Gothic" panose="020B0502020202020204" pitchFamily="34" charset="0"/>
                <a:cs typeface="Lucida Sans Unicode"/>
              </a:rPr>
              <a:t>later</a:t>
            </a:r>
            <a:endParaRPr sz="2000" dirty="0">
              <a:latin typeface="Century Gothic" panose="020B0502020202020204" pitchFamily="34" charset="0"/>
              <a:cs typeface="Lucida Sans Unicode"/>
            </a:endParaRPr>
          </a:p>
          <a:p>
            <a:pPr marL="590550" lvl="1" indent="-281940">
              <a:lnSpc>
                <a:spcPct val="100000"/>
              </a:lnSpc>
              <a:spcBef>
                <a:spcPts val="1425"/>
              </a:spcBef>
              <a:buClr>
                <a:srgbClr val="DA1F28"/>
              </a:buClr>
              <a:buAutoNum type="arabicPeriod" startAt="2"/>
              <a:tabLst>
                <a:tab pos="591185" algn="l"/>
              </a:tabLst>
            </a:pPr>
            <a:r>
              <a:rPr sz="2000" dirty="0">
                <a:latin typeface="Century Gothic" panose="020B0502020202020204" pitchFamily="34" charset="0"/>
                <a:cs typeface="Lucida Sans Unicode"/>
              </a:rPr>
              <a:t>Low blood</a:t>
            </a:r>
            <a:r>
              <a:rPr sz="2000" spc="-130" dirty="0">
                <a:latin typeface="Century Gothic" panose="020B0502020202020204" pitchFamily="34" charset="0"/>
                <a:cs typeface="Lucida Sans Unicode"/>
              </a:rPr>
              <a:t> </a:t>
            </a:r>
            <a:r>
              <a:rPr sz="2000" dirty="0">
                <a:latin typeface="Century Gothic" panose="020B0502020202020204" pitchFamily="34" charset="0"/>
                <a:cs typeface="Lucida Sans Unicode"/>
              </a:rPr>
              <a:t>[Glucose]</a:t>
            </a:r>
          </a:p>
          <a:p>
            <a:pPr marL="590550" marR="929640" lvl="1" indent="-281940">
              <a:lnSpc>
                <a:spcPct val="150000"/>
              </a:lnSpc>
              <a:spcBef>
                <a:spcPts val="300"/>
              </a:spcBef>
              <a:buClr>
                <a:srgbClr val="DA1F28"/>
              </a:buClr>
              <a:buAutoNum type="arabicPeriod" startAt="2"/>
              <a:tabLst>
                <a:tab pos="591185" algn="l"/>
              </a:tabLst>
            </a:pPr>
            <a:r>
              <a:rPr sz="2000" dirty="0">
                <a:latin typeface="Century Gothic" panose="020B0502020202020204" pitchFamily="34" charset="0"/>
                <a:cs typeface="Lucida Sans Unicode"/>
              </a:rPr>
              <a:t>Symptoms resolved within </a:t>
            </a:r>
            <a:r>
              <a:rPr sz="2000" spc="-5" dirty="0">
                <a:latin typeface="Century Gothic" panose="020B0502020202020204" pitchFamily="34" charset="0"/>
                <a:cs typeface="Lucida Sans Unicode"/>
              </a:rPr>
              <a:t>minutes following</a:t>
            </a:r>
            <a:r>
              <a:rPr sz="2000" spc="-195" dirty="0">
                <a:latin typeface="Century Gothic" panose="020B0502020202020204" pitchFamily="34" charset="0"/>
                <a:cs typeface="Lucida Sans Unicode"/>
              </a:rPr>
              <a:t> </a:t>
            </a:r>
            <a:r>
              <a:rPr sz="2000" dirty="0">
                <a:latin typeface="Century Gothic" panose="020B0502020202020204" pitchFamily="34" charset="0"/>
                <a:cs typeface="Lucida Sans Unicode"/>
              </a:rPr>
              <a:t>the </a:t>
            </a:r>
            <a:r>
              <a:rPr sz="2000" spc="-5" dirty="0" smtClean="0">
                <a:latin typeface="Century Gothic" panose="020B0502020202020204" pitchFamily="34" charset="0"/>
                <a:cs typeface="Lucida Sans Unicode"/>
              </a:rPr>
              <a:t>administration </a:t>
            </a:r>
            <a:r>
              <a:rPr sz="2000" spc="5" dirty="0" smtClean="0">
                <a:latin typeface="Century Gothic" panose="020B0502020202020204" pitchFamily="34" charset="0"/>
                <a:cs typeface="Lucida Sans Unicode"/>
              </a:rPr>
              <a:t>of</a:t>
            </a:r>
            <a:r>
              <a:rPr lang="en-GB" sz="2000" spc="-105" dirty="0">
                <a:latin typeface="Century Gothic" panose="020B0502020202020204" pitchFamily="34" charset="0"/>
                <a:cs typeface="Lucida Sans Unicode"/>
              </a:rPr>
              <a:t> </a:t>
            </a:r>
            <a:r>
              <a:rPr sz="2000" dirty="0" smtClean="0">
                <a:latin typeface="Century Gothic" panose="020B0502020202020204" pitchFamily="34" charset="0"/>
                <a:cs typeface="Lucida Sans Unicode"/>
              </a:rPr>
              <a:t>glucose</a:t>
            </a:r>
            <a:endParaRPr sz="2000" dirty="0">
              <a:latin typeface="Century Gothic" panose="020B0502020202020204" pitchFamily="34" charset="0"/>
              <a:cs typeface="Lucida Sans Unicode"/>
            </a:endParaRPr>
          </a:p>
        </p:txBody>
      </p:sp>
      <p:sp>
        <p:nvSpPr>
          <p:cNvPr id="3" name="TextBox 2"/>
          <p:cNvSpPr txBox="1"/>
          <p:nvPr/>
        </p:nvSpPr>
        <p:spPr>
          <a:xfrm>
            <a:off x="377372" y="3857996"/>
            <a:ext cx="6066971" cy="461665"/>
          </a:xfrm>
          <a:prstGeom prst="rect">
            <a:avLst/>
          </a:prstGeom>
          <a:noFill/>
        </p:spPr>
        <p:txBody>
          <a:bodyPr wrap="square" rtlCol="0">
            <a:spAutoFit/>
          </a:bodyPr>
          <a:lstStyle/>
          <a:p>
            <a:r>
              <a:rPr lang="en-GB" sz="2400" dirty="0" smtClean="0"/>
              <a:t>Why hypoglycaemia is a medial condition ?</a:t>
            </a:r>
            <a:endParaRPr lang="en-US" sz="2400" dirty="0"/>
          </a:p>
        </p:txBody>
      </p:sp>
      <p:sp>
        <p:nvSpPr>
          <p:cNvPr id="9" name="object 2"/>
          <p:cNvSpPr txBox="1"/>
          <p:nvPr/>
        </p:nvSpPr>
        <p:spPr>
          <a:xfrm>
            <a:off x="295656" y="4319661"/>
            <a:ext cx="10720687" cy="1719958"/>
          </a:xfrm>
          <a:prstGeom prst="rect">
            <a:avLst/>
          </a:prstGeom>
        </p:spPr>
        <p:txBody>
          <a:bodyPr vert="horz" wrap="square" lIns="0" tIns="0" rIns="0" bIns="0" rtlCol="0">
            <a:spAutoFit/>
          </a:bodyPr>
          <a:lstStyle/>
          <a:p>
            <a:pPr marL="241300" marR="5080" indent="-228600">
              <a:lnSpc>
                <a:spcPct val="170100"/>
              </a:lnSpc>
              <a:buClr>
                <a:srgbClr val="2CA1BE"/>
              </a:buClr>
              <a:buFont typeface="Verdana"/>
              <a:buChar char="◦"/>
              <a:tabLst>
                <a:tab pos="241300" algn="l"/>
              </a:tabLst>
            </a:pPr>
            <a:r>
              <a:rPr sz="2000" dirty="0">
                <a:latin typeface="Century Gothic" panose="020B0502020202020204" pitchFamily="34" charset="0"/>
                <a:cs typeface="Lucida Sans Unicode"/>
              </a:rPr>
              <a:t>The brain has absolute </a:t>
            </a:r>
            <a:r>
              <a:rPr sz="2000" spc="-5" dirty="0">
                <a:latin typeface="Century Gothic" panose="020B0502020202020204" pitchFamily="34" charset="0"/>
                <a:cs typeface="Lucida Sans Unicode"/>
              </a:rPr>
              <a:t>requirement </a:t>
            </a:r>
            <a:r>
              <a:rPr sz="2000" dirty="0">
                <a:latin typeface="Century Gothic" panose="020B0502020202020204" pitchFamily="34" charset="0"/>
                <a:cs typeface="Lucida Sans Unicode"/>
              </a:rPr>
              <a:t>for</a:t>
            </a:r>
            <a:r>
              <a:rPr sz="2000" spc="-170" dirty="0">
                <a:latin typeface="Century Gothic" panose="020B0502020202020204" pitchFamily="34" charset="0"/>
                <a:cs typeface="Lucida Sans Unicode"/>
              </a:rPr>
              <a:t> </a:t>
            </a:r>
            <a:r>
              <a:rPr sz="2000" spc="-5" dirty="0">
                <a:latin typeface="Century Gothic" panose="020B0502020202020204" pitchFamily="34" charset="0"/>
                <a:cs typeface="Lucida Sans Unicode"/>
              </a:rPr>
              <a:t>a  </a:t>
            </a:r>
            <a:r>
              <a:rPr sz="2000" dirty="0">
                <a:latin typeface="Century Gothic" panose="020B0502020202020204" pitchFamily="34" charset="0"/>
                <a:cs typeface="Lucida Sans Unicode"/>
              </a:rPr>
              <a:t>continuous supply </a:t>
            </a:r>
            <a:r>
              <a:rPr sz="2000" spc="-5" dirty="0">
                <a:latin typeface="Century Gothic" panose="020B0502020202020204" pitchFamily="34" charset="0"/>
                <a:cs typeface="Lucida Sans Unicode"/>
              </a:rPr>
              <a:t>of</a:t>
            </a:r>
            <a:r>
              <a:rPr sz="2000" spc="-155" dirty="0">
                <a:latin typeface="Century Gothic" panose="020B0502020202020204" pitchFamily="34" charset="0"/>
                <a:cs typeface="Lucida Sans Unicode"/>
              </a:rPr>
              <a:t> </a:t>
            </a:r>
            <a:r>
              <a:rPr sz="2000" dirty="0">
                <a:latin typeface="Century Gothic" panose="020B0502020202020204" pitchFamily="34" charset="0"/>
                <a:cs typeface="Lucida Sans Unicode"/>
              </a:rPr>
              <a:t>glucose</a:t>
            </a:r>
          </a:p>
          <a:p>
            <a:pPr marL="241300" marR="1010919" indent="-228600">
              <a:lnSpc>
                <a:spcPct val="167500"/>
              </a:lnSpc>
              <a:spcBef>
                <a:spcPts val="470"/>
              </a:spcBef>
              <a:buClr>
                <a:srgbClr val="2CA1BE"/>
              </a:buClr>
              <a:buFont typeface="Verdana"/>
              <a:buChar char="◦"/>
              <a:tabLst>
                <a:tab pos="241300" algn="l"/>
              </a:tabLst>
            </a:pPr>
            <a:r>
              <a:rPr sz="2000" spc="-5" dirty="0">
                <a:latin typeface="Century Gothic" panose="020B0502020202020204" pitchFamily="34" charset="0"/>
                <a:cs typeface="Lucida Sans Unicode"/>
              </a:rPr>
              <a:t>Transient hypoglycemia </a:t>
            </a:r>
            <a:r>
              <a:rPr lang="en-GB" sz="2000" spc="-5" dirty="0" smtClean="0">
                <a:latin typeface="Century Gothic" panose="020B0502020202020204" pitchFamily="34" charset="0"/>
                <a:cs typeface="Lucida Sans Unicode"/>
              </a:rPr>
              <a:t>          </a:t>
            </a:r>
            <a:r>
              <a:rPr sz="2000" dirty="0" smtClean="0">
                <a:latin typeface="Century Gothic" panose="020B0502020202020204" pitchFamily="34" charset="0"/>
                <a:cs typeface="Lucida Sans Unicode"/>
              </a:rPr>
              <a:t>cerebral </a:t>
            </a:r>
            <a:r>
              <a:rPr sz="2000" spc="-5" dirty="0" smtClean="0">
                <a:latin typeface="Century Gothic" panose="020B0502020202020204" pitchFamily="34" charset="0"/>
                <a:cs typeface="Lucida Sans Unicode"/>
              </a:rPr>
              <a:t>dysfunction</a:t>
            </a:r>
            <a:endParaRPr sz="2000" dirty="0">
              <a:latin typeface="Century Gothic" panose="020B0502020202020204" pitchFamily="34" charset="0"/>
              <a:cs typeface="Lucida Sans Unicode"/>
            </a:endParaRPr>
          </a:p>
          <a:p>
            <a:pPr>
              <a:lnSpc>
                <a:spcPct val="100000"/>
              </a:lnSpc>
              <a:spcBef>
                <a:spcPts val="35"/>
              </a:spcBef>
              <a:buClr>
                <a:srgbClr val="2CA1BE"/>
              </a:buClr>
              <a:buFont typeface="Verdana"/>
              <a:buChar char="◦"/>
            </a:pPr>
            <a:endParaRPr sz="2000" dirty="0">
              <a:latin typeface="Century Gothic" panose="020B0502020202020204" pitchFamily="34" charset="0"/>
              <a:cs typeface="Times New Roman"/>
            </a:endParaRPr>
          </a:p>
          <a:p>
            <a:pPr marL="241300" indent="-228600">
              <a:lnSpc>
                <a:spcPct val="100000"/>
              </a:lnSpc>
              <a:buClr>
                <a:srgbClr val="2CA1BE"/>
              </a:buClr>
              <a:buFont typeface="Verdana"/>
              <a:buChar char="◦"/>
              <a:tabLst>
                <a:tab pos="241300" algn="l"/>
              </a:tabLst>
            </a:pPr>
            <a:r>
              <a:rPr sz="2000" dirty="0">
                <a:latin typeface="Century Gothic" panose="020B0502020202020204" pitchFamily="34" charset="0"/>
                <a:cs typeface="Lucida Sans Unicode"/>
              </a:rPr>
              <a:t>Severe, prolonged </a:t>
            </a:r>
            <a:r>
              <a:rPr sz="2000" spc="-5" dirty="0">
                <a:latin typeface="Century Gothic" panose="020B0502020202020204" pitchFamily="34" charset="0"/>
                <a:cs typeface="Lucida Sans Unicode"/>
              </a:rPr>
              <a:t>hypoglycemia </a:t>
            </a:r>
            <a:r>
              <a:rPr lang="en-GB" sz="2000" spc="-5" dirty="0" smtClean="0">
                <a:latin typeface="Century Gothic" panose="020B0502020202020204" pitchFamily="34" charset="0"/>
                <a:cs typeface="Lucida Sans Unicode"/>
              </a:rPr>
              <a:t>          </a:t>
            </a:r>
            <a:r>
              <a:rPr sz="2000" spc="-5" dirty="0" smtClean="0">
                <a:latin typeface="Century Gothic" panose="020B0502020202020204" pitchFamily="34" charset="0"/>
                <a:cs typeface="Lucida Sans Unicode"/>
              </a:rPr>
              <a:t>brain</a:t>
            </a:r>
            <a:r>
              <a:rPr lang="en-GB" sz="2000" dirty="0">
                <a:latin typeface="Century Gothic" panose="020B0502020202020204" pitchFamily="34" charset="0"/>
                <a:cs typeface="Lucida Sans Unicode"/>
              </a:rPr>
              <a:t> </a:t>
            </a:r>
            <a:r>
              <a:rPr sz="2000" dirty="0" smtClean="0">
                <a:latin typeface="Century Gothic" panose="020B0502020202020204" pitchFamily="34" charset="0"/>
                <a:cs typeface="Lucida Sans Unicode"/>
              </a:rPr>
              <a:t>death</a:t>
            </a:r>
            <a:endParaRPr sz="2000" dirty="0">
              <a:latin typeface="Century Gothic" panose="020B0502020202020204" pitchFamily="34" charset="0"/>
              <a:cs typeface="Lucida Sans Unicode"/>
            </a:endParaRPr>
          </a:p>
        </p:txBody>
      </p:sp>
      <p:cxnSp>
        <p:nvCxnSpPr>
          <p:cNvPr id="10" name="Straight Arrow Connector 9"/>
          <p:cNvCxnSpPr/>
          <p:nvPr/>
        </p:nvCxnSpPr>
        <p:spPr>
          <a:xfrm>
            <a:off x="4760685" y="5878285"/>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41485" y="5203370"/>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55999" y="33866"/>
            <a:ext cx="6174944" cy="646331"/>
          </a:xfrm>
          <a:prstGeom prst="rect">
            <a:avLst/>
          </a:prstGeom>
        </p:spPr>
        <p:txBody>
          <a:bodyPr wrap="square">
            <a:spAutoFit/>
          </a:bodyPr>
          <a:lstStyle/>
          <a:p>
            <a:pPr algn="ctr"/>
            <a:r>
              <a:rPr lang="en-US" dirty="0">
                <a:solidFill>
                  <a:srgbClr val="008F01"/>
                </a:solidFill>
              </a:rPr>
              <a:t>Usually patients with DM may have hypoglycemia because of the drugs, and it is most common in type 1 DM</a:t>
            </a:r>
          </a:p>
        </p:txBody>
      </p:sp>
      <p:sp>
        <p:nvSpPr>
          <p:cNvPr id="13" name="TextBox 12"/>
          <p:cNvSpPr txBox="1"/>
          <p:nvPr/>
        </p:nvSpPr>
        <p:spPr>
          <a:xfrm>
            <a:off x="112267" y="33866"/>
            <a:ext cx="7582073" cy="584775"/>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Hypoglycaemia</a:t>
            </a:r>
          </a:p>
        </p:txBody>
      </p:sp>
    </p:spTree>
    <p:extLst>
      <p:ext uri="{BB962C8B-B14F-4D97-AF65-F5344CB8AC3E}">
        <p14:creationId xmlns:p14="http://schemas.microsoft.com/office/powerpoint/2010/main" val="2836033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p:cNvSpPr txBox="1">
            <a:spLocks/>
          </p:cNvSpPr>
          <p:nvPr/>
        </p:nvSpPr>
        <p:spPr>
          <a:xfrm>
            <a:off x="264885" y="906463"/>
            <a:ext cx="9764486" cy="332399"/>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8605" marR="5080" indent="-256540"/>
            <a:r>
              <a:rPr lang="en-US" sz="2400" spc="-5" dirty="0" smtClean="0">
                <a:solidFill>
                  <a:srgbClr val="2CA1BE"/>
                </a:solidFill>
                <a:latin typeface="Wingdings 3"/>
                <a:cs typeface="Wingdings 3"/>
              </a:rPr>
              <a:t></a:t>
            </a:r>
            <a:r>
              <a:rPr lang="en-US" sz="2400" spc="-5" dirty="0" smtClean="0">
                <a:solidFill>
                  <a:srgbClr val="2CA1BE"/>
                </a:solidFill>
                <a:latin typeface="Times New Roman"/>
                <a:cs typeface="Times New Roman"/>
              </a:rPr>
              <a:t> </a:t>
            </a:r>
            <a:r>
              <a:rPr lang="en-US" sz="2400" dirty="0" smtClean="0">
                <a:solidFill>
                  <a:srgbClr val="C00000"/>
                </a:solidFill>
              </a:rPr>
              <a:t>Hypoglycemia occurs due </a:t>
            </a:r>
            <a:r>
              <a:rPr lang="en-US" sz="2400" spc="-5" dirty="0" smtClean="0">
                <a:solidFill>
                  <a:srgbClr val="C00000"/>
                </a:solidFill>
              </a:rPr>
              <a:t>to  impaired </a:t>
            </a:r>
            <a:r>
              <a:rPr lang="en-US" sz="2400" dirty="0" smtClean="0">
                <a:solidFill>
                  <a:srgbClr val="C00000"/>
                </a:solidFill>
              </a:rPr>
              <a:t>protective responses</a:t>
            </a:r>
            <a:r>
              <a:rPr lang="en-US" sz="2400" spc="-135" dirty="0" smtClean="0">
                <a:solidFill>
                  <a:srgbClr val="C00000"/>
                </a:solidFill>
              </a:rPr>
              <a:t> </a:t>
            </a:r>
            <a:r>
              <a:rPr lang="en-US" sz="2400" spc="-5" dirty="0" smtClean="0">
                <a:solidFill>
                  <a:srgbClr val="C00000"/>
                </a:solidFill>
              </a:rPr>
              <a:t>to  </a:t>
            </a:r>
            <a:r>
              <a:rPr lang="en-US" sz="2400" dirty="0" smtClean="0">
                <a:solidFill>
                  <a:srgbClr val="C00000"/>
                </a:solidFill>
              </a:rPr>
              <a:t>hypoglycemia:</a:t>
            </a:r>
            <a:endParaRPr lang="en-US" sz="2400" dirty="0">
              <a:latin typeface="Times New Roman"/>
              <a:cs typeface="Times New Roman"/>
            </a:endParaRPr>
          </a:p>
        </p:txBody>
      </p:sp>
      <p:sp>
        <p:nvSpPr>
          <p:cNvPr id="18" name="object 3"/>
          <p:cNvSpPr txBox="1">
            <a:spLocks/>
          </p:cNvSpPr>
          <p:nvPr/>
        </p:nvSpPr>
        <p:spPr>
          <a:xfrm>
            <a:off x="426965" y="1320227"/>
            <a:ext cx="11338067" cy="177997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61620">
              <a:lnSpc>
                <a:spcPct val="100000"/>
              </a:lnSpc>
              <a:buClr>
                <a:srgbClr val="DA1F28"/>
              </a:buClr>
              <a:buFont typeface="Wingdings 2"/>
              <a:buChar char=""/>
              <a:tabLst>
                <a:tab pos="261620" algn="l"/>
              </a:tabLst>
            </a:pPr>
            <a:r>
              <a:rPr lang="en-US" sz="2000" dirty="0" smtClean="0">
                <a:latin typeface="Century Gothic" panose="020B0502020202020204" pitchFamily="34" charset="0"/>
              </a:rPr>
              <a:t>Insulin </a:t>
            </a:r>
            <a:r>
              <a:rPr lang="en-US" sz="2000" spc="-10" dirty="0" smtClean="0">
                <a:latin typeface="Century Gothic" panose="020B0502020202020204" pitchFamily="34" charset="0"/>
              </a:rPr>
              <a:t>is </a:t>
            </a:r>
            <a:r>
              <a:rPr lang="en-US" sz="2000" spc="-5" dirty="0" smtClean="0">
                <a:latin typeface="Century Gothic" panose="020B0502020202020204" pitchFamily="34" charset="0"/>
              </a:rPr>
              <a:t>supplied </a:t>
            </a:r>
            <a:r>
              <a:rPr lang="en-US" sz="2000" dirty="0" smtClean="0">
                <a:latin typeface="Century Gothic" panose="020B0502020202020204" pitchFamily="34" charset="0"/>
              </a:rPr>
              <a:t>exogenously </a:t>
            </a:r>
            <a:r>
              <a:rPr lang="en-US" sz="2000" spc="5" dirty="0" smtClean="0">
                <a:latin typeface="Century Gothic" panose="020B0502020202020204" pitchFamily="34" charset="0"/>
              </a:rPr>
              <a:t>and</a:t>
            </a:r>
            <a:r>
              <a:rPr lang="en-US" sz="2000" spc="-114" dirty="0" smtClean="0">
                <a:latin typeface="Century Gothic" panose="020B0502020202020204" pitchFamily="34" charset="0"/>
              </a:rPr>
              <a:t> </a:t>
            </a:r>
            <a:r>
              <a:rPr lang="en-US" sz="2000" dirty="0" smtClean="0">
                <a:latin typeface="Century Gothic" panose="020B0502020202020204" pitchFamily="34" charset="0"/>
              </a:rPr>
              <a:t>its release cannot </a:t>
            </a:r>
            <a:r>
              <a:rPr lang="en-US" sz="2000" spc="5" dirty="0" smtClean="0">
                <a:latin typeface="Century Gothic" panose="020B0502020202020204" pitchFamily="34" charset="0"/>
              </a:rPr>
              <a:t>be </a:t>
            </a:r>
            <a:r>
              <a:rPr lang="en-US" sz="2000" dirty="0" smtClean="0">
                <a:latin typeface="Century Gothic" panose="020B0502020202020204" pitchFamily="34" charset="0"/>
              </a:rPr>
              <a:t>turned</a:t>
            </a:r>
            <a:r>
              <a:rPr lang="en-US" sz="2000" spc="-145" dirty="0" smtClean="0">
                <a:latin typeface="Century Gothic" panose="020B0502020202020204" pitchFamily="34" charset="0"/>
              </a:rPr>
              <a:t> </a:t>
            </a:r>
            <a:r>
              <a:rPr lang="en-US" sz="2000" dirty="0" smtClean="0">
                <a:latin typeface="Century Gothic" panose="020B0502020202020204" pitchFamily="34" charset="0"/>
              </a:rPr>
              <a:t>off</a:t>
            </a:r>
          </a:p>
          <a:p>
            <a:pPr marL="261620">
              <a:lnSpc>
                <a:spcPct val="100000"/>
              </a:lnSpc>
              <a:buClr>
                <a:srgbClr val="DA1F28"/>
              </a:buClr>
              <a:buFont typeface="Wingdings 2"/>
              <a:buChar char=""/>
              <a:tabLst>
                <a:tab pos="261620" algn="l"/>
              </a:tabLst>
            </a:pPr>
            <a:endParaRPr lang="en-US" sz="1800" dirty="0">
              <a:solidFill>
                <a:srgbClr val="008F01"/>
              </a:solidFill>
            </a:endParaRPr>
          </a:p>
          <a:p>
            <a:pPr marL="261620" marR="5080">
              <a:lnSpc>
                <a:spcPct val="160100"/>
              </a:lnSpc>
              <a:spcBef>
                <a:spcPts val="405"/>
              </a:spcBef>
              <a:buClr>
                <a:srgbClr val="DA1F28"/>
              </a:buClr>
              <a:buFont typeface="Wingdings 2"/>
              <a:buChar char=""/>
              <a:tabLst>
                <a:tab pos="261620" algn="l"/>
              </a:tabLst>
            </a:pPr>
            <a:r>
              <a:rPr lang="en-US" sz="2000" dirty="0" smtClean="0">
                <a:latin typeface="Century Gothic" panose="020B0502020202020204" pitchFamily="34" charset="0"/>
              </a:rPr>
              <a:t>Glucagon </a:t>
            </a:r>
            <a:r>
              <a:rPr lang="en-US" sz="2000" spc="-5" dirty="0" smtClean="0">
                <a:latin typeface="Century Gothic" panose="020B0502020202020204" pitchFamily="34" charset="0"/>
              </a:rPr>
              <a:t>&amp; </a:t>
            </a:r>
            <a:r>
              <a:rPr lang="en-US" sz="2000" dirty="0" smtClean="0">
                <a:latin typeface="Century Gothic" panose="020B0502020202020204" pitchFamily="34" charset="0"/>
              </a:rPr>
              <a:t>adrenaline response </a:t>
            </a:r>
            <a:r>
              <a:rPr lang="en-US" sz="2000" spc="-5" dirty="0" smtClean="0">
                <a:latin typeface="Century Gothic" panose="020B0502020202020204" pitchFamily="34" charset="0"/>
              </a:rPr>
              <a:t>to  hypoglycemia </a:t>
            </a:r>
            <a:r>
              <a:rPr lang="en-US" sz="2000" dirty="0" smtClean="0">
                <a:latin typeface="Century Gothic" panose="020B0502020202020204" pitchFamily="34" charset="0"/>
              </a:rPr>
              <a:t>becomes impaired later </a:t>
            </a:r>
            <a:r>
              <a:rPr lang="en-US" sz="2000" spc="-10" dirty="0" smtClean="0">
                <a:latin typeface="Century Gothic" panose="020B0502020202020204" pitchFamily="34" charset="0"/>
              </a:rPr>
              <a:t>in  </a:t>
            </a:r>
            <a:r>
              <a:rPr lang="en-US" sz="2000" dirty="0" smtClean="0">
                <a:latin typeface="Century Gothic" panose="020B0502020202020204" pitchFamily="34" charset="0"/>
              </a:rPr>
              <a:t>the course of</a:t>
            </a:r>
            <a:r>
              <a:rPr lang="en-US" sz="2000" spc="-114" dirty="0" smtClean="0">
                <a:latin typeface="Century Gothic" panose="020B0502020202020204" pitchFamily="34" charset="0"/>
              </a:rPr>
              <a:t> </a:t>
            </a:r>
            <a:r>
              <a:rPr lang="en-US" sz="2000" spc="15" dirty="0" smtClean="0">
                <a:latin typeface="Century Gothic" panose="020B0502020202020204" pitchFamily="34" charset="0"/>
              </a:rPr>
              <a:t>DM</a:t>
            </a:r>
            <a:endParaRPr lang="en-US" sz="2000" spc="15" dirty="0">
              <a:latin typeface="Century Gothic" panose="020B0502020202020204" pitchFamily="34" charset="0"/>
            </a:endParaRPr>
          </a:p>
        </p:txBody>
      </p:sp>
      <p:sp>
        <p:nvSpPr>
          <p:cNvPr id="5" name="object 6"/>
          <p:cNvSpPr txBox="1">
            <a:spLocks/>
          </p:cNvSpPr>
          <p:nvPr/>
        </p:nvSpPr>
        <p:spPr>
          <a:xfrm>
            <a:off x="162052" y="3434903"/>
            <a:ext cx="3422015" cy="307777"/>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tabLst>
                <a:tab pos="268605" algn="l"/>
              </a:tabLst>
            </a:pPr>
            <a:r>
              <a:rPr lang="en-US" sz="2000" spc="15" dirty="0" smtClean="0">
                <a:solidFill>
                  <a:srgbClr val="2CA1BE"/>
                </a:solidFill>
                <a:latin typeface="Century Gothic" panose="020B0502020202020204" pitchFamily="34" charset="0"/>
                <a:cs typeface="Wingdings 3"/>
              </a:rPr>
              <a:t></a:t>
            </a:r>
            <a:r>
              <a:rPr lang="en-US" sz="2000" spc="15" dirty="0" smtClean="0">
                <a:solidFill>
                  <a:srgbClr val="2CA1BE"/>
                </a:solidFill>
                <a:latin typeface="Century Gothic" panose="020B0502020202020204" pitchFamily="34" charset="0"/>
                <a:cs typeface="Times New Roman"/>
              </a:rPr>
              <a:t>	</a:t>
            </a:r>
            <a:r>
              <a:rPr lang="en-US" sz="2000" u="heavy" dirty="0" smtClean="0">
                <a:solidFill>
                  <a:srgbClr val="000000"/>
                </a:solidFill>
                <a:latin typeface="Century Gothic" panose="020B0502020202020204" pitchFamily="34" charset="0"/>
              </a:rPr>
              <a:t>Clinical</a:t>
            </a:r>
            <a:r>
              <a:rPr lang="en-US" sz="2000" u="heavy" spc="-100" dirty="0" smtClean="0">
                <a:solidFill>
                  <a:srgbClr val="000000"/>
                </a:solidFill>
                <a:latin typeface="Century Gothic" panose="020B0502020202020204" pitchFamily="34" charset="0"/>
              </a:rPr>
              <a:t> </a:t>
            </a:r>
            <a:r>
              <a:rPr lang="en-US" sz="2000" u="heavy" dirty="0" smtClean="0">
                <a:solidFill>
                  <a:srgbClr val="000000"/>
                </a:solidFill>
                <a:latin typeface="Century Gothic" panose="020B0502020202020204" pitchFamily="34" charset="0"/>
              </a:rPr>
              <a:t>presentation:</a:t>
            </a:r>
            <a:endParaRPr lang="en-US" sz="2000" dirty="0">
              <a:latin typeface="Century Gothic" panose="020B0502020202020204" pitchFamily="34" charset="0"/>
              <a:cs typeface="Times New Roman"/>
            </a:endParaRPr>
          </a:p>
        </p:txBody>
      </p:sp>
      <p:sp>
        <p:nvSpPr>
          <p:cNvPr id="6" name="object 7"/>
          <p:cNvSpPr txBox="1"/>
          <p:nvPr/>
        </p:nvSpPr>
        <p:spPr>
          <a:xfrm>
            <a:off x="264885" y="3901933"/>
            <a:ext cx="10263215" cy="2359620"/>
          </a:xfrm>
          <a:prstGeom prst="rect">
            <a:avLst/>
          </a:prstGeom>
        </p:spPr>
        <p:txBody>
          <a:bodyPr vert="horz" wrap="square" lIns="0" tIns="0" rIns="0" bIns="0" rtlCol="0">
            <a:spAutoFit/>
          </a:bodyPr>
          <a:lstStyle/>
          <a:p>
            <a:pPr marL="241300" marR="360680" indent="-228600">
              <a:lnSpc>
                <a:spcPct val="150000"/>
              </a:lnSpc>
              <a:buClr>
                <a:srgbClr val="DA1F28"/>
              </a:buClr>
              <a:buFont typeface="Wingdings 2"/>
              <a:buChar char=""/>
              <a:tabLst>
                <a:tab pos="240665" algn="l"/>
                <a:tab pos="241300" algn="l"/>
              </a:tabLst>
            </a:pPr>
            <a:r>
              <a:rPr sz="2000" dirty="0">
                <a:solidFill>
                  <a:srgbClr val="FF0000"/>
                </a:solidFill>
                <a:latin typeface="Century Gothic" panose="020B0502020202020204" pitchFamily="34" charset="0"/>
                <a:cs typeface="Lucida Sans Unicode"/>
              </a:rPr>
              <a:t>Symptoms </a:t>
            </a:r>
            <a:r>
              <a:rPr sz="2000" spc="5" dirty="0">
                <a:solidFill>
                  <a:srgbClr val="FF0000"/>
                </a:solidFill>
                <a:latin typeface="Century Gothic" panose="020B0502020202020204" pitchFamily="34" charset="0"/>
                <a:cs typeface="Lucida Sans Unicode"/>
              </a:rPr>
              <a:t>of </a:t>
            </a:r>
            <a:r>
              <a:rPr sz="2000" spc="-5" dirty="0">
                <a:solidFill>
                  <a:srgbClr val="FF0000"/>
                </a:solidFill>
                <a:latin typeface="Century Gothic" panose="020B0502020202020204" pitchFamily="34" charset="0"/>
                <a:cs typeface="Lucida Sans Unicode"/>
              </a:rPr>
              <a:t>sympathetic overactivity </a:t>
            </a:r>
            <a:r>
              <a:rPr sz="2000" dirty="0">
                <a:latin typeface="Century Gothic" panose="020B0502020202020204" pitchFamily="34" charset="0"/>
                <a:cs typeface="Lucida Sans Unicode"/>
              </a:rPr>
              <a:t>(</a:t>
            </a:r>
            <a:r>
              <a:rPr sz="2000" dirty="0">
                <a:solidFill>
                  <a:srgbClr val="0033CC"/>
                </a:solidFill>
                <a:latin typeface="Century Gothic" panose="020B0502020202020204" pitchFamily="34" charset="0"/>
                <a:cs typeface="Lucida Sans Unicode"/>
              </a:rPr>
              <a:t>plasma  </a:t>
            </a:r>
            <a:r>
              <a:rPr sz="2000" spc="-5" dirty="0">
                <a:solidFill>
                  <a:srgbClr val="0033CC"/>
                </a:solidFill>
                <a:latin typeface="Century Gothic" panose="020B0502020202020204" pitchFamily="34" charset="0"/>
                <a:cs typeface="Lucida Sans Unicode"/>
              </a:rPr>
              <a:t>[glucose] </a:t>
            </a:r>
            <a:r>
              <a:rPr sz="2000" spc="5" dirty="0">
                <a:solidFill>
                  <a:srgbClr val="0033CC"/>
                </a:solidFill>
                <a:latin typeface="Century Gothic" panose="020B0502020202020204" pitchFamily="34" charset="0"/>
                <a:cs typeface="Lucida Sans Unicode"/>
              </a:rPr>
              <a:t>&lt;3.6 </a:t>
            </a:r>
            <a:r>
              <a:rPr sz="2000" dirty="0">
                <a:solidFill>
                  <a:srgbClr val="0033CC"/>
                </a:solidFill>
                <a:latin typeface="Century Gothic" panose="020B0502020202020204" pitchFamily="34" charset="0"/>
                <a:cs typeface="Lucida Sans Unicode"/>
              </a:rPr>
              <a:t>mmol/L, abrupt </a:t>
            </a:r>
            <a:r>
              <a:rPr sz="2000" spc="-5" dirty="0">
                <a:solidFill>
                  <a:srgbClr val="0033CC"/>
                </a:solidFill>
                <a:latin typeface="Century Gothic" panose="020B0502020202020204" pitchFamily="34" charset="0"/>
                <a:cs typeface="Lucida Sans Unicode"/>
              </a:rPr>
              <a:t>fall): </a:t>
            </a:r>
            <a:r>
              <a:rPr sz="2000" spc="-5" dirty="0">
                <a:latin typeface="Century Gothic" panose="020B0502020202020204" pitchFamily="34" charset="0"/>
                <a:cs typeface="Lucida Sans Unicode"/>
              </a:rPr>
              <a:t>anxiety,  </a:t>
            </a:r>
            <a:r>
              <a:rPr sz="2000" dirty="0">
                <a:latin typeface="Century Gothic" panose="020B0502020202020204" pitchFamily="34" charset="0"/>
                <a:cs typeface="Lucida Sans Unicode"/>
              </a:rPr>
              <a:t>tremors, </a:t>
            </a:r>
            <a:r>
              <a:rPr sz="2000" spc="-5" dirty="0">
                <a:latin typeface="Century Gothic" panose="020B0502020202020204" pitchFamily="34" charset="0"/>
                <a:cs typeface="Lucida Sans Unicode"/>
              </a:rPr>
              <a:t>sweating </a:t>
            </a:r>
            <a:r>
              <a:rPr sz="2000" dirty="0">
                <a:latin typeface="Century Gothic" panose="020B0502020202020204" pitchFamily="34" charset="0"/>
                <a:cs typeface="Lucida Sans Unicode"/>
              </a:rPr>
              <a:t>&amp;</a:t>
            </a:r>
            <a:r>
              <a:rPr sz="2000" spc="-80" dirty="0">
                <a:latin typeface="Century Gothic" panose="020B0502020202020204" pitchFamily="34" charset="0"/>
                <a:cs typeface="Lucida Sans Unicode"/>
              </a:rPr>
              <a:t> </a:t>
            </a:r>
            <a:r>
              <a:rPr sz="2000" spc="-5" dirty="0">
                <a:latin typeface="Century Gothic" panose="020B0502020202020204" pitchFamily="34" charset="0"/>
                <a:cs typeface="Lucida Sans Unicode"/>
              </a:rPr>
              <a:t>palpitation</a:t>
            </a:r>
            <a:endParaRPr sz="2000" dirty="0">
              <a:latin typeface="Century Gothic" panose="020B0502020202020204" pitchFamily="34" charset="0"/>
              <a:cs typeface="Lucida Sans Unicode"/>
            </a:endParaRPr>
          </a:p>
          <a:p>
            <a:pPr marL="241300" indent="-228600">
              <a:lnSpc>
                <a:spcPct val="100000"/>
              </a:lnSpc>
              <a:spcBef>
                <a:spcPts val="1600"/>
              </a:spcBef>
              <a:buClr>
                <a:srgbClr val="DA1F28"/>
              </a:buClr>
              <a:buFont typeface="Wingdings 2"/>
              <a:buChar char=""/>
              <a:tabLst>
                <a:tab pos="240665" algn="l"/>
                <a:tab pos="241300" algn="l"/>
              </a:tabLst>
            </a:pPr>
            <a:r>
              <a:rPr sz="2000" dirty="0">
                <a:solidFill>
                  <a:srgbClr val="FF0000"/>
                </a:solidFill>
                <a:latin typeface="Century Gothic" panose="020B0502020202020204" pitchFamily="34" charset="0"/>
                <a:cs typeface="Lucida Sans Unicode"/>
              </a:rPr>
              <a:t>Symptoms </a:t>
            </a:r>
            <a:r>
              <a:rPr sz="2000" spc="5" dirty="0">
                <a:solidFill>
                  <a:srgbClr val="FF0000"/>
                </a:solidFill>
                <a:latin typeface="Century Gothic" panose="020B0502020202020204" pitchFamily="34" charset="0"/>
                <a:cs typeface="Lucida Sans Unicode"/>
              </a:rPr>
              <a:t>of </a:t>
            </a:r>
            <a:r>
              <a:rPr sz="2000" spc="-5" dirty="0">
                <a:solidFill>
                  <a:srgbClr val="FF0000"/>
                </a:solidFill>
                <a:latin typeface="Century Gothic" panose="020B0502020202020204" pitchFamily="34" charset="0"/>
                <a:cs typeface="Lucida Sans Unicode"/>
              </a:rPr>
              <a:t>neuroglycopenia </a:t>
            </a:r>
            <a:r>
              <a:rPr sz="2000" dirty="0">
                <a:latin typeface="Century Gothic" panose="020B0502020202020204" pitchFamily="34" charset="0"/>
                <a:cs typeface="Lucida Sans Unicode"/>
              </a:rPr>
              <a:t>(</a:t>
            </a:r>
            <a:r>
              <a:rPr sz="2000" dirty="0">
                <a:solidFill>
                  <a:srgbClr val="0033CC"/>
                </a:solidFill>
                <a:latin typeface="Century Gothic" panose="020B0502020202020204" pitchFamily="34" charset="0"/>
                <a:cs typeface="Lucida Sans Unicode"/>
              </a:rPr>
              <a:t>plasma</a:t>
            </a:r>
            <a:r>
              <a:rPr sz="2000" spc="-135" dirty="0">
                <a:solidFill>
                  <a:srgbClr val="0033CC"/>
                </a:solidFill>
                <a:latin typeface="Century Gothic" panose="020B0502020202020204" pitchFamily="34" charset="0"/>
                <a:cs typeface="Lucida Sans Unicode"/>
              </a:rPr>
              <a:t> </a:t>
            </a:r>
            <a:r>
              <a:rPr sz="2000" spc="-5" dirty="0">
                <a:solidFill>
                  <a:srgbClr val="0033CC"/>
                </a:solidFill>
                <a:latin typeface="Century Gothic" panose="020B0502020202020204" pitchFamily="34" charset="0"/>
                <a:cs typeface="Lucida Sans Unicode"/>
              </a:rPr>
              <a:t>[glucose]</a:t>
            </a:r>
            <a:endParaRPr sz="2000" dirty="0">
              <a:latin typeface="Century Gothic" panose="020B0502020202020204" pitchFamily="34" charset="0"/>
              <a:cs typeface="Lucida Sans Unicode"/>
            </a:endParaRPr>
          </a:p>
          <a:p>
            <a:pPr marL="240665" marR="5080">
              <a:lnSpc>
                <a:spcPct val="150000"/>
              </a:lnSpc>
            </a:pPr>
            <a:r>
              <a:rPr sz="2000" spc="5" dirty="0">
                <a:solidFill>
                  <a:srgbClr val="0033CC"/>
                </a:solidFill>
                <a:latin typeface="Century Gothic" panose="020B0502020202020204" pitchFamily="34" charset="0"/>
                <a:cs typeface="Lucida Sans Unicode"/>
              </a:rPr>
              <a:t>&lt;2.6 </a:t>
            </a:r>
            <a:r>
              <a:rPr sz="2000" spc="-5" dirty="0">
                <a:solidFill>
                  <a:srgbClr val="0033CC"/>
                </a:solidFill>
                <a:latin typeface="Century Gothic" panose="020B0502020202020204" pitchFamily="34" charset="0"/>
                <a:cs typeface="Lucida Sans Unicode"/>
              </a:rPr>
              <a:t>mmol/L, gradual fall): </a:t>
            </a:r>
            <a:r>
              <a:rPr sz="2000" spc="-5" dirty="0">
                <a:latin typeface="Century Gothic" panose="020B0502020202020204" pitchFamily="34" charset="0"/>
                <a:cs typeface="Lucida Sans Unicode"/>
              </a:rPr>
              <a:t>headache, confusion,  </a:t>
            </a:r>
            <a:r>
              <a:rPr sz="2000" dirty="0">
                <a:latin typeface="Century Gothic" panose="020B0502020202020204" pitchFamily="34" charset="0"/>
                <a:cs typeface="Lucida Sans Unicode"/>
              </a:rPr>
              <a:t>drowziness </a:t>
            </a:r>
            <a:r>
              <a:rPr sz="2000" spc="5" dirty="0">
                <a:latin typeface="Century Gothic" panose="020B0502020202020204" pitchFamily="34" charset="0"/>
                <a:cs typeface="Lucida Sans Unicode"/>
              </a:rPr>
              <a:t>and </a:t>
            </a:r>
            <a:r>
              <a:rPr sz="2000" spc="-5" dirty="0">
                <a:latin typeface="Century Gothic" panose="020B0502020202020204" pitchFamily="34" charset="0"/>
                <a:cs typeface="Lucida Sans Unicode"/>
              </a:rPr>
              <a:t>ultimately </a:t>
            </a:r>
            <a:r>
              <a:rPr sz="2000" spc="5" dirty="0">
                <a:latin typeface="Century Gothic" panose="020B0502020202020204" pitchFamily="34" charset="0"/>
                <a:cs typeface="Lucida Sans Unicode"/>
              </a:rPr>
              <a:t>loss of </a:t>
            </a:r>
            <a:r>
              <a:rPr sz="2000" spc="-5" dirty="0">
                <a:latin typeface="Century Gothic" panose="020B0502020202020204" pitchFamily="34" charset="0"/>
                <a:cs typeface="Lucida Sans Unicode"/>
              </a:rPr>
              <a:t>consciousness  </a:t>
            </a:r>
            <a:r>
              <a:rPr sz="2000" spc="5" dirty="0">
                <a:latin typeface="Century Gothic" panose="020B0502020202020204" pitchFamily="34" charset="0"/>
                <a:cs typeface="Lucida Sans Unicode"/>
              </a:rPr>
              <a:t>or </a:t>
            </a:r>
            <a:r>
              <a:rPr sz="2000" spc="-5" dirty="0">
                <a:latin typeface="Century Gothic" panose="020B0502020202020204" pitchFamily="34" charset="0"/>
                <a:cs typeface="Lucida Sans Unicode"/>
              </a:rPr>
              <a:t>seizures </a:t>
            </a:r>
            <a:r>
              <a:rPr sz="2000" dirty="0">
                <a:solidFill>
                  <a:srgbClr val="0033CC"/>
                </a:solidFill>
                <a:latin typeface="Century Gothic" panose="020B0502020202020204" pitchFamily="34" charset="0"/>
                <a:cs typeface="Lucida Sans Unicode"/>
              </a:rPr>
              <a:t>(at plasma </a:t>
            </a:r>
            <a:r>
              <a:rPr sz="2000" spc="-5" dirty="0">
                <a:solidFill>
                  <a:srgbClr val="0033CC"/>
                </a:solidFill>
                <a:latin typeface="Century Gothic" panose="020B0502020202020204" pitchFamily="34" charset="0"/>
                <a:cs typeface="Lucida Sans Unicode"/>
              </a:rPr>
              <a:t>[glucose] </a:t>
            </a:r>
            <a:r>
              <a:rPr sz="2000" spc="10" dirty="0">
                <a:solidFill>
                  <a:srgbClr val="0033CC"/>
                </a:solidFill>
                <a:latin typeface="Century Gothic" panose="020B0502020202020204" pitchFamily="34" charset="0"/>
                <a:cs typeface="Lucida Sans Unicode"/>
              </a:rPr>
              <a:t>&lt;1.5</a:t>
            </a:r>
            <a:r>
              <a:rPr sz="2000" spc="-140" dirty="0">
                <a:solidFill>
                  <a:srgbClr val="0033CC"/>
                </a:solidFill>
                <a:latin typeface="Century Gothic" panose="020B0502020202020204" pitchFamily="34" charset="0"/>
                <a:cs typeface="Lucida Sans Unicode"/>
              </a:rPr>
              <a:t> </a:t>
            </a:r>
            <a:r>
              <a:rPr sz="2000" spc="-5" dirty="0">
                <a:solidFill>
                  <a:srgbClr val="0033CC"/>
                </a:solidFill>
                <a:latin typeface="Century Gothic" panose="020B0502020202020204" pitchFamily="34" charset="0"/>
                <a:cs typeface="Lucida Sans Unicode"/>
              </a:rPr>
              <a:t>mmol/L)</a:t>
            </a:r>
            <a:endParaRPr sz="2000" dirty="0">
              <a:latin typeface="Century Gothic" panose="020B0502020202020204" pitchFamily="34" charset="0"/>
              <a:cs typeface="Lucida Sans Unicode"/>
            </a:endParaRPr>
          </a:p>
        </p:txBody>
      </p:sp>
      <p:sp>
        <p:nvSpPr>
          <p:cNvPr id="3" name="Rectangle 2"/>
          <p:cNvSpPr/>
          <p:nvPr/>
        </p:nvSpPr>
        <p:spPr>
          <a:xfrm>
            <a:off x="1334353" y="1783715"/>
            <a:ext cx="8535362" cy="369332"/>
          </a:xfrm>
          <a:prstGeom prst="rect">
            <a:avLst/>
          </a:prstGeom>
        </p:spPr>
        <p:txBody>
          <a:bodyPr wrap="square">
            <a:spAutoFit/>
          </a:bodyPr>
          <a:lstStyle/>
          <a:p>
            <a:pPr algn="ctr"/>
            <a:r>
              <a:rPr lang="en-US" dirty="0">
                <a:solidFill>
                  <a:srgbClr val="008F01"/>
                </a:solidFill>
              </a:rPr>
              <a:t>After administration of insulin into the blood there is no possibility to stop it or </a:t>
            </a:r>
            <a:r>
              <a:rPr lang="en-US" sz="1600" dirty="0">
                <a:solidFill>
                  <a:srgbClr val="00B050"/>
                </a:solidFill>
              </a:rPr>
              <a:t>remove it.</a:t>
            </a:r>
          </a:p>
        </p:txBody>
      </p:sp>
      <p:sp>
        <p:nvSpPr>
          <p:cNvPr id="7" name="Rectangle 6"/>
          <p:cNvSpPr/>
          <p:nvPr/>
        </p:nvSpPr>
        <p:spPr>
          <a:xfrm>
            <a:off x="3148335" y="3404125"/>
            <a:ext cx="3282757" cy="369332"/>
          </a:xfrm>
          <a:prstGeom prst="rect">
            <a:avLst/>
          </a:prstGeom>
        </p:spPr>
        <p:txBody>
          <a:bodyPr wrap="none">
            <a:spAutoFit/>
          </a:bodyPr>
          <a:lstStyle/>
          <a:p>
            <a:pPr algn="ctr"/>
            <a:r>
              <a:rPr lang="en-US" dirty="0">
                <a:solidFill>
                  <a:srgbClr val="008F01"/>
                </a:solidFill>
              </a:rPr>
              <a:t>Depends on the level of glucose</a:t>
            </a:r>
            <a:r>
              <a:rPr lang="en-US" dirty="0">
                <a:solidFill>
                  <a:srgbClr val="00B050"/>
                </a:solidFill>
              </a:rPr>
              <a:t>. </a:t>
            </a:r>
          </a:p>
        </p:txBody>
      </p:sp>
      <p:sp>
        <p:nvSpPr>
          <p:cNvPr id="9" name="TextBox 8"/>
          <p:cNvSpPr txBox="1"/>
          <p:nvPr/>
        </p:nvSpPr>
        <p:spPr>
          <a:xfrm>
            <a:off x="112267" y="33866"/>
            <a:ext cx="7582073" cy="584775"/>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Hypoglycaemia</a:t>
            </a:r>
          </a:p>
        </p:txBody>
      </p:sp>
    </p:spTree>
    <p:extLst>
      <p:ext uri="{BB962C8B-B14F-4D97-AF65-F5344CB8AC3E}">
        <p14:creationId xmlns:p14="http://schemas.microsoft.com/office/powerpoint/2010/main" val="2972457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00729" y="802888"/>
            <a:ext cx="3969444" cy="6010508"/>
          </a:xfrm>
          <a:prstGeom prst="rect">
            <a:avLst/>
          </a:prstGeom>
          <a:blipFill>
            <a:blip r:embed="rId2" cstate="print"/>
            <a:stretch>
              <a:fillRect/>
            </a:stretch>
          </a:blipFill>
        </p:spPr>
        <p:txBody>
          <a:bodyPr wrap="square" lIns="0" tIns="0" rIns="0" bIns="0" rtlCol="0"/>
          <a:lstStyle/>
          <a:p>
            <a:endParaRPr/>
          </a:p>
        </p:txBody>
      </p:sp>
      <p:sp>
        <p:nvSpPr>
          <p:cNvPr id="8" name="object 4"/>
          <p:cNvSpPr txBox="1"/>
          <p:nvPr/>
        </p:nvSpPr>
        <p:spPr>
          <a:xfrm>
            <a:off x="4750581" y="4447794"/>
            <a:ext cx="3319779" cy="2462213"/>
          </a:xfrm>
          <a:prstGeom prst="rect">
            <a:avLst/>
          </a:prstGeom>
        </p:spPr>
        <p:txBody>
          <a:bodyPr vert="horz" wrap="square" lIns="0" tIns="0" rIns="0" bIns="0" rtlCol="0">
            <a:spAutoFit/>
          </a:bodyPr>
          <a:lstStyle/>
          <a:p>
            <a:pPr marL="12700">
              <a:lnSpc>
                <a:spcPct val="100000"/>
              </a:lnSpc>
            </a:pPr>
            <a:r>
              <a:rPr sz="2000" dirty="0">
                <a:latin typeface="Century Gothic" panose="020B0502020202020204" pitchFamily="34" charset="0"/>
                <a:cs typeface="Lucida Sans Unicode"/>
              </a:rPr>
              <a:t>↓ Production </a:t>
            </a:r>
            <a:r>
              <a:rPr sz="2000" spc="5" dirty="0">
                <a:latin typeface="Century Gothic" panose="020B0502020202020204" pitchFamily="34" charset="0"/>
                <a:cs typeface="Lucida Sans Unicode"/>
              </a:rPr>
              <a:t>of</a:t>
            </a:r>
            <a:r>
              <a:rPr sz="2000" spc="-80" dirty="0">
                <a:latin typeface="Century Gothic" panose="020B0502020202020204" pitchFamily="34" charset="0"/>
                <a:cs typeface="Lucida Sans Unicode"/>
              </a:rPr>
              <a:t> </a:t>
            </a:r>
            <a:r>
              <a:rPr sz="2000" spc="-5" dirty="0">
                <a:latin typeface="Century Gothic" panose="020B0502020202020204" pitchFamily="34" charset="0"/>
                <a:cs typeface="Lucida Sans Unicode"/>
              </a:rPr>
              <a:t>insulin</a:t>
            </a:r>
            <a:endParaRPr sz="2000" dirty="0">
              <a:latin typeface="Century Gothic" panose="020B0502020202020204" pitchFamily="34" charset="0"/>
              <a:cs typeface="Lucida Sans Unicode"/>
            </a:endParaRPr>
          </a:p>
          <a:p>
            <a:pPr>
              <a:lnSpc>
                <a:spcPct val="100000"/>
              </a:lnSpc>
            </a:pPr>
            <a:endParaRPr sz="2000" dirty="0">
              <a:latin typeface="Century Gothic" panose="020B0502020202020204" pitchFamily="34" charset="0"/>
              <a:cs typeface="Times New Roman"/>
            </a:endParaRPr>
          </a:p>
          <a:p>
            <a:pPr>
              <a:lnSpc>
                <a:spcPct val="100000"/>
              </a:lnSpc>
              <a:spcBef>
                <a:spcPts val="35"/>
              </a:spcBef>
            </a:pPr>
            <a:endParaRPr sz="2000" dirty="0">
              <a:latin typeface="Century Gothic" panose="020B0502020202020204" pitchFamily="34" charset="0"/>
              <a:cs typeface="Times New Roman"/>
            </a:endParaRPr>
          </a:p>
          <a:p>
            <a:pPr marL="64769">
              <a:lnSpc>
                <a:spcPct val="100000"/>
              </a:lnSpc>
            </a:pPr>
            <a:r>
              <a:rPr sz="2000" dirty="0">
                <a:latin typeface="Century Gothic" panose="020B0502020202020204" pitchFamily="34" charset="0"/>
                <a:cs typeface="Arial"/>
              </a:rPr>
              <a:t>↑production</a:t>
            </a:r>
            <a:r>
              <a:rPr sz="2000" spc="-100" dirty="0">
                <a:latin typeface="Century Gothic" panose="020B0502020202020204" pitchFamily="34" charset="0"/>
                <a:cs typeface="Arial"/>
              </a:rPr>
              <a:t> </a:t>
            </a:r>
            <a:r>
              <a:rPr sz="2000" dirty="0">
                <a:latin typeface="Century Gothic" panose="020B0502020202020204" pitchFamily="34" charset="0"/>
                <a:cs typeface="Arial"/>
              </a:rPr>
              <a:t>of:</a:t>
            </a:r>
          </a:p>
          <a:p>
            <a:pPr marL="382905" indent="-153670">
              <a:lnSpc>
                <a:spcPct val="100000"/>
              </a:lnSpc>
              <a:buChar char="-"/>
              <a:tabLst>
                <a:tab pos="383540" algn="l"/>
              </a:tabLst>
            </a:pPr>
            <a:r>
              <a:rPr sz="2000" dirty="0">
                <a:latin typeface="Century Gothic" panose="020B0502020202020204" pitchFamily="34" charset="0"/>
                <a:cs typeface="Arial"/>
              </a:rPr>
              <a:t>Epinephrine &amp;</a:t>
            </a:r>
            <a:r>
              <a:rPr sz="2000" spc="-90" dirty="0">
                <a:latin typeface="Century Gothic" panose="020B0502020202020204" pitchFamily="34" charset="0"/>
                <a:cs typeface="Arial"/>
              </a:rPr>
              <a:t> </a:t>
            </a:r>
            <a:r>
              <a:rPr sz="2000" dirty="0">
                <a:latin typeface="Century Gothic" panose="020B0502020202020204" pitchFamily="34" charset="0"/>
                <a:cs typeface="Arial"/>
              </a:rPr>
              <a:t>glucagon</a:t>
            </a:r>
          </a:p>
          <a:p>
            <a:pPr marL="382905" indent="-153670">
              <a:lnSpc>
                <a:spcPct val="100000"/>
              </a:lnSpc>
              <a:buChar char="-"/>
              <a:tabLst>
                <a:tab pos="383540" algn="l"/>
              </a:tabLst>
            </a:pPr>
            <a:r>
              <a:rPr sz="2000" dirty="0">
                <a:latin typeface="Century Gothic" panose="020B0502020202020204" pitchFamily="34" charset="0"/>
                <a:cs typeface="Arial"/>
              </a:rPr>
              <a:t>Growth</a:t>
            </a:r>
            <a:r>
              <a:rPr sz="2000" spc="-130" dirty="0">
                <a:latin typeface="Century Gothic" panose="020B0502020202020204" pitchFamily="34" charset="0"/>
                <a:cs typeface="Arial"/>
              </a:rPr>
              <a:t> </a:t>
            </a:r>
            <a:r>
              <a:rPr sz="2000" dirty="0">
                <a:latin typeface="Century Gothic" panose="020B0502020202020204" pitchFamily="34" charset="0"/>
                <a:cs typeface="Arial"/>
              </a:rPr>
              <a:t>hormone</a:t>
            </a:r>
          </a:p>
          <a:p>
            <a:pPr marL="382905" indent="-153670">
              <a:lnSpc>
                <a:spcPct val="100000"/>
              </a:lnSpc>
              <a:buChar char="-"/>
              <a:tabLst>
                <a:tab pos="383540" algn="l"/>
              </a:tabLst>
            </a:pPr>
            <a:r>
              <a:rPr sz="2000" dirty="0">
                <a:latin typeface="Century Gothic" panose="020B0502020202020204" pitchFamily="34" charset="0"/>
                <a:cs typeface="Arial"/>
              </a:rPr>
              <a:t>Cortisol</a:t>
            </a:r>
          </a:p>
        </p:txBody>
      </p:sp>
      <p:sp>
        <p:nvSpPr>
          <p:cNvPr id="9" name="object 6"/>
          <p:cNvSpPr/>
          <p:nvPr/>
        </p:nvSpPr>
        <p:spPr>
          <a:xfrm>
            <a:off x="4172127" y="4509732"/>
            <a:ext cx="600075" cy="255270"/>
          </a:xfrm>
          <a:custGeom>
            <a:avLst/>
            <a:gdLst/>
            <a:ahLst/>
            <a:cxnLst/>
            <a:rect l="l" t="t" r="r" b="b"/>
            <a:pathLst>
              <a:path w="600075" h="255270">
                <a:moveTo>
                  <a:pt x="130101" y="0"/>
                </a:moveTo>
                <a:lnTo>
                  <a:pt x="8096" y="107987"/>
                </a:lnTo>
                <a:lnTo>
                  <a:pt x="0" y="127466"/>
                </a:lnTo>
                <a:lnTo>
                  <a:pt x="2024" y="137794"/>
                </a:lnTo>
                <a:lnTo>
                  <a:pt x="108045" y="246925"/>
                </a:lnTo>
                <a:lnTo>
                  <a:pt x="130101" y="254837"/>
                </a:lnTo>
                <a:lnTo>
                  <a:pt x="138017" y="252894"/>
                </a:lnTo>
                <a:lnTo>
                  <a:pt x="145016" y="248658"/>
                </a:lnTo>
                <a:lnTo>
                  <a:pt x="150383" y="242718"/>
                </a:lnTo>
                <a:lnTo>
                  <a:pt x="153822" y="235517"/>
                </a:lnTo>
                <a:lnTo>
                  <a:pt x="155035" y="227494"/>
                </a:lnTo>
                <a:lnTo>
                  <a:pt x="155035" y="214159"/>
                </a:lnTo>
                <a:lnTo>
                  <a:pt x="122015" y="214159"/>
                </a:lnTo>
                <a:lnTo>
                  <a:pt x="35274" y="127418"/>
                </a:lnTo>
                <a:lnTo>
                  <a:pt x="122015" y="40677"/>
                </a:lnTo>
                <a:lnTo>
                  <a:pt x="155035" y="40677"/>
                </a:lnTo>
                <a:lnTo>
                  <a:pt x="155035" y="27342"/>
                </a:lnTo>
                <a:lnTo>
                  <a:pt x="153822" y="19319"/>
                </a:lnTo>
                <a:lnTo>
                  <a:pt x="150383" y="12118"/>
                </a:lnTo>
                <a:lnTo>
                  <a:pt x="145016" y="6179"/>
                </a:lnTo>
                <a:lnTo>
                  <a:pt x="138017" y="1942"/>
                </a:lnTo>
                <a:lnTo>
                  <a:pt x="130101" y="0"/>
                </a:lnTo>
                <a:close/>
              </a:path>
              <a:path w="600075" h="255270">
                <a:moveTo>
                  <a:pt x="155035" y="40677"/>
                </a:moveTo>
                <a:lnTo>
                  <a:pt x="122015" y="40677"/>
                </a:lnTo>
                <a:lnTo>
                  <a:pt x="122015" y="80428"/>
                </a:lnTo>
                <a:lnTo>
                  <a:pt x="124428" y="82968"/>
                </a:lnTo>
                <a:lnTo>
                  <a:pt x="567150" y="82968"/>
                </a:lnTo>
                <a:lnTo>
                  <a:pt x="567150" y="171995"/>
                </a:lnTo>
                <a:lnTo>
                  <a:pt x="124428" y="171995"/>
                </a:lnTo>
                <a:lnTo>
                  <a:pt x="122015" y="174408"/>
                </a:lnTo>
                <a:lnTo>
                  <a:pt x="122015" y="214159"/>
                </a:lnTo>
                <a:lnTo>
                  <a:pt x="155035" y="214159"/>
                </a:lnTo>
                <a:lnTo>
                  <a:pt x="155035" y="204888"/>
                </a:lnTo>
                <a:lnTo>
                  <a:pt x="572611" y="204888"/>
                </a:lnTo>
                <a:lnTo>
                  <a:pt x="583273" y="202745"/>
                </a:lnTo>
                <a:lnTo>
                  <a:pt x="591994" y="196887"/>
                </a:lnTo>
                <a:lnTo>
                  <a:pt x="597882" y="188172"/>
                </a:lnTo>
                <a:lnTo>
                  <a:pt x="600043" y="177456"/>
                </a:lnTo>
                <a:lnTo>
                  <a:pt x="600043" y="77380"/>
                </a:lnTo>
                <a:lnTo>
                  <a:pt x="597882" y="66718"/>
                </a:lnTo>
                <a:lnTo>
                  <a:pt x="591994" y="57997"/>
                </a:lnTo>
                <a:lnTo>
                  <a:pt x="583273" y="52109"/>
                </a:lnTo>
                <a:lnTo>
                  <a:pt x="572611" y="49948"/>
                </a:lnTo>
                <a:lnTo>
                  <a:pt x="155035" y="49948"/>
                </a:lnTo>
                <a:lnTo>
                  <a:pt x="155035" y="40677"/>
                </a:lnTo>
                <a:close/>
              </a:path>
              <a:path w="600075" h="255270">
                <a:moveTo>
                  <a:pt x="110966" y="67220"/>
                </a:moveTo>
                <a:lnTo>
                  <a:pt x="100171" y="78015"/>
                </a:lnTo>
                <a:lnTo>
                  <a:pt x="102205" y="88116"/>
                </a:lnTo>
                <a:lnTo>
                  <a:pt x="108092" y="96875"/>
                </a:lnTo>
                <a:lnTo>
                  <a:pt x="116814" y="102776"/>
                </a:lnTo>
                <a:lnTo>
                  <a:pt x="127476" y="104939"/>
                </a:lnTo>
                <a:lnTo>
                  <a:pt x="545052" y="104939"/>
                </a:lnTo>
                <a:lnTo>
                  <a:pt x="545052" y="149897"/>
                </a:lnTo>
                <a:lnTo>
                  <a:pt x="127476" y="149897"/>
                </a:lnTo>
                <a:lnTo>
                  <a:pt x="116814" y="152060"/>
                </a:lnTo>
                <a:lnTo>
                  <a:pt x="108092" y="157962"/>
                </a:lnTo>
                <a:lnTo>
                  <a:pt x="102205" y="166721"/>
                </a:lnTo>
                <a:lnTo>
                  <a:pt x="100171" y="176822"/>
                </a:lnTo>
                <a:lnTo>
                  <a:pt x="110966" y="187616"/>
                </a:lnTo>
                <a:lnTo>
                  <a:pt x="110966" y="168312"/>
                </a:lnTo>
                <a:lnTo>
                  <a:pt x="118459" y="160946"/>
                </a:lnTo>
                <a:lnTo>
                  <a:pt x="556101" y="160946"/>
                </a:lnTo>
                <a:lnTo>
                  <a:pt x="556101" y="93890"/>
                </a:lnTo>
                <a:lnTo>
                  <a:pt x="118459" y="93890"/>
                </a:lnTo>
                <a:lnTo>
                  <a:pt x="110966" y="86524"/>
                </a:lnTo>
                <a:lnTo>
                  <a:pt x="110966" y="67220"/>
                </a:lnTo>
                <a:close/>
              </a:path>
              <a:path w="600075" h="255270">
                <a:moveTo>
                  <a:pt x="100044" y="176694"/>
                </a:moveTo>
                <a:lnTo>
                  <a:pt x="100044" y="177456"/>
                </a:lnTo>
                <a:lnTo>
                  <a:pt x="100171" y="176822"/>
                </a:lnTo>
                <a:lnTo>
                  <a:pt x="100044" y="176694"/>
                </a:lnTo>
                <a:close/>
              </a:path>
              <a:path w="600075" h="255270">
                <a:moveTo>
                  <a:pt x="100044" y="78142"/>
                </a:moveTo>
                <a:lnTo>
                  <a:pt x="50768" y="127418"/>
                </a:lnTo>
                <a:lnTo>
                  <a:pt x="100044" y="176694"/>
                </a:lnTo>
                <a:lnTo>
                  <a:pt x="99917" y="160946"/>
                </a:lnTo>
                <a:lnTo>
                  <a:pt x="66389" y="127418"/>
                </a:lnTo>
                <a:lnTo>
                  <a:pt x="100044" y="93763"/>
                </a:lnTo>
                <a:lnTo>
                  <a:pt x="100044" y="78142"/>
                </a:lnTo>
                <a:close/>
              </a:path>
              <a:path w="600075" h="255270">
                <a:moveTo>
                  <a:pt x="100044" y="77380"/>
                </a:moveTo>
                <a:lnTo>
                  <a:pt x="100044" y="78142"/>
                </a:lnTo>
                <a:lnTo>
                  <a:pt x="100171" y="78015"/>
                </a:lnTo>
                <a:lnTo>
                  <a:pt x="100044" y="77380"/>
                </a:lnTo>
                <a:close/>
              </a:path>
            </a:pathLst>
          </a:custGeom>
          <a:solidFill>
            <a:srgbClr val="1E768B"/>
          </a:solidFill>
        </p:spPr>
        <p:txBody>
          <a:bodyPr wrap="square" lIns="0" tIns="0" rIns="0" bIns="0" rtlCol="0"/>
          <a:lstStyle/>
          <a:p>
            <a:endParaRPr/>
          </a:p>
        </p:txBody>
      </p:sp>
      <p:sp>
        <p:nvSpPr>
          <p:cNvPr id="10" name="object 8"/>
          <p:cNvSpPr/>
          <p:nvPr/>
        </p:nvSpPr>
        <p:spPr>
          <a:xfrm>
            <a:off x="4172128" y="5489864"/>
            <a:ext cx="600075" cy="255270"/>
          </a:xfrm>
          <a:custGeom>
            <a:avLst/>
            <a:gdLst/>
            <a:ahLst/>
            <a:cxnLst/>
            <a:rect l="l" t="t" r="r" b="b"/>
            <a:pathLst>
              <a:path w="600075" h="255270">
                <a:moveTo>
                  <a:pt x="130100" y="0"/>
                </a:moveTo>
                <a:lnTo>
                  <a:pt x="8095" y="107952"/>
                </a:lnTo>
                <a:lnTo>
                  <a:pt x="0" y="127396"/>
                </a:lnTo>
                <a:lnTo>
                  <a:pt x="2023" y="137740"/>
                </a:lnTo>
                <a:lnTo>
                  <a:pt x="108044" y="246864"/>
                </a:lnTo>
                <a:lnTo>
                  <a:pt x="130100" y="254801"/>
                </a:lnTo>
                <a:lnTo>
                  <a:pt x="138016" y="252833"/>
                </a:lnTo>
                <a:lnTo>
                  <a:pt x="145015" y="248627"/>
                </a:lnTo>
                <a:lnTo>
                  <a:pt x="150382" y="242699"/>
                </a:lnTo>
                <a:lnTo>
                  <a:pt x="153821" y="235485"/>
                </a:lnTo>
                <a:lnTo>
                  <a:pt x="155034" y="227421"/>
                </a:lnTo>
                <a:lnTo>
                  <a:pt x="155034" y="214137"/>
                </a:lnTo>
                <a:lnTo>
                  <a:pt x="122014" y="214137"/>
                </a:lnTo>
                <a:lnTo>
                  <a:pt x="35278" y="127391"/>
                </a:lnTo>
                <a:lnTo>
                  <a:pt x="122014" y="40604"/>
                </a:lnTo>
                <a:lnTo>
                  <a:pt x="155034" y="40604"/>
                </a:lnTo>
                <a:lnTo>
                  <a:pt x="155034" y="27396"/>
                </a:lnTo>
                <a:lnTo>
                  <a:pt x="153821" y="19302"/>
                </a:lnTo>
                <a:lnTo>
                  <a:pt x="150382" y="12076"/>
                </a:lnTo>
                <a:lnTo>
                  <a:pt x="145015" y="6161"/>
                </a:lnTo>
                <a:lnTo>
                  <a:pt x="138016" y="1996"/>
                </a:lnTo>
                <a:lnTo>
                  <a:pt x="130100" y="0"/>
                </a:lnTo>
                <a:close/>
              </a:path>
              <a:path w="600075" h="255270">
                <a:moveTo>
                  <a:pt x="155034" y="40604"/>
                </a:moveTo>
                <a:lnTo>
                  <a:pt x="122014" y="40604"/>
                </a:lnTo>
                <a:lnTo>
                  <a:pt x="122014" y="80355"/>
                </a:lnTo>
                <a:lnTo>
                  <a:pt x="124427" y="82895"/>
                </a:lnTo>
                <a:lnTo>
                  <a:pt x="567149" y="82895"/>
                </a:lnTo>
                <a:lnTo>
                  <a:pt x="567149" y="171909"/>
                </a:lnTo>
                <a:lnTo>
                  <a:pt x="124427" y="171909"/>
                </a:lnTo>
                <a:lnTo>
                  <a:pt x="122014" y="174373"/>
                </a:lnTo>
                <a:lnTo>
                  <a:pt x="122014" y="214137"/>
                </a:lnTo>
                <a:lnTo>
                  <a:pt x="155034" y="214137"/>
                </a:lnTo>
                <a:lnTo>
                  <a:pt x="155034" y="204904"/>
                </a:lnTo>
                <a:lnTo>
                  <a:pt x="572610" y="204904"/>
                </a:lnTo>
                <a:lnTo>
                  <a:pt x="583272" y="202743"/>
                </a:lnTo>
                <a:lnTo>
                  <a:pt x="591993" y="196852"/>
                </a:lnTo>
                <a:lnTo>
                  <a:pt x="597881" y="188112"/>
                </a:lnTo>
                <a:lnTo>
                  <a:pt x="600042" y="177408"/>
                </a:lnTo>
                <a:lnTo>
                  <a:pt x="600042" y="77434"/>
                </a:lnTo>
                <a:lnTo>
                  <a:pt x="597881" y="66698"/>
                </a:lnTo>
                <a:lnTo>
                  <a:pt x="591993" y="57939"/>
                </a:lnTo>
                <a:lnTo>
                  <a:pt x="583272" y="52038"/>
                </a:lnTo>
                <a:lnTo>
                  <a:pt x="572610" y="49875"/>
                </a:lnTo>
                <a:lnTo>
                  <a:pt x="155034" y="49875"/>
                </a:lnTo>
                <a:lnTo>
                  <a:pt x="155034" y="40604"/>
                </a:lnTo>
                <a:close/>
              </a:path>
              <a:path w="600075" h="255270">
                <a:moveTo>
                  <a:pt x="110965" y="67147"/>
                </a:moveTo>
                <a:lnTo>
                  <a:pt x="100151" y="77969"/>
                </a:lnTo>
                <a:lnTo>
                  <a:pt x="102204" y="88098"/>
                </a:lnTo>
                <a:lnTo>
                  <a:pt x="108091" y="96824"/>
                </a:lnTo>
                <a:lnTo>
                  <a:pt x="116813" y="102716"/>
                </a:lnTo>
                <a:lnTo>
                  <a:pt x="127475" y="104878"/>
                </a:lnTo>
                <a:lnTo>
                  <a:pt x="545051" y="104878"/>
                </a:lnTo>
                <a:lnTo>
                  <a:pt x="545051" y="149913"/>
                </a:lnTo>
                <a:lnTo>
                  <a:pt x="127475" y="149913"/>
                </a:lnTo>
                <a:lnTo>
                  <a:pt x="116813" y="152073"/>
                </a:lnTo>
                <a:lnTo>
                  <a:pt x="108091" y="157964"/>
                </a:lnTo>
                <a:lnTo>
                  <a:pt x="102204" y="166704"/>
                </a:lnTo>
                <a:lnTo>
                  <a:pt x="100168" y="176787"/>
                </a:lnTo>
                <a:lnTo>
                  <a:pt x="110965" y="187581"/>
                </a:lnTo>
                <a:lnTo>
                  <a:pt x="110965" y="168290"/>
                </a:lnTo>
                <a:lnTo>
                  <a:pt x="118458" y="160911"/>
                </a:lnTo>
                <a:lnTo>
                  <a:pt x="556100" y="160911"/>
                </a:lnTo>
                <a:lnTo>
                  <a:pt x="556100" y="93817"/>
                </a:lnTo>
                <a:lnTo>
                  <a:pt x="118458" y="93817"/>
                </a:lnTo>
                <a:lnTo>
                  <a:pt x="110965" y="86451"/>
                </a:lnTo>
                <a:lnTo>
                  <a:pt x="110965" y="67147"/>
                </a:lnTo>
                <a:close/>
              </a:path>
              <a:path w="600075" h="255270">
                <a:moveTo>
                  <a:pt x="100043" y="78078"/>
                </a:moveTo>
                <a:lnTo>
                  <a:pt x="50767" y="127396"/>
                </a:lnTo>
                <a:lnTo>
                  <a:pt x="100043" y="176661"/>
                </a:lnTo>
                <a:lnTo>
                  <a:pt x="99928" y="160911"/>
                </a:lnTo>
                <a:lnTo>
                  <a:pt x="66388" y="127396"/>
                </a:lnTo>
                <a:lnTo>
                  <a:pt x="100043" y="93817"/>
                </a:lnTo>
                <a:lnTo>
                  <a:pt x="100043" y="78078"/>
                </a:lnTo>
                <a:close/>
              </a:path>
            </a:pathLst>
          </a:custGeom>
          <a:solidFill>
            <a:srgbClr val="1E768B"/>
          </a:solidFill>
        </p:spPr>
        <p:txBody>
          <a:bodyPr wrap="square" lIns="0" tIns="0" rIns="0" bIns="0" rtlCol="0"/>
          <a:lstStyle/>
          <a:p>
            <a:endParaRPr/>
          </a:p>
        </p:txBody>
      </p:sp>
      <p:sp>
        <p:nvSpPr>
          <p:cNvPr id="12" name="TextBox 11"/>
          <p:cNvSpPr txBox="1"/>
          <p:nvPr/>
        </p:nvSpPr>
        <p:spPr>
          <a:xfrm>
            <a:off x="112267" y="33866"/>
            <a:ext cx="12079733" cy="584775"/>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Hormonal mechanisms to prevent or correct </a:t>
            </a:r>
            <a:r>
              <a:rPr lang="en-GB" sz="3200" dirty="0" err="1" smtClean="0">
                <a:solidFill>
                  <a:srgbClr val="237D81"/>
                </a:solidFill>
                <a:latin typeface="Century Gothic" panose="020B0502020202020204" pitchFamily="34" charset="0"/>
              </a:rPr>
              <a:t>hypoglycemia</a:t>
            </a:r>
            <a:endParaRPr lang="en-GB" sz="3200" dirty="0">
              <a:solidFill>
                <a:srgbClr val="237D81"/>
              </a:solidFill>
              <a:latin typeface="Century Gothic" panose="020B0502020202020204" pitchFamily="34" charset="0"/>
            </a:endParaRPr>
          </a:p>
        </p:txBody>
      </p:sp>
      <p:sp>
        <p:nvSpPr>
          <p:cNvPr id="13" name="TextBox 12">
            <a:extLst>
              <a:ext uri="{FF2B5EF4-FFF2-40B4-BE49-F238E27FC236}">
                <a16:creationId xmlns:a16="http://schemas.microsoft.com/office/drawing/2014/main" xmlns="" id="{8344229D-0A9B-48F0-8494-A9603734BDC4}"/>
              </a:ext>
            </a:extLst>
          </p:cNvPr>
          <p:cNvSpPr txBox="1"/>
          <p:nvPr/>
        </p:nvSpPr>
        <p:spPr>
          <a:xfrm>
            <a:off x="4806696" y="1114232"/>
            <a:ext cx="6600525" cy="2862322"/>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sz="2000" dirty="0">
                <a:solidFill>
                  <a:srgbClr val="008F01"/>
                </a:solidFill>
              </a:rPr>
              <a:t>Glucagon, adrenaline and cortisol are mechanisms that raise blood sugar but later they may become weak and the patient undergo hypo glycaemia which is life threatening condition</a:t>
            </a:r>
            <a:r>
              <a:rPr lang="en-US" sz="2000" dirty="0" smtClean="0">
                <a:solidFill>
                  <a:srgbClr val="008F01"/>
                </a:solidFill>
              </a:rPr>
              <a:t>.</a:t>
            </a:r>
          </a:p>
          <a:p>
            <a:pPr algn="ctr"/>
            <a:r>
              <a:rPr lang="en-US" sz="2000" dirty="0" smtClean="0">
                <a:solidFill>
                  <a:srgbClr val="008F01"/>
                </a:solidFill>
              </a:rPr>
              <a:t>__________________________________________________</a:t>
            </a:r>
          </a:p>
          <a:p>
            <a:pPr algn="ctr"/>
            <a:endParaRPr lang="en-US" sz="2000" dirty="0" smtClean="0">
              <a:solidFill>
                <a:srgbClr val="008F01"/>
              </a:solidFill>
            </a:endParaRPr>
          </a:p>
          <a:p>
            <a:pPr algn="ctr"/>
            <a:r>
              <a:rPr lang="en-US" sz="2000" dirty="0">
                <a:solidFill>
                  <a:srgbClr val="008F01"/>
                </a:solidFill>
              </a:rPr>
              <a:t>Hypoglycemia is a stress condition, so the hypothalamus activates the pituitary to secret ACTH which will act on the adrenals and the pancreas to release glucagon, cortisol, epinephrine &amp; norepinephrine</a:t>
            </a:r>
            <a:r>
              <a:rPr lang="en-US" sz="2000" dirty="0" smtClean="0">
                <a:solidFill>
                  <a:srgbClr val="008F01"/>
                </a:solidFill>
              </a:rPr>
              <a:t>.</a:t>
            </a:r>
            <a:endParaRPr lang="en-US" sz="2000" dirty="0">
              <a:solidFill>
                <a:srgbClr val="008F01"/>
              </a:solidFill>
            </a:endParaRPr>
          </a:p>
        </p:txBody>
      </p:sp>
    </p:spTree>
    <p:extLst>
      <p:ext uri="{BB962C8B-B14F-4D97-AF65-F5344CB8AC3E}">
        <p14:creationId xmlns:p14="http://schemas.microsoft.com/office/powerpoint/2010/main" val="3260071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p:cNvSpPr>
          <p:nvPr/>
        </p:nvSpPr>
        <p:spPr>
          <a:xfrm>
            <a:off x="5778246" y="2276855"/>
            <a:ext cx="3023235" cy="1473200"/>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gn="ctr">
              <a:lnSpc>
                <a:spcPct val="100000"/>
              </a:lnSpc>
            </a:pPr>
            <a:r>
              <a:rPr lang="en-US" sz="2400" spc="-5" dirty="0" smtClean="0">
                <a:solidFill>
                  <a:srgbClr val="000000"/>
                </a:solidFill>
                <a:latin typeface="Century Gothic" panose="020B0502020202020204" pitchFamily="34" charset="0"/>
                <a:cs typeface="Arial"/>
              </a:rPr>
              <a:t>Glycemic</a:t>
            </a:r>
            <a:r>
              <a:rPr lang="en-US" sz="2400" spc="-25" dirty="0" smtClean="0">
                <a:solidFill>
                  <a:srgbClr val="000000"/>
                </a:solidFill>
                <a:latin typeface="Century Gothic" panose="020B0502020202020204" pitchFamily="34" charset="0"/>
                <a:cs typeface="Arial"/>
              </a:rPr>
              <a:t> </a:t>
            </a:r>
            <a:r>
              <a:rPr lang="en-US" sz="2400" spc="-5" dirty="0" smtClean="0">
                <a:solidFill>
                  <a:srgbClr val="000000"/>
                </a:solidFill>
                <a:latin typeface="Century Gothic" panose="020B0502020202020204" pitchFamily="34" charset="0"/>
                <a:cs typeface="Arial"/>
              </a:rPr>
              <a:t>thresholds </a:t>
            </a:r>
            <a:r>
              <a:rPr lang="en-US" sz="2400" dirty="0" smtClean="0">
                <a:solidFill>
                  <a:srgbClr val="000000"/>
                </a:solidFill>
                <a:latin typeface="Century Gothic" panose="020B0502020202020204" pitchFamily="34" charset="0"/>
                <a:cs typeface="Arial"/>
              </a:rPr>
              <a:t> </a:t>
            </a:r>
            <a:r>
              <a:rPr lang="en-US" sz="2400" spc="-5" dirty="0" smtClean="0">
                <a:solidFill>
                  <a:srgbClr val="000000"/>
                </a:solidFill>
                <a:latin typeface="Century Gothic" panose="020B0502020202020204" pitchFamily="34" charset="0"/>
                <a:cs typeface="Arial"/>
              </a:rPr>
              <a:t>for the various  responses </a:t>
            </a:r>
            <a:r>
              <a:rPr lang="en-US" sz="2400" dirty="0" smtClean="0">
                <a:solidFill>
                  <a:srgbClr val="000000"/>
                </a:solidFill>
                <a:latin typeface="Century Gothic" panose="020B0502020202020204" pitchFamily="34" charset="0"/>
                <a:cs typeface="Arial"/>
              </a:rPr>
              <a:t>to  </a:t>
            </a:r>
            <a:r>
              <a:rPr lang="en-US" sz="2400" spc="-5" dirty="0" smtClean="0">
                <a:solidFill>
                  <a:srgbClr val="000000"/>
                </a:solidFill>
                <a:latin typeface="Century Gothic" panose="020B0502020202020204" pitchFamily="34" charset="0"/>
                <a:cs typeface="Arial"/>
              </a:rPr>
              <a:t>hypoglycemia:</a:t>
            </a:r>
            <a:endParaRPr lang="en-US" sz="2400" dirty="0">
              <a:latin typeface="Century Gothic" panose="020B0502020202020204" pitchFamily="34" charset="0"/>
              <a:cs typeface="Arial"/>
            </a:endParaRPr>
          </a:p>
        </p:txBody>
      </p:sp>
      <p:sp>
        <p:nvSpPr>
          <p:cNvPr id="6" name="object 4"/>
          <p:cNvSpPr/>
          <p:nvPr/>
        </p:nvSpPr>
        <p:spPr>
          <a:xfrm>
            <a:off x="5344921" y="2916173"/>
            <a:ext cx="545465" cy="372110"/>
          </a:xfrm>
          <a:custGeom>
            <a:avLst/>
            <a:gdLst/>
            <a:ahLst/>
            <a:cxnLst/>
            <a:rect l="l" t="t" r="r" b="b"/>
            <a:pathLst>
              <a:path w="545464" h="372110">
                <a:moveTo>
                  <a:pt x="185927" y="0"/>
                </a:moveTo>
                <a:lnTo>
                  <a:pt x="0" y="186054"/>
                </a:lnTo>
                <a:lnTo>
                  <a:pt x="185927" y="371983"/>
                </a:lnTo>
                <a:lnTo>
                  <a:pt x="185927" y="279018"/>
                </a:lnTo>
                <a:lnTo>
                  <a:pt x="545083" y="279018"/>
                </a:lnTo>
                <a:lnTo>
                  <a:pt x="545083" y="92963"/>
                </a:lnTo>
                <a:lnTo>
                  <a:pt x="185927" y="92963"/>
                </a:lnTo>
                <a:lnTo>
                  <a:pt x="185927" y="0"/>
                </a:lnTo>
                <a:close/>
              </a:path>
            </a:pathLst>
          </a:custGeom>
          <a:solidFill>
            <a:srgbClr val="2CA1BE"/>
          </a:solidFill>
        </p:spPr>
        <p:txBody>
          <a:bodyPr wrap="square" lIns="0" tIns="0" rIns="0" bIns="0" rtlCol="0"/>
          <a:lstStyle/>
          <a:p>
            <a:endParaRPr/>
          </a:p>
        </p:txBody>
      </p:sp>
      <p:sp>
        <p:nvSpPr>
          <p:cNvPr id="7" name="object 6"/>
          <p:cNvSpPr/>
          <p:nvPr/>
        </p:nvSpPr>
        <p:spPr>
          <a:xfrm>
            <a:off x="73278" y="667656"/>
            <a:ext cx="5249672" cy="6190343"/>
          </a:xfrm>
          <a:prstGeom prst="rect">
            <a:avLst/>
          </a:prstGeom>
          <a:blipFill>
            <a:blip r:embed="rId2" cstate="print"/>
            <a:stretch>
              <a:fillRect/>
            </a:stretch>
          </a:blipFill>
        </p:spPr>
        <p:txBody>
          <a:bodyPr wrap="square" lIns="0" tIns="0" rIns="0" bIns="0" rtlCol="0"/>
          <a:lstStyle/>
          <a:p>
            <a:endParaRPr/>
          </a:p>
        </p:txBody>
      </p:sp>
      <p:sp>
        <p:nvSpPr>
          <p:cNvPr id="2" name="Rectangle 1"/>
          <p:cNvSpPr/>
          <p:nvPr/>
        </p:nvSpPr>
        <p:spPr>
          <a:xfrm>
            <a:off x="5617653" y="958449"/>
            <a:ext cx="6096000" cy="70788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sz="2000" dirty="0">
                <a:solidFill>
                  <a:srgbClr val="008F01"/>
                </a:solidFill>
              </a:rPr>
              <a:t>Each level of hypoglycemia has its own presentation and responses</a:t>
            </a:r>
          </a:p>
        </p:txBody>
      </p:sp>
      <p:sp>
        <p:nvSpPr>
          <p:cNvPr id="8" name="Rectangle 7"/>
          <p:cNvSpPr/>
          <p:nvPr/>
        </p:nvSpPr>
        <p:spPr>
          <a:xfrm rot="16200000">
            <a:off x="92998" y="5422973"/>
            <a:ext cx="1737046" cy="383615"/>
          </a:xfrm>
          <a:prstGeom prst="rect">
            <a:avLst/>
          </a:prstGeom>
          <a:solidFill>
            <a:schemeClr val="bg1">
              <a:lumMod val="95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B050"/>
                </a:solidFill>
              </a:rPr>
              <a:t>DEATH</a:t>
            </a:r>
            <a:endParaRPr lang="en-US" sz="1400" dirty="0">
              <a:solidFill>
                <a:srgbClr val="00B050"/>
              </a:solidFill>
            </a:endParaRPr>
          </a:p>
        </p:txBody>
      </p:sp>
      <p:sp>
        <p:nvSpPr>
          <p:cNvPr id="9" name="Rectangle 8"/>
          <p:cNvSpPr/>
          <p:nvPr/>
        </p:nvSpPr>
        <p:spPr>
          <a:xfrm>
            <a:off x="406883" y="3594538"/>
            <a:ext cx="746446" cy="773292"/>
          </a:xfrm>
          <a:prstGeom prst="rect">
            <a:avLst/>
          </a:prstGeom>
          <a:solidFill>
            <a:schemeClr val="bg1">
              <a:lumMod val="95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B050"/>
                </a:solidFill>
              </a:rPr>
              <a:t>55</a:t>
            </a:r>
          </a:p>
          <a:p>
            <a:pPr algn="ctr"/>
            <a:endParaRPr lang="en-US" sz="1400" dirty="0">
              <a:solidFill>
                <a:srgbClr val="00B050"/>
              </a:solidFill>
            </a:endParaRPr>
          </a:p>
          <a:p>
            <a:pPr algn="ctr"/>
            <a:r>
              <a:rPr lang="en-US" sz="1400" dirty="0" smtClean="0">
                <a:solidFill>
                  <a:srgbClr val="00B050"/>
                </a:solidFill>
              </a:rPr>
              <a:t>50</a:t>
            </a:r>
            <a:endParaRPr lang="en-US" sz="1400" dirty="0">
              <a:solidFill>
                <a:srgbClr val="00B050"/>
              </a:solidFill>
            </a:endParaRPr>
          </a:p>
        </p:txBody>
      </p:sp>
      <p:sp>
        <p:nvSpPr>
          <p:cNvPr id="10" name="TextBox 9"/>
          <p:cNvSpPr txBox="1"/>
          <p:nvPr/>
        </p:nvSpPr>
        <p:spPr>
          <a:xfrm>
            <a:off x="112267" y="33866"/>
            <a:ext cx="7582073" cy="584775"/>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Hypoglycaemia</a:t>
            </a:r>
          </a:p>
        </p:txBody>
      </p:sp>
    </p:spTree>
    <p:extLst>
      <p:ext uri="{BB962C8B-B14F-4D97-AF65-F5344CB8AC3E}">
        <p14:creationId xmlns:p14="http://schemas.microsoft.com/office/powerpoint/2010/main" val="1090170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txBox="1"/>
          <p:nvPr/>
        </p:nvSpPr>
        <p:spPr>
          <a:xfrm>
            <a:off x="188946" y="2140909"/>
            <a:ext cx="11316117" cy="3634778"/>
          </a:xfrm>
          <a:prstGeom prst="rect">
            <a:avLst/>
          </a:prstGeom>
        </p:spPr>
        <p:txBody>
          <a:bodyPr vert="horz" wrap="square" lIns="0" tIns="0" rIns="0" bIns="0" rtlCol="0">
            <a:spAutoFit/>
          </a:bodyPr>
          <a:lstStyle/>
          <a:p>
            <a:pPr marL="12700" marR="5080" algn="just">
              <a:lnSpc>
                <a:spcPct val="150000"/>
              </a:lnSpc>
            </a:pPr>
            <a:r>
              <a:rPr lang="en-GB" sz="2000" spc="-5" dirty="0" smtClean="0">
                <a:latin typeface="Century Gothic" panose="020B0502020202020204" pitchFamily="34" charset="0"/>
                <a:cs typeface="Lucida Sans Unicode"/>
              </a:rPr>
              <a:t>A 14 year old girl was admitted to a children’s hospital in coma. Her mother </a:t>
            </a:r>
            <a:r>
              <a:rPr sz="2000" spc="-5" dirty="0" smtClean="0">
                <a:latin typeface="Century Gothic" panose="020B0502020202020204" pitchFamily="34" charset="0"/>
                <a:cs typeface="Lucida Sans Unicode"/>
              </a:rPr>
              <a:t>stated </a:t>
            </a:r>
            <a:r>
              <a:rPr sz="2000" spc="-10" dirty="0">
                <a:latin typeface="Century Gothic" panose="020B0502020202020204" pitchFamily="34" charset="0"/>
                <a:cs typeface="Lucida Sans Unicode"/>
              </a:rPr>
              <a:t>that </a:t>
            </a:r>
            <a:r>
              <a:rPr sz="2000" dirty="0">
                <a:latin typeface="Century Gothic" panose="020B0502020202020204" pitchFamily="34" charset="0"/>
                <a:cs typeface="Lucida Sans Unicode"/>
              </a:rPr>
              <a:t>the </a:t>
            </a:r>
            <a:r>
              <a:rPr sz="2000" spc="-5" dirty="0">
                <a:latin typeface="Century Gothic" panose="020B0502020202020204" pitchFamily="34" charset="0"/>
                <a:cs typeface="Lucida Sans Unicode"/>
              </a:rPr>
              <a:t>girl </a:t>
            </a:r>
            <a:r>
              <a:rPr sz="2000" dirty="0">
                <a:latin typeface="Century Gothic" panose="020B0502020202020204" pitchFamily="34" charset="0"/>
                <a:cs typeface="Lucida Sans Unicode"/>
              </a:rPr>
              <a:t>had </a:t>
            </a:r>
            <a:r>
              <a:rPr sz="2000" spc="-5" dirty="0">
                <a:latin typeface="Century Gothic" panose="020B0502020202020204" pitchFamily="34" charset="0"/>
                <a:cs typeface="Lucida Sans Unicode"/>
              </a:rPr>
              <a:t>been in good health  </a:t>
            </a:r>
            <a:r>
              <a:rPr sz="2000" dirty="0">
                <a:latin typeface="Century Gothic" panose="020B0502020202020204" pitchFamily="34" charset="0"/>
                <a:cs typeface="Lucida Sans Unicode"/>
              </a:rPr>
              <a:t>until </a:t>
            </a:r>
            <a:r>
              <a:rPr sz="2000" spc="-5" dirty="0">
                <a:latin typeface="Century Gothic" panose="020B0502020202020204" pitchFamily="34" charset="0"/>
                <a:cs typeface="Lucida Sans Unicode"/>
              </a:rPr>
              <a:t>approximately 2 </a:t>
            </a:r>
            <a:r>
              <a:rPr sz="2000" spc="-10" dirty="0">
                <a:latin typeface="Century Gothic" panose="020B0502020202020204" pitchFamily="34" charset="0"/>
                <a:cs typeface="Lucida Sans Unicode"/>
              </a:rPr>
              <a:t>weeks previously, when  </a:t>
            </a:r>
            <a:r>
              <a:rPr sz="2000" spc="-5" dirty="0">
                <a:latin typeface="Century Gothic" panose="020B0502020202020204" pitchFamily="34" charset="0"/>
                <a:cs typeface="Lucida Sans Unicode"/>
              </a:rPr>
              <a:t>she </a:t>
            </a:r>
            <a:r>
              <a:rPr sz="2000" spc="-10" dirty="0">
                <a:latin typeface="Century Gothic" panose="020B0502020202020204" pitchFamily="34" charset="0"/>
                <a:cs typeface="Lucida Sans Unicode"/>
              </a:rPr>
              <a:t>developed </a:t>
            </a:r>
            <a:r>
              <a:rPr sz="2000" spc="-5" dirty="0">
                <a:latin typeface="Century Gothic" panose="020B0502020202020204" pitchFamily="34" charset="0"/>
                <a:cs typeface="Lucida Sans Unicode"/>
              </a:rPr>
              <a:t>a sore </a:t>
            </a:r>
            <a:r>
              <a:rPr sz="2000" spc="-10" dirty="0">
                <a:latin typeface="Century Gothic" panose="020B0502020202020204" pitchFamily="34" charset="0"/>
                <a:cs typeface="Lucida Sans Unicode"/>
              </a:rPr>
              <a:t>throat and </a:t>
            </a:r>
            <a:r>
              <a:rPr sz="2000" spc="-5" dirty="0">
                <a:solidFill>
                  <a:srgbClr val="FF0000"/>
                </a:solidFill>
                <a:latin typeface="Century Gothic" panose="020B0502020202020204" pitchFamily="34" charset="0"/>
                <a:cs typeface="Lucida Sans Unicode"/>
              </a:rPr>
              <a:t>moderate  fever</a:t>
            </a:r>
            <a:r>
              <a:rPr sz="2000" spc="-5" dirty="0">
                <a:latin typeface="Century Gothic" panose="020B0502020202020204" pitchFamily="34" charset="0"/>
                <a:cs typeface="Lucida Sans Unicode"/>
              </a:rPr>
              <a:t>. </a:t>
            </a:r>
            <a:r>
              <a:rPr sz="2000" spc="-10" dirty="0">
                <a:latin typeface="Century Gothic" panose="020B0502020202020204" pitchFamily="34" charset="0"/>
                <a:cs typeface="Lucida Sans Unicode"/>
              </a:rPr>
              <a:t>She </a:t>
            </a:r>
            <a:r>
              <a:rPr sz="2000" spc="-5" dirty="0">
                <a:latin typeface="Century Gothic" panose="020B0502020202020204" pitchFamily="34" charset="0"/>
                <a:cs typeface="Lucida Sans Unicode"/>
              </a:rPr>
              <a:t>subsequently </a:t>
            </a:r>
            <a:r>
              <a:rPr sz="2000" spc="-5" dirty="0">
                <a:solidFill>
                  <a:srgbClr val="FF0000"/>
                </a:solidFill>
                <a:latin typeface="Century Gothic" panose="020B0502020202020204" pitchFamily="34" charset="0"/>
                <a:cs typeface="Lucida Sans Unicode"/>
              </a:rPr>
              <a:t>lost </a:t>
            </a:r>
            <a:r>
              <a:rPr sz="2000" dirty="0">
                <a:solidFill>
                  <a:srgbClr val="FF0000"/>
                </a:solidFill>
                <a:latin typeface="Century Gothic" panose="020B0502020202020204" pitchFamily="34" charset="0"/>
                <a:cs typeface="Lucida Sans Unicode"/>
              </a:rPr>
              <a:t>her </a:t>
            </a:r>
            <a:r>
              <a:rPr sz="2000" spc="-5" dirty="0">
                <a:solidFill>
                  <a:srgbClr val="FF0000"/>
                </a:solidFill>
                <a:latin typeface="Century Gothic" panose="020B0502020202020204" pitchFamily="34" charset="0"/>
                <a:cs typeface="Lucida Sans Unicode"/>
              </a:rPr>
              <a:t>appetite </a:t>
            </a:r>
            <a:r>
              <a:rPr sz="2000" spc="-10" dirty="0">
                <a:latin typeface="Century Gothic" panose="020B0502020202020204" pitchFamily="34" charset="0"/>
                <a:cs typeface="Lucida Sans Unicode"/>
              </a:rPr>
              <a:t>and  </a:t>
            </a:r>
            <a:r>
              <a:rPr sz="2000" spc="-5" dirty="0">
                <a:latin typeface="Century Gothic" panose="020B0502020202020204" pitchFamily="34" charset="0"/>
                <a:cs typeface="Lucida Sans Unicode"/>
              </a:rPr>
              <a:t>generally </a:t>
            </a:r>
            <a:r>
              <a:rPr sz="2000" spc="5" dirty="0">
                <a:latin typeface="Century Gothic" panose="020B0502020202020204" pitchFamily="34" charset="0"/>
                <a:cs typeface="Lucida Sans Unicode"/>
              </a:rPr>
              <a:t>did </a:t>
            </a:r>
            <a:r>
              <a:rPr sz="2000" dirty="0">
                <a:latin typeface="Century Gothic" panose="020B0502020202020204" pitchFamily="34" charset="0"/>
                <a:cs typeface="Lucida Sans Unicode"/>
              </a:rPr>
              <a:t>not feel</a:t>
            </a:r>
            <a:r>
              <a:rPr sz="2000" spc="-120" dirty="0">
                <a:latin typeface="Century Gothic" panose="020B0502020202020204" pitchFamily="34" charset="0"/>
                <a:cs typeface="Lucida Sans Unicode"/>
              </a:rPr>
              <a:t> </a:t>
            </a:r>
            <a:r>
              <a:rPr sz="2000" dirty="0">
                <a:latin typeface="Century Gothic" panose="020B0502020202020204" pitchFamily="34" charset="0"/>
                <a:cs typeface="Lucida Sans Unicode"/>
              </a:rPr>
              <a:t>well</a:t>
            </a:r>
            <a:r>
              <a:rPr sz="2000" dirty="0" smtClean="0">
                <a:latin typeface="Century Gothic" panose="020B0502020202020204" pitchFamily="34" charset="0"/>
                <a:cs typeface="Lucida Sans Unicode"/>
              </a:rPr>
              <a:t>.</a:t>
            </a:r>
            <a:r>
              <a:rPr lang="en-US" sz="2000" dirty="0">
                <a:latin typeface="Century Gothic" panose="020B0502020202020204" pitchFamily="34" charset="0"/>
                <a:cs typeface="Lucida Sans Unicode"/>
              </a:rPr>
              <a:t> Several days before admission </a:t>
            </a:r>
            <a:r>
              <a:rPr lang="en-US" sz="2000" spc="5" dirty="0">
                <a:latin typeface="Century Gothic" panose="020B0502020202020204" pitchFamily="34" charset="0"/>
                <a:cs typeface="Lucida Sans Unicode"/>
              </a:rPr>
              <a:t>she</a:t>
            </a:r>
            <a:r>
              <a:rPr lang="en-US" sz="2000" spc="-254" dirty="0">
                <a:latin typeface="Century Gothic" panose="020B0502020202020204" pitchFamily="34" charset="0"/>
                <a:cs typeface="Lucida Sans Unicode"/>
              </a:rPr>
              <a:t> </a:t>
            </a:r>
            <a:r>
              <a:rPr lang="en-US" sz="2000" dirty="0">
                <a:latin typeface="Century Gothic" panose="020B0502020202020204" pitchFamily="34" charset="0"/>
                <a:cs typeface="Lucida Sans Unicode"/>
              </a:rPr>
              <a:t>began</a:t>
            </a:r>
            <a:r>
              <a:rPr lang="en-US" sz="2000" spc="-55" dirty="0">
                <a:latin typeface="Century Gothic" panose="020B0502020202020204" pitchFamily="34" charset="0"/>
                <a:cs typeface="Lucida Sans Unicode"/>
              </a:rPr>
              <a:t> </a:t>
            </a:r>
            <a:r>
              <a:rPr lang="en-US" sz="2000" dirty="0">
                <a:latin typeface="Century Gothic" panose="020B0502020202020204" pitchFamily="34" charset="0"/>
                <a:cs typeface="Lucida Sans Unicode"/>
              </a:rPr>
              <a:t>to </a:t>
            </a:r>
            <a:r>
              <a:rPr lang="en-US" sz="2000" spc="-5" dirty="0">
                <a:latin typeface="Century Gothic" panose="020B0502020202020204" pitchFamily="34" charset="0"/>
                <a:cs typeface="Lucida Sans Unicode"/>
              </a:rPr>
              <a:t> </a:t>
            </a:r>
            <a:r>
              <a:rPr lang="en-US" sz="2000" dirty="0">
                <a:solidFill>
                  <a:srgbClr val="FF0000"/>
                </a:solidFill>
                <a:latin typeface="Century Gothic" panose="020B0502020202020204" pitchFamily="34" charset="0"/>
                <a:cs typeface="Lucida Sans Unicode"/>
              </a:rPr>
              <a:t>complain </a:t>
            </a:r>
            <a:r>
              <a:rPr lang="en-US" sz="2000" spc="-5" dirty="0">
                <a:solidFill>
                  <a:srgbClr val="FF0000"/>
                </a:solidFill>
                <a:latin typeface="Century Gothic" panose="020B0502020202020204" pitchFamily="34" charset="0"/>
                <a:cs typeface="Lucida Sans Unicode"/>
              </a:rPr>
              <a:t>of </a:t>
            </a:r>
            <a:r>
              <a:rPr lang="en-US" sz="2000" dirty="0">
                <a:solidFill>
                  <a:srgbClr val="FF0000"/>
                </a:solidFill>
                <a:latin typeface="Century Gothic" panose="020B0502020202020204" pitchFamily="34" charset="0"/>
                <a:cs typeface="Lucida Sans Unicode"/>
              </a:rPr>
              <a:t>undue thirst and also </a:t>
            </a:r>
            <a:r>
              <a:rPr lang="en-US" sz="2000" spc="-5" dirty="0">
                <a:solidFill>
                  <a:srgbClr val="FF0000"/>
                </a:solidFill>
                <a:latin typeface="Century Gothic" panose="020B0502020202020204" pitchFamily="34" charset="0"/>
                <a:cs typeface="Lucida Sans Unicode"/>
              </a:rPr>
              <a:t>started </a:t>
            </a:r>
            <a:r>
              <a:rPr lang="en-US" sz="2000" dirty="0">
                <a:solidFill>
                  <a:srgbClr val="FF0000"/>
                </a:solidFill>
                <a:latin typeface="Century Gothic" panose="020B0502020202020204" pitchFamily="34" charset="0"/>
                <a:cs typeface="Lucida Sans Unicode"/>
              </a:rPr>
              <a:t>to  get up several times during the </a:t>
            </a:r>
            <a:r>
              <a:rPr lang="en-US" sz="2000" spc="5" dirty="0">
                <a:solidFill>
                  <a:srgbClr val="FF0000"/>
                </a:solidFill>
                <a:latin typeface="Century Gothic" panose="020B0502020202020204" pitchFamily="34" charset="0"/>
                <a:cs typeface="Lucida Sans Unicode"/>
              </a:rPr>
              <a:t>night </a:t>
            </a:r>
            <a:r>
              <a:rPr lang="en-US" sz="2000" dirty="0">
                <a:solidFill>
                  <a:srgbClr val="FF0000"/>
                </a:solidFill>
                <a:latin typeface="Century Gothic" panose="020B0502020202020204" pitchFamily="34" charset="0"/>
                <a:cs typeface="Lucida Sans Unicode"/>
              </a:rPr>
              <a:t>to  </a:t>
            </a:r>
            <a:r>
              <a:rPr lang="en-US" sz="2000" spc="-5" dirty="0">
                <a:solidFill>
                  <a:srgbClr val="FF0000"/>
                </a:solidFill>
                <a:latin typeface="Century Gothic" panose="020B0502020202020204" pitchFamily="34" charset="0"/>
                <a:cs typeface="Lucida Sans Unicode"/>
              </a:rPr>
              <a:t>urinate</a:t>
            </a:r>
            <a:r>
              <a:rPr lang="en-US" sz="2000" spc="-5" dirty="0">
                <a:latin typeface="Century Gothic" panose="020B0502020202020204" pitchFamily="34" charset="0"/>
                <a:cs typeface="Lucida Sans Unicode"/>
              </a:rPr>
              <a:t>. </a:t>
            </a:r>
            <a:r>
              <a:rPr lang="en-US" sz="2000" dirty="0">
                <a:latin typeface="Century Gothic" panose="020B0502020202020204" pitchFamily="34" charset="0"/>
                <a:cs typeface="Lucida Sans Unicode"/>
              </a:rPr>
              <a:t>However, on the </a:t>
            </a:r>
            <a:r>
              <a:rPr lang="en-US" sz="2000" spc="5" dirty="0">
                <a:latin typeface="Century Gothic" panose="020B0502020202020204" pitchFamily="34" charset="0"/>
                <a:cs typeface="Lucida Sans Unicode"/>
              </a:rPr>
              <a:t>day </a:t>
            </a:r>
            <a:r>
              <a:rPr lang="en-US" sz="2000" dirty="0">
                <a:latin typeface="Century Gothic" panose="020B0502020202020204" pitchFamily="34" charset="0"/>
                <a:cs typeface="Lucida Sans Unicode"/>
              </a:rPr>
              <a:t>of admission</a:t>
            </a:r>
            <a:r>
              <a:rPr lang="en-US" sz="2000" spc="-275" dirty="0">
                <a:latin typeface="Century Gothic" panose="020B0502020202020204" pitchFamily="34" charset="0"/>
                <a:cs typeface="Lucida Sans Unicode"/>
              </a:rPr>
              <a:t> </a:t>
            </a:r>
            <a:r>
              <a:rPr lang="en-US" sz="2000" spc="-5" dirty="0">
                <a:latin typeface="Century Gothic" panose="020B0502020202020204" pitchFamily="34" charset="0"/>
                <a:cs typeface="Lucida Sans Unicode"/>
              </a:rPr>
              <a:t>the  </a:t>
            </a:r>
            <a:r>
              <a:rPr lang="en-US" sz="2000" dirty="0">
                <a:latin typeface="Century Gothic" panose="020B0502020202020204" pitchFamily="34" charset="0"/>
                <a:cs typeface="Lucida Sans Unicode"/>
              </a:rPr>
              <a:t>girl had </a:t>
            </a:r>
            <a:r>
              <a:rPr lang="en-US" sz="2000" spc="-5" dirty="0">
                <a:latin typeface="Century Gothic" panose="020B0502020202020204" pitchFamily="34" charset="0"/>
                <a:cs typeface="Lucida Sans Unicode"/>
              </a:rPr>
              <a:t>started </a:t>
            </a:r>
            <a:r>
              <a:rPr lang="en-US" sz="2000" dirty="0">
                <a:latin typeface="Century Gothic" panose="020B0502020202020204" pitchFamily="34" charset="0"/>
                <a:cs typeface="Lucida Sans Unicode"/>
              </a:rPr>
              <a:t>to </a:t>
            </a:r>
            <a:r>
              <a:rPr lang="en-US" sz="2000" dirty="0">
                <a:solidFill>
                  <a:srgbClr val="FF0000"/>
                </a:solidFill>
                <a:latin typeface="Century Gothic" panose="020B0502020202020204" pitchFamily="34" charset="0"/>
                <a:cs typeface="Lucida Sans Unicode"/>
              </a:rPr>
              <a:t>vomit, had become drowsy  and difficult to arouse</a:t>
            </a:r>
            <a:r>
              <a:rPr lang="en-US" sz="2000" dirty="0">
                <a:latin typeface="Century Gothic" panose="020B0502020202020204" pitchFamily="34" charset="0"/>
                <a:cs typeface="Lucida Sans Unicode"/>
              </a:rPr>
              <a:t>, and accordingly had  been brought to the </a:t>
            </a:r>
            <a:r>
              <a:rPr lang="en-US" sz="2000" spc="-5" dirty="0">
                <a:latin typeface="Century Gothic" panose="020B0502020202020204" pitchFamily="34" charset="0"/>
                <a:cs typeface="Lucida Sans Unicode"/>
              </a:rPr>
              <a:t>emergency</a:t>
            </a:r>
            <a:r>
              <a:rPr lang="en-US" sz="2000" spc="-170" dirty="0">
                <a:latin typeface="Century Gothic" panose="020B0502020202020204" pitchFamily="34" charset="0"/>
                <a:cs typeface="Lucida Sans Unicode"/>
              </a:rPr>
              <a:t> </a:t>
            </a:r>
            <a:r>
              <a:rPr lang="en-US" sz="2000" spc="-5" dirty="0">
                <a:latin typeface="Century Gothic" panose="020B0502020202020204" pitchFamily="34" charset="0"/>
                <a:cs typeface="Lucida Sans Unicode"/>
              </a:rPr>
              <a:t>department.</a:t>
            </a:r>
            <a:endParaRPr lang="en-US" sz="2000" dirty="0">
              <a:latin typeface="Century Gothic" panose="020B0502020202020204" pitchFamily="34" charset="0"/>
              <a:cs typeface="Lucida Sans Unicode"/>
            </a:endParaRPr>
          </a:p>
          <a:p>
            <a:pPr marL="12700" marR="5080" algn="just">
              <a:lnSpc>
                <a:spcPct val="150000"/>
              </a:lnSpc>
            </a:pPr>
            <a:endParaRPr sz="2000" dirty="0">
              <a:latin typeface="Century Gothic" panose="020B0502020202020204" pitchFamily="34" charset="0"/>
              <a:cs typeface="Lucida Sans Unicode"/>
            </a:endParaRPr>
          </a:p>
        </p:txBody>
      </p:sp>
      <p:sp>
        <p:nvSpPr>
          <p:cNvPr id="5" name="Rectangle 4"/>
          <p:cNvSpPr/>
          <p:nvPr/>
        </p:nvSpPr>
        <p:spPr>
          <a:xfrm>
            <a:off x="2465436" y="3383393"/>
            <a:ext cx="2210156" cy="369332"/>
          </a:xfrm>
          <a:prstGeom prst="rect">
            <a:avLst/>
          </a:prstGeom>
        </p:spPr>
        <p:txBody>
          <a:bodyPr wrap="none">
            <a:spAutoFit/>
          </a:bodyPr>
          <a:lstStyle/>
          <a:p>
            <a:pPr algn="ctr"/>
            <a:r>
              <a:rPr lang="en-US" dirty="0">
                <a:solidFill>
                  <a:srgbClr val="00B050"/>
                </a:solidFill>
              </a:rPr>
              <a:t>Incidence of infection</a:t>
            </a:r>
          </a:p>
        </p:txBody>
      </p:sp>
      <p:sp>
        <p:nvSpPr>
          <p:cNvPr id="6" name="TextBox 5"/>
          <p:cNvSpPr txBox="1"/>
          <p:nvPr/>
        </p:nvSpPr>
        <p:spPr>
          <a:xfrm>
            <a:off x="112267" y="33866"/>
            <a:ext cx="7582073" cy="1077218"/>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A case of DKA</a:t>
            </a:r>
          </a:p>
          <a:p>
            <a:endParaRPr lang="en-GB" sz="3200" dirty="0">
              <a:solidFill>
                <a:srgbClr val="237D81"/>
              </a:solidFill>
              <a:latin typeface="Century Gothic" panose="020B0502020202020204" pitchFamily="34" charset="0"/>
            </a:endParaRPr>
          </a:p>
        </p:txBody>
      </p:sp>
    </p:spTree>
    <p:extLst>
      <p:ext uri="{BB962C8B-B14F-4D97-AF65-F5344CB8AC3E}">
        <p14:creationId xmlns:p14="http://schemas.microsoft.com/office/powerpoint/2010/main" val="952271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188946" y="1255615"/>
            <a:ext cx="11359356" cy="4622227"/>
          </a:xfrm>
          <a:prstGeom prst="rect">
            <a:avLst/>
          </a:prstGeom>
        </p:spPr>
        <p:txBody>
          <a:bodyPr vert="horz" wrap="square" lIns="0" tIns="0" rIns="0" bIns="0" rtlCol="0">
            <a:spAutoFit/>
          </a:bodyPr>
          <a:lstStyle/>
          <a:p>
            <a:pPr marL="355600" indent="-342900">
              <a:lnSpc>
                <a:spcPct val="150000"/>
              </a:lnSpc>
              <a:buFont typeface="Arial" panose="020B0604020202020204" pitchFamily="34" charset="0"/>
              <a:buChar char="•"/>
            </a:pPr>
            <a:r>
              <a:rPr sz="2000" dirty="0">
                <a:latin typeface="Century Gothic" panose="020B0502020202020204" pitchFamily="34" charset="0"/>
                <a:cs typeface="Lucida Sans Unicode"/>
              </a:rPr>
              <a:t>On</a:t>
            </a:r>
            <a:r>
              <a:rPr sz="2000" spc="-110" dirty="0">
                <a:latin typeface="Century Gothic" panose="020B0502020202020204" pitchFamily="34" charset="0"/>
                <a:cs typeface="Lucida Sans Unicode"/>
              </a:rPr>
              <a:t> </a:t>
            </a:r>
            <a:r>
              <a:rPr sz="2000" dirty="0">
                <a:latin typeface="Century Gothic" panose="020B0502020202020204" pitchFamily="34" charset="0"/>
                <a:cs typeface="Lucida Sans Unicode"/>
              </a:rPr>
              <a:t>examination:</a:t>
            </a:r>
          </a:p>
          <a:p>
            <a:pPr marL="298450" indent="-285750">
              <a:lnSpc>
                <a:spcPct val="150000"/>
              </a:lnSpc>
              <a:buFont typeface="Arial" panose="020B0604020202020204" pitchFamily="34" charset="0"/>
              <a:buChar char="•"/>
              <a:tabLst>
                <a:tab pos="268605" algn="l"/>
              </a:tabLst>
            </a:pPr>
            <a:r>
              <a:rPr sz="2000" dirty="0">
                <a:solidFill>
                  <a:srgbClr val="2CA1BE"/>
                </a:solidFill>
                <a:latin typeface="Century Gothic" panose="020B0502020202020204" pitchFamily="34" charset="0"/>
                <a:cs typeface="Times New Roman"/>
              </a:rPr>
              <a:t>	</a:t>
            </a:r>
            <a:r>
              <a:rPr sz="2000" spc="-5" dirty="0">
                <a:latin typeface="Century Gothic" panose="020B0502020202020204" pitchFamily="34" charset="0"/>
                <a:cs typeface="Lucida Sans Unicode"/>
              </a:rPr>
              <a:t>She </a:t>
            </a:r>
            <a:r>
              <a:rPr sz="2000" dirty="0">
                <a:latin typeface="Century Gothic" panose="020B0502020202020204" pitchFamily="34" charset="0"/>
                <a:cs typeface="Lucida Sans Unicode"/>
              </a:rPr>
              <a:t>was</a:t>
            </a:r>
            <a:r>
              <a:rPr sz="2000" spc="-105" dirty="0">
                <a:latin typeface="Century Gothic" panose="020B0502020202020204" pitchFamily="34" charset="0"/>
                <a:cs typeface="Lucida Sans Unicode"/>
              </a:rPr>
              <a:t> </a:t>
            </a:r>
            <a:r>
              <a:rPr sz="2000" dirty="0" smtClean="0">
                <a:latin typeface="Century Gothic" panose="020B0502020202020204" pitchFamily="34" charset="0"/>
                <a:cs typeface="Lucida Sans Unicode"/>
              </a:rPr>
              <a:t>dehydrated</a:t>
            </a:r>
            <a:r>
              <a:rPr lang="en-GB" sz="2000" dirty="0" smtClean="0">
                <a:latin typeface="Century Gothic" panose="020B0502020202020204" pitchFamily="34" charset="0"/>
                <a:cs typeface="Lucida Sans Unicode"/>
              </a:rPr>
              <a:t> </a:t>
            </a:r>
            <a:r>
              <a:rPr lang="en-GB" sz="2000" dirty="0" smtClean="0">
                <a:solidFill>
                  <a:srgbClr val="00B050"/>
                </a:solidFill>
                <a:latin typeface="Century Gothic" panose="020B0502020202020204" pitchFamily="34" charset="0"/>
                <a:cs typeface="Lucida Sans Unicode"/>
              </a:rPr>
              <a:t>which caused </a:t>
            </a:r>
            <a:r>
              <a:rPr sz="2000" dirty="0" smtClean="0">
                <a:latin typeface="Century Gothic" panose="020B0502020202020204" pitchFamily="34" charset="0"/>
                <a:cs typeface="Lucida Sans Unicode"/>
              </a:rPr>
              <a:t>Her </a:t>
            </a:r>
            <a:r>
              <a:rPr sz="2000" dirty="0">
                <a:latin typeface="Century Gothic" panose="020B0502020202020204" pitchFamily="34" charset="0"/>
                <a:cs typeface="Lucida Sans Unicode"/>
              </a:rPr>
              <a:t>skin </a:t>
            </a:r>
            <a:r>
              <a:rPr lang="en-GB" sz="2000" dirty="0" smtClean="0">
                <a:latin typeface="Century Gothic" panose="020B0502020202020204" pitchFamily="34" charset="0"/>
                <a:cs typeface="Lucida Sans Unicode"/>
              </a:rPr>
              <a:t>to be</a:t>
            </a:r>
            <a:r>
              <a:rPr sz="2000" spc="-150" dirty="0" smtClean="0">
                <a:latin typeface="Century Gothic" panose="020B0502020202020204" pitchFamily="34" charset="0"/>
                <a:cs typeface="Lucida Sans Unicode"/>
              </a:rPr>
              <a:t> </a:t>
            </a:r>
            <a:r>
              <a:rPr sz="2000" dirty="0">
                <a:latin typeface="Century Gothic" panose="020B0502020202020204" pitchFamily="34" charset="0"/>
                <a:cs typeface="Lucida Sans Unicode"/>
              </a:rPr>
              <a:t>cold</a:t>
            </a:r>
          </a:p>
          <a:p>
            <a:pPr marL="298450" indent="-285750">
              <a:lnSpc>
                <a:spcPct val="150000"/>
              </a:lnSpc>
              <a:buFont typeface="Arial" panose="020B0604020202020204" pitchFamily="34" charset="0"/>
              <a:buChar char="•"/>
              <a:tabLst>
                <a:tab pos="268605" algn="l"/>
              </a:tabLst>
            </a:pPr>
            <a:r>
              <a:rPr sz="2000" dirty="0">
                <a:solidFill>
                  <a:srgbClr val="2CA1BE"/>
                </a:solidFill>
                <a:latin typeface="Century Gothic" panose="020B0502020202020204" pitchFamily="34" charset="0"/>
                <a:cs typeface="Times New Roman"/>
              </a:rPr>
              <a:t>	</a:t>
            </a:r>
            <a:r>
              <a:rPr sz="2000" dirty="0">
                <a:latin typeface="Century Gothic" panose="020B0502020202020204" pitchFamily="34" charset="0"/>
                <a:cs typeface="Lucida Sans Unicode"/>
              </a:rPr>
              <a:t>She was breathing in </a:t>
            </a:r>
            <a:r>
              <a:rPr sz="2000" spc="-5" dirty="0">
                <a:latin typeface="Century Gothic" panose="020B0502020202020204" pitchFamily="34" charset="0"/>
                <a:cs typeface="Lucida Sans Unicode"/>
              </a:rPr>
              <a:t>a </a:t>
            </a:r>
            <a:r>
              <a:rPr sz="2000" dirty="0">
                <a:latin typeface="Century Gothic" panose="020B0502020202020204" pitchFamily="34" charset="0"/>
                <a:cs typeface="Lucida Sans Unicode"/>
              </a:rPr>
              <a:t>deep sighing</a:t>
            </a:r>
            <a:r>
              <a:rPr sz="2000" spc="-215" dirty="0">
                <a:latin typeface="Century Gothic" panose="020B0502020202020204" pitchFamily="34" charset="0"/>
                <a:cs typeface="Lucida Sans Unicode"/>
              </a:rPr>
              <a:t> </a:t>
            </a:r>
            <a:r>
              <a:rPr sz="2000" dirty="0" smtClean="0">
                <a:latin typeface="Century Gothic" panose="020B0502020202020204" pitchFamily="34" charset="0"/>
                <a:cs typeface="Lucida Sans Unicode"/>
              </a:rPr>
              <a:t>manner</a:t>
            </a:r>
            <a:r>
              <a:rPr lang="en-GB" sz="2000" dirty="0" smtClean="0">
                <a:latin typeface="Century Gothic" panose="020B0502020202020204" pitchFamily="34" charset="0"/>
                <a:cs typeface="Lucida Sans Unicode"/>
              </a:rPr>
              <a:t> </a:t>
            </a:r>
            <a:r>
              <a:rPr lang="en-GB" sz="2000" dirty="0" smtClean="0">
                <a:solidFill>
                  <a:srgbClr val="00B050"/>
                </a:solidFill>
                <a:latin typeface="Century Gothic" panose="020B0502020202020204" pitchFamily="34" charset="0"/>
                <a:cs typeface="Lucida Sans Unicode"/>
              </a:rPr>
              <a:t>to compensate her acidic state</a:t>
            </a:r>
            <a:endParaRPr sz="2000" dirty="0">
              <a:latin typeface="Century Gothic" panose="020B0502020202020204" pitchFamily="34" charset="0"/>
              <a:cs typeface="Lucida Sans Unicode"/>
            </a:endParaRPr>
          </a:p>
          <a:p>
            <a:pPr marL="611505" indent="-342900">
              <a:lnSpc>
                <a:spcPct val="150000"/>
              </a:lnSpc>
              <a:buFont typeface="Arial" panose="020B0604020202020204" pitchFamily="34" charset="0"/>
              <a:buChar char="•"/>
            </a:pPr>
            <a:r>
              <a:rPr sz="2000" spc="-5" dirty="0">
                <a:latin typeface="Century Gothic" panose="020B0502020202020204" pitchFamily="34" charset="0"/>
                <a:cs typeface="Lucida Sans Unicode"/>
              </a:rPr>
              <a:t>(Kussmaul</a:t>
            </a:r>
            <a:r>
              <a:rPr sz="2000" spc="-90" dirty="0">
                <a:latin typeface="Century Gothic" panose="020B0502020202020204" pitchFamily="34" charset="0"/>
                <a:cs typeface="Lucida Sans Unicode"/>
              </a:rPr>
              <a:t> </a:t>
            </a:r>
            <a:r>
              <a:rPr sz="2000" dirty="0">
                <a:latin typeface="Century Gothic" panose="020B0502020202020204" pitchFamily="34" charset="0"/>
                <a:cs typeface="Lucida Sans Unicode"/>
              </a:rPr>
              <a:t>respiration</a:t>
            </a:r>
            <a:r>
              <a:rPr sz="2000" dirty="0" smtClean="0">
                <a:latin typeface="Century Gothic" panose="020B0502020202020204" pitchFamily="34" charset="0"/>
                <a:cs typeface="Lucida Sans Unicode"/>
              </a:rPr>
              <a:t>)</a:t>
            </a:r>
            <a:r>
              <a:rPr lang="en-GB" sz="2000" dirty="0" smtClean="0">
                <a:latin typeface="Century Gothic" panose="020B0502020202020204" pitchFamily="34" charset="0"/>
                <a:cs typeface="Lucida Sans Unicode"/>
              </a:rPr>
              <a:t> </a:t>
            </a:r>
            <a:endParaRPr sz="2000" dirty="0">
              <a:latin typeface="Century Gothic" panose="020B0502020202020204" pitchFamily="34" charset="0"/>
              <a:cs typeface="Lucida Sans Unicode"/>
            </a:endParaRPr>
          </a:p>
          <a:p>
            <a:pPr marL="298450" indent="-285750">
              <a:lnSpc>
                <a:spcPct val="150000"/>
              </a:lnSpc>
              <a:buFont typeface="Arial" panose="020B0604020202020204" pitchFamily="34" charset="0"/>
              <a:buChar char="•"/>
              <a:tabLst>
                <a:tab pos="268605" algn="l"/>
              </a:tabLst>
            </a:pPr>
            <a:r>
              <a:rPr sz="2000" dirty="0">
                <a:solidFill>
                  <a:srgbClr val="2CA1BE"/>
                </a:solidFill>
                <a:latin typeface="Century Gothic" panose="020B0502020202020204" pitchFamily="34" charset="0"/>
                <a:cs typeface="Times New Roman"/>
              </a:rPr>
              <a:t>	</a:t>
            </a:r>
            <a:r>
              <a:rPr sz="2000" dirty="0">
                <a:latin typeface="Century Gothic" panose="020B0502020202020204" pitchFamily="34" charset="0"/>
                <a:cs typeface="Lucida Sans Unicode"/>
              </a:rPr>
              <a:t>Her breath had </a:t>
            </a:r>
            <a:r>
              <a:rPr sz="2000" spc="-5" dirty="0">
                <a:latin typeface="Century Gothic" panose="020B0502020202020204" pitchFamily="34" charset="0"/>
                <a:cs typeface="Lucida Sans Unicode"/>
              </a:rPr>
              <a:t>a </a:t>
            </a:r>
            <a:r>
              <a:rPr sz="2000" dirty="0">
                <a:latin typeface="Century Gothic" panose="020B0502020202020204" pitchFamily="34" charset="0"/>
                <a:cs typeface="Lucida Sans Unicode"/>
              </a:rPr>
              <a:t>fruity</a:t>
            </a:r>
            <a:r>
              <a:rPr sz="2000" spc="-145" dirty="0">
                <a:latin typeface="Century Gothic" panose="020B0502020202020204" pitchFamily="34" charset="0"/>
                <a:cs typeface="Lucida Sans Unicode"/>
              </a:rPr>
              <a:t> </a:t>
            </a:r>
            <a:r>
              <a:rPr sz="2000" dirty="0" smtClean="0">
                <a:latin typeface="Century Gothic" panose="020B0502020202020204" pitchFamily="34" charset="0"/>
                <a:cs typeface="Lucida Sans Unicode"/>
              </a:rPr>
              <a:t>odor</a:t>
            </a:r>
            <a:r>
              <a:rPr lang="en-GB" sz="2000" dirty="0" smtClean="0">
                <a:latin typeface="Century Gothic" panose="020B0502020202020204" pitchFamily="34" charset="0"/>
                <a:cs typeface="Lucida Sans Unicode"/>
              </a:rPr>
              <a:t> </a:t>
            </a:r>
            <a:r>
              <a:rPr lang="en-GB" sz="2000" dirty="0" smtClean="0">
                <a:solidFill>
                  <a:srgbClr val="00B050"/>
                </a:solidFill>
                <a:latin typeface="Century Gothic" panose="020B0502020202020204" pitchFamily="34" charset="0"/>
                <a:cs typeface="Lucida Sans Unicode"/>
              </a:rPr>
              <a:t>because of acetone</a:t>
            </a:r>
            <a:endParaRPr sz="2000" dirty="0">
              <a:latin typeface="Century Gothic" panose="020B0502020202020204" pitchFamily="34" charset="0"/>
              <a:cs typeface="Lucida Sans Unicode"/>
            </a:endParaRPr>
          </a:p>
          <a:p>
            <a:pPr marL="298450" indent="-285750">
              <a:lnSpc>
                <a:spcPct val="150000"/>
              </a:lnSpc>
              <a:buFont typeface="Arial" panose="020B0604020202020204" pitchFamily="34" charset="0"/>
              <a:buChar char="•"/>
              <a:tabLst>
                <a:tab pos="268605" algn="l"/>
                <a:tab pos="6312535" algn="l"/>
              </a:tabLst>
            </a:pPr>
            <a:r>
              <a:rPr sz="2000" dirty="0" smtClean="0">
                <a:latin typeface="Century Gothic" panose="020B0502020202020204" pitchFamily="34" charset="0"/>
                <a:cs typeface="Lucida Sans Unicode"/>
              </a:rPr>
              <a:t>Her </a:t>
            </a:r>
            <a:r>
              <a:rPr sz="2000" dirty="0">
                <a:latin typeface="Century Gothic" panose="020B0502020202020204" pitchFamily="34" charset="0"/>
                <a:cs typeface="Lucida Sans Unicode"/>
              </a:rPr>
              <a:t>blood pressure was</a:t>
            </a:r>
            <a:r>
              <a:rPr sz="2000" spc="-45" dirty="0">
                <a:latin typeface="Century Gothic" panose="020B0502020202020204" pitchFamily="34" charset="0"/>
                <a:cs typeface="Lucida Sans Unicode"/>
              </a:rPr>
              <a:t> </a:t>
            </a:r>
            <a:r>
              <a:rPr sz="2000" spc="5" dirty="0">
                <a:latin typeface="Century Gothic" panose="020B0502020202020204" pitchFamily="34" charset="0"/>
                <a:cs typeface="Lucida Sans Unicode"/>
              </a:rPr>
              <a:t>90/60</a:t>
            </a:r>
            <a:r>
              <a:rPr sz="2000" spc="-30" dirty="0">
                <a:latin typeface="Century Gothic" panose="020B0502020202020204" pitchFamily="34" charset="0"/>
                <a:cs typeface="Lucida Sans Unicode"/>
              </a:rPr>
              <a:t> </a:t>
            </a:r>
            <a:r>
              <a:rPr sz="2000" dirty="0" smtClean="0">
                <a:latin typeface="Century Gothic" panose="020B0502020202020204" pitchFamily="34" charset="0"/>
                <a:cs typeface="Lucida Sans Unicode"/>
              </a:rPr>
              <a:t>mmHg</a:t>
            </a:r>
            <a:r>
              <a:rPr lang="en-GB" sz="2000" dirty="0" smtClean="0">
                <a:latin typeface="Century Gothic" panose="020B0502020202020204" pitchFamily="34" charset="0"/>
                <a:cs typeface="Lucida Sans Unicode"/>
              </a:rPr>
              <a:t>  (</a:t>
            </a:r>
            <a:r>
              <a:rPr sz="2000" spc="5" dirty="0" smtClean="0">
                <a:latin typeface="Century Gothic" panose="020B0502020202020204" pitchFamily="34" charset="0"/>
                <a:cs typeface="Lucida Sans Unicode"/>
              </a:rPr>
              <a:t>120/80)</a:t>
            </a:r>
            <a:r>
              <a:rPr lang="en-GB" sz="2000" spc="5" dirty="0" smtClean="0">
                <a:latin typeface="Century Gothic" panose="020B0502020202020204" pitchFamily="34" charset="0"/>
                <a:cs typeface="Lucida Sans Unicode"/>
              </a:rPr>
              <a:t>  </a:t>
            </a:r>
            <a:r>
              <a:rPr lang="en-GB" sz="2000" spc="5" dirty="0" smtClean="0">
                <a:solidFill>
                  <a:srgbClr val="00B050"/>
                </a:solidFill>
                <a:latin typeface="Century Gothic" panose="020B0502020202020204" pitchFamily="34" charset="0"/>
                <a:cs typeface="Lucida Sans Unicode"/>
              </a:rPr>
              <a:t>because of hypovolemia and dehydration</a:t>
            </a:r>
            <a:endParaRPr sz="2000" dirty="0">
              <a:solidFill>
                <a:srgbClr val="00B050"/>
              </a:solidFill>
              <a:latin typeface="Century Gothic" panose="020B0502020202020204" pitchFamily="34" charset="0"/>
              <a:cs typeface="Lucida Sans Unicode"/>
            </a:endParaRPr>
          </a:p>
          <a:p>
            <a:pPr marL="298450" indent="-285750">
              <a:lnSpc>
                <a:spcPct val="150000"/>
              </a:lnSpc>
              <a:buFont typeface="Arial" panose="020B0604020202020204" pitchFamily="34" charset="0"/>
              <a:buChar char="•"/>
              <a:tabLst>
                <a:tab pos="268605" algn="l"/>
              </a:tabLst>
            </a:pPr>
            <a:r>
              <a:rPr sz="2000" dirty="0">
                <a:solidFill>
                  <a:srgbClr val="2CA1BE"/>
                </a:solidFill>
                <a:latin typeface="Century Gothic" panose="020B0502020202020204" pitchFamily="34" charset="0"/>
                <a:cs typeface="Times New Roman"/>
              </a:rPr>
              <a:t>	</a:t>
            </a:r>
            <a:r>
              <a:rPr sz="2000" dirty="0">
                <a:latin typeface="Century Gothic" panose="020B0502020202020204" pitchFamily="34" charset="0"/>
                <a:cs typeface="Lucida Sans Unicode"/>
              </a:rPr>
              <a:t>Her pulse rate</a:t>
            </a:r>
            <a:r>
              <a:rPr sz="2000" spc="-105" dirty="0">
                <a:latin typeface="Century Gothic" panose="020B0502020202020204" pitchFamily="34" charset="0"/>
                <a:cs typeface="Lucida Sans Unicode"/>
              </a:rPr>
              <a:t> </a:t>
            </a:r>
            <a:r>
              <a:rPr sz="2000" dirty="0">
                <a:latin typeface="Century Gothic" panose="020B0502020202020204" pitchFamily="34" charset="0"/>
                <a:cs typeface="Lucida Sans Unicode"/>
              </a:rPr>
              <a:t>115/min</a:t>
            </a:r>
            <a:r>
              <a:rPr sz="2000" dirty="0" smtClean="0">
                <a:latin typeface="Century Gothic" panose="020B0502020202020204" pitchFamily="34" charset="0"/>
                <a:cs typeface="Lucida Sans Unicode"/>
              </a:rPr>
              <a:t>.</a:t>
            </a:r>
            <a:r>
              <a:rPr lang="en-GB" sz="2000" dirty="0" smtClean="0">
                <a:latin typeface="Century Gothic" panose="020B0502020202020204" pitchFamily="34" charset="0"/>
                <a:cs typeface="Lucida Sans Unicode"/>
              </a:rPr>
              <a:t> </a:t>
            </a:r>
            <a:r>
              <a:rPr lang="en-GB" sz="2000" dirty="0" smtClean="0">
                <a:solidFill>
                  <a:srgbClr val="00B050"/>
                </a:solidFill>
                <a:latin typeface="Century Gothic" panose="020B0502020202020204" pitchFamily="34" charset="0"/>
                <a:cs typeface="Lucida Sans Unicode"/>
              </a:rPr>
              <a:t>to compensate the hypovolemia and acidosis</a:t>
            </a:r>
            <a:endParaRPr sz="2000" dirty="0">
              <a:latin typeface="Century Gothic" panose="020B0502020202020204" pitchFamily="34" charset="0"/>
              <a:cs typeface="Lucida Sans Unicode"/>
            </a:endParaRPr>
          </a:p>
          <a:p>
            <a:pPr marL="298450" indent="-285750">
              <a:lnSpc>
                <a:spcPct val="150000"/>
              </a:lnSpc>
              <a:buFont typeface="Arial" panose="020B0604020202020204" pitchFamily="34" charset="0"/>
              <a:buChar char="•"/>
              <a:tabLst>
                <a:tab pos="268605" algn="l"/>
              </a:tabLst>
            </a:pPr>
            <a:r>
              <a:rPr sz="2000" dirty="0">
                <a:solidFill>
                  <a:srgbClr val="2CA1BE"/>
                </a:solidFill>
                <a:latin typeface="Century Gothic" panose="020B0502020202020204" pitchFamily="34" charset="0"/>
                <a:cs typeface="Times New Roman"/>
              </a:rPr>
              <a:t>	</a:t>
            </a:r>
            <a:r>
              <a:rPr sz="2000" spc="-5" dirty="0">
                <a:latin typeface="Century Gothic" panose="020B0502020202020204" pitchFamily="34" charset="0"/>
                <a:cs typeface="Lucida Sans Unicode"/>
              </a:rPr>
              <a:t>She </a:t>
            </a:r>
            <a:r>
              <a:rPr sz="2000" dirty="0">
                <a:latin typeface="Century Gothic" panose="020B0502020202020204" pitchFamily="34" charset="0"/>
                <a:cs typeface="Lucida Sans Unicode"/>
              </a:rPr>
              <a:t>could not be</a:t>
            </a:r>
            <a:r>
              <a:rPr sz="2000" spc="-130" dirty="0">
                <a:latin typeface="Century Gothic" panose="020B0502020202020204" pitchFamily="34" charset="0"/>
                <a:cs typeface="Lucida Sans Unicode"/>
              </a:rPr>
              <a:t> </a:t>
            </a:r>
            <a:r>
              <a:rPr sz="2000" dirty="0">
                <a:latin typeface="Century Gothic" panose="020B0502020202020204" pitchFamily="34" charset="0"/>
                <a:cs typeface="Lucida Sans Unicode"/>
              </a:rPr>
              <a:t>aroused</a:t>
            </a:r>
          </a:p>
          <a:p>
            <a:pPr marL="663575" marR="5080" indent="-342900" algn="ctr">
              <a:lnSpc>
                <a:spcPct val="150000"/>
              </a:lnSpc>
              <a:spcBef>
                <a:spcPts val="505"/>
              </a:spcBef>
              <a:buFont typeface="Arial" panose="020B0604020202020204" pitchFamily="34" charset="0"/>
              <a:buChar char="•"/>
            </a:pPr>
            <a:r>
              <a:rPr sz="2000" spc="-5" dirty="0">
                <a:solidFill>
                  <a:srgbClr val="FF0000"/>
                </a:solidFill>
                <a:latin typeface="Century Gothic" panose="020B0502020202020204" pitchFamily="34" charset="0"/>
                <a:cs typeface="Lucida Sans Unicode"/>
              </a:rPr>
              <a:t>A </a:t>
            </a:r>
            <a:r>
              <a:rPr sz="2000" dirty="0">
                <a:solidFill>
                  <a:srgbClr val="FF0000"/>
                </a:solidFill>
                <a:latin typeface="Century Gothic" panose="020B0502020202020204" pitchFamily="34" charset="0"/>
                <a:cs typeface="Lucida Sans Unicode"/>
              </a:rPr>
              <a:t>provisional diagnosis of </a:t>
            </a:r>
            <a:r>
              <a:rPr sz="2000" spc="15" dirty="0">
                <a:solidFill>
                  <a:srgbClr val="FF0000"/>
                </a:solidFill>
                <a:latin typeface="Century Gothic" panose="020B0502020202020204" pitchFamily="34" charset="0"/>
                <a:cs typeface="Lucida Sans Unicode"/>
              </a:rPr>
              <a:t>T1DM </a:t>
            </a:r>
            <a:r>
              <a:rPr sz="2000" dirty="0">
                <a:solidFill>
                  <a:srgbClr val="FF0000"/>
                </a:solidFill>
                <a:latin typeface="Century Gothic" panose="020B0502020202020204" pitchFamily="34" charset="0"/>
                <a:cs typeface="Lucida Sans Unicode"/>
              </a:rPr>
              <a:t>with  complicating ketoacidosis and coma (DKA)</a:t>
            </a:r>
            <a:r>
              <a:rPr sz="2000" spc="-190" dirty="0">
                <a:solidFill>
                  <a:srgbClr val="FF0000"/>
                </a:solidFill>
                <a:latin typeface="Century Gothic" panose="020B0502020202020204" pitchFamily="34" charset="0"/>
                <a:cs typeface="Lucida Sans Unicode"/>
              </a:rPr>
              <a:t> </a:t>
            </a:r>
            <a:r>
              <a:rPr sz="2000" dirty="0">
                <a:solidFill>
                  <a:srgbClr val="FF0000"/>
                </a:solidFill>
                <a:latin typeface="Century Gothic" panose="020B0502020202020204" pitchFamily="34" charset="0"/>
                <a:cs typeface="Lucida Sans Unicode"/>
              </a:rPr>
              <a:t>was  made by the intern on</a:t>
            </a:r>
            <a:r>
              <a:rPr sz="2000" spc="-160" dirty="0">
                <a:solidFill>
                  <a:srgbClr val="FF0000"/>
                </a:solidFill>
                <a:latin typeface="Century Gothic" panose="020B0502020202020204" pitchFamily="34" charset="0"/>
                <a:cs typeface="Lucida Sans Unicode"/>
              </a:rPr>
              <a:t> </a:t>
            </a:r>
            <a:r>
              <a:rPr sz="2000" dirty="0">
                <a:solidFill>
                  <a:srgbClr val="FF0000"/>
                </a:solidFill>
                <a:latin typeface="Century Gothic" panose="020B0502020202020204" pitchFamily="34" charset="0"/>
                <a:cs typeface="Lucida Sans Unicode"/>
              </a:rPr>
              <a:t>duty</a:t>
            </a:r>
            <a:endParaRPr sz="2000" dirty="0">
              <a:latin typeface="Century Gothic" panose="020B0502020202020204" pitchFamily="34" charset="0"/>
              <a:cs typeface="Lucida Sans Unicode"/>
            </a:endParaRPr>
          </a:p>
        </p:txBody>
      </p:sp>
      <p:sp>
        <p:nvSpPr>
          <p:cNvPr id="6" name="TextBox 5"/>
          <p:cNvSpPr txBox="1"/>
          <p:nvPr/>
        </p:nvSpPr>
        <p:spPr>
          <a:xfrm>
            <a:off x="112267" y="33866"/>
            <a:ext cx="7582073" cy="1077218"/>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A case of DKA</a:t>
            </a:r>
          </a:p>
          <a:p>
            <a:endParaRPr lang="en-GB" sz="3200" dirty="0">
              <a:solidFill>
                <a:srgbClr val="237D81"/>
              </a:solidFill>
              <a:latin typeface="Century Gothic" panose="020B0502020202020204" pitchFamily="34" charset="0"/>
            </a:endParaRPr>
          </a:p>
        </p:txBody>
      </p:sp>
    </p:spTree>
    <p:extLst>
      <p:ext uri="{BB962C8B-B14F-4D97-AF65-F5344CB8AC3E}">
        <p14:creationId xmlns:p14="http://schemas.microsoft.com/office/powerpoint/2010/main" val="804091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2"/>
          <p:cNvSpPr txBox="1">
            <a:spLocks/>
          </p:cNvSpPr>
          <p:nvPr/>
        </p:nvSpPr>
        <p:spPr>
          <a:xfrm>
            <a:off x="136476" y="846739"/>
            <a:ext cx="10675313" cy="282129"/>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8605" marR="5080" indent="-256540">
              <a:lnSpc>
                <a:spcPts val="2160"/>
              </a:lnSpc>
            </a:pPr>
            <a:r>
              <a:rPr lang="en-US" sz="2000" dirty="0" smtClean="0">
                <a:solidFill>
                  <a:srgbClr val="FF0000"/>
                </a:solidFill>
                <a:latin typeface="Century Gothic" panose="020B0502020202020204" pitchFamily="34" charset="0"/>
                <a:cs typeface="Lucida Sans Unicode"/>
              </a:rPr>
              <a:t>The </a:t>
            </a:r>
            <a:r>
              <a:rPr lang="en-US" sz="2000" spc="-5" dirty="0" smtClean="0">
                <a:solidFill>
                  <a:srgbClr val="FF0000"/>
                </a:solidFill>
                <a:latin typeface="Century Gothic" panose="020B0502020202020204" pitchFamily="34" charset="0"/>
                <a:cs typeface="Lucida Sans Unicode"/>
              </a:rPr>
              <a:t>admitting diagnosis </a:t>
            </a:r>
            <a:r>
              <a:rPr lang="en-US" sz="2000" dirty="0" smtClean="0">
                <a:solidFill>
                  <a:srgbClr val="FF0000"/>
                </a:solidFill>
                <a:latin typeface="Century Gothic" panose="020B0502020202020204" pitchFamily="34" charset="0"/>
                <a:cs typeface="Lucida Sans Unicode"/>
              </a:rPr>
              <a:t>was confirmed </a:t>
            </a:r>
            <a:r>
              <a:rPr lang="en-US" sz="2000" spc="-5" dirty="0" smtClean="0">
                <a:solidFill>
                  <a:srgbClr val="FF0000"/>
                </a:solidFill>
                <a:latin typeface="Century Gothic" panose="020B0502020202020204" pitchFamily="34" charset="0"/>
                <a:cs typeface="Lucida Sans Unicode"/>
              </a:rPr>
              <a:t>by </a:t>
            </a:r>
            <a:r>
              <a:rPr lang="en-US" sz="2000" dirty="0" smtClean="0">
                <a:solidFill>
                  <a:srgbClr val="FF0000"/>
                </a:solidFill>
                <a:latin typeface="Century Gothic" panose="020B0502020202020204" pitchFamily="34" charset="0"/>
                <a:cs typeface="Lucida Sans Unicode"/>
              </a:rPr>
              <a:t>the </a:t>
            </a:r>
            <a:r>
              <a:rPr lang="en-US" sz="2000" spc="-5" dirty="0" smtClean="0">
                <a:solidFill>
                  <a:srgbClr val="FF0000"/>
                </a:solidFill>
                <a:latin typeface="Century Gothic" panose="020B0502020202020204" pitchFamily="34" charset="0"/>
                <a:cs typeface="Lucida Sans Unicode"/>
              </a:rPr>
              <a:t>laboratory  </a:t>
            </a:r>
            <a:r>
              <a:rPr lang="en-US" sz="2000" dirty="0" smtClean="0">
                <a:solidFill>
                  <a:srgbClr val="FF0000"/>
                </a:solidFill>
                <a:latin typeface="Century Gothic" panose="020B0502020202020204" pitchFamily="34" charset="0"/>
                <a:cs typeface="Lucida Sans Unicode"/>
              </a:rPr>
              <a:t>findings shown</a:t>
            </a:r>
            <a:r>
              <a:rPr lang="en-US" sz="2000" spc="-114" dirty="0" smtClean="0">
                <a:solidFill>
                  <a:srgbClr val="FF0000"/>
                </a:solidFill>
                <a:latin typeface="Century Gothic" panose="020B0502020202020204" pitchFamily="34" charset="0"/>
                <a:cs typeface="Lucida Sans Unicode"/>
              </a:rPr>
              <a:t> </a:t>
            </a:r>
            <a:r>
              <a:rPr lang="en-US" sz="2000" spc="-5" dirty="0" smtClean="0">
                <a:solidFill>
                  <a:srgbClr val="FF0000"/>
                </a:solidFill>
                <a:latin typeface="Century Gothic" panose="020B0502020202020204" pitchFamily="34" charset="0"/>
                <a:cs typeface="Lucida Sans Unicode"/>
              </a:rPr>
              <a:t>below:</a:t>
            </a:r>
            <a:endParaRPr lang="en-US" sz="2000" dirty="0">
              <a:solidFill>
                <a:srgbClr val="FF0000"/>
              </a:solidFill>
              <a:latin typeface="Century Gothic" panose="020B0502020202020204" pitchFamily="34" charset="0"/>
              <a:cs typeface="Lucida Sans Unicode"/>
            </a:endParaRPr>
          </a:p>
        </p:txBody>
      </p:sp>
      <p:graphicFrame>
        <p:nvGraphicFramePr>
          <p:cNvPr id="16" name="object 4"/>
          <p:cNvGraphicFramePr>
            <a:graphicFrameLocks noGrp="1"/>
          </p:cNvGraphicFramePr>
          <p:nvPr>
            <p:extLst>
              <p:ext uri="{D42A27DB-BD31-4B8C-83A1-F6EECF244321}">
                <p14:modId xmlns:p14="http://schemas.microsoft.com/office/powerpoint/2010/main" val="2392315668"/>
              </p:ext>
            </p:extLst>
          </p:nvPr>
        </p:nvGraphicFramePr>
        <p:xfrm>
          <a:off x="321323" y="1351470"/>
          <a:ext cx="10091918" cy="3416805"/>
        </p:xfrm>
        <a:graphic>
          <a:graphicData uri="http://schemas.openxmlformats.org/drawingml/2006/table">
            <a:tbl>
              <a:tblPr firstRow="1" bandRow="1">
                <a:tableStyleId>{9D7B26C5-4107-4FEC-AEDC-1716B250A1EF}</a:tableStyleId>
              </a:tblPr>
              <a:tblGrid>
                <a:gridCol w="4408161"/>
                <a:gridCol w="3144302"/>
                <a:gridCol w="2539455"/>
              </a:tblGrid>
              <a:tr h="742823">
                <a:tc>
                  <a:txBody>
                    <a:bodyPr/>
                    <a:lstStyle/>
                    <a:p>
                      <a:pPr marL="85090">
                        <a:lnSpc>
                          <a:spcPct val="100000"/>
                        </a:lnSpc>
                        <a:spcBef>
                          <a:spcPts val="1595"/>
                        </a:spcBef>
                      </a:pPr>
                      <a:r>
                        <a:rPr sz="1800" dirty="0"/>
                        <a:t>Plasma</a:t>
                      </a:r>
                      <a:r>
                        <a:rPr sz="1800" spc="-80" dirty="0"/>
                        <a:t> </a:t>
                      </a:r>
                      <a:r>
                        <a:rPr sz="1800" dirty="0"/>
                        <a:t>analytes</a:t>
                      </a:r>
                      <a:endParaRPr sz="1800" b="0" dirty="0">
                        <a:latin typeface="Century Gothic" panose="020B0502020202020204" pitchFamily="34" charset="0"/>
                        <a:cs typeface="Lucida Sans Unicode"/>
                      </a:endParaRPr>
                    </a:p>
                  </a:txBody>
                  <a:tcPr marL="0" marR="0" marT="0" marB="0"/>
                </a:tc>
                <a:tc>
                  <a:txBody>
                    <a:bodyPr/>
                    <a:lstStyle/>
                    <a:p>
                      <a:pPr marL="85725">
                        <a:lnSpc>
                          <a:spcPct val="100000"/>
                        </a:lnSpc>
                        <a:spcBef>
                          <a:spcPts val="1595"/>
                        </a:spcBef>
                      </a:pPr>
                      <a:r>
                        <a:rPr sz="1800" dirty="0"/>
                        <a:t>Patient’s</a:t>
                      </a:r>
                      <a:r>
                        <a:rPr sz="1800" spc="-110" dirty="0"/>
                        <a:t> </a:t>
                      </a:r>
                      <a:r>
                        <a:rPr sz="1800" dirty="0"/>
                        <a:t>results</a:t>
                      </a:r>
                      <a:endParaRPr sz="1800" b="0">
                        <a:latin typeface="Century Gothic" panose="020B0502020202020204" pitchFamily="34" charset="0"/>
                        <a:cs typeface="Lucida Sans Unicode"/>
                      </a:endParaRPr>
                    </a:p>
                  </a:txBody>
                  <a:tcPr marL="0" marR="0" marT="0" marB="0"/>
                </a:tc>
                <a:tc>
                  <a:txBody>
                    <a:bodyPr/>
                    <a:lstStyle/>
                    <a:p>
                      <a:pPr marL="86360">
                        <a:lnSpc>
                          <a:spcPct val="100000"/>
                        </a:lnSpc>
                        <a:spcBef>
                          <a:spcPts val="1595"/>
                        </a:spcBef>
                      </a:pPr>
                      <a:r>
                        <a:rPr sz="1800" spc="5" dirty="0"/>
                        <a:t>Normal</a:t>
                      </a:r>
                      <a:r>
                        <a:rPr sz="1800" spc="-120" dirty="0"/>
                        <a:t> </a:t>
                      </a:r>
                      <a:r>
                        <a:rPr sz="1800" dirty="0"/>
                        <a:t>levels</a:t>
                      </a:r>
                      <a:endParaRPr sz="1800" b="0">
                        <a:latin typeface="Century Gothic" panose="020B0502020202020204" pitchFamily="34" charset="0"/>
                        <a:cs typeface="Lucida Sans Unicode"/>
                      </a:endParaRPr>
                    </a:p>
                  </a:txBody>
                  <a:tcPr marL="0" marR="0" marT="0" marB="0"/>
                </a:tc>
              </a:tr>
              <a:tr h="430402">
                <a:tc>
                  <a:txBody>
                    <a:bodyPr/>
                    <a:lstStyle/>
                    <a:p>
                      <a:pPr marL="85090">
                        <a:lnSpc>
                          <a:spcPct val="100000"/>
                        </a:lnSpc>
                        <a:spcBef>
                          <a:spcPts val="10"/>
                        </a:spcBef>
                      </a:pPr>
                      <a:r>
                        <a:rPr sz="1800" dirty="0"/>
                        <a:t>Glucose</a:t>
                      </a:r>
                      <a:r>
                        <a:rPr sz="1800" spc="-114" dirty="0"/>
                        <a:t> </a:t>
                      </a:r>
                      <a:r>
                        <a:rPr sz="1800" spc="5" dirty="0"/>
                        <a:t>(mmol/L)</a:t>
                      </a:r>
                      <a:endParaRPr sz="1800" b="0">
                        <a:latin typeface="Century Gothic" panose="020B0502020202020204" pitchFamily="34" charset="0"/>
                        <a:cs typeface="Lucida Sans Unicode"/>
                      </a:endParaRPr>
                    </a:p>
                  </a:txBody>
                  <a:tcPr marL="0" marR="0" marT="0" marB="0"/>
                </a:tc>
                <a:tc>
                  <a:txBody>
                    <a:bodyPr/>
                    <a:lstStyle/>
                    <a:p>
                      <a:pPr marL="85725">
                        <a:lnSpc>
                          <a:spcPct val="100000"/>
                        </a:lnSpc>
                        <a:spcBef>
                          <a:spcPts val="10"/>
                        </a:spcBef>
                      </a:pPr>
                      <a:r>
                        <a:rPr sz="1800" spc="5" dirty="0"/>
                        <a:t>50</a:t>
                      </a:r>
                      <a:endParaRPr sz="1800" b="0" dirty="0">
                        <a:latin typeface="Century Gothic" panose="020B0502020202020204" pitchFamily="34" charset="0"/>
                        <a:cs typeface="Lucida Sans Unicode"/>
                      </a:endParaRPr>
                    </a:p>
                  </a:txBody>
                  <a:tcPr marL="0" marR="0" marT="0" marB="0"/>
                </a:tc>
                <a:tc>
                  <a:txBody>
                    <a:bodyPr/>
                    <a:lstStyle/>
                    <a:p>
                      <a:pPr marL="86360">
                        <a:lnSpc>
                          <a:spcPct val="100000"/>
                        </a:lnSpc>
                        <a:spcBef>
                          <a:spcPts val="10"/>
                        </a:spcBef>
                      </a:pPr>
                      <a:r>
                        <a:rPr sz="1800" dirty="0"/>
                        <a:t>3.9-5.6</a:t>
                      </a:r>
                      <a:endParaRPr sz="1800" b="0">
                        <a:latin typeface="Century Gothic" panose="020B0502020202020204" pitchFamily="34" charset="0"/>
                        <a:cs typeface="Lucida Sans Unicode"/>
                      </a:endParaRPr>
                    </a:p>
                  </a:txBody>
                  <a:tcPr marL="0" marR="0" marT="0" marB="0"/>
                </a:tc>
              </a:tr>
              <a:tr h="430403">
                <a:tc>
                  <a:txBody>
                    <a:bodyPr/>
                    <a:lstStyle/>
                    <a:p>
                      <a:pPr marL="85090">
                        <a:lnSpc>
                          <a:spcPct val="100000"/>
                        </a:lnSpc>
                        <a:spcBef>
                          <a:spcPts val="110"/>
                        </a:spcBef>
                      </a:pPr>
                      <a:r>
                        <a:rPr sz="1800" dirty="0"/>
                        <a:t>Ketoacids</a:t>
                      </a:r>
                      <a:endParaRPr sz="1800" b="0">
                        <a:latin typeface="Century Gothic" panose="020B0502020202020204" pitchFamily="34" charset="0"/>
                        <a:cs typeface="Lucida Sans Unicode"/>
                      </a:endParaRPr>
                    </a:p>
                  </a:txBody>
                  <a:tcPr marL="0" marR="0" marT="0" marB="0"/>
                </a:tc>
                <a:tc>
                  <a:txBody>
                    <a:bodyPr/>
                    <a:lstStyle/>
                    <a:p>
                      <a:pPr marL="85725">
                        <a:lnSpc>
                          <a:spcPct val="100000"/>
                        </a:lnSpc>
                        <a:spcBef>
                          <a:spcPts val="110"/>
                        </a:spcBef>
                      </a:pPr>
                      <a:r>
                        <a:rPr sz="1800" dirty="0"/>
                        <a:t>++++</a:t>
                      </a:r>
                      <a:endParaRPr sz="1800" b="0">
                        <a:latin typeface="Century Gothic" panose="020B0502020202020204" pitchFamily="34" charset="0"/>
                        <a:cs typeface="Lucida Sans Unicode"/>
                      </a:endParaRPr>
                    </a:p>
                  </a:txBody>
                  <a:tcPr marL="0" marR="0" marT="0" marB="0"/>
                </a:tc>
                <a:tc>
                  <a:txBody>
                    <a:bodyPr/>
                    <a:lstStyle/>
                    <a:p>
                      <a:pPr marL="86360">
                        <a:lnSpc>
                          <a:spcPct val="100000"/>
                        </a:lnSpc>
                        <a:spcBef>
                          <a:spcPts val="110"/>
                        </a:spcBef>
                      </a:pPr>
                      <a:r>
                        <a:rPr sz="1800" dirty="0"/>
                        <a:t>(trace)</a:t>
                      </a:r>
                      <a:endParaRPr sz="1800" b="0">
                        <a:latin typeface="Century Gothic" panose="020B0502020202020204" pitchFamily="34" charset="0"/>
                        <a:cs typeface="Lucida Sans Unicode"/>
                      </a:endParaRPr>
                    </a:p>
                  </a:txBody>
                  <a:tcPr marL="0" marR="0" marT="0" marB="0"/>
                </a:tc>
              </a:tr>
              <a:tr h="521969">
                <a:tc>
                  <a:txBody>
                    <a:bodyPr/>
                    <a:lstStyle/>
                    <a:p>
                      <a:pPr marL="85090">
                        <a:lnSpc>
                          <a:spcPct val="100000"/>
                        </a:lnSpc>
                        <a:spcBef>
                          <a:spcPts val="115"/>
                        </a:spcBef>
                      </a:pPr>
                      <a:r>
                        <a:rPr sz="1800" dirty="0"/>
                        <a:t>Bicarbonate</a:t>
                      </a:r>
                      <a:r>
                        <a:rPr sz="1800" spc="-100" dirty="0"/>
                        <a:t> </a:t>
                      </a:r>
                      <a:r>
                        <a:rPr sz="1800" spc="5" dirty="0"/>
                        <a:t>(mmol/L)</a:t>
                      </a:r>
                      <a:endParaRPr sz="1800" b="0">
                        <a:latin typeface="Century Gothic" panose="020B0502020202020204" pitchFamily="34" charset="0"/>
                        <a:cs typeface="Lucida Sans Unicode"/>
                      </a:endParaRPr>
                    </a:p>
                  </a:txBody>
                  <a:tcPr marL="0" marR="0" marT="0" marB="0"/>
                </a:tc>
                <a:tc>
                  <a:txBody>
                    <a:bodyPr/>
                    <a:lstStyle/>
                    <a:p>
                      <a:pPr marL="85725">
                        <a:lnSpc>
                          <a:spcPct val="100000"/>
                        </a:lnSpc>
                        <a:spcBef>
                          <a:spcPts val="115"/>
                        </a:spcBef>
                      </a:pPr>
                      <a:r>
                        <a:rPr sz="1800" dirty="0"/>
                        <a:t>6</a:t>
                      </a:r>
                      <a:endParaRPr sz="1800" b="0">
                        <a:latin typeface="Century Gothic" panose="020B0502020202020204" pitchFamily="34" charset="0"/>
                        <a:cs typeface="Lucida Sans Unicode"/>
                      </a:endParaRPr>
                    </a:p>
                  </a:txBody>
                  <a:tcPr marL="0" marR="0" marT="0" marB="0"/>
                </a:tc>
                <a:tc>
                  <a:txBody>
                    <a:bodyPr/>
                    <a:lstStyle/>
                    <a:p>
                      <a:pPr marL="86360">
                        <a:lnSpc>
                          <a:spcPct val="100000"/>
                        </a:lnSpc>
                        <a:spcBef>
                          <a:spcPts val="115"/>
                        </a:spcBef>
                      </a:pPr>
                      <a:r>
                        <a:rPr sz="1800" dirty="0"/>
                        <a:t>22-30</a:t>
                      </a:r>
                      <a:endParaRPr sz="1800" b="0">
                        <a:latin typeface="Century Gothic" panose="020B0502020202020204" pitchFamily="34" charset="0"/>
                        <a:cs typeface="Lucida Sans Unicode"/>
                      </a:endParaRPr>
                    </a:p>
                  </a:txBody>
                  <a:tcPr marL="0" marR="0" marT="0" marB="0"/>
                </a:tc>
              </a:tr>
              <a:tr h="430402">
                <a:tc>
                  <a:txBody>
                    <a:bodyPr/>
                    <a:lstStyle/>
                    <a:p>
                      <a:pPr marL="85090">
                        <a:lnSpc>
                          <a:spcPct val="100000"/>
                        </a:lnSpc>
                        <a:spcBef>
                          <a:spcPts val="110"/>
                        </a:spcBef>
                      </a:pPr>
                      <a:r>
                        <a:rPr sz="1800" dirty="0"/>
                        <a:t>Arterial blood</a:t>
                      </a:r>
                      <a:r>
                        <a:rPr sz="1800" spc="-110" dirty="0"/>
                        <a:t> </a:t>
                      </a:r>
                      <a:r>
                        <a:rPr sz="1800" spc="-10" dirty="0"/>
                        <a:t>pH</a:t>
                      </a:r>
                      <a:endParaRPr sz="1800" b="0">
                        <a:latin typeface="Century Gothic" panose="020B0502020202020204" pitchFamily="34" charset="0"/>
                        <a:cs typeface="Lucida Sans Unicode"/>
                      </a:endParaRPr>
                    </a:p>
                  </a:txBody>
                  <a:tcPr marL="0" marR="0" marT="0" marB="0"/>
                </a:tc>
                <a:tc>
                  <a:txBody>
                    <a:bodyPr/>
                    <a:lstStyle/>
                    <a:p>
                      <a:pPr marL="85725">
                        <a:lnSpc>
                          <a:spcPct val="100000"/>
                        </a:lnSpc>
                        <a:spcBef>
                          <a:spcPts val="110"/>
                        </a:spcBef>
                      </a:pPr>
                      <a:r>
                        <a:rPr sz="1800" dirty="0"/>
                        <a:t>7.07</a:t>
                      </a:r>
                      <a:endParaRPr sz="1800" b="0">
                        <a:latin typeface="Century Gothic" panose="020B0502020202020204" pitchFamily="34" charset="0"/>
                        <a:cs typeface="Lucida Sans Unicode"/>
                      </a:endParaRPr>
                    </a:p>
                  </a:txBody>
                  <a:tcPr marL="0" marR="0" marT="0" marB="0"/>
                </a:tc>
                <a:tc>
                  <a:txBody>
                    <a:bodyPr/>
                    <a:lstStyle/>
                    <a:p>
                      <a:pPr marL="86360">
                        <a:lnSpc>
                          <a:spcPct val="100000"/>
                        </a:lnSpc>
                        <a:spcBef>
                          <a:spcPts val="110"/>
                        </a:spcBef>
                      </a:pPr>
                      <a:r>
                        <a:rPr sz="1800" spc="-5" dirty="0"/>
                        <a:t>7.35-7.45</a:t>
                      </a:r>
                      <a:endParaRPr sz="1800" b="0">
                        <a:latin typeface="Century Gothic" panose="020B0502020202020204" pitchFamily="34" charset="0"/>
                        <a:cs typeface="Lucida Sans Unicode"/>
                      </a:endParaRPr>
                    </a:p>
                  </a:txBody>
                  <a:tcPr marL="0" marR="0" marT="0" marB="0"/>
                </a:tc>
              </a:tr>
              <a:tr h="430403">
                <a:tc>
                  <a:txBody>
                    <a:bodyPr/>
                    <a:lstStyle/>
                    <a:p>
                      <a:pPr marL="85090">
                        <a:lnSpc>
                          <a:spcPct val="100000"/>
                        </a:lnSpc>
                        <a:spcBef>
                          <a:spcPts val="114"/>
                        </a:spcBef>
                      </a:pPr>
                      <a:r>
                        <a:rPr sz="1800" spc="5" dirty="0"/>
                        <a:t>Na</a:t>
                      </a:r>
                      <a:r>
                        <a:rPr sz="1800" spc="7" baseline="25462" dirty="0"/>
                        <a:t>+</a:t>
                      </a:r>
                      <a:r>
                        <a:rPr sz="1800" spc="157" baseline="25462" dirty="0"/>
                        <a:t> </a:t>
                      </a:r>
                      <a:r>
                        <a:rPr sz="1800" dirty="0"/>
                        <a:t>(mmol/L)</a:t>
                      </a:r>
                      <a:endParaRPr sz="1800" b="0">
                        <a:latin typeface="Century Gothic" panose="020B0502020202020204" pitchFamily="34" charset="0"/>
                        <a:cs typeface="Lucida Sans Unicode"/>
                      </a:endParaRPr>
                    </a:p>
                  </a:txBody>
                  <a:tcPr marL="0" marR="0" marT="0" marB="0"/>
                </a:tc>
                <a:tc>
                  <a:txBody>
                    <a:bodyPr/>
                    <a:lstStyle/>
                    <a:p>
                      <a:pPr marL="85725">
                        <a:lnSpc>
                          <a:spcPct val="100000"/>
                        </a:lnSpc>
                        <a:spcBef>
                          <a:spcPts val="114"/>
                        </a:spcBef>
                      </a:pPr>
                      <a:r>
                        <a:rPr sz="1800" spc="5" dirty="0"/>
                        <a:t>136</a:t>
                      </a:r>
                      <a:endParaRPr sz="1800" b="0">
                        <a:latin typeface="Century Gothic" panose="020B0502020202020204" pitchFamily="34" charset="0"/>
                        <a:cs typeface="Lucida Sans Unicode"/>
                      </a:endParaRPr>
                    </a:p>
                  </a:txBody>
                  <a:tcPr marL="0" marR="0" marT="0" marB="0"/>
                </a:tc>
                <a:tc>
                  <a:txBody>
                    <a:bodyPr/>
                    <a:lstStyle/>
                    <a:p>
                      <a:pPr marL="86360">
                        <a:lnSpc>
                          <a:spcPct val="100000"/>
                        </a:lnSpc>
                        <a:spcBef>
                          <a:spcPts val="114"/>
                        </a:spcBef>
                      </a:pPr>
                      <a:r>
                        <a:rPr sz="1800" spc="-5" dirty="0"/>
                        <a:t>136-146</a:t>
                      </a:r>
                      <a:endParaRPr sz="1800" b="0">
                        <a:latin typeface="Century Gothic" panose="020B0502020202020204" pitchFamily="34" charset="0"/>
                        <a:cs typeface="Lucida Sans Unicode"/>
                      </a:endParaRPr>
                    </a:p>
                  </a:txBody>
                  <a:tcPr marL="0" marR="0" marT="0" marB="0"/>
                </a:tc>
              </a:tr>
              <a:tr h="430403">
                <a:tc>
                  <a:txBody>
                    <a:bodyPr/>
                    <a:lstStyle/>
                    <a:p>
                      <a:pPr marL="85090">
                        <a:lnSpc>
                          <a:spcPct val="100000"/>
                        </a:lnSpc>
                        <a:spcBef>
                          <a:spcPts val="114"/>
                        </a:spcBef>
                      </a:pPr>
                      <a:r>
                        <a:rPr sz="1800" dirty="0"/>
                        <a:t>Cl</a:t>
                      </a:r>
                      <a:r>
                        <a:rPr sz="1800" baseline="25462" dirty="0"/>
                        <a:t>-</a:t>
                      </a:r>
                      <a:r>
                        <a:rPr sz="1800" spc="202" baseline="25462" dirty="0"/>
                        <a:t> </a:t>
                      </a:r>
                      <a:r>
                        <a:rPr sz="1800" dirty="0"/>
                        <a:t>(mmol/L)</a:t>
                      </a:r>
                      <a:endParaRPr sz="1800" b="0" dirty="0">
                        <a:latin typeface="Century Gothic" panose="020B0502020202020204" pitchFamily="34" charset="0"/>
                        <a:cs typeface="Lucida Sans Unicode"/>
                      </a:endParaRPr>
                    </a:p>
                  </a:txBody>
                  <a:tcPr marL="0" marR="0" marT="0" marB="0"/>
                </a:tc>
                <a:tc>
                  <a:txBody>
                    <a:bodyPr/>
                    <a:lstStyle/>
                    <a:p>
                      <a:pPr marL="85725">
                        <a:lnSpc>
                          <a:spcPct val="100000"/>
                        </a:lnSpc>
                        <a:spcBef>
                          <a:spcPts val="114"/>
                        </a:spcBef>
                      </a:pPr>
                      <a:r>
                        <a:rPr sz="1800" spc="5" dirty="0"/>
                        <a:t>100</a:t>
                      </a:r>
                      <a:endParaRPr sz="1800" b="0">
                        <a:latin typeface="Century Gothic" panose="020B0502020202020204" pitchFamily="34" charset="0"/>
                        <a:cs typeface="Lucida Sans Unicode"/>
                      </a:endParaRPr>
                    </a:p>
                  </a:txBody>
                  <a:tcPr marL="0" marR="0" marT="0" marB="0"/>
                </a:tc>
                <a:tc>
                  <a:txBody>
                    <a:bodyPr/>
                    <a:lstStyle/>
                    <a:p>
                      <a:pPr marL="86360">
                        <a:lnSpc>
                          <a:spcPct val="100000"/>
                        </a:lnSpc>
                        <a:spcBef>
                          <a:spcPts val="114"/>
                        </a:spcBef>
                      </a:pPr>
                      <a:r>
                        <a:rPr sz="1800" spc="-5" dirty="0"/>
                        <a:t>102-109</a:t>
                      </a:r>
                      <a:endParaRPr sz="1800" b="0" dirty="0">
                        <a:latin typeface="Century Gothic" panose="020B0502020202020204" pitchFamily="34" charset="0"/>
                        <a:cs typeface="Lucida Sans Unicode"/>
                      </a:endParaRPr>
                    </a:p>
                  </a:txBody>
                  <a:tcPr marL="0" marR="0" marT="0" marB="0"/>
                </a:tc>
              </a:tr>
            </a:tbl>
          </a:graphicData>
        </a:graphic>
      </p:graphicFrame>
      <p:sp>
        <p:nvSpPr>
          <p:cNvPr id="5" name="TextBox 4"/>
          <p:cNvSpPr txBox="1"/>
          <p:nvPr/>
        </p:nvSpPr>
        <p:spPr>
          <a:xfrm>
            <a:off x="112267" y="33866"/>
            <a:ext cx="7582073" cy="584775"/>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Laboratory findings: blood </a:t>
            </a:r>
            <a:r>
              <a:rPr lang="en-GB" sz="3200" dirty="0" smtClean="0">
                <a:solidFill>
                  <a:srgbClr val="237D81"/>
                </a:solidFill>
                <a:latin typeface="Century Gothic" panose="020B0502020202020204" pitchFamily="34" charset="0"/>
              </a:rPr>
              <a:t>results</a:t>
            </a:r>
            <a:endParaRPr lang="en-GB" sz="3200" dirty="0">
              <a:solidFill>
                <a:srgbClr val="237D81"/>
              </a:solidFill>
              <a:latin typeface="Century Gothic" panose="020B0502020202020204" pitchFamily="34" charset="0"/>
            </a:endParaRPr>
          </a:p>
        </p:txBody>
      </p:sp>
    </p:spTree>
    <p:extLst>
      <p:ext uri="{BB962C8B-B14F-4D97-AF65-F5344CB8AC3E}">
        <p14:creationId xmlns:p14="http://schemas.microsoft.com/office/powerpoint/2010/main" val="253552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33782" y="4862905"/>
            <a:ext cx="5050790" cy="276999"/>
          </a:xfrm>
          <a:prstGeom prst="rect">
            <a:avLst/>
          </a:prstGeom>
        </p:spPr>
        <p:txBody>
          <a:bodyPr vert="horz" wrap="square" lIns="0" tIns="0" rIns="0" bIns="0" rtlCol="0">
            <a:spAutoFit/>
          </a:bodyPr>
          <a:lstStyle/>
          <a:p>
            <a:pPr marL="12700">
              <a:lnSpc>
                <a:spcPct val="100000"/>
              </a:lnSpc>
              <a:tabLst>
                <a:tab pos="2617470" algn="l"/>
                <a:tab pos="2945765" algn="l"/>
              </a:tabLst>
            </a:pPr>
            <a:r>
              <a:rPr sz="1800" dirty="0">
                <a:solidFill>
                  <a:srgbClr val="FF0000"/>
                </a:solidFill>
                <a:latin typeface="Century Gothic" panose="020B0502020202020204" pitchFamily="34" charset="0"/>
                <a:cs typeface="Lucida Sans Unicode"/>
              </a:rPr>
              <a:t>*</a:t>
            </a:r>
            <a:r>
              <a:rPr sz="1800" dirty="0">
                <a:latin typeface="Century Gothic" panose="020B0502020202020204" pitchFamily="34" charset="0"/>
                <a:cs typeface="Lucida Sans Unicode"/>
              </a:rPr>
              <a:t>Anion </a:t>
            </a:r>
            <a:r>
              <a:rPr sz="1800" spc="5" dirty="0">
                <a:latin typeface="Century Gothic" panose="020B0502020202020204" pitchFamily="34" charset="0"/>
                <a:cs typeface="Lucida Sans Unicode"/>
              </a:rPr>
              <a:t>gap</a:t>
            </a:r>
            <a:r>
              <a:rPr sz="1800" spc="-45" dirty="0">
                <a:latin typeface="Century Gothic" panose="020B0502020202020204" pitchFamily="34" charset="0"/>
                <a:cs typeface="Lucida Sans Unicode"/>
              </a:rPr>
              <a:t> </a:t>
            </a:r>
            <a:r>
              <a:rPr sz="1800" spc="5" dirty="0">
                <a:latin typeface="Century Gothic" panose="020B0502020202020204" pitchFamily="34" charset="0"/>
                <a:cs typeface="Lucida Sans Unicode"/>
              </a:rPr>
              <a:t>(A</a:t>
            </a:r>
            <a:r>
              <a:rPr sz="1800" spc="7" baseline="25462" dirty="0">
                <a:latin typeface="Century Gothic" panose="020B0502020202020204" pitchFamily="34" charset="0"/>
                <a:cs typeface="Lucida Sans Unicode"/>
              </a:rPr>
              <a:t>-</a:t>
            </a:r>
            <a:r>
              <a:rPr sz="1800" spc="5" dirty="0">
                <a:latin typeface="Century Gothic" panose="020B0502020202020204" pitchFamily="34" charset="0"/>
                <a:cs typeface="Lucida Sans Unicode"/>
              </a:rPr>
              <a:t>)=</a:t>
            </a:r>
            <a:r>
              <a:rPr sz="1800" spc="-20" dirty="0">
                <a:latin typeface="Century Gothic" panose="020B0502020202020204" pitchFamily="34" charset="0"/>
                <a:cs typeface="Lucida Sans Unicode"/>
              </a:rPr>
              <a:t> </a:t>
            </a:r>
            <a:r>
              <a:rPr sz="1800" spc="5" dirty="0">
                <a:latin typeface="Century Gothic" panose="020B0502020202020204" pitchFamily="34" charset="0"/>
                <a:cs typeface="Lucida Sans Unicode"/>
              </a:rPr>
              <a:t>(Na</a:t>
            </a:r>
            <a:r>
              <a:rPr sz="1800" spc="7" baseline="25462" dirty="0">
                <a:latin typeface="Century Gothic" panose="020B0502020202020204" pitchFamily="34" charset="0"/>
                <a:cs typeface="Lucida Sans Unicode"/>
              </a:rPr>
              <a:t>+	</a:t>
            </a:r>
            <a:r>
              <a:rPr sz="1800" spc="-5" dirty="0">
                <a:latin typeface="Century Gothic" panose="020B0502020202020204" pitchFamily="34" charset="0"/>
                <a:cs typeface="Lucida Sans Unicode"/>
              </a:rPr>
              <a:t>+	</a:t>
            </a:r>
            <a:r>
              <a:rPr sz="1800" spc="5" dirty="0">
                <a:latin typeface="Century Gothic" panose="020B0502020202020204" pitchFamily="34" charset="0"/>
                <a:cs typeface="Lucida Sans Unicode"/>
              </a:rPr>
              <a:t>K</a:t>
            </a:r>
            <a:r>
              <a:rPr sz="1800" spc="7" baseline="25462" dirty="0">
                <a:latin typeface="Century Gothic" panose="020B0502020202020204" pitchFamily="34" charset="0"/>
                <a:cs typeface="Lucida Sans Unicode"/>
              </a:rPr>
              <a:t>+ </a:t>
            </a:r>
            <a:r>
              <a:rPr sz="1800" spc="-5" dirty="0">
                <a:latin typeface="Century Gothic" panose="020B0502020202020204" pitchFamily="34" charset="0"/>
                <a:cs typeface="Lucida Sans Unicode"/>
              </a:rPr>
              <a:t>)– </a:t>
            </a:r>
            <a:r>
              <a:rPr sz="1800" spc="5" dirty="0">
                <a:latin typeface="Century Gothic" panose="020B0502020202020204" pitchFamily="34" charset="0"/>
                <a:cs typeface="Lucida Sans Unicode"/>
              </a:rPr>
              <a:t>(HCO</a:t>
            </a:r>
            <a:r>
              <a:rPr sz="1800" spc="7" baseline="-20833" dirty="0">
                <a:latin typeface="Century Gothic" panose="020B0502020202020204" pitchFamily="34" charset="0"/>
                <a:cs typeface="Lucida Sans Unicode"/>
              </a:rPr>
              <a:t>3</a:t>
            </a:r>
            <a:r>
              <a:rPr sz="1800" spc="7" baseline="25462" dirty="0">
                <a:latin typeface="Century Gothic" panose="020B0502020202020204" pitchFamily="34" charset="0"/>
                <a:cs typeface="Lucida Sans Unicode"/>
              </a:rPr>
              <a:t>- </a:t>
            </a:r>
            <a:r>
              <a:rPr sz="1800" spc="-5" dirty="0">
                <a:latin typeface="Century Gothic" panose="020B0502020202020204" pitchFamily="34" charset="0"/>
                <a:cs typeface="Lucida Sans Unicode"/>
              </a:rPr>
              <a:t>+</a:t>
            </a:r>
            <a:r>
              <a:rPr sz="1800" spc="275" dirty="0">
                <a:latin typeface="Century Gothic" panose="020B0502020202020204" pitchFamily="34" charset="0"/>
                <a:cs typeface="Lucida Sans Unicode"/>
              </a:rPr>
              <a:t> </a:t>
            </a:r>
            <a:r>
              <a:rPr sz="1800" spc="5" dirty="0">
                <a:latin typeface="Century Gothic" panose="020B0502020202020204" pitchFamily="34" charset="0"/>
                <a:cs typeface="Lucida Sans Unicode"/>
              </a:rPr>
              <a:t>Cl</a:t>
            </a:r>
            <a:r>
              <a:rPr sz="1800" spc="7" baseline="25462" dirty="0">
                <a:latin typeface="Century Gothic" panose="020B0502020202020204" pitchFamily="34" charset="0"/>
                <a:cs typeface="Lucida Sans Unicode"/>
              </a:rPr>
              <a:t>-</a:t>
            </a:r>
            <a:r>
              <a:rPr sz="1800" spc="5" dirty="0">
                <a:latin typeface="Century Gothic" panose="020B0502020202020204" pitchFamily="34" charset="0"/>
                <a:cs typeface="Lucida Sans Unicode"/>
              </a:rPr>
              <a:t>)</a:t>
            </a:r>
            <a:endParaRPr sz="1800" dirty="0">
              <a:latin typeface="Century Gothic" panose="020B0502020202020204" pitchFamily="34" charset="0"/>
              <a:cs typeface="Lucida Sans Unicode"/>
            </a:endParaRPr>
          </a:p>
        </p:txBody>
      </p:sp>
      <p:graphicFrame>
        <p:nvGraphicFramePr>
          <p:cNvPr id="5" name="object 3"/>
          <p:cNvGraphicFramePr>
            <a:graphicFrameLocks noGrp="1"/>
          </p:cNvGraphicFramePr>
          <p:nvPr>
            <p:extLst>
              <p:ext uri="{D42A27DB-BD31-4B8C-83A1-F6EECF244321}">
                <p14:modId xmlns:p14="http://schemas.microsoft.com/office/powerpoint/2010/main" val="1388753918"/>
              </p:ext>
            </p:extLst>
          </p:nvPr>
        </p:nvGraphicFramePr>
        <p:xfrm>
          <a:off x="412263" y="1081669"/>
          <a:ext cx="10123808" cy="3606795"/>
        </p:xfrm>
        <a:graphic>
          <a:graphicData uri="http://schemas.openxmlformats.org/drawingml/2006/table">
            <a:tbl>
              <a:tblPr firstRow="1" bandRow="1">
                <a:tableStyleId>{9D7B26C5-4107-4FEC-AEDC-1716B250A1EF}</a:tableStyleId>
              </a:tblPr>
              <a:tblGrid>
                <a:gridCol w="4422059"/>
                <a:gridCol w="3154339"/>
                <a:gridCol w="2547410"/>
              </a:tblGrid>
              <a:tr h="370839">
                <a:tc>
                  <a:txBody>
                    <a:bodyPr/>
                    <a:lstStyle/>
                    <a:p>
                      <a:pPr marL="85090">
                        <a:lnSpc>
                          <a:spcPct val="100000"/>
                        </a:lnSpc>
                        <a:spcBef>
                          <a:spcPts val="110"/>
                        </a:spcBef>
                      </a:pPr>
                      <a:r>
                        <a:rPr sz="2000" dirty="0"/>
                        <a:t>Plasma</a:t>
                      </a:r>
                      <a:r>
                        <a:rPr sz="2000" spc="-80" dirty="0"/>
                        <a:t> </a:t>
                      </a:r>
                      <a:r>
                        <a:rPr sz="2000" dirty="0"/>
                        <a:t>analytes</a:t>
                      </a:r>
                      <a:endParaRPr sz="2000" b="0" dirty="0">
                        <a:latin typeface="Century Gothic" panose="020B0502020202020204" pitchFamily="34" charset="0"/>
                        <a:cs typeface="Lucida Sans Unicode"/>
                      </a:endParaRPr>
                    </a:p>
                  </a:txBody>
                  <a:tcPr marL="0" marR="0" marT="0" marB="0"/>
                </a:tc>
                <a:tc>
                  <a:txBody>
                    <a:bodyPr/>
                    <a:lstStyle/>
                    <a:p>
                      <a:pPr marL="85725">
                        <a:lnSpc>
                          <a:spcPct val="100000"/>
                        </a:lnSpc>
                        <a:spcBef>
                          <a:spcPts val="110"/>
                        </a:spcBef>
                      </a:pPr>
                      <a:r>
                        <a:rPr sz="2000" dirty="0"/>
                        <a:t>Patient’s</a:t>
                      </a:r>
                      <a:r>
                        <a:rPr sz="2000" spc="-110" dirty="0"/>
                        <a:t> </a:t>
                      </a:r>
                      <a:r>
                        <a:rPr sz="2000" dirty="0"/>
                        <a:t>results</a:t>
                      </a:r>
                      <a:endParaRPr sz="2000" b="0">
                        <a:latin typeface="Century Gothic" panose="020B0502020202020204" pitchFamily="34" charset="0"/>
                        <a:cs typeface="Lucida Sans Unicode"/>
                      </a:endParaRPr>
                    </a:p>
                  </a:txBody>
                  <a:tcPr marL="0" marR="0" marT="0" marB="0"/>
                </a:tc>
                <a:tc>
                  <a:txBody>
                    <a:bodyPr/>
                    <a:lstStyle/>
                    <a:p>
                      <a:pPr marL="85725">
                        <a:lnSpc>
                          <a:spcPct val="100000"/>
                        </a:lnSpc>
                        <a:spcBef>
                          <a:spcPts val="110"/>
                        </a:spcBef>
                      </a:pPr>
                      <a:r>
                        <a:rPr sz="2000" spc="5" dirty="0"/>
                        <a:t>Normal</a:t>
                      </a:r>
                      <a:r>
                        <a:rPr sz="2000" spc="-120" dirty="0"/>
                        <a:t> </a:t>
                      </a:r>
                      <a:r>
                        <a:rPr sz="2000" dirty="0"/>
                        <a:t>levels</a:t>
                      </a:r>
                      <a:endParaRPr sz="2000" b="0">
                        <a:latin typeface="Century Gothic" panose="020B0502020202020204" pitchFamily="34" charset="0"/>
                        <a:cs typeface="Lucida Sans Unicode"/>
                      </a:endParaRPr>
                    </a:p>
                  </a:txBody>
                  <a:tcPr marL="0" marR="0" marT="0" marB="0"/>
                </a:tc>
              </a:tr>
              <a:tr h="370839">
                <a:tc>
                  <a:txBody>
                    <a:bodyPr/>
                    <a:lstStyle/>
                    <a:p>
                      <a:pPr marL="85090">
                        <a:lnSpc>
                          <a:spcPct val="100000"/>
                        </a:lnSpc>
                        <a:spcBef>
                          <a:spcPts val="10"/>
                        </a:spcBef>
                      </a:pPr>
                      <a:r>
                        <a:rPr sz="2000" spc="5" dirty="0"/>
                        <a:t>PCO</a:t>
                      </a:r>
                      <a:r>
                        <a:rPr sz="2000" spc="7" baseline="-20833" dirty="0"/>
                        <a:t>2</a:t>
                      </a:r>
                      <a:r>
                        <a:rPr sz="2000" spc="-172" baseline="-20833" dirty="0"/>
                        <a:t> </a:t>
                      </a:r>
                      <a:r>
                        <a:rPr sz="2000" spc="5" dirty="0"/>
                        <a:t>(kPa)</a:t>
                      </a:r>
                      <a:endParaRPr sz="2000" b="0">
                        <a:latin typeface="Century Gothic" panose="020B0502020202020204" pitchFamily="34" charset="0"/>
                        <a:cs typeface="Lucida Sans Unicode"/>
                      </a:endParaRPr>
                    </a:p>
                  </a:txBody>
                  <a:tcPr marL="0" marR="0" marT="0" marB="0"/>
                </a:tc>
                <a:tc>
                  <a:txBody>
                    <a:bodyPr/>
                    <a:lstStyle/>
                    <a:p>
                      <a:pPr marL="85725">
                        <a:lnSpc>
                          <a:spcPct val="100000"/>
                        </a:lnSpc>
                        <a:spcBef>
                          <a:spcPts val="10"/>
                        </a:spcBef>
                      </a:pPr>
                      <a:r>
                        <a:rPr sz="2000" dirty="0"/>
                        <a:t>2.7</a:t>
                      </a:r>
                      <a:endParaRPr sz="2000" b="0">
                        <a:latin typeface="Century Gothic" panose="020B0502020202020204" pitchFamily="34" charset="0"/>
                        <a:cs typeface="Lucida Sans Unicode"/>
                      </a:endParaRPr>
                    </a:p>
                  </a:txBody>
                  <a:tcPr marL="0" marR="0" marT="0" marB="0"/>
                </a:tc>
                <a:tc>
                  <a:txBody>
                    <a:bodyPr/>
                    <a:lstStyle/>
                    <a:p>
                      <a:pPr marL="85725">
                        <a:lnSpc>
                          <a:spcPct val="100000"/>
                        </a:lnSpc>
                        <a:spcBef>
                          <a:spcPts val="10"/>
                        </a:spcBef>
                      </a:pPr>
                      <a:r>
                        <a:rPr sz="2000" dirty="0"/>
                        <a:t>4.3-6.0</a:t>
                      </a:r>
                      <a:endParaRPr sz="2000" b="0">
                        <a:latin typeface="Century Gothic" panose="020B0502020202020204" pitchFamily="34" charset="0"/>
                        <a:cs typeface="Lucida Sans Unicode"/>
                      </a:endParaRPr>
                    </a:p>
                  </a:txBody>
                  <a:tcPr marL="0" marR="0" marT="0" marB="0"/>
                </a:tc>
              </a:tr>
              <a:tr h="370840">
                <a:tc>
                  <a:txBody>
                    <a:bodyPr/>
                    <a:lstStyle/>
                    <a:p>
                      <a:pPr marL="85090">
                        <a:lnSpc>
                          <a:spcPct val="100000"/>
                        </a:lnSpc>
                        <a:spcBef>
                          <a:spcPts val="110"/>
                        </a:spcBef>
                      </a:pPr>
                      <a:r>
                        <a:rPr sz="2000" dirty="0"/>
                        <a:t>*Anion </a:t>
                      </a:r>
                      <a:r>
                        <a:rPr sz="2000" spc="5" dirty="0"/>
                        <a:t>gap</a:t>
                      </a:r>
                      <a:r>
                        <a:rPr sz="2000" spc="-130" dirty="0"/>
                        <a:t> </a:t>
                      </a:r>
                      <a:r>
                        <a:rPr sz="2000" spc="5" dirty="0"/>
                        <a:t>(mmol/L)</a:t>
                      </a:r>
                      <a:endParaRPr sz="2000" b="0">
                        <a:latin typeface="Century Gothic" panose="020B0502020202020204" pitchFamily="34" charset="0"/>
                        <a:cs typeface="Lucida Sans Unicode"/>
                      </a:endParaRPr>
                    </a:p>
                  </a:txBody>
                  <a:tcPr marL="0" marR="0" marT="0" marB="0"/>
                </a:tc>
                <a:tc>
                  <a:txBody>
                    <a:bodyPr/>
                    <a:lstStyle/>
                    <a:p>
                      <a:pPr marL="85725">
                        <a:lnSpc>
                          <a:spcPct val="100000"/>
                        </a:lnSpc>
                        <a:spcBef>
                          <a:spcPts val="110"/>
                        </a:spcBef>
                      </a:pPr>
                      <a:r>
                        <a:rPr sz="2000" spc="5" dirty="0"/>
                        <a:t>35.5</a:t>
                      </a:r>
                      <a:endParaRPr sz="2000" b="0" dirty="0">
                        <a:latin typeface="Century Gothic" panose="020B0502020202020204" pitchFamily="34" charset="0"/>
                        <a:cs typeface="Lucida Sans Unicode"/>
                      </a:endParaRPr>
                    </a:p>
                  </a:txBody>
                  <a:tcPr marL="0" marR="0" marT="0" marB="0"/>
                </a:tc>
                <a:tc>
                  <a:txBody>
                    <a:bodyPr/>
                    <a:lstStyle/>
                    <a:p>
                      <a:pPr marL="85725">
                        <a:lnSpc>
                          <a:spcPct val="100000"/>
                        </a:lnSpc>
                        <a:spcBef>
                          <a:spcPts val="110"/>
                        </a:spcBef>
                      </a:pPr>
                      <a:r>
                        <a:rPr sz="2000" spc="5" dirty="0"/>
                        <a:t>7-16</a:t>
                      </a:r>
                      <a:endParaRPr sz="2000" b="0">
                        <a:latin typeface="Century Gothic" panose="020B0502020202020204" pitchFamily="34" charset="0"/>
                        <a:cs typeface="Lucida Sans Unicode"/>
                      </a:endParaRPr>
                    </a:p>
                  </a:txBody>
                  <a:tcPr marL="0" marR="0" marT="0" marB="0"/>
                </a:tc>
              </a:tr>
              <a:tr h="370839">
                <a:tc>
                  <a:txBody>
                    <a:bodyPr/>
                    <a:lstStyle/>
                    <a:p>
                      <a:pPr marL="158115">
                        <a:lnSpc>
                          <a:spcPct val="100000"/>
                        </a:lnSpc>
                        <a:spcBef>
                          <a:spcPts val="110"/>
                        </a:spcBef>
                      </a:pPr>
                      <a:r>
                        <a:rPr sz="2000" spc="5" dirty="0"/>
                        <a:t>K</a:t>
                      </a:r>
                      <a:r>
                        <a:rPr sz="2000" spc="7" baseline="25462" dirty="0"/>
                        <a:t>+</a:t>
                      </a:r>
                      <a:r>
                        <a:rPr sz="2000" spc="165" baseline="25462" dirty="0"/>
                        <a:t> </a:t>
                      </a:r>
                      <a:r>
                        <a:rPr sz="2000" dirty="0"/>
                        <a:t>(mmol/L)</a:t>
                      </a:r>
                      <a:endParaRPr sz="2000" b="0">
                        <a:latin typeface="Century Gothic" panose="020B0502020202020204" pitchFamily="34" charset="0"/>
                        <a:cs typeface="Lucida Sans Unicode"/>
                      </a:endParaRPr>
                    </a:p>
                  </a:txBody>
                  <a:tcPr marL="0" marR="0" marT="0" marB="0"/>
                </a:tc>
                <a:tc>
                  <a:txBody>
                    <a:bodyPr/>
                    <a:lstStyle/>
                    <a:p>
                      <a:pPr marL="85725">
                        <a:lnSpc>
                          <a:spcPct val="100000"/>
                        </a:lnSpc>
                        <a:spcBef>
                          <a:spcPts val="110"/>
                        </a:spcBef>
                      </a:pPr>
                      <a:r>
                        <a:rPr sz="2000" dirty="0"/>
                        <a:t>5.5</a:t>
                      </a:r>
                      <a:endParaRPr sz="2000" b="0">
                        <a:latin typeface="Century Gothic" panose="020B0502020202020204" pitchFamily="34" charset="0"/>
                        <a:cs typeface="Lucida Sans Unicode"/>
                      </a:endParaRPr>
                    </a:p>
                  </a:txBody>
                  <a:tcPr marL="0" marR="0" marT="0" marB="0"/>
                </a:tc>
                <a:tc>
                  <a:txBody>
                    <a:bodyPr/>
                    <a:lstStyle/>
                    <a:p>
                      <a:pPr marL="85725">
                        <a:lnSpc>
                          <a:spcPct val="100000"/>
                        </a:lnSpc>
                        <a:spcBef>
                          <a:spcPts val="110"/>
                        </a:spcBef>
                      </a:pPr>
                      <a:r>
                        <a:rPr sz="2000" dirty="0"/>
                        <a:t>3.5-5.0</a:t>
                      </a:r>
                      <a:endParaRPr sz="2000" b="0">
                        <a:latin typeface="Century Gothic" panose="020B0502020202020204" pitchFamily="34" charset="0"/>
                        <a:cs typeface="Lucida Sans Unicode"/>
                      </a:endParaRPr>
                    </a:p>
                  </a:txBody>
                  <a:tcPr marL="0" marR="0" marT="0" marB="0"/>
                </a:tc>
              </a:tr>
              <a:tr h="370713">
                <a:tc>
                  <a:txBody>
                    <a:bodyPr/>
                    <a:lstStyle/>
                    <a:p>
                      <a:pPr marL="85090">
                        <a:lnSpc>
                          <a:spcPct val="100000"/>
                        </a:lnSpc>
                        <a:spcBef>
                          <a:spcPts val="110"/>
                        </a:spcBef>
                      </a:pPr>
                      <a:r>
                        <a:rPr sz="2000" spc="5" dirty="0"/>
                        <a:t>Urea </a:t>
                      </a:r>
                      <a:r>
                        <a:rPr sz="2000" dirty="0"/>
                        <a:t>nitrogen</a:t>
                      </a:r>
                      <a:r>
                        <a:rPr sz="2000" spc="-145" dirty="0"/>
                        <a:t> </a:t>
                      </a:r>
                      <a:r>
                        <a:rPr sz="2000" spc="5" dirty="0"/>
                        <a:t>(mmol/L)</a:t>
                      </a:r>
                      <a:endParaRPr sz="2000" b="0">
                        <a:latin typeface="Century Gothic" panose="020B0502020202020204" pitchFamily="34" charset="0"/>
                        <a:cs typeface="Lucida Sans Unicode"/>
                      </a:endParaRPr>
                    </a:p>
                  </a:txBody>
                  <a:tcPr marL="0" marR="0" marT="0" marB="0"/>
                </a:tc>
                <a:tc>
                  <a:txBody>
                    <a:bodyPr/>
                    <a:lstStyle/>
                    <a:p>
                      <a:pPr marL="85725">
                        <a:lnSpc>
                          <a:spcPct val="100000"/>
                        </a:lnSpc>
                        <a:spcBef>
                          <a:spcPts val="110"/>
                        </a:spcBef>
                      </a:pPr>
                      <a:r>
                        <a:rPr sz="2000" spc="10" dirty="0"/>
                        <a:t>15</a:t>
                      </a:r>
                      <a:endParaRPr sz="2000" b="0">
                        <a:latin typeface="Century Gothic" panose="020B0502020202020204" pitchFamily="34" charset="0"/>
                        <a:cs typeface="Lucida Sans Unicode"/>
                      </a:endParaRPr>
                    </a:p>
                  </a:txBody>
                  <a:tcPr marL="0" marR="0" marT="0" marB="0"/>
                </a:tc>
                <a:tc>
                  <a:txBody>
                    <a:bodyPr/>
                    <a:lstStyle/>
                    <a:p>
                      <a:pPr marL="85725">
                        <a:lnSpc>
                          <a:spcPct val="100000"/>
                        </a:lnSpc>
                        <a:spcBef>
                          <a:spcPts val="110"/>
                        </a:spcBef>
                      </a:pPr>
                      <a:r>
                        <a:rPr sz="2000" dirty="0"/>
                        <a:t>2.5-7.1</a:t>
                      </a:r>
                      <a:endParaRPr sz="2000" b="0">
                        <a:latin typeface="Century Gothic" panose="020B0502020202020204" pitchFamily="34" charset="0"/>
                        <a:cs typeface="Lucida Sans Unicode"/>
                      </a:endParaRPr>
                    </a:p>
                  </a:txBody>
                  <a:tcPr marL="0" marR="0" marT="0" marB="0"/>
                </a:tc>
              </a:tr>
              <a:tr h="370967">
                <a:tc>
                  <a:txBody>
                    <a:bodyPr/>
                    <a:lstStyle/>
                    <a:p>
                      <a:pPr marL="85090">
                        <a:lnSpc>
                          <a:spcPct val="100000"/>
                        </a:lnSpc>
                        <a:spcBef>
                          <a:spcPts val="114"/>
                        </a:spcBef>
                      </a:pPr>
                      <a:r>
                        <a:rPr sz="2000" spc="-5" dirty="0"/>
                        <a:t>Creatinine</a:t>
                      </a:r>
                      <a:r>
                        <a:rPr sz="2000" spc="-40" dirty="0"/>
                        <a:t> </a:t>
                      </a:r>
                      <a:r>
                        <a:rPr sz="2000" dirty="0"/>
                        <a:t>(mol/L)</a:t>
                      </a:r>
                      <a:endParaRPr sz="2000" b="0">
                        <a:latin typeface="Century Gothic" panose="020B0502020202020204" pitchFamily="34" charset="0"/>
                        <a:cs typeface="Lucida Sans Unicode"/>
                      </a:endParaRPr>
                    </a:p>
                  </a:txBody>
                  <a:tcPr marL="0" marR="0" marT="0" marB="0"/>
                </a:tc>
                <a:tc>
                  <a:txBody>
                    <a:bodyPr/>
                    <a:lstStyle/>
                    <a:p>
                      <a:pPr marL="85725">
                        <a:lnSpc>
                          <a:spcPct val="100000"/>
                        </a:lnSpc>
                        <a:spcBef>
                          <a:spcPts val="114"/>
                        </a:spcBef>
                      </a:pPr>
                      <a:r>
                        <a:rPr sz="2000" spc="10" dirty="0"/>
                        <a:t>200</a:t>
                      </a:r>
                      <a:endParaRPr sz="2000" b="0">
                        <a:latin typeface="Century Gothic" panose="020B0502020202020204" pitchFamily="34" charset="0"/>
                        <a:cs typeface="Lucida Sans Unicode"/>
                      </a:endParaRPr>
                    </a:p>
                  </a:txBody>
                  <a:tcPr marL="0" marR="0" marT="0" marB="0"/>
                </a:tc>
                <a:tc>
                  <a:txBody>
                    <a:bodyPr/>
                    <a:lstStyle/>
                    <a:p>
                      <a:pPr marL="85725">
                        <a:lnSpc>
                          <a:spcPct val="100000"/>
                        </a:lnSpc>
                        <a:spcBef>
                          <a:spcPts val="114"/>
                        </a:spcBef>
                      </a:pPr>
                      <a:r>
                        <a:rPr sz="2000" dirty="0"/>
                        <a:t>44-80</a:t>
                      </a:r>
                      <a:endParaRPr sz="2000" b="0">
                        <a:latin typeface="Century Gothic" panose="020B0502020202020204" pitchFamily="34" charset="0"/>
                        <a:cs typeface="Lucida Sans Unicode"/>
                      </a:endParaRPr>
                    </a:p>
                  </a:txBody>
                  <a:tcPr marL="0" marR="0" marT="0" marB="0"/>
                </a:tc>
              </a:tr>
              <a:tr h="370839">
                <a:tc>
                  <a:txBody>
                    <a:bodyPr/>
                    <a:lstStyle/>
                    <a:p>
                      <a:pPr marL="85090">
                        <a:lnSpc>
                          <a:spcPct val="100000"/>
                        </a:lnSpc>
                        <a:spcBef>
                          <a:spcPts val="115"/>
                        </a:spcBef>
                      </a:pPr>
                      <a:r>
                        <a:rPr sz="2000" dirty="0"/>
                        <a:t>Albumin</a:t>
                      </a:r>
                      <a:r>
                        <a:rPr sz="2000" spc="-110" dirty="0"/>
                        <a:t> </a:t>
                      </a:r>
                      <a:r>
                        <a:rPr sz="2000" dirty="0"/>
                        <a:t>(g/L)</a:t>
                      </a:r>
                      <a:endParaRPr sz="2000" b="0">
                        <a:latin typeface="Century Gothic" panose="020B0502020202020204" pitchFamily="34" charset="0"/>
                        <a:cs typeface="Lucida Sans Unicode"/>
                      </a:endParaRPr>
                    </a:p>
                  </a:txBody>
                  <a:tcPr marL="0" marR="0" marT="0" marB="0"/>
                </a:tc>
                <a:tc>
                  <a:txBody>
                    <a:bodyPr/>
                    <a:lstStyle/>
                    <a:p>
                      <a:pPr marL="85725">
                        <a:lnSpc>
                          <a:spcPct val="100000"/>
                        </a:lnSpc>
                        <a:spcBef>
                          <a:spcPts val="115"/>
                        </a:spcBef>
                      </a:pPr>
                      <a:r>
                        <a:rPr sz="2000" spc="10" dirty="0"/>
                        <a:t>50</a:t>
                      </a:r>
                      <a:endParaRPr sz="2000" b="0">
                        <a:latin typeface="Century Gothic" panose="020B0502020202020204" pitchFamily="34" charset="0"/>
                        <a:cs typeface="Lucida Sans Unicode"/>
                      </a:endParaRPr>
                    </a:p>
                  </a:txBody>
                  <a:tcPr marL="0" marR="0" marT="0" marB="0"/>
                </a:tc>
                <a:tc>
                  <a:txBody>
                    <a:bodyPr/>
                    <a:lstStyle/>
                    <a:p>
                      <a:pPr marL="85725">
                        <a:lnSpc>
                          <a:spcPct val="100000"/>
                        </a:lnSpc>
                        <a:spcBef>
                          <a:spcPts val="115"/>
                        </a:spcBef>
                      </a:pPr>
                      <a:r>
                        <a:rPr sz="2000" dirty="0"/>
                        <a:t>41-53</a:t>
                      </a:r>
                      <a:endParaRPr sz="2000" b="0">
                        <a:latin typeface="Century Gothic" panose="020B0502020202020204" pitchFamily="34" charset="0"/>
                        <a:cs typeface="Lucida Sans Unicode"/>
                      </a:endParaRPr>
                    </a:p>
                  </a:txBody>
                  <a:tcPr marL="0" marR="0" marT="0" marB="0"/>
                </a:tc>
              </a:tr>
              <a:tr h="640080">
                <a:tc>
                  <a:txBody>
                    <a:bodyPr/>
                    <a:lstStyle/>
                    <a:p>
                      <a:pPr marL="85090">
                        <a:lnSpc>
                          <a:spcPct val="100000"/>
                        </a:lnSpc>
                        <a:spcBef>
                          <a:spcPts val="55"/>
                        </a:spcBef>
                      </a:pPr>
                      <a:r>
                        <a:rPr sz="2000" dirty="0"/>
                        <a:t>Osmolality</a:t>
                      </a:r>
                      <a:r>
                        <a:rPr sz="2000" spc="-70" dirty="0"/>
                        <a:t> </a:t>
                      </a:r>
                      <a:r>
                        <a:rPr sz="2000" dirty="0"/>
                        <a:t>(mOsm/kg</a:t>
                      </a:r>
                      <a:endParaRPr sz="2000"/>
                    </a:p>
                    <a:p>
                      <a:pPr marL="85090">
                        <a:lnSpc>
                          <a:spcPct val="100000"/>
                        </a:lnSpc>
                        <a:spcBef>
                          <a:spcPts val="60"/>
                        </a:spcBef>
                      </a:pPr>
                      <a:r>
                        <a:rPr sz="2000" dirty="0"/>
                        <a:t>serum</a:t>
                      </a:r>
                      <a:r>
                        <a:rPr sz="2000" spc="-105" dirty="0"/>
                        <a:t> </a:t>
                      </a:r>
                      <a:r>
                        <a:rPr sz="2000" dirty="0"/>
                        <a:t>water)</a:t>
                      </a:r>
                      <a:endParaRPr sz="2000" b="0">
                        <a:latin typeface="Century Gothic" panose="020B0502020202020204" pitchFamily="34" charset="0"/>
                        <a:cs typeface="Lucida Sans Unicode"/>
                      </a:endParaRPr>
                    </a:p>
                  </a:txBody>
                  <a:tcPr marL="0" marR="0" marT="0" marB="0"/>
                </a:tc>
                <a:tc>
                  <a:txBody>
                    <a:bodyPr/>
                    <a:lstStyle/>
                    <a:p>
                      <a:pPr marL="85725">
                        <a:lnSpc>
                          <a:spcPct val="100000"/>
                        </a:lnSpc>
                        <a:spcBef>
                          <a:spcPts val="114"/>
                        </a:spcBef>
                      </a:pPr>
                      <a:r>
                        <a:rPr sz="2000" spc="10" dirty="0"/>
                        <a:t>325</a:t>
                      </a:r>
                      <a:endParaRPr sz="2000" b="0">
                        <a:latin typeface="Century Gothic" panose="020B0502020202020204" pitchFamily="34" charset="0"/>
                        <a:cs typeface="Lucida Sans Unicode"/>
                      </a:endParaRPr>
                    </a:p>
                  </a:txBody>
                  <a:tcPr marL="0" marR="0" marT="0" marB="0"/>
                </a:tc>
                <a:tc>
                  <a:txBody>
                    <a:bodyPr/>
                    <a:lstStyle/>
                    <a:p>
                      <a:pPr marL="85725">
                        <a:lnSpc>
                          <a:spcPct val="100000"/>
                        </a:lnSpc>
                        <a:spcBef>
                          <a:spcPts val="114"/>
                        </a:spcBef>
                      </a:pPr>
                      <a:r>
                        <a:rPr sz="2000" dirty="0"/>
                        <a:t>275-295</a:t>
                      </a:r>
                      <a:endParaRPr sz="2000" b="0">
                        <a:latin typeface="Century Gothic" panose="020B0502020202020204" pitchFamily="34" charset="0"/>
                        <a:cs typeface="Lucida Sans Unicode"/>
                      </a:endParaRPr>
                    </a:p>
                  </a:txBody>
                  <a:tcPr marL="0" marR="0" marT="0" marB="0"/>
                </a:tc>
              </a:tr>
              <a:tr h="370839">
                <a:tc>
                  <a:txBody>
                    <a:bodyPr/>
                    <a:lstStyle/>
                    <a:p>
                      <a:pPr marL="85090">
                        <a:lnSpc>
                          <a:spcPct val="100000"/>
                        </a:lnSpc>
                        <a:spcBef>
                          <a:spcPts val="114"/>
                        </a:spcBef>
                      </a:pPr>
                      <a:r>
                        <a:rPr sz="2000" dirty="0"/>
                        <a:t>Hematocrit</a:t>
                      </a:r>
                      <a:endParaRPr sz="2000" b="0">
                        <a:latin typeface="Century Gothic" panose="020B0502020202020204" pitchFamily="34" charset="0"/>
                        <a:cs typeface="Lucida Sans Unicode"/>
                      </a:endParaRPr>
                    </a:p>
                  </a:txBody>
                  <a:tcPr marL="0" marR="0" marT="0" marB="0"/>
                </a:tc>
                <a:tc>
                  <a:txBody>
                    <a:bodyPr/>
                    <a:lstStyle/>
                    <a:p>
                      <a:pPr marL="85725">
                        <a:lnSpc>
                          <a:spcPct val="100000"/>
                        </a:lnSpc>
                        <a:spcBef>
                          <a:spcPts val="114"/>
                        </a:spcBef>
                      </a:pPr>
                      <a:r>
                        <a:rPr sz="2000" dirty="0"/>
                        <a:t>0.500</a:t>
                      </a:r>
                      <a:endParaRPr sz="2000" b="0">
                        <a:latin typeface="Century Gothic" panose="020B0502020202020204" pitchFamily="34" charset="0"/>
                        <a:cs typeface="Lucida Sans Unicode"/>
                      </a:endParaRPr>
                    </a:p>
                  </a:txBody>
                  <a:tcPr marL="0" marR="0" marT="0" marB="0"/>
                </a:tc>
                <a:tc>
                  <a:txBody>
                    <a:bodyPr/>
                    <a:lstStyle/>
                    <a:p>
                      <a:pPr marL="85725">
                        <a:lnSpc>
                          <a:spcPct val="100000"/>
                        </a:lnSpc>
                        <a:spcBef>
                          <a:spcPts val="114"/>
                        </a:spcBef>
                      </a:pPr>
                      <a:r>
                        <a:rPr sz="2000" spc="-5" dirty="0"/>
                        <a:t>0.354-0.444</a:t>
                      </a:r>
                      <a:endParaRPr sz="2000" b="0" dirty="0">
                        <a:latin typeface="Century Gothic" panose="020B0502020202020204" pitchFamily="34" charset="0"/>
                        <a:cs typeface="Lucida Sans Unicode"/>
                      </a:endParaRPr>
                    </a:p>
                  </a:txBody>
                  <a:tcPr marL="0" marR="0" marT="0" marB="0"/>
                </a:tc>
              </a:tr>
            </a:tbl>
          </a:graphicData>
        </a:graphic>
      </p:graphicFrame>
      <p:sp>
        <p:nvSpPr>
          <p:cNvPr id="6" name="TextBox 5"/>
          <p:cNvSpPr txBox="1"/>
          <p:nvPr/>
        </p:nvSpPr>
        <p:spPr>
          <a:xfrm>
            <a:off x="112267" y="33866"/>
            <a:ext cx="7582073" cy="584775"/>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Laboratory findings: blood </a:t>
            </a:r>
            <a:r>
              <a:rPr lang="en-GB" sz="3200" dirty="0" smtClean="0">
                <a:solidFill>
                  <a:srgbClr val="237D81"/>
                </a:solidFill>
                <a:latin typeface="Century Gothic" panose="020B0502020202020204" pitchFamily="34" charset="0"/>
              </a:rPr>
              <a:t>results</a:t>
            </a:r>
            <a:endParaRPr lang="en-GB" sz="3200" dirty="0">
              <a:solidFill>
                <a:srgbClr val="237D81"/>
              </a:solidFill>
              <a:latin typeface="Century Gothic" panose="020B0502020202020204" pitchFamily="34" charset="0"/>
            </a:endParaRPr>
          </a:p>
        </p:txBody>
      </p:sp>
    </p:spTree>
    <p:extLst>
      <p:ext uri="{BB962C8B-B14F-4D97-AF65-F5344CB8AC3E}">
        <p14:creationId xmlns:p14="http://schemas.microsoft.com/office/powerpoint/2010/main" val="2290981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532311511"/>
              </p:ext>
            </p:extLst>
          </p:nvPr>
        </p:nvGraphicFramePr>
        <p:xfrm>
          <a:off x="222006" y="1008932"/>
          <a:ext cx="9276834" cy="1467992"/>
        </p:xfrm>
        <a:graphic>
          <a:graphicData uri="http://schemas.openxmlformats.org/drawingml/2006/table">
            <a:tbl>
              <a:tblPr firstRow="1" bandRow="1">
                <a:tableStyleId>{9D7B26C5-4107-4FEC-AEDC-1716B250A1EF}</a:tableStyleId>
              </a:tblPr>
              <a:tblGrid>
                <a:gridCol w="3358219"/>
                <a:gridCol w="2395299"/>
                <a:gridCol w="3523316"/>
              </a:tblGrid>
              <a:tr h="410435">
                <a:tc>
                  <a:txBody>
                    <a:bodyPr/>
                    <a:lstStyle/>
                    <a:p>
                      <a:pPr marL="85090">
                        <a:lnSpc>
                          <a:spcPts val="3275"/>
                        </a:lnSpc>
                      </a:pPr>
                      <a:r>
                        <a:rPr sz="2000" dirty="0" smtClean="0"/>
                        <a:t>Urine</a:t>
                      </a:r>
                      <a:r>
                        <a:rPr lang="en-GB" sz="2000" baseline="0" dirty="0" smtClean="0"/>
                        <a:t> </a:t>
                      </a:r>
                      <a:r>
                        <a:rPr sz="2000" dirty="0" err="1" smtClean="0"/>
                        <a:t>analyte</a:t>
                      </a:r>
                      <a:endParaRPr sz="2000" dirty="0">
                        <a:latin typeface="Lucida Sans Unicode"/>
                        <a:cs typeface="Lucida Sans Unicode"/>
                      </a:endParaRPr>
                    </a:p>
                  </a:txBody>
                  <a:tcPr marL="0" marR="0" marT="0" marB="0"/>
                </a:tc>
                <a:tc>
                  <a:txBody>
                    <a:bodyPr/>
                    <a:lstStyle/>
                    <a:p>
                      <a:pPr marL="85725">
                        <a:lnSpc>
                          <a:spcPts val="3275"/>
                        </a:lnSpc>
                      </a:pPr>
                      <a:r>
                        <a:rPr sz="2000" spc="-5" dirty="0" smtClean="0"/>
                        <a:t>Patient’s</a:t>
                      </a:r>
                      <a:r>
                        <a:rPr lang="en-GB" sz="2000" spc="0" baseline="0" dirty="0" smtClean="0"/>
                        <a:t> r</a:t>
                      </a:r>
                      <a:r>
                        <a:rPr sz="2000" dirty="0" err="1" smtClean="0"/>
                        <a:t>esults</a:t>
                      </a:r>
                      <a:endParaRPr sz="2000" dirty="0">
                        <a:latin typeface="Lucida Sans Unicode"/>
                        <a:cs typeface="Lucida Sans Unicode"/>
                      </a:endParaRPr>
                    </a:p>
                  </a:txBody>
                  <a:tcPr marL="0" marR="0" marT="0" marB="0"/>
                </a:tc>
                <a:tc>
                  <a:txBody>
                    <a:bodyPr/>
                    <a:lstStyle/>
                    <a:p>
                      <a:pPr marL="85725">
                        <a:lnSpc>
                          <a:spcPts val="3360"/>
                        </a:lnSpc>
                      </a:pPr>
                      <a:r>
                        <a:rPr sz="2000" dirty="0"/>
                        <a:t>Normal</a:t>
                      </a:r>
                      <a:r>
                        <a:rPr sz="2000" spc="-95" dirty="0"/>
                        <a:t> </a:t>
                      </a:r>
                      <a:r>
                        <a:rPr sz="2000" dirty="0"/>
                        <a:t>level</a:t>
                      </a:r>
                      <a:endParaRPr sz="2000">
                        <a:latin typeface="Lucida Sans Unicode"/>
                        <a:cs typeface="Lucida Sans Unicode"/>
                      </a:endParaRPr>
                    </a:p>
                  </a:txBody>
                  <a:tcPr marL="0" marR="0" marT="0" marB="0"/>
                </a:tc>
              </a:tr>
              <a:tr h="518160">
                <a:tc>
                  <a:txBody>
                    <a:bodyPr/>
                    <a:lstStyle/>
                    <a:p>
                      <a:pPr marL="85090">
                        <a:lnSpc>
                          <a:spcPts val="3260"/>
                        </a:lnSpc>
                      </a:pPr>
                      <a:r>
                        <a:rPr sz="2000" spc="-5" dirty="0"/>
                        <a:t>Glucose</a:t>
                      </a:r>
                      <a:endParaRPr sz="2000" dirty="0">
                        <a:latin typeface="Lucida Sans Unicode"/>
                        <a:cs typeface="Lucida Sans Unicode"/>
                      </a:endParaRPr>
                    </a:p>
                  </a:txBody>
                  <a:tcPr marL="0" marR="0" marT="0" marB="0"/>
                </a:tc>
                <a:tc>
                  <a:txBody>
                    <a:bodyPr/>
                    <a:lstStyle/>
                    <a:p>
                      <a:pPr marL="85725">
                        <a:lnSpc>
                          <a:spcPts val="3260"/>
                        </a:lnSpc>
                      </a:pPr>
                      <a:r>
                        <a:rPr sz="2000" spc="-10" dirty="0"/>
                        <a:t>++++</a:t>
                      </a:r>
                      <a:endParaRPr sz="2000">
                        <a:latin typeface="Lucida Sans Unicode"/>
                        <a:cs typeface="Lucida Sans Unicode"/>
                      </a:endParaRPr>
                    </a:p>
                  </a:txBody>
                  <a:tcPr marL="0" marR="0" marT="0" marB="0"/>
                </a:tc>
                <a:tc>
                  <a:txBody>
                    <a:bodyPr/>
                    <a:lstStyle/>
                    <a:p>
                      <a:pPr marL="85725">
                        <a:lnSpc>
                          <a:spcPts val="3260"/>
                        </a:lnSpc>
                      </a:pPr>
                      <a:r>
                        <a:rPr sz="2000" dirty="0"/>
                        <a:t>-</a:t>
                      </a:r>
                      <a:endParaRPr sz="2000">
                        <a:latin typeface="Lucida Sans Unicode"/>
                        <a:cs typeface="Lucida Sans Unicode"/>
                      </a:endParaRPr>
                    </a:p>
                  </a:txBody>
                  <a:tcPr marL="0" marR="0" marT="0" marB="0"/>
                </a:tc>
              </a:tr>
              <a:tr h="518032">
                <a:tc>
                  <a:txBody>
                    <a:bodyPr/>
                    <a:lstStyle/>
                    <a:p>
                      <a:pPr marL="85090">
                        <a:lnSpc>
                          <a:spcPct val="100000"/>
                        </a:lnSpc>
                      </a:pPr>
                      <a:r>
                        <a:rPr sz="2000" spc="-5" dirty="0"/>
                        <a:t>Ketoacids</a:t>
                      </a:r>
                      <a:endParaRPr sz="2000">
                        <a:latin typeface="Lucida Sans Unicode"/>
                        <a:cs typeface="Lucida Sans Unicode"/>
                      </a:endParaRPr>
                    </a:p>
                  </a:txBody>
                  <a:tcPr marL="0" marR="0" marT="0" marB="0"/>
                </a:tc>
                <a:tc>
                  <a:txBody>
                    <a:bodyPr/>
                    <a:lstStyle/>
                    <a:p>
                      <a:pPr marL="85725">
                        <a:lnSpc>
                          <a:spcPct val="100000"/>
                        </a:lnSpc>
                      </a:pPr>
                      <a:r>
                        <a:rPr sz="2000" spc="-10" dirty="0"/>
                        <a:t>++++</a:t>
                      </a:r>
                      <a:endParaRPr sz="2000">
                        <a:latin typeface="Lucida Sans Unicode"/>
                        <a:cs typeface="Lucida Sans Unicode"/>
                      </a:endParaRPr>
                    </a:p>
                  </a:txBody>
                  <a:tcPr marL="0" marR="0" marT="0" marB="0"/>
                </a:tc>
                <a:tc>
                  <a:txBody>
                    <a:bodyPr/>
                    <a:lstStyle/>
                    <a:p>
                      <a:pPr marL="85725">
                        <a:lnSpc>
                          <a:spcPct val="100000"/>
                        </a:lnSpc>
                      </a:pPr>
                      <a:r>
                        <a:rPr sz="2000" dirty="0"/>
                        <a:t>-</a:t>
                      </a:r>
                      <a:endParaRPr sz="2000" dirty="0">
                        <a:latin typeface="Lucida Sans Unicode"/>
                        <a:cs typeface="Lucida Sans Unicode"/>
                      </a:endParaRPr>
                    </a:p>
                  </a:txBody>
                  <a:tcPr marL="0" marR="0" marT="0" marB="0"/>
                </a:tc>
              </a:tr>
            </a:tbl>
          </a:graphicData>
        </a:graphic>
      </p:graphicFrame>
      <p:sp>
        <p:nvSpPr>
          <p:cNvPr id="5" name="TextBox 4"/>
          <p:cNvSpPr txBox="1"/>
          <p:nvPr/>
        </p:nvSpPr>
        <p:spPr>
          <a:xfrm>
            <a:off x="112267" y="33866"/>
            <a:ext cx="7582073" cy="584775"/>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Laboratory findings: </a:t>
            </a:r>
            <a:r>
              <a:rPr lang="en-GB" sz="3200" dirty="0" smtClean="0">
                <a:solidFill>
                  <a:srgbClr val="237D81"/>
                </a:solidFill>
                <a:latin typeface="Century Gothic" panose="020B0502020202020204" pitchFamily="34" charset="0"/>
              </a:rPr>
              <a:t>urine results</a:t>
            </a:r>
            <a:endParaRPr lang="en-GB" sz="3200" dirty="0">
              <a:solidFill>
                <a:srgbClr val="237D81"/>
              </a:solidFill>
              <a:latin typeface="Century Gothic" panose="020B0502020202020204" pitchFamily="34" charset="0"/>
            </a:endParaRPr>
          </a:p>
        </p:txBody>
      </p:sp>
    </p:spTree>
    <p:extLst>
      <p:ext uri="{BB962C8B-B14F-4D97-AF65-F5344CB8AC3E}">
        <p14:creationId xmlns:p14="http://schemas.microsoft.com/office/powerpoint/2010/main" val="3955350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9260"/>
            <a:ext cx="4012442" cy="584775"/>
          </a:xfrm>
          <a:prstGeom prst="rect">
            <a:avLst/>
          </a:prstGeom>
          <a:noFill/>
        </p:spPr>
        <p:txBody>
          <a:bodyPr wrap="square" rtlCol="0">
            <a:spAutoFit/>
          </a:bodyPr>
          <a:lstStyle/>
          <a:p>
            <a:r>
              <a:rPr lang="en-GB" sz="3200" dirty="0" smtClean="0">
                <a:solidFill>
                  <a:srgbClr val="237D81"/>
                </a:solidFill>
                <a:latin typeface="Century Gothic" panose="020B0502020202020204" pitchFamily="34" charset="0"/>
              </a:rPr>
              <a:t>Overview:</a:t>
            </a:r>
            <a:endParaRPr lang="en-US" sz="3200" dirty="0">
              <a:solidFill>
                <a:srgbClr val="237D81"/>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6233"/>
            <a:ext cx="12192000" cy="3465534"/>
          </a:xfrm>
          <a:prstGeom prst="rect">
            <a:avLst/>
          </a:prstGeom>
        </p:spPr>
      </p:pic>
      <p:sp>
        <p:nvSpPr>
          <p:cNvPr id="7" name="Rectangle 6"/>
          <p:cNvSpPr/>
          <p:nvPr/>
        </p:nvSpPr>
        <p:spPr>
          <a:xfrm>
            <a:off x="116114" y="779324"/>
            <a:ext cx="11974286" cy="646331"/>
          </a:xfrm>
          <a:prstGeom prst="rect">
            <a:avLst/>
          </a:prstGeom>
        </p:spPr>
        <p:txBody>
          <a:bodyPr wrap="square">
            <a:spAutoFit/>
          </a:bodyPr>
          <a:lstStyle/>
          <a:p>
            <a:pPr algn="ctr"/>
            <a:r>
              <a:rPr lang="en-US" dirty="0">
                <a:solidFill>
                  <a:srgbClr val="00B050"/>
                </a:solidFill>
                <a:latin typeface="Century Gothic" panose="020B0502020202020204" pitchFamily="34" charset="0"/>
              </a:rPr>
              <a:t>This lecture will focus on the </a:t>
            </a:r>
            <a:r>
              <a:rPr lang="en-US" b="1" dirty="0">
                <a:solidFill>
                  <a:srgbClr val="00B050"/>
                </a:solidFill>
                <a:latin typeface="Century Gothic" panose="020B0502020202020204" pitchFamily="34" charset="0"/>
              </a:rPr>
              <a:t>acute</a:t>
            </a:r>
            <a:r>
              <a:rPr lang="en-US" dirty="0">
                <a:solidFill>
                  <a:srgbClr val="00B050"/>
                </a:solidFill>
                <a:latin typeface="Century Gothic" panose="020B0502020202020204" pitchFamily="34" charset="0"/>
              </a:rPr>
              <a:t> manifestations of diabetic patients or the symptoms that will make them go to the ER, in the previous lecture we’ve talked about the chronic changes</a:t>
            </a:r>
          </a:p>
        </p:txBody>
      </p:sp>
    </p:spTree>
    <p:extLst>
      <p:ext uri="{BB962C8B-B14F-4D97-AF65-F5344CB8AC3E}">
        <p14:creationId xmlns:p14="http://schemas.microsoft.com/office/powerpoint/2010/main" val="549309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1365725276"/>
              </p:ext>
            </p:extLst>
          </p:nvPr>
        </p:nvGraphicFramePr>
        <p:xfrm>
          <a:off x="228288" y="800565"/>
          <a:ext cx="11304070" cy="5704772"/>
        </p:xfrm>
        <a:graphic>
          <a:graphicData uri="http://schemas.openxmlformats.org/drawingml/2006/table">
            <a:tbl>
              <a:tblPr firstRow="1" bandRow="1">
                <a:tableStyleId>{9D7B26C5-4107-4FEC-AEDC-1716B250A1EF}</a:tableStyleId>
              </a:tblPr>
              <a:tblGrid>
                <a:gridCol w="2734699"/>
                <a:gridCol w="8569371"/>
              </a:tblGrid>
              <a:tr h="370839">
                <a:tc>
                  <a:txBody>
                    <a:bodyPr/>
                    <a:lstStyle/>
                    <a:p>
                      <a:pPr marL="85090">
                        <a:lnSpc>
                          <a:spcPct val="100000"/>
                        </a:lnSpc>
                        <a:spcBef>
                          <a:spcPts val="105"/>
                        </a:spcBef>
                      </a:pPr>
                      <a:r>
                        <a:rPr sz="1800" dirty="0">
                          <a:latin typeface="Century Gothic" panose="020B0502020202020204" pitchFamily="34" charset="0"/>
                        </a:rPr>
                        <a:t>Results</a:t>
                      </a:r>
                      <a:endParaRPr sz="1800" dirty="0">
                        <a:latin typeface="Century Gothic" panose="020B0502020202020204" pitchFamily="34" charset="0"/>
                        <a:cs typeface="Lucida Sans Unicode"/>
                      </a:endParaRPr>
                    </a:p>
                  </a:txBody>
                  <a:tcPr marL="0" marR="0" marT="0" marB="0"/>
                </a:tc>
                <a:tc>
                  <a:txBody>
                    <a:bodyPr/>
                    <a:lstStyle/>
                    <a:p>
                      <a:pPr marL="85090">
                        <a:lnSpc>
                          <a:spcPct val="100000"/>
                        </a:lnSpc>
                        <a:spcBef>
                          <a:spcPts val="105"/>
                        </a:spcBef>
                      </a:pPr>
                      <a:r>
                        <a:rPr sz="1800" spc="-5" dirty="0">
                          <a:latin typeface="Century Gothic" panose="020B0502020202020204" pitchFamily="34" charset="0"/>
                        </a:rPr>
                        <a:t>Interpretation</a:t>
                      </a:r>
                      <a:endParaRPr sz="1800" dirty="0">
                        <a:latin typeface="Century Gothic" panose="020B0502020202020204" pitchFamily="34" charset="0"/>
                        <a:cs typeface="Lucida Sans Unicode"/>
                      </a:endParaRPr>
                    </a:p>
                  </a:txBody>
                  <a:tcPr marL="0" marR="0" marT="0" marB="0"/>
                </a:tc>
              </a:tr>
              <a:tr h="370839">
                <a:tc>
                  <a:txBody>
                    <a:bodyPr/>
                    <a:lstStyle/>
                    <a:p>
                      <a:pPr marL="85090">
                        <a:lnSpc>
                          <a:spcPct val="100000"/>
                        </a:lnSpc>
                        <a:spcBef>
                          <a:spcPts val="5"/>
                        </a:spcBef>
                      </a:pPr>
                      <a:r>
                        <a:rPr sz="1800" spc="-5" dirty="0">
                          <a:latin typeface="Century Gothic" panose="020B0502020202020204" pitchFamily="34" charset="0"/>
                        </a:rPr>
                        <a:t>Hyperglycemia</a:t>
                      </a:r>
                      <a:endParaRPr sz="1800">
                        <a:latin typeface="Century Gothic" panose="020B0502020202020204" pitchFamily="34" charset="0"/>
                        <a:cs typeface="Lucida Sans Unicode"/>
                      </a:endParaRPr>
                    </a:p>
                  </a:txBody>
                  <a:tcPr marL="0" marR="0" marT="0" marB="0"/>
                </a:tc>
                <a:tc rowSpan="4">
                  <a:txBody>
                    <a:bodyPr/>
                    <a:lstStyle/>
                    <a:p>
                      <a:pPr>
                        <a:lnSpc>
                          <a:spcPct val="100000"/>
                        </a:lnSpc>
                      </a:pPr>
                      <a:endParaRPr sz="1800" dirty="0">
                        <a:latin typeface="Century Gothic" panose="020B0502020202020204" pitchFamily="34" charset="0"/>
                      </a:endParaRPr>
                    </a:p>
                    <a:p>
                      <a:pPr>
                        <a:lnSpc>
                          <a:spcPct val="100000"/>
                        </a:lnSpc>
                        <a:spcBef>
                          <a:spcPts val="15"/>
                        </a:spcBef>
                      </a:pPr>
                      <a:endParaRPr sz="1950" dirty="0">
                        <a:latin typeface="Century Gothic" panose="020B0502020202020204" pitchFamily="34" charset="0"/>
                      </a:endParaRPr>
                    </a:p>
                    <a:p>
                      <a:pPr marL="85090">
                        <a:lnSpc>
                          <a:spcPct val="100000"/>
                        </a:lnSpc>
                      </a:pPr>
                      <a:r>
                        <a:rPr sz="1800" dirty="0">
                          <a:latin typeface="Century Gothic" panose="020B0502020202020204" pitchFamily="34" charset="0"/>
                        </a:rPr>
                        <a:t>Confirm the diagnosis of</a:t>
                      </a:r>
                      <a:r>
                        <a:rPr sz="1800" spc="-140" dirty="0">
                          <a:latin typeface="Century Gothic" panose="020B0502020202020204" pitchFamily="34" charset="0"/>
                        </a:rPr>
                        <a:t> </a:t>
                      </a:r>
                      <a:r>
                        <a:rPr sz="1800" dirty="0">
                          <a:latin typeface="Century Gothic" panose="020B0502020202020204" pitchFamily="34" charset="0"/>
                        </a:rPr>
                        <a:t>DKA</a:t>
                      </a:r>
                      <a:endParaRPr sz="1800" dirty="0">
                        <a:latin typeface="Century Gothic" panose="020B0502020202020204" pitchFamily="34" charset="0"/>
                        <a:cs typeface="Lucida Sans Unicode"/>
                      </a:endParaRPr>
                    </a:p>
                  </a:txBody>
                  <a:tcPr marL="0" marR="0" marT="0" marB="0"/>
                </a:tc>
              </a:tr>
              <a:tr h="370840">
                <a:tc>
                  <a:txBody>
                    <a:bodyPr/>
                    <a:lstStyle/>
                    <a:p>
                      <a:pPr marL="85090">
                        <a:lnSpc>
                          <a:spcPct val="100000"/>
                        </a:lnSpc>
                        <a:spcBef>
                          <a:spcPts val="105"/>
                        </a:spcBef>
                      </a:pPr>
                      <a:r>
                        <a:rPr sz="1800" dirty="0">
                          <a:latin typeface="Century Gothic" panose="020B0502020202020204" pitchFamily="34" charset="0"/>
                        </a:rPr>
                        <a:t>Glucosuria</a:t>
                      </a:r>
                      <a:endParaRPr sz="1800">
                        <a:latin typeface="Century Gothic" panose="020B0502020202020204" pitchFamily="34" charset="0"/>
                        <a:cs typeface="Lucida Sans Unicode"/>
                      </a:endParaRPr>
                    </a:p>
                  </a:txBody>
                  <a:tcPr marL="0" marR="0" marT="0" marB="0"/>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DFE8"/>
                    </a:solidFill>
                  </a:tcPr>
                </a:tc>
              </a:tr>
              <a:tr h="370839">
                <a:tc>
                  <a:txBody>
                    <a:bodyPr/>
                    <a:lstStyle/>
                    <a:p>
                      <a:pPr marL="85090">
                        <a:lnSpc>
                          <a:spcPct val="100000"/>
                        </a:lnSpc>
                        <a:spcBef>
                          <a:spcPts val="110"/>
                        </a:spcBef>
                      </a:pPr>
                      <a:r>
                        <a:rPr sz="1800" dirty="0">
                          <a:latin typeface="Century Gothic" panose="020B0502020202020204" pitchFamily="34" charset="0"/>
                        </a:rPr>
                        <a:t>Ketonemia</a:t>
                      </a:r>
                      <a:endParaRPr sz="1800">
                        <a:latin typeface="Century Gothic" panose="020B0502020202020204" pitchFamily="34" charset="0"/>
                        <a:cs typeface="Lucida Sans Unicode"/>
                      </a:endParaRPr>
                    </a:p>
                  </a:txBody>
                  <a:tcPr marL="0" marR="0" marT="0" marB="0"/>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DFE8"/>
                    </a:solidFill>
                  </a:tcPr>
                </a:tc>
              </a:tr>
              <a:tr h="370713">
                <a:tc>
                  <a:txBody>
                    <a:bodyPr/>
                    <a:lstStyle/>
                    <a:p>
                      <a:pPr marL="85090">
                        <a:lnSpc>
                          <a:spcPct val="100000"/>
                        </a:lnSpc>
                        <a:spcBef>
                          <a:spcPts val="110"/>
                        </a:spcBef>
                      </a:pPr>
                      <a:r>
                        <a:rPr sz="1800" dirty="0">
                          <a:latin typeface="Century Gothic" panose="020B0502020202020204" pitchFamily="34" charset="0"/>
                        </a:rPr>
                        <a:t>Ketonuria</a:t>
                      </a:r>
                      <a:endParaRPr sz="1800">
                        <a:latin typeface="Century Gothic" panose="020B0502020202020204" pitchFamily="34" charset="0"/>
                        <a:cs typeface="Lucida Sans Unicode"/>
                      </a:endParaRPr>
                    </a:p>
                  </a:txBody>
                  <a:tcPr marL="0" marR="0" marT="0" marB="0"/>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DFE8"/>
                    </a:solidFill>
                  </a:tcPr>
                </a:tc>
              </a:tr>
              <a:tr h="640206">
                <a:tc>
                  <a:txBody>
                    <a:bodyPr/>
                    <a:lstStyle/>
                    <a:p>
                      <a:pPr marL="85090">
                        <a:lnSpc>
                          <a:spcPct val="100000"/>
                        </a:lnSpc>
                        <a:spcBef>
                          <a:spcPts val="110"/>
                        </a:spcBef>
                      </a:pPr>
                      <a:r>
                        <a:rPr sz="1800" dirty="0" smtClean="0">
                          <a:latin typeface="Century Gothic" panose="020B0502020202020204" pitchFamily="34" charset="0"/>
                        </a:rPr>
                        <a:t>pH</a:t>
                      </a:r>
                      <a:endParaRPr sz="1800" dirty="0">
                        <a:latin typeface="Century Gothic" panose="020B0502020202020204" pitchFamily="34" charset="0"/>
                        <a:cs typeface="Lucida Sans Unicode"/>
                      </a:endParaRPr>
                    </a:p>
                  </a:txBody>
                  <a:tcPr marL="0" marR="0" marT="0" marB="0"/>
                </a:tc>
                <a:tc>
                  <a:txBody>
                    <a:bodyPr/>
                    <a:lstStyle/>
                    <a:p>
                      <a:pPr marL="85090" marR="215265">
                        <a:lnSpc>
                          <a:spcPct val="100000"/>
                        </a:lnSpc>
                        <a:spcBef>
                          <a:spcPts val="110"/>
                        </a:spcBef>
                      </a:pPr>
                      <a:r>
                        <a:rPr sz="1800" dirty="0">
                          <a:latin typeface="Century Gothic" panose="020B0502020202020204" pitchFamily="34" charset="0"/>
                        </a:rPr>
                        <a:t>Severe metabolic acidosis due to </a:t>
                      </a:r>
                      <a:r>
                        <a:rPr sz="1800" spc="-5" dirty="0">
                          <a:latin typeface="Century Gothic" panose="020B0502020202020204" pitchFamily="34" charset="0"/>
                        </a:rPr>
                        <a:t> </a:t>
                      </a:r>
                      <a:r>
                        <a:rPr sz="1800" dirty="0">
                          <a:latin typeface="Century Gothic" panose="020B0502020202020204" pitchFamily="34" charset="0"/>
                        </a:rPr>
                        <a:t>production of </a:t>
                      </a:r>
                      <a:r>
                        <a:rPr sz="1800" spc="-5" dirty="0">
                          <a:latin typeface="Century Gothic" panose="020B0502020202020204" pitchFamily="34" charset="0"/>
                        </a:rPr>
                        <a:t>ketone  </a:t>
                      </a:r>
                      <a:r>
                        <a:rPr sz="1800" dirty="0">
                          <a:latin typeface="Century Gothic" panose="020B0502020202020204" pitchFamily="34" charset="0"/>
                        </a:rPr>
                        <a:t>bodies</a:t>
                      </a:r>
                      <a:endParaRPr sz="1800">
                        <a:latin typeface="Century Gothic" panose="020B0502020202020204" pitchFamily="34" charset="0"/>
                        <a:cs typeface="Lucida Sans Unicode"/>
                      </a:endParaRPr>
                    </a:p>
                  </a:txBody>
                  <a:tcPr marL="0" marR="0" marT="0" marB="0"/>
                </a:tc>
              </a:tr>
              <a:tr h="640080">
                <a:tc>
                  <a:txBody>
                    <a:bodyPr/>
                    <a:lstStyle/>
                    <a:p>
                      <a:pPr marL="85090">
                        <a:lnSpc>
                          <a:spcPct val="100000"/>
                        </a:lnSpc>
                        <a:spcBef>
                          <a:spcPts val="110"/>
                        </a:spcBef>
                      </a:pPr>
                      <a:r>
                        <a:rPr sz="1800" dirty="0" smtClean="0">
                          <a:latin typeface="Century Gothic" panose="020B0502020202020204" pitchFamily="34" charset="0"/>
                        </a:rPr>
                        <a:t>bicarbonate</a:t>
                      </a:r>
                      <a:endParaRPr sz="1800" dirty="0">
                        <a:latin typeface="Century Gothic" panose="020B0502020202020204" pitchFamily="34" charset="0"/>
                      </a:endParaRPr>
                    </a:p>
                    <a:p>
                      <a:pPr marL="85090">
                        <a:lnSpc>
                          <a:spcPct val="100000"/>
                        </a:lnSpc>
                      </a:pPr>
                      <a:r>
                        <a:rPr sz="1800" dirty="0">
                          <a:latin typeface="Century Gothic" panose="020B0502020202020204" pitchFamily="34" charset="0"/>
                        </a:rPr>
                        <a:t>and</a:t>
                      </a:r>
                      <a:r>
                        <a:rPr sz="1800" spc="-105" dirty="0">
                          <a:latin typeface="Century Gothic" panose="020B0502020202020204" pitchFamily="34" charset="0"/>
                        </a:rPr>
                        <a:t> </a:t>
                      </a:r>
                      <a:r>
                        <a:rPr sz="1800" spc="10" dirty="0">
                          <a:latin typeface="Century Gothic" panose="020B0502020202020204" pitchFamily="34" charset="0"/>
                        </a:rPr>
                        <a:t>PCO</a:t>
                      </a:r>
                      <a:r>
                        <a:rPr sz="1800" spc="15" baseline="-20833" dirty="0">
                          <a:latin typeface="Century Gothic" panose="020B0502020202020204" pitchFamily="34" charset="0"/>
                        </a:rPr>
                        <a:t>2</a:t>
                      </a:r>
                      <a:endParaRPr sz="1800" baseline="-20833" dirty="0">
                        <a:latin typeface="Century Gothic" panose="020B0502020202020204" pitchFamily="34" charset="0"/>
                        <a:cs typeface="Lucida Sans Unicode"/>
                      </a:endParaRPr>
                    </a:p>
                  </a:txBody>
                  <a:tcPr marL="0" marR="0" marT="0" marB="0"/>
                </a:tc>
                <a:tc>
                  <a:txBody>
                    <a:bodyPr/>
                    <a:lstStyle/>
                    <a:p>
                      <a:pPr marL="85090">
                        <a:lnSpc>
                          <a:spcPct val="100000"/>
                        </a:lnSpc>
                        <a:spcBef>
                          <a:spcPts val="55"/>
                        </a:spcBef>
                      </a:pPr>
                      <a:r>
                        <a:rPr sz="1800" dirty="0">
                          <a:latin typeface="Century Gothic" panose="020B0502020202020204" pitchFamily="34" charset="0"/>
                        </a:rPr>
                        <a:t>Metabolic </a:t>
                      </a:r>
                      <a:r>
                        <a:rPr sz="1800" spc="5" dirty="0">
                          <a:latin typeface="Century Gothic" panose="020B0502020202020204" pitchFamily="34" charset="0"/>
                        </a:rPr>
                        <a:t>acidosis with partial </a:t>
                      </a:r>
                      <a:r>
                        <a:rPr sz="1800" dirty="0">
                          <a:latin typeface="Century Gothic" panose="020B0502020202020204" pitchFamily="34" charset="0"/>
                        </a:rPr>
                        <a:t>respiratory</a:t>
                      </a:r>
                      <a:r>
                        <a:rPr sz="1800" spc="-235" dirty="0">
                          <a:latin typeface="Century Gothic" panose="020B0502020202020204" pitchFamily="34" charset="0"/>
                        </a:rPr>
                        <a:t> </a:t>
                      </a:r>
                      <a:r>
                        <a:rPr sz="1800" dirty="0">
                          <a:latin typeface="Century Gothic" panose="020B0502020202020204" pitchFamily="34" charset="0"/>
                        </a:rPr>
                        <a:t>compensation</a:t>
                      </a:r>
                      <a:endParaRPr sz="1800">
                        <a:latin typeface="Century Gothic" panose="020B0502020202020204" pitchFamily="34" charset="0"/>
                      </a:endParaRPr>
                    </a:p>
                    <a:p>
                      <a:pPr marL="85090">
                        <a:lnSpc>
                          <a:spcPct val="100000"/>
                        </a:lnSpc>
                        <a:spcBef>
                          <a:spcPts val="60"/>
                        </a:spcBef>
                      </a:pPr>
                      <a:r>
                        <a:rPr sz="1800" dirty="0">
                          <a:latin typeface="Century Gothic" panose="020B0502020202020204" pitchFamily="34" charset="0"/>
                        </a:rPr>
                        <a:t>(the</a:t>
                      </a:r>
                      <a:r>
                        <a:rPr sz="1800" spc="-55" dirty="0">
                          <a:latin typeface="Century Gothic" panose="020B0502020202020204" pitchFamily="34" charset="0"/>
                        </a:rPr>
                        <a:t> </a:t>
                      </a:r>
                      <a:r>
                        <a:rPr sz="1800" spc="-5" dirty="0">
                          <a:latin typeface="Century Gothic" panose="020B0502020202020204" pitchFamily="34" charset="0"/>
                        </a:rPr>
                        <a:t>hyperventilation)</a:t>
                      </a:r>
                      <a:endParaRPr sz="1800">
                        <a:latin typeface="Century Gothic" panose="020B0502020202020204" pitchFamily="34" charset="0"/>
                        <a:cs typeface="Lucida Sans Unicode"/>
                      </a:endParaRPr>
                    </a:p>
                  </a:txBody>
                  <a:tcPr marL="0" marR="0" marT="0" marB="0"/>
                </a:tc>
              </a:tr>
              <a:tr h="370713">
                <a:tc>
                  <a:txBody>
                    <a:bodyPr/>
                    <a:lstStyle/>
                    <a:p>
                      <a:pPr marL="85090">
                        <a:lnSpc>
                          <a:spcPct val="100000"/>
                        </a:lnSpc>
                        <a:spcBef>
                          <a:spcPts val="115"/>
                        </a:spcBef>
                      </a:pPr>
                      <a:r>
                        <a:rPr sz="1800" dirty="0" smtClean="0">
                          <a:latin typeface="Century Gothic" panose="020B0502020202020204" pitchFamily="34" charset="0"/>
                        </a:rPr>
                        <a:t>anion</a:t>
                      </a:r>
                      <a:r>
                        <a:rPr sz="1800" spc="30" dirty="0" smtClean="0">
                          <a:latin typeface="Century Gothic" panose="020B0502020202020204" pitchFamily="34" charset="0"/>
                        </a:rPr>
                        <a:t> </a:t>
                      </a:r>
                      <a:r>
                        <a:rPr sz="1800" spc="5" dirty="0">
                          <a:latin typeface="Century Gothic" panose="020B0502020202020204" pitchFamily="34" charset="0"/>
                        </a:rPr>
                        <a:t>gap</a:t>
                      </a:r>
                      <a:endParaRPr sz="1800" dirty="0">
                        <a:latin typeface="Century Gothic" panose="020B0502020202020204" pitchFamily="34" charset="0"/>
                        <a:cs typeface="Lucida Sans Unicode"/>
                      </a:endParaRPr>
                    </a:p>
                  </a:txBody>
                  <a:tcPr marL="0" marR="0" marT="0" marB="0"/>
                </a:tc>
                <a:tc>
                  <a:txBody>
                    <a:bodyPr/>
                    <a:lstStyle/>
                    <a:p>
                      <a:pPr marL="85090">
                        <a:lnSpc>
                          <a:spcPct val="100000"/>
                        </a:lnSpc>
                        <a:spcBef>
                          <a:spcPts val="115"/>
                        </a:spcBef>
                      </a:pPr>
                      <a:r>
                        <a:rPr sz="1800" dirty="0">
                          <a:latin typeface="Century Gothic" panose="020B0502020202020204" pitchFamily="34" charset="0"/>
                        </a:rPr>
                        <a:t>Due to </a:t>
                      </a:r>
                      <a:r>
                        <a:rPr sz="1800" dirty="0" smtClean="0">
                          <a:latin typeface="Century Gothic" panose="020B0502020202020204" pitchFamily="34" charset="0"/>
                        </a:rPr>
                        <a:t>ketone </a:t>
                      </a:r>
                      <a:r>
                        <a:rPr sz="1800" dirty="0">
                          <a:latin typeface="Century Gothic" panose="020B0502020202020204" pitchFamily="34" charset="0"/>
                        </a:rPr>
                        <a:t>bodies in the blood</a:t>
                      </a:r>
                      <a:endParaRPr sz="1800" dirty="0">
                        <a:latin typeface="Century Gothic" panose="020B0502020202020204" pitchFamily="34" charset="0"/>
                        <a:cs typeface="Lucida Sans Unicode"/>
                      </a:endParaRPr>
                    </a:p>
                  </a:txBody>
                  <a:tcPr marL="0" marR="0" marT="0" marB="0"/>
                </a:tc>
              </a:tr>
              <a:tr h="1188783">
                <a:tc>
                  <a:txBody>
                    <a:bodyPr/>
                    <a:lstStyle/>
                    <a:p>
                      <a:pPr marL="85090" marR="899794">
                        <a:lnSpc>
                          <a:spcPct val="100000"/>
                        </a:lnSpc>
                        <a:spcBef>
                          <a:spcPts val="114"/>
                        </a:spcBef>
                      </a:pPr>
                      <a:r>
                        <a:rPr sz="1800" dirty="0" smtClean="0">
                          <a:latin typeface="Century Gothic" panose="020B0502020202020204" pitchFamily="34" charset="0"/>
                        </a:rPr>
                        <a:t>urea </a:t>
                      </a:r>
                      <a:r>
                        <a:rPr sz="1800" spc="-5" dirty="0">
                          <a:latin typeface="Century Gothic" panose="020B0502020202020204" pitchFamily="34" charset="0"/>
                        </a:rPr>
                        <a:t>&amp;  </a:t>
                      </a:r>
                      <a:r>
                        <a:rPr sz="1800" spc="10" dirty="0">
                          <a:latin typeface="Century Gothic" panose="020B0502020202020204" pitchFamily="34" charset="0"/>
                        </a:rPr>
                        <a:t>c</a:t>
                      </a:r>
                      <a:r>
                        <a:rPr sz="1800" spc="5" dirty="0">
                          <a:latin typeface="Century Gothic" panose="020B0502020202020204" pitchFamily="34" charset="0"/>
                        </a:rPr>
                        <a:t>r</a:t>
                      </a:r>
                      <a:r>
                        <a:rPr sz="1800" spc="15" dirty="0">
                          <a:latin typeface="Century Gothic" panose="020B0502020202020204" pitchFamily="34" charset="0"/>
                        </a:rPr>
                        <a:t>e</a:t>
                      </a:r>
                      <a:r>
                        <a:rPr sz="1800" spc="-5" dirty="0">
                          <a:latin typeface="Century Gothic" panose="020B0502020202020204" pitchFamily="34" charset="0"/>
                        </a:rPr>
                        <a:t>at</a:t>
                      </a:r>
                      <a:r>
                        <a:rPr sz="1800" spc="5" dirty="0">
                          <a:latin typeface="Century Gothic" panose="020B0502020202020204" pitchFamily="34" charset="0"/>
                        </a:rPr>
                        <a:t>i</a:t>
                      </a:r>
                      <a:r>
                        <a:rPr sz="1800" dirty="0">
                          <a:latin typeface="Century Gothic" panose="020B0502020202020204" pitchFamily="34" charset="0"/>
                        </a:rPr>
                        <a:t>n</a:t>
                      </a:r>
                      <a:r>
                        <a:rPr sz="1800" spc="-10" dirty="0">
                          <a:latin typeface="Century Gothic" panose="020B0502020202020204" pitchFamily="34" charset="0"/>
                        </a:rPr>
                        <a:t>i</a:t>
                      </a:r>
                      <a:r>
                        <a:rPr sz="1800" dirty="0">
                          <a:latin typeface="Century Gothic" panose="020B0502020202020204" pitchFamily="34" charset="0"/>
                        </a:rPr>
                        <a:t>ne</a:t>
                      </a:r>
                      <a:endParaRPr sz="1800" dirty="0">
                        <a:latin typeface="Century Gothic" panose="020B0502020202020204" pitchFamily="34" charset="0"/>
                        <a:cs typeface="Lucida Sans Unicode"/>
                      </a:endParaRPr>
                    </a:p>
                  </a:txBody>
                  <a:tcPr marL="0" marR="0" marT="0" marB="0"/>
                </a:tc>
                <a:tc>
                  <a:txBody>
                    <a:bodyPr/>
                    <a:lstStyle/>
                    <a:p>
                      <a:pPr marL="427990" indent="-342900">
                        <a:lnSpc>
                          <a:spcPts val="2130"/>
                        </a:lnSpc>
                        <a:spcBef>
                          <a:spcPts val="114"/>
                        </a:spcBef>
                        <a:buAutoNum type="arabicPeriod"/>
                        <a:tabLst>
                          <a:tab pos="428625" algn="l"/>
                        </a:tabLst>
                      </a:pPr>
                      <a:r>
                        <a:rPr sz="1800" dirty="0">
                          <a:latin typeface="Century Gothic" panose="020B0502020202020204" pitchFamily="34" charset="0"/>
                        </a:rPr>
                        <a:t>Renal impairment (dehydration </a:t>
                      </a:r>
                      <a:r>
                        <a:rPr sz="1800" dirty="0" smtClean="0">
                          <a:latin typeface="Century Gothic" panose="020B0502020202020204" pitchFamily="34" charset="0"/>
                        </a:rPr>
                        <a:t>blood volume</a:t>
                      </a:r>
                      <a:r>
                        <a:rPr lang="en-GB" sz="1800" baseline="0" dirty="0" smtClean="0">
                          <a:latin typeface="Century Gothic" panose="020B0502020202020204" pitchFamily="34" charset="0"/>
                        </a:rPr>
                        <a:t> </a:t>
                      </a:r>
                      <a:r>
                        <a:rPr sz="1800" spc="5" dirty="0" smtClean="0">
                          <a:latin typeface="Century Gothic" panose="020B0502020202020204" pitchFamily="34" charset="0"/>
                        </a:rPr>
                        <a:t>renal</a:t>
                      </a:r>
                      <a:r>
                        <a:rPr sz="1800" spc="-95" dirty="0" smtClean="0">
                          <a:latin typeface="Century Gothic" panose="020B0502020202020204" pitchFamily="34" charset="0"/>
                        </a:rPr>
                        <a:t> </a:t>
                      </a:r>
                      <a:r>
                        <a:rPr sz="1800" spc="-5" dirty="0">
                          <a:latin typeface="Century Gothic" panose="020B0502020202020204" pitchFamily="34" charset="0"/>
                        </a:rPr>
                        <a:t>perfusion)</a:t>
                      </a:r>
                      <a:endParaRPr sz="1800" dirty="0">
                        <a:latin typeface="Century Gothic" panose="020B0502020202020204" pitchFamily="34" charset="0"/>
                      </a:endParaRPr>
                    </a:p>
                    <a:p>
                      <a:pPr marL="427990" indent="-342900">
                        <a:lnSpc>
                          <a:spcPct val="100000"/>
                        </a:lnSpc>
                        <a:buAutoNum type="arabicPeriod" startAt="2"/>
                        <a:tabLst>
                          <a:tab pos="428625" algn="l"/>
                        </a:tabLst>
                      </a:pPr>
                      <a:r>
                        <a:rPr sz="1800" dirty="0">
                          <a:latin typeface="Century Gothic" panose="020B0502020202020204" pitchFamily="34" charset="0"/>
                        </a:rPr>
                        <a:t>Dehydration</a:t>
                      </a:r>
                    </a:p>
                    <a:p>
                      <a:pPr marL="427990" indent="-342900">
                        <a:lnSpc>
                          <a:spcPct val="100000"/>
                        </a:lnSpc>
                        <a:spcBef>
                          <a:spcPts val="60"/>
                        </a:spcBef>
                        <a:buAutoNum type="arabicPeriod" startAt="2"/>
                        <a:tabLst>
                          <a:tab pos="428625" algn="l"/>
                        </a:tabLst>
                      </a:pPr>
                      <a:r>
                        <a:rPr sz="1800" dirty="0">
                          <a:latin typeface="Century Gothic" panose="020B0502020202020204" pitchFamily="34" charset="0"/>
                        </a:rPr>
                        <a:t>Degradation of protein (for</a:t>
                      </a:r>
                      <a:r>
                        <a:rPr sz="1800" spc="-135" dirty="0">
                          <a:latin typeface="Century Gothic" panose="020B0502020202020204" pitchFamily="34" charset="0"/>
                        </a:rPr>
                        <a:t> </a:t>
                      </a:r>
                      <a:r>
                        <a:rPr sz="1800" dirty="0">
                          <a:latin typeface="Century Gothic" panose="020B0502020202020204" pitchFamily="34" charset="0"/>
                        </a:rPr>
                        <a:t>urea)</a:t>
                      </a:r>
                      <a:endParaRPr sz="1800" dirty="0">
                        <a:latin typeface="Century Gothic" panose="020B0502020202020204" pitchFamily="34" charset="0"/>
                        <a:cs typeface="Lucida Sans Unicode"/>
                      </a:endParaRPr>
                    </a:p>
                  </a:txBody>
                  <a:tcPr marL="0" marR="0" marT="0" marB="0"/>
                </a:tc>
              </a:tr>
              <a:tr h="370840">
                <a:tc>
                  <a:txBody>
                    <a:bodyPr/>
                    <a:lstStyle/>
                    <a:p>
                      <a:pPr marL="85090">
                        <a:lnSpc>
                          <a:spcPct val="100000"/>
                        </a:lnSpc>
                        <a:spcBef>
                          <a:spcPts val="114"/>
                        </a:spcBef>
                      </a:pPr>
                      <a:r>
                        <a:rPr sz="1800" dirty="0" smtClean="0">
                          <a:latin typeface="Century Gothic" panose="020B0502020202020204" pitchFamily="34" charset="0"/>
                        </a:rPr>
                        <a:t>K</a:t>
                      </a:r>
                      <a:r>
                        <a:rPr sz="1800" baseline="25462" dirty="0">
                          <a:latin typeface="Century Gothic" panose="020B0502020202020204" pitchFamily="34" charset="0"/>
                        </a:rPr>
                        <a:t>+</a:t>
                      </a:r>
                      <a:endParaRPr sz="1800" baseline="25462" dirty="0">
                        <a:latin typeface="Century Gothic" panose="020B0502020202020204" pitchFamily="34" charset="0"/>
                        <a:cs typeface="Lucida Sans Unicode"/>
                      </a:endParaRPr>
                    </a:p>
                  </a:txBody>
                  <a:tcPr marL="0" marR="0" marT="0" marB="0"/>
                </a:tc>
                <a:tc>
                  <a:txBody>
                    <a:bodyPr/>
                    <a:lstStyle/>
                    <a:p>
                      <a:pPr marL="85090">
                        <a:lnSpc>
                          <a:spcPct val="100000"/>
                        </a:lnSpc>
                        <a:spcBef>
                          <a:spcPts val="114"/>
                        </a:spcBef>
                      </a:pPr>
                      <a:r>
                        <a:rPr sz="1800" dirty="0" smtClean="0">
                          <a:latin typeface="Century Gothic" panose="020B0502020202020204" pitchFamily="34" charset="0"/>
                        </a:rPr>
                        <a:t>Uptake </a:t>
                      </a:r>
                      <a:r>
                        <a:rPr sz="1800" dirty="0">
                          <a:latin typeface="Century Gothic" panose="020B0502020202020204" pitchFamily="34" charset="0"/>
                        </a:rPr>
                        <a:t>of </a:t>
                      </a:r>
                      <a:r>
                        <a:rPr sz="1800" spc="-5" dirty="0">
                          <a:latin typeface="Century Gothic" panose="020B0502020202020204" pitchFamily="34" charset="0"/>
                        </a:rPr>
                        <a:t>potassium by </a:t>
                      </a:r>
                      <a:r>
                        <a:rPr sz="1800" spc="5" dirty="0">
                          <a:latin typeface="Century Gothic" panose="020B0502020202020204" pitchFamily="34" charset="0"/>
                        </a:rPr>
                        <a:t>cells </a:t>
                      </a:r>
                      <a:r>
                        <a:rPr sz="1800" dirty="0">
                          <a:latin typeface="Century Gothic" panose="020B0502020202020204" pitchFamily="34" charset="0"/>
                        </a:rPr>
                        <a:t>in the absence of</a:t>
                      </a:r>
                      <a:r>
                        <a:rPr sz="1800" spc="5" dirty="0">
                          <a:latin typeface="Century Gothic" panose="020B0502020202020204" pitchFamily="34" charset="0"/>
                        </a:rPr>
                        <a:t> </a:t>
                      </a:r>
                      <a:r>
                        <a:rPr sz="1800" spc="-5" dirty="0">
                          <a:latin typeface="Century Gothic" panose="020B0502020202020204" pitchFamily="34" charset="0"/>
                        </a:rPr>
                        <a:t>insulin</a:t>
                      </a:r>
                      <a:endParaRPr sz="1800" dirty="0">
                        <a:latin typeface="Century Gothic" panose="020B0502020202020204" pitchFamily="34" charset="0"/>
                        <a:cs typeface="Lucida Sans Unicode"/>
                      </a:endParaRPr>
                    </a:p>
                  </a:txBody>
                  <a:tcPr marL="0" marR="0" marT="0" marB="0"/>
                </a:tc>
              </a:tr>
              <a:tr h="640080">
                <a:tc>
                  <a:txBody>
                    <a:bodyPr/>
                    <a:lstStyle/>
                    <a:p>
                      <a:pPr marL="85090" marR="849630">
                        <a:lnSpc>
                          <a:spcPct val="100000"/>
                        </a:lnSpc>
                        <a:spcBef>
                          <a:spcPts val="114"/>
                        </a:spcBef>
                      </a:pPr>
                      <a:r>
                        <a:rPr sz="1800" dirty="0" smtClean="0">
                          <a:latin typeface="Century Gothic" panose="020B0502020202020204" pitchFamily="34" charset="0"/>
                        </a:rPr>
                        <a:t>Plasma</a:t>
                      </a:r>
                      <a:r>
                        <a:rPr lang="en-GB" sz="1800" baseline="0" dirty="0" smtClean="0">
                          <a:latin typeface="Century Gothic" panose="020B0502020202020204" pitchFamily="34" charset="0"/>
                        </a:rPr>
                        <a:t> </a:t>
                      </a:r>
                      <a:r>
                        <a:rPr sz="1800" spc="10" dirty="0" smtClean="0">
                          <a:latin typeface="Century Gothic" panose="020B0502020202020204" pitchFamily="34" charset="0"/>
                        </a:rPr>
                        <a:t>o</a:t>
                      </a:r>
                      <a:r>
                        <a:rPr sz="1800" dirty="0" smtClean="0">
                          <a:latin typeface="Century Gothic" panose="020B0502020202020204" pitchFamily="34" charset="0"/>
                        </a:rPr>
                        <a:t>s</a:t>
                      </a:r>
                      <a:r>
                        <a:rPr sz="1800" spc="5" dirty="0" smtClean="0">
                          <a:latin typeface="Century Gothic" panose="020B0502020202020204" pitchFamily="34" charset="0"/>
                        </a:rPr>
                        <a:t>mol</a:t>
                      </a:r>
                      <a:r>
                        <a:rPr sz="1800" spc="10" dirty="0" smtClean="0">
                          <a:latin typeface="Century Gothic" panose="020B0502020202020204" pitchFamily="34" charset="0"/>
                        </a:rPr>
                        <a:t>a</a:t>
                      </a:r>
                      <a:r>
                        <a:rPr sz="1800" spc="5" dirty="0" smtClean="0">
                          <a:latin typeface="Century Gothic" panose="020B0502020202020204" pitchFamily="34" charset="0"/>
                        </a:rPr>
                        <a:t>li</a:t>
                      </a:r>
                      <a:r>
                        <a:rPr sz="1800" dirty="0" smtClean="0">
                          <a:latin typeface="Century Gothic" panose="020B0502020202020204" pitchFamily="34" charset="0"/>
                        </a:rPr>
                        <a:t>ty</a:t>
                      </a:r>
                      <a:endParaRPr sz="1800" dirty="0">
                        <a:latin typeface="Century Gothic" panose="020B0502020202020204" pitchFamily="34" charset="0"/>
                        <a:cs typeface="Lucida Sans Unicode"/>
                      </a:endParaRPr>
                    </a:p>
                  </a:txBody>
                  <a:tcPr marL="0" marR="0" marT="0" marB="0"/>
                </a:tc>
                <a:tc>
                  <a:txBody>
                    <a:bodyPr/>
                    <a:lstStyle/>
                    <a:p>
                      <a:pPr marL="85090">
                        <a:lnSpc>
                          <a:spcPct val="100000"/>
                        </a:lnSpc>
                        <a:spcBef>
                          <a:spcPts val="114"/>
                        </a:spcBef>
                      </a:pPr>
                      <a:r>
                        <a:rPr sz="1800" dirty="0">
                          <a:latin typeface="Century Gothic" panose="020B0502020202020204" pitchFamily="34" charset="0"/>
                        </a:rPr>
                        <a:t>Due to hyperglycemia and fluid</a:t>
                      </a:r>
                      <a:r>
                        <a:rPr sz="1800" spc="-155" dirty="0">
                          <a:latin typeface="Century Gothic" panose="020B0502020202020204" pitchFamily="34" charset="0"/>
                        </a:rPr>
                        <a:t> </a:t>
                      </a:r>
                      <a:r>
                        <a:rPr sz="1800" dirty="0">
                          <a:latin typeface="Century Gothic" panose="020B0502020202020204" pitchFamily="34" charset="0"/>
                        </a:rPr>
                        <a:t>loss</a:t>
                      </a:r>
                      <a:endParaRPr sz="1800" dirty="0">
                        <a:latin typeface="Century Gothic" panose="020B0502020202020204" pitchFamily="34" charset="0"/>
                        <a:cs typeface="Lucida Sans Unicode"/>
                      </a:endParaRPr>
                    </a:p>
                  </a:txBody>
                  <a:tcPr marL="0" marR="0" marT="0" marB="0"/>
                </a:tc>
              </a:tr>
            </a:tbl>
          </a:graphicData>
        </a:graphic>
      </p:graphicFrame>
      <p:sp>
        <p:nvSpPr>
          <p:cNvPr id="5" name="TextBox 4"/>
          <p:cNvSpPr txBox="1"/>
          <p:nvPr/>
        </p:nvSpPr>
        <p:spPr>
          <a:xfrm>
            <a:off x="112267" y="33866"/>
            <a:ext cx="7582073" cy="584775"/>
          </a:xfrm>
          <a:prstGeom prst="rect">
            <a:avLst/>
          </a:prstGeom>
          <a:noFill/>
        </p:spPr>
        <p:txBody>
          <a:bodyPr wrap="square" rtlCol="0">
            <a:spAutoFit/>
          </a:bodyPr>
          <a:lstStyle/>
          <a:p>
            <a:r>
              <a:rPr lang="en-GB" sz="3200">
                <a:solidFill>
                  <a:srgbClr val="237D81"/>
                </a:solidFill>
                <a:latin typeface="Century Gothic" panose="020B0502020202020204" pitchFamily="34" charset="0"/>
              </a:rPr>
              <a:t>Interpretation of laboratory </a:t>
            </a:r>
            <a:r>
              <a:rPr lang="en-GB" sz="3200" smtClean="0">
                <a:solidFill>
                  <a:srgbClr val="237D81"/>
                </a:solidFill>
                <a:latin typeface="Century Gothic" panose="020B0502020202020204" pitchFamily="34" charset="0"/>
              </a:rPr>
              <a:t>findings</a:t>
            </a:r>
            <a:endParaRPr lang="en-GB" sz="3200">
              <a:solidFill>
                <a:srgbClr val="237D81"/>
              </a:solidFill>
              <a:latin typeface="Century Gothic" panose="020B0502020202020204" pitchFamily="34" charset="0"/>
            </a:endParaRPr>
          </a:p>
        </p:txBody>
      </p:sp>
    </p:spTree>
    <p:extLst>
      <p:ext uri="{BB962C8B-B14F-4D97-AF65-F5344CB8AC3E}">
        <p14:creationId xmlns:p14="http://schemas.microsoft.com/office/powerpoint/2010/main" val="1509519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8414702"/>
              </p:ext>
            </p:extLst>
          </p:nvPr>
        </p:nvGraphicFramePr>
        <p:xfrm>
          <a:off x="950685" y="719666"/>
          <a:ext cx="1077685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p:cNvCxnSpPr/>
          <p:nvPr/>
        </p:nvCxnSpPr>
        <p:spPr>
          <a:xfrm>
            <a:off x="1117600" y="3251198"/>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277255" y="4412342"/>
            <a:ext cx="0" cy="381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132111" y="4862285"/>
            <a:ext cx="0" cy="381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245429" y="4417784"/>
            <a:ext cx="0" cy="362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68479" y="4016825"/>
            <a:ext cx="8101" cy="362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441369" y="3708400"/>
            <a:ext cx="0" cy="362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92685" y="3973284"/>
            <a:ext cx="0" cy="50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676571" y="4412342"/>
            <a:ext cx="0" cy="449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object 17"/>
          <p:cNvSpPr txBox="1"/>
          <p:nvPr/>
        </p:nvSpPr>
        <p:spPr>
          <a:xfrm>
            <a:off x="4614128" y="5890048"/>
            <a:ext cx="959358" cy="492443"/>
          </a:xfrm>
          <a:prstGeom prst="rect">
            <a:avLst/>
          </a:prstGeom>
        </p:spPr>
        <p:txBody>
          <a:bodyPr vert="horz" wrap="square" lIns="0" tIns="0" rIns="0" bIns="0" rtlCol="0">
            <a:spAutoFit/>
          </a:bodyPr>
          <a:lstStyle/>
          <a:p>
            <a:pPr marL="12700">
              <a:lnSpc>
                <a:spcPct val="100000"/>
              </a:lnSpc>
            </a:pPr>
            <a:r>
              <a:rPr sz="3200" b="1" spc="5" dirty="0">
                <a:solidFill>
                  <a:srgbClr val="001F5F"/>
                </a:solidFill>
                <a:latin typeface="Century Gothic" panose="020B0502020202020204" pitchFamily="34" charset="0"/>
                <a:cs typeface="Arial"/>
              </a:rPr>
              <a:t>DM</a:t>
            </a:r>
            <a:endParaRPr sz="3200" dirty="0">
              <a:latin typeface="Century Gothic" panose="020B0502020202020204" pitchFamily="34" charset="0"/>
              <a:cs typeface="Arial"/>
            </a:endParaRPr>
          </a:p>
        </p:txBody>
      </p:sp>
      <p:cxnSp>
        <p:nvCxnSpPr>
          <p:cNvPr id="27" name="Straight Arrow Connector 26"/>
          <p:cNvCxnSpPr/>
          <p:nvPr/>
        </p:nvCxnSpPr>
        <p:spPr>
          <a:xfrm>
            <a:off x="9528628" y="3200400"/>
            <a:ext cx="0" cy="50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9753593" y="4862285"/>
            <a:ext cx="0" cy="362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object 18"/>
          <p:cNvSpPr txBox="1"/>
          <p:nvPr/>
        </p:nvSpPr>
        <p:spPr>
          <a:xfrm>
            <a:off x="10035722" y="5899337"/>
            <a:ext cx="908050" cy="496570"/>
          </a:xfrm>
          <a:prstGeom prst="rect">
            <a:avLst/>
          </a:prstGeom>
        </p:spPr>
        <p:txBody>
          <a:bodyPr vert="horz" wrap="square" lIns="0" tIns="0" rIns="0" bIns="0" rtlCol="0">
            <a:spAutoFit/>
          </a:bodyPr>
          <a:lstStyle/>
          <a:p>
            <a:pPr marL="12700">
              <a:lnSpc>
                <a:spcPct val="100000"/>
              </a:lnSpc>
            </a:pPr>
            <a:r>
              <a:rPr sz="3200" b="1" dirty="0">
                <a:solidFill>
                  <a:srgbClr val="001F5F"/>
                </a:solidFill>
                <a:latin typeface="Century Gothic" panose="020B0502020202020204" pitchFamily="34" charset="0"/>
                <a:cs typeface="Arial"/>
              </a:rPr>
              <a:t>DKA</a:t>
            </a:r>
            <a:endParaRPr sz="3200" dirty="0">
              <a:latin typeface="Century Gothic" panose="020B0502020202020204" pitchFamily="34" charset="0"/>
              <a:cs typeface="Arial"/>
            </a:endParaRPr>
          </a:p>
        </p:txBody>
      </p:sp>
      <p:sp>
        <p:nvSpPr>
          <p:cNvPr id="30" name="object 16"/>
          <p:cNvSpPr/>
          <p:nvPr/>
        </p:nvSpPr>
        <p:spPr>
          <a:xfrm>
            <a:off x="341628" y="1416958"/>
            <a:ext cx="8910323" cy="5308600"/>
          </a:xfrm>
          <a:custGeom>
            <a:avLst/>
            <a:gdLst/>
            <a:ahLst/>
            <a:cxnLst/>
            <a:rect l="l" t="t" r="r" b="b"/>
            <a:pathLst>
              <a:path w="6643370" h="5308600">
                <a:moveTo>
                  <a:pt x="3660903" y="5295900"/>
                </a:moveTo>
                <a:lnTo>
                  <a:pt x="2982850" y="5295900"/>
                </a:lnTo>
                <a:lnTo>
                  <a:pt x="3066797" y="5308600"/>
                </a:lnTo>
                <a:lnTo>
                  <a:pt x="3577083" y="5308600"/>
                </a:lnTo>
                <a:lnTo>
                  <a:pt x="3660903" y="5295900"/>
                </a:lnTo>
                <a:close/>
              </a:path>
              <a:path w="6643370" h="5308600">
                <a:moveTo>
                  <a:pt x="3660395" y="12700"/>
                </a:moveTo>
                <a:lnTo>
                  <a:pt x="2982342" y="12700"/>
                </a:lnTo>
                <a:lnTo>
                  <a:pt x="2492249" y="88900"/>
                </a:lnTo>
                <a:lnTo>
                  <a:pt x="2180718" y="165100"/>
                </a:lnTo>
                <a:lnTo>
                  <a:pt x="2029969" y="215900"/>
                </a:lnTo>
                <a:lnTo>
                  <a:pt x="1739901" y="317500"/>
                </a:lnTo>
                <a:lnTo>
                  <a:pt x="1600963" y="381000"/>
                </a:lnTo>
                <a:lnTo>
                  <a:pt x="1466343" y="457200"/>
                </a:lnTo>
                <a:lnTo>
                  <a:pt x="1336168" y="533400"/>
                </a:lnTo>
                <a:lnTo>
                  <a:pt x="1210577" y="609600"/>
                </a:lnTo>
                <a:lnTo>
                  <a:pt x="1090118" y="685800"/>
                </a:lnTo>
                <a:lnTo>
                  <a:pt x="974738" y="774700"/>
                </a:lnTo>
                <a:lnTo>
                  <a:pt x="864591" y="876300"/>
                </a:lnTo>
                <a:lnTo>
                  <a:pt x="760083" y="965200"/>
                </a:lnTo>
                <a:lnTo>
                  <a:pt x="661658" y="1066800"/>
                </a:lnTo>
                <a:lnTo>
                  <a:pt x="614554" y="1117600"/>
                </a:lnTo>
                <a:lnTo>
                  <a:pt x="568834" y="1168400"/>
                </a:lnTo>
                <a:lnTo>
                  <a:pt x="524739" y="1231900"/>
                </a:lnTo>
                <a:lnTo>
                  <a:pt x="482321" y="1282700"/>
                </a:lnTo>
                <a:lnTo>
                  <a:pt x="441415" y="1333500"/>
                </a:lnTo>
                <a:lnTo>
                  <a:pt x="402121" y="1397000"/>
                </a:lnTo>
                <a:lnTo>
                  <a:pt x="364592" y="1447800"/>
                </a:lnTo>
                <a:lnTo>
                  <a:pt x="328562" y="1511300"/>
                </a:lnTo>
                <a:lnTo>
                  <a:pt x="294374" y="1562100"/>
                </a:lnTo>
                <a:lnTo>
                  <a:pt x="261913" y="1625600"/>
                </a:lnTo>
                <a:lnTo>
                  <a:pt x="231166" y="1689100"/>
                </a:lnTo>
                <a:lnTo>
                  <a:pt x="202274" y="1739900"/>
                </a:lnTo>
                <a:lnTo>
                  <a:pt x="175096" y="1803400"/>
                </a:lnTo>
                <a:lnTo>
                  <a:pt x="149835" y="1866900"/>
                </a:lnTo>
                <a:lnTo>
                  <a:pt x="126417" y="1930400"/>
                </a:lnTo>
                <a:lnTo>
                  <a:pt x="104928" y="1993900"/>
                </a:lnTo>
                <a:lnTo>
                  <a:pt x="85357" y="2057400"/>
                </a:lnTo>
                <a:lnTo>
                  <a:pt x="67721" y="2120900"/>
                </a:lnTo>
                <a:lnTo>
                  <a:pt x="52009" y="2184400"/>
                </a:lnTo>
                <a:lnTo>
                  <a:pt x="38314" y="2260600"/>
                </a:lnTo>
                <a:lnTo>
                  <a:pt x="26752" y="2324100"/>
                </a:lnTo>
                <a:lnTo>
                  <a:pt x="17216" y="2387600"/>
                </a:lnTo>
                <a:lnTo>
                  <a:pt x="9704" y="2451100"/>
                </a:lnTo>
                <a:lnTo>
                  <a:pt x="4314" y="2527300"/>
                </a:lnTo>
                <a:lnTo>
                  <a:pt x="1047" y="2590800"/>
                </a:lnTo>
                <a:lnTo>
                  <a:pt x="0" y="2654300"/>
                </a:lnTo>
                <a:lnTo>
                  <a:pt x="1075" y="2730500"/>
                </a:lnTo>
                <a:lnTo>
                  <a:pt x="4370" y="2794000"/>
                </a:lnTo>
                <a:lnTo>
                  <a:pt x="9786" y="2870200"/>
                </a:lnTo>
                <a:lnTo>
                  <a:pt x="17322" y="2933700"/>
                </a:lnTo>
                <a:lnTo>
                  <a:pt x="26884" y="2997200"/>
                </a:lnTo>
                <a:lnTo>
                  <a:pt x="38483" y="3060700"/>
                </a:lnTo>
                <a:lnTo>
                  <a:pt x="52195" y="3136900"/>
                </a:lnTo>
                <a:lnTo>
                  <a:pt x="67929" y="3200400"/>
                </a:lnTo>
                <a:lnTo>
                  <a:pt x="85586" y="3263900"/>
                </a:lnTo>
                <a:lnTo>
                  <a:pt x="105182" y="3327400"/>
                </a:lnTo>
                <a:lnTo>
                  <a:pt x="126696" y="3390900"/>
                </a:lnTo>
                <a:lnTo>
                  <a:pt x="150127" y="3454400"/>
                </a:lnTo>
                <a:lnTo>
                  <a:pt x="175413" y="3517900"/>
                </a:lnTo>
                <a:lnTo>
                  <a:pt x="202591" y="3568700"/>
                </a:lnTo>
                <a:lnTo>
                  <a:pt x="231522" y="3632200"/>
                </a:lnTo>
                <a:lnTo>
                  <a:pt x="262268" y="3695700"/>
                </a:lnTo>
                <a:lnTo>
                  <a:pt x="294742" y="3759200"/>
                </a:lnTo>
                <a:lnTo>
                  <a:pt x="328969" y="3810000"/>
                </a:lnTo>
                <a:lnTo>
                  <a:pt x="364973" y="3873500"/>
                </a:lnTo>
                <a:lnTo>
                  <a:pt x="402553" y="3924300"/>
                </a:lnTo>
                <a:lnTo>
                  <a:pt x="441834" y="3987800"/>
                </a:lnTo>
                <a:lnTo>
                  <a:pt x="482753" y="4038600"/>
                </a:lnTo>
                <a:lnTo>
                  <a:pt x="525209" y="4089400"/>
                </a:lnTo>
                <a:lnTo>
                  <a:pt x="569291" y="4152900"/>
                </a:lnTo>
                <a:lnTo>
                  <a:pt x="614986" y="4203700"/>
                </a:lnTo>
                <a:lnTo>
                  <a:pt x="662369" y="4254500"/>
                </a:lnTo>
                <a:lnTo>
                  <a:pt x="761061" y="4356100"/>
                </a:lnTo>
                <a:lnTo>
                  <a:pt x="865569" y="4445000"/>
                </a:lnTo>
                <a:lnTo>
                  <a:pt x="975742" y="4533900"/>
                </a:lnTo>
                <a:lnTo>
                  <a:pt x="1091134" y="4622800"/>
                </a:lnTo>
                <a:lnTo>
                  <a:pt x="1211606" y="4711700"/>
                </a:lnTo>
                <a:lnTo>
                  <a:pt x="1337184" y="4787900"/>
                </a:lnTo>
                <a:lnTo>
                  <a:pt x="1467359" y="4864100"/>
                </a:lnTo>
                <a:lnTo>
                  <a:pt x="1601979" y="4927600"/>
                </a:lnTo>
                <a:lnTo>
                  <a:pt x="1741044" y="4991100"/>
                </a:lnTo>
                <a:lnTo>
                  <a:pt x="1884046" y="5054600"/>
                </a:lnTo>
                <a:lnTo>
                  <a:pt x="2181861" y="5156200"/>
                </a:lnTo>
                <a:lnTo>
                  <a:pt x="2493138" y="5232400"/>
                </a:lnTo>
                <a:lnTo>
                  <a:pt x="2899538" y="5295900"/>
                </a:lnTo>
                <a:lnTo>
                  <a:pt x="3744215" y="5295900"/>
                </a:lnTo>
                <a:lnTo>
                  <a:pt x="3826892" y="5283200"/>
                </a:lnTo>
                <a:lnTo>
                  <a:pt x="3152268" y="5283200"/>
                </a:lnTo>
                <a:lnTo>
                  <a:pt x="3068448" y="5270500"/>
                </a:lnTo>
                <a:lnTo>
                  <a:pt x="2985263" y="5270500"/>
                </a:lnTo>
                <a:lnTo>
                  <a:pt x="2902586" y="5257800"/>
                </a:lnTo>
                <a:lnTo>
                  <a:pt x="2820544" y="5257800"/>
                </a:lnTo>
                <a:lnTo>
                  <a:pt x="2578609" y="5219700"/>
                </a:lnTo>
                <a:lnTo>
                  <a:pt x="2499488" y="5194300"/>
                </a:lnTo>
                <a:lnTo>
                  <a:pt x="2343278" y="5168900"/>
                </a:lnTo>
                <a:lnTo>
                  <a:pt x="2190497" y="5118100"/>
                </a:lnTo>
                <a:lnTo>
                  <a:pt x="2041018" y="5080000"/>
                </a:lnTo>
                <a:lnTo>
                  <a:pt x="1895349" y="5029200"/>
                </a:lnTo>
                <a:lnTo>
                  <a:pt x="1753490" y="4965700"/>
                </a:lnTo>
                <a:lnTo>
                  <a:pt x="1615822" y="4902200"/>
                </a:lnTo>
                <a:lnTo>
                  <a:pt x="1482345" y="4838700"/>
                </a:lnTo>
                <a:lnTo>
                  <a:pt x="1353440" y="4762500"/>
                </a:lnTo>
                <a:lnTo>
                  <a:pt x="1229107" y="4686300"/>
                </a:lnTo>
                <a:lnTo>
                  <a:pt x="1109905" y="4597400"/>
                </a:lnTo>
                <a:lnTo>
                  <a:pt x="995706" y="4508500"/>
                </a:lnTo>
                <a:lnTo>
                  <a:pt x="886753" y="4419600"/>
                </a:lnTo>
                <a:lnTo>
                  <a:pt x="783413" y="4330700"/>
                </a:lnTo>
                <a:lnTo>
                  <a:pt x="685877" y="4229100"/>
                </a:lnTo>
                <a:lnTo>
                  <a:pt x="639344" y="4178300"/>
                </a:lnTo>
                <a:lnTo>
                  <a:pt x="594196" y="4127500"/>
                </a:lnTo>
                <a:lnTo>
                  <a:pt x="550660" y="4076700"/>
                </a:lnTo>
                <a:lnTo>
                  <a:pt x="508750" y="4013200"/>
                </a:lnTo>
                <a:lnTo>
                  <a:pt x="468351" y="3962400"/>
                </a:lnTo>
                <a:lnTo>
                  <a:pt x="429578" y="3911600"/>
                </a:lnTo>
                <a:lnTo>
                  <a:pt x="392507" y="3848100"/>
                </a:lnTo>
                <a:lnTo>
                  <a:pt x="356960" y="3797300"/>
                </a:lnTo>
                <a:lnTo>
                  <a:pt x="323228" y="3733800"/>
                </a:lnTo>
                <a:lnTo>
                  <a:pt x="291212" y="3683000"/>
                </a:lnTo>
                <a:lnTo>
                  <a:pt x="260897" y="3619500"/>
                </a:lnTo>
                <a:lnTo>
                  <a:pt x="232385" y="3556000"/>
                </a:lnTo>
                <a:lnTo>
                  <a:pt x="205588" y="3505200"/>
                </a:lnTo>
                <a:lnTo>
                  <a:pt x="180709" y="3441700"/>
                </a:lnTo>
                <a:lnTo>
                  <a:pt x="157620" y="3378200"/>
                </a:lnTo>
                <a:lnTo>
                  <a:pt x="136437" y="3314700"/>
                </a:lnTo>
                <a:lnTo>
                  <a:pt x="117146" y="3251200"/>
                </a:lnTo>
                <a:lnTo>
                  <a:pt x="99759" y="3187700"/>
                </a:lnTo>
                <a:lnTo>
                  <a:pt x="84278" y="3124200"/>
                </a:lnTo>
                <a:lnTo>
                  <a:pt x="70791" y="3060700"/>
                </a:lnTo>
                <a:lnTo>
                  <a:pt x="59394" y="2997200"/>
                </a:lnTo>
                <a:lnTo>
                  <a:pt x="49991" y="2921000"/>
                </a:lnTo>
                <a:lnTo>
                  <a:pt x="42583" y="2857500"/>
                </a:lnTo>
                <a:lnTo>
                  <a:pt x="37265" y="2794000"/>
                </a:lnTo>
                <a:lnTo>
                  <a:pt x="34038" y="2730500"/>
                </a:lnTo>
                <a:lnTo>
                  <a:pt x="32995" y="2654300"/>
                </a:lnTo>
                <a:lnTo>
                  <a:pt x="34043" y="2590800"/>
                </a:lnTo>
                <a:lnTo>
                  <a:pt x="37277" y="2527300"/>
                </a:lnTo>
                <a:lnTo>
                  <a:pt x="42599" y="2463800"/>
                </a:lnTo>
                <a:lnTo>
                  <a:pt x="50012" y="2387600"/>
                </a:lnTo>
                <a:lnTo>
                  <a:pt x="59420" y="2324100"/>
                </a:lnTo>
                <a:lnTo>
                  <a:pt x="70824" y="2260600"/>
                </a:lnTo>
                <a:lnTo>
                  <a:pt x="84316" y="2197100"/>
                </a:lnTo>
                <a:lnTo>
                  <a:pt x="99810" y="2133600"/>
                </a:lnTo>
                <a:lnTo>
                  <a:pt x="117196" y="2070100"/>
                </a:lnTo>
                <a:lnTo>
                  <a:pt x="136488" y="2006600"/>
                </a:lnTo>
                <a:lnTo>
                  <a:pt x="157671" y="1943100"/>
                </a:lnTo>
                <a:lnTo>
                  <a:pt x="180760" y="1879600"/>
                </a:lnTo>
                <a:lnTo>
                  <a:pt x="205665" y="1816100"/>
                </a:lnTo>
                <a:lnTo>
                  <a:pt x="232462" y="1752600"/>
                </a:lnTo>
                <a:lnTo>
                  <a:pt x="260960" y="1701800"/>
                </a:lnTo>
                <a:lnTo>
                  <a:pt x="291275" y="1638300"/>
                </a:lnTo>
                <a:lnTo>
                  <a:pt x="323305" y="1574800"/>
                </a:lnTo>
                <a:lnTo>
                  <a:pt x="357049" y="1524000"/>
                </a:lnTo>
                <a:lnTo>
                  <a:pt x="392583" y="1460500"/>
                </a:lnTo>
                <a:lnTo>
                  <a:pt x="429654" y="1409700"/>
                </a:lnTo>
                <a:lnTo>
                  <a:pt x="468440" y="1358900"/>
                </a:lnTo>
                <a:lnTo>
                  <a:pt x="508826" y="1295400"/>
                </a:lnTo>
                <a:lnTo>
                  <a:pt x="550749" y="1244600"/>
                </a:lnTo>
                <a:lnTo>
                  <a:pt x="594285" y="1193800"/>
                </a:lnTo>
                <a:lnTo>
                  <a:pt x="639433" y="1143000"/>
                </a:lnTo>
                <a:lnTo>
                  <a:pt x="686017" y="1092200"/>
                </a:lnTo>
                <a:lnTo>
                  <a:pt x="783603" y="990600"/>
                </a:lnTo>
                <a:lnTo>
                  <a:pt x="886943" y="901700"/>
                </a:lnTo>
                <a:lnTo>
                  <a:pt x="995909" y="800100"/>
                </a:lnTo>
                <a:lnTo>
                  <a:pt x="1110108" y="723900"/>
                </a:lnTo>
                <a:lnTo>
                  <a:pt x="1229361" y="635000"/>
                </a:lnTo>
                <a:lnTo>
                  <a:pt x="1353567" y="558800"/>
                </a:lnTo>
                <a:lnTo>
                  <a:pt x="1482599" y="482600"/>
                </a:lnTo>
                <a:lnTo>
                  <a:pt x="1615949" y="419100"/>
                </a:lnTo>
                <a:lnTo>
                  <a:pt x="1753744" y="355600"/>
                </a:lnTo>
                <a:lnTo>
                  <a:pt x="1895476" y="292100"/>
                </a:lnTo>
                <a:lnTo>
                  <a:pt x="2190624" y="190500"/>
                </a:lnTo>
                <a:lnTo>
                  <a:pt x="2499615" y="114300"/>
                </a:lnTo>
                <a:lnTo>
                  <a:pt x="2820671" y="63500"/>
                </a:lnTo>
                <a:lnTo>
                  <a:pt x="2902713" y="63500"/>
                </a:lnTo>
                <a:lnTo>
                  <a:pt x="3068575" y="38100"/>
                </a:lnTo>
                <a:lnTo>
                  <a:pt x="3826384" y="38100"/>
                </a:lnTo>
                <a:lnTo>
                  <a:pt x="3660395" y="12700"/>
                </a:lnTo>
                <a:close/>
              </a:path>
              <a:path w="6643370" h="5308600">
                <a:moveTo>
                  <a:pt x="3826384" y="38100"/>
                </a:moveTo>
                <a:lnTo>
                  <a:pt x="3574797" y="38100"/>
                </a:lnTo>
                <a:lnTo>
                  <a:pt x="3740659" y="63500"/>
                </a:lnTo>
                <a:lnTo>
                  <a:pt x="3822701" y="63500"/>
                </a:lnTo>
                <a:lnTo>
                  <a:pt x="4143757" y="114300"/>
                </a:lnTo>
                <a:lnTo>
                  <a:pt x="4452748" y="190500"/>
                </a:lnTo>
                <a:lnTo>
                  <a:pt x="4747896" y="292100"/>
                </a:lnTo>
                <a:lnTo>
                  <a:pt x="4889628" y="355600"/>
                </a:lnTo>
                <a:lnTo>
                  <a:pt x="5027423" y="419100"/>
                </a:lnTo>
                <a:lnTo>
                  <a:pt x="5160900" y="482600"/>
                </a:lnTo>
                <a:lnTo>
                  <a:pt x="5289805" y="558800"/>
                </a:lnTo>
                <a:lnTo>
                  <a:pt x="5414011" y="635000"/>
                </a:lnTo>
                <a:lnTo>
                  <a:pt x="5533391" y="723900"/>
                </a:lnTo>
                <a:lnTo>
                  <a:pt x="5647564" y="800100"/>
                </a:lnTo>
                <a:lnTo>
                  <a:pt x="5756403" y="901700"/>
                </a:lnTo>
                <a:lnTo>
                  <a:pt x="5859781" y="990600"/>
                </a:lnTo>
                <a:lnTo>
                  <a:pt x="5957317" y="1092200"/>
                </a:lnTo>
                <a:lnTo>
                  <a:pt x="6003926" y="1143000"/>
                </a:lnTo>
                <a:lnTo>
                  <a:pt x="6049011" y="1193800"/>
                </a:lnTo>
                <a:lnTo>
                  <a:pt x="6092445" y="1244600"/>
                </a:lnTo>
                <a:lnTo>
                  <a:pt x="6134355" y="1295400"/>
                </a:lnTo>
                <a:lnTo>
                  <a:pt x="6174741" y="1358900"/>
                </a:lnTo>
                <a:lnTo>
                  <a:pt x="6213603" y="1409700"/>
                </a:lnTo>
                <a:lnTo>
                  <a:pt x="6250687" y="1460500"/>
                </a:lnTo>
                <a:lnTo>
                  <a:pt x="6286120" y="1524000"/>
                </a:lnTo>
                <a:lnTo>
                  <a:pt x="6319902" y="1574800"/>
                </a:lnTo>
                <a:lnTo>
                  <a:pt x="6351906" y="1638300"/>
                </a:lnTo>
                <a:lnTo>
                  <a:pt x="6382259" y="1701800"/>
                </a:lnTo>
                <a:lnTo>
                  <a:pt x="6410834" y="1752600"/>
                </a:lnTo>
                <a:lnTo>
                  <a:pt x="6437504" y="1816100"/>
                </a:lnTo>
                <a:lnTo>
                  <a:pt x="6462396" y="1879600"/>
                </a:lnTo>
                <a:lnTo>
                  <a:pt x="6485510" y="1943100"/>
                </a:lnTo>
                <a:lnTo>
                  <a:pt x="6506719" y="2006600"/>
                </a:lnTo>
                <a:lnTo>
                  <a:pt x="6526023" y="2070100"/>
                </a:lnTo>
                <a:lnTo>
                  <a:pt x="6543422" y="2133600"/>
                </a:lnTo>
                <a:lnTo>
                  <a:pt x="6558916" y="2197100"/>
                </a:lnTo>
                <a:lnTo>
                  <a:pt x="6572378" y="2260600"/>
                </a:lnTo>
                <a:lnTo>
                  <a:pt x="6583808" y="2324100"/>
                </a:lnTo>
                <a:lnTo>
                  <a:pt x="6593206" y="2387600"/>
                </a:lnTo>
                <a:lnTo>
                  <a:pt x="6600572" y="2463800"/>
                </a:lnTo>
                <a:lnTo>
                  <a:pt x="6605906" y="2527300"/>
                </a:lnTo>
                <a:lnTo>
                  <a:pt x="6609081" y="2590800"/>
                </a:lnTo>
                <a:lnTo>
                  <a:pt x="6610097" y="2654300"/>
                </a:lnTo>
                <a:lnTo>
                  <a:pt x="6609081" y="2730500"/>
                </a:lnTo>
                <a:lnTo>
                  <a:pt x="6605906" y="2794000"/>
                </a:lnTo>
                <a:lnTo>
                  <a:pt x="6600572" y="2857500"/>
                </a:lnTo>
                <a:lnTo>
                  <a:pt x="6593079" y="2921000"/>
                </a:lnTo>
                <a:lnTo>
                  <a:pt x="6583681" y="2997200"/>
                </a:lnTo>
                <a:lnTo>
                  <a:pt x="6572378" y="3060700"/>
                </a:lnTo>
                <a:lnTo>
                  <a:pt x="6558789" y="3124200"/>
                </a:lnTo>
                <a:lnTo>
                  <a:pt x="6543295" y="3187700"/>
                </a:lnTo>
                <a:lnTo>
                  <a:pt x="6525896" y="3251200"/>
                </a:lnTo>
                <a:lnTo>
                  <a:pt x="6506719" y="3314700"/>
                </a:lnTo>
                <a:lnTo>
                  <a:pt x="6485510" y="3378200"/>
                </a:lnTo>
                <a:lnTo>
                  <a:pt x="6462396" y="3441700"/>
                </a:lnTo>
                <a:lnTo>
                  <a:pt x="6437504" y="3505200"/>
                </a:lnTo>
                <a:lnTo>
                  <a:pt x="6410834" y="3556000"/>
                </a:lnTo>
                <a:lnTo>
                  <a:pt x="6382132" y="3619500"/>
                </a:lnTo>
                <a:lnTo>
                  <a:pt x="6351906" y="3683000"/>
                </a:lnTo>
                <a:lnTo>
                  <a:pt x="6319902" y="3733800"/>
                </a:lnTo>
                <a:lnTo>
                  <a:pt x="6286120" y="3797300"/>
                </a:lnTo>
                <a:lnTo>
                  <a:pt x="6250687" y="3848100"/>
                </a:lnTo>
                <a:lnTo>
                  <a:pt x="6213476" y="3911600"/>
                </a:lnTo>
                <a:lnTo>
                  <a:pt x="6174741" y="3962400"/>
                </a:lnTo>
                <a:lnTo>
                  <a:pt x="6134355" y="4013200"/>
                </a:lnTo>
                <a:lnTo>
                  <a:pt x="6092445" y="4076700"/>
                </a:lnTo>
                <a:lnTo>
                  <a:pt x="6048884" y="4127500"/>
                </a:lnTo>
                <a:lnTo>
                  <a:pt x="6003799" y="4178300"/>
                </a:lnTo>
                <a:lnTo>
                  <a:pt x="5957190" y="4229100"/>
                </a:lnTo>
                <a:lnTo>
                  <a:pt x="5859527" y="4330700"/>
                </a:lnTo>
                <a:lnTo>
                  <a:pt x="5756149" y="4419600"/>
                </a:lnTo>
                <a:lnTo>
                  <a:pt x="5647310" y="4508500"/>
                </a:lnTo>
                <a:lnTo>
                  <a:pt x="5533137" y="4597400"/>
                </a:lnTo>
                <a:lnTo>
                  <a:pt x="5413757" y="4686300"/>
                </a:lnTo>
                <a:lnTo>
                  <a:pt x="5289551" y="4762500"/>
                </a:lnTo>
                <a:lnTo>
                  <a:pt x="5160646" y="4838700"/>
                </a:lnTo>
                <a:lnTo>
                  <a:pt x="5027296" y="4902200"/>
                </a:lnTo>
                <a:lnTo>
                  <a:pt x="4889374" y="4965700"/>
                </a:lnTo>
                <a:lnTo>
                  <a:pt x="4747642" y="5029200"/>
                </a:lnTo>
                <a:lnTo>
                  <a:pt x="4601973" y="5080000"/>
                </a:lnTo>
                <a:lnTo>
                  <a:pt x="4452621" y="5118100"/>
                </a:lnTo>
                <a:lnTo>
                  <a:pt x="4299713" y="5168900"/>
                </a:lnTo>
                <a:lnTo>
                  <a:pt x="4143630" y="5194300"/>
                </a:lnTo>
                <a:lnTo>
                  <a:pt x="4064509" y="5219700"/>
                </a:lnTo>
                <a:lnTo>
                  <a:pt x="3822574" y="5257800"/>
                </a:lnTo>
                <a:lnTo>
                  <a:pt x="3740532" y="5257800"/>
                </a:lnTo>
                <a:lnTo>
                  <a:pt x="3657982" y="5270500"/>
                </a:lnTo>
                <a:lnTo>
                  <a:pt x="3574670" y="5270500"/>
                </a:lnTo>
                <a:lnTo>
                  <a:pt x="3490850" y="5283200"/>
                </a:lnTo>
                <a:lnTo>
                  <a:pt x="3826892" y="5283200"/>
                </a:lnTo>
                <a:lnTo>
                  <a:pt x="4150869" y="5232400"/>
                </a:lnTo>
                <a:lnTo>
                  <a:pt x="4462527" y="5156200"/>
                </a:lnTo>
                <a:lnTo>
                  <a:pt x="4760088" y="5054600"/>
                </a:lnTo>
                <a:lnTo>
                  <a:pt x="4903217" y="4991100"/>
                </a:lnTo>
                <a:lnTo>
                  <a:pt x="5042282" y="4927600"/>
                </a:lnTo>
                <a:lnTo>
                  <a:pt x="5176902" y="4864100"/>
                </a:lnTo>
                <a:lnTo>
                  <a:pt x="5307204" y="4787900"/>
                </a:lnTo>
                <a:lnTo>
                  <a:pt x="5432553" y="4711700"/>
                </a:lnTo>
                <a:lnTo>
                  <a:pt x="5553076" y="4622800"/>
                </a:lnTo>
                <a:lnTo>
                  <a:pt x="5668519" y="4533900"/>
                </a:lnTo>
                <a:lnTo>
                  <a:pt x="5778501" y="4445000"/>
                </a:lnTo>
                <a:lnTo>
                  <a:pt x="5883022" y="4356100"/>
                </a:lnTo>
                <a:lnTo>
                  <a:pt x="5981574" y="4254500"/>
                </a:lnTo>
                <a:lnTo>
                  <a:pt x="6028691" y="4203700"/>
                </a:lnTo>
                <a:lnTo>
                  <a:pt x="6074284" y="4140200"/>
                </a:lnTo>
                <a:lnTo>
                  <a:pt x="6118353" y="4089400"/>
                </a:lnTo>
                <a:lnTo>
                  <a:pt x="6160898" y="4038600"/>
                </a:lnTo>
                <a:lnTo>
                  <a:pt x="6201792" y="3987800"/>
                </a:lnTo>
                <a:lnTo>
                  <a:pt x="6241035" y="3924300"/>
                </a:lnTo>
                <a:lnTo>
                  <a:pt x="6278627" y="3873500"/>
                </a:lnTo>
                <a:lnTo>
                  <a:pt x="6314568" y="3810000"/>
                </a:lnTo>
                <a:lnTo>
                  <a:pt x="6348731" y="3759200"/>
                </a:lnTo>
                <a:lnTo>
                  <a:pt x="6381243" y="3695700"/>
                </a:lnTo>
                <a:lnTo>
                  <a:pt x="6411977" y="3632200"/>
                </a:lnTo>
                <a:lnTo>
                  <a:pt x="6440933" y="3568700"/>
                </a:lnTo>
                <a:lnTo>
                  <a:pt x="6468111" y="3517900"/>
                </a:lnTo>
                <a:lnTo>
                  <a:pt x="6493257" y="3454400"/>
                </a:lnTo>
                <a:lnTo>
                  <a:pt x="6516752" y="3390900"/>
                </a:lnTo>
                <a:lnTo>
                  <a:pt x="6538215" y="3327400"/>
                </a:lnTo>
                <a:lnTo>
                  <a:pt x="6557773" y="3263900"/>
                </a:lnTo>
                <a:lnTo>
                  <a:pt x="6575426" y="3200400"/>
                </a:lnTo>
                <a:lnTo>
                  <a:pt x="6591174" y="3124200"/>
                </a:lnTo>
                <a:lnTo>
                  <a:pt x="6604890" y="3060700"/>
                </a:lnTo>
                <a:lnTo>
                  <a:pt x="6616447" y="2997200"/>
                </a:lnTo>
                <a:lnTo>
                  <a:pt x="6625972" y="2933700"/>
                </a:lnTo>
                <a:lnTo>
                  <a:pt x="6633465" y="2857500"/>
                </a:lnTo>
                <a:lnTo>
                  <a:pt x="6638799" y="2794000"/>
                </a:lnTo>
                <a:lnTo>
                  <a:pt x="6642101" y="2730500"/>
                </a:lnTo>
                <a:lnTo>
                  <a:pt x="6643117" y="2654300"/>
                </a:lnTo>
                <a:lnTo>
                  <a:pt x="6642101" y="2590800"/>
                </a:lnTo>
                <a:lnTo>
                  <a:pt x="6638799" y="2527300"/>
                </a:lnTo>
                <a:lnTo>
                  <a:pt x="6633338" y="2451100"/>
                </a:lnTo>
                <a:lnTo>
                  <a:pt x="6625845" y="2387600"/>
                </a:lnTo>
                <a:lnTo>
                  <a:pt x="6616320" y="2324100"/>
                </a:lnTo>
                <a:lnTo>
                  <a:pt x="6604636" y="2247900"/>
                </a:lnTo>
                <a:lnTo>
                  <a:pt x="6590920" y="2184400"/>
                </a:lnTo>
                <a:lnTo>
                  <a:pt x="6575172" y="2120900"/>
                </a:lnTo>
                <a:lnTo>
                  <a:pt x="6557519" y="2057400"/>
                </a:lnTo>
                <a:lnTo>
                  <a:pt x="6537961" y="1993900"/>
                </a:lnTo>
                <a:lnTo>
                  <a:pt x="6516498" y="1930400"/>
                </a:lnTo>
                <a:lnTo>
                  <a:pt x="6493003" y="1866900"/>
                </a:lnTo>
                <a:lnTo>
                  <a:pt x="6467730" y="1803400"/>
                </a:lnTo>
                <a:lnTo>
                  <a:pt x="6440679" y="1739900"/>
                </a:lnTo>
                <a:lnTo>
                  <a:pt x="6411596" y="1689100"/>
                </a:lnTo>
                <a:lnTo>
                  <a:pt x="6380862" y="1625600"/>
                </a:lnTo>
                <a:lnTo>
                  <a:pt x="6348350" y="1562100"/>
                </a:lnTo>
                <a:lnTo>
                  <a:pt x="6314187" y="1511300"/>
                </a:lnTo>
                <a:lnTo>
                  <a:pt x="6278246" y="1447800"/>
                </a:lnTo>
                <a:lnTo>
                  <a:pt x="6240654" y="1397000"/>
                </a:lnTo>
                <a:lnTo>
                  <a:pt x="6201284" y="1333500"/>
                </a:lnTo>
                <a:lnTo>
                  <a:pt x="6160390" y="1282700"/>
                </a:lnTo>
                <a:lnTo>
                  <a:pt x="6117972" y="1219200"/>
                </a:lnTo>
                <a:lnTo>
                  <a:pt x="6073903" y="1168400"/>
                </a:lnTo>
                <a:lnTo>
                  <a:pt x="6028310" y="1117600"/>
                </a:lnTo>
                <a:lnTo>
                  <a:pt x="5980939" y="1066800"/>
                </a:lnTo>
                <a:lnTo>
                  <a:pt x="5882133" y="965200"/>
                </a:lnTo>
                <a:lnTo>
                  <a:pt x="5777612" y="876300"/>
                </a:lnTo>
                <a:lnTo>
                  <a:pt x="5667503" y="774700"/>
                </a:lnTo>
                <a:lnTo>
                  <a:pt x="5552060" y="685800"/>
                </a:lnTo>
                <a:lnTo>
                  <a:pt x="5431537" y="609600"/>
                </a:lnTo>
                <a:lnTo>
                  <a:pt x="5306061" y="533400"/>
                </a:lnTo>
                <a:lnTo>
                  <a:pt x="5175886" y="457200"/>
                </a:lnTo>
                <a:lnTo>
                  <a:pt x="5041266" y="381000"/>
                </a:lnTo>
                <a:lnTo>
                  <a:pt x="4902074" y="317500"/>
                </a:lnTo>
                <a:lnTo>
                  <a:pt x="4612006" y="215900"/>
                </a:lnTo>
                <a:lnTo>
                  <a:pt x="4461384" y="165100"/>
                </a:lnTo>
                <a:lnTo>
                  <a:pt x="4150107" y="88900"/>
                </a:lnTo>
                <a:lnTo>
                  <a:pt x="3826384" y="38100"/>
                </a:lnTo>
                <a:close/>
              </a:path>
              <a:path w="6643370" h="5308600">
                <a:moveTo>
                  <a:pt x="3573908" y="5257800"/>
                </a:moveTo>
                <a:lnTo>
                  <a:pt x="3068956" y="5257800"/>
                </a:lnTo>
                <a:lnTo>
                  <a:pt x="3152522" y="5270500"/>
                </a:lnTo>
                <a:lnTo>
                  <a:pt x="3490342" y="5270500"/>
                </a:lnTo>
                <a:lnTo>
                  <a:pt x="3573908" y="5257800"/>
                </a:lnTo>
                <a:close/>
              </a:path>
              <a:path w="6643370" h="5308600">
                <a:moveTo>
                  <a:pt x="2986787" y="5245100"/>
                </a:moveTo>
                <a:lnTo>
                  <a:pt x="2903602" y="5245100"/>
                </a:lnTo>
                <a:lnTo>
                  <a:pt x="2986025" y="5257800"/>
                </a:lnTo>
                <a:lnTo>
                  <a:pt x="3069591" y="5257800"/>
                </a:lnTo>
                <a:lnTo>
                  <a:pt x="2986787" y="5245100"/>
                </a:lnTo>
                <a:close/>
              </a:path>
              <a:path w="6643370" h="5308600">
                <a:moveTo>
                  <a:pt x="3739389" y="5245100"/>
                </a:moveTo>
                <a:lnTo>
                  <a:pt x="3655950" y="5245100"/>
                </a:lnTo>
                <a:lnTo>
                  <a:pt x="3573146" y="5257800"/>
                </a:lnTo>
                <a:lnTo>
                  <a:pt x="3656966" y="5257800"/>
                </a:lnTo>
                <a:lnTo>
                  <a:pt x="3739389" y="5245100"/>
                </a:lnTo>
                <a:close/>
              </a:path>
              <a:path w="6643370" h="5308600">
                <a:moveTo>
                  <a:pt x="3070099" y="63500"/>
                </a:moveTo>
                <a:lnTo>
                  <a:pt x="2903856" y="63500"/>
                </a:lnTo>
                <a:lnTo>
                  <a:pt x="2502028" y="127000"/>
                </a:lnTo>
                <a:lnTo>
                  <a:pt x="2193926" y="203200"/>
                </a:lnTo>
                <a:lnTo>
                  <a:pt x="1899667" y="304800"/>
                </a:lnTo>
                <a:lnTo>
                  <a:pt x="1758316" y="368300"/>
                </a:lnTo>
                <a:lnTo>
                  <a:pt x="1621029" y="431800"/>
                </a:lnTo>
                <a:lnTo>
                  <a:pt x="1488060" y="495300"/>
                </a:lnTo>
                <a:lnTo>
                  <a:pt x="1359409" y="571500"/>
                </a:lnTo>
                <a:lnTo>
                  <a:pt x="1235584" y="647700"/>
                </a:lnTo>
                <a:lnTo>
                  <a:pt x="1116763" y="723900"/>
                </a:lnTo>
                <a:lnTo>
                  <a:pt x="1002958" y="812800"/>
                </a:lnTo>
                <a:lnTo>
                  <a:pt x="894398" y="901700"/>
                </a:lnTo>
                <a:lnTo>
                  <a:pt x="791452" y="1003300"/>
                </a:lnTo>
                <a:lnTo>
                  <a:pt x="694132" y="1092200"/>
                </a:lnTo>
                <a:lnTo>
                  <a:pt x="647726" y="1143000"/>
                </a:lnTo>
                <a:lnTo>
                  <a:pt x="602768" y="1206500"/>
                </a:lnTo>
                <a:lnTo>
                  <a:pt x="559423" y="1257300"/>
                </a:lnTo>
                <a:lnTo>
                  <a:pt x="517665" y="1308100"/>
                </a:lnTo>
                <a:lnTo>
                  <a:pt x="477445" y="1358900"/>
                </a:lnTo>
                <a:lnTo>
                  <a:pt x="438837" y="1409700"/>
                </a:lnTo>
                <a:lnTo>
                  <a:pt x="401918" y="1473200"/>
                </a:lnTo>
                <a:lnTo>
                  <a:pt x="366535" y="1524000"/>
                </a:lnTo>
                <a:lnTo>
                  <a:pt x="332957" y="1587500"/>
                </a:lnTo>
                <a:lnTo>
                  <a:pt x="301067" y="1638300"/>
                </a:lnTo>
                <a:lnTo>
                  <a:pt x="270904" y="1701800"/>
                </a:lnTo>
                <a:lnTo>
                  <a:pt x="242520" y="1765300"/>
                </a:lnTo>
                <a:lnTo>
                  <a:pt x="215850" y="1828800"/>
                </a:lnTo>
                <a:lnTo>
                  <a:pt x="191072" y="1879600"/>
                </a:lnTo>
                <a:lnTo>
                  <a:pt x="168085" y="1943100"/>
                </a:lnTo>
                <a:lnTo>
                  <a:pt x="147003" y="2006600"/>
                </a:lnTo>
                <a:lnTo>
                  <a:pt x="127801" y="2070100"/>
                </a:lnTo>
                <a:lnTo>
                  <a:pt x="110503" y="2133600"/>
                </a:lnTo>
                <a:lnTo>
                  <a:pt x="95086" y="2197100"/>
                </a:lnTo>
                <a:lnTo>
                  <a:pt x="81661" y="2260600"/>
                </a:lnTo>
                <a:lnTo>
                  <a:pt x="70311" y="2324100"/>
                </a:lnTo>
                <a:lnTo>
                  <a:pt x="60944" y="2387600"/>
                </a:lnTo>
                <a:lnTo>
                  <a:pt x="53564" y="2463800"/>
                </a:lnTo>
                <a:lnTo>
                  <a:pt x="48263" y="2527300"/>
                </a:lnTo>
                <a:lnTo>
                  <a:pt x="45043" y="2590800"/>
                </a:lnTo>
                <a:lnTo>
                  <a:pt x="43995" y="2654300"/>
                </a:lnTo>
                <a:lnTo>
                  <a:pt x="45025" y="2730500"/>
                </a:lnTo>
                <a:lnTo>
                  <a:pt x="48230" y="2794000"/>
                </a:lnTo>
                <a:lnTo>
                  <a:pt x="53515" y="2857500"/>
                </a:lnTo>
                <a:lnTo>
                  <a:pt x="60881" y="2921000"/>
                </a:lnTo>
                <a:lnTo>
                  <a:pt x="70231" y="2997200"/>
                </a:lnTo>
                <a:lnTo>
                  <a:pt x="81559" y="3060700"/>
                </a:lnTo>
                <a:lnTo>
                  <a:pt x="94971" y="3124200"/>
                </a:lnTo>
                <a:lnTo>
                  <a:pt x="110376" y="3187700"/>
                </a:lnTo>
                <a:lnTo>
                  <a:pt x="127674" y="3251200"/>
                </a:lnTo>
                <a:lnTo>
                  <a:pt x="146851" y="3314700"/>
                </a:lnTo>
                <a:lnTo>
                  <a:pt x="167920" y="3378200"/>
                </a:lnTo>
                <a:lnTo>
                  <a:pt x="190894" y="3429000"/>
                </a:lnTo>
                <a:lnTo>
                  <a:pt x="215659" y="3492500"/>
                </a:lnTo>
                <a:lnTo>
                  <a:pt x="242329" y="3556000"/>
                </a:lnTo>
                <a:lnTo>
                  <a:pt x="270689" y="3619500"/>
                </a:lnTo>
                <a:lnTo>
                  <a:pt x="300851" y="3670300"/>
                </a:lnTo>
                <a:lnTo>
                  <a:pt x="332728" y="3733800"/>
                </a:lnTo>
                <a:lnTo>
                  <a:pt x="366294" y="3784600"/>
                </a:lnTo>
                <a:lnTo>
                  <a:pt x="401689" y="3848100"/>
                </a:lnTo>
                <a:lnTo>
                  <a:pt x="438583" y="3898900"/>
                </a:lnTo>
                <a:lnTo>
                  <a:pt x="477191" y="3962400"/>
                </a:lnTo>
                <a:lnTo>
                  <a:pt x="517411" y="4013200"/>
                </a:lnTo>
                <a:lnTo>
                  <a:pt x="559144" y="4064000"/>
                </a:lnTo>
                <a:lnTo>
                  <a:pt x="602489" y="4114800"/>
                </a:lnTo>
                <a:lnTo>
                  <a:pt x="647459" y="4165600"/>
                </a:lnTo>
                <a:lnTo>
                  <a:pt x="693713" y="4216400"/>
                </a:lnTo>
                <a:lnTo>
                  <a:pt x="790868" y="4318000"/>
                </a:lnTo>
                <a:lnTo>
                  <a:pt x="893814" y="4419600"/>
                </a:lnTo>
                <a:lnTo>
                  <a:pt x="1002361" y="4508500"/>
                </a:lnTo>
                <a:lnTo>
                  <a:pt x="1116153" y="4597400"/>
                </a:lnTo>
                <a:lnTo>
                  <a:pt x="1234949" y="4673600"/>
                </a:lnTo>
                <a:lnTo>
                  <a:pt x="1358901" y="4749800"/>
                </a:lnTo>
                <a:lnTo>
                  <a:pt x="1487425" y="4826000"/>
                </a:lnTo>
                <a:lnTo>
                  <a:pt x="1620394" y="4889500"/>
                </a:lnTo>
                <a:lnTo>
                  <a:pt x="1757681" y="4953000"/>
                </a:lnTo>
                <a:lnTo>
                  <a:pt x="1899032" y="5016500"/>
                </a:lnTo>
                <a:lnTo>
                  <a:pt x="2193291" y="5118100"/>
                </a:lnTo>
                <a:lnTo>
                  <a:pt x="2501520" y="5194300"/>
                </a:lnTo>
                <a:lnTo>
                  <a:pt x="2821814" y="5245100"/>
                </a:lnTo>
                <a:lnTo>
                  <a:pt x="2904618" y="5245100"/>
                </a:lnTo>
                <a:lnTo>
                  <a:pt x="2503679" y="5181600"/>
                </a:lnTo>
                <a:lnTo>
                  <a:pt x="2196212" y="5105400"/>
                </a:lnTo>
                <a:lnTo>
                  <a:pt x="1902842" y="5003800"/>
                </a:lnTo>
                <a:lnTo>
                  <a:pt x="1761872" y="4940300"/>
                </a:lnTo>
                <a:lnTo>
                  <a:pt x="1624966" y="4876800"/>
                </a:lnTo>
                <a:lnTo>
                  <a:pt x="1492378" y="4813300"/>
                </a:lnTo>
                <a:lnTo>
                  <a:pt x="1364235" y="4737100"/>
                </a:lnTo>
                <a:lnTo>
                  <a:pt x="1240791" y="4660900"/>
                </a:lnTo>
                <a:lnTo>
                  <a:pt x="1122414" y="4584700"/>
                </a:lnTo>
                <a:lnTo>
                  <a:pt x="1009016" y="4495800"/>
                </a:lnTo>
                <a:lnTo>
                  <a:pt x="900875" y="4406900"/>
                </a:lnTo>
                <a:lnTo>
                  <a:pt x="798310" y="4305300"/>
                </a:lnTo>
                <a:lnTo>
                  <a:pt x="701549" y="4216400"/>
                </a:lnTo>
                <a:lnTo>
                  <a:pt x="655587" y="4165600"/>
                </a:lnTo>
                <a:lnTo>
                  <a:pt x="610795" y="4114800"/>
                </a:lnTo>
                <a:lnTo>
                  <a:pt x="567627" y="4064000"/>
                </a:lnTo>
                <a:lnTo>
                  <a:pt x="526073" y="4000500"/>
                </a:lnTo>
                <a:lnTo>
                  <a:pt x="486030" y="3949700"/>
                </a:lnTo>
                <a:lnTo>
                  <a:pt x="447587" y="3898900"/>
                </a:lnTo>
                <a:lnTo>
                  <a:pt x="410871" y="3835400"/>
                </a:lnTo>
                <a:lnTo>
                  <a:pt x="375629" y="3784600"/>
                </a:lnTo>
                <a:lnTo>
                  <a:pt x="342228" y="3721100"/>
                </a:lnTo>
                <a:lnTo>
                  <a:pt x="310503" y="3670300"/>
                </a:lnTo>
                <a:lnTo>
                  <a:pt x="280480" y="3606800"/>
                </a:lnTo>
                <a:lnTo>
                  <a:pt x="252261" y="3556000"/>
                </a:lnTo>
                <a:lnTo>
                  <a:pt x="225718" y="3492500"/>
                </a:lnTo>
                <a:lnTo>
                  <a:pt x="201093" y="3429000"/>
                </a:lnTo>
                <a:lnTo>
                  <a:pt x="178233" y="3365500"/>
                </a:lnTo>
                <a:lnTo>
                  <a:pt x="157265" y="3302000"/>
                </a:lnTo>
                <a:lnTo>
                  <a:pt x="138189" y="3238500"/>
                </a:lnTo>
                <a:lnTo>
                  <a:pt x="120981" y="3187700"/>
                </a:lnTo>
                <a:lnTo>
                  <a:pt x="105665" y="3124200"/>
                </a:lnTo>
                <a:lnTo>
                  <a:pt x="92330" y="3048000"/>
                </a:lnTo>
                <a:lnTo>
                  <a:pt x="81066" y="2984500"/>
                </a:lnTo>
                <a:lnTo>
                  <a:pt x="71770" y="2921000"/>
                </a:lnTo>
                <a:lnTo>
                  <a:pt x="64447" y="2857500"/>
                </a:lnTo>
                <a:lnTo>
                  <a:pt x="59195" y="2794000"/>
                </a:lnTo>
                <a:lnTo>
                  <a:pt x="56013" y="2730500"/>
                </a:lnTo>
                <a:lnTo>
                  <a:pt x="54993" y="2654300"/>
                </a:lnTo>
                <a:lnTo>
                  <a:pt x="56041" y="2590800"/>
                </a:lnTo>
                <a:lnTo>
                  <a:pt x="59251" y="2527300"/>
                </a:lnTo>
                <a:lnTo>
                  <a:pt x="64529" y="2463800"/>
                </a:lnTo>
                <a:lnTo>
                  <a:pt x="71876" y="2387600"/>
                </a:lnTo>
                <a:lnTo>
                  <a:pt x="81199" y="2324100"/>
                </a:lnTo>
                <a:lnTo>
                  <a:pt x="92495" y="2260600"/>
                </a:lnTo>
                <a:lnTo>
                  <a:pt x="105855" y="2197100"/>
                </a:lnTo>
                <a:lnTo>
                  <a:pt x="121197" y="2133600"/>
                </a:lnTo>
                <a:lnTo>
                  <a:pt x="138418" y="2070100"/>
                </a:lnTo>
                <a:lnTo>
                  <a:pt x="157519" y="2006600"/>
                </a:lnTo>
                <a:lnTo>
                  <a:pt x="178512" y="1943100"/>
                </a:lnTo>
                <a:lnTo>
                  <a:pt x="201385" y="1892300"/>
                </a:lnTo>
                <a:lnTo>
                  <a:pt x="226035" y="1828800"/>
                </a:lnTo>
                <a:lnTo>
                  <a:pt x="252578" y="1765300"/>
                </a:lnTo>
                <a:lnTo>
                  <a:pt x="280836" y="1701800"/>
                </a:lnTo>
                <a:lnTo>
                  <a:pt x="310859" y="1651000"/>
                </a:lnTo>
                <a:lnTo>
                  <a:pt x="342596" y="1587500"/>
                </a:lnTo>
                <a:lnTo>
                  <a:pt x="376035" y="1536700"/>
                </a:lnTo>
                <a:lnTo>
                  <a:pt x="411252" y="1473200"/>
                </a:lnTo>
                <a:lnTo>
                  <a:pt x="448019" y="1422400"/>
                </a:lnTo>
                <a:lnTo>
                  <a:pt x="486449" y="1371600"/>
                </a:lnTo>
                <a:lnTo>
                  <a:pt x="526505" y="1308100"/>
                </a:lnTo>
                <a:lnTo>
                  <a:pt x="568097" y="1257300"/>
                </a:lnTo>
                <a:lnTo>
                  <a:pt x="611252" y="1206500"/>
                </a:lnTo>
                <a:lnTo>
                  <a:pt x="656019" y="1155700"/>
                </a:lnTo>
                <a:lnTo>
                  <a:pt x="702260" y="1104900"/>
                </a:lnTo>
                <a:lnTo>
                  <a:pt x="799288" y="1003300"/>
                </a:lnTo>
                <a:lnTo>
                  <a:pt x="901853" y="914400"/>
                </a:lnTo>
                <a:lnTo>
                  <a:pt x="1010019" y="825500"/>
                </a:lnTo>
                <a:lnTo>
                  <a:pt x="1123430" y="736600"/>
                </a:lnTo>
                <a:lnTo>
                  <a:pt x="1241807" y="647700"/>
                </a:lnTo>
                <a:lnTo>
                  <a:pt x="1365251" y="571500"/>
                </a:lnTo>
                <a:lnTo>
                  <a:pt x="1493394" y="508000"/>
                </a:lnTo>
                <a:lnTo>
                  <a:pt x="1625982" y="431800"/>
                </a:lnTo>
                <a:lnTo>
                  <a:pt x="1762888" y="368300"/>
                </a:lnTo>
                <a:lnTo>
                  <a:pt x="2048765" y="266700"/>
                </a:lnTo>
                <a:lnTo>
                  <a:pt x="2197228" y="215900"/>
                </a:lnTo>
                <a:lnTo>
                  <a:pt x="2504441" y="139700"/>
                </a:lnTo>
                <a:lnTo>
                  <a:pt x="2905126" y="76200"/>
                </a:lnTo>
                <a:lnTo>
                  <a:pt x="2987295" y="76200"/>
                </a:lnTo>
                <a:lnTo>
                  <a:pt x="3070099" y="63500"/>
                </a:lnTo>
                <a:close/>
              </a:path>
              <a:path w="6643370" h="5308600">
                <a:moveTo>
                  <a:pt x="3739643" y="63500"/>
                </a:moveTo>
                <a:lnTo>
                  <a:pt x="3573654" y="63500"/>
                </a:lnTo>
                <a:lnTo>
                  <a:pt x="3656458" y="76200"/>
                </a:lnTo>
                <a:lnTo>
                  <a:pt x="3738627" y="76200"/>
                </a:lnTo>
                <a:lnTo>
                  <a:pt x="4139566" y="139700"/>
                </a:lnTo>
                <a:lnTo>
                  <a:pt x="4447033" y="215900"/>
                </a:lnTo>
                <a:lnTo>
                  <a:pt x="4595496" y="266700"/>
                </a:lnTo>
                <a:lnTo>
                  <a:pt x="4881373" y="368300"/>
                </a:lnTo>
                <a:lnTo>
                  <a:pt x="5018279" y="431800"/>
                </a:lnTo>
                <a:lnTo>
                  <a:pt x="5150867" y="508000"/>
                </a:lnTo>
                <a:lnTo>
                  <a:pt x="5279010" y="571500"/>
                </a:lnTo>
                <a:lnTo>
                  <a:pt x="5402327" y="660400"/>
                </a:lnTo>
                <a:lnTo>
                  <a:pt x="5520818" y="736600"/>
                </a:lnTo>
                <a:lnTo>
                  <a:pt x="5634229" y="825500"/>
                </a:lnTo>
                <a:lnTo>
                  <a:pt x="5742306" y="914400"/>
                </a:lnTo>
                <a:lnTo>
                  <a:pt x="5844795" y="1003300"/>
                </a:lnTo>
                <a:lnTo>
                  <a:pt x="5941696" y="1104900"/>
                </a:lnTo>
                <a:lnTo>
                  <a:pt x="5987670" y="1155700"/>
                </a:lnTo>
                <a:lnTo>
                  <a:pt x="6032374" y="1206500"/>
                </a:lnTo>
                <a:lnTo>
                  <a:pt x="6075554" y="1257300"/>
                </a:lnTo>
                <a:lnTo>
                  <a:pt x="6117083" y="1308100"/>
                </a:lnTo>
                <a:lnTo>
                  <a:pt x="6157088" y="1371600"/>
                </a:lnTo>
                <a:lnTo>
                  <a:pt x="6195569" y="1422400"/>
                </a:lnTo>
                <a:lnTo>
                  <a:pt x="6232399" y="1473200"/>
                </a:lnTo>
                <a:lnTo>
                  <a:pt x="6267451" y="1536700"/>
                </a:lnTo>
                <a:lnTo>
                  <a:pt x="6300979" y="1587500"/>
                </a:lnTo>
                <a:lnTo>
                  <a:pt x="6332602" y="1651000"/>
                </a:lnTo>
                <a:lnTo>
                  <a:pt x="6362701" y="1701800"/>
                </a:lnTo>
                <a:lnTo>
                  <a:pt x="6391022" y="1765300"/>
                </a:lnTo>
                <a:lnTo>
                  <a:pt x="6417438" y="1828800"/>
                </a:lnTo>
                <a:lnTo>
                  <a:pt x="6442076" y="1892300"/>
                </a:lnTo>
                <a:lnTo>
                  <a:pt x="6464936" y="1943100"/>
                </a:lnTo>
                <a:lnTo>
                  <a:pt x="6485891" y="2006600"/>
                </a:lnTo>
                <a:lnTo>
                  <a:pt x="6504941" y="2070100"/>
                </a:lnTo>
                <a:lnTo>
                  <a:pt x="6522213" y="2133600"/>
                </a:lnTo>
                <a:lnTo>
                  <a:pt x="6537453" y="2197100"/>
                </a:lnTo>
                <a:lnTo>
                  <a:pt x="6550788" y="2260600"/>
                </a:lnTo>
                <a:lnTo>
                  <a:pt x="6562091" y="2324100"/>
                </a:lnTo>
                <a:lnTo>
                  <a:pt x="6571362" y="2400300"/>
                </a:lnTo>
                <a:lnTo>
                  <a:pt x="6578728" y="2463800"/>
                </a:lnTo>
                <a:lnTo>
                  <a:pt x="6583935" y="2527300"/>
                </a:lnTo>
                <a:lnTo>
                  <a:pt x="6587110" y="2590800"/>
                </a:lnTo>
                <a:lnTo>
                  <a:pt x="6588126" y="2654300"/>
                </a:lnTo>
                <a:lnTo>
                  <a:pt x="6587110" y="2730500"/>
                </a:lnTo>
                <a:lnTo>
                  <a:pt x="6583935" y="2794000"/>
                </a:lnTo>
                <a:lnTo>
                  <a:pt x="6578601" y="2857500"/>
                </a:lnTo>
                <a:lnTo>
                  <a:pt x="6571235" y="2921000"/>
                </a:lnTo>
                <a:lnTo>
                  <a:pt x="6561964" y="2984500"/>
                </a:lnTo>
                <a:lnTo>
                  <a:pt x="6550661" y="3060700"/>
                </a:lnTo>
                <a:lnTo>
                  <a:pt x="6537326" y="3124200"/>
                </a:lnTo>
                <a:lnTo>
                  <a:pt x="6521959" y="3187700"/>
                </a:lnTo>
                <a:lnTo>
                  <a:pt x="6504687" y="3251200"/>
                </a:lnTo>
                <a:lnTo>
                  <a:pt x="6485637" y="3302000"/>
                </a:lnTo>
                <a:lnTo>
                  <a:pt x="6464682" y="3365500"/>
                </a:lnTo>
                <a:lnTo>
                  <a:pt x="6441822" y="3429000"/>
                </a:lnTo>
                <a:lnTo>
                  <a:pt x="6417057" y="3492500"/>
                </a:lnTo>
                <a:lnTo>
                  <a:pt x="6390641" y="3556000"/>
                </a:lnTo>
                <a:lnTo>
                  <a:pt x="6362320" y="3606800"/>
                </a:lnTo>
                <a:lnTo>
                  <a:pt x="6332221" y="3670300"/>
                </a:lnTo>
                <a:lnTo>
                  <a:pt x="6300598" y="3733800"/>
                </a:lnTo>
                <a:lnTo>
                  <a:pt x="6267070" y="3784600"/>
                </a:lnTo>
                <a:lnTo>
                  <a:pt x="6232018" y="3835400"/>
                </a:lnTo>
                <a:lnTo>
                  <a:pt x="6195188" y="3898900"/>
                </a:lnTo>
                <a:lnTo>
                  <a:pt x="6156707" y="3949700"/>
                </a:lnTo>
                <a:lnTo>
                  <a:pt x="6116575" y="4000500"/>
                </a:lnTo>
                <a:lnTo>
                  <a:pt x="6075046" y="4064000"/>
                </a:lnTo>
                <a:lnTo>
                  <a:pt x="6031866" y="4114800"/>
                </a:lnTo>
                <a:lnTo>
                  <a:pt x="5987162" y="4165600"/>
                </a:lnTo>
                <a:lnTo>
                  <a:pt x="5940934" y="4216400"/>
                </a:lnTo>
                <a:lnTo>
                  <a:pt x="5843906" y="4318000"/>
                </a:lnTo>
                <a:lnTo>
                  <a:pt x="5741290" y="4406900"/>
                </a:lnTo>
                <a:lnTo>
                  <a:pt x="5633213" y="4495800"/>
                </a:lnTo>
                <a:lnTo>
                  <a:pt x="5519802" y="4584700"/>
                </a:lnTo>
                <a:lnTo>
                  <a:pt x="5401311" y="4660900"/>
                </a:lnTo>
                <a:lnTo>
                  <a:pt x="5277867" y="4737100"/>
                </a:lnTo>
                <a:lnTo>
                  <a:pt x="5149851" y="4813300"/>
                </a:lnTo>
                <a:lnTo>
                  <a:pt x="5017263" y="4876800"/>
                </a:lnTo>
                <a:lnTo>
                  <a:pt x="4880230" y="4940300"/>
                </a:lnTo>
                <a:lnTo>
                  <a:pt x="4739260" y="5003800"/>
                </a:lnTo>
                <a:lnTo>
                  <a:pt x="4446017" y="5105400"/>
                </a:lnTo>
                <a:lnTo>
                  <a:pt x="4138804" y="5181600"/>
                </a:lnTo>
                <a:lnTo>
                  <a:pt x="3738119" y="5245100"/>
                </a:lnTo>
                <a:lnTo>
                  <a:pt x="3821177" y="5245100"/>
                </a:lnTo>
                <a:lnTo>
                  <a:pt x="4141217" y="5194300"/>
                </a:lnTo>
                <a:lnTo>
                  <a:pt x="4449319" y="5118100"/>
                </a:lnTo>
                <a:lnTo>
                  <a:pt x="4743451" y="5016500"/>
                </a:lnTo>
                <a:lnTo>
                  <a:pt x="4884802" y="4953000"/>
                </a:lnTo>
                <a:lnTo>
                  <a:pt x="5022216" y="4889500"/>
                </a:lnTo>
                <a:lnTo>
                  <a:pt x="5155185" y="4826000"/>
                </a:lnTo>
                <a:lnTo>
                  <a:pt x="5283709" y="4749800"/>
                </a:lnTo>
                <a:lnTo>
                  <a:pt x="5407534" y="4673600"/>
                </a:lnTo>
                <a:lnTo>
                  <a:pt x="5526533" y="4597400"/>
                </a:lnTo>
                <a:lnTo>
                  <a:pt x="5640325" y="4508500"/>
                </a:lnTo>
                <a:lnTo>
                  <a:pt x="5748783" y="4419600"/>
                </a:lnTo>
                <a:lnTo>
                  <a:pt x="5851653" y="4318000"/>
                </a:lnTo>
                <a:lnTo>
                  <a:pt x="5949062" y="4216400"/>
                </a:lnTo>
                <a:lnTo>
                  <a:pt x="5995544" y="4165600"/>
                </a:lnTo>
                <a:lnTo>
                  <a:pt x="6040375" y="4114800"/>
                </a:lnTo>
                <a:lnTo>
                  <a:pt x="6083682" y="4064000"/>
                </a:lnTo>
                <a:lnTo>
                  <a:pt x="6125465" y="4013200"/>
                </a:lnTo>
                <a:lnTo>
                  <a:pt x="6165724" y="3962400"/>
                </a:lnTo>
                <a:lnTo>
                  <a:pt x="6204332" y="3898900"/>
                </a:lnTo>
                <a:lnTo>
                  <a:pt x="6241289" y="3848100"/>
                </a:lnTo>
                <a:lnTo>
                  <a:pt x="6276595" y="3784600"/>
                </a:lnTo>
                <a:lnTo>
                  <a:pt x="6310250" y="3733800"/>
                </a:lnTo>
                <a:lnTo>
                  <a:pt x="6342127" y="3670300"/>
                </a:lnTo>
                <a:lnTo>
                  <a:pt x="6372226" y="3619500"/>
                </a:lnTo>
                <a:lnTo>
                  <a:pt x="6400674" y="3556000"/>
                </a:lnTo>
                <a:lnTo>
                  <a:pt x="6427344" y="3492500"/>
                </a:lnTo>
                <a:lnTo>
                  <a:pt x="6452109" y="3429000"/>
                </a:lnTo>
                <a:lnTo>
                  <a:pt x="6475096" y="3378200"/>
                </a:lnTo>
                <a:lnTo>
                  <a:pt x="6496178" y="3314700"/>
                </a:lnTo>
                <a:lnTo>
                  <a:pt x="6515355" y="3251200"/>
                </a:lnTo>
                <a:lnTo>
                  <a:pt x="6532627" y="3187700"/>
                </a:lnTo>
                <a:lnTo>
                  <a:pt x="6548121" y="3124200"/>
                </a:lnTo>
                <a:lnTo>
                  <a:pt x="6561456" y="3060700"/>
                </a:lnTo>
                <a:lnTo>
                  <a:pt x="6572886" y="2997200"/>
                </a:lnTo>
                <a:lnTo>
                  <a:pt x="6582157" y="2921000"/>
                </a:lnTo>
                <a:lnTo>
                  <a:pt x="6589523" y="2857500"/>
                </a:lnTo>
                <a:lnTo>
                  <a:pt x="6594857" y="2794000"/>
                </a:lnTo>
                <a:lnTo>
                  <a:pt x="6598159" y="2730500"/>
                </a:lnTo>
                <a:lnTo>
                  <a:pt x="6599175" y="2654300"/>
                </a:lnTo>
                <a:lnTo>
                  <a:pt x="6598159" y="2590800"/>
                </a:lnTo>
                <a:lnTo>
                  <a:pt x="6594857" y="2527300"/>
                </a:lnTo>
                <a:lnTo>
                  <a:pt x="6589650" y="2463800"/>
                </a:lnTo>
                <a:lnTo>
                  <a:pt x="6582284" y="2387600"/>
                </a:lnTo>
                <a:lnTo>
                  <a:pt x="6572886" y="2324100"/>
                </a:lnTo>
                <a:lnTo>
                  <a:pt x="6561583" y="2260600"/>
                </a:lnTo>
                <a:lnTo>
                  <a:pt x="6548121" y="2197100"/>
                </a:lnTo>
                <a:lnTo>
                  <a:pt x="6532754" y="2133600"/>
                </a:lnTo>
                <a:lnTo>
                  <a:pt x="6515482" y="2070100"/>
                </a:lnTo>
                <a:lnTo>
                  <a:pt x="6496305" y="2006600"/>
                </a:lnTo>
                <a:lnTo>
                  <a:pt x="6475223" y="1943100"/>
                </a:lnTo>
                <a:lnTo>
                  <a:pt x="6452236" y="1879600"/>
                </a:lnTo>
                <a:lnTo>
                  <a:pt x="6427471" y="1828800"/>
                </a:lnTo>
                <a:lnTo>
                  <a:pt x="6400928" y="1765300"/>
                </a:lnTo>
                <a:lnTo>
                  <a:pt x="6372480" y="1701800"/>
                </a:lnTo>
                <a:lnTo>
                  <a:pt x="6342254" y="1638300"/>
                </a:lnTo>
                <a:lnTo>
                  <a:pt x="6310377" y="1587500"/>
                </a:lnTo>
                <a:lnTo>
                  <a:pt x="6276849" y="1524000"/>
                </a:lnTo>
                <a:lnTo>
                  <a:pt x="6241543" y="1473200"/>
                </a:lnTo>
                <a:lnTo>
                  <a:pt x="6204586" y="1409700"/>
                </a:lnTo>
                <a:lnTo>
                  <a:pt x="6165978" y="1358900"/>
                </a:lnTo>
                <a:lnTo>
                  <a:pt x="6125719" y="1308100"/>
                </a:lnTo>
                <a:lnTo>
                  <a:pt x="6084063" y="1257300"/>
                </a:lnTo>
                <a:lnTo>
                  <a:pt x="6040629" y="1206500"/>
                </a:lnTo>
                <a:lnTo>
                  <a:pt x="5995798" y="1143000"/>
                </a:lnTo>
                <a:lnTo>
                  <a:pt x="5949570" y="1092200"/>
                </a:lnTo>
                <a:lnTo>
                  <a:pt x="5852288" y="1003300"/>
                </a:lnTo>
                <a:lnTo>
                  <a:pt x="5749291" y="901700"/>
                </a:lnTo>
                <a:lnTo>
                  <a:pt x="5640833" y="812800"/>
                </a:lnTo>
                <a:lnTo>
                  <a:pt x="5527041" y="723900"/>
                </a:lnTo>
                <a:lnTo>
                  <a:pt x="5408169" y="647700"/>
                </a:lnTo>
                <a:lnTo>
                  <a:pt x="5284344" y="571500"/>
                </a:lnTo>
                <a:lnTo>
                  <a:pt x="5155820" y="495300"/>
                </a:lnTo>
                <a:lnTo>
                  <a:pt x="5022851" y="431800"/>
                </a:lnTo>
                <a:lnTo>
                  <a:pt x="4885437" y="368300"/>
                </a:lnTo>
                <a:lnTo>
                  <a:pt x="4744086" y="304800"/>
                </a:lnTo>
                <a:lnTo>
                  <a:pt x="4449954" y="203200"/>
                </a:lnTo>
                <a:lnTo>
                  <a:pt x="4141725" y="127000"/>
                </a:lnTo>
                <a:lnTo>
                  <a:pt x="3739643" y="63500"/>
                </a:lnTo>
                <a:close/>
              </a:path>
              <a:path w="6643370" h="5308600">
                <a:moveTo>
                  <a:pt x="3574289" y="50800"/>
                </a:moveTo>
                <a:lnTo>
                  <a:pt x="3069337" y="50800"/>
                </a:lnTo>
                <a:lnTo>
                  <a:pt x="2986279" y="63500"/>
                </a:lnTo>
                <a:lnTo>
                  <a:pt x="3657220" y="63500"/>
                </a:lnTo>
                <a:lnTo>
                  <a:pt x="3574289" y="50800"/>
                </a:lnTo>
                <a:close/>
              </a:path>
              <a:path w="6643370" h="5308600">
                <a:moveTo>
                  <a:pt x="3406903" y="0"/>
                </a:moveTo>
                <a:lnTo>
                  <a:pt x="3235707" y="0"/>
                </a:lnTo>
                <a:lnTo>
                  <a:pt x="3150744" y="12700"/>
                </a:lnTo>
                <a:lnTo>
                  <a:pt x="3491993" y="12700"/>
                </a:lnTo>
                <a:lnTo>
                  <a:pt x="3406903" y="0"/>
                </a:lnTo>
                <a:close/>
              </a:path>
            </a:pathLst>
          </a:custGeom>
          <a:solidFill>
            <a:srgbClr val="C00000"/>
          </a:solidFill>
        </p:spPr>
        <p:txBody>
          <a:bodyPr wrap="square" lIns="0" tIns="0" rIns="0" bIns="0" rtlCol="0"/>
          <a:lstStyle/>
          <a:p>
            <a:endParaRPr/>
          </a:p>
        </p:txBody>
      </p:sp>
      <p:sp>
        <p:nvSpPr>
          <p:cNvPr id="16" name="TextBox 15"/>
          <p:cNvSpPr txBox="1"/>
          <p:nvPr/>
        </p:nvSpPr>
        <p:spPr>
          <a:xfrm>
            <a:off x="112267" y="33866"/>
            <a:ext cx="7582073" cy="584775"/>
          </a:xfrm>
          <a:prstGeom prst="rect">
            <a:avLst/>
          </a:prstGeom>
          <a:noFill/>
        </p:spPr>
        <p:txBody>
          <a:bodyPr wrap="square" rtlCol="0">
            <a:spAutoFit/>
          </a:bodyPr>
          <a:lstStyle/>
          <a:p>
            <a:r>
              <a:rPr lang="en-GB" sz="3200">
                <a:solidFill>
                  <a:srgbClr val="237D81"/>
                </a:solidFill>
                <a:latin typeface="Century Gothic" panose="020B0502020202020204" pitchFamily="34" charset="0"/>
              </a:rPr>
              <a:t>Interpretation of laboratory </a:t>
            </a:r>
            <a:r>
              <a:rPr lang="en-GB" sz="3200" smtClean="0">
                <a:solidFill>
                  <a:srgbClr val="237D81"/>
                </a:solidFill>
                <a:latin typeface="Century Gothic" panose="020B0502020202020204" pitchFamily="34" charset="0"/>
              </a:rPr>
              <a:t>findings</a:t>
            </a:r>
            <a:endParaRPr lang="en-GB" sz="3200">
              <a:solidFill>
                <a:srgbClr val="237D81"/>
              </a:solidFill>
              <a:latin typeface="Century Gothic" panose="020B0502020202020204" pitchFamily="34" charset="0"/>
            </a:endParaRPr>
          </a:p>
        </p:txBody>
      </p:sp>
    </p:spTree>
    <p:extLst>
      <p:ext uri="{BB962C8B-B14F-4D97-AF65-F5344CB8AC3E}">
        <p14:creationId xmlns:p14="http://schemas.microsoft.com/office/powerpoint/2010/main" val="770793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916" y="920567"/>
            <a:ext cx="11213259" cy="3744615"/>
          </a:xfrm>
          <a:prstGeom prst="rect">
            <a:avLst/>
          </a:prstGeom>
        </p:spPr>
        <p:txBody>
          <a:bodyPr vert="horz" wrap="square" lIns="0" tIns="0" rIns="0" bIns="0" rtlCol="0">
            <a:spAutoFit/>
          </a:bodyPr>
          <a:lstStyle/>
          <a:p>
            <a:pPr marL="298450" indent="-285750" algn="just">
              <a:lnSpc>
                <a:spcPct val="150000"/>
              </a:lnSpc>
              <a:buFont typeface="Arial" panose="020B0604020202020204" pitchFamily="34" charset="0"/>
              <a:buChar char="•"/>
            </a:pPr>
            <a:r>
              <a:rPr sz="2000" spc="-5" dirty="0">
                <a:latin typeface="Century Gothic" panose="020B0502020202020204" pitchFamily="34" charset="0"/>
                <a:cs typeface="Lucida Sans Unicode"/>
              </a:rPr>
              <a:t>Acute complications of </a:t>
            </a:r>
            <a:r>
              <a:rPr sz="2000" dirty="0">
                <a:latin typeface="Century Gothic" panose="020B0502020202020204" pitchFamily="34" charset="0"/>
                <a:cs typeface="Lucida Sans Unicode"/>
              </a:rPr>
              <a:t>DM </a:t>
            </a:r>
            <a:r>
              <a:rPr sz="2000" spc="-5" dirty="0">
                <a:latin typeface="Century Gothic" panose="020B0502020202020204" pitchFamily="34" charset="0"/>
                <a:cs typeface="Lucida Sans Unicode"/>
              </a:rPr>
              <a:t>include: DKA, HHS, and </a:t>
            </a:r>
            <a:r>
              <a:rPr sz="2000" spc="-5" dirty="0" smtClean="0">
                <a:latin typeface="Century Gothic" panose="020B0502020202020204" pitchFamily="34" charset="0"/>
                <a:cs typeface="Lucida Sans Unicode"/>
              </a:rPr>
              <a:t>hypoglycemia</a:t>
            </a:r>
            <a:endParaRPr sz="2800" dirty="0">
              <a:latin typeface="Century Gothic" panose="020B0502020202020204" pitchFamily="34" charset="0"/>
              <a:cs typeface="Times New Roman"/>
            </a:endParaRPr>
          </a:p>
          <a:p>
            <a:pPr marL="298450" marR="577850" indent="-285750" algn="just">
              <a:lnSpc>
                <a:spcPct val="150000"/>
              </a:lnSpc>
              <a:buFont typeface="Arial" panose="020B0604020202020204" pitchFamily="34" charset="0"/>
              <a:buChar char="•"/>
            </a:pPr>
            <a:r>
              <a:rPr sz="2000" dirty="0">
                <a:latin typeface="Century Gothic" panose="020B0502020202020204" pitchFamily="34" charset="0"/>
                <a:cs typeface="Lucida Sans Unicode"/>
              </a:rPr>
              <a:t>DKA </a:t>
            </a:r>
            <a:r>
              <a:rPr sz="2000" spc="-5" dirty="0">
                <a:latin typeface="Century Gothic" panose="020B0502020202020204" pitchFamily="34" charset="0"/>
                <a:cs typeface="Lucida Sans Unicode"/>
              </a:rPr>
              <a:t>is </a:t>
            </a:r>
            <a:r>
              <a:rPr sz="2000" dirty="0">
                <a:latin typeface="Century Gothic" panose="020B0502020202020204" pitchFamily="34" charset="0"/>
                <a:cs typeface="Lucida Sans Unicode"/>
              </a:rPr>
              <a:t>a </a:t>
            </a:r>
            <a:r>
              <a:rPr sz="2000" spc="-5" dirty="0">
                <a:latin typeface="Century Gothic" panose="020B0502020202020204" pitchFamily="34" charset="0"/>
                <a:cs typeface="Lucida Sans Unicode"/>
              </a:rPr>
              <a:t>triad of hyperglycemia, </a:t>
            </a:r>
            <a:r>
              <a:rPr sz="2000" dirty="0">
                <a:latin typeface="Century Gothic" panose="020B0502020202020204" pitchFamily="34" charset="0"/>
                <a:cs typeface="Lucida Sans Unicode"/>
              </a:rPr>
              <a:t>ketonemia </a:t>
            </a:r>
            <a:r>
              <a:rPr sz="2000" spc="-5" dirty="0">
                <a:latin typeface="Century Gothic" panose="020B0502020202020204" pitchFamily="34" charset="0"/>
                <a:cs typeface="Lucida Sans Unicode"/>
              </a:rPr>
              <a:t>and high anion </a:t>
            </a:r>
            <a:r>
              <a:rPr sz="2000" dirty="0">
                <a:latin typeface="Century Gothic" panose="020B0502020202020204" pitchFamily="34" charset="0"/>
                <a:cs typeface="Lucida Sans Unicode"/>
              </a:rPr>
              <a:t>gap </a:t>
            </a:r>
            <a:r>
              <a:rPr sz="2000" spc="-5" dirty="0" smtClean="0">
                <a:latin typeface="Century Gothic" panose="020B0502020202020204" pitchFamily="34" charset="0"/>
                <a:cs typeface="Lucida Sans Unicode"/>
              </a:rPr>
              <a:t>metabolic </a:t>
            </a:r>
            <a:r>
              <a:rPr sz="2000" spc="-10" dirty="0">
                <a:latin typeface="Century Gothic" panose="020B0502020202020204" pitchFamily="34" charset="0"/>
                <a:cs typeface="Lucida Sans Unicode"/>
              </a:rPr>
              <a:t>acidosis, </a:t>
            </a:r>
            <a:r>
              <a:rPr sz="2000" spc="-5" dirty="0">
                <a:latin typeface="Century Gothic" panose="020B0502020202020204" pitchFamily="34" charset="0"/>
                <a:cs typeface="Lucida Sans Unicode"/>
              </a:rPr>
              <a:t>and can be precipitated by several stressful </a:t>
            </a:r>
            <a:r>
              <a:rPr sz="2000" spc="-5" dirty="0" smtClean="0">
                <a:latin typeface="Century Gothic" panose="020B0502020202020204" pitchFamily="34" charset="0"/>
                <a:cs typeface="Lucida Sans Unicode"/>
              </a:rPr>
              <a:t>factors.</a:t>
            </a:r>
            <a:endParaRPr sz="2800" dirty="0">
              <a:latin typeface="Century Gothic" panose="020B0502020202020204" pitchFamily="34" charset="0"/>
              <a:cs typeface="Times New Roman"/>
            </a:endParaRPr>
          </a:p>
          <a:p>
            <a:pPr marL="298450" indent="-285750" algn="just">
              <a:lnSpc>
                <a:spcPct val="150000"/>
              </a:lnSpc>
              <a:buFont typeface="Arial" panose="020B0604020202020204" pitchFamily="34" charset="0"/>
              <a:buChar char="•"/>
            </a:pPr>
            <a:r>
              <a:rPr sz="2000" dirty="0">
                <a:latin typeface="Century Gothic" panose="020B0502020202020204" pitchFamily="34" charset="0"/>
                <a:cs typeface="Lucida Sans Unicode"/>
              </a:rPr>
              <a:t>Ketone </a:t>
            </a:r>
            <a:r>
              <a:rPr sz="2000" spc="-5" dirty="0">
                <a:latin typeface="Century Gothic" panose="020B0502020202020204" pitchFamily="34" charset="0"/>
                <a:cs typeface="Lucida Sans Unicode"/>
              </a:rPr>
              <a:t>bodies (KB) are synthesized in </a:t>
            </a:r>
            <a:r>
              <a:rPr sz="2000" dirty="0">
                <a:latin typeface="Century Gothic" panose="020B0502020202020204" pitchFamily="34" charset="0"/>
                <a:cs typeface="Lucida Sans Unicode"/>
              </a:rPr>
              <a:t>the </a:t>
            </a:r>
            <a:r>
              <a:rPr sz="2000" spc="-5" dirty="0">
                <a:latin typeface="Century Gothic" panose="020B0502020202020204" pitchFamily="34" charset="0"/>
                <a:cs typeface="Lucida Sans Unicode"/>
              </a:rPr>
              <a:t>liver (HMG </a:t>
            </a:r>
            <a:r>
              <a:rPr sz="2000" dirty="0">
                <a:latin typeface="Century Gothic" panose="020B0502020202020204" pitchFamily="34" charset="0"/>
                <a:cs typeface="Lucida Sans Unicode"/>
              </a:rPr>
              <a:t>CoA </a:t>
            </a:r>
            <a:r>
              <a:rPr sz="2000" spc="-5" dirty="0">
                <a:latin typeface="Century Gothic" panose="020B0502020202020204" pitchFamily="34" charset="0"/>
                <a:cs typeface="Lucida Sans Unicode"/>
              </a:rPr>
              <a:t>synthase </a:t>
            </a:r>
            <a:r>
              <a:rPr sz="2000" spc="-5" dirty="0" smtClean="0">
                <a:latin typeface="Century Gothic" panose="020B0502020202020204" pitchFamily="34" charset="0"/>
                <a:cs typeface="Lucida Sans Unicode"/>
              </a:rPr>
              <a:t>is</a:t>
            </a:r>
            <a:endParaRPr sz="1400" dirty="0">
              <a:latin typeface="Century Gothic" panose="020B0502020202020204" pitchFamily="34" charset="0"/>
              <a:cs typeface="Wingdings 3"/>
            </a:endParaRPr>
          </a:p>
          <a:p>
            <a:pPr marL="298450" indent="-285750" algn="just">
              <a:lnSpc>
                <a:spcPct val="150000"/>
              </a:lnSpc>
              <a:buFont typeface="Arial" panose="020B0604020202020204" pitchFamily="34" charset="0"/>
              <a:buChar char="•"/>
            </a:pPr>
            <a:r>
              <a:rPr sz="2000" dirty="0">
                <a:latin typeface="Century Gothic" panose="020B0502020202020204" pitchFamily="34" charset="0"/>
                <a:cs typeface="Lucida Sans Unicode"/>
              </a:rPr>
              <a:t>the </a:t>
            </a:r>
            <a:r>
              <a:rPr sz="2000" spc="-5" dirty="0">
                <a:latin typeface="Century Gothic" panose="020B0502020202020204" pitchFamily="34" charset="0"/>
                <a:cs typeface="Lucida Sans Unicode"/>
              </a:rPr>
              <a:t>rate limiting enzyme) and utilized by peripheral organs and</a:t>
            </a:r>
            <a:r>
              <a:rPr sz="2000" spc="140" dirty="0">
                <a:latin typeface="Century Gothic" panose="020B0502020202020204" pitchFamily="34" charset="0"/>
                <a:cs typeface="Lucida Sans Unicode"/>
              </a:rPr>
              <a:t> </a:t>
            </a:r>
            <a:r>
              <a:rPr sz="2000" spc="-5" dirty="0">
                <a:latin typeface="Century Gothic" panose="020B0502020202020204" pitchFamily="34" charset="0"/>
                <a:cs typeface="Lucida Sans Unicode"/>
              </a:rPr>
              <a:t>not</a:t>
            </a:r>
            <a:endParaRPr sz="2000" dirty="0">
              <a:latin typeface="Century Gothic" panose="020B0502020202020204" pitchFamily="34" charset="0"/>
              <a:cs typeface="Lucida Sans Unicode"/>
            </a:endParaRPr>
          </a:p>
          <a:p>
            <a:pPr marL="298450" indent="-285750" algn="just">
              <a:lnSpc>
                <a:spcPct val="150000"/>
              </a:lnSpc>
              <a:buFont typeface="Arial" panose="020B0604020202020204" pitchFamily="34" charset="0"/>
              <a:buChar char="•"/>
            </a:pPr>
            <a:r>
              <a:rPr sz="2000" dirty="0">
                <a:latin typeface="Century Gothic" panose="020B0502020202020204" pitchFamily="34" charset="0"/>
                <a:cs typeface="Lucida Sans Unicode"/>
              </a:rPr>
              <a:t>the </a:t>
            </a:r>
            <a:r>
              <a:rPr sz="2000" spc="-5" dirty="0">
                <a:latin typeface="Century Gothic" panose="020B0502020202020204" pitchFamily="34" charset="0"/>
                <a:cs typeface="Lucida Sans Unicode"/>
              </a:rPr>
              <a:t>liver (liver lacks thiophorase</a:t>
            </a:r>
            <a:r>
              <a:rPr sz="2000" spc="40" dirty="0">
                <a:latin typeface="Century Gothic" panose="020B0502020202020204" pitchFamily="34" charset="0"/>
                <a:cs typeface="Lucida Sans Unicode"/>
              </a:rPr>
              <a:t> </a:t>
            </a:r>
            <a:r>
              <a:rPr sz="2000" spc="-5" dirty="0">
                <a:latin typeface="Century Gothic" panose="020B0502020202020204" pitchFamily="34" charset="0"/>
                <a:cs typeface="Lucida Sans Unicode"/>
              </a:rPr>
              <a:t>enzyme</a:t>
            </a:r>
            <a:r>
              <a:rPr sz="2000" spc="-5" dirty="0" smtClean="0">
                <a:latin typeface="Century Gothic" panose="020B0502020202020204" pitchFamily="34" charset="0"/>
                <a:cs typeface="Lucida Sans Unicode"/>
              </a:rPr>
              <a:t>)</a:t>
            </a:r>
            <a:endParaRPr sz="2800" dirty="0">
              <a:latin typeface="Century Gothic" panose="020B0502020202020204" pitchFamily="34" charset="0"/>
              <a:cs typeface="Times New Roman"/>
            </a:endParaRPr>
          </a:p>
          <a:p>
            <a:pPr marL="298450" indent="-285750" algn="just">
              <a:lnSpc>
                <a:spcPct val="150000"/>
              </a:lnSpc>
              <a:buFont typeface="Arial" panose="020B0604020202020204" pitchFamily="34" charset="0"/>
              <a:buChar char="•"/>
            </a:pPr>
            <a:r>
              <a:rPr sz="2000" dirty="0">
                <a:latin typeface="Century Gothic" panose="020B0502020202020204" pitchFamily="34" charset="0"/>
                <a:cs typeface="Lucida Sans Unicode"/>
              </a:rPr>
              <a:t>KB </a:t>
            </a:r>
            <a:r>
              <a:rPr sz="2000" spc="-5" dirty="0">
                <a:latin typeface="Century Gothic" panose="020B0502020202020204" pitchFamily="34" charset="0"/>
                <a:cs typeface="Lucida Sans Unicode"/>
              </a:rPr>
              <a:t>can serve as </a:t>
            </a:r>
            <a:r>
              <a:rPr sz="2000" dirty="0">
                <a:latin typeface="Century Gothic" panose="020B0502020202020204" pitchFamily="34" charset="0"/>
                <a:cs typeface="Lucida Sans Unicode"/>
              </a:rPr>
              <a:t>energy </a:t>
            </a:r>
            <a:r>
              <a:rPr sz="2000" spc="-5" dirty="0">
                <a:latin typeface="Century Gothic" panose="020B0502020202020204" pitchFamily="34" charset="0"/>
                <a:cs typeface="Lucida Sans Unicode"/>
              </a:rPr>
              <a:t>source (this is important </a:t>
            </a:r>
            <a:r>
              <a:rPr sz="2000" dirty="0">
                <a:latin typeface="Century Gothic" panose="020B0502020202020204" pitchFamily="34" charset="0"/>
                <a:cs typeface="Lucida Sans Unicode"/>
              </a:rPr>
              <a:t>for </a:t>
            </a:r>
            <a:r>
              <a:rPr sz="2000" spc="-5" dirty="0">
                <a:latin typeface="Century Gothic" panose="020B0502020202020204" pitchFamily="34" charset="0"/>
                <a:cs typeface="Lucida Sans Unicode"/>
              </a:rPr>
              <a:t>the brain in </a:t>
            </a:r>
            <a:r>
              <a:rPr sz="2000" spc="-5" dirty="0" smtClean="0">
                <a:latin typeface="Century Gothic" panose="020B0502020202020204" pitchFamily="34" charset="0"/>
                <a:cs typeface="Lucida Sans Unicode"/>
              </a:rPr>
              <a:t>case</a:t>
            </a:r>
            <a:endParaRPr sz="1400" dirty="0">
              <a:latin typeface="Century Gothic" panose="020B0502020202020204" pitchFamily="34" charset="0"/>
              <a:cs typeface="Wingdings 3"/>
            </a:endParaRPr>
          </a:p>
          <a:p>
            <a:pPr marL="298450" indent="-285750" algn="just">
              <a:lnSpc>
                <a:spcPct val="150000"/>
              </a:lnSpc>
              <a:spcBef>
                <a:spcPts val="395"/>
              </a:spcBef>
              <a:buFont typeface="Arial" panose="020B0604020202020204" pitchFamily="34" charset="0"/>
              <a:buChar char="•"/>
            </a:pPr>
            <a:r>
              <a:rPr sz="2000" spc="-5" dirty="0">
                <a:latin typeface="Century Gothic" panose="020B0502020202020204" pitchFamily="34" charset="0"/>
                <a:cs typeface="Lucida Sans Unicode"/>
              </a:rPr>
              <a:t>of hypoglycemia</a:t>
            </a:r>
            <a:r>
              <a:rPr sz="2000" spc="-5" dirty="0" smtClean="0">
                <a:latin typeface="Century Gothic" panose="020B0502020202020204" pitchFamily="34" charset="0"/>
                <a:cs typeface="Lucida Sans Unicode"/>
              </a:rPr>
              <a:t>)</a:t>
            </a:r>
            <a:endParaRPr sz="1400" dirty="0">
              <a:latin typeface="Century Gothic" panose="020B0502020202020204" pitchFamily="34" charset="0"/>
              <a:cs typeface="Wingdings 3"/>
            </a:endParaRPr>
          </a:p>
        </p:txBody>
      </p:sp>
      <p:sp>
        <p:nvSpPr>
          <p:cNvPr id="5" name="TextBox 4"/>
          <p:cNvSpPr txBox="1"/>
          <p:nvPr/>
        </p:nvSpPr>
        <p:spPr>
          <a:xfrm>
            <a:off x="112267" y="33866"/>
            <a:ext cx="7582073" cy="584775"/>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Take Home </a:t>
            </a:r>
            <a:r>
              <a:rPr lang="en-GB" sz="3200" dirty="0" smtClean="0">
                <a:solidFill>
                  <a:srgbClr val="237D81"/>
                </a:solidFill>
                <a:latin typeface="Century Gothic" panose="020B0502020202020204" pitchFamily="34" charset="0"/>
              </a:rPr>
              <a:t>Messages</a:t>
            </a:r>
            <a:endParaRPr lang="en-GB" sz="3200" dirty="0">
              <a:solidFill>
                <a:srgbClr val="237D81"/>
              </a:solidFill>
              <a:latin typeface="Century Gothic" panose="020B0502020202020204" pitchFamily="34" charset="0"/>
            </a:endParaRPr>
          </a:p>
        </p:txBody>
      </p:sp>
    </p:spTree>
    <p:extLst>
      <p:ext uri="{BB962C8B-B14F-4D97-AF65-F5344CB8AC3E}">
        <p14:creationId xmlns:p14="http://schemas.microsoft.com/office/powerpoint/2010/main" val="1787104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317437" y="1713593"/>
            <a:ext cx="11206544" cy="461665"/>
          </a:xfrm>
          <a:prstGeom prst="rect">
            <a:avLst/>
          </a:prstGeom>
        </p:spPr>
        <p:txBody>
          <a:bodyPr vert="horz" wrap="square" lIns="0" tIns="0" rIns="0" bIns="0" rtlCol="0">
            <a:spAutoFit/>
          </a:bodyPr>
          <a:lstStyle/>
          <a:p>
            <a:pPr marL="298450" marR="5080" indent="-285750">
              <a:lnSpc>
                <a:spcPct val="150000"/>
              </a:lnSpc>
              <a:buFont typeface="Arial" panose="020B0604020202020204" pitchFamily="34" charset="0"/>
              <a:buChar char="•"/>
            </a:pPr>
            <a:r>
              <a:rPr sz="2000" spc="-5" dirty="0">
                <a:latin typeface="Century Gothic" panose="020B0502020202020204" pitchFamily="34" charset="0"/>
                <a:cs typeface="Lucida Sans Unicode"/>
              </a:rPr>
              <a:t>HHS is a serious condition, usually occurs in </a:t>
            </a:r>
            <a:r>
              <a:rPr sz="2000" spc="-10" dirty="0">
                <a:latin typeface="Century Gothic" panose="020B0502020202020204" pitchFamily="34" charset="0"/>
                <a:cs typeface="Lucida Sans Unicode"/>
              </a:rPr>
              <a:t>elderly with </a:t>
            </a:r>
            <a:r>
              <a:rPr sz="2000" spc="-5" dirty="0">
                <a:latin typeface="Century Gothic" panose="020B0502020202020204" pitchFamily="34" charset="0"/>
                <a:cs typeface="Lucida Sans Unicode"/>
              </a:rPr>
              <a:t>T2DM, </a:t>
            </a:r>
            <a:r>
              <a:rPr sz="2000" spc="-10" dirty="0">
                <a:latin typeface="Century Gothic" panose="020B0502020202020204" pitchFamily="34" charset="0"/>
                <a:cs typeface="Lucida Sans Unicode"/>
              </a:rPr>
              <a:t>and has  </a:t>
            </a:r>
            <a:r>
              <a:rPr sz="2000" spc="-5" dirty="0">
                <a:latin typeface="Century Gothic" panose="020B0502020202020204" pitchFamily="34" charset="0"/>
                <a:cs typeface="Lucida Sans Unicode"/>
              </a:rPr>
              <a:t>high mortality</a:t>
            </a:r>
            <a:r>
              <a:rPr sz="2000" spc="-30" dirty="0">
                <a:latin typeface="Century Gothic" panose="020B0502020202020204" pitchFamily="34" charset="0"/>
                <a:cs typeface="Lucida Sans Unicode"/>
              </a:rPr>
              <a:t> </a:t>
            </a:r>
            <a:r>
              <a:rPr sz="2000" spc="-5" dirty="0">
                <a:latin typeface="Century Gothic" panose="020B0502020202020204" pitchFamily="34" charset="0"/>
                <a:cs typeface="Lucida Sans Unicode"/>
              </a:rPr>
              <a:t>rate.</a:t>
            </a:r>
            <a:endParaRPr sz="2000" dirty="0">
              <a:latin typeface="Century Gothic" panose="020B0502020202020204" pitchFamily="34" charset="0"/>
              <a:cs typeface="Lucida Sans Unicode"/>
            </a:endParaRPr>
          </a:p>
        </p:txBody>
      </p:sp>
      <p:sp>
        <p:nvSpPr>
          <p:cNvPr id="8" name="object 5"/>
          <p:cNvSpPr txBox="1"/>
          <p:nvPr/>
        </p:nvSpPr>
        <p:spPr>
          <a:xfrm>
            <a:off x="375494" y="2519102"/>
            <a:ext cx="11090430" cy="3693319"/>
          </a:xfrm>
          <a:prstGeom prst="rect">
            <a:avLst/>
          </a:prstGeom>
        </p:spPr>
        <p:txBody>
          <a:bodyPr vert="horz" wrap="square" lIns="0" tIns="0" rIns="0" bIns="0" rtlCol="0">
            <a:spAutoFit/>
          </a:bodyPr>
          <a:lstStyle/>
          <a:p>
            <a:pPr marL="298450" marR="5080" indent="-285750">
              <a:lnSpc>
                <a:spcPct val="150000"/>
              </a:lnSpc>
              <a:buFont typeface="Arial" panose="020B0604020202020204" pitchFamily="34" charset="0"/>
              <a:buChar char="•"/>
            </a:pPr>
            <a:r>
              <a:rPr sz="2000" spc="-5" dirty="0">
                <a:latin typeface="Century Gothic" panose="020B0502020202020204" pitchFamily="34" charset="0"/>
                <a:cs typeface="Lucida Sans Unicode"/>
              </a:rPr>
              <a:t>Hypoglycemia is a medical </a:t>
            </a:r>
            <a:r>
              <a:rPr sz="2000" spc="-10" dirty="0">
                <a:latin typeface="Century Gothic" panose="020B0502020202020204" pitchFamily="34" charset="0"/>
                <a:cs typeface="Lucida Sans Unicode"/>
              </a:rPr>
              <a:t>emergency </a:t>
            </a:r>
            <a:r>
              <a:rPr sz="2000" spc="-5" dirty="0">
                <a:latin typeface="Century Gothic" panose="020B0502020202020204" pitchFamily="34" charset="0"/>
                <a:cs typeface="Lucida Sans Unicode"/>
              </a:rPr>
              <a:t>that might be caused by DM treatment  (intensive) </a:t>
            </a:r>
            <a:r>
              <a:rPr sz="2000" spc="-10" dirty="0">
                <a:latin typeface="Century Gothic" panose="020B0502020202020204" pitchFamily="34" charset="0"/>
                <a:cs typeface="Lucida Sans Unicode"/>
              </a:rPr>
              <a:t>and impaired protective </a:t>
            </a:r>
            <a:r>
              <a:rPr sz="2000" spc="-5" dirty="0">
                <a:latin typeface="Century Gothic" panose="020B0502020202020204" pitchFamily="34" charset="0"/>
                <a:cs typeface="Lucida Sans Unicode"/>
              </a:rPr>
              <a:t>mechanisms </a:t>
            </a:r>
            <a:r>
              <a:rPr sz="2000" spc="-10" dirty="0">
                <a:latin typeface="Century Gothic" panose="020B0502020202020204" pitchFamily="34" charset="0"/>
                <a:cs typeface="Lucida Sans Unicode"/>
              </a:rPr>
              <a:t>against hypoglycemia. Its </a:t>
            </a:r>
            <a:r>
              <a:rPr sz="2000" spc="-10" dirty="0" smtClean="0">
                <a:latin typeface="Century Gothic" panose="020B0502020202020204" pitchFamily="34" charset="0"/>
                <a:cs typeface="Lucida Sans Unicode"/>
              </a:rPr>
              <a:t>clinical </a:t>
            </a:r>
            <a:r>
              <a:rPr sz="2000" spc="-5" dirty="0">
                <a:latin typeface="Century Gothic" panose="020B0502020202020204" pitchFamily="34" charset="0"/>
                <a:cs typeface="Lucida Sans Unicode"/>
              </a:rPr>
              <a:t>manifestations </a:t>
            </a:r>
            <a:r>
              <a:rPr sz="2000" spc="-10" dirty="0">
                <a:latin typeface="Century Gothic" panose="020B0502020202020204" pitchFamily="34" charset="0"/>
                <a:cs typeface="Lucida Sans Unicode"/>
              </a:rPr>
              <a:t>are </a:t>
            </a:r>
            <a:r>
              <a:rPr sz="2000" spc="-5" dirty="0">
                <a:latin typeface="Century Gothic" panose="020B0502020202020204" pitchFamily="34" charset="0"/>
                <a:cs typeface="Lucida Sans Unicode"/>
              </a:rPr>
              <a:t>due to </a:t>
            </a:r>
            <a:r>
              <a:rPr sz="2000" spc="-10" dirty="0">
                <a:latin typeface="Century Gothic" panose="020B0502020202020204" pitchFamily="34" charset="0"/>
                <a:cs typeface="Lucida Sans Unicode"/>
              </a:rPr>
              <a:t>sympathetic overactivity </a:t>
            </a:r>
            <a:r>
              <a:rPr sz="2000" spc="-5" dirty="0">
                <a:latin typeface="Century Gothic" panose="020B0502020202020204" pitchFamily="34" charset="0"/>
                <a:cs typeface="Lucida Sans Unicode"/>
              </a:rPr>
              <a:t>and</a:t>
            </a:r>
            <a:r>
              <a:rPr sz="2000" spc="355" dirty="0">
                <a:latin typeface="Century Gothic" panose="020B0502020202020204" pitchFamily="34" charset="0"/>
                <a:cs typeface="Lucida Sans Unicode"/>
              </a:rPr>
              <a:t> </a:t>
            </a:r>
            <a:r>
              <a:rPr sz="2000" spc="-5" dirty="0">
                <a:latin typeface="Century Gothic" panose="020B0502020202020204" pitchFamily="34" charset="0"/>
                <a:cs typeface="Lucida Sans Unicode"/>
              </a:rPr>
              <a:t>neuroglycopenia.</a:t>
            </a:r>
            <a:endParaRPr sz="2000" dirty="0">
              <a:latin typeface="Century Gothic" panose="020B0502020202020204" pitchFamily="34" charset="0"/>
              <a:cs typeface="Lucida Sans Unicode"/>
            </a:endParaRPr>
          </a:p>
          <a:p>
            <a:pPr marL="342900" indent="-342900">
              <a:lnSpc>
                <a:spcPct val="150000"/>
              </a:lnSpc>
              <a:spcBef>
                <a:spcPts val="20"/>
              </a:spcBef>
              <a:buFont typeface="Arial" panose="020B0604020202020204" pitchFamily="34" charset="0"/>
              <a:buChar char="•"/>
            </a:pPr>
            <a:endParaRPr sz="2000" dirty="0">
              <a:latin typeface="Century Gothic" panose="020B0502020202020204" pitchFamily="34" charset="0"/>
              <a:cs typeface="Times New Roman"/>
            </a:endParaRPr>
          </a:p>
          <a:p>
            <a:pPr marL="298450" marR="170815" indent="-285750">
              <a:lnSpc>
                <a:spcPct val="150000"/>
              </a:lnSpc>
              <a:buFont typeface="Arial" panose="020B0604020202020204" pitchFamily="34" charset="0"/>
              <a:buChar char="•"/>
            </a:pPr>
            <a:r>
              <a:rPr sz="2000" spc="-5" dirty="0">
                <a:latin typeface="Century Gothic" panose="020B0502020202020204" pitchFamily="34" charset="0"/>
                <a:cs typeface="Lucida Sans Unicode"/>
              </a:rPr>
              <a:t>Case presentation, </a:t>
            </a:r>
            <a:r>
              <a:rPr sz="2000" spc="-10" dirty="0">
                <a:latin typeface="Century Gothic" panose="020B0502020202020204" pitchFamily="34" charset="0"/>
                <a:cs typeface="Lucida Sans Unicode"/>
              </a:rPr>
              <a:t>examination </a:t>
            </a:r>
            <a:r>
              <a:rPr sz="2000" spc="-5" dirty="0">
                <a:latin typeface="Century Gothic" panose="020B0502020202020204" pitchFamily="34" charset="0"/>
                <a:cs typeface="Lucida Sans Unicode"/>
              </a:rPr>
              <a:t>of DKA </a:t>
            </a:r>
            <a:r>
              <a:rPr sz="2000" spc="-10" dirty="0">
                <a:latin typeface="Century Gothic" panose="020B0502020202020204" pitchFamily="34" charset="0"/>
                <a:cs typeface="Lucida Sans Unicode"/>
              </a:rPr>
              <a:t>can provide provisional </a:t>
            </a:r>
            <a:r>
              <a:rPr sz="2000" spc="-5" dirty="0">
                <a:latin typeface="Century Gothic" panose="020B0502020202020204" pitchFamily="34" charset="0"/>
                <a:cs typeface="Lucida Sans Unicode"/>
              </a:rPr>
              <a:t>diagnosis, </a:t>
            </a:r>
            <a:r>
              <a:rPr sz="2000" spc="-10" dirty="0">
                <a:latin typeface="Century Gothic" panose="020B0502020202020204" pitchFamily="34" charset="0"/>
                <a:cs typeface="Lucida Sans Unicode"/>
              </a:rPr>
              <a:t>and  </a:t>
            </a:r>
            <a:r>
              <a:rPr sz="2000" spc="-5" dirty="0">
                <a:latin typeface="Century Gothic" panose="020B0502020202020204" pitchFamily="34" charset="0"/>
                <a:cs typeface="Lucida Sans Unicode"/>
              </a:rPr>
              <a:t>should </a:t>
            </a:r>
            <a:r>
              <a:rPr sz="2000" dirty="0">
                <a:latin typeface="Century Gothic" panose="020B0502020202020204" pitchFamily="34" charset="0"/>
                <a:cs typeface="Lucida Sans Unicode"/>
              </a:rPr>
              <a:t>be </a:t>
            </a:r>
            <a:r>
              <a:rPr sz="2000" spc="-5" dirty="0">
                <a:latin typeface="Century Gothic" panose="020B0502020202020204" pitchFamily="34" charset="0"/>
                <a:cs typeface="Lucida Sans Unicode"/>
              </a:rPr>
              <a:t>confirmed by comprehensive blood </a:t>
            </a:r>
            <a:r>
              <a:rPr sz="2000" spc="-10" dirty="0">
                <a:latin typeface="Century Gothic" panose="020B0502020202020204" pitchFamily="34" charset="0"/>
                <a:cs typeface="Lucida Sans Unicode"/>
              </a:rPr>
              <a:t>and </a:t>
            </a:r>
            <a:r>
              <a:rPr sz="2000" spc="-5" dirty="0">
                <a:latin typeface="Century Gothic" panose="020B0502020202020204" pitchFamily="34" charset="0"/>
                <a:cs typeface="Lucida Sans Unicode"/>
              </a:rPr>
              <a:t>urine </a:t>
            </a:r>
            <a:r>
              <a:rPr sz="2000" spc="-10" dirty="0">
                <a:latin typeface="Century Gothic" panose="020B0502020202020204" pitchFamily="34" charset="0"/>
                <a:cs typeface="Lucida Sans Unicode"/>
              </a:rPr>
              <a:t>lab </a:t>
            </a:r>
            <a:r>
              <a:rPr sz="2000" spc="-5" dirty="0">
                <a:latin typeface="Century Gothic" panose="020B0502020202020204" pitchFamily="34" charset="0"/>
                <a:cs typeface="Lucida Sans Unicode"/>
              </a:rPr>
              <a:t>investigation  </a:t>
            </a:r>
            <a:r>
              <a:rPr sz="2000" spc="-10" dirty="0">
                <a:latin typeface="Century Gothic" panose="020B0502020202020204" pitchFamily="34" charset="0"/>
                <a:cs typeface="Lucida Sans Unicode"/>
              </a:rPr>
              <a:t>including </a:t>
            </a:r>
            <a:r>
              <a:rPr sz="2000" spc="-5" dirty="0">
                <a:latin typeface="Century Gothic" panose="020B0502020202020204" pitchFamily="34" charset="0"/>
                <a:cs typeface="Lucida Sans Unicode"/>
              </a:rPr>
              <a:t>measuring blood glucose, KB, pH, </a:t>
            </a:r>
            <a:r>
              <a:rPr sz="2000" dirty="0">
                <a:latin typeface="Century Gothic" panose="020B0502020202020204" pitchFamily="34" charset="0"/>
                <a:cs typeface="Lucida Sans Unicode"/>
              </a:rPr>
              <a:t>pCO2, </a:t>
            </a:r>
            <a:r>
              <a:rPr sz="2000" spc="-10" dirty="0">
                <a:latin typeface="Century Gothic" panose="020B0502020202020204" pitchFamily="34" charset="0"/>
                <a:cs typeface="Lucida Sans Unicode"/>
              </a:rPr>
              <a:t>electrolytes, </a:t>
            </a:r>
            <a:r>
              <a:rPr sz="2000" spc="-5" dirty="0">
                <a:latin typeface="Century Gothic" panose="020B0502020202020204" pitchFamily="34" charset="0"/>
                <a:cs typeface="Lucida Sans Unicode"/>
              </a:rPr>
              <a:t>osmolality,  protein, </a:t>
            </a:r>
            <a:r>
              <a:rPr sz="2000" spc="-10" dirty="0">
                <a:latin typeface="Century Gothic" panose="020B0502020202020204" pitchFamily="34" charset="0"/>
                <a:cs typeface="Lucida Sans Unicode"/>
              </a:rPr>
              <a:t>and </a:t>
            </a:r>
            <a:r>
              <a:rPr sz="2000" spc="-5" dirty="0">
                <a:latin typeface="Century Gothic" panose="020B0502020202020204" pitchFamily="34" charset="0"/>
                <a:cs typeface="Lucida Sans Unicode"/>
              </a:rPr>
              <a:t>kidney function test; </a:t>
            </a:r>
            <a:r>
              <a:rPr sz="2000" spc="-10" dirty="0">
                <a:latin typeface="Century Gothic" panose="020B0502020202020204" pitchFamily="34" charset="0"/>
                <a:cs typeface="Lucida Sans Unicode"/>
              </a:rPr>
              <a:t>anion gap calculation; hematocrit; and </a:t>
            </a:r>
            <a:r>
              <a:rPr sz="2000" spc="-5" dirty="0">
                <a:latin typeface="Century Gothic" panose="020B0502020202020204" pitchFamily="34" charset="0"/>
                <a:cs typeface="Lucida Sans Unicode"/>
              </a:rPr>
              <a:t>urine  glucose </a:t>
            </a:r>
            <a:r>
              <a:rPr sz="2000" spc="-10" dirty="0">
                <a:latin typeface="Century Gothic" panose="020B0502020202020204" pitchFamily="34" charset="0"/>
                <a:cs typeface="Lucida Sans Unicode"/>
              </a:rPr>
              <a:t>and</a:t>
            </a:r>
            <a:r>
              <a:rPr sz="2000" spc="-40" dirty="0">
                <a:latin typeface="Century Gothic" panose="020B0502020202020204" pitchFamily="34" charset="0"/>
                <a:cs typeface="Lucida Sans Unicode"/>
              </a:rPr>
              <a:t> </a:t>
            </a:r>
            <a:r>
              <a:rPr sz="2000" spc="-5" dirty="0">
                <a:latin typeface="Century Gothic" panose="020B0502020202020204" pitchFamily="34" charset="0"/>
                <a:cs typeface="Lucida Sans Unicode"/>
              </a:rPr>
              <a:t>KB.</a:t>
            </a:r>
            <a:endParaRPr sz="2000" dirty="0">
              <a:latin typeface="Century Gothic" panose="020B0502020202020204" pitchFamily="34" charset="0"/>
              <a:cs typeface="Lucida Sans Unicode"/>
            </a:endParaRPr>
          </a:p>
        </p:txBody>
      </p:sp>
      <p:sp>
        <p:nvSpPr>
          <p:cNvPr id="2" name="TextBox 1"/>
          <p:cNvSpPr txBox="1"/>
          <p:nvPr/>
        </p:nvSpPr>
        <p:spPr>
          <a:xfrm>
            <a:off x="209915" y="774341"/>
            <a:ext cx="11532141" cy="10156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smtClean="0"/>
              <a:t>In DKA there is excessive </a:t>
            </a:r>
            <a:r>
              <a:rPr lang="en-GB" sz="2000" dirty="0" err="1" smtClean="0"/>
              <a:t>ketogenesis</a:t>
            </a:r>
            <a:r>
              <a:rPr lang="en-GB" sz="2000" dirty="0" smtClean="0"/>
              <a:t> (more than </a:t>
            </a:r>
            <a:r>
              <a:rPr lang="en-GB" sz="2000" dirty="0" err="1" smtClean="0"/>
              <a:t>ketolysis</a:t>
            </a:r>
            <a:r>
              <a:rPr lang="en-GB" sz="2000" dirty="0" smtClean="0"/>
              <a:t>) details of the mechanisms and consequences are required)</a:t>
            </a:r>
            <a:endParaRPr lang="en-US" sz="2000" dirty="0"/>
          </a:p>
        </p:txBody>
      </p:sp>
      <p:sp>
        <p:nvSpPr>
          <p:cNvPr id="6" name="TextBox 5"/>
          <p:cNvSpPr txBox="1"/>
          <p:nvPr/>
        </p:nvSpPr>
        <p:spPr>
          <a:xfrm>
            <a:off x="112267" y="33866"/>
            <a:ext cx="7582073" cy="584775"/>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Take Home </a:t>
            </a:r>
            <a:r>
              <a:rPr lang="en-GB" sz="3200" dirty="0" smtClean="0">
                <a:solidFill>
                  <a:srgbClr val="237D81"/>
                </a:solidFill>
                <a:latin typeface="Century Gothic" panose="020B0502020202020204" pitchFamily="34" charset="0"/>
              </a:rPr>
              <a:t>Messages</a:t>
            </a:r>
            <a:endParaRPr lang="en-GB" sz="3200" dirty="0">
              <a:solidFill>
                <a:srgbClr val="237D81"/>
              </a:solidFill>
              <a:latin typeface="Century Gothic" panose="020B0502020202020204" pitchFamily="34" charset="0"/>
            </a:endParaRPr>
          </a:p>
        </p:txBody>
      </p:sp>
    </p:spTree>
    <p:extLst>
      <p:ext uri="{BB962C8B-B14F-4D97-AF65-F5344CB8AC3E}">
        <p14:creationId xmlns:p14="http://schemas.microsoft.com/office/powerpoint/2010/main" val="3239146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 y="-2"/>
          <a:ext cx="12192003" cy="6843256"/>
        </p:xfrm>
        <a:graphic>
          <a:graphicData uri="http://schemas.openxmlformats.org/drawingml/2006/table">
            <a:tbl>
              <a:tblPr firstRow="1" bandRow="1">
                <a:tableStyleId>{5940675A-B579-460E-94D1-54222C63F5DA}</a:tableStyleId>
              </a:tblPr>
              <a:tblGrid>
                <a:gridCol w="521113">
                  <a:extLst>
                    <a:ext uri="{9D8B030D-6E8A-4147-A177-3AD203B41FA5}">
                      <a16:colId xmlns="" xmlns:a16="http://schemas.microsoft.com/office/drawing/2014/main" val="1130061010"/>
                    </a:ext>
                  </a:extLst>
                </a:gridCol>
                <a:gridCol w="589935">
                  <a:extLst>
                    <a:ext uri="{9D8B030D-6E8A-4147-A177-3AD203B41FA5}">
                      <a16:colId xmlns="" xmlns:a16="http://schemas.microsoft.com/office/drawing/2014/main" val="3732620818"/>
                    </a:ext>
                  </a:extLst>
                </a:gridCol>
                <a:gridCol w="2694039">
                  <a:extLst>
                    <a:ext uri="{9D8B030D-6E8A-4147-A177-3AD203B41FA5}">
                      <a16:colId xmlns="" xmlns:a16="http://schemas.microsoft.com/office/drawing/2014/main" val="1993848090"/>
                    </a:ext>
                  </a:extLst>
                </a:gridCol>
                <a:gridCol w="1730477">
                  <a:extLst>
                    <a:ext uri="{9D8B030D-6E8A-4147-A177-3AD203B41FA5}">
                      <a16:colId xmlns="" xmlns:a16="http://schemas.microsoft.com/office/drawing/2014/main" val="3878650956"/>
                    </a:ext>
                  </a:extLst>
                </a:gridCol>
                <a:gridCol w="6656439">
                  <a:extLst>
                    <a:ext uri="{9D8B030D-6E8A-4147-A177-3AD203B41FA5}">
                      <a16:colId xmlns="" xmlns:a16="http://schemas.microsoft.com/office/drawing/2014/main" val="80147358"/>
                    </a:ext>
                  </a:extLst>
                </a:gridCol>
              </a:tblGrid>
              <a:tr h="373628">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1200" dirty="0" smtClean="0"/>
                        <a:t>Diabetic emergencies </a:t>
                      </a:r>
                      <a:endParaRPr lang="en-US" kern="1200" dirty="0" smtClean="0"/>
                    </a:p>
                  </a:txBody>
                  <a:tcPr>
                    <a:solidFill>
                      <a:srgbClr val="33D2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05671913"/>
                  </a:ext>
                </a:extLst>
              </a:tr>
              <a:tr h="373628">
                <a:tc gridSpan="5">
                  <a:txBody>
                    <a:bodyPr/>
                    <a:lstStyle/>
                    <a:p>
                      <a:pPr algn="ctr"/>
                      <a:r>
                        <a:rPr lang="en-US" sz="1800" b="1" kern="1200" baseline="0" dirty="0" smtClean="0">
                          <a:solidFill>
                            <a:srgbClr val="002060"/>
                          </a:solidFill>
                          <a:latin typeface="+mn-lt"/>
                          <a:ea typeface="+mn-ea"/>
                          <a:cs typeface="+mn-cs"/>
                        </a:rPr>
                        <a:t>1. Diabetic Ketoacidosis (DKA)</a:t>
                      </a:r>
                      <a:endParaRPr lang="en-US" sz="1800" b="1" kern="1200" baseline="0" dirty="0">
                        <a:solidFill>
                          <a:srgbClr val="002060"/>
                        </a:solidFill>
                        <a:latin typeface="+mn-lt"/>
                        <a:ea typeface="+mn-ea"/>
                        <a:cs typeface="+mn-cs"/>
                      </a:endParaRPr>
                    </a:p>
                  </a:txBody>
                  <a:tcPr>
                    <a:solidFill>
                      <a:schemeClr val="bg1">
                        <a:lumMod val="95000"/>
                      </a:schemeClr>
                    </a:solidFill>
                  </a:tcPr>
                </a:tc>
                <a:tc hMerge="1">
                  <a:txBody>
                    <a:bodyPr/>
                    <a:lstStyle/>
                    <a:p>
                      <a:endParaRPr lang="en-US" dirty="0"/>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937234429"/>
                  </a:ext>
                </a:extLst>
              </a:tr>
              <a:tr h="550757">
                <a:tc>
                  <a:txBody>
                    <a:bodyPr/>
                    <a:lstStyle/>
                    <a:p>
                      <a:r>
                        <a:rPr lang="en-US" sz="1400" b="1" dirty="0" smtClean="0"/>
                        <a:t>Introduction</a:t>
                      </a:r>
                      <a:r>
                        <a:rPr lang="en-US" sz="1400" b="1" baseline="0" dirty="0" smtClean="0"/>
                        <a:t> </a:t>
                      </a:r>
                      <a:endParaRPr lang="en-US" sz="1400" b="1" dirty="0"/>
                    </a:p>
                  </a:txBody>
                  <a:tcPr vert="vert270">
                    <a:solidFill>
                      <a:srgbClr val="FFEEBD"/>
                    </a:solidFill>
                  </a:tcPr>
                </a:tc>
                <a:tc gridSpan="4">
                  <a:txBody>
                    <a:bodyPr/>
                    <a:lstStyle/>
                    <a:p>
                      <a:pPr marL="285750" indent="-285750">
                        <a:buFont typeface="Wingdings" panose="05000000000000000000" pitchFamily="2" charset="2"/>
                        <a:buChar char="ü"/>
                      </a:pPr>
                      <a:r>
                        <a:rPr lang="en-US" sz="1600" dirty="0" smtClean="0"/>
                        <a:t>Triad of </a:t>
                      </a:r>
                      <a:r>
                        <a:rPr lang="en-US" sz="1600" dirty="0" smtClean="0">
                          <a:solidFill>
                            <a:srgbClr val="FF0000"/>
                          </a:solidFill>
                        </a:rPr>
                        <a:t>hyperglycemia</a:t>
                      </a:r>
                      <a:r>
                        <a:rPr lang="en-US" sz="1600" dirty="0" smtClean="0"/>
                        <a:t>, high anion gap metabolic acidosis, and </a:t>
                      </a:r>
                      <a:r>
                        <a:rPr lang="en-US" sz="1600" dirty="0" err="1" smtClean="0"/>
                        <a:t>ketonemia</a:t>
                      </a:r>
                      <a:r>
                        <a:rPr lang="en-US" sz="1600" dirty="0" smtClean="0"/>
                        <a:t>.</a:t>
                      </a:r>
                    </a:p>
                    <a:p>
                      <a:pPr marL="285750" indent="-285750">
                        <a:buFont typeface="Wingdings" panose="05000000000000000000" pitchFamily="2" charset="2"/>
                        <a:buChar char="ü"/>
                      </a:pPr>
                      <a:r>
                        <a:rPr lang="en-US" sz="1600" dirty="0" smtClean="0"/>
                        <a:t>Characteristically associated with </a:t>
                      </a:r>
                      <a:r>
                        <a:rPr lang="en-US" sz="1600" dirty="0" smtClean="0">
                          <a:solidFill>
                            <a:srgbClr val="FF0000"/>
                          </a:solidFill>
                        </a:rPr>
                        <a:t>T1DM. </a:t>
                      </a:r>
                    </a:p>
                    <a:p>
                      <a:pPr marL="285750" indent="-285750">
                        <a:buFont typeface="Wingdings" panose="05000000000000000000" pitchFamily="2" charset="2"/>
                        <a:buChar char="ü"/>
                      </a:pPr>
                      <a:r>
                        <a:rPr lang="en-US" sz="1600" dirty="0" smtClean="0"/>
                        <a:t>DKA may be the first presentation of T1DM.</a:t>
                      </a:r>
                    </a:p>
                    <a:p>
                      <a:pPr marL="285750" indent="-285750">
                        <a:buFont typeface="Wingdings" panose="05000000000000000000" pitchFamily="2" charset="2"/>
                        <a:buChar char="ü"/>
                      </a:pPr>
                      <a:r>
                        <a:rPr lang="en-US" sz="1600" dirty="0" smtClean="0">
                          <a:solidFill>
                            <a:srgbClr val="FF0000"/>
                          </a:solidFill>
                        </a:rPr>
                        <a:t>It has become increasingly common in T2DM (in severe stress).</a:t>
                      </a: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766415364"/>
                  </a:ext>
                </a:extLst>
              </a:tr>
              <a:tr h="213360">
                <a:tc rowSpan="6">
                  <a:txBody>
                    <a:bodyPr/>
                    <a:lstStyle/>
                    <a:p>
                      <a:pPr marL="0" algn="ctr" defTabSz="914400" rtl="0" eaLnBrk="1" latinLnBrk="0" hangingPunct="1"/>
                      <a:r>
                        <a:rPr lang="en-US" sz="1600" b="1" kern="1200" dirty="0" smtClean="0">
                          <a:solidFill>
                            <a:schemeClr val="tx1"/>
                          </a:solidFill>
                          <a:latin typeface="+mn-lt"/>
                          <a:ea typeface="+mn-ea"/>
                          <a:cs typeface="+mn-cs"/>
                        </a:rPr>
                        <a:t>Ketone bodies</a:t>
                      </a:r>
                      <a:endParaRPr lang="en-US" sz="1600" b="1" kern="1200" dirty="0">
                        <a:solidFill>
                          <a:schemeClr val="tx1"/>
                        </a:solidFill>
                        <a:latin typeface="+mn-lt"/>
                        <a:ea typeface="+mn-ea"/>
                        <a:cs typeface="+mn-cs"/>
                      </a:endParaRPr>
                    </a:p>
                  </a:txBody>
                  <a:tcPr vert="vert270">
                    <a:solidFill>
                      <a:srgbClr val="C9FFE4"/>
                    </a:solidFill>
                  </a:tcPr>
                </a:tc>
                <a:tc rowSpan="3">
                  <a:txBody>
                    <a:bodyPr/>
                    <a:lstStyle/>
                    <a:p>
                      <a:pPr algn="ctr"/>
                      <a:r>
                        <a:rPr lang="en-US" sz="1600" b="0" dirty="0" smtClean="0"/>
                        <a:t>Types</a:t>
                      </a:r>
                    </a:p>
                  </a:txBody>
                  <a:tcPr vert="vert270">
                    <a:solidFill>
                      <a:srgbClr val="FFFFE5"/>
                    </a:solidFill>
                  </a:tcPr>
                </a:tc>
                <a:tc>
                  <a:txBody>
                    <a:bodyPr/>
                    <a:lstStyle/>
                    <a:p>
                      <a:pPr algn="ctr"/>
                      <a:r>
                        <a:rPr lang="en-US" sz="1600" dirty="0" smtClean="0"/>
                        <a:t>Acetoacetate</a:t>
                      </a:r>
                    </a:p>
                  </a:txBody>
                  <a:tcPr>
                    <a:solidFill>
                      <a:schemeClr val="accent1">
                        <a:lumMod val="20000"/>
                        <a:lumOff val="80000"/>
                      </a:schemeClr>
                    </a:solidFill>
                  </a:tcPr>
                </a:tc>
                <a:tc rowSpan="2">
                  <a:txBody>
                    <a:bodyPr/>
                    <a:lstStyle/>
                    <a:p>
                      <a:pPr algn="ctr"/>
                      <a:endParaRPr lang="en-US" sz="100" dirty="0" smtClean="0"/>
                    </a:p>
                    <a:p>
                      <a:pPr algn="ctr"/>
                      <a:endParaRPr lang="en-US" sz="100" dirty="0" smtClean="0"/>
                    </a:p>
                    <a:p>
                      <a:pPr algn="ctr"/>
                      <a:endParaRPr lang="en-US" sz="100" dirty="0" smtClean="0"/>
                    </a:p>
                    <a:p>
                      <a:pPr algn="ctr"/>
                      <a:endParaRPr lang="en-US" sz="100" dirty="0" smtClean="0"/>
                    </a:p>
                    <a:p>
                      <a:pPr algn="ctr"/>
                      <a:endParaRPr lang="en-US" sz="100" dirty="0" smtClean="0"/>
                    </a:p>
                    <a:p>
                      <a:pPr algn="ctr"/>
                      <a:endParaRPr lang="en-US" sz="100" dirty="0" smtClean="0"/>
                    </a:p>
                    <a:p>
                      <a:pPr algn="ctr"/>
                      <a:endParaRPr lang="en-US" sz="100" dirty="0" smtClean="0"/>
                    </a:p>
                    <a:p>
                      <a:pPr algn="ctr"/>
                      <a:endParaRPr lang="en-US" sz="100" dirty="0" smtClean="0"/>
                    </a:p>
                    <a:p>
                      <a:pPr algn="ctr"/>
                      <a:endParaRPr lang="en-US" sz="100" dirty="0" smtClean="0"/>
                    </a:p>
                    <a:p>
                      <a:pPr algn="ctr"/>
                      <a:endParaRPr lang="en-US" sz="100" dirty="0" smtClean="0"/>
                    </a:p>
                    <a:p>
                      <a:pPr algn="ctr"/>
                      <a:r>
                        <a:rPr lang="en-US" sz="1600" dirty="0" smtClean="0"/>
                        <a:t>Acid</a:t>
                      </a:r>
                      <a:endParaRPr lang="en-US" sz="1600" dirty="0"/>
                    </a:p>
                  </a:txBody>
                  <a:tcPr>
                    <a:solidFill>
                      <a:schemeClr val="accent1">
                        <a:lumMod val="20000"/>
                        <a:lumOff val="80000"/>
                      </a:schemeClr>
                    </a:solidFill>
                  </a:tcPr>
                </a:tc>
                <a:tc rowSpan="3">
                  <a:txBody>
                    <a:bodyPr/>
                    <a:lstStyle/>
                    <a:p>
                      <a:pPr algn="ctr"/>
                      <a:endParaRPr lang="en-US" sz="100" dirty="0" smtClean="0"/>
                    </a:p>
                    <a:p>
                      <a:pPr algn="ctr"/>
                      <a:endParaRPr lang="en-US" sz="100" dirty="0" smtClean="0"/>
                    </a:p>
                    <a:p>
                      <a:pPr algn="ctr"/>
                      <a:endParaRPr lang="en-US" sz="100" dirty="0" smtClean="0"/>
                    </a:p>
                    <a:p>
                      <a:pPr algn="ctr"/>
                      <a:endParaRPr lang="en-US" sz="100" dirty="0" smtClean="0"/>
                    </a:p>
                    <a:p>
                      <a:pPr algn="ctr"/>
                      <a:endParaRPr lang="en-US" sz="100" dirty="0" smtClean="0"/>
                    </a:p>
                    <a:p>
                      <a:pPr algn="ctr"/>
                      <a:endParaRPr lang="en-US" sz="100" dirty="0" smtClean="0"/>
                    </a:p>
                    <a:p>
                      <a:pPr algn="ctr"/>
                      <a:endParaRPr lang="en-US" sz="100" dirty="0" smtClean="0"/>
                    </a:p>
                    <a:p>
                      <a:pPr algn="ctr"/>
                      <a:endParaRPr lang="en-US" sz="100" dirty="0" smtClean="0"/>
                    </a:p>
                    <a:p>
                      <a:pPr algn="ctr"/>
                      <a:endParaRPr lang="en-US" sz="100" dirty="0" smtClean="0"/>
                    </a:p>
                    <a:p>
                      <a:pPr algn="ctr"/>
                      <a:endParaRPr lang="en-US" sz="100" dirty="0" smtClean="0"/>
                    </a:p>
                    <a:p>
                      <a:pPr algn="ctr"/>
                      <a:endParaRPr lang="en-US" sz="100" dirty="0" smtClean="0"/>
                    </a:p>
                    <a:p>
                      <a:pPr algn="ctr"/>
                      <a:endParaRPr lang="en-US" sz="100" dirty="0" smtClean="0"/>
                    </a:p>
                    <a:p>
                      <a:pPr algn="ctr"/>
                      <a:r>
                        <a:rPr lang="en-US" sz="1600" dirty="0" smtClean="0"/>
                        <a:t>They are </a:t>
                      </a:r>
                      <a:r>
                        <a:rPr lang="en-US" sz="1600" dirty="0" err="1" smtClean="0"/>
                        <a:t>producedby</a:t>
                      </a:r>
                      <a:r>
                        <a:rPr lang="en-US" sz="1600" dirty="0" smtClean="0"/>
                        <a:t> the liver (</a:t>
                      </a:r>
                      <a:r>
                        <a:rPr lang="en-US" sz="1600" dirty="0" err="1" smtClean="0">
                          <a:solidFill>
                            <a:srgbClr val="FF0000"/>
                          </a:solidFill>
                        </a:rPr>
                        <a:t>ketogenesis</a:t>
                      </a:r>
                      <a:r>
                        <a:rPr lang="en-US" sz="1600" dirty="0" smtClean="0"/>
                        <a:t>) and utilized for energy production by peripheral tissues (</a:t>
                      </a:r>
                      <a:r>
                        <a:rPr lang="en-US" sz="1600" dirty="0" err="1" smtClean="0">
                          <a:solidFill>
                            <a:srgbClr val="FF0000"/>
                          </a:solidFill>
                        </a:rPr>
                        <a:t>Ketolysis</a:t>
                      </a:r>
                      <a:r>
                        <a:rPr lang="en-US" sz="1600" dirty="0" smtClean="0"/>
                        <a:t>).</a:t>
                      </a:r>
                      <a:endParaRPr lang="en-US" sz="1600" dirty="0"/>
                    </a:p>
                  </a:txBody>
                  <a:tcPr>
                    <a:solidFill>
                      <a:schemeClr val="accent1">
                        <a:lumMod val="20000"/>
                        <a:lumOff val="80000"/>
                      </a:schemeClr>
                    </a:solidFill>
                  </a:tcPr>
                </a:tc>
                <a:extLst>
                  <a:ext uri="{0D108BD9-81ED-4DB2-BD59-A6C34878D82A}">
                    <a16:rowId xmlns="" xmlns:a16="http://schemas.microsoft.com/office/drawing/2014/main" val="3105437231"/>
                  </a:ext>
                </a:extLst>
              </a:tr>
              <a:tr h="365760">
                <a:tc vMerge="1">
                  <a:txBody>
                    <a:bodyPr/>
                    <a:lstStyle/>
                    <a:p>
                      <a:endParaRPr lang="en-US"/>
                    </a:p>
                  </a:txBody>
                  <a:tcPr/>
                </a:tc>
                <a:tc vMerge="1">
                  <a:txBody>
                    <a:bodyPr/>
                    <a:lstStyle/>
                    <a:p>
                      <a:pPr algn="ctr"/>
                      <a:endParaRPr lang="en-US" dirty="0"/>
                    </a:p>
                  </a:txBody>
                  <a:tcPr>
                    <a:solidFill>
                      <a:schemeClr val="bg1"/>
                    </a:solidFill>
                  </a:tcPr>
                </a:tc>
                <a:tc>
                  <a:txBody>
                    <a:bodyPr/>
                    <a:lstStyle/>
                    <a:p>
                      <a:pPr algn="ctr"/>
                      <a:r>
                        <a:rPr lang="el-GR" sz="1600" dirty="0" smtClean="0"/>
                        <a:t>β-</a:t>
                      </a:r>
                      <a:r>
                        <a:rPr lang="en-US" sz="1600" dirty="0" err="1" smtClean="0"/>
                        <a:t>Hydroxybutyrate</a:t>
                      </a:r>
                      <a:r>
                        <a:rPr lang="en-US" sz="1600" dirty="0" smtClean="0"/>
                        <a:t> </a:t>
                      </a:r>
                      <a:endParaRPr lang="en-US" sz="1600" dirty="0"/>
                    </a:p>
                  </a:txBody>
                  <a:tcPr>
                    <a:solidFill>
                      <a:schemeClr val="accent1">
                        <a:lumMod val="20000"/>
                        <a:lumOff val="80000"/>
                      </a:schemeClr>
                    </a:solidFill>
                  </a:tcPr>
                </a:tc>
                <a:tc vMerge="1">
                  <a:txBody>
                    <a:bodyPr/>
                    <a:lstStyle/>
                    <a:p>
                      <a:endParaRPr lang="en-US" dirty="0"/>
                    </a:p>
                  </a:txBody>
                  <a:tcPr>
                    <a:solidFill>
                      <a:schemeClr val="bg1"/>
                    </a:solidFill>
                  </a:tcPr>
                </a:tc>
                <a:tc vMerge="1">
                  <a:txBody>
                    <a:bodyPr/>
                    <a:lstStyle/>
                    <a:p>
                      <a:endParaRPr lang="en-US"/>
                    </a:p>
                  </a:txBody>
                  <a:tcPr/>
                </a:tc>
                <a:extLst>
                  <a:ext uri="{0D108BD9-81ED-4DB2-BD59-A6C34878D82A}">
                    <a16:rowId xmlns="" xmlns:a16="http://schemas.microsoft.com/office/drawing/2014/main" val="3001566465"/>
                  </a:ext>
                </a:extLst>
              </a:tr>
              <a:tr h="213360">
                <a:tc vMerge="1">
                  <a:txBody>
                    <a:bodyPr/>
                    <a:lstStyle/>
                    <a:p>
                      <a:endParaRPr lang="en-US"/>
                    </a:p>
                  </a:txBody>
                  <a:tcPr/>
                </a:tc>
                <a:tc vMerge="1">
                  <a:txBody>
                    <a:bodyPr/>
                    <a:lstStyle/>
                    <a:p>
                      <a:pPr algn="ctr"/>
                      <a:endParaRPr lang="en-US" dirty="0"/>
                    </a:p>
                  </a:txBody>
                  <a:tcPr>
                    <a:solidFill>
                      <a:schemeClr val="bg1"/>
                    </a:solidFill>
                  </a:tcPr>
                </a:tc>
                <a:tc>
                  <a:txBody>
                    <a:bodyPr/>
                    <a:lstStyle/>
                    <a:p>
                      <a:pPr algn="ctr"/>
                      <a:r>
                        <a:rPr lang="en-US" sz="1600" dirty="0" smtClean="0"/>
                        <a:t>Acetone</a:t>
                      </a:r>
                      <a:endParaRPr lang="en-US" sz="1600" dirty="0"/>
                    </a:p>
                  </a:txBody>
                  <a:tcPr>
                    <a:solidFill>
                      <a:schemeClr val="accent6">
                        <a:lumMod val="20000"/>
                        <a:lumOff val="80000"/>
                      </a:schemeClr>
                    </a:solidFill>
                  </a:tcPr>
                </a:tc>
                <a:tc>
                  <a:txBody>
                    <a:bodyPr/>
                    <a:lstStyle/>
                    <a:p>
                      <a:pPr algn="ctr"/>
                      <a:r>
                        <a:rPr lang="en-US" sz="1600" dirty="0" smtClean="0"/>
                        <a:t>Not Acid</a:t>
                      </a:r>
                      <a:endParaRPr lang="en-US" sz="1600" dirty="0"/>
                    </a:p>
                  </a:txBody>
                  <a:tcPr>
                    <a:solidFill>
                      <a:schemeClr val="accent6">
                        <a:lumMod val="20000"/>
                        <a:lumOff val="80000"/>
                      </a:schemeClr>
                    </a:solidFill>
                  </a:tcPr>
                </a:tc>
                <a:tc vMerge="1">
                  <a:txBody>
                    <a:bodyPr/>
                    <a:lstStyle/>
                    <a:p>
                      <a:endParaRPr lang="en-US"/>
                    </a:p>
                  </a:txBody>
                  <a:tcPr/>
                </a:tc>
                <a:extLst>
                  <a:ext uri="{0D108BD9-81ED-4DB2-BD59-A6C34878D82A}">
                    <a16:rowId xmlns="" xmlns:a16="http://schemas.microsoft.com/office/drawing/2014/main" val="2788276572"/>
                  </a:ext>
                </a:extLst>
              </a:tr>
              <a:tr h="213360">
                <a:tc vMerge="1">
                  <a:txBody>
                    <a:bodyPr/>
                    <a:lstStyle/>
                    <a:p>
                      <a:endParaRPr lang="en-US" dirty="0"/>
                    </a:p>
                  </a:txBody>
                  <a:tcPr>
                    <a:solidFill>
                      <a:schemeClr val="bg1"/>
                    </a:solidFill>
                  </a:tcPr>
                </a:tc>
                <a:tc>
                  <a:txBody>
                    <a:bodyPr/>
                    <a:lstStyle/>
                    <a:p>
                      <a:pPr algn="ctr"/>
                      <a:r>
                        <a:rPr lang="en-US" sz="1400" b="0" dirty="0" smtClean="0"/>
                        <a:t>Brain &amp; Ketone bodies</a:t>
                      </a:r>
                    </a:p>
                  </a:txBody>
                  <a:tcPr vert="vert270">
                    <a:solidFill>
                      <a:srgbClr val="FFFFE5"/>
                    </a:solidFill>
                  </a:tcPr>
                </a:tc>
                <a:tc gridSpan="3">
                  <a:txBody>
                    <a:bodyPr/>
                    <a:lstStyle/>
                    <a:p>
                      <a:pPr marL="285750" indent="-285750" algn="l">
                        <a:buFont typeface="Wingdings" panose="05000000000000000000" pitchFamily="2" charset="2"/>
                        <a:buChar char="ü"/>
                      </a:pPr>
                      <a:r>
                        <a:rPr lang="en-US" sz="1500" dirty="0" smtClean="0"/>
                        <a:t>Normally, </a:t>
                      </a:r>
                      <a:r>
                        <a:rPr lang="en-US" sz="1500" dirty="0" err="1" smtClean="0">
                          <a:solidFill>
                            <a:srgbClr val="FF0000"/>
                          </a:solidFill>
                        </a:rPr>
                        <a:t>glucoseis</a:t>
                      </a:r>
                      <a:r>
                        <a:rPr lang="en-US" sz="1500" dirty="0" smtClean="0"/>
                        <a:t> the primary fuel for the brain.</a:t>
                      </a:r>
                    </a:p>
                    <a:p>
                      <a:pPr marL="285750" indent="-285750" algn="l">
                        <a:buFont typeface="Wingdings" panose="05000000000000000000" pitchFamily="2" charset="2"/>
                        <a:buChar char="ü"/>
                      </a:pPr>
                      <a:r>
                        <a:rPr lang="en-US" sz="1500" dirty="0" smtClean="0"/>
                        <a:t>It can penetrate the blood brain barrier.</a:t>
                      </a:r>
                    </a:p>
                    <a:p>
                      <a:pPr marL="285750" indent="-285750" algn="l">
                        <a:buFont typeface="Wingdings" panose="05000000000000000000" pitchFamily="2" charset="2"/>
                        <a:buChar char="ü"/>
                      </a:pPr>
                      <a:r>
                        <a:rPr lang="en-US" sz="1500" dirty="0" smtClean="0"/>
                        <a:t>The brain’s GLUT is: </a:t>
                      </a:r>
                      <a:r>
                        <a:rPr lang="en-US" sz="1500" dirty="0" smtClean="0">
                          <a:solidFill>
                            <a:srgbClr val="FF0000"/>
                          </a:solidFill>
                        </a:rPr>
                        <a:t>insulin-independent.</a:t>
                      </a:r>
                    </a:p>
                    <a:p>
                      <a:pPr marL="285750" indent="-285750" algn="l">
                        <a:buFont typeface="Wingdings" panose="05000000000000000000" pitchFamily="2" charset="2"/>
                        <a:buChar char="ü"/>
                      </a:pPr>
                      <a:r>
                        <a:rPr lang="en-US" sz="1500" dirty="0" smtClean="0">
                          <a:solidFill>
                            <a:srgbClr val="FF0000"/>
                          </a:solidFill>
                        </a:rPr>
                        <a:t>If glucoses not available for the brain, the brain can utilize plasma ketone bodies, that can penetrate the blood brain barrier, and serve as fuel molecules.</a:t>
                      </a:r>
                    </a:p>
                  </a:txBody>
                  <a:tcPr>
                    <a:solidFill>
                      <a:schemeClr val="bg1"/>
                    </a:solidFill>
                  </a:tcPr>
                </a:tc>
                <a:tc hMerge="1">
                  <a:txBody>
                    <a:bodyPr/>
                    <a:lstStyle/>
                    <a:p>
                      <a:pPr algn="ctr"/>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 xmlns:a16="http://schemas.microsoft.com/office/drawing/2014/main" val="3034848704"/>
                  </a:ext>
                </a:extLst>
              </a:tr>
              <a:tr h="213360">
                <a:tc vMerge="1">
                  <a:txBody>
                    <a:bodyPr/>
                    <a:lstStyle/>
                    <a:p>
                      <a:endParaRPr lang="en-US" dirty="0"/>
                    </a:p>
                  </a:txBody>
                  <a:tcPr>
                    <a:solidFill>
                      <a:schemeClr val="bg1"/>
                    </a:solidFill>
                  </a:tcPr>
                </a:tc>
                <a:tc>
                  <a:txBody>
                    <a:bodyPr/>
                    <a:lstStyle/>
                    <a:p>
                      <a:pPr algn="ctr"/>
                      <a:r>
                        <a:rPr lang="en-US" sz="1400" b="0" dirty="0" err="1" smtClean="0"/>
                        <a:t>Ketogenesis</a:t>
                      </a:r>
                      <a:endParaRPr lang="en-US" sz="1400" b="0" dirty="0" smtClean="0"/>
                    </a:p>
                  </a:txBody>
                  <a:tcPr vert="vert270">
                    <a:solidFill>
                      <a:srgbClr val="FFFFE5"/>
                    </a:solidFill>
                  </a:tcPr>
                </a:tc>
                <a:tc gridSpan="3">
                  <a:txBody>
                    <a:bodyPr/>
                    <a:lstStyle/>
                    <a:p>
                      <a:pPr algn="l"/>
                      <a:r>
                        <a:rPr lang="en-US" sz="1600" dirty="0" smtClean="0">
                          <a:solidFill>
                            <a:schemeClr val="accent5"/>
                          </a:solidFill>
                        </a:rPr>
                        <a:t>Occurs in: </a:t>
                      </a:r>
                    </a:p>
                    <a:p>
                      <a:pPr algn="l"/>
                      <a:r>
                        <a:rPr lang="en-US" sz="1600" dirty="0" smtClean="0"/>
                        <a:t>Hepatocyte mitochondria.</a:t>
                      </a:r>
                    </a:p>
                    <a:p>
                      <a:pPr algn="l"/>
                      <a:r>
                        <a:rPr lang="en-US" sz="1600" dirty="0" smtClean="0">
                          <a:solidFill>
                            <a:schemeClr val="accent5"/>
                          </a:solidFill>
                        </a:rPr>
                        <a:t>Steps: </a:t>
                      </a:r>
                    </a:p>
                    <a:p>
                      <a:pPr algn="l"/>
                      <a:r>
                        <a:rPr lang="en-US" sz="1600" dirty="0" smtClean="0"/>
                        <a:t>In uncontrolled DM there is ↑</a:t>
                      </a:r>
                      <a:r>
                        <a:rPr lang="en-US" sz="1600" dirty="0" err="1" smtClean="0"/>
                        <a:t>lipolysisin</a:t>
                      </a:r>
                      <a:r>
                        <a:rPr lang="en-US" sz="1600" dirty="0" smtClean="0"/>
                        <a:t> adipose tissue </a:t>
                      </a:r>
                      <a:r>
                        <a:rPr lang="en-US" sz="1600" dirty="0" smtClean="0">
                          <a:sym typeface="Wingdings" panose="05000000000000000000" pitchFamily="2" charset="2"/>
                        </a:rPr>
                        <a:t> ↑ (FFA) mobilization to liver  ↑hepatic FA oxidation</a:t>
                      </a:r>
                      <a:r>
                        <a:rPr lang="en-US" sz="1600" baseline="0" dirty="0" smtClean="0">
                          <a:sym typeface="Wingdings" panose="05000000000000000000" pitchFamily="2" charset="2"/>
                        </a:rPr>
                        <a:t>  ↑ acetyl CoA </a:t>
                      </a:r>
                      <a:endParaRPr lang="en-US" sz="1600" dirty="0" smtClean="0">
                        <a:sym typeface="Wingdings" panose="05000000000000000000" pitchFamily="2" charset="2"/>
                      </a:endParaRPr>
                    </a:p>
                  </a:txBody>
                  <a:tcP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154193662"/>
                  </a:ext>
                </a:extLst>
              </a:tr>
              <a:tr h="213360">
                <a:tc vMerge="1">
                  <a:txBody>
                    <a:bodyPr/>
                    <a:lstStyle/>
                    <a:p>
                      <a:endParaRPr lang="en-US" dirty="0"/>
                    </a:p>
                  </a:txBody>
                  <a:tcPr>
                    <a:solidFill>
                      <a:schemeClr val="bg1"/>
                    </a:solidFill>
                  </a:tcPr>
                </a:tc>
                <a:tc>
                  <a:txBody>
                    <a:bodyPr/>
                    <a:lstStyle/>
                    <a:p>
                      <a:pPr algn="ctr"/>
                      <a:r>
                        <a:rPr lang="en-US" sz="1600" b="0" dirty="0" err="1" smtClean="0"/>
                        <a:t>Ketolysis</a:t>
                      </a:r>
                      <a:endParaRPr lang="en-US" sz="1600" b="0" dirty="0" smtClean="0"/>
                    </a:p>
                  </a:txBody>
                  <a:tcPr vert="vert270">
                    <a:solidFill>
                      <a:srgbClr val="FFFFE5"/>
                    </a:solidFill>
                  </a:tcPr>
                </a:tc>
                <a:tc gridSpan="3">
                  <a:txBody>
                    <a:bodyPr/>
                    <a:lstStyle/>
                    <a:p>
                      <a:pPr algn="l"/>
                      <a:r>
                        <a:rPr lang="en-US" sz="1500" dirty="0" smtClean="0">
                          <a:solidFill>
                            <a:schemeClr val="accent5"/>
                          </a:solidFill>
                        </a:rPr>
                        <a:t>Takes place in: </a:t>
                      </a:r>
                      <a:r>
                        <a:rPr lang="en-US" sz="1500" dirty="0" smtClean="0"/>
                        <a:t>extrahepatic tissues.</a:t>
                      </a:r>
                    </a:p>
                    <a:p>
                      <a:pPr algn="l"/>
                      <a:r>
                        <a:rPr lang="en-US" sz="1500" dirty="0" smtClean="0">
                          <a:solidFill>
                            <a:schemeClr val="accent5"/>
                          </a:solidFill>
                        </a:rPr>
                        <a:t>Occurs in: </a:t>
                      </a:r>
                      <a:r>
                        <a:rPr lang="en-US" sz="1500" dirty="0" smtClean="0"/>
                        <a:t>the mitochondria (</a:t>
                      </a:r>
                      <a:r>
                        <a:rPr lang="en-US" sz="1500" dirty="0" smtClean="0">
                          <a:solidFill>
                            <a:srgbClr val="FF0000"/>
                          </a:solidFill>
                        </a:rPr>
                        <a:t>so cannot occur in RBCs</a:t>
                      </a:r>
                      <a:r>
                        <a:rPr lang="en-US" sz="1500" dirty="0" smtClean="0"/>
                        <a:t>).</a:t>
                      </a:r>
                    </a:p>
                    <a:p>
                      <a:pPr algn="l"/>
                      <a:r>
                        <a:rPr lang="en-US" sz="1500" dirty="0" smtClean="0">
                          <a:solidFill>
                            <a:srgbClr val="FF0000"/>
                          </a:solidFill>
                        </a:rPr>
                        <a:t>Does not occur in the liver (as the liver lacks the </a:t>
                      </a:r>
                      <a:r>
                        <a:rPr lang="en-US" sz="1500" dirty="0" err="1" smtClean="0">
                          <a:solidFill>
                            <a:srgbClr val="FF0000"/>
                          </a:solidFill>
                        </a:rPr>
                        <a:t>thiophorase</a:t>
                      </a:r>
                      <a:r>
                        <a:rPr lang="en-US" sz="1500" dirty="0" smtClean="0">
                          <a:solidFill>
                            <a:srgbClr val="FF0000"/>
                          </a:solidFill>
                        </a:rPr>
                        <a:t> enzyme required for </a:t>
                      </a:r>
                      <a:r>
                        <a:rPr lang="en-US" sz="1500" dirty="0" err="1" smtClean="0">
                          <a:solidFill>
                            <a:srgbClr val="FF0000"/>
                          </a:solidFill>
                        </a:rPr>
                        <a:t>ketolysis</a:t>
                      </a:r>
                      <a:r>
                        <a:rPr lang="en-US" sz="1500" dirty="0" smtClean="0">
                          <a:solidFill>
                            <a:srgbClr val="FF0000"/>
                          </a:solidFill>
                        </a:rPr>
                        <a:t>). </a:t>
                      </a:r>
                    </a:p>
                    <a:p>
                      <a:pPr algn="l"/>
                      <a:r>
                        <a:rPr lang="en-US" sz="1500" dirty="0" smtClean="0">
                          <a:solidFill>
                            <a:schemeClr val="accent5"/>
                          </a:solidFill>
                        </a:rPr>
                        <a:t>Steps</a:t>
                      </a:r>
                      <a:r>
                        <a:rPr lang="en-US" sz="1500" dirty="0" smtClean="0"/>
                        <a:t>:</a:t>
                      </a:r>
                    </a:p>
                    <a:p>
                      <a:pPr marL="342900" indent="-342900" algn="l">
                        <a:buFont typeface="+mj-lt"/>
                        <a:buAutoNum type="arabicPeriod"/>
                      </a:pPr>
                      <a:r>
                        <a:rPr lang="el-GR" sz="1500" dirty="0" smtClean="0"/>
                        <a:t>β-</a:t>
                      </a:r>
                      <a:r>
                        <a:rPr lang="en-US" sz="1500" dirty="0" err="1" smtClean="0"/>
                        <a:t>Hydroxybutyrateis</a:t>
                      </a:r>
                      <a:r>
                        <a:rPr lang="en-US" sz="1500" dirty="0" smtClean="0"/>
                        <a:t> oxidized to acetoacetate (</a:t>
                      </a:r>
                      <a:r>
                        <a:rPr lang="en-US" sz="1500" dirty="0" smtClean="0">
                          <a:solidFill>
                            <a:srgbClr val="FF0000"/>
                          </a:solidFill>
                        </a:rPr>
                        <a:t>by a dehydrogenase</a:t>
                      </a:r>
                      <a:r>
                        <a:rPr lang="en-US" sz="1500" dirty="0" smtClean="0"/>
                        <a:t>).</a:t>
                      </a:r>
                    </a:p>
                    <a:p>
                      <a:pPr marL="342900" indent="-342900" algn="l">
                        <a:buFont typeface="+mj-lt"/>
                        <a:buAutoNum type="arabicPeriod"/>
                      </a:pPr>
                      <a:r>
                        <a:rPr lang="en-US" sz="1500" dirty="0" err="1" smtClean="0"/>
                        <a:t>Acetoacetateis</a:t>
                      </a:r>
                      <a:r>
                        <a:rPr lang="en-US" sz="1500" dirty="0" smtClean="0"/>
                        <a:t> converted to </a:t>
                      </a:r>
                      <a:r>
                        <a:rPr lang="en-US" sz="1500" dirty="0" err="1" smtClean="0"/>
                        <a:t>acetoacetylCoA</a:t>
                      </a:r>
                      <a:r>
                        <a:rPr lang="en-US" sz="1500" dirty="0" smtClean="0"/>
                        <a:t> (</a:t>
                      </a:r>
                      <a:r>
                        <a:rPr lang="en-US" sz="1500" dirty="0" smtClean="0">
                          <a:solidFill>
                            <a:srgbClr val="FF0000"/>
                          </a:solidFill>
                        </a:rPr>
                        <a:t>catalyzed by </a:t>
                      </a:r>
                      <a:r>
                        <a:rPr lang="en-US" sz="1500" dirty="0" err="1" smtClean="0">
                          <a:solidFill>
                            <a:srgbClr val="FF0000"/>
                          </a:solidFill>
                        </a:rPr>
                        <a:t>thiophorase</a:t>
                      </a:r>
                      <a:r>
                        <a:rPr lang="en-US" sz="1500" dirty="0" smtClean="0"/>
                        <a:t>).</a:t>
                      </a:r>
                    </a:p>
                    <a:p>
                      <a:pPr marL="342900" indent="-342900" algn="l">
                        <a:buFont typeface="+mj-lt"/>
                        <a:buAutoNum type="arabicPeriod"/>
                      </a:pPr>
                      <a:r>
                        <a:rPr lang="en-US" sz="1500" dirty="0" err="1" smtClean="0"/>
                        <a:t>AcetoacetylCoA</a:t>
                      </a:r>
                      <a:r>
                        <a:rPr lang="en-US" sz="1500" dirty="0" smtClean="0"/>
                        <a:t> is converted to </a:t>
                      </a:r>
                      <a:r>
                        <a:rPr lang="en-US" sz="1500" dirty="0" err="1" smtClean="0"/>
                        <a:t>acetylCoAs</a:t>
                      </a:r>
                      <a:r>
                        <a:rPr lang="en-US" sz="1500" dirty="0" smtClean="0"/>
                        <a:t>. </a:t>
                      </a:r>
                    </a:p>
                  </a:txBody>
                  <a:tcP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119609060"/>
                  </a:ext>
                </a:extLst>
              </a:tr>
            </a:tbl>
          </a:graphicData>
        </a:graphic>
      </p:graphicFrame>
    </p:spTree>
    <p:extLst>
      <p:ext uri="{BB962C8B-B14F-4D97-AF65-F5344CB8AC3E}">
        <p14:creationId xmlns:p14="http://schemas.microsoft.com/office/powerpoint/2010/main" val="2955585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43062763"/>
              </p:ext>
            </p:extLst>
          </p:nvPr>
        </p:nvGraphicFramePr>
        <p:xfrm>
          <a:off x="159657" y="845573"/>
          <a:ext cx="11829143" cy="5860028"/>
        </p:xfrm>
        <a:graphic>
          <a:graphicData uri="http://schemas.openxmlformats.org/drawingml/2006/table">
            <a:tbl>
              <a:tblPr firstRow="1" bandRow="1">
                <a:tableStyleId>{5940675A-B579-460E-94D1-54222C63F5DA}</a:tableStyleId>
              </a:tblPr>
              <a:tblGrid>
                <a:gridCol w="853426">
                  <a:extLst>
                    <a:ext uri="{9D8B030D-6E8A-4147-A177-3AD203B41FA5}">
                      <a16:colId xmlns="" xmlns:a16="http://schemas.microsoft.com/office/drawing/2014/main" val="1130061010"/>
                    </a:ext>
                  </a:extLst>
                </a:gridCol>
                <a:gridCol w="10975717">
                  <a:extLst>
                    <a:ext uri="{9D8B030D-6E8A-4147-A177-3AD203B41FA5}">
                      <a16:colId xmlns="" xmlns:a16="http://schemas.microsoft.com/office/drawing/2014/main" val="3732620818"/>
                    </a:ext>
                  </a:extLst>
                </a:gridCol>
              </a:tblGrid>
              <a:tr h="373628">
                <a:tc gridSpan="2">
                  <a:txBody>
                    <a:bodyPr/>
                    <a:lstStyle/>
                    <a:p>
                      <a:pPr algn="ctr"/>
                      <a:r>
                        <a:rPr lang="en-US" dirty="0" smtClean="0"/>
                        <a:t>Cont. </a:t>
                      </a:r>
                      <a:endParaRPr lang="en-US" dirty="0"/>
                    </a:p>
                  </a:txBody>
                  <a:tcPr>
                    <a:solidFill>
                      <a:schemeClr val="bg1">
                        <a:lumMod val="95000"/>
                      </a:schemeClr>
                    </a:solidFill>
                  </a:tcPr>
                </a:tc>
                <a:tc hMerge="1">
                  <a:txBody>
                    <a:bodyPr/>
                    <a:lstStyle/>
                    <a:p>
                      <a:endParaRPr lang="en-US" dirty="0"/>
                    </a:p>
                  </a:txBody>
                  <a:tcPr>
                    <a:solidFill>
                      <a:schemeClr val="bg1"/>
                    </a:solidFill>
                  </a:tcPr>
                </a:tc>
                <a:extLst>
                  <a:ext uri="{0D108BD9-81ED-4DB2-BD59-A6C34878D82A}">
                    <a16:rowId xmlns="" xmlns:a16="http://schemas.microsoft.com/office/drawing/2014/main" val="3937234429"/>
                  </a:ext>
                </a:extLst>
              </a:tr>
              <a:tr h="550757">
                <a:tc>
                  <a:txBody>
                    <a:bodyPr/>
                    <a:lstStyle/>
                    <a:p>
                      <a:pPr algn="ctr"/>
                      <a:r>
                        <a:rPr lang="en-US" sz="1600" dirty="0" smtClean="0"/>
                        <a:t>Mechanism of </a:t>
                      </a:r>
                      <a:r>
                        <a:rPr lang="en-US" sz="1600" dirty="0" err="1" smtClean="0"/>
                        <a:t>DkA</a:t>
                      </a:r>
                      <a:r>
                        <a:rPr lang="en-US" sz="1600" baseline="0" dirty="0" smtClean="0"/>
                        <a:t> </a:t>
                      </a:r>
                      <a:endParaRPr lang="en-US" sz="1600" dirty="0"/>
                    </a:p>
                  </a:txBody>
                  <a:tcPr vert="vert270">
                    <a:solidFill>
                      <a:srgbClr val="FFE5FF"/>
                    </a:solidFill>
                  </a:tcPr>
                </a:tc>
                <a:tc>
                  <a:txBody>
                    <a:bodyPr/>
                    <a:lstStyle/>
                    <a:p>
                      <a:pPr marL="285750" indent="-285750">
                        <a:buFont typeface="Wingdings" panose="05000000000000000000" pitchFamily="2" charset="2"/>
                        <a:buChar char="ü"/>
                      </a:pPr>
                      <a:r>
                        <a:rPr lang="en-US" sz="1800" dirty="0" smtClean="0">
                          <a:solidFill>
                            <a:schemeClr val="accent5"/>
                          </a:solidFill>
                        </a:rPr>
                        <a:t>In uncontrolled DM </a:t>
                      </a:r>
                      <a:r>
                        <a:rPr lang="en-US" sz="1800" dirty="0" err="1" smtClean="0">
                          <a:solidFill>
                            <a:schemeClr val="accent5"/>
                          </a:solidFill>
                        </a:rPr>
                        <a:t>thereis</a:t>
                      </a:r>
                      <a:r>
                        <a:rPr lang="en-US" sz="1800" dirty="0" smtClean="0">
                          <a:solidFill>
                            <a:schemeClr val="accent5"/>
                          </a:solidFill>
                        </a:rPr>
                        <a:t>: </a:t>
                      </a:r>
                    </a:p>
                    <a:p>
                      <a:r>
                        <a:rPr lang="en-US" sz="1800" dirty="0" smtClean="0"/>
                        <a:t>↑lipolysis in adipose tissue ↑  [FFA] </a:t>
                      </a:r>
                      <a:r>
                        <a:rPr lang="en-US" sz="1800" dirty="0" smtClean="0">
                          <a:sym typeface="Wingdings" panose="05000000000000000000" pitchFamily="2" charset="2"/>
                        </a:rPr>
                        <a:t> </a:t>
                      </a:r>
                      <a:r>
                        <a:rPr lang="en-US" sz="1800" dirty="0" smtClean="0"/>
                        <a:t>↑ mobilization of FFA  to liver </a:t>
                      </a:r>
                      <a:r>
                        <a:rPr lang="en-US" sz="1800" dirty="0" smtClean="0">
                          <a:sym typeface="Wingdings" panose="05000000000000000000" pitchFamily="2" charset="2"/>
                        </a:rPr>
                        <a:t> </a:t>
                      </a:r>
                      <a:r>
                        <a:rPr lang="en-US" sz="1800" dirty="0" smtClean="0"/>
                        <a:t>↑</a:t>
                      </a:r>
                      <a:r>
                        <a:rPr lang="en-US" sz="1800" dirty="0" err="1" smtClean="0"/>
                        <a:t>hepaticFAoxidation</a:t>
                      </a:r>
                      <a:r>
                        <a:rPr lang="en-US" sz="1800" dirty="0" smtClean="0"/>
                        <a:t> </a:t>
                      </a:r>
                      <a:r>
                        <a:rPr lang="en-US" sz="1800" dirty="0" smtClean="0">
                          <a:sym typeface="Wingdings" panose="05000000000000000000" pitchFamily="2" charset="2"/>
                        </a:rPr>
                        <a:t> </a:t>
                      </a:r>
                      <a:r>
                        <a:rPr lang="en-US" sz="1800" dirty="0" smtClean="0"/>
                        <a:t>↑ </a:t>
                      </a:r>
                      <a:r>
                        <a:rPr lang="en-US" sz="1800" dirty="0" err="1" smtClean="0"/>
                        <a:t>hepaticacetylCoA</a:t>
                      </a:r>
                      <a:r>
                        <a:rPr lang="en-US" sz="1800" dirty="0" smtClean="0"/>
                        <a:t> which will be utilized in  KB synthesis (</a:t>
                      </a:r>
                      <a:r>
                        <a:rPr lang="en-US" sz="1800" dirty="0" err="1" smtClean="0">
                          <a:solidFill>
                            <a:srgbClr val="FF0000"/>
                          </a:solidFill>
                        </a:rPr>
                        <a:t>ketogenesis</a:t>
                      </a:r>
                      <a:r>
                        <a:rPr lang="en-US" sz="1800" dirty="0" smtClean="0"/>
                        <a:t>) </a:t>
                      </a:r>
                      <a:r>
                        <a:rPr lang="en-US" sz="1800" dirty="0" smtClean="0">
                          <a:sym typeface="Wingdings" panose="05000000000000000000" pitchFamily="2" charset="2"/>
                        </a:rPr>
                        <a:t> </a:t>
                      </a:r>
                      <a:r>
                        <a:rPr lang="en-US" sz="1800" dirty="0" smtClean="0">
                          <a:solidFill>
                            <a:srgbClr val="FF0000"/>
                          </a:solidFill>
                        </a:rPr>
                        <a:t>↑ ketoacidosis.</a:t>
                      </a:r>
                    </a:p>
                    <a:p>
                      <a:pPr marL="285750" indent="-285750">
                        <a:buFont typeface="Wingdings" panose="05000000000000000000" pitchFamily="2" charset="2"/>
                        <a:buChar char="ü"/>
                      </a:pPr>
                      <a:r>
                        <a:rPr lang="en-US" sz="1800" dirty="0" smtClean="0">
                          <a:solidFill>
                            <a:schemeClr val="accent5"/>
                          </a:solidFill>
                        </a:rPr>
                        <a:t>In uncontrolled DM: </a:t>
                      </a:r>
                    </a:p>
                    <a:p>
                      <a:r>
                        <a:rPr lang="en-US" sz="1800" dirty="0" smtClean="0">
                          <a:solidFill>
                            <a:srgbClr val="FF0000"/>
                          </a:solidFill>
                        </a:rPr>
                        <a:t>The rate of </a:t>
                      </a:r>
                      <a:r>
                        <a:rPr lang="en-US" sz="1800" dirty="0" err="1" smtClean="0">
                          <a:solidFill>
                            <a:srgbClr val="FF0000"/>
                          </a:solidFill>
                        </a:rPr>
                        <a:t>ketogenesisis</a:t>
                      </a:r>
                      <a:r>
                        <a:rPr lang="en-US" sz="1800" dirty="0" smtClean="0">
                          <a:solidFill>
                            <a:srgbClr val="FF0000"/>
                          </a:solidFill>
                        </a:rPr>
                        <a:t> &gt; the rate of  </a:t>
                      </a:r>
                      <a:r>
                        <a:rPr lang="en-US" sz="1800" dirty="0" err="1" smtClean="0">
                          <a:solidFill>
                            <a:srgbClr val="FF0000"/>
                          </a:solidFill>
                        </a:rPr>
                        <a:t>ketolysis</a:t>
                      </a:r>
                      <a:r>
                        <a:rPr lang="en-US" sz="1800" dirty="0" smtClean="0">
                          <a:solidFill>
                            <a:srgbClr val="FF0000"/>
                          </a:solidFill>
                        </a:rPr>
                        <a:t>.</a:t>
                      </a:r>
                    </a:p>
                    <a:p>
                      <a:pPr marL="342900" indent="-342900">
                        <a:buFont typeface="+mj-lt"/>
                        <a:buAutoNum type="arabicPeriod"/>
                      </a:pPr>
                      <a:r>
                        <a:rPr lang="en-US" sz="1800" dirty="0" err="1" smtClean="0"/>
                        <a:t>ketonemia</a:t>
                      </a:r>
                      <a:r>
                        <a:rPr lang="en-US" sz="1800" dirty="0" smtClean="0"/>
                        <a:t>(↑[KB] in blood).</a:t>
                      </a:r>
                    </a:p>
                    <a:p>
                      <a:pPr marL="342900" indent="-342900">
                        <a:buFont typeface="+mj-lt"/>
                        <a:buAutoNum type="arabicPeriod"/>
                      </a:pPr>
                      <a:r>
                        <a:rPr lang="en-US" sz="1800" dirty="0" err="1" smtClean="0"/>
                        <a:t>ketonuria</a:t>
                      </a:r>
                      <a:r>
                        <a:rPr lang="en-US" sz="1800" dirty="0" smtClean="0"/>
                        <a:t>(↑[KB] in  urine). </a:t>
                      </a:r>
                    </a:p>
                  </a:txBody>
                  <a:tcPr>
                    <a:solidFill>
                      <a:schemeClr val="bg1"/>
                    </a:solidFill>
                  </a:tcPr>
                </a:tc>
                <a:extLst>
                  <a:ext uri="{0D108BD9-81ED-4DB2-BD59-A6C34878D82A}">
                    <a16:rowId xmlns="" xmlns:a16="http://schemas.microsoft.com/office/drawing/2014/main" val="1766415364"/>
                  </a:ext>
                </a:extLst>
              </a:tr>
              <a:tr h="550757">
                <a:tc>
                  <a:txBody>
                    <a:bodyPr/>
                    <a:lstStyle/>
                    <a:p>
                      <a:pPr algn="ctr"/>
                      <a:r>
                        <a:rPr lang="en-US" sz="1500" dirty="0" smtClean="0"/>
                        <a:t>Manifestations of DKA</a:t>
                      </a:r>
                    </a:p>
                    <a:p>
                      <a:pPr algn="ctr"/>
                      <a:endParaRPr lang="en-US" sz="1600" dirty="0"/>
                    </a:p>
                  </a:txBody>
                  <a:tcPr vert="vert270">
                    <a:solidFill>
                      <a:schemeClr val="accent6">
                        <a:lumMod val="20000"/>
                        <a:lumOff val="80000"/>
                      </a:schemeClr>
                    </a:solidFill>
                  </a:tcPr>
                </a:tc>
                <a:tc>
                  <a:txBody>
                    <a:bodyPr/>
                    <a:lstStyle/>
                    <a:p>
                      <a:pPr marL="342900" indent="-342900">
                        <a:lnSpc>
                          <a:spcPct val="150000"/>
                        </a:lnSpc>
                        <a:buFont typeface="+mj-lt"/>
                        <a:buAutoNum type="arabicPeriod"/>
                      </a:pPr>
                      <a:r>
                        <a:rPr lang="en-US" sz="1800" dirty="0" smtClean="0"/>
                        <a:t>Fruity odor on breath</a:t>
                      </a:r>
                    </a:p>
                    <a:p>
                      <a:pPr marL="342900" indent="-342900">
                        <a:lnSpc>
                          <a:spcPct val="150000"/>
                        </a:lnSpc>
                        <a:buFont typeface="+mj-lt"/>
                        <a:buAutoNum type="arabicPeriod"/>
                      </a:pPr>
                      <a:r>
                        <a:rPr lang="en-US" sz="1800" dirty="0" smtClean="0"/>
                        <a:t>Acidosis</a:t>
                      </a:r>
                    </a:p>
                    <a:p>
                      <a:pPr marL="342900" indent="-342900">
                        <a:lnSpc>
                          <a:spcPct val="150000"/>
                        </a:lnSpc>
                        <a:buFont typeface="+mj-lt"/>
                        <a:buAutoNum type="arabicPeriod"/>
                      </a:pPr>
                      <a:r>
                        <a:rPr lang="en-US" sz="1800" dirty="0" smtClean="0"/>
                        <a:t>Dehydration</a:t>
                      </a:r>
                    </a:p>
                  </a:txBody>
                  <a:tcPr>
                    <a:solidFill>
                      <a:schemeClr val="bg1"/>
                    </a:solidFill>
                  </a:tcPr>
                </a:tc>
                <a:extLst>
                  <a:ext uri="{0D108BD9-81ED-4DB2-BD59-A6C34878D82A}">
                    <a16:rowId xmlns="" xmlns:a16="http://schemas.microsoft.com/office/drawing/2014/main" val="4023653737"/>
                  </a:ext>
                </a:extLst>
              </a:tr>
              <a:tr h="865452">
                <a:tc>
                  <a:txBody>
                    <a:bodyPr/>
                    <a:lstStyle/>
                    <a:p>
                      <a:pPr algn="ctr"/>
                      <a:r>
                        <a:rPr lang="en-US" sz="1600" dirty="0" smtClean="0"/>
                        <a:t>Precipitating factors for DKA</a:t>
                      </a:r>
                    </a:p>
                    <a:p>
                      <a:pPr algn="ctr"/>
                      <a:endParaRPr lang="en-US" sz="1600" dirty="0"/>
                    </a:p>
                  </a:txBody>
                  <a:tcPr vert="vert270">
                    <a:solidFill>
                      <a:srgbClr val="FFE7E7"/>
                    </a:solidFill>
                  </a:tcPr>
                </a:tc>
                <a:tc>
                  <a:txBody>
                    <a:bodyPr/>
                    <a:lstStyle/>
                    <a:p>
                      <a:pPr marL="342900" indent="-342900">
                        <a:lnSpc>
                          <a:spcPct val="150000"/>
                        </a:lnSpc>
                        <a:buFont typeface="+mj-lt"/>
                        <a:buAutoNum type="arabicPeriod"/>
                      </a:pPr>
                      <a:r>
                        <a:rPr lang="en-US" sz="1800" dirty="0" smtClean="0"/>
                        <a:t>Infection(30-40%)</a:t>
                      </a:r>
                    </a:p>
                    <a:p>
                      <a:pPr marL="342900" indent="-342900">
                        <a:lnSpc>
                          <a:spcPct val="150000"/>
                        </a:lnSpc>
                        <a:buFont typeface="+mj-lt"/>
                        <a:buAutoNum type="arabicPeriod"/>
                      </a:pPr>
                      <a:r>
                        <a:rPr lang="en-US" sz="1800" dirty="0" smtClean="0"/>
                        <a:t>Inadequate insulin treatment or noncompliance (20%)</a:t>
                      </a:r>
                    </a:p>
                    <a:p>
                      <a:pPr marL="342900" indent="-342900">
                        <a:lnSpc>
                          <a:spcPct val="150000"/>
                        </a:lnSpc>
                        <a:buFont typeface="+mj-lt"/>
                        <a:buAutoNum type="arabicPeriod"/>
                      </a:pPr>
                      <a:r>
                        <a:rPr lang="en-US" sz="1800" dirty="0" smtClean="0"/>
                        <a:t>Severe illness (e.g. Myocardial infarction) </a:t>
                      </a:r>
                    </a:p>
                    <a:p>
                      <a:pPr marL="342900" indent="-342900">
                        <a:lnSpc>
                          <a:spcPct val="150000"/>
                        </a:lnSpc>
                        <a:buFont typeface="+mj-lt"/>
                        <a:buAutoNum type="arabicPeriod"/>
                      </a:pPr>
                      <a:r>
                        <a:rPr lang="en-US" sz="1800" dirty="0" smtClean="0"/>
                        <a:t>Trauma </a:t>
                      </a:r>
                    </a:p>
                    <a:p>
                      <a:pPr marL="342900" indent="-342900">
                        <a:lnSpc>
                          <a:spcPct val="150000"/>
                        </a:lnSpc>
                        <a:buFont typeface="+mj-lt"/>
                        <a:buAutoNum type="arabicPeriod"/>
                      </a:pPr>
                      <a:r>
                        <a:rPr lang="en-US" sz="1800" dirty="0" smtClean="0"/>
                        <a:t>Drugs (e.g. steroids)</a:t>
                      </a:r>
                    </a:p>
                  </a:txBody>
                  <a:tcPr>
                    <a:solidFill>
                      <a:schemeClr val="bg1"/>
                    </a:solidFill>
                  </a:tcPr>
                </a:tc>
                <a:extLst>
                  <a:ext uri="{0D108BD9-81ED-4DB2-BD59-A6C34878D82A}">
                    <a16:rowId xmlns="" xmlns:a16="http://schemas.microsoft.com/office/drawing/2014/main" val="1941266602"/>
                  </a:ext>
                </a:extLst>
              </a:tr>
            </a:tbl>
          </a:graphicData>
        </a:graphic>
      </p:graphicFrame>
      <p:sp>
        <p:nvSpPr>
          <p:cNvPr id="4" name="TextBox 3"/>
          <p:cNvSpPr txBox="1"/>
          <p:nvPr/>
        </p:nvSpPr>
        <p:spPr>
          <a:xfrm>
            <a:off x="112267" y="33866"/>
            <a:ext cx="7582073" cy="584775"/>
          </a:xfrm>
          <a:prstGeom prst="rect">
            <a:avLst/>
          </a:prstGeom>
          <a:noFill/>
        </p:spPr>
        <p:txBody>
          <a:bodyPr wrap="square" rtlCol="0">
            <a:spAutoFit/>
          </a:bodyPr>
          <a:lstStyle/>
          <a:p>
            <a:r>
              <a:rPr lang="en-GB" sz="3200" smtClean="0">
                <a:solidFill>
                  <a:srgbClr val="237D81"/>
                </a:solidFill>
                <a:latin typeface="Century Gothic" panose="020B0502020202020204" pitchFamily="34" charset="0"/>
              </a:rPr>
              <a:t>Summary</a:t>
            </a:r>
            <a:endParaRPr lang="en-GB" sz="3200" dirty="0">
              <a:solidFill>
                <a:srgbClr val="237D81"/>
              </a:solidFill>
              <a:latin typeface="Century Gothic" panose="020B0502020202020204" pitchFamily="34" charset="0"/>
            </a:endParaRPr>
          </a:p>
        </p:txBody>
      </p:sp>
    </p:spTree>
    <p:extLst>
      <p:ext uri="{BB962C8B-B14F-4D97-AF65-F5344CB8AC3E}">
        <p14:creationId xmlns:p14="http://schemas.microsoft.com/office/powerpoint/2010/main" val="3082624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 y="-2"/>
          <a:ext cx="12192004" cy="6938627"/>
        </p:xfrm>
        <a:graphic>
          <a:graphicData uri="http://schemas.openxmlformats.org/drawingml/2006/table">
            <a:tbl>
              <a:tblPr firstRow="1" bandRow="1">
                <a:tableStyleId>{5940675A-B579-460E-94D1-54222C63F5DA}</a:tableStyleId>
              </a:tblPr>
              <a:tblGrid>
                <a:gridCol w="511280">
                  <a:extLst>
                    <a:ext uri="{9D8B030D-6E8A-4147-A177-3AD203B41FA5}">
                      <a16:colId xmlns="" xmlns:a16="http://schemas.microsoft.com/office/drawing/2014/main" val="1130061010"/>
                    </a:ext>
                  </a:extLst>
                </a:gridCol>
                <a:gridCol w="1858297">
                  <a:extLst>
                    <a:ext uri="{9D8B030D-6E8A-4147-A177-3AD203B41FA5}">
                      <a16:colId xmlns="" xmlns:a16="http://schemas.microsoft.com/office/drawing/2014/main" val="3438286253"/>
                    </a:ext>
                  </a:extLst>
                </a:gridCol>
                <a:gridCol w="3726425">
                  <a:extLst>
                    <a:ext uri="{9D8B030D-6E8A-4147-A177-3AD203B41FA5}">
                      <a16:colId xmlns="" xmlns:a16="http://schemas.microsoft.com/office/drawing/2014/main" val="1912727063"/>
                    </a:ext>
                  </a:extLst>
                </a:gridCol>
                <a:gridCol w="1111046">
                  <a:extLst>
                    <a:ext uri="{9D8B030D-6E8A-4147-A177-3AD203B41FA5}">
                      <a16:colId xmlns="" xmlns:a16="http://schemas.microsoft.com/office/drawing/2014/main" val="2923151213"/>
                    </a:ext>
                  </a:extLst>
                </a:gridCol>
                <a:gridCol w="4984956">
                  <a:extLst>
                    <a:ext uri="{9D8B030D-6E8A-4147-A177-3AD203B41FA5}">
                      <a16:colId xmlns="" xmlns:a16="http://schemas.microsoft.com/office/drawing/2014/main" val="2316378254"/>
                    </a:ext>
                  </a:extLst>
                </a:gridCol>
              </a:tblGrid>
              <a:tr h="37362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 </a:t>
                      </a:r>
                      <a:r>
                        <a:rPr lang="en-US" b="1" kern="1200" baseline="0" dirty="0" smtClean="0">
                          <a:solidFill>
                            <a:srgbClr val="002060"/>
                          </a:solidFill>
                        </a:rPr>
                        <a:t>Hyperosmolar </a:t>
                      </a:r>
                      <a:r>
                        <a:rPr lang="en-US" b="1" kern="1200" baseline="0" dirty="0" err="1" smtClean="0">
                          <a:solidFill>
                            <a:srgbClr val="002060"/>
                          </a:solidFill>
                        </a:rPr>
                        <a:t>hyperglycaemic</a:t>
                      </a:r>
                      <a:r>
                        <a:rPr lang="en-US" b="1" kern="1200" baseline="0" dirty="0" smtClean="0">
                          <a:solidFill>
                            <a:srgbClr val="002060"/>
                          </a:solidFill>
                        </a:rPr>
                        <a:t> state (HHS)</a:t>
                      </a:r>
                      <a:endParaRPr lang="en-US" kern="1200" dirty="0" smtClean="0"/>
                    </a:p>
                  </a:txBody>
                  <a:tcPr>
                    <a:solidFill>
                      <a:srgbClr val="CCECFF"/>
                    </a:solidFill>
                  </a:tcPr>
                </a:tc>
                <a:tc hMerge="1">
                  <a:txBody>
                    <a:bodyPr/>
                    <a:lstStyle/>
                    <a:p>
                      <a:endParaRPr lang="en-US"/>
                    </a:p>
                  </a:txBody>
                  <a:tcPr/>
                </a:tc>
                <a:tc hMerge="1">
                  <a:txBody>
                    <a:bodyPr/>
                    <a:lstStyle/>
                    <a:p>
                      <a:endParaRPr lang="en-US"/>
                    </a:p>
                  </a:txBody>
                  <a:tcPr/>
                </a:tc>
                <a:tc gridSpan="2">
                  <a:txBody>
                    <a:bodyPr/>
                    <a:lstStyle/>
                    <a:p>
                      <a:pPr algn="ctr"/>
                      <a:r>
                        <a:rPr lang="en-US" dirty="0" smtClean="0"/>
                        <a:t>3. </a:t>
                      </a:r>
                      <a:r>
                        <a:rPr lang="en-US" b="1" kern="1200" baseline="0" dirty="0" smtClean="0">
                          <a:solidFill>
                            <a:srgbClr val="002060"/>
                          </a:solidFill>
                        </a:rPr>
                        <a:t>Hypoglycemia</a:t>
                      </a:r>
                      <a:endParaRPr lang="en-US" dirty="0"/>
                    </a:p>
                  </a:txBody>
                  <a:tcPr>
                    <a:solidFill>
                      <a:srgbClr val="99FFCC"/>
                    </a:solidFill>
                  </a:tcPr>
                </a:tc>
                <a:tc hMerge="1">
                  <a:txBody>
                    <a:bodyPr/>
                    <a:lstStyle/>
                    <a:p>
                      <a:endParaRPr lang="en-US"/>
                    </a:p>
                  </a:txBody>
                  <a:tcPr/>
                </a:tc>
                <a:extLst>
                  <a:ext uri="{0D108BD9-81ED-4DB2-BD59-A6C34878D82A}">
                    <a16:rowId xmlns="" xmlns:a16="http://schemas.microsoft.com/office/drawing/2014/main" val="3937234429"/>
                  </a:ext>
                </a:extLst>
              </a:tr>
              <a:tr h="14859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kern="1200" dirty="0" smtClean="0"/>
                        <a:t>Overview</a:t>
                      </a:r>
                    </a:p>
                  </a:txBody>
                  <a:tcPr vert="vert270">
                    <a:solidFill>
                      <a:schemeClr val="accent3">
                        <a:lumMod val="20000"/>
                        <a:lumOff val="80000"/>
                      </a:schemeClr>
                    </a:solidFill>
                  </a:tcPr>
                </a:tc>
                <a:tc rowSpan="2" gridSpan="2">
                  <a:txBody>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1200" dirty="0" smtClean="0">
                          <a:solidFill>
                            <a:schemeClr val="accent5"/>
                          </a:solidFill>
                        </a:rPr>
                        <a:t>Also called: </a:t>
                      </a:r>
                      <a:r>
                        <a:rPr lang="en-US" sz="1600" kern="1200" dirty="0" smtClean="0"/>
                        <a:t>Hyperosmolar Non-</a:t>
                      </a:r>
                      <a:r>
                        <a:rPr lang="en-US" sz="1600" kern="1200" dirty="0" err="1" smtClean="0"/>
                        <a:t>ketoticacidosis</a:t>
                      </a:r>
                      <a:r>
                        <a:rPr lang="en-US" sz="1600" kern="1200" dirty="0" smtClean="0"/>
                        <a:t> (HONK).</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1200" dirty="0" smtClean="0"/>
                        <a:t>In HHS (i.e. HONK), insulin levels are insufficient to allow appropriate glucose utilization but are adequate to prevent lipolysis and subsequent </a:t>
                      </a:r>
                      <a:r>
                        <a:rPr lang="en-US" sz="1600" kern="1200" dirty="0" err="1" smtClean="0"/>
                        <a:t>ketogenesis</a:t>
                      </a:r>
                      <a:r>
                        <a:rPr lang="en-US" sz="1600" kern="1200" dirty="0" smtClean="0"/>
                        <a:t>.</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1200" dirty="0" smtClean="0">
                          <a:solidFill>
                            <a:schemeClr val="accent5"/>
                          </a:solidFill>
                        </a:rPr>
                        <a:t>Occurs in</a:t>
                      </a:r>
                      <a:r>
                        <a:rPr lang="en-US" sz="1600" kern="1200" dirty="0" smtClean="0"/>
                        <a:t>: in elderly with T2DM.</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kern="1200" dirty="0" smtClean="0">
                          <a:solidFill>
                            <a:schemeClr val="accent5"/>
                          </a:solidFill>
                        </a:rPr>
                        <a:t>Mortality: </a:t>
                      </a:r>
                      <a:r>
                        <a:rPr lang="en-US" sz="1600" kern="1200" dirty="0" smtClean="0"/>
                        <a:t>substantially higher mortality than DKA (up to 15%). </a:t>
                      </a:r>
                    </a:p>
                  </a:txBody>
                  <a:tcPr>
                    <a:solidFill>
                      <a:schemeClr val="bg1"/>
                    </a:solidFill>
                  </a:tcPr>
                </a:tc>
                <a:tc rowSpan="2" hMerge="1">
                  <a:txBody>
                    <a:bodyPr/>
                    <a:lstStyle/>
                    <a:p>
                      <a:endParaRPr lang="en-US"/>
                    </a:p>
                  </a:txBody>
                  <a:tcPr/>
                </a:tc>
                <a:tc>
                  <a:txBody>
                    <a:bodyPr/>
                    <a:lstStyle/>
                    <a:p>
                      <a:pPr algn="ctr"/>
                      <a:endParaRPr lang="en-US" sz="1800" kern="1200" dirty="0" smtClean="0">
                        <a:solidFill>
                          <a:schemeClr val="tx1"/>
                        </a:solidFill>
                        <a:latin typeface="+mn-lt"/>
                        <a:ea typeface="+mn-ea"/>
                        <a:cs typeface="+mn-cs"/>
                      </a:endParaRPr>
                    </a:p>
                    <a:p>
                      <a:pPr algn="ctr"/>
                      <a:r>
                        <a:rPr lang="en-US" sz="1800" kern="1200" dirty="0" smtClean="0">
                          <a:solidFill>
                            <a:schemeClr val="tx1"/>
                          </a:solidFill>
                          <a:latin typeface="+mn-lt"/>
                          <a:ea typeface="+mn-ea"/>
                          <a:cs typeface="+mn-cs"/>
                        </a:rPr>
                        <a:t>Occurs due to? </a:t>
                      </a:r>
                      <a:endParaRPr lang="en-US" sz="1800" kern="1200" dirty="0">
                        <a:solidFill>
                          <a:schemeClr val="tx1"/>
                        </a:solidFill>
                        <a:latin typeface="+mn-lt"/>
                        <a:ea typeface="+mn-ea"/>
                        <a:cs typeface="+mn-cs"/>
                      </a:endParaRPr>
                    </a:p>
                  </a:txBody>
                  <a:tcPr vert="vert270">
                    <a:solidFill>
                      <a:srgbClr val="FFF4D5"/>
                    </a:solidFill>
                  </a:tcPr>
                </a:tc>
                <a:tc>
                  <a:txBody>
                    <a:bodyPr/>
                    <a:lstStyle/>
                    <a:p>
                      <a:pPr algn="l">
                        <a:lnSpc>
                          <a:spcPct val="150000"/>
                        </a:lnSpc>
                      </a:pPr>
                      <a:r>
                        <a:rPr lang="en-US" sz="1600" dirty="0" smtClean="0">
                          <a:solidFill>
                            <a:schemeClr val="accent5"/>
                          </a:solidFill>
                        </a:rPr>
                        <a:t> Impaired protective responses to hypoglycemia:</a:t>
                      </a:r>
                    </a:p>
                    <a:p>
                      <a:pPr marL="342900" indent="-342900" algn="l">
                        <a:lnSpc>
                          <a:spcPct val="150000"/>
                        </a:lnSpc>
                        <a:buFont typeface="+mj-lt"/>
                        <a:buAutoNum type="arabicPeriod"/>
                      </a:pPr>
                      <a:r>
                        <a:rPr lang="en-US" sz="1600" dirty="0" err="1" smtClean="0"/>
                        <a:t>Insulinis</a:t>
                      </a:r>
                      <a:r>
                        <a:rPr lang="en-US" sz="1600" dirty="0" smtClean="0"/>
                        <a:t> supplied exogenously or oral hypoglycemic and their release can't be turned off.</a:t>
                      </a:r>
                    </a:p>
                    <a:p>
                      <a:pPr marL="342900" indent="-342900" algn="l">
                        <a:lnSpc>
                          <a:spcPct val="150000"/>
                        </a:lnSpc>
                        <a:buFont typeface="+mj-lt"/>
                        <a:buAutoNum type="arabicPeriod"/>
                      </a:pPr>
                      <a:r>
                        <a:rPr lang="en-US" sz="1600" dirty="0" smtClean="0"/>
                        <a:t>Glucagon&amp; adrenaline response to hypoglycemia becomes impaired later in the course of DM.</a:t>
                      </a:r>
                    </a:p>
                    <a:p>
                      <a:pPr algn="l">
                        <a:lnSpc>
                          <a:spcPct val="150000"/>
                        </a:lnSpc>
                      </a:pPr>
                      <a:r>
                        <a:rPr lang="en-US" sz="1600" dirty="0" smtClean="0">
                          <a:solidFill>
                            <a:srgbClr val="FF0000"/>
                          </a:solidFill>
                        </a:rPr>
                        <a:t>More common in</a:t>
                      </a:r>
                      <a:r>
                        <a:rPr lang="en-US" sz="1600" baseline="0" dirty="0" smtClean="0">
                          <a:solidFill>
                            <a:srgbClr val="FF0000"/>
                          </a:solidFill>
                        </a:rPr>
                        <a:t> </a:t>
                      </a:r>
                      <a:r>
                        <a:rPr lang="en-US" sz="1600" dirty="0" smtClean="0">
                          <a:solidFill>
                            <a:srgbClr val="FF0000"/>
                          </a:solidFill>
                        </a:rPr>
                        <a:t>patients with T1DM. </a:t>
                      </a:r>
                      <a:endParaRPr lang="en-US" sz="1600" dirty="0">
                        <a:solidFill>
                          <a:srgbClr val="FF0000"/>
                        </a:solidFill>
                      </a:endParaRPr>
                    </a:p>
                  </a:txBody>
                  <a:tcPr>
                    <a:solidFill>
                      <a:schemeClr val="bg1"/>
                    </a:solidFill>
                  </a:tcPr>
                </a:tc>
                <a:extLst>
                  <a:ext uri="{0D108BD9-81ED-4DB2-BD59-A6C34878D82A}">
                    <a16:rowId xmlns="" xmlns:a16="http://schemas.microsoft.com/office/drawing/2014/main" val="1665813468"/>
                  </a:ext>
                </a:extLst>
              </a:tr>
              <a:tr h="1074420">
                <a:tc vMerge="1">
                  <a:txBody>
                    <a:bodyPr/>
                    <a:lstStyle/>
                    <a:p>
                      <a:endParaRPr lang="en-US"/>
                    </a:p>
                  </a:txBody>
                  <a:tcPr/>
                </a:tc>
                <a:tc gridSpan="2" vMerge="1">
                  <a:txBody>
                    <a:bodyPr/>
                    <a:lstStyle/>
                    <a:p>
                      <a:endParaRPr lang="en-US"/>
                    </a:p>
                  </a:txBody>
                  <a:tcPr/>
                </a:tc>
                <a:tc hMerge="1" vMerge="1">
                  <a:txBody>
                    <a:bodyPr/>
                    <a:lstStyle/>
                    <a:p>
                      <a:endParaRPr lang="en-US"/>
                    </a:p>
                  </a:txBody>
                  <a:tcPr/>
                </a:tc>
                <a:tc rowSpan="2">
                  <a:txBody>
                    <a:bodyPr/>
                    <a:lstStyle/>
                    <a:p>
                      <a:pPr algn="ctr"/>
                      <a:r>
                        <a:rPr lang="en-US" sz="1800" kern="1200" dirty="0" smtClean="0">
                          <a:solidFill>
                            <a:schemeClr val="tx1"/>
                          </a:solidFill>
                          <a:latin typeface="+mn-lt"/>
                          <a:ea typeface="+mn-ea"/>
                          <a:cs typeface="+mn-cs"/>
                        </a:rPr>
                        <a:t>Whit's a medical emergency?</a:t>
                      </a:r>
                    </a:p>
                    <a:p>
                      <a:pPr algn="ctr"/>
                      <a:endParaRPr lang="en-US" sz="1800" kern="1200" dirty="0">
                        <a:solidFill>
                          <a:schemeClr val="tx1"/>
                        </a:solidFill>
                        <a:latin typeface="+mn-lt"/>
                        <a:ea typeface="+mn-ea"/>
                        <a:cs typeface="+mn-cs"/>
                      </a:endParaRPr>
                    </a:p>
                  </a:txBody>
                  <a:tcPr vert="vert270">
                    <a:solidFill>
                      <a:srgbClr val="F2E5FF"/>
                    </a:solidFill>
                  </a:tcPr>
                </a:tc>
                <a:tc rowSpan="2">
                  <a:txBody>
                    <a:bodyPr/>
                    <a:lstStyle/>
                    <a:p>
                      <a:pPr algn="l"/>
                      <a:r>
                        <a:rPr lang="en-US" sz="1600" dirty="0" smtClean="0"/>
                        <a:t>Because the brain has absolute requirement for a continuous supply of glucose. </a:t>
                      </a:r>
                    </a:p>
                    <a:p>
                      <a:pPr marL="285750" indent="-285750" algn="l">
                        <a:buFont typeface="Arial" panose="020B0604020202020204" pitchFamily="34" charset="0"/>
                        <a:buChar char="•"/>
                      </a:pPr>
                      <a:r>
                        <a:rPr lang="en-US" sz="1600" dirty="0" smtClean="0">
                          <a:solidFill>
                            <a:srgbClr val="FF0000"/>
                          </a:solidFill>
                        </a:rPr>
                        <a:t>Transient</a:t>
                      </a:r>
                      <a:r>
                        <a:rPr lang="en-US" sz="1600" dirty="0" smtClean="0"/>
                        <a:t> hypoglycemia cerebral dysfunction.</a:t>
                      </a:r>
                    </a:p>
                    <a:p>
                      <a:pPr marL="285750" indent="-285750" algn="l">
                        <a:buFont typeface="Arial" panose="020B0604020202020204" pitchFamily="34" charset="0"/>
                        <a:buChar char="•"/>
                      </a:pPr>
                      <a:r>
                        <a:rPr lang="en-US" sz="1600" dirty="0" smtClean="0">
                          <a:solidFill>
                            <a:srgbClr val="FF0000"/>
                          </a:solidFill>
                        </a:rPr>
                        <a:t>Severe</a:t>
                      </a:r>
                      <a:r>
                        <a:rPr lang="en-US" sz="1600" baseline="0" dirty="0" smtClean="0">
                          <a:solidFill>
                            <a:schemeClr val="tx1"/>
                          </a:solidFill>
                        </a:rPr>
                        <a:t> </a:t>
                      </a:r>
                      <a:r>
                        <a:rPr lang="en-US" sz="1600" dirty="0" smtClean="0"/>
                        <a:t>prolonged hypoglycemia brain death.</a:t>
                      </a:r>
                      <a:endParaRPr lang="en-US" sz="1600" dirty="0"/>
                    </a:p>
                  </a:txBody>
                  <a:tcPr>
                    <a:solidFill>
                      <a:schemeClr val="bg1"/>
                    </a:solidFill>
                  </a:tcPr>
                </a:tc>
                <a:extLst>
                  <a:ext uri="{0D108BD9-81ED-4DB2-BD59-A6C34878D82A}">
                    <a16:rowId xmlns="" xmlns:a16="http://schemas.microsoft.com/office/drawing/2014/main" val="1049957028"/>
                  </a:ext>
                </a:extLst>
              </a:tr>
              <a:tr h="411480">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kern="1200" dirty="0" smtClean="0"/>
                        <a:t>Clinical features</a:t>
                      </a:r>
                    </a:p>
                  </a:txBody>
                  <a:tcPr vert="vert270">
                    <a:solidFill>
                      <a:schemeClr val="accent6">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t>Serum glucose</a:t>
                      </a:r>
                    </a:p>
                  </a:txBody>
                  <a:tcPr>
                    <a:solidFill>
                      <a:srgbClr val="F7FFF7"/>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Serum glucose is often &gt; 50 </a:t>
                      </a:r>
                      <a:r>
                        <a:rPr lang="en-US" sz="1600" kern="1200" dirty="0" err="1" smtClean="0"/>
                        <a:t>mmol</a:t>
                      </a:r>
                      <a:r>
                        <a:rPr lang="en-US" sz="1600" kern="1200" dirty="0" smtClean="0"/>
                        <a:t>/L </a:t>
                      </a:r>
                    </a:p>
                  </a:txBody>
                  <a:tcPr>
                    <a:solidFill>
                      <a:schemeClr val="bg1"/>
                    </a:solidFill>
                  </a:tcPr>
                </a:tc>
                <a:tc vMerge="1">
                  <a:txBody>
                    <a:bodyPr/>
                    <a:lstStyle/>
                    <a:p>
                      <a:pPr algn="ctr"/>
                      <a:endParaRPr lang="en-US" dirty="0"/>
                    </a:p>
                  </a:txBody>
                  <a:tcPr>
                    <a:solidFill>
                      <a:schemeClr val="bg1"/>
                    </a:solidFill>
                  </a:tcPr>
                </a:tc>
                <a:tc vMerge="1">
                  <a:txBody>
                    <a:bodyPr/>
                    <a:lstStyle/>
                    <a:p>
                      <a:endParaRPr lang="en-US"/>
                    </a:p>
                  </a:txBody>
                  <a:tcPr/>
                </a:tc>
                <a:extLst>
                  <a:ext uri="{0D108BD9-81ED-4DB2-BD59-A6C34878D82A}">
                    <a16:rowId xmlns="" xmlns:a16="http://schemas.microsoft.com/office/drawing/2014/main" val="2460988374"/>
                  </a:ext>
                </a:extLst>
              </a:tr>
              <a:tr h="228600">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a:endParaRPr lang="en-US" sz="1800" kern="1200" dirty="0" smtClean="0">
                        <a:solidFill>
                          <a:schemeClr val="tx1"/>
                        </a:solidFill>
                        <a:latin typeface="+mn-lt"/>
                        <a:ea typeface="+mn-ea"/>
                        <a:cs typeface="+mn-cs"/>
                      </a:endParaRPr>
                    </a:p>
                    <a:p>
                      <a:pPr algn="ctr"/>
                      <a:r>
                        <a:rPr lang="en-US" sz="1800" kern="1200" dirty="0" smtClean="0">
                          <a:solidFill>
                            <a:schemeClr val="tx1"/>
                          </a:solidFill>
                          <a:latin typeface="+mn-lt"/>
                          <a:ea typeface="+mn-ea"/>
                          <a:cs typeface="+mn-cs"/>
                        </a:rPr>
                        <a:t>Treatment</a:t>
                      </a:r>
                      <a:endParaRPr lang="en-US" sz="1800" kern="1200" dirty="0">
                        <a:solidFill>
                          <a:schemeClr val="tx1"/>
                        </a:solidFill>
                        <a:latin typeface="+mn-lt"/>
                        <a:ea typeface="+mn-ea"/>
                        <a:cs typeface="+mn-cs"/>
                      </a:endParaRPr>
                    </a:p>
                  </a:txBody>
                  <a:tcPr vert="vert270">
                    <a:solidFill>
                      <a:srgbClr val="FFDDE8"/>
                    </a:solidFill>
                  </a:tcPr>
                </a:tc>
                <a:tc rowSpan="3">
                  <a:txBody>
                    <a:bodyPr/>
                    <a:lstStyle/>
                    <a:p>
                      <a:pPr algn="l"/>
                      <a:r>
                        <a:rPr lang="en-US" sz="1600" dirty="0" smtClean="0"/>
                        <a:t>Administration of glucose (Symptoms will resolve within minutes) </a:t>
                      </a:r>
                      <a:endParaRPr lang="en-US" sz="1600" dirty="0"/>
                    </a:p>
                  </a:txBody>
                  <a:tcPr>
                    <a:solidFill>
                      <a:schemeClr val="bg1"/>
                    </a:solidFill>
                  </a:tcPr>
                </a:tc>
                <a:extLst>
                  <a:ext uri="{0D108BD9-81ED-4DB2-BD59-A6C34878D82A}">
                    <a16:rowId xmlns="" xmlns:a16="http://schemas.microsoft.com/office/drawing/2014/main" val="474870354"/>
                  </a:ext>
                </a:extLst>
              </a:tr>
              <a:tr h="20574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t>Ketone bodies</a:t>
                      </a:r>
                    </a:p>
                  </a:txBody>
                  <a:tcPr>
                    <a:solidFill>
                      <a:srgbClr val="F7F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Little or NO accumulation of ketone bodies </a:t>
                      </a:r>
                    </a:p>
                  </a:txBody>
                  <a:tcP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2626249805"/>
                  </a:ext>
                </a:extLst>
              </a:tr>
              <a:tr h="674739">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t>Plasma osmolality</a:t>
                      </a:r>
                    </a:p>
                  </a:txBody>
                  <a:tcPr>
                    <a:solidFill>
                      <a:srgbClr val="F7F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High Plasma osmolality that could reach 380 </a:t>
                      </a:r>
                      <a:r>
                        <a:rPr lang="en-US" sz="1600" kern="1200" dirty="0" err="1" smtClean="0"/>
                        <a:t>mosmol</a:t>
                      </a:r>
                      <a:r>
                        <a:rPr lang="en-US" sz="1600" kern="1200" dirty="0" smtClean="0"/>
                        <a:t>/Kg (Normal range  275-295)</a:t>
                      </a:r>
                    </a:p>
                  </a:txBody>
                  <a:tcP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744898182"/>
                  </a:ext>
                </a:extLst>
              </a:tr>
              <a:tr h="160020">
                <a:tc v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t>Neurological abnormalities</a:t>
                      </a:r>
                    </a:p>
                  </a:txBody>
                  <a:tcPr>
                    <a:solidFill>
                      <a:srgbClr val="F7FFF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dirty="0" smtClean="0"/>
                    </a:p>
                  </a:txBody>
                  <a:tcPr>
                    <a:solidFill>
                      <a:schemeClr val="bg1"/>
                    </a:solidFill>
                  </a:tcPr>
                </a:tc>
                <a:tc>
                  <a:txBody>
                    <a:bodyPr/>
                    <a:lstStyle/>
                    <a:p>
                      <a:pPr algn="ctr"/>
                      <a:endParaRPr lang="en-US" sz="100" kern="1200" dirty="0" smtClean="0">
                        <a:solidFill>
                          <a:schemeClr val="tx1"/>
                        </a:solidFill>
                        <a:latin typeface="+mn-lt"/>
                        <a:ea typeface="+mn-ea"/>
                        <a:cs typeface="+mn-cs"/>
                      </a:endParaRPr>
                    </a:p>
                    <a:p>
                      <a:pPr algn="ctr"/>
                      <a:endParaRPr lang="en-US" sz="100" kern="1200" dirty="0" smtClean="0">
                        <a:solidFill>
                          <a:schemeClr val="tx1"/>
                        </a:solidFill>
                        <a:latin typeface="+mn-lt"/>
                        <a:ea typeface="+mn-ea"/>
                        <a:cs typeface="+mn-cs"/>
                      </a:endParaRPr>
                    </a:p>
                    <a:p>
                      <a:pPr algn="ctr"/>
                      <a:endParaRPr lang="en-US" sz="100" kern="1200" dirty="0" smtClean="0">
                        <a:solidFill>
                          <a:schemeClr val="tx1"/>
                        </a:solidFill>
                        <a:latin typeface="+mn-lt"/>
                        <a:ea typeface="+mn-ea"/>
                        <a:cs typeface="+mn-cs"/>
                      </a:endParaRPr>
                    </a:p>
                    <a:p>
                      <a:pPr algn="ctr"/>
                      <a:endParaRPr lang="en-US" sz="100" kern="1200" dirty="0" smtClean="0">
                        <a:solidFill>
                          <a:schemeClr val="tx1"/>
                        </a:solidFill>
                        <a:latin typeface="+mn-lt"/>
                        <a:ea typeface="+mn-ea"/>
                        <a:cs typeface="+mn-cs"/>
                      </a:endParaRPr>
                    </a:p>
                    <a:p>
                      <a:pPr algn="ctr"/>
                      <a:endParaRPr lang="en-US" sz="100" kern="1200" dirty="0" smtClean="0">
                        <a:solidFill>
                          <a:schemeClr val="tx1"/>
                        </a:solidFill>
                        <a:latin typeface="+mn-lt"/>
                        <a:ea typeface="+mn-ea"/>
                        <a:cs typeface="+mn-cs"/>
                      </a:endParaRPr>
                    </a:p>
                    <a:p>
                      <a:pPr algn="ctr"/>
                      <a:endParaRPr lang="en-US" sz="100" kern="1200" dirty="0" smtClean="0">
                        <a:solidFill>
                          <a:schemeClr val="tx1"/>
                        </a:solidFill>
                        <a:latin typeface="+mn-lt"/>
                        <a:ea typeface="+mn-ea"/>
                        <a:cs typeface="+mn-cs"/>
                      </a:endParaRPr>
                    </a:p>
                    <a:p>
                      <a:pPr algn="ctr"/>
                      <a:endParaRPr lang="en-US" sz="100" kern="1200" dirty="0" smtClean="0">
                        <a:solidFill>
                          <a:schemeClr val="tx1"/>
                        </a:solidFill>
                        <a:latin typeface="+mn-lt"/>
                        <a:ea typeface="+mn-ea"/>
                        <a:cs typeface="+mn-cs"/>
                      </a:endParaRPr>
                    </a:p>
                    <a:p>
                      <a:pPr algn="ctr"/>
                      <a:endParaRPr lang="en-US" sz="100" kern="1200" dirty="0" smtClean="0">
                        <a:solidFill>
                          <a:schemeClr val="tx1"/>
                        </a:solidFill>
                        <a:latin typeface="+mn-lt"/>
                        <a:ea typeface="+mn-ea"/>
                        <a:cs typeface="+mn-cs"/>
                      </a:endParaRPr>
                    </a:p>
                    <a:p>
                      <a:pPr algn="ctr"/>
                      <a:r>
                        <a:rPr lang="en-US" sz="1800" kern="1200" dirty="0" smtClean="0">
                          <a:solidFill>
                            <a:schemeClr val="tx1"/>
                          </a:solidFill>
                          <a:latin typeface="+mn-lt"/>
                          <a:ea typeface="+mn-ea"/>
                          <a:cs typeface="+mn-cs"/>
                        </a:rPr>
                        <a:t>Clinical manifestations</a:t>
                      </a:r>
                      <a:endParaRPr lang="en-US" sz="1800" kern="1200" dirty="0">
                        <a:solidFill>
                          <a:schemeClr val="tx1"/>
                        </a:solidFill>
                        <a:latin typeface="+mn-lt"/>
                        <a:ea typeface="+mn-ea"/>
                        <a:cs typeface="+mn-cs"/>
                      </a:endParaRPr>
                    </a:p>
                  </a:txBody>
                  <a:tcPr vert="vert270">
                    <a:solidFill>
                      <a:srgbClr val="E6FEDE"/>
                    </a:solidFill>
                  </a:tcPr>
                </a:tc>
                <a:tc>
                  <a:txBody>
                    <a:bodyPr/>
                    <a:lstStyle/>
                    <a:p>
                      <a:pPr marL="342900" indent="-342900" algn="l">
                        <a:lnSpc>
                          <a:spcPct val="100000"/>
                        </a:lnSpc>
                        <a:buFont typeface="+mj-lt"/>
                        <a:buAutoNum type="arabicPeriod"/>
                      </a:pPr>
                      <a:r>
                        <a:rPr lang="en-US" sz="1600" dirty="0" smtClean="0"/>
                        <a:t>CNS Symptoms(confusion, aberrant behavior, or coma).</a:t>
                      </a:r>
                    </a:p>
                    <a:p>
                      <a:pPr marL="342900" indent="-342900" algn="l">
                        <a:lnSpc>
                          <a:spcPct val="200000"/>
                        </a:lnSpc>
                        <a:buFont typeface="+mj-lt"/>
                        <a:buAutoNum type="arabicPeriod"/>
                      </a:pPr>
                      <a:r>
                        <a:rPr lang="en-US" sz="1600" dirty="0" smtClean="0"/>
                        <a:t>Low blood glucose concentration.</a:t>
                      </a:r>
                    </a:p>
                    <a:p>
                      <a:pPr marL="342900" indent="-342900" algn="l">
                        <a:lnSpc>
                          <a:spcPct val="200000"/>
                        </a:lnSpc>
                        <a:buFont typeface="+mj-lt"/>
                        <a:buAutoNum type="arabicPeriod"/>
                      </a:pPr>
                      <a:endParaRPr lang="en-US" sz="1600" dirty="0" smtClean="0"/>
                    </a:p>
                  </a:txBody>
                  <a:tcPr>
                    <a:solidFill>
                      <a:schemeClr val="bg1"/>
                    </a:solidFill>
                  </a:tcPr>
                </a:tc>
                <a:extLst>
                  <a:ext uri="{0D108BD9-81ED-4DB2-BD59-A6C34878D82A}">
                    <a16:rowId xmlns="" xmlns:a16="http://schemas.microsoft.com/office/drawing/2014/main" val="1926223417"/>
                  </a:ext>
                </a:extLst>
              </a:tr>
            </a:tbl>
          </a:graphicData>
        </a:graphic>
      </p:graphicFrame>
    </p:spTree>
    <p:extLst>
      <p:ext uri="{BB962C8B-B14F-4D97-AF65-F5344CB8AC3E}">
        <p14:creationId xmlns:p14="http://schemas.microsoft.com/office/powerpoint/2010/main" val="770417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190235802"/>
                  </p:ext>
                </p:extLst>
              </p:nvPr>
            </p:nvGraphicFramePr>
            <p:xfrm>
              <a:off x="101597" y="914399"/>
              <a:ext cx="11901716" cy="5733146"/>
            </p:xfrm>
            <a:graphic>
              <a:graphicData uri="http://schemas.openxmlformats.org/drawingml/2006/table">
                <a:tbl>
                  <a:tblPr firstRow="1" bandRow="1">
                    <a:tableStyleId>{5940675A-B579-460E-94D1-54222C63F5DA}</a:tableStyleId>
                  </a:tblPr>
                  <a:tblGrid>
                    <a:gridCol w="935736">
                      <a:extLst>
                        <a:ext uri="{9D8B030D-6E8A-4147-A177-3AD203B41FA5}">
                          <a16:colId xmlns="" xmlns:a16="http://schemas.microsoft.com/office/drawing/2014/main" val="1130061010"/>
                        </a:ext>
                      </a:extLst>
                    </a:gridCol>
                    <a:gridCol w="5015122">
                      <a:extLst>
                        <a:ext uri="{9D8B030D-6E8A-4147-A177-3AD203B41FA5}">
                          <a16:colId xmlns="" xmlns:a16="http://schemas.microsoft.com/office/drawing/2014/main" val="2334180048"/>
                        </a:ext>
                      </a:extLst>
                    </a:gridCol>
                    <a:gridCol w="662375">
                      <a:extLst>
                        <a:ext uri="{9D8B030D-6E8A-4147-A177-3AD203B41FA5}">
                          <a16:colId xmlns="" xmlns:a16="http://schemas.microsoft.com/office/drawing/2014/main" val="3691234126"/>
                        </a:ext>
                      </a:extLst>
                    </a:gridCol>
                    <a:gridCol w="5288483">
                      <a:extLst>
                        <a:ext uri="{9D8B030D-6E8A-4147-A177-3AD203B41FA5}">
                          <a16:colId xmlns="" xmlns:a16="http://schemas.microsoft.com/office/drawing/2014/main" val="3312156751"/>
                        </a:ext>
                      </a:extLst>
                    </a:gridCol>
                  </a:tblGrid>
                  <a:tr h="426544">
                    <a:tc gridSpan="4">
                      <a:txBody>
                        <a:bodyPr/>
                        <a:lstStyle/>
                        <a:p>
                          <a:pPr algn="ctr"/>
                          <a:r>
                            <a:rPr lang="en-US" sz="1800" b="1" kern="1200" baseline="0" dirty="0" smtClean="0">
                              <a:solidFill>
                                <a:srgbClr val="002060"/>
                              </a:solidFill>
                              <a:latin typeface="+mn-lt"/>
                              <a:ea typeface="+mn-ea"/>
                              <a:cs typeface="+mn-cs"/>
                            </a:rPr>
                            <a:t>METABOLIC CHANGES IN DM AND DKA</a:t>
                          </a:r>
                        </a:p>
                      </a:txBody>
                      <a:tcPr>
                        <a:solidFill>
                          <a:srgbClr val="D0FC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937234429"/>
                      </a:ext>
                    </a:extLst>
                  </a:tr>
                  <a:tr h="380480">
                    <a:tc gridSpan="2">
                      <a:txBody>
                        <a:bodyPr/>
                        <a:lstStyle/>
                        <a:p>
                          <a:pPr algn="ctr"/>
                          <a:r>
                            <a:rPr lang="en-US" sz="1800" b="1" kern="1200" baseline="0" dirty="0" smtClean="0">
                              <a:solidFill>
                                <a:srgbClr val="002060"/>
                              </a:solidFill>
                              <a:latin typeface="+mn-lt"/>
                              <a:ea typeface="+mn-ea"/>
                              <a:cs typeface="+mn-cs"/>
                            </a:rPr>
                            <a:t>DM </a:t>
                          </a:r>
                        </a:p>
                      </a:txBody>
                      <a:tcPr>
                        <a:solidFill>
                          <a:schemeClr val="bg1">
                            <a:lumMod val="95000"/>
                          </a:schemeClr>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02060"/>
                              </a:solidFill>
                              <a:latin typeface="+mn-lt"/>
                              <a:ea typeface="+mn-ea"/>
                              <a:cs typeface="+mn-cs"/>
                            </a:rPr>
                            <a:t>DKA</a:t>
                          </a:r>
                        </a:p>
                      </a:txBody>
                      <a:tcPr>
                        <a:solidFill>
                          <a:schemeClr val="bg1">
                            <a:lumMod val="95000"/>
                          </a:schemeClr>
                        </a:solidFill>
                      </a:tcPr>
                    </a:tc>
                    <a:tc hMerge="1">
                      <a:txBody>
                        <a:bodyPr/>
                        <a:lstStyle/>
                        <a:p>
                          <a:endParaRPr lang="en-US"/>
                        </a:p>
                      </a:txBody>
                      <a:tcPr/>
                    </a:tc>
                    <a:extLst>
                      <a:ext uri="{0D108BD9-81ED-4DB2-BD59-A6C34878D82A}">
                        <a16:rowId xmlns="" xmlns:a16="http://schemas.microsoft.com/office/drawing/2014/main" val="1809521798"/>
                      </a:ext>
                    </a:extLst>
                  </a:tr>
                  <a:tr h="951200">
                    <a:tc rowSpan="3">
                      <a:txBody>
                        <a:bodyPr/>
                        <a:lstStyle/>
                        <a:p>
                          <a:pPr algn="ctr"/>
                          <a:r>
                            <a:rPr lang="en-US" sz="1800" b="1" kern="1200" dirty="0" smtClean="0">
                              <a:solidFill>
                                <a:schemeClr val="tx1"/>
                              </a:solidFill>
                              <a:latin typeface="+mn-lt"/>
                              <a:ea typeface="+mn-ea"/>
                              <a:cs typeface="+mn-cs"/>
                            </a:rPr>
                            <a:t>CHO metabolism</a:t>
                          </a:r>
                        </a:p>
                      </a:txBody>
                      <a:tcPr vert="vert270">
                        <a:solidFill>
                          <a:srgbClr val="E6FEFC"/>
                        </a:solidFill>
                      </a:tcPr>
                    </a:tc>
                    <a:tc>
                      <a:txBody>
                        <a:bodyPr/>
                        <a:lstStyle/>
                        <a:p>
                          <a:pPr algn="ctr">
                            <a:lnSpc>
                              <a:spcPct val="150000"/>
                            </a:lnSpc>
                          </a:pPr>
                          <a14:m>
                            <m:oMath xmlns:m="http://schemas.openxmlformats.org/officeDocument/2006/math">
                              <m:r>
                                <a:rPr lang="en-US" sz="1800" kern="1200" smtClean="0">
                                  <a:solidFill>
                                    <a:schemeClr val="tx1"/>
                                  </a:solidFill>
                                  <a:latin typeface="Cambria Math" panose="02040503050406030204" pitchFamily="18" charset="0"/>
                                  <a:ea typeface="+mn-ea"/>
                                  <a:cs typeface="+mn-cs"/>
                                </a:rPr>
                                <m:t>↓</m:t>
                              </m:r>
                            </m:oMath>
                          </a14:m>
                          <a:r>
                            <a:rPr lang="en-US" sz="1800" kern="1200" dirty="0" smtClean="0">
                              <a:solidFill>
                                <a:schemeClr val="tx1"/>
                              </a:solidFill>
                              <a:latin typeface="+mn-lt"/>
                              <a:ea typeface="+mn-ea"/>
                              <a:cs typeface="+mn-cs"/>
                            </a:rPr>
                            <a:t> Glucose uptake by certain tissues (adipose tissue &amp; muscle) </a:t>
                          </a:r>
                        </a:p>
                      </a:txBody>
                      <a:tcPr>
                        <a:solidFill>
                          <a:schemeClr val="bg1"/>
                        </a:solidFill>
                      </a:tcPr>
                    </a:tc>
                    <a:tc row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DKA   K+, Water &amp; pH </a:t>
                          </a:r>
                        </a:p>
                        <a:p>
                          <a:pPr algn="ctr"/>
                          <a:endParaRPr lang="en-US" sz="1800" b="1" kern="1200" baseline="0" dirty="0" smtClean="0">
                            <a:solidFill>
                              <a:srgbClr val="002060"/>
                            </a:solidFill>
                            <a:latin typeface="+mn-lt"/>
                            <a:ea typeface="+mn-ea"/>
                            <a:cs typeface="+mn-cs"/>
                          </a:endParaRPr>
                        </a:p>
                      </a:txBody>
                      <a:tcPr vert="vert270">
                        <a:solidFill>
                          <a:srgbClr val="F0FEF7"/>
                        </a:solidFill>
                      </a:tcPr>
                    </a:tc>
                    <a:tc rowSpan="8">
                      <a:txBody>
                        <a:bodyPr/>
                        <a:lstStyle/>
                        <a:p>
                          <a:pPr marL="342900" indent="-342900" algn="l">
                            <a:lnSpc>
                              <a:spcPct val="150000"/>
                            </a:lnSpc>
                            <a:buFont typeface="+mj-lt"/>
                            <a:buAutoNum type="arabicPeriod"/>
                          </a:pPr>
                          <a:r>
                            <a:rPr lang="en-US" sz="1800" kern="1200" dirty="0" smtClean="0">
                              <a:solidFill>
                                <a:schemeClr val="tx1"/>
                              </a:solidFill>
                              <a:latin typeface="+mn-lt"/>
                              <a:ea typeface="+mn-ea"/>
                              <a:cs typeface="+mn-cs"/>
                            </a:rPr>
                            <a:t>Pantry of K+ into the cells.</a:t>
                          </a:r>
                        </a:p>
                        <a:p>
                          <a:pPr marL="342900" indent="-342900" algn="l">
                            <a:lnSpc>
                              <a:spcPct val="150000"/>
                            </a:lnSpc>
                            <a:buFont typeface="+mj-lt"/>
                            <a:buAutoNum type="arabicPeriod"/>
                          </a:pPr>
                          <a:r>
                            <a:rPr lang="en-US" sz="1800" kern="1200" dirty="0" smtClean="0">
                              <a:solidFill>
                                <a:schemeClr val="tx1"/>
                              </a:solidFill>
                              <a:latin typeface="+mn-lt"/>
                              <a:ea typeface="+mn-ea"/>
                              <a:cs typeface="+mn-cs"/>
                            </a:rPr>
                            <a:t>Water loss secondary to glycosuria.</a:t>
                          </a:r>
                        </a:p>
                        <a:p>
                          <a:pPr marL="342900" indent="-342900" algn="l">
                            <a:lnSpc>
                              <a:spcPct val="150000"/>
                            </a:lnSpc>
                            <a:buFont typeface="+mj-lt"/>
                            <a:buAutoNum type="arabicPeriod"/>
                          </a:pPr>
                          <a:r>
                            <a:rPr lang="en-US" sz="1800" kern="1200" dirty="0" smtClean="0">
                              <a:solidFill>
                                <a:schemeClr val="tx1"/>
                              </a:solidFill>
                              <a:latin typeface="+mn-lt"/>
                              <a:ea typeface="+mn-ea"/>
                              <a:cs typeface="+mn-cs"/>
                            </a:rPr>
                            <a:t>Acidosis due to </a:t>
                          </a:r>
                          <a14:m>
                            <m:oMath xmlns:m="http://schemas.openxmlformats.org/officeDocument/2006/math">
                              <m:r>
                                <a:rPr lang="en-US" sz="1800" kern="1200" smtClean="0">
                                  <a:solidFill>
                                    <a:schemeClr val="tx1"/>
                                  </a:solidFill>
                                  <a:latin typeface="Cambria Math" panose="02040503050406030204" pitchFamily="18" charset="0"/>
                                  <a:ea typeface="+mn-ea"/>
                                  <a:cs typeface="+mn-cs"/>
                                </a:rPr>
                                <m:t>↑</m:t>
                              </m:r>
                            </m:oMath>
                          </a14:m>
                          <a:r>
                            <a:rPr lang="en-US" sz="1800" kern="1200" dirty="0" smtClean="0">
                              <a:solidFill>
                                <a:schemeClr val="tx1"/>
                              </a:solidFill>
                              <a:latin typeface="+mn-lt"/>
                              <a:ea typeface="+mn-ea"/>
                              <a:cs typeface="+mn-cs"/>
                            </a:rPr>
                            <a:t> production of ketone bodies.</a:t>
                          </a:r>
                        </a:p>
                      </a:txBody>
                      <a:tcPr>
                        <a:solidFill>
                          <a:schemeClr val="bg1"/>
                        </a:solidFill>
                      </a:tcPr>
                    </a:tc>
                    <a:extLst>
                      <a:ext uri="{0D108BD9-81ED-4DB2-BD59-A6C34878D82A}">
                        <a16:rowId xmlns="" xmlns:a16="http://schemas.microsoft.com/office/drawing/2014/main" val="2584175530"/>
                      </a:ext>
                    </a:extLst>
                  </a:tr>
                  <a:tr h="523160">
                    <a:tc vMerge="1">
                      <a:txBody>
                        <a:bodyPr/>
                        <a:lstStyle/>
                        <a:p>
                          <a:endParaRPr lang="en-US"/>
                        </a:p>
                      </a:txBody>
                      <a:tcPr/>
                    </a:tc>
                    <a:tc>
                      <a:txBody>
                        <a:bodyPr/>
                        <a:lstStyle/>
                        <a:p>
                          <a:pPr algn="ctr">
                            <a:lnSpc>
                              <a:spcPct val="150000"/>
                            </a:lnSpc>
                          </a:pPr>
                          <a14:m>
                            <m:oMath xmlns:m="http://schemas.openxmlformats.org/officeDocument/2006/math">
                              <m:r>
                                <a:rPr lang="en-US" sz="1800" kern="1200" smtClean="0">
                                  <a:solidFill>
                                    <a:schemeClr val="tx1"/>
                                  </a:solidFill>
                                  <a:latin typeface="Cambria Math" panose="02040503050406030204" pitchFamily="18" charset="0"/>
                                  <a:ea typeface="+mn-ea"/>
                                  <a:cs typeface="+mn-cs"/>
                                </a:rPr>
                                <m:t>↑ </m:t>
                              </m:r>
                            </m:oMath>
                          </a14:m>
                          <a:r>
                            <a:rPr lang="en-US" sz="1800" kern="1200" dirty="0" err="1" smtClean="0">
                              <a:solidFill>
                                <a:schemeClr val="tx1"/>
                              </a:solidFill>
                              <a:latin typeface="+mn-lt"/>
                              <a:ea typeface="+mn-ea"/>
                              <a:cs typeface="+mn-cs"/>
                            </a:rPr>
                            <a:t>Glycogenolysis</a:t>
                          </a:r>
                          <a:endParaRPr lang="en-US" sz="1800" kern="1200" dirty="0" smtClean="0">
                            <a:solidFill>
                              <a:schemeClr val="tx1"/>
                            </a:solidFill>
                            <a:latin typeface="+mn-lt"/>
                            <a:ea typeface="+mn-ea"/>
                            <a:cs typeface="+mn-cs"/>
                          </a:endParaRPr>
                        </a:p>
                      </a:txBody>
                      <a:tcPr>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1439038468"/>
                      </a:ext>
                    </a:extLst>
                  </a:tr>
                  <a:tr h="523160">
                    <a:tc vMerge="1">
                      <a:txBody>
                        <a:bodyPr/>
                        <a:lstStyle/>
                        <a:p>
                          <a:endParaRPr lang="en-US"/>
                        </a:p>
                      </a:txBody>
                      <a:tcPr/>
                    </a:tc>
                    <a:tc>
                      <a:txBody>
                        <a:bodyPr/>
                        <a:lstStyle/>
                        <a:p>
                          <a:pPr algn="ctr">
                            <a:lnSpc>
                              <a:spcPct val="150000"/>
                            </a:lnSpc>
                          </a:pPr>
                          <a14:m>
                            <m:oMath xmlns:m="http://schemas.openxmlformats.org/officeDocument/2006/math">
                              <m:r>
                                <a:rPr lang="en-US" sz="1800" kern="1200" smtClean="0">
                                  <a:solidFill>
                                    <a:schemeClr val="tx1"/>
                                  </a:solidFill>
                                  <a:latin typeface="Cambria Math" panose="02040503050406030204" pitchFamily="18" charset="0"/>
                                  <a:ea typeface="+mn-ea"/>
                                  <a:cs typeface="+mn-cs"/>
                                </a:rPr>
                                <m:t>↑</m:t>
                              </m:r>
                            </m:oMath>
                          </a14:m>
                          <a:r>
                            <a:rPr lang="en-US" sz="1800" kern="1200" dirty="0" smtClean="0">
                              <a:solidFill>
                                <a:schemeClr val="tx1"/>
                              </a:solidFill>
                              <a:latin typeface="+mn-lt"/>
                              <a:ea typeface="+mn-ea"/>
                              <a:cs typeface="+mn-cs"/>
                            </a:rPr>
                            <a:t> Gluconeogenesis</a:t>
                          </a:r>
                        </a:p>
                      </a:txBody>
                      <a:tcPr>
                        <a:solidFill>
                          <a:schemeClr val="bg1"/>
                        </a:solidFill>
                      </a:tcPr>
                    </a:tc>
                    <a:tc vMerge="1">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4098182989"/>
                      </a:ext>
                    </a:extLst>
                  </a:tr>
                  <a:tr h="523160">
                    <a:tc rowSpan="3">
                      <a:txBody>
                        <a:bodyPr/>
                        <a:lstStyle/>
                        <a:p>
                          <a:pPr algn="ctr"/>
                          <a:r>
                            <a:rPr lang="en-US" sz="1800" b="1" kern="1200" dirty="0" smtClean="0">
                              <a:solidFill>
                                <a:schemeClr val="tx1"/>
                              </a:solidFill>
                              <a:latin typeface="+mn-lt"/>
                              <a:ea typeface="+mn-ea"/>
                              <a:cs typeface="+mn-cs"/>
                            </a:rPr>
                            <a:t> Lipid metabolism </a:t>
                          </a:r>
                        </a:p>
                      </a:txBody>
                      <a:tcPr vert="vert270">
                        <a:solidFill>
                          <a:srgbClr val="FFE7E7"/>
                        </a:solidFill>
                      </a:tcPr>
                    </a:tc>
                    <a:tc>
                      <a:txBody>
                        <a:bodyPr/>
                        <a:lstStyle/>
                        <a:p>
                          <a:pPr algn="ctr">
                            <a:lnSpc>
                              <a:spcPct val="150000"/>
                            </a:lnSpc>
                          </a:pPr>
                          <a14:m>
                            <m:oMath xmlns:m="http://schemas.openxmlformats.org/officeDocument/2006/math">
                              <m:r>
                                <a:rPr lang="en-US" sz="1800" kern="1200" smtClean="0">
                                  <a:solidFill>
                                    <a:schemeClr val="tx1"/>
                                  </a:solidFill>
                                  <a:latin typeface="Cambria Math" panose="02040503050406030204" pitchFamily="18" charset="0"/>
                                  <a:ea typeface="+mn-ea"/>
                                  <a:cs typeface="+mn-cs"/>
                                </a:rPr>
                                <m:t>↑</m:t>
                              </m:r>
                            </m:oMath>
                          </a14:m>
                          <a:r>
                            <a:rPr lang="en-US" sz="1800" kern="1200" dirty="0" smtClean="0">
                              <a:solidFill>
                                <a:schemeClr val="tx1"/>
                              </a:solidFill>
                              <a:latin typeface="+mn-lt"/>
                              <a:ea typeface="+mn-ea"/>
                              <a:cs typeface="+mn-cs"/>
                            </a:rPr>
                            <a:t> Lipolysis</a:t>
                          </a:r>
                        </a:p>
                      </a:txBody>
                      <a:tcPr>
                        <a:solidFill>
                          <a:schemeClr val="bg1"/>
                        </a:solidFill>
                      </a:tcPr>
                    </a:tc>
                    <a:tc vMerge="1">
                      <a:txBody>
                        <a:bodyPr/>
                        <a:lstStyle/>
                        <a:p>
                          <a:pPr algn="ctr"/>
                          <a:endParaRPr lang="en-US" sz="1800" b="1" kern="1200" baseline="0" dirty="0" smtClean="0">
                            <a:solidFill>
                              <a:srgbClr val="002060"/>
                            </a:solidFill>
                            <a:latin typeface="+mn-lt"/>
                            <a:ea typeface="+mn-ea"/>
                            <a:cs typeface="+mn-cs"/>
                          </a:endParaRPr>
                        </a:p>
                      </a:txBody>
                      <a:tcPr>
                        <a:solidFill>
                          <a:schemeClr val="bg1">
                            <a:lumMod val="95000"/>
                          </a:schemeClr>
                        </a:solidFill>
                      </a:tcPr>
                    </a:tc>
                    <a:tc vMerge="1">
                      <a:txBody>
                        <a:bodyPr/>
                        <a:lstStyle/>
                        <a:p>
                          <a:pPr algn="ctr"/>
                          <a:endParaRPr lang="en-US" sz="1800" b="1" kern="1200" baseline="0" dirty="0" smtClean="0">
                            <a:solidFill>
                              <a:srgbClr val="002060"/>
                            </a:solidFill>
                            <a:latin typeface="+mn-lt"/>
                            <a:ea typeface="+mn-ea"/>
                            <a:cs typeface="+mn-cs"/>
                          </a:endParaRPr>
                        </a:p>
                      </a:txBody>
                      <a:tcPr/>
                    </a:tc>
                    <a:extLst>
                      <a:ext uri="{0D108BD9-81ED-4DB2-BD59-A6C34878D82A}">
                        <a16:rowId xmlns="" xmlns:a16="http://schemas.microsoft.com/office/drawing/2014/main" val="3483111555"/>
                      </a:ext>
                    </a:extLst>
                  </a:tr>
                  <a:tr h="523160">
                    <a:tc vMerge="1">
                      <a:txBody>
                        <a:bodyPr/>
                        <a:lstStyle/>
                        <a:p>
                          <a:endParaRPr lang="en-US"/>
                        </a:p>
                      </a:txBody>
                      <a:tcPr/>
                    </a:tc>
                    <a:tc>
                      <a:txBody>
                        <a:bodyPr/>
                        <a:lstStyle/>
                        <a:p>
                          <a:pPr algn="ctr">
                            <a:lnSpc>
                              <a:spcPct val="150000"/>
                            </a:lnSpc>
                          </a:pPr>
                          <a14:m>
                            <m:oMath xmlns:m="http://schemas.openxmlformats.org/officeDocument/2006/math">
                              <m:r>
                                <a:rPr lang="en-US" sz="1800" kern="1200" smtClean="0">
                                  <a:solidFill>
                                    <a:schemeClr val="tx1"/>
                                  </a:solidFill>
                                  <a:latin typeface="Cambria Math" panose="02040503050406030204" pitchFamily="18" charset="0"/>
                                  <a:ea typeface="+mn-ea"/>
                                  <a:cs typeface="+mn-cs"/>
                                </a:rPr>
                                <m:t>↑</m:t>
                              </m:r>
                            </m:oMath>
                          </a14:m>
                          <a:r>
                            <a:rPr lang="en-US" sz="1800" kern="1200" dirty="0" smtClean="0">
                              <a:solidFill>
                                <a:schemeClr val="tx1"/>
                              </a:solidFill>
                              <a:latin typeface="+mn-lt"/>
                              <a:ea typeface="+mn-ea"/>
                              <a:cs typeface="+mn-cs"/>
                            </a:rPr>
                            <a:t> Fatty acid oxidation</a:t>
                          </a:r>
                        </a:p>
                      </a:txBody>
                      <a:tcP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2340955799"/>
                      </a:ext>
                    </a:extLst>
                  </a:tr>
                  <a:tr h="523160">
                    <a:tc vMerge="1">
                      <a:txBody>
                        <a:bodyPr/>
                        <a:lstStyle/>
                        <a:p>
                          <a:endParaRPr lang="en-US"/>
                        </a:p>
                      </a:txBody>
                      <a:tcPr/>
                    </a:tc>
                    <a:tc>
                      <a:txBody>
                        <a:bodyPr/>
                        <a:lstStyle/>
                        <a:p>
                          <a:pPr algn="ctr">
                            <a:lnSpc>
                              <a:spcPct val="150000"/>
                            </a:lnSpc>
                          </a:pPr>
                          <a14:m>
                            <m:oMath xmlns:m="http://schemas.openxmlformats.org/officeDocument/2006/math">
                              <m:r>
                                <a:rPr lang="en-US" sz="1800" kern="1200" smtClean="0">
                                  <a:solidFill>
                                    <a:schemeClr val="tx1"/>
                                  </a:solidFill>
                                  <a:latin typeface="Cambria Math" panose="02040503050406030204" pitchFamily="18" charset="0"/>
                                  <a:ea typeface="+mn-ea"/>
                                  <a:cs typeface="+mn-cs"/>
                                </a:rPr>
                                <m:t>↑</m:t>
                              </m:r>
                            </m:oMath>
                          </a14:m>
                          <a:r>
                            <a:rPr lang="en-US" sz="1800" kern="1200" dirty="0" smtClean="0">
                              <a:solidFill>
                                <a:schemeClr val="tx1"/>
                              </a:solidFill>
                              <a:latin typeface="+mn-lt"/>
                              <a:ea typeface="+mn-ea"/>
                              <a:cs typeface="+mn-cs"/>
                            </a:rPr>
                            <a:t> Production of ketone bodies</a:t>
                          </a:r>
                        </a:p>
                      </a:txBody>
                      <a:tcP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487441217"/>
                      </a:ext>
                    </a:extLst>
                  </a:tr>
                  <a:tr h="591343">
                    <a:tc rowSpan="2">
                      <a:txBody>
                        <a:bodyPr/>
                        <a:lstStyle/>
                        <a:p>
                          <a:pPr algn="ctr"/>
                          <a:r>
                            <a:rPr lang="en-US" sz="1800" b="1" kern="1200" dirty="0" smtClean="0">
                              <a:solidFill>
                                <a:schemeClr val="tx1"/>
                              </a:solidFill>
                              <a:latin typeface="+mn-lt"/>
                              <a:ea typeface="+mn-ea"/>
                              <a:cs typeface="+mn-cs"/>
                            </a:rPr>
                            <a:t> Protein metabolism </a:t>
                          </a:r>
                        </a:p>
                      </a:txBody>
                      <a:tcPr vert="vert270">
                        <a:solidFill>
                          <a:srgbClr val="E6FEF2"/>
                        </a:solidFill>
                      </a:tcPr>
                    </a:tc>
                    <a:tc>
                      <a:txBody>
                        <a:bodyPr/>
                        <a:lstStyle/>
                        <a:p>
                          <a:pPr algn="ctr">
                            <a:lnSpc>
                              <a:spcPct val="150000"/>
                            </a:lnSpc>
                          </a:pPr>
                          <a14:m>
                            <m:oMath xmlns:m="http://schemas.openxmlformats.org/officeDocument/2006/math">
                              <m:r>
                                <a:rPr lang="en-US" sz="1800" kern="1200" smtClean="0">
                                  <a:solidFill>
                                    <a:schemeClr val="tx1"/>
                                  </a:solidFill>
                                  <a:latin typeface="Cambria Math" panose="02040503050406030204" pitchFamily="18" charset="0"/>
                                  <a:ea typeface="+mn-ea"/>
                                  <a:cs typeface="+mn-cs"/>
                                </a:rPr>
                                <m:t>↓</m:t>
                              </m:r>
                            </m:oMath>
                          </a14:m>
                          <a:r>
                            <a:rPr lang="en-US" sz="1800" kern="1200" dirty="0" smtClean="0">
                              <a:solidFill>
                                <a:schemeClr val="tx1"/>
                              </a:solidFill>
                              <a:latin typeface="+mn-lt"/>
                              <a:ea typeface="+mn-ea"/>
                              <a:cs typeface="+mn-cs"/>
                            </a:rPr>
                            <a:t> protein synthesis</a:t>
                          </a:r>
                        </a:p>
                      </a:txBody>
                      <a:tcP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873207040"/>
                      </a:ext>
                    </a:extLst>
                  </a:tr>
                  <a:tr h="767779">
                    <a:tc vMerge="1">
                      <a:txBody>
                        <a:bodyPr/>
                        <a:lstStyle/>
                        <a:p>
                          <a:endParaRPr lang="en-US"/>
                        </a:p>
                      </a:txBody>
                      <a:tcPr/>
                    </a:tc>
                    <a:tc>
                      <a:txBody>
                        <a:bodyPr/>
                        <a:lstStyle/>
                        <a:p>
                          <a:pPr algn="ctr">
                            <a:lnSpc>
                              <a:spcPct val="150000"/>
                            </a:lnSpc>
                          </a:pPr>
                          <a:r>
                            <a:rPr lang="en-US" sz="1800" kern="1200" dirty="0" smtClean="0">
                              <a:solidFill>
                                <a:schemeClr val="tx1"/>
                              </a:solidFill>
                              <a:latin typeface="+mn-lt"/>
                              <a:ea typeface="+mn-ea"/>
                              <a:cs typeface="+mn-cs"/>
                            </a:rPr>
                            <a:t> </a:t>
                          </a:r>
                          <a14:m>
                            <m:oMath xmlns:m="http://schemas.openxmlformats.org/officeDocument/2006/math">
                              <m:r>
                                <a:rPr lang="en-US" sz="1800" kern="1200" smtClean="0">
                                  <a:solidFill>
                                    <a:schemeClr val="tx1"/>
                                  </a:solidFill>
                                  <a:latin typeface="Cambria Math" panose="02040503050406030204" pitchFamily="18" charset="0"/>
                                  <a:ea typeface="+mn-ea"/>
                                  <a:cs typeface="+mn-cs"/>
                                </a:rPr>
                                <m:t>↑</m:t>
                              </m:r>
                            </m:oMath>
                          </a14:m>
                          <a:r>
                            <a:rPr lang="en-US" sz="1800" kern="1200" dirty="0" smtClean="0">
                              <a:solidFill>
                                <a:schemeClr val="tx1"/>
                              </a:solidFill>
                              <a:latin typeface="+mn-lt"/>
                              <a:ea typeface="+mn-ea"/>
                              <a:cs typeface="+mn-cs"/>
                            </a:rPr>
                            <a:t> protein degradation </a:t>
                          </a:r>
                          <a:endParaRPr lang="en-US" sz="1800" kern="1200" dirty="0">
                            <a:solidFill>
                              <a:schemeClr val="tx1"/>
                            </a:solidFill>
                            <a:latin typeface="+mn-lt"/>
                            <a:ea typeface="+mn-ea"/>
                            <a:cs typeface="+mn-cs"/>
                          </a:endParaRPr>
                        </a:p>
                      </a:txBody>
                      <a:tcP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64608631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90235802"/>
                  </p:ext>
                </p:extLst>
              </p:nvPr>
            </p:nvGraphicFramePr>
            <p:xfrm>
              <a:off x="101597" y="914399"/>
              <a:ext cx="11901716" cy="5733146"/>
            </p:xfrm>
            <a:graphic>
              <a:graphicData uri="http://schemas.openxmlformats.org/drawingml/2006/table">
                <a:tbl>
                  <a:tblPr firstRow="1" bandRow="1">
                    <a:tableStyleId>{5940675A-B579-460E-94D1-54222C63F5DA}</a:tableStyleId>
                  </a:tblPr>
                  <a:tblGrid>
                    <a:gridCol w="935736">
                      <a:extLst>
                        <a:ext uri="{9D8B030D-6E8A-4147-A177-3AD203B41FA5}">
                          <a16:colId xmlns:a16="http://schemas.microsoft.com/office/drawing/2014/main" xmlns:a14="http://schemas.microsoft.com/office/drawing/2010/main" xmlns="" val="1130061010"/>
                        </a:ext>
                      </a:extLst>
                    </a:gridCol>
                    <a:gridCol w="5015122">
                      <a:extLst>
                        <a:ext uri="{9D8B030D-6E8A-4147-A177-3AD203B41FA5}">
                          <a16:colId xmlns:a16="http://schemas.microsoft.com/office/drawing/2014/main" xmlns:a14="http://schemas.microsoft.com/office/drawing/2010/main" xmlns="" val="2334180048"/>
                        </a:ext>
                      </a:extLst>
                    </a:gridCol>
                    <a:gridCol w="662375">
                      <a:extLst>
                        <a:ext uri="{9D8B030D-6E8A-4147-A177-3AD203B41FA5}">
                          <a16:colId xmlns:a16="http://schemas.microsoft.com/office/drawing/2014/main" xmlns:a14="http://schemas.microsoft.com/office/drawing/2010/main" xmlns="" val="3691234126"/>
                        </a:ext>
                      </a:extLst>
                    </a:gridCol>
                    <a:gridCol w="5288483">
                      <a:extLst>
                        <a:ext uri="{9D8B030D-6E8A-4147-A177-3AD203B41FA5}">
                          <a16:colId xmlns:a16="http://schemas.microsoft.com/office/drawing/2014/main" xmlns:a14="http://schemas.microsoft.com/office/drawing/2010/main" xmlns="" val="3312156751"/>
                        </a:ext>
                      </a:extLst>
                    </a:gridCol>
                  </a:tblGrid>
                  <a:tr h="426544">
                    <a:tc gridSpan="4">
                      <a:txBody>
                        <a:bodyPr/>
                        <a:lstStyle/>
                        <a:p>
                          <a:pPr algn="ctr"/>
                          <a:r>
                            <a:rPr lang="en-US" sz="1800" b="1" kern="1200" baseline="0" dirty="0" smtClean="0">
                              <a:solidFill>
                                <a:srgbClr val="002060"/>
                              </a:solidFill>
                              <a:latin typeface="+mn-lt"/>
                              <a:ea typeface="+mn-ea"/>
                              <a:cs typeface="+mn-cs"/>
                            </a:rPr>
                            <a:t>METABOLIC CHANGES IN DM AND DKA</a:t>
                          </a:r>
                        </a:p>
                      </a:txBody>
                      <a:tcPr>
                        <a:solidFill>
                          <a:srgbClr val="D0FC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a14="http://schemas.microsoft.com/office/drawing/2010/main" xmlns="" val="3937234429"/>
                      </a:ext>
                    </a:extLst>
                  </a:tr>
                  <a:tr h="380480">
                    <a:tc gridSpan="2">
                      <a:txBody>
                        <a:bodyPr/>
                        <a:lstStyle/>
                        <a:p>
                          <a:pPr algn="ctr"/>
                          <a:r>
                            <a:rPr lang="en-US" sz="1800" b="1" kern="1200" baseline="0" dirty="0" smtClean="0">
                              <a:solidFill>
                                <a:srgbClr val="002060"/>
                              </a:solidFill>
                              <a:latin typeface="+mn-lt"/>
                              <a:ea typeface="+mn-ea"/>
                              <a:cs typeface="+mn-cs"/>
                            </a:rPr>
                            <a:t>DM </a:t>
                          </a:r>
                        </a:p>
                      </a:txBody>
                      <a:tcPr>
                        <a:solidFill>
                          <a:schemeClr val="bg1">
                            <a:lumMod val="95000"/>
                          </a:schemeClr>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02060"/>
                              </a:solidFill>
                              <a:latin typeface="+mn-lt"/>
                              <a:ea typeface="+mn-ea"/>
                              <a:cs typeface="+mn-cs"/>
                            </a:rPr>
                            <a:t>DKA</a:t>
                          </a: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xmlns:a14="http://schemas.microsoft.com/office/drawing/2010/main" xmlns="" val="1809521798"/>
                      </a:ext>
                    </a:extLst>
                  </a:tr>
                  <a:tr h="951200">
                    <a:tc rowSpan="3">
                      <a:txBody>
                        <a:bodyPr/>
                        <a:lstStyle/>
                        <a:p>
                          <a:pPr algn="ctr"/>
                          <a:r>
                            <a:rPr lang="en-US" sz="1800" b="1" kern="1200" dirty="0" smtClean="0">
                              <a:solidFill>
                                <a:schemeClr val="tx1"/>
                              </a:solidFill>
                              <a:latin typeface="+mn-lt"/>
                              <a:ea typeface="+mn-ea"/>
                              <a:cs typeface="+mn-cs"/>
                            </a:rPr>
                            <a:t>CHO metabolism</a:t>
                          </a:r>
                        </a:p>
                      </a:txBody>
                      <a:tcPr vert="vert270">
                        <a:solidFill>
                          <a:srgbClr val="E6FEFC"/>
                        </a:solidFill>
                      </a:tcPr>
                    </a:tc>
                    <a:tc>
                      <a:txBody>
                        <a:bodyPr/>
                        <a:lstStyle/>
                        <a:p>
                          <a:endParaRPr lang="en-US"/>
                        </a:p>
                      </a:txBody>
                      <a:tcPr>
                        <a:blipFill rotWithShape="0">
                          <a:blip r:embed="rId2"/>
                          <a:stretch>
                            <a:fillRect l="-18834" t="-87821" r="-118955" b="-419872"/>
                          </a:stretch>
                        </a:blipFill>
                      </a:tcPr>
                    </a:tc>
                    <a:tc row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DKA   K+, Water &amp; pH </a:t>
                          </a:r>
                        </a:p>
                        <a:p>
                          <a:pPr algn="ctr"/>
                          <a:endParaRPr lang="en-US" sz="1800" b="1" kern="1200" baseline="0" dirty="0" smtClean="0">
                            <a:solidFill>
                              <a:srgbClr val="002060"/>
                            </a:solidFill>
                            <a:latin typeface="+mn-lt"/>
                            <a:ea typeface="+mn-ea"/>
                            <a:cs typeface="+mn-cs"/>
                          </a:endParaRPr>
                        </a:p>
                      </a:txBody>
                      <a:tcPr vert="vert270">
                        <a:solidFill>
                          <a:srgbClr val="F0FEF7"/>
                        </a:solidFill>
                      </a:tcPr>
                    </a:tc>
                    <a:tc rowSpan="8">
                      <a:txBody>
                        <a:bodyPr/>
                        <a:lstStyle/>
                        <a:p>
                          <a:endParaRPr lang="en-US"/>
                        </a:p>
                      </a:txBody>
                      <a:tcPr>
                        <a:blipFill rotWithShape="0">
                          <a:blip r:embed="rId2"/>
                          <a:stretch>
                            <a:fillRect l="-125230" t="-16934" r="-230" b="-247"/>
                          </a:stretch>
                        </a:blipFill>
                      </a:tcPr>
                    </a:tc>
                    <a:extLst>
                      <a:ext uri="{0D108BD9-81ED-4DB2-BD59-A6C34878D82A}">
                        <a16:rowId xmlns:a16="http://schemas.microsoft.com/office/drawing/2014/main" xmlns:a14="http://schemas.microsoft.com/office/drawing/2010/main" xmlns="" val="2584175530"/>
                      </a:ext>
                    </a:extLst>
                  </a:tr>
                  <a:tr h="523160">
                    <a:tc vMerge="1">
                      <a:txBody>
                        <a:bodyPr/>
                        <a:lstStyle/>
                        <a:p>
                          <a:endParaRPr lang="en-US"/>
                        </a:p>
                      </a:txBody>
                      <a:tcPr/>
                    </a:tc>
                    <a:tc>
                      <a:txBody>
                        <a:bodyPr/>
                        <a:lstStyle/>
                        <a:p>
                          <a:endParaRPr lang="en-US"/>
                        </a:p>
                      </a:txBody>
                      <a:tcPr>
                        <a:blipFill rotWithShape="0">
                          <a:blip r:embed="rId2"/>
                          <a:stretch>
                            <a:fillRect l="-18834" t="-340698" r="-118955" b="-661628"/>
                          </a:stretch>
                        </a:blip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xmlns:a14="http://schemas.microsoft.com/office/drawing/2010/main" xmlns="" val="1439038468"/>
                      </a:ext>
                    </a:extLst>
                  </a:tr>
                  <a:tr h="523160">
                    <a:tc vMerge="1">
                      <a:txBody>
                        <a:bodyPr/>
                        <a:lstStyle/>
                        <a:p>
                          <a:endParaRPr lang="en-US"/>
                        </a:p>
                      </a:txBody>
                      <a:tcPr/>
                    </a:tc>
                    <a:tc>
                      <a:txBody>
                        <a:bodyPr/>
                        <a:lstStyle/>
                        <a:p>
                          <a:endParaRPr lang="en-US"/>
                        </a:p>
                      </a:txBody>
                      <a:tcPr>
                        <a:blipFill rotWithShape="0">
                          <a:blip r:embed="rId2"/>
                          <a:stretch>
                            <a:fillRect l="-18834" t="-440698" r="-118955" b="-561628"/>
                          </a:stretch>
                        </a:blip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xmlns:a14="http://schemas.microsoft.com/office/drawing/2010/main" xmlns="" val="4098182989"/>
                      </a:ext>
                    </a:extLst>
                  </a:tr>
                  <a:tr h="523160">
                    <a:tc rowSpan="3">
                      <a:txBody>
                        <a:bodyPr/>
                        <a:lstStyle/>
                        <a:p>
                          <a:pPr algn="ctr"/>
                          <a:r>
                            <a:rPr lang="en-US" sz="1800" b="1" kern="1200" dirty="0" smtClean="0">
                              <a:solidFill>
                                <a:schemeClr val="tx1"/>
                              </a:solidFill>
                              <a:latin typeface="+mn-lt"/>
                              <a:ea typeface="+mn-ea"/>
                              <a:cs typeface="+mn-cs"/>
                            </a:rPr>
                            <a:t> Lipid metabolism </a:t>
                          </a:r>
                        </a:p>
                      </a:txBody>
                      <a:tcPr vert="vert270">
                        <a:solidFill>
                          <a:srgbClr val="FFE7E7"/>
                        </a:solidFill>
                      </a:tcPr>
                    </a:tc>
                    <a:tc>
                      <a:txBody>
                        <a:bodyPr/>
                        <a:lstStyle/>
                        <a:p>
                          <a:endParaRPr lang="en-US"/>
                        </a:p>
                      </a:txBody>
                      <a:tcPr>
                        <a:blipFill rotWithShape="0">
                          <a:blip r:embed="rId2"/>
                          <a:stretch>
                            <a:fillRect l="-18834" t="-540698" r="-118955" b="-461628"/>
                          </a:stretch>
                        </a:blipFill>
                      </a:tcPr>
                    </a:tc>
                    <a:tc vMerge="1">
                      <a:txBody>
                        <a:bodyPr/>
                        <a:lstStyle/>
                        <a:p>
                          <a:pPr algn="ctr"/>
                          <a:endParaRPr lang="en-US" sz="1800" b="1" kern="1200" baseline="0" dirty="0" smtClean="0">
                            <a:solidFill>
                              <a:srgbClr val="002060"/>
                            </a:solidFill>
                            <a:latin typeface="+mn-lt"/>
                            <a:ea typeface="+mn-ea"/>
                            <a:cs typeface="+mn-cs"/>
                          </a:endParaRPr>
                        </a:p>
                      </a:txBody>
                      <a:tcPr>
                        <a:solidFill>
                          <a:schemeClr val="bg1">
                            <a:lumMod val="95000"/>
                          </a:schemeClr>
                        </a:solidFill>
                      </a:tcPr>
                    </a:tc>
                    <a:tc vMerge="1">
                      <a:txBody>
                        <a:bodyPr/>
                        <a:lstStyle/>
                        <a:p>
                          <a:pPr algn="ctr"/>
                          <a:endParaRPr lang="en-US" sz="1800" b="1" kern="1200" baseline="0" dirty="0" smtClean="0">
                            <a:solidFill>
                              <a:srgbClr val="002060"/>
                            </a:solidFill>
                            <a:latin typeface="+mn-lt"/>
                            <a:ea typeface="+mn-ea"/>
                            <a:cs typeface="+mn-cs"/>
                          </a:endParaRPr>
                        </a:p>
                      </a:txBody>
                      <a:tcPr/>
                    </a:tc>
                    <a:extLst>
                      <a:ext uri="{0D108BD9-81ED-4DB2-BD59-A6C34878D82A}">
                        <a16:rowId xmlns:a16="http://schemas.microsoft.com/office/drawing/2014/main" xmlns:a14="http://schemas.microsoft.com/office/drawing/2010/main" xmlns="" val="3483111555"/>
                      </a:ext>
                    </a:extLst>
                  </a:tr>
                  <a:tr h="523160">
                    <a:tc vMerge="1">
                      <a:txBody>
                        <a:bodyPr/>
                        <a:lstStyle/>
                        <a:p>
                          <a:endParaRPr lang="en-US"/>
                        </a:p>
                      </a:txBody>
                      <a:tcPr/>
                    </a:tc>
                    <a:tc>
                      <a:txBody>
                        <a:bodyPr/>
                        <a:lstStyle/>
                        <a:p>
                          <a:endParaRPr lang="en-US"/>
                        </a:p>
                      </a:txBody>
                      <a:tcPr>
                        <a:blipFill rotWithShape="0">
                          <a:blip r:embed="rId2"/>
                          <a:stretch>
                            <a:fillRect l="-18834" t="-640698" r="-118955" b="-361628"/>
                          </a:stretch>
                        </a:blip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a14="http://schemas.microsoft.com/office/drawing/2010/main" xmlns="" val="2340955799"/>
                      </a:ext>
                    </a:extLst>
                  </a:tr>
                  <a:tr h="523160">
                    <a:tc vMerge="1">
                      <a:txBody>
                        <a:bodyPr/>
                        <a:lstStyle/>
                        <a:p>
                          <a:endParaRPr lang="en-US"/>
                        </a:p>
                      </a:txBody>
                      <a:tcPr/>
                    </a:tc>
                    <a:tc>
                      <a:txBody>
                        <a:bodyPr/>
                        <a:lstStyle/>
                        <a:p>
                          <a:endParaRPr lang="en-US"/>
                        </a:p>
                      </a:txBody>
                      <a:tcPr>
                        <a:blipFill rotWithShape="0">
                          <a:blip r:embed="rId2"/>
                          <a:stretch>
                            <a:fillRect l="-18834" t="-740698" r="-118955" b="-261628"/>
                          </a:stretch>
                        </a:blip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a14="http://schemas.microsoft.com/office/drawing/2010/main" xmlns="" val="1487441217"/>
                      </a:ext>
                    </a:extLst>
                  </a:tr>
                  <a:tr h="591343">
                    <a:tc rowSpan="2">
                      <a:txBody>
                        <a:bodyPr/>
                        <a:lstStyle/>
                        <a:p>
                          <a:pPr algn="ctr"/>
                          <a:r>
                            <a:rPr lang="en-US" sz="1800" b="1" kern="1200" dirty="0" smtClean="0">
                              <a:solidFill>
                                <a:schemeClr val="tx1"/>
                              </a:solidFill>
                              <a:latin typeface="+mn-lt"/>
                              <a:ea typeface="+mn-ea"/>
                              <a:cs typeface="+mn-cs"/>
                            </a:rPr>
                            <a:t> Protein metabolism </a:t>
                          </a:r>
                        </a:p>
                      </a:txBody>
                      <a:tcPr vert="vert270">
                        <a:solidFill>
                          <a:srgbClr val="E6FEF2"/>
                        </a:solidFill>
                      </a:tcPr>
                    </a:tc>
                    <a:tc>
                      <a:txBody>
                        <a:bodyPr/>
                        <a:lstStyle/>
                        <a:p>
                          <a:endParaRPr lang="en-US"/>
                        </a:p>
                      </a:txBody>
                      <a:tcPr>
                        <a:blipFill rotWithShape="0">
                          <a:blip r:embed="rId2"/>
                          <a:stretch>
                            <a:fillRect l="-18834" t="-745361" r="-118955" b="-131959"/>
                          </a:stretch>
                        </a:blip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a14="http://schemas.microsoft.com/office/drawing/2010/main" xmlns="" val="1873207040"/>
                      </a:ext>
                    </a:extLst>
                  </a:tr>
                  <a:tr h="767779">
                    <a:tc vMerge="1">
                      <a:txBody>
                        <a:bodyPr/>
                        <a:lstStyle/>
                        <a:p>
                          <a:endParaRPr lang="en-US"/>
                        </a:p>
                      </a:txBody>
                      <a:tcPr/>
                    </a:tc>
                    <a:tc>
                      <a:txBody>
                        <a:bodyPr/>
                        <a:lstStyle/>
                        <a:p>
                          <a:endParaRPr lang="en-US"/>
                        </a:p>
                      </a:txBody>
                      <a:tcPr>
                        <a:blipFill rotWithShape="0">
                          <a:blip r:embed="rId2"/>
                          <a:stretch>
                            <a:fillRect l="-18834" t="-650794" r="-118955" b="-1587"/>
                          </a:stretch>
                        </a:blip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a14="http://schemas.microsoft.com/office/drawing/2010/main" xmlns="" val="1646086310"/>
                      </a:ext>
                    </a:extLst>
                  </a:tr>
                </a:tbl>
              </a:graphicData>
            </a:graphic>
          </p:graphicFrame>
        </mc:Fallback>
      </mc:AlternateContent>
      <p:sp>
        <p:nvSpPr>
          <p:cNvPr id="4" name="TextBox 3"/>
          <p:cNvSpPr txBox="1"/>
          <p:nvPr/>
        </p:nvSpPr>
        <p:spPr>
          <a:xfrm>
            <a:off x="112267" y="33866"/>
            <a:ext cx="7582073" cy="584775"/>
          </a:xfrm>
          <a:prstGeom prst="rect">
            <a:avLst/>
          </a:prstGeom>
          <a:noFill/>
        </p:spPr>
        <p:txBody>
          <a:bodyPr wrap="square" rtlCol="0">
            <a:spAutoFit/>
          </a:bodyPr>
          <a:lstStyle/>
          <a:p>
            <a:r>
              <a:rPr lang="en-GB" sz="3200" smtClean="0">
                <a:solidFill>
                  <a:srgbClr val="237D81"/>
                </a:solidFill>
                <a:latin typeface="Century Gothic" panose="020B0502020202020204" pitchFamily="34" charset="0"/>
              </a:rPr>
              <a:t>Summary</a:t>
            </a:r>
            <a:endParaRPr lang="en-GB" sz="3200" dirty="0">
              <a:solidFill>
                <a:srgbClr val="237D81"/>
              </a:solidFill>
              <a:latin typeface="Century Gothic" panose="020B0502020202020204" pitchFamily="34" charset="0"/>
            </a:endParaRPr>
          </a:p>
        </p:txBody>
      </p:sp>
    </p:spTree>
    <p:extLst>
      <p:ext uri="{BB962C8B-B14F-4D97-AF65-F5344CB8AC3E}">
        <p14:creationId xmlns:p14="http://schemas.microsoft.com/office/powerpoint/2010/main" val="1594546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4" name="Rectangle 3"/>
          <p:cNvSpPr/>
          <p:nvPr/>
        </p:nvSpPr>
        <p:spPr>
          <a:xfrm>
            <a:off x="103268" y="655762"/>
            <a:ext cx="5721724" cy="5370701"/>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Q1 : </a:t>
            </a:r>
            <a:r>
              <a:rPr lang="en-US" sz="1700" spc="-5" dirty="0">
                <a:solidFill>
                  <a:srgbClr val="00ADA8"/>
                </a:solidFill>
                <a:uFill>
                  <a:solidFill>
                    <a:srgbClr val="365F91"/>
                  </a:solidFill>
                </a:uFill>
                <a:latin typeface="Cambria"/>
                <a:cs typeface="Cambria"/>
              </a:rPr>
              <a:t>Which one of the following is found in a patient with Diabetic ketoacidosis?</a:t>
            </a:r>
          </a:p>
          <a:p>
            <a:pPr marL="342900" indent="-342900">
              <a:buFont typeface="+mj-lt"/>
              <a:buAutoNum type="alphaUcPeriod"/>
            </a:pPr>
            <a:r>
              <a:rPr lang="en-US" sz="1600" dirty="0"/>
              <a:t>Alkalosis</a:t>
            </a:r>
          </a:p>
          <a:p>
            <a:pPr marL="342900" indent="-342900">
              <a:buFont typeface="+mj-lt"/>
              <a:buAutoNum type="alphaUcPeriod"/>
            </a:pPr>
            <a:r>
              <a:rPr lang="en-US" sz="1600" dirty="0"/>
              <a:t>Hypo-</a:t>
            </a:r>
            <a:r>
              <a:rPr lang="en-US" sz="1600" dirty="0" err="1"/>
              <a:t>osmolar</a:t>
            </a:r>
            <a:endParaRPr lang="en-US" sz="1600" dirty="0"/>
          </a:p>
          <a:p>
            <a:pPr marL="342900" indent="-342900">
              <a:buFont typeface="+mj-lt"/>
              <a:buAutoNum type="alphaUcPeriod"/>
            </a:pPr>
            <a:r>
              <a:rPr lang="en-US" sz="1600" dirty="0"/>
              <a:t>Palpitations</a:t>
            </a:r>
          </a:p>
          <a:p>
            <a:pPr marL="342900" indent="-342900">
              <a:buFont typeface="+mj-lt"/>
              <a:buAutoNum type="alphaUcPeriod"/>
            </a:pPr>
            <a:r>
              <a:rPr lang="en-US" sz="1600" dirty="0"/>
              <a:t>Coma</a:t>
            </a:r>
          </a:p>
          <a:p>
            <a:endParaRPr lang="en-US" sz="1700" b="1"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Q2 : </a:t>
            </a:r>
            <a:r>
              <a:rPr lang="en-US" sz="1700" spc="-5" dirty="0">
                <a:solidFill>
                  <a:srgbClr val="00ADA8"/>
                </a:solidFill>
                <a:uFill>
                  <a:solidFill>
                    <a:srgbClr val="365F91"/>
                  </a:solidFill>
                </a:uFill>
                <a:latin typeface="Cambria"/>
                <a:cs typeface="Cambria"/>
              </a:rPr>
              <a:t>Which one of the following is an enzyme required for </a:t>
            </a:r>
            <a:r>
              <a:rPr lang="en-US" sz="1700" spc="-5" dirty="0" err="1">
                <a:solidFill>
                  <a:srgbClr val="00ADA8"/>
                </a:solidFill>
                <a:uFill>
                  <a:solidFill>
                    <a:srgbClr val="365F91"/>
                  </a:solidFill>
                </a:uFill>
                <a:latin typeface="Cambria"/>
                <a:cs typeface="Cambria"/>
              </a:rPr>
              <a:t>ketolysis</a:t>
            </a:r>
            <a:r>
              <a:rPr lang="en-US" sz="1700" spc="-5" dirty="0">
                <a:solidFill>
                  <a:srgbClr val="00ADA8"/>
                </a:solidFill>
                <a:uFill>
                  <a:solidFill>
                    <a:srgbClr val="365F91"/>
                  </a:solidFill>
                </a:uFill>
                <a:latin typeface="Cambria"/>
                <a:cs typeface="Cambria"/>
              </a:rPr>
              <a:t> ?</a:t>
            </a:r>
            <a:endParaRPr lang="en-US" sz="1600" dirty="0"/>
          </a:p>
          <a:p>
            <a:pPr marL="342900" indent="-342900">
              <a:buFont typeface="+mj-lt"/>
              <a:buAutoNum type="alphaUcPeriod"/>
            </a:pPr>
            <a:r>
              <a:rPr lang="en-US" sz="1600" dirty="0" err="1"/>
              <a:t>Thiophorase</a:t>
            </a:r>
            <a:endParaRPr lang="en-US" sz="1600" dirty="0"/>
          </a:p>
          <a:p>
            <a:pPr marL="342900" indent="-342900">
              <a:buFont typeface="+mj-lt"/>
              <a:buAutoNum type="alphaUcPeriod"/>
            </a:pPr>
            <a:r>
              <a:rPr lang="en-US" sz="1600" dirty="0"/>
              <a:t>HMG CoA synthase</a:t>
            </a:r>
          </a:p>
          <a:p>
            <a:pPr marL="342900" indent="-342900">
              <a:buFont typeface="+mj-lt"/>
              <a:buAutoNum type="alphaUcPeriod"/>
            </a:pPr>
            <a:r>
              <a:rPr lang="en-US" sz="1600" dirty="0"/>
              <a:t>3-Hydroxybutyrate Dehydrogenase</a:t>
            </a:r>
          </a:p>
          <a:p>
            <a:pPr marL="342900" indent="-342900">
              <a:buFont typeface="+mj-lt"/>
              <a:buAutoNum type="alphaUcPeriod"/>
            </a:pPr>
            <a:r>
              <a:rPr lang="en-US" sz="1600" dirty="0" err="1"/>
              <a:t>Thiolase</a:t>
            </a:r>
            <a:endParaRPr lang="en-US" sz="1600" dirty="0"/>
          </a:p>
          <a:p>
            <a:pPr marL="342900" indent="-342900">
              <a:buFont typeface="+mj-lt"/>
              <a:buAutoNum type="alphaUcPeriod"/>
            </a:pPr>
            <a:endParaRPr lang="en-US" sz="1600" dirty="0"/>
          </a:p>
          <a:p>
            <a:pPr marL="342900" indent="-342900">
              <a:buFont typeface="+mj-lt"/>
              <a:buAutoNum type="alphaUcPeriod"/>
            </a:pPr>
            <a:endParaRPr lang="en-US" sz="1600" dirty="0"/>
          </a:p>
          <a:p>
            <a:r>
              <a:rPr lang="en-US" sz="1600" b="1" spc="-5" dirty="0">
                <a:solidFill>
                  <a:srgbClr val="00ADA8"/>
                </a:solidFill>
                <a:uFill>
                  <a:solidFill>
                    <a:srgbClr val="365F91"/>
                  </a:solidFill>
                </a:uFill>
                <a:latin typeface="Cambria"/>
                <a:cs typeface="Cambria"/>
              </a:rPr>
              <a:t>Q3</a:t>
            </a:r>
            <a:r>
              <a:rPr lang="en-US" sz="1600" spc="-5" dirty="0">
                <a:solidFill>
                  <a:srgbClr val="00ADA8"/>
                </a:solidFill>
                <a:uFill>
                  <a:solidFill>
                    <a:srgbClr val="365F91"/>
                  </a:solidFill>
                </a:uFill>
                <a:latin typeface="Cambria"/>
                <a:cs typeface="Cambria"/>
              </a:rPr>
              <a:t> </a:t>
            </a:r>
            <a:r>
              <a:rPr lang="en-US" sz="1600" b="1" spc="-5" dirty="0">
                <a:solidFill>
                  <a:srgbClr val="00ADA8"/>
                </a:solidFill>
                <a:uFill>
                  <a:solidFill>
                    <a:srgbClr val="365F91"/>
                  </a:solidFill>
                </a:uFill>
                <a:latin typeface="Cambria"/>
                <a:cs typeface="Cambria"/>
              </a:rPr>
              <a:t>:</a:t>
            </a:r>
            <a:r>
              <a:rPr lang="en-US" sz="1600" spc="-5" dirty="0">
                <a:solidFill>
                  <a:srgbClr val="00ADA8"/>
                </a:solidFill>
                <a:uFill>
                  <a:solidFill>
                    <a:srgbClr val="365F91"/>
                  </a:solidFill>
                </a:uFill>
                <a:latin typeface="Cambria"/>
                <a:cs typeface="Cambria"/>
              </a:rPr>
              <a:t> Which one of the following is the end product of </a:t>
            </a:r>
            <a:r>
              <a:rPr lang="en-US" sz="1600" spc="-5" dirty="0" err="1">
                <a:solidFill>
                  <a:srgbClr val="00ADA8"/>
                </a:solidFill>
                <a:uFill>
                  <a:solidFill>
                    <a:srgbClr val="365F91"/>
                  </a:solidFill>
                </a:uFill>
                <a:latin typeface="Cambria"/>
                <a:cs typeface="Cambria"/>
              </a:rPr>
              <a:t>keylysis</a:t>
            </a:r>
            <a:r>
              <a:rPr lang="en-US" sz="1600" spc="-5" dirty="0">
                <a:solidFill>
                  <a:srgbClr val="00ADA8"/>
                </a:solidFill>
                <a:uFill>
                  <a:solidFill>
                    <a:srgbClr val="365F91"/>
                  </a:solidFill>
                </a:uFill>
                <a:latin typeface="Cambria"/>
                <a:cs typeface="Cambria"/>
              </a:rPr>
              <a:t> in peripheral tissues?</a:t>
            </a:r>
          </a:p>
          <a:p>
            <a:pPr marL="342900" lvl="0" indent="-342900">
              <a:buFont typeface="+mj-lt"/>
              <a:buAutoNum type="alphaUcPeriod"/>
            </a:pPr>
            <a:r>
              <a:rPr lang="en-US" sz="1600" spc="-5" dirty="0">
                <a:uFill>
                  <a:solidFill>
                    <a:srgbClr val="365F91"/>
                  </a:solidFill>
                </a:uFill>
                <a:latin typeface="Cambria"/>
                <a:cs typeface="Cambria"/>
              </a:rPr>
              <a:t> Acetoacetate</a:t>
            </a:r>
          </a:p>
          <a:p>
            <a:pPr marL="342900" lvl="0" indent="-342900">
              <a:buFont typeface="+mj-lt"/>
              <a:buAutoNum type="alphaUcPeriod"/>
            </a:pPr>
            <a:r>
              <a:rPr lang="en-US" sz="1600" spc="-5" dirty="0">
                <a:uFill>
                  <a:solidFill>
                    <a:srgbClr val="365F91"/>
                  </a:solidFill>
                </a:uFill>
                <a:latin typeface="Cambria"/>
                <a:cs typeface="Cambria"/>
              </a:rPr>
              <a:t>3-hydroxybutyrate</a:t>
            </a:r>
          </a:p>
          <a:p>
            <a:pPr marL="342900" indent="-342900">
              <a:buFont typeface="+mj-lt"/>
              <a:buAutoNum type="alphaUcPeriod"/>
            </a:pPr>
            <a:r>
              <a:rPr lang="en-US" sz="1600" spc="-5" dirty="0">
                <a:uFill>
                  <a:solidFill>
                    <a:srgbClr val="365F91"/>
                  </a:solidFill>
                </a:uFill>
                <a:latin typeface="Cambria"/>
                <a:cs typeface="Cambria"/>
              </a:rPr>
              <a:t>Acetyl CoA</a:t>
            </a:r>
          </a:p>
          <a:p>
            <a:pPr marL="342900" lvl="0" indent="-342900">
              <a:buFont typeface="+mj-lt"/>
              <a:buAutoNum type="alphaUcPeriod"/>
            </a:pPr>
            <a:r>
              <a:rPr lang="en-US" sz="1600" spc="-5" dirty="0" err="1">
                <a:uFill>
                  <a:solidFill>
                    <a:srgbClr val="365F91"/>
                  </a:solidFill>
                </a:uFill>
                <a:latin typeface="Cambria"/>
                <a:cs typeface="Cambria"/>
              </a:rPr>
              <a:t>Actoacetyl</a:t>
            </a:r>
            <a:r>
              <a:rPr lang="en-US" sz="1600" spc="-5" dirty="0">
                <a:uFill>
                  <a:solidFill>
                    <a:srgbClr val="365F91"/>
                  </a:solidFill>
                </a:uFill>
                <a:latin typeface="Cambria"/>
                <a:cs typeface="Cambria"/>
              </a:rPr>
              <a:t> CoA</a:t>
            </a:r>
          </a:p>
        </p:txBody>
      </p:sp>
      <p:sp>
        <p:nvSpPr>
          <p:cNvPr id="5" name="Rectangle 4"/>
          <p:cNvSpPr/>
          <p:nvPr/>
        </p:nvSpPr>
        <p:spPr>
          <a:xfrm>
            <a:off x="5915891" y="761640"/>
            <a:ext cx="6172841" cy="4678204"/>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Q4 : </a:t>
            </a:r>
            <a:r>
              <a:rPr lang="en-US" sz="1700" spc="-5" dirty="0">
                <a:solidFill>
                  <a:srgbClr val="00ADA8"/>
                </a:solidFill>
                <a:uFill>
                  <a:solidFill>
                    <a:srgbClr val="365F91"/>
                  </a:solidFill>
                </a:uFill>
                <a:latin typeface="Cambria"/>
                <a:cs typeface="Cambria"/>
              </a:rPr>
              <a:t>Which one of the following is the rate limiting enzyme in ketogenesis?</a:t>
            </a:r>
          </a:p>
          <a:p>
            <a:pPr marL="342900" lvl="0" indent="-342900">
              <a:buFont typeface="+mj-lt"/>
              <a:buAutoNum type="alphaUcPeriod"/>
            </a:pPr>
            <a:r>
              <a:rPr lang="en-US" sz="1600" dirty="0" err="1"/>
              <a:t>Thiophorase</a:t>
            </a:r>
            <a:endParaRPr lang="en-US" sz="1600" dirty="0"/>
          </a:p>
          <a:p>
            <a:pPr marL="342900" lvl="0" indent="-342900">
              <a:buFont typeface="+mj-lt"/>
              <a:buAutoNum type="alphaUcPeriod"/>
            </a:pPr>
            <a:r>
              <a:rPr lang="en-US" sz="1600" dirty="0"/>
              <a:t>HMG CoA synthase</a:t>
            </a:r>
          </a:p>
          <a:p>
            <a:pPr marL="342900" lvl="0" indent="-342900">
              <a:buFont typeface="+mj-lt"/>
              <a:buAutoNum type="alphaUcPeriod"/>
            </a:pPr>
            <a:r>
              <a:rPr lang="en-US" sz="1600" dirty="0"/>
              <a:t>3-Hydroxybutyrate Dehydrogenase</a:t>
            </a:r>
          </a:p>
          <a:p>
            <a:pPr marL="342900" lvl="0" indent="-342900">
              <a:buFont typeface="+mj-lt"/>
              <a:buAutoNum type="alphaUcPeriod"/>
            </a:pPr>
            <a:r>
              <a:rPr lang="en-US" sz="1600" dirty="0" err="1"/>
              <a:t>Thiolase</a:t>
            </a:r>
            <a:endParaRPr lang="en-US" sz="1600" dirty="0"/>
          </a:p>
          <a:p>
            <a:pPr marL="342900" lvl="0" indent="-342900">
              <a:buFont typeface="+mj-lt"/>
              <a:buAutoNum type="alphaUcPeriod"/>
            </a:pPr>
            <a:endParaRPr lang="en-US" b="1" dirty="0"/>
          </a:p>
          <a:p>
            <a:r>
              <a:rPr lang="en-US" b="1" spc="-5" dirty="0">
                <a:solidFill>
                  <a:srgbClr val="00ADA8"/>
                </a:solidFill>
                <a:uFill>
                  <a:solidFill>
                    <a:srgbClr val="365F91"/>
                  </a:solidFill>
                </a:uFill>
                <a:latin typeface="Cambria"/>
                <a:cs typeface="Cambria"/>
              </a:rPr>
              <a:t>Q5 :</a:t>
            </a:r>
            <a:r>
              <a:rPr lang="en-US"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Acetoacetate is decarboxylated into which of the following?</a:t>
            </a:r>
          </a:p>
          <a:p>
            <a:pPr marL="342900" indent="-342900">
              <a:buFont typeface="+mj-lt"/>
              <a:buAutoNum type="alphaUcPeriod"/>
            </a:pPr>
            <a:r>
              <a:rPr lang="en-US" sz="1600" dirty="0"/>
              <a:t>Acetone</a:t>
            </a:r>
          </a:p>
          <a:p>
            <a:pPr marL="342900" indent="-342900">
              <a:buFont typeface="+mj-lt"/>
              <a:buAutoNum type="alphaUcPeriod"/>
            </a:pPr>
            <a:r>
              <a:rPr lang="el-GR" sz="1600" dirty="0"/>
              <a:t>β-</a:t>
            </a:r>
            <a:r>
              <a:rPr lang="en-US" sz="1600" dirty="0"/>
              <a:t>Hydroxybutyrate</a:t>
            </a:r>
          </a:p>
          <a:p>
            <a:pPr marL="342900" indent="-342900">
              <a:buFont typeface="+mj-lt"/>
              <a:buAutoNum type="alphaUcPeriod"/>
            </a:pPr>
            <a:r>
              <a:rPr lang="en-US" sz="1600" dirty="0"/>
              <a:t>Acetyl CoA</a:t>
            </a:r>
          </a:p>
          <a:p>
            <a:pPr marL="342900" indent="-342900">
              <a:buFont typeface="+mj-lt"/>
              <a:buAutoNum type="alphaUcPeriod"/>
            </a:pPr>
            <a:r>
              <a:rPr lang="en-US" sz="1600" dirty="0"/>
              <a:t>Oxaloacetate</a:t>
            </a:r>
          </a:p>
          <a:p>
            <a:r>
              <a:rPr lang="en-US" b="1" spc="-5" dirty="0">
                <a:solidFill>
                  <a:srgbClr val="00ADA8"/>
                </a:solidFill>
                <a:uFill>
                  <a:solidFill>
                    <a:srgbClr val="365F91"/>
                  </a:solidFill>
                </a:uFill>
                <a:latin typeface="Cambria"/>
                <a:cs typeface="Cambria"/>
              </a:rPr>
              <a:t>Q6 : </a:t>
            </a:r>
            <a:r>
              <a:rPr lang="en-US" sz="1700" spc="-5" dirty="0">
                <a:solidFill>
                  <a:srgbClr val="00ADA8"/>
                </a:solidFill>
                <a:uFill>
                  <a:solidFill>
                    <a:srgbClr val="365F91"/>
                  </a:solidFill>
                </a:uFill>
                <a:latin typeface="Cambria"/>
                <a:cs typeface="Cambria"/>
              </a:rPr>
              <a:t>Which one of the following is used for Ketone body synthesis</a:t>
            </a:r>
            <a:r>
              <a:rPr lang="en-US" sz="1700" spc="-5" dirty="0">
                <a:solidFill>
                  <a:srgbClr val="00ADA8"/>
                </a:solidFill>
                <a:uFill>
                  <a:solidFill>
                    <a:srgbClr val="365F91"/>
                  </a:solidFill>
                </a:uFill>
                <a:latin typeface="Cambria"/>
              </a:rPr>
              <a:t>? </a:t>
            </a:r>
            <a:endParaRPr lang="en-US" dirty="0">
              <a:solidFill>
                <a:srgbClr val="00ADA8"/>
              </a:solidFill>
            </a:endParaRPr>
          </a:p>
          <a:p>
            <a:pPr marL="342900" indent="-342900">
              <a:buFont typeface="+mj-lt"/>
              <a:buAutoNum type="alphaUcPeriod"/>
            </a:pPr>
            <a:r>
              <a:rPr lang="en-US" sz="1600" dirty="0"/>
              <a:t>Oxaloacetate </a:t>
            </a:r>
          </a:p>
          <a:p>
            <a:pPr marL="342900" indent="-342900">
              <a:buFont typeface="+mj-lt"/>
              <a:buAutoNum type="alphaUcPeriod"/>
            </a:pPr>
            <a:r>
              <a:rPr lang="en-US" sz="1600" dirty="0"/>
              <a:t>Pyruvic acid </a:t>
            </a:r>
          </a:p>
          <a:p>
            <a:pPr marL="342900" indent="-342900">
              <a:buFont typeface="+mj-lt"/>
              <a:buAutoNum type="alphaUcPeriod"/>
            </a:pPr>
            <a:r>
              <a:rPr lang="en-US" sz="1600" dirty="0"/>
              <a:t>Acetyl CoA</a:t>
            </a:r>
          </a:p>
          <a:p>
            <a:pPr marL="342900" indent="-342900">
              <a:buFont typeface="+mj-lt"/>
              <a:buAutoNum type="alphaUcPeriod"/>
            </a:pPr>
            <a:r>
              <a:rPr lang="en-US" sz="1600" dirty="0" err="1"/>
              <a:t>Acetoacetyl</a:t>
            </a:r>
            <a:r>
              <a:rPr lang="en-US" sz="1600" dirty="0"/>
              <a:t> CoA</a:t>
            </a:r>
          </a:p>
        </p:txBody>
      </p:sp>
    </p:spTree>
    <p:extLst>
      <p:ext uri="{BB962C8B-B14F-4D97-AF65-F5344CB8AC3E}">
        <p14:creationId xmlns:p14="http://schemas.microsoft.com/office/powerpoint/2010/main" val="1330079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8" name="TextBox 7">
            <a:hlinkClick r:id="rId2"/>
          </p:cNvPr>
          <p:cNvSpPr txBox="1"/>
          <p:nvPr/>
        </p:nvSpPr>
        <p:spPr>
          <a:xfrm>
            <a:off x="7274618" y="5802602"/>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
        <p:nvSpPr>
          <p:cNvPr id="5" name="Rectangle 4"/>
          <p:cNvSpPr/>
          <p:nvPr/>
        </p:nvSpPr>
        <p:spPr>
          <a:xfrm>
            <a:off x="267432" y="827632"/>
            <a:ext cx="6010020" cy="5232202"/>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Q7 : </a:t>
            </a:r>
            <a:r>
              <a:rPr lang="en-US" sz="1700" spc="-5" dirty="0">
                <a:solidFill>
                  <a:srgbClr val="00ADA8"/>
                </a:solidFill>
                <a:uFill>
                  <a:solidFill>
                    <a:srgbClr val="365F91"/>
                  </a:solidFill>
                </a:uFill>
                <a:latin typeface="Cambria"/>
                <a:cs typeface="Cambria"/>
              </a:rPr>
              <a:t>13 year old boy, came to E.R. in a state of unconsciousness.</a:t>
            </a:r>
          </a:p>
          <a:p>
            <a:r>
              <a:rPr lang="en-US" sz="1700" spc="-5" dirty="0">
                <a:solidFill>
                  <a:srgbClr val="00ADA8"/>
                </a:solidFill>
                <a:uFill>
                  <a:solidFill>
                    <a:srgbClr val="365F91"/>
                  </a:solidFill>
                </a:uFill>
                <a:latin typeface="Cambria"/>
                <a:cs typeface="Cambria"/>
              </a:rPr>
              <a:t>Upon inspection you find the following:</a:t>
            </a:r>
          </a:p>
          <a:p>
            <a:r>
              <a:rPr lang="en-US" sz="1700" spc="-5" dirty="0">
                <a:solidFill>
                  <a:srgbClr val="00ADA8"/>
                </a:solidFill>
                <a:uFill>
                  <a:solidFill>
                    <a:srgbClr val="365F91"/>
                  </a:solidFill>
                </a:uFill>
                <a:latin typeface="Cambria"/>
                <a:cs typeface="Cambria"/>
              </a:rPr>
              <a:t>Increased heart rate, Excessive sweating.</a:t>
            </a:r>
          </a:p>
          <a:p>
            <a:r>
              <a:rPr lang="en-US" sz="1700" spc="-5" dirty="0">
                <a:solidFill>
                  <a:srgbClr val="00ADA8"/>
                </a:solidFill>
                <a:uFill>
                  <a:solidFill>
                    <a:srgbClr val="365F91"/>
                  </a:solidFill>
                </a:uFill>
                <a:latin typeface="Cambria"/>
                <a:cs typeface="Cambria"/>
              </a:rPr>
              <a:t>After administration of glucagon, he woke up but in a state of confusion. After a few minutes you check on him again and the boy was laughing with his father</a:t>
            </a:r>
          </a:p>
          <a:p>
            <a:r>
              <a:rPr lang="en-US" sz="1700" spc="-5" dirty="0">
                <a:solidFill>
                  <a:srgbClr val="00ADA8"/>
                </a:solidFill>
                <a:uFill>
                  <a:solidFill>
                    <a:srgbClr val="365F91"/>
                  </a:solidFill>
                </a:uFill>
                <a:latin typeface="Cambria"/>
                <a:cs typeface="Cambria"/>
              </a:rPr>
              <a:t>As his mother was quite horrified, she asked you a few questions.</a:t>
            </a:r>
          </a:p>
          <a:p>
            <a:endParaRPr lang="en-US" sz="1700"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A)</a:t>
            </a:r>
            <a:r>
              <a:rPr lang="en-US" sz="1700" spc="-5" dirty="0">
                <a:solidFill>
                  <a:srgbClr val="00ADA8"/>
                </a:solidFill>
                <a:uFill>
                  <a:solidFill>
                    <a:srgbClr val="365F91"/>
                  </a:solidFill>
                </a:uFill>
                <a:latin typeface="Cambria"/>
                <a:cs typeface="Cambria"/>
              </a:rPr>
              <a:t> What was wrong?</a:t>
            </a:r>
            <a:endParaRPr lang="en-US" dirty="0">
              <a:solidFill>
                <a:srgbClr val="00ADA8"/>
              </a:solidFill>
            </a:endParaRPr>
          </a:p>
          <a:p>
            <a:pPr marL="285750" indent="-285750">
              <a:spcBef>
                <a:spcPts val="25"/>
              </a:spcBef>
              <a:buFont typeface="Arial" panose="020B0604020202020204" pitchFamily="34" charset="0"/>
              <a:buChar char="•"/>
              <a:tabLst>
                <a:tab pos="241300" algn="l"/>
                <a:tab pos="241935" algn="l"/>
              </a:tabLst>
            </a:pPr>
            <a:r>
              <a:rPr lang="en-US" spc="-10" dirty="0">
                <a:solidFill>
                  <a:schemeClr val="bg1">
                    <a:lumMod val="75000"/>
                  </a:schemeClr>
                </a:solidFill>
                <a:cs typeface="Calibri"/>
              </a:rPr>
              <a:t>Your son will be ok but he was having a Hypoglycemic crisis.</a:t>
            </a:r>
          </a:p>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B) </a:t>
            </a:r>
            <a:r>
              <a:rPr lang="en-US" sz="1700" spc="-5" dirty="0">
                <a:solidFill>
                  <a:srgbClr val="00ADA8"/>
                </a:solidFill>
                <a:uFill>
                  <a:solidFill>
                    <a:srgbClr val="365F91"/>
                  </a:solidFill>
                </a:uFill>
                <a:latin typeface="Cambria"/>
                <a:cs typeface="Cambria"/>
              </a:rPr>
              <a:t>What is the mechanism that the body uses to prevent this?</a:t>
            </a:r>
            <a:endParaRPr lang="en-US" dirty="0">
              <a:solidFill>
                <a:srgbClr val="00ADA8"/>
              </a:solidFill>
            </a:endParaRPr>
          </a:p>
          <a:p>
            <a:pPr marL="342900" indent="-342900">
              <a:buAutoNum type="arabicPeriod"/>
            </a:pPr>
            <a:r>
              <a:rPr lang="en-US" spc="-10" dirty="0">
                <a:solidFill>
                  <a:schemeClr val="bg1">
                    <a:lumMod val="75000"/>
                  </a:schemeClr>
                </a:solidFill>
                <a:cs typeface="Calibri"/>
              </a:rPr>
              <a:t>Decrease insulin production</a:t>
            </a:r>
          </a:p>
          <a:p>
            <a:pPr marL="342900" indent="-342900">
              <a:buAutoNum type="arabicPeriod"/>
            </a:pPr>
            <a:r>
              <a:rPr lang="en-US" spc="-10" dirty="0">
                <a:solidFill>
                  <a:schemeClr val="bg1">
                    <a:lumMod val="75000"/>
                  </a:schemeClr>
                </a:solidFill>
                <a:cs typeface="Calibri"/>
              </a:rPr>
              <a:t>Increase production of:</a:t>
            </a:r>
          </a:p>
          <a:p>
            <a:pPr marL="800100" lvl="1" indent="-342900">
              <a:buFont typeface="+mj-lt"/>
              <a:buAutoNum type="alphaUcPeriod"/>
            </a:pPr>
            <a:r>
              <a:rPr lang="en-US" spc="-10" dirty="0">
                <a:solidFill>
                  <a:schemeClr val="bg1">
                    <a:lumMod val="75000"/>
                  </a:schemeClr>
                </a:solidFill>
                <a:cs typeface="Calibri"/>
              </a:rPr>
              <a:t>Epinephrine</a:t>
            </a:r>
          </a:p>
          <a:p>
            <a:pPr marL="800100" lvl="1" indent="-342900">
              <a:buFont typeface="+mj-lt"/>
              <a:buAutoNum type="alphaUcPeriod"/>
            </a:pPr>
            <a:r>
              <a:rPr lang="en-US" spc="-10" dirty="0">
                <a:solidFill>
                  <a:schemeClr val="bg1">
                    <a:lumMod val="75000"/>
                  </a:schemeClr>
                </a:solidFill>
                <a:cs typeface="Calibri"/>
              </a:rPr>
              <a:t>Glucagon</a:t>
            </a:r>
          </a:p>
          <a:p>
            <a:pPr marL="800100" lvl="1" indent="-342900">
              <a:buFont typeface="+mj-lt"/>
              <a:buAutoNum type="alphaUcPeriod"/>
            </a:pPr>
            <a:r>
              <a:rPr lang="en-US" spc="-10" dirty="0">
                <a:solidFill>
                  <a:schemeClr val="bg1">
                    <a:lumMod val="75000"/>
                  </a:schemeClr>
                </a:solidFill>
                <a:cs typeface="Calibri"/>
              </a:rPr>
              <a:t>Growth hormone</a:t>
            </a:r>
          </a:p>
          <a:p>
            <a:pPr marL="800100" lvl="1" indent="-342900">
              <a:buFont typeface="+mj-lt"/>
              <a:buAutoNum type="alphaUcPeriod"/>
            </a:pPr>
            <a:r>
              <a:rPr lang="en-US" spc="-10" dirty="0">
                <a:solidFill>
                  <a:schemeClr val="bg1">
                    <a:lumMod val="75000"/>
                  </a:schemeClr>
                </a:solidFill>
                <a:cs typeface="Calibri"/>
              </a:rPr>
              <a:t>Cortisol</a:t>
            </a:r>
          </a:p>
        </p:txBody>
      </p:sp>
      <p:sp>
        <p:nvSpPr>
          <p:cNvPr id="7" name="TextBox 6"/>
          <p:cNvSpPr txBox="1"/>
          <p:nvPr/>
        </p:nvSpPr>
        <p:spPr>
          <a:xfrm>
            <a:off x="7549648" y="6519446"/>
            <a:ext cx="3197306" cy="338554"/>
          </a:xfrm>
          <a:prstGeom prst="rect">
            <a:avLst/>
          </a:prstGeom>
          <a:noFill/>
        </p:spPr>
        <p:txBody>
          <a:bodyPr wrap="square" rtlCol="0">
            <a:spAutoFit/>
          </a:bodyPr>
          <a:lstStyle/>
          <a:p>
            <a:r>
              <a:rPr lang="en-US" sz="1600" dirty="0"/>
              <a:t>1) D   2) A    3) C   4) B   5) A    6) C  </a:t>
            </a:r>
          </a:p>
        </p:txBody>
      </p:sp>
      <p:sp>
        <p:nvSpPr>
          <p:cNvPr id="6" name="Rectangle 5">
            <a:extLst>
              <a:ext uri="{FF2B5EF4-FFF2-40B4-BE49-F238E27FC236}">
                <a16:creationId xmlns="" xmlns:a16="http://schemas.microsoft.com/office/drawing/2014/main" id="{33EF696F-FD10-4D8F-8451-189391FFD63C}"/>
              </a:ext>
            </a:extLst>
          </p:cNvPr>
          <p:cNvSpPr/>
          <p:nvPr/>
        </p:nvSpPr>
        <p:spPr>
          <a:xfrm>
            <a:off x="6492501" y="862642"/>
            <a:ext cx="5500716" cy="2585323"/>
          </a:xfrm>
          <a:prstGeom prst="rect">
            <a:avLst/>
          </a:prstGeom>
        </p:spPr>
        <p:txBody>
          <a:bodyPr wrap="square">
            <a:spAutoFit/>
          </a:bodyPr>
          <a:lstStyle/>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C) </a:t>
            </a:r>
            <a:r>
              <a:rPr lang="en-US" spc="-5" dirty="0">
                <a:solidFill>
                  <a:srgbClr val="00ADA8"/>
                </a:solidFill>
                <a:uFill>
                  <a:solidFill>
                    <a:srgbClr val="365F91"/>
                  </a:solidFill>
                </a:uFill>
                <a:latin typeface="Cambria"/>
                <a:cs typeface="Cambria"/>
              </a:rPr>
              <a:t>Why is this a medical emergency? </a:t>
            </a:r>
          </a:p>
          <a:p>
            <a:pPr marL="342900" indent="-342900">
              <a:buFont typeface="Arial" panose="020B0604020202020204" pitchFamily="34" charset="0"/>
              <a:buChar char="•"/>
            </a:pPr>
            <a:r>
              <a:rPr lang="en-US" spc="-10" dirty="0">
                <a:solidFill>
                  <a:schemeClr val="bg1">
                    <a:lumMod val="75000"/>
                  </a:schemeClr>
                </a:solidFill>
                <a:cs typeface="Calibri"/>
              </a:rPr>
              <a:t>Because a hypoglycemic state may lead to brain death if untreated</a:t>
            </a:r>
          </a:p>
          <a:p>
            <a:pPr marL="342900" indent="-342900">
              <a:buFont typeface="Arial" panose="020B0604020202020204" pitchFamily="34" charset="0"/>
              <a:buChar char="•"/>
            </a:pPr>
            <a:endParaRPr lang="en-US" spc="-10" dirty="0">
              <a:solidFill>
                <a:schemeClr val="bg1">
                  <a:lumMod val="75000"/>
                </a:schemeClr>
              </a:solidFill>
              <a:cs typeface="Calibri"/>
            </a:endParaRPr>
          </a:p>
          <a:p>
            <a:r>
              <a:rPr lang="en-US" b="1" spc="-5" dirty="0">
                <a:solidFill>
                  <a:srgbClr val="00ADA8"/>
                </a:solidFill>
                <a:uFill>
                  <a:solidFill>
                    <a:srgbClr val="365F91"/>
                  </a:solidFill>
                </a:uFill>
                <a:latin typeface="Cambria"/>
                <a:cs typeface="Cambria"/>
              </a:rPr>
              <a:t>D) </a:t>
            </a:r>
            <a:r>
              <a:rPr lang="en-US" sz="1700" spc="-5" dirty="0">
                <a:solidFill>
                  <a:srgbClr val="00ADA8"/>
                </a:solidFill>
                <a:uFill>
                  <a:solidFill>
                    <a:srgbClr val="365F91"/>
                  </a:solidFill>
                </a:uFill>
                <a:latin typeface="Cambria"/>
                <a:cs typeface="Cambria"/>
              </a:rPr>
              <a:t>How did you know he was hypoglycemic?</a:t>
            </a:r>
            <a:endParaRPr lang="en-US" dirty="0">
              <a:solidFill>
                <a:srgbClr val="00ADA8"/>
              </a:solidFill>
            </a:endParaRPr>
          </a:p>
          <a:p>
            <a:pPr marL="342900" indent="-342900">
              <a:buFont typeface="+mj-lt"/>
              <a:buAutoNum type="arabicPeriod"/>
            </a:pPr>
            <a:r>
              <a:rPr lang="en-US" spc="-10" dirty="0">
                <a:solidFill>
                  <a:schemeClr val="bg1">
                    <a:lumMod val="75000"/>
                  </a:schemeClr>
                </a:solidFill>
                <a:cs typeface="Calibri"/>
              </a:rPr>
              <a:t>Because he was unconscious.</a:t>
            </a:r>
          </a:p>
          <a:p>
            <a:pPr marL="342900" indent="-342900">
              <a:buFont typeface="+mj-lt"/>
              <a:buAutoNum type="arabicPeriod"/>
            </a:pPr>
            <a:r>
              <a:rPr lang="en-US" spc="-10" dirty="0">
                <a:solidFill>
                  <a:schemeClr val="bg1">
                    <a:lumMod val="75000"/>
                  </a:schemeClr>
                </a:solidFill>
                <a:cs typeface="Calibri"/>
              </a:rPr>
              <a:t>Because of the sweating</a:t>
            </a:r>
          </a:p>
          <a:p>
            <a:pPr marL="342900" indent="-342900">
              <a:buFont typeface="+mj-lt"/>
              <a:buAutoNum type="arabicPeriod"/>
            </a:pPr>
            <a:r>
              <a:rPr lang="en-US" spc="-10" dirty="0">
                <a:solidFill>
                  <a:schemeClr val="bg1">
                    <a:lumMod val="75000"/>
                  </a:schemeClr>
                </a:solidFill>
                <a:cs typeface="Calibri"/>
              </a:rPr>
              <a:t>Because he responded to glucose and woke up.</a:t>
            </a:r>
          </a:p>
        </p:txBody>
      </p:sp>
    </p:spTree>
    <p:extLst>
      <p:ext uri="{BB962C8B-B14F-4D97-AF65-F5344CB8AC3E}">
        <p14:creationId xmlns:p14="http://schemas.microsoft.com/office/powerpoint/2010/main" val="4129149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268" y="33866"/>
            <a:ext cx="4967732" cy="584775"/>
          </a:xfrm>
          <a:prstGeom prst="rect">
            <a:avLst/>
          </a:prstGeom>
          <a:noFill/>
        </p:spPr>
        <p:txBody>
          <a:bodyPr wrap="square" rtlCol="0">
            <a:spAutoFit/>
          </a:bodyPr>
          <a:lstStyle/>
          <a:p>
            <a:r>
              <a:rPr lang="en-GB" sz="3200" dirty="0" smtClean="0">
                <a:solidFill>
                  <a:srgbClr val="237D81"/>
                </a:solidFill>
                <a:latin typeface="Century Gothic" panose="020B0502020202020204" pitchFamily="34" charset="0"/>
              </a:rPr>
              <a:t>Diabetic Emergencies:</a:t>
            </a:r>
            <a:endParaRPr lang="en-US" sz="3200" dirty="0">
              <a:solidFill>
                <a:srgbClr val="237D81"/>
              </a:solidFill>
              <a:latin typeface="Century Gothic" panose="020B0502020202020204" pitchFamily="34" charset="0"/>
            </a:endParaRPr>
          </a:p>
        </p:txBody>
      </p:sp>
      <p:graphicFrame>
        <p:nvGraphicFramePr>
          <p:cNvPr id="3" name="Diagram 2"/>
          <p:cNvGraphicFramePr/>
          <p:nvPr>
            <p:extLst>
              <p:ext uri="{D42A27DB-BD31-4B8C-83A1-F6EECF244321}">
                <p14:modId xmlns:p14="http://schemas.microsoft.com/office/powerpoint/2010/main" val="191246446"/>
              </p:ext>
            </p:extLst>
          </p:nvPr>
        </p:nvGraphicFramePr>
        <p:xfrm>
          <a:off x="1562100" y="338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1920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51799" y="2653644"/>
            <a:ext cx="2639867" cy="3416320"/>
          </a:xfrm>
          <a:prstGeom prst="rect">
            <a:avLst/>
          </a:prstGeom>
          <a:noFill/>
        </p:spPr>
        <p:txBody>
          <a:bodyPr wrap="square" rtlCol="0">
            <a:spAutoFit/>
          </a:bodyPr>
          <a:lstStyle/>
          <a:p>
            <a:pPr>
              <a:lnSpc>
                <a:spcPct val="150000"/>
              </a:lnSpc>
            </a:pPr>
            <a:r>
              <a:rPr lang="en-GB" dirty="0" err="1" smtClean="0"/>
              <a:t>Amaal</a:t>
            </a:r>
            <a:r>
              <a:rPr lang="en-GB" dirty="0" smtClean="0"/>
              <a:t> </a:t>
            </a:r>
            <a:r>
              <a:rPr lang="en-GB" dirty="0" err="1" smtClean="0"/>
              <a:t>Alshaibi</a:t>
            </a:r>
            <a:endParaRPr lang="en-GB" dirty="0" smtClean="0"/>
          </a:p>
          <a:p>
            <a:pPr>
              <a:lnSpc>
                <a:spcPct val="150000"/>
              </a:lnSpc>
            </a:pPr>
            <a:r>
              <a:rPr lang="en-GB" dirty="0" err="1" smtClean="0"/>
              <a:t>Hanin</a:t>
            </a:r>
            <a:r>
              <a:rPr lang="en-GB" dirty="0" smtClean="0"/>
              <a:t> </a:t>
            </a:r>
            <a:r>
              <a:rPr lang="en-GB" dirty="0" err="1" smtClean="0"/>
              <a:t>Bashaikh</a:t>
            </a:r>
            <a:endParaRPr lang="en-GB" dirty="0" smtClean="0"/>
          </a:p>
          <a:p>
            <a:pPr>
              <a:lnSpc>
                <a:spcPct val="150000"/>
              </a:lnSpc>
            </a:pPr>
            <a:r>
              <a:rPr lang="en-GB" dirty="0" smtClean="0"/>
              <a:t>Laila </a:t>
            </a:r>
            <a:r>
              <a:rPr lang="en-GB" dirty="0" err="1" smtClean="0"/>
              <a:t>Mathkour</a:t>
            </a:r>
            <a:endParaRPr lang="en-GB" dirty="0" smtClean="0"/>
          </a:p>
          <a:p>
            <a:pPr>
              <a:lnSpc>
                <a:spcPct val="150000"/>
              </a:lnSpc>
            </a:pPr>
            <a:r>
              <a:rPr lang="en-GB" dirty="0" smtClean="0"/>
              <a:t>Abdulrahman </a:t>
            </a:r>
            <a:r>
              <a:rPr lang="en-GB" dirty="0" err="1" smtClean="0"/>
              <a:t>Alrashed</a:t>
            </a:r>
            <a:endParaRPr lang="en-GB" dirty="0" smtClean="0"/>
          </a:p>
          <a:p>
            <a:pPr>
              <a:lnSpc>
                <a:spcPct val="150000"/>
              </a:lnSpc>
            </a:pPr>
            <a:r>
              <a:rPr lang="en-GB" dirty="0" err="1" smtClean="0"/>
              <a:t>Abdulaziz</a:t>
            </a:r>
            <a:r>
              <a:rPr lang="en-GB" dirty="0" smtClean="0"/>
              <a:t> </a:t>
            </a:r>
            <a:r>
              <a:rPr lang="en-GB" dirty="0" err="1" smtClean="0"/>
              <a:t>Alhusaini</a:t>
            </a:r>
            <a:endParaRPr lang="en-GB" dirty="0" smtClean="0"/>
          </a:p>
          <a:p>
            <a:pPr>
              <a:lnSpc>
                <a:spcPct val="150000"/>
              </a:lnSpc>
            </a:pPr>
            <a:r>
              <a:rPr lang="en-GB" dirty="0" smtClean="0"/>
              <a:t>Abdullatif </a:t>
            </a:r>
            <a:r>
              <a:rPr lang="en-GB" dirty="0" err="1" smtClean="0"/>
              <a:t>Alabdullatif</a:t>
            </a:r>
            <a:endParaRPr lang="en-GB" dirty="0"/>
          </a:p>
          <a:p>
            <a:pPr>
              <a:lnSpc>
                <a:spcPct val="150000"/>
              </a:lnSpc>
            </a:pPr>
            <a:r>
              <a:rPr lang="en-GB" dirty="0" err="1" smtClean="0"/>
              <a:t>Talal</a:t>
            </a:r>
            <a:r>
              <a:rPr lang="en-GB" dirty="0" smtClean="0"/>
              <a:t> </a:t>
            </a:r>
            <a:r>
              <a:rPr lang="en-GB" dirty="0" err="1" smtClean="0"/>
              <a:t>Alhuqai</a:t>
            </a:r>
            <a:r>
              <a:rPr lang="en-GB" dirty="0" err="1"/>
              <a:t>l</a:t>
            </a:r>
            <a:endParaRPr lang="en-GB" dirty="0" smtClean="0"/>
          </a:p>
          <a:p>
            <a:pPr>
              <a:lnSpc>
                <a:spcPct val="150000"/>
              </a:lnSpc>
            </a:pPr>
            <a:endParaRPr lang="en-US" dirty="0"/>
          </a:p>
        </p:txBody>
      </p:sp>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1558" y="3535985"/>
            <a:ext cx="11540542" cy="2769989"/>
          </a:xfrm>
          <a:prstGeom prst="rect">
            <a:avLst/>
          </a:prstGeom>
        </p:spPr>
        <p:txBody>
          <a:bodyPr vert="horz" wrap="square" lIns="0" tIns="0" rIns="0" bIns="0" rtlCol="0">
            <a:spAutoFit/>
          </a:bodyPr>
          <a:lstStyle/>
          <a:p>
            <a:pPr marL="241300" indent="-228600">
              <a:lnSpc>
                <a:spcPct val="150000"/>
              </a:lnSpc>
              <a:buClr>
                <a:srgbClr val="2CA1BE"/>
              </a:buClr>
              <a:buFont typeface="Verdana"/>
              <a:buChar char="◦"/>
              <a:tabLst>
                <a:tab pos="241300" algn="l"/>
              </a:tabLst>
            </a:pPr>
            <a:r>
              <a:rPr lang="en-GB" sz="2000" b="1" u="sng" dirty="0" smtClean="0">
                <a:solidFill>
                  <a:schemeClr val="tx1">
                    <a:lumMod val="95000"/>
                    <a:lumOff val="5000"/>
                  </a:schemeClr>
                </a:solidFill>
                <a:latin typeface="Century Gothic" panose="020B0502020202020204" pitchFamily="34" charset="0"/>
                <a:cs typeface="Lucida Sans Unicode"/>
              </a:rPr>
              <a:t>Definition: </a:t>
            </a:r>
            <a:r>
              <a:rPr sz="2000" dirty="0" smtClean="0">
                <a:solidFill>
                  <a:schemeClr val="tx1">
                    <a:lumMod val="95000"/>
                    <a:lumOff val="5000"/>
                  </a:schemeClr>
                </a:solidFill>
                <a:latin typeface="Century Gothic" panose="020B0502020202020204" pitchFamily="34" charset="0"/>
                <a:cs typeface="Lucida Sans Unicode"/>
              </a:rPr>
              <a:t>Triad </a:t>
            </a:r>
            <a:r>
              <a:rPr sz="2000" spc="-5" dirty="0">
                <a:solidFill>
                  <a:schemeClr val="tx1">
                    <a:lumMod val="95000"/>
                    <a:lumOff val="5000"/>
                  </a:schemeClr>
                </a:solidFill>
                <a:latin typeface="Century Gothic" panose="020B0502020202020204" pitchFamily="34" charset="0"/>
                <a:cs typeface="Lucida Sans Unicode"/>
              </a:rPr>
              <a:t>of hyperglycemia, </a:t>
            </a:r>
            <a:r>
              <a:rPr sz="2000" dirty="0">
                <a:solidFill>
                  <a:schemeClr val="tx1">
                    <a:lumMod val="95000"/>
                    <a:lumOff val="5000"/>
                  </a:schemeClr>
                </a:solidFill>
                <a:latin typeface="Century Gothic" panose="020B0502020202020204" pitchFamily="34" charset="0"/>
                <a:cs typeface="Lucida Sans Unicode"/>
              </a:rPr>
              <a:t>high anion</a:t>
            </a:r>
            <a:r>
              <a:rPr sz="2000" spc="-125" dirty="0">
                <a:solidFill>
                  <a:schemeClr val="tx1">
                    <a:lumMod val="95000"/>
                    <a:lumOff val="5000"/>
                  </a:schemeClr>
                </a:solidFill>
                <a:latin typeface="Century Gothic" panose="020B0502020202020204" pitchFamily="34" charset="0"/>
                <a:cs typeface="Lucida Sans Unicode"/>
              </a:rPr>
              <a:t> </a:t>
            </a:r>
            <a:r>
              <a:rPr sz="2000" dirty="0" smtClean="0">
                <a:solidFill>
                  <a:schemeClr val="tx1">
                    <a:lumMod val="95000"/>
                    <a:lumOff val="5000"/>
                  </a:schemeClr>
                </a:solidFill>
                <a:latin typeface="Century Gothic" panose="020B0502020202020204" pitchFamily="34" charset="0"/>
                <a:cs typeface="Lucida Sans Unicode"/>
              </a:rPr>
              <a:t>gap</a:t>
            </a:r>
            <a:r>
              <a:rPr lang="en-GB" sz="2000" dirty="0" smtClean="0">
                <a:solidFill>
                  <a:schemeClr val="tx1">
                    <a:lumMod val="95000"/>
                    <a:lumOff val="5000"/>
                  </a:schemeClr>
                </a:solidFill>
                <a:latin typeface="Century Gothic" panose="020B0502020202020204" pitchFamily="34" charset="0"/>
                <a:cs typeface="Lucida Sans Unicode"/>
              </a:rPr>
              <a:t>, </a:t>
            </a:r>
            <a:r>
              <a:rPr sz="2000" dirty="0" smtClean="0">
                <a:solidFill>
                  <a:schemeClr val="tx1">
                    <a:lumMod val="95000"/>
                    <a:lumOff val="5000"/>
                  </a:schemeClr>
                </a:solidFill>
                <a:latin typeface="Century Gothic" panose="020B0502020202020204" pitchFamily="34" charset="0"/>
                <a:cs typeface="Lucida Sans Unicode"/>
              </a:rPr>
              <a:t>metabolic </a:t>
            </a:r>
            <a:r>
              <a:rPr sz="2000" dirty="0">
                <a:solidFill>
                  <a:schemeClr val="tx1">
                    <a:lumMod val="95000"/>
                    <a:lumOff val="5000"/>
                  </a:schemeClr>
                </a:solidFill>
                <a:latin typeface="Century Gothic" panose="020B0502020202020204" pitchFamily="34" charset="0"/>
                <a:cs typeface="Lucida Sans Unicode"/>
              </a:rPr>
              <a:t>acidosis, and</a:t>
            </a:r>
            <a:r>
              <a:rPr sz="2000" spc="-95" dirty="0">
                <a:solidFill>
                  <a:schemeClr val="tx1">
                    <a:lumMod val="95000"/>
                    <a:lumOff val="5000"/>
                  </a:schemeClr>
                </a:solidFill>
                <a:latin typeface="Century Gothic" panose="020B0502020202020204" pitchFamily="34" charset="0"/>
                <a:cs typeface="Lucida Sans Unicode"/>
              </a:rPr>
              <a:t> </a:t>
            </a:r>
            <a:r>
              <a:rPr sz="2000" spc="-5" dirty="0" err="1" smtClean="0">
                <a:solidFill>
                  <a:schemeClr val="tx1">
                    <a:lumMod val="95000"/>
                    <a:lumOff val="5000"/>
                  </a:schemeClr>
                </a:solidFill>
                <a:latin typeface="Century Gothic" panose="020B0502020202020204" pitchFamily="34" charset="0"/>
                <a:cs typeface="Lucida Sans Unicode"/>
              </a:rPr>
              <a:t>ketonemia</a:t>
            </a:r>
            <a:endParaRPr sz="2400" dirty="0">
              <a:solidFill>
                <a:schemeClr val="tx1">
                  <a:lumMod val="95000"/>
                  <a:lumOff val="5000"/>
                </a:schemeClr>
              </a:solidFill>
              <a:latin typeface="Century Gothic" panose="020B0502020202020204" pitchFamily="34" charset="0"/>
              <a:cs typeface="Times New Roman"/>
            </a:endParaRPr>
          </a:p>
          <a:p>
            <a:pPr marL="241300" indent="-228600">
              <a:lnSpc>
                <a:spcPct val="150000"/>
              </a:lnSpc>
              <a:spcBef>
                <a:spcPts val="5"/>
              </a:spcBef>
              <a:buClr>
                <a:srgbClr val="2CA1BE"/>
              </a:buClr>
              <a:buFont typeface="Verdana"/>
              <a:buChar char="◦"/>
              <a:tabLst>
                <a:tab pos="241300" algn="l"/>
              </a:tabLst>
            </a:pPr>
            <a:r>
              <a:rPr sz="2000" spc="-5" dirty="0">
                <a:solidFill>
                  <a:schemeClr val="tx1">
                    <a:lumMod val="95000"/>
                    <a:lumOff val="5000"/>
                  </a:schemeClr>
                </a:solidFill>
                <a:latin typeface="Century Gothic" panose="020B0502020202020204" pitchFamily="34" charset="0"/>
                <a:cs typeface="Lucida Sans Unicode"/>
              </a:rPr>
              <a:t>Characteristically associated </a:t>
            </a:r>
            <a:r>
              <a:rPr sz="2000" dirty="0">
                <a:solidFill>
                  <a:schemeClr val="tx1">
                    <a:lumMod val="95000"/>
                    <a:lumOff val="5000"/>
                  </a:schemeClr>
                </a:solidFill>
                <a:latin typeface="Century Gothic" panose="020B0502020202020204" pitchFamily="34" charset="0"/>
                <a:cs typeface="Lucida Sans Unicode"/>
              </a:rPr>
              <a:t>with</a:t>
            </a:r>
            <a:r>
              <a:rPr sz="2000" spc="-45" dirty="0">
                <a:solidFill>
                  <a:schemeClr val="tx1">
                    <a:lumMod val="95000"/>
                    <a:lumOff val="5000"/>
                  </a:schemeClr>
                </a:solidFill>
                <a:latin typeface="Century Gothic" panose="020B0502020202020204" pitchFamily="34" charset="0"/>
                <a:cs typeface="Lucida Sans Unicode"/>
              </a:rPr>
              <a:t> </a:t>
            </a:r>
            <a:r>
              <a:rPr sz="2000" spc="15" dirty="0" smtClean="0">
                <a:solidFill>
                  <a:schemeClr val="tx1">
                    <a:lumMod val="95000"/>
                    <a:lumOff val="5000"/>
                  </a:schemeClr>
                </a:solidFill>
                <a:latin typeface="Century Gothic" panose="020B0502020202020204" pitchFamily="34" charset="0"/>
                <a:cs typeface="Lucida Sans Unicode"/>
              </a:rPr>
              <a:t>T1DM</a:t>
            </a:r>
            <a:r>
              <a:rPr lang="en-GB" sz="2000" spc="15" dirty="0" smtClean="0">
                <a:solidFill>
                  <a:schemeClr val="tx1">
                    <a:lumMod val="95000"/>
                    <a:lumOff val="5000"/>
                  </a:schemeClr>
                </a:solidFill>
                <a:latin typeface="Century Gothic" panose="020B0502020202020204" pitchFamily="34" charset="0"/>
                <a:cs typeface="Lucida Sans Unicode"/>
              </a:rPr>
              <a:t> and it may be it’s first presentation</a:t>
            </a:r>
          </a:p>
          <a:p>
            <a:pPr marL="12700" algn="ctr">
              <a:lnSpc>
                <a:spcPct val="150000"/>
              </a:lnSpc>
              <a:spcBef>
                <a:spcPts val="5"/>
              </a:spcBef>
              <a:buClr>
                <a:srgbClr val="2CA1BE"/>
              </a:buClr>
              <a:tabLst>
                <a:tab pos="241300" algn="l"/>
              </a:tabLst>
            </a:pPr>
            <a:r>
              <a:rPr lang="en-GB" sz="2000" spc="15" dirty="0" smtClean="0">
                <a:solidFill>
                  <a:srgbClr val="008F01"/>
                </a:solidFill>
                <a:latin typeface="Century Gothic" panose="020B0502020202020204" pitchFamily="34" charset="0"/>
                <a:cs typeface="Lucida Sans Unicode"/>
              </a:rPr>
              <a:t> </a:t>
            </a:r>
            <a:r>
              <a:rPr lang="en-GB" sz="2000" spc="15" dirty="0">
                <a:solidFill>
                  <a:srgbClr val="008F01"/>
                </a:solidFill>
                <a:latin typeface="Century Gothic" panose="020B0502020202020204" pitchFamily="34" charset="0"/>
                <a:cs typeface="Lucida Sans Unicode"/>
              </a:rPr>
              <a:t>because of the absolute deficiency of insulin </a:t>
            </a:r>
            <a:r>
              <a:rPr lang="en-US" sz="2000" spc="15" dirty="0">
                <a:solidFill>
                  <a:srgbClr val="008F01"/>
                </a:solidFill>
                <a:latin typeface="Century Gothic" panose="020B0502020202020204" pitchFamily="34" charset="0"/>
                <a:cs typeface="Lucida Sans Unicode"/>
              </a:rPr>
              <a:t>causes adipose tissue to degrade into free fatty acids and other contents that will go to the liver to get converted to ketone bodies.</a:t>
            </a:r>
            <a:endParaRPr sz="2000" spc="15" dirty="0">
              <a:solidFill>
                <a:srgbClr val="008F01"/>
              </a:solidFill>
              <a:latin typeface="Century Gothic" panose="020B0502020202020204" pitchFamily="34" charset="0"/>
              <a:cs typeface="Lucida Sans Unicode"/>
            </a:endParaRPr>
          </a:p>
          <a:p>
            <a:pPr marL="241300" indent="-228600">
              <a:lnSpc>
                <a:spcPct val="150000"/>
              </a:lnSpc>
              <a:buClr>
                <a:srgbClr val="2CA1BE"/>
              </a:buClr>
              <a:buFont typeface="Verdana"/>
              <a:buChar char="◦"/>
              <a:tabLst>
                <a:tab pos="241300" algn="l"/>
              </a:tabLst>
            </a:pPr>
            <a:r>
              <a:rPr sz="2000" dirty="0">
                <a:solidFill>
                  <a:schemeClr val="tx1">
                    <a:lumMod val="95000"/>
                    <a:lumOff val="5000"/>
                  </a:schemeClr>
                </a:solidFill>
                <a:latin typeface="Century Gothic" panose="020B0502020202020204" pitchFamily="34" charset="0"/>
                <a:cs typeface="Lucida Sans Unicode"/>
              </a:rPr>
              <a:t>It has become increasingly common </a:t>
            </a:r>
            <a:r>
              <a:rPr sz="2000" spc="-5" dirty="0">
                <a:solidFill>
                  <a:schemeClr val="tx1">
                    <a:lumMod val="95000"/>
                    <a:lumOff val="5000"/>
                  </a:schemeClr>
                </a:solidFill>
                <a:latin typeface="Century Gothic" panose="020B0502020202020204" pitchFamily="34" charset="0"/>
                <a:cs typeface="Lucida Sans Unicode"/>
              </a:rPr>
              <a:t>in</a:t>
            </a:r>
            <a:r>
              <a:rPr sz="2000" spc="-200" dirty="0">
                <a:solidFill>
                  <a:schemeClr val="tx1">
                    <a:lumMod val="95000"/>
                    <a:lumOff val="5000"/>
                  </a:schemeClr>
                </a:solidFill>
                <a:latin typeface="Century Gothic" panose="020B0502020202020204" pitchFamily="34" charset="0"/>
                <a:cs typeface="Lucida Sans Unicode"/>
              </a:rPr>
              <a:t> </a:t>
            </a:r>
            <a:r>
              <a:rPr sz="2000" spc="20" dirty="0" smtClean="0">
                <a:solidFill>
                  <a:schemeClr val="tx1">
                    <a:lumMod val="95000"/>
                    <a:lumOff val="5000"/>
                  </a:schemeClr>
                </a:solidFill>
                <a:latin typeface="Century Gothic" panose="020B0502020202020204" pitchFamily="34" charset="0"/>
                <a:cs typeface="Lucida Sans Unicode"/>
              </a:rPr>
              <a:t>T2DM</a:t>
            </a:r>
            <a:endParaRPr lang="en-US" sz="2000" spc="20" dirty="0" smtClean="0">
              <a:solidFill>
                <a:schemeClr val="tx1">
                  <a:lumMod val="95000"/>
                  <a:lumOff val="5000"/>
                </a:schemeClr>
              </a:solidFill>
              <a:latin typeface="Century Gothic" panose="020B0502020202020204" pitchFamily="34" charset="0"/>
              <a:cs typeface="Lucida Sans Unicode"/>
            </a:endParaRPr>
          </a:p>
          <a:p>
            <a:pPr marL="12700" algn="ctr">
              <a:lnSpc>
                <a:spcPct val="150000"/>
              </a:lnSpc>
              <a:buClr>
                <a:srgbClr val="2CA1BE"/>
              </a:buClr>
              <a:tabLst>
                <a:tab pos="241300" algn="l"/>
              </a:tabLst>
            </a:pPr>
            <a:r>
              <a:rPr lang="en-GB" sz="2000" spc="20" dirty="0" smtClean="0">
                <a:solidFill>
                  <a:schemeClr val="tx1">
                    <a:lumMod val="95000"/>
                    <a:lumOff val="5000"/>
                  </a:schemeClr>
                </a:solidFill>
                <a:latin typeface="Century Gothic" panose="020B0502020202020204" pitchFamily="34" charset="0"/>
                <a:cs typeface="Lucida Sans Unicode"/>
              </a:rPr>
              <a:t> </a:t>
            </a:r>
            <a:r>
              <a:rPr lang="en-GB" sz="2000" spc="15" dirty="0">
                <a:solidFill>
                  <a:srgbClr val="008F01"/>
                </a:solidFill>
                <a:latin typeface="Century Gothic" panose="020B0502020202020204" pitchFamily="34" charset="0"/>
                <a:cs typeface="Lucida Sans Unicode"/>
              </a:rPr>
              <a:t>(in advanced stages or precipitating factor such as stress from infection)</a:t>
            </a:r>
            <a:endParaRPr sz="2000" spc="15" dirty="0">
              <a:solidFill>
                <a:srgbClr val="008F01"/>
              </a:solidFill>
              <a:latin typeface="Century Gothic" panose="020B0502020202020204" pitchFamily="34" charset="0"/>
              <a:cs typeface="Lucida Sans Unicode"/>
            </a:endParaRPr>
          </a:p>
        </p:txBody>
      </p:sp>
      <p:sp>
        <p:nvSpPr>
          <p:cNvPr id="4" name="TextBox 3"/>
          <p:cNvSpPr txBox="1"/>
          <p:nvPr/>
        </p:nvSpPr>
        <p:spPr>
          <a:xfrm>
            <a:off x="3482994" y="1278918"/>
            <a:ext cx="5181601" cy="646331"/>
          </a:xfrm>
          <a:prstGeom prst="rect">
            <a:avLst/>
          </a:prstGeom>
          <a:noFill/>
        </p:spPr>
        <p:txBody>
          <a:bodyPr wrap="square" rtlCol="0">
            <a:spAutoFit/>
          </a:bodyPr>
          <a:lstStyle/>
          <a:p>
            <a:r>
              <a:rPr lang="en-GB" sz="3600" dirty="0" smtClean="0">
                <a:solidFill>
                  <a:srgbClr val="00B050"/>
                </a:solidFill>
              </a:rPr>
              <a:t>Diabetic   Keto-acidosis</a:t>
            </a:r>
            <a:endParaRPr lang="en-US" sz="3600" dirty="0">
              <a:solidFill>
                <a:srgbClr val="00B050"/>
              </a:solidFill>
            </a:endParaRPr>
          </a:p>
        </p:txBody>
      </p:sp>
      <p:cxnSp>
        <p:nvCxnSpPr>
          <p:cNvPr id="6" name="Straight Arrow Connector 5"/>
          <p:cNvCxnSpPr/>
          <p:nvPr/>
        </p:nvCxnSpPr>
        <p:spPr>
          <a:xfrm>
            <a:off x="4347353" y="1778329"/>
            <a:ext cx="0" cy="394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1558" y="804949"/>
            <a:ext cx="7772401" cy="369332"/>
          </a:xfrm>
          <a:prstGeom prst="rect">
            <a:avLst/>
          </a:prstGeom>
          <a:noFill/>
        </p:spPr>
        <p:txBody>
          <a:bodyPr wrap="square" rtlCol="0">
            <a:spAutoFit/>
          </a:bodyPr>
          <a:lstStyle/>
          <a:p>
            <a:r>
              <a:rPr lang="en-GB" dirty="0" smtClean="0">
                <a:solidFill>
                  <a:srgbClr val="00B050"/>
                </a:solidFill>
              </a:rPr>
              <a:t>You can know the characteristic of the condition from the definition itself!</a:t>
            </a:r>
            <a:endParaRPr lang="en-US" dirty="0">
              <a:solidFill>
                <a:srgbClr val="00B050"/>
              </a:solidFill>
            </a:endParaRPr>
          </a:p>
        </p:txBody>
      </p:sp>
      <p:sp>
        <p:nvSpPr>
          <p:cNvPr id="8" name="TextBox 7"/>
          <p:cNvSpPr txBox="1"/>
          <p:nvPr/>
        </p:nvSpPr>
        <p:spPr>
          <a:xfrm>
            <a:off x="3534899" y="2172466"/>
            <a:ext cx="1843314" cy="369332"/>
          </a:xfrm>
          <a:prstGeom prst="rect">
            <a:avLst/>
          </a:prstGeom>
          <a:noFill/>
        </p:spPr>
        <p:txBody>
          <a:bodyPr wrap="square" rtlCol="0">
            <a:spAutoFit/>
          </a:bodyPr>
          <a:lstStyle/>
          <a:p>
            <a:r>
              <a:rPr lang="en-GB" dirty="0" smtClean="0">
                <a:solidFill>
                  <a:srgbClr val="00B050"/>
                </a:solidFill>
              </a:rPr>
              <a:t>Diabetic Patient</a:t>
            </a:r>
            <a:endParaRPr lang="en-US" dirty="0">
              <a:solidFill>
                <a:srgbClr val="00B050"/>
              </a:solidFill>
            </a:endParaRPr>
          </a:p>
        </p:txBody>
      </p:sp>
      <p:sp>
        <p:nvSpPr>
          <p:cNvPr id="9" name="TextBox 8"/>
          <p:cNvSpPr txBox="1"/>
          <p:nvPr/>
        </p:nvSpPr>
        <p:spPr>
          <a:xfrm>
            <a:off x="4952075" y="2115090"/>
            <a:ext cx="1944915" cy="1200329"/>
          </a:xfrm>
          <a:prstGeom prst="rect">
            <a:avLst/>
          </a:prstGeom>
          <a:noFill/>
        </p:spPr>
        <p:txBody>
          <a:bodyPr wrap="square" rtlCol="0">
            <a:spAutoFit/>
          </a:bodyPr>
          <a:lstStyle/>
          <a:p>
            <a:pPr algn="ctr"/>
            <a:r>
              <a:rPr lang="en-GB" dirty="0" smtClean="0">
                <a:solidFill>
                  <a:srgbClr val="00B050"/>
                </a:solidFill>
              </a:rPr>
              <a:t>Accumulation</a:t>
            </a:r>
          </a:p>
          <a:p>
            <a:pPr algn="ctr"/>
            <a:r>
              <a:rPr lang="en-GB" dirty="0" smtClean="0">
                <a:solidFill>
                  <a:srgbClr val="00B050"/>
                </a:solidFill>
              </a:rPr>
              <a:t>of ketone</a:t>
            </a:r>
          </a:p>
          <a:p>
            <a:pPr algn="ctr"/>
            <a:r>
              <a:rPr lang="en-GB" dirty="0" smtClean="0">
                <a:solidFill>
                  <a:srgbClr val="00B050"/>
                </a:solidFill>
              </a:rPr>
              <a:t>bodies (</a:t>
            </a:r>
            <a:r>
              <a:rPr lang="en-GB" dirty="0" err="1" smtClean="0">
                <a:solidFill>
                  <a:srgbClr val="00B050"/>
                </a:solidFill>
              </a:rPr>
              <a:t>Ketonemia</a:t>
            </a:r>
            <a:r>
              <a:rPr lang="en-GB" dirty="0" smtClean="0">
                <a:solidFill>
                  <a:srgbClr val="00B050"/>
                </a:solidFill>
              </a:rPr>
              <a:t>) </a:t>
            </a:r>
            <a:endParaRPr lang="en-US" dirty="0">
              <a:solidFill>
                <a:srgbClr val="00B050"/>
              </a:solidFill>
            </a:endParaRPr>
          </a:p>
        </p:txBody>
      </p:sp>
      <p:cxnSp>
        <p:nvCxnSpPr>
          <p:cNvPr id="12" name="Straight Arrow Connector 11"/>
          <p:cNvCxnSpPr/>
          <p:nvPr/>
        </p:nvCxnSpPr>
        <p:spPr>
          <a:xfrm>
            <a:off x="5775146" y="1778329"/>
            <a:ext cx="0" cy="394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272523" y="1778329"/>
            <a:ext cx="0" cy="394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96990" y="2145815"/>
            <a:ext cx="1712686" cy="369332"/>
          </a:xfrm>
          <a:prstGeom prst="rect">
            <a:avLst/>
          </a:prstGeom>
          <a:noFill/>
        </p:spPr>
        <p:txBody>
          <a:bodyPr wrap="square" rtlCol="0">
            <a:spAutoFit/>
          </a:bodyPr>
          <a:lstStyle/>
          <a:p>
            <a:r>
              <a:rPr lang="en-GB" dirty="0" smtClean="0">
                <a:solidFill>
                  <a:srgbClr val="00B050"/>
                </a:solidFill>
              </a:rPr>
              <a:t>Low pH</a:t>
            </a:r>
            <a:endParaRPr lang="en-US" dirty="0">
              <a:solidFill>
                <a:srgbClr val="00B050"/>
              </a:solidFill>
            </a:endParaRPr>
          </a:p>
        </p:txBody>
      </p:sp>
      <p:sp>
        <p:nvSpPr>
          <p:cNvPr id="13" name="TextBox 12"/>
          <p:cNvSpPr txBox="1"/>
          <p:nvPr/>
        </p:nvSpPr>
        <p:spPr>
          <a:xfrm>
            <a:off x="112268" y="33866"/>
            <a:ext cx="6110112" cy="584775"/>
          </a:xfrm>
          <a:prstGeom prst="rect">
            <a:avLst/>
          </a:prstGeom>
          <a:noFill/>
        </p:spPr>
        <p:txBody>
          <a:bodyPr wrap="square" rtlCol="0">
            <a:spAutoFit/>
          </a:bodyPr>
          <a:lstStyle/>
          <a:p>
            <a:r>
              <a:rPr lang="en-GB" sz="3200">
                <a:solidFill>
                  <a:srgbClr val="237D81"/>
                </a:solidFill>
                <a:latin typeface="Century Gothic" panose="020B0502020202020204" pitchFamily="34" charset="0"/>
              </a:rPr>
              <a:t>Diabetic Ketoacidosis (DKA):</a:t>
            </a:r>
          </a:p>
        </p:txBody>
      </p:sp>
    </p:spTree>
    <p:extLst>
      <p:ext uri="{BB962C8B-B14F-4D97-AF65-F5344CB8AC3E}">
        <p14:creationId xmlns:p14="http://schemas.microsoft.com/office/powerpoint/2010/main" val="3770450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77944426"/>
              </p:ext>
            </p:extLst>
          </p:nvPr>
        </p:nvGraphicFramePr>
        <p:xfrm>
          <a:off x="-423081" y="1091820"/>
          <a:ext cx="7779224" cy="3282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009181084"/>
              </p:ext>
            </p:extLst>
          </p:nvPr>
        </p:nvGraphicFramePr>
        <p:xfrm>
          <a:off x="7181971" y="975706"/>
          <a:ext cx="6092967" cy="38932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112268" y="33866"/>
            <a:ext cx="6110112" cy="584775"/>
          </a:xfrm>
          <a:prstGeom prst="rect">
            <a:avLst/>
          </a:prstGeom>
          <a:noFill/>
        </p:spPr>
        <p:txBody>
          <a:bodyPr wrap="square" rtlCol="0">
            <a:spAutoFit/>
          </a:bodyPr>
          <a:lstStyle/>
          <a:p>
            <a:r>
              <a:rPr lang="en-GB" sz="3200">
                <a:solidFill>
                  <a:srgbClr val="237D81"/>
                </a:solidFill>
                <a:latin typeface="Century Gothic" panose="020B0502020202020204" pitchFamily="34" charset="0"/>
              </a:rPr>
              <a:t>Diabetic Ketoacidosis (DKA):</a:t>
            </a:r>
          </a:p>
        </p:txBody>
      </p:sp>
      <p:sp>
        <p:nvSpPr>
          <p:cNvPr id="9" name="TextBox 8">
            <a:extLst>
              <a:ext uri="{FF2B5EF4-FFF2-40B4-BE49-F238E27FC236}">
                <a16:creationId xmlns:a16="http://schemas.microsoft.com/office/drawing/2014/main" xmlns="" id="{8344229D-0A9B-48F0-8494-A9603734BDC4}"/>
              </a:ext>
            </a:extLst>
          </p:cNvPr>
          <p:cNvSpPr txBox="1"/>
          <p:nvPr/>
        </p:nvSpPr>
        <p:spPr>
          <a:xfrm>
            <a:off x="1374381" y="5074305"/>
            <a:ext cx="9144000" cy="156966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marL="12700" algn="ctr">
              <a:lnSpc>
                <a:spcPct val="150000"/>
              </a:lnSpc>
              <a:spcBef>
                <a:spcPts val="5"/>
              </a:spcBef>
              <a:buClr>
                <a:srgbClr val="2CA1BE"/>
              </a:buClr>
              <a:tabLst>
                <a:tab pos="241300" algn="l"/>
              </a:tabLst>
            </a:pPr>
            <a:r>
              <a:rPr lang="en-US" sz="1600" spc="15" dirty="0">
                <a:solidFill>
                  <a:srgbClr val="008F01"/>
                </a:solidFill>
                <a:latin typeface="Century Gothic" panose="020B0502020202020204" pitchFamily="34" charset="0"/>
                <a:cs typeface="Lucida Sans Unicode"/>
              </a:rPr>
              <a:t>When a person is in hyperglycemic state and the body muscles and tissue are not getting the glucose for energy because of insulin defects or absence, the body becomes in an energy craving state, so to get energy the body compensate by going to lipid stores to produce ketone bodies which can be used by the brain and muscles to produce energy. </a:t>
            </a:r>
          </a:p>
        </p:txBody>
      </p:sp>
    </p:spTree>
    <p:extLst>
      <p:ext uri="{BB962C8B-B14F-4D97-AF65-F5344CB8AC3E}">
        <p14:creationId xmlns:p14="http://schemas.microsoft.com/office/powerpoint/2010/main" val="1608748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6803549" y="903488"/>
            <a:ext cx="4369434" cy="5134102"/>
          </a:xfrm>
          <a:prstGeom prst="rect">
            <a:avLst/>
          </a:prstGeom>
          <a:blipFill>
            <a:blip r:embed="rId2" cstate="print"/>
            <a:stretch>
              <a:fillRect/>
            </a:stretch>
          </a:blipFill>
        </p:spPr>
        <p:txBody>
          <a:bodyPr wrap="square" lIns="0" tIns="0" rIns="0" bIns="0" rtlCol="0"/>
          <a:lstStyle/>
          <a:p>
            <a:endParaRPr/>
          </a:p>
        </p:txBody>
      </p:sp>
      <p:sp>
        <p:nvSpPr>
          <p:cNvPr id="7" name="object 3"/>
          <p:cNvSpPr txBox="1"/>
          <p:nvPr/>
        </p:nvSpPr>
        <p:spPr>
          <a:xfrm>
            <a:off x="617253" y="2856134"/>
            <a:ext cx="5345468" cy="1573508"/>
          </a:xfrm>
          <a:prstGeom prst="rect">
            <a:avLst/>
          </a:prstGeom>
          <a:ln w="9524">
            <a:solidFill>
              <a:srgbClr val="2CA1BE"/>
            </a:solidFill>
          </a:ln>
        </p:spPr>
        <p:txBody>
          <a:bodyPr vert="horz" wrap="square" lIns="0" tIns="34290" rIns="0" bIns="0" rtlCol="0">
            <a:spAutoFit/>
          </a:bodyPr>
          <a:lstStyle/>
          <a:p>
            <a:pPr marL="86360" marR="113030" algn="ctr">
              <a:lnSpc>
                <a:spcPct val="100000"/>
              </a:lnSpc>
              <a:spcBef>
                <a:spcPts val="270"/>
              </a:spcBef>
            </a:pPr>
            <a:r>
              <a:rPr sz="2000" dirty="0">
                <a:latin typeface="Century Gothic" panose="020B0502020202020204" pitchFamily="34" charset="0"/>
                <a:cs typeface="Arial"/>
              </a:rPr>
              <a:t>If </a:t>
            </a:r>
            <a:r>
              <a:rPr sz="2000" spc="-5" dirty="0">
                <a:latin typeface="Century Gothic" panose="020B0502020202020204" pitchFamily="34" charset="0"/>
                <a:cs typeface="Arial"/>
              </a:rPr>
              <a:t>glucose is </a:t>
            </a:r>
            <a:r>
              <a:rPr sz="2000" dirty="0">
                <a:latin typeface="Century Gothic" panose="020B0502020202020204" pitchFamily="34" charset="0"/>
                <a:cs typeface="Arial"/>
              </a:rPr>
              <a:t>not </a:t>
            </a:r>
            <a:r>
              <a:rPr sz="2000" spc="-5" dirty="0">
                <a:latin typeface="Century Gothic" panose="020B0502020202020204" pitchFamily="34" charset="0"/>
                <a:cs typeface="Arial"/>
              </a:rPr>
              <a:t>available </a:t>
            </a:r>
            <a:r>
              <a:rPr sz="2000" dirty="0">
                <a:latin typeface="Century Gothic" panose="020B0502020202020204" pitchFamily="34" charset="0"/>
                <a:cs typeface="Arial"/>
              </a:rPr>
              <a:t>for the  </a:t>
            </a:r>
            <a:r>
              <a:rPr sz="2000" spc="-5" dirty="0">
                <a:latin typeface="Century Gothic" panose="020B0502020202020204" pitchFamily="34" charset="0"/>
                <a:cs typeface="Arial"/>
              </a:rPr>
              <a:t>brain, </a:t>
            </a:r>
            <a:r>
              <a:rPr sz="2000" dirty="0">
                <a:latin typeface="Century Gothic" panose="020B0502020202020204" pitchFamily="34" charset="0"/>
                <a:cs typeface="Arial"/>
              </a:rPr>
              <a:t>the </a:t>
            </a:r>
            <a:r>
              <a:rPr sz="2000" spc="-5" dirty="0">
                <a:latin typeface="Century Gothic" panose="020B0502020202020204" pitchFamily="34" charset="0"/>
                <a:cs typeface="Arial"/>
              </a:rPr>
              <a:t>brain can utilize  plasma ketone bodies, </a:t>
            </a:r>
            <a:r>
              <a:rPr sz="2000" dirty="0">
                <a:latin typeface="Century Gothic" panose="020B0502020202020204" pitchFamily="34" charset="0"/>
                <a:cs typeface="Arial"/>
              </a:rPr>
              <a:t>that </a:t>
            </a:r>
            <a:r>
              <a:rPr sz="2000" spc="-5" dirty="0">
                <a:latin typeface="Century Gothic" panose="020B0502020202020204" pitchFamily="34" charset="0"/>
                <a:cs typeface="Arial"/>
              </a:rPr>
              <a:t>can  penetrate </a:t>
            </a:r>
            <a:r>
              <a:rPr sz="2000" dirty="0">
                <a:latin typeface="Century Gothic" panose="020B0502020202020204" pitchFamily="34" charset="0"/>
                <a:cs typeface="Arial"/>
              </a:rPr>
              <a:t>the </a:t>
            </a:r>
            <a:r>
              <a:rPr sz="2000" spc="-5" dirty="0">
                <a:latin typeface="Century Gothic" panose="020B0502020202020204" pitchFamily="34" charset="0"/>
                <a:cs typeface="Arial"/>
              </a:rPr>
              <a:t>blood brain  </a:t>
            </a:r>
            <a:r>
              <a:rPr sz="2000" spc="-20" dirty="0">
                <a:latin typeface="Century Gothic" panose="020B0502020202020204" pitchFamily="34" charset="0"/>
                <a:cs typeface="Arial"/>
              </a:rPr>
              <a:t>barrier, </a:t>
            </a:r>
            <a:r>
              <a:rPr sz="2000" spc="-5" dirty="0">
                <a:latin typeface="Century Gothic" panose="020B0502020202020204" pitchFamily="34" charset="0"/>
                <a:cs typeface="Arial"/>
              </a:rPr>
              <a:t>and serve as </a:t>
            </a:r>
            <a:r>
              <a:rPr sz="2000" dirty="0">
                <a:latin typeface="Century Gothic" panose="020B0502020202020204" pitchFamily="34" charset="0"/>
                <a:cs typeface="Arial"/>
              </a:rPr>
              <a:t>fuel  </a:t>
            </a:r>
            <a:r>
              <a:rPr sz="2000" spc="-5" dirty="0">
                <a:latin typeface="Century Gothic" panose="020B0502020202020204" pitchFamily="34" charset="0"/>
                <a:cs typeface="Arial"/>
              </a:rPr>
              <a:t>molecules.</a:t>
            </a:r>
            <a:endParaRPr sz="2000">
              <a:latin typeface="Century Gothic" panose="020B0502020202020204" pitchFamily="34" charset="0"/>
              <a:cs typeface="Arial"/>
            </a:endParaRPr>
          </a:p>
        </p:txBody>
      </p:sp>
      <p:sp>
        <p:nvSpPr>
          <p:cNvPr id="9" name="object 4"/>
          <p:cNvSpPr txBox="1"/>
          <p:nvPr/>
        </p:nvSpPr>
        <p:spPr>
          <a:xfrm>
            <a:off x="617252" y="1283582"/>
            <a:ext cx="5345469" cy="1264449"/>
          </a:xfrm>
          <a:prstGeom prst="rect">
            <a:avLst/>
          </a:prstGeom>
          <a:ln w="9524">
            <a:solidFill>
              <a:srgbClr val="2CA1BE"/>
            </a:solidFill>
          </a:ln>
        </p:spPr>
        <p:txBody>
          <a:bodyPr vert="horz" wrap="square" lIns="0" tIns="33020" rIns="0" bIns="0" rtlCol="0">
            <a:spAutoFit/>
          </a:bodyPr>
          <a:lstStyle/>
          <a:p>
            <a:pPr marL="86360" marR="153035" algn="ctr">
              <a:lnSpc>
                <a:spcPct val="100000"/>
              </a:lnSpc>
              <a:spcBef>
                <a:spcPts val="260"/>
              </a:spcBef>
            </a:pPr>
            <a:r>
              <a:rPr sz="2000" spc="-25" dirty="0">
                <a:latin typeface="Century Gothic" panose="020B0502020202020204" pitchFamily="34" charset="0"/>
                <a:cs typeface="Arial"/>
              </a:rPr>
              <a:t>Normally, </a:t>
            </a:r>
            <a:r>
              <a:rPr sz="2000" spc="-5" dirty="0">
                <a:latin typeface="Century Gothic" panose="020B0502020202020204" pitchFamily="34" charset="0"/>
                <a:cs typeface="Arial"/>
              </a:rPr>
              <a:t>glucose is </a:t>
            </a:r>
            <a:r>
              <a:rPr sz="2000" dirty="0">
                <a:latin typeface="Century Gothic" panose="020B0502020202020204" pitchFamily="34" charset="0"/>
                <a:cs typeface="Arial"/>
              </a:rPr>
              <a:t>the </a:t>
            </a:r>
            <a:r>
              <a:rPr sz="2000" spc="-5" dirty="0">
                <a:latin typeface="Century Gothic" panose="020B0502020202020204" pitchFamily="34" charset="0"/>
                <a:cs typeface="Arial"/>
              </a:rPr>
              <a:t>primary  fuel </a:t>
            </a:r>
            <a:r>
              <a:rPr sz="2000" dirty="0">
                <a:latin typeface="Century Gothic" panose="020B0502020202020204" pitchFamily="34" charset="0"/>
                <a:cs typeface="Arial"/>
              </a:rPr>
              <a:t>for the</a:t>
            </a:r>
            <a:r>
              <a:rPr sz="2000" spc="-65" dirty="0">
                <a:latin typeface="Century Gothic" panose="020B0502020202020204" pitchFamily="34" charset="0"/>
                <a:cs typeface="Arial"/>
              </a:rPr>
              <a:t> </a:t>
            </a:r>
            <a:r>
              <a:rPr sz="2000" spc="-5" dirty="0">
                <a:latin typeface="Century Gothic" panose="020B0502020202020204" pitchFamily="34" charset="0"/>
                <a:cs typeface="Arial"/>
              </a:rPr>
              <a:t>brain.</a:t>
            </a:r>
            <a:endParaRPr sz="2000" dirty="0">
              <a:latin typeface="Century Gothic" panose="020B0502020202020204" pitchFamily="34" charset="0"/>
              <a:cs typeface="Arial"/>
            </a:endParaRPr>
          </a:p>
          <a:p>
            <a:pPr marL="86360" marR="249554" algn="ctr">
              <a:lnSpc>
                <a:spcPct val="100000"/>
              </a:lnSpc>
            </a:pPr>
            <a:r>
              <a:rPr sz="2000" dirty="0">
                <a:latin typeface="Century Gothic" panose="020B0502020202020204" pitchFamily="34" charset="0"/>
                <a:cs typeface="Arial"/>
              </a:rPr>
              <a:t>It </a:t>
            </a:r>
            <a:r>
              <a:rPr sz="2000" spc="-5" dirty="0">
                <a:latin typeface="Century Gothic" panose="020B0502020202020204" pitchFamily="34" charset="0"/>
                <a:cs typeface="Arial"/>
              </a:rPr>
              <a:t>can penetrate </a:t>
            </a:r>
            <a:r>
              <a:rPr sz="2000" dirty="0">
                <a:latin typeface="Century Gothic" panose="020B0502020202020204" pitchFamily="34" charset="0"/>
                <a:cs typeface="Arial"/>
              </a:rPr>
              <a:t>the </a:t>
            </a:r>
            <a:r>
              <a:rPr sz="2000" spc="-5" dirty="0">
                <a:latin typeface="Century Gothic" panose="020B0502020202020204" pitchFamily="34" charset="0"/>
                <a:cs typeface="Arial"/>
              </a:rPr>
              <a:t>blood brain  </a:t>
            </a:r>
            <a:r>
              <a:rPr sz="2000" spc="-20" dirty="0">
                <a:latin typeface="Century Gothic" panose="020B0502020202020204" pitchFamily="34" charset="0"/>
                <a:cs typeface="Arial"/>
              </a:rPr>
              <a:t>barrier.</a:t>
            </a:r>
            <a:endParaRPr sz="2000" dirty="0">
              <a:latin typeface="Century Gothic" panose="020B0502020202020204" pitchFamily="34" charset="0"/>
              <a:cs typeface="Arial"/>
            </a:endParaRPr>
          </a:p>
          <a:p>
            <a:pPr marL="86360" algn="ctr">
              <a:lnSpc>
                <a:spcPct val="100000"/>
              </a:lnSpc>
            </a:pPr>
            <a:r>
              <a:rPr sz="2000" spc="-5" dirty="0">
                <a:latin typeface="Century Gothic" panose="020B0502020202020204" pitchFamily="34" charset="0"/>
                <a:cs typeface="Arial"/>
              </a:rPr>
              <a:t>The </a:t>
            </a:r>
            <a:r>
              <a:rPr sz="2000" spc="-10" dirty="0">
                <a:latin typeface="Century Gothic" panose="020B0502020202020204" pitchFamily="34" charset="0"/>
                <a:cs typeface="Arial"/>
              </a:rPr>
              <a:t>brain’s </a:t>
            </a:r>
            <a:r>
              <a:rPr sz="2000" spc="-5" dirty="0">
                <a:latin typeface="Century Gothic" panose="020B0502020202020204" pitchFamily="34" charset="0"/>
                <a:cs typeface="Arial"/>
              </a:rPr>
              <a:t>GLUT</a:t>
            </a:r>
            <a:r>
              <a:rPr sz="2000" spc="-85" dirty="0">
                <a:latin typeface="Century Gothic" panose="020B0502020202020204" pitchFamily="34" charset="0"/>
                <a:cs typeface="Arial"/>
              </a:rPr>
              <a:t> </a:t>
            </a:r>
            <a:r>
              <a:rPr sz="2000" dirty="0" smtClean="0">
                <a:latin typeface="Century Gothic" panose="020B0502020202020204" pitchFamily="34" charset="0"/>
                <a:cs typeface="Arial"/>
              </a:rPr>
              <a:t>is</a:t>
            </a:r>
            <a:r>
              <a:rPr lang="en-GB" sz="2000" dirty="0" smtClean="0">
                <a:latin typeface="Century Gothic" panose="020B0502020202020204" pitchFamily="34" charset="0"/>
                <a:cs typeface="Arial"/>
              </a:rPr>
              <a:t> </a:t>
            </a:r>
            <a:r>
              <a:rPr sz="2000" spc="-5" dirty="0" smtClean="0">
                <a:latin typeface="Century Gothic" panose="020B0502020202020204" pitchFamily="34" charset="0"/>
                <a:cs typeface="Arial"/>
              </a:rPr>
              <a:t>insulin-independent</a:t>
            </a:r>
            <a:r>
              <a:rPr sz="2000" spc="-5" dirty="0">
                <a:latin typeface="Century Gothic" panose="020B0502020202020204" pitchFamily="34" charset="0"/>
                <a:cs typeface="Arial"/>
              </a:rPr>
              <a:t>.</a:t>
            </a:r>
            <a:endParaRPr sz="2000" dirty="0">
              <a:latin typeface="Century Gothic" panose="020B0502020202020204" pitchFamily="34" charset="0"/>
              <a:cs typeface="Arial"/>
            </a:endParaRPr>
          </a:p>
        </p:txBody>
      </p:sp>
      <p:sp>
        <p:nvSpPr>
          <p:cNvPr id="8" name="TextBox 7"/>
          <p:cNvSpPr txBox="1"/>
          <p:nvPr/>
        </p:nvSpPr>
        <p:spPr>
          <a:xfrm>
            <a:off x="112268" y="33866"/>
            <a:ext cx="6110112" cy="584775"/>
          </a:xfrm>
          <a:prstGeom prst="rect">
            <a:avLst/>
          </a:prstGeom>
          <a:noFill/>
        </p:spPr>
        <p:txBody>
          <a:bodyPr wrap="square" rtlCol="0">
            <a:spAutoFit/>
          </a:bodyPr>
          <a:lstStyle/>
          <a:p>
            <a:r>
              <a:rPr lang="en-GB" sz="3200">
                <a:solidFill>
                  <a:srgbClr val="237D81"/>
                </a:solidFill>
                <a:latin typeface="Century Gothic" panose="020B0502020202020204" pitchFamily="34" charset="0"/>
              </a:rPr>
              <a:t>Diabetic Ketoacidosis (DKA):</a:t>
            </a:r>
          </a:p>
        </p:txBody>
      </p:sp>
      <p:sp>
        <p:nvSpPr>
          <p:cNvPr id="10" name="TextBox 9">
            <a:extLst>
              <a:ext uri="{FF2B5EF4-FFF2-40B4-BE49-F238E27FC236}">
                <a16:creationId xmlns:a16="http://schemas.microsoft.com/office/drawing/2014/main" xmlns="" id="{8344229D-0A9B-48F0-8494-A9603734BDC4}"/>
              </a:ext>
            </a:extLst>
          </p:cNvPr>
          <p:cNvSpPr txBox="1"/>
          <p:nvPr/>
        </p:nvSpPr>
        <p:spPr>
          <a:xfrm>
            <a:off x="357594" y="4737745"/>
            <a:ext cx="5864786" cy="1200329"/>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marL="12700" algn="ctr">
              <a:lnSpc>
                <a:spcPct val="150000"/>
              </a:lnSpc>
              <a:spcBef>
                <a:spcPts val="5"/>
              </a:spcBef>
              <a:buClr>
                <a:srgbClr val="2CA1BE"/>
              </a:buClr>
              <a:tabLst>
                <a:tab pos="241300" algn="l"/>
              </a:tabLst>
            </a:pPr>
            <a:r>
              <a:rPr lang="en-US" sz="1600" spc="15" dirty="0">
                <a:solidFill>
                  <a:srgbClr val="008F01"/>
                </a:solidFill>
                <a:latin typeface="Century Gothic" panose="020B0502020202020204" pitchFamily="34" charset="0"/>
                <a:cs typeface="Lucida Sans Unicode"/>
              </a:rPr>
              <a:t>So ketone bodies are degraded in the brain into Acetyl CoA which enters Krebs cycle and generate energy. </a:t>
            </a:r>
          </a:p>
          <a:p>
            <a:pPr marL="12700" algn="ctr">
              <a:lnSpc>
                <a:spcPct val="150000"/>
              </a:lnSpc>
              <a:spcBef>
                <a:spcPts val="5"/>
              </a:spcBef>
              <a:buClr>
                <a:srgbClr val="2CA1BE"/>
              </a:buClr>
              <a:tabLst>
                <a:tab pos="241300" algn="l"/>
              </a:tabLst>
            </a:pPr>
            <a:r>
              <a:rPr lang="en-US" sz="1600" spc="15" dirty="0">
                <a:solidFill>
                  <a:srgbClr val="008F01"/>
                </a:solidFill>
                <a:latin typeface="Century Gothic" panose="020B0502020202020204" pitchFamily="34" charset="0"/>
                <a:cs typeface="Lucida Sans Unicode"/>
              </a:rPr>
              <a:t>Fat is a big </a:t>
            </a:r>
            <a:r>
              <a:rPr lang="en-US" sz="1600" spc="15" dirty="0" smtClean="0">
                <a:solidFill>
                  <a:srgbClr val="008F01"/>
                </a:solidFill>
                <a:latin typeface="Century Gothic" panose="020B0502020202020204" pitchFamily="34" charset="0"/>
                <a:cs typeface="Lucida Sans Unicode"/>
              </a:rPr>
              <a:t>molecule </a:t>
            </a:r>
            <a:r>
              <a:rPr lang="en-US" sz="1600" spc="15" dirty="0">
                <a:solidFill>
                  <a:srgbClr val="008F01"/>
                </a:solidFill>
                <a:latin typeface="Century Gothic" panose="020B0502020202020204" pitchFamily="34" charset="0"/>
                <a:cs typeface="Lucida Sans Unicode"/>
              </a:rPr>
              <a:t>that’s why it can not cross the </a:t>
            </a:r>
            <a:r>
              <a:rPr lang="en-US" sz="1600" spc="15" dirty="0" smtClean="0">
                <a:solidFill>
                  <a:srgbClr val="008F01"/>
                </a:solidFill>
                <a:latin typeface="Century Gothic" panose="020B0502020202020204" pitchFamily="34" charset="0"/>
                <a:cs typeface="Lucida Sans Unicode"/>
              </a:rPr>
              <a:t>BBB</a:t>
            </a:r>
            <a:endParaRPr lang="en-US" sz="1600" spc="15" dirty="0">
              <a:solidFill>
                <a:srgbClr val="008F01"/>
              </a:solidFill>
              <a:latin typeface="Century Gothic" panose="020B0502020202020204" pitchFamily="34" charset="0"/>
              <a:cs typeface="Lucida Sans Unicode"/>
            </a:endParaRPr>
          </a:p>
        </p:txBody>
      </p:sp>
    </p:spTree>
    <p:extLst>
      <p:ext uri="{BB962C8B-B14F-4D97-AF65-F5344CB8AC3E}">
        <p14:creationId xmlns:p14="http://schemas.microsoft.com/office/powerpoint/2010/main" val="2075737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5"/>
          <p:cNvSpPr txBox="1"/>
          <p:nvPr/>
        </p:nvSpPr>
        <p:spPr>
          <a:xfrm>
            <a:off x="319314" y="1605874"/>
            <a:ext cx="7931950" cy="4368165"/>
          </a:xfrm>
          <a:prstGeom prst="rect">
            <a:avLst/>
          </a:prstGeom>
        </p:spPr>
        <p:txBody>
          <a:bodyPr vert="horz" wrap="square" lIns="0" tIns="0" rIns="0" bIns="0" rtlCol="0">
            <a:spAutoFit/>
          </a:bodyPr>
          <a:lstStyle/>
          <a:p>
            <a:pPr marL="355600" indent="-342900">
              <a:lnSpc>
                <a:spcPct val="100000"/>
              </a:lnSpc>
              <a:buFont typeface="Wingdings" charset="2"/>
              <a:buChar char="v"/>
              <a:tabLst>
                <a:tab pos="268605" algn="l"/>
              </a:tabLst>
            </a:pPr>
            <a:r>
              <a:rPr sz="2000" dirty="0" smtClean="0">
                <a:latin typeface="Century Gothic" panose="020B0502020202020204" pitchFamily="34" charset="0"/>
                <a:cs typeface="Lucida Sans Unicode"/>
              </a:rPr>
              <a:t>In </a:t>
            </a:r>
            <a:r>
              <a:rPr sz="2000" spc="-5" dirty="0" smtClean="0">
                <a:latin typeface="Century Gothic" panose="020B0502020202020204" pitchFamily="34" charset="0"/>
                <a:cs typeface="Lucida Sans Unicode"/>
              </a:rPr>
              <a:t>uncontrolled </a:t>
            </a:r>
            <a:r>
              <a:rPr sz="2000" dirty="0" smtClean="0">
                <a:latin typeface="Century Gothic" panose="020B0502020202020204" pitchFamily="34" charset="0"/>
                <a:cs typeface="Lucida Sans Unicode"/>
              </a:rPr>
              <a:t>DM there is </a:t>
            </a:r>
            <a:r>
              <a:rPr sz="2000" dirty="0" smtClean="0">
                <a:solidFill>
                  <a:srgbClr val="C00000"/>
                </a:solidFill>
                <a:latin typeface="Century Gothic" panose="020B0502020202020204" pitchFamily="34" charset="0"/>
                <a:cs typeface="Lucida Sans Unicode"/>
              </a:rPr>
              <a:t>↑</a:t>
            </a:r>
            <a:r>
              <a:rPr sz="2000" dirty="0" smtClean="0">
                <a:latin typeface="Century Gothic" panose="020B0502020202020204" pitchFamily="34" charset="0"/>
                <a:cs typeface="Lucida Sans Unicode"/>
              </a:rPr>
              <a:t>lipolysis</a:t>
            </a:r>
            <a:r>
              <a:rPr sz="2000" spc="-140" dirty="0" smtClean="0">
                <a:latin typeface="Century Gothic" panose="020B0502020202020204" pitchFamily="34" charset="0"/>
                <a:cs typeface="Lucida Sans Unicode"/>
              </a:rPr>
              <a:t> </a:t>
            </a:r>
            <a:r>
              <a:rPr sz="2000" dirty="0" smtClean="0">
                <a:latin typeface="Century Gothic" panose="020B0502020202020204" pitchFamily="34" charset="0"/>
                <a:cs typeface="Lucida Sans Unicode"/>
              </a:rPr>
              <a:t>in</a:t>
            </a:r>
          </a:p>
          <a:p>
            <a:pPr marL="611505" indent="-342900">
              <a:lnSpc>
                <a:spcPct val="100000"/>
              </a:lnSpc>
              <a:spcBef>
                <a:spcPts val="70"/>
              </a:spcBef>
              <a:buFont typeface="Arial" charset="0"/>
              <a:buChar char="•"/>
            </a:pPr>
            <a:r>
              <a:rPr sz="2000" dirty="0" smtClean="0">
                <a:latin typeface="Century Gothic" panose="020B0502020202020204" pitchFamily="34" charset="0"/>
                <a:cs typeface="Lucida Sans Unicode"/>
              </a:rPr>
              <a:t>adipose tissue </a:t>
            </a:r>
            <a:r>
              <a:rPr sz="2000" spc="-10" dirty="0" smtClean="0">
                <a:latin typeface="Century Gothic" panose="020B0502020202020204" pitchFamily="34" charset="0"/>
                <a:cs typeface="Wingdings"/>
              </a:rPr>
              <a:t></a:t>
            </a:r>
            <a:r>
              <a:rPr sz="2000" spc="-10" dirty="0" smtClean="0">
                <a:latin typeface="Century Gothic" panose="020B0502020202020204" pitchFamily="34" charset="0"/>
                <a:cs typeface="Times New Roman"/>
              </a:rPr>
              <a:t> </a:t>
            </a:r>
            <a:r>
              <a:rPr sz="2000" spc="-5" dirty="0" smtClean="0">
                <a:solidFill>
                  <a:srgbClr val="C00000"/>
                </a:solidFill>
                <a:latin typeface="Century Gothic" panose="020B0502020202020204" pitchFamily="34" charset="0"/>
                <a:cs typeface="Lucida Sans Unicode"/>
              </a:rPr>
              <a:t>↑ </a:t>
            </a:r>
            <a:r>
              <a:rPr sz="2000" dirty="0" smtClean="0">
                <a:latin typeface="Century Gothic" panose="020B0502020202020204" pitchFamily="34" charset="0"/>
                <a:cs typeface="Lucida Sans Unicode"/>
              </a:rPr>
              <a:t>[FFA] </a:t>
            </a:r>
            <a:r>
              <a:rPr sz="2000" spc="-5" dirty="0" smtClean="0">
                <a:latin typeface="Century Gothic" panose="020B0502020202020204" pitchFamily="34" charset="0"/>
                <a:cs typeface="Lucida Sans Unicode"/>
              </a:rPr>
              <a:t>mobilization to</a:t>
            </a:r>
            <a:r>
              <a:rPr sz="2000" spc="30" dirty="0" smtClean="0">
                <a:latin typeface="Century Gothic" panose="020B0502020202020204" pitchFamily="34" charset="0"/>
                <a:cs typeface="Lucida Sans Unicode"/>
              </a:rPr>
              <a:t> </a:t>
            </a:r>
            <a:r>
              <a:rPr sz="2000" dirty="0" smtClean="0">
                <a:latin typeface="Century Gothic" panose="020B0502020202020204" pitchFamily="34" charset="0"/>
                <a:cs typeface="Lucida Sans Unicode"/>
              </a:rPr>
              <a:t>liver</a:t>
            </a:r>
          </a:p>
          <a:p>
            <a:pPr marL="611505" marR="5080" indent="-342900">
              <a:lnSpc>
                <a:spcPts val="2570"/>
              </a:lnSpc>
              <a:spcBef>
                <a:spcPts val="1939"/>
              </a:spcBef>
              <a:buFont typeface="Arial" charset="0"/>
              <a:buChar char="•"/>
            </a:pPr>
            <a:r>
              <a:rPr sz="2000" spc="-10" dirty="0" smtClean="0">
                <a:latin typeface="Century Gothic" panose="020B0502020202020204" pitchFamily="34" charset="0"/>
                <a:cs typeface="Wingdings"/>
              </a:rPr>
              <a:t></a:t>
            </a:r>
            <a:r>
              <a:rPr sz="2000" spc="-10" dirty="0" smtClean="0">
                <a:latin typeface="Century Gothic" panose="020B0502020202020204" pitchFamily="34" charset="0"/>
                <a:cs typeface="Times New Roman"/>
              </a:rPr>
              <a:t> </a:t>
            </a:r>
            <a:r>
              <a:rPr sz="2000" spc="-5" dirty="0" smtClean="0">
                <a:solidFill>
                  <a:srgbClr val="C00000"/>
                </a:solidFill>
                <a:latin typeface="Century Gothic" panose="020B0502020202020204" pitchFamily="34" charset="0"/>
                <a:cs typeface="Lucida Sans Unicode"/>
              </a:rPr>
              <a:t>↑</a:t>
            </a:r>
            <a:r>
              <a:rPr sz="2000" spc="-5" dirty="0" smtClean="0">
                <a:latin typeface="Century Gothic" panose="020B0502020202020204" pitchFamily="34" charset="0"/>
                <a:cs typeface="Lucida Sans Unicode"/>
              </a:rPr>
              <a:t>hepatic FA oxidation </a:t>
            </a:r>
            <a:r>
              <a:rPr sz="2000" spc="-10" dirty="0" smtClean="0">
                <a:latin typeface="Century Gothic" panose="020B0502020202020204" pitchFamily="34" charset="0"/>
                <a:cs typeface="Wingdings"/>
              </a:rPr>
              <a:t></a:t>
            </a:r>
            <a:r>
              <a:rPr sz="2000" spc="-10" dirty="0" smtClean="0">
                <a:latin typeface="Century Gothic" panose="020B0502020202020204" pitchFamily="34" charset="0"/>
                <a:cs typeface="Times New Roman"/>
              </a:rPr>
              <a:t> </a:t>
            </a:r>
            <a:r>
              <a:rPr sz="2000" spc="-5" dirty="0" smtClean="0">
                <a:solidFill>
                  <a:srgbClr val="C00000"/>
                </a:solidFill>
                <a:latin typeface="Century Gothic" panose="020B0502020202020204" pitchFamily="34" charset="0"/>
                <a:cs typeface="Lucida Sans Unicode"/>
              </a:rPr>
              <a:t>↑ </a:t>
            </a:r>
            <a:r>
              <a:rPr sz="2000" spc="-5" dirty="0" smtClean="0">
                <a:latin typeface="Century Gothic" panose="020B0502020202020204" pitchFamily="34" charset="0"/>
                <a:cs typeface="Lucida Sans Unicode"/>
              </a:rPr>
              <a:t>acetyl CoA which  </a:t>
            </a:r>
            <a:r>
              <a:rPr sz="2000" dirty="0" smtClean="0">
                <a:latin typeface="Century Gothic" panose="020B0502020202020204" pitchFamily="34" charset="0"/>
                <a:cs typeface="Lucida Sans Unicode"/>
              </a:rPr>
              <a:t>will </a:t>
            </a:r>
            <a:r>
              <a:rPr sz="2000" spc="-5" dirty="0" smtClean="0">
                <a:latin typeface="Century Gothic" panose="020B0502020202020204" pitchFamily="34" charset="0"/>
                <a:cs typeface="Lucida Sans Unicode"/>
              </a:rPr>
              <a:t>be </a:t>
            </a:r>
            <a:r>
              <a:rPr sz="2000" spc="-5" dirty="0" smtClean="0">
                <a:solidFill>
                  <a:srgbClr val="0033CC"/>
                </a:solidFill>
                <a:latin typeface="Century Gothic" panose="020B0502020202020204" pitchFamily="34" charset="0"/>
                <a:cs typeface="Lucida Sans Unicode"/>
              </a:rPr>
              <a:t>channeled </a:t>
            </a:r>
            <a:r>
              <a:rPr sz="2000" dirty="0" smtClean="0">
                <a:latin typeface="Century Gothic" panose="020B0502020202020204" pitchFamily="34" charset="0"/>
                <a:cs typeface="Lucida Sans Unicode"/>
              </a:rPr>
              <a:t>into </a:t>
            </a:r>
            <a:r>
              <a:rPr sz="2000" spc="-5" dirty="0" smtClean="0">
                <a:latin typeface="Century Gothic" panose="020B0502020202020204" pitchFamily="34" charset="0"/>
                <a:cs typeface="Lucida Sans Unicode"/>
              </a:rPr>
              <a:t>KB</a:t>
            </a:r>
            <a:r>
              <a:rPr sz="2000" spc="-70" dirty="0" smtClean="0">
                <a:latin typeface="Century Gothic" panose="020B0502020202020204" pitchFamily="34" charset="0"/>
                <a:cs typeface="Lucida Sans Unicode"/>
              </a:rPr>
              <a:t> </a:t>
            </a:r>
            <a:r>
              <a:rPr sz="2000" spc="-5" dirty="0" smtClean="0">
                <a:latin typeface="Century Gothic" panose="020B0502020202020204" pitchFamily="34" charset="0"/>
                <a:cs typeface="Lucida Sans Unicode"/>
              </a:rPr>
              <a:t>synthesis</a:t>
            </a:r>
            <a:endParaRPr sz="2000" dirty="0" smtClean="0">
              <a:latin typeface="Century Gothic" panose="020B0502020202020204" pitchFamily="34" charset="0"/>
              <a:cs typeface="Lucida Sans Unicode"/>
            </a:endParaRPr>
          </a:p>
          <a:p>
            <a:pPr marL="355600" indent="-342900">
              <a:lnSpc>
                <a:spcPct val="100000"/>
              </a:lnSpc>
              <a:spcBef>
                <a:spcPts val="1725"/>
              </a:spcBef>
              <a:buFont typeface="Wingdings" charset="2"/>
              <a:buChar char="v"/>
              <a:tabLst>
                <a:tab pos="268605" algn="l"/>
              </a:tabLst>
            </a:pPr>
            <a:r>
              <a:rPr sz="2000" dirty="0" smtClean="0">
                <a:solidFill>
                  <a:srgbClr val="FF0000"/>
                </a:solidFill>
                <a:latin typeface="Century Gothic" panose="020B0502020202020204" pitchFamily="34" charset="0"/>
                <a:cs typeface="Lucida Sans Unicode"/>
              </a:rPr>
              <a:t>HMG </a:t>
            </a:r>
            <a:r>
              <a:rPr sz="2000" spc="-5" dirty="0" smtClean="0">
                <a:solidFill>
                  <a:srgbClr val="FF0000"/>
                </a:solidFill>
                <a:latin typeface="Century Gothic" panose="020B0502020202020204" pitchFamily="34" charset="0"/>
                <a:cs typeface="Lucida Sans Unicode"/>
              </a:rPr>
              <a:t>CoA </a:t>
            </a:r>
            <a:r>
              <a:rPr sz="2000" dirty="0" smtClean="0">
                <a:solidFill>
                  <a:srgbClr val="FF0000"/>
                </a:solidFill>
                <a:latin typeface="Century Gothic" panose="020B0502020202020204" pitchFamily="34" charset="0"/>
                <a:cs typeface="Lucida Sans Unicode"/>
              </a:rPr>
              <a:t>synthase is the rate </a:t>
            </a:r>
            <a:r>
              <a:rPr sz="2000" spc="-5" dirty="0" smtClean="0">
                <a:solidFill>
                  <a:srgbClr val="FF0000"/>
                </a:solidFill>
                <a:latin typeface="Century Gothic" panose="020B0502020202020204" pitchFamily="34" charset="0"/>
                <a:cs typeface="Lucida Sans Unicode"/>
              </a:rPr>
              <a:t>limiting</a:t>
            </a:r>
            <a:r>
              <a:rPr sz="2000" spc="-114" dirty="0" smtClean="0">
                <a:solidFill>
                  <a:srgbClr val="FF0000"/>
                </a:solidFill>
                <a:latin typeface="Century Gothic" panose="020B0502020202020204" pitchFamily="34" charset="0"/>
                <a:cs typeface="Lucida Sans Unicode"/>
              </a:rPr>
              <a:t> </a:t>
            </a:r>
            <a:r>
              <a:rPr sz="2000" spc="-5" dirty="0" smtClean="0">
                <a:solidFill>
                  <a:srgbClr val="FF0000"/>
                </a:solidFill>
                <a:latin typeface="Century Gothic" panose="020B0502020202020204" pitchFamily="34" charset="0"/>
                <a:cs typeface="Lucida Sans Unicode"/>
              </a:rPr>
              <a:t>enzyme</a:t>
            </a:r>
            <a:endParaRPr sz="2000" dirty="0" smtClean="0">
              <a:solidFill>
                <a:srgbClr val="FF0000"/>
              </a:solidFill>
              <a:latin typeface="Century Gothic" panose="020B0502020202020204" pitchFamily="34" charset="0"/>
              <a:cs typeface="Lucida Sans Unicode"/>
            </a:endParaRPr>
          </a:p>
          <a:p>
            <a:pPr marL="355600" indent="-342900">
              <a:lnSpc>
                <a:spcPct val="100000"/>
              </a:lnSpc>
              <a:spcBef>
                <a:spcPts val="1800"/>
              </a:spcBef>
              <a:buFont typeface="Wingdings" charset="2"/>
              <a:buChar char="v"/>
              <a:tabLst>
                <a:tab pos="268605" algn="l"/>
              </a:tabLst>
            </a:pPr>
            <a:r>
              <a:rPr sz="2000" dirty="0" smtClean="0">
                <a:latin typeface="Century Gothic" panose="020B0502020202020204" pitchFamily="34" charset="0"/>
                <a:cs typeface="Lucida Sans Unicode"/>
              </a:rPr>
              <a:t>The </a:t>
            </a:r>
            <a:r>
              <a:rPr sz="2000" dirty="0">
                <a:latin typeface="Century Gothic" panose="020B0502020202020204" pitchFamily="34" charset="0"/>
                <a:cs typeface="Lucida Sans Unicode"/>
              </a:rPr>
              <a:t>first </a:t>
            </a:r>
            <a:r>
              <a:rPr sz="2000" spc="-5" dirty="0">
                <a:latin typeface="Century Gothic" panose="020B0502020202020204" pitchFamily="34" charset="0"/>
                <a:cs typeface="Lucida Sans Unicode"/>
              </a:rPr>
              <a:t>KB to be synthesized </a:t>
            </a:r>
            <a:r>
              <a:rPr sz="2000" dirty="0">
                <a:latin typeface="Century Gothic" panose="020B0502020202020204" pitchFamily="34" charset="0"/>
                <a:cs typeface="Lucida Sans Unicode"/>
              </a:rPr>
              <a:t>is</a:t>
            </a:r>
            <a:r>
              <a:rPr sz="2000" spc="-45" dirty="0">
                <a:latin typeface="Century Gothic" panose="020B0502020202020204" pitchFamily="34" charset="0"/>
                <a:cs typeface="Lucida Sans Unicode"/>
              </a:rPr>
              <a:t> </a:t>
            </a:r>
            <a:r>
              <a:rPr sz="2000" dirty="0">
                <a:solidFill>
                  <a:srgbClr val="FF0000"/>
                </a:solidFill>
                <a:latin typeface="Century Gothic" panose="020B0502020202020204" pitchFamily="34" charset="0"/>
                <a:cs typeface="Lucida Sans Unicode"/>
              </a:rPr>
              <a:t>acetoacetate</a:t>
            </a:r>
            <a:r>
              <a:rPr sz="2000" dirty="0">
                <a:latin typeface="Century Gothic" panose="020B0502020202020204" pitchFamily="34" charset="0"/>
                <a:cs typeface="Lucida Sans Unicode"/>
              </a:rPr>
              <a:t>.</a:t>
            </a:r>
          </a:p>
          <a:p>
            <a:pPr marL="355600" indent="-342900">
              <a:lnSpc>
                <a:spcPct val="100000"/>
              </a:lnSpc>
              <a:spcBef>
                <a:spcPts val="1800"/>
              </a:spcBef>
              <a:buFont typeface="Wingdings" charset="2"/>
              <a:buChar char="v"/>
              <a:tabLst>
                <a:tab pos="268605" algn="l"/>
              </a:tabLst>
            </a:pPr>
            <a:r>
              <a:rPr sz="2000" spc="-5" dirty="0" smtClean="0">
                <a:latin typeface="Century Gothic" panose="020B0502020202020204" pitchFamily="34" charset="0"/>
                <a:cs typeface="Lucida Sans Unicode"/>
              </a:rPr>
              <a:t>Acetoacetate </a:t>
            </a:r>
            <a:r>
              <a:rPr sz="2000" dirty="0">
                <a:latin typeface="Century Gothic" panose="020B0502020202020204" pitchFamily="34" charset="0"/>
                <a:cs typeface="Lucida Sans Unicode"/>
              </a:rPr>
              <a:t>can</a:t>
            </a:r>
            <a:r>
              <a:rPr sz="2000" spc="-114" dirty="0">
                <a:latin typeface="Century Gothic" panose="020B0502020202020204" pitchFamily="34" charset="0"/>
                <a:cs typeface="Lucida Sans Unicode"/>
              </a:rPr>
              <a:t> </a:t>
            </a:r>
            <a:r>
              <a:rPr sz="2000" dirty="0">
                <a:latin typeface="Century Gothic" panose="020B0502020202020204" pitchFamily="34" charset="0"/>
                <a:cs typeface="Lucida Sans Unicode"/>
              </a:rPr>
              <a:t>be:</a:t>
            </a:r>
          </a:p>
          <a:p>
            <a:pPr marL="707390" indent="-457200">
              <a:lnSpc>
                <a:spcPct val="100000"/>
              </a:lnSpc>
              <a:spcBef>
                <a:spcPts val="1895"/>
              </a:spcBef>
              <a:buFont typeface="+mj-lt"/>
              <a:buAutoNum type="arabicPeriod"/>
              <a:tabLst>
                <a:tab pos="506095" algn="l"/>
              </a:tabLst>
            </a:pPr>
            <a:r>
              <a:rPr sz="2000" dirty="0" smtClean="0">
                <a:latin typeface="Century Gothic" panose="020B0502020202020204" pitchFamily="34" charset="0"/>
                <a:cs typeface="Lucida Sans Unicode"/>
              </a:rPr>
              <a:t>reduced </a:t>
            </a:r>
            <a:r>
              <a:rPr sz="2000" dirty="0">
                <a:latin typeface="Century Gothic" panose="020B0502020202020204" pitchFamily="34" charset="0"/>
                <a:cs typeface="Lucida Sans Unicode"/>
              </a:rPr>
              <a:t>to </a:t>
            </a:r>
            <a:r>
              <a:rPr sz="2000" spc="-5" dirty="0">
                <a:solidFill>
                  <a:srgbClr val="FF0000"/>
                </a:solidFill>
                <a:latin typeface="Century Gothic" panose="020B0502020202020204" pitchFamily="34" charset="0"/>
                <a:cs typeface="Times New Roman"/>
              </a:rPr>
              <a:t>β</a:t>
            </a:r>
            <a:r>
              <a:rPr sz="2000" spc="-5" dirty="0">
                <a:solidFill>
                  <a:srgbClr val="FF0000"/>
                </a:solidFill>
                <a:latin typeface="Century Gothic" panose="020B0502020202020204" pitchFamily="34" charset="0"/>
                <a:cs typeface="Lucida Sans Unicode"/>
              </a:rPr>
              <a:t>-Hydroxybutyrate</a:t>
            </a:r>
            <a:r>
              <a:rPr sz="2000" spc="-5" dirty="0">
                <a:latin typeface="Century Gothic" panose="020B0502020202020204" pitchFamily="34" charset="0"/>
                <a:cs typeface="Lucida Sans Unicode"/>
              </a:rPr>
              <a:t>,</a:t>
            </a:r>
            <a:r>
              <a:rPr sz="2000" spc="-65" dirty="0">
                <a:latin typeface="Century Gothic" panose="020B0502020202020204" pitchFamily="34" charset="0"/>
                <a:cs typeface="Lucida Sans Unicode"/>
              </a:rPr>
              <a:t> </a:t>
            </a:r>
            <a:r>
              <a:rPr sz="2000" spc="15" dirty="0">
                <a:latin typeface="Century Gothic" panose="020B0502020202020204" pitchFamily="34" charset="0"/>
                <a:cs typeface="Lucida Sans Unicode"/>
              </a:rPr>
              <a:t>or</a:t>
            </a:r>
            <a:endParaRPr sz="2000" dirty="0">
              <a:latin typeface="Century Gothic" panose="020B0502020202020204" pitchFamily="34" charset="0"/>
              <a:cs typeface="Lucida Sans Unicode"/>
            </a:endParaRPr>
          </a:p>
          <a:p>
            <a:pPr marL="707390" indent="-457200">
              <a:lnSpc>
                <a:spcPct val="100000"/>
              </a:lnSpc>
              <a:spcBef>
                <a:spcPts val="1739"/>
              </a:spcBef>
              <a:buFont typeface="+mj-lt"/>
              <a:buAutoNum type="arabicPeriod"/>
              <a:tabLst>
                <a:tab pos="506095" algn="l"/>
              </a:tabLst>
            </a:pPr>
            <a:r>
              <a:rPr sz="2000" spc="-5" dirty="0" smtClean="0">
                <a:latin typeface="Century Gothic" panose="020B0502020202020204" pitchFamily="34" charset="0"/>
                <a:cs typeface="Lucida Sans Unicode"/>
              </a:rPr>
              <a:t>spontaneously </a:t>
            </a:r>
            <a:r>
              <a:rPr sz="2000" spc="-5" dirty="0">
                <a:latin typeface="Century Gothic" panose="020B0502020202020204" pitchFamily="34" charset="0"/>
                <a:cs typeface="Lucida Sans Unicode"/>
              </a:rPr>
              <a:t>decarboxylated </a:t>
            </a:r>
            <a:r>
              <a:rPr sz="2000" dirty="0">
                <a:latin typeface="Century Gothic" panose="020B0502020202020204" pitchFamily="34" charset="0"/>
                <a:cs typeface="Lucida Sans Unicode"/>
              </a:rPr>
              <a:t>to</a:t>
            </a:r>
            <a:r>
              <a:rPr sz="2000" spc="-65" dirty="0">
                <a:latin typeface="Century Gothic" panose="020B0502020202020204" pitchFamily="34" charset="0"/>
                <a:cs typeface="Lucida Sans Unicode"/>
              </a:rPr>
              <a:t> </a:t>
            </a:r>
            <a:r>
              <a:rPr sz="2000" dirty="0">
                <a:solidFill>
                  <a:srgbClr val="FF0000"/>
                </a:solidFill>
                <a:latin typeface="Century Gothic" panose="020B0502020202020204" pitchFamily="34" charset="0"/>
                <a:cs typeface="Lucida Sans Unicode"/>
              </a:rPr>
              <a:t>acetone.</a:t>
            </a:r>
          </a:p>
        </p:txBody>
      </p:sp>
      <p:sp>
        <p:nvSpPr>
          <p:cNvPr id="9" name="object 6"/>
          <p:cNvSpPr/>
          <p:nvPr/>
        </p:nvSpPr>
        <p:spPr>
          <a:xfrm>
            <a:off x="9021170" y="177421"/>
            <a:ext cx="2825087" cy="6680579"/>
          </a:xfrm>
          <a:prstGeom prst="rect">
            <a:avLst/>
          </a:prstGeom>
          <a:blipFill>
            <a:blip r:embed="rId2" cstate="print"/>
            <a:srcRect/>
            <a:stretch>
              <a:fillRect l="-3220" t="-766" r="-4981" b="1"/>
            </a:stretch>
          </a:blipFill>
        </p:spPr>
        <p:txBody>
          <a:bodyPr wrap="square" lIns="0" tIns="0" rIns="0" bIns="0" rtlCol="0"/>
          <a:lstStyle/>
          <a:p>
            <a:endParaRPr/>
          </a:p>
        </p:txBody>
      </p:sp>
      <p:sp>
        <p:nvSpPr>
          <p:cNvPr id="4" name="TextBox 3"/>
          <p:cNvSpPr txBox="1"/>
          <p:nvPr/>
        </p:nvSpPr>
        <p:spPr>
          <a:xfrm>
            <a:off x="319314" y="1045029"/>
            <a:ext cx="4746172" cy="400110"/>
          </a:xfrm>
          <a:prstGeom prst="rect">
            <a:avLst/>
          </a:prstGeom>
          <a:noFill/>
        </p:spPr>
        <p:txBody>
          <a:bodyPr wrap="square" rtlCol="0">
            <a:spAutoFit/>
          </a:bodyPr>
          <a:lstStyle/>
          <a:p>
            <a:r>
              <a:rPr lang="en-GB" sz="2000" dirty="0" smtClean="0"/>
              <a:t>Occurs in the hepatocyte mitochondria</a:t>
            </a:r>
            <a:endParaRPr lang="en-US" sz="2000" dirty="0"/>
          </a:p>
        </p:txBody>
      </p:sp>
      <p:sp>
        <p:nvSpPr>
          <p:cNvPr id="6" name="TextBox 5"/>
          <p:cNvSpPr txBox="1"/>
          <p:nvPr/>
        </p:nvSpPr>
        <p:spPr>
          <a:xfrm>
            <a:off x="112268" y="33866"/>
            <a:ext cx="8138996" cy="584775"/>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Ketone bodies synthesis= </a:t>
            </a:r>
            <a:r>
              <a:rPr lang="en-GB" sz="3200" dirty="0" err="1" smtClean="0">
                <a:solidFill>
                  <a:srgbClr val="237D81"/>
                </a:solidFill>
                <a:latin typeface="Century Gothic" panose="020B0502020202020204" pitchFamily="34" charset="0"/>
              </a:rPr>
              <a:t>Ketogenesis</a:t>
            </a:r>
            <a:endParaRPr lang="en-GB" sz="3200" dirty="0">
              <a:solidFill>
                <a:srgbClr val="237D81"/>
              </a:solidFill>
              <a:latin typeface="Century Gothic" panose="020B0502020202020204" pitchFamily="34" charset="0"/>
            </a:endParaRPr>
          </a:p>
        </p:txBody>
      </p:sp>
    </p:spTree>
    <p:extLst>
      <p:ext uri="{BB962C8B-B14F-4D97-AF65-F5344CB8AC3E}">
        <p14:creationId xmlns:p14="http://schemas.microsoft.com/office/powerpoint/2010/main" val="2769069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p:cNvSpPr/>
          <p:nvPr/>
        </p:nvSpPr>
        <p:spPr>
          <a:xfrm>
            <a:off x="9021170" y="177421"/>
            <a:ext cx="2825087" cy="6680579"/>
          </a:xfrm>
          <a:prstGeom prst="rect">
            <a:avLst/>
          </a:prstGeom>
          <a:blipFill>
            <a:blip r:embed="rId2" cstate="print"/>
            <a:srcRect/>
            <a:stretch>
              <a:fillRect l="-3220" t="-766" r="-4981" b="1"/>
            </a:stretch>
          </a:blipFill>
        </p:spPr>
        <p:txBody>
          <a:bodyPr wrap="square" lIns="0" tIns="0" rIns="0" bIns="0" rtlCol="0"/>
          <a:lstStyle/>
          <a:p>
            <a:endParaRPr/>
          </a:p>
        </p:txBody>
      </p:sp>
      <p:sp>
        <p:nvSpPr>
          <p:cNvPr id="6" name="TextBox 5"/>
          <p:cNvSpPr txBox="1"/>
          <p:nvPr/>
        </p:nvSpPr>
        <p:spPr>
          <a:xfrm>
            <a:off x="112268" y="33866"/>
            <a:ext cx="8138996" cy="584775"/>
          </a:xfrm>
          <a:prstGeom prst="rect">
            <a:avLst/>
          </a:prstGeom>
          <a:noFill/>
        </p:spPr>
        <p:txBody>
          <a:bodyPr wrap="square" rtlCol="0">
            <a:spAutoFit/>
          </a:bodyPr>
          <a:lstStyle/>
          <a:p>
            <a:r>
              <a:rPr lang="en-GB" sz="3200" dirty="0">
                <a:solidFill>
                  <a:srgbClr val="237D81"/>
                </a:solidFill>
                <a:latin typeface="Century Gothic" panose="020B0502020202020204" pitchFamily="34" charset="0"/>
              </a:rPr>
              <a:t>General definition of the </a:t>
            </a:r>
            <a:r>
              <a:rPr lang="en-GB" sz="3200" dirty="0" smtClean="0">
                <a:solidFill>
                  <a:srgbClr val="237D81"/>
                </a:solidFill>
                <a:latin typeface="Century Gothic" panose="020B0502020202020204" pitchFamily="34" charset="0"/>
              </a:rPr>
              <a:t>terminology</a:t>
            </a:r>
            <a:endParaRPr lang="en-GB" sz="3200" dirty="0">
              <a:solidFill>
                <a:srgbClr val="237D81"/>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8344229D-0A9B-48F0-8494-A9603734BDC4}"/>
              </a:ext>
            </a:extLst>
          </p:cNvPr>
          <p:cNvSpPr txBox="1"/>
          <p:nvPr/>
        </p:nvSpPr>
        <p:spPr>
          <a:xfrm>
            <a:off x="323786" y="955685"/>
            <a:ext cx="8239784"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marL="285750" indent="-285750" algn="ctr">
              <a:buFont typeface="Wingdings" charset="2"/>
              <a:buChar char="v"/>
            </a:pPr>
            <a:r>
              <a:rPr lang="en-US" dirty="0">
                <a:solidFill>
                  <a:srgbClr val="008F01"/>
                </a:solidFill>
              </a:rPr>
              <a:t>In the mitochondria we have the Krebs cycle and Beta-oxidation which is the  fatty acids oxidation.</a:t>
            </a:r>
          </a:p>
          <a:p>
            <a:pPr marL="285750" indent="-285750" algn="ctr">
              <a:buFont typeface="Wingdings" charset="2"/>
              <a:buChar char="v"/>
            </a:pPr>
            <a:r>
              <a:rPr lang="en-US" b="1" dirty="0">
                <a:solidFill>
                  <a:srgbClr val="008F01"/>
                </a:solidFill>
              </a:rPr>
              <a:t>Why do we call it Beta oxidation?</a:t>
            </a:r>
          </a:p>
          <a:p>
            <a:pPr marL="285750" indent="-285750" algn="ctr">
              <a:buFont typeface="Wingdings" charset="2"/>
              <a:buChar char="v"/>
            </a:pPr>
            <a:r>
              <a:rPr lang="en-US" dirty="0">
                <a:solidFill>
                  <a:srgbClr val="008F01"/>
                </a:solidFill>
              </a:rPr>
              <a:t>When you are breaking down your fatty acids, the way that you break them is breaking 2 carbon units, and that is why when you breaking fatty acids you produce a lot of Acetyl CoA (2 carbons unit).</a:t>
            </a:r>
          </a:p>
        </p:txBody>
      </p:sp>
      <p:sp>
        <p:nvSpPr>
          <p:cNvPr id="10" name="TextBox 9">
            <a:extLst>
              <a:ext uri="{FF2B5EF4-FFF2-40B4-BE49-F238E27FC236}">
                <a16:creationId xmlns:a16="http://schemas.microsoft.com/office/drawing/2014/main" xmlns="" id="{8344229D-0A9B-48F0-8494-A9603734BDC4}"/>
              </a:ext>
            </a:extLst>
          </p:cNvPr>
          <p:cNvSpPr txBox="1"/>
          <p:nvPr/>
        </p:nvSpPr>
        <p:spPr>
          <a:xfrm>
            <a:off x="323786" y="2957847"/>
            <a:ext cx="8239784" cy="341632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marL="285750" indent="-285750" algn="ctr">
              <a:buFont typeface="Wingdings" charset="2"/>
              <a:buChar char="v"/>
            </a:pPr>
            <a:r>
              <a:rPr lang="en-US" b="1" dirty="0">
                <a:solidFill>
                  <a:srgbClr val="008F01"/>
                </a:solidFill>
              </a:rPr>
              <a:t>Why this Acetyl CoA is channeled to Ketone bodies? Why t doesn’t go to the Krebs cycle?</a:t>
            </a:r>
          </a:p>
          <a:p>
            <a:pPr marL="285750" indent="-285750" algn="ctr">
              <a:buFont typeface="Wingdings" charset="2"/>
              <a:buChar char="v"/>
            </a:pPr>
            <a:r>
              <a:rPr lang="en-US" dirty="0">
                <a:solidFill>
                  <a:srgbClr val="008F01"/>
                </a:solidFill>
              </a:rPr>
              <a:t>To enter Krebs cycle, Acetyl CoA has to bind to Oxaloacetate. How Oxaloacetate is being made? Actually by the conversion of pyruvate by the help of the enzyme pyruvate carboxylase is converted into Oxaloacetate.</a:t>
            </a:r>
          </a:p>
          <a:p>
            <a:pPr marL="285750" indent="-285750" algn="ctr">
              <a:buFont typeface="Wingdings" charset="2"/>
              <a:buChar char="v"/>
            </a:pPr>
            <a:r>
              <a:rPr lang="en-US" dirty="0">
                <a:solidFill>
                  <a:srgbClr val="008F01"/>
                </a:solidFill>
              </a:rPr>
              <a:t>But what happens when you have too much of Acetyl CoA it activates pyruvate carboxylase, so we will have a lot of Oxaloacetate. But then what happens to Oxaloacetate? Instead of going to </a:t>
            </a:r>
            <a:r>
              <a:rPr lang="en-US" dirty="0" err="1">
                <a:solidFill>
                  <a:srgbClr val="008F01"/>
                </a:solidFill>
              </a:rPr>
              <a:t>krebs</a:t>
            </a:r>
            <a:r>
              <a:rPr lang="en-US" dirty="0">
                <a:solidFill>
                  <a:srgbClr val="008F01"/>
                </a:solidFill>
              </a:rPr>
              <a:t> cycle it will go to gluconeogenesis in the liver. That</a:t>
            </a:r>
            <a:r>
              <a:rPr lang="mr-IN" dirty="0">
                <a:solidFill>
                  <a:srgbClr val="008F01"/>
                </a:solidFill>
              </a:rPr>
              <a:t>’</a:t>
            </a:r>
            <a:r>
              <a:rPr lang="en-US" dirty="0">
                <a:solidFill>
                  <a:srgbClr val="008F01"/>
                </a:solidFill>
              </a:rPr>
              <a:t>s why these ketone bodies when they go into the peripheral tissue they break down into Acetyl CoA, Acetyl CoA in the peripheral tissues can bind to oxaloacetate because there is no gluconeogenesis is happening in the peripheral tissue, so it can enter the </a:t>
            </a:r>
            <a:r>
              <a:rPr lang="en-US" dirty="0" err="1">
                <a:solidFill>
                  <a:srgbClr val="008F01"/>
                </a:solidFill>
              </a:rPr>
              <a:t>krebs</a:t>
            </a:r>
            <a:r>
              <a:rPr lang="en-US" dirty="0">
                <a:solidFill>
                  <a:srgbClr val="008F01"/>
                </a:solidFill>
              </a:rPr>
              <a:t> cycle.</a:t>
            </a:r>
          </a:p>
        </p:txBody>
      </p:sp>
    </p:spTree>
    <p:extLst>
      <p:ext uri="{BB962C8B-B14F-4D97-AF65-F5344CB8AC3E}">
        <p14:creationId xmlns:p14="http://schemas.microsoft.com/office/powerpoint/2010/main" val="1658325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8595</TotalTime>
  <Words>3850</Words>
  <Application>Microsoft Macintosh PowerPoint</Application>
  <PresentationFormat>Widescreen</PresentationFormat>
  <Paragraphs>567</Paragraphs>
  <Slides>40</Slides>
  <Notes>4</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40</vt:i4>
      </vt:variant>
    </vt:vector>
  </HeadingPairs>
  <TitlesOfParts>
    <vt:vector size="61" baseType="lpstr">
      <vt:lpstr>Adobe Devanagari</vt:lpstr>
      <vt:lpstr>Arial Narrow</vt:lpstr>
      <vt:lpstr>Calibri</vt:lpstr>
      <vt:lpstr>Calibri Light</vt:lpstr>
      <vt:lpstr>Cambria</vt:lpstr>
      <vt:lpstr>Cambria Math</vt:lpstr>
      <vt:lpstr>Century Gothic</vt:lpstr>
      <vt:lpstr>Comic Sans MS</vt:lpstr>
      <vt:lpstr>Copperplate Gothic Bold</vt:lpstr>
      <vt:lpstr>Gill Sans MT</vt:lpstr>
      <vt:lpstr>Lucida Sans Unicode</vt:lpstr>
      <vt:lpstr>Mangal</vt:lpstr>
      <vt:lpstr>ＭＳ Ｐゴシック</vt:lpstr>
      <vt:lpstr>Times New Roman</vt:lpstr>
      <vt:lpstr>Verdana</vt:lpstr>
      <vt:lpstr>Wingdings</vt:lpstr>
      <vt:lpstr>Wingdings 2</vt:lpstr>
      <vt:lpstr>Wingdings 3</vt:lpstr>
      <vt:lpstr>맑은 고딕</vt:lpstr>
      <vt:lpstr>Arial</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شوق</cp:lastModifiedBy>
  <cp:revision>372</cp:revision>
  <cp:lastPrinted>2018-01-27T23:29:28Z</cp:lastPrinted>
  <dcterms:created xsi:type="dcterms:W3CDTF">2017-07-08T03:49:25Z</dcterms:created>
  <dcterms:modified xsi:type="dcterms:W3CDTF">2018-03-02T15:43:41Z</dcterms:modified>
</cp:coreProperties>
</file>