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306" r:id="rId4"/>
    <p:sldId id="315" r:id="rId5"/>
    <p:sldId id="309" r:id="rId6"/>
    <p:sldId id="310" r:id="rId7"/>
    <p:sldId id="316" r:id="rId8"/>
    <p:sldId id="311" r:id="rId9"/>
    <p:sldId id="313" r:id="rId10"/>
    <p:sldId id="314" r:id="rId11"/>
    <p:sldId id="308" r:id="rId12"/>
    <p:sldId id="290" r:id="rId13"/>
    <p:sldId id="29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هند الزهراني" initials="مهند" lastIdx="1" clrIdx="0">
    <p:extLst/>
  </p:cmAuthor>
  <p:cmAuthor id="2" name="ASUS" initials="A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DA2"/>
    <a:srgbClr val="82E7D2"/>
    <a:srgbClr val="C388F4"/>
    <a:srgbClr val="FF66CC"/>
    <a:srgbClr val="FFCCFF"/>
    <a:srgbClr val="95D3C6"/>
    <a:srgbClr val="EE3D9B"/>
    <a:srgbClr val="FF99CC"/>
    <a:srgbClr val="F5F1F1"/>
    <a:srgbClr val="ED0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A756C97-6D7B-430A-97ED-F031B4137404}">
  <a:tblStyle styleId="{FA756C97-6D7B-430A-97ED-F031B413740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3" autoAdjust="0"/>
    <p:restoredTop sz="95737" autoAdjust="0"/>
  </p:normalViewPr>
  <p:slideViewPr>
    <p:cSldViewPr snapToGrid="0">
      <p:cViewPr varScale="1">
        <p:scale>
          <a:sx n="55" d="100"/>
          <a:sy n="55" d="100"/>
        </p:scale>
        <p:origin x="-120" y="-68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9B4E2-7E91-4628-86E8-5479C03053D4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x-none"/>
        </a:p>
      </dgm:t>
    </dgm:pt>
    <dgm:pt modelId="{BDD83D19-B26E-4232-9385-36ED3D19920C}">
      <dgm:prSet phldrT="[نص]" custT="1"/>
      <dgm:spPr/>
      <dgm:t>
        <a:bodyPr/>
        <a:lstStyle/>
        <a:p>
          <a:pPr rtl="1"/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Congenital Anomalies</a:t>
          </a:r>
          <a:endParaRPr lang="x-none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238B7D-E415-423E-849A-022938A5790C}" type="parTrans" cxnId="{392AF411-4FEA-4E8A-9431-6CDA9E46E3FB}">
      <dgm:prSet/>
      <dgm:spPr/>
      <dgm:t>
        <a:bodyPr/>
        <a:lstStyle/>
        <a:p>
          <a:pPr rtl="1"/>
          <a:endParaRPr lang="x-none"/>
        </a:p>
      </dgm:t>
    </dgm:pt>
    <dgm:pt modelId="{936C32E8-C6E9-460C-BD5C-90B102929130}" type="sibTrans" cxnId="{392AF411-4FEA-4E8A-9431-6CDA9E46E3FB}">
      <dgm:prSet/>
      <dgm:spPr/>
      <dgm:t>
        <a:bodyPr/>
        <a:lstStyle/>
        <a:p>
          <a:pPr rtl="1"/>
          <a:endParaRPr lang="x-none"/>
        </a:p>
      </dgm:t>
    </dgm:pt>
    <dgm:pt modelId="{F74D3F34-871B-4951-8FF2-E398F9135D00}">
      <dgm:prSet custT="1"/>
      <dgm:spPr>
        <a:solidFill>
          <a:srgbClr val="7AADA2"/>
        </a:solidFill>
      </dgm:spPr>
      <dgm:t>
        <a:bodyPr/>
        <a:lstStyle/>
        <a:p>
          <a:pPr rtl="1"/>
          <a:r>
            <a:rPr lang="en-US" altLang="en-US" sz="1200" dirty="0">
              <a:latin typeface="Calibri" panose="020F0502020204030204" pitchFamily="34" charset="0"/>
              <a:cs typeface="Calibri" panose="020F0502020204030204" pitchFamily="34" charset="0"/>
            </a:rPr>
            <a:t>Congenital hypothyroidism**</a:t>
          </a:r>
          <a:endParaRPr lang="x-none" sz="1200" dirty="0"/>
        </a:p>
      </dgm:t>
    </dgm:pt>
    <dgm:pt modelId="{962CD062-8774-4651-A791-E50B0ED26087}" type="parTrans" cxnId="{23AE9F0F-8860-4C93-9615-240D37231D11}">
      <dgm:prSet/>
      <dgm:spPr>
        <a:solidFill>
          <a:srgbClr val="7AADA2"/>
        </a:solidFill>
        <a:ln>
          <a:solidFill>
            <a:srgbClr val="82E7D2"/>
          </a:solidFill>
        </a:ln>
      </dgm:spPr>
      <dgm:t>
        <a:bodyPr/>
        <a:lstStyle/>
        <a:p>
          <a:pPr rtl="1"/>
          <a:endParaRPr lang="x-none"/>
        </a:p>
      </dgm:t>
    </dgm:pt>
    <dgm:pt modelId="{177F5B9F-0C49-402F-88A9-E3EBFD2FA56E}" type="sibTrans" cxnId="{23AE9F0F-8860-4C93-9615-240D37231D11}">
      <dgm:prSet/>
      <dgm:spPr/>
      <dgm:t>
        <a:bodyPr/>
        <a:lstStyle/>
        <a:p>
          <a:pPr rtl="1"/>
          <a:endParaRPr lang="x-none"/>
        </a:p>
      </dgm:t>
    </dgm:pt>
    <dgm:pt modelId="{F081DB9C-B3C4-43D7-B043-6AD130A305DD}">
      <dgm:prSet custT="1"/>
      <dgm:spPr/>
      <dgm:t>
        <a:bodyPr/>
        <a:lstStyle/>
        <a:p>
          <a:pPr rtl="1"/>
          <a:r>
            <a:rPr lang="en-US" altLang="en-US" sz="1200" dirty="0">
              <a:latin typeface="Calibri" panose="020F0502020204030204" pitchFamily="34" charset="0"/>
              <a:cs typeface="Calibri" panose="020F0502020204030204" pitchFamily="34" charset="0"/>
            </a:rPr>
            <a:t>Persistence of thyroglossal duct****</a:t>
          </a:r>
          <a:endParaRPr lang="x-none" sz="1200" dirty="0"/>
        </a:p>
      </dgm:t>
    </dgm:pt>
    <dgm:pt modelId="{BFF0CB33-A462-4BBA-96D5-AFABEC030C3F}" type="parTrans" cxnId="{964A7090-D803-48AB-9FF5-7399B8A13402}">
      <dgm:prSet/>
      <dgm:spPr/>
      <dgm:t>
        <a:bodyPr/>
        <a:lstStyle/>
        <a:p>
          <a:pPr rtl="1"/>
          <a:endParaRPr lang="x-none"/>
        </a:p>
      </dgm:t>
    </dgm:pt>
    <dgm:pt modelId="{AC7CAFF7-A3B6-40B4-9CFE-1106FDE95EA9}" type="sibTrans" cxnId="{964A7090-D803-48AB-9FF5-7399B8A13402}">
      <dgm:prSet/>
      <dgm:spPr/>
      <dgm:t>
        <a:bodyPr/>
        <a:lstStyle/>
        <a:p>
          <a:pPr rtl="1"/>
          <a:endParaRPr lang="x-none"/>
        </a:p>
      </dgm:t>
    </dgm:pt>
    <dgm:pt modelId="{7BCBF2EB-0739-4485-B963-D5EC82E24220}">
      <dgm:prSet custT="1"/>
      <dgm:spPr/>
      <dgm:t>
        <a:bodyPr/>
        <a:lstStyle/>
        <a:p>
          <a:pPr algn="ctr" rtl="0"/>
          <a:r>
            <a:rPr lang="en-US" altLang="en-US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Thyroglossal duct cyst.                </a:t>
          </a:r>
        </a:p>
      </dgm:t>
    </dgm:pt>
    <dgm:pt modelId="{A338FA17-7B2D-48BC-B617-63C260EDB891}" type="parTrans" cxnId="{323CEDA0-5F75-4D52-9D0E-4293F485CB5D}">
      <dgm:prSet/>
      <dgm:spPr/>
      <dgm:t>
        <a:bodyPr/>
        <a:lstStyle/>
        <a:p>
          <a:pPr rtl="1"/>
          <a:endParaRPr lang="x-none"/>
        </a:p>
      </dgm:t>
    </dgm:pt>
    <dgm:pt modelId="{1ED3A8C0-F440-4315-8D02-9C459A271CF8}" type="sibTrans" cxnId="{323CEDA0-5F75-4D52-9D0E-4293F485CB5D}">
      <dgm:prSet/>
      <dgm:spPr/>
      <dgm:t>
        <a:bodyPr/>
        <a:lstStyle/>
        <a:p>
          <a:pPr rtl="1"/>
          <a:endParaRPr lang="x-none"/>
        </a:p>
      </dgm:t>
    </dgm:pt>
    <dgm:pt modelId="{1E558915-D686-44AE-ACB6-F7F685CDFFB7}">
      <dgm:prSet custT="1"/>
      <dgm:spPr/>
      <dgm:t>
        <a:bodyPr/>
        <a:lstStyle/>
        <a:p>
          <a:pPr rtl="1"/>
          <a:r>
            <a:rPr lang="en-US" altLang="en-US" sz="1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Ectopic  thyroid gland </a:t>
          </a:r>
          <a:endParaRPr lang="x-none" sz="1200" dirty="0">
            <a:solidFill>
              <a:srgbClr val="C00000"/>
            </a:solidFill>
          </a:endParaRPr>
        </a:p>
      </dgm:t>
    </dgm:pt>
    <dgm:pt modelId="{B5A4133C-7171-45DC-AF00-469A160E7738}" type="parTrans" cxnId="{258B1E1C-BEAB-43A7-A464-F4B94C4845CB}">
      <dgm:prSet/>
      <dgm:spPr/>
      <dgm:t>
        <a:bodyPr/>
        <a:lstStyle/>
        <a:p>
          <a:pPr rtl="1"/>
          <a:endParaRPr lang="x-none"/>
        </a:p>
      </dgm:t>
    </dgm:pt>
    <dgm:pt modelId="{1A937384-0A34-48B5-BD40-1E2DCA46B0F1}" type="sibTrans" cxnId="{258B1E1C-BEAB-43A7-A464-F4B94C4845CB}">
      <dgm:prSet/>
      <dgm:spPr/>
      <dgm:t>
        <a:bodyPr/>
        <a:lstStyle/>
        <a:p>
          <a:pPr rtl="1"/>
          <a:endParaRPr lang="x-none"/>
        </a:p>
      </dgm:t>
    </dgm:pt>
    <dgm:pt modelId="{7EB10686-B823-4E2A-929E-2F3761BE8458}">
      <dgm:prSet custT="1"/>
      <dgm:spPr/>
      <dgm:t>
        <a:bodyPr/>
        <a:lstStyle/>
        <a:p>
          <a:pPr rtl="0"/>
          <a:r>
            <a:rPr lang="en-US" altLang="en-US" sz="1200" dirty="0">
              <a:latin typeface="Calibri" panose="020F0502020204030204" pitchFamily="34" charset="0"/>
              <a:cs typeface="Calibri" panose="020F0502020204030204" pitchFamily="34" charset="0"/>
            </a:rPr>
            <a:t>Accessory thyroid tissue***</a:t>
          </a:r>
          <a:endParaRPr lang="x-none" sz="1200" dirty="0"/>
        </a:p>
      </dgm:t>
    </dgm:pt>
    <dgm:pt modelId="{FDDCEC87-55C6-4433-84EA-4242CFA84248}" type="parTrans" cxnId="{CA4ADCD6-FBBE-4B35-A6A8-973558BBBC5E}">
      <dgm:prSet/>
      <dgm:spPr/>
      <dgm:t>
        <a:bodyPr/>
        <a:lstStyle/>
        <a:p>
          <a:pPr rtl="1"/>
          <a:endParaRPr lang="x-none"/>
        </a:p>
      </dgm:t>
    </dgm:pt>
    <dgm:pt modelId="{453CB79F-BD53-4BAA-A88F-F3AF1E5F3DA2}" type="sibTrans" cxnId="{CA4ADCD6-FBBE-4B35-A6A8-973558BBBC5E}">
      <dgm:prSet/>
      <dgm:spPr/>
      <dgm:t>
        <a:bodyPr/>
        <a:lstStyle/>
        <a:p>
          <a:pPr rtl="1"/>
          <a:endParaRPr lang="x-none"/>
        </a:p>
      </dgm:t>
    </dgm:pt>
    <dgm:pt modelId="{546D55E3-6077-468C-A350-49A3046A9018}">
      <dgm:prSet custT="1"/>
      <dgm:spPr/>
      <dgm:t>
        <a:bodyPr/>
        <a:lstStyle/>
        <a:p>
          <a:pPr rtl="1"/>
          <a:r>
            <a:rPr lang="en-US" altLang="en-US" sz="1200" dirty="0">
              <a:latin typeface="Calibri" panose="020F0502020204030204" pitchFamily="34" charset="0"/>
              <a:cs typeface="Calibri" panose="020F0502020204030204" pitchFamily="34" charset="0"/>
            </a:rPr>
            <a:t>Agenesis of the thyroid  gland*</a:t>
          </a:r>
          <a:endParaRPr lang="x-none" sz="1200" dirty="0"/>
        </a:p>
      </dgm:t>
    </dgm:pt>
    <dgm:pt modelId="{641D4BA2-24AE-4334-B8A0-FC8204C9BB44}" type="parTrans" cxnId="{96174A44-9088-4F22-8338-BB4510124F32}">
      <dgm:prSet/>
      <dgm:spPr/>
      <dgm:t>
        <a:bodyPr/>
        <a:lstStyle/>
        <a:p>
          <a:pPr rtl="1"/>
          <a:endParaRPr lang="x-none"/>
        </a:p>
      </dgm:t>
    </dgm:pt>
    <dgm:pt modelId="{48D8E2B6-172B-4090-88FE-B876B6470DBF}" type="sibTrans" cxnId="{96174A44-9088-4F22-8338-BB4510124F32}">
      <dgm:prSet/>
      <dgm:spPr/>
      <dgm:t>
        <a:bodyPr/>
        <a:lstStyle/>
        <a:p>
          <a:pPr rtl="1"/>
          <a:endParaRPr lang="x-none"/>
        </a:p>
      </dgm:t>
    </dgm:pt>
    <dgm:pt modelId="{EA08A718-0127-4057-B0E0-453CFF21365A}" type="pres">
      <dgm:prSet presAssocID="{E0A9B4E2-7E91-4628-86E8-5479C03053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A7C5C-FFFF-4B89-98E4-3A5A6064C0F6}" type="pres">
      <dgm:prSet presAssocID="{BDD83D19-B26E-4232-9385-36ED3D19920C}" presName="centerShape" presStyleLbl="node0" presStyleIdx="0" presStyleCnt="1" custScaleX="153667"/>
      <dgm:spPr/>
      <dgm:t>
        <a:bodyPr/>
        <a:lstStyle/>
        <a:p>
          <a:endParaRPr lang="en-US"/>
        </a:p>
      </dgm:t>
    </dgm:pt>
    <dgm:pt modelId="{EC1D8A8F-801F-42F5-B186-C58A738CD9AF}" type="pres">
      <dgm:prSet presAssocID="{641D4BA2-24AE-4334-B8A0-FC8204C9BB4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D2E7B68-883A-4EBA-B8F1-91785294959E}" type="pres">
      <dgm:prSet presAssocID="{641D4BA2-24AE-4334-B8A0-FC8204C9BB4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C4927D9-2449-455A-A9AD-3FB7D6909300}" type="pres">
      <dgm:prSet presAssocID="{546D55E3-6077-468C-A350-49A3046A9018}" presName="node" presStyleLbl="node1" presStyleIdx="0" presStyleCnt="6" custScaleX="112373" custRadScaleRad="94574" custRadScaleInc="-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4D438-DCAD-466E-AFC3-7F9406CA3C8E}" type="pres">
      <dgm:prSet presAssocID="{BFF0CB33-A462-4BBA-96D5-AFABEC030C3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7BBFCFA-478E-4E94-99A7-3EC2A7B686D6}" type="pres">
      <dgm:prSet presAssocID="{BFF0CB33-A462-4BBA-96D5-AFABEC030C3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7B9C39D-F119-4E2B-B74B-272BB9D4283E}" type="pres">
      <dgm:prSet presAssocID="{F081DB9C-B3C4-43D7-B043-6AD130A305DD}" presName="node" presStyleLbl="node1" presStyleIdx="1" presStyleCnt="6" custScaleX="125736" custRadScaleRad="109989" custRadScaleInc="-430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01277-E486-4A31-AAF1-09B561D0ACEA}" type="pres">
      <dgm:prSet presAssocID="{962CD062-8774-4651-A791-E50B0ED26087}" presName="parTrans" presStyleLbl="sibTrans2D1" presStyleIdx="2" presStyleCnt="6"/>
      <dgm:spPr/>
      <dgm:t>
        <a:bodyPr/>
        <a:lstStyle/>
        <a:p>
          <a:endParaRPr lang="en-US"/>
        </a:p>
      </dgm:t>
    </dgm:pt>
    <dgm:pt modelId="{081A8153-C9D8-4B74-941D-DCBA42C7AE32}" type="pres">
      <dgm:prSet presAssocID="{962CD062-8774-4651-A791-E50B0ED2608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581A121-30BF-40E0-B336-CC0A212A2095}" type="pres">
      <dgm:prSet presAssocID="{F74D3F34-871B-4951-8FF2-E398F9135D00}" presName="node" presStyleLbl="node1" presStyleIdx="2" presStyleCnt="6" custScaleX="132250" custRadScaleRad="106287" custRadScaleInc="-171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CE014-36C5-44C8-AD9C-3E16CEAF8E84}" type="pres">
      <dgm:prSet presAssocID="{A338FA17-7B2D-48BC-B617-63C260EDB891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CE2F6D7-5A28-4538-BA30-C3BA622897DF}" type="pres">
      <dgm:prSet presAssocID="{A338FA17-7B2D-48BC-B617-63C260EDB89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58B9653-83EB-463E-A480-0A981105410B}" type="pres">
      <dgm:prSet presAssocID="{7BCBF2EB-0739-4485-B963-D5EC82E24220}" presName="node" presStyleLbl="node1" presStyleIdx="3" presStyleCnt="6" custScaleX="131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F1759-D29A-4F3D-B673-11682042F882}" type="pres">
      <dgm:prSet presAssocID="{B5A4133C-7171-45DC-AF00-469A160E773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E0C0698-BFA8-4FBB-9627-81B6D80058A1}" type="pres">
      <dgm:prSet presAssocID="{B5A4133C-7171-45DC-AF00-469A160E773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DA4EB60-35E3-49A1-97F8-C38D84ED1B28}" type="pres">
      <dgm:prSet presAssocID="{1E558915-D686-44AE-ACB6-F7F685CDFFB7}" presName="node" presStyleLbl="node1" presStyleIdx="4" presStyleCnt="6" custScaleX="130566" custRadScaleRad="109856" custRadScaleInc="-395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C0D02-FE1C-4A9D-B443-C96CAB286932}" type="pres">
      <dgm:prSet presAssocID="{FDDCEC87-55C6-4433-84EA-4242CFA8424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FEC9A71-AFB4-45D2-91AE-72EF970E8004}" type="pres">
      <dgm:prSet presAssocID="{FDDCEC87-55C6-4433-84EA-4242CFA8424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4297AA2-5CED-45C8-95A7-8251D3D6A8C1}" type="pres">
      <dgm:prSet presAssocID="{7EB10686-B823-4E2A-929E-2F3761BE8458}" presName="node" presStyleLbl="node1" presStyleIdx="5" presStyleCnt="6" custScaleX="128850" custRadScaleRad="116575" custRadScaleInc="-198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65BAA0-3426-4191-9E6B-5BE030FD1312}" type="presOf" srcId="{7BCBF2EB-0739-4485-B963-D5EC82E24220}" destId="{F58B9653-83EB-463E-A480-0A981105410B}" srcOrd="0" destOrd="0" presId="urn:microsoft.com/office/officeart/2005/8/layout/radial5"/>
    <dgm:cxn modelId="{4A3B6A8B-874B-49AB-A1C8-89BFB57353FE}" type="presOf" srcId="{641D4BA2-24AE-4334-B8A0-FC8204C9BB44}" destId="{EC1D8A8F-801F-42F5-B186-C58A738CD9AF}" srcOrd="0" destOrd="0" presId="urn:microsoft.com/office/officeart/2005/8/layout/radial5"/>
    <dgm:cxn modelId="{323CEDA0-5F75-4D52-9D0E-4293F485CB5D}" srcId="{BDD83D19-B26E-4232-9385-36ED3D19920C}" destId="{7BCBF2EB-0739-4485-B963-D5EC82E24220}" srcOrd="3" destOrd="0" parTransId="{A338FA17-7B2D-48BC-B617-63C260EDB891}" sibTransId="{1ED3A8C0-F440-4315-8D02-9C459A271CF8}"/>
    <dgm:cxn modelId="{5227C93A-F446-47F7-93BF-85215EF9D8B1}" type="presOf" srcId="{A338FA17-7B2D-48BC-B617-63C260EDB891}" destId="{E88CE014-36C5-44C8-AD9C-3E16CEAF8E84}" srcOrd="0" destOrd="0" presId="urn:microsoft.com/office/officeart/2005/8/layout/radial5"/>
    <dgm:cxn modelId="{9CB1DD6B-AB64-4E9F-A9ED-BB4216C310FC}" type="presOf" srcId="{F74D3F34-871B-4951-8FF2-E398F9135D00}" destId="{3581A121-30BF-40E0-B336-CC0A212A2095}" srcOrd="0" destOrd="0" presId="urn:microsoft.com/office/officeart/2005/8/layout/radial5"/>
    <dgm:cxn modelId="{96174A44-9088-4F22-8338-BB4510124F32}" srcId="{BDD83D19-B26E-4232-9385-36ED3D19920C}" destId="{546D55E3-6077-468C-A350-49A3046A9018}" srcOrd="0" destOrd="0" parTransId="{641D4BA2-24AE-4334-B8A0-FC8204C9BB44}" sibTransId="{48D8E2B6-172B-4090-88FE-B876B6470DBF}"/>
    <dgm:cxn modelId="{D6081C54-CE6D-47B3-BF5B-7AE8FF2328E9}" type="presOf" srcId="{1E558915-D686-44AE-ACB6-F7F685CDFFB7}" destId="{7DA4EB60-35E3-49A1-97F8-C38D84ED1B28}" srcOrd="0" destOrd="0" presId="urn:microsoft.com/office/officeart/2005/8/layout/radial5"/>
    <dgm:cxn modelId="{B00DD80C-99AD-4F6E-A524-CC4C992D3454}" type="presOf" srcId="{BFF0CB33-A462-4BBA-96D5-AFABEC030C3F}" destId="{8364D438-DCAD-466E-AFC3-7F9406CA3C8E}" srcOrd="0" destOrd="0" presId="urn:microsoft.com/office/officeart/2005/8/layout/radial5"/>
    <dgm:cxn modelId="{392AF411-4FEA-4E8A-9431-6CDA9E46E3FB}" srcId="{E0A9B4E2-7E91-4628-86E8-5479C03053D4}" destId="{BDD83D19-B26E-4232-9385-36ED3D19920C}" srcOrd="0" destOrd="0" parTransId="{E1238B7D-E415-423E-849A-022938A5790C}" sibTransId="{936C32E8-C6E9-460C-BD5C-90B102929130}"/>
    <dgm:cxn modelId="{D5829880-7A1D-4E9A-B349-102F00FAC578}" type="presOf" srcId="{B5A4133C-7171-45DC-AF00-469A160E7738}" destId="{21EF1759-D29A-4F3D-B673-11682042F882}" srcOrd="0" destOrd="0" presId="urn:microsoft.com/office/officeart/2005/8/layout/radial5"/>
    <dgm:cxn modelId="{49BD010B-674B-4FC9-8909-FC1CCB18BCF9}" type="presOf" srcId="{FDDCEC87-55C6-4433-84EA-4242CFA84248}" destId="{6FEC9A71-AFB4-45D2-91AE-72EF970E8004}" srcOrd="1" destOrd="0" presId="urn:microsoft.com/office/officeart/2005/8/layout/radial5"/>
    <dgm:cxn modelId="{D1063296-F035-4621-A357-777FE976646D}" type="presOf" srcId="{FDDCEC87-55C6-4433-84EA-4242CFA84248}" destId="{F9BC0D02-FE1C-4A9D-B443-C96CAB286932}" srcOrd="0" destOrd="0" presId="urn:microsoft.com/office/officeart/2005/8/layout/radial5"/>
    <dgm:cxn modelId="{CA4ADCD6-FBBE-4B35-A6A8-973558BBBC5E}" srcId="{BDD83D19-B26E-4232-9385-36ED3D19920C}" destId="{7EB10686-B823-4E2A-929E-2F3761BE8458}" srcOrd="5" destOrd="0" parTransId="{FDDCEC87-55C6-4433-84EA-4242CFA84248}" sibTransId="{453CB79F-BD53-4BAA-A88F-F3AF1E5F3DA2}"/>
    <dgm:cxn modelId="{963E432F-B651-4023-9BD8-BB2F65F564AF}" type="presOf" srcId="{F081DB9C-B3C4-43D7-B043-6AD130A305DD}" destId="{47B9C39D-F119-4E2B-B74B-272BB9D4283E}" srcOrd="0" destOrd="0" presId="urn:microsoft.com/office/officeart/2005/8/layout/radial5"/>
    <dgm:cxn modelId="{99986B9D-4690-4ED3-B345-06F18E9A7EE8}" type="presOf" srcId="{962CD062-8774-4651-A791-E50B0ED26087}" destId="{E5B01277-E486-4A31-AAF1-09B561D0ACEA}" srcOrd="0" destOrd="0" presId="urn:microsoft.com/office/officeart/2005/8/layout/radial5"/>
    <dgm:cxn modelId="{23AE9F0F-8860-4C93-9615-240D37231D11}" srcId="{BDD83D19-B26E-4232-9385-36ED3D19920C}" destId="{F74D3F34-871B-4951-8FF2-E398F9135D00}" srcOrd="2" destOrd="0" parTransId="{962CD062-8774-4651-A791-E50B0ED26087}" sibTransId="{177F5B9F-0C49-402F-88A9-E3EBFD2FA56E}"/>
    <dgm:cxn modelId="{964A7090-D803-48AB-9FF5-7399B8A13402}" srcId="{BDD83D19-B26E-4232-9385-36ED3D19920C}" destId="{F081DB9C-B3C4-43D7-B043-6AD130A305DD}" srcOrd="1" destOrd="0" parTransId="{BFF0CB33-A462-4BBA-96D5-AFABEC030C3F}" sibTransId="{AC7CAFF7-A3B6-40B4-9CFE-1106FDE95EA9}"/>
    <dgm:cxn modelId="{8893B0BA-72F3-43F4-8881-0550791F19CE}" type="presOf" srcId="{E0A9B4E2-7E91-4628-86E8-5479C03053D4}" destId="{EA08A718-0127-4057-B0E0-453CFF21365A}" srcOrd="0" destOrd="0" presId="urn:microsoft.com/office/officeart/2005/8/layout/radial5"/>
    <dgm:cxn modelId="{997C860D-356B-4BDA-81FF-22BAD3B12C34}" type="presOf" srcId="{A338FA17-7B2D-48BC-B617-63C260EDB891}" destId="{2CE2F6D7-5A28-4538-BA30-C3BA622897DF}" srcOrd="1" destOrd="0" presId="urn:microsoft.com/office/officeart/2005/8/layout/radial5"/>
    <dgm:cxn modelId="{09D92910-E8DB-464C-A8F8-B27EE7A26BE0}" type="presOf" srcId="{BDD83D19-B26E-4232-9385-36ED3D19920C}" destId="{A7AA7C5C-FFFF-4B89-98E4-3A5A6064C0F6}" srcOrd="0" destOrd="0" presId="urn:microsoft.com/office/officeart/2005/8/layout/radial5"/>
    <dgm:cxn modelId="{3590F41F-7BAA-4422-90AB-3584DBDA0B2B}" type="presOf" srcId="{546D55E3-6077-468C-A350-49A3046A9018}" destId="{2C4927D9-2449-455A-A9AD-3FB7D6909300}" srcOrd="0" destOrd="0" presId="urn:microsoft.com/office/officeart/2005/8/layout/radial5"/>
    <dgm:cxn modelId="{7099A07D-D3E2-4E87-99C2-FB8E75142614}" type="presOf" srcId="{7EB10686-B823-4E2A-929E-2F3761BE8458}" destId="{74297AA2-5CED-45C8-95A7-8251D3D6A8C1}" srcOrd="0" destOrd="0" presId="urn:microsoft.com/office/officeart/2005/8/layout/radial5"/>
    <dgm:cxn modelId="{258B1E1C-BEAB-43A7-A464-F4B94C4845CB}" srcId="{BDD83D19-B26E-4232-9385-36ED3D19920C}" destId="{1E558915-D686-44AE-ACB6-F7F685CDFFB7}" srcOrd="4" destOrd="0" parTransId="{B5A4133C-7171-45DC-AF00-469A160E7738}" sibTransId="{1A937384-0A34-48B5-BD40-1E2DCA46B0F1}"/>
    <dgm:cxn modelId="{E7958011-AF99-43AD-8600-2106AC7E3B05}" type="presOf" srcId="{641D4BA2-24AE-4334-B8A0-FC8204C9BB44}" destId="{3D2E7B68-883A-4EBA-B8F1-91785294959E}" srcOrd="1" destOrd="0" presId="urn:microsoft.com/office/officeart/2005/8/layout/radial5"/>
    <dgm:cxn modelId="{255B86B5-286D-4E40-BDB7-2AC9220921B9}" type="presOf" srcId="{B5A4133C-7171-45DC-AF00-469A160E7738}" destId="{7E0C0698-BFA8-4FBB-9627-81B6D80058A1}" srcOrd="1" destOrd="0" presId="urn:microsoft.com/office/officeart/2005/8/layout/radial5"/>
    <dgm:cxn modelId="{666B502A-4E1E-4CAC-8202-40E3BA503D9E}" type="presOf" srcId="{BFF0CB33-A462-4BBA-96D5-AFABEC030C3F}" destId="{67BBFCFA-478E-4E94-99A7-3EC2A7B686D6}" srcOrd="1" destOrd="0" presId="urn:microsoft.com/office/officeart/2005/8/layout/radial5"/>
    <dgm:cxn modelId="{0B7A3C65-B5AC-4BEC-9589-FAAA2E085AAD}" type="presOf" srcId="{962CD062-8774-4651-A791-E50B0ED26087}" destId="{081A8153-C9D8-4B74-941D-DCBA42C7AE32}" srcOrd="1" destOrd="0" presId="urn:microsoft.com/office/officeart/2005/8/layout/radial5"/>
    <dgm:cxn modelId="{DE508A26-2237-4935-8F89-29C5D4B0D1EA}" type="presParOf" srcId="{EA08A718-0127-4057-B0E0-453CFF21365A}" destId="{A7AA7C5C-FFFF-4B89-98E4-3A5A6064C0F6}" srcOrd="0" destOrd="0" presId="urn:microsoft.com/office/officeart/2005/8/layout/radial5"/>
    <dgm:cxn modelId="{A4BF2823-ED8E-4334-AE3E-E920A70B0CA3}" type="presParOf" srcId="{EA08A718-0127-4057-B0E0-453CFF21365A}" destId="{EC1D8A8F-801F-42F5-B186-C58A738CD9AF}" srcOrd="1" destOrd="0" presId="urn:microsoft.com/office/officeart/2005/8/layout/radial5"/>
    <dgm:cxn modelId="{B8491639-C5FE-463A-AFBE-4A2B6829439F}" type="presParOf" srcId="{EC1D8A8F-801F-42F5-B186-C58A738CD9AF}" destId="{3D2E7B68-883A-4EBA-B8F1-91785294959E}" srcOrd="0" destOrd="0" presId="urn:microsoft.com/office/officeart/2005/8/layout/radial5"/>
    <dgm:cxn modelId="{5D482206-54C5-4A25-8A26-824431F52954}" type="presParOf" srcId="{EA08A718-0127-4057-B0E0-453CFF21365A}" destId="{2C4927D9-2449-455A-A9AD-3FB7D6909300}" srcOrd="2" destOrd="0" presId="urn:microsoft.com/office/officeart/2005/8/layout/radial5"/>
    <dgm:cxn modelId="{EAD13BE6-0CD4-49D5-965B-AC523A349956}" type="presParOf" srcId="{EA08A718-0127-4057-B0E0-453CFF21365A}" destId="{8364D438-DCAD-466E-AFC3-7F9406CA3C8E}" srcOrd="3" destOrd="0" presId="urn:microsoft.com/office/officeart/2005/8/layout/radial5"/>
    <dgm:cxn modelId="{DBEFDE30-8FB7-47F1-A44B-DFAB21E91A27}" type="presParOf" srcId="{8364D438-DCAD-466E-AFC3-7F9406CA3C8E}" destId="{67BBFCFA-478E-4E94-99A7-3EC2A7B686D6}" srcOrd="0" destOrd="0" presId="urn:microsoft.com/office/officeart/2005/8/layout/radial5"/>
    <dgm:cxn modelId="{06A34037-EE31-4B30-8121-BF8EBB933545}" type="presParOf" srcId="{EA08A718-0127-4057-B0E0-453CFF21365A}" destId="{47B9C39D-F119-4E2B-B74B-272BB9D4283E}" srcOrd="4" destOrd="0" presId="urn:microsoft.com/office/officeart/2005/8/layout/radial5"/>
    <dgm:cxn modelId="{3014DA36-7977-406A-81B3-B9487B432107}" type="presParOf" srcId="{EA08A718-0127-4057-B0E0-453CFF21365A}" destId="{E5B01277-E486-4A31-AAF1-09B561D0ACEA}" srcOrd="5" destOrd="0" presId="urn:microsoft.com/office/officeart/2005/8/layout/radial5"/>
    <dgm:cxn modelId="{B6DF3CD1-4B5D-4649-99C4-B206E5500ECA}" type="presParOf" srcId="{E5B01277-E486-4A31-AAF1-09B561D0ACEA}" destId="{081A8153-C9D8-4B74-941D-DCBA42C7AE32}" srcOrd="0" destOrd="0" presId="urn:microsoft.com/office/officeart/2005/8/layout/radial5"/>
    <dgm:cxn modelId="{EAC8000B-66BE-4399-9B8F-CCA584D45E6B}" type="presParOf" srcId="{EA08A718-0127-4057-B0E0-453CFF21365A}" destId="{3581A121-30BF-40E0-B336-CC0A212A2095}" srcOrd="6" destOrd="0" presId="urn:microsoft.com/office/officeart/2005/8/layout/radial5"/>
    <dgm:cxn modelId="{62D25497-0C29-4934-BAD1-02A3A4F31823}" type="presParOf" srcId="{EA08A718-0127-4057-B0E0-453CFF21365A}" destId="{E88CE014-36C5-44C8-AD9C-3E16CEAF8E84}" srcOrd="7" destOrd="0" presId="urn:microsoft.com/office/officeart/2005/8/layout/radial5"/>
    <dgm:cxn modelId="{627A679B-C771-4EF5-A5B5-5A676209973B}" type="presParOf" srcId="{E88CE014-36C5-44C8-AD9C-3E16CEAF8E84}" destId="{2CE2F6D7-5A28-4538-BA30-C3BA622897DF}" srcOrd="0" destOrd="0" presId="urn:microsoft.com/office/officeart/2005/8/layout/radial5"/>
    <dgm:cxn modelId="{1FFD4EFE-A221-4C6D-A5DD-F147DFBDAC70}" type="presParOf" srcId="{EA08A718-0127-4057-B0E0-453CFF21365A}" destId="{F58B9653-83EB-463E-A480-0A981105410B}" srcOrd="8" destOrd="0" presId="urn:microsoft.com/office/officeart/2005/8/layout/radial5"/>
    <dgm:cxn modelId="{383C0299-92DE-4119-8F7F-4553B6642530}" type="presParOf" srcId="{EA08A718-0127-4057-B0E0-453CFF21365A}" destId="{21EF1759-D29A-4F3D-B673-11682042F882}" srcOrd="9" destOrd="0" presId="urn:microsoft.com/office/officeart/2005/8/layout/radial5"/>
    <dgm:cxn modelId="{D8B85014-874D-449E-98C2-A4C6DC415BC3}" type="presParOf" srcId="{21EF1759-D29A-4F3D-B673-11682042F882}" destId="{7E0C0698-BFA8-4FBB-9627-81B6D80058A1}" srcOrd="0" destOrd="0" presId="urn:microsoft.com/office/officeart/2005/8/layout/radial5"/>
    <dgm:cxn modelId="{9A6866D3-5E84-488E-84A8-90243C304640}" type="presParOf" srcId="{EA08A718-0127-4057-B0E0-453CFF21365A}" destId="{7DA4EB60-35E3-49A1-97F8-C38D84ED1B28}" srcOrd="10" destOrd="0" presId="urn:microsoft.com/office/officeart/2005/8/layout/radial5"/>
    <dgm:cxn modelId="{3FD8B13C-3163-438F-94C8-BDA6A276B811}" type="presParOf" srcId="{EA08A718-0127-4057-B0E0-453CFF21365A}" destId="{F9BC0D02-FE1C-4A9D-B443-C96CAB286932}" srcOrd="11" destOrd="0" presId="urn:microsoft.com/office/officeart/2005/8/layout/radial5"/>
    <dgm:cxn modelId="{EC8581EC-F870-43FD-8AF8-7E7E89ADA7D6}" type="presParOf" srcId="{F9BC0D02-FE1C-4A9D-B443-C96CAB286932}" destId="{6FEC9A71-AFB4-45D2-91AE-72EF970E8004}" srcOrd="0" destOrd="0" presId="urn:microsoft.com/office/officeart/2005/8/layout/radial5"/>
    <dgm:cxn modelId="{433D0592-B640-49A6-8CB6-ECD6772FC1E0}" type="presParOf" srcId="{EA08A718-0127-4057-B0E0-453CFF21365A}" destId="{74297AA2-5CED-45C8-95A7-8251D3D6A8C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A7C5C-FFFF-4B89-98E4-3A5A6064C0F6}">
      <dsp:nvSpPr>
        <dsp:cNvPr id="0" name=""/>
        <dsp:cNvSpPr/>
      </dsp:nvSpPr>
      <dsp:spPr>
        <a:xfrm>
          <a:off x="3045395" y="2050372"/>
          <a:ext cx="2025212" cy="1317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Congenital Anomalies</a:t>
          </a:r>
          <a:endParaRPr lang="x-none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1980" y="2243377"/>
        <a:ext cx="1432042" cy="931912"/>
      </dsp:txXfrm>
    </dsp:sp>
    <dsp:sp modelId="{EC1D8A8F-801F-42F5-B186-C58A738CD9AF}">
      <dsp:nvSpPr>
        <dsp:cNvPr id="0" name=""/>
        <dsp:cNvSpPr/>
      </dsp:nvSpPr>
      <dsp:spPr>
        <a:xfrm rot="16174458">
          <a:off x="3914937" y="1558693"/>
          <a:ext cx="272628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 rot="10800000">
        <a:off x="3956135" y="1696471"/>
        <a:ext cx="190840" cy="290655"/>
      </dsp:txXfrm>
    </dsp:sp>
    <dsp:sp modelId="{2C4927D9-2449-455A-A9AD-3FB7D6909300}">
      <dsp:nvSpPr>
        <dsp:cNvPr id="0" name=""/>
        <dsp:cNvSpPr/>
      </dsp:nvSpPr>
      <dsp:spPr>
        <a:xfrm>
          <a:off x="3243456" y="111234"/>
          <a:ext cx="1601069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Agenesis of the thyroid  gland*</a:t>
          </a:r>
          <a:endParaRPr lang="x-none" sz="1200" kern="1200" dirty="0"/>
        </a:p>
      </dsp:txBody>
      <dsp:txXfrm>
        <a:off x="3477927" y="319888"/>
        <a:ext cx="1132127" cy="1007473"/>
      </dsp:txXfrm>
    </dsp:sp>
    <dsp:sp modelId="{8364D438-DCAD-466E-AFC3-7F9406CA3C8E}">
      <dsp:nvSpPr>
        <dsp:cNvPr id="0" name=""/>
        <dsp:cNvSpPr/>
      </dsp:nvSpPr>
      <dsp:spPr>
        <a:xfrm rot="12049848">
          <a:off x="2901339" y="2066689"/>
          <a:ext cx="208447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 rot="10800000">
        <a:off x="2961829" y="2174693"/>
        <a:ext cx="145913" cy="290655"/>
      </dsp:txXfrm>
    </dsp:sp>
    <dsp:sp modelId="{47B9C39D-F119-4E2B-B74B-272BB9D4283E}">
      <dsp:nvSpPr>
        <dsp:cNvPr id="0" name=""/>
        <dsp:cNvSpPr/>
      </dsp:nvSpPr>
      <dsp:spPr>
        <a:xfrm>
          <a:off x="1112496" y="1217045"/>
          <a:ext cx="1791462" cy="14247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Persistence of thyroglossal duct****</a:t>
          </a:r>
          <a:endParaRPr lang="x-none" sz="1200" kern="1200" dirty="0"/>
        </a:p>
      </dsp:txBody>
      <dsp:txXfrm>
        <a:off x="1374850" y="1425699"/>
        <a:ext cx="1266754" cy="1007473"/>
      </dsp:txXfrm>
    </dsp:sp>
    <dsp:sp modelId="{E5B01277-E486-4A31-AAF1-09B561D0ACEA}">
      <dsp:nvSpPr>
        <dsp:cNvPr id="0" name=""/>
        <dsp:cNvSpPr/>
      </dsp:nvSpPr>
      <dsp:spPr>
        <a:xfrm rot="20304486">
          <a:off x="4977316" y="2072754"/>
          <a:ext cx="154303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7AADA2"/>
        </a:solidFill>
        <a:ln>
          <a:solidFill>
            <a:srgbClr val="82E7D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>
        <a:off x="4978940" y="2178156"/>
        <a:ext cx="108012" cy="290655"/>
      </dsp:txXfrm>
    </dsp:sp>
    <dsp:sp modelId="{3581A121-30BF-40E0-B336-CC0A212A2095}">
      <dsp:nvSpPr>
        <dsp:cNvPr id="0" name=""/>
        <dsp:cNvSpPr/>
      </dsp:nvSpPr>
      <dsp:spPr>
        <a:xfrm>
          <a:off x="5086461" y="1217050"/>
          <a:ext cx="1884273" cy="1424781"/>
        </a:xfrm>
        <a:prstGeom prst="ellipse">
          <a:avLst/>
        </a:prstGeom>
        <a:solidFill>
          <a:srgbClr val="7AAD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Congenital hypothyroidism**</a:t>
          </a:r>
          <a:endParaRPr lang="x-none" sz="1200" kern="1200" dirty="0"/>
        </a:p>
      </dsp:txBody>
      <dsp:txXfrm>
        <a:off x="5362406" y="1425704"/>
        <a:ext cx="1332383" cy="1007473"/>
      </dsp:txXfrm>
    </dsp:sp>
    <dsp:sp modelId="{E88CE014-36C5-44C8-AD9C-3E16CEAF8E84}">
      <dsp:nvSpPr>
        <dsp:cNvPr id="0" name=""/>
        <dsp:cNvSpPr/>
      </dsp:nvSpPr>
      <dsp:spPr>
        <a:xfrm rot="5400000">
          <a:off x="3893012" y="3428043"/>
          <a:ext cx="329978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>
        <a:off x="3942509" y="3475432"/>
        <a:ext cx="230985" cy="290655"/>
      </dsp:txXfrm>
    </dsp:sp>
    <dsp:sp modelId="{F58B9653-83EB-463E-A480-0A981105410B}">
      <dsp:nvSpPr>
        <dsp:cNvPr id="0" name=""/>
        <dsp:cNvSpPr/>
      </dsp:nvSpPr>
      <dsp:spPr>
        <a:xfrm>
          <a:off x="3122048" y="3990894"/>
          <a:ext cx="1871906" cy="1424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Thyroglossal duct cyst.                </a:t>
          </a:r>
        </a:p>
      </dsp:txBody>
      <dsp:txXfrm>
        <a:off x="3396182" y="4199548"/>
        <a:ext cx="1323638" cy="1007473"/>
      </dsp:txXfrm>
    </dsp:sp>
    <dsp:sp modelId="{21EF1759-D29A-4F3D-B673-11682042F882}">
      <dsp:nvSpPr>
        <dsp:cNvPr id="0" name=""/>
        <dsp:cNvSpPr/>
      </dsp:nvSpPr>
      <dsp:spPr>
        <a:xfrm rot="1887606">
          <a:off x="4866175" y="3038392"/>
          <a:ext cx="25103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>
        <a:off x="4871710" y="3115625"/>
        <a:ext cx="175723" cy="290655"/>
      </dsp:txXfrm>
    </dsp:sp>
    <dsp:sp modelId="{7DA4EB60-35E3-49A1-97F8-C38D84ED1B28}">
      <dsp:nvSpPr>
        <dsp:cNvPr id="0" name=""/>
        <dsp:cNvSpPr/>
      </dsp:nvSpPr>
      <dsp:spPr>
        <a:xfrm>
          <a:off x="4996346" y="3140162"/>
          <a:ext cx="1860279" cy="1424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Ectopic  thyroid gland </a:t>
          </a:r>
          <a:endParaRPr lang="x-none" sz="1200" kern="1200" dirty="0">
            <a:solidFill>
              <a:srgbClr val="C00000"/>
            </a:solidFill>
          </a:endParaRPr>
        </a:p>
      </dsp:txBody>
      <dsp:txXfrm>
        <a:off x="5268778" y="3348816"/>
        <a:ext cx="1315415" cy="1007473"/>
      </dsp:txXfrm>
    </dsp:sp>
    <dsp:sp modelId="{F9BC0D02-FE1C-4A9D-B443-C96CAB286932}">
      <dsp:nvSpPr>
        <dsp:cNvPr id="0" name=""/>
        <dsp:cNvSpPr/>
      </dsp:nvSpPr>
      <dsp:spPr>
        <a:xfrm rot="9018666">
          <a:off x="2887185" y="3044569"/>
          <a:ext cx="31596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 rot="10800000">
        <a:off x="2975754" y="3117979"/>
        <a:ext cx="221178" cy="290655"/>
      </dsp:txXfrm>
    </dsp:sp>
    <dsp:sp modelId="{74297AA2-5CED-45C8-95A7-8251D3D6A8C1}">
      <dsp:nvSpPr>
        <dsp:cNvPr id="0" name=""/>
        <dsp:cNvSpPr/>
      </dsp:nvSpPr>
      <dsp:spPr>
        <a:xfrm>
          <a:off x="1120773" y="3148220"/>
          <a:ext cx="1835830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Accessory thyroid tissue***</a:t>
          </a:r>
          <a:endParaRPr lang="x-none" sz="1200" kern="1200" dirty="0"/>
        </a:p>
      </dsp:txBody>
      <dsp:txXfrm>
        <a:off x="1389624" y="3356874"/>
        <a:ext cx="1298128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1329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4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5012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391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2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Shape 6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05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19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30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98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12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480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003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124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65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>
            <a:alpha val="19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hyperlink" Target="https://twitter.com/Embryology436" TargetMode="External"/><Relationship Id="rId12" Type="http://schemas.openxmlformats.org/officeDocument/2006/relationships/hyperlink" Target="mailto:Embryology436@gmail.com" TargetMode="External"/><Relationship Id="rId13" Type="http://schemas.openxmlformats.org/officeDocument/2006/relationships/hyperlink" Target="https://docs.google.com/forms/d/1GgmnFVzgO-OABiZ2Svj6PLavjV00XHvgD4P1gXi8YJQ/viewform?ts=59c9dfc3&amp;edit_requested=true" TargetMode="External"/><Relationship Id="rId14" Type="http://schemas.openxmlformats.org/officeDocument/2006/relationships/image" Target="../media/image27.png"/><Relationship Id="rId15" Type="http://schemas.openxmlformats.org/officeDocument/2006/relationships/image" Target="../media/image28.jpg"/><Relationship Id="rId16" Type="http://schemas.openxmlformats.org/officeDocument/2006/relationships/hyperlink" Target="https://www.onlineexambuilder.com/development-of-the-heart/exam-13772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7" Type="http://schemas.microsoft.com/office/2007/relationships/hdphoto" Target="../media/hdphoto2.wdp"/><Relationship Id="rId8" Type="http://schemas.openxmlformats.org/officeDocument/2006/relationships/hyperlink" Target="https://docs.google.com/presentation/d/1QOxgm0qZNtUNxZNrB1M5zIo7-XeDtd8NdUc56aBAx7s/edit?usp=sharing" TargetMode="External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1-ejJdZyc&amp;feature=youtu.be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hyperlink" Target="https://www.youtube.com/watch?v=snwEs0u99sY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6833069" y="0"/>
            <a:ext cx="5358931" cy="6857999"/>
            <a:chOff x="5807244" y="0"/>
            <a:chExt cx="6384755" cy="6857999"/>
          </a:xfrm>
        </p:grpSpPr>
        <p:sp>
          <p:nvSpPr>
            <p:cNvPr id="90" name="Shape 90"/>
            <p:cNvSpPr/>
            <p:nvPr/>
          </p:nvSpPr>
          <p:spPr>
            <a:xfrm rot="10800000">
              <a:off x="5814424" y="1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5807244" y="2290818"/>
              <a:ext cx="4156589" cy="2240231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rgbClr val="FADEE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0800000">
              <a:off x="5821602" y="4617768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D2E6E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8028231" y="4617767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8035410" y="2326950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7AADA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8021053" y="0"/>
              <a:ext cx="4156589" cy="2240231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Shape 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79368" y="112293"/>
              <a:ext cx="978568" cy="15315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Shape 97"/>
            <p:cNvGrpSpPr/>
            <p:nvPr/>
          </p:nvGrpSpPr>
          <p:grpSpPr>
            <a:xfrm>
              <a:off x="6904753" y="4668251"/>
              <a:ext cx="4491789" cy="1499285"/>
              <a:chOff x="6904753" y="4652209"/>
              <a:chExt cx="4491789" cy="1499285"/>
            </a:xfrm>
          </p:grpSpPr>
          <p:grpSp>
            <p:nvGrpSpPr>
              <p:cNvPr id="98" name="Shape 98"/>
              <p:cNvGrpSpPr/>
              <p:nvPr/>
            </p:nvGrpSpPr>
            <p:grpSpPr>
              <a:xfrm>
                <a:off x="7170821" y="4652209"/>
                <a:ext cx="1588167" cy="1106907"/>
                <a:chOff x="7218946" y="4620126"/>
                <a:chExt cx="1427745" cy="1161171"/>
              </a:xfrm>
            </p:grpSpPr>
            <p:pic>
              <p:nvPicPr>
                <p:cNvPr id="99" name="Shape 9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24738" t="19447" r="24104" b="35394"/>
                <a:stretch/>
              </p:blipFill>
              <p:spPr>
                <a:xfrm>
                  <a:off x="7218946" y="4620126"/>
                  <a:ext cx="1315452" cy="11611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Shape 10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56631" t="27658" r="23474" b="60658"/>
                <a:stretch/>
              </p:blipFill>
              <p:spPr>
                <a:xfrm>
                  <a:off x="7876671" y="4716380"/>
                  <a:ext cx="770020" cy="4522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1" name="Shape 101"/>
              <p:cNvSpPr txBox="1"/>
              <p:nvPr/>
            </p:nvSpPr>
            <p:spPr>
              <a:xfrm>
                <a:off x="6904753" y="5606716"/>
                <a:ext cx="4491789" cy="384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GB" sz="1600" b="1" i="0" u="none" strike="noStrike" cap="none" dirty="0">
                    <a:solidFill>
                      <a:srgbClr val="878688"/>
                    </a:solidFill>
                    <a:latin typeface="Cabin"/>
                    <a:ea typeface="Cabin"/>
                    <a:cs typeface="Cabin"/>
                    <a:sym typeface="Cabin"/>
                  </a:rPr>
                  <a:t>M E D I C I N E</a:t>
                </a:r>
              </a:p>
            </p:txBody>
          </p:sp>
          <p:sp>
            <p:nvSpPr>
              <p:cNvPr id="102" name="Shape 102"/>
              <p:cNvSpPr txBox="1"/>
              <p:nvPr/>
            </p:nvSpPr>
            <p:spPr>
              <a:xfrm>
                <a:off x="7177471" y="5889885"/>
                <a:ext cx="2273968" cy="261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GB" sz="900" dirty="0">
                    <a:solidFill>
                      <a:srgbClr val="87868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KING SAUD UNIVERSITY</a:t>
                </a:r>
              </a:p>
            </p:txBody>
          </p:sp>
        </p:grpSp>
        <p:sp>
          <p:nvSpPr>
            <p:cNvPr id="103" name="Shape 103"/>
            <p:cNvSpPr/>
            <p:nvPr/>
          </p:nvSpPr>
          <p:spPr>
            <a:xfrm rot="5400000">
              <a:off x="7114673" y="2045371"/>
              <a:ext cx="978568" cy="449178"/>
            </a:xfrm>
            <a:prstGeom prst="triangle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rgbClr val="8786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Shape 104"/>
          <p:cNvGrpSpPr/>
          <p:nvPr/>
        </p:nvGrpSpPr>
        <p:grpSpPr>
          <a:xfrm rot="5400000">
            <a:off x="653645" y="112293"/>
            <a:ext cx="417094" cy="417094"/>
            <a:chOff x="1010653" y="336884"/>
            <a:chExt cx="417094" cy="417094"/>
          </a:xfrm>
        </p:grpSpPr>
        <p:sp>
          <p:nvSpPr>
            <p:cNvPr id="105" name="Shape 105"/>
            <p:cNvSpPr/>
            <p:nvPr/>
          </p:nvSpPr>
          <p:spPr>
            <a:xfrm>
              <a:off x="1010654" y="3368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rot="5400000">
              <a:off x="1163054" y="4892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Shape 107"/>
          <p:cNvGrpSpPr/>
          <p:nvPr/>
        </p:nvGrpSpPr>
        <p:grpSpPr>
          <a:xfrm rot="-5400000">
            <a:off x="5932918" y="1298774"/>
            <a:ext cx="417094" cy="417094"/>
            <a:chOff x="1010653" y="336884"/>
            <a:chExt cx="417094" cy="417094"/>
          </a:xfrm>
        </p:grpSpPr>
        <p:sp>
          <p:nvSpPr>
            <p:cNvPr id="108" name="Shape 108"/>
            <p:cNvSpPr/>
            <p:nvPr/>
          </p:nvSpPr>
          <p:spPr>
            <a:xfrm>
              <a:off x="1010654" y="3368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rot="5400000">
              <a:off x="1163054" y="4892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Shape 111"/>
          <p:cNvSpPr txBox="1"/>
          <p:nvPr/>
        </p:nvSpPr>
        <p:spPr>
          <a:xfrm>
            <a:off x="9384920" y="2290816"/>
            <a:ext cx="2070099" cy="16220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﴿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إِنَّا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خَلَقْنَا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الإنسان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مِنْ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نُطْفَةٍ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أَمْشَاجٍ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نَبْتَلِيهِ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فَجَعَلْنَاهُ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سَمِيعًا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بَصِيرًا</a:t>
            </a:r>
            <a:r>
              <a:rPr lang="en-GB" sz="1600" b="1" dirty="0">
                <a:solidFill>
                  <a:srgbClr val="F5F1F1"/>
                </a:solidFill>
                <a:latin typeface="Calibri"/>
                <a:ea typeface="Calibri"/>
                <a:cs typeface="Calibri"/>
                <a:sym typeface="Calibri"/>
              </a:rPr>
              <a:t> ﴾ </a:t>
            </a:r>
            <a:endParaRPr lang="en-GB" sz="1200" b="1" dirty="0">
              <a:solidFill>
                <a:srgbClr val="F5F1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47188" y="5140409"/>
            <a:ext cx="1453433" cy="815545"/>
            <a:chOff x="5283181" y="5833362"/>
            <a:chExt cx="1446586" cy="864000"/>
          </a:xfrm>
        </p:grpSpPr>
        <p:sp>
          <p:nvSpPr>
            <p:cNvPr id="117" name="Shape 117"/>
            <p:cNvSpPr/>
            <p:nvPr/>
          </p:nvSpPr>
          <p:spPr>
            <a:xfrm>
              <a:off x="5283181" y="6279272"/>
              <a:ext cx="109500" cy="141000"/>
            </a:xfrm>
            <a:prstGeom prst="rect">
              <a:avLst/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5287595" y="5998176"/>
              <a:ext cx="109500" cy="1410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283182" y="6530990"/>
              <a:ext cx="109500" cy="1410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5352767" y="5833362"/>
              <a:ext cx="1377000" cy="8640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GB" sz="16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Important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GB" sz="1600" b="1" dirty="0" err="1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Dr.</a:t>
              </a:r>
              <a:r>
                <a:rPr lang="en-GB" sz="1600" b="1" dirty="0">
                  <a:solidFill>
                    <a:srgbClr val="38761D"/>
                  </a:solidFill>
                  <a:latin typeface="Calibri"/>
                  <a:ea typeface="Calibri"/>
                  <a:cs typeface="Calibri"/>
                  <a:sym typeface="Calibri"/>
                </a:rPr>
                <a:t> notes</a:t>
              </a:r>
              <a:r>
                <a:rPr lang="en-GB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dirty="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Explanation</a:t>
              </a:r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-616189" y="1730551"/>
            <a:ext cx="12269343" cy="5334622"/>
            <a:chOff x="-967730" y="2167015"/>
            <a:chExt cx="12269343" cy="5334622"/>
          </a:xfrm>
        </p:grpSpPr>
        <p:grpSp>
          <p:nvGrpSpPr>
            <p:cNvPr id="36" name="Group 56"/>
            <p:cNvGrpSpPr/>
            <p:nvPr/>
          </p:nvGrpSpPr>
          <p:grpSpPr>
            <a:xfrm>
              <a:off x="-967730" y="2167015"/>
              <a:ext cx="4829059" cy="5334622"/>
              <a:chOff x="-29714" y="2020735"/>
              <a:chExt cx="4602883" cy="4750894"/>
            </a:xfrm>
          </p:grpSpPr>
          <p:pic>
            <p:nvPicPr>
              <p:cNvPr id="45" name="Picture 5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-29714" y="2071291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46" name="Picture 54"/>
              <p:cNvPicPr>
                <a:picLocks noChangeAspect="1"/>
              </p:cNvPicPr>
              <p:nvPr/>
            </p:nvPicPr>
            <p:blipFill rotWithShape="1">
              <a:blip r:embed="rId7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535606" y="2020735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37" name="مجموعة 36"/>
            <p:cNvGrpSpPr/>
            <p:nvPr/>
          </p:nvGrpSpPr>
          <p:grpSpPr>
            <a:xfrm>
              <a:off x="3558295" y="3651463"/>
              <a:ext cx="7743318" cy="956886"/>
              <a:chOff x="3143729" y="4645013"/>
              <a:chExt cx="7168055" cy="820456"/>
            </a:xfrm>
          </p:grpSpPr>
          <p:sp>
            <p:nvSpPr>
              <p:cNvPr id="39" name="TextBox 21"/>
              <p:cNvSpPr txBox="1"/>
              <p:nvPr/>
            </p:nvSpPr>
            <p:spPr>
              <a:xfrm>
                <a:off x="3143729" y="4645013"/>
                <a:ext cx="7168055" cy="497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18B95"/>
                    </a:solidFill>
                    <a:latin typeface="Kino MT" panose="040307050D0C02020703" pitchFamily="82" charset="0"/>
                  </a:rPr>
                  <a:t>Embryology</a:t>
                </a:r>
              </a:p>
            </p:txBody>
          </p:sp>
          <p:sp>
            <p:nvSpPr>
              <p:cNvPr id="52" name="مربع نص 39"/>
              <p:cNvSpPr txBox="1"/>
              <p:nvPr/>
            </p:nvSpPr>
            <p:spPr>
              <a:xfrm>
                <a:off x="4167460" y="4990458"/>
                <a:ext cx="1717589" cy="47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E1B27F"/>
                    </a:solidFill>
                    <a:latin typeface="Kino MT" panose="040307050D0C02020703" pitchFamily="82" charset="0"/>
                  </a:rPr>
                  <a:t>436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916921" y="2538806"/>
            <a:ext cx="2886142" cy="1960275"/>
            <a:chOff x="6851293" y="2529762"/>
            <a:chExt cx="2516468" cy="179847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51" b="97627" l="0" r="100000">
                          <a14:foregroundMark x1="24561" y1="15593" x2="24561" y2="15593"/>
                          <a14:foregroundMark x1="17043" y1="6780" x2="17043" y2="6780"/>
                          <a14:foregroundMark x1="7769" y1="24746" x2="7769" y2="24746"/>
                          <a14:foregroundMark x1="20301" y1="3051" x2="10025" y2="90847"/>
                          <a14:foregroundMark x1="7018" y1="87458" x2="501" y2="61017"/>
                          <a14:foregroundMark x1="16291" y1="39661" x2="9524" y2="34915"/>
                          <a14:foregroundMark x1="21303" y1="48475" x2="32331" y2="56610"/>
                          <a14:foregroundMark x1="34586" y1="72881" x2="37845" y2="55593"/>
                          <a14:foregroundMark x1="34336" y1="50847" x2="26065" y2="42712"/>
                          <a14:foregroundMark x1="37845" y1="92881" x2="45865" y2="88814"/>
                          <a14:foregroundMark x1="30075" y1="91525" x2="25313" y2="81695"/>
                          <a14:backgroundMark x1="4511" y1="41017" x2="4010" y2="42034"/>
                          <a14:backgroundMark x1="39348" y1="80678" x2="39098" y2="78983"/>
                          <a14:backgroundMark x1="20551" y1="88814" x2="20551" y2="88814"/>
                          <a14:backgroundMark x1="39098" y1="89831" x2="39098" y2="89831"/>
                          <a14:backgroundMark x1="29323" y1="82712" x2="29323" y2="82712"/>
                          <a14:backgroundMark x1="33584" y1="89492" x2="33584" y2="89492"/>
                          <a14:backgroundMark x1="32080" y1="85763" x2="32080" y2="85763"/>
                          <a14:backgroundMark x1="36090" y1="89492" x2="36090" y2="89492"/>
                          <a14:backgroundMark x1="38346" y1="74915" x2="38346" y2="74915"/>
                          <a14:backgroundMark x1="2005" y1="57966" x2="2005" y2="57966"/>
                          <a14:backgroundMark x1="11028" y1="35593" x2="11028" y2="35593"/>
                          <a14:backgroundMark x1="17293" y1="44068" x2="17293" y2="44068"/>
                          <a14:backgroundMark x1="21053" y1="44068" x2="21053" y2="44068"/>
                          <a14:backgroundMark x1="14286" y1="35593" x2="11028" y2="24746"/>
                          <a14:backgroundMark x1="11529" y1="22034" x2="13283" y2="16949"/>
                          <a14:backgroundMark x1="37594" y1="33898" x2="40852" y2="24068"/>
                          <a14:backgroundMark x1="40100" y1="23729" x2="37093" y2="11186"/>
                          <a14:backgroundMark x1="33083" y1="40678" x2="32832" y2="38983"/>
                          <a14:backgroundMark x1="30576" y1="42034" x2="28822" y2="42712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293" y="2529762"/>
              <a:ext cx="2516468" cy="1798476"/>
            </a:xfrm>
            <a:prstGeom prst="rect">
              <a:avLst/>
            </a:prstGeom>
          </p:spPr>
        </p:pic>
        <p:sp>
          <p:nvSpPr>
            <p:cNvPr id="49" name="Oval 48"/>
            <p:cNvSpPr/>
            <p:nvPr/>
          </p:nvSpPr>
          <p:spPr>
            <a:xfrm rot="19838218">
              <a:off x="7172584" y="2672499"/>
              <a:ext cx="417043" cy="209859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8606469">
              <a:off x="7635237" y="2589513"/>
              <a:ext cx="66831" cy="367447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9946827">
              <a:off x="7739437" y="2822452"/>
              <a:ext cx="72478" cy="166494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99" y="3053744"/>
            <a:ext cx="1624661" cy="1440000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9502346" y="6075907"/>
            <a:ext cx="2022004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txBody>
          <a:bodyPr wrap="square" rtlCol="1">
            <a:spAutoFit/>
          </a:bodyPr>
          <a:lstStyle/>
          <a:p>
            <a:pPr algn="ctr" rtl="1"/>
            <a:r>
              <a:rPr lang="x-none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 المحاضرة تكملة ل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Anatomy of Thyroid and  Parathyroid glands</a:t>
            </a:r>
            <a:endParaRPr lang="x-none" sz="1200" b="1" dirty="0">
              <a:solidFill>
                <a:srgbClr val="FF0000"/>
              </a:solidFill>
            </a:endParaRPr>
          </a:p>
        </p:txBody>
      </p:sp>
      <p:sp>
        <p:nvSpPr>
          <p:cNvPr id="44" name="Shape 110"/>
          <p:cNvSpPr txBox="1"/>
          <p:nvPr/>
        </p:nvSpPr>
        <p:spPr>
          <a:xfrm>
            <a:off x="0" y="245961"/>
            <a:ext cx="7071157" cy="1474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200" spc="150" dirty="0">
                <a:ln w="11430"/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DEVELOPMENT OF THYROID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200" spc="150" dirty="0">
                <a:ln w="11430"/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AND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200" spc="150" dirty="0">
                <a:ln w="11430"/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 PARATHYROID GLANDS</a:t>
            </a:r>
            <a:endParaRPr lang="en-US" sz="2200" b="1" kern="1200" spc="150" dirty="0">
              <a:ln w="11430"/>
              <a:solidFill>
                <a:srgbClr val="7AADA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905" y="1039660"/>
            <a:ext cx="901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hape 615"/>
          <p:cNvCxnSpPr/>
          <p:nvPr/>
        </p:nvCxnSpPr>
        <p:spPr>
          <a:xfrm>
            <a:off x="192617" y="543783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616"/>
          <p:cNvSpPr txBox="1"/>
          <p:nvPr/>
        </p:nvSpPr>
        <p:spPr>
          <a:xfrm>
            <a:off x="326081" y="-109909"/>
            <a:ext cx="5566499" cy="480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Summary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86609"/>
              </p:ext>
            </p:extLst>
          </p:nvPr>
        </p:nvGraphicFramePr>
        <p:xfrm>
          <a:off x="713561" y="1144968"/>
          <a:ext cx="8128001" cy="2966720"/>
        </p:xfrm>
        <a:graphic>
          <a:graphicData uri="http://schemas.openxmlformats.org/drawingml/2006/table">
            <a:tbl>
              <a:tblPr rtl="1" firstRow="1" bandRow="1">
                <a:tableStyleId>{FA756C97-6D7B-430A-97ED-F031B4137404}</a:tableStyleId>
              </a:tblPr>
              <a:tblGrid>
                <a:gridCol w="3483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168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The thyroid gland begins its development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50000"/>
                        </a:lnSpc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lang="en-US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day after fertilization</a:t>
                      </a:r>
                      <a:endParaRPr lang="x-none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2E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pPr marL="0" indent="0" algn="l" rtl="0">
                        <a:buFontTx/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 gland takes its final shape and position.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 thyroglossal duct begins to fibroses and degenerates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50000"/>
                        </a:lnSpc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week (50th day)</a:t>
                      </a:r>
                      <a:endParaRPr lang="x-none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82E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Inferior parathyroid bud 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Dorsal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3rd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pouch 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300000"/>
                        </a:lnSpc>
                      </a:pP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week </a:t>
                      </a:r>
                      <a:r>
                        <a:rPr lang="en-US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(42th</a:t>
                      </a:r>
                      <a:r>
                        <a:rPr lang="en-US" sz="12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day)</a:t>
                      </a:r>
                      <a:endParaRPr lang="x-none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82E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Thymus gland primordium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Ventral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3rd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pouch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Superior parathyroid bud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Dorsal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4th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pouch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Ultimopharyngeal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body.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Ventral 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4th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pouch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485554" y="4602785"/>
            <a:ext cx="8966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ECTOPIC THYROID TISSUE 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Descent of the thyroid could be arrested at any point, or extends down behind the sternum in the thorax</a:t>
            </a:r>
            <a:r>
              <a:rPr lang="en-US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1086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297547" y="442519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481537" y="-74049"/>
            <a:ext cx="5566499" cy="396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dirty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MCQ’s</a:t>
            </a: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905" y="1039660"/>
            <a:ext cx="901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7622" y="739868"/>
            <a:ext cx="990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6684" y="562439"/>
            <a:ext cx="12017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ct val="0"/>
              </a:spcBef>
            </a:pPr>
            <a:endParaRPr lang="en-US" altLang="en-US" sz="1600" dirty="0"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</a:pPr>
            <a:endParaRPr lang="en-US" altLang="en-US" sz="1600" dirty="0"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</a:pPr>
            <a:endParaRPr lang="en-US" altLang="en-US" sz="1600" dirty="0"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</a:pPr>
            <a:endParaRPr lang="en-US" altLang="en-US" sz="1600" dirty="0"/>
          </a:p>
        </p:txBody>
      </p:sp>
      <p:sp>
        <p:nvSpPr>
          <p:cNvPr id="13" name="TextBox 2"/>
          <p:cNvSpPr txBox="1"/>
          <p:nvPr/>
        </p:nvSpPr>
        <p:spPr>
          <a:xfrm>
            <a:off x="481537" y="529491"/>
            <a:ext cx="990991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The space between two arches internally called :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Groove       B- Pouch       C- Cleft       D- Ridge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2.Thyroid gland begins it’s development at :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A- 24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 before fertilization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B- 24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 after fertilization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C- 50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after fertilization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D- 50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 before fertilization </a:t>
            </a:r>
          </a:p>
          <a:p>
            <a:endParaRPr lang="en-US" sz="1800" b="1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3.Location of thyroglossal duct cyst in relation to hyoid bone is :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A-superior &amp; anterior    B- inferior &amp; posterior     C- superior &amp; posterior     D- inferior &amp; anterior </a:t>
            </a:r>
          </a:p>
          <a:p>
            <a:endParaRPr lang="en-US" sz="1800" b="1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4.Developing of thyroid gland ends at : 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A- 24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   B- 30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    C- 50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    D- 80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5.Superior parathyroid bud develops from : 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Dorsal part of 4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pouch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 Ventral part of 4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pouch.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Dorsal part of 3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pouch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 Ventral pouch of 3rd pouch.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6.As the tongue grow thyroid gland descends in relation to hyoid bone :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Superiorly    B- Posteriorly  C- Anteriorly    D- Inferiorly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 rot="10800000">
            <a:off x="11380740" y="5150841"/>
            <a:ext cx="688931" cy="1569660"/>
          </a:xfrm>
          <a:prstGeom prst="rect">
            <a:avLst/>
          </a:prstGeom>
          <a:noFill/>
          <a:ln w="38100">
            <a:solidFill>
              <a:srgbClr val="7AADA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B</a:t>
            </a:r>
          </a:p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2-B</a:t>
            </a:r>
          </a:p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3-D</a:t>
            </a:r>
          </a:p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C</a:t>
            </a:r>
          </a:p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5-A</a:t>
            </a:r>
          </a:p>
          <a:p>
            <a:r>
              <a:rPr lang="en-US" sz="1600" dirty="0">
                <a:solidFill>
                  <a:srgbClr val="ED9A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6-C </a:t>
            </a:r>
          </a:p>
        </p:txBody>
      </p:sp>
    </p:spTree>
    <p:extLst>
      <p:ext uri="{BB962C8B-B14F-4D97-AF65-F5344CB8AC3E}">
        <p14:creationId xmlns:p14="http://schemas.microsoft.com/office/powerpoint/2010/main" val="169905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7" name="Shape 637"/>
          <p:cNvCxnSpPr/>
          <p:nvPr/>
        </p:nvCxnSpPr>
        <p:spPr>
          <a:xfrm rot="10800000">
            <a:off x="5336662" y="3794219"/>
            <a:ext cx="5575300" cy="0"/>
          </a:xfrm>
          <a:prstGeom prst="straightConnector1">
            <a:avLst/>
          </a:prstGeom>
          <a:noFill/>
          <a:ln w="41275" cap="rnd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4" name="Shape 644"/>
          <p:cNvSpPr txBox="1"/>
          <p:nvPr/>
        </p:nvSpPr>
        <p:spPr>
          <a:xfrm>
            <a:off x="6687775" y="2454313"/>
            <a:ext cx="347471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rgbClr val="7AAD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USEFUL VIDEOS</a:t>
            </a:r>
          </a:p>
        </p:txBody>
      </p:sp>
      <p:cxnSp>
        <p:nvCxnSpPr>
          <p:cNvPr id="645" name="Shape 645"/>
          <p:cNvCxnSpPr/>
          <p:nvPr/>
        </p:nvCxnSpPr>
        <p:spPr>
          <a:xfrm>
            <a:off x="6774136" y="3041441"/>
            <a:ext cx="3301999" cy="0"/>
          </a:xfrm>
          <a:prstGeom prst="straightConnector1">
            <a:avLst/>
          </a:prstGeom>
          <a:noFill/>
          <a:ln w="22225" cap="flat" cmpd="sng">
            <a:solidFill>
              <a:srgbClr val="878688">
                <a:alpha val="44705"/>
              </a:srgbClr>
            </a:solidFill>
            <a:prstDash val="dot"/>
            <a:miter/>
            <a:headEnd type="none" w="med" len="med"/>
            <a:tailEnd type="none" w="med" len="med"/>
          </a:ln>
        </p:spPr>
      </p:cxnSp>
      <p:grpSp>
        <p:nvGrpSpPr>
          <p:cNvPr id="648" name="Shape 648"/>
          <p:cNvGrpSpPr/>
          <p:nvPr/>
        </p:nvGrpSpPr>
        <p:grpSpPr>
          <a:xfrm>
            <a:off x="10325232" y="-3794"/>
            <a:ext cx="1894305" cy="2854469"/>
            <a:chOff x="10297695" y="0"/>
            <a:chExt cx="1894305" cy="2149642"/>
          </a:xfrm>
        </p:grpSpPr>
        <p:sp>
          <p:nvSpPr>
            <p:cNvPr id="649" name="Shape 649"/>
            <p:cNvSpPr/>
            <p:nvPr/>
          </p:nvSpPr>
          <p:spPr>
            <a:xfrm>
              <a:off x="11734709" y="0"/>
              <a:ext cx="457291" cy="737936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Shape 650"/>
            <p:cNvSpPr/>
            <p:nvPr/>
          </p:nvSpPr>
          <p:spPr>
            <a:xfrm>
              <a:off x="11016202" y="0"/>
              <a:ext cx="457291" cy="2149641"/>
            </a:xfrm>
            <a:prstGeom prst="rect">
              <a:avLst/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Shape 651"/>
            <p:cNvSpPr/>
            <p:nvPr/>
          </p:nvSpPr>
          <p:spPr>
            <a:xfrm>
              <a:off x="10297695" y="0"/>
              <a:ext cx="457291" cy="129941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-296366" y="3182403"/>
            <a:ext cx="7268666" cy="3862133"/>
            <a:chOff x="-770021" y="2149642"/>
            <a:chExt cx="11984224" cy="5277854"/>
          </a:xfrm>
        </p:grpSpPr>
        <p:grpSp>
          <p:nvGrpSpPr>
            <p:cNvPr id="34" name="Group 56"/>
            <p:cNvGrpSpPr/>
            <p:nvPr/>
          </p:nvGrpSpPr>
          <p:grpSpPr>
            <a:xfrm>
              <a:off x="-770021" y="2149642"/>
              <a:ext cx="4829059" cy="5277854"/>
              <a:chOff x="158735" y="2005263"/>
              <a:chExt cx="4602883" cy="4700338"/>
            </a:xfrm>
          </p:grpSpPr>
          <p:pic>
            <p:nvPicPr>
              <p:cNvPr id="43" name="Picture 5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158735" y="2005263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44" name="Picture 54"/>
              <p:cNvPicPr>
                <a:picLocks noChangeAspect="1"/>
              </p:cNvPicPr>
              <p:nvPr/>
            </p:nvPicPr>
            <p:blipFill rotWithShape="1"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382493" y="2196809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35" name="مجموعة 34"/>
            <p:cNvGrpSpPr/>
            <p:nvPr/>
          </p:nvGrpSpPr>
          <p:grpSpPr>
            <a:xfrm>
              <a:off x="2513487" y="2648367"/>
              <a:ext cx="8700716" cy="2097537"/>
              <a:chOff x="2176542" y="3784934"/>
              <a:chExt cx="8054326" cy="1798476"/>
            </a:xfrm>
          </p:grpSpPr>
          <p:grpSp>
            <p:nvGrpSpPr>
              <p:cNvPr id="36" name="Group 19"/>
              <p:cNvGrpSpPr/>
              <p:nvPr/>
            </p:nvGrpSpPr>
            <p:grpSpPr>
              <a:xfrm>
                <a:off x="2176542" y="3784934"/>
                <a:ext cx="2516467" cy="1798476"/>
                <a:chOff x="6851293" y="2529763"/>
                <a:chExt cx="2516467" cy="1798476"/>
              </a:xfrm>
            </p:grpSpPr>
            <p:pic>
              <p:nvPicPr>
                <p:cNvPr id="39" name="Picture 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3051" b="97627" l="0" r="100000">
                              <a14:foregroundMark x1="24561" y1="15593" x2="24561" y2="15593"/>
                              <a14:foregroundMark x1="17043" y1="6780" x2="17043" y2="6780"/>
                              <a14:foregroundMark x1="7769" y1="24746" x2="7769" y2="24746"/>
                              <a14:foregroundMark x1="20301" y1="3051" x2="10025" y2="90847"/>
                              <a14:foregroundMark x1="7018" y1="87458" x2="501" y2="61017"/>
                              <a14:foregroundMark x1="16291" y1="39661" x2="9524" y2="34915"/>
                              <a14:foregroundMark x1="21303" y1="48475" x2="32331" y2="56610"/>
                              <a14:foregroundMark x1="34586" y1="72881" x2="37845" y2="55593"/>
                              <a14:foregroundMark x1="34336" y1="50847" x2="26065" y2="42712"/>
                              <a14:foregroundMark x1="37845" y1="92881" x2="45865" y2="88814"/>
                              <a14:foregroundMark x1="30075" y1="91525" x2="25313" y2="81695"/>
                              <a14:backgroundMark x1="4511" y1="41017" x2="4010" y2="42034"/>
                              <a14:backgroundMark x1="39348" y1="80678" x2="39098" y2="78983"/>
                              <a14:backgroundMark x1="20551" y1="88814" x2="20551" y2="88814"/>
                              <a14:backgroundMark x1="39098" y1="89831" x2="39098" y2="89831"/>
                              <a14:backgroundMark x1="29323" y1="82712" x2="29323" y2="82712"/>
                              <a14:backgroundMark x1="33584" y1="89492" x2="33584" y2="89492"/>
                              <a14:backgroundMark x1="32080" y1="85763" x2="32080" y2="85763"/>
                              <a14:backgroundMark x1="36090" y1="89492" x2="36090" y2="89492"/>
                              <a14:backgroundMark x1="38346" y1="74915" x2="38346" y2="74915"/>
                              <a14:backgroundMark x1="2005" y1="57966" x2="2005" y2="57966"/>
                              <a14:backgroundMark x1="11028" y1="35593" x2="11028" y2="35593"/>
                              <a14:backgroundMark x1="17293" y1="44068" x2="17293" y2="44068"/>
                              <a14:backgroundMark x1="21053" y1="44068" x2="21053" y2="44068"/>
                              <a14:backgroundMark x1="14286" y1="35593" x2="11028" y2="24746"/>
                              <a14:backgroundMark x1="11529" y1="22034" x2="13283" y2="16949"/>
                              <a14:backgroundMark x1="37594" y1="33898" x2="40852" y2="24068"/>
                              <a14:backgroundMark x1="40100" y1="23729" x2="37093" y2="11186"/>
                              <a14:backgroundMark x1="33083" y1="40678" x2="32832" y2="38983"/>
                              <a14:backgroundMark x1="30576" y1="42034" x2="28822" y2="42712"/>
                            </a14:backgroundRemoval>
                          </a14:imgEffect>
                          <a14:imgEffect>
                            <a14:sharpenSoften amount="-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1293" y="2529763"/>
                  <a:ext cx="2516467" cy="1798476"/>
                </a:xfrm>
                <a:prstGeom prst="rect">
                  <a:avLst/>
                </a:prstGeom>
              </p:spPr>
            </p:pic>
            <p:sp>
              <p:nvSpPr>
                <p:cNvPr id="40" name="Oval 9"/>
                <p:cNvSpPr/>
                <p:nvPr/>
              </p:nvSpPr>
              <p:spPr>
                <a:xfrm rot="19838218">
                  <a:off x="7172584" y="2672499"/>
                  <a:ext cx="417043" cy="209859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1" name="Oval 10"/>
                <p:cNvSpPr/>
                <p:nvPr/>
              </p:nvSpPr>
              <p:spPr>
                <a:xfrm rot="18606469">
                  <a:off x="7635237" y="2589513"/>
                  <a:ext cx="66831" cy="367447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2" name="Oval 18"/>
                <p:cNvSpPr/>
                <p:nvPr/>
              </p:nvSpPr>
              <p:spPr>
                <a:xfrm rot="19946827">
                  <a:off x="7760985" y="2822452"/>
                  <a:ext cx="72478" cy="166494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sp>
            <p:nvSpPr>
              <p:cNvPr id="37" name="TextBox 21"/>
              <p:cNvSpPr txBox="1"/>
              <p:nvPr/>
            </p:nvSpPr>
            <p:spPr>
              <a:xfrm>
                <a:off x="3062813" y="4573946"/>
                <a:ext cx="7168055" cy="53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8B95"/>
                    </a:solidFill>
                    <a:effectLst/>
                    <a:uLnTx/>
                    <a:uFillTx/>
                    <a:latin typeface="Kino MT" panose="040307050D0C02020703" pitchFamily="82" charset="0"/>
                  </a:rPr>
                  <a:t>Embryology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4247074" y="4902751"/>
                <a:ext cx="1717590" cy="49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1B27F"/>
                    </a:solidFill>
                    <a:effectLst/>
                    <a:uLnTx/>
                    <a:uFillTx/>
                    <a:latin typeface="Kino MT" panose="040307050D0C02020703" pitchFamily="82" charset="0"/>
                  </a:rPr>
                  <a:t>436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00073" y="5364392"/>
            <a:ext cx="1617816" cy="369332"/>
          </a:xfrm>
          <a:prstGeom prst="rect">
            <a:avLst/>
          </a:prstGeom>
          <a:noFill/>
          <a:ln w="28575">
            <a:solidFill>
              <a:srgbClr val="618E87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8"/>
              </a:rPr>
              <a:t>Editing</a:t>
            </a:r>
            <a:r>
              <a:rPr lang="en-US" sz="1800" b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file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68887" y="39332"/>
            <a:ext cx="3337351" cy="3251291"/>
            <a:chOff x="3793642" y="1056178"/>
            <a:chExt cx="3534257" cy="3452322"/>
          </a:xfrm>
        </p:grpSpPr>
        <p:sp>
          <p:nvSpPr>
            <p:cNvPr id="52" name="Oval 51"/>
            <p:cNvSpPr/>
            <p:nvPr/>
          </p:nvSpPr>
          <p:spPr>
            <a:xfrm>
              <a:off x="3949700" y="1206500"/>
              <a:ext cx="3225800" cy="3149600"/>
            </a:xfrm>
            <a:prstGeom prst="ellipse">
              <a:avLst/>
            </a:prstGeom>
            <a:solidFill>
              <a:srgbClr val="7AA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883611" y="1130300"/>
              <a:ext cx="3355176" cy="3291840"/>
            </a:xfrm>
            <a:prstGeom prst="ellipse">
              <a:avLst/>
            </a:prstGeom>
            <a:noFill/>
            <a:ln w="22225">
              <a:solidFill>
                <a:srgbClr val="7AA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3793642" y="1056178"/>
              <a:ext cx="3534257" cy="3452322"/>
            </a:xfrm>
            <a:prstGeom prst="ellipse">
              <a:avLst/>
            </a:prstGeom>
            <a:noFill/>
            <a:ln w="44450">
              <a:solidFill>
                <a:srgbClr val="7AA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40514" y="845589"/>
            <a:ext cx="2999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5F1F1"/>
                </a:solidFill>
                <a:latin typeface="Century Gothic" charset="0"/>
                <a:ea typeface="Century Gothic" charset="0"/>
                <a:cs typeface="Century Gothic" charset="0"/>
              </a:rPr>
              <a:t>ANY SUGGESTIONS OR ISSUES </a:t>
            </a:r>
          </a:p>
        </p:txBody>
      </p:sp>
      <p:sp>
        <p:nvSpPr>
          <p:cNvPr id="57" name="Freeform 56"/>
          <p:cNvSpPr/>
          <p:nvPr/>
        </p:nvSpPr>
        <p:spPr>
          <a:xfrm rot="21167586">
            <a:off x="3528072" y="2557670"/>
            <a:ext cx="1393301" cy="2587399"/>
          </a:xfrm>
          <a:custGeom>
            <a:avLst/>
            <a:gdLst>
              <a:gd name="connsiteX0" fmla="*/ 0 w 3061416"/>
              <a:gd name="connsiteY0" fmla="*/ 0 h 2451100"/>
              <a:gd name="connsiteX1" fmla="*/ 127000 w 3061416"/>
              <a:gd name="connsiteY1" fmla="*/ 76200 h 2451100"/>
              <a:gd name="connsiteX2" fmla="*/ 165100 w 3061416"/>
              <a:gd name="connsiteY2" fmla="*/ 114300 h 2451100"/>
              <a:gd name="connsiteX3" fmla="*/ 241300 w 3061416"/>
              <a:gd name="connsiteY3" fmla="*/ 165100 h 2451100"/>
              <a:gd name="connsiteX4" fmla="*/ 279400 w 3061416"/>
              <a:gd name="connsiteY4" fmla="*/ 203200 h 2451100"/>
              <a:gd name="connsiteX5" fmla="*/ 355600 w 3061416"/>
              <a:gd name="connsiteY5" fmla="*/ 254000 h 2451100"/>
              <a:gd name="connsiteX6" fmla="*/ 419100 w 3061416"/>
              <a:gd name="connsiteY6" fmla="*/ 317500 h 2451100"/>
              <a:gd name="connsiteX7" fmla="*/ 482600 w 3061416"/>
              <a:gd name="connsiteY7" fmla="*/ 381000 h 2451100"/>
              <a:gd name="connsiteX8" fmla="*/ 546100 w 3061416"/>
              <a:gd name="connsiteY8" fmla="*/ 444500 h 2451100"/>
              <a:gd name="connsiteX9" fmla="*/ 660400 w 3061416"/>
              <a:gd name="connsiteY9" fmla="*/ 546100 h 2451100"/>
              <a:gd name="connsiteX10" fmla="*/ 685800 w 3061416"/>
              <a:gd name="connsiteY10" fmla="*/ 584200 h 2451100"/>
              <a:gd name="connsiteX11" fmla="*/ 762000 w 3061416"/>
              <a:gd name="connsiteY11" fmla="*/ 660400 h 2451100"/>
              <a:gd name="connsiteX12" fmla="*/ 850900 w 3061416"/>
              <a:gd name="connsiteY12" fmla="*/ 787400 h 2451100"/>
              <a:gd name="connsiteX13" fmla="*/ 876300 w 3061416"/>
              <a:gd name="connsiteY13" fmla="*/ 825500 h 2451100"/>
              <a:gd name="connsiteX14" fmla="*/ 939800 w 3061416"/>
              <a:gd name="connsiteY14" fmla="*/ 965200 h 2451100"/>
              <a:gd name="connsiteX15" fmla="*/ 990600 w 3061416"/>
              <a:gd name="connsiteY15" fmla="*/ 1066800 h 2451100"/>
              <a:gd name="connsiteX16" fmla="*/ 1016000 w 3061416"/>
              <a:gd name="connsiteY16" fmla="*/ 1117600 h 2451100"/>
              <a:gd name="connsiteX17" fmla="*/ 1028700 w 3061416"/>
              <a:gd name="connsiteY17" fmla="*/ 1155700 h 2451100"/>
              <a:gd name="connsiteX18" fmla="*/ 1054100 w 3061416"/>
              <a:gd name="connsiteY18" fmla="*/ 1206500 h 2451100"/>
              <a:gd name="connsiteX19" fmla="*/ 1066800 w 3061416"/>
              <a:gd name="connsiteY19" fmla="*/ 1257300 h 2451100"/>
              <a:gd name="connsiteX20" fmla="*/ 1079500 w 3061416"/>
              <a:gd name="connsiteY20" fmla="*/ 1295400 h 2451100"/>
              <a:gd name="connsiteX21" fmla="*/ 1092200 w 3061416"/>
              <a:gd name="connsiteY21" fmla="*/ 1358900 h 2451100"/>
              <a:gd name="connsiteX22" fmla="*/ 1117600 w 3061416"/>
              <a:gd name="connsiteY22" fmla="*/ 1473200 h 2451100"/>
              <a:gd name="connsiteX23" fmla="*/ 1117600 w 3061416"/>
              <a:gd name="connsiteY23" fmla="*/ 1714500 h 2451100"/>
              <a:gd name="connsiteX24" fmla="*/ 1092200 w 3061416"/>
              <a:gd name="connsiteY24" fmla="*/ 1866900 h 2451100"/>
              <a:gd name="connsiteX25" fmla="*/ 990600 w 3061416"/>
              <a:gd name="connsiteY25" fmla="*/ 1993900 h 2451100"/>
              <a:gd name="connsiteX26" fmla="*/ 927100 w 3061416"/>
              <a:gd name="connsiteY26" fmla="*/ 2032000 h 2451100"/>
              <a:gd name="connsiteX27" fmla="*/ 876300 w 3061416"/>
              <a:gd name="connsiteY27" fmla="*/ 2057400 h 2451100"/>
              <a:gd name="connsiteX28" fmla="*/ 787400 w 3061416"/>
              <a:gd name="connsiteY28" fmla="*/ 2082800 h 2451100"/>
              <a:gd name="connsiteX29" fmla="*/ 571500 w 3061416"/>
              <a:gd name="connsiteY29" fmla="*/ 2044700 h 2451100"/>
              <a:gd name="connsiteX30" fmla="*/ 533400 w 3061416"/>
              <a:gd name="connsiteY30" fmla="*/ 2019300 h 2451100"/>
              <a:gd name="connsiteX31" fmla="*/ 457200 w 3061416"/>
              <a:gd name="connsiteY31" fmla="*/ 1943100 h 2451100"/>
              <a:gd name="connsiteX32" fmla="*/ 431800 w 3061416"/>
              <a:gd name="connsiteY32" fmla="*/ 1866900 h 2451100"/>
              <a:gd name="connsiteX33" fmla="*/ 444500 w 3061416"/>
              <a:gd name="connsiteY33" fmla="*/ 1701800 h 2451100"/>
              <a:gd name="connsiteX34" fmla="*/ 457200 w 3061416"/>
              <a:gd name="connsiteY34" fmla="*/ 1663700 h 2451100"/>
              <a:gd name="connsiteX35" fmla="*/ 571500 w 3061416"/>
              <a:gd name="connsiteY35" fmla="*/ 1574800 h 2451100"/>
              <a:gd name="connsiteX36" fmla="*/ 622300 w 3061416"/>
              <a:gd name="connsiteY36" fmla="*/ 1562100 h 2451100"/>
              <a:gd name="connsiteX37" fmla="*/ 723900 w 3061416"/>
              <a:gd name="connsiteY37" fmla="*/ 1524000 h 2451100"/>
              <a:gd name="connsiteX38" fmla="*/ 787400 w 3061416"/>
              <a:gd name="connsiteY38" fmla="*/ 1511300 h 2451100"/>
              <a:gd name="connsiteX39" fmla="*/ 1155700 w 3061416"/>
              <a:gd name="connsiteY39" fmla="*/ 1524000 h 2451100"/>
              <a:gd name="connsiteX40" fmla="*/ 1308100 w 3061416"/>
              <a:gd name="connsiteY40" fmla="*/ 1549400 h 2451100"/>
              <a:gd name="connsiteX41" fmla="*/ 1397000 w 3061416"/>
              <a:gd name="connsiteY41" fmla="*/ 1562100 h 2451100"/>
              <a:gd name="connsiteX42" fmla="*/ 1447800 w 3061416"/>
              <a:gd name="connsiteY42" fmla="*/ 1587500 h 2451100"/>
              <a:gd name="connsiteX43" fmla="*/ 1511300 w 3061416"/>
              <a:gd name="connsiteY43" fmla="*/ 1600200 h 2451100"/>
              <a:gd name="connsiteX44" fmla="*/ 1549400 w 3061416"/>
              <a:gd name="connsiteY44" fmla="*/ 1612900 h 2451100"/>
              <a:gd name="connsiteX45" fmla="*/ 1612900 w 3061416"/>
              <a:gd name="connsiteY45" fmla="*/ 1625600 h 2451100"/>
              <a:gd name="connsiteX46" fmla="*/ 1701800 w 3061416"/>
              <a:gd name="connsiteY46" fmla="*/ 1663700 h 2451100"/>
              <a:gd name="connsiteX47" fmla="*/ 1790700 w 3061416"/>
              <a:gd name="connsiteY47" fmla="*/ 1714500 h 2451100"/>
              <a:gd name="connsiteX48" fmla="*/ 1828800 w 3061416"/>
              <a:gd name="connsiteY48" fmla="*/ 1727200 h 2451100"/>
              <a:gd name="connsiteX49" fmla="*/ 1866900 w 3061416"/>
              <a:gd name="connsiteY49" fmla="*/ 1752600 h 2451100"/>
              <a:gd name="connsiteX50" fmla="*/ 1981200 w 3061416"/>
              <a:gd name="connsiteY50" fmla="*/ 1841500 h 2451100"/>
              <a:gd name="connsiteX51" fmla="*/ 2082800 w 3061416"/>
              <a:gd name="connsiteY51" fmla="*/ 1943100 h 2451100"/>
              <a:gd name="connsiteX52" fmla="*/ 2133600 w 3061416"/>
              <a:gd name="connsiteY52" fmla="*/ 1993900 h 2451100"/>
              <a:gd name="connsiteX53" fmla="*/ 2146300 w 3061416"/>
              <a:gd name="connsiteY53" fmla="*/ 2032000 h 2451100"/>
              <a:gd name="connsiteX54" fmla="*/ 2184400 w 3061416"/>
              <a:gd name="connsiteY54" fmla="*/ 2057400 h 2451100"/>
              <a:gd name="connsiteX55" fmla="*/ 2209800 w 3061416"/>
              <a:gd name="connsiteY55" fmla="*/ 2095500 h 2451100"/>
              <a:gd name="connsiteX56" fmla="*/ 2247900 w 3061416"/>
              <a:gd name="connsiteY56" fmla="*/ 2184400 h 2451100"/>
              <a:gd name="connsiteX57" fmla="*/ 2298700 w 3061416"/>
              <a:gd name="connsiteY57" fmla="*/ 2273300 h 2451100"/>
              <a:gd name="connsiteX58" fmla="*/ 2413000 w 3061416"/>
              <a:gd name="connsiteY58" fmla="*/ 2374900 h 2451100"/>
              <a:gd name="connsiteX59" fmla="*/ 2514600 w 3061416"/>
              <a:gd name="connsiteY59" fmla="*/ 2425700 h 2451100"/>
              <a:gd name="connsiteX60" fmla="*/ 2590800 w 3061416"/>
              <a:gd name="connsiteY60" fmla="*/ 2451100 h 2451100"/>
              <a:gd name="connsiteX61" fmla="*/ 2844800 w 3061416"/>
              <a:gd name="connsiteY61" fmla="*/ 2438400 h 2451100"/>
              <a:gd name="connsiteX62" fmla="*/ 2971800 w 3061416"/>
              <a:gd name="connsiteY62" fmla="*/ 2425700 h 2451100"/>
              <a:gd name="connsiteX63" fmla="*/ 3060700 w 3061416"/>
              <a:gd name="connsiteY63" fmla="*/ 2400300 h 2451100"/>
              <a:gd name="connsiteX64" fmla="*/ 3048000 w 3061416"/>
              <a:gd name="connsiteY64" fmla="*/ 2400300 h 24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61416" h="2451100">
                <a:moveTo>
                  <a:pt x="0" y="0"/>
                </a:moveTo>
                <a:cubicBezTo>
                  <a:pt x="40087" y="20043"/>
                  <a:pt x="96349" y="45549"/>
                  <a:pt x="127000" y="76200"/>
                </a:cubicBezTo>
                <a:cubicBezTo>
                  <a:pt x="139700" y="88900"/>
                  <a:pt x="150923" y="103273"/>
                  <a:pt x="165100" y="114300"/>
                </a:cubicBezTo>
                <a:cubicBezTo>
                  <a:pt x="189197" y="133042"/>
                  <a:pt x="219714" y="143514"/>
                  <a:pt x="241300" y="165100"/>
                </a:cubicBezTo>
                <a:cubicBezTo>
                  <a:pt x="254000" y="177800"/>
                  <a:pt x="265223" y="192173"/>
                  <a:pt x="279400" y="203200"/>
                </a:cubicBezTo>
                <a:cubicBezTo>
                  <a:pt x="303497" y="221942"/>
                  <a:pt x="355600" y="254000"/>
                  <a:pt x="355600" y="254000"/>
                </a:cubicBezTo>
                <a:cubicBezTo>
                  <a:pt x="423333" y="355600"/>
                  <a:pt x="334433" y="232833"/>
                  <a:pt x="419100" y="317500"/>
                </a:cubicBezTo>
                <a:cubicBezTo>
                  <a:pt x="503767" y="402167"/>
                  <a:pt x="381000" y="313267"/>
                  <a:pt x="482600" y="381000"/>
                </a:cubicBezTo>
                <a:cubicBezTo>
                  <a:pt x="534939" y="459509"/>
                  <a:pt x="476827" y="382924"/>
                  <a:pt x="546100" y="444500"/>
                </a:cubicBezTo>
                <a:cubicBezTo>
                  <a:pt x="676589" y="560491"/>
                  <a:pt x="573929" y="488453"/>
                  <a:pt x="660400" y="546100"/>
                </a:cubicBezTo>
                <a:cubicBezTo>
                  <a:pt x="668867" y="558800"/>
                  <a:pt x="675659" y="572792"/>
                  <a:pt x="685800" y="584200"/>
                </a:cubicBezTo>
                <a:cubicBezTo>
                  <a:pt x="709665" y="611048"/>
                  <a:pt x="740447" y="631663"/>
                  <a:pt x="762000" y="660400"/>
                </a:cubicBezTo>
                <a:cubicBezTo>
                  <a:pt x="818416" y="735622"/>
                  <a:pt x="788359" y="693588"/>
                  <a:pt x="850900" y="787400"/>
                </a:cubicBezTo>
                <a:cubicBezTo>
                  <a:pt x="859367" y="800100"/>
                  <a:pt x="871473" y="811020"/>
                  <a:pt x="876300" y="825500"/>
                </a:cubicBezTo>
                <a:cubicBezTo>
                  <a:pt x="900974" y="899521"/>
                  <a:pt x="883013" y="851626"/>
                  <a:pt x="939800" y="965200"/>
                </a:cubicBezTo>
                <a:lnTo>
                  <a:pt x="990600" y="1066800"/>
                </a:lnTo>
                <a:cubicBezTo>
                  <a:pt x="999067" y="1083733"/>
                  <a:pt x="1010013" y="1099639"/>
                  <a:pt x="1016000" y="1117600"/>
                </a:cubicBezTo>
                <a:cubicBezTo>
                  <a:pt x="1020233" y="1130300"/>
                  <a:pt x="1023427" y="1143395"/>
                  <a:pt x="1028700" y="1155700"/>
                </a:cubicBezTo>
                <a:cubicBezTo>
                  <a:pt x="1036158" y="1173101"/>
                  <a:pt x="1047453" y="1188773"/>
                  <a:pt x="1054100" y="1206500"/>
                </a:cubicBezTo>
                <a:cubicBezTo>
                  <a:pt x="1060229" y="1222843"/>
                  <a:pt x="1062005" y="1240517"/>
                  <a:pt x="1066800" y="1257300"/>
                </a:cubicBezTo>
                <a:cubicBezTo>
                  <a:pt x="1070478" y="1270172"/>
                  <a:pt x="1076253" y="1282413"/>
                  <a:pt x="1079500" y="1295400"/>
                </a:cubicBezTo>
                <a:cubicBezTo>
                  <a:pt x="1084735" y="1316341"/>
                  <a:pt x="1087517" y="1337828"/>
                  <a:pt x="1092200" y="1358900"/>
                </a:cubicBezTo>
                <a:cubicBezTo>
                  <a:pt x="1128071" y="1520318"/>
                  <a:pt x="1079296" y="1281682"/>
                  <a:pt x="1117600" y="1473200"/>
                </a:cubicBezTo>
                <a:cubicBezTo>
                  <a:pt x="1134040" y="1654039"/>
                  <a:pt x="1135625" y="1561285"/>
                  <a:pt x="1117600" y="1714500"/>
                </a:cubicBezTo>
                <a:cubicBezTo>
                  <a:pt x="1115094" y="1735797"/>
                  <a:pt x="1112946" y="1829557"/>
                  <a:pt x="1092200" y="1866900"/>
                </a:cubicBezTo>
                <a:cubicBezTo>
                  <a:pt x="1066983" y="1912290"/>
                  <a:pt x="1032496" y="1961314"/>
                  <a:pt x="990600" y="1993900"/>
                </a:cubicBezTo>
                <a:cubicBezTo>
                  <a:pt x="971115" y="2009055"/>
                  <a:pt x="948678" y="2020012"/>
                  <a:pt x="927100" y="2032000"/>
                </a:cubicBezTo>
                <a:cubicBezTo>
                  <a:pt x="910550" y="2041194"/>
                  <a:pt x="893701" y="2049942"/>
                  <a:pt x="876300" y="2057400"/>
                </a:cubicBezTo>
                <a:cubicBezTo>
                  <a:pt x="850793" y="2068332"/>
                  <a:pt x="813179" y="2076355"/>
                  <a:pt x="787400" y="2082800"/>
                </a:cubicBezTo>
                <a:cubicBezTo>
                  <a:pt x="742932" y="2078757"/>
                  <a:pt x="622262" y="2078541"/>
                  <a:pt x="571500" y="2044700"/>
                </a:cubicBezTo>
                <a:cubicBezTo>
                  <a:pt x="558800" y="2036233"/>
                  <a:pt x="544808" y="2029441"/>
                  <a:pt x="533400" y="2019300"/>
                </a:cubicBezTo>
                <a:cubicBezTo>
                  <a:pt x="506552" y="1995435"/>
                  <a:pt x="457200" y="1943100"/>
                  <a:pt x="457200" y="1943100"/>
                </a:cubicBezTo>
                <a:cubicBezTo>
                  <a:pt x="448733" y="1917700"/>
                  <a:pt x="429747" y="1893595"/>
                  <a:pt x="431800" y="1866900"/>
                </a:cubicBezTo>
                <a:cubicBezTo>
                  <a:pt x="436033" y="1811867"/>
                  <a:pt x="437654" y="1756570"/>
                  <a:pt x="444500" y="1701800"/>
                </a:cubicBezTo>
                <a:cubicBezTo>
                  <a:pt x="446160" y="1688516"/>
                  <a:pt x="449774" y="1674839"/>
                  <a:pt x="457200" y="1663700"/>
                </a:cubicBezTo>
                <a:cubicBezTo>
                  <a:pt x="475137" y="1636795"/>
                  <a:pt x="551316" y="1579846"/>
                  <a:pt x="571500" y="1574800"/>
                </a:cubicBezTo>
                <a:cubicBezTo>
                  <a:pt x="588433" y="1570567"/>
                  <a:pt x="605741" y="1567620"/>
                  <a:pt x="622300" y="1562100"/>
                </a:cubicBezTo>
                <a:cubicBezTo>
                  <a:pt x="657261" y="1550446"/>
                  <a:pt x="688230" y="1532917"/>
                  <a:pt x="723900" y="1524000"/>
                </a:cubicBezTo>
                <a:cubicBezTo>
                  <a:pt x="744841" y="1518765"/>
                  <a:pt x="766233" y="1515533"/>
                  <a:pt x="787400" y="1511300"/>
                </a:cubicBezTo>
                <a:lnTo>
                  <a:pt x="1155700" y="1524000"/>
                </a:lnTo>
                <a:cubicBezTo>
                  <a:pt x="1296146" y="1531592"/>
                  <a:pt x="1213180" y="1532142"/>
                  <a:pt x="1308100" y="1549400"/>
                </a:cubicBezTo>
                <a:cubicBezTo>
                  <a:pt x="1337551" y="1554755"/>
                  <a:pt x="1367367" y="1557867"/>
                  <a:pt x="1397000" y="1562100"/>
                </a:cubicBezTo>
                <a:cubicBezTo>
                  <a:pt x="1413933" y="1570567"/>
                  <a:pt x="1429839" y="1581513"/>
                  <a:pt x="1447800" y="1587500"/>
                </a:cubicBezTo>
                <a:cubicBezTo>
                  <a:pt x="1468278" y="1594326"/>
                  <a:pt x="1490359" y="1594965"/>
                  <a:pt x="1511300" y="1600200"/>
                </a:cubicBezTo>
                <a:cubicBezTo>
                  <a:pt x="1524287" y="1603447"/>
                  <a:pt x="1536413" y="1609653"/>
                  <a:pt x="1549400" y="1612900"/>
                </a:cubicBezTo>
                <a:cubicBezTo>
                  <a:pt x="1570341" y="1618135"/>
                  <a:pt x="1591733" y="1621367"/>
                  <a:pt x="1612900" y="1625600"/>
                </a:cubicBezTo>
                <a:cubicBezTo>
                  <a:pt x="1690111" y="1677074"/>
                  <a:pt x="1608075" y="1628553"/>
                  <a:pt x="1701800" y="1663700"/>
                </a:cubicBezTo>
                <a:cubicBezTo>
                  <a:pt x="1790861" y="1697098"/>
                  <a:pt x="1717007" y="1677654"/>
                  <a:pt x="1790700" y="1714500"/>
                </a:cubicBezTo>
                <a:cubicBezTo>
                  <a:pt x="1802674" y="1720487"/>
                  <a:pt x="1816826" y="1721213"/>
                  <a:pt x="1828800" y="1727200"/>
                </a:cubicBezTo>
                <a:cubicBezTo>
                  <a:pt x="1842452" y="1734026"/>
                  <a:pt x="1854689" y="1743442"/>
                  <a:pt x="1866900" y="1752600"/>
                </a:cubicBezTo>
                <a:cubicBezTo>
                  <a:pt x="1905514" y="1781560"/>
                  <a:pt x="1947070" y="1807370"/>
                  <a:pt x="1981200" y="1841500"/>
                </a:cubicBezTo>
                <a:lnTo>
                  <a:pt x="2082800" y="1943100"/>
                </a:lnTo>
                <a:lnTo>
                  <a:pt x="2133600" y="1993900"/>
                </a:lnTo>
                <a:cubicBezTo>
                  <a:pt x="2137833" y="2006600"/>
                  <a:pt x="2137937" y="2021547"/>
                  <a:pt x="2146300" y="2032000"/>
                </a:cubicBezTo>
                <a:cubicBezTo>
                  <a:pt x="2155835" y="2043919"/>
                  <a:pt x="2173607" y="2046607"/>
                  <a:pt x="2184400" y="2057400"/>
                </a:cubicBezTo>
                <a:cubicBezTo>
                  <a:pt x="2195193" y="2068193"/>
                  <a:pt x="2201333" y="2082800"/>
                  <a:pt x="2209800" y="2095500"/>
                </a:cubicBezTo>
                <a:cubicBezTo>
                  <a:pt x="2230659" y="2178938"/>
                  <a:pt x="2208920" y="2116185"/>
                  <a:pt x="2247900" y="2184400"/>
                </a:cubicBezTo>
                <a:cubicBezTo>
                  <a:pt x="2266298" y="2216597"/>
                  <a:pt x="2273947" y="2245453"/>
                  <a:pt x="2298700" y="2273300"/>
                </a:cubicBezTo>
                <a:cubicBezTo>
                  <a:pt x="2377768" y="2362251"/>
                  <a:pt x="2348379" y="2328742"/>
                  <a:pt x="2413000" y="2374900"/>
                </a:cubicBezTo>
                <a:cubicBezTo>
                  <a:pt x="2493787" y="2432605"/>
                  <a:pt x="2430052" y="2400336"/>
                  <a:pt x="2514600" y="2425700"/>
                </a:cubicBezTo>
                <a:cubicBezTo>
                  <a:pt x="2540245" y="2433393"/>
                  <a:pt x="2590800" y="2451100"/>
                  <a:pt x="2590800" y="2451100"/>
                </a:cubicBezTo>
                <a:lnTo>
                  <a:pt x="2844800" y="2438400"/>
                </a:lnTo>
                <a:cubicBezTo>
                  <a:pt x="2887250" y="2435570"/>
                  <a:pt x="2929683" y="2431717"/>
                  <a:pt x="2971800" y="2425700"/>
                </a:cubicBezTo>
                <a:cubicBezTo>
                  <a:pt x="2983193" y="2424072"/>
                  <a:pt x="3046225" y="2407537"/>
                  <a:pt x="3060700" y="2400300"/>
                </a:cubicBezTo>
                <a:cubicBezTo>
                  <a:pt x="3064486" y="2398407"/>
                  <a:pt x="3052233" y="2400300"/>
                  <a:pt x="3048000" y="2400300"/>
                </a:cubicBezTo>
              </a:path>
            </a:pathLst>
          </a:custGeom>
          <a:noFill/>
          <a:ln w="50800">
            <a:solidFill>
              <a:srgbClr val="7AAD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 rot="320654">
            <a:off x="4958813" y="4783123"/>
            <a:ext cx="277433" cy="455125"/>
          </a:xfrm>
          <a:custGeom>
            <a:avLst/>
            <a:gdLst>
              <a:gd name="connsiteX0" fmla="*/ 0 w 435632"/>
              <a:gd name="connsiteY0" fmla="*/ 0 h 355600"/>
              <a:gd name="connsiteX1" fmla="*/ 50800 w 435632"/>
              <a:gd name="connsiteY1" fmla="*/ 38100 h 355600"/>
              <a:gd name="connsiteX2" fmla="*/ 190500 w 435632"/>
              <a:gd name="connsiteY2" fmla="*/ 76200 h 355600"/>
              <a:gd name="connsiteX3" fmla="*/ 381000 w 435632"/>
              <a:gd name="connsiteY3" fmla="*/ 101600 h 355600"/>
              <a:gd name="connsiteX4" fmla="*/ 431800 w 435632"/>
              <a:gd name="connsiteY4" fmla="*/ 114300 h 355600"/>
              <a:gd name="connsiteX5" fmla="*/ 381000 w 435632"/>
              <a:gd name="connsiteY5" fmla="*/ 177800 h 355600"/>
              <a:gd name="connsiteX6" fmla="*/ 342900 w 435632"/>
              <a:gd name="connsiteY6" fmla="*/ 190500 h 355600"/>
              <a:gd name="connsiteX7" fmla="*/ 266700 w 435632"/>
              <a:gd name="connsiteY7" fmla="*/ 241300 h 355600"/>
              <a:gd name="connsiteX8" fmla="*/ 190500 w 435632"/>
              <a:gd name="connsiteY8" fmla="*/ 279400 h 355600"/>
              <a:gd name="connsiteX9" fmla="*/ 152400 w 435632"/>
              <a:gd name="connsiteY9" fmla="*/ 292100 h 355600"/>
              <a:gd name="connsiteX10" fmla="*/ 76200 w 435632"/>
              <a:gd name="connsiteY10" fmla="*/ 342900 h 355600"/>
              <a:gd name="connsiteX11" fmla="*/ 38100 w 435632"/>
              <a:gd name="connsiteY11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632" h="355600">
                <a:moveTo>
                  <a:pt x="0" y="0"/>
                </a:moveTo>
                <a:cubicBezTo>
                  <a:pt x="16933" y="12700"/>
                  <a:pt x="31868" y="28634"/>
                  <a:pt x="50800" y="38100"/>
                </a:cubicBezTo>
                <a:cubicBezTo>
                  <a:pt x="90476" y="57938"/>
                  <a:pt x="146703" y="68237"/>
                  <a:pt x="190500" y="76200"/>
                </a:cubicBezTo>
                <a:cubicBezTo>
                  <a:pt x="280082" y="92488"/>
                  <a:pt x="277478" y="90098"/>
                  <a:pt x="381000" y="101600"/>
                </a:cubicBezTo>
                <a:cubicBezTo>
                  <a:pt x="397933" y="105833"/>
                  <a:pt x="421327" y="100336"/>
                  <a:pt x="431800" y="114300"/>
                </a:cubicBezTo>
                <a:cubicBezTo>
                  <a:pt x="451774" y="140932"/>
                  <a:pt x="387481" y="174559"/>
                  <a:pt x="381000" y="177800"/>
                </a:cubicBezTo>
                <a:cubicBezTo>
                  <a:pt x="369026" y="183787"/>
                  <a:pt x="354602" y="183999"/>
                  <a:pt x="342900" y="190500"/>
                </a:cubicBezTo>
                <a:cubicBezTo>
                  <a:pt x="316215" y="205325"/>
                  <a:pt x="295660" y="231647"/>
                  <a:pt x="266700" y="241300"/>
                </a:cubicBezTo>
                <a:cubicBezTo>
                  <a:pt x="170935" y="273222"/>
                  <a:pt x="288977" y="230161"/>
                  <a:pt x="190500" y="279400"/>
                </a:cubicBezTo>
                <a:cubicBezTo>
                  <a:pt x="178526" y="285387"/>
                  <a:pt x="164102" y="285599"/>
                  <a:pt x="152400" y="292100"/>
                </a:cubicBezTo>
                <a:cubicBezTo>
                  <a:pt x="125715" y="306925"/>
                  <a:pt x="105160" y="333247"/>
                  <a:pt x="76200" y="342900"/>
                </a:cubicBezTo>
                <a:lnTo>
                  <a:pt x="38100" y="355600"/>
                </a:lnTo>
              </a:path>
            </a:pathLst>
          </a:custGeom>
          <a:noFill/>
          <a:ln w="50800">
            <a:solidFill>
              <a:srgbClr val="7AAD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Shape 638"/>
          <p:cNvPicPr preferRelativeResize="0"/>
          <p:nvPr/>
        </p:nvPicPr>
        <p:blipFill rotWithShape="1">
          <a:blip r:embed="rId9">
            <a:alphaModFix/>
          </a:blip>
          <a:srcRect l="5390" t="9219" r="10146" b="4521"/>
          <a:stretch/>
        </p:blipFill>
        <p:spPr>
          <a:xfrm>
            <a:off x="5484885" y="3898054"/>
            <a:ext cx="716279" cy="73151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" name="Shape 6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24215" y="4838846"/>
            <a:ext cx="716279" cy="66349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1" b="97627" l="0" r="100000">
                        <a14:foregroundMark x1="24561" y1="15593" x2="24561" y2="15593"/>
                        <a14:foregroundMark x1="17043" y1="6780" x2="17043" y2="6780"/>
                        <a14:foregroundMark x1="7769" y1="24746" x2="7769" y2="24746"/>
                        <a14:foregroundMark x1="20301" y1="3051" x2="10025" y2="90847"/>
                        <a14:foregroundMark x1="7018" y1="87458" x2="501" y2="61017"/>
                        <a14:foregroundMark x1="16291" y1="39661" x2="9524" y2="34915"/>
                        <a14:foregroundMark x1="21303" y1="48475" x2="32331" y2="56610"/>
                        <a14:foregroundMark x1="34586" y1="72881" x2="37845" y2="55593"/>
                        <a14:foregroundMark x1="34336" y1="50847" x2="26065" y2="42712"/>
                        <a14:foregroundMark x1="37845" y1="92881" x2="45865" y2="88814"/>
                        <a14:foregroundMark x1="30075" y1="91525" x2="25313" y2="81695"/>
                        <a14:backgroundMark x1="4511" y1="41017" x2="4010" y2="42034"/>
                        <a14:backgroundMark x1="39348" y1="80678" x2="39098" y2="78983"/>
                        <a14:backgroundMark x1="20551" y1="88814" x2="20551" y2="88814"/>
                        <a14:backgroundMark x1="39098" y1="89831" x2="39098" y2="89831"/>
                        <a14:backgroundMark x1="29323" y1="82712" x2="29323" y2="82712"/>
                        <a14:backgroundMark x1="33584" y1="89492" x2="33584" y2="89492"/>
                        <a14:backgroundMark x1="32080" y1="85763" x2="32080" y2="85763"/>
                        <a14:backgroundMark x1="36090" y1="89492" x2="36090" y2="89492"/>
                        <a14:backgroundMark x1="38346" y1="74915" x2="38346" y2="74915"/>
                        <a14:backgroundMark x1="2005" y1="57966" x2="2005" y2="57966"/>
                        <a14:backgroundMark x1="11028" y1="35593" x2="11028" y2="35593"/>
                        <a14:backgroundMark x1="17293" y1="44068" x2="17293" y2="44068"/>
                        <a14:backgroundMark x1="21053" y1="44068" x2="21053" y2="44068"/>
                        <a14:backgroundMark x1="14286" y1="35593" x2="11028" y2="24746"/>
                        <a14:backgroundMark x1="11529" y1="22034" x2="13283" y2="16949"/>
                        <a14:backgroundMark x1="37594" y1="33898" x2="40852" y2="24068"/>
                        <a14:backgroundMark x1="40100" y1="23729" x2="37093" y2="11186"/>
                        <a14:backgroundMark x1="33083" y1="40678" x2="32832" y2="38983"/>
                        <a14:backgroundMark x1="30576" y1="42034" x2="28822" y2="42712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10" y="5767335"/>
            <a:ext cx="1020440" cy="849471"/>
          </a:xfrm>
          <a:prstGeom prst="rect">
            <a:avLst/>
          </a:prstGeom>
        </p:spPr>
      </p:pic>
      <p:sp>
        <p:nvSpPr>
          <p:cNvPr id="49" name="Shape 634"/>
          <p:cNvSpPr txBox="1"/>
          <p:nvPr/>
        </p:nvSpPr>
        <p:spPr>
          <a:xfrm>
            <a:off x="6429293" y="4009843"/>
            <a:ext cx="296677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/>
              </a:rPr>
              <a:t>@Embryology436</a:t>
            </a:r>
            <a:endParaRPr lang="en-GB" sz="24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Shape 635"/>
          <p:cNvSpPr txBox="1"/>
          <p:nvPr/>
        </p:nvSpPr>
        <p:spPr>
          <a:xfrm>
            <a:off x="6429293" y="4887153"/>
            <a:ext cx="434713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/>
              </a:rPr>
              <a:t>Embryology436@gmail.com</a:t>
            </a:r>
            <a:endParaRPr lang="en-GB" sz="24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Shape 635">
            <a:hlinkClick r:id="rId13"/>
          </p:cNvPr>
          <p:cNvSpPr txBox="1"/>
          <p:nvPr/>
        </p:nvSpPr>
        <p:spPr>
          <a:xfrm>
            <a:off x="6435387" y="5915845"/>
            <a:ext cx="434713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/>
              </a:rPr>
              <a:t>Your Suggestion here</a:t>
            </a:r>
            <a:endParaRPr lang="en-GB" sz="24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Shape 642"/>
          <p:cNvSpPr txBox="1"/>
          <p:nvPr/>
        </p:nvSpPr>
        <p:spPr>
          <a:xfrm>
            <a:off x="7023278" y="166208"/>
            <a:ext cx="35305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3600" b="1" dirty="0">
                <a:solidFill>
                  <a:srgbClr val="7AAD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References </a:t>
            </a:r>
          </a:p>
        </p:txBody>
      </p:sp>
      <p:cxnSp>
        <p:nvCxnSpPr>
          <p:cNvPr id="60" name="Shape 645"/>
          <p:cNvCxnSpPr/>
          <p:nvPr/>
        </p:nvCxnSpPr>
        <p:spPr>
          <a:xfrm>
            <a:off x="6972300" y="740659"/>
            <a:ext cx="2737658" cy="0"/>
          </a:xfrm>
          <a:prstGeom prst="straightConnector1">
            <a:avLst/>
          </a:prstGeom>
          <a:noFill/>
          <a:ln w="22225" cap="flat" cmpd="sng">
            <a:solidFill>
              <a:srgbClr val="878688">
                <a:alpha val="44705"/>
              </a:srgbClr>
            </a:solidFill>
            <a:prstDash val="dot"/>
            <a:miter/>
            <a:headEnd type="none" w="med" len="med"/>
            <a:tailEnd type="none" w="med" len="med"/>
          </a:ln>
        </p:spPr>
      </p:cxnSp>
      <p:pic>
        <p:nvPicPr>
          <p:cNvPr id="61" name="Shape 640"/>
          <p:cNvPicPr preferRelativeResize="0"/>
          <p:nvPr/>
        </p:nvPicPr>
        <p:blipFill rotWithShape="1">
          <a:blip r:embed="rId14">
            <a:alphaModFix/>
          </a:blip>
          <a:srcRect l="17968" t="12500" r="17968" b="12500"/>
          <a:stretch/>
        </p:blipFill>
        <p:spPr>
          <a:xfrm>
            <a:off x="5484885" y="1068933"/>
            <a:ext cx="660399" cy="77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4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56839" y="2831769"/>
            <a:ext cx="888445" cy="777237"/>
          </a:xfrm>
          <a:prstGeom prst="ellipse">
            <a:avLst/>
          </a:prstGeom>
          <a:noFill/>
          <a:ln>
            <a:noFill/>
          </a:ln>
        </p:spPr>
      </p:pic>
      <p:sp>
        <p:nvSpPr>
          <p:cNvPr id="63" name="Shape 646"/>
          <p:cNvSpPr txBox="1"/>
          <p:nvPr/>
        </p:nvSpPr>
        <p:spPr>
          <a:xfrm>
            <a:off x="6293874" y="1136641"/>
            <a:ext cx="3925001" cy="506645"/>
          </a:xfrm>
          <a:prstGeom prst="rect">
            <a:avLst/>
          </a:prstGeom>
          <a:noFill/>
          <a:ln w="19050">
            <a:solidFill>
              <a:srgbClr val="7AADA2"/>
            </a:solidFill>
            <a:prstDash val="lgDash"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err="1">
                <a:solidFill>
                  <a:srgbClr val="EE3D9B"/>
                </a:solidFill>
                <a:latin typeface="Calibri"/>
                <a:ea typeface="Calibri"/>
                <a:cs typeface="Calibri"/>
                <a:sym typeface="Calibri"/>
              </a:rPr>
              <a:t>Dr.slides</a:t>
            </a:r>
            <a:r>
              <a:rPr lang="en-GB" dirty="0">
                <a:solidFill>
                  <a:srgbClr val="EE3D9B"/>
                </a:solidFill>
                <a:latin typeface="Calibri"/>
                <a:ea typeface="Calibri"/>
                <a:cs typeface="Calibri"/>
                <a:sym typeface="Calibri"/>
              </a:rPr>
              <a:t> (male and female).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EE3D9B"/>
                </a:solidFill>
                <a:latin typeface="Calibri"/>
                <a:ea typeface="Calibri"/>
                <a:cs typeface="Calibri"/>
                <a:sym typeface="Calibri"/>
              </a:rPr>
              <a:t>Embryology team 435 .</a:t>
            </a:r>
            <a:endParaRPr lang="en-GB" dirty="0">
              <a:solidFill>
                <a:srgbClr val="EE3D9B"/>
              </a:solidFill>
              <a:latin typeface="Calibri"/>
              <a:ea typeface="Calibri"/>
              <a:cs typeface="Calibri"/>
              <a:sym typeface="Calibri"/>
              <a:hlinkClick r:id="rId16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242063" y="3147098"/>
            <a:ext cx="4083169" cy="307777"/>
          </a:xfrm>
          <a:prstGeom prst="rect">
            <a:avLst/>
          </a:prstGeom>
          <a:ln>
            <a:solidFill>
              <a:srgbClr val="7AADA2"/>
            </a:solidFill>
            <a:prstDash val="lgDashDot"/>
          </a:ln>
        </p:spPr>
        <p:txBody>
          <a:bodyPr wrap="none">
            <a:spAutoFit/>
          </a:bodyPr>
          <a:lstStyle/>
          <a:p>
            <a:r>
              <a:rPr lang="en-US" dirty="0"/>
              <a:t>https://www.youtube.com/watch?v=KKLvwnziMrk</a:t>
            </a:r>
            <a:endParaRPr lang="x-non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Shape 662"/>
          <p:cNvGrpSpPr/>
          <p:nvPr/>
        </p:nvGrpSpPr>
        <p:grpSpPr>
          <a:xfrm>
            <a:off x="-71200" y="5912078"/>
            <a:ext cx="4561511" cy="911952"/>
            <a:chOff x="0" y="5930709"/>
            <a:chExt cx="4629149" cy="927291"/>
          </a:xfrm>
        </p:grpSpPr>
        <p:sp>
          <p:nvSpPr>
            <p:cNvPr id="663" name="Shape 663"/>
            <p:cNvSpPr/>
            <p:nvPr/>
          </p:nvSpPr>
          <p:spPr>
            <a:xfrm>
              <a:off x="0" y="5969000"/>
              <a:ext cx="800099" cy="889000"/>
            </a:xfrm>
            <a:prstGeom prst="mathPlus">
              <a:avLst>
                <a:gd name="adj1" fmla="val 23520"/>
              </a:avLst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Shape 664"/>
            <p:cNvSpPr txBox="1"/>
            <p:nvPr/>
          </p:nvSpPr>
          <p:spPr>
            <a:xfrm>
              <a:off x="485130" y="5930709"/>
              <a:ext cx="3716593" cy="37682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 b="1" dirty="0" err="1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Desgined</a:t>
              </a:r>
              <a:r>
                <a:rPr lang="en-GB" sz="1800" b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by: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400049" y="5994400"/>
              <a:ext cx="4229100" cy="800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endParaRPr lang="en-GB" sz="2400" b="1" dirty="0">
                <a:solidFill>
                  <a:srgbClr val="618E87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81" name="Shape 681"/>
          <p:cNvGrpSpPr/>
          <p:nvPr/>
        </p:nvGrpSpPr>
        <p:grpSpPr>
          <a:xfrm>
            <a:off x="5773777" y="64529"/>
            <a:ext cx="6286084" cy="6455523"/>
            <a:chOff x="5841214" y="240629"/>
            <a:chExt cx="6286084" cy="6455523"/>
          </a:xfrm>
        </p:grpSpPr>
        <p:grpSp>
          <p:nvGrpSpPr>
            <p:cNvPr id="682" name="Shape 682"/>
            <p:cNvGrpSpPr/>
            <p:nvPr/>
          </p:nvGrpSpPr>
          <p:grpSpPr>
            <a:xfrm>
              <a:off x="5841214" y="240629"/>
              <a:ext cx="6286084" cy="6455523"/>
              <a:chOff x="5841214" y="240629"/>
              <a:chExt cx="6286084" cy="6455523"/>
            </a:xfrm>
          </p:grpSpPr>
          <p:sp>
            <p:nvSpPr>
              <p:cNvPr id="683" name="Shape 683"/>
              <p:cNvSpPr/>
              <p:nvPr/>
            </p:nvSpPr>
            <p:spPr>
              <a:xfrm>
                <a:off x="6580524" y="1097279"/>
                <a:ext cx="4666595" cy="5598873"/>
              </a:xfrm>
              <a:prstGeom prst="rect">
                <a:avLst/>
              </a:prstGeom>
              <a:solidFill>
                <a:srgbClr val="F5F1F1"/>
              </a:solidFill>
              <a:ln w="53975" cap="flat" cmpd="sng">
                <a:solidFill>
                  <a:srgbClr val="618E87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4" name="Shape 684"/>
              <p:cNvGrpSpPr/>
              <p:nvPr/>
            </p:nvGrpSpPr>
            <p:grpSpPr>
              <a:xfrm>
                <a:off x="5841214" y="240629"/>
                <a:ext cx="6286084" cy="2011680"/>
                <a:chOff x="5841214" y="593556"/>
                <a:chExt cx="6286084" cy="2011680"/>
              </a:xfrm>
            </p:grpSpPr>
            <p:grpSp>
              <p:nvGrpSpPr>
                <p:cNvPr id="685" name="Shape 685"/>
                <p:cNvGrpSpPr/>
                <p:nvPr/>
              </p:nvGrpSpPr>
              <p:grpSpPr>
                <a:xfrm>
                  <a:off x="5841214" y="593556"/>
                  <a:ext cx="6286084" cy="2011680"/>
                  <a:chOff x="5841214" y="593556"/>
                  <a:chExt cx="6286084" cy="2011680"/>
                </a:xfrm>
              </p:grpSpPr>
              <p:grpSp>
                <p:nvGrpSpPr>
                  <p:cNvPr id="686" name="Shape 686"/>
                  <p:cNvGrpSpPr/>
                  <p:nvPr/>
                </p:nvGrpSpPr>
                <p:grpSpPr>
                  <a:xfrm>
                    <a:off x="5841214" y="1106905"/>
                    <a:ext cx="6286084" cy="974794"/>
                    <a:chOff x="6800149" y="1130969"/>
                    <a:chExt cx="5027285" cy="920638"/>
                  </a:xfrm>
                </p:grpSpPr>
                <p:sp>
                  <p:nvSpPr>
                    <p:cNvPr id="687" name="Shape 687"/>
                    <p:cNvSpPr/>
                    <p:nvPr/>
                  </p:nvSpPr>
                  <p:spPr>
                    <a:xfrm>
                      <a:off x="7010400" y="1251284"/>
                      <a:ext cx="4588041" cy="689811"/>
                    </a:xfrm>
                    <a:prstGeom prst="rect">
                      <a:avLst/>
                    </a:prstGeom>
                    <a:solidFill>
                      <a:srgbClr val="7AADA2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8" name="Shape 688"/>
                    <p:cNvSpPr/>
                    <p:nvPr/>
                  </p:nvSpPr>
                  <p:spPr>
                    <a:xfrm>
                      <a:off x="6914146" y="1187116"/>
                      <a:ext cx="4748463" cy="818146"/>
                    </a:xfrm>
                    <a:prstGeom prst="rect">
                      <a:avLst/>
                    </a:prstGeom>
                    <a:noFill/>
                    <a:ln w="47625" cap="flat" cmpd="sng">
                      <a:solidFill>
                        <a:srgbClr val="00213F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9" name="Shape 689"/>
                    <p:cNvSpPr/>
                    <p:nvPr/>
                  </p:nvSpPr>
                  <p:spPr>
                    <a:xfrm>
                      <a:off x="6800149" y="1137207"/>
                      <a:ext cx="240631" cy="914400"/>
                    </a:xfrm>
                    <a:prstGeom prst="rect">
                      <a:avLst/>
                    </a:prstGeom>
                    <a:solidFill>
                      <a:srgbClr val="F5F1F1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Shape 690"/>
                    <p:cNvSpPr/>
                    <p:nvPr/>
                  </p:nvSpPr>
                  <p:spPr>
                    <a:xfrm>
                      <a:off x="11578781" y="1130969"/>
                      <a:ext cx="248653" cy="914400"/>
                    </a:xfrm>
                    <a:prstGeom prst="rect">
                      <a:avLst/>
                    </a:prstGeom>
                    <a:solidFill>
                      <a:srgbClr val="F5F1F1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91" name="Shape 691"/>
                  <p:cNvSpPr/>
                  <p:nvPr/>
                </p:nvSpPr>
                <p:spPr>
                  <a:xfrm>
                    <a:off x="6898106" y="593556"/>
                    <a:ext cx="4186989" cy="2011680"/>
                  </a:xfrm>
                  <a:prstGeom prst="star6">
                    <a:avLst>
                      <a:gd name="adj" fmla="val 43154"/>
                      <a:gd name="hf" fmla="val 115470"/>
                    </a:avLst>
                  </a:prstGeom>
                  <a:solidFill>
                    <a:srgbClr val="00213F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92" name="Shape 692"/>
                  <p:cNvCxnSpPr>
                    <a:stCxn id="691" idx="4"/>
                    <a:endCxn id="691" idx="2"/>
                  </p:cNvCxnSpPr>
                  <p:nvPr/>
                </p:nvCxnSpPr>
                <p:spPr>
                  <a:xfrm>
                    <a:off x="6898107" y="1096476"/>
                    <a:ext cx="2093400" cy="15086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3" name="Shape 693"/>
                  <p:cNvCxnSpPr>
                    <a:stCxn id="691" idx="0"/>
                    <a:endCxn id="691" idx="2"/>
                  </p:cNvCxnSpPr>
                  <p:nvPr/>
                </p:nvCxnSpPr>
                <p:spPr>
                  <a:xfrm flipH="1">
                    <a:off x="8991694" y="1096476"/>
                    <a:ext cx="2093400" cy="15086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4" name="Shape 694"/>
                  <p:cNvCxnSpPr>
                    <a:stCxn id="691" idx="5"/>
                    <a:endCxn id="691" idx="1"/>
                  </p:cNvCxnSpPr>
                  <p:nvPr/>
                </p:nvCxnSpPr>
                <p:spPr>
                  <a:xfrm>
                    <a:off x="8991600" y="593556"/>
                    <a:ext cx="2093400" cy="150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5" name="Shape 695"/>
                  <p:cNvCxnSpPr>
                    <a:stCxn id="691" idx="5"/>
                    <a:endCxn id="691" idx="3"/>
                  </p:cNvCxnSpPr>
                  <p:nvPr/>
                </p:nvCxnSpPr>
                <p:spPr>
                  <a:xfrm flipH="1">
                    <a:off x="6898200" y="593556"/>
                    <a:ext cx="2093400" cy="150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696" name="Shape 696"/>
                <p:cNvSpPr txBox="1"/>
                <p:nvPr/>
              </p:nvSpPr>
              <p:spPr>
                <a:xfrm>
                  <a:off x="7161384" y="1267325"/>
                  <a:ext cx="4507832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3800" b="1">
                      <a:solidFill>
                        <a:srgbClr val="F5F1F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TEAM MEMBERS</a:t>
                  </a:r>
                </a:p>
              </p:txBody>
            </p:sp>
          </p:grpSp>
        </p:grpSp>
        <p:grpSp>
          <p:nvGrpSpPr>
            <p:cNvPr id="700" name="Shape 700"/>
            <p:cNvGrpSpPr/>
            <p:nvPr/>
          </p:nvGrpSpPr>
          <p:grpSpPr>
            <a:xfrm>
              <a:off x="6799540" y="2331967"/>
              <a:ext cx="3352799" cy="2676924"/>
              <a:chOff x="6799540" y="2091335"/>
              <a:chExt cx="3352799" cy="2676924"/>
            </a:xfrm>
          </p:grpSpPr>
          <p:sp>
            <p:nvSpPr>
              <p:cNvPr id="701" name="Shape 701"/>
              <p:cNvSpPr txBox="1"/>
              <p:nvPr/>
            </p:nvSpPr>
            <p:spPr>
              <a:xfrm>
                <a:off x="6799540" y="2091335"/>
                <a:ext cx="30801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457200" marR="0" lvl="0" indent="-457200" algn="l" rtl="0">
                  <a:spcBef>
                    <a:spcPts val="0"/>
                  </a:spcBef>
                  <a:buClr>
                    <a:srgbClr val="EE9AB6"/>
                  </a:buClr>
                  <a:buSzPct val="100000"/>
                  <a:buFont typeface="Noto Sans Symbols"/>
                  <a:buChar char="▪"/>
                </a:pPr>
                <a:r>
                  <a:rPr lang="en-GB" sz="3200" b="1" dirty="0">
                    <a:solidFill>
                      <a:srgbClr val="EE9AB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G I R L S :</a:t>
                </a:r>
              </a:p>
            </p:txBody>
          </p:sp>
          <p:sp>
            <p:nvSpPr>
              <p:cNvPr id="702" name="Shape 702"/>
              <p:cNvSpPr txBox="1"/>
              <p:nvPr/>
            </p:nvSpPr>
            <p:spPr>
              <a:xfrm>
                <a:off x="6799540" y="2829268"/>
                <a:ext cx="3352799" cy="1938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Razan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Alotaibi</a:t>
                </a:r>
                <a:endParaRPr lang="en-GB"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Do</a:t>
                </a:r>
                <a:r>
                  <a:rPr lang="x-none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’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aa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Walid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Ohood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Abdullah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Nouf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Aloqili</a:t>
                </a:r>
                <a:endParaRPr lang="en-GB"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Thikrayat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Omar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endParaRPr lang="en-GB"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endParaRPr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4" name="Group 78"/>
          <p:cNvGrpSpPr/>
          <p:nvPr/>
        </p:nvGrpSpPr>
        <p:grpSpPr>
          <a:xfrm>
            <a:off x="-299685" y="0"/>
            <a:ext cx="6554203" cy="5759116"/>
            <a:chOff x="-299685" y="0"/>
            <a:chExt cx="6554203" cy="5759116"/>
          </a:xfrm>
        </p:grpSpPr>
        <p:grpSp>
          <p:nvGrpSpPr>
            <p:cNvPr id="45" name="Group 22"/>
            <p:cNvGrpSpPr/>
            <p:nvPr/>
          </p:nvGrpSpPr>
          <p:grpSpPr>
            <a:xfrm>
              <a:off x="-299685" y="0"/>
              <a:ext cx="6554203" cy="5759116"/>
              <a:chOff x="2819399" y="685800"/>
              <a:chExt cx="6667500" cy="5359400"/>
            </a:xfrm>
          </p:grpSpPr>
          <p:sp>
            <p:nvSpPr>
              <p:cNvPr id="47" name="10-Point Star 9"/>
              <p:cNvSpPr/>
              <p:nvPr/>
            </p:nvSpPr>
            <p:spPr>
              <a:xfrm>
                <a:off x="3367049" y="868062"/>
                <a:ext cx="5434052" cy="4973137"/>
              </a:xfrm>
              <a:prstGeom prst="star10">
                <a:avLst>
                  <a:gd name="adj" fmla="val 47106"/>
                  <a:gd name="hf" fmla="val 105146"/>
                </a:avLst>
              </a:prstGeom>
              <a:noFill/>
              <a:ln>
                <a:solidFill>
                  <a:srgbClr val="FAEFF4">
                    <a:alpha val="4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10-Point Star 10"/>
              <p:cNvSpPr/>
              <p:nvPr/>
            </p:nvSpPr>
            <p:spPr>
              <a:xfrm>
                <a:off x="3238500" y="685800"/>
                <a:ext cx="5751768" cy="5359400"/>
              </a:xfrm>
              <a:prstGeom prst="star10">
                <a:avLst>
                  <a:gd name="adj" fmla="val 40518"/>
                  <a:gd name="hf" fmla="val 105146"/>
                </a:avLst>
              </a:prstGeom>
              <a:noFill/>
              <a:ln>
                <a:solidFill>
                  <a:srgbClr val="FAEFF4">
                    <a:alpha val="4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6-Point Star 11"/>
              <p:cNvSpPr/>
              <p:nvPr/>
            </p:nvSpPr>
            <p:spPr>
              <a:xfrm>
                <a:off x="4064000" y="1117600"/>
                <a:ext cx="4191000" cy="4495800"/>
              </a:xfrm>
              <a:prstGeom prst="star6">
                <a:avLst>
                  <a:gd name="adj" fmla="val 42895"/>
                  <a:gd name="hf" fmla="val 115470"/>
                </a:avLst>
              </a:prstGeom>
              <a:noFill/>
              <a:ln>
                <a:solidFill>
                  <a:srgbClr val="FAEFF4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6-Point Star 12"/>
              <p:cNvSpPr/>
              <p:nvPr/>
            </p:nvSpPr>
            <p:spPr>
              <a:xfrm>
                <a:off x="4191000" y="1206500"/>
                <a:ext cx="3924300" cy="4343400"/>
              </a:xfrm>
              <a:prstGeom prst="star6">
                <a:avLst>
                  <a:gd name="adj" fmla="val 42895"/>
                  <a:gd name="hf" fmla="val 115470"/>
                </a:avLst>
              </a:prstGeom>
              <a:solidFill>
                <a:srgbClr val="7AADA2"/>
              </a:solidFill>
              <a:ln>
                <a:solidFill>
                  <a:srgbClr val="FAEFF4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riangle 13"/>
              <p:cNvSpPr/>
              <p:nvPr/>
            </p:nvSpPr>
            <p:spPr>
              <a:xfrm>
                <a:off x="4178300" y="1231900"/>
                <a:ext cx="3949700" cy="32131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Triangle 14"/>
              <p:cNvSpPr/>
              <p:nvPr/>
            </p:nvSpPr>
            <p:spPr>
              <a:xfrm>
                <a:off x="4648200" y="1600200"/>
                <a:ext cx="3022600" cy="26035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Triangle 15"/>
              <p:cNvSpPr/>
              <p:nvPr/>
            </p:nvSpPr>
            <p:spPr>
              <a:xfrm>
                <a:off x="5053935" y="1905000"/>
                <a:ext cx="2209800" cy="21463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18"/>
              <p:cNvCxnSpPr/>
              <p:nvPr/>
            </p:nvCxnSpPr>
            <p:spPr>
              <a:xfrm>
                <a:off x="6153150" y="1231900"/>
                <a:ext cx="0" cy="2794000"/>
              </a:xfrm>
              <a:prstGeom prst="line">
                <a:avLst/>
              </a:prstGeom>
              <a:ln>
                <a:solidFill>
                  <a:srgbClr val="FAEFF4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19"/>
              <p:cNvSpPr txBox="1"/>
              <p:nvPr/>
            </p:nvSpPr>
            <p:spPr>
              <a:xfrm>
                <a:off x="4144847" y="2348604"/>
                <a:ext cx="4446419" cy="51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charset="2"/>
                  <a:buChar char="§"/>
                </a:pPr>
                <a:r>
                  <a:rPr lang="en-GB" sz="3000" b="1" i="1" dirty="0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TEAM LEADERS :</a:t>
                </a:r>
              </a:p>
            </p:txBody>
          </p:sp>
          <p:sp>
            <p:nvSpPr>
              <p:cNvPr id="57" name="TextBox 21"/>
              <p:cNvSpPr txBox="1"/>
              <p:nvPr/>
            </p:nvSpPr>
            <p:spPr>
              <a:xfrm>
                <a:off x="2819399" y="3054045"/>
                <a:ext cx="6667500" cy="105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i="1" dirty="0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YAZEED ALMUTAIRI</a:t>
                </a:r>
              </a:p>
              <a:p>
                <a:pPr algn="ctr"/>
                <a:r>
                  <a:rPr lang="en-GB" sz="3600" b="1" i="1" dirty="0" err="1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Nehal</a:t>
                </a:r>
                <a:r>
                  <a:rPr lang="en-GB" sz="3600" b="1" i="1" dirty="0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en-GB" sz="3600" b="1" i="1" dirty="0" err="1">
                    <a:solidFill>
                      <a:srgbClr val="F5F1F1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Beyari</a:t>
                </a:r>
                <a:endParaRPr lang="en-GB" sz="3600" b="1" i="1" dirty="0">
                  <a:solidFill>
                    <a:srgbClr val="F5F1F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46" name="Oval 16"/>
            <p:cNvSpPr/>
            <p:nvPr/>
          </p:nvSpPr>
          <p:spPr>
            <a:xfrm>
              <a:off x="2326104" y="2294021"/>
              <a:ext cx="1347538" cy="1251284"/>
            </a:xfrm>
            <a:prstGeom prst="ellipse">
              <a:avLst/>
            </a:prstGeom>
            <a:noFill/>
            <a:ln>
              <a:solidFill>
                <a:srgbClr val="FAEFF4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533627" y="6178771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25000"/>
            </a:pPr>
            <a:r>
              <a:rPr lang="en-GB" sz="2400" b="1" dirty="0">
                <a:solidFill>
                  <a:srgbClr val="618E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MUHANNED ALZAHRANI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8661400" y="0"/>
            <a:ext cx="3530600" cy="6858000"/>
            <a:chOff x="8661400" y="0"/>
            <a:chExt cx="3530600" cy="6858000"/>
          </a:xfrm>
        </p:grpSpPr>
        <p:sp>
          <p:nvSpPr>
            <p:cNvPr id="127" name="Shape 127"/>
            <p:cNvSpPr/>
            <p:nvPr/>
          </p:nvSpPr>
          <p:spPr>
            <a:xfrm>
              <a:off x="11493500" y="0"/>
              <a:ext cx="698500" cy="68580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10083800" y="0"/>
              <a:ext cx="698500" cy="6858000"/>
            </a:xfrm>
            <a:prstGeom prst="rect">
              <a:avLst/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8661400" y="0"/>
              <a:ext cx="698500" cy="685800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0" name="Shape 130"/>
          <p:cNvCxnSpPr/>
          <p:nvPr/>
        </p:nvCxnSpPr>
        <p:spPr>
          <a:xfrm>
            <a:off x="898358" y="1171074"/>
            <a:ext cx="6416841" cy="0"/>
          </a:xfrm>
          <a:prstGeom prst="straightConnector1">
            <a:avLst/>
          </a:prstGeom>
          <a:noFill/>
          <a:ln w="25400" cap="flat" cmpd="sng">
            <a:solidFill>
              <a:srgbClr val="00213F"/>
            </a:solidFill>
            <a:prstDash val="dot"/>
            <a:miter/>
            <a:headEnd type="none" w="med" len="med"/>
            <a:tailEnd type="none" w="med" len="med"/>
          </a:ln>
        </p:spPr>
      </p:cxnSp>
      <p:sp>
        <p:nvSpPr>
          <p:cNvPr id="131" name="Shape 131"/>
          <p:cNvSpPr txBox="1"/>
          <p:nvPr/>
        </p:nvSpPr>
        <p:spPr>
          <a:xfrm>
            <a:off x="532596" y="192505"/>
            <a:ext cx="7660428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600" b="1" dirty="0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B J E C T I V E S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95660" y="1955903"/>
            <a:ext cx="7734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Describe the development of the thyroid and parathyroid glands.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Describe the most common congenital anomalies of the thyroid gland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4" name="صورة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3" y="4487221"/>
            <a:ext cx="620704" cy="48881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286537" y="4577739"/>
            <a:ext cx="1584251" cy="307777"/>
          </a:xfrm>
          <a:prstGeom prst="rect">
            <a:avLst/>
          </a:prstGeom>
          <a:noFill/>
          <a:ln>
            <a:solidFill>
              <a:srgbClr val="7AADA2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Very useful video</a:t>
            </a:r>
            <a:endParaRPr lang="x-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192617" y="543783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905" y="1039660"/>
            <a:ext cx="901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288903" y="877453"/>
            <a:ext cx="12331700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 head and neck  region develops  from </a:t>
            </a:r>
            <a:r>
              <a:rPr lang="en-US" altLang="en-US" sz="16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pharyngeal apparatus*.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1600" u="sng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formed of: </a:t>
            </a:r>
            <a:endParaRPr lang="en-US" altLang="en-US" sz="1200" kern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Pharyngeal arches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Pharyngeal clefts or grooves (externally)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16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Pharyngeal pouches or membranes (internally).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7059" y="95759"/>
            <a:ext cx="352211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Pharyngeal Apparatus</a:t>
            </a:r>
          </a:p>
        </p:txBody>
      </p:sp>
      <p:pic>
        <p:nvPicPr>
          <p:cNvPr id="13" name="Picture 5" descr="EEBE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874" r="1666" b="7011"/>
          <a:stretch>
            <a:fillRect/>
          </a:stretch>
        </p:blipFill>
        <p:spPr bwMode="auto">
          <a:xfrm>
            <a:off x="8746290" y="673217"/>
            <a:ext cx="3082914" cy="177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مستقيم 7"/>
          <p:cNvCxnSpPr/>
          <p:nvPr/>
        </p:nvCxnSpPr>
        <p:spPr>
          <a:xfrm>
            <a:off x="581891" y="2227259"/>
            <a:ext cx="162691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9651130" y="662194"/>
            <a:ext cx="939800" cy="2085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0" name="مستطيل 9"/>
          <p:cNvSpPr/>
          <p:nvPr/>
        </p:nvSpPr>
        <p:spPr>
          <a:xfrm>
            <a:off x="288903" y="3036651"/>
            <a:ext cx="6796695" cy="2062103"/>
          </a:xfrm>
          <a:prstGeom prst="rect">
            <a:avLst/>
          </a:prstGeom>
          <a:ln>
            <a:solidFill>
              <a:srgbClr val="95D3C6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mesoderm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head and neck regions divided into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 cubical masses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called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6 pharyngeal or branchial arches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(number 5 early degenerates) </a:t>
            </a:r>
          </a:p>
          <a:p>
            <a:pPr>
              <a:defRPr/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Each arch is formed of a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mesoderm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Covered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externally by ectoderm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between 2 arches from outside is called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cleft or groove.</a:t>
            </a:r>
          </a:p>
          <a:p>
            <a:pPr>
              <a:defRPr/>
            </a:pP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Each arch is lined from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by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endoderm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between the 2 arches from inside is called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pouch.</a:t>
            </a:r>
          </a:p>
        </p:txBody>
      </p:sp>
      <p:pic>
        <p:nvPicPr>
          <p:cNvPr id="18" name="Picture 7" descr="fe11#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8" t="11427" b="8571"/>
          <a:stretch>
            <a:fillRect/>
          </a:stretch>
        </p:blipFill>
        <p:spPr bwMode="auto">
          <a:xfrm>
            <a:off x="10465605" y="3076122"/>
            <a:ext cx="1726395" cy="1839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https://mail.google.com/mail/u/0/?ui=2&amp;ik=af199d2eaa&amp;view=fimg&amp;th=160f6d2c010f9583&amp;attid=0.1&amp;disp=emb&amp;realattid=160f6d2b196ad357a331&amp;attbid=ANGjdJ-PuaXuoeGF5Z5SDcRI0vpTh8Rz9XfXKBjlvPKeJQ8KJyTn8d0l0k9odYRg75A4Fxey0saEANoNrxnRYYbXGq4N5rKHIPETJ4hNyn5fHcm_jJf3LP6LaQhTU0Y&amp;sz=s0-l75-ft&amp;ats=1515969501717&amp;rm=160f6d2c010f9583&amp;zw&amp;atsh=1"/>
          <p:cNvSpPr>
            <a:spLocks noChangeAspect="1" noChangeArrowheads="1"/>
          </p:cNvSpPr>
          <p:nvPr/>
        </p:nvSpPr>
        <p:spPr bwMode="auto">
          <a:xfrm>
            <a:off x="650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514" b="15854"/>
          <a:stretch/>
        </p:blipFill>
        <p:spPr>
          <a:xfrm>
            <a:off x="7243422" y="2813330"/>
            <a:ext cx="3064360" cy="210275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9651211" y="4649370"/>
            <a:ext cx="93971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</a:t>
            </a:r>
            <a:endParaRPr lang="x-none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41" y="2443942"/>
            <a:ext cx="495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It is an embryonic system that gives arise of all head and neck structures such as (muscles ,bones, ...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2540" y="766444"/>
            <a:ext cx="745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8233" y="5285469"/>
            <a:ext cx="6508614" cy="138499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شرح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للسلايد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 rtl="1"/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الفرنجيل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اباراتس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فيه صفين (الأصفر والازرق) كور  فوق بعض (باللون البني)اللي هي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الفرنجيل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ارش ( لما نشوفه من الجنب ما يكون مسطح تخيلوا شكله زي نص الدائرة عشان يسهل عليكم) عشان كذا بيكون له سطح داخلي و سطح خارجي.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اول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شي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السطح الداخلي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بيتكون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الاندودرم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 التجويف بين أي كورتين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بيصير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اسمه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باوتش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السطح الخارجي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بيتكون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الاكتودرم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 التجويف بين أي كورتين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بيصير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اسمه كلفت.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داخل الكورة (الارش)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بيتكون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الميزودرم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049620" y="1235035"/>
            <a:ext cx="647575" cy="201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22" name="رابط مستقيم 21"/>
          <p:cNvCxnSpPr/>
          <p:nvPr/>
        </p:nvCxnSpPr>
        <p:spPr>
          <a:xfrm flipV="1">
            <a:off x="581891" y="1946923"/>
            <a:ext cx="1344412" cy="63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8811491" y="1579418"/>
            <a:ext cx="54626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</a:t>
            </a:r>
            <a:endParaRPr lang="x-none" sz="12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رابط كسهم مستقيم 25"/>
          <p:cNvCxnSpPr/>
          <p:nvPr/>
        </p:nvCxnSpPr>
        <p:spPr>
          <a:xfrm flipV="1">
            <a:off x="9224751" y="1419199"/>
            <a:ext cx="306945" cy="27848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>
            <a:off x="581351" y="1685808"/>
            <a:ext cx="1496290" cy="11875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79169" y="1427078"/>
            <a:ext cx="323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x-none" altLang="en-US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هذا السيستم عبارة عن 3 اجزاء</a:t>
            </a:r>
            <a:endParaRPr lang="en-US" altLang="en-US" kern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75249" y="5151739"/>
            <a:ext cx="6612673" cy="1641448"/>
          </a:xfrm>
          <a:prstGeom prst="rect">
            <a:avLst/>
          </a:prstGeom>
          <a:noFill/>
          <a:ln w="38100">
            <a:solidFill>
              <a:srgbClr val="7AADA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297547" y="442519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905" y="1039660"/>
            <a:ext cx="901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7622" y="739868"/>
            <a:ext cx="990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6684" y="562439"/>
            <a:ext cx="12017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ct val="0"/>
              </a:spcBef>
            </a:pPr>
            <a:endParaRPr lang="en-US" altLang="en-US" sz="1600" dirty="0"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</a:pPr>
            <a:endParaRPr lang="en-US" altLang="en-US" sz="1600" dirty="0"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</a:pPr>
            <a:endParaRPr lang="en-US" altLang="en-US" sz="1600" dirty="0"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</a:pPr>
            <a:endParaRPr lang="en-US" altLang="en-US" sz="1600" dirty="0"/>
          </a:p>
        </p:txBody>
      </p:sp>
      <p:graphicFrame>
        <p:nvGraphicFramePr>
          <p:cNvPr id="1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76934"/>
              </p:ext>
            </p:extLst>
          </p:nvPr>
        </p:nvGraphicFramePr>
        <p:xfrm>
          <a:off x="839305" y="1601553"/>
          <a:ext cx="6455100" cy="3358304"/>
        </p:xfrm>
        <a:graphic>
          <a:graphicData uri="http://schemas.openxmlformats.org/drawingml/2006/table">
            <a:tbl>
              <a:tblPr firstRow="1" bandRow="1">
                <a:tableStyleId>{FA756C97-6D7B-430A-97ED-F031B4137404}</a:tableStyleId>
              </a:tblPr>
              <a:tblGrid>
                <a:gridCol w="2151700">
                  <a:extLst>
                    <a:ext uri="{9D8B030D-6E8A-4147-A177-3AD203B41FA5}">
                      <a16:colId xmlns:a16="http://schemas.microsoft.com/office/drawing/2014/main" xmlns="" val="894424583"/>
                    </a:ext>
                  </a:extLst>
                </a:gridCol>
                <a:gridCol w="2151700">
                  <a:extLst>
                    <a:ext uri="{9D8B030D-6E8A-4147-A177-3AD203B41FA5}">
                      <a16:colId xmlns:a16="http://schemas.microsoft.com/office/drawing/2014/main" xmlns="" val="2075341338"/>
                    </a:ext>
                  </a:extLst>
                </a:gridCol>
                <a:gridCol w="2151700">
                  <a:extLst>
                    <a:ext uri="{9D8B030D-6E8A-4147-A177-3AD203B41FA5}">
                      <a16:colId xmlns:a16="http://schemas.microsoft.com/office/drawing/2014/main" xmlns="" val="1200332350"/>
                    </a:ext>
                  </a:extLst>
                </a:gridCol>
              </a:tblGrid>
              <a:tr h="3672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 number</a:t>
                      </a:r>
                    </a:p>
                  </a:txBody>
                  <a:tcPr anchor="ctr">
                    <a:solidFill>
                      <a:srgbClr val="95D3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Muscle</a:t>
                      </a:r>
                    </a:p>
                  </a:txBody>
                  <a:tcPr anchor="ctr">
                    <a:solidFill>
                      <a:srgbClr val="95D3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Nerve</a:t>
                      </a:r>
                    </a:p>
                  </a:txBody>
                  <a:tcPr anchor="ctr">
                    <a:solidFill>
                      <a:srgbClr val="95D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7170288"/>
                  </a:ext>
                </a:extLst>
              </a:tr>
              <a:tr h="6977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(mandibular)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Tensor tympani and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muscles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mastication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Trigeminal (5</a:t>
                      </a:r>
                      <a:r>
                        <a:rPr lang="en-US" sz="12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23753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Facial muscle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Facial (7</a:t>
                      </a:r>
                      <a:r>
                        <a:rPr lang="en-US" sz="12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669185"/>
                  </a:ext>
                </a:extLst>
              </a:tr>
              <a:tr h="3672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Stylopharyngeus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Glossopharyngeal (9</a:t>
                      </a:r>
                      <a:r>
                        <a:rPr lang="en-US" sz="12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)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498889"/>
                  </a:ext>
                </a:extLst>
              </a:tr>
              <a:tr h="5508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Cricothyroid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Vagus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(10</a:t>
                      </a:r>
                      <a:r>
                        <a:rPr lang="en-US" sz="12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(external laryngeal nerve)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7136775"/>
                  </a:ext>
                </a:extLst>
              </a:tr>
              <a:tr h="5508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degenerates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95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laryngeal muscle 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(except </a:t>
                      </a:r>
                      <a:r>
                        <a:rPr lang="en-US" sz="12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cricothyroid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Vagus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(10</a:t>
                      </a:r>
                      <a:r>
                        <a:rPr lang="en-US" sz="12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(recurrent laryngeal nerve)</a:t>
                      </a:r>
                    </a:p>
                  </a:txBody>
                  <a:tcPr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2841979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62" y="814176"/>
            <a:ext cx="3250937" cy="2041360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511981" y="6272"/>
            <a:ext cx="390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TO UNDERSTAND !!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597166" y="102021"/>
            <a:ext cx="1313785" cy="3077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skip it </a:t>
            </a:r>
            <a:endParaRPr lang="x-none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62" y="3155328"/>
            <a:ext cx="3300248" cy="24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5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192617" y="543783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691" y="431889"/>
            <a:ext cx="8127234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the first endocrine gland to develop.</a:t>
            </a:r>
          </a:p>
          <a:p>
            <a:pPr marL="285750" indent="-285750" eaLnBrk="1" hangingPunct="1">
              <a:lnSpc>
                <a:spcPct val="150000"/>
              </a:lnSpc>
              <a:buFontTx/>
              <a:buChar char="-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alt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24</a:t>
            </a:r>
            <a:r>
              <a:rPr lang="en-US" altLang="en-US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 after fertilization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developed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thyroid gland begins its development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It develops from the </a:t>
            </a: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endoderm of the floor of the primitive pharynx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at the junction of the anterior 2/3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posterior 1/3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tongue,  (foramen cecum).</a:t>
            </a:r>
          </a:p>
          <a:p>
            <a:pPr eaLnBrk="1" hangingPunct="1"/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It develops from the (Thyroid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primordium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29492" y="43615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Thyroid </a:t>
            </a:r>
            <a:r>
              <a:rPr lang="en-US" sz="2800" b="1" dirty="0" err="1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Primordium</a:t>
            </a:r>
            <a:endParaRPr lang="x-none" sz="2800" b="1" dirty="0">
              <a:solidFill>
                <a:srgbClr val="7AADA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4" descr="fe18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8197" b="9836"/>
          <a:stretch>
            <a:fillRect/>
          </a:stretch>
        </p:blipFill>
        <p:spPr bwMode="auto">
          <a:xfrm>
            <a:off x="8984168" y="655295"/>
            <a:ext cx="2895776" cy="19544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رابط مستقيم 5"/>
          <p:cNvCxnSpPr/>
          <p:nvPr/>
        </p:nvCxnSpPr>
        <p:spPr>
          <a:xfrm>
            <a:off x="1924494" y="2430705"/>
            <a:ext cx="1499191" cy="133"/>
          </a:xfrm>
          <a:prstGeom prst="line">
            <a:avLst/>
          </a:prstGeom>
          <a:ln w="19050">
            <a:solidFill>
              <a:srgbClr val="ED0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10909300" y="1376237"/>
            <a:ext cx="749300" cy="474715"/>
          </a:xfrm>
          <a:prstGeom prst="rect">
            <a:avLst/>
          </a:prstGeom>
          <a:noFill/>
          <a:ln w="19050">
            <a:solidFill>
              <a:srgbClr val="ED0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9" name="مستطيل 8"/>
          <p:cNvSpPr/>
          <p:nvPr/>
        </p:nvSpPr>
        <p:spPr>
          <a:xfrm>
            <a:off x="224172" y="2934520"/>
            <a:ext cx="820637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As the tongue grows, the developing thyroid gland </a:t>
            </a: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descends downward in the neck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descends anterior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developing hyoid bone and laryngeal cartilages.</a:t>
            </a:r>
          </a:p>
        </p:txBody>
      </p:sp>
      <p:pic>
        <p:nvPicPr>
          <p:cNvPr id="16" name="Picture 4" descr="fe18_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16463" r="5124" b="7600"/>
          <a:stretch>
            <a:fillRect/>
          </a:stretch>
        </p:blipFill>
        <p:spPr bwMode="auto">
          <a:xfrm>
            <a:off x="10130393" y="2872581"/>
            <a:ext cx="2036207" cy="153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رابط مستقيم 11"/>
          <p:cNvCxnSpPr/>
          <p:nvPr/>
        </p:nvCxnSpPr>
        <p:spPr>
          <a:xfrm>
            <a:off x="3189767" y="3490303"/>
            <a:ext cx="87271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fe18_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/>
          <a:stretch>
            <a:fillRect/>
          </a:stretch>
        </p:blipFill>
        <p:spPr bwMode="auto">
          <a:xfrm>
            <a:off x="7650480" y="2932236"/>
            <a:ext cx="2436742" cy="153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9144001" y="4072270"/>
            <a:ext cx="457200" cy="14885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15" name="رابط مستقيم 14"/>
          <p:cNvCxnSpPr>
            <a:cxnSpLocks/>
          </p:cNvCxnSpPr>
          <p:nvPr/>
        </p:nvCxnSpPr>
        <p:spPr>
          <a:xfrm>
            <a:off x="3085546" y="3152129"/>
            <a:ext cx="976939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8293394" y="4006031"/>
            <a:ext cx="659219" cy="193829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22" name="رابط مستقيم 21"/>
          <p:cNvCxnSpPr>
            <a:cxnSpLocks/>
          </p:cNvCxnSpPr>
          <p:nvPr/>
        </p:nvCxnSpPr>
        <p:spPr>
          <a:xfrm>
            <a:off x="901148" y="3159538"/>
            <a:ext cx="5056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7666258" y="4178594"/>
            <a:ext cx="457018" cy="20365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4" name="مستطيل 23"/>
          <p:cNvSpPr/>
          <p:nvPr/>
        </p:nvSpPr>
        <p:spPr>
          <a:xfrm>
            <a:off x="11497591" y="3718971"/>
            <a:ext cx="520996" cy="21020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5" name="مستطيل 24"/>
          <p:cNvSpPr/>
          <p:nvPr/>
        </p:nvSpPr>
        <p:spPr>
          <a:xfrm>
            <a:off x="11529490" y="4029738"/>
            <a:ext cx="442772" cy="1488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6" name="مستطيل 25"/>
          <p:cNvSpPr/>
          <p:nvPr/>
        </p:nvSpPr>
        <p:spPr>
          <a:xfrm>
            <a:off x="11561389" y="4236659"/>
            <a:ext cx="637110" cy="166859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28" name="رابط مستقيم 27"/>
          <p:cNvCxnSpPr>
            <a:cxnSpLocks/>
          </p:cNvCxnSpPr>
          <p:nvPr/>
        </p:nvCxnSpPr>
        <p:spPr>
          <a:xfrm>
            <a:off x="4373219" y="3486576"/>
            <a:ext cx="143123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164661" y="3943348"/>
            <a:ext cx="736637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-The thyroid is connected to the developing tongue by a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narrow tube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called the thyroglossal duct.</a:t>
            </a:r>
          </a:p>
          <a:p>
            <a:pPr>
              <a:lnSpc>
                <a:spcPct val="80000"/>
              </a:lnSpc>
              <a:defRPr/>
            </a:pP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At first, the thyroid primordium is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hollow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soon it becomes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then, it’s divided into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lobes and an isthmus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38" name="رابط مستقيم 37"/>
          <p:cNvCxnSpPr/>
          <p:nvPr/>
        </p:nvCxnSpPr>
        <p:spPr>
          <a:xfrm>
            <a:off x="322151" y="4194560"/>
            <a:ext cx="983882" cy="696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>
            <a:cxnSpLocks/>
          </p:cNvCxnSpPr>
          <p:nvPr/>
        </p:nvCxnSpPr>
        <p:spPr>
          <a:xfrm>
            <a:off x="3414198" y="4201527"/>
            <a:ext cx="57884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>
            <a:off x="6015729" y="4232860"/>
            <a:ext cx="1359739" cy="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/>
          <p:cNvSpPr/>
          <p:nvPr/>
        </p:nvSpPr>
        <p:spPr>
          <a:xfrm>
            <a:off x="11408735" y="3330646"/>
            <a:ext cx="757865" cy="30740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48" name="رابط مستقيم 47"/>
          <p:cNvCxnSpPr/>
          <p:nvPr/>
        </p:nvCxnSpPr>
        <p:spPr>
          <a:xfrm>
            <a:off x="1188492" y="4811414"/>
            <a:ext cx="1477929" cy="8988"/>
          </a:xfrm>
          <a:prstGeom prst="line">
            <a:avLst/>
          </a:prstGeom>
          <a:ln w="19050">
            <a:solidFill>
              <a:srgbClr val="ED0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3166" y="4289488"/>
            <a:ext cx="693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The thyroid descends through the thyroglossal duct witch passes within the tongue.  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356779" y="207407"/>
            <a:ext cx="423492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x-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الثايرويد البدائية (بداية تكون الثايرويد </a:t>
            </a:r>
            <a:r>
              <a:rPr lang="x-none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قلاند</a:t>
            </a:r>
            <a:r>
              <a:rPr lang="x-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9632177" y="1427213"/>
            <a:ext cx="356046" cy="154379"/>
          </a:xfrm>
          <a:prstGeom prst="straightConnector1">
            <a:avLst/>
          </a:prstGeom>
          <a:ln w="19050">
            <a:solidFill>
              <a:srgbClr val="C388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9168166" y="1276477"/>
            <a:ext cx="55252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C388F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floor</a:t>
            </a:r>
            <a:endParaRPr lang="x-none" sz="1200" b="1" dirty="0">
              <a:solidFill>
                <a:srgbClr val="C388F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رابط مستقيم 20"/>
          <p:cNvCxnSpPr/>
          <p:nvPr/>
        </p:nvCxnSpPr>
        <p:spPr>
          <a:xfrm>
            <a:off x="2909455" y="1662486"/>
            <a:ext cx="2382755" cy="16097"/>
          </a:xfrm>
          <a:prstGeom prst="line">
            <a:avLst/>
          </a:prstGeom>
          <a:ln w="19050">
            <a:solidFill>
              <a:srgbClr val="C38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صورة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59" y="1702025"/>
            <a:ext cx="1592091" cy="1195316"/>
          </a:xfrm>
          <a:prstGeom prst="rect">
            <a:avLst/>
          </a:prstGeom>
        </p:spPr>
      </p:pic>
      <p:cxnSp>
        <p:nvCxnSpPr>
          <p:cNvPr id="32" name="رابط مستقيم 31"/>
          <p:cNvCxnSpPr/>
          <p:nvPr/>
        </p:nvCxnSpPr>
        <p:spPr>
          <a:xfrm flipV="1">
            <a:off x="2799771" y="1990725"/>
            <a:ext cx="1219779" cy="1"/>
          </a:xfrm>
          <a:prstGeom prst="line">
            <a:avLst/>
          </a:prstGeom>
          <a:ln w="19050">
            <a:solidFill>
              <a:srgbClr val="82E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/>
          <p:cNvSpPr/>
          <p:nvPr/>
        </p:nvSpPr>
        <p:spPr>
          <a:xfrm>
            <a:off x="7126605" y="2074431"/>
            <a:ext cx="519804" cy="154230"/>
          </a:xfrm>
          <a:prstGeom prst="rect">
            <a:avLst/>
          </a:prstGeom>
          <a:noFill/>
          <a:ln>
            <a:solidFill>
              <a:srgbClr val="82E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36" name="رابط كسهم مستقيم 35"/>
          <p:cNvCxnSpPr/>
          <p:nvPr/>
        </p:nvCxnSpPr>
        <p:spPr>
          <a:xfrm flipV="1">
            <a:off x="9585003" y="1662486"/>
            <a:ext cx="260746" cy="3953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9027645" y="1571175"/>
            <a:ext cx="79704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tongue</a:t>
            </a:r>
            <a:endParaRPr lang="x-none" sz="12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549074" y="5042422"/>
            <a:ext cx="5558721" cy="1569660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شرح </a:t>
            </a:r>
            <a:r>
              <a:rPr lang="x-none" sz="12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السلايد</a:t>
            </a:r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(ضروري تقروا الكلام و تمشوا مع الصور)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خلال تكون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الامبريو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يكون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الفارنقس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واللسان جنب بعض بشكل افقي ومستقيم 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خلال تكون الثايرويد تبدا تكونها بشي اسمه 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Thyroid primordium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يعني الثايرويد البدائية 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 الثايرويد تبدا تتكون ف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floor of pharynx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تحديدا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junction of the anterior 2/3</a:t>
            </a:r>
            <a:r>
              <a:rPr lang="en-US" sz="12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posterior 1/3</a:t>
            </a:r>
            <a:r>
              <a:rPr lang="en-US" sz="12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tongue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بعدين هذا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الجنكشن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يتحول ل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foramen cecum </a:t>
            </a:r>
            <a:endParaRPr lang="x-non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المهم كل ما اللسان يكبر كل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ماتنزل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الثايرويد ل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neck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خلال </a:t>
            </a:r>
          </a:p>
          <a:p>
            <a:pPr algn="r" rtl="1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Thyroglossal duct </a:t>
            </a:r>
            <a:endParaRPr lang="x-non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9245155" y="3159538"/>
            <a:ext cx="842067" cy="1711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4" name="مستطيل 43"/>
          <p:cNvSpPr/>
          <p:nvPr/>
        </p:nvSpPr>
        <p:spPr>
          <a:xfrm>
            <a:off x="8623003" y="2902400"/>
            <a:ext cx="622152" cy="219893"/>
          </a:xfrm>
          <a:prstGeom prst="rect">
            <a:avLst/>
          </a:prstGeom>
          <a:noFill/>
          <a:ln w="19050">
            <a:solidFill>
              <a:srgbClr val="82E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1" name="مربع نص 50"/>
          <p:cNvSpPr txBox="1"/>
          <p:nvPr/>
        </p:nvSpPr>
        <p:spPr>
          <a:xfrm>
            <a:off x="7110106" y="2631896"/>
            <a:ext cx="93971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</a:t>
            </a:r>
            <a:endParaRPr lang="x-non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0225" y="5033899"/>
            <a:ext cx="5558721" cy="1667984"/>
          </a:xfrm>
          <a:prstGeom prst="rect">
            <a:avLst/>
          </a:prstGeom>
          <a:noFill/>
          <a:ln w="28575">
            <a:solidFill>
              <a:srgbClr val="7AADA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2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192617" y="543783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396" y="843677"/>
            <a:ext cx="6004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By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week (50</a:t>
            </a:r>
            <a:r>
              <a:rPr lang="en-US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day)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gland takes its final shape and position, and the thyroglossal duct begins to fibrosis and degeneration.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18919" y="1799117"/>
            <a:ext cx="7246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Its </a:t>
            </a:r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end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duct persists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(remain)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dorsum of the tongue as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foramen cecum.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(it was the line of attachment between duct and the tongue)</a:t>
            </a:r>
          </a:p>
          <a:p>
            <a:pPr algn="just">
              <a:defRPr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-The </a:t>
            </a:r>
            <a:r>
              <a:rPr lang="en-US" sz="1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part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duct may persists in 50% of people to form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pyramidal lobe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pyramidal lobe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</a:t>
            </a:r>
            <a:r>
              <a:rPr lang="en-US" sz="1800" b="1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lobe)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be attached to the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hyoid bone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fibrous or smooth muscle called the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Levator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glandulae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thyroidae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81232" y="52640"/>
            <a:ext cx="411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CONT..</a:t>
            </a:r>
            <a:endParaRPr lang="x-none" sz="2400" b="1" dirty="0">
              <a:solidFill>
                <a:srgbClr val="7AADA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Picture 4" descr="fe18_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9006" b="7083"/>
          <a:stretch>
            <a:fillRect/>
          </a:stretch>
        </p:blipFill>
        <p:spPr bwMode="auto">
          <a:xfrm>
            <a:off x="7852704" y="1272665"/>
            <a:ext cx="3951767" cy="194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9461618" y="1068843"/>
            <a:ext cx="1222936" cy="477323"/>
          </a:xfrm>
          <a:prstGeom prst="straightConnector1">
            <a:avLst/>
          </a:prstGeom>
          <a:ln>
            <a:solidFill>
              <a:srgbClr val="ED06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0684554" y="590625"/>
            <a:ext cx="875874" cy="646331"/>
          </a:xfrm>
          <a:prstGeom prst="rect">
            <a:avLst/>
          </a:prstGeom>
          <a:noFill/>
          <a:ln w="9525">
            <a:solidFill>
              <a:srgbClr val="EE3D9B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Levator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glandulae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thyroidae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381232" y="1516916"/>
            <a:ext cx="1222281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10837456" y="1799117"/>
            <a:ext cx="935666" cy="40403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26" name="رابط مستقيم 25"/>
          <p:cNvCxnSpPr>
            <a:cxnSpLocks/>
          </p:cNvCxnSpPr>
          <p:nvPr/>
        </p:nvCxnSpPr>
        <p:spPr>
          <a:xfrm>
            <a:off x="3803374" y="3996553"/>
            <a:ext cx="2637183" cy="0"/>
          </a:xfrm>
          <a:prstGeom prst="line">
            <a:avLst/>
          </a:prstGeom>
          <a:ln w="19050">
            <a:solidFill>
              <a:srgbClr val="EE3D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2315" t="20007" r="8572" b="5348"/>
          <a:stretch/>
        </p:blipFill>
        <p:spPr>
          <a:xfrm>
            <a:off x="9333992" y="80990"/>
            <a:ext cx="762322" cy="1089764"/>
          </a:xfrm>
          <a:prstGeom prst="rect">
            <a:avLst/>
          </a:prstGeom>
        </p:spPr>
      </p:pic>
      <p:cxnSp>
        <p:nvCxnSpPr>
          <p:cNvPr id="25" name="رابط كسهم مستقيم 6"/>
          <p:cNvCxnSpPr/>
          <p:nvPr/>
        </p:nvCxnSpPr>
        <p:spPr>
          <a:xfrm flipH="1" flipV="1">
            <a:off x="9715153" y="395210"/>
            <a:ext cx="958548" cy="326973"/>
          </a:xfrm>
          <a:prstGeom prst="straightConnector1">
            <a:avLst/>
          </a:prstGeom>
          <a:ln>
            <a:solidFill>
              <a:srgbClr val="ED06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17493" y="1027468"/>
            <a:ext cx="465192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Extra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6580669" y="3864785"/>
            <a:ext cx="5473647" cy="2492990"/>
          </a:xfrm>
          <a:prstGeom prst="rect">
            <a:avLst/>
          </a:prstGeom>
          <a:noFill/>
          <a:ln>
            <a:solidFill>
              <a:srgbClr val="7AADA2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شرح </a:t>
            </a:r>
            <a:r>
              <a:rPr lang="x-none" sz="12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السلايد</a:t>
            </a:r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 الثايرويد وصلت لمكانها الأصلي ف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neck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طيب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ايش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مصير ال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thyroglossal duct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  <a:p>
            <a:pPr algn="r" rtl="1"/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نهاية الجزء العلوي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الدكت رح تكون مفتوحة وتكون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foramen cecum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زي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دبريشن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 اللسان (ارجعوا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السلايد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اللي قبلها وشوفوا الصورة) </a:t>
            </a:r>
          </a:p>
          <a:p>
            <a:pPr algn="r" rtl="1"/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الجزء السفلي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الدكت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له حالتين: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يتقفل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ويصيرله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فايبروسس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وبعدين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degenerated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وهذا عند 50% من الناس (في هذه الحالة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مايصير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عندي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Levator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glandulae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thyroidae</a:t>
            </a:r>
            <a:endParaRPr lang="x-non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x-non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مايتقفل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ويكون عندي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pyramidal lobe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اللي هو اللوب الثالث من الثايرويد ويكون عند 50% من الناس</a:t>
            </a:r>
          </a:p>
          <a:p>
            <a:pPr algn="r" rtl="1"/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الجزء الوسط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الدكت </a:t>
            </a:r>
            <a:r>
              <a:rPr lang="x-none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عبارة عن فايبرس او سموث مسل يروح يمتد ويرتبط مع الهاييويد بون ويكون عندي</a:t>
            </a:r>
            <a:endParaRPr lang="x-non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Levator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glandulae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thyroidae</a:t>
            </a:r>
            <a:endParaRPr lang="x-non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زي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ماعرفنا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انها تربط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البيرميدال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لوب مع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الهايوويد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بون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8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297547" y="442519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99984" y="-2800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Congenital Anomalies</a:t>
            </a:r>
          </a:p>
        </p:txBody>
      </p:sp>
      <p:graphicFrame>
        <p:nvGraphicFramePr>
          <p:cNvPr id="12" name="رسم تخطيطي 11"/>
          <p:cNvGraphicFramePr/>
          <p:nvPr>
            <p:extLst>
              <p:ext uri="{D42A27DB-BD31-4B8C-83A1-F6EECF244321}">
                <p14:modId xmlns:p14="http://schemas.microsoft.com/office/powerpoint/2010/main" val="3864929606"/>
              </p:ext>
            </p:extLst>
          </p:nvPr>
        </p:nvGraphicFramePr>
        <p:xfrm>
          <a:off x="2051425" y="4425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مربع نص 20"/>
          <p:cNvSpPr txBox="1"/>
          <p:nvPr/>
        </p:nvSpPr>
        <p:spPr>
          <a:xfrm>
            <a:off x="9946889" y="6075672"/>
            <a:ext cx="2127618" cy="276999"/>
          </a:xfrm>
          <a:prstGeom prst="rect">
            <a:avLst/>
          </a:prstGeom>
          <a:noFill/>
          <a:ln>
            <a:solidFill>
              <a:srgbClr val="82E7D2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ما تكونت عندي ثايرويد اساسا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7399340" y="5827948"/>
            <a:ext cx="2171158" cy="861774"/>
          </a:xfrm>
          <a:prstGeom prst="rect">
            <a:avLst/>
          </a:prstGeom>
          <a:noFill/>
          <a:ln>
            <a:solidFill>
              <a:srgbClr val="82E7D2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قصور في وظيفة الثايرويد 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عشان كدا اول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مايولد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الجنين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ياخذوا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عينة دم من رجله عشان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يتاكدوا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مستوى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T4 and T3</a:t>
            </a:r>
            <a:endParaRPr lang="x-non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665193" y="5998727"/>
            <a:ext cx="2222204" cy="646331"/>
          </a:xfrm>
          <a:prstGeom prst="rect">
            <a:avLst/>
          </a:prstGeom>
          <a:noFill/>
          <a:ln>
            <a:solidFill>
              <a:srgbClr val="82E7D2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***الثايرويد تكون موجودة بس 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 ممكن نلاقي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Thyroid tissue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مكان ثاني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1371600" y="6144171"/>
            <a:ext cx="2781650" cy="276999"/>
          </a:xfrm>
          <a:prstGeom prst="rect">
            <a:avLst/>
          </a:prstGeom>
          <a:noFill/>
          <a:ln>
            <a:solidFill>
              <a:srgbClr val="82E7D2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**** تكون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الدكت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كلها مفتوحة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ماتقفلت</a:t>
            </a:r>
            <a:endParaRPr lang="x-none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6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192617" y="543783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3830" y="53842"/>
            <a:ext cx="4939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Congenital Anomalies: (CONT..)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89489" y="1603888"/>
            <a:ext cx="6747228" cy="183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EE3D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showing the possible locations of thyroglossal duct cysts at the broken line indicating the course of the duct.                                                             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 thyroglossal duct sinus is illustrated.</a:t>
            </a:r>
          </a:p>
          <a:p>
            <a:pPr eaLnBrk="1" hangingPunct="1"/>
            <a:endParaRPr lang="en-US" altLang="en-US" sz="1092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illustrating lingual and cervical thyroglossal duct cysts. </a:t>
            </a:r>
            <a:r>
              <a:rPr lang="en-US" alt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(cervical and lingual)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thyroglossal duct cysts are located just inferior and anterior to hyoid bone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medial plane.  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31715" y="846936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Thyroglossal cyst :</a:t>
            </a:r>
            <a:endParaRPr lang="x-none" sz="1800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7695" y="4225352"/>
            <a:ext cx="76329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 thyroid glands develops high up close to foramen cecum of the developing tongue.</a:t>
            </a:r>
          </a:p>
          <a:p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it descends along the thyroglossal duct to reach its final position by </a:t>
            </a:r>
            <a:r>
              <a:rPr lang="en-US" alt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7</a:t>
            </a:r>
            <a:r>
              <a:rPr lang="en-US" altLang="en-US" sz="16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alt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week(50</a:t>
            </a:r>
            <a:r>
              <a:rPr lang="en-US" altLang="en-US" sz="16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day).</a:t>
            </a:r>
          </a:p>
          <a:p>
            <a:pPr>
              <a:lnSpc>
                <a:spcPct val="200000"/>
              </a:lnSpc>
            </a:pP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Ectopic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Descent of the thyroid could be arrested at any point, or extends down behind the sternum in the thorax.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24701" y="3534085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Ectopic Thyroid tissue:</a:t>
            </a:r>
            <a:endParaRPr lang="x-none" sz="1800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7" descr="klm-1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3236" y="3753496"/>
            <a:ext cx="2809834" cy="235043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رابط مستقيم 14"/>
          <p:cNvCxnSpPr/>
          <p:nvPr/>
        </p:nvCxnSpPr>
        <p:spPr>
          <a:xfrm flipV="1">
            <a:off x="2966485" y="1881971"/>
            <a:ext cx="1665818" cy="1063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flipV="1">
            <a:off x="5486398" y="3142425"/>
            <a:ext cx="896627" cy="1063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/>
          <p:cNvSpPr/>
          <p:nvPr/>
        </p:nvSpPr>
        <p:spPr>
          <a:xfrm>
            <a:off x="11225690" y="4292558"/>
            <a:ext cx="467833" cy="25518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6" name="مستطيل 25"/>
          <p:cNvSpPr/>
          <p:nvPr/>
        </p:nvSpPr>
        <p:spPr>
          <a:xfrm>
            <a:off x="11268579" y="4835744"/>
            <a:ext cx="543680" cy="233917"/>
          </a:xfrm>
          <a:prstGeom prst="rect">
            <a:avLst/>
          </a:prstGeom>
          <a:noFill/>
          <a:ln>
            <a:solidFill>
              <a:srgbClr val="C38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7" name="مستطيل 26"/>
          <p:cNvSpPr/>
          <p:nvPr/>
        </p:nvSpPr>
        <p:spPr>
          <a:xfrm>
            <a:off x="9151455" y="5069661"/>
            <a:ext cx="595423" cy="2532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cxnSp>
        <p:nvCxnSpPr>
          <p:cNvPr id="29" name="رابط مستقيم 28"/>
          <p:cNvCxnSpPr>
            <a:cxnSpLocks/>
          </p:cNvCxnSpPr>
          <p:nvPr/>
        </p:nvCxnSpPr>
        <p:spPr>
          <a:xfrm>
            <a:off x="4222920" y="4476182"/>
            <a:ext cx="1263478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>
            <a:cxnSpLocks/>
          </p:cNvCxnSpPr>
          <p:nvPr/>
        </p:nvCxnSpPr>
        <p:spPr>
          <a:xfrm>
            <a:off x="874643" y="4489434"/>
            <a:ext cx="1060174" cy="0"/>
          </a:xfrm>
          <a:prstGeom prst="line">
            <a:avLst/>
          </a:prstGeom>
          <a:ln w="19050">
            <a:solidFill>
              <a:srgbClr val="C38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>
            <a:cxnSpLocks/>
          </p:cNvCxnSpPr>
          <p:nvPr/>
        </p:nvCxnSpPr>
        <p:spPr>
          <a:xfrm flipV="1">
            <a:off x="2928732" y="4984872"/>
            <a:ext cx="1347229" cy="527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273830" y="3840050"/>
            <a:ext cx="15204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Normally:</a:t>
            </a:r>
            <a:endParaRPr lang="x-none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240742" y="5403561"/>
            <a:ext cx="323132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Congenital anomalies:</a:t>
            </a:r>
            <a:endParaRPr lang="x-none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4" descr="fe18_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2296"/>
          <a:stretch>
            <a:fillRect/>
          </a:stretch>
        </p:blipFill>
        <p:spPr bwMode="auto">
          <a:xfrm>
            <a:off x="7035914" y="1467292"/>
            <a:ext cx="5120614" cy="190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مستطيل 37"/>
          <p:cNvSpPr/>
          <p:nvPr/>
        </p:nvSpPr>
        <p:spPr>
          <a:xfrm>
            <a:off x="7325835" y="2658142"/>
            <a:ext cx="170121" cy="159231"/>
          </a:xfrm>
          <a:prstGeom prst="rect">
            <a:avLst/>
          </a:prstGeom>
          <a:noFill/>
          <a:ln w="19050">
            <a:solidFill>
              <a:srgbClr val="EE3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9" name="مستطيل 38"/>
          <p:cNvSpPr/>
          <p:nvPr/>
        </p:nvSpPr>
        <p:spPr>
          <a:xfrm>
            <a:off x="7035914" y="2428377"/>
            <a:ext cx="570974" cy="19787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0" name="مستطيل 39"/>
          <p:cNvSpPr/>
          <p:nvPr/>
        </p:nvSpPr>
        <p:spPr>
          <a:xfrm>
            <a:off x="10185994" y="2690045"/>
            <a:ext cx="148856" cy="159231"/>
          </a:xfrm>
          <a:prstGeom prst="rect">
            <a:avLst/>
          </a:prstGeom>
          <a:noFill/>
          <a:ln w="19050">
            <a:solidFill>
              <a:srgbClr val="95D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1" name="مستطيل 40"/>
          <p:cNvSpPr/>
          <p:nvPr/>
        </p:nvSpPr>
        <p:spPr>
          <a:xfrm>
            <a:off x="11630960" y="2296633"/>
            <a:ext cx="488018" cy="16362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0" name="مربع نص 29"/>
          <p:cNvSpPr txBox="1"/>
          <p:nvPr/>
        </p:nvSpPr>
        <p:spPr>
          <a:xfrm>
            <a:off x="5486398" y="157947"/>
            <a:ext cx="1556599" cy="3131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important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x-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463980" y="644590"/>
            <a:ext cx="4531535" cy="1015663"/>
          </a:xfrm>
          <a:prstGeom prst="rect">
            <a:avLst/>
          </a:prstGeom>
          <a:noFill/>
          <a:ln>
            <a:solidFill>
              <a:srgbClr val="7AADA2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الفكرة هنا الدكت عندي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ما تقفل ولا يصيرلها فايبروسس من الوسط وتكونت عندي سيست من ابيثيليال تيشو وممكن يكون فيها ميوكس  وهذي السيست مكانها ف اللنقوال او السيرفايكال ريجون.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او ممكن هذي السيست تسوي زي دكت وتفتح ف ال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skin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</a:rPr>
              <a:t>وهنا نسميها 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thyroglossal duct sinus </a:t>
            </a:r>
            <a:endParaRPr lang="x-non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106937" y="6250152"/>
            <a:ext cx="3821119" cy="461665"/>
          </a:xfrm>
          <a:prstGeom prst="rect">
            <a:avLst/>
          </a:prstGeom>
          <a:noFill/>
          <a:ln>
            <a:solidFill>
              <a:srgbClr val="7AADA2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الفكرة هنا نفس الثايرويد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ماتتكون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مكانها الأصلي ممكن نلاقيها تحت اللسان او في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الثوركس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او في أماكن أخرى .</a:t>
            </a:r>
          </a:p>
        </p:txBody>
      </p:sp>
      <p:pic>
        <p:nvPicPr>
          <p:cNvPr id="34" name="صورة 3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5" y="1243581"/>
            <a:ext cx="421009" cy="361798"/>
          </a:xfrm>
          <a:prstGeom prst="rect">
            <a:avLst/>
          </a:prstGeom>
        </p:spPr>
      </p:pic>
      <p:pic>
        <p:nvPicPr>
          <p:cNvPr id="37" name="Picture 4" descr="fe18_0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5417" b="2751"/>
          <a:stretch>
            <a:fillRect/>
          </a:stretch>
        </p:blipFill>
        <p:spPr bwMode="auto">
          <a:xfrm>
            <a:off x="9824484" y="157947"/>
            <a:ext cx="2103572" cy="122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192617" y="399873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F5F1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7330" y="24836"/>
            <a:ext cx="6899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Devolvement of </a:t>
            </a:r>
            <a:r>
              <a:rPr lang="en-US" sz="2000" b="1" dirty="0">
                <a:solidFill>
                  <a:srgbClr val="7AADA2"/>
                </a:solidFill>
                <a:latin typeface="Century Gothic" charset="0"/>
                <a:ea typeface="Century Gothic" charset="0"/>
                <a:cs typeface="Century Gothic" charset="0"/>
              </a:rPr>
              <a:t>Parathyroid And Pharyngeal Pouches</a:t>
            </a:r>
            <a:endParaRPr lang="x-none" sz="2000" dirty="0">
              <a:solidFill>
                <a:srgbClr val="7AADA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8903" y="2832561"/>
            <a:ext cx="7589823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Each of the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4</a:t>
            </a:r>
            <a:r>
              <a:rPr lang="en-US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pharyngeal pouch  develops into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dorsal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ventral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parts.</a:t>
            </a:r>
          </a:p>
          <a:p>
            <a:pPr>
              <a:lnSpc>
                <a:spcPct val="60000"/>
              </a:lnSpc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60000"/>
              </a:lnSpc>
              <a:buFontTx/>
              <a:buChar char="-"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sixth week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(42 days)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90000"/>
              </a:lnSpc>
              <a:buFontTx/>
              <a:buChar char="-"/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 descr="phar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2" t="1393" b="53333"/>
          <a:stretch>
            <a:fillRect/>
          </a:stretch>
        </p:blipFill>
        <p:spPr bwMode="auto">
          <a:xfrm>
            <a:off x="9367283" y="1940441"/>
            <a:ext cx="2773687" cy="14829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08691" y="4800177"/>
            <a:ext cx="9280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As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thymus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primordium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develops, it  descends downward to the thorax, behind the sternum in superior mediastinum. </a:t>
            </a:r>
          </a:p>
          <a:p>
            <a:pPr eaLnBrk="1" hangingPunct="1"/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It draws the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inferior parathyroid  bud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 lower level than the superior parathyroid (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way 3</a:t>
            </a:r>
            <a:r>
              <a:rPr lang="en-US" altLang="en-US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pouch gives inferior bud not superior).</a:t>
            </a:r>
          </a:p>
          <a:p>
            <a:pPr eaLnBrk="1" hangingPunct="1"/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Both parathyroid glands lie behind the thyroid gland.</a:t>
            </a:r>
          </a:p>
        </p:txBody>
      </p:sp>
      <p:pic>
        <p:nvPicPr>
          <p:cNvPr id="13" name="Picture 5" descr="Phar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3" y="3503140"/>
            <a:ext cx="2824716" cy="1457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رابط كسهم مستقيم 7"/>
          <p:cNvCxnSpPr/>
          <p:nvPr/>
        </p:nvCxnSpPr>
        <p:spPr>
          <a:xfrm flipH="1" flipV="1">
            <a:off x="10779641" y="4911341"/>
            <a:ext cx="370738" cy="128932"/>
          </a:xfrm>
          <a:prstGeom prst="straightConnector1">
            <a:avLst/>
          </a:prstGeom>
          <a:ln w="19050">
            <a:solidFill>
              <a:srgbClr val="EE3D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11120835" y="5040273"/>
            <a:ext cx="1071165" cy="276999"/>
          </a:xfrm>
          <a:prstGeom prst="rect">
            <a:avLst/>
          </a:prstGeom>
          <a:noFill/>
          <a:ln w="19050">
            <a:solidFill>
              <a:srgbClr val="EE3D9B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Thyroid gland</a:t>
            </a:r>
            <a:endParaRPr lang="x-non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9823680" y="3177253"/>
            <a:ext cx="1352665" cy="21481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26" name="مستطيل 25"/>
          <p:cNvSpPr/>
          <p:nvPr/>
        </p:nvSpPr>
        <p:spPr>
          <a:xfrm>
            <a:off x="288903" y="744926"/>
            <a:ext cx="75024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pairs of </a:t>
            </a:r>
            <a:r>
              <a:rPr lang="en-US" altLang="en-US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pouches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develop in a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craniocaudal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between the arches internally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 first pair of pouches lies between the first and second pharyngeal arches.</a:t>
            </a:r>
          </a:p>
          <a:p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There are four pairs of pharyngeal pouches.</a:t>
            </a:r>
          </a:p>
          <a:p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fifth pair of pouches is absent or rudimentary.</a:t>
            </a:r>
            <a:endParaRPr lang="x-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4" descr="phar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9167" b="67543"/>
          <a:stretch>
            <a:fillRect/>
          </a:stretch>
        </p:blipFill>
        <p:spPr bwMode="auto">
          <a:xfrm>
            <a:off x="9367284" y="469731"/>
            <a:ext cx="2752636" cy="1390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ستطيل 27"/>
          <p:cNvSpPr/>
          <p:nvPr/>
        </p:nvSpPr>
        <p:spPr>
          <a:xfrm>
            <a:off x="137168" y="463630"/>
            <a:ext cx="245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 eaLnBrk="1" hangingPunct="1">
              <a:buFont typeface="Wingdings" charset="2"/>
              <a:buChar char="v"/>
            </a:pPr>
            <a:r>
              <a:rPr lang="en-US" altLang="en-US" sz="18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Pharyngeal Pouches: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65023" y="2463229"/>
            <a:ext cx="3304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charset="2"/>
              <a:buChar char="v"/>
            </a:pPr>
            <a:r>
              <a:rPr lang="en-US" sz="18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Devolvement of parathyroid: </a:t>
            </a:r>
            <a:endParaRPr lang="x-none" sz="1800" dirty="0"/>
          </a:p>
        </p:txBody>
      </p:sp>
      <p:graphicFrame>
        <p:nvGraphicFramePr>
          <p:cNvPr id="30" name="جدول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71729"/>
              </p:ext>
            </p:extLst>
          </p:nvPr>
        </p:nvGraphicFramePr>
        <p:xfrm>
          <a:off x="320247" y="3383526"/>
          <a:ext cx="6812318" cy="1358968"/>
        </p:xfrm>
        <a:graphic>
          <a:graphicData uri="http://schemas.openxmlformats.org/drawingml/2006/table">
            <a:tbl>
              <a:tblPr rtl="1" firstRow="1" bandRow="1">
                <a:tableStyleId>{FA756C97-6D7B-430A-97ED-F031B4137404}</a:tableStyleId>
              </a:tblPr>
              <a:tblGrid>
                <a:gridCol w="2724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4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2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649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Ventral</a:t>
                      </a:r>
                      <a:endParaRPr lang="x-none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Dorsal</a:t>
                      </a:r>
                      <a:endParaRPr lang="x-none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5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64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gives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thymus gland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primordium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develops into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inferior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parathyroid bud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pouch</a:t>
                      </a:r>
                      <a:endParaRPr lang="x-none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825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Forms what is called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Ultimopharyngeal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x-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body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develops into the 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superior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parathyroid bud</a:t>
                      </a:r>
                      <a:endParaRPr lang="x-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pouch</a:t>
                      </a:r>
                      <a:endParaRPr lang="x-none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58456" y="3592487"/>
            <a:ext cx="1322315" cy="1015663"/>
          </a:xfrm>
          <a:prstGeom prst="rect">
            <a:avLst/>
          </a:prstGeom>
          <a:noFill/>
          <a:ln>
            <a:solidFill>
              <a:srgbClr val="7AADA2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**it gives Para follicular C cells of thyroid gland which secrete calcitonin. 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7841271" y="38931"/>
            <a:ext cx="1526012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important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x-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96832" y="973557"/>
            <a:ext cx="610469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*يعني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البوتشز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تتكون بالترتيب من فوق لتحت  يعني رقم واحد يتكون اول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شي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ثم اثنين وهكذا.. 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6601523" y="5672713"/>
            <a:ext cx="5507238" cy="1015663"/>
          </a:xfrm>
          <a:prstGeom prst="rect">
            <a:avLst/>
          </a:prstGeom>
          <a:noFill/>
          <a:ln>
            <a:solidFill>
              <a:srgbClr val="7AADA2"/>
            </a:solidFill>
            <a:prstDash val="dashDot"/>
          </a:ln>
        </p:spPr>
        <p:txBody>
          <a:bodyPr wrap="square" rtlCol="1">
            <a:spAutoFit/>
          </a:bodyPr>
          <a:lstStyle/>
          <a:p>
            <a:pPr algn="r" rtl="1"/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x-non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الجدول: </a:t>
            </a:r>
          </a:p>
          <a:p>
            <a:pPr algn="r" rtl="1"/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منطقيا احنا قولنا ان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البوتشز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تتكون بالترتيب طيب كيف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الانفيريور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بارثيرويد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فوق و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السوبيريور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تحت ؟ ببساطة عندي الثيمس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قلاند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بتتصنع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بالتجويف الثالث  في الانسان تكون ورى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السترنم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بالقفص الصدري، في فترة تكون الجنين بعد ما تتكون الغدة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بتنزل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لمكانها و هي نازلة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بتسحب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معها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الانفيريور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بارثيرويد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وتخليها تحت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السوبيريور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بارثيرويد</a:t>
            </a:r>
            <a:r>
              <a:rPr lang="x-none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624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mbr renal 12" id="{2659D9A9-BC84-49FE-8E55-2A81B3DE5D77}" vid="{3D1B3E75-F811-4D9B-8727-2578586EAF4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</TotalTime>
  <Words>1829</Words>
  <Application>Microsoft Macintosh PowerPoint</Application>
  <PresentationFormat>Custom</PresentationFormat>
  <Paragraphs>256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maha</cp:lastModifiedBy>
  <cp:revision>473</cp:revision>
  <dcterms:modified xsi:type="dcterms:W3CDTF">2018-02-01T07:28:18Z</dcterms:modified>
</cp:coreProperties>
</file>