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72" r:id="rId4"/>
    <p:sldId id="273" r:id="rId5"/>
    <p:sldId id="274" r:id="rId6"/>
    <p:sldId id="275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q.faisal.pp@gmail.com" initials="q" lastIdx="1" clrIdx="0">
    <p:extLst>
      <p:ext uri="{19B8F6BF-5375-455C-9EA6-DF929625EA0E}">
        <p15:presenceInfo xmlns:p15="http://schemas.microsoft.com/office/powerpoint/2012/main" userId="6e7f16de6b1712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F2F92"/>
    <a:srgbClr val="008F00"/>
    <a:srgbClr val="172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3" autoAdjust="0"/>
    <p:restoredTop sz="93036"/>
  </p:normalViewPr>
  <p:slideViewPr>
    <p:cSldViewPr snapToGrid="0" snapToObjects="1">
      <p:cViewPr varScale="1">
        <p:scale>
          <a:sx n="71" d="100"/>
          <a:sy n="71" d="100"/>
        </p:scale>
        <p:origin x="4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40C9-A672-5948-9B29-AE5423BD5FC3}" type="datetimeFigureOut">
              <a:rPr lang="en-US" smtClean="0"/>
              <a:pPr/>
              <a:t>1/27/2018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A235-18DE-4845-8ACD-449801954E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8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1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1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3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3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EB0C-2DBE-2E47-B69A-DE66AE3C7562}" type="datetimeFigureOut">
              <a:rPr lang="en-US" smtClean="0"/>
              <a:pPr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hyperlink" Target="https://twitter.com/Histology436" TargetMode="External"/><Relationship Id="rId12" Type="http://schemas.openxmlformats.org/officeDocument/2006/relationships/hyperlink" Target="https://goo.gl/forms/EjyUeY3lcODsmHTz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hyperlink" Target="mailto:HistologyTeam436@gmail.com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hyperlink" Target="https://docs.google.com/presentation/d/1UJDaUDZrQceFOgC2gpyJRuN18XnlFSG4jwxzybwwNIA/edit?usp=sharing" TargetMode="External"/><Relationship Id="rId14" Type="http://schemas.openxmlformats.org/officeDocument/2006/relationships/hyperlink" Target="http://franchisesaysso.blogspot.com/p/choice-suggestion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hea-02.jpg"/>
          <p:cNvPicPr>
            <a:picLocks noGrp="1" noChangeAspect="1"/>
          </p:cNvPicPr>
          <p:nvPr isPhoto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5841" y="2875002"/>
            <a:ext cx="8651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8AD8"/>
                </a:solidFill>
              </a:rPr>
              <a:t>Pituitary Gland</a:t>
            </a:r>
            <a:endParaRPr lang="en-US" sz="8800" b="1" dirty="0">
              <a:solidFill>
                <a:srgbClr val="FF8AD8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3015861" y="299546"/>
            <a:ext cx="2580897" cy="110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2" y="86604"/>
            <a:ext cx="2059458" cy="19003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8047" y="6148725"/>
            <a:ext cx="2866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2F92"/>
                </a:solidFill>
              </a:rPr>
              <a:t>Color index:</a:t>
            </a:r>
          </a:p>
          <a:p>
            <a:r>
              <a:rPr lang="en-US" sz="1400" dirty="0"/>
              <a:t>Slides.. </a:t>
            </a:r>
            <a:r>
              <a:rPr lang="en-US" sz="1400" dirty="0">
                <a:solidFill>
                  <a:srgbClr val="FF0000"/>
                </a:solidFill>
              </a:rPr>
              <a:t>Important ..</a:t>
            </a:r>
            <a:r>
              <a:rPr lang="en-US" sz="1400" dirty="0">
                <a:solidFill>
                  <a:srgbClr val="008F00"/>
                </a:solidFill>
              </a:rPr>
              <a:t>Notes ..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Extra..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3005841" y="6055833"/>
            <a:ext cx="3111180" cy="739783"/>
          </a:xfrm>
          <a:prstGeom prst="frame">
            <a:avLst>
              <a:gd name="adj1" fmla="val 211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7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309" y="1287690"/>
            <a:ext cx="9209691" cy="762944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2F92"/>
                </a:solidFill>
                <a:ea typeface="+mn-ea"/>
                <a:cs typeface="+mn-cs"/>
              </a:rPr>
              <a:t>Objectives: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61" r="41184" b="50594"/>
          <a:stretch/>
        </p:blipFill>
        <p:spPr>
          <a:xfrm>
            <a:off x="6036381" y="315662"/>
            <a:ext cx="3101546" cy="627449"/>
          </a:xfrm>
          <a:prstGeom prst="rect">
            <a:avLst/>
          </a:prstGeom>
        </p:spPr>
      </p:pic>
      <p:pic>
        <p:nvPicPr>
          <p:cNvPr id="6" name="Picture 5" descr="Trachea-02.jpg"/>
          <p:cNvPicPr>
            <a:picLocks noGrp="1" noChangeAspect="1"/>
          </p:cNvPicPr>
          <p:nvPr isPhoto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06999" y="2395213"/>
            <a:ext cx="8960309" cy="3918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2F92"/>
              </a:buClr>
              <a:buNone/>
              <a:defRPr/>
            </a:pPr>
            <a:r>
              <a:rPr lang="en-US" altLang="x-none" sz="3200" dirty="0"/>
              <a:t>By the end of this lecture, the student should be able to describe</a:t>
            </a:r>
            <a:r>
              <a:rPr lang="en-US" sz="3200" dirty="0"/>
              <a:t>:</a:t>
            </a:r>
          </a:p>
          <a:p>
            <a:pPr marL="457200" indent="-457200">
              <a:buClr>
                <a:srgbClr val="FF8AD8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The microscopic structure of the different parts of the pituitary gland in correlation with their functions.</a:t>
            </a:r>
          </a:p>
          <a:p>
            <a:pPr marL="514350" indent="-514350">
              <a:buClr>
                <a:srgbClr val="FF8AD8"/>
              </a:buClr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err="1"/>
              <a:t>hypophyseal</a:t>
            </a:r>
            <a:r>
              <a:rPr lang="en-US" dirty="0"/>
              <a:t> portal circulation; components and significance.</a:t>
            </a:r>
          </a:p>
        </p:txBody>
      </p:sp>
    </p:spTree>
    <p:extLst>
      <p:ext uri="{BB962C8B-B14F-4D97-AF65-F5344CB8AC3E}">
        <p14:creationId xmlns:p14="http://schemas.microsoft.com/office/powerpoint/2010/main" val="54546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16"/>
            <a:ext cx="10515600" cy="88178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8AD8"/>
                </a:solidFill>
              </a:rPr>
              <a:t>Pituitary Gland Components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560810"/>
              </p:ext>
            </p:extLst>
          </p:nvPr>
        </p:nvGraphicFramePr>
        <p:xfrm>
          <a:off x="705383" y="914400"/>
          <a:ext cx="9280446" cy="17255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5471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8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88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dirty="0"/>
                        <a:t>(B) NEUROHYPOPHYSIS CEREBRI: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rgbClr val="008F00"/>
                          </a:solidFill>
                        </a:rPr>
                        <a:t>Neurohypophysis is developed embryologically from the nervous tissue of the brain, but IT DOESN’T CONTAIN NEURONS (VERY IMPORTANT)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363" indent="-360363" algn="ctr" rtl="0" eaLnBrk="1" hangingPunct="1">
                        <a:buFontTx/>
                        <a:buAutoNum type="alphaUcParenBoth"/>
                        <a:defRPr/>
                      </a:pPr>
                      <a:r>
                        <a:rPr lang="en-US" sz="1800" u="none" dirty="0"/>
                        <a:t>ADENOHYPOPHYSIS CEREBRI: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rgbClr val="008F00"/>
                          </a:solidFill>
                        </a:rPr>
                        <a:t>“Adeno” from adenohypophysis refers to an endocrine gland derived from epithelial cells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020">
                <a:tc>
                  <a:txBody>
                    <a:bodyPr/>
                    <a:lstStyle/>
                    <a:p>
                      <a:pPr marL="0" indent="0" algn="l" rtl="0" eaLnBrk="1" hangingPunct="1">
                        <a:buFontTx/>
                        <a:buNone/>
                        <a:defRPr/>
                      </a:pPr>
                      <a:r>
                        <a:rPr lang="en-US" sz="1800" u="none" dirty="0"/>
                        <a:t>1- Median eminence</a:t>
                      </a:r>
                    </a:p>
                    <a:p>
                      <a:pPr marL="0" indent="0" algn="l" rtl="0" eaLnBrk="1" hangingPunct="1">
                        <a:buFontTx/>
                        <a:buNone/>
                        <a:defRPr/>
                      </a:pPr>
                      <a:r>
                        <a:rPr lang="en-US" sz="1800" u="none" dirty="0"/>
                        <a:t> 2- </a:t>
                      </a:r>
                      <a:r>
                        <a:rPr lang="en-US" sz="1800" u="none" dirty="0" err="1"/>
                        <a:t>Infundibulum</a:t>
                      </a:r>
                      <a:r>
                        <a:rPr lang="en-US" sz="1800" u="none" dirty="0"/>
                        <a:t>: Neural (</a:t>
                      </a:r>
                      <a:r>
                        <a:rPr lang="en-US" sz="1800" u="none" dirty="0" err="1"/>
                        <a:t>Infundibular</a:t>
                      </a:r>
                      <a:r>
                        <a:rPr lang="en-US" sz="1800" u="none" dirty="0"/>
                        <a:t>) Stalk (stem)</a:t>
                      </a:r>
                    </a:p>
                    <a:p>
                      <a:pPr marL="0" indent="0" algn="l" rtl="0" eaLnBrk="1" hangingPunct="1">
                        <a:buFontTx/>
                        <a:buNone/>
                        <a:defRPr/>
                      </a:pPr>
                      <a:r>
                        <a:rPr lang="en-US" sz="1800" u="none" dirty="0"/>
                        <a:t> 3- </a:t>
                      </a:r>
                      <a:r>
                        <a:rPr lang="en-US" sz="1800" u="none" kern="1200" dirty="0"/>
                        <a:t>Pars Nervosa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 eaLnBrk="1" hangingPunct="1">
                        <a:buFontTx/>
                        <a:buNone/>
                        <a:defRPr/>
                      </a:pPr>
                      <a:r>
                        <a:rPr lang="en-US" sz="1800" u="none" dirty="0"/>
                        <a:t>1- Pars </a:t>
                      </a:r>
                      <a:r>
                        <a:rPr lang="en-US" sz="1800" u="none" dirty="0" err="1"/>
                        <a:t>Distalis</a:t>
                      </a:r>
                      <a:r>
                        <a:rPr lang="en-US" sz="1800" u="none" dirty="0"/>
                        <a:t> (pars anterior)</a:t>
                      </a:r>
                    </a:p>
                    <a:p>
                      <a:pPr marL="0" lvl="0" indent="0" algn="l" rtl="0" eaLnBrk="1" hangingPunct="1">
                        <a:buFontTx/>
                        <a:buNone/>
                        <a:defRPr/>
                      </a:pPr>
                      <a:r>
                        <a:rPr lang="en-US" sz="1800" u="none" dirty="0"/>
                        <a:t> 2- Pars </a:t>
                      </a:r>
                      <a:r>
                        <a:rPr lang="en-US" sz="1800" u="none" dirty="0" err="1"/>
                        <a:t>Tuberalis</a:t>
                      </a:r>
                      <a:endParaRPr lang="en-US" sz="1800" u="none" dirty="0"/>
                    </a:p>
                    <a:p>
                      <a:pPr marL="0" lvl="0" indent="0" algn="l" rtl="0" eaLnBrk="1" hangingPunct="1">
                        <a:buFontTx/>
                        <a:buNone/>
                        <a:defRPr/>
                      </a:pPr>
                      <a:r>
                        <a:rPr lang="en-US" sz="1800" u="none" dirty="0"/>
                        <a:t> 3- Pars Intermedia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5" descr="antpostp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2298" y="2868489"/>
            <a:ext cx="2721702" cy="229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endo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2104" y="624114"/>
            <a:ext cx="1892712" cy="21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38_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25713" y="2868490"/>
            <a:ext cx="2645561" cy="229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5B1E75-AD13-4742-9239-75DAD65755C0}"/>
              </a:ext>
            </a:extLst>
          </p:cNvPr>
          <p:cNvSpPr txBox="1"/>
          <p:nvPr/>
        </p:nvSpPr>
        <p:spPr>
          <a:xfrm>
            <a:off x="6378753" y="5173986"/>
            <a:ext cx="5480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The pituitary gland is supplied by </a:t>
            </a:r>
            <a:r>
              <a:rPr lang="en-US" altLang="en-US" b="1" u="sng" dirty="0"/>
              <a:t>fenestrated</a:t>
            </a:r>
            <a:r>
              <a:rPr lang="en-US" altLang="en-US" dirty="0"/>
              <a:t> blood capillaries, </a:t>
            </a:r>
            <a:r>
              <a:rPr lang="en-US" altLang="en-US" dirty="0">
                <a:solidFill>
                  <a:srgbClr val="008F00"/>
                </a:solidFill>
              </a:rPr>
              <a:t>and they are rich here because they carry hormones to the circulation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BB458-D67D-314B-A3A2-2D37BB6D560E}"/>
              </a:ext>
            </a:extLst>
          </p:cNvPr>
          <p:cNvSpPr txBox="1"/>
          <p:nvPr/>
        </p:nvSpPr>
        <p:spPr>
          <a:xfrm>
            <a:off x="696684" y="2750402"/>
            <a:ext cx="5486400" cy="3862596"/>
          </a:xfrm>
          <a:prstGeom prst="rect">
            <a:avLst/>
          </a:prstGeom>
          <a:noFill/>
          <a:ln>
            <a:solidFill>
              <a:srgbClr val="FF2F9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Only in Boys slide and in ME objectives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rgbClr val="FF8AD8"/>
                </a:solidFill>
              </a:rPr>
              <a:t>Blood supply:</a:t>
            </a:r>
          </a:p>
          <a:p>
            <a:r>
              <a:rPr lang="en-US" dirty="0">
                <a:solidFill>
                  <a:srgbClr val="C00000"/>
                </a:solidFill>
              </a:rPr>
              <a:t>1- R &amp; L Superior hypophoseal arteries:</a:t>
            </a:r>
          </a:p>
          <a:p>
            <a:r>
              <a:rPr lang="en-US" dirty="0"/>
              <a:t>To median eminence and neural stalk</a:t>
            </a:r>
          </a:p>
          <a:p>
            <a:endParaRPr lang="en-US" sz="700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Hypophoseal portal system: </a:t>
            </a:r>
            <a:r>
              <a:rPr lang="en-US" dirty="0"/>
              <a:t>Carries </a:t>
            </a:r>
            <a:r>
              <a:rPr lang="en-US" dirty="0" err="1"/>
              <a:t>neurohormones</a:t>
            </a:r>
            <a:r>
              <a:rPr lang="en-US" dirty="0"/>
              <a:t> from median eminence to adenohypophysis. </a:t>
            </a:r>
          </a:p>
          <a:p>
            <a:r>
              <a:rPr lang="en-US" dirty="0"/>
              <a:t>Primary capillary plexus of </a:t>
            </a:r>
            <a:r>
              <a:rPr lang="en-US" u="sng" dirty="0"/>
              <a:t>fenestrated capillaries</a:t>
            </a:r>
          </a:p>
          <a:p>
            <a:r>
              <a:rPr lang="en-US" dirty="0"/>
              <a:t>  To hypophoseal </a:t>
            </a:r>
            <a:r>
              <a:rPr lang="en-US" u="sng" dirty="0"/>
              <a:t>portal veins </a:t>
            </a:r>
            <a:r>
              <a:rPr lang="en-US" dirty="0"/>
              <a:t>(or </a:t>
            </a:r>
            <a:r>
              <a:rPr lang="en-US" dirty="0" err="1"/>
              <a:t>venules</a:t>
            </a:r>
            <a:r>
              <a:rPr lang="en-US" dirty="0"/>
              <a:t>)</a:t>
            </a:r>
          </a:p>
          <a:p>
            <a:r>
              <a:rPr lang="en-US" dirty="0"/>
              <a:t>To 2ry capillary plexus of capillaries in </a:t>
            </a:r>
            <a:r>
              <a:rPr lang="en-US" u="sng" dirty="0"/>
              <a:t>adenohypophysis.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2- R &amp; L Inferior hypophoseal arteries:</a:t>
            </a:r>
          </a:p>
          <a:p>
            <a:r>
              <a:rPr lang="en-US" dirty="0"/>
              <a:t>To </a:t>
            </a:r>
            <a:r>
              <a:rPr lang="en-US" u="sng" dirty="0"/>
              <a:t>pars nervosa, </a:t>
            </a:r>
            <a:r>
              <a:rPr lang="en-US" dirty="0"/>
              <a:t>they don’t participate in the hypophoseal portal circulation.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948957-C7BD-FA46-9243-6AE6C57E16A5}"/>
              </a:ext>
            </a:extLst>
          </p:cNvPr>
          <p:cNvCxnSpPr>
            <a:cxnSpLocks/>
          </p:cNvCxnSpPr>
          <p:nvPr/>
        </p:nvCxnSpPr>
        <p:spPr>
          <a:xfrm>
            <a:off x="5399314" y="4760685"/>
            <a:ext cx="580573" cy="0"/>
          </a:xfrm>
          <a:prstGeom prst="straightConnector1">
            <a:avLst/>
          </a:prstGeom>
          <a:ln>
            <a:solidFill>
              <a:srgbClr val="FF8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CE6E53-E809-6446-B864-709B6579AC38}"/>
              </a:ext>
            </a:extLst>
          </p:cNvPr>
          <p:cNvCxnSpPr>
            <a:cxnSpLocks/>
          </p:cNvCxnSpPr>
          <p:nvPr/>
        </p:nvCxnSpPr>
        <p:spPr>
          <a:xfrm>
            <a:off x="4680858" y="5072742"/>
            <a:ext cx="580573" cy="0"/>
          </a:xfrm>
          <a:prstGeom prst="straightConnector1">
            <a:avLst/>
          </a:prstGeom>
          <a:ln>
            <a:solidFill>
              <a:srgbClr val="FF8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2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94"/>
            <a:ext cx="10515600" cy="75732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8AD8"/>
                </a:solidFill>
              </a:rPr>
              <a:t>Posterior Lobe: PARS NERVOSA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3218" y="740389"/>
            <a:ext cx="165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2F92"/>
                </a:solidFill>
              </a:rPr>
              <a:t>Contents: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206281"/>
              </p:ext>
            </p:extLst>
          </p:nvPr>
        </p:nvGraphicFramePr>
        <p:xfrm>
          <a:off x="563417" y="1325604"/>
          <a:ext cx="8214823" cy="417629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14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0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b="0" dirty="0">
                          <a:solidFill>
                            <a:srgbClr val="FF8AD8"/>
                          </a:solidFill>
                        </a:rPr>
                        <a:t>Unmyelinated axons </a:t>
                      </a:r>
                      <a:r>
                        <a:rPr lang="en-US" b="0" dirty="0"/>
                        <a:t>of secretory neurons situated in </a:t>
                      </a:r>
                      <a:r>
                        <a:rPr lang="en-US" b="0" u="sng" dirty="0"/>
                        <a:t>supraoptic</a:t>
                      </a:r>
                      <a:r>
                        <a:rPr lang="en-US" b="0" dirty="0"/>
                        <a:t> &amp; </a:t>
                      </a:r>
                      <a:r>
                        <a:rPr lang="en-US" b="0" u="sng" dirty="0"/>
                        <a:t>paraventricular</a:t>
                      </a:r>
                      <a:r>
                        <a:rPr lang="en-US" b="0" dirty="0"/>
                        <a:t> nuclei (i.e. Axons of </a:t>
                      </a:r>
                      <a:r>
                        <a:rPr lang="en-US" b="0" dirty="0" err="1"/>
                        <a:t>hypothalamo</a:t>
                      </a:r>
                      <a:r>
                        <a:rPr lang="en-US" b="0" dirty="0"/>
                        <a:t>-hypophyseal tract).</a:t>
                      </a:r>
                      <a:r>
                        <a:rPr lang="en-US" altLang="en-US" dirty="0"/>
                        <a:t> </a:t>
                      </a:r>
                      <a:r>
                        <a:rPr lang="ar-SA" altLang="en-US" sz="1400" b="0" dirty="0">
                          <a:solidFill>
                            <a:srgbClr val="008F00"/>
                          </a:solidFill>
                          <a:latin typeface="+mn-lt"/>
                        </a:rPr>
                        <a:t>*-</a:t>
                      </a:r>
                      <a:r>
                        <a:rPr lang="en-GB" altLang="en-US" sz="1400" b="0" dirty="0">
                          <a:solidFill>
                            <a:srgbClr val="008F00"/>
                          </a:solidFill>
                          <a:latin typeface="+mn-lt"/>
                        </a:rPr>
                        <a:t>cell bodies are in the hypothalamus</a:t>
                      </a:r>
                      <a:r>
                        <a:rPr lang="ar-SA" altLang="en-US" sz="1400" b="0" dirty="0">
                          <a:solidFill>
                            <a:srgbClr val="008F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400" b="0" dirty="0">
                          <a:solidFill>
                            <a:srgbClr val="008F00"/>
                          </a:solidFill>
                          <a:latin typeface="+mn-lt"/>
                        </a:rPr>
                        <a:t>and their axons form tract </a:t>
                      </a:r>
                      <a:endParaRPr lang="en-US" sz="800" b="0" dirty="0">
                        <a:solidFill>
                          <a:srgbClr val="008F00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="1" dirty="0"/>
                        <a:t>Function</a:t>
                      </a:r>
                      <a:r>
                        <a:rPr lang="en-US" b="0" dirty="0"/>
                        <a:t>: Storage &amp; release of: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US" sz="1800" b="0" dirty="0"/>
                        <a:t>Vasopressin (ADH)       by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dirty="0"/>
                        <a:t>supraoptic nuclei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800" b="0" dirty="0"/>
                        <a:t>Oxytocin</a:t>
                      </a:r>
                      <a:r>
                        <a:rPr lang="en-US" sz="1800" b="0" baseline="0" dirty="0"/>
                        <a:t>       </a:t>
                      </a:r>
                      <a:r>
                        <a:rPr lang="en-US" sz="1800" b="0" dirty="0"/>
                        <a:t>by paraventricular nuclei </a:t>
                      </a:r>
                      <a:r>
                        <a:rPr lang="en-US" altLang="en-US" sz="1600" b="0" dirty="0">
                          <a:solidFill>
                            <a:srgbClr val="008F00"/>
                          </a:solidFill>
                        </a:rPr>
                        <a:t>Oxytocin hormone is responsible for contraction during labor and lactation (pushing of the milk from mamillary glands)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1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>
                          <a:solidFill>
                            <a:srgbClr val="FF8AD8"/>
                          </a:solidFill>
                        </a:rPr>
                        <a:t>2. Fenestrated blood capillaries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49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>
                          <a:solidFill>
                            <a:srgbClr val="FF8AD8"/>
                          </a:solidFill>
                        </a:rPr>
                        <a:t>3.</a:t>
                      </a:r>
                      <a:r>
                        <a:rPr lang="en-US" b="0" baseline="0" dirty="0">
                          <a:solidFill>
                            <a:srgbClr val="FF8AD8"/>
                          </a:solidFill>
                        </a:rPr>
                        <a:t> HERRING BODIES:</a:t>
                      </a:r>
                      <a:r>
                        <a:rPr lang="en-US" b="0" baseline="0" dirty="0">
                          <a:solidFill>
                            <a:schemeClr val="dk1"/>
                          </a:solidFill>
                        </a:rPr>
                        <a:t> A</a:t>
                      </a:r>
                      <a:r>
                        <a:rPr lang="en-US" b="0" baseline="0" dirty="0"/>
                        <a:t>re </a:t>
                      </a:r>
                      <a:r>
                        <a:rPr lang="en-US" b="0" baseline="0" dirty="0" err="1"/>
                        <a:t>distentions</a:t>
                      </a:r>
                      <a:r>
                        <a:rPr lang="en-US" b="0" baseline="0" dirty="0"/>
                        <a:t> of the axons in pars nervosa.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b="0" dirty="0"/>
                        <a:t>Representing accumulation of </a:t>
                      </a:r>
                      <a:r>
                        <a:rPr lang="en-US" b="0" u="sng" dirty="0"/>
                        <a:t>neurosecretory granules </a:t>
                      </a:r>
                      <a:r>
                        <a:rPr lang="en-US" b="0" dirty="0"/>
                        <a:t>at axon termini and  along the length of the axons in pars nervosa. </a:t>
                      </a:r>
                      <a:r>
                        <a:rPr lang="en-GB" altLang="en-US" sz="1400" dirty="0">
                          <a:solidFill>
                            <a:srgbClr val="008F00"/>
                          </a:solidFill>
                        </a:rPr>
                        <a:t>Herring bodies = dilated terminal end of the axons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5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>
                          <a:solidFill>
                            <a:srgbClr val="FF8AD8"/>
                          </a:solidFill>
                        </a:rPr>
                        <a:t>4.</a:t>
                      </a:r>
                      <a:r>
                        <a:rPr lang="en-US" b="0" baseline="0" dirty="0">
                          <a:solidFill>
                            <a:srgbClr val="FF8AD8"/>
                          </a:solidFill>
                        </a:rPr>
                        <a:t> Pitucytes: 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glial-like cells in pars nervosa.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="1" dirty="0"/>
                        <a:t>Structure</a:t>
                      </a:r>
                      <a:r>
                        <a:rPr lang="en-US" b="0" dirty="0"/>
                        <a:t>: Have numerous cytoplasmic processes.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="1" dirty="0"/>
                        <a:t>Functions</a:t>
                      </a:r>
                      <a:r>
                        <a:rPr lang="en-US" b="0" dirty="0"/>
                        <a:t>: Support the axons of the pars nervosa.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770878" y="2522654"/>
            <a:ext cx="207818" cy="0"/>
          </a:xfrm>
          <a:prstGeom prst="straightConnector1">
            <a:avLst/>
          </a:prstGeom>
          <a:ln>
            <a:solidFill>
              <a:srgbClr val="FF2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1911891" y="2838126"/>
            <a:ext cx="207818" cy="0"/>
          </a:xfrm>
          <a:prstGeom prst="straightConnector1">
            <a:avLst/>
          </a:prstGeom>
          <a:ln>
            <a:solidFill>
              <a:srgbClr val="FF2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64423" y="5563893"/>
            <a:ext cx="55833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N.B. No secretory or neuronal cells in pars nervosa.</a:t>
            </a:r>
          </a:p>
          <a:p>
            <a:pPr algn="ctr"/>
            <a:r>
              <a:rPr lang="en-US" altLang="en-US" sz="1600" dirty="0">
                <a:solidFill>
                  <a:srgbClr val="008F00"/>
                </a:solidFill>
              </a:rPr>
              <a:t>IT IS EXTREMELY IMPORTANT to know that pars nervosa DOES NOT contain neuronal cells</a:t>
            </a:r>
          </a:p>
        </p:txBody>
      </p:sp>
      <p:pic>
        <p:nvPicPr>
          <p:cNvPr id="12" name="Picture 11" descr="38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135" y="2231757"/>
            <a:ext cx="3167379" cy="2686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52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41"/>
            <a:ext cx="10515600" cy="95115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8AD8"/>
                </a:solidFill>
              </a:rPr>
              <a:t>Anterior Lobe: PARS DISTALIS</a:t>
            </a:r>
            <a:br>
              <a:rPr lang="en-US" sz="4000" dirty="0">
                <a:solidFill>
                  <a:srgbClr val="FF8AD8"/>
                </a:solidFill>
              </a:rPr>
            </a:br>
            <a:r>
              <a:rPr lang="ar-SA" altLang="en-US" sz="1300" dirty="0">
                <a:solidFill>
                  <a:srgbClr val="008F00"/>
                </a:solidFill>
              </a:rPr>
              <a:t>نشبه البارس ديستاليس بكيس مليان كور واحنا نبي نفرق بين هذي الكور، الكور هي السيلز والتفرقة تكون بالصبغة</a:t>
            </a:r>
            <a:endParaRPr lang="en-US" sz="4000" dirty="0">
              <a:solidFill>
                <a:srgbClr val="FF8AD8"/>
              </a:solidFill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248541"/>
              </p:ext>
            </p:extLst>
          </p:nvPr>
        </p:nvGraphicFramePr>
        <p:xfrm>
          <a:off x="728420" y="1387191"/>
          <a:ext cx="10505268" cy="5355045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96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6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491">
                <a:tc gridSpan="3">
                  <a:txBody>
                    <a:bodyPr/>
                    <a:lstStyle/>
                    <a:p>
                      <a:pPr algn="ctr" rtl="0"/>
                      <a:r>
                        <a:rPr lang="en-US" altLang="en-US" sz="1800" dirty="0"/>
                        <a:t>Parenchymal cells - Types </a:t>
                      </a:r>
                      <a:endParaRPr lang="ar-S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8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(2) Chromophobes:</a:t>
                      </a:r>
                      <a:endParaRPr lang="ar-SA" sz="1800" b="0" kern="1200" dirty="0">
                        <a:solidFill>
                          <a:srgbClr val="FF8AD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indent="0" algn="ctr" rtl="0" eaLnBrk="1" hangingPunct="1">
                        <a:lnSpc>
                          <a:spcPct val="90000"/>
                        </a:lnSpc>
                        <a:buFontTx/>
                        <a:buAutoNum type="arabicParenBoth"/>
                      </a:pPr>
                      <a:r>
                        <a:rPr lang="en-US" altLang="en-US" sz="18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b="0" kern="1200" dirty="0" err="1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Chromophils</a:t>
                      </a:r>
                      <a:r>
                        <a:rPr lang="en-US" altLang="en-US" sz="18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3525">
                <a:tc>
                  <a:txBody>
                    <a:bodyPr/>
                    <a:lstStyle/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sz="1800" dirty="0"/>
                        <a:t>may represent :</a:t>
                      </a:r>
                    </a:p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sz="1800" dirty="0"/>
                        <a:t>      1- stem cells.</a:t>
                      </a:r>
                    </a:p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sz="1800" dirty="0"/>
                        <a:t>      2- degranulated </a:t>
                      </a:r>
                      <a:r>
                        <a:rPr lang="en-US" altLang="en-US" sz="1800" dirty="0" err="1"/>
                        <a:t>chromophils</a:t>
                      </a:r>
                      <a:r>
                        <a:rPr lang="en-US" altLang="en-US" sz="1800" dirty="0"/>
                        <a:t>.</a:t>
                      </a:r>
                    </a:p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sz="1800" dirty="0"/>
                        <a:t>      3- degenerated cells.</a:t>
                      </a:r>
                    </a:p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endParaRPr lang="en-US" altLang="en-US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solidFill>
                            <a:srgbClr val="008F00"/>
                          </a:solidFill>
                        </a:rPr>
                        <a:t>Chromophobes are cells that dislike staining, they represent 52% of the cells in Pars </a:t>
                      </a:r>
                      <a:r>
                        <a:rPr lang="en-US" altLang="en-US" sz="1600" dirty="0" err="1">
                          <a:solidFill>
                            <a:srgbClr val="008F00"/>
                          </a:solidFill>
                        </a:rPr>
                        <a:t>distalis</a:t>
                      </a:r>
                      <a:endParaRPr lang="en-US" altLang="en-US" sz="1600" dirty="0">
                        <a:solidFill>
                          <a:srgbClr val="008F00"/>
                        </a:solidFill>
                      </a:endParaRPr>
                    </a:p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endParaRPr lang="en-US" altLang="en-US" sz="1800" dirty="0"/>
                    </a:p>
                    <a:p>
                      <a:pPr algn="ctr" rtl="1"/>
                      <a:endParaRPr lang="ar-S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sz="1800" dirty="0"/>
                        <a:t>b- Basophils:</a:t>
                      </a:r>
                    </a:p>
                    <a:p>
                      <a:pPr marL="92075" indent="-92075"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endParaRPr lang="en-US" altLang="en-US" sz="1800" dirty="0"/>
                    </a:p>
                    <a:p>
                      <a:pPr marL="92075" indent="-92075"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sz="1800" dirty="0"/>
                        <a:t> 1- </a:t>
                      </a:r>
                      <a:r>
                        <a:rPr lang="en-US" altLang="en-US" sz="1800" dirty="0" err="1"/>
                        <a:t>Thyrotrophs</a:t>
                      </a:r>
                      <a:r>
                        <a:rPr lang="en-US" altLang="en-US" sz="1800" dirty="0"/>
                        <a:t> (TSH Cells)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solidFill>
                            <a:srgbClr val="008F00"/>
                          </a:solidFill>
                        </a:rPr>
                        <a:t>TSH stands for thyroid stimulating hormone</a:t>
                      </a:r>
                    </a:p>
                    <a:p>
                      <a:pPr marL="92075" indent="-92075"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endParaRPr lang="en-US" altLang="en-US" sz="1800" dirty="0"/>
                    </a:p>
                    <a:p>
                      <a:pPr marL="92075" indent="-92075"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sz="1800" dirty="0"/>
                        <a:t> 2- Gonadotrophs (Gonadotropic cells) (FSH, LH)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solidFill>
                            <a:srgbClr val="008F00"/>
                          </a:solidFill>
                        </a:rPr>
                        <a:t>LH stands for luteinizing hormone</a:t>
                      </a:r>
                    </a:p>
                    <a:p>
                      <a:pPr marL="92075" indent="-92075"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endParaRPr lang="en-US" altLang="en-US" sz="1800" dirty="0"/>
                    </a:p>
                    <a:p>
                      <a:pPr marL="92075" indent="-92075"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en-US" sz="1800" dirty="0"/>
                        <a:t> 3- </a:t>
                      </a:r>
                      <a:r>
                        <a:rPr lang="en-US" altLang="en-US" sz="1800" dirty="0" err="1"/>
                        <a:t>Corticotrophs</a:t>
                      </a:r>
                      <a:r>
                        <a:rPr lang="en-US" altLang="en-US" sz="1800" dirty="0"/>
                        <a:t> (ACTH cells)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err="1">
                          <a:solidFill>
                            <a:srgbClr val="008F00"/>
                          </a:solidFill>
                        </a:rPr>
                        <a:t>Corticotrophs</a:t>
                      </a:r>
                      <a:r>
                        <a:rPr lang="en-US" altLang="en-US" sz="1600" dirty="0">
                          <a:solidFill>
                            <a:srgbClr val="008F00"/>
                          </a:solidFill>
                        </a:rPr>
                        <a:t> are responsible for the production of cortisol but not directly, it stimulates glands in the adrenal cortex to produce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09600" indent="-609600" algn="l" rtl="0" eaLnBrk="1" hangingPunct="1">
                        <a:lnSpc>
                          <a:spcPct val="90000"/>
                        </a:lnSpc>
                        <a:buFontTx/>
                        <a:buNone/>
                        <a:tabLst/>
                      </a:pPr>
                      <a:r>
                        <a:rPr lang="en-US" altLang="en-US" sz="1800" dirty="0"/>
                        <a:t>a- </a:t>
                      </a:r>
                      <a:r>
                        <a:rPr lang="en-US" altLang="en-US" sz="1800" dirty="0" err="1"/>
                        <a:t>Acidophils</a:t>
                      </a:r>
                      <a:r>
                        <a:rPr lang="en-US" altLang="en-US" sz="1800" dirty="0"/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differentiate between the cells of </a:t>
                      </a:r>
                      <a:r>
                        <a:rPr kumimoji="0" lang="en-US" alt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acidophils</a:t>
                      </a:r>
                      <a:r>
                        <a:rPr kumimoji="0" lang="en-US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by immunohistochemistry and electron microscope</a:t>
                      </a:r>
                      <a:endParaRPr lang="en-US" altLang="en-US" sz="1600" dirty="0"/>
                    </a:p>
                    <a:p>
                      <a:pPr marL="609600" indent="-609600" algn="l" rtl="0" eaLnBrk="1" hangingPunct="1">
                        <a:lnSpc>
                          <a:spcPct val="90000"/>
                        </a:lnSpc>
                        <a:buFontTx/>
                        <a:buNone/>
                        <a:tabLst/>
                      </a:pPr>
                      <a:r>
                        <a:rPr lang="en-US" altLang="en-US" sz="1800" dirty="0"/>
                        <a:t> 1-  Somatotrophs (GH</a:t>
                      </a:r>
                      <a:r>
                        <a:rPr lang="en-US" altLang="en-US" sz="1800" baseline="0" dirty="0"/>
                        <a:t> </a:t>
                      </a:r>
                      <a:r>
                        <a:rPr lang="en-US" altLang="en-US" sz="1800" dirty="0"/>
                        <a:t>cells)</a:t>
                      </a:r>
                    </a:p>
                    <a:p>
                      <a:pPr marL="609600" indent="-609600" algn="l" rtl="0" eaLnBrk="1" hangingPunct="1">
                        <a:lnSpc>
                          <a:spcPct val="90000"/>
                        </a:lnSpc>
                        <a:buFontTx/>
                        <a:buNone/>
                        <a:tabLst/>
                      </a:pPr>
                      <a:endParaRPr lang="en-US" altLang="en-US" sz="1800" dirty="0"/>
                    </a:p>
                    <a:p>
                      <a:pPr marL="609600" indent="-609600" algn="l" rtl="0" eaLnBrk="1" hangingPunct="1">
                        <a:lnSpc>
                          <a:spcPct val="90000"/>
                        </a:lnSpc>
                        <a:buFontTx/>
                        <a:buNone/>
                        <a:tabLst/>
                      </a:pPr>
                      <a:r>
                        <a:rPr lang="en-US" altLang="en-US" sz="1800" dirty="0"/>
                        <a:t>2- </a:t>
                      </a:r>
                      <a:r>
                        <a:rPr lang="en-US" altLang="en-US" sz="1800" dirty="0" err="1"/>
                        <a:t>Mammotrophs</a:t>
                      </a:r>
                      <a:r>
                        <a:rPr lang="en-US" altLang="en-US" sz="1800" dirty="0"/>
                        <a:t> </a:t>
                      </a:r>
                    </a:p>
                    <a:p>
                      <a:pPr marL="609600" indent="-609600" algn="l" rtl="0" eaLnBrk="1" hangingPunct="1">
                        <a:lnSpc>
                          <a:spcPct val="90000"/>
                        </a:lnSpc>
                        <a:buFontTx/>
                        <a:buNone/>
                        <a:tabLst/>
                      </a:pPr>
                      <a:r>
                        <a:rPr lang="en-US" altLang="en-US" sz="1800" dirty="0"/>
                        <a:t>(Prolactin cells):</a:t>
                      </a:r>
                    </a:p>
                    <a:p>
                      <a:pPr marL="609600" indent="-609600" algn="l" rtl="0" eaLnBrk="1" hangingPunct="1">
                        <a:lnSpc>
                          <a:spcPct val="90000"/>
                        </a:lnSpc>
                        <a:buFontTx/>
                        <a:buNone/>
                        <a:tabLst/>
                      </a:pPr>
                      <a:r>
                        <a:rPr lang="en-US" altLang="en-US" sz="1800" dirty="0"/>
                        <a:t> </a:t>
                      </a:r>
                      <a:r>
                        <a:rPr lang="en-US" altLang="en-US" sz="1800" dirty="0">
                          <a:solidFill>
                            <a:srgbClr val="FF0000"/>
                          </a:solidFill>
                        </a:rPr>
                        <a:t>Increase during lactation. </a:t>
                      </a:r>
                      <a:r>
                        <a:rPr lang="en-US" altLang="en-US" sz="1800" dirty="0">
                          <a:solidFill>
                            <a:srgbClr val="008F00"/>
                          </a:solidFill>
                        </a:rPr>
                        <a:t> formation of milk) </a:t>
                      </a:r>
                    </a:p>
                    <a:p>
                      <a:pPr marL="609600" indent="-609600" algn="l" rtl="0" eaLnBrk="1" hangingPunct="1">
                        <a:lnSpc>
                          <a:spcPct val="90000"/>
                        </a:lnSpc>
                        <a:buFontTx/>
                        <a:buNone/>
                        <a:tabLst/>
                      </a:pPr>
                      <a:endParaRPr lang="en-US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91298" y="811931"/>
            <a:ext cx="165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2F92"/>
                </a:solidFill>
              </a:rPr>
              <a:t>Contents:</a:t>
            </a:r>
          </a:p>
        </p:txBody>
      </p:sp>
      <p:pic>
        <p:nvPicPr>
          <p:cNvPr id="7" name="Picture 4" descr="fantpitcell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6806" y="3954144"/>
            <a:ext cx="1739858" cy="166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706360" y="5695404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 eaLnBrk="1" hangingPunct="1"/>
            <a:r>
              <a:rPr lang="en-US" altLang="en-US" sz="1600" dirty="0">
                <a:solidFill>
                  <a:srgbClr val="1722F5"/>
                </a:solidFill>
              </a:rPr>
              <a:t>Blue arrow</a:t>
            </a: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alt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acidophils</a:t>
            </a: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Red arrow</a:t>
            </a: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alt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basophils</a:t>
            </a: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en-US" sz="1600" dirty="0">
                <a:solidFill>
                  <a:srgbClr val="FFFF00"/>
                </a:solidFill>
              </a:rPr>
              <a:t>Yellow arrow</a:t>
            </a: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alt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chromophobes</a:t>
            </a:r>
            <a:endParaRPr lang="ar-SA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 descr="38_03">
            <a:extLst>
              <a:ext uri="{FF2B5EF4-FFF2-40B4-BE49-F238E27FC236}">
                <a16:creationId xmlns:a16="http://schemas.microsoft.com/office/drawing/2014/main" id="{2ACE8377-3EB0-EB41-A016-0A64BB978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4598" y="4760946"/>
            <a:ext cx="2320418" cy="188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088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73736" y="687197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4\which cell type of the following is considered </a:t>
            </a:r>
            <a:r>
              <a:rPr lang="en-US" sz="1600" dirty="0" err="1"/>
              <a:t>Acidophils</a:t>
            </a:r>
            <a:r>
              <a:rPr lang="en-US" sz="1600" dirty="0"/>
              <a:t>:</a:t>
            </a:r>
          </a:p>
          <a:p>
            <a:r>
              <a:rPr lang="en-US" sz="1600" dirty="0"/>
              <a:t>A- </a:t>
            </a:r>
            <a:r>
              <a:rPr lang="en-US" sz="1600" dirty="0" err="1"/>
              <a:t>Corticotrophs</a:t>
            </a:r>
            <a:r>
              <a:rPr lang="en-US" sz="1600" dirty="0"/>
              <a:t>.</a:t>
            </a:r>
          </a:p>
          <a:p>
            <a:r>
              <a:rPr lang="en-US" sz="1600" dirty="0"/>
              <a:t>B-</a:t>
            </a:r>
            <a:r>
              <a:rPr lang="en-US" sz="1600" dirty="0" err="1"/>
              <a:t>Mammotrophs</a:t>
            </a:r>
            <a:r>
              <a:rPr lang="en-US" sz="1600" dirty="0"/>
              <a:t>.</a:t>
            </a:r>
          </a:p>
          <a:p>
            <a:r>
              <a:rPr lang="en-US" sz="1600" dirty="0"/>
              <a:t>c-</a:t>
            </a:r>
            <a:r>
              <a:rPr lang="en-US" sz="1600" dirty="0" err="1"/>
              <a:t>Thyrotrophs</a:t>
            </a:r>
            <a:r>
              <a:rPr lang="en-US" sz="1600" dirty="0"/>
              <a:t>.</a:t>
            </a:r>
          </a:p>
          <a:p>
            <a:endParaRPr lang="en-US" sz="1600" u="sng" dirty="0">
              <a:solidFill>
                <a:srgbClr val="FF2F92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158836" y="699897"/>
            <a:ext cx="4378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>
                <a:cs typeface="Times New Roman" pitchFamily="18" charset="0"/>
              </a:rPr>
              <a:t>1\Pars </a:t>
            </a:r>
            <a:r>
              <a:rPr lang="en-US" altLang="en-US" sz="1600" dirty="0" err="1">
                <a:cs typeface="Times New Roman" pitchFamily="18" charset="0"/>
              </a:rPr>
              <a:t>Distalis</a:t>
            </a:r>
            <a:r>
              <a:rPr lang="en-US" altLang="en-US" sz="1600" dirty="0">
                <a:cs typeface="Times New Roman" pitchFamily="18" charset="0"/>
              </a:rPr>
              <a:t> is one of the components of:</a:t>
            </a:r>
          </a:p>
          <a:p>
            <a:r>
              <a:rPr lang="en-US" sz="1600" dirty="0">
                <a:cs typeface="Times New Roman" pitchFamily="18" charset="0"/>
              </a:rPr>
              <a:t>A-</a:t>
            </a:r>
            <a:r>
              <a:rPr lang="en-US" sz="1600" dirty="0"/>
              <a:t>Neurohypophysis </a:t>
            </a:r>
            <a:r>
              <a:rPr lang="en-US" sz="1600" dirty="0" err="1"/>
              <a:t>cerebri</a:t>
            </a:r>
            <a:r>
              <a:rPr lang="en-US" sz="1600" dirty="0">
                <a:cs typeface="Times New Roman" pitchFamily="18" charset="0"/>
              </a:rPr>
              <a:t>.</a:t>
            </a:r>
          </a:p>
          <a:p>
            <a:r>
              <a:rPr lang="en-US" sz="1600" dirty="0">
                <a:cs typeface="Times New Roman" pitchFamily="18" charset="0"/>
              </a:rPr>
              <a:t>B-</a:t>
            </a:r>
            <a:r>
              <a:rPr lang="en-US" sz="1600" dirty="0"/>
              <a:t>Adenohypophysis </a:t>
            </a:r>
            <a:r>
              <a:rPr lang="en-US" sz="1600" dirty="0" err="1"/>
              <a:t>cerebri</a:t>
            </a:r>
            <a:r>
              <a:rPr lang="en-US" sz="1600" dirty="0">
                <a:cs typeface="Times New Roman" pitchFamily="18" charset="0"/>
              </a:rPr>
              <a:t>.</a:t>
            </a:r>
          </a:p>
          <a:p>
            <a:r>
              <a:rPr lang="en-US" sz="1600" dirty="0">
                <a:cs typeface="Times New Roman" pitchFamily="18" charset="0"/>
              </a:rPr>
              <a:t>C-Both A&amp;B.</a:t>
            </a:r>
          </a:p>
          <a:p>
            <a:endParaRPr lang="en-US" sz="1600" dirty="0">
              <a:cs typeface="Majalla UI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158835" y="2099336"/>
            <a:ext cx="40593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2\Inferior </a:t>
            </a:r>
            <a:r>
              <a:rPr lang="en-US" sz="1600" dirty="0" err="1"/>
              <a:t>hypophyseal</a:t>
            </a:r>
            <a:r>
              <a:rPr lang="en-US" sz="1600" dirty="0"/>
              <a:t> Arteries supplies:</a:t>
            </a:r>
          </a:p>
          <a:p>
            <a:r>
              <a:rPr lang="en-US" sz="1600" dirty="0"/>
              <a:t>A-pars nervosa</a:t>
            </a:r>
            <a:r>
              <a:rPr lang="en-US" altLang="en-US" sz="1600" dirty="0">
                <a:cs typeface="Times New Roman" pitchFamily="18" charset="0"/>
              </a:rPr>
              <a:t>.</a:t>
            </a:r>
          </a:p>
          <a:p>
            <a:r>
              <a:rPr lang="en-US" sz="1600" dirty="0"/>
              <a:t>B-Neural stalk.</a:t>
            </a:r>
          </a:p>
          <a:p>
            <a:r>
              <a:rPr lang="en-US" sz="1600" dirty="0"/>
              <a:t>C-Median eminence of hypothalamus</a:t>
            </a:r>
            <a:r>
              <a:rPr lang="en-US" altLang="en-US" sz="1600" dirty="0">
                <a:cs typeface="Times New Roman" pitchFamily="18" charset="0"/>
              </a:rPr>
              <a:t>.</a:t>
            </a:r>
            <a:endParaRPr lang="en-US" sz="16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3158836" y="3733938"/>
            <a:ext cx="43780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3\The Storage &amp; release of Vasopressin is one of  the functions of:</a:t>
            </a:r>
          </a:p>
          <a:p>
            <a:r>
              <a:rPr lang="en-US" sz="1600" dirty="0"/>
              <a:t>A-Unmyelinated axons of secretory neurons</a:t>
            </a:r>
            <a:r>
              <a:rPr lang="en-US" altLang="en-US" sz="1600" dirty="0">
                <a:cs typeface="Times New Roman" pitchFamily="18" charset="0"/>
              </a:rPr>
              <a:t>.</a:t>
            </a:r>
          </a:p>
          <a:p>
            <a:r>
              <a:rPr lang="en-US" sz="1600" dirty="0"/>
              <a:t>B-Herring bodies.</a:t>
            </a:r>
          </a:p>
          <a:p>
            <a:r>
              <a:rPr lang="en-US" sz="1600" dirty="0"/>
              <a:t>C-</a:t>
            </a:r>
            <a:r>
              <a:rPr lang="en-US" sz="1600" dirty="0" err="1"/>
              <a:t>Pitucytes</a:t>
            </a:r>
            <a:r>
              <a:rPr lang="en-US" sz="1600" dirty="0">
                <a:cs typeface="Majalla UI"/>
              </a:rPr>
              <a:t>. </a:t>
            </a:r>
            <a:endParaRPr lang="en-US" sz="16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8052039" y="2062833"/>
            <a:ext cx="3699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5\Which cell type of the following secretes growth hormone:</a:t>
            </a:r>
          </a:p>
          <a:p>
            <a:r>
              <a:rPr lang="en-US" sz="1600" dirty="0"/>
              <a:t>A-</a:t>
            </a:r>
            <a:r>
              <a:rPr lang="en-US" sz="1600" dirty="0" err="1"/>
              <a:t>Gonadotrophs</a:t>
            </a:r>
            <a:r>
              <a:rPr lang="en-US" sz="1600" dirty="0"/>
              <a:t>.</a:t>
            </a:r>
          </a:p>
          <a:p>
            <a:r>
              <a:rPr lang="en-US" sz="1600" dirty="0"/>
              <a:t>B-</a:t>
            </a:r>
            <a:r>
              <a:rPr lang="en-US" sz="1600" dirty="0" err="1"/>
              <a:t>Corticotrophs</a:t>
            </a:r>
            <a:r>
              <a:rPr lang="en-US" sz="1600" dirty="0"/>
              <a:t>.</a:t>
            </a:r>
          </a:p>
          <a:p>
            <a:r>
              <a:rPr lang="en-US" sz="1600" dirty="0"/>
              <a:t>C-</a:t>
            </a:r>
            <a:r>
              <a:rPr lang="en-US" sz="1600" dirty="0" err="1"/>
              <a:t>Somatotrophs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sp>
        <p:nvSpPr>
          <p:cNvPr id="22" name="مربع نص 21"/>
          <p:cNvSpPr txBox="1"/>
          <p:nvPr/>
        </p:nvSpPr>
        <p:spPr>
          <a:xfrm rot="10800000">
            <a:off x="2085228" y="4682661"/>
            <a:ext cx="650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1-b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2-a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3-a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4-b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5-c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920584" y="47111"/>
            <a:ext cx="331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329207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579" y="572637"/>
            <a:ext cx="8031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FF8AD8"/>
                </a:solidFill>
                <a:latin typeface="+mj-lt"/>
              </a:rPr>
              <a:t>Thank you &amp; good luck </a:t>
            </a:r>
          </a:p>
          <a:p>
            <a:pPr algn="r"/>
            <a:r>
              <a:rPr lang="en-US" sz="1600" b="1" i="1" dirty="0">
                <a:solidFill>
                  <a:srgbClr val="FF8AD8"/>
                </a:solidFill>
              </a:rPr>
              <a:t>- Histology team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7253" y="1683417"/>
            <a:ext cx="2594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Done by: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Amal </a:t>
            </a:r>
            <a:r>
              <a:rPr lang="en-US" dirty="0" err="1">
                <a:ea typeface="Georgia" charset="0"/>
                <a:cs typeface="Georgia" charset="0"/>
              </a:rPr>
              <a:t>AlQarni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ea typeface="Georgia" charset="0"/>
                <a:cs typeface="Georgia" charset="0"/>
              </a:rPr>
              <a:t>Allulu</a:t>
            </a:r>
            <a:r>
              <a:rPr lang="en-US" dirty="0">
                <a:ea typeface="Georgia" charset="0"/>
                <a:cs typeface="Georgia" charset="0"/>
              </a:rPr>
              <a:t> </a:t>
            </a:r>
            <a:r>
              <a:rPr lang="en-US" dirty="0" err="1">
                <a:ea typeface="Georgia" charset="0"/>
                <a:cs typeface="Georgia" charset="0"/>
              </a:rPr>
              <a:t>Alsulayhim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ea typeface="Georgia" charset="0"/>
                <a:cs typeface="Georgia" charset="0"/>
              </a:rPr>
              <a:t>Do’aa</a:t>
            </a:r>
            <a:r>
              <a:rPr lang="en-US" dirty="0">
                <a:ea typeface="Georgia" charset="0"/>
                <a:cs typeface="Georgia" charset="0"/>
              </a:rPr>
              <a:t> Walid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ea typeface="Georgia" charset="0"/>
                <a:cs typeface="Georgia" charset="0"/>
              </a:rPr>
              <a:t>Shahad</a:t>
            </a:r>
            <a:r>
              <a:rPr lang="en-US" dirty="0">
                <a:ea typeface="Georgia" charset="0"/>
                <a:cs typeface="Georgia" charset="0"/>
              </a:rPr>
              <a:t> </a:t>
            </a:r>
            <a:r>
              <a:rPr lang="en-US" dirty="0" err="1">
                <a:ea typeface="Georgia" charset="0"/>
                <a:cs typeface="Georgia" charset="0"/>
              </a:rPr>
              <a:t>AlAnzan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ea typeface="Georgia" charset="0"/>
                <a:cs typeface="Georgia" charset="0"/>
              </a:rPr>
              <a:t>We’am</a:t>
            </a:r>
            <a:r>
              <a:rPr lang="en-US" dirty="0">
                <a:ea typeface="Georgia" charset="0"/>
                <a:cs typeface="Georgia" charset="0"/>
              </a:rPr>
              <a:t> </a:t>
            </a:r>
            <a:r>
              <a:rPr lang="en-US" dirty="0" err="1">
                <a:ea typeface="Georgia" charset="0"/>
                <a:cs typeface="Georgia" charset="0"/>
              </a:rPr>
              <a:t>Babaier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4326" y="2162432"/>
            <a:ext cx="248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Team leaders: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Rana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Barasain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Faisal Alrabaii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23231" y="496102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>
              <a:solidFill>
                <a:srgbClr val="FF2F92"/>
              </a:solidFill>
            </a:endParaRPr>
          </a:p>
          <a:p>
            <a:endParaRPr lang="en-US" dirty="0"/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93" y="4536374"/>
            <a:ext cx="336900" cy="433969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82" y="5093216"/>
            <a:ext cx="407298" cy="325750"/>
          </a:xfrm>
          <a:prstGeom prst="rect">
            <a:avLst/>
          </a:prstGeom>
        </p:spPr>
      </p:pic>
      <p:pic>
        <p:nvPicPr>
          <p:cNvPr id="8" name="Graphic 7" descr="Document">
            <a:hlinkClick r:id="rId9"/>
            <a:extLst>
              <a:ext uri="{FF2B5EF4-FFF2-40B4-BE49-F238E27FC236}">
                <a16:creationId xmlns:a16="http://schemas.microsoft.com/office/drawing/2014/main" id="{CB1899F6-6B1C-472A-B52E-68021BEA73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155780" y="5429281"/>
            <a:ext cx="625701" cy="625701"/>
          </a:xfrm>
          <a:prstGeom prst="rect">
            <a:avLst/>
          </a:prstGeom>
        </p:spPr>
      </p:pic>
      <p:pic>
        <p:nvPicPr>
          <p:cNvPr id="13" name="Picture 12">
            <a:hlinkClick r:id="rId12"/>
            <a:extLst>
              <a:ext uri="{FF2B5EF4-FFF2-40B4-BE49-F238E27FC236}">
                <a16:creationId xmlns:a16="http://schemas.microsoft.com/office/drawing/2014/main" id="{770017FE-A636-4F5B-9B07-FF713E1ECF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3264982" y="6048179"/>
            <a:ext cx="516499" cy="645624"/>
          </a:xfrm>
          <a:prstGeom prst="rect">
            <a:avLst/>
          </a:prstGeom>
        </p:spPr>
      </p:pic>
      <p:sp>
        <p:nvSpPr>
          <p:cNvPr id="15" name="مربع نص 1">
            <a:extLst>
              <a:ext uri="{FF2B5EF4-FFF2-40B4-BE49-F238E27FC236}">
                <a16:creationId xmlns:a16="http://schemas.microsoft.com/office/drawing/2014/main" id="{126562DF-1A67-40F1-B3A1-0F24EFB480D7}"/>
              </a:ext>
            </a:extLst>
          </p:cNvPr>
          <p:cNvSpPr txBox="1"/>
          <p:nvPr/>
        </p:nvSpPr>
        <p:spPr>
          <a:xfrm>
            <a:off x="4148932" y="4877053"/>
            <a:ext cx="5490774" cy="70788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rgbClr val="FF2F92"/>
                </a:solidFill>
                <a:latin typeface="+mj-lt"/>
                <a:ea typeface="+mj-ea"/>
                <a:cs typeface="+mj-cs"/>
              </a:rPr>
              <a:t>References: 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64653"/>
                </a:solidFill>
              </a:rPr>
              <a:t>Females’ and Males’ slides.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64653"/>
                </a:solidFill>
              </a:rPr>
              <a:t>Doctors’ notes </a:t>
            </a:r>
          </a:p>
        </p:txBody>
      </p:sp>
    </p:spTree>
    <p:extLst>
      <p:ext uri="{BB962C8B-B14F-4D97-AF65-F5344CB8AC3E}">
        <p14:creationId xmlns:p14="http://schemas.microsoft.com/office/powerpoint/2010/main" val="5809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713</Words>
  <Application>Microsoft Office PowerPoint</Application>
  <PresentationFormat>Widescreen</PresentationFormat>
  <Paragraphs>118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Majalla UI</vt:lpstr>
      <vt:lpstr>Times New Roman</vt:lpstr>
      <vt:lpstr>Wingdings</vt:lpstr>
      <vt:lpstr>Office Theme</vt:lpstr>
      <vt:lpstr>PowerPoint Presentation</vt:lpstr>
      <vt:lpstr>Objectives:</vt:lpstr>
      <vt:lpstr>Pituitary Gland Components</vt:lpstr>
      <vt:lpstr>Posterior Lobe: PARS NERVOSA</vt:lpstr>
      <vt:lpstr>Anterior Lobe: PARS DISTALIS نشبه البارس ديستاليس بكيس مليان كور واحنا نبي نفرق بين هذي الكور، الكور هي السيلز والتفرقة تكون بالصبغة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Feisal Alrubaei;Rana B</dc:creator>
  <cp:lastModifiedBy>abdulaziz abdullah</cp:lastModifiedBy>
  <cp:revision>109</cp:revision>
  <cp:lastPrinted>2017-10-10T14:18:09Z</cp:lastPrinted>
  <dcterms:created xsi:type="dcterms:W3CDTF">2017-02-05T14:21:38Z</dcterms:created>
  <dcterms:modified xsi:type="dcterms:W3CDTF">2018-01-27T15:13:14Z</dcterms:modified>
</cp:coreProperties>
</file>