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4" r:id="rId4"/>
    <p:sldId id="265" r:id="rId5"/>
    <p:sldId id="266" r:id="rId6"/>
    <p:sldId id="260" r:id="rId7"/>
    <p:sldId id="267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CC66FF"/>
    <a:srgbClr val="FF8AD8"/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93036"/>
  </p:normalViewPr>
  <p:slideViewPr>
    <p:cSldViewPr snapToGrid="0" snapToObjects="1">
      <p:cViewPr varScale="1">
        <p:scale>
          <a:sx n="61" d="100"/>
          <a:sy n="61" d="100"/>
        </p:scale>
        <p:origin x="7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596FC3-B4FF-4B5D-815A-64D1A137516C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CF679BB-5A30-4870-B2CA-640F0C406553}">
      <dgm:prSet phldrT="[Text]" custT="1"/>
      <dgm:spPr>
        <a:solidFill>
          <a:schemeClr val="bg1"/>
        </a:solidFill>
        <a:ln>
          <a:solidFill>
            <a:srgbClr val="FF2F92"/>
          </a:solidFill>
        </a:ln>
      </dgm:spPr>
      <dgm:t>
        <a:bodyPr/>
        <a:lstStyle/>
        <a:p>
          <a:pPr rtl="1"/>
          <a:r>
            <a:rPr lang="ar-SA" altLang="en-US" sz="3200" b="1" dirty="0">
              <a:solidFill>
                <a:schemeClr val="bg1"/>
              </a:solidFill>
            </a:rPr>
            <a:t> </a:t>
          </a:r>
          <a:r>
            <a:rPr lang="en-US" sz="3200" b="1" dirty="0" err="1">
              <a:solidFill>
                <a:srgbClr val="FF2F92"/>
              </a:solidFill>
            </a:rPr>
            <a:t>Stroma</a:t>
          </a:r>
          <a:endParaRPr lang="ar-SA" sz="3200" b="1" dirty="0">
            <a:solidFill>
              <a:srgbClr val="FF2F92"/>
            </a:solidFill>
          </a:endParaRPr>
        </a:p>
      </dgm:t>
    </dgm:pt>
    <dgm:pt modelId="{5D02FB12-3D35-450D-8767-85AE458FAEEC}" type="parTrans" cxnId="{EE3632C2-EFA6-4964-BB51-5CF32A05258A}">
      <dgm:prSet/>
      <dgm:spPr/>
      <dgm:t>
        <a:bodyPr/>
        <a:lstStyle/>
        <a:p>
          <a:pPr rtl="1"/>
          <a:endParaRPr lang="ar-SA"/>
        </a:p>
      </dgm:t>
    </dgm:pt>
    <dgm:pt modelId="{E30ACD9C-5F09-49BC-95C6-E142DA9687FA}" type="sibTrans" cxnId="{EE3632C2-EFA6-4964-BB51-5CF32A05258A}">
      <dgm:prSet/>
      <dgm:spPr/>
      <dgm:t>
        <a:bodyPr/>
        <a:lstStyle/>
        <a:p>
          <a:pPr rtl="1"/>
          <a:endParaRPr lang="ar-SA"/>
        </a:p>
      </dgm:t>
    </dgm:pt>
    <dgm:pt modelId="{8814FEFD-1182-4917-81E7-B9EAC0F4D18C}">
      <dgm:prSet phldrT="[Text]" custT="1"/>
      <dgm:spPr>
        <a:solidFill>
          <a:schemeClr val="bg1"/>
        </a:solidFill>
        <a:ln>
          <a:solidFill>
            <a:srgbClr val="FF2F92"/>
          </a:solidFill>
        </a:ln>
      </dgm:spPr>
      <dgm:t>
        <a:bodyPr/>
        <a:lstStyle/>
        <a:p>
          <a:pPr algn="l" rtl="1"/>
          <a:r>
            <a:rPr lang="en-US" altLang="en-US" sz="1800" b="1">
              <a:solidFill>
                <a:schemeClr val="tx1"/>
              </a:solidFill>
            </a:rPr>
            <a:t>1- Capsule: </a:t>
          </a:r>
          <a:r>
            <a:rPr lang="en-US" altLang="en-US" sz="1800">
              <a:solidFill>
                <a:schemeClr val="tx1"/>
              </a:solidFill>
            </a:rPr>
            <a:t>dense irregular collagenous C.T</a:t>
          </a:r>
          <a:r>
            <a:rPr lang="en-US" altLang="en-US" sz="2400">
              <a:solidFill>
                <a:srgbClr val="FFFF00"/>
              </a:solidFill>
            </a:rPr>
            <a:t>.</a:t>
          </a:r>
          <a:endParaRPr lang="ar-SA" sz="2400" dirty="0"/>
        </a:p>
      </dgm:t>
    </dgm:pt>
    <dgm:pt modelId="{465F5C49-9417-4FBF-84B1-38BE87397415}" type="parTrans" cxnId="{F367BFA2-CF9B-443D-9B49-2DBA1788F930}">
      <dgm:prSet/>
      <dgm:spPr/>
      <dgm:t>
        <a:bodyPr/>
        <a:lstStyle/>
        <a:p>
          <a:pPr rtl="1"/>
          <a:endParaRPr lang="ar-SA"/>
        </a:p>
      </dgm:t>
    </dgm:pt>
    <dgm:pt modelId="{67B61926-C113-47B6-AE68-49EE5CBA9209}" type="sibTrans" cxnId="{F367BFA2-CF9B-443D-9B49-2DBA1788F930}">
      <dgm:prSet/>
      <dgm:spPr/>
      <dgm:t>
        <a:bodyPr/>
        <a:lstStyle/>
        <a:p>
          <a:pPr rtl="1"/>
          <a:endParaRPr lang="ar-SA"/>
        </a:p>
      </dgm:t>
    </dgm:pt>
    <dgm:pt modelId="{7BB2C8A9-B3FB-4E58-8FA3-253D8B9C0A5B}">
      <dgm:prSet phldrT="[Text]" custT="1"/>
      <dgm:spPr>
        <a:solidFill>
          <a:schemeClr val="bg1"/>
        </a:solidFill>
        <a:ln>
          <a:solidFill>
            <a:srgbClr val="FF2F92"/>
          </a:solidFill>
        </a:ln>
      </dgm:spPr>
      <dgm:t>
        <a:bodyPr/>
        <a:lstStyle/>
        <a:p>
          <a:pPr rtl="1"/>
          <a:r>
            <a:rPr lang="en-US" altLang="en-US" sz="3200" b="1" dirty="0">
              <a:solidFill>
                <a:srgbClr val="FF2F92"/>
              </a:solidFill>
            </a:rPr>
            <a:t>Parenchyma</a:t>
          </a:r>
          <a:endParaRPr lang="ar-SA" sz="3200" b="1" dirty="0">
            <a:solidFill>
              <a:srgbClr val="FF2F92"/>
            </a:solidFill>
          </a:endParaRPr>
        </a:p>
      </dgm:t>
    </dgm:pt>
    <dgm:pt modelId="{50C58118-2EED-4FA5-9D06-BC8FB7958EC9}" type="parTrans" cxnId="{7371F7B3-C124-4217-B029-598F69B98456}">
      <dgm:prSet/>
      <dgm:spPr/>
      <dgm:t>
        <a:bodyPr/>
        <a:lstStyle/>
        <a:p>
          <a:pPr rtl="1"/>
          <a:endParaRPr lang="ar-SA"/>
        </a:p>
      </dgm:t>
    </dgm:pt>
    <dgm:pt modelId="{21A9A3C0-8D84-42E0-9ACE-C8466F5FD959}" type="sibTrans" cxnId="{7371F7B3-C124-4217-B029-598F69B98456}">
      <dgm:prSet/>
      <dgm:spPr/>
      <dgm:t>
        <a:bodyPr/>
        <a:lstStyle/>
        <a:p>
          <a:pPr rtl="1"/>
          <a:endParaRPr lang="ar-SA"/>
        </a:p>
      </dgm:t>
    </dgm:pt>
    <dgm:pt modelId="{DD43CDBE-57C8-4B2F-A2C3-909773EC256E}">
      <dgm:prSet custT="1"/>
      <dgm:spPr>
        <a:solidFill>
          <a:schemeClr val="bg1"/>
        </a:solidFill>
        <a:ln>
          <a:solidFill>
            <a:srgbClr val="FF2F92"/>
          </a:solidFill>
        </a:ln>
      </dgm:spPr>
      <dgm:t>
        <a:bodyPr/>
        <a:lstStyle/>
        <a:p>
          <a:pPr rtl="0"/>
          <a:r>
            <a:rPr lang="en-US" altLang="en-US" sz="1800" dirty="0">
              <a:solidFill>
                <a:schemeClr val="tx1"/>
              </a:solidFill>
            </a:rPr>
            <a:t>Are the structural and functional units of the thyroid gland</a:t>
          </a:r>
          <a:r>
            <a:rPr lang="en-US" altLang="en-US" sz="1800" dirty="0">
              <a:solidFill>
                <a:schemeClr val="accent6"/>
              </a:solidFill>
            </a:rPr>
            <a:t>. </a:t>
          </a:r>
          <a:r>
            <a:rPr lang="en-US" altLang="en-US" sz="1600" dirty="0">
              <a:solidFill>
                <a:schemeClr val="accent6"/>
              </a:solidFill>
            </a:rPr>
            <a:t>(synthesis of protein)</a:t>
          </a:r>
          <a:endParaRPr lang="ar-SA" altLang="en-US" sz="1600" dirty="0">
            <a:solidFill>
              <a:schemeClr val="accent6"/>
            </a:solidFill>
          </a:endParaRPr>
        </a:p>
      </dgm:t>
    </dgm:pt>
    <dgm:pt modelId="{F6ADEBFE-5F27-4ED8-83F9-18966DDB2EBB}" type="parTrans" cxnId="{D821EABC-A94C-4918-824C-598EE8ECCB61}">
      <dgm:prSet/>
      <dgm:spPr/>
      <dgm:t>
        <a:bodyPr/>
        <a:lstStyle/>
        <a:p>
          <a:pPr rtl="1"/>
          <a:endParaRPr lang="ar-SA"/>
        </a:p>
      </dgm:t>
    </dgm:pt>
    <dgm:pt modelId="{EF307069-68B1-4866-B816-059EF0CD3B49}" type="sibTrans" cxnId="{D821EABC-A94C-4918-824C-598EE8ECCB61}">
      <dgm:prSet/>
      <dgm:spPr/>
      <dgm:t>
        <a:bodyPr/>
        <a:lstStyle/>
        <a:p>
          <a:pPr rtl="1"/>
          <a:endParaRPr lang="ar-SA"/>
        </a:p>
      </dgm:t>
    </dgm:pt>
    <dgm:pt modelId="{4E1C5616-A6A7-4ED9-9AF6-C62CB7EAA0A5}">
      <dgm:prSet phldrT="[Text]" custT="1"/>
      <dgm:spPr>
        <a:solidFill>
          <a:schemeClr val="bg1"/>
        </a:solidFill>
        <a:ln>
          <a:solidFill>
            <a:srgbClr val="FF2F92"/>
          </a:solidFill>
        </a:ln>
      </dgm:spPr>
      <dgm:t>
        <a:bodyPr/>
        <a:lstStyle/>
        <a:p>
          <a:pPr algn="l" rtl="1"/>
          <a:r>
            <a:rPr lang="en-US" altLang="en-US" sz="1800" b="1" dirty="0">
              <a:solidFill>
                <a:schemeClr val="tx1"/>
              </a:solidFill>
            </a:rPr>
            <a:t>3- Reticular fibers:</a:t>
          </a:r>
        </a:p>
        <a:p>
          <a:pPr algn="l" rtl="0"/>
          <a:r>
            <a:rPr lang="en-US" altLang="en-US" sz="1800" dirty="0">
              <a:solidFill>
                <a:schemeClr val="tx1"/>
              </a:solidFill>
            </a:rPr>
            <a:t>Thin C.T., composed mostly of reticular fibers with rich capillary plexus* </a:t>
          </a:r>
          <a:r>
            <a:rPr lang="en-US" altLang="en-US" sz="1800" u="sng" dirty="0">
              <a:solidFill>
                <a:schemeClr val="tx1"/>
              </a:solidFill>
            </a:rPr>
            <a:t>surrounds each thyroid follicle </a:t>
          </a:r>
          <a:r>
            <a:rPr lang="en-US" altLang="en-US" sz="1400" u="none" dirty="0">
              <a:solidFill>
                <a:srgbClr val="00B050"/>
              </a:solidFill>
            </a:rPr>
            <a:t>(separation)</a:t>
          </a:r>
          <a:endParaRPr lang="ar-SA" sz="1800" u="none" dirty="0">
            <a:solidFill>
              <a:srgbClr val="00B050"/>
            </a:solidFill>
          </a:endParaRPr>
        </a:p>
      </dgm:t>
    </dgm:pt>
    <dgm:pt modelId="{8EE4D119-8D82-48EC-9E8D-DC6E7CBD3378}" type="sibTrans" cxnId="{3990B746-8B3F-4D24-A00E-A24167BFACB4}">
      <dgm:prSet/>
      <dgm:spPr/>
      <dgm:t>
        <a:bodyPr/>
        <a:lstStyle/>
        <a:p>
          <a:pPr rtl="1"/>
          <a:endParaRPr lang="ar-SA"/>
        </a:p>
      </dgm:t>
    </dgm:pt>
    <dgm:pt modelId="{98EAC4E9-B164-4437-8203-BA17FE92A597}" type="parTrans" cxnId="{3990B746-8B3F-4D24-A00E-A24167BFACB4}">
      <dgm:prSet/>
      <dgm:spPr/>
      <dgm:t>
        <a:bodyPr/>
        <a:lstStyle/>
        <a:p>
          <a:pPr rtl="1"/>
          <a:endParaRPr lang="ar-SA"/>
        </a:p>
      </dgm:t>
    </dgm:pt>
    <dgm:pt modelId="{7C55A0B9-8D20-4CBC-89C8-0F5260616155}">
      <dgm:prSet phldrT="[Text]" custT="1"/>
      <dgm:spPr>
        <a:solidFill>
          <a:schemeClr val="bg1"/>
        </a:solidFill>
        <a:ln>
          <a:solidFill>
            <a:srgbClr val="FF2F92"/>
          </a:solidFill>
        </a:ln>
      </dgm:spPr>
      <dgm:t>
        <a:bodyPr/>
        <a:lstStyle/>
        <a:p>
          <a:pPr algn="l" rtl="1"/>
          <a:r>
            <a:rPr lang="en-US" altLang="en-US" sz="1800" b="1" dirty="0">
              <a:solidFill>
                <a:schemeClr val="tx1"/>
              </a:solidFill>
            </a:rPr>
            <a:t>2- Septa: </a:t>
          </a:r>
          <a:r>
            <a:rPr lang="en-US" altLang="en-US" sz="1800" dirty="0">
              <a:solidFill>
                <a:schemeClr val="tx1"/>
              </a:solidFill>
            </a:rPr>
            <a:t>(Interlobular septa)</a:t>
          </a:r>
          <a:r>
            <a:rPr lang="en-US" altLang="en-US" sz="1800" dirty="0">
              <a:solidFill>
                <a:srgbClr val="FFFF00"/>
              </a:solidFill>
            </a:rPr>
            <a:t> </a:t>
          </a:r>
          <a:endParaRPr lang="ar-SA" sz="1600" dirty="0"/>
        </a:p>
      </dgm:t>
    </dgm:pt>
    <dgm:pt modelId="{FB1C238A-2953-4522-87AD-581DF70EFEF2}" type="sibTrans" cxnId="{BA320E81-7FFC-4F7D-AF98-EF88445D5CAE}">
      <dgm:prSet/>
      <dgm:spPr/>
      <dgm:t>
        <a:bodyPr/>
        <a:lstStyle/>
        <a:p>
          <a:pPr rtl="1"/>
          <a:endParaRPr lang="ar-SA"/>
        </a:p>
      </dgm:t>
    </dgm:pt>
    <dgm:pt modelId="{17AAA748-6605-4DBF-8219-77C029DDCC28}" type="parTrans" cxnId="{BA320E81-7FFC-4F7D-AF98-EF88445D5CAE}">
      <dgm:prSet/>
      <dgm:spPr/>
      <dgm:t>
        <a:bodyPr/>
        <a:lstStyle/>
        <a:p>
          <a:pPr rtl="1"/>
          <a:endParaRPr lang="ar-SA"/>
        </a:p>
      </dgm:t>
    </dgm:pt>
    <dgm:pt modelId="{9609F641-C218-43C4-B4B2-4E2E4ACE4A3C}">
      <dgm:prSet custT="1"/>
      <dgm:spPr>
        <a:solidFill>
          <a:schemeClr val="bg1"/>
        </a:solidFill>
        <a:ln>
          <a:solidFill>
            <a:srgbClr val="FF2F92"/>
          </a:solidFill>
        </a:ln>
      </dgm:spPr>
      <dgm:t>
        <a:bodyPr/>
        <a:lstStyle/>
        <a:p>
          <a:pPr rtl="0"/>
          <a:r>
            <a:rPr lang="en-US" sz="1800" b="1" dirty="0">
              <a:solidFill>
                <a:srgbClr val="FF8AD8"/>
              </a:solidFill>
            </a:rPr>
            <a:t>L/M:</a:t>
          </a:r>
          <a:endParaRPr lang="ar-SA" altLang="en-US" sz="1800" dirty="0">
            <a:solidFill>
              <a:srgbClr val="FF8AD8"/>
            </a:solidFill>
          </a:endParaRPr>
        </a:p>
      </dgm:t>
    </dgm:pt>
    <dgm:pt modelId="{5CD3A849-911C-4153-9438-8D288340A72E}" type="parTrans" cxnId="{89CFDC53-6085-4E96-A73F-EFFD51267C12}">
      <dgm:prSet/>
      <dgm:spPr/>
      <dgm:t>
        <a:bodyPr/>
        <a:lstStyle/>
        <a:p>
          <a:pPr rtl="1"/>
          <a:endParaRPr lang="ar-SA"/>
        </a:p>
      </dgm:t>
    </dgm:pt>
    <dgm:pt modelId="{CE71FD71-84CA-44C7-B1C6-2502302EE734}" type="sibTrans" cxnId="{89CFDC53-6085-4E96-A73F-EFFD51267C12}">
      <dgm:prSet/>
      <dgm:spPr/>
      <dgm:t>
        <a:bodyPr/>
        <a:lstStyle/>
        <a:p>
          <a:pPr rtl="1"/>
          <a:endParaRPr lang="ar-SA"/>
        </a:p>
      </dgm:t>
    </dgm:pt>
    <dgm:pt modelId="{267A9810-8F33-4B0A-B7AC-78F0E35264C6}">
      <dgm:prSet custT="1"/>
      <dgm:spPr>
        <a:solidFill>
          <a:schemeClr val="bg1"/>
        </a:solidFill>
        <a:ln>
          <a:solidFill>
            <a:srgbClr val="FF2F92"/>
          </a:solidFill>
        </a:ln>
      </dgm:spPr>
      <dgm:t>
        <a:bodyPr/>
        <a:lstStyle/>
        <a:p>
          <a:pPr rtl="0"/>
          <a:r>
            <a:rPr lang="en-US" sz="1800" b="1" dirty="0">
              <a:solidFill>
                <a:srgbClr val="FF8AD8"/>
              </a:solidFill>
            </a:rPr>
            <a:t> </a:t>
          </a:r>
          <a:r>
            <a:rPr lang="en-US" altLang="en-US" sz="1800" b="1" dirty="0">
              <a:solidFill>
                <a:schemeClr val="tx1"/>
              </a:solidFill>
            </a:rPr>
            <a:t>1- Simple </a:t>
          </a:r>
          <a:r>
            <a:rPr lang="en-US" altLang="en-US" sz="1800" b="1" dirty="0" err="1">
              <a:solidFill>
                <a:schemeClr val="tx1"/>
              </a:solidFill>
            </a:rPr>
            <a:t>cuboidal</a:t>
          </a:r>
          <a:r>
            <a:rPr lang="en-US" altLang="en-US" sz="1800" b="1" dirty="0">
              <a:solidFill>
                <a:schemeClr val="tx1"/>
              </a:solidFill>
            </a:rPr>
            <a:t> epithelium:</a:t>
          </a:r>
          <a:endParaRPr lang="ar-SA" altLang="en-US" sz="1800" b="1" dirty="0">
            <a:solidFill>
              <a:srgbClr val="FF8AD8"/>
            </a:solidFill>
          </a:endParaRPr>
        </a:p>
      </dgm:t>
    </dgm:pt>
    <dgm:pt modelId="{4D3A1309-AB36-40FF-82EA-87A8DA5FE5D0}" type="parTrans" cxnId="{3F8F199F-02D7-4462-B052-6BDD3DEB8BE2}">
      <dgm:prSet/>
      <dgm:spPr/>
      <dgm:t>
        <a:bodyPr/>
        <a:lstStyle/>
        <a:p>
          <a:pPr rtl="1"/>
          <a:endParaRPr lang="ar-SA"/>
        </a:p>
      </dgm:t>
    </dgm:pt>
    <dgm:pt modelId="{74FE305F-AF82-42B9-B243-D90F9D40D266}" type="sibTrans" cxnId="{3F8F199F-02D7-4462-B052-6BDD3DEB8BE2}">
      <dgm:prSet/>
      <dgm:spPr/>
      <dgm:t>
        <a:bodyPr/>
        <a:lstStyle/>
        <a:p>
          <a:pPr rtl="1"/>
          <a:endParaRPr lang="ar-SA"/>
        </a:p>
      </dgm:t>
    </dgm:pt>
    <dgm:pt modelId="{2A1DB000-CD1E-4B42-80A3-2B4DF279F36F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en-US" altLang="en-US" sz="1800" dirty="0">
              <a:solidFill>
                <a:schemeClr val="tx1"/>
              </a:solidFill>
            </a:rPr>
            <a:t>N.B. Each follicle is surrounded by thin </a:t>
          </a:r>
          <a:r>
            <a:rPr lang="en-US" altLang="en-US" sz="1800" u="sng" dirty="0">
              <a:solidFill>
                <a:schemeClr val="tx1"/>
              </a:solidFill>
            </a:rPr>
            <a:t>basal lamina. </a:t>
          </a:r>
          <a:r>
            <a:rPr lang="en-US" altLang="en-US" sz="1400" u="none" dirty="0">
              <a:solidFill>
                <a:srgbClr val="00B050"/>
              </a:solidFill>
            </a:rPr>
            <a:t>To separate the epithelium from the C.T.</a:t>
          </a:r>
          <a:endParaRPr lang="en-US" altLang="en-US" sz="1800" u="none" dirty="0">
            <a:solidFill>
              <a:schemeClr val="tx1"/>
            </a:solidFill>
          </a:endParaRPr>
        </a:p>
      </dgm:t>
    </dgm:pt>
    <dgm:pt modelId="{7A86A098-C27B-4192-BCA5-C163AE467D6B}" type="sibTrans" cxnId="{FFC94D90-D73F-45FD-AF86-AD38995AC5B3}">
      <dgm:prSet/>
      <dgm:spPr/>
      <dgm:t>
        <a:bodyPr/>
        <a:lstStyle/>
        <a:p>
          <a:pPr rtl="1"/>
          <a:endParaRPr lang="ar-SA"/>
        </a:p>
      </dgm:t>
    </dgm:pt>
    <dgm:pt modelId="{9CE9492E-56E9-49AB-B6B8-0D4D7F305418}" type="parTrans" cxnId="{FFC94D90-D73F-45FD-AF86-AD38995AC5B3}">
      <dgm:prSet/>
      <dgm:spPr/>
      <dgm:t>
        <a:bodyPr/>
        <a:lstStyle/>
        <a:p>
          <a:pPr rtl="1"/>
          <a:endParaRPr lang="ar-SA"/>
        </a:p>
      </dgm:t>
    </dgm:pt>
    <dgm:pt modelId="{986073E4-AF17-4B4A-9BCB-26CA59BEF307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en-US" altLang="en-US" sz="1800" b="1" dirty="0">
              <a:solidFill>
                <a:schemeClr val="tx1"/>
              </a:solidFill>
            </a:rPr>
            <a:t>2- Colloid: </a:t>
          </a:r>
          <a:r>
            <a:rPr lang="en-US" altLang="en-US" sz="1800" dirty="0">
              <a:solidFill>
                <a:schemeClr val="tx1"/>
              </a:solidFill>
            </a:rPr>
            <a:t>central colloid-filled lumen. </a:t>
          </a:r>
          <a:r>
            <a:rPr lang="en-US" altLang="en-US" sz="1600" dirty="0">
              <a:solidFill>
                <a:schemeClr val="accent6"/>
              </a:solidFill>
            </a:rPr>
            <a:t>(gel like material - highly vascular - without blood capillaries nor cells)</a:t>
          </a:r>
        </a:p>
      </dgm:t>
    </dgm:pt>
    <dgm:pt modelId="{374DF17E-4F6F-441D-BF67-47E6CFA0F844}" type="sibTrans" cxnId="{B357F4C5-2559-450B-B77E-23D20D514A9B}">
      <dgm:prSet/>
      <dgm:spPr/>
      <dgm:t>
        <a:bodyPr/>
        <a:lstStyle/>
        <a:p>
          <a:pPr rtl="1"/>
          <a:endParaRPr lang="ar-SA"/>
        </a:p>
      </dgm:t>
    </dgm:pt>
    <dgm:pt modelId="{178D5A4E-6C11-4539-8ECC-12400CC4D48D}" type="parTrans" cxnId="{B357F4C5-2559-450B-B77E-23D20D514A9B}">
      <dgm:prSet/>
      <dgm:spPr/>
      <dgm:t>
        <a:bodyPr/>
        <a:lstStyle/>
        <a:p>
          <a:pPr rtl="1"/>
          <a:endParaRPr lang="ar-SA"/>
        </a:p>
      </dgm:t>
    </dgm:pt>
    <dgm:pt modelId="{B445DBDF-483A-4211-A02E-D0B7FC2B7F63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en-US" altLang="en-US" sz="1800" dirty="0">
              <a:solidFill>
                <a:schemeClr val="tx1"/>
              </a:solidFill>
            </a:rPr>
            <a:t>b- Parafollicular cells.</a:t>
          </a:r>
          <a:r>
            <a:rPr lang="en-US" altLang="en-US" sz="1400" dirty="0">
              <a:solidFill>
                <a:schemeClr val="accent6"/>
              </a:solidFill>
            </a:rPr>
            <a:t>(Minor, larger)</a:t>
          </a:r>
        </a:p>
      </dgm:t>
    </dgm:pt>
    <dgm:pt modelId="{250101C9-660C-4DE8-B373-0CFA072F0C7D}" type="sibTrans" cxnId="{B2D85238-BA72-43B0-97E8-16BB574713B5}">
      <dgm:prSet/>
      <dgm:spPr/>
      <dgm:t>
        <a:bodyPr/>
        <a:lstStyle/>
        <a:p>
          <a:pPr rtl="1"/>
          <a:endParaRPr lang="ar-SA"/>
        </a:p>
      </dgm:t>
    </dgm:pt>
    <dgm:pt modelId="{EB5AF3E2-2081-42B0-A5AC-92E33D5BDD96}" type="parTrans" cxnId="{B2D85238-BA72-43B0-97E8-16BB574713B5}">
      <dgm:prSet/>
      <dgm:spPr/>
      <dgm:t>
        <a:bodyPr/>
        <a:lstStyle/>
        <a:p>
          <a:pPr rtl="1"/>
          <a:endParaRPr lang="ar-SA"/>
        </a:p>
      </dgm:t>
    </dgm:pt>
    <dgm:pt modelId="{91C0E40A-DDCB-4468-85FF-EA31F1F8F82E}">
      <dgm:prSet custT="1"/>
      <dgm:spPr>
        <a:solidFill>
          <a:schemeClr val="bg1"/>
        </a:solidFill>
        <a:ln>
          <a:solidFill>
            <a:srgbClr val="FF2F92"/>
          </a:solidFill>
        </a:ln>
      </dgm:spPr>
      <dgm:t>
        <a:bodyPr/>
        <a:lstStyle/>
        <a:p>
          <a:pPr rtl="0"/>
          <a:r>
            <a:rPr lang="en-US" altLang="en-US" sz="1800" dirty="0">
              <a:solidFill>
                <a:schemeClr val="tx1"/>
              </a:solidFill>
            </a:rPr>
            <a:t>a- Follicular cells. </a:t>
          </a:r>
          <a:r>
            <a:rPr lang="en-US" altLang="en-US" sz="1400" dirty="0">
              <a:solidFill>
                <a:schemeClr val="accent6"/>
              </a:solidFill>
            </a:rPr>
            <a:t> (Major . Small)</a:t>
          </a:r>
          <a:endParaRPr lang="ar-SA" altLang="en-US" sz="1400" dirty="0">
            <a:solidFill>
              <a:schemeClr val="accent6"/>
            </a:solidFill>
          </a:endParaRPr>
        </a:p>
      </dgm:t>
    </dgm:pt>
    <dgm:pt modelId="{9156C411-3054-4C39-AF34-DD53A710EC9B}" type="sibTrans" cxnId="{4C827A51-732F-41C8-8D35-A4D039BC75FE}">
      <dgm:prSet/>
      <dgm:spPr/>
      <dgm:t>
        <a:bodyPr/>
        <a:lstStyle/>
        <a:p>
          <a:pPr rtl="1"/>
          <a:endParaRPr lang="ar-SA"/>
        </a:p>
      </dgm:t>
    </dgm:pt>
    <dgm:pt modelId="{12CB7B1C-EFFD-4B7A-9EEE-3F7AB8762042}" type="parTrans" cxnId="{4C827A51-732F-41C8-8D35-A4D039BC75FE}">
      <dgm:prSet/>
      <dgm:spPr/>
      <dgm:t>
        <a:bodyPr/>
        <a:lstStyle/>
        <a:p>
          <a:pPr rtl="1"/>
          <a:endParaRPr lang="ar-SA"/>
        </a:p>
      </dgm:t>
    </dgm:pt>
    <dgm:pt modelId="{899EC3AE-7AB3-49E3-870B-FAB50D561EC7}" type="pres">
      <dgm:prSet presAssocID="{4C596FC3-B4FF-4B5D-815A-64D1A13751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9BF198-2D7D-4190-8044-1208DBD18594}" type="pres">
      <dgm:prSet presAssocID="{7BB2C8A9-B3FB-4E58-8FA3-253D8B9C0A5B}" presName="compositeNode" presStyleCnt="0">
        <dgm:presLayoutVars>
          <dgm:bulletEnabled val="1"/>
        </dgm:presLayoutVars>
      </dgm:prSet>
      <dgm:spPr/>
    </dgm:pt>
    <dgm:pt modelId="{5DAAFA3C-CE79-427E-A1E2-48D984111210}" type="pres">
      <dgm:prSet presAssocID="{7BB2C8A9-B3FB-4E58-8FA3-253D8B9C0A5B}" presName="bgRect" presStyleLbl="node1" presStyleIdx="0" presStyleCnt="2"/>
      <dgm:spPr/>
      <dgm:t>
        <a:bodyPr/>
        <a:lstStyle/>
        <a:p>
          <a:endParaRPr lang="en-US"/>
        </a:p>
      </dgm:t>
    </dgm:pt>
    <dgm:pt modelId="{6D426042-FA71-4C01-88AD-67FAA05E8B8F}" type="pres">
      <dgm:prSet presAssocID="{7BB2C8A9-B3FB-4E58-8FA3-253D8B9C0A5B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9EAA8-91C3-4BB8-8865-692204FA3A8D}" type="pres">
      <dgm:prSet presAssocID="{7BB2C8A9-B3FB-4E58-8FA3-253D8B9C0A5B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E7007-A55E-44E8-8132-AF683C4EA5CB}" type="pres">
      <dgm:prSet presAssocID="{21A9A3C0-8D84-42E0-9ACE-C8466F5FD959}" presName="hSp" presStyleCnt="0"/>
      <dgm:spPr/>
    </dgm:pt>
    <dgm:pt modelId="{55D8ABEB-BB34-4415-9A18-C7B8ACE4BEEB}" type="pres">
      <dgm:prSet presAssocID="{21A9A3C0-8D84-42E0-9ACE-C8466F5FD959}" presName="vProcSp" presStyleCnt="0"/>
      <dgm:spPr/>
    </dgm:pt>
    <dgm:pt modelId="{51932A01-1BDC-4C0C-ADED-B2372A6AB142}" type="pres">
      <dgm:prSet presAssocID="{21A9A3C0-8D84-42E0-9ACE-C8466F5FD959}" presName="vSp1" presStyleCnt="0"/>
      <dgm:spPr/>
    </dgm:pt>
    <dgm:pt modelId="{38A5684F-0AD4-4BE2-A2B1-D357E9ED57E1}" type="pres">
      <dgm:prSet presAssocID="{21A9A3C0-8D84-42E0-9ACE-C8466F5FD959}" presName="simulatedConn" presStyleLbl="solidFgAcc1" presStyleIdx="0" presStyleCnt="1" custAng="5400000" custFlipVert="1" custFlipHor="0" custScaleX="17949" custScaleY="5775" custLinFactNeighborX="-13385" custLinFactNeighborY="-21352"/>
      <dgm:spPr/>
    </dgm:pt>
    <dgm:pt modelId="{D7AF20D4-51E3-450D-9C0B-E3D5B928FA48}" type="pres">
      <dgm:prSet presAssocID="{21A9A3C0-8D84-42E0-9ACE-C8466F5FD959}" presName="vSp2" presStyleCnt="0"/>
      <dgm:spPr/>
    </dgm:pt>
    <dgm:pt modelId="{041C0751-36E1-4003-B0E6-34DA7F6BA4EA}" type="pres">
      <dgm:prSet presAssocID="{21A9A3C0-8D84-42E0-9ACE-C8466F5FD959}" presName="sibTrans" presStyleCnt="0"/>
      <dgm:spPr/>
    </dgm:pt>
    <dgm:pt modelId="{1648EE2A-F796-4EAA-BD21-3B6C307C49EB}" type="pres">
      <dgm:prSet presAssocID="{8CF679BB-5A30-4870-B2CA-640F0C406553}" presName="compositeNode" presStyleCnt="0">
        <dgm:presLayoutVars>
          <dgm:bulletEnabled val="1"/>
        </dgm:presLayoutVars>
      </dgm:prSet>
      <dgm:spPr/>
    </dgm:pt>
    <dgm:pt modelId="{51D9B3DE-F593-4B4F-964E-BF87EAD0835F}" type="pres">
      <dgm:prSet presAssocID="{8CF679BB-5A30-4870-B2CA-640F0C406553}" presName="bgRect" presStyleLbl="node1" presStyleIdx="1" presStyleCnt="2"/>
      <dgm:spPr/>
      <dgm:t>
        <a:bodyPr/>
        <a:lstStyle/>
        <a:p>
          <a:endParaRPr lang="en-US"/>
        </a:p>
      </dgm:t>
    </dgm:pt>
    <dgm:pt modelId="{68A7F4B8-43BE-491B-933F-AADBCAFEB8B3}" type="pres">
      <dgm:prSet presAssocID="{8CF679BB-5A30-4870-B2CA-640F0C406553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4AFAC-1551-452F-A6C1-D5E03941B675}" type="pres">
      <dgm:prSet presAssocID="{8CF679BB-5A30-4870-B2CA-640F0C406553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AF14D5-C00E-49E7-8F43-E5DD53525437}" type="presOf" srcId="{986073E4-AF17-4B4A-9BCB-26CA59BEF307}" destId="{F519EAA8-91C3-4BB8-8865-692204FA3A8D}" srcOrd="0" destOrd="5" presId="urn:microsoft.com/office/officeart/2005/8/layout/hProcess7#1"/>
    <dgm:cxn modelId="{FFC94D90-D73F-45FD-AF86-AD38995AC5B3}" srcId="{7BB2C8A9-B3FB-4E58-8FA3-253D8B9C0A5B}" destId="{2A1DB000-CD1E-4B42-80A3-2B4DF279F36F}" srcOrd="6" destOrd="0" parTransId="{9CE9492E-56E9-49AB-B6B8-0D4D7F305418}" sibTransId="{7A86A098-C27B-4192-BCA5-C163AE467D6B}"/>
    <dgm:cxn modelId="{B357F4C5-2559-450B-B77E-23D20D514A9B}" srcId="{7BB2C8A9-B3FB-4E58-8FA3-253D8B9C0A5B}" destId="{986073E4-AF17-4B4A-9BCB-26CA59BEF307}" srcOrd="5" destOrd="0" parTransId="{178D5A4E-6C11-4539-8ECC-12400CC4D48D}" sibTransId="{374DF17E-4F6F-441D-BF67-47E6CFA0F844}"/>
    <dgm:cxn modelId="{2E0B48FF-2BDB-4E29-A072-7563AB39305C}" type="presOf" srcId="{8CF679BB-5A30-4870-B2CA-640F0C406553}" destId="{51D9B3DE-F593-4B4F-964E-BF87EAD0835F}" srcOrd="0" destOrd="0" presId="urn:microsoft.com/office/officeart/2005/8/layout/hProcess7#1"/>
    <dgm:cxn modelId="{3F8F199F-02D7-4462-B052-6BDD3DEB8BE2}" srcId="{7BB2C8A9-B3FB-4E58-8FA3-253D8B9C0A5B}" destId="{267A9810-8F33-4B0A-B7AC-78F0E35264C6}" srcOrd="2" destOrd="0" parTransId="{4D3A1309-AB36-40FF-82EA-87A8DA5FE5D0}" sibTransId="{74FE305F-AF82-42B9-B243-D90F9D40D266}"/>
    <dgm:cxn modelId="{4C827A51-732F-41C8-8D35-A4D039BC75FE}" srcId="{7BB2C8A9-B3FB-4E58-8FA3-253D8B9C0A5B}" destId="{91C0E40A-DDCB-4468-85FF-EA31F1F8F82E}" srcOrd="3" destOrd="0" parTransId="{12CB7B1C-EFFD-4B7A-9EEE-3F7AB8762042}" sibTransId="{9156C411-3054-4C39-AF34-DD53A710EC9B}"/>
    <dgm:cxn modelId="{1D73E4C3-F751-43E2-AFA8-4F9848EBF727}" type="presOf" srcId="{7BB2C8A9-B3FB-4E58-8FA3-253D8B9C0A5B}" destId="{6D426042-FA71-4C01-88AD-67FAA05E8B8F}" srcOrd="1" destOrd="0" presId="urn:microsoft.com/office/officeart/2005/8/layout/hProcess7#1"/>
    <dgm:cxn modelId="{1460FFD2-FE7F-4AF5-83A6-D71800600ABD}" type="presOf" srcId="{2A1DB000-CD1E-4B42-80A3-2B4DF279F36F}" destId="{F519EAA8-91C3-4BB8-8865-692204FA3A8D}" srcOrd="0" destOrd="6" presId="urn:microsoft.com/office/officeart/2005/8/layout/hProcess7#1"/>
    <dgm:cxn modelId="{F367BFA2-CF9B-443D-9B49-2DBA1788F930}" srcId="{8CF679BB-5A30-4870-B2CA-640F0C406553}" destId="{8814FEFD-1182-4917-81E7-B9EAC0F4D18C}" srcOrd="0" destOrd="0" parTransId="{465F5C49-9417-4FBF-84B1-38BE87397415}" sibTransId="{67B61926-C113-47B6-AE68-49EE5CBA9209}"/>
    <dgm:cxn modelId="{7A84C7D6-FF36-4168-AD03-6EF79F687C37}" type="presOf" srcId="{B445DBDF-483A-4211-A02E-D0B7FC2B7F63}" destId="{F519EAA8-91C3-4BB8-8865-692204FA3A8D}" srcOrd="0" destOrd="4" presId="urn:microsoft.com/office/officeart/2005/8/layout/hProcess7#1"/>
    <dgm:cxn modelId="{DDE67948-FF8B-4B47-9D0D-9220F3EC6C5E}" type="presOf" srcId="{7C55A0B9-8D20-4CBC-89C8-0F5260616155}" destId="{F554AFAC-1551-452F-A6C1-D5E03941B675}" srcOrd="0" destOrd="1" presId="urn:microsoft.com/office/officeart/2005/8/layout/hProcess7#1"/>
    <dgm:cxn modelId="{D821EABC-A94C-4918-824C-598EE8ECCB61}" srcId="{7BB2C8A9-B3FB-4E58-8FA3-253D8B9C0A5B}" destId="{DD43CDBE-57C8-4B2F-A2C3-909773EC256E}" srcOrd="0" destOrd="0" parTransId="{F6ADEBFE-5F27-4ED8-83F9-18966DDB2EBB}" sibTransId="{EF307069-68B1-4866-B816-059EF0CD3B49}"/>
    <dgm:cxn modelId="{BA320E81-7FFC-4F7D-AF98-EF88445D5CAE}" srcId="{8CF679BB-5A30-4870-B2CA-640F0C406553}" destId="{7C55A0B9-8D20-4CBC-89C8-0F5260616155}" srcOrd="1" destOrd="0" parTransId="{17AAA748-6605-4DBF-8219-77C029DDCC28}" sibTransId="{FB1C238A-2953-4522-87AD-581DF70EFEF2}"/>
    <dgm:cxn modelId="{B2D85238-BA72-43B0-97E8-16BB574713B5}" srcId="{7BB2C8A9-B3FB-4E58-8FA3-253D8B9C0A5B}" destId="{B445DBDF-483A-4211-A02E-D0B7FC2B7F63}" srcOrd="4" destOrd="0" parTransId="{EB5AF3E2-2081-42B0-A5AC-92E33D5BDD96}" sibTransId="{250101C9-660C-4DE8-B373-0CFA072F0C7D}"/>
    <dgm:cxn modelId="{89CFDC53-6085-4E96-A73F-EFFD51267C12}" srcId="{7BB2C8A9-B3FB-4E58-8FA3-253D8B9C0A5B}" destId="{9609F641-C218-43C4-B4B2-4E2E4ACE4A3C}" srcOrd="1" destOrd="0" parTransId="{5CD3A849-911C-4153-9438-8D288340A72E}" sibTransId="{CE71FD71-84CA-44C7-B1C6-2502302EE734}"/>
    <dgm:cxn modelId="{D75BEB54-239D-4CC2-B7B8-E4D27E0AF716}" type="presOf" srcId="{DD43CDBE-57C8-4B2F-A2C3-909773EC256E}" destId="{F519EAA8-91C3-4BB8-8865-692204FA3A8D}" srcOrd="0" destOrd="0" presId="urn:microsoft.com/office/officeart/2005/8/layout/hProcess7#1"/>
    <dgm:cxn modelId="{22381879-6CC3-430E-8847-853D42E9E6C9}" type="presOf" srcId="{4E1C5616-A6A7-4ED9-9AF6-C62CB7EAA0A5}" destId="{F554AFAC-1551-452F-A6C1-D5E03941B675}" srcOrd="0" destOrd="2" presId="urn:microsoft.com/office/officeart/2005/8/layout/hProcess7#1"/>
    <dgm:cxn modelId="{5C438822-9C81-4337-A901-479A54ED9BDC}" type="presOf" srcId="{8CF679BB-5A30-4870-B2CA-640F0C406553}" destId="{68A7F4B8-43BE-491B-933F-AADBCAFEB8B3}" srcOrd="1" destOrd="0" presId="urn:microsoft.com/office/officeart/2005/8/layout/hProcess7#1"/>
    <dgm:cxn modelId="{DC33D2C7-DA78-491E-BBFC-925748B6A96C}" type="presOf" srcId="{8814FEFD-1182-4917-81E7-B9EAC0F4D18C}" destId="{F554AFAC-1551-452F-A6C1-D5E03941B675}" srcOrd="0" destOrd="0" presId="urn:microsoft.com/office/officeart/2005/8/layout/hProcess7#1"/>
    <dgm:cxn modelId="{26AB0ABA-6BBC-4E85-95F0-B7A0AA53FAE7}" type="presOf" srcId="{91C0E40A-DDCB-4468-85FF-EA31F1F8F82E}" destId="{F519EAA8-91C3-4BB8-8865-692204FA3A8D}" srcOrd="0" destOrd="3" presId="urn:microsoft.com/office/officeart/2005/8/layout/hProcess7#1"/>
    <dgm:cxn modelId="{E427A7E5-0597-4518-84BB-39973A3D7BB6}" type="presOf" srcId="{267A9810-8F33-4B0A-B7AC-78F0E35264C6}" destId="{F519EAA8-91C3-4BB8-8865-692204FA3A8D}" srcOrd="0" destOrd="2" presId="urn:microsoft.com/office/officeart/2005/8/layout/hProcess7#1"/>
    <dgm:cxn modelId="{7371F7B3-C124-4217-B029-598F69B98456}" srcId="{4C596FC3-B4FF-4B5D-815A-64D1A137516C}" destId="{7BB2C8A9-B3FB-4E58-8FA3-253D8B9C0A5B}" srcOrd="0" destOrd="0" parTransId="{50C58118-2EED-4FA5-9D06-BC8FB7958EC9}" sibTransId="{21A9A3C0-8D84-42E0-9ACE-C8466F5FD959}"/>
    <dgm:cxn modelId="{51EBFCA1-45A8-4D12-9466-BF40EA7AD067}" type="presOf" srcId="{4C596FC3-B4FF-4B5D-815A-64D1A137516C}" destId="{899EC3AE-7AB3-49E3-870B-FAB50D561EC7}" srcOrd="0" destOrd="0" presId="urn:microsoft.com/office/officeart/2005/8/layout/hProcess7#1"/>
    <dgm:cxn modelId="{E17279F5-6862-4D61-A7F1-43D411147C44}" type="presOf" srcId="{7BB2C8A9-B3FB-4E58-8FA3-253D8B9C0A5B}" destId="{5DAAFA3C-CE79-427E-A1E2-48D984111210}" srcOrd="0" destOrd="0" presId="urn:microsoft.com/office/officeart/2005/8/layout/hProcess7#1"/>
    <dgm:cxn modelId="{3990B746-8B3F-4D24-A00E-A24167BFACB4}" srcId="{8CF679BB-5A30-4870-B2CA-640F0C406553}" destId="{4E1C5616-A6A7-4ED9-9AF6-C62CB7EAA0A5}" srcOrd="2" destOrd="0" parTransId="{98EAC4E9-B164-4437-8203-BA17FE92A597}" sibTransId="{8EE4D119-8D82-48EC-9E8D-DC6E7CBD3378}"/>
    <dgm:cxn modelId="{EE3632C2-EFA6-4964-BB51-5CF32A05258A}" srcId="{4C596FC3-B4FF-4B5D-815A-64D1A137516C}" destId="{8CF679BB-5A30-4870-B2CA-640F0C406553}" srcOrd="1" destOrd="0" parTransId="{5D02FB12-3D35-450D-8767-85AE458FAEEC}" sibTransId="{E30ACD9C-5F09-49BC-95C6-E142DA9687FA}"/>
    <dgm:cxn modelId="{D0F6939B-86ED-4248-876E-D7CA00353925}" type="presOf" srcId="{9609F641-C218-43C4-B4B2-4E2E4ACE4A3C}" destId="{F519EAA8-91C3-4BB8-8865-692204FA3A8D}" srcOrd="0" destOrd="1" presId="urn:microsoft.com/office/officeart/2005/8/layout/hProcess7#1"/>
    <dgm:cxn modelId="{45B80FBE-6BB9-4F2C-83D9-8A81C638E28A}" type="presParOf" srcId="{899EC3AE-7AB3-49E3-870B-FAB50D561EC7}" destId="{F49BF198-2D7D-4190-8044-1208DBD18594}" srcOrd="0" destOrd="0" presId="urn:microsoft.com/office/officeart/2005/8/layout/hProcess7#1"/>
    <dgm:cxn modelId="{6C724B81-8583-49D1-94D0-59DD251C0F82}" type="presParOf" srcId="{F49BF198-2D7D-4190-8044-1208DBD18594}" destId="{5DAAFA3C-CE79-427E-A1E2-48D984111210}" srcOrd="0" destOrd="0" presId="urn:microsoft.com/office/officeart/2005/8/layout/hProcess7#1"/>
    <dgm:cxn modelId="{39075332-8A9D-4DF5-B438-5CFFFF66B9B8}" type="presParOf" srcId="{F49BF198-2D7D-4190-8044-1208DBD18594}" destId="{6D426042-FA71-4C01-88AD-67FAA05E8B8F}" srcOrd="1" destOrd="0" presId="urn:microsoft.com/office/officeart/2005/8/layout/hProcess7#1"/>
    <dgm:cxn modelId="{5390F84F-3D34-4074-AB90-7DDB96CB10AA}" type="presParOf" srcId="{F49BF198-2D7D-4190-8044-1208DBD18594}" destId="{F519EAA8-91C3-4BB8-8865-692204FA3A8D}" srcOrd="2" destOrd="0" presId="urn:microsoft.com/office/officeart/2005/8/layout/hProcess7#1"/>
    <dgm:cxn modelId="{B7B3441C-9726-4503-8442-D8FAB8A08EBE}" type="presParOf" srcId="{899EC3AE-7AB3-49E3-870B-FAB50D561EC7}" destId="{2D1E7007-A55E-44E8-8132-AF683C4EA5CB}" srcOrd="1" destOrd="0" presId="urn:microsoft.com/office/officeart/2005/8/layout/hProcess7#1"/>
    <dgm:cxn modelId="{8F61FE00-FD1A-4793-AE29-D2FAEC93B2C3}" type="presParOf" srcId="{899EC3AE-7AB3-49E3-870B-FAB50D561EC7}" destId="{55D8ABEB-BB34-4415-9A18-C7B8ACE4BEEB}" srcOrd="2" destOrd="0" presId="urn:microsoft.com/office/officeart/2005/8/layout/hProcess7#1"/>
    <dgm:cxn modelId="{4D00FEF8-36CA-4E94-9E56-326EB5672744}" type="presParOf" srcId="{55D8ABEB-BB34-4415-9A18-C7B8ACE4BEEB}" destId="{51932A01-1BDC-4C0C-ADED-B2372A6AB142}" srcOrd="0" destOrd="0" presId="urn:microsoft.com/office/officeart/2005/8/layout/hProcess7#1"/>
    <dgm:cxn modelId="{E3ADA877-8D1C-46E8-8A91-275A210E55B5}" type="presParOf" srcId="{55D8ABEB-BB34-4415-9A18-C7B8ACE4BEEB}" destId="{38A5684F-0AD4-4BE2-A2B1-D357E9ED57E1}" srcOrd="1" destOrd="0" presId="urn:microsoft.com/office/officeart/2005/8/layout/hProcess7#1"/>
    <dgm:cxn modelId="{DA93B864-878E-4F77-9A9C-A36962B604DA}" type="presParOf" srcId="{55D8ABEB-BB34-4415-9A18-C7B8ACE4BEEB}" destId="{D7AF20D4-51E3-450D-9C0B-E3D5B928FA48}" srcOrd="2" destOrd="0" presId="urn:microsoft.com/office/officeart/2005/8/layout/hProcess7#1"/>
    <dgm:cxn modelId="{FCA9F735-1D55-4D66-939F-D91527454FFB}" type="presParOf" srcId="{899EC3AE-7AB3-49E3-870B-FAB50D561EC7}" destId="{041C0751-36E1-4003-B0E6-34DA7F6BA4EA}" srcOrd="3" destOrd="0" presId="urn:microsoft.com/office/officeart/2005/8/layout/hProcess7#1"/>
    <dgm:cxn modelId="{9D098A1A-E838-4DED-AB85-E815D692FA46}" type="presParOf" srcId="{899EC3AE-7AB3-49E3-870B-FAB50D561EC7}" destId="{1648EE2A-F796-4EAA-BD21-3B6C307C49EB}" srcOrd="4" destOrd="0" presId="urn:microsoft.com/office/officeart/2005/8/layout/hProcess7#1"/>
    <dgm:cxn modelId="{005344AE-5D8C-416E-99ED-CC98028F9B01}" type="presParOf" srcId="{1648EE2A-F796-4EAA-BD21-3B6C307C49EB}" destId="{51D9B3DE-F593-4B4F-964E-BF87EAD0835F}" srcOrd="0" destOrd="0" presId="urn:microsoft.com/office/officeart/2005/8/layout/hProcess7#1"/>
    <dgm:cxn modelId="{78B69C65-E03B-41B2-AEEB-406C1928495D}" type="presParOf" srcId="{1648EE2A-F796-4EAA-BD21-3B6C307C49EB}" destId="{68A7F4B8-43BE-491B-933F-AADBCAFEB8B3}" srcOrd="1" destOrd="0" presId="urn:microsoft.com/office/officeart/2005/8/layout/hProcess7#1"/>
    <dgm:cxn modelId="{39440156-7E2A-407E-A45D-B49FC3CEC84F}" type="presParOf" srcId="{1648EE2A-F796-4EAA-BD21-3B6C307C49EB}" destId="{F554AFAC-1551-452F-A6C1-D5E03941B675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AFA3C-CE79-427E-A1E2-48D984111210}">
      <dsp:nvSpPr>
        <dsp:cNvPr id="0" name=""/>
        <dsp:cNvSpPr/>
      </dsp:nvSpPr>
      <dsp:spPr>
        <a:xfrm>
          <a:off x="1517" y="386695"/>
          <a:ext cx="3865047" cy="4638057"/>
        </a:xfrm>
        <a:prstGeom prst="roundRect">
          <a:avLst>
            <a:gd name="adj" fmla="val 5000"/>
          </a:avLst>
        </a:prstGeom>
        <a:solidFill>
          <a:schemeClr val="bg1"/>
        </a:solidFill>
        <a:ln w="12700" cap="flat" cmpd="sng" algn="ctr">
          <a:solidFill>
            <a:srgbClr val="FF2F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200" b="1" kern="1200" dirty="0">
              <a:solidFill>
                <a:srgbClr val="FF2F92"/>
              </a:solidFill>
            </a:rPr>
            <a:t>Parenchyma</a:t>
          </a:r>
          <a:endParaRPr lang="ar-SA" sz="3200" b="1" kern="1200" dirty="0">
            <a:solidFill>
              <a:srgbClr val="FF2F92"/>
            </a:solidFill>
          </a:endParaRPr>
        </a:p>
      </dsp:txBody>
      <dsp:txXfrm rot="16200000">
        <a:off x="-1513581" y="1901794"/>
        <a:ext cx="3803206" cy="773009"/>
      </dsp:txXfrm>
    </dsp:sp>
    <dsp:sp modelId="{F519EAA8-91C3-4BB8-8865-692204FA3A8D}">
      <dsp:nvSpPr>
        <dsp:cNvPr id="0" name=""/>
        <dsp:cNvSpPr/>
      </dsp:nvSpPr>
      <dsp:spPr>
        <a:xfrm>
          <a:off x="774527" y="386695"/>
          <a:ext cx="2879460" cy="4638057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>
              <a:solidFill>
                <a:schemeClr val="tx1"/>
              </a:solidFill>
            </a:rPr>
            <a:t>Are the structural and functional units of the thyroid gland</a:t>
          </a:r>
          <a:r>
            <a:rPr lang="en-US" altLang="en-US" sz="1800" kern="1200" dirty="0">
              <a:solidFill>
                <a:schemeClr val="accent6"/>
              </a:solidFill>
            </a:rPr>
            <a:t>. </a:t>
          </a:r>
          <a:r>
            <a:rPr lang="en-US" altLang="en-US" sz="1600" kern="1200" dirty="0">
              <a:solidFill>
                <a:schemeClr val="accent6"/>
              </a:solidFill>
            </a:rPr>
            <a:t>(synthesis of protein)</a:t>
          </a:r>
          <a:endParaRPr lang="ar-SA" altLang="en-US" sz="1600" kern="1200" dirty="0">
            <a:solidFill>
              <a:schemeClr val="accent6"/>
            </a:solidFill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FF8AD8"/>
              </a:solidFill>
            </a:rPr>
            <a:t>L/M:</a:t>
          </a:r>
          <a:endParaRPr lang="ar-SA" altLang="en-US" sz="1800" kern="1200" dirty="0">
            <a:solidFill>
              <a:srgbClr val="FF8AD8"/>
            </a:solidFill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FF8AD8"/>
              </a:solidFill>
            </a:rPr>
            <a:t> </a:t>
          </a:r>
          <a:r>
            <a:rPr lang="en-US" altLang="en-US" sz="1800" b="1" kern="1200" dirty="0">
              <a:solidFill>
                <a:schemeClr val="tx1"/>
              </a:solidFill>
            </a:rPr>
            <a:t>1- Simple </a:t>
          </a:r>
          <a:r>
            <a:rPr lang="en-US" altLang="en-US" sz="1800" b="1" kern="1200" dirty="0" err="1">
              <a:solidFill>
                <a:schemeClr val="tx1"/>
              </a:solidFill>
            </a:rPr>
            <a:t>cuboidal</a:t>
          </a:r>
          <a:r>
            <a:rPr lang="en-US" altLang="en-US" sz="1800" b="1" kern="1200" dirty="0">
              <a:solidFill>
                <a:schemeClr val="tx1"/>
              </a:solidFill>
            </a:rPr>
            <a:t> epithelium:</a:t>
          </a:r>
          <a:endParaRPr lang="ar-SA" altLang="en-US" sz="1800" b="1" kern="1200" dirty="0">
            <a:solidFill>
              <a:srgbClr val="FF8AD8"/>
            </a:solidFill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>
              <a:solidFill>
                <a:schemeClr val="tx1"/>
              </a:solidFill>
            </a:rPr>
            <a:t>a- Follicular cells. </a:t>
          </a:r>
          <a:r>
            <a:rPr lang="en-US" altLang="en-US" sz="1400" kern="1200" dirty="0">
              <a:solidFill>
                <a:schemeClr val="accent6"/>
              </a:solidFill>
            </a:rPr>
            <a:t> (Major . Small)</a:t>
          </a:r>
          <a:endParaRPr lang="ar-SA" altLang="en-US" sz="1400" kern="1200" dirty="0">
            <a:solidFill>
              <a:schemeClr val="accent6"/>
            </a:solidFill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>
              <a:solidFill>
                <a:schemeClr val="tx1"/>
              </a:solidFill>
            </a:rPr>
            <a:t>b- Parafollicular cells.</a:t>
          </a:r>
          <a:r>
            <a:rPr lang="en-US" altLang="en-US" sz="1400" kern="1200" dirty="0">
              <a:solidFill>
                <a:schemeClr val="accent6"/>
              </a:solidFill>
            </a:rPr>
            <a:t>(Minor, larger)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 dirty="0">
              <a:solidFill>
                <a:schemeClr val="tx1"/>
              </a:solidFill>
            </a:rPr>
            <a:t>2- Colloid: </a:t>
          </a:r>
          <a:r>
            <a:rPr lang="en-US" altLang="en-US" sz="1800" kern="1200" dirty="0">
              <a:solidFill>
                <a:schemeClr val="tx1"/>
              </a:solidFill>
            </a:rPr>
            <a:t>central colloid-filled lumen. </a:t>
          </a:r>
          <a:r>
            <a:rPr lang="en-US" altLang="en-US" sz="1600" kern="1200" dirty="0">
              <a:solidFill>
                <a:schemeClr val="accent6"/>
              </a:solidFill>
            </a:rPr>
            <a:t>(gel like material - highly vascular - without blood capillaries nor cells)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>
              <a:solidFill>
                <a:schemeClr val="tx1"/>
              </a:solidFill>
            </a:rPr>
            <a:t>N.B. Each follicle is surrounded by thin </a:t>
          </a:r>
          <a:r>
            <a:rPr lang="en-US" altLang="en-US" sz="1800" u="sng" kern="1200" dirty="0">
              <a:solidFill>
                <a:schemeClr val="tx1"/>
              </a:solidFill>
            </a:rPr>
            <a:t>basal lamina. </a:t>
          </a:r>
          <a:r>
            <a:rPr lang="en-US" altLang="en-US" sz="1400" u="none" kern="1200" dirty="0">
              <a:solidFill>
                <a:srgbClr val="00B050"/>
              </a:solidFill>
            </a:rPr>
            <a:t>To separate the epithelium from the C.T.</a:t>
          </a:r>
          <a:endParaRPr lang="en-US" altLang="en-US" sz="1800" u="none" kern="1200" dirty="0">
            <a:solidFill>
              <a:schemeClr val="tx1"/>
            </a:solidFill>
          </a:endParaRPr>
        </a:p>
      </dsp:txBody>
      <dsp:txXfrm>
        <a:off x="774527" y="386695"/>
        <a:ext cx="2879460" cy="4638057"/>
      </dsp:txXfrm>
    </dsp:sp>
    <dsp:sp modelId="{51D9B3DE-F593-4B4F-964E-BF87EAD0835F}">
      <dsp:nvSpPr>
        <dsp:cNvPr id="0" name=""/>
        <dsp:cNvSpPr/>
      </dsp:nvSpPr>
      <dsp:spPr>
        <a:xfrm>
          <a:off x="4001841" y="386695"/>
          <a:ext cx="3865047" cy="4638057"/>
        </a:xfrm>
        <a:prstGeom prst="roundRect">
          <a:avLst>
            <a:gd name="adj" fmla="val 5000"/>
          </a:avLst>
        </a:prstGeom>
        <a:solidFill>
          <a:schemeClr val="bg1"/>
        </a:solidFill>
        <a:ln w="12700" cap="flat" cmpd="sng" algn="ctr">
          <a:solidFill>
            <a:srgbClr val="FF2F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altLang="en-US" sz="3200" b="1" kern="1200" dirty="0">
              <a:solidFill>
                <a:schemeClr val="bg1"/>
              </a:solidFill>
            </a:rPr>
            <a:t> </a:t>
          </a:r>
          <a:r>
            <a:rPr lang="en-US" sz="3200" b="1" kern="1200" dirty="0" err="1">
              <a:solidFill>
                <a:srgbClr val="FF2F92"/>
              </a:solidFill>
            </a:rPr>
            <a:t>Stroma</a:t>
          </a:r>
          <a:endParaRPr lang="ar-SA" sz="3200" b="1" kern="1200" dirty="0">
            <a:solidFill>
              <a:srgbClr val="FF2F92"/>
            </a:solidFill>
          </a:endParaRPr>
        </a:p>
      </dsp:txBody>
      <dsp:txXfrm rot="16200000">
        <a:off x="2486743" y="1901794"/>
        <a:ext cx="3803206" cy="773009"/>
      </dsp:txXfrm>
    </dsp:sp>
    <dsp:sp modelId="{38A5684F-0AD4-4BE2-A2B1-D357E9ED57E1}">
      <dsp:nvSpPr>
        <dsp:cNvPr id="0" name=""/>
        <dsp:cNvSpPr/>
      </dsp:nvSpPr>
      <dsp:spPr>
        <a:xfrm rot="10800000" flipV="1">
          <a:off x="3920709" y="4500506"/>
          <a:ext cx="45714" cy="10406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4AFAC-1551-452F-A6C1-D5E03941B675}">
      <dsp:nvSpPr>
        <dsp:cNvPr id="0" name=""/>
        <dsp:cNvSpPr/>
      </dsp:nvSpPr>
      <dsp:spPr>
        <a:xfrm>
          <a:off x="4774851" y="386695"/>
          <a:ext cx="2879460" cy="4638057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>
              <a:solidFill>
                <a:schemeClr val="tx1"/>
              </a:solidFill>
            </a:rPr>
            <a:t>1- Capsule: </a:t>
          </a:r>
          <a:r>
            <a:rPr lang="en-US" altLang="en-US" sz="1800" kern="1200">
              <a:solidFill>
                <a:schemeClr val="tx1"/>
              </a:solidFill>
            </a:rPr>
            <a:t>dense irregular collagenous C.T</a:t>
          </a:r>
          <a:r>
            <a:rPr lang="en-US" altLang="en-US" sz="2400" kern="1200">
              <a:solidFill>
                <a:srgbClr val="FFFF00"/>
              </a:solidFill>
            </a:rPr>
            <a:t>.</a:t>
          </a:r>
          <a:endParaRPr lang="ar-SA" sz="2400" kern="1200" dirty="0"/>
        </a:p>
        <a:p>
          <a:pPr lvl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 dirty="0">
              <a:solidFill>
                <a:schemeClr val="tx1"/>
              </a:solidFill>
            </a:rPr>
            <a:t>2- Septa: </a:t>
          </a:r>
          <a:r>
            <a:rPr lang="en-US" altLang="en-US" sz="1800" kern="1200" dirty="0">
              <a:solidFill>
                <a:schemeClr val="tx1"/>
              </a:solidFill>
            </a:rPr>
            <a:t>(Interlobular septa)</a:t>
          </a:r>
          <a:r>
            <a:rPr lang="en-US" altLang="en-US" sz="1800" kern="1200" dirty="0">
              <a:solidFill>
                <a:srgbClr val="FFFF00"/>
              </a:solidFill>
            </a:rPr>
            <a:t> </a:t>
          </a:r>
          <a:endParaRPr lang="ar-SA" sz="1600" kern="1200" dirty="0"/>
        </a:p>
        <a:p>
          <a:pPr lvl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 dirty="0">
              <a:solidFill>
                <a:schemeClr val="tx1"/>
              </a:solidFill>
            </a:rPr>
            <a:t>3- Reticular fibers: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>
              <a:solidFill>
                <a:schemeClr val="tx1"/>
              </a:solidFill>
            </a:rPr>
            <a:t>Thin C.T., composed mostly of reticular fibers with rich capillary plexus* </a:t>
          </a:r>
          <a:r>
            <a:rPr lang="en-US" altLang="en-US" sz="1800" u="sng" kern="1200" dirty="0">
              <a:solidFill>
                <a:schemeClr val="tx1"/>
              </a:solidFill>
            </a:rPr>
            <a:t>surrounds each thyroid follicle </a:t>
          </a:r>
          <a:r>
            <a:rPr lang="en-US" altLang="en-US" sz="1400" u="none" kern="1200" dirty="0">
              <a:solidFill>
                <a:srgbClr val="00B050"/>
              </a:solidFill>
            </a:rPr>
            <a:t>(separation)</a:t>
          </a:r>
          <a:endParaRPr lang="ar-SA" sz="1800" u="none" kern="1200" dirty="0">
            <a:solidFill>
              <a:srgbClr val="00B050"/>
            </a:solidFill>
          </a:endParaRPr>
        </a:p>
      </dsp:txBody>
      <dsp:txXfrm>
        <a:off x="4774851" y="386695"/>
        <a:ext cx="2879460" cy="4638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040C9-A672-5948-9B29-AE5423BD5FC3}" type="datetimeFigureOut">
              <a:rPr lang="en-US" smtClean="0"/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3A235-18DE-4845-8ACD-449801954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0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3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20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858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76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90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6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3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4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2/2/2018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7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2/2/2018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3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2/2/2018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0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0EB0C-2DBE-2E47-B69A-DE66AE3C7562}" type="datetimeFigureOut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hyperlink" Target="https://twitter.com/Histology436" TargetMode="External"/><Relationship Id="rId12" Type="http://schemas.openxmlformats.org/officeDocument/2006/relationships/hyperlink" Target="https://goo.gl/forms/EjyUeY3lcODsmHTz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2.svg"/><Relationship Id="rId5" Type="http://schemas.openxmlformats.org/officeDocument/2006/relationships/hyperlink" Target="mailto:HistologyTeam436@gmail.com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.jpeg"/><Relationship Id="rId9" Type="http://schemas.openxmlformats.org/officeDocument/2006/relationships/hyperlink" Target="https://docs.google.com/presentation/d/1UJDaUDZrQceFOgC2gpyJRuN18XnlFSG4jwxzybwwNIA/edit?usp=sharing" TargetMode="External"/><Relationship Id="rId14" Type="http://schemas.openxmlformats.org/officeDocument/2006/relationships/hyperlink" Target="http://franchisesaysso.blogspot.com/p/choice-suggestion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chea-02.jpg"/>
          <p:cNvPicPr>
            <a:picLocks noGrp="1" noChangeAspect="1"/>
          </p:cNvPicPr>
          <p:nvPr isPhoto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6563" y="2389246"/>
            <a:ext cx="70557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ar-SA" sz="7200" b="1" dirty="0">
                <a:solidFill>
                  <a:srgbClr val="FF8AD8"/>
                </a:solidFill>
              </a:rPr>
              <a:t>THYROID &amp; PARATHYROID GLANDS</a:t>
            </a:r>
            <a:r>
              <a:rPr lang="en-US" sz="7200" b="1" dirty="0">
                <a:solidFill>
                  <a:srgbClr val="FF8AD8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6425" r="55775" b="66127"/>
          <a:stretch/>
        </p:blipFill>
        <p:spPr>
          <a:xfrm>
            <a:off x="3015861" y="299546"/>
            <a:ext cx="2580897" cy="1102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42" y="56514"/>
            <a:ext cx="2059458" cy="19003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8047" y="6148725"/>
            <a:ext cx="2866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2F92"/>
                </a:solidFill>
              </a:rPr>
              <a:t>Color index:</a:t>
            </a:r>
          </a:p>
          <a:p>
            <a:r>
              <a:rPr lang="en-US" sz="1400" dirty="0"/>
              <a:t>Slides.. </a:t>
            </a:r>
            <a:r>
              <a:rPr lang="en-US" sz="1400" dirty="0">
                <a:solidFill>
                  <a:srgbClr val="FF0000"/>
                </a:solidFill>
              </a:rPr>
              <a:t>Important ..</a:t>
            </a:r>
            <a:r>
              <a:rPr lang="en-US" sz="1400" dirty="0">
                <a:solidFill>
                  <a:srgbClr val="008F00"/>
                </a:solidFill>
              </a:rPr>
              <a:t>Notes ..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Extra..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Frame 1"/>
          <p:cNvSpPr/>
          <p:nvPr/>
        </p:nvSpPr>
        <p:spPr>
          <a:xfrm>
            <a:off x="3005841" y="6055833"/>
            <a:ext cx="3111180" cy="739783"/>
          </a:xfrm>
          <a:prstGeom prst="frame">
            <a:avLst>
              <a:gd name="adj1" fmla="val 211"/>
            </a:avLst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42" y="1786759"/>
            <a:ext cx="2033674" cy="180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7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309" y="1287690"/>
            <a:ext cx="7395405" cy="762944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2F92"/>
                </a:solidFill>
                <a:latin typeface="+mn-lt"/>
                <a:ea typeface="+mn-ea"/>
                <a:cs typeface="+mn-cs"/>
              </a:rPr>
              <a:t>Objectives: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61" r="41184" b="50594"/>
          <a:stretch/>
        </p:blipFill>
        <p:spPr>
          <a:xfrm>
            <a:off x="6036381" y="315662"/>
            <a:ext cx="3101546" cy="627449"/>
          </a:xfrm>
          <a:prstGeom prst="rect">
            <a:avLst/>
          </a:prstGeom>
        </p:spPr>
      </p:pic>
      <p:pic>
        <p:nvPicPr>
          <p:cNvPr id="6" name="Picture 5" descr="Trachea-02.jpg"/>
          <p:cNvPicPr>
            <a:picLocks noGrp="1" noChangeAspect="1"/>
          </p:cNvPicPr>
          <p:nvPr isPhoto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982309" y="2726550"/>
            <a:ext cx="9209692" cy="3951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1000"/>
              </a:spcBef>
              <a:buClr>
                <a:srgbClr val="FF2F92"/>
              </a:buClr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latin typeface="+mj-lt"/>
              </a:rPr>
              <a:t>By the end of this lecture, the student 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should be able to:</a:t>
            </a:r>
            <a:endParaRPr lang="en-US" dirty="0">
              <a:latin typeface="+mj-lt"/>
            </a:endParaRPr>
          </a:p>
          <a:p>
            <a:pPr>
              <a:buClr>
                <a:srgbClr val="FF8AD8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dirty="0">
                <a:latin typeface="+mj-lt"/>
              </a:rPr>
              <a:t>Describe the histological structure of thyroid &amp; parathyroid glands.</a:t>
            </a:r>
          </a:p>
          <a:p>
            <a:pPr>
              <a:buClr>
                <a:srgbClr val="FF8AD8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dirty="0">
                <a:latin typeface="+mj-lt"/>
              </a:rPr>
              <a:t>Identify and correlate between the different endocrine cells in thyroid gland and their functions.</a:t>
            </a:r>
          </a:p>
          <a:p>
            <a:pPr>
              <a:buClr>
                <a:srgbClr val="FF8AD8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dirty="0">
                <a:latin typeface="+mj-lt"/>
              </a:rPr>
              <a:t>Describe the functional structure of parathyroid cells </a:t>
            </a:r>
          </a:p>
          <a:p>
            <a:pPr>
              <a:buClr>
                <a:srgbClr val="FF8AD8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059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46240" y="263866"/>
            <a:ext cx="4717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2F92"/>
                </a:solidFill>
                <a:latin typeface="+mj-lt"/>
              </a:rPr>
              <a:t>THYROID GLAND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101516261"/>
              </p:ext>
            </p:extLst>
          </p:nvPr>
        </p:nvGraphicFramePr>
        <p:xfrm>
          <a:off x="451133" y="762356"/>
          <a:ext cx="7868407" cy="5411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Picture 5" descr="42_0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04158" y="1154243"/>
            <a:ext cx="2743200" cy="200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59180" y="3736296"/>
            <a:ext cx="2765686" cy="19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83561" y="3403900"/>
            <a:ext cx="3361701" cy="316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10257328" y="3776860"/>
            <a:ext cx="14948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Parafollicular</a:t>
            </a:r>
            <a:r>
              <a:rPr lang="en-US" sz="1400" dirty="0">
                <a:solidFill>
                  <a:schemeClr val="bg1"/>
                </a:solidFill>
              </a:rPr>
              <a:t> cells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10354311" y="4319577"/>
            <a:ext cx="622272" cy="152399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28"/>
          <p:cNvSpPr txBox="1">
            <a:spLocks noChangeArrowheads="1"/>
          </p:cNvSpPr>
          <p:nvPr/>
        </p:nvSpPr>
        <p:spPr bwMode="auto">
          <a:xfrm>
            <a:off x="9773436" y="4764902"/>
            <a:ext cx="6896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Colloid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rot="10800000" flipV="1">
            <a:off x="9899634" y="4084638"/>
            <a:ext cx="842012" cy="367444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11160700" y="4692019"/>
            <a:ext cx="311136" cy="142407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 flipV="1">
            <a:off x="10874060" y="4607656"/>
            <a:ext cx="513412" cy="407034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20"/>
          <p:cNvSpPr txBox="1">
            <a:spLocks noChangeArrowheads="1"/>
          </p:cNvSpPr>
          <p:nvPr/>
        </p:nvSpPr>
        <p:spPr bwMode="auto">
          <a:xfrm>
            <a:off x="10874060" y="4237767"/>
            <a:ext cx="10709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Follicular cells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3A5DA9-56DA-B545-937C-1A715C7E2977}"/>
              </a:ext>
            </a:extLst>
          </p:cNvPr>
          <p:cNvSpPr txBox="1"/>
          <p:nvPr/>
        </p:nvSpPr>
        <p:spPr>
          <a:xfrm>
            <a:off x="5004811" y="5850639"/>
            <a:ext cx="3178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*They are fenestrated blood capillaries</a:t>
            </a:r>
          </a:p>
        </p:txBody>
      </p:sp>
    </p:spTree>
    <p:extLst>
      <p:ext uri="{BB962C8B-B14F-4D97-AF65-F5344CB8AC3E}">
        <p14:creationId xmlns:p14="http://schemas.microsoft.com/office/powerpoint/2010/main" val="333407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2672" y="194685"/>
            <a:ext cx="741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2F92"/>
                </a:solidFill>
                <a:latin typeface="+mj-lt"/>
              </a:rPr>
              <a:t>1- FOLLICULAR (PRINCIPAL) CELLS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976051"/>
              </p:ext>
            </p:extLst>
          </p:nvPr>
        </p:nvGraphicFramePr>
        <p:xfrm>
          <a:off x="353631" y="1273774"/>
          <a:ext cx="7648135" cy="321549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40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855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Electron microscope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Light microscope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725">
                <a:tc>
                  <a:txBody>
                    <a:bodyPr/>
                    <a:lstStyle/>
                    <a:p>
                      <a:pPr algn="l" rtl="0" eaLnBrk="1" hangingPunct="1">
                        <a:buFont typeface="Arial" pitchFamily="34" charset="0"/>
                        <a:buChar char="•"/>
                      </a:pPr>
                      <a:r>
                        <a:rPr lang="en-US" altLang="en-US" sz="1800" baseline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Mitochondria.</a:t>
                      </a:r>
                    </a:p>
                    <a:p>
                      <a:pPr algn="l" rtl="0" eaLnBrk="1" hangingPunct="1">
                        <a:buFont typeface="Arial" pitchFamily="34" charset="0"/>
                        <a:buChar char="•"/>
                      </a:pPr>
                      <a:r>
                        <a:rPr lang="en-US" alt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RER</a:t>
                      </a:r>
                    </a:p>
                    <a:p>
                      <a:pPr algn="l" rtl="0" eaLnBrk="1" hangingPunct="1">
                        <a:buFont typeface="Arial" pitchFamily="34" charset="0"/>
                        <a:buChar char="•"/>
                      </a:pPr>
                      <a:r>
                        <a:rPr lang="en-US" alt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Supranuclear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Golgi Complex.</a:t>
                      </a:r>
                    </a:p>
                    <a:p>
                      <a:pPr algn="l" rtl="0" eaLnBrk="1" hangingPunct="1">
                        <a:buFont typeface="Arial" pitchFamily="34" charset="0"/>
                        <a:buChar char="•"/>
                      </a:pPr>
                      <a:r>
                        <a:rPr lang="en-US" alt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Numerous apically-located</a:t>
                      </a:r>
                      <a:r>
                        <a:rPr lang="en-US" altLang="en-US" sz="1800" baseline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lysosomes. </a:t>
                      </a:r>
                      <a:r>
                        <a:rPr lang="en-US" altLang="en-US" sz="1800" dirty="0">
                          <a:solidFill>
                            <a:srgbClr val="00B050"/>
                          </a:solidFill>
                        </a:rPr>
                        <a:t>(lysosomes are needed to free the T3&amp;T4 from thyroglobulin)</a:t>
                      </a:r>
                    </a:p>
                    <a:p>
                      <a:pPr algn="l" rtl="0" eaLnBrk="1" hangingPunct="1">
                        <a:buFont typeface="Arial" pitchFamily="34" charset="0"/>
                        <a:buChar char="•"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 Numerous dispersed small vesicles:</a:t>
                      </a:r>
                    </a:p>
                    <a:p>
                      <a:pPr algn="l" rtl="0" eaLnBrk="1" hangingPunct="1">
                        <a:buFont typeface="Arial" pitchFamily="34" charset="0"/>
                        <a:buNone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- contain newly formed </a:t>
                      </a: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thyroglobulin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l" rtl="0" eaLnBrk="1" hangingPunct="1">
                        <a:buFont typeface="Arial" pitchFamily="34" charset="0"/>
                        <a:buNone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- Numerous apical short microvilli. </a:t>
                      </a:r>
                      <a:r>
                        <a:rPr lang="en-US" altLang="en-US" sz="1800" dirty="0">
                          <a:solidFill>
                            <a:srgbClr val="00B050"/>
                          </a:solidFill>
                        </a:rPr>
                        <a:t>(for the endocytosis of colloid)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1" hangingPunct="1">
                        <a:buFont typeface="Arial" pitchFamily="34" charset="0"/>
                        <a:buChar char="•"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dirty="0">
                          <a:solidFill>
                            <a:srgbClr val="FF0000"/>
                          </a:solidFill>
                        </a:rPr>
                        <a:t>Simple </a:t>
                      </a:r>
                      <a:r>
                        <a:rPr lang="en-US" altLang="en-US" dirty="0" err="1">
                          <a:solidFill>
                            <a:srgbClr val="FF0000"/>
                          </a:solidFill>
                        </a:rPr>
                        <a:t>cuboidal</a:t>
                      </a:r>
                      <a:r>
                        <a:rPr lang="en-US" altLang="en-US" dirty="0">
                          <a:solidFill>
                            <a:srgbClr val="FF0000"/>
                          </a:solidFill>
                        </a:rPr>
                        <a:t> cells </a:t>
                      </a:r>
                    </a:p>
                    <a:p>
                      <a:pPr algn="l" rtl="0" eaLnBrk="1" hangingPunct="1">
                        <a:buFont typeface="Arial" pitchFamily="34" charset="0"/>
                        <a:buChar char="•"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 Round nucleus with prominent nucleoli.</a:t>
                      </a:r>
                    </a:p>
                    <a:p>
                      <a:pPr algn="l" rtl="0" eaLnBrk="1" hangingPunct="1">
                        <a:buFont typeface="Arial" pitchFamily="34" charset="0"/>
                        <a:buChar char="•"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dirty="0">
                          <a:solidFill>
                            <a:srgbClr val="FF0000"/>
                          </a:solidFill>
                        </a:rPr>
                        <a:t>Basophilic</a:t>
                      </a: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 cytoplasm.</a:t>
                      </a:r>
                    </a:p>
                    <a:p>
                      <a:pPr algn="l" rtl="0" eaLnBrk="1" hangingPunct="1">
                        <a:buFont typeface="Arial" pitchFamily="34" charset="0"/>
                        <a:buChar char="•"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 Apical surface </a:t>
                      </a:r>
                      <a:r>
                        <a:rPr lang="en-US" altLang="en-US" dirty="0">
                          <a:solidFill>
                            <a:srgbClr val="FF0000"/>
                          </a:solidFill>
                        </a:rPr>
                        <a:t>reaches the lumen</a:t>
                      </a: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 of the thyroid follicle.</a:t>
                      </a:r>
                    </a:p>
                    <a:p>
                      <a:pPr algn="l"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" name="Picture 4" descr="F20_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520" y="4615541"/>
            <a:ext cx="3172414" cy="2029908"/>
          </a:xfrm>
          <a:prstGeom prst="rect">
            <a:avLst/>
          </a:prstGeom>
          <a:noFill/>
          <a:ln w="9525">
            <a:solidFill>
              <a:srgbClr val="FF2F92"/>
            </a:solidFill>
            <a:miter lim="800000"/>
            <a:headEnd/>
            <a:tailEnd/>
          </a:ln>
        </p:spPr>
      </p:pic>
      <p:pic>
        <p:nvPicPr>
          <p:cNvPr id="22" name="Picture 4" descr="F20_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4782" y="4630055"/>
            <a:ext cx="3266747" cy="2029907"/>
          </a:xfrm>
          <a:prstGeom prst="rect">
            <a:avLst/>
          </a:prstGeom>
          <a:noFill/>
          <a:ln w="9525">
            <a:solidFill>
              <a:srgbClr val="FF2F92"/>
            </a:solidFill>
            <a:miter lim="800000"/>
            <a:headEnd/>
            <a:tailEnd/>
          </a:ln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8745413" y="1114117"/>
            <a:ext cx="3015175" cy="1253721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8AD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Synthesis of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thyroid hormones (T4 &amp; T3).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16200000" flipH="1">
            <a:off x="6227002" y="3089734"/>
            <a:ext cx="4009292" cy="0"/>
          </a:xfrm>
          <a:prstGeom prst="line">
            <a:avLst/>
          </a:prstGeom>
          <a:ln w="25400" cmpd="sng">
            <a:solidFill>
              <a:srgbClr val="FF2F9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 descr="F20_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61531" y="2367837"/>
            <a:ext cx="3474721" cy="4219555"/>
          </a:xfrm>
          <a:prstGeom prst="rect">
            <a:avLst/>
          </a:prstGeom>
          <a:noFill/>
          <a:ln w="9525">
            <a:solidFill>
              <a:srgbClr val="FF2F9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031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735766"/>
              </p:ext>
            </p:extLst>
          </p:nvPr>
        </p:nvGraphicFramePr>
        <p:xfrm>
          <a:off x="533817" y="1050311"/>
          <a:ext cx="11001114" cy="2491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5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6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264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Light microscope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Electron microscope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191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Pale-stained cells (Clear Cells). </a:t>
                      </a:r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Clear cytoplasm.</a:t>
                      </a:r>
                      <a:endParaRPr lang="en-US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Found singly or in clusters in between the follicular cells.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u="none" dirty="0"/>
                        <a:t>Unlike</a:t>
                      </a:r>
                      <a:r>
                        <a:rPr lang="en-US" sz="1800" dirty="0"/>
                        <a:t> follicular cells, their </a:t>
                      </a:r>
                      <a:r>
                        <a:rPr lang="en-US" sz="1800" u="sng" dirty="0"/>
                        <a:t>apices do not reach the lumen</a:t>
                      </a:r>
                      <a:r>
                        <a:rPr lang="en-US" sz="1800" dirty="0"/>
                        <a:t> of the lumen of the follicle.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Are </a:t>
                      </a:r>
                      <a:r>
                        <a:rPr lang="en-US" sz="1800" u="sng" dirty="0"/>
                        <a:t>larger</a:t>
                      </a:r>
                      <a:r>
                        <a:rPr lang="en-US" sz="1800" dirty="0"/>
                        <a:t> than follicular cells (2-3 times).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Represent </a:t>
                      </a:r>
                      <a:r>
                        <a:rPr lang="en-US" sz="1800" u="sng" dirty="0"/>
                        <a:t>only 0.1% </a:t>
                      </a:r>
                      <a:r>
                        <a:rPr lang="en-US" sz="1800" dirty="0"/>
                        <a:t>of the epithelial follicular cells.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Have a round nucleus.    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Mitochondria.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Rough endoplasmic reticulum (RER) (moderate).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Well-developed Golgi.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18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Moderate as in less than follicular cells.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مربع نص 2">
            <a:extLst>
              <a:ext uri="{FF2B5EF4-FFF2-40B4-BE49-F238E27FC236}">
                <a16:creationId xmlns:a16="http://schemas.microsoft.com/office/drawing/2014/main" id="{6CAEB3A0-4C46-4D99-8BF5-7BA5F81BA9D5}"/>
              </a:ext>
            </a:extLst>
          </p:cNvPr>
          <p:cNvSpPr txBox="1"/>
          <p:nvPr/>
        </p:nvSpPr>
        <p:spPr>
          <a:xfrm>
            <a:off x="341444" y="192520"/>
            <a:ext cx="11454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2F92"/>
                </a:solidFill>
                <a:latin typeface="+mj-lt"/>
              </a:rPr>
              <a:t>2- PARAFOLLICULAR CELLS (CLEAR CELLS) (C-CELLS)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55C71D12-4A06-4BB9-9B1E-C43B58C20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806537"/>
              </p:ext>
            </p:extLst>
          </p:nvPr>
        </p:nvGraphicFramePr>
        <p:xfrm>
          <a:off x="3555168" y="3541486"/>
          <a:ext cx="5311514" cy="6096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311514">
                  <a:extLst>
                    <a:ext uri="{9D8B030D-6E8A-4147-A177-3AD203B41FA5}">
                      <a16:colId xmlns:a16="http://schemas.microsoft.com/office/drawing/2014/main" val="2796073083"/>
                    </a:ext>
                  </a:extLst>
                </a:gridCol>
              </a:tblGrid>
              <a:tr h="4129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>
                          <a:solidFill>
                            <a:srgbClr val="FF2F92"/>
                          </a:solidFill>
                        </a:rPr>
                        <a:t>Function: </a:t>
                      </a:r>
                      <a:r>
                        <a:rPr lang="en-US" sz="2000" dirty="0">
                          <a:solidFill>
                            <a:srgbClr val="FF2F92"/>
                          </a:solidFill>
                        </a:rPr>
                        <a:t>Secrete calcitonin. </a:t>
                      </a:r>
                      <a:r>
                        <a:rPr lang="en-US" altLang="en-US" sz="1400" b="0" dirty="0">
                          <a:solidFill>
                            <a:srgbClr val="00B050"/>
                          </a:solidFill>
                        </a:rPr>
                        <a:t>it works with parathyroid hormone to balance the level of Ca</a:t>
                      </a:r>
                      <a:r>
                        <a:rPr lang="en-US" altLang="en-US" sz="1400" b="0" baseline="30000" dirty="0">
                          <a:solidFill>
                            <a:srgbClr val="00B050"/>
                          </a:solidFill>
                        </a:rPr>
                        <a:t>++  </a:t>
                      </a:r>
                      <a:r>
                        <a:rPr lang="en-US" altLang="en-US" sz="1400" b="0" dirty="0">
                          <a:solidFill>
                            <a:srgbClr val="00B050"/>
                          </a:solidFill>
                        </a:rPr>
                        <a:t>in the blood    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91047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E0169C19-65CF-4FA3-A042-4910EEEF9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619" y="4301758"/>
            <a:ext cx="3494702" cy="238207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79CC87E-FAEB-4656-9A66-119BAAC22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944" y="4301758"/>
            <a:ext cx="3728982" cy="238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4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497531"/>
              </p:ext>
            </p:extLst>
          </p:nvPr>
        </p:nvGraphicFramePr>
        <p:xfrm>
          <a:off x="256916" y="529347"/>
          <a:ext cx="6934460" cy="6316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3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22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600" b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They are 4 glands on the posterior surface of the thyroid gland.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31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800" b="1" kern="1200" dirty="0">
                          <a:solidFill>
                            <a:srgbClr val="FF8AD8"/>
                          </a:solidFill>
                          <a:latin typeface="+mj-lt"/>
                          <a:ea typeface="+mn-ea"/>
                          <a:cs typeface="+mn-cs"/>
                        </a:rPr>
                        <a:t>A. Stroma of parathyroid gland: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ar-SA" sz="1600" b="1" kern="1200" dirty="0">
                          <a:solidFill>
                            <a:srgbClr val="FF8AD8"/>
                          </a:solidFill>
                          <a:latin typeface="+mj-lt"/>
                          <a:ea typeface="+mn-ea"/>
                          <a:cs typeface="+mn-cs"/>
                        </a:rPr>
                        <a:t>B. Parenchyma of Parathyroid gland:</a:t>
                      </a:r>
                      <a:endParaRPr lang="en-US" sz="1600" b="1" kern="1200" dirty="0">
                        <a:solidFill>
                          <a:srgbClr val="FF8AD8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8162">
                <a:tc>
                  <a:txBody>
                    <a:bodyPr/>
                    <a:lstStyle/>
                    <a:p>
                      <a:pPr algn="ctr"/>
                      <a:r>
                        <a:rPr lang="en-US" altLang="ar-SA" sz="1400" b="1" kern="1200" dirty="0">
                          <a:solidFill>
                            <a:srgbClr val="FF8AD8"/>
                          </a:solidFill>
                          <a:latin typeface="+mj-lt"/>
                          <a:ea typeface="+mn-ea"/>
                          <a:cs typeface="+mn-cs"/>
                        </a:rPr>
                        <a:t>1. Capsule: </a:t>
                      </a:r>
                      <a:r>
                        <a:rPr lang="en-US" sz="1400" b="1" kern="1200" dirty="0">
                          <a:solidFill>
                            <a:srgbClr val="FF8AD8"/>
                          </a:solidFill>
                          <a:latin typeface="+mj-lt"/>
                          <a:ea typeface="+mn-ea"/>
                          <a:cs typeface="+mn-cs"/>
                        </a:rPr>
                        <a:t>   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Each gland has its thin capsule.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6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Formed of cords or clusters of epithelial cells (chief cells &amp; </a:t>
                      </a:r>
                      <a:r>
                        <a:rPr lang="en-US" altLang="ar-SA" sz="1600" b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oxyphil</a:t>
                      </a:r>
                      <a:r>
                        <a:rPr lang="en-US" altLang="ar-SA" sz="16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 cell) with blood capillaries in between.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6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These cells are surrounded by reticular fibers.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2926">
                <a:tc>
                  <a:txBody>
                    <a:bodyPr/>
                    <a:lstStyle/>
                    <a:p>
                      <a:pPr algn="ctr"/>
                      <a:r>
                        <a:rPr lang="en-US" altLang="ar-SA" sz="1600" b="1" kern="1200" dirty="0">
                          <a:solidFill>
                            <a:srgbClr val="FF8AD8"/>
                          </a:solidFill>
                          <a:latin typeface="+mj-lt"/>
                          <a:ea typeface="+mn-ea"/>
                          <a:cs typeface="+mn-cs"/>
                        </a:rPr>
                        <a:t>2. Septa:</a:t>
                      </a:r>
                      <a:r>
                        <a:rPr lang="en-US" sz="1600" b="1" kern="1200" dirty="0">
                          <a:solidFill>
                            <a:srgbClr val="FF8AD8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Thin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ar-SA" sz="1600" b="1" kern="1200" dirty="0">
                          <a:solidFill>
                            <a:srgbClr val="FF8AD8"/>
                          </a:solidFill>
                          <a:latin typeface="+mj-lt"/>
                          <a:ea typeface="+mn-ea"/>
                          <a:cs typeface="+mn-cs"/>
                        </a:rPr>
                        <a:t>1. Chief cells: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200" b="0" kern="1200" dirty="0">
                          <a:solidFill>
                            <a:srgbClr val="00B050"/>
                          </a:solidFill>
                          <a:latin typeface="+mj-lt"/>
                          <a:ea typeface="+mn-ea"/>
                          <a:cs typeface="+mn-cs"/>
                        </a:rPr>
                        <a:t>Main functioning cells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ar-SA" sz="16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Are </a:t>
                      </a:r>
                      <a:r>
                        <a:rPr lang="en-US" altLang="ar-SA" sz="1600" b="0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slightly eosinophilic</a:t>
                      </a:r>
                      <a:r>
                        <a:rPr lang="en-US" altLang="ar-SA" sz="16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ar-SA" sz="16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Rich in </a:t>
                      </a:r>
                      <a:r>
                        <a:rPr lang="en-US" altLang="ar-SA" sz="1600" b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rER</a:t>
                      </a:r>
                      <a:r>
                        <a:rPr lang="en-US" altLang="ar-SA" sz="16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ar-SA" sz="16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They secrete </a:t>
                      </a:r>
                      <a:r>
                        <a:rPr lang="en-US" altLang="ar-SA" sz="1600" b="0" u="sng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parathyroid hormone</a:t>
                      </a:r>
                      <a:r>
                        <a:rPr lang="en-US" altLang="ar-SA" sz="16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 (</a:t>
                      </a:r>
                      <a:r>
                        <a:rPr lang="en-US" altLang="ar-SA" sz="1600" b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increase </a:t>
                      </a:r>
                      <a:r>
                        <a:rPr lang="en-US" altLang="ar-SA" sz="16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blood calcium level) </a:t>
                      </a:r>
                      <a:r>
                        <a:rPr lang="en-US" altLang="ar-SA" sz="1100" kern="1200" dirty="0">
                          <a:solidFill>
                            <a:srgbClr val="008F00"/>
                          </a:solidFill>
                          <a:latin typeface="+mj-lt"/>
                          <a:ea typeface="+mn-ea"/>
                          <a:cs typeface="+mn-cs"/>
                        </a:rPr>
                        <a:t>The only type of cell in newborn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61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600" b="1" kern="1200" dirty="0">
                          <a:solidFill>
                            <a:srgbClr val="FF8AD8"/>
                          </a:solidFill>
                          <a:latin typeface="+mj-lt"/>
                          <a:ea typeface="+mn-ea"/>
                          <a:cs typeface="+mn-cs"/>
                        </a:rPr>
                        <a:t>3. Reticular C.T.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C.T. stroma in older adults often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  contains many </a:t>
                      </a:r>
                      <a:r>
                        <a:rPr lang="en-US" altLang="ar-SA" sz="1800" b="0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adipose cells.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ar-SA" sz="1100" kern="1200" dirty="0">
                          <a:solidFill>
                            <a:srgbClr val="008F00"/>
                          </a:solidFill>
                          <a:latin typeface="+mj-lt"/>
                          <a:ea typeface="+mn-ea"/>
                          <a:cs typeface="+mn-cs"/>
                        </a:rPr>
                        <a:t>Adipose cells may increase as you get older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600" b="1" kern="1200" dirty="0">
                          <a:solidFill>
                            <a:srgbClr val="FF8AD8"/>
                          </a:solidFill>
                          <a:latin typeface="+mj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altLang="ar-SA" sz="1600" b="1" kern="1200" dirty="0" err="1">
                          <a:solidFill>
                            <a:srgbClr val="FF8AD8"/>
                          </a:solidFill>
                          <a:latin typeface="+mj-lt"/>
                          <a:ea typeface="+mn-ea"/>
                          <a:cs typeface="+mn-cs"/>
                        </a:rPr>
                        <a:t>Oxyphil</a:t>
                      </a:r>
                      <a:r>
                        <a:rPr lang="en-US" altLang="ar-SA" sz="1600" b="1" kern="1200" dirty="0">
                          <a:solidFill>
                            <a:srgbClr val="FF8AD8"/>
                          </a:solidFill>
                          <a:latin typeface="+mj-lt"/>
                          <a:ea typeface="+mn-ea"/>
                          <a:cs typeface="+mn-cs"/>
                        </a:rPr>
                        <a:t> cells: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ar-SA" sz="1100" kern="1200" dirty="0">
                          <a:solidFill>
                            <a:srgbClr val="008F00"/>
                          </a:solidFill>
                          <a:latin typeface="+mj-lt"/>
                          <a:ea typeface="+mn-ea"/>
                          <a:cs typeface="+mn-cs"/>
                        </a:rPr>
                        <a:t>Oxy: pink or red 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ar-SA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They are arranged in groups or clusters or as isolated cells.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ar-SA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They are </a:t>
                      </a:r>
                      <a:r>
                        <a:rPr lang="en-US" altLang="ar-SA" sz="1400" b="0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deep eosinophilic </a:t>
                      </a:r>
                      <a:r>
                        <a:rPr lang="en-US" altLang="ar-SA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(acidophilic).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ar-SA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They have more numerous mitochondria.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ar-SA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They are </a:t>
                      </a:r>
                      <a:r>
                        <a:rPr lang="en-US" altLang="ar-SA" sz="1400" b="0" u="sng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less numerous </a:t>
                      </a:r>
                      <a:r>
                        <a:rPr lang="en-US" altLang="ar-SA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but </a:t>
                      </a:r>
                      <a:r>
                        <a:rPr lang="en-US" altLang="ar-SA" sz="1400" b="0" u="sng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larger</a:t>
                      </a:r>
                      <a:r>
                        <a:rPr lang="en-US" altLang="ar-SA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 than chief cells.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ar-SA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They are of </a:t>
                      </a:r>
                      <a:r>
                        <a:rPr lang="en-US" altLang="ar-SA" sz="1400" b="0" u="sng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unknown</a:t>
                      </a:r>
                      <a:r>
                        <a:rPr lang="en-US" altLang="ar-SA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 function.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ar-SA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N.B. They may be </a:t>
                      </a:r>
                      <a:r>
                        <a:rPr lang="en-US" altLang="ar-SA" sz="1400" b="0" u="sng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inactivated</a:t>
                      </a:r>
                      <a:r>
                        <a:rPr lang="en-US" altLang="ar-SA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" panose="02020603050405020304" pitchFamily="18" charset="0"/>
                        </a:rPr>
                        <a:t> chief cells.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008F00"/>
                          </a:solidFill>
                          <a:latin typeface="+mj-lt"/>
                          <a:ea typeface="+mn-ea"/>
                          <a:cs typeface="+mn-cs"/>
                        </a:rPr>
                        <a:t>Appear at puberty and it is claimed as the degenerative form of chief cell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20552" y="-33003"/>
            <a:ext cx="4007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ar-SA" sz="3200" dirty="0">
                <a:solidFill>
                  <a:srgbClr val="FF2F92"/>
                </a:solidFill>
              </a:rPr>
              <a:t>PARATHYROID GLANDS</a:t>
            </a:r>
            <a:endParaRPr lang="ar-SA" sz="3200" dirty="0">
              <a:solidFill>
                <a:srgbClr val="FF2F92"/>
              </a:solidFill>
            </a:endParaRPr>
          </a:p>
        </p:txBody>
      </p:sp>
      <p:pic>
        <p:nvPicPr>
          <p:cNvPr id="6" name="Picture 7" descr="C:\Documents and Settings\Raisa\My Documents\My Pictures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7"/>
          <a:stretch>
            <a:fillRect/>
          </a:stretch>
        </p:blipFill>
        <p:spPr bwMode="auto">
          <a:xfrm>
            <a:off x="7343775" y="449825"/>
            <a:ext cx="4705350" cy="185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C:\Documents and Settings\Raisa\My Documents\My Pictures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2602728"/>
            <a:ext cx="4756204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011083" y="2267654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ar-SA" b="1" u="sng" dirty="0">
                <a:solidFill>
                  <a:srgbClr val="FF8AD8"/>
                </a:solidFill>
                <a:latin typeface="+mj-lt"/>
              </a:rPr>
              <a:t>Adipose cells:</a:t>
            </a:r>
            <a:endParaRPr lang="ar-SA" b="1" u="sng" dirty="0">
              <a:solidFill>
                <a:srgbClr val="FF8AD8"/>
              </a:solidFill>
              <a:latin typeface="+mj-lt"/>
            </a:endParaRPr>
          </a:p>
        </p:txBody>
      </p:sp>
      <p:pic>
        <p:nvPicPr>
          <p:cNvPr id="10" name="Picture 4" descr="F20_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657" y="4716722"/>
            <a:ext cx="2171322" cy="204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012627" y="4347390"/>
            <a:ext cx="3418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ar-SA" u="sng" dirty="0">
                <a:solidFill>
                  <a:srgbClr val="FF8AD8"/>
                </a:solidFill>
              </a:rPr>
              <a:t>Parenchyma of Parathyroid gland:</a:t>
            </a:r>
            <a:endParaRPr lang="en-US" u="sng" dirty="0">
              <a:solidFill>
                <a:srgbClr val="FF8AD8"/>
              </a:solidFill>
            </a:endParaRPr>
          </a:p>
        </p:txBody>
      </p:sp>
      <p:pic>
        <p:nvPicPr>
          <p:cNvPr id="12" name="Picture 5" descr="parathyroi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982" y="4716722"/>
            <a:ext cx="2590068" cy="204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8FB317-54F4-45C7-990A-18EEB4962F52}"/>
              </a:ext>
            </a:extLst>
          </p:cNvPr>
          <p:cNvCxnSpPr>
            <a:cxnSpLocks/>
          </p:cNvCxnSpPr>
          <p:nvPr/>
        </p:nvCxnSpPr>
        <p:spPr>
          <a:xfrm flipH="1">
            <a:off x="9103360" y="2636986"/>
            <a:ext cx="91440" cy="3195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253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660D3-28B3-4759-A4C6-93C03BB03B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41"/>
          <a:stretch/>
        </p:blipFill>
        <p:spPr>
          <a:xfrm>
            <a:off x="618333" y="63601"/>
            <a:ext cx="10395108" cy="677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82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3474"/>
          <a:stretch/>
        </p:blipFill>
        <p:spPr>
          <a:xfrm>
            <a:off x="10231821" y="5095801"/>
            <a:ext cx="1960179" cy="1762200"/>
          </a:xfrm>
          <a:prstGeom prst="rect">
            <a:avLst/>
          </a:prstGeom>
        </p:spPr>
      </p:pic>
      <p:pic>
        <p:nvPicPr>
          <p:cNvPr id="7" name="Picture 6" descr="Trachea-02.jpg"/>
          <p:cNvPicPr>
            <a:picLocks noGrp="1" noChangeAspect="1"/>
          </p:cNvPicPr>
          <p:nvPr isPhoto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مربع نص 21"/>
          <p:cNvSpPr txBox="1"/>
          <p:nvPr/>
        </p:nvSpPr>
        <p:spPr>
          <a:xfrm rot="10800000">
            <a:off x="2085228" y="4774994"/>
            <a:ext cx="650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</a:rPr>
              <a:t>1-A</a:t>
            </a:r>
            <a:endParaRPr lang="en-GB" sz="1600" dirty="0">
              <a:solidFill>
                <a:prstClr val="black"/>
              </a:solidFill>
            </a:endParaRP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2-C</a:t>
            </a:r>
            <a:endParaRPr lang="en-GB" sz="1600" dirty="0">
              <a:solidFill>
                <a:prstClr val="black"/>
              </a:solidFill>
            </a:endParaRP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3-B</a:t>
            </a:r>
            <a:endParaRPr lang="en-GB" sz="1600" dirty="0">
              <a:solidFill>
                <a:prstClr val="black"/>
              </a:solidFill>
            </a:endParaRP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4-D</a:t>
            </a:r>
            <a:endParaRPr lang="en-GB" sz="1600" dirty="0">
              <a:solidFill>
                <a:prstClr val="black"/>
              </a:solidFill>
            </a:endParaRP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5-A</a:t>
            </a:r>
            <a:endParaRPr lang="en-GB" sz="1600" dirty="0">
              <a:solidFill>
                <a:prstClr val="black"/>
              </a:solidFill>
            </a:endParaRP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6-B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6920584" y="47111"/>
            <a:ext cx="331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MCQs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A68B5D-E3AE-47DB-96AC-CD1C11B628B7}"/>
              </a:ext>
            </a:extLst>
          </p:cNvPr>
          <p:cNvSpPr/>
          <p:nvPr/>
        </p:nvSpPr>
        <p:spPr>
          <a:xfrm>
            <a:off x="3043722" y="668845"/>
            <a:ext cx="5063958" cy="5472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T4&amp;T3 are synthesized by which cell?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A-Follicular cell        B-Para follicular cell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C-Chief cell      D-Oxyphil cell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C-cells (clear cells) secrete which hormone?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A-TSH           B-T4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C-Calcitonin     D-ADH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 Parathyroid hormone is synthesized from?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A-Oxyphil cells    B-Chief cells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C-Follicular cells    D-Parafollicular cells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4) Which cells of the following their apical surface reach the lumen of the thyroid follicle?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A-Parafollicular cells     B-Chief cells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D-Oxyphil cells        D-Follicular cells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0C5891-B687-41F9-AC3A-A93B7A0C3C12}"/>
              </a:ext>
            </a:extLst>
          </p:cNvPr>
          <p:cNvSpPr txBox="1"/>
          <p:nvPr/>
        </p:nvSpPr>
        <p:spPr>
          <a:xfrm>
            <a:off x="8473440" y="914400"/>
            <a:ext cx="2976880" cy="301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5)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Oxyphil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cell is deep eosinophilic?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A- true       B-False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6) Calcitonin increases blood calcium level?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A-true     b-False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070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6579" y="572637"/>
            <a:ext cx="80318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rgbClr val="FF8AD8"/>
                </a:solidFill>
                <a:latin typeface="+mj-lt"/>
              </a:rPr>
              <a:t>Thank you &amp; good luck </a:t>
            </a:r>
          </a:p>
          <a:p>
            <a:pPr algn="r"/>
            <a:r>
              <a:rPr lang="en-US" sz="1600" b="1" i="1" dirty="0">
                <a:solidFill>
                  <a:srgbClr val="FF8AD8"/>
                </a:solidFill>
              </a:rPr>
              <a:t>- Histology team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7253" y="1683417"/>
            <a:ext cx="25949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Done by: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ea typeface="Georgia" charset="0"/>
                <a:cs typeface="Georgia" charset="0"/>
              </a:rPr>
              <a:t>Ahmed </a:t>
            </a:r>
            <a:r>
              <a:rPr lang="en-US" dirty="0" err="1">
                <a:ea typeface="Georgia" charset="0"/>
                <a:cs typeface="Georgia" charset="0"/>
              </a:rPr>
              <a:t>Badahdah</a:t>
            </a:r>
            <a:endParaRPr lang="en-US" dirty="0">
              <a:ea typeface="Georgia" charset="0"/>
              <a:cs typeface="Georgia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ea typeface="Georgia" charset="0"/>
                <a:cs typeface="Georgia" charset="0"/>
              </a:rPr>
              <a:t>Mutasem</a:t>
            </a:r>
            <a:r>
              <a:rPr lang="en-US" dirty="0">
                <a:ea typeface="Georgia" charset="0"/>
                <a:cs typeface="Georgia" charset="0"/>
              </a:rPr>
              <a:t> </a:t>
            </a:r>
            <a:r>
              <a:rPr lang="en-US" dirty="0" err="1">
                <a:ea typeface="Georgia" charset="0"/>
                <a:cs typeface="Georgia" charset="0"/>
              </a:rPr>
              <a:t>Alhasani</a:t>
            </a:r>
            <a:endParaRPr lang="en-US" dirty="0">
              <a:ea typeface="Georgia" charset="0"/>
              <a:cs typeface="Georgia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ea typeface="Georgia" charset="0"/>
                <a:cs typeface="Georgia" charset="0"/>
              </a:rPr>
              <a:t>Omar </a:t>
            </a:r>
            <a:r>
              <a:rPr lang="en-US" dirty="0" err="1">
                <a:ea typeface="Georgia" charset="0"/>
                <a:cs typeface="Georgia" charset="0"/>
              </a:rPr>
              <a:t>Turkistani</a:t>
            </a:r>
            <a:endParaRPr lang="en-US" dirty="0">
              <a:ea typeface="Georgia" charset="0"/>
              <a:cs typeface="Georgia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ea typeface="Georgia" charset="0"/>
                <a:cs typeface="Georgia" charset="0"/>
              </a:rPr>
              <a:t>Nawaf </a:t>
            </a:r>
            <a:r>
              <a:rPr lang="en-US" dirty="0" err="1">
                <a:ea typeface="Georgia" charset="0"/>
                <a:cs typeface="Georgia" charset="0"/>
              </a:rPr>
              <a:t>Aldarweesh</a:t>
            </a:r>
            <a:endParaRPr lang="en-US" dirty="0">
              <a:ea typeface="Georgia" charset="0"/>
              <a:cs typeface="Georgia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ea typeface="Georgia" charset="0"/>
                <a:cs typeface="Georgia" charset="0"/>
              </a:rPr>
              <a:t>Mohammed </a:t>
            </a:r>
            <a:r>
              <a:rPr lang="en-US" dirty="0" err="1">
                <a:ea typeface="Georgia" charset="0"/>
                <a:cs typeface="Georgia" charset="0"/>
              </a:rPr>
              <a:t>Khojah</a:t>
            </a:r>
            <a:r>
              <a:rPr lang="en-US" dirty="0">
                <a:ea typeface="Georgia" charset="0"/>
                <a:cs typeface="Georgia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ea typeface="Georgia" charset="0"/>
              <a:cs typeface="Georgi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34326" y="2162432"/>
            <a:ext cx="2483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Team leaders: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Rana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Barasain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Faisal Alrabaii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3474"/>
          <a:stretch/>
        </p:blipFill>
        <p:spPr>
          <a:xfrm>
            <a:off x="10231821" y="5095801"/>
            <a:ext cx="1960179" cy="1762200"/>
          </a:xfrm>
          <a:prstGeom prst="rect">
            <a:avLst/>
          </a:prstGeom>
        </p:spPr>
      </p:pic>
      <p:pic>
        <p:nvPicPr>
          <p:cNvPr id="7" name="Picture 6" descr="Trachea-02.jpg"/>
          <p:cNvPicPr>
            <a:picLocks noGrp="1" noChangeAspect="1"/>
          </p:cNvPicPr>
          <p:nvPr isPhoto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23231" y="4961027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u="sng" dirty="0">
              <a:solidFill>
                <a:srgbClr val="FF2F92"/>
              </a:solidFill>
            </a:endParaRPr>
          </a:p>
          <a:p>
            <a:endParaRPr lang="en-US" dirty="0"/>
          </a:p>
        </p:txBody>
      </p:sp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93" y="4536374"/>
            <a:ext cx="336900" cy="433969"/>
          </a:xfrm>
          <a:prstGeom prst="rect">
            <a:avLst/>
          </a:prstGeom>
        </p:spPr>
      </p:pic>
      <p:pic>
        <p:nvPicPr>
          <p:cNvPr id="11" name="Picture 10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982" y="5093216"/>
            <a:ext cx="407298" cy="325750"/>
          </a:xfrm>
          <a:prstGeom prst="rect">
            <a:avLst/>
          </a:prstGeom>
        </p:spPr>
      </p:pic>
      <p:pic>
        <p:nvPicPr>
          <p:cNvPr id="8" name="Graphic 7" descr="Document">
            <a:hlinkClick r:id="rId9"/>
            <a:extLst>
              <a:ext uri="{FF2B5EF4-FFF2-40B4-BE49-F238E27FC236}">
                <a16:creationId xmlns:a16="http://schemas.microsoft.com/office/drawing/2014/main" id="{CB1899F6-6B1C-472A-B52E-68021BEA73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155780" y="5429281"/>
            <a:ext cx="625701" cy="625701"/>
          </a:xfrm>
          <a:prstGeom prst="rect">
            <a:avLst/>
          </a:prstGeom>
        </p:spPr>
      </p:pic>
      <p:pic>
        <p:nvPicPr>
          <p:cNvPr id="13" name="Picture 12">
            <a:hlinkClick r:id="rId12"/>
            <a:extLst>
              <a:ext uri="{FF2B5EF4-FFF2-40B4-BE49-F238E27FC236}">
                <a16:creationId xmlns:a16="http://schemas.microsoft.com/office/drawing/2014/main" id="{770017FE-A636-4F5B-9B07-FF713E1ECF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3264982" y="6048179"/>
            <a:ext cx="516499" cy="645624"/>
          </a:xfrm>
          <a:prstGeom prst="rect">
            <a:avLst/>
          </a:prstGeom>
        </p:spPr>
      </p:pic>
      <p:sp>
        <p:nvSpPr>
          <p:cNvPr id="15" name="مربع نص 1">
            <a:extLst>
              <a:ext uri="{FF2B5EF4-FFF2-40B4-BE49-F238E27FC236}">
                <a16:creationId xmlns:a16="http://schemas.microsoft.com/office/drawing/2014/main" id="{126562DF-1A67-40F1-B3A1-0F24EFB480D7}"/>
              </a:ext>
            </a:extLst>
          </p:cNvPr>
          <p:cNvSpPr txBox="1"/>
          <p:nvPr/>
        </p:nvSpPr>
        <p:spPr>
          <a:xfrm>
            <a:off x="4148932" y="4877053"/>
            <a:ext cx="5490774" cy="707886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dirty="0">
                <a:solidFill>
                  <a:srgbClr val="FF2F92"/>
                </a:solidFill>
                <a:latin typeface="+mj-lt"/>
                <a:ea typeface="+mj-ea"/>
                <a:cs typeface="+mj-cs"/>
              </a:rPr>
              <a:t>References: </a:t>
            </a:r>
          </a:p>
          <a:p>
            <a:pPr marL="285750" indent="-285750" defTabSz="91440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464653"/>
                </a:solidFill>
              </a:rPr>
              <a:t>Females’ and Males’ slides.</a:t>
            </a:r>
          </a:p>
          <a:p>
            <a:pPr marL="285750" indent="-285750" defTabSz="91440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464653"/>
                </a:solidFill>
              </a:rPr>
              <a:t>Doctors’ notes </a:t>
            </a:r>
          </a:p>
        </p:txBody>
      </p:sp>
    </p:spTree>
    <p:extLst>
      <p:ext uri="{BB962C8B-B14F-4D97-AF65-F5344CB8AC3E}">
        <p14:creationId xmlns:p14="http://schemas.microsoft.com/office/powerpoint/2010/main" val="1820574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689</Words>
  <Application>Microsoft Office PowerPoint</Application>
  <PresentationFormat>Widescreen</PresentationFormat>
  <Paragraphs>132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Times</vt:lpstr>
      <vt:lpstr>Wingdings</vt:lpstr>
      <vt:lpstr>Office Theme</vt:lpstr>
      <vt:lpstr>PowerPoint Presentation</vt:lpstr>
      <vt:lpstr>Objectives: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ريما العتيبي</dc:creator>
  <cp:lastModifiedBy>abdulaziz abdullah</cp:lastModifiedBy>
  <cp:revision>34</cp:revision>
  <dcterms:created xsi:type="dcterms:W3CDTF">2017-02-05T14:21:38Z</dcterms:created>
  <dcterms:modified xsi:type="dcterms:W3CDTF">2018-02-02T12:08:16Z</dcterms:modified>
</cp:coreProperties>
</file>