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4" r:id="rId4"/>
    <p:sldId id="272" r:id="rId5"/>
    <p:sldId id="275" r:id="rId6"/>
    <p:sldId id="276" r:id="rId7"/>
    <p:sldId id="27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8AD8"/>
    <a:srgbClr val="008F00"/>
    <a:srgbClr val="172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7" autoAdjust="0"/>
    <p:restoredTop sz="95046"/>
  </p:normalViewPr>
  <p:slideViewPr>
    <p:cSldViewPr snapToGrid="0" snapToObjects="1">
      <p:cViewPr varScale="1">
        <p:scale>
          <a:sx n="88" d="100"/>
          <a:sy n="88" d="100"/>
        </p:scale>
        <p:origin x="6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67C47-2655-4280-89C5-10A613929A1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pPr rtl="1"/>
          <a:endParaRPr lang="ar-SA"/>
        </a:p>
      </dgm:t>
    </dgm:pt>
    <dgm:pt modelId="{E1402FBA-FB24-45AE-83BF-30AB66852E27}">
      <dgm:prSet phldrT="[نص]" custT="1"/>
      <dgm:spPr>
        <a:noFill/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b="0" i="0" dirty="0">
              <a:solidFill>
                <a:srgbClr val="FF2F92"/>
              </a:solidFill>
              <a:latin typeface="Tahoma" charset="0"/>
              <a:cs typeface="Arial" charset="0"/>
            </a:rPr>
            <a:t>Adrenal gland </a:t>
          </a:r>
        </a:p>
        <a:p>
          <a:pPr rtl="0"/>
          <a:r>
            <a:rPr lang="en-US" sz="2000" b="0" i="0" dirty="0">
              <a:solidFill>
                <a:schemeClr val="tx1"/>
              </a:solidFill>
              <a:latin typeface="Tahoma" charset="0"/>
              <a:cs typeface="Arial" charset="0"/>
            </a:rPr>
            <a:t>is</a:t>
          </a:r>
          <a:r>
            <a:rPr lang="ar-SA" sz="2000" b="0" i="0" dirty="0">
              <a:solidFill>
                <a:schemeClr val="tx1"/>
              </a:solidFill>
              <a:latin typeface="Tahoma" charset="0"/>
              <a:cs typeface="Arial" charset="0"/>
            </a:rPr>
            <a:t> </a:t>
          </a:r>
          <a:r>
            <a:rPr lang="en-US" sz="2000" b="0" i="0" dirty="0">
              <a:solidFill>
                <a:schemeClr val="tx1"/>
              </a:solidFill>
              <a:latin typeface="Tahoma" charset="0"/>
              <a:cs typeface="Arial" charset="0"/>
            </a:rPr>
            <a:t>formed of</a:t>
          </a:r>
        </a:p>
      </dgm:t>
    </dgm:pt>
    <dgm:pt modelId="{8226389D-81D3-4A6F-8D5E-5C61E80E8F55}" type="parTrans" cxnId="{52482BC6-79EC-4CAF-AE6C-592B1A6D0CF0}">
      <dgm:prSet/>
      <dgm:spPr/>
      <dgm:t>
        <a:bodyPr/>
        <a:lstStyle/>
        <a:p>
          <a:pPr rtl="1"/>
          <a:endParaRPr lang="ar-SA"/>
        </a:p>
      </dgm:t>
    </dgm:pt>
    <dgm:pt modelId="{AF1DFEA1-6982-4BFB-B38E-3FF013ABC58E}" type="sibTrans" cxnId="{52482BC6-79EC-4CAF-AE6C-592B1A6D0CF0}">
      <dgm:prSet/>
      <dgm:spPr/>
      <dgm:t>
        <a:bodyPr/>
        <a:lstStyle/>
        <a:p>
          <a:pPr rtl="1"/>
          <a:endParaRPr lang="ar-SA"/>
        </a:p>
      </dgm:t>
    </dgm:pt>
    <dgm:pt modelId="{AA199820-6E0F-4B2E-AB4A-28C918F649EC}">
      <dgm:prSet phldrT="[نص]" custT="1"/>
      <dgm:spPr/>
      <dgm:t>
        <a:bodyPr/>
        <a:lstStyle/>
        <a:p>
          <a:pPr rtl="1"/>
          <a:r>
            <a:rPr lang="en-US" sz="1800" b="1" u="none" dirty="0" err="1">
              <a:effectLst/>
              <a:latin typeface="Tahoma" charset="0"/>
              <a:cs typeface="Arial" charset="0"/>
            </a:rPr>
            <a:t>Stroma</a:t>
          </a:r>
          <a:endParaRPr lang="ar-SA" sz="1700" b="1" u="none" dirty="0">
            <a:effectLst/>
          </a:endParaRPr>
        </a:p>
      </dgm:t>
    </dgm:pt>
    <dgm:pt modelId="{8ABFF070-6435-4A04-8339-794A8FA3616A}" type="parTrans" cxnId="{402DA671-504F-4E81-A515-246FB8E1B231}">
      <dgm:prSet/>
      <dgm:spPr/>
      <dgm:t>
        <a:bodyPr/>
        <a:lstStyle/>
        <a:p>
          <a:pPr rtl="1"/>
          <a:endParaRPr lang="ar-SA"/>
        </a:p>
      </dgm:t>
    </dgm:pt>
    <dgm:pt modelId="{5461D97C-5599-463C-AF7A-86A254F031B6}" type="sibTrans" cxnId="{402DA671-504F-4E81-A515-246FB8E1B231}">
      <dgm:prSet/>
      <dgm:spPr/>
      <dgm:t>
        <a:bodyPr/>
        <a:lstStyle/>
        <a:p>
          <a:pPr rtl="1"/>
          <a:endParaRPr lang="ar-SA"/>
        </a:p>
      </dgm:t>
    </dgm:pt>
    <dgm:pt modelId="{4F6CE66E-10AA-4F4C-B88B-A013FF5C6371}">
      <dgm:prSet phldrT="[نص]" custT="1"/>
      <dgm:spPr/>
      <dgm:t>
        <a:bodyPr/>
        <a:lstStyle/>
        <a:p>
          <a:pPr rtl="1"/>
          <a:r>
            <a:rPr lang="en-US" sz="1800" b="1" u="none" dirty="0">
              <a:effectLst/>
              <a:latin typeface="Tahoma" charset="0"/>
              <a:cs typeface="Arial" charset="0"/>
            </a:rPr>
            <a:t>Parenchyma</a:t>
          </a:r>
          <a:endParaRPr lang="en-US" sz="1700" b="1" u="none" dirty="0">
            <a:effectLst/>
            <a:latin typeface="Tahoma" charset="0"/>
            <a:cs typeface="Arial" charset="0"/>
          </a:endParaRPr>
        </a:p>
        <a:p>
          <a:pPr rtl="0"/>
          <a:r>
            <a:rPr lang="en-US" sz="1700" dirty="0">
              <a:latin typeface="Tahoma" charset="0"/>
              <a:cs typeface="Arial" charset="0"/>
            </a:rPr>
            <a:t>that is divided into:</a:t>
          </a:r>
          <a:endParaRPr lang="ar-SA" sz="1700" dirty="0">
            <a:latin typeface="Tahoma" charset="0"/>
            <a:cs typeface="Arial" charset="0"/>
          </a:endParaRPr>
        </a:p>
      </dgm:t>
    </dgm:pt>
    <dgm:pt modelId="{616BF56E-9D44-4430-852A-EFCEDFC6F94E}" type="parTrans" cxnId="{1E5C4B70-6E9F-4E03-8314-0A2667875204}">
      <dgm:prSet/>
      <dgm:spPr/>
      <dgm:t>
        <a:bodyPr/>
        <a:lstStyle/>
        <a:p>
          <a:pPr rtl="1"/>
          <a:endParaRPr lang="ar-SA"/>
        </a:p>
      </dgm:t>
    </dgm:pt>
    <dgm:pt modelId="{3E3421EB-9C22-43D1-9388-497DF73F3EA1}" type="sibTrans" cxnId="{1E5C4B70-6E9F-4E03-8314-0A2667875204}">
      <dgm:prSet/>
      <dgm:spPr/>
      <dgm:t>
        <a:bodyPr/>
        <a:lstStyle/>
        <a:p>
          <a:pPr rtl="1"/>
          <a:endParaRPr lang="ar-SA"/>
        </a:p>
      </dgm:t>
    </dgm:pt>
    <dgm:pt modelId="{06570721-6B2D-4A68-BF88-B97811E12756}">
      <dgm:prSet phldrT="[نص]"/>
      <dgm:spPr/>
      <dgm:t>
        <a:bodyPr/>
        <a:lstStyle/>
        <a:p>
          <a:pPr rtl="1"/>
          <a:r>
            <a:rPr lang="en-US" b="1" u="none" dirty="0">
              <a:effectLst/>
              <a:latin typeface="Tahoma" charset="0"/>
              <a:cs typeface="Arial" charset="0"/>
            </a:rPr>
            <a:t>I. Cortex</a:t>
          </a:r>
          <a:r>
            <a:rPr lang="en-US" dirty="0">
              <a:latin typeface="Tahoma" charset="0"/>
              <a:cs typeface="Arial" charset="0"/>
            </a:rPr>
            <a:t> </a:t>
          </a:r>
        </a:p>
        <a:p>
          <a:pPr rtl="1"/>
          <a:r>
            <a:rPr lang="en-US" dirty="0">
              <a:latin typeface="Tahoma" charset="0"/>
              <a:cs typeface="Arial" charset="0"/>
            </a:rPr>
            <a:t>that is composed</a:t>
          </a:r>
          <a:endParaRPr lang="ar-SA" dirty="0">
            <a:latin typeface="Tahoma" charset="0"/>
            <a:cs typeface="Arial" charset="0"/>
          </a:endParaRPr>
        </a:p>
        <a:p>
          <a:pPr rtl="0"/>
          <a:r>
            <a:rPr lang="en-US" dirty="0">
              <a:latin typeface="Tahoma" charset="0"/>
              <a:cs typeface="Arial" charset="0"/>
            </a:rPr>
            <a:t>of:</a:t>
          </a:r>
        </a:p>
      </dgm:t>
    </dgm:pt>
    <dgm:pt modelId="{762874E9-DCBF-46A0-ACCE-342C7A7742CE}" type="parTrans" cxnId="{4DE92FF9-ABB3-40FF-BAF4-0301DF701C45}">
      <dgm:prSet/>
      <dgm:spPr/>
      <dgm:t>
        <a:bodyPr/>
        <a:lstStyle/>
        <a:p>
          <a:pPr rtl="1"/>
          <a:endParaRPr lang="ar-SA"/>
        </a:p>
      </dgm:t>
    </dgm:pt>
    <dgm:pt modelId="{CAAEAD7C-071D-46F5-8EA4-ABE0C207F1EC}" type="sibTrans" cxnId="{4DE92FF9-ABB3-40FF-BAF4-0301DF701C45}">
      <dgm:prSet/>
      <dgm:spPr/>
      <dgm:t>
        <a:bodyPr/>
        <a:lstStyle/>
        <a:p>
          <a:pPr rtl="1"/>
          <a:endParaRPr lang="ar-SA"/>
        </a:p>
      </dgm:t>
    </dgm:pt>
    <dgm:pt modelId="{A131E434-0F9B-4BBC-95CA-526704329537}">
      <dgm:prSet phldrT="[نص]"/>
      <dgm:spPr/>
      <dgm:t>
        <a:bodyPr/>
        <a:lstStyle/>
        <a:p>
          <a:pPr rtl="1"/>
          <a:r>
            <a:rPr lang="en-US" b="1" u="none" dirty="0">
              <a:effectLst/>
              <a:latin typeface="Tahoma" charset="0"/>
              <a:cs typeface="Arial" charset="0"/>
            </a:rPr>
            <a:t>II. Medulla</a:t>
          </a:r>
          <a:endParaRPr lang="ar-SA" b="1" u="none" dirty="0">
            <a:effectLst/>
            <a:latin typeface="Tahoma" charset="0"/>
            <a:cs typeface="Arial" charset="0"/>
          </a:endParaRPr>
        </a:p>
      </dgm:t>
    </dgm:pt>
    <dgm:pt modelId="{A708D07A-F24C-4658-A31A-4612C1020F32}" type="parTrans" cxnId="{DCD92083-605F-463A-99D4-530E3EFA94D7}">
      <dgm:prSet/>
      <dgm:spPr/>
      <dgm:t>
        <a:bodyPr/>
        <a:lstStyle/>
        <a:p>
          <a:pPr rtl="1"/>
          <a:endParaRPr lang="ar-SA"/>
        </a:p>
      </dgm:t>
    </dgm:pt>
    <dgm:pt modelId="{435C8721-1B16-4AF6-936F-EA06613DB914}" type="sibTrans" cxnId="{DCD92083-605F-463A-99D4-530E3EFA94D7}">
      <dgm:prSet/>
      <dgm:spPr/>
      <dgm:t>
        <a:bodyPr/>
        <a:lstStyle/>
        <a:p>
          <a:pPr rtl="1"/>
          <a:endParaRPr lang="ar-SA"/>
        </a:p>
      </dgm:t>
    </dgm:pt>
    <dgm:pt modelId="{AFB5768E-76A7-4637-A33A-C4CFA4BBAAAF}">
      <dgm:prSet phldrT="[نص]"/>
      <dgm:spPr/>
      <dgm:t>
        <a:bodyPr/>
        <a:lstStyle/>
        <a:p>
          <a:pPr rtl="1"/>
          <a:r>
            <a:rPr lang="en-US">
              <a:latin typeface="Tahoma" charset="0"/>
              <a:cs typeface="Arial" charset="0"/>
            </a:rPr>
            <a:t>A-Zona glomerulosa.</a:t>
          </a:r>
        </a:p>
        <a:p>
          <a:pPr rtl="1"/>
          <a:r>
            <a:rPr lang="en-US">
              <a:latin typeface="Tahoma" charset="0"/>
              <a:cs typeface="Arial" charset="0"/>
            </a:rPr>
            <a:t>B-Zona fasciculata.</a:t>
          </a:r>
        </a:p>
        <a:p>
          <a:pPr rtl="1"/>
          <a:r>
            <a:rPr lang="en-US">
              <a:latin typeface="Tahoma" charset="0"/>
              <a:cs typeface="Arial" charset="0"/>
            </a:rPr>
            <a:t>C-Zona reticularis.</a:t>
          </a:r>
          <a:endParaRPr lang="en-US" dirty="0">
            <a:latin typeface="Tahoma" charset="0"/>
            <a:cs typeface="Arial" charset="0"/>
          </a:endParaRPr>
        </a:p>
      </dgm:t>
    </dgm:pt>
    <dgm:pt modelId="{27336879-A489-4AFA-A950-6E9C6FF4E6E8}" type="parTrans" cxnId="{19B4385B-2D5D-4806-96E2-0C18B1AFA182}">
      <dgm:prSet/>
      <dgm:spPr/>
      <dgm:t>
        <a:bodyPr/>
        <a:lstStyle/>
        <a:p>
          <a:pPr rtl="1"/>
          <a:endParaRPr lang="ar-SA"/>
        </a:p>
      </dgm:t>
    </dgm:pt>
    <dgm:pt modelId="{7E1F4659-87F9-4F7B-A223-63566474469C}" type="sibTrans" cxnId="{19B4385B-2D5D-4806-96E2-0C18B1AFA182}">
      <dgm:prSet/>
      <dgm:spPr/>
      <dgm:t>
        <a:bodyPr/>
        <a:lstStyle/>
        <a:p>
          <a:pPr rtl="1"/>
          <a:endParaRPr lang="ar-SA"/>
        </a:p>
      </dgm:t>
    </dgm:pt>
    <dgm:pt modelId="{8405B617-BD33-45F9-8A00-08F5456E98AD}" type="pres">
      <dgm:prSet presAssocID="{C5D67C47-2655-4280-89C5-10A613929A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4100C7-A1C0-4A6E-8424-39DDAFCE4692}" type="pres">
      <dgm:prSet presAssocID="{E1402FBA-FB24-45AE-83BF-30AB66852E27}" presName="root1" presStyleCnt="0"/>
      <dgm:spPr/>
    </dgm:pt>
    <dgm:pt modelId="{C6D42C93-653A-4D40-B9FB-FF4D1B0D3764}" type="pres">
      <dgm:prSet presAssocID="{E1402FBA-FB24-45AE-83BF-30AB66852E2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882BC0-67B3-42BC-B4C1-B25F6DA254FA}" type="pres">
      <dgm:prSet presAssocID="{E1402FBA-FB24-45AE-83BF-30AB66852E27}" presName="level2hierChild" presStyleCnt="0"/>
      <dgm:spPr/>
    </dgm:pt>
    <dgm:pt modelId="{7F9F94A7-785C-43F8-863F-9CD2393366E8}" type="pres">
      <dgm:prSet presAssocID="{8ABFF070-6435-4A04-8339-794A8FA3616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890CB7E-0118-4C6B-99CE-F96B1BB17B20}" type="pres">
      <dgm:prSet presAssocID="{8ABFF070-6435-4A04-8339-794A8FA3616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1B16A8D-040C-4828-9B4F-F454228E94C3}" type="pres">
      <dgm:prSet presAssocID="{AA199820-6E0F-4B2E-AB4A-28C918F649EC}" presName="root2" presStyleCnt="0"/>
      <dgm:spPr/>
    </dgm:pt>
    <dgm:pt modelId="{F5DB28D6-1155-4520-AE8A-9306E3E84E91}" type="pres">
      <dgm:prSet presAssocID="{AA199820-6E0F-4B2E-AB4A-28C918F649E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CA101D-91F0-45E1-8BD9-DB724D56B346}" type="pres">
      <dgm:prSet presAssocID="{AA199820-6E0F-4B2E-AB4A-28C918F649EC}" presName="level3hierChild" presStyleCnt="0"/>
      <dgm:spPr/>
    </dgm:pt>
    <dgm:pt modelId="{611DDF15-9E34-4E49-AC73-4741E2B6978A}" type="pres">
      <dgm:prSet presAssocID="{616BF56E-9D44-4430-852A-EFCEDFC6F94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56C171A-A19E-460A-AA1C-41D07AF43FCC}" type="pres">
      <dgm:prSet presAssocID="{616BF56E-9D44-4430-852A-EFCEDFC6F94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32C3A7F-C59F-4654-866F-6A508149EADF}" type="pres">
      <dgm:prSet presAssocID="{4F6CE66E-10AA-4F4C-B88B-A013FF5C6371}" presName="root2" presStyleCnt="0"/>
      <dgm:spPr/>
    </dgm:pt>
    <dgm:pt modelId="{3D788F19-9561-42A0-AEB3-349238BD6CD6}" type="pres">
      <dgm:prSet presAssocID="{4F6CE66E-10AA-4F4C-B88B-A013FF5C637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A191C4-2C66-47EB-A654-810ADDBAA6FF}" type="pres">
      <dgm:prSet presAssocID="{4F6CE66E-10AA-4F4C-B88B-A013FF5C6371}" presName="level3hierChild" presStyleCnt="0"/>
      <dgm:spPr/>
    </dgm:pt>
    <dgm:pt modelId="{837E52FC-B76C-44A5-8BEE-28F807662626}" type="pres">
      <dgm:prSet presAssocID="{762874E9-DCBF-46A0-ACCE-342C7A7742CE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2DD6BD82-71AE-4467-B8B8-B3753309E603}" type="pres">
      <dgm:prSet presAssocID="{762874E9-DCBF-46A0-ACCE-342C7A7742C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94373C6-4D01-4BF6-92CF-D7A8A78AF3E9}" type="pres">
      <dgm:prSet presAssocID="{06570721-6B2D-4A68-BF88-B97811E12756}" presName="root2" presStyleCnt="0"/>
      <dgm:spPr/>
    </dgm:pt>
    <dgm:pt modelId="{5F64FACB-F395-4EFC-86B9-94F9831C4A97}" type="pres">
      <dgm:prSet presAssocID="{06570721-6B2D-4A68-BF88-B97811E12756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C6E15-C65B-4D9E-844C-055FDF7C39B2}" type="pres">
      <dgm:prSet presAssocID="{06570721-6B2D-4A68-BF88-B97811E12756}" presName="level3hierChild" presStyleCnt="0"/>
      <dgm:spPr/>
    </dgm:pt>
    <dgm:pt modelId="{7F9DC757-B383-4F0E-9064-2B99B35EF15E}" type="pres">
      <dgm:prSet presAssocID="{27336879-A489-4AFA-A950-6E9C6FF4E6E8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05C75E96-036A-45A7-AD4F-9EB6A37C47EF}" type="pres">
      <dgm:prSet presAssocID="{27336879-A489-4AFA-A950-6E9C6FF4E6E8}" presName="connTx" presStyleLbl="parChTrans1D4" presStyleIdx="0" presStyleCnt="1"/>
      <dgm:spPr/>
      <dgm:t>
        <a:bodyPr/>
        <a:lstStyle/>
        <a:p>
          <a:endParaRPr lang="en-US"/>
        </a:p>
      </dgm:t>
    </dgm:pt>
    <dgm:pt modelId="{86200D8F-84A7-4CF3-BE22-A94F95A7A63F}" type="pres">
      <dgm:prSet presAssocID="{AFB5768E-76A7-4637-A33A-C4CFA4BBAAAF}" presName="root2" presStyleCnt="0"/>
      <dgm:spPr/>
    </dgm:pt>
    <dgm:pt modelId="{E92E2AF1-ED4E-4A66-969D-974007E9B8F4}" type="pres">
      <dgm:prSet presAssocID="{AFB5768E-76A7-4637-A33A-C4CFA4BBAAAF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B7CED1-F468-4E96-82DF-E8E0D589DECB}" type="pres">
      <dgm:prSet presAssocID="{AFB5768E-76A7-4637-A33A-C4CFA4BBAAAF}" presName="level3hierChild" presStyleCnt="0"/>
      <dgm:spPr/>
    </dgm:pt>
    <dgm:pt modelId="{702C240D-367B-4B16-9DF4-310420B538BA}" type="pres">
      <dgm:prSet presAssocID="{A708D07A-F24C-4658-A31A-4612C1020F32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6489791B-6D12-42F1-85F1-A9D745E632EF}" type="pres">
      <dgm:prSet presAssocID="{A708D07A-F24C-4658-A31A-4612C1020F32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508409E-4868-4ECD-ABE2-BCDF1CB2A288}" type="pres">
      <dgm:prSet presAssocID="{A131E434-0F9B-4BBC-95CA-526704329537}" presName="root2" presStyleCnt="0"/>
      <dgm:spPr/>
    </dgm:pt>
    <dgm:pt modelId="{0DE69E1E-56B5-4679-A9F2-1C61037F820F}" type="pres">
      <dgm:prSet presAssocID="{A131E434-0F9B-4BBC-95CA-52670432953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180D5-E6B6-400F-9938-171CC0F84B7C}" type="pres">
      <dgm:prSet presAssocID="{A131E434-0F9B-4BBC-95CA-526704329537}" presName="level3hierChild" presStyleCnt="0"/>
      <dgm:spPr/>
    </dgm:pt>
  </dgm:ptLst>
  <dgm:cxnLst>
    <dgm:cxn modelId="{8B1BD3C7-6388-4041-9298-902152E36DF5}" type="presOf" srcId="{616BF56E-9D44-4430-852A-EFCEDFC6F94E}" destId="{611DDF15-9E34-4E49-AC73-4741E2B6978A}" srcOrd="0" destOrd="0" presId="urn:microsoft.com/office/officeart/2005/8/layout/hierarchy2"/>
    <dgm:cxn modelId="{03C99609-EC44-44D5-92B6-5B208CED2114}" type="presOf" srcId="{E1402FBA-FB24-45AE-83BF-30AB66852E27}" destId="{C6D42C93-653A-4D40-B9FB-FF4D1B0D3764}" srcOrd="0" destOrd="0" presId="urn:microsoft.com/office/officeart/2005/8/layout/hierarchy2"/>
    <dgm:cxn modelId="{543E1D8C-19C3-408F-9575-6E15DFEC8DE1}" type="presOf" srcId="{AA199820-6E0F-4B2E-AB4A-28C918F649EC}" destId="{F5DB28D6-1155-4520-AE8A-9306E3E84E91}" srcOrd="0" destOrd="0" presId="urn:microsoft.com/office/officeart/2005/8/layout/hierarchy2"/>
    <dgm:cxn modelId="{B4C7A5F1-89F0-4245-A92E-72A129B33168}" type="presOf" srcId="{A708D07A-F24C-4658-A31A-4612C1020F32}" destId="{702C240D-367B-4B16-9DF4-310420B538BA}" srcOrd="0" destOrd="0" presId="urn:microsoft.com/office/officeart/2005/8/layout/hierarchy2"/>
    <dgm:cxn modelId="{3D019A20-E72B-4606-A3D8-8E6363EA9BBA}" type="presOf" srcId="{762874E9-DCBF-46A0-ACCE-342C7A7742CE}" destId="{837E52FC-B76C-44A5-8BEE-28F807662626}" srcOrd="0" destOrd="0" presId="urn:microsoft.com/office/officeart/2005/8/layout/hierarchy2"/>
    <dgm:cxn modelId="{F60C44D0-CB09-4E51-8047-9E91D1C3A00C}" type="presOf" srcId="{8ABFF070-6435-4A04-8339-794A8FA3616A}" destId="{7F9F94A7-785C-43F8-863F-9CD2393366E8}" srcOrd="0" destOrd="0" presId="urn:microsoft.com/office/officeart/2005/8/layout/hierarchy2"/>
    <dgm:cxn modelId="{52482BC6-79EC-4CAF-AE6C-592B1A6D0CF0}" srcId="{C5D67C47-2655-4280-89C5-10A613929A1A}" destId="{E1402FBA-FB24-45AE-83BF-30AB66852E27}" srcOrd="0" destOrd="0" parTransId="{8226389D-81D3-4A6F-8D5E-5C61E80E8F55}" sibTransId="{AF1DFEA1-6982-4BFB-B38E-3FF013ABC58E}"/>
    <dgm:cxn modelId="{A53779FA-291E-4AFC-9F02-AB77778D66D2}" type="presOf" srcId="{A708D07A-F24C-4658-A31A-4612C1020F32}" destId="{6489791B-6D12-42F1-85F1-A9D745E632EF}" srcOrd="1" destOrd="0" presId="urn:microsoft.com/office/officeart/2005/8/layout/hierarchy2"/>
    <dgm:cxn modelId="{51D7F2F8-4B60-4A1A-8883-4D6A10206BD5}" type="presOf" srcId="{06570721-6B2D-4A68-BF88-B97811E12756}" destId="{5F64FACB-F395-4EFC-86B9-94F9831C4A97}" srcOrd="0" destOrd="0" presId="urn:microsoft.com/office/officeart/2005/8/layout/hierarchy2"/>
    <dgm:cxn modelId="{4A95C91C-F27D-4DF8-810C-9247650F9436}" type="presOf" srcId="{A131E434-0F9B-4BBC-95CA-526704329537}" destId="{0DE69E1E-56B5-4679-A9F2-1C61037F820F}" srcOrd="0" destOrd="0" presId="urn:microsoft.com/office/officeart/2005/8/layout/hierarchy2"/>
    <dgm:cxn modelId="{4DE92FF9-ABB3-40FF-BAF4-0301DF701C45}" srcId="{4F6CE66E-10AA-4F4C-B88B-A013FF5C6371}" destId="{06570721-6B2D-4A68-BF88-B97811E12756}" srcOrd="0" destOrd="0" parTransId="{762874E9-DCBF-46A0-ACCE-342C7A7742CE}" sibTransId="{CAAEAD7C-071D-46F5-8EA4-ABE0C207F1EC}"/>
    <dgm:cxn modelId="{1E5C4B70-6E9F-4E03-8314-0A2667875204}" srcId="{E1402FBA-FB24-45AE-83BF-30AB66852E27}" destId="{4F6CE66E-10AA-4F4C-B88B-A013FF5C6371}" srcOrd="1" destOrd="0" parTransId="{616BF56E-9D44-4430-852A-EFCEDFC6F94E}" sibTransId="{3E3421EB-9C22-43D1-9388-497DF73F3EA1}"/>
    <dgm:cxn modelId="{8EAD0375-86CF-4F97-ACB2-8EE8BEEE76C4}" type="presOf" srcId="{C5D67C47-2655-4280-89C5-10A613929A1A}" destId="{8405B617-BD33-45F9-8A00-08F5456E98AD}" srcOrd="0" destOrd="0" presId="urn:microsoft.com/office/officeart/2005/8/layout/hierarchy2"/>
    <dgm:cxn modelId="{F40F3C47-EB4B-40C7-B04D-4450EB02C3A0}" type="presOf" srcId="{27336879-A489-4AFA-A950-6E9C6FF4E6E8}" destId="{05C75E96-036A-45A7-AD4F-9EB6A37C47EF}" srcOrd="1" destOrd="0" presId="urn:microsoft.com/office/officeart/2005/8/layout/hierarchy2"/>
    <dgm:cxn modelId="{7F18165D-7839-4735-8F18-58540FB8AD93}" type="presOf" srcId="{616BF56E-9D44-4430-852A-EFCEDFC6F94E}" destId="{356C171A-A19E-460A-AA1C-41D07AF43FCC}" srcOrd="1" destOrd="0" presId="urn:microsoft.com/office/officeart/2005/8/layout/hierarchy2"/>
    <dgm:cxn modelId="{402DA671-504F-4E81-A515-246FB8E1B231}" srcId="{E1402FBA-FB24-45AE-83BF-30AB66852E27}" destId="{AA199820-6E0F-4B2E-AB4A-28C918F649EC}" srcOrd="0" destOrd="0" parTransId="{8ABFF070-6435-4A04-8339-794A8FA3616A}" sibTransId="{5461D97C-5599-463C-AF7A-86A254F031B6}"/>
    <dgm:cxn modelId="{F865DED5-1A4C-47F0-9A00-DD3AEF7A150D}" type="presOf" srcId="{4F6CE66E-10AA-4F4C-B88B-A013FF5C6371}" destId="{3D788F19-9561-42A0-AEB3-349238BD6CD6}" srcOrd="0" destOrd="0" presId="urn:microsoft.com/office/officeart/2005/8/layout/hierarchy2"/>
    <dgm:cxn modelId="{19B4385B-2D5D-4806-96E2-0C18B1AFA182}" srcId="{06570721-6B2D-4A68-BF88-B97811E12756}" destId="{AFB5768E-76A7-4637-A33A-C4CFA4BBAAAF}" srcOrd="0" destOrd="0" parTransId="{27336879-A489-4AFA-A950-6E9C6FF4E6E8}" sibTransId="{7E1F4659-87F9-4F7B-A223-63566474469C}"/>
    <dgm:cxn modelId="{DD59F38A-352E-4B89-BC19-A852748D8859}" type="presOf" srcId="{8ABFF070-6435-4A04-8339-794A8FA3616A}" destId="{7890CB7E-0118-4C6B-99CE-F96B1BB17B20}" srcOrd="1" destOrd="0" presId="urn:microsoft.com/office/officeart/2005/8/layout/hierarchy2"/>
    <dgm:cxn modelId="{DB4900EA-17ED-483C-83C3-D3D5CD97AD7E}" type="presOf" srcId="{27336879-A489-4AFA-A950-6E9C6FF4E6E8}" destId="{7F9DC757-B383-4F0E-9064-2B99B35EF15E}" srcOrd="0" destOrd="0" presId="urn:microsoft.com/office/officeart/2005/8/layout/hierarchy2"/>
    <dgm:cxn modelId="{50502669-0AB1-4FF1-A0A2-F32707E10258}" type="presOf" srcId="{762874E9-DCBF-46A0-ACCE-342C7A7742CE}" destId="{2DD6BD82-71AE-4467-B8B8-B3753309E603}" srcOrd="1" destOrd="0" presId="urn:microsoft.com/office/officeart/2005/8/layout/hierarchy2"/>
    <dgm:cxn modelId="{2C0C9469-99BA-4468-8F5A-D8638FB635C0}" type="presOf" srcId="{AFB5768E-76A7-4637-A33A-C4CFA4BBAAAF}" destId="{E92E2AF1-ED4E-4A66-969D-974007E9B8F4}" srcOrd="0" destOrd="0" presId="urn:microsoft.com/office/officeart/2005/8/layout/hierarchy2"/>
    <dgm:cxn modelId="{DCD92083-605F-463A-99D4-530E3EFA94D7}" srcId="{4F6CE66E-10AA-4F4C-B88B-A013FF5C6371}" destId="{A131E434-0F9B-4BBC-95CA-526704329537}" srcOrd="1" destOrd="0" parTransId="{A708D07A-F24C-4658-A31A-4612C1020F32}" sibTransId="{435C8721-1B16-4AF6-936F-EA06613DB914}"/>
    <dgm:cxn modelId="{9AB5EC17-3E5F-4DCB-82D0-509979EC7891}" type="presParOf" srcId="{8405B617-BD33-45F9-8A00-08F5456E98AD}" destId="{794100C7-A1C0-4A6E-8424-39DDAFCE4692}" srcOrd="0" destOrd="0" presId="urn:microsoft.com/office/officeart/2005/8/layout/hierarchy2"/>
    <dgm:cxn modelId="{5DBC491B-733D-44BC-9A09-F85D8C6BAB51}" type="presParOf" srcId="{794100C7-A1C0-4A6E-8424-39DDAFCE4692}" destId="{C6D42C93-653A-4D40-B9FB-FF4D1B0D3764}" srcOrd="0" destOrd="0" presId="urn:microsoft.com/office/officeart/2005/8/layout/hierarchy2"/>
    <dgm:cxn modelId="{1A905D0B-E98C-46FF-BD23-D0DCCADC9E80}" type="presParOf" srcId="{794100C7-A1C0-4A6E-8424-39DDAFCE4692}" destId="{43882BC0-67B3-42BC-B4C1-B25F6DA254FA}" srcOrd="1" destOrd="0" presId="urn:microsoft.com/office/officeart/2005/8/layout/hierarchy2"/>
    <dgm:cxn modelId="{753180BF-C3CB-4A1F-9DEE-C2DD76018AA9}" type="presParOf" srcId="{43882BC0-67B3-42BC-B4C1-B25F6DA254FA}" destId="{7F9F94A7-785C-43F8-863F-9CD2393366E8}" srcOrd="0" destOrd="0" presId="urn:microsoft.com/office/officeart/2005/8/layout/hierarchy2"/>
    <dgm:cxn modelId="{96DA5C71-59CF-4F02-BA01-3EEA80399554}" type="presParOf" srcId="{7F9F94A7-785C-43F8-863F-9CD2393366E8}" destId="{7890CB7E-0118-4C6B-99CE-F96B1BB17B20}" srcOrd="0" destOrd="0" presId="urn:microsoft.com/office/officeart/2005/8/layout/hierarchy2"/>
    <dgm:cxn modelId="{01A1F259-AEDE-4DB1-B56C-116C07DCE315}" type="presParOf" srcId="{43882BC0-67B3-42BC-B4C1-B25F6DA254FA}" destId="{61B16A8D-040C-4828-9B4F-F454228E94C3}" srcOrd="1" destOrd="0" presId="urn:microsoft.com/office/officeart/2005/8/layout/hierarchy2"/>
    <dgm:cxn modelId="{FFC56ECE-9B01-466F-B692-B0CF91F8DF0A}" type="presParOf" srcId="{61B16A8D-040C-4828-9B4F-F454228E94C3}" destId="{F5DB28D6-1155-4520-AE8A-9306E3E84E91}" srcOrd="0" destOrd="0" presId="urn:microsoft.com/office/officeart/2005/8/layout/hierarchy2"/>
    <dgm:cxn modelId="{9540F639-4818-4132-A829-D921EDB2F95B}" type="presParOf" srcId="{61B16A8D-040C-4828-9B4F-F454228E94C3}" destId="{98CA101D-91F0-45E1-8BD9-DB724D56B346}" srcOrd="1" destOrd="0" presId="urn:microsoft.com/office/officeart/2005/8/layout/hierarchy2"/>
    <dgm:cxn modelId="{139E2024-69A2-4F50-8A18-C98C3A59C886}" type="presParOf" srcId="{43882BC0-67B3-42BC-B4C1-B25F6DA254FA}" destId="{611DDF15-9E34-4E49-AC73-4741E2B6978A}" srcOrd="2" destOrd="0" presId="urn:microsoft.com/office/officeart/2005/8/layout/hierarchy2"/>
    <dgm:cxn modelId="{9AA6EC23-C23F-40A6-83E6-48F47CC88085}" type="presParOf" srcId="{611DDF15-9E34-4E49-AC73-4741E2B6978A}" destId="{356C171A-A19E-460A-AA1C-41D07AF43FCC}" srcOrd="0" destOrd="0" presId="urn:microsoft.com/office/officeart/2005/8/layout/hierarchy2"/>
    <dgm:cxn modelId="{B5FE7B78-8650-4912-AF49-A7ADC7FB5080}" type="presParOf" srcId="{43882BC0-67B3-42BC-B4C1-B25F6DA254FA}" destId="{D32C3A7F-C59F-4654-866F-6A508149EADF}" srcOrd="3" destOrd="0" presId="urn:microsoft.com/office/officeart/2005/8/layout/hierarchy2"/>
    <dgm:cxn modelId="{C83180DB-F3BA-470D-9702-9AB9765B1872}" type="presParOf" srcId="{D32C3A7F-C59F-4654-866F-6A508149EADF}" destId="{3D788F19-9561-42A0-AEB3-349238BD6CD6}" srcOrd="0" destOrd="0" presId="urn:microsoft.com/office/officeart/2005/8/layout/hierarchy2"/>
    <dgm:cxn modelId="{29A97885-6B1B-4D52-91CE-C9D4174AB1B4}" type="presParOf" srcId="{D32C3A7F-C59F-4654-866F-6A508149EADF}" destId="{F8A191C4-2C66-47EB-A654-810ADDBAA6FF}" srcOrd="1" destOrd="0" presId="urn:microsoft.com/office/officeart/2005/8/layout/hierarchy2"/>
    <dgm:cxn modelId="{CAD3E257-58A1-43F7-857E-D553D44EB609}" type="presParOf" srcId="{F8A191C4-2C66-47EB-A654-810ADDBAA6FF}" destId="{837E52FC-B76C-44A5-8BEE-28F807662626}" srcOrd="0" destOrd="0" presId="urn:microsoft.com/office/officeart/2005/8/layout/hierarchy2"/>
    <dgm:cxn modelId="{78956D26-2584-401D-AD03-BA19B704249A}" type="presParOf" srcId="{837E52FC-B76C-44A5-8BEE-28F807662626}" destId="{2DD6BD82-71AE-4467-B8B8-B3753309E603}" srcOrd="0" destOrd="0" presId="urn:microsoft.com/office/officeart/2005/8/layout/hierarchy2"/>
    <dgm:cxn modelId="{AC48C98F-149F-4DE7-AEC2-8F64922FD4FA}" type="presParOf" srcId="{F8A191C4-2C66-47EB-A654-810ADDBAA6FF}" destId="{A94373C6-4D01-4BF6-92CF-D7A8A78AF3E9}" srcOrd="1" destOrd="0" presId="urn:microsoft.com/office/officeart/2005/8/layout/hierarchy2"/>
    <dgm:cxn modelId="{FD3BB382-1F6A-4954-94BD-C5D32AFBCF30}" type="presParOf" srcId="{A94373C6-4D01-4BF6-92CF-D7A8A78AF3E9}" destId="{5F64FACB-F395-4EFC-86B9-94F9831C4A97}" srcOrd="0" destOrd="0" presId="urn:microsoft.com/office/officeart/2005/8/layout/hierarchy2"/>
    <dgm:cxn modelId="{934D819F-E996-482B-BD37-619F49C7E6A1}" type="presParOf" srcId="{A94373C6-4D01-4BF6-92CF-D7A8A78AF3E9}" destId="{09AC6E15-C65B-4D9E-844C-055FDF7C39B2}" srcOrd="1" destOrd="0" presId="urn:microsoft.com/office/officeart/2005/8/layout/hierarchy2"/>
    <dgm:cxn modelId="{DE54649B-B882-49A9-BCEA-2C86A7C7E66D}" type="presParOf" srcId="{09AC6E15-C65B-4D9E-844C-055FDF7C39B2}" destId="{7F9DC757-B383-4F0E-9064-2B99B35EF15E}" srcOrd="0" destOrd="0" presId="urn:microsoft.com/office/officeart/2005/8/layout/hierarchy2"/>
    <dgm:cxn modelId="{C203795F-7475-4890-BA8F-2FDF071E9574}" type="presParOf" srcId="{7F9DC757-B383-4F0E-9064-2B99B35EF15E}" destId="{05C75E96-036A-45A7-AD4F-9EB6A37C47EF}" srcOrd="0" destOrd="0" presId="urn:microsoft.com/office/officeart/2005/8/layout/hierarchy2"/>
    <dgm:cxn modelId="{BEA0582B-92E4-43F2-93CA-FA020650D1C2}" type="presParOf" srcId="{09AC6E15-C65B-4D9E-844C-055FDF7C39B2}" destId="{86200D8F-84A7-4CF3-BE22-A94F95A7A63F}" srcOrd="1" destOrd="0" presId="urn:microsoft.com/office/officeart/2005/8/layout/hierarchy2"/>
    <dgm:cxn modelId="{94665D62-FC18-4DE0-8DDE-57DAE6BA96A4}" type="presParOf" srcId="{86200D8F-84A7-4CF3-BE22-A94F95A7A63F}" destId="{E92E2AF1-ED4E-4A66-969D-974007E9B8F4}" srcOrd="0" destOrd="0" presId="urn:microsoft.com/office/officeart/2005/8/layout/hierarchy2"/>
    <dgm:cxn modelId="{E1F00D00-C693-4C24-8A18-00627711AD48}" type="presParOf" srcId="{86200D8F-84A7-4CF3-BE22-A94F95A7A63F}" destId="{1BB7CED1-F468-4E96-82DF-E8E0D589DECB}" srcOrd="1" destOrd="0" presId="urn:microsoft.com/office/officeart/2005/8/layout/hierarchy2"/>
    <dgm:cxn modelId="{A09164B8-57E7-4691-A259-AE16CE49056F}" type="presParOf" srcId="{F8A191C4-2C66-47EB-A654-810ADDBAA6FF}" destId="{702C240D-367B-4B16-9DF4-310420B538BA}" srcOrd="2" destOrd="0" presId="urn:microsoft.com/office/officeart/2005/8/layout/hierarchy2"/>
    <dgm:cxn modelId="{B884205C-E903-429A-950E-9020C83762DD}" type="presParOf" srcId="{702C240D-367B-4B16-9DF4-310420B538BA}" destId="{6489791B-6D12-42F1-85F1-A9D745E632EF}" srcOrd="0" destOrd="0" presId="urn:microsoft.com/office/officeart/2005/8/layout/hierarchy2"/>
    <dgm:cxn modelId="{F1C05EE4-D84D-48BE-818E-2979E9968A24}" type="presParOf" srcId="{F8A191C4-2C66-47EB-A654-810ADDBAA6FF}" destId="{2508409E-4868-4ECD-ABE2-BCDF1CB2A288}" srcOrd="3" destOrd="0" presId="urn:microsoft.com/office/officeart/2005/8/layout/hierarchy2"/>
    <dgm:cxn modelId="{0DB5C8BB-E73D-412A-BEFA-3DF71C23E4FF}" type="presParOf" srcId="{2508409E-4868-4ECD-ABE2-BCDF1CB2A288}" destId="{0DE69E1E-56B5-4679-A9F2-1C61037F820F}" srcOrd="0" destOrd="0" presId="urn:microsoft.com/office/officeart/2005/8/layout/hierarchy2"/>
    <dgm:cxn modelId="{5B4686E9-6FDA-45E6-A77C-EAFAE6477B9E}" type="presParOf" srcId="{2508409E-4868-4ECD-ABE2-BCDF1CB2A288}" destId="{560180D5-E6B6-400F-9938-171CC0F84B7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42C93-653A-4D40-B9FB-FF4D1B0D3764}">
      <dsp:nvSpPr>
        <dsp:cNvPr id="0" name=""/>
        <dsp:cNvSpPr/>
      </dsp:nvSpPr>
      <dsp:spPr>
        <a:xfrm>
          <a:off x="5613" y="720363"/>
          <a:ext cx="2036679" cy="10183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solidFill>
                <a:srgbClr val="FF2F92"/>
              </a:solidFill>
              <a:latin typeface="Tahoma" charset="0"/>
              <a:cs typeface="Arial" charset="0"/>
            </a:rPr>
            <a:t>Adrenal gland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solidFill>
                <a:schemeClr val="tx1"/>
              </a:solidFill>
              <a:latin typeface="Tahoma" charset="0"/>
              <a:cs typeface="Arial" charset="0"/>
            </a:rPr>
            <a:t>is</a:t>
          </a:r>
          <a:r>
            <a:rPr lang="ar-SA" sz="2000" b="0" i="0" kern="1200" dirty="0">
              <a:solidFill>
                <a:schemeClr val="tx1"/>
              </a:solidFill>
              <a:latin typeface="Tahoma" charset="0"/>
              <a:cs typeface="Arial" charset="0"/>
            </a:rPr>
            <a:t> </a:t>
          </a:r>
          <a:r>
            <a:rPr lang="en-US" sz="2000" b="0" i="0" kern="1200" dirty="0">
              <a:solidFill>
                <a:schemeClr val="tx1"/>
              </a:solidFill>
              <a:latin typeface="Tahoma" charset="0"/>
              <a:cs typeface="Arial" charset="0"/>
            </a:rPr>
            <a:t>formed of</a:t>
          </a:r>
        </a:p>
      </dsp:txBody>
      <dsp:txXfrm>
        <a:off x="35439" y="750189"/>
        <a:ext cx="1977027" cy="958687"/>
      </dsp:txXfrm>
    </dsp:sp>
    <dsp:sp modelId="{7F9F94A7-785C-43F8-863F-9CD2393366E8}">
      <dsp:nvSpPr>
        <dsp:cNvPr id="0" name=""/>
        <dsp:cNvSpPr/>
      </dsp:nvSpPr>
      <dsp:spPr>
        <a:xfrm rot="19457599">
          <a:off x="1947992" y="906658"/>
          <a:ext cx="1003271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1003271" y="30102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2424546" y="911679"/>
        <a:ext cx="50163" cy="50163"/>
      </dsp:txXfrm>
    </dsp:sp>
    <dsp:sp modelId="{F5DB28D6-1155-4520-AE8A-9306E3E84E91}">
      <dsp:nvSpPr>
        <dsp:cNvPr id="0" name=""/>
        <dsp:cNvSpPr/>
      </dsp:nvSpPr>
      <dsp:spPr>
        <a:xfrm>
          <a:off x="2856964" y="134818"/>
          <a:ext cx="2036679" cy="1018339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err="1">
              <a:effectLst/>
              <a:latin typeface="Tahoma" charset="0"/>
              <a:cs typeface="Arial" charset="0"/>
            </a:rPr>
            <a:t>Stroma</a:t>
          </a:r>
          <a:endParaRPr lang="ar-SA" sz="1700" b="1" u="none" kern="1200" dirty="0">
            <a:effectLst/>
          </a:endParaRPr>
        </a:p>
      </dsp:txBody>
      <dsp:txXfrm>
        <a:off x="2886790" y="164644"/>
        <a:ext cx="1977027" cy="958687"/>
      </dsp:txXfrm>
    </dsp:sp>
    <dsp:sp modelId="{611DDF15-9E34-4E49-AC73-4741E2B6978A}">
      <dsp:nvSpPr>
        <dsp:cNvPr id="0" name=""/>
        <dsp:cNvSpPr/>
      </dsp:nvSpPr>
      <dsp:spPr>
        <a:xfrm rot="2142401">
          <a:off x="1947992" y="1492203"/>
          <a:ext cx="1003271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1003271" y="30102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2424546" y="1497224"/>
        <a:ext cx="50163" cy="50163"/>
      </dsp:txXfrm>
    </dsp:sp>
    <dsp:sp modelId="{3D788F19-9561-42A0-AEB3-349238BD6CD6}">
      <dsp:nvSpPr>
        <dsp:cNvPr id="0" name=""/>
        <dsp:cNvSpPr/>
      </dsp:nvSpPr>
      <dsp:spPr>
        <a:xfrm>
          <a:off x="2856964" y="1305909"/>
          <a:ext cx="2036679" cy="1018339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>
              <a:effectLst/>
              <a:latin typeface="Tahoma" charset="0"/>
              <a:cs typeface="Arial" charset="0"/>
            </a:rPr>
            <a:t>Parenchyma</a:t>
          </a:r>
          <a:endParaRPr lang="en-US" sz="1700" b="1" u="none" kern="1200" dirty="0">
            <a:effectLst/>
            <a:latin typeface="Tahoma" charset="0"/>
            <a:cs typeface="Arial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Tahoma" charset="0"/>
              <a:cs typeface="Arial" charset="0"/>
            </a:rPr>
            <a:t>that is divided into:</a:t>
          </a:r>
          <a:endParaRPr lang="ar-SA" sz="1700" kern="1200" dirty="0">
            <a:latin typeface="Tahoma" charset="0"/>
            <a:cs typeface="Arial" charset="0"/>
          </a:endParaRPr>
        </a:p>
      </dsp:txBody>
      <dsp:txXfrm>
        <a:off x="2886790" y="1335735"/>
        <a:ext cx="1977027" cy="958687"/>
      </dsp:txXfrm>
    </dsp:sp>
    <dsp:sp modelId="{837E52FC-B76C-44A5-8BEE-28F807662626}">
      <dsp:nvSpPr>
        <dsp:cNvPr id="0" name=""/>
        <dsp:cNvSpPr/>
      </dsp:nvSpPr>
      <dsp:spPr>
        <a:xfrm rot="19457599">
          <a:off x="4799344" y="1492203"/>
          <a:ext cx="1003271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1003271" y="30102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5275898" y="1497224"/>
        <a:ext cx="50163" cy="50163"/>
      </dsp:txXfrm>
    </dsp:sp>
    <dsp:sp modelId="{5F64FACB-F395-4EFC-86B9-94F9831C4A97}">
      <dsp:nvSpPr>
        <dsp:cNvPr id="0" name=""/>
        <dsp:cNvSpPr/>
      </dsp:nvSpPr>
      <dsp:spPr>
        <a:xfrm>
          <a:off x="5708315" y="720363"/>
          <a:ext cx="2036679" cy="1018339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>
              <a:effectLst/>
              <a:latin typeface="Tahoma" charset="0"/>
              <a:cs typeface="Arial" charset="0"/>
            </a:rPr>
            <a:t>I. Cortex</a:t>
          </a:r>
          <a:r>
            <a:rPr lang="en-US" sz="1700" kern="1200" dirty="0">
              <a:latin typeface="Tahoma" charset="0"/>
              <a:cs typeface="Arial" charset="0"/>
            </a:rPr>
            <a:t> 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Tahoma" charset="0"/>
              <a:cs typeface="Arial" charset="0"/>
            </a:rPr>
            <a:t>that is composed</a:t>
          </a:r>
          <a:endParaRPr lang="ar-SA" sz="1700" kern="1200" dirty="0">
            <a:latin typeface="Tahoma" charset="0"/>
            <a:cs typeface="Arial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Tahoma" charset="0"/>
              <a:cs typeface="Arial" charset="0"/>
            </a:rPr>
            <a:t>of:</a:t>
          </a:r>
        </a:p>
      </dsp:txBody>
      <dsp:txXfrm>
        <a:off x="5738141" y="750189"/>
        <a:ext cx="1977027" cy="958687"/>
      </dsp:txXfrm>
    </dsp:sp>
    <dsp:sp modelId="{7F9DC757-B383-4F0E-9064-2B99B35EF15E}">
      <dsp:nvSpPr>
        <dsp:cNvPr id="0" name=""/>
        <dsp:cNvSpPr/>
      </dsp:nvSpPr>
      <dsp:spPr>
        <a:xfrm>
          <a:off x="7744995" y="1199431"/>
          <a:ext cx="814671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814671" y="301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8131964" y="1209167"/>
        <a:ext cx="40733" cy="40733"/>
      </dsp:txXfrm>
    </dsp:sp>
    <dsp:sp modelId="{E92E2AF1-ED4E-4A66-969D-974007E9B8F4}">
      <dsp:nvSpPr>
        <dsp:cNvPr id="0" name=""/>
        <dsp:cNvSpPr/>
      </dsp:nvSpPr>
      <dsp:spPr>
        <a:xfrm>
          <a:off x="8559667" y="720363"/>
          <a:ext cx="2036679" cy="1018339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Tahoma" charset="0"/>
              <a:cs typeface="Arial" charset="0"/>
            </a:rPr>
            <a:t>A-Zona glomerulosa.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Tahoma" charset="0"/>
              <a:cs typeface="Arial" charset="0"/>
            </a:rPr>
            <a:t>B-Zona fasciculata.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Tahoma" charset="0"/>
              <a:cs typeface="Arial" charset="0"/>
            </a:rPr>
            <a:t>C-Zona reticularis.</a:t>
          </a:r>
          <a:endParaRPr lang="en-US" sz="1700" kern="1200" dirty="0">
            <a:latin typeface="Tahoma" charset="0"/>
            <a:cs typeface="Arial" charset="0"/>
          </a:endParaRPr>
        </a:p>
      </dsp:txBody>
      <dsp:txXfrm>
        <a:off x="8589493" y="750189"/>
        <a:ext cx="1977027" cy="958687"/>
      </dsp:txXfrm>
    </dsp:sp>
    <dsp:sp modelId="{702C240D-367B-4B16-9DF4-310420B538BA}">
      <dsp:nvSpPr>
        <dsp:cNvPr id="0" name=""/>
        <dsp:cNvSpPr/>
      </dsp:nvSpPr>
      <dsp:spPr>
        <a:xfrm rot="2142401">
          <a:off x="4799344" y="2077749"/>
          <a:ext cx="1003271" cy="60205"/>
        </a:xfrm>
        <a:custGeom>
          <a:avLst/>
          <a:gdLst/>
          <a:ahLst/>
          <a:cxnLst/>
          <a:rect l="0" t="0" r="0" b="0"/>
          <a:pathLst>
            <a:path>
              <a:moveTo>
                <a:pt x="0" y="30102"/>
              </a:moveTo>
              <a:lnTo>
                <a:pt x="1003271" y="30102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5275898" y="2082770"/>
        <a:ext cx="50163" cy="50163"/>
      </dsp:txXfrm>
    </dsp:sp>
    <dsp:sp modelId="{0DE69E1E-56B5-4679-A9F2-1C61037F820F}">
      <dsp:nvSpPr>
        <dsp:cNvPr id="0" name=""/>
        <dsp:cNvSpPr/>
      </dsp:nvSpPr>
      <dsp:spPr>
        <a:xfrm>
          <a:off x="5708315" y="1891454"/>
          <a:ext cx="2036679" cy="1018339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>
              <a:effectLst/>
              <a:latin typeface="Tahoma" charset="0"/>
              <a:cs typeface="Arial" charset="0"/>
            </a:rPr>
            <a:t>II. Medulla</a:t>
          </a:r>
          <a:endParaRPr lang="ar-SA" sz="1700" b="1" u="none" kern="1200" dirty="0">
            <a:effectLst/>
            <a:latin typeface="Tahoma" charset="0"/>
            <a:cs typeface="Arial" charset="0"/>
          </a:endParaRPr>
        </a:p>
      </dsp:txBody>
      <dsp:txXfrm>
        <a:off x="5738141" y="1921280"/>
        <a:ext cx="1977027" cy="95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0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7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3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1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pPr/>
              <a:t>2/17/18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svg"/><Relationship Id="rId12" Type="http://schemas.openxmlformats.org/officeDocument/2006/relationships/hyperlink" Target="https://goo.gl/forms/EjyUeY3lcODsmHTz2" TargetMode="External"/><Relationship Id="rId13" Type="http://schemas.openxmlformats.org/officeDocument/2006/relationships/image" Target="../media/image23.jpeg"/><Relationship Id="rId14" Type="http://schemas.openxmlformats.org/officeDocument/2006/relationships/hyperlink" Target="http://franchisesaysso.blogspot.com/p/choice-suggestion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Relationship Id="rId4" Type="http://schemas.openxmlformats.org/officeDocument/2006/relationships/image" Target="../media/image1.jpeg"/><Relationship Id="rId5" Type="http://schemas.openxmlformats.org/officeDocument/2006/relationships/hyperlink" Target="mailto:HistologyTeam436@gmail.com" TargetMode="External"/><Relationship Id="rId6" Type="http://schemas.openxmlformats.org/officeDocument/2006/relationships/image" Target="../media/image20.png"/><Relationship Id="rId7" Type="http://schemas.openxmlformats.org/officeDocument/2006/relationships/hyperlink" Target="https://twitter.com/Histology436" TargetMode="External"/><Relationship Id="rId8" Type="http://schemas.openxmlformats.org/officeDocument/2006/relationships/image" Target="../media/image21.png"/><Relationship Id="rId9" Type="http://schemas.openxmlformats.org/officeDocument/2006/relationships/hyperlink" Target="https://docs.google.com/presentation/d/1UJDaUDZrQceFOgC2gpyJRuN18XnlFSG4jwxzybwwNIA/edit?usp=sharing" TargetMode="External"/><Relationship Id="rId1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5841" y="2875002"/>
            <a:ext cx="8651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8AD8"/>
                </a:solidFill>
              </a:rPr>
              <a:t>Adrenal Gland</a:t>
            </a:r>
            <a:endParaRPr lang="en-US" sz="8800" b="1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141">
            <a:off x="10262681" y="5085443"/>
            <a:ext cx="139446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287690"/>
            <a:ext cx="9209691" cy="76294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2F92"/>
                </a:solidFill>
                <a:ea typeface="+mn-ea"/>
                <a:cs typeface="+mn-cs"/>
              </a:rPr>
              <a:t>Objectives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6036381" y="3156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01862" y="2809677"/>
            <a:ext cx="8960309" cy="3189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2F92"/>
              </a:buClr>
              <a:buNone/>
              <a:defRPr/>
            </a:pPr>
            <a:r>
              <a:rPr lang="en-US" altLang="x-none" sz="3200" dirty="0"/>
              <a:t>By the end of this lecture, the student should be able to describe</a:t>
            </a:r>
            <a:r>
              <a:rPr lang="en-US" sz="3200" dirty="0"/>
              <a:t>:</a:t>
            </a:r>
          </a:p>
          <a:p>
            <a:pPr marL="457200" indent="-457200">
              <a:buClr>
                <a:srgbClr val="FF8AD8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Differentiate between adrenal cortex and medulla.</a:t>
            </a:r>
          </a:p>
          <a:p>
            <a:pPr marL="457200" indent="-457200">
              <a:buClr>
                <a:srgbClr val="FF8AD8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Identify the histological features of each cortical zone and its cells.</a:t>
            </a:r>
          </a:p>
          <a:p>
            <a:pPr marL="457200" indent="-457200">
              <a:buClr>
                <a:srgbClr val="FF8AD8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Identify the histological features of the medullary cells</a:t>
            </a:r>
          </a:p>
        </p:txBody>
      </p:sp>
    </p:spTree>
    <p:extLst>
      <p:ext uri="{BB962C8B-B14F-4D97-AF65-F5344CB8AC3E}">
        <p14:creationId xmlns:p14="http://schemas.microsoft.com/office/powerpoint/2010/main" val="545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0354311" y="4319577"/>
            <a:ext cx="622272" cy="152399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8"/>
          <p:cNvSpPr txBox="1">
            <a:spLocks noChangeArrowheads="1"/>
          </p:cNvSpPr>
          <p:nvPr/>
        </p:nvSpPr>
        <p:spPr bwMode="auto">
          <a:xfrm>
            <a:off x="9773436" y="4764902"/>
            <a:ext cx="689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Colloid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9899634" y="4084638"/>
            <a:ext cx="842012" cy="367444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11160700" y="4692019"/>
            <a:ext cx="311136" cy="14240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10874060" y="4607656"/>
            <a:ext cx="513412" cy="407034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0"/>
          <p:cNvSpPr txBox="1">
            <a:spLocks noChangeArrowheads="1"/>
          </p:cNvSpPr>
          <p:nvPr/>
        </p:nvSpPr>
        <p:spPr bwMode="auto">
          <a:xfrm>
            <a:off x="10874060" y="4237767"/>
            <a:ext cx="1070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Follicular cells</a:t>
            </a:r>
          </a:p>
        </p:txBody>
      </p:sp>
      <p:graphicFrame>
        <p:nvGraphicFramePr>
          <p:cNvPr id="16" name="رسم تخطيطي 15"/>
          <p:cNvGraphicFramePr/>
          <p:nvPr>
            <p:extLst>
              <p:ext uri="{D42A27DB-BD31-4B8C-83A1-F6EECF244321}">
                <p14:modId xmlns:p14="http://schemas.microsoft.com/office/powerpoint/2010/main" val="1544465171"/>
              </p:ext>
            </p:extLst>
          </p:nvPr>
        </p:nvGraphicFramePr>
        <p:xfrm>
          <a:off x="714308" y="92472"/>
          <a:ext cx="10601960" cy="304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4" descr="F20_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481" y="3257551"/>
            <a:ext cx="3170302" cy="33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F20_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0963" y="3257551"/>
            <a:ext cx="2108741" cy="338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39_01">
            <a:extLst>
              <a:ext uri="{FF2B5EF4-FFF2-40B4-BE49-F238E27FC236}">
                <a16:creationId xmlns:a16="http://schemas.microsoft.com/office/drawing/2014/main" xmlns="" id="{9FA41F4E-7F77-8448-AFFB-12DFF566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16967" y="2094309"/>
            <a:ext cx="1748215" cy="1593117"/>
          </a:xfrm>
          <a:prstGeom prst="rect">
            <a:avLst/>
          </a:prstGeom>
          <a:noFill/>
          <a:ln>
            <a:solidFill>
              <a:srgbClr val="FF8AD8"/>
            </a:solidFill>
          </a:ln>
        </p:spPr>
      </p:pic>
      <p:pic>
        <p:nvPicPr>
          <p:cNvPr id="13" name="Picture 4" descr="F20_13">
            <a:extLst>
              <a:ext uri="{FF2B5EF4-FFF2-40B4-BE49-F238E27FC236}">
                <a16:creationId xmlns:a16="http://schemas.microsoft.com/office/drawing/2014/main" xmlns="" id="{F6CF5AE4-A6B8-6649-B54D-514435A0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r="49557"/>
          <a:stretch>
            <a:fillRect/>
          </a:stretch>
        </p:blipFill>
        <p:spPr bwMode="auto">
          <a:xfrm>
            <a:off x="453521" y="3906027"/>
            <a:ext cx="3010781" cy="2684834"/>
          </a:xfrm>
          <a:prstGeom prst="rect">
            <a:avLst/>
          </a:prstGeom>
          <a:noFill/>
          <a:ln w="9525">
            <a:solidFill>
              <a:srgbClr val="FF8AD8"/>
            </a:solidFill>
            <a:miter lim="800000"/>
            <a:headEnd/>
            <a:tailEnd/>
          </a:ln>
        </p:spPr>
      </p:pic>
      <p:pic>
        <p:nvPicPr>
          <p:cNvPr id="14" name="Content Placeholder 4" descr="97F86ACE">
            <a:extLst>
              <a:ext uri="{FF2B5EF4-FFF2-40B4-BE49-F238E27FC236}">
                <a16:creationId xmlns:a16="http://schemas.microsoft.com/office/drawing/2014/main" xmlns="" id="{B9FF2B29-F047-334F-99E6-82DA33D1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t="6577" r="28931" b="30467"/>
          <a:stretch>
            <a:fillRect/>
          </a:stretch>
        </p:blipFill>
        <p:spPr bwMode="auto">
          <a:xfrm>
            <a:off x="9458070" y="3257551"/>
            <a:ext cx="1849632" cy="33333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43FBB-3802-D04B-8D0A-E4B885212500}"/>
              </a:ext>
            </a:extLst>
          </p:cNvPr>
          <p:cNvSpPr txBox="1"/>
          <p:nvPr/>
        </p:nvSpPr>
        <p:spPr>
          <a:xfrm>
            <a:off x="8851775" y="1954786"/>
            <a:ext cx="285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Mnemonic: GFR which is </a:t>
            </a:r>
            <a:r>
              <a:rPr lang="en-GB" altLang="en-US" dirty="0">
                <a:solidFill>
                  <a:srgbClr val="00B050"/>
                </a:solidFill>
              </a:rPr>
              <a:t>the flow rate of filtered fluid through the kidney.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D348C1-4E64-C045-83D7-7902CE77008E}"/>
              </a:ext>
            </a:extLst>
          </p:cNvPr>
          <p:cNvSpPr txBox="1"/>
          <p:nvPr/>
        </p:nvSpPr>
        <p:spPr>
          <a:xfrm>
            <a:off x="498108" y="308561"/>
            <a:ext cx="238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All adrenal gland hormones are steroids in origin.</a:t>
            </a:r>
          </a:p>
        </p:txBody>
      </p:sp>
    </p:spTree>
    <p:extLst>
      <p:ext uri="{BB962C8B-B14F-4D97-AF65-F5344CB8AC3E}">
        <p14:creationId xmlns:p14="http://schemas.microsoft.com/office/powerpoint/2010/main" val="333407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5" y="133902"/>
            <a:ext cx="10515600" cy="72938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8AD8"/>
                </a:solidFill>
              </a:rPr>
              <a:t>Adrenal cortex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29550"/>
              </p:ext>
            </p:extLst>
          </p:nvPr>
        </p:nvGraphicFramePr>
        <p:xfrm>
          <a:off x="318654" y="884740"/>
          <a:ext cx="9504998" cy="34577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58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4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2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926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+mn-lt"/>
                        </a:rPr>
                        <a:t>1. Zona Glomerulosa: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+mn-lt"/>
                        </a:rPr>
                        <a:t>2. Zona Fasciculata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(Spongiocytes):</a:t>
                      </a:r>
                      <a:endParaRPr lang="en-US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+mn-lt"/>
                        </a:rPr>
                        <a:t>3. Zona Reticularis: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902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+mn-lt"/>
                        </a:rPr>
                        <a:t>Is formed of </a:t>
                      </a:r>
                      <a:r>
                        <a:rPr lang="en-US" sz="1400" b="0" dirty="0">
                          <a:solidFill>
                            <a:srgbClr val="FF2F92"/>
                          </a:solidFill>
                          <a:latin typeface="+mn-lt"/>
                        </a:rPr>
                        <a:t>clusters of small columnar cells that</a:t>
                      </a:r>
                      <a:r>
                        <a:rPr lang="en-US" sz="1400" b="0" dirty="0">
                          <a:latin typeface="+mn-lt"/>
                        </a:rPr>
                        <a:t> are rich in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SER</a:t>
                      </a:r>
                      <a:r>
                        <a:rPr lang="en-US" sz="1400" b="0" dirty="0">
                          <a:latin typeface="+mn-lt"/>
                        </a:rPr>
                        <a:t> and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mitochondria </a:t>
                      </a:r>
                      <a:r>
                        <a:rPr lang="en-US" sz="1400" b="0" dirty="0">
                          <a:solidFill>
                            <a:srgbClr val="00B050"/>
                          </a:solidFill>
                          <a:latin typeface="+mn-lt"/>
                        </a:rPr>
                        <a:t>for steroid synthesis.</a:t>
                      </a:r>
                      <a:endParaRPr lang="en-US" sz="1400" b="0" dirty="0">
                        <a:latin typeface="+mn-lt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+mn-lt"/>
                        </a:rPr>
                        <a:t>Produces </a:t>
                      </a:r>
                      <a:r>
                        <a:rPr lang="en-US" sz="1400" b="0" u="sng" dirty="0">
                          <a:latin typeface="+mn-lt"/>
                        </a:rPr>
                        <a:t>Mineralocorticoids</a:t>
                      </a:r>
                      <a:r>
                        <a:rPr lang="en-US" sz="1400" b="0" dirty="0">
                          <a:latin typeface="+mn-lt"/>
                        </a:rPr>
                        <a:t> e.g. Aldosterone Hormone;           {</a:t>
                      </a:r>
                      <a:r>
                        <a:rPr lang="en-US" sz="1400" b="0" u="sng" dirty="0">
                          <a:latin typeface="+mn-lt"/>
                        </a:rPr>
                        <a:t>Reabsorb</a:t>
                      </a:r>
                      <a:r>
                        <a:rPr lang="en-US" sz="1400" b="0" dirty="0">
                          <a:latin typeface="+mn-lt"/>
                        </a:rPr>
                        <a:t> all the remaining </a:t>
                      </a:r>
                      <a:r>
                        <a:rPr lang="en-US" sz="1400" b="1" dirty="0">
                          <a:latin typeface="+mn-lt"/>
                        </a:rPr>
                        <a:t>sodium</a:t>
                      </a:r>
                      <a:r>
                        <a:rPr lang="en-US" sz="1400" b="0" dirty="0">
                          <a:latin typeface="+mn-lt"/>
                        </a:rPr>
                        <a:t>, and </a:t>
                      </a:r>
                      <a:r>
                        <a:rPr lang="en-US" sz="1400" b="1" dirty="0">
                          <a:latin typeface="+mn-lt"/>
                        </a:rPr>
                        <a:t>passively</a:t>
                      </a:r>
                      <a:r>
                        <a:rPr lang="en-US" sz="1400" b="0" dirty="0">
                          <a:latin typeface="+mn-lt"/>
                        </a:rPr>
                        <a:t>  the </a:t>
                      </a:r>
                      <a:r>
                        <a:rPr lang="en-US" sz="1400" b="1" dirty="0">
                          <a:latin typeface="+mn-lt"/>
                        </a:rPr>
                        <a:t>chloride</a:t>
                      </a:r>
                      <a:r>
                        <a:rPr lang="en-US" sz="1400" b="0" dirty="0">
                          <a:latin typeface="+mn-lt"/>
                        </a:rPr>
                        <a:t>, from the lumen of the distal renal tubules into the renal interstitium. In addition, </a:t>
                      </a:r>
                      <a:r>
                        <a:rPr lang="en-US" sz="1400" b="1" dirty="0">
                          <a:latin typeface="+mn-lt"/>
                        </a:rPr>
                        <a:t>potassium</a:t>
                      </a:r>
                      <a:r>
                        <a:rPr lang="en-US" sz="1400" b="0" dirty="0">
                          <a:latin typeface="+mn-lt"/>
                        </a:rPr>
                        <a:t> and </a:t>
                      </a:r>
                      <a:r>
                        <a:rPr lang="en-US" sz="1400" b="1" dirty="0">
                          <a:latin typeface="+mn-lt"/>
                        </a:rPr>
                        <a:t>hydrogen</a:t>
                      </a:r>
                      <a:r>
                        <a:rPr lang="en-US" sz="1400" b="0" dirty="0">
                          <a:latin typeface="+mn-lt"/>
                        </a:rPr>
                        <a:t> ions are </a:t>
                      </a:r>
                      <a:r>
                        <a:rPr lang="en-US" sz="1400" b="1" dirty="0">
                          <a:latin typeface="+mn-lt"/>
                        </a:rPr>
                        <a:t>actively</a:t>
                      </a:r>
                      <a:r>
                        <a:rPr lang="en-US" sz="1400" b="0" dirty="0">
                          <a:latin typeface="+mn-lt"/>
                        </a:rPr>
                        <a:t> secreted into the lumen).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+mn-lt"/>
                        </a:rPr>
                        <a:t>It is the </a:t>
                      </a:r>
                      <a:r>
                        <a:rPr lang="en-US" sz="1400" b="0" u="sng" dirty="0">
                          <a:latin typeface="+mn-lt"/>
                        </a:rPr>
                        <a:t>intermediate</a:t>
                      </a:r>
                      <a:r>
                        <a:rPr lang="en-US" sz="1400" b="0" dirty="0">
                          <a:latin typeface="+mn-lt"/>
                        </a:rPr>
                        <a:t> and </a:t>
                      </a:r>
                      <a:r>
                        <a:rPr lang="en-US" sz="1400" b="0" u="sng" dirty="0">
                          <a:latin typeface="+mn-lt"/>
                        </a:rPr>
                        <a:t>the largest </a:t>
                      </a:r>
                      <a:r>
                        <a:rPr lang="en-US" sz="1400" b="0" u="none" dirty="0">
                          <a:latin typeface="+mn-lt"/>
                        </a:rPr>
                        <a:t>layer of the cortex.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+mn-lt"/>
                        </a:rPr>
                        <a:t>Formed </a:t>
                      </a:r>
                      <a:r>
                        <a:rPr lang="en-US" sz="1400" b="0" dirty="0">
                          <a:solidFill>
                            <a:srgbClr val="FF2F92"/>
                          </a:solidFill>
                          <a:latin typeface="+mn-lt"/>
                        </a:rPr>
                        <a:t>of columns of large polyhedral cells</a:t>
                      </a:r>
                      <a:r>
                        <a:rPr lang="en-US" sz="1400" b="0" dirty="0">
                          <a:latin typeface="+mn-lt"/>
                        </a:rPr>
                        <a:t> that are separated by </a:t>
                      </a:r>
                      <a:r>
                        <a:rPr lang="en-US" sz="1400" b="0" u="sng" dirty="0">
                          <a:latin typeface="+mn-lt"/>
                        </a:rPr>
                        <a:t>longitudinal sinusoidal capillaries.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1" dirty="0">
                          <a:latin typeface="+mn-lt"/>
                        </a:rPr>
                        <a:t>Its cells are rich in: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1" dirty="0">
                          <a:latin typeface="+mn-lt"/>
                        </a:rPr>
                        <a:t>Lipids</a:t>
                      </a:r>
                      <a:r>
                        <a:rPr lang="en-US" sz="1400" b="0" dirty="0">
                          <a:latin typeface="+mn-lt"/>
                        </a:rPr>
                        <a:t> so they appear empty in sections (</a:t>
                      </a:r>
                      <a:r>
                        <a:rPr lang="en-US" sz="1400" b="0" dirty="0" err="1">
                          <a:solidFill>
                            <a:srgbClr val="FF0000"/>
                          </a:solidFill>
                          <a:latin typeface="+mn-lt"/>
                        </a:rPr>
                        <a:t>spongiocytes</a:t>
                      </a:r>
                      <a:r>
                        <a:rPr lang="en-US" sz="1400" b="0" dirty="0">
                          <a:latin typeface="+mn-lt"/>
                        </a:rPr>
                        <a:t>).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Mitochondria</a:t>
                      </a:r>
                      <a:r>
                        <a:rPr lang="en-US" sz="1400" b="0" dirty="0">
                          <a:latin typeface="+mn-lt"/>
                        </a:rPr>
                        <a:t> (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with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tubular cristae</a:t>
                      </a:r>
                      <a:r>
                        <a:rPr lang="en-US" sz="1400" b="0" dirty="0">
                          <a:latin typeface="+mn-lt"/>
                        </a:rPr>
                        <a:t>),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+mn-lt"/>
                        </a:rPr>
                        <a:t>SER</a:t>
                      </a:r>
                      <a:r>
                        <a:rPr lang="en-US" sz="1400" b="0" dirty="0">
                          <a:latin typeface="+mn-lt"/>
                        </a:rPr>
                        <a:t> and </a:t>
                      </a:r>
                      <a:r>
                        <a:rPr lang="en-US" sz="1400" b="1" dirty="0">
                          <a:latin typeface="+mn-lt"/>
                        </a:rPr>
                        <a:t>lipofuscin pigments</a:t>
                      </a:r>
                      <a:r>
                        <a:rPr lang="en-US" sz="1400" b="0" dirty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+mn-lt"/>
                        </a:rPr>
                        <a:t>Its cells secrete </a:t>
                      </a:r>
                      <a:r>
                        <a:rPr lang="en-US" sz="1400" b="0" u="sng" dirty="0">
                          <a:latin typeface="+mn-lt"/>
                        </a:rPr>
                        <a:t>Glucocorticoids.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+mn-lt"/>
                        </a:rPr>
                        <a:t>It is </a:t>
                      </a:r>
                      <a:r>
                        <a:rPr lang="en-US" sz="1400" b="0" u="sng" dirty="0">
                          <a:latin typeface="+mn-lt"/>
                        </a:rPr>
                        <a:t>regulated</a:t>
                      </a:r>
                      <a:r>
                        <a:rPr lang="en-US" sz="1400" b="0" dirty="0">
                          <a:latin typeface="+mn-lt"/>
                        </a:rPr>
                        <a:t> by </a:t>
                      </a:r>
                      <a:r>
                        <a:rPr lang="en-US" sz="1400" b="1" dirty="0">
                          <a:latin typeface="+mn-lt"/>
                        </a:rPr>
                        <a:t>ACTH</a:t>
                      </a:r>
                      <a:r>
                        <a:rPr lang="en-US" sz="1400" b="0" dirty="0">
                          <a:latin typeface="+mn-lt"/>
                        </a:rPr>
                        <a:t> of pituitary. </a:t>
                      </a:r>
                    </a:p>
                    <a:p>
                      <a:r>
                        <a:rPr lang="en-US" sz="1400" b="0" dirty="0">
                          <a:solidFill>
                            <a:srgbClr val="00B050"/>
                          </a:solidFill>
                          <a:latin typeface="+mn-lt"/>
                        </a:rPr>
                        <a:t>Fasciculata = column</a:t>
                      </a:r>
                    </a:p>
                    <a:p>
                      <a:r>
                        <a:rPr lang="en-GB" altLang="en-US" sz="14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They look like air bubbles with spaces for blood capillaries.</a:t>
                      </a:r>
                      <a:endParaRPr lang="en-US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+mn-lt"/>
                        </a:rPr>
                        <a:t>It is </a:t>
                      </a:r>
                      <a:r>
                        <a:rPr lang="en-US" sz="1400" b="0" u="sng" dirty="0">
                          <a:latin typeface="+mn-lt"/>
                        </a:rPr>
                        <a:t>the innermost </a:t>
                      </a:r>
                      <a:r>
                        <a:rPr lang="en-US" sz="1400" b="0" dirty="0">
                          <a:latin typeface="+mn-lt"/>
                        </a:rPr>
                        <a:t>layer of adrenal cortex.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+mn-lt"/>
                        </a:rPr>
                        <a:t>It is formed of </a:t>
                      </a:r>
                      <a:r>
                        <a:rPr lang="en-US" sz="1400" b="0" dirty="0">
                          <a:solidFill>
                            <a:srgbClr val="FF2F92"/>
                          </a:solidFill>
                          <a:latin typeface="+mn-lt"/>
                        </a:rPr>
                        <a:t>anastomosing cords of deep acidophilic cells</a:t>
                      </a:r>
                      <a:r>
                        <a:rPr lang="en-US" sz="1400" b="0" dirty="0">
                          <a:latin typeface="+mn-lt"/>
                        </a:rPr>
                        <a:t>. </a:t>
                      </a:r>
                      <a:r>
                        <a:rPr lang="en-US" sz="1400" b="0" dirty="0">
                          <a:solidFill>
                            <a:srgbClr val="00B050"/>
                          </a:solidFill>
                          <a:latin typeface="+mn-lt"/>
                        </a:rPr>
                        <a:t>With no specific arrangement.</a:t>
                      </a:r>
                      <a:r>
                        <a:rPr lang="en-US" sz="1400" b="0" dirty="0">
                          <a:latin typeface="+mn-lt"/>
                        </a:rPr>
                        <a:t>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b="0" dirty="0">
                          <a:solidFill>
                            <a:srgbClr val="00B050"/>
                          </a:solidFill>
                          <a:latin typeface="+mn-lt"/>
                        </a:rPr>
                        <a:t>acidophilic compared to </a:t>
                      </a:r>
                      <a:r>
                        <a:rPr lang="en-US" sz="1400" b="0" dirty="0" err="1">
                          <a:solidFill>
                            <a:srgbClr val="00B050"/>
                          </a:solidFill>
                          <a:latin typeface="+mn-lt"/>
                        </a:rPr>
                        <a:t>fasiculata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+mn-lt"/>
                        </a:rPr>
                        <a:t>Its cells contains </a:t>
                      </a:r>
                      <a:r>
                        <a:rPr lang="en-US" sz="1400" b="1" dirty="0">
                          <a:latin typeface="+mn-lt"/>
                        </a:rPr>
                        <a:t>few lipofuscin</a:t>
                      </a:r>
                      <a:r>
                        <a:rPr lang="en-US" sz="1400" b="0" dirty="0">
                          <a:latin typeface="+mn-lt"/>
                        </a:rPr>
                        <a:t> and </a:t>
                      </a:r>
                      <a:r>
                        <a:rPr lang="en-US" sz="1400" b="1" dirty="0">
                          <a:latin typeface="+mn-lt"/>
                        </a:rPr>
                        <a:t>lipid droplets</a:t>
                      </a:r>
                      <a:r>
                        <a:rPr lang="en-US" sz="1400" b="0" dirty="0">
                          <a:latin typeface="+mn-lt"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latin typeface="+mn-lt"/>
                        </a:rPr>
                        <a:t>The cells secrete </a:t>
                      </a:r>
                      <a:r>
                        <a:rPr lang="en-US" sz="1400" b="0" u="sng" dirty="0">
                          <a:latin typeface="+mn-lt"/>
                        </a:rPr>
                        <a:t>Androgens</a:t>
                      </a:r>
                      <a:r>
                        <a:rPr lang="en-US" sz="1400" b="0" dirty="0">
                          <a:latin typeface="+mn-lt"/>
                        </a:rPr>
                        <a:t>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b="0" dirty="0">
                          <a:solidFill>
                            <a:srgbClr val="00B050"/>
                          </a:solidFill>
                          <a:latin typeface="+mn-lt"/>
                        </a:rPr>
                        <a:t>Androgens are higher in males because they’re secreted by testes as well.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8" descr="BC0D2D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2759" r="60489" b="72507"/>
          <a:stretch>
            <a:fillRect/>
          </a:stretch>
        </p:blipFill>
        <p:spPr bwMode="auto">
          <a:xfrm>
            <a:off x="318654" y="4894904"/>
            <a:ext cx="1537856" cy="1731817"/>
          </a:xfrm>
          <a:prstGeom prst="rect">
            <a:avLst/>
          </a:prstGeom>
          <a:noFill/>
          <a:ln>
            <a:solidFill>
              <a:srgbClr val="FF8A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C0D2D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32967" r="60527" b="42171"/>
          <a:stretch>
            <a:fillRect/>
          </a:stretch>
        </p:blipFill>
        <p:spPr bwMode="auto">
          <a:xfrm>
            <a:off x="4008305" y="4904935"/>
            <a:ext cx="1435233" cy="1731818"/>
          </a:xfrm>
          <a:prstGeom prst="rect">
            <a:avLst/>
          </a:prstGeom>
          <a:noFill/>
          <a:ln>
            <a:solidFill>
              <a:srgbClr val="FF8A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1.gstatic.com/images?q=tbn:ANd9GcRX6-V-5MhJctgagpnTXNlgfeMFMFg0mk1ggpUSaz6Z2g1WQQ4ep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48" y="4894904"/>
            <a:ext cx="1706719" cy="1731818"/>
          </a:xfrm>
          <a:prstGeom prst="rect">
            <a:avLst/>
          </a:prstGeom>
          <a:noFill/>
          <a:ln>
            <a:solidFill>
              <a:srgbClr val="FF8A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C0D2D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63268" r="47354" b="20245"/>
          <a:stretch>
            <a:fillRect/>
          </a:stretch>
        </p:blipFill>
        <p:spPr bwMode="auto">
          <a:xfrm>
            <a:off x="5666076" y="4894904"/>
            <a:ext cx="1537856" cy="1741849"/>
          </a:xfrm>
          <a:prstGeom prst="rect">
            <a:avLst/>
          </a:prstGeom>
          <a:noFill/>
          <a:ln>
            <a:solidFill>
              <a:srgbClr val="FF8A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E20CB0-3974-884F-A2C3-7F9BDE35A415}"/>
              </a:ext>
            </a:extLst>
          </p:cNvPr>
          <p:cNvSpPr/>
          <p:nvPr/>
        </p:nvSpPr>
        <p:spPr>
          <a:xfrm>
            <a:off x="7872412" y="4531947"/>
            <a:ext cx="3786187" cy="21544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FF8AD8"/>
                </a:solidFill>
                <a:latin typeface="+mj-lt"/>
                <a:ea typeface="+mj-ea"/>
                <a:cs typeface="+mj-cs"/>
              </a:rPr>
              <a:t>E/M of </a:t>
            </a:r>
            <a:r>
              <a:rPr lang="en-US" sz="2000" dirty="0" err="1">
                <a:solidFill>
                  <a:srgbClr val="FF8AD8"/>
                </a:solidFill>
                <a:latin typeface="+mj-lt"/>
                <a:ea typeface="+mj-ea"/>
                <a:cs typeface="+mj-cs"/>
              </a:rPr>
              <a:t>spongiocytes</a:t>
            </a:r>
            <a:r>
              <a:rPr lang="en-US" sz="2000" dirty="0">
                <a:solidFill>
                  <a:srgbClr val="FF8AD8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rgbClr val="FF8AD8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rgbClr val="FF8AD8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rgbClr val="FF8AD8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rgbClr val="FF8AD8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rgbClr val="FF8AD8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rgbClr val="FF8AD8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4" name="Picture 13" descr="Image result for adrenal cortex em">
            <a:extLst>
              <a:ext uri="{FF2B5EF4-FFF2-40B4-BE49-F238E27FC236}">
                <a16:creationId xmlns:a16="http://schemas.microsoft.com/office/drawing/2014/main" xmlns="" id="{CAC5E04A-ECC8-9E47-861D-0FD4F1ED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81" y="5027029"/>
            <a:ext cx="1478134" cy="1467564"/>
          </a:xfrm>
          <a:prstGeom prst="rect">
            <a:avLst/>
          </a:prstGeom>
          <a:noFill/>
          <a:ln>
            <a:solidFill>
              <a:srgbClr val="FF8A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adrenal cortex em">
            <a:extLst>
              <a:ext uri="{FF2B5EF4-FFF2-40B4-BE49-F238E27FC236}">
                <a16:creationId xmlns:a16="http://schemas.microsoft.com/office/drawing/2014/main" xmlns="" id="{A98101C7-44C2-B249-9683-BACCB2F8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652" y="5027029"/>
            <a:ext cx="1563486" cy="1467564"/>
          </a:xfrm>
          <a:prstGeom prst="rect">
            <a:avLst/>
          </a:prstGeom>
          <a:noFill/>
          <a:ln>
            <a:solidFill>
              <a:srgbClr val="FF8A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20_15">
            <a:extLst>
              <a:ext uri="{FF2B5EF4-FFF2-40B4-BE49-F238E27FC236}">
                <a16:creationId xmlns:a16="http://schemas.microsoft.com/office/drawing/2014/main" xmlns="" id="{12A41B02-4F37-ED45-A3AE-D1C249FA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286" y="504032"/>
            <a:ext cx="1834947" cy="383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47B2E5-86D9-A949-B219-D1418ECC3C78}"/>
              </a:ext>
            </a:extLst>
          </p:cNvPr>
          <p:cNvSpPr txBox="1"/>
          <p:nvPr/>
        </p:nvSpPr>
        <p:spPr>
          <a:xfrm>
            <a:off x="5591682" y="4525743"/>
            <a:ext cx="17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Zona Reticularis: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688E09-02A3-6941-B4A5-4ACEC91F5058}"/>
              </a:ext>
            </a:extLst>
          </p:cNvPr>
          <p:cNvSpPr/>
          <p:nvPr/>
        </p:nvSpPr>
        <p:spPr>
          <a:xfrm>
            <a:off x="3285100" y="4500415"/>
            <a:ext cx="1476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Spongiocytes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7A43C8-A995-2B42-B8BB-99AFB209F687}"/>
              </a:ext>
            </a:extLst>
          </p:cNvPr>
          <p:cNvSpPr txBox="1"/>
          <p:nvPr/>
        </p:nvSpPr>
        <p:spPr>
          <a:xfrm>
            <a:off x="954233" y="262331"/>
            <a:ext cx="323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*We can differentiate between the layers </a:t>
            </a:r>
            <a:r>
              <a:rPr lang="en-US" sz="1600" dirty="0">
                <a:solidFill>
                  <a:srgbClr val="FF2F92"/>
                </a:solidFill>
              </a:rPr>
              <a:t>by the cell arrangement.</a:t>
            </a:r>
          </a:p>
        </p:txBody>
      </p:sp>
    </p:spTree>
    <p:extLst>
      <p:ext uri="{BB962C8B-B14F-4D97-AF65-F5344CB8AC3E}">
        <p14:creationId xmlns:p14="http://schemas.microsoft.com/office/powerpoint/2010/main" val="284362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91703" y="0"/>
            <a:ext cx="4406660" cy="105219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FF8AD8"/>
                </a:solidFill>
              </a:rPr>
              <a:t>Adrenal Medulla </a:t>
            </a:r>
            <a:endParaRPr lang="ar-SA" sz="4000" dirty="0">
              <a:solidFill>
                <a:srgbClr val="FF8AD8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00833"/>
              </p:ext>
            </p:extLst>
          </p:nvPr>
        </p:nvGraphicFramePr>
        <p:xfrm>
          <a:off x="475795" y="2748605"/>
          <a:ext cx="7615784" cy="373754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807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1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altLang="en-US" sz="2400" dirty="0"/>
                        <a:t>It contains:</a:t>
                      </a:r>
                      <a:endParaRPr lang="ar-SA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2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0" dirty="0"/>
                        <a:t>2</a:t>
                      </a:r>
                      <a:r>
                        <a:rPr lang="en-US" altLang="en-US" sz="2000" b="0" dirty="0"/>
                        <a:t>. Sympathetic ganglion cells:</a:t>
                      </a:r>
                      <a:endParaRPr lang="en-US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/>
                        <a:t>1.Chromaffin cells (</a:t>
                      </a:r>
                      <a:r>
                        <a:rPr lang="en-US" altLang="en-US" sz="2000" b="0" dirty="0" err="1"/>
                        <a:t>Pheochromocytes</a:t>
                      </a:r>
                      <a:r>
                        <a:rPr lang="en-US" altLang="en-US" sz="2000" b="0" dirty="0"/>
                        <a:t>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9291">
                <a:tc>
                  <a:txBody>
                    <a:bodyPr/>
                    <a:lstStyle/>
                    <a:p>
                      <a:pPr algn="l" rtl="0">
                        <a:buFont typeface="Wingdings" pitchFamily="2" charset="2"/>
                        <a:buChar char="§"/>
                      </a:pPr>
                      <a:r>
                        <a:rPr lang="en-US" altLang="en-US" sz="1800" dirty="0"/>
                        <a:t> Relay on chromaffin cells.</a:t>
                      </a:r>
                      <a:endParaRPr lang="ar-SA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eaLnBrk="1" hangingPunct="1">
                        <a:spcBef>
                          <a:spcPts val="0"/>
                        </a:spcBef>
                        <a:buFont typeface="Wingdings" pitchFamily="2" charset="2"/>
                        <a:buChar char="§"/>
                      </a:pPr>
                      <a:r>
                        <a:rPr lang="en-US" altLang="en-US" sz="1800" dirty="0"/>
                        <a:t> Contains granules of catecholamine as that of sympathetic nervous system.</a:t>
                      </a:r>
                    </a:p>
                    <a:p>
                      <a:pPr marL="0" indent="0" algn="l" eaLnBrk="1" hangingPunct="1">
                        <a:spcBef>
                          <a:spcPts val="0"/>
                        </a:spcBef>
                        <a:buFont typeface="Wingdings" pitchFamily="2" charset="2"/>
                        <a:buChar char="§"/>
                      </a:pPr>
                      <a:r>
                        <a:rPr lang="en-US" altLang="en-US" sz="1800" dirty="0"/>
                        <a:t> They </a:t>
                      </a:r>
                      <a:r>
                        <a:rPr lang="en-US" altLang="en-US" sz="1800" b="1" dirty="0"/>
                        <a:t>produce</a:t>
                      </a:r>
                      <a:r>
                        <a:rPr lang="en-US" altLang="en-US" sz="1800" dirty="0"/>
                        <a:t> </a:t>
                      </a:r>
                      <a:r>
                        <a:rPr lang="en-US" altLang="en-US" sz="1800" u="none" dirty="0"/>
                        <a:t>epinephrine and norepinephrine.</a:t>
                      </a:r>
                      <a:r>
                        <a:rPr lang="en-US" altLang="en-US" sz="1800" dirty="0"/>
                        <a:t> </a:t>
                      </a:r>
                    </a:p>
                    <a:p>
                      <a:pPr marL="0" indent="0" algn="l" eaLnBrk="1" hangingPunct="1">
                        <a:spcBef>
                          <a:spcPts val="0"/>
                        </a:spcBef>
                        <a:buFont typeface="Wingdings" pitchFamily="2" charset="2"/>
                        <a:buChar char="§"/>
                      </a:pPr>
                      <a:r>
                        <a:rPr lang="en-US" altLang="en-US" sz="1800" dirty="0"/>
                        <a:t> They </a:t>
                      </a:r>
                      <a:r>
                        <a:rPr lang="en-US" altLang="en-US" sz="1800" u="sng" dirty="0"/>
                        <a:t>stain</a:t>
                      </a:r>
                      <a:r>
                        <a:rPr lang="en-US" altLang="en-US" sz="1800" dirty="0"/>
                        <a:t> deep brown with </a:t>
                      </a:r>
                      <a:r>
                        <a:rPr lang="en-US" altLang="en-US" sz="1800" i="0" u="sng" dirty="0"/>
                        <a:t>chromic salts.</a:t>
                      </a:r>
                    </a:p>
                    <a:p>
                      <a:pPr marL="0" indent="0" algn="l" eaLnBrk="1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i="0" u="non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Basophilic</a:t>
                      </a:r>
                    </a:p>
                    <a:p>
                      <a:pPr marL="0" indent="0" algn="l" eaLnBrk="1" hangingPunct="1"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i="0" u="none" dirty="0">
                          <a:solidFill>
                            <a:srgbClr val="00B050"/>
                          </a:solidFill>
                        </a:rPr>
                        <a:t>High amount of RER for synthesis of tyrosine to make </a:t>
                      </a:r>
                      <a:r>
                        <a:rPr lang="en-US" altLang="en-US" sz="1800" i="0" u="none" dirty="0" err="1">
                          <a:solidFill>
                            <a:srgbClr val="00B050"/>
                          </a:solidFill>
                        </a:rPr>
                        <a:t>catecholeamine</a:t>
                      </a:r>
                      <a:endParaRPr lang="en-US" altLang="en-US" sz="1800" i="0" u="non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475795" y="1052195"/>
            <a:ext cx="7615784" cy="1615827"/>
          </a:xfrm>
          <a:prstGeom prst="rect">
            <a:avLst/>
          </a:prstGeom>
          <a:noFill/>
          <a:ln>
            <a:solidFill>
              <a:srgbClr val="FF8AD8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It is the central portion of the adrenal gland.</a:t>
            </a:r>
          </a:p>
          <a:p>
            <a:pPr marL="342900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dirty="0">
                <a:solidFill>
                  <a:srgbClr val="FF0000"/>
                </a:solidFill>
                <a:latin typeface="Tahoma" pitchFamily="34" charset="0"/>
              </a:rPr>
              <a:t>It is completely invested with adrenal cortex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ahoma" pitchFamily="34" charset="0"/>
              </a:rPr>
              <a:t> (there is </a:t>
            </a:r>
            <a:r>
              <a:rPr lang="en-US" altLang="en-US" b="1" dirty="0">
                <a:solidFill>
                  <a:srgbClr val="FF0000"/>
                </a:solidFill>
                <a:latin typeface="Tahoma" pitchFamily="34" charset="0"/>
              </a:rPr>
              <a:t>no</a:t>
            </a:r>
            <a:r>
              <a:rPr lang="en-US" altLang="en-US" dirty="0">
                <a:solidFill>
                  <a:srgbClr val="FF0000"/>
                </a:solidFill>
                <a:latin typeface="Tahoma" pitchFamily="34" charset="0"/>
              </a:rPr>
              <a:t> CT. septa between cortex and medulla)</a:t>
            </a:r>
          </a:p>
          <a:p>
            <a:pPr marL="342900" indent="-342900">
              <a:spcBef>
                <a:spcPct val="50000"/>
              </a:spcBef>
            </a:pPr>
            <a:r>
              <a:rPr lang="en-GB" altLang="en-US" dirty="0">
                <a:solidFill>
                  <a:srgbClr val="00B050"/>
                </a:solidFill>
                <a:latin typeface="Arial" panose="020B0604020202020204" pitchFamily="34" charset="0"/>
              </a:rPr>
              <a:t>When sympathetic activity increases &gt; cortisol level increases </a:t>
            </a:r>
          </a:p>
        </p:txBody>
      </p:sp>
      <p:pic>
        <p:nvPicPr>
          <p:cNvPr id="6" name="Picture 4" descr="66029818"/>
          <p:cNvPicPr>
            <a:picLocks noChangeAspect="1" noChangeArrowheads="1"/>
          </p:cNvPicPr>
          <p:nvPr/>
        </p:nvPicPr>
        <p:blipFill>
          <a:blip r:embed="rId3"/>
          <a:srcRect l="7994" t="9317" r="51016" b="57367"/>
          <a:stretch>
            <a:fillRect/>
          </a:stretch>
        </p:blipFill>
        <p:spPr bwMode="auto">
          <a:xfrm>
            <a:off x="8884522" y="1033324"/>
            <a:ext cx="19923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adrenalmedullaneu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6995" y="4056969"/>
            <a:ext cx="2529840" cy="165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4"/>
          <p:cNvSpPr/>
          <p:nvPr/>
        </p:nvSpPr>
        <p:spPr>
          <a:xfrm>
            <a:off x="9406646" y="4617379"/>
            <a:ext cx="527759" cy="242094"/>
          </a:xfrm>
          <a:prstGeom prst="righ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8498363" y="5716326"/>
            <a:ext cx="22344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en-US" sz="1400" dirty="0">
                <a:solidFill>
                  <a:srgbClr val="FF8AD8"/>
                </a:solidFill>
              </a:rPr>
              <a:t>NEURONS IN ADRENAL MEDULLA</a:t>
            </a:r>
            <a:endParaRPr lang="ar-SA" sz="1400" dirty="0">
              <a:solidFill>
                <a:srgbClr val="FF8AD8"/>
              </a:solidFill>
            </a:endParaRPr>
          </a:p>
        </p:txBody>
      </p:sp>
      <p:sp>
        <p:nvSpPr>
          <p:cNvPr id="11" name="Right Arrow 4"/>
          <p:cNvSpPr/>
          <p:nvPr/>
        </p:nvSpPr>
        <p:spPr>
          <a:xfrm rot="5400000">
            <a:off x="10060574" y="4150610"/>
            <a:ext cx="429375" cy="242094"/>
          </a:xfrm>
          <a:prstGeom prst="rightArrow">
            <a:avLst/>
          </a:prstGeom>
          <a:solidFill>
            <a:srgbClr val="FF8AD8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9A996-9098-4B37-A2A3-D764A321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120" y="365125"/>
            <a:ext cx="10266680" cy="942611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EXTRA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B2639CA-9174-42B4-B38A-A22C17DF5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98" t="14082" r="12287" b="9116"/>
          <a:stretch/>
        </p:blipFill>
        <p:spPr>
          <a:xfrm>
            <a:off x="1628990" y="1307736"/>
            <a:ext cx="8588580" cy="4811487"/>
          </a:xfrm>
        </p:spPr>
      </p:pic>
    </p:spTree>
    <p:extLst>
      <p:ext uri="{BB962C8B-B14F-4D97-AF65-F5344CB8AC3E}">
        <p14:creationId xmlns:p14="http://schemas.microsoft.com/office/powerpoint/2010/main" val="6268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73736" y="687197"/>
            <a:ext cx="457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4\Chromaffin cells produce:</a:t>
            </a:r>
          </a:p>
          <a:p>
            <a:r>
              <a:rPr lang="en-US" sz="1600" dirty="0"/>
              <a:t>A-glucocorticoids.</a:t>
            </a:r>
          </a:p>
          <a:p>
            <a:r>
              <a:rPr lang="en-US" sz="1600" dirty="0"/>
              <a:t>B-epinephrine.</a:t>
            </a:r>
          </a:p>
          <a:p>
            <a:r>
              <a:rPr lang="en-US" sz="1600" dirty="0"/>
              <a:t>c-acetylcholine.</a:t>
            </a:r>
          </a:p>
          <a:p>
            <a:endParaRPr lang="en-US" sz="1600" u="sng" dirty="0">
              <a:solidFill>
                <a:srgbClr val="FF2F92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158836" y="699897"/>
            <a:ext cx="43780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cs typeface="Times New Roman" pitchFamily="18" charset="0"/>
              </a:rPr>
              <a:t>1\Which one of </a:t>
            </a:r>
            <a:r>
              <a:rPr lang="en-US" sz="1600" dirty="0"/>
              <a:t>following </a:t>
            </a:r>
            <a:r>
              <a:rPr lang="en-US" altLang="en-US" sz="1600" dirty="0">
                <a:cs typeface="Times New Roman" pitchFamily="18" charset="0"/>
              </a:rPr>
              <a:t>layers Produce mineralocorticoids:</a:t>
            </a:r>
          </a:p>
          <a:p>
            <a:r>
              <a:rPr lang="en-US" sz="1600" dirty="0">
                <a:cs typeface="Times New Roman" pitchFamily="18" charset="0"/>
              </a:rPr>
              <a:t>A-</a:t>
            </a:r>
            <a:r>
              <a:rPr lang="en-US" sz="1600" dirty="0"/>
              <a:t>Zona reticularis</a:t>
            </a:r>
            <a:r>
              <a:rPr lang="en-US" sz="1600" dirty="0">
                <a:cs typeface="Times New Roman" pitchFamily="18" charset="0"/>
              </a:rPr>
              <a:t>.</a:t>
            </a:r>
          </a:p>
          <a:p>
            <a:r>
              <a:rPr lang="en-US" sz="1600" dirty="0">
                <a:cs typeface="Times New Roman" pitchFamily="18" charset="0"/>
              </a:rPr>
              <a:t>B-</a:t>
            </a:r>
            <a:r>
              <a:rPr lang="en-US" sz="1600" dirty="0"/>
              <a:t>Zona glomerulosa</a:t>
            </a:r>
            <a:r>
              <a:rPr lang="en-US" sz="1600" dirty="0">
                <a:cs typeface="Times New Roman" pitchFamily="18" charset="0"/>
              </a:rPr>
              <a:t>.</a:t>
            </a:r>
          </a:p>
          <a:p>
            <a:r>
              <a:rPr lang="en-US" sz="1600" dirty="0">
                <a:cs typeface="Times New Roman" pitchFamily="18" charset="0"/>
              </a:rPr>
              <a:t>C-Zona </a:t>
            </a:r>
            <a:r>
              <a:rPr lang="en-US" sz="1600" dirty="0" err="1">
                <a:cs typeface="Times New Roman" pitchFamily="18" charset="0"/>
              </a:rPr>
              <a:t>Fasciculata</a:t>
            </a:r>
            <a:r>
              <a:rPr lang="en-US" sz="1600" dirty="0">
                <a:cs typeface="Times New Roman" pitchFamily="18" charset="0"/>
              </a:rPr>
              <a:t>.</a:t>
            </a:r>
          </a:p>
          <a:p>
            <a:endParaRPr lang="en-US" sz="1600" dirty="0">
              <a:cs typeface="Majalla UI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158836" y="2170554"/>
            <a:ext cx="4059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2\the largest layer of the cortex:</a:t>
            </a:r>
          </a:p>
          <a:p>
            <a:r>
              <a:rPr lang="en-US" sz="1600" dirty="0"/>
              <a:t>A-Zona </a:t>
            </a:r>
            <a:r>
              <a:rPr lang="en-US" sz="1600" dirty="0" err="1"/>
              <a:t>Fasciculata</a:t>
            </a:r>
            <a:r>
              <a:rPr lang="en-US" altLang="en-US" sz="1600" dirty="0">
                <a:cs typeface="Times New Roman" pitchFamily="18" charset="0"/>
              </a:rPr>
              <a:t>.</a:t>
            </a:r>
          </a:p>
          <a:p>
            <a:r>
              <a:rPr lang="en-US" sz="1600" dirty="0"/>
              <a:t>B-Zona glomerulosa.</a:t>
            </a:r>
          </a:p>
          <a:p>
            <a:r>
              <a:rPr lang="en-US" sz="1600" dirty="0"/>
              <a:t>C-Zona reticularis</a:t>
            </a:r>
            <a:r>
              <a:rPr lang="en-US" altLang="en-US" sz="1600" dirty="0">
                <a:cs typeface="Times New Roman" pitchFamily="18" charset="0"/>
              </a:rPr>
              <a:t>.</a:t>
            </a:r>
            <a:endParaRPr lang="en-US" sz="16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8073736" y="2170554"/>
            <a:ext cx="4000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5\Medulla of adrenal gland is:</a:t>
            </a:r>
          </a:p>
          <a:p>
            <a:r>
              <a:rPr lang="en-US" sz="1600" dirty="0"/>
              <a:t>A-the peripheral portion of the adrenal gland.</a:t>
            </a:r>
          </a:p>
          <a:p>
            <a:r>
              <a:rPr lang="en-US" sz="1600" dirty="0"/>
              <a:t>B-the outermost portion of the adrenal gland.</a:t>
            </a:r>
          </a:p>
          <a:p>
            <a:r>
              <a:rPr lang="en-US" sz="1600" dirty="0"/>
              <a:t>C-the central portion of the adrenal gland.</a:t>
            </a:r>
          </a:p>
          <a:p>
            <a:endParaRPr lang="en-US" sz="1600" dirty="0"/>
          </a:p>
        </p:txBody>
      </p:sp>
      <p:sp>
        <p:nvSpPr>
          <p:cNvPr id="22" name="مربع نص 21"/>
          <p:cNvSpPr txBox="1"/>
          <p:nvPr/>
        </p:nvSpPr>
        <p:spPr>
          <a:xfrm rot="10800000">
            <a:off x="2085228" y="4682661"/>
            <a:ext cx="650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1-b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2-a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3-a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4-b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5-c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920584" y="47111"/>
            <a:ext cx="331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MCQs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183777" y="3574665"/>
            <a:ext cx="4059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3\The cells secrete androgen in which of following layers:</a:t>
            </a:r>
          </a:p>
          <a:p>
            <a:r>
              <a:rPr lang="en-US" sz="1600" dirty="0"/>
              <a:t>A-Zona reticularis</a:t>
            </a:r>
            <a:r>
              <a:rPr lang="en-US" altLang="en-US" sz="1600" dirty="0">
                <a:cs typeface="Times New Roman" pitchFamily="18" charset="0"/>
              </a:rPr>
              <a:t>.</a:t>
            </a:r>
          </a:p>
          <a:p>
            <a:r>
              <a:rPr lang="en-US" sz="1600" dirty="0"/>
              <a:t>B-Zona glomerulosa.</a:t>
            </a:r>
          </a:p>
          <a:p>
            <a:r>
              <a:rPr lang="en-US" sz="1600" dirty="0"/>
              <a:t>C-Zona </a:t>
            </a:r>
            <a:r>
              <a:rPr lang="en-US" sz="1600" dirty="0" err="1"/>
              <a:t>Fasciculata</a:t>
            </a:r>
            <a:r>
              <a:rPr lang="en-US" altLang="en-US" sz="1600" dirty="0">
                <a:cs typeface="Times New Roman" pitchFamily="18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116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7253" y="1683417"/>
            <a:ext cx="2594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Done by: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Amal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AlGarni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Duaa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Walid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Heba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AlNasser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Shahad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AlAnzan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We’am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Babaier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Team leaders: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Barasain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3231" y="49610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3" y="4536374"/>
            <a:ext cx="336900" cy="43396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2" y="5093216"/>
            <a:ext cx="407298" cy="325750"/>
          </a:xfrm>
          <a:prstGeom prst="rect">
            <a:avLst/>
          </a:prstGeom>
        </p:spPr>
      </p:pic>
      <p:pic>
        <p:nvPicPr>
          <p:cNvPr id="8" name="Graphic 7" descr="Document">
            <a:hlinkClick r:id="rId9"/>
            <a:extLst>
              <a:ext uri="{FF2B5EF4-FFF2-40B4-BE49-F238E27FC236}">
                <a16:creationId xmlns:a16="http://schemas.microsoft.com/office/drawing/2014/main" xmlns="" id="{CB1899F6-6B1C-472A-B52E-68021BEA7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55780" y="5429281"/>
            <a:ext cx="625701" cy="625701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xmlns="" id="{770017FE-A636-4F5B-9B07-FF713E1EC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64982" y="6048179"/>
            <a:ext cx="516499" cy="645624"/>
          </a:xfrm>
          <a:prstGeom prst="rect">
            <a:avLst/>
          </a:prstGeom>
        </p:spPr>
      </p:pic>
      <p:sp>
        <p:nvSpPr>
          <p:cNvPr id="15" name="مربع نص 1">
            <a:extLst>
              <a:ext uri="{FF2B5EF4-FFF2-40B4-BE49-F238E27FC236}">
                <a16:creationId xmlns:a16="http://schemas.microsoft.com/office/drawing/2014/main" xmlns="" id="{126562DF-1A67-40F1-B3A1-0F24EFB480D7}"/>
              </a:ext>
            </a:extLst>
          </p:cNvPr>
          <p:cNvSpPr txBox="1"/>
          <p:nvPr/>
        </p:nvSpPr>
        <p:spPr>
          <a:xfrm>
            <a:off x="4148932" y="4877053"/>
            <a:ext cx="5490774" cy="70788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FF2F92"/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Females’ and Males’ slides.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Doctors’ notes </a:t>
            </a:r>
          </a:p>
        </p:txBody>
      </p:sp>
    </p:spTree>
    <p:extLst>
      <p:ext uri="{BB962C8B-B14F-4D97-AF65-F5344CB8AC3E}">
        <p14:creationId xmlns:p14="http://schemas.microsoft.com/office/powerpoint/2010/main" val="5809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</TotalTime>
  <Words>607</Words>
  <Application>Microsoft Macintosh PowerPoint</Application>
  <PresentationFormat>Widescreen</PresentationFormat>
  <Paragraphs>116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Majalla UI</vt:lpstr>
      <vt:lpstr>Tahoma</vt:lpstr>
      <vt:lpstr>Times New Roman</vt:lpstr>
      <vt:lpstr>Wingdings</vt:lpstr>
      <vt:lpstr>Office Theme</vt:lpstr>
      <vt:lpstr>PowerPoint Presentation</vt:lpstr>
      <vt:lpstr>Objectives :</vt:lpstr>
      <vt:lpstr>PowerPoint Presentation</vt:lpstr>
      <vt:lpstr>Adrenal cortex</vt:lpstr>
      <vt:lpstr>Adrenal Medulla </vt:lpstr>
      <vt:lpstr>EXTRA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Feisal Alrubaei;Rana B</dc:creator>
  <cp:lastModifiedBy>شوق</cp:lastModifiedBy>
  <cp:revision>111</cp:revision>
  <cp:lastPrinted>2017-10-10T14:18:09Z</cp:lastPrinted>
  <dcterms:created xsi:type="dcterms:W3CDTF">2017-02-05T14:21:38Z</dcterms:created>
  <dcterms:modified xsi:type="dcterms:W3CDTF">2018-02-17T11:40:23Z</dcterms:modified>
</cp:coreProperties>
</file>