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0" r:id="rId4"/>
    <p:sldId id="273" r:id="rId5"/>
    <p:sldId id="274" r:id="rId6"/>
    <p:sldId id="277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FF8AD8"/>
    <a:srgbClr val="008F00"/>
    <a:srgbClr val="172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76"/>
    <p:restoredTop sz="93028"/>
  </p:normalViewPr>
  <p:slideViewPr>
    <p:cSldViewPr snapToGrid="0" snapToObjects="1">
      <p:cViewPr varScale="1">
        <p:scale>
          <a:sx n="86" d="100"/>
          <a:sy n="86" d="100"/>
        </p:scale>
        <p:origin x="56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DAB63-84CE-443F-AC87-461C9D9ACFA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651263-D133-40B4-976C-CFEA2E63C0EE}">
      <dgm:prSet phldrT="[نص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rgbClr val="FF8AD8"/>
          </a:solidFill>
        </a:ln>
      </dgm:spPr>
      <dgm:t>
        <a:bodyPr/>
        <a:lstStyle/>
        <a:p>
          <a:r>
            <a:rPr lang="en-US" sz="2400" b="1" dirty="0">
              <a:solidFill>
                <a:srgbClr val="FF8AD8"/>
              </a:solidFill>
            </a:rPr>
            <a:t>Islets </a:t>
          </a:r>
          <a:r>
            <a:rPr lang="en-US" sz="1600" b="1" dirty="0">
              <a:solidFill>
                <a:schemeClr val="bg1">
                  <a:lumMod val="65000"/>
                </a:schemeClr>
              </a:solidFill>
            </a:rPr>
            <a:t>(island) </a:t>
          </a:r>
          <a:r>
            <a:rPr lang="en-US" sz="2400" b="1" dirty="0">
              <a:solidFill>
                <a:srgbClr val="FF8AD8"/>
              </a:solidFill>
            </a:rPr>
            <a:t>of </a:t>
          </a:r>
          <a:r>
            <a:rPr lang="en-US" sz="2400" b="1" dirty="0" err="1">
              <a:solidFill>
                <a:srgbClr val="FF8AD8"/>
              </a:solidFill>
            </a:rPr>
            <a:t>Langerhans</a:t>
          </a:r>
          <a:r>
            <a:rPr lang="en-US" sz="2400" b="1" dirty="0">
              <a:solidFill>
                <a:srgbClr val="FF8AD8"/>
              </a:solidFill>
            </a:rPr>
            <a:t>:</a:t>
          </a:r>
          <a:endParaRPr lang="en-US" sz="2400" dirty="0"/>
        </a:p>
      </dgm:t>
    </dgm:pt>
    <dgm:pt modelId="{9BB4227C-3FA5-466D-BE21-6B9771F226C7}" type="parTrans" cxnId="{01EE3AC1-ECFA-45B3-970A-D03CFA18C11E}">
      <dgm:prSet/>
      <dgm:spPr/>
      <dgm:t>
        <a:bodyPr/>
        <a:lstStyle/>
        <a:p>
          <a:endParaRPr lang="en-US"/>
        </a:p>
      </dgm:t>
    </dgm:pt>
    <dgm:pt modelId="{474EE562-814E-421C-9463-BEDA3CB400AA}" type="sibTrans" cxnId="{01EE3AC1-ECFA-45B3-970A-D03CFA18C11E}">
      <dgm:prSet/>
      <dgm:spPr/>
      <dgm:t>
        <a:bodyPr/>
        <a:lstStyle/>
        <a:p>
          <a:endParaRPr lang="en-US"/>
        </a:p>
      </dgm:t>
    </dgm:pt>
    <dgm:pt modelId="{2C9A2B8F-E18C-4F68-A9D2-D8CD6DFC8D75}">
      <dgm:prSet phldrT="[نص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2F92"/>
          </a:solidFill>
        </a:ln>
      </dgm:spPr>
      <dgm:t>
        <a:bodyPr/>
        <a:lstStyle/>
        <a:p>
          <a:pPr rtl="0"/>
          <a:r>
            <a:rPr lang="en-US" sz="1300" dirty="0">
              <a:solidFill>
                <a:schemeClr val="dk1"/>
              </a:solidFill>
              <a:latin typeface="+mj-lt"/>
            </a:rPr>
            <a:t>Pale-staining spherical </a:t>
          </a:r>
          <a:r>
            <a:rPr lang="en-US" sz="1400" dirty="0">
              <a:solidFill>
                <a:srgbClr val="00B050"/>
              </a:solidFill>
            </a:rPr>
            <a:t>vascular</a:t>
          </a:r>
          <a:r>
            <a:rPr lang="en-US" sz="1300" dirty="0">
              <a:solidFill>
                <a:srgbClr val="00B050"/>
              </a:solidFill>
            </a:rPr>
            <a:t> </a:t>
          </a:r>
          <a:r>
            <a:rPr lang="en-US" sz="1300" dirty="0">
              <a:solidFill>
                <a:schemeClr val="dk1"/>
              </a:solidFill>
              <a:latin typeface="+mj-lt"/>
            </a:rPr>
            <a:t>collections of endocrine cells, scattered among the </a:t>
          </a:r>
          <a:r>
            <a:rPr lang="en-US" sz="1300" dirty="0" err="1">
              <a:solidFill>
                <a:schemeClr val="dk1"/>
              </a:solidFill>
              <a:latin typeface="+mj-lt"/>
            </a:rPr>
            <a:t>acini</a:t>
          </a:r>
          <a:r>
            <a:rPr lang="en-US" sz="1300" dirty="0">
              <a:solidFill>
                <a:schemeClr val="dk1"/>
              </a:solidFill>
              <a:latin typeface="+mj-lt"/>
            </a:rPr>
            <a:t>.</a:t>
          </a:r>
          <a:endParaRPr lang="en-US" sz="1300" dirty="0"/>
        </a:p>
      </dgm:t>
    </dgm:pt>
    <dgm:pt modelId="{050F927B-0938-424A-A4CA-00B37987C2CB}" type="parTrans" cxnId="{21E4CAC6-BB3C-4117-A9ED-541A6AA8FBC9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43B6692C-E2DF-4AAB-A83F-DF09A384D160}" type="sibTrans" cxnId="{21E4CAC6-BB3C-4117-A9ED-541A6AA8FBC9}">
      <dgm:prSet/>
      <dgm:spPr/>
      <dgm:t>
        <a:bodyPr/>
        <a:lstStyle/>
        <a:p>
          <a:endParaRPr lang="en-US"/>
        </a:p>
      </dgm:t>
    </dgm:pt>
    <dgm:pt modelId="{BBEC0C82-27B2-4444-8AE8-CC092408B3B0}">
      <dgm:prSet phldrT="[نص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2F92"/>
          </a:solidFill>
        </a:ln>
      </dgm:spPr>
      <dgm:t>
        <a:bodyPr/>
        <a:lstStyle/>
        <a:p>
          <a:r>
            <a:rPr lang="en-US" dirty="0">
              <a:solidFill>
                <a:schemeClr val="dk1"/>
              </a:solidFill>
              <a:latin typeface="+mj-lt"/>
            </a:rPr>
            <a:t>Richly </a:t>
          </a:r>
          <a:r>
            <a:rPr lang="en-US" dirty="0" err="1">
              <a:solidFill>
                <a:schemeClr val="dk1"/>
              </a:solidFill>
              <a:latin typeface="+mj-lt"/>
            </a:rPr>
            <a:t>vascularized</a:t>
          </a:r>
          <a:r>
            <a:rPr lang="en-US" dirty="0">
              <a:solidFill>
                <a:schemeClr val="dk1"/>
              </a:solidFill>
              <a:latin typeface="+mj-lt"/>
            </a:rPr>
            <a:t> by fenestrated capillaries</a:t>
          </a:r>
          <a:endParaRPr lang="en-US" dirty="0"/>
        </a:p>
      </dgm:t>
    </dgm:pt>
    <dgm:pt modelId="{01CB8101-C70F-4E5F-AD93-0EF94856B3DD}" type="parTrans" cxnId="{CC339798-DDBE-42CC-B52C-E6B486711E6E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33A3D377-325C-414A-89B9-BD474FABEB8A}" type="sibTrans" cxnId="{CC339798-DDBE-42CC-B52C-E6B486711E6E}">
      <dgm:prSet/>
      <dgm:spPr/>
      <dgm:t>
        <a:bodyPr/>
        <a:lstStyle/>
        <a:p>
          <a:endParaRPr lang="en-US"/>
        </a:p>
      </dgm:t>
    </dgm:pt>
    <dgm:pt modelId="{5E03DC97-0825-4C6B-909A-587F5994C73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2F92"/>
          </a:solidFill>
        </a:ln>
      </dgm:spPr>
      <dgm:t>
        <a:bodyPr/>
        <a:lstStyle/>
        <a:p>
          <a:r>
            <a:rPr lang="en-US" dirty="0">
              <a:solidFill>
                <a:schemeClr val="dk1"/>
              </a:solidFill>
              <a:latin typeface="+mj-lt"/>
            </a:rPr>
            <a:t>Most numerous in the tail of pancreas.</a:t>
          </a:r>
          <a:endParaRPr lang="en-US" dirty="0"/>
        </a:p>
      </dgm:t>
    </dgm:pt>
    <dgm:pt modelId="{69857012-C0E9-4521-93CD-2A999C34C24D}" type="parTrans" cxnId="{B89A21E9-C203-4350-8FB7-1C1E1A808DA8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490236BE-056F-4EA8-8D2D-4E445C89FD0A}" type="sibTrans" cxnId="{B89A21E9-C203-4350-8FB7-1C1E1A808DA8}">
      <dgm:prSet/>
      <dgm:spPr/>
      <dgm:t>
        <a:bodyPr/>
        <a:lstStyle/>
        <a:p>
          <a:endParaRPr lang="en-US"/>
        </a:p>
      </dgm:t>
    </dgm:pt>
    <dgm:pt modelId="{4EE59393-1CE6-47AE-ACDA-11A94453804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2F92"/>
          </a:solidFill>
        </a:ln>
      </dgm:spPr>
      <dgm:t>
        <a:bodyPr/>
        <a:lstStyle/>
        <a:p>
          <a:pPr rtl="0"/>
          <a:r>
            <a:rPr lang="en-US" dirty="0">
              <a:solidFill>
                <a:schemeClr val="dk1"/>
              </a:solidFill>
              <a:latin typeface="+mj-lt"/>
            </a:rPr>
            <a:t>1 million islets in human pancreas.</a:t>
          </a:r>
        </a:p>
      </dgm:t>
    </dgm:pt>
    <dgm:pt modelId="{9DECB689-1132-4FF6-A3D2-4FFF95EC21E3}" type="parTrans" cxnId="{830ADADE-15F7-40A1-B825-6515D40A06EC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558CCB4D-E100-46BB-9057-815710DFC9B1}" type="sibTrans" cxnId="{830ADADE-15F7-40A1-B825-6515D40A06EC}">
      <dgm:prSet/>
      <dgm:spPr/>
      <dgm:t>
        <a:bodyPr/>
        <a:lstStyle/>
        <a:p>
          <a:endParaRPr lang="en-US"/>
        </a:p>
      </dgm:t>
    </dgm:pt>
    <dgm:pt modelId="{50F0F4E9-FCDF-4942-BABA-EEBE8F5A46A2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2F92"/>
          </a:solidFill>
        </a:ln>
      </dgm:spPr>
      <dgm:t>
        <a:bodyPr/>
        <a:lstStyle/>
        <a:p>
          <a:pPr rtl="0"/>
          <a:r>
            <a:rPr lang="en-US" dirty="0">
              <a:solidFill>
                <a:srgbClr val="00B050"/>
              </a:solidFill>
            </a:rPr>
            <a:t>Doesn’t have capsule but</a:t>
          </a:r>
          <a:r>
            <a:rPr lang="en-US" dirty="0">
              <a:solidFill>
                <a:schemeClr val="dk1"/>
              </a:solidFill>
              <a:latin typeface="+mj-lt"/>
            </a:rPr>
            <a:t> Each islet is surrounded and supported by reticular fibers.</a:t>
          </a:r>
        </a:p>
      </dgm:t>
    </dgm:pt>
    <dgm:pt modelId="{D3B85AC5-BBA9-4C78-A150-939882CC4478}" type="parTrans" cxnId="{9E0EF655-4FC0-4D7E-842D-3F5DDF9AAB6A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8B77019E-6D4E-4FC5-BCE2-DC96917903F6}" type="sibTrans" cxnId="{9E0EF655-4FC0-4D7E-842D-3F5DDF9AAB6A}">
      <dgm:prSet/>
      <dgm:spPr/>
      <dgm:t>
        <a:bodyPr/>
        <a:lstStyle/>
        <a:p>
          <a:endParaRPr lang="en-US"/>
        </a:p>
      </dgm:t>
    </dgm:pt>
    <dgm:pt modelId="{9AA8AC80-95D9-4FF3-8395-A444558C1E26}" type="pres">
      <dgm:prSet presAssocID="{C01DAB63-84CE-443F-AC87-461C9D9ACFA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FF803D-805A-420D-A26E-6B96944A3701}" type="pres">
      <dgm:prSet presAssocID="{5B651263-D133-40B4-976C-CFEA2E63C0EE}" presName="root1" presStyleCnt="0"/>
      <dgm:spPr/>
    </dgm:pt>
    <dgm:pt modelId="{DDCA7B61-8DEA-4444-86C7-049A046A94A6}" type="pres">
      <dgm:prSet presAssocID="{5B651263-D133-40B4-976C-CFEA2E63C0EE}" presName="LevelOneTextNode" presStyleLbl="node0" presStyleIdx="0" presStyleCnt="1" custScaleX="108591" custScaleY="148978" custLinFactNeighborX="-24217" custLinFactNeighborY="29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8A4EA2-BE08-4D9B-A9A8-44E903F6AA70}" type="pres">
      <dgm:prSet presAssocID="{5B651263-D133-40B4-976C-CFEA2E63C0EE}" presName="level2hierChild" presStyleCnt="0"/>
      <dgm:spPr/>
    </dgm:pt>
    <dgm:pt modelId="{142265EA-1B94-41DD-B292-D3542B9CBC9F}" type="pres">
      <dgm:prSet presAssocID="{050F927B-0938-424A-A4CA-00B37987C2CB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2DC4A8BF-BFEA-43BE-8429-23FFECF8B03F}" type="pres">
      <dgm:prSet presAssocID="{050F927B-0938-424A-A4CA-00B37987C2CB}" presName="connTx" presStyleLbl="parChTrans1D2" presStyleIdx="0" presStyleCnt="5"/>
      <dgm:spPr/>
      <dgm:t>
        <a:bodyPr/>
        <a:lstStyle/>
        <a:p>
          <a:endParaRPr lang="en-US"/>
        </a:p>
      </dgm:t>
    </dgm:pt>
    <dgm:pt modelId="{DC58E414-9AE0-4A7B-BBE8-4738BBC52744}" type="pres">
      <dgm:prSet presAssocID="{2C9A2B8F-E18C-4F68-A9D2-D8CD6DFC8D75}" presName="root2" presStyleCnt="0"/>
      <dgm:spPr/>
    </dgm:pt>
    <dgm:pt modelId="{E36237B6-1FDB-45DD-AF9B-1174A9A631AB}" type="pres">
      <dgm:prSet presAssocID="{2C9A2B8F-E18C-4F68-A9D2-D8CD6DFC8D75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DD4FC6-568E-4717-AFBA-491F881A0DEB}" type="pres">
      <dgm:prSet presAssocID="{2C9A2B8F-E18C-4F68-A9D2-D8CD6DFC8D75}" presName="level3hierChild" presStyleCnt="0"/>
      <dgm:spPr/>
    </dgm:pt>
    <dgm:pt modelId="{378B2001-A8FA-48F4-81A9-4574F561156F}" type="pres">
      <dgm:prSet presAssocID="{01CB8101-C70F-4E5F-AD93-0EF94856B3DD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14D9BD1B-AF8D-4F3C-B776-3FB81255E0CE}" type="pres">
      <dgm:prSet presAssocID="{01CB8101-C70F-4E5F-AD93-0EF94856B3DD}" presName="connTx" presStyleLbl="parChTrans1D2" presStyleIdx="1" presStyleCnt="5"/>
      <dgm:spPr/>
      <dgm:t>
        <a:bodyPr/>
        <a:lstStyle/>
        <a:p>
          <a:endParaRPr lang="en-US"/>
        </a:p>
      </dgm:t>
    </dgm:pt>
    <dgm:pt modelId="{BBD35860-DB5A-4682-A413-3D12F09D2E29}" type="pres">
      <dgm:prSet presAssocID="{BBEC0C82-27B2-4444-8AE8-CC092408B3B0}" presName="root2" presStyleCnt="0"/>
      <dgm:spPr/>
    </dgm:pt>
    <dgm:pt modelId="{8BECADF6-F7A3-4E8D-9169-185B15F63A3E}" type="pres">
      <dgm:prSet presAssocID="{BBEC0C82-27B2-4444-8AE8-CC092408B3B0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5F8150-D75D-492E-9620-A9648D2E3E14}" type="pres">
      <dgm:prSet presAssocID="{BBEC0C82-27B2-4444-8AE8-CC092408B3B0}" presName="level3hierChild" presStyleCnt="0"/>
      <dgm:spPr/>
    </dgm:pt>
    <dgm:pt modelId="{429AEF7B-2A0B-46F8-B85E-9605DFE20E0D}" type="pres">
      <dgm:prSet presAssocID="{D3B85AC5-BBA9-4C78-A150-939882CC4478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7A49E2DF-0E72-4992-8D23-3EDF1444C0CA}" type="pres">
      <dgm:prSet presAssocID="{D3B85AC5-BBA9-4C78-A150-939882CC4478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0AB9070-4626-42CF-98EC-0BF7B98EB372}" type="pres">
      <dgm:prSet presAssocID="{50F0F4E9-FCDF-4942-BABA-EEBE8F5A46A2}" presName="root2" presStyleCnt="0"/>
      <dgm:spPr/>
    </dgm:pt>
    <dgm:pt modelId="{650BD4BE-A8EB-4DF3-A01E-33D72C6D74E5}" type="pres">
      <dgm:prSet presAssocID="{50F0F4E9-FCDF-4942-BABA-EEBE8F5A46A2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35262-D61D-4430-A2E9-E37D514BB64C}" type="pres">
      <dgm:prSet presAssocID="{50F0F4E9-FCDF-4942-BABA-EEBE8F5A46A2}" presName="level3hierChild" presStyleCnt="0"/>
      <dgm:spPr/>
    </dgm:pt>
    <dgm:pt modelId="{0C21290B-2293-4BB2-9D53-F6E8A57F5A40}" type="pres">
      <dgm:prSet presAssocID="{9DECB689-1132-4FF6-A3D2-4FFF95EC21E3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D3FF7DC9-2B10-4AFF-9F57-9A9530B8B05A}" type="pres">
      <dgm:prSet presAssocID="{9DECB689-1132-4FF6-A3D2-4FFF95EC21E3}" presName="connTx" presStyleLbl="parChTrans1D2" presStyleIdx="3" presStyleCnt="5"/>
      <dgm:spPr/>
      <dgm:t>
        <a:bodyPr/>
        <a:lstStyle/>
        <a:p>
          <a:endParaRPr lang="en-US"/>
        </a:p>
      </dgm:t>
    </dgm:pt>
    <dgm:pt modelId="{794DF621-248E-4519-9231-36EF38FBE63B}" type="pres">
      <dgm:prSet presAssocID="{4EE59393-1CE6-47AE-ACDA-11A94453804A}" presName="root2" presStyleCnt="0"/>
      <dgm:spPr/>
    </dgm:pt>
    <dgm:pt modelId="{EA18D893-69BC-436B-BF09-9EA8DC3E6587}" type="pres">
      <dgm:prSet presAssocID="{4EE59393-1CE6-47AE-ACDA-11A94453804A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A8422B-5000-4667-9032-B761B7EF31CE}" type="pres">
      <dgm:prSet presAssocID="{4EE59393-1CE6-47AE-ACDA-11A94453804A}" presName="level3hierChild" presStyleCnt="0"/>
      <dgm:spPr/>
    </dgm:pt>
    <dgm:pt modelId="{2504A72A-57E5-451F-B8F5-3B92E79C3696}" type="pres">
      <dgm:prSet presAssocID="{69857012-C0E9-4521-93CD-2A999C34C24D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9EF33D62-23CD-457A-AF40-533CC6B84518}" type="pres">
      <dgm:prSet presAssocID="{69857012-C0E9-4521-93CD-2A999C34C24D}" presName="connTx" presStyleLbl="parChTrans1D2" presStyleIdx="4" presStyleCnt="5"/>
      <dgm:spPr/>
      <dgm:t>
        <a:bodyPr/>
        <a:lstStyle/>
        <a:p>
          <a:endParaRPr lang="en-US"/>
        </a:p>
      </dgm:t>
    </dgm:pt>
    <dgm:pt modelId="{C68A04D2-2410-460E-8B76-CE169BB5A9FF}" type="pres">
      <dgm:prSet presAssocID="{5E03DC97-0825-4C6B-909A-587F5994C736}" presName="root2" presStyleCnt="0"/>
      <dgm:spPr/>
    </dgm:pt>
    <dgm:pt modelId="{B95462A8-D5BC-48B3-B60E-604EDE010A52}" type="pres">
      <dgm:prSet presAssocID="{5E03DC97-0825-4C6B-909A-587F5994C736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F01C42-E34A-44D8-B27F-F54694041679}" type="pres">
      <dgm:prSet presAssocID="{5E03DC97-0825-4C6B-909A-587F5994C736}" presName="level3hierChild" presStyleCnt="0"/>
      <dgm:spPr/>
    </dgm:pt>
  </dgm:ptLst>
  <dgm:cxnLst>
    <dgm:cxn modelId="{4D058404-EF35-4524-97BC-1F0D66150C96}" type="presOf" srcId="{01CB8101-C70F-4E5F-AD93-0EF94856B3DD}" destId="{14D9BD1B-AF8D-4F3C-B776-3FB81255E0CE}" srcOrd="1" destOrd="0" presId="urn:microsoft.com/office/officeart/2005/8/layout/hierarchy2"/>
    <dgm:cxn modelId="{B89A21E9-C203-4350-8FB7-1C1E1A808DA8}" srcId="{5B651263-D133-40B4-976C-CFEA2E63C0EE}" destId="{5E03DC97-0825-4C6B-909A-587F5994C736}" srcOrd="4" destOrd="0" parTransId="{69857012-C0E9-4521-93CD-2A999C34C24D}" sibTransId="{490236BE-056F-4EA8-8D2D-4E445C89FD0A}"/>
    <dgm:cxn modelId="{21E4CAC6-BB3C-4117-A9ED-541A6AA8FBC9}" srcId="{5B651263-D133-40B4-976C-CFEA2E63C0EE}" destId="{2C9A2B8F-E18C-4F68-A9D2-D8CD6DFC8D75}" srcOrd="0" destOrd="0" parTransId="{050F927B-0938-424A-A4CA-00B37987C2CB}" sibTransId="{43B6692C-E2DF-4AAB-A83F-DF09A384D160}"/>
    <dgm:cxn modelId="{CC339798-DDBE-42CC-B52C-E6B486711E6E}" srcId="{5B651263-D133-40B4-976C-CFEA2E63C0EE}" destId="{BBEC0C82-27B2-4444-8AE8-CC092408B3B0}" srcOrd="1" destOrd="0" parTransId="{01CB8101-C70F-4E5F-AD93-0EF94856B3DD}" sibTransId="{33A3D377-325C-414A-89B9-BD474FABEB8A}"/>
    <dgm:cxn modelId="{8449FC6C-A78D-4E87-912E-A292203668C7}" type="presOf" srcId="{9DECB689-1132-4FF6-A3D2-4FFF95EC21E3}" destId="{D3FF7DC9-2B10-4AFF-9F57-9A9530B8B05A}" srcOrd="1" destOrd="0" presId="urn:microsoft.com/office/officeart/2005/8/layout/hierarchy2"/>
    <dgm:cxn modelId="{85E579AF-557C-44F0-9448-C62527BF150F}" type="presOf" srcId="{69857012-C0E9-4521-93CD-2A999C34C24D}" destId="{9EF33D62-23CD-457A-AF40-533CC6B84518}" srcOrd="1" destOrd="0" presId="urn:microsoft.com/office/officeart/2005/8/layout/hierarchy2"/>
    <dgm:cxn modelId="{9E0EF655-4FC0-4D7E-842D-3F5DDF9AAB6A}" srcId="{5B651263-D133-40B4-976C-CFEA2E63C0EE}" destId="{50F0F4E9-FCDF-4942-BABA-EEBE8F5A46A2}" srcOrd="2" destOrd="0" parTransId="{D3B85AC5-BBA9-4C78-A150-939882CC4478}" sibTransId="{8B77019E-6D4E-4FC5-BCE2-DC96917903F6}"/>
    <dgm:cxn modelId="{A2398125-0C3B-4A05-8A15-F70C40028A25}" type="presOf" srcId="{D3B85AC5-BBA9-4C78-A150-939882CC4478}" destId="{7A49E2DF-0E72-4992-8D23-3EDF1444C0CA}" srcOrd="1" destOrd="0" presId="urn:microsoft.com/office/officeart/2005/8/layout/hierarchy2"/>
    <dgm:cxn modelId="{8CB6FEB8-6370-405E-A7FE-A6F0845D99FC}" type="presOf" srcId="{5E03DC97-0825-4C6B-909A-587F5994C736}" destId="{B95462A8-D5BC-48B3-B60E-604EDE010A52}" srcOrd="0" destOrd="0" presId="urn:microsoft.com/office/officeart/2005/8/layout/hierarchy2"/>
    <dgm:cxn modelId="{5D8F02E0-3CD9-49A8-860D-F949784168A4}" type="presOf" srcId="{01CB8101-C70F-4E5F-AD93-0EF94856B3DD}" destId="{378B2001-A8FA-48F4-81A9-4574F561156F}" srcOrd="0" destOrd="0" presId="urn:microsoft.com/office/officeart/2005/8/layout/hierarchy2"/>
    <dgm:cxn modelId="{64816F91-42B8-4732-93CE-9D23955B77E9}" type="presOf" srcId="{050F927B-0938-424A-A4CA-00B37987C2CB}" destId="{2DC4A8BF-BFEA-43BE-8429-23FFECF8B03F}" srcOrd="1" destOrd="0" presId="urn:microsoft.com/office/officeart/2005/8/layout/hierarchy2"/>
    <dgm:cxn modelId="{8DDCC8A4-60A6-45EF-AA54-319B0E05E6CA}" type="presOf" srcId="{BBEC0C82-27B2-4444-8AE8-CC092408B3B0}" destId="{8BECADF6-F7A3-4E8D-9169-185B15F63A3E}" srcOrd="0" destOrd="0" presId="urn:microsoft.com/office/officeart/2005/8/layout/hierarchy2"/>
    <dgm:cxn modelId="{70F37C64-6BDB-4084-800B-739A434F46ED}" type="presOf" srcId="{5B651263-D133-40B4-976C-CFEA2E63C0EE}" destId="{DDCA7B61-8DEA-4444-86C7-049A046A94A6}" srcOrd="0" destOrd="0" presId="urn:microsoft.com/office/officeart/2005/8/layout/hierarchy2"/>
    <dgm:cxn modelId="{9AA7D849-3D40-40C4-A789-553B62C0B844}" type="presOf" srcId="{9DECB689-1132-4FF6-A3D2-4FFF95EC21E3}" destId="{0C21290B-2293-4BB2-9D53-F6E8A57F5A40}" srcOrd="0" destOrd="0" presId="urn:microsoft.com/office/officeart/2005/8/layout/hierarchy2"/>
    <dgm:cxn modelId="{830ADADE-15F7-40A1-B825-6515D40A06EC}" srcId="{5B651263-D133-40B4-976C-CFEA2E63C0EE}" destId="{4EE59393-1CE6-47AE-ACDA-11A94453804A}" srcOrd="3" destOrd="0" parTransId="{9DECB689-1132-4FF6-A3D2-4FFF95EC21E3}" sibTransId="{558CCB4D-E100-46BB-9057-815710DFC9B1}"/>
    <dgm:cxn modelId="{B02AC30A-1D21-4E19-9A7E-6285274837A8}" type="presOf" srcId="{C01DAB63-84CE-443F-AC87-461C9D9ACFA3}" destId="{9AA8AC80-95D9-4FF3-8395-A444558C1E26}" srcOrd="0" destOrd="0" presId="urn:microsoft.com/office/officeart/2005/8/layout/hierarchy2"/>
    <dgm:cxn modelId="{01EE3AC1-ECFA-45B3-970A-D03CFA18C11E}" srcId="{C01DAB63-84CE-443F-AC87-461C9D9ACFA3}" destId="{5B651263-D133-40B4-976C-CFEA2E63C0EE}" srcOrd="0" destOrd="0" parTransId="{9BB4227C-3FA5-466D-BE21-6B9771F226C7}" sibTransId="{474EE562-814E-421C-9463-BEDA3CB400AA}"/>
    <dgm:cxn modelId="{2D0DFB02-4F15-437A-A744-388F0D4E0612}" type="presOf" srcId="{2C9A2B8F-E18C-4F68-A9D2-D8CD6DFC8D75}" destId="{E36237B6-1FDB-45DD-AF9B-1174A9A631AB}" srcOrd="0" destOrd="0" presId="urn:microsoft.com/office/officeart/2005/8/layout/hierarchy2"/>
    <dgm:cxn modelId="{90F9D47C-23F1-4F5E-92FD-3571390FC8F1}" type="presOf" srcId="{D3B85AC5-BBA9-4C78-A150-939882CC4478}" destId="{429AEF7B-2A0B-46F8-B85E-9605DFE20E0D}" srcOrd="0" destOrd="0" presId="urn:microsoft.com/office/officeart/2005/8/layout/hierarchy2"/>
    <dgm:cxn modelId="{7B5224B6-6F4E-4735-AD23-A59579AC8FBD}" type="presOf" srcId="{69857012-C0E9-4521-93CD-2A999C34C24D}" destId="{2504A72A-57E5-451F-B8F5-3B92E79C3696}" srcOrd="0" destOrd="0" presId="urn:microsoft.com/office/officeart/2005/8/layout/hierarchy2"/>
    <dgm:cxn modelId="{489D2DC4-226D-4C1C-9449-9FABAA61F872}" type="presOf" srcId="{50F0F4E9-FCDF-4942-BABA-EEBE8F5A46A2}" destId="{650BD4BE-A8EB-4DF3-A01E-33D72C6D74E5}" srcOrd="0" destOrd="0" presId="urn:microsoft.com/office/officeart/2005/8/layout/hierarchy2"/>
    <dgm:cxn modelId="{6464BC78-9DF0-4862-A891-3A0F566F7600}" type="presOf" srcId="{050F927B-0938-424A-A4CA-00B37987C2CB}" destId="{142265EA-1B94-41DD-B292-D3542B9CBC9F}" srcOrd="0" destOrd="0" presId="urn:microsoft.com/office/officeart/2005/8/layout/hierarchy2"/>
    <dgm:cxn modelId="{FAE426B4-76B1-43A8-845B-AA370E6F8147}" type="presOf" srcId="{4EE59393-1CE6-47AE-ACDA-11A94453804A}" destId="{EA18D893-69BC-436B-BF09-9EA8DC3E6587}" srcOrd="0" destOrd="0" presId="urn:microsoft.com/office/officeart/2005/8/layout/hierarchy2"/>
    <dgm:cxn modelId="{3708A3A1-CFE9-410B-8DED-CA7B1D90215D}" type="presParOf" srcId="{9AA8AC80-95D9-4FF3-8395-A444558C1E26}" destId="{32FF803D-805A-420D-A26E-6B96944A3701}" srcOrd="0" destOrd="0" presId="urn:microsoft.com/office/officeart/2005/8/layout/hierarchy2"/>
    <dgm:cxn modelId="{F34EEFD9-3B7F-471A-8350-38AE8B99ABA7}" type="presParOf" srcId="{32FF803D-805A-420D-A26E-6B96944A3701}" destId="{DDCA7B61-8DEA-4444-86C7-049A046A94A6}" srcOrd="0" destOrd="0" presId="urn:microsoft.com/office/officeart/2005/8/layout/hierarchy2"/>
    <dgm:cxn modelId="{C6AA6749-9006-4FB2-955D-122F5B5753C4}" type="presParOf" srcId="{32FF803D-805A-420D-A26E-6B96944A3701}" destId="{D08A4EA2-BE08-4D9B-A9A8-44E903F6AA70}" srcOrd="1" destOrd="0" presId="urn:microsoft.com/office/officeart/2005/8/layout/hierarchy2"/>
    <dgm:cxn modelId="{9B2BA44D-38BE-4726-B21A-69E7CFEFCD85}" type="presParOf" srcId="{D08A4EA2-BE08-4D9B-A9A8-44E903F6AA70}" destId="{142265EA-1B94-41DD-B292-D3542B9CBC9F}" srcOrd="0" destOrd="0" presId="urn:microsoft.com/office/officeart/2005/8/layout/hierarchy2"/>
    <dgm:cxn modelId="{65EE1B95-1F58-4709-A2F1-760E30DD8207}" type="presParOf" srcId="{142265EA-1B94-41DD-B292-D3542B9CBC9F}" destId="{2DC4A8BF-BFEA-43BE-8429-23FFECF8B03F}" srcOrd="0" destOrd="0" presId="urn:microsoft.com/office/officeart/2005/8/layout/hierarchy2"/>
    <dgm:cxn modelId="{B3E9FF1E-532B-4619-A289-0BC295A1CB2E}" type="presParOf" srcId="{D08A4EA2-BE08-4D9B-A9A8-44E903F6AA70}" destId="{DC58E414-9AE0-4A7B-BBE8-4738BBC52744}" srcOrd="1" destOrd="0" presId="urn:microsoft.com/office/officeart/2005/8/layout/hierarchy2"/>
    <dgm:cxn modelId="{B7285476-7EEE-4400-99B9-B7FC727C2956}" type="presParOf" srcId="{DC58E414-9AE0-4A7B-BBE8-4738BBC52744}" destId="{E36237B6-1FDB-45DD-AF9B-1174A9A631AB}" srcOrd="0" destOrd="0" presId="urn:microsoft.com/office/officeart/2005/8/layout/hierarchy2"/>
    <dgm:cxn modelId="{DBE8FC62-409B-4082-B433-0F8C82639615}" type="presParOf" srcId="{DC58E414-9AE0-4A7B-BBE8-4738BBC52744}" destId="{40DD4FC6-568E-4717-AFBA-491F881A0DEB}" srcOrd="1" destOrd="0" presId="urn:microsoft.com/office/officeart/2005/8/layout/hierarchy2"/>
    <dgm:cxn modelId="{B6F3B0DF-02D0-400D-AA3F-8AE0EF4BF075}" type="presParOf" srcId="{D08A4EA2-BE08-4D9B-A9A8-44E903F6AA70}" destId="{378B2001-A8FA-48F4-81A9-4574F561156F}" srcOrd="2" destOrd="0" presId="urn:microsoft.com/office/officeart/2005/8/layout/hierarchy2"/>
    <dgm:cxn modelId="{6BC38524-B4BF-4FA1-98BD-F10A587BFA03}" type="presParOf" srcId="{378B2001-A8FA-48F4-81A9-4574F561156F}" destId="{14D9BD1B-AF8D-4F3C-B776-3FB81255E0CE}" srcOrd="0" destOrd="0" presId="urn:microsoft.com/office/officeart/2005/8/layout/hierarchy2"/>
    <dgm:cxn modelId="{C46131E0-23C3-46FE-9A20-5E2D950AE92B}" type="presParOf" srcId="{D08A4EA2-BE08-4D9B-A9A8-44E903F6AA70}" destId="{BBD35860-DB5A-4682-A413-3D12F09D2E29}" srcOrd="3" destOrd="0" presId="urn:microsoft.com/office/officeart/2005/8/layout/hierarchy2"/>
    <dgm:cxn modelId="{DF31B032-847C-4FD4-8780-E56B33E373C3}" type="presParOf" srcId="{BBD35860-DB5A-4682-A413-3D12F09D2E29}" destId="{8BECADF6-F7A3-4E8D-9169-185B15F63A3E}" srcOrd="0" destOrd="0" presId="urn:microsoft.com/office/officeart/2005/8/layout/hierarchy2"/>
    <dgm:cxn modelId="{DD33A74F-B0AA-467A-90FB-D23292F3D92C}" type="presParOf" srcId="{BBD35860-DB5A-4682-A413-3D12F09D2E29}" destId="{7B5F8150-D75D-492E-9620-A9648D2E3E14}" srcOrd="1" destOrd="0" presId="urn:microsoft.com/office/officeart/2005/8/layout/hierarchy2"/>
    <dgm:cxn modelId="{6018DF97-FE23-4554-AD08-A358C57E12E2}" type="presParOf" srcId="{D08A4EA2-BE08-4D9B-A9A8-44E903F6AA70}" destId="{429AEF7B-2A0B-46F8-B85E-9605DFE20E0D}" srcOrd="4" destOrd="0" presId="urn:microsoft.com/office/officeart/2005/8/layout/hierarchy2"/>
    <dgm:cxn modelId="{07D8FFCA-D7A4-4342-A5AA-BB1501912AB8}" type="presParOf" srcId="{429AEF7B-2A0B-46F8-B85E-9605DFE20E0D}" destId="{7A49E2DF-0E72-4992-8D23-3EDF1444C0CA}" srcOrd="0" destOrd="0" presId="urn:microsoft.com/office/officeart/2005/8/layout/hierarchy2"/>
    <dgm:cxn modelId="{03520754-1629-49AC-8DCB-AA47176A6811}" type="presParOf" srcId="{D08A4EA2-BE08-4D9B-A9A8-44E903F6AA70}" destId="{90AB9070-4626-42CF-98EC-0BF7B98EB372}" srcOrd="5" destOrd="0" presId="urn:microsoft.com/office/officeart/2005/8/layout/hierarchy2"/>
    <dgm:cxn modelId="{AAFAFBED-E700-42CA-9D0C-2A7F4A151677}" type="presParOf" srcId="{90AB9070-4626-42CF-98EC-0BF7B98EB372}" destId="{650BD4BE-A8EB-4DF3-A01E-33D72C6D74E5}" srcOrd="0" destOrd="0" presId="urn:microsoft.com/office/officeart/2005/8/layout/hierarchy2"/>
    <dgm:cxn modelId="{5C63F161-21FE-4055-8894-21E9BC417C95}" type="presParOf" srcId="{90AB9070-4626-42CF-98EC-0BF7B98EB372}" destId="{48235262-D61D-4430-A2E9-E37D514BB64C}" srcOrd="1" destOrd="0" presId="urn:microsoft.com/office/officeart/2005/8/layout/hierarchy2"/>
    <dgm:cxn modelId="{8F886011-8994-4125-9B7D-CC65186C96AD}" type="presParOf" srcId="{D08A4EA2-BE08-4D9B-A9A8-44E903F6AA70}" destId="{0C21290B-2293-4BB2-9D53-F6E8A57F5A40}" srcOrd="6" destOrd="0" presId="urn:microsoft.com/office/officeart/2005/8/layout/hierarchy2"/>
    <dgm:cxn modelId="{AD89203E-F022-45E3-9D77-75BE02286A18}" type="presParOf" srcId="{0C21290B-2293-4BB2-9D53-F6E8A57F5A40}" destId="{D3FF7DC9-2B10-4AFF-9F57-9A9530B8B05A}" srcOrd="0" destOrd="0" presId="urn:microsoft.com/office/officeart/2005/8/layout/hierarchy2"/>
    <dgm:cxn modelId="{52086C45-457C-4731-8DD2-34A1EED6CD9B}" type="presParOf" srcId="{D08A4EA2-BE08-4D9B-A9A8-44E903F6AA70}" destId="{794DF621-248E-4519-9231-36EF38FBE63B}" srcOrd="7" destOrd="0" presId="urn:microsoft.com/office/officeart/2005/8/layout/hierarchy2"/>
    <dgm:cxn modelId="{203F5A14-1F28-4146-9329-67BA409A12A2}" type="presParOf" srcId="{794DF621-248E-4519-9231-36EF38FBE63B}" destId="{EA18D893-69BC-436B-BF09-9EA8DC3E6587}" srcOrd="0" destOrd="0" presId="urn:microsoft.com/office/officeart/2005/8/layout/hierarchy2"/>
    <dgm:cxn modelId="{6362EB5C-F7C8-41EF-9624-A44BB0993D1C}" type="presParOf" srcId="{794DF621-248E-4519-9231-36EF38FBE63B}" destId="{D4A8422B-5000-4667-9032-B761B7EF31CE}" srcOrd="1" destOrd="0" presId="urn:microsoft.com/office/officeart/2005/8/layout/hierarchy2"/>
    <dgm:cxn modelId="{F7D09029-6750-4029-8B5F-747824C879C6}" type="presParOf" srcId="{D08A4EA2-BE08-4D9B-A9A8-44E903F6AA70}" destId="{2504A72A-57E5-451F-B8F5-3B92E79C3696}" srcOrd="8" destOrd="0" presId="urn:microsoft.com/office/officeart/2005/8/layout/hierarchy2"/>
    <dgm:cxn modelId="{20E1EDF5-37E8-40BD-BA42-C84DEE6883C2}" type="presParOf" srcId="{2504A72A-57E5-451F-B8F5-3B92E79C3696}" destId="{9EF33D62-23CD-457A-AF40-533CC6B84518}" srcOrd="0" destOrd="0" presId="urn:microsoft.com/office/officeart/2005/8/layout/hierarchy2"/>
    <dgm:cxn modelId="{FD612693-6AE2-47D3-98E0-7B7795E6BBC1}" type="presParOf" srcId="{D08A4EA2-BE08-4D9B-A9A8-44E903F6AA70}" destId="{C68A04D2-2410-460E-8B76-CE169BB5A9FF}" srcOrd="9" destOrd="0" presId="urn:microsoft.com/office/officeart/2005/8/layout/hierarchy2"/>
    <dgm:cxn modelId="{6B4F3DA8-1946-4CF6-86A1-643A17FF924F}" type="presParOf" srcId="{C68A04D2-2410-460E-8B76-CE169BB5A9FF}" destId="{B95462A8-D5BC-48B3-B60E-604EDE010A52}" srcOrd="0" destOrd="0" presId="urn:microsoft.com/office/officeart/2005/8/layout/hierarchy2"/>
    <dgm:cxn modelId="{18FDD34D-5E77-42F3-8EA9-635B0CBA2E11}" type="presParOf" srcId="{C68A04D2-2410-460E-8B76-CE169BB5A9FF}" destId="{26F01C42-E34A-44D8-B27F-F5469404167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9B9B67-2884-489C-A119-F16C92B1360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78C1A6-CD62-415A-9556-570EFC6D0378}">
      <dgm:prSet phldrT="[نص]"/>
      <dgm:spPr>
        <a:solidFill>
          <a:schemeClr val="bg1">
            <a:lumMod val="95000"/>
          </a:schemeClr>
        </a:solidFill>
        <a:ln>
          <a:solidFill>
            <a:srgbClr val="FF8AD8"/>
          </a:solidFill>
        </a:ln>
      </dgm:spPr>
      <dgm:t>
        <a:bodyPr/>
        <a:lstStyle/>
        <a:p>
          <a:r>
            <a:rPr lang="el-GR" b="1" dirty="0">
              <a:solidFill>
                <a:srgbClr val="FF8AD8"/>
              </a:solidFill>
            </a:rPr>
            <a:t>β</a:t>
          </a:r>
          <a:r>
            <a:rPr lang="en-US" b="1" dirty="0">
              <a:solidFill>
                <a:srgbClr val="FF8AD8"/>
              </a:solidFill>
            </a:rPr>
            <a:t> (B) cells:</a:t>
          </a:r>
        </a:p>
      </dgm:t>
    </dgm:pt>
    <dgm:pt modelId="{8E3BF9B8-8E7A-45A3-A7BF-0E9DC63B6D39}" type="parTrans" cxnId="{F73FF3EF-74C8-41E3-ADC9-7ECC5C150E37}">
      <dgm:prSet/>
      <dgm:spPr/>
      <dgm:t>
        <a:bodyPr/>
        <a:lstStyle/>
        <a:p>
          <a:endParaRPr lang="en-US"/>
        </a:p>
      </dgm:t>
    </dgm:pt>
    <dgm:pt modelId="{037BC3E1-62FA-47AF-9D7A-90770B052E96}" type="sibTrans" cxnId="{F73FF3EF-74C8-41E3-ADC9-7ECC5C150E37}">
      <dgm:prSet/>
      <dgm:spPr/>
      <dgm:t>
        <a:bodyPr/>
        <a:lstStyle/>
        <a:p>
          <a:endParaRPr lang="en-US"/>
        </a:p>
      </dgm:t>
    </dgm:pt>
    <dgm:pt modelId="{3A866D6A-5761-441A-8F22-704E3A9134EF}">
      <dgm:prSet phldrT="[نص]"/>
      <dgm:spPr>
        <a:solidFill>
          <a:schemeClr val="bg1">
            <a:alpha val="90000"/>
          </a:schemeClr>
        </a:solidFill>
        <a:ln>
          <a:solidFill>
            <a:srgbClr val="FF2F92">
              <a:alpha val="90000"/>
            </a:srgbClr>
          </a:solidFill>
        </a:ln>
      </dgm:spPr>
      <dgm:t>
        <a:bodyPr/>
        <a:lstStyle/>
        <a:p>
          <a:r>
            <a:rPr lang="en-US" dirty="0">
              <a:ea typeface="Arial" pitchFamily="34" charset="0"/>
            </a:rPr>
            <a:t>Constitute 70% of islet cells.</a:t>
          </a:r>
          <a:endParaRPr lang="en-US" dirty="0"/>
        </a:p>
      </dgm:t>
    </dgm:pt>
    <dgm:pt modelId="{C59BE9E6-CECC-48A4-B468-1942D55DDBF8}" type="parTrans" cxnId="{94B94F82-2EA7-48A4-B2AF-11C2C0F1FDA1}">
      <dgm:prSet/>
      <dgm:spPr/>
      <dgm:t>
        <a:bodyPr/>
        <a:lstStyle/>
        <a:p>
          <a:endParaRPr lang="en-US"/>
        </a:p>
      </dgm:t>
    </dgm:pt>
    <dgm:pt modelId="{FB493D09-D5A3-4D38-81AB-F3C669B6C19E}" type="sibTrans" cxnId="{94B94F82-2EA7-48A4-B2AF-11C2C0F1FDA1}">
      <dgm:prSet/>
      <dgm:spPr/>
      <dgm:t>
        <a:bodyPr/>
        <a:lstStyle/>
        <a:p>
          <a:endParaRPr lang="en-US"/>
        </a:p>
      </dgm:t>
    </dgm:pt>
    <dgm:pt modelId="{CE2A96AA-DF5C-4D1E-8FC0-D5B5C08E744A}">
      <dgm:prSet phldrT="[نص]"/>
      <dgm:spPr>
        <a:solidFill>
          <a:schemeClr val="bg1">
            <a:lumMod val="95000"/>
          </a:schemeClr>
        </a:solidFill>
        <a:ln>
          <a:solidFill>
            <a:srgbClr val="FF8AD8"/>
          </a:solidFill>
        </a:ln>
      </dgm:spPr>
      <dgm:t>
        <a:bodyPr/>
        <a:lstStyle/>
        <a:p>
          <a:r>
            <a:rPr lang="el-GR" b="1" dirty="0">
              <a:solidFill>
                <a:srgbClr val="FF8AD8"/>
              </a:solidFill>
            </a:rPr>
            <a:t>α</a:t>
          </a:r>
          <a:r>
            <a:rPr lang="en-US" b="1" dirty="0">
              <a:solidFill>
                <a:srgbClr val="FF8AD8"/>
              </a:solidFill>
            </a:rPr>
            <a:t> (A) cells:</a:t>
          </a:r>
        </a:p>
      </dgm:t>
    </dgm:pt>
    <dgm:pt modelId="{5F81EDF9-BBCF-4AE8-8BD8-BDCD5EFA349A}" type="parTrans" cxnId="{8D0196A2-EAAD-4C1E-8924-90469C86CC86}">
      <dgm:prSet/>
      <dgm:spPr/>
      <dgm:t>
        <a:bodyPr/>
        <a:lstStyle/>
        <a:p>
          <a:endParaRPr lang="en-US"/>
        </a:p>
      </dgm:t>
    </dgm:pt>
    <dgm:pt modelId="{A0FC9080-2DF3-496E-A117-579D8062E9C4}" type="sibTrans" cxnId="{8D0196A2-EAAD-4C1E-8924-90469C86CC86}">
      <dgm:prSet/>
      <dgm:spPr/>
      <dgm:t>
        <a:bodyPr/>
        <a:lstStyle/>
        <a:p>
          <a:endParaRPr lang="en-US"/>
        </a:p>
      </dgm:t>
    </dgm:pt>
    <dgm:pt modelId="{F23387B2-BD4C-469E-90B9-1FD2C5D329EA}">
      <dgm:prSet phldrT="[نص]"/>
      <dgm:spPr>
        <a:solidFill>
          <a:schemeClr val="bg1">
            <a:alpha val="90000"/>
          </a:schemeClr>
        </a:solidFill>
        <a:ln>
          <a:solidFill>
            <a:srgbClr val="FF2F92">
              <a:alpha val="90000"/>
            </a:srgbClr>
          </a:solidFill>
        </a:ln>
      </dgm:spPr>
      <dgm:t>
        <a:bodyPr/>
        <a:lstStyle/>
        <a:p>
          <a:r>
            <a:rPr lang="en-US" dirty="0">
              <a:ea typeface="Arial" pitchFamily="34" charset="0"/>
            </a:rPr>
            <a:t>Constitute 15-20%.</a:t>
          </a:r>
          <a:endParaRPr lang="en-US" dirty="0"/>
        </a:p>
      </dgm:t>
    </dgm:pt>
    <dgm:pt modelId="{269483D3-A144-449E-A7B8-FB1F16F5A236}" type="parTrans" cxnId="{7D4B50DE-11E5-4EAF-923D-585BC67DA91F}">
      <dgm:prSet/>
      <dgm:spPr/>
      <dgm:t>
        <a:bodyPr/>
        <a:lstStyle/>
        <a:p>
          <a:endParaRPr lang="en-US"/>
        </a:p>
      </dgm:t>
    </dgm:pt>
    <dgm:pt modelId="{C87266E8-7610-4356-A2DE-37BDA10175ED}" type="sibTrans" cxnId="{7D4B50DE-11E5-4EAF-923D-585BC67DA91F}">
      <dgm:prSet/>
      <dgm:spPr/>
      <dgm:t>
        <a:bodyPr/>
        <a:lstStyle/>
        <a:p>
          <a:endParaRPr lang="en-US"/>
        </a:p>
      </dgm:t>
    </dgm:pt>
    <dgm:pt modelId="{BCC80B94-6864-4AAD-AAF7-6C0EB7AF8BA9}">
      <dgm:prSet phldrT="[نص]"/>
      <dgm:spPr>
        <a:solidFill>
          <a:schemeClr val="bg1">
            <a:lumMod val="95000"/>
          </a:schemeClr>
        </a:solidFill>
        <a:ln>
          <a:solidFill>
            <a:srgbClr val="FF8AD8"/>
          </a:solidFill>
        </a:ln>
      </dgm:spPr>
      <dgm:t>
        <a:bodyPr/>
        <a:lstStyle/>
        <a:p>
          <a:r>
            <a:rPr lang="el-GR" b="1" dirty="0">
              <a:solidFill>
                <a:srgbClr val="FF8AD8"/>
              </a:solidFill>
            </a:rPr>
            <a:t>δ (</a:t>
          </a:r>
          <a:r>
            <a:rPr lang="en-US" b="1" dirty="0">
              <a:solidFill>
                <a:srgbClr val="FF8AD8"/>
              </a:solidFill>
            </a:rPr>
            <a:t>D) </a:t>
          </a:r>
          <a:r>
            <a:rPr lang="en-US" b="0" dirty="0">
              <a:solidFill>
                <a:srgbClr val="FF8AD8"/>
              </a:solidFill>
            </a:rPr>
            <a:t>cells:</a:t>
          </a:r>
        </a:p>
      </dgm:t>
    </dgm:pt>
    <dgm:pt modelId="{D78688B6-4BE8-4812-BAA2-A0E89B80FF8B}" type="parTrans" cxnId="{B2A0194D-9113-42B4-BE29-7BF26EB04558}">
      <dgm:prSet/>
      <dgm:spPr/>
      <dgm:t>
        <a:bodyPr/>
        <a:lstStyle/>
        <a:p>
          <a:endParaRPr lang="en-US"/>
        </a:p>
      </dgm:t>
    </dgm:pt>
    <dgm:pt modelId="{3D3D0D45-D819-44C4-BA31-C67E2BA81E56}" type="sibTrans" cxnId="{B2A0194D-9113-42B4-BE29-7BF26EB04558}">
      <dgm:prSet/>
      <dgm:spPr/>
      <dgm:t>
        <a:bodyPr/>
        <a:lstStyle/>
        <a:p>
          <a:endParaRPr lang="en-US"/>
        </a:p>
      </dgm:t>
    </dgm:pt>
    <dgm:pt modelId="{408973F4-13B8-4264-B858-914DCEC84429}">
      <dgm:prSet phldrT="[نص]"/>
      <dgm:spPr>
        <a:solidFill>
          <a:schemeClr val="bg1">
            <a:alpha val="90000"/>
          </a:schemeClr>
        </a:solidFill>
        <a:ln>
          <a:solidFill>
            <a:srgbClr val="FF2F92">
              <a:alpha val="90000"/>
            </a:srgbClr>
          </a:solidFill>
        </a:ln>
      </dgm:spPr>
      <dgm:t>
        <a:bodyPr/>
        <a:lstStyle/>
        <a:p>
          <a:r>
            <a:rPr lang="en-US" dirty="0">
              <a:ea typeface="Arial" pitchFamily="34" charset="0"/>
            </a:rPr>
            <a:t>Constitute 5-10% of islet cells.</a:t>
          </a:r>
          <a:endParaRPr lang="en-US" dirty="0"/>
        </a:p>
      </dgm:t>
    </dgm:pt>
    <dgm:pt modelId="{03082FAD-FE38-455F-BE4A-AC0DA9F9BC8F}" type="parTrans" cxnId="{C8B584B4-B849-401F-8E7D-BF5DDCBBFC3E}">
      <dgm:prSet/>
      <dgm:spPr/>
      <dgm:t>
        <a:bodyPr/>
        <a:lstStyle/>
        <a:p>
          <a:endParaRPr lang="en-US"/>
        </a:p>
      </dgm:t>
    </dgm:pt>
    <dgm:pt modelId="{55935994-6043-4CDB-AD21-281CD8229882}" type="sibTrans" cxnId="{C8B584B4-B849-401F-8E7D-BF5DDCBBFC3E}">
      <dgm:prSet/>
      <dgm:spPr/>
      <dgm:t>
        <a:bodyPr/>
        <a:lstStyle/>
        <a:p>
          <a:endParaRPr lang="en-US"/>
        </a:p>
      </dgm:t>
    </dgm:pt>
    <dgm:pt modelId="{8AAA1F75-A5D6-45EE-8076-563C39223D71}">
      <dgm:prSet/>
      <dgm:spPr>
        <a:solidFill>
          <a:schemeClr val="bg1">
            <a:lumMod val="95000"/>
          </a:schemeClr>
        </a:solidFill>
        <a:ln>
          <a:solidFill>
            <a:srgbClr val="FF8AD8"/>
          </a:solidFill>
        </a:ln>
      </dgm:spPr>
      <dgm:t>
        <a:bodyPr/>
        <a:lstStyle/>
        <a:p>
          <a:r>
            <a:rPr lang="en-US" b="1" dirty="0">
              <a:solidFill>
                <a:srgbClr val="FF8AD8"/>
              </a:solidFill>
            </a:rPr>
            <a:t>G cells:</a:t>
          </a:r>
        </a:p>
      </dgm:t>
    </dgm:pt>
    <dgm:pt modelId="{97D11419-595D-4B11-8F66-01D48CFE09E8}" type="parTrans" cxnId="{8607FD30-6BA6-4E09-85F0-804E8D6AF9B4}">
      <dgm:prSet/>
      <dgm:spPr/>
      <dgm:t>
        <a:bodyPr/>
        <a:lstStyle/>
        <a:p>
          <a:endParaRPr lang="en-US"/>
        </a:p>
      </dgm:t>
    </dgm:pt>
    <dgm:pt modelId="{5B38B8C3-F146-406E-9168-49FA5F2E6183}" type="sibTrans" cxnId="{8607FD30-6BA6-4E09-85F0-804E8D6AF9B4}">
      <dgm:prSet/>
      <dgm:spPr/>
      <dgm:t>
        <a:bodyPr/>
        <a:lstStyle/>
        <a:p>
          <a:endParaRPr lang="en-US"/>
        </a:p>
      </dgm:t>
    </dgm:pt>
    <dgm:pt modelId="{67DFEDB8-4310-4CCD-A511-40A52A54A951}">
      <dgm:prSet custT="1"/>
      <dgm:spPr>
        <a:solidFill>
          <a:schemeClr val="bg1">
            <a:alpha val="90000"/>
          </a:schemeClr>
        </a:solidFill>
        <a:ln>
          <a:solidFill>
            <a:srgbClr val="FF2F92">
              <a:alpha val="90000"/>
            </a:srgbClr>
          </a:solidFill>
        </a:ln>
      </dgm:spPr>
      <dgm:t>
        <a:bodyPr/>
        <a:lstStyle/>
        <a:p>
          <a:r>
            <a:rPr lang="en-US" sz="1600" dirty="0">
              <a:ea typeface="Arial" pitchFamily="34" charset="0"/>
            </a:rPr>
            <a:t>Constitute 1% of islet cells.</a:t>
          </a:r>
          <a:endParaRPr lang="en-US" sz="1600" dirty="0"/>
        </a:p>
      </dgm:t>
    </dgm:pt>
    <dgm:pt modelId="{9E5ED41E-95C0-45D3-8E12-8C99B8508264}" type="parTrans" cxnId="{DC227517-558D-495E-9FC3-58574BBBADDB}">
      <dgm:prSet/>
      <dgm:spPr/>
      <dgm:t>
        <a:bodyPr/>
        <a:lstStyle/>
        <a:p>
          <a:endParaRPr lang="en-US"/>
        </a:p>
      </dgm:t>
    </dgm:pt>
    <dgm:pt modelId="{7E757E88-65D4-4B2F-9E2D-E4083119184A}" type="sibTrans" cxnId="{DC227517-558D-495E-9FC3-58574BBBADDB}">
      <dgm:prSet/>
      <dgm:spPr/>
      <dgm:t>
        <a:bodyPr/>
        <a:lstStyle/>
        <a:p>
          <a:endParaRPr lang="en-US"/>
        </a:p>
      </dgm:t>
    </dgm:pt>
    <dgm:pt modelId="{783ACC16-8C6A-4BB6-9289-61B63C7EB8DF}">
      <dgm:prSet/>
      <dgm:spPr>
        <a:solidFill>
          <a:schemeClr val="bg1">
            <a:lumMod val="95000"/>
          </a:schemeClr>
        </a:solidFill>
        <a:ln>
          <a:solidFill>
            <a:srgbClr val="FF8AD8"/>
          </a:solidFill>
        </a:ln>
      </dgm:spPr>
      <dgm:t>
        <a:bodyPr/>
        <a:lstStyle/>
        <a:p>
          <a:r>
            <a:rPr lang="en-US" b="1" dirty="0">
              <a:solidFill>
                <a:srgbClr val="FF8AD8"/>
              </a:solidFill>
            </a:rPr>
            <a:t>PP cells:</a:t>
          </a:r>
        </a:p>
      </dgm:t>
    </dgm:pt>
    <dgm:pt modelId="{510840FE-8FF7-4607-94F7-6AB8256EE44B}" type="parTrans" cxnId="{10870F18-AFE6-4711-8441-0BA766E52797}">
      <dgm:prSet/>
      <dgm:spPr/>
      <dgm:t>
        <a:bodyPr/>
        <a:lstStyle/>
        <a:p>
          <a:endParaRPr lang="en-US"/>
        </a:p>
      </dgm:t>
    </dgm:pt>
    <dgm:pt modelId="{9CCDECBC-3A97-438E-86FE-C57D5CBD27D0}" type="sibTrans" cxnId="{10870F18-AFE6-4711-8441-0BA766E52797}">
      <dgm:prSet/>
      <dgm:spPr/>
      <dgm:t>
        <a:bodyPr/>
        <a:lstStyle/>
        <a:p>
          <a:endParaRPr lang="en-US"/>
        </a:p>
      </dgm:t>
    </dgm:pt>
    <dgm:pt modelId="{C1DFB75C-FAB5-4D14-9B47-BEE2DE7DE178}">
      <dgm:prSet/>
      <dgm:spPr>
        <a:solidFill>
          <a:schemeClr val="bg1">
            <a:alpha val="90000"/>
          </a:schemeClr>
        </a:solidFill>
        <a:ln>
          <a:solidFill>
            <a:srgbClr val="FF2F92">
              <a:alpha val="90000"/>
            </a:srgbClr>
          </a:solidFill>
        </a:ln>
      </dgm:spPr>
      <dgm:t>
        <a:bodyPr/>
        <a:lstStyle/>
        <a:p>
          <a:r>
            <a:rPr lang="en-US" dirty="0">
              <a:ea typeface="Arial" pitchFamily="34" charset="0"/>
            </a:rPr>
            <a:t>Concentrated in islet </a:t>
          </a:r>
          <a:r>
            <a:rPr lang="en-US" dirty="0">
              <a:solidFill>
                <a:srgbClr val="FF0000"/>
              </a:solidFill>
              <a:ea typeface="Arial" pitchFamily="34" charset="0"/>
            </a:rPr>
            <a:t>center</a:t>
          </a:r>
          <a:r>
            <a:rPr lang="en-US" dirty="0">
              <a:ea typeface="Arial" pitchFamily="34" charset="0"/>
            </a:rPr>
            <a:t>.</a:t>
          </a:r>
        </a:p>
      </dgm:t>
    </dgm:pt>
    <dgm:pt modelId="{7C5E8500-A03D-4009-BD1E-1FEFA2E6CC59}" type="parTrans" cxnId="{26FBC1CA-E3E6-4303-824E-B2D7726EE025}">
      <dgm:prSet/>
      <dgm:spPr/>
      <dgm:t>
        <a:bodyPr/>
        <a:lstStyle/>
        <a:p>
          <a:endParaRPr lang="en-US"/>
        </a:p>
      </dgm:t>
    </dgm:pt>
    <dgm:pt modelId="{45AC6BCA-5D87-46AE-9AE3-36EAD2E2195B}" type="sibTrans" cxnId="{26FBC1CA-E3E6-4303-824E-B2D7726EE025}">
      <dgm:prSet/>
      <dgm:spPr/>
      <dgm:t>
        <a:bodyPr/>
        <a:lstStyle/>
        <a:p>
          <a:endParaRPr lang="en-US"/>
        </a:p>
      </dgm:t>
    </dgm:pt>
    <dgm:pt modelId="{AF7F150F-D14D-4255-875D-9D2A9710A7DC}">
      <dgm:prSet/>
      <dgm:spPr>
        <a:solidFill>
          <a:schemeClr val="bg1">
            <a:alpha val="90000"/>
          </a:schemeClr>
        </a:solidFill>
        <a:ln>
          <a:solidFill>
            <a:srgbClr val="FF2F92">
              <a:alpha val="90000"/>
            </a:srgbClr>
          </a:solidFill>
        </a:ln>
      </dgm:spPr>
      <dgm:t>
        <a:bodyPr/>
        <a:lstStyle/>
        <a:p>
          <a:r>
            <a:rPr lang="en-US" b="1" dirty="0">
              <a:ea typeface="Arial" pitchFamily="34" charset="0"/>
            </a:rPr>
            <a:t>Function: </a:t>
          </a:r>
          <a:r>
            <a:rPr lang="en-US" dirty="0">
              <a:ea typeface="Arial" pitchFamily="34" charset="0"/>
            </a:rPr>
            <a:t>secrete </a:t>
          </a:r>
          <a:r>
            <a:rPr lang="en-US" u="sng" dirty="0">
              <a:solidFill>
                <a:srgbClr val="FF0000"/>
              </a:solidFill>
              <a:ea typeface="Arial" pitchFamily="34" charset="0"/>
            </a:rPr>
            <a:t>insulin</a:t>
          </a:r>
          <a:r>
            <a:rPr lang="en-US" dirty="0">
              <a:ea typeface="Arial" pitchFamily="34" charset="0"/>
            </a:rPr>
            <a:t> which ↓ blood sugar.</a:t>
          </a:r>
        </a:p>
      </dgm:t>
    </dgm:pt>
    <dgm:pt modelId="{507E9881-8484-4F0D-8DEE-92EA04124E04}" type="parTrans" cxnId="{A5B3CD02-D7EB-496C-AD07-600B83804262}">
      <dgm:prSet/>
      <dgm:spPr/>
      <dgm:t>
        <a:bodyPr/>
        <a:lstStyle/>
        <a:p>
          <a:endParaRPr lang="en-US"/>
        </a:p>
      </dgm:t>
    </dgm:pt>
    <dgm:pt modelId="{660AF443-BAEE-4AA7-8EDE-D3E0F59EFBB9}" type="sibTrans" cxnId="{A5B3CD02-D7EB-496C-AD07-600B83804262}">
      <dgm:prSet/>
      <dgm:spPr/>
      <dgm:t>
        <a:bodyPr/>
        <a:lstStyle/>
        <a:p>
          <a:endParaRPr lang="en-US"/>
        </a:p>
      </dgm:t>
    </dgm:pt>
    <dgm:pt modelId="{7B075588-9AB7-4FEF-9DF2-EBEABC74EEBA}">
      <dgm:prSet/>
      <dgm:spPr>
        <a:solidFill>
          <a:schemeClr val="bg1">
            <a:alpha val="90000"/>
          </a:schemeClr>
        </a:solidFill>
        <a:ln>
          <a:solidFill>
            <a:srgbClr val="FF2F92">
              <a:alpha val="90000"/>
            </a:srgbClr>
          </a:solidFill>
        </a:ln>
      </dgm:spPr>
      <dgm:t>
        <a:bodyPr/>
        <a:lstStyle/>
        <a:p>
          <a:r>
            <a:rPr lang="en-US" dirty="0">
              <a:ea typeface="Arial" pitchFamily="34" charset="0"/>
            </a:rPr>
            <a:t>Concentrated in islet </a:t>
          </a:r>
          <a:r>
            <a:rPr lang="en-US" dirty="0">
              <a:solidFill>
                <a:srgbClr val="FF0000"/>
              </a:solidFill>
              <a:ea typeface="Arial" pitchFamily="34" charset="0"/>
            </a:rPr>
            <a:t>periphery</a:t>
          </a:r>
          <a:r>
            <a:rPr lang="en-US" dirty="0">
              <a:ea typeface="Arial" pitchFamily="34" charset="0"/>
            </a:rPr>
            <a:t>.</a:t>
          </a:r>
        </a:p>
      </dgm:t>
    </dgm:pt>
    <dgm:pt modelId="{F8275613-68F8-4F38-BC8F-9BA7A25F2B36}" type="parTrans" cxnId="{6132CBBB-B592-4094-933F-A39691718334}">
      <dgm:prSet/>
      <dgm:spPr/>
      <dgm:t>
        <a:bodyPr/>
        <a:lstStyle/>
        <a:p>
          <a:endParaRPr lang="en-US"/>
        </a:p>
      </dgm:t>
    </dgm:pt>
    <dgm:pt modelId="{C5838364-4513-4128-844D-F16E53B74EC9}" type="sibTrans" cxnId="{6132CBBB-B592-4094-933F-A39691718334}">
      <dgm:prSet/>
      <dgm:spPr/>
      <dgm:t>
        <a:bodyPr/>
        <a:lstStyle/>
        <a:p>
          <a:endParaRPr lang="en-US"/>
        </a:p>
      </dgm:t>
    </dgm:pt>
    <dgm:pt modelId="{61233153-BACD-414B-82A3-B277657E5727}">
      <dgm:prSet/>
      <dgm:spPr>
        <a:solidFill>
          <a:schemeClr val="bg1">
            <a:alpha val="90000"/>
          </a:schemeClr>
        </a:solidFill>
        <a:ln>
          <a:solidFill>
            <a:srgbClr val="FF2F92">
              <a:alpha val="90000"/>
            </a:srgbClr>
          </a:solidFill>
        </a:ln>
      </dgm:spPr>
      <dgm:t>
        <a:bodyPr/>
        <a:lstStyle/>
        <a:p>
          <a:r>
            <a:rPr lang="en-US" dirty="0">
              <a:ea typeface="Arial" pitchFamily="34" charset="0"/>
            </a:rPr>
            <a:t>Granules are much more numerous, more tightly packed, smaller, and denser than those of β cells.</a:t>
          </a:r>
        </a:p>
      </dgm:t>
    </dgm:pt>
    <dgm:pt modelId="{4C03798B-AAC4-4B44-8E16-EEE74DA72AAD}" type="parTrans" cxnId="{03575DC4-8ED6-41AC-AE51-9099AAEB4731}">
      <dgm:prSet/>
      <dgm:spPr/>
      <dgm:t>
        <a:bodyPr/>
        <a:lstStyle/>
        <a:p>
          <a:endParaRPr lang="en-US"/>
        </a:p>
      </dgm:t>
    </dgm:pt>
    <dgm:pt modelId="{A70593FC-1A18-4AEE-A181-4D3E5DEDD1FD}" type="sibTrans" cxnId="{03575DC4-8ED6-41AC-AE51-9099AAEB4731}">
      <dgm:prSet/>
      <dgm:spPr/>
      <dgm:t>
        <a:bodyPr/>
        <a:lstStyle/>
        <a:p>
          <a:endParaRPr lang="en-US"/>
        </a:p>
      </dgm:t>
    </dgm:pt>
    <dgm:pt modelId="{D01BC236-708A-4AD8-AF51-3D3D182BBC47}">
      <dgm:prSet/>
      <dgm:spPr>
        <a:solidFill>
          <a:schemeClr val="bg1">
            <a:alpha val="90000"/>
          </a:schemeClr>
        </a:solidFill>
        <a:ln>
          <a:solidFill>
            <a:srgbClr val="FF2F92">
              <a:alpha val="90000"/>
            </a:srgbClr>
          </a:solidFill>
        </a:ln>
      </dgm:spPr>
      <dgm:t>
        <a:bodyPr/>
        <a:lstStyle/>
        <a:p>
          <a:r>
            <a:rPr lang="en-US" b="1" dirty="0">
              <a:ea typeface="Arial" pitchFamily="34" charset="0"/>
            </a:rPr>
            <a:t>Function: </a:t>
          </a:r>
          <a:r>
            <a:rPr lang="en-US" dirty="0">
              <a:ea typeface="Arial" pitchFamily="34" charset="0"/>
            </a:rPr>
            <a:t>secrete </a:t>
          </a:r>
          <a:r>
            <a:rPr lang="en-US" u="sng" dirty="0">
              <a:solidFill>
                <a:srgbClr val="FF0000"/>
              </a:solidFill>
              <a:ea typeface="Arial" pitchFamily="34" charset="0"/>
            </a:rPr>
            <a:t>glucagon</a:t>
          </a:r>
          <a:r>
            <a:rPr lang="en-US" dirty="0">
              <a:ea typeface="Arial" pitchFamily="34" charset="0"/>
            </a:rPr>
            <a:t> which ↑ blood sugar.</a:t>
          </a:r>
        </a:p>
      </dgm:t>
    </dgm:pt>
    <dgm:pt modelId="{3DDD8A2B-5C5F-466E-B748-85425B536AB9}" type="parTrans" cxnId="{76BD2B6D-043B-480B-AD2D-7D0F7CB918B7}">
      <dgm:prSet/>
      <dgm:spPr/>
      <dgm:t>
        <a:bodyPr/>
        <a:lstStyle/>
        <a:p>
          <a:endParaRPr lang="en-US"/>
        </a:p>
      </dgm:t>
    </dgm:pt>
    <dgm:pt modelId="{48AEEA17-9699-45B2-A896-11D0CE65C3C9}" type="sibTrans" cxnId="{76BD2B6D-043B-480B-AD2D-7D0F7CB918B7}">
      <dgm:prSet/>
      <dgm:spPr/>
      <dgm:t>
        <a:bodyPr/>
        <a:lstStyle/>
        <a:p>
          <a:endParaRPr lang="en-US"/>
        </a:p>
      </dgm:t>
    </dgm:pt>
    <dgm:pt modelId="{E08D4394-CD17-454E-BBCC-3D7B48754CA7}">
      <dgm:prSet/>
      <dgm:spPr>
        <a:solidFill>
          <a:schemeClr val="bg1">
            <a:alpha val="90000"/>
          </a:schemeClr>
        </a:solidFill>
        <a:ln>
          <a:solidFill>
            <a:srgbClr val="FF2F92">
              <a:alpha val="90000"/>
            </a:srgbClr>
          </a:solidFill>
        </a:ln>
      </dgm:spPr>
      <dgm:t>
        <a:bodyPr/>
        <a:lstStyle/>
        <a:p>
          <a:r>
            <a:rPr lang="en-US" dirty="0">
              <a:ea typeface="Arial" pitchFamily="34" charset="0"/>
            </a:rPr>
            <a:t>Scattered </a:t>
          </a:r>
          <a:r>
            <a:rPr lang="en-US" dirty="0">
              <a:solidFill>
                <a:srgbClr val="00B050"/>
              </a:solidFill>
              <a:ea typeface="Arial" pitchFamily="34" charset="0"/>
            </a:rPr>
            <a:t>(doesn’t have a certain distribution ) </a:t>
          </a:r>
          <a:r>
            <a:rPr lang="en-US" dirty="0">
              <a:ea typeface="Arial" pitchFamily="34" charset="0"/>
            </a:rPr>
            <a:t>throughout the islet.</a:t>
          </a:r>
        </a:p>
      </dgm:t>
    </dgm:pt>
    <dgm:pt modelId="{31A3D1A0-5BAF-42E2-9606-E83BCFE914CC}" type="parTrans" cxnId="{B762BEC1-B8CA-4937-A4C8-61582DF9A6C0}">
      <dgm:prSet/>
      <dgm:spPr/>
      <dgm:t>
        <a:bodyPr/>
        <a:lstStyle/>
        <a:p>
          <a:endParaRPr lang="en-US"/>
        </a:p>
      </dgm:t>
    </dgm:pt>
    <dgm:pt modelId="{BA7D893B-5464-4B7B-A41F-73FE47473F0A}" type="sibTrans" cxnId="{B762BEC1-B8CA-4937-A4C8-61582DF9A6C0}">
      <dgm:prSet/>
      <dgm:spPr/>
      <dgm:t>
        <a:bodyPr/>
        <a:lstStyle/>
        <a:p>
          <a:endParaRPr lang="en-US"/>
        </a:p>
      </dgm:t>
    </dgm:pt>
    <dgm:pt modelId="{9EEFC11F-3B6B-4210-A3B4-AE75FC37D33F}">
      <dgm:prSet/>
      <dgm:spPr>
        <a:solidFill>
          <a:schemeClr val="bg1">
            <a:alpha val="90000"/>
          </a:schemeClr>
        </a:solidFill>
        <a:ln>
          <a:solidFill>
            <a:srgbClr val="FF2F92">
              <a:alpha val="90000"/>
            </a:srgbClr>
          </a:solidFill>
        </a:ln>
      </dgm:spPr>
      <dgm:t>
        <a:bodyPr/>
        <a:lstStyle/>
        <a:p>
          <a:r>
            <a:rPr lang="en-US" dirty="0">
              <a:ea typeface="Arial" pitchFamily="34" charset="0"/>
            </a:rPr>
            <a:t>Granules are less dense than those of β and </a:t>
          </a:r>
          <a:r>
            <a:rPr lang="el-GR" dirty="0">
              <a:ea typeface="Arial" pitchFamily="34" charset="0"/>
            </a:rPr>
            <a:t>α </a:t>
          </a:r>
          <a:r>
            <a:rPr lang="en-US" dirty="0">
              <a:ea typeface="Arial" pitchFamily="34" charset="0"/>
            </a:rPr>
            <a:t>cells.</a:t>
          </a:r>
        </a:p>
      </dgm:t>
    </dgm:pt>
    <dgm:pt modelId="{84BE3EEB-03A2-43D4-910C-AE332AD975B5}" type="parTrans" cxnId="{7864EB9E-8978-41E1-A029-A48E9F89FC11}">
      <dgm:prSet/>
      <dgm:spPr/>
      <dgm:t>
        <a:bodyPr/>
        <a:lstStyle/>
        <a:p>
          <a:endParaRPr lang="en-US"/>
        </a:p>
      </dgm:t>
    </dgm:pt>
    <dgm:pt modelId="{F7CA5D9C-B71E-4D23-B5B9-334E068E2322}" type="sibTrans" cxnId="{7864EB9E-8978-41E1-A029-A48E9F89FC11}">
      <dgm:prSet/>
      <dgm:spPr/>
      <dgm:t>
        <a:bodyPr/>
        <a:lstStyle/>
        <a:p>
          <a:endParaRPr lang="en-US"/>
        </a:p>
      </dgm:t>
    </dgm:pt>
    <dgm:pt modelId="{ABAED44C-9B4A-46F9-BF45-A1AFBE5AA726}">
      <dgm:prSet/>
      <dgm:spPr>
        <a:solidFill>
          <a:schemeClr val="bg1">
            <a:alpha val="90000"/>
          </a:schemeClr>
        </a:solidFill>
        <a:ln>
          <a:solidFill>
            <a:srgbClr val="FF2F92">
              <a:alpha val="90000"/>
            </a:srgbClr>
          </a:solidFill>
        </a:ln>
      </dgm:spPr>
      <dgm:t>
        <a:bodyPr/>
        <a:lstStyle/>
        <a:p>
          <a:r>
            <a:rPr lang="en-US" b="1" dirty="0">
              <a:ea typeface="Arial" pitchFamily="34" charset="0"/>
            </a:rPr>
            <a:t>Function: </a:t>
          </a:r>
          <a:r>
            <a:rPr lang="en-US" dirty="0">
              <a:ea typeface="Arial" pitchFamily="34" charset="0"/>
            </a:rPr>
            <a:t>secrete </a:t>
          </a:r>
          <a:r>
            <a:rPr lang="en-US" u="sng" dirty="0" err="1">
              <a:solidFill>
                <a:srgbClr val="FF0000"/>
              </a:solidFill>
              <a:ea typeface="Arial" pitchFamily="34" charset="0"/>
            </a:rPr>
            <a:t>somatostatin</a:t>
          </a:r>
          <a:r>
            <a:rPr lang="en-US" dirty="0">
              <a:ea typeface="Arial" pitchFamily="34" charset="0"/>
            </a:rPr>
            <a:t> which ↓ release of hormones from </a:t>
          </a:r>
          <a:r>
            <a:rPr lang="en-US" b="1" dirty="0">
              <a:ea typeface="Arial" pitchFamily="34" charset="0"/>
            </a:rPr>
            <a:t>endocrine pancreas and enzymes </a:t>
          </a:r>
          <a:r>
            <a:rPr lang="en-US" dirty="0">
              <a:ea typeface="Arial" pitchFamily="34" charset="0"/>
            </a:rPr>
            <a:t>from </a:t>
          </a:r>
          <a:r>
            <a:rPr lang="en-US" b="1" dirty="0">
              <a:ea typeface="Arial" pitchFamily="34" charset="0"/>
            </a:rPr>
            <a:t>exocrine pancreas</a:t>
          </a:r>
          <a:r>
            <a:rPr lang="en-US" dirty="0">
              <a:ea typeface="Arial" pitchFamily="34" charset="0"/>
            </a:rPr>
            <a:t>.</a:t>
          </a:r>
        </a:p>
      </dgm:t>
    </dgm:pt>
    <dgm:pt modelId="{3352DD8E-F916-4075-A7D9-CD9A984B0951}" type="parTrans" cxnId="{3ABA1205-7E5C-4A9B-AE69-2C73C0A05C68}">
      <dgm:prSet/>
      <dgm:spPr/>
      <dgm:t>
        <a:bodyPr/>
        <a:lstStyle/>
        <a:p>
          <a:endParaRPr lang="en-US"/>
        </a:p>
      </dgm:t>
    </dgm:pt>
    <dgm:pt modelId="{7D888026-8599-4655-A4B1-1A974926DF85}" type="sibTrans" cxnId="{3ABA1205-7E5C-4A9B-AE69-2C73C0A05C68}">
      <dgm:prSet/>
      <dgm:spPr/>
      <dgm:t>
        <a:bodyPr/>
        <a:lstStyle/>
        <a:p>
          <a:endParaRPr lang="en-US"/>
        </a:p>
      </dgm:t>
    </dgm:pt>
    <dgm:pt modelId="{5C836855-DDCF-467C-9DE2-19AF81E30149}">
      <dgm:prSet custT="1"/>
      <dgm:spPr>
        <a:solidFill>
          <a:schemeClr val="bg1">
            <a:alpha val="90000"/>
          </a:schemeClr>
        </a:solidFill>
        <a:ln>
          <a:solidFill>
            <a:srgbClr val="FF2F92">
              <a:alpha val="90000"/>
            </a:srgbClr>
          </a:solidFill>
        </a:ln>
      </dgm:spPr>
      <dgm:t>
        <a:bodyPr/>
        <a:lstStyle/>
        <a:p>
          <a:r>
            <a:rPr lang="en-US" sz="1600" dirty="0">
              <a:ea typeface="Arial" pitchFamily="34" charset="0"/>
            </a:rPr>
            <a:t>Scattered throughout the islet.</a:t>
          </a:r>
        </a:p>
      </dgm:t>
    </dgm:pt>
    <dgm:pt modelId="{02AC9069-5FB6-4415-85BF-210668F27563}" type="parTrans" cxnId="{16270BC5-B4BC-4D11-9B2E-2762532F0626}">
      <dgm:prSet/>
      <dgm:spPr/>
      <dgm:t>
        <a:bodyPr/>
        <a:lstStyle/>
        <a:p>
          <a:endParaRPr lang="en-US"/>
        </a:p>
      </dgm:t>
    </dgm:pt>
    <dgm:pt modelId="{C8AEBDDA-0D14-4948-B4D1-FC977403B5FE}" type="sibTrans" cxnId="{16270BC5-B4BC-4D11-9B2E-2762532F0626}">
      <dgm:prSet/>
      <dgm:spPr/>
      <dgm:t>
        <a:bodyPr/>
        <a:lstStyle/>
        <a:p>
          <a:endParaRPr lang="en-US"/>
        </a:p>
      </dgm:t>
    </dgm:pt>
    <dgm:pt modelId="{BACDC3C2-014B-404D-B87B-C98DA654A1ED}">
      <dgm:prSet custT="1"/>
      <dgm:spPr>
        <a:solidFill>
          <a:schemeClr val="bg1">
            <a:alpha val="90000"/>
          </a:schemeClr>
        </a:solidFill>
        <a:ln>
          <a:solidFill>
            <a:srgbClr val="FF2F92">
              <a:alpha val="90000"/>
            </a:srgbClr>
          </a:solidFill>
        </a:ln>
      </dgm:spPr>
      <dgm:t>
        <a:bodyPr/>
        <a:lstStyle/>
        <a:p>
          <a:r>
            <a:rPr lang="en-US" sz="1600" b="1" dirty="0">
              <a:ea typeface="Arial" pitchFamily="34" charset="0"/>
            </a:rPr>
            <a:t>Function: </a:t>
          </a:r>
          <a:r>
            <a:rPr lang="en-US" sz="1600" dirty="0">
              <a:ea typeface="Arial" pitchFamily="34" charset="0"/>
            </a:rPr>
            <a:t>secrete </a:t>
          </a:r>
          <a:r>
            <a:rPr lang="en-US" sz="1600" u="sng" dirty="0" err="1">
              <a:solidFill>
                <a:srgbClr val="FF0000"/>
              </a:solidFill>
              <a:ea typeface="Arial" pitchFamily="34" charset="0"/>
            </a:rPr>
            <a:t>gastrin</a:t>
          </a:r>
          <a:r>
            <a:rPr lang="en-US" sz="1600" dirty="0">
              <a:ea typeface="Arial" pitchFamily="34" charset="0"/>
            </a:rPr>
            <a:t> which ↑ production of </a:t>
          </a:r>
          <a:r>
            <a:rPr lang="en-US" sz="1600" dirty="0" err="1">
              <a:ea typeface="Arial" pitchFamily="34" charset="0"/>
            </a:rPr>
            <a:t>HCl</a:t>
          </a:r>
          <a:r>
            <a:rPr lang="en-US" sz="1600" dirty="0">
              <a:ea typeface="Arial" pitchFamily="34" charset="0"/>
            </a:rPr>
            <a:t> by parietal cells of the stomach.</a:t>
          </a:r>
        </a:p>
      </dgm:t>
    </dgm:pt>
    <dgm:pt modelId="{87E61598-0623-4C99-B06A-87B6A7EA1F30}" type="parTrans" cxnId="{0DF2E6F0-12BD-47C9-B6BA-E27C78A9EE2A}">
      <dgm:prSet/>
      <dgm:spPr/>
      <dgm:t>
        <a:bodyPr/>
        <a:lstStyle/>
        <a:p>
          <a:endParaRPr lang="en-US"/>
        </a:p>
      </dgm:t>
    </dgm:pt>
    <dgm:pt modelId="{FCA4AE37-0C20-469E-9B75-7A3003467656}" type="sibTrans" cxnId="{0DF2E6F0-12BD-47C9-B6BA-E27C78A9EE2A}">
      <dgm:prSet/>
      <dgm:spPr/>
      <dgm:t>
        <a:bodyPr/>
        <a:lstStyle/>
        <a:p>
          <a:endParaRPr lang="en-US"/>
        </a:p>
      </dgm:t>
    </dgm:pt>
    <dgm:pt modelId="{4F84E53C-888F-4B4B-BA8B-86897212E871}">
      <dgm:prSet custT="1"/>
      <dgm:spPr>
        <a:solidFill>
          <a:schemeClr val="bg1">
            <a:alpha val="90000"/>
          </a:schemeClr>
        </a:solidFill>
        <a:ln>
          <a:solidFill>
            <a:srgbClr val="FF2F92">
              <a:alpha val="90000"/>
            </a:srgbClr>
          </a:solidFill>
        </a:ln>
      </dgm:spPr>
      <dgm:t>
        <a:bodyPr/>
        <a:lstStyle/>
        <a:p>
          <a:r>
            <a:rPr lang="en-US" sz="1600" dirty="0">
              <a:ea typeface="Arial" pitchFamily="34" charset="0"/>
            </a:rPr>
            <a:t>Constitute 1% of islet cells.</a:t>
          </a:r>
        </a:p>
      </dgm:t>
    </dgm:pt>
    <dgm:pt modelId="{BF384FB3-0256-45BF-92DB-71F40A7EED8E}" type="parTrans" cxnId="{9894DA84-092D-444F-AAA7-A628B53B8E69}">
      <dgm:prSet/>
      <dgm:spPr/>
      <dgm:t>
        <a:bodyPr/>
        <a:lstStyle/>
        <a:p>
          <a:endParaRPr lang="en-US"/>
        </a:p>
      </dgm:t>
    </dgm:pt>
    <dgm:pt modelId="{40043D8D-E1DE-4BE3-B31F-E5F8835E3D18}" type="sibTrans" cxnId="{9894DA84-092D-444F-AAA7-A628B53B8E69}">
      <dgm:prSet/>
      <dgm:spPr/>
      <dgm:t>
        <a:bodyPr/>
        <a:lstStyle/>
        <a:p>
          <a:endParaRPr lang="en-US"/>
        </a:p>
      </dgm:t>
    </dgm:pt>
    <dgm:pt modelId="{057E80FF-C295-4E86-A633-16454D2DF1A1}">
      <dgm:prSet custT="1"/>
      <dgm:spPr>
        <a:solidFill>
          <a:schemeClr val="bg1">
            <a:alpha val="90000"/>
          </a:schemeClr>
        </a:solidFill>
        <a:ln>
          <a:solidFill>
            <a:srgbClr val="FF2F92">
              <a:alpha val="90000"/>
            </a:srgbClr>
          </a:solidFill>
        </a:ln>
      </dgm:spPr>
      <dgm:t>
        <a:bodyPr/>
        <a:lstStyle/>
        <a:p>
          <a:r>
            <a:rPr lang="en-US" sz="1600" dirty="0">
              <a:ea typeface="Arial" pitchFamily="34" charset="0"/>
            </a:rPr>
            <a:t>Scattered throughout the islet.</a:t>
          </a:r>
        </a:p>
      </dgm:t>
    </dgm:pt>
    <dgm:pt modelId="{03BAF2CB-4075-4A24-A94E-1182463EA7EA}" type="parTrans" cxnId="{403A7768-C533-46E3-BAD3-83B754085A2C}">
      <dgm:prSet/>
      <dgm:spPr/>
      <dgm:t>
        <a:bodyPr/>
        <a:lstStyle/>
        <a:p>
          <a:endParaRPr lang="en-US"/>
        </a:p>
      </dgm:t>
    </dgm:pt>
    <dgm:pt modelId="{E82CC985-D33A-482A-B261-F8CF506B59D6}" type="sibTrans" cxnId="{403A7768-C533-46E3-BAD3-83B754085A2C}">
      <dgm:prSet/>
      <dgm:spPr/>
      <dgm:t>
        <a:bodyPr/>
        <a:lstStyle/>
        <a:p>
          <a:endParaRPr lang="en-US"/>
        </a:p>
      </dgm:t>
    </dgm:pt>
    <dgm:pt modelId="{DB61454B-634C-477A-A6B8-0B7209BE83A3}">
      <dgm:prSet custT="1"/>
      <dgm:spPr>
        <a:solidFill>
          <a:schemeClr val="bg1">
            <a:alpha val="90000"/>
          </a:schemeClr>
        </a:solidFill>
        <a:ln>
          <a:solidFill>
            <a:srgbClr val="FF2F92">
              <a:alpha val="90000"/>
            </a:srgbClr>
          </a:solidFill>
        </a:ln>
      </dgm:spPr>
      <dgm:t>
        <a:bodyPr/>
        <a:lstStyle/>
        <a:p>
          <a:r>
            <a:rPr lang="en-US" sz="1600" b="1" dirty="0">
              <a:ea typeface="Arial" pitchFamily="34" charset="0"/>
            </a:rPr>
            <a:t>Function: </a:t>
          </a:r>
          <a:r>
            <a:rPr lang="en-US" sz="1600" dirty="0">
              <a:ea typeface="Arial" pitchFamily="34" charset="0"/>
            </a:rPr>
            <a:t>secrete </a:t>
          </a:r>
          <a:r>
            <a:rPr lang="en-US" sz="1600" u="sng" dirty="0">
              <a:solidFill>
                <a:srgbClr val="FF0000"/>
              </a:solidFill>
              <a:ea typeface="Arial" pitchFamily="34" charset="0"/>
            </a:rPr>
            <a:t>pancreatic polypeptide</a:t>
          </a:r>
          <a:r>
            <a:rPr lang="en-US" sz="1600" dirty="0">
              <a:solidFill>
                <a:srgbClr val="FF0000"/>
              </a:solidFill>
              <a:ea typeface="Arial" pitchFamily="34" charset="0"/>
            </a:rPr>
            <a:t> </a:t>
          </a:r>
          <a:r>
            <a:rPr lang="en-US" sz="1600" dirty="0">
              <a:ea typeface="Arial" pitchFamily="34" charset="0"/>
            </a:rPr>
            <a:t>which </a:t>
          </a:r>
          <a:r>
            <a:rPr lang="en-US" sz="1600" b="1" dirty="0">
              <a:ea typeface="Arial" pitchFamily="34" charset="0"/>
            </a:rPr>
            <a:t>↓ exocrine </a:t>
          </a:r>
          <a:r>
            <a:rPr lang="en-US" sz="1600" dirty="0">
              <a:ea typeface="Arial" pitchFamily="34" charset="0"/>
            </a:rPr>
            <a:t>secretions of pancreas.</a:t>
          </a:r>
        </a:p>
      </dgm:t>
    </dgm:pt>
    <dgm:pt modelId="{2D8E9BD0-F590-47A2-8D27-3026A4DBFCC6}" type="parTrans" cxnId="{AD929773-BE94-495A-948F-80893D0DB0E8}">
      <dgm:prSet/>
      <dgm:spPr/>
      <dgm:t>
        <a:bodyPr/>
        <a:lstStyle/>
        <a:p>
          <a:endParaRPr lang="en-US"/>
        </a:p>
      </dgm:t>
    </dgm:pt>
    <dgm:pt modelId="{9371DC72-EB3E-4D7B-9474-99AE4947C7E7}" type="sibTrans" cxnId="{AD929773-BE94-495A-948F-80893D0DB0E8}">
      <dgm:prSet/>
      <dgm:spPr/>
      <dgm:t>
        <a:bodyPr/>
        <a:lstStyle/>
        <a:p>
          <a:endParaRPr lang="en-US"/>
        </a:p>
      </dgm:t>
    </dgm:pt>
    <dgm:pt modelId="{D4CEB72B-F6C4-44A4-9D21-061DD4E4DE08}">
      <dgm:prSet custT="1"/>
      <dgm:spPr>
        <a:solidFill>
          <a:schemeClr val="bg1">
            <a:alpha val="90000"/>
          </a:schemeClr>
        </a:solidFill>
        <a:ln>
          <a:solidFill>
            <a:srgbClr val="FF2F92">
              <a:alpha val="90000"/>
            </a:srgbClr>
          </a:solidFill>
        </a:ln>
      </dgm:spPr>
      <dgm:t>
        <a:bodyPr/>
        <a:lstStyle/>
        <a:p>
          <a:endParaRPr lang="en-US" sz="1600" dirty="0">
            <a:ea typeface="Arial" pitchFamily="34" charset="0"/>
          </a:endParaRPr>
        </a:p>
      </dgm:t>
    </dgm:pt>
    <dgm:pt modelId="{260DCE7B-E6F5-47C5-9DB7-2A1A3A4855D5}" type="parTrans" cxnId="{079DA762-2E3A-43A0-BBF6-DFB0566CAF6F}">
      <dgm:prSet/>
      <dgm:spPr/>
      <dgm:t>
        <a:bodyPr/>
        <a:lstStyle/>
        <a:p>
          <a:endParaRPr lang="en-US"/>
        </a:p>
      </dgm:t>
    </dgm:pt>
    <dgm:pt modelId="{CBDDE4A6-4045-4639-ACE5-1F16126AB3D8}" type="sibTrans" cxnId="{079DA762-2E3A-43A0-BBF6-DFB0566CAF6F}">
      <dgm:prSet/>
      <dgm:spPr/>
      <dgm:t>
        <a:bodyPr/>
        <a:lstStyle/>
        <a:p>
          <a:endParaRPr lang="en-US"/>
        </a:p>
      </dgm:t>
    </dgm:pt>
    <dgm:pt modelId="{B38D7DAB-1013-43CF-8602-12E50BF49391}">
      <dgm:prSet/>
      <dgm:spPr>
        <a:solidFill>
          <a:schemeClr val="bg1">
            <a:alpha val="90000"/>
          </a:schemeClr>
        </a:solidFill>
        <a:ln>
          <a:solidFill>
            <a:srgbClr val="FF2F92">
              <a:alpha val="90000"/>
            </a:srgbClr>
          </a:solidFill>
        </a:ln>
      </dgm:spPr>
      <dgm:t>
        <a:bodyPr/>
        <a:lstStyle/>
        <a:p>
          <a:endParaRPr lang="en-US" dirty="0">
            <a:ea typeface="Arial" pitchFamily="34" charset="0"/>
          </a:endParaRPr>
        </a:p>
      </dgm:t>
    </dgm:pt>
    <dgm:pt modelId="{55AA9C2C-6ABB-4B56-9CCE-67D73352887F}" type="parTrans" cxnId="{19FFEC3E-6A8D-4420-A78C-4DE58C3BC56D}">
      <dgm:prSet/>
      <dgm:spPr/>
      <dgm:t>
        <a:bodyPr/>
        <a:lstStyle/>
        <a:p>
          <a:endParaRPr lang="en-US"/>
        </a:p>
      </dgm:t>
    </dgm:pt>
    <dgm:pt modelId="{A6B29058-E3C3-4C1B-AF91-6ECB3BF7C73F}" type="sibTrans" cxnId="{19FFEC3E-6A8D-4420-A78C-4DE58C3BC56D}">
      <dgm:prSet/>
      <dgm:spPr/>
      <dgm:t>
        <a:bodyPr/>
        <a:lstStyle/>
        <a:p>
          <a:endParaRPr lang="en-US"/>
        </a:p>
      </dgm:t>
    </dgm:pt>
    <dgm:pt modelId="{891D600C-1BCE-4824-BC08-FF81788F2975}">
      <dgm:prSet/>
      <dgm:spPr>
        <a:solidFill>
          <a:schemeClr val="bg1">
            <a:alpha val="90000"/>
          </a:schemeClr>
        </a:solidFill>
        <a:ln>
          <a:solidFill>
            <a:srgbClr val="FF2F92">
              <a:alpha val="90000"/>
            </a:srgbClr>
          </a:solidFill>
        </a:ln>
      </dgm:spPr>
      <dgm:t>
        <a:bodyPr/>
        <a:lstStyle/>
        <a:p>
          <a:endParaRPr lang="en-US" dirty="0">
            <a:ea typeface="Arial" pitchFamily="34" charset="0"/>
          </a:endParaRPr>
        </a:p>
      </dgm:t>
    </dgm:pt>
    <dgm:pt modelId="{449DA22E-CFCB-4CC1-87EA-731170D57F05}" type="parTrans" cxnId="{1E4D9AE2-94C9-4358-95F4-E38CB7C8E374}">
      <dgm:prSet/>
      <dgm:spPr/>
      <dgm:t>
        <a:bodyPr/>
        <a:lstStyle/>
        <a:p>
          <a:endParaRPr lang="en-US"/>
        </a:p>
      </dgm:t>
    </dgm:pt>
    <dgm:pt modelId="{218F0823-BEA0-4136-884E-4B79F2376CE3}" type="sibTrans" cxnId="{1E4D9AE2-94C9-4358-95F4-E38CB7C8E374}">
      <dgm:prSet/>
      <dgm:spPr/>
      <dgm:t>
        <a:bodyPr/>
        <a:lstStyle/>
        <a:p>
          <a:endParaRPr lang="en-US"/>
        </a:p>
      </dgm:t>
    </dgm:pt>
    <dgm:pt modelId="{B52A8D54-642F-4D96-A6A4-9F44962B0951}">
      <dgm:prSet/>
      <dgm:spPr>
        <a:solidFill>
          <a:schemeClr val="bg1">
            <a:alpha val="90000"/>
          </a:schemeClr>
        </a:solidFill>
        <a:ln>
          <a:solidFill>
            <a:srgbClr val="FF2F92">
              <a:alpha val="90000"/>
            </a:srgbClr>
          </a:solidFill>
        </a:ln>
      </dgm:spPr>
      <dgm:t>
        <a:bodyPr/>
        <a:lstStyle/>
        <a:p>
          <a:endParaRPr lang="en-US" dirty="0">
            <a:ea typeface="Arial" pitchFamily="34" charset="0"/>
          </a:endParaRPr>
        </a:p>
      </dgm:t>
    </dgm:pt>
    <dgm:pt modelId="{DAB6EEAB-38C6-41B3-B0C1-14E20E034D1A}" type="parTrans" cxnId="{3109B24E-F7F4-4FC9-90C1-EBFFCAC8AE7F}">
      <dgm:prSet/>
      <dgm:spPr/>
      <dgm:t>
        <a:bodyPr/>
        <a:lstStyle/>
        <a:p>
          <a:endParaRPr lang="en-US"/>
        </a:p>
      </dgm:t>
    </dgm:pt>
    <dgm:pt modelId="{D66C7619-4DB7-4CBE-826B-4A48471ED71A}" type="sibTrans" cxnId="{3109B24E-F7F4-4FC9-90C1-EBFFCAC8AE7F}">
      <dgm:prSet/>
      <dgm:spPr/>
      <dgm:t>
        <a:bodyPr/>
        <a:lstStyle/>
        <a:p>
          <a:endParaRPr lang="en-US"/>
        </a:p>
      </dgm:t>
    </dgm:pt>
    <dgm:pt modelId="{0D12F371-2604-4BB3-9D3B-11D118AD4A0F}">
      <dgm:prSet custT="1"/>
      <dgm:spPr>
        <a:solidFill>
          <a:schemeClr val="bg1">
            <a:alpha val="90000"/>
          </a:schemeClr>
        </a:solidFill>
        <a:ln>
          <a:solidFill>
            <a:srgbClr val="FF2F92">
              <a:alpha val="90000"/>
            </a:srgbClr>
          </a:solidFill>
        </a:ln>
      </dgm:spPr>
      <dgm:t>
        <a:bodyPr/>
        <a:lstStyle/>
        <a:p>
          <a:endParaRPr lang="en-US" sz="1600" dirty="0">
            <a:ea typeface="Arial" pitchFamily="34" charset="0"/>
          </a:endParaRPr>
        </a:p>
      </dgm:t>
    </dgm:pt>
    <dgm:pt modelId="{E09B77D9-DD87-47B0-8693-87E779A9EB40}" type="parTrans" cxnId="{B5D1A7B2-F934-4C4C-A35F-C671B651F2A8}">
      <dgm:prSet/>
      <dgm:spPr/>
      <dgm:t>
        <a:bodyPr/>
        <a:lstStyle/>
        <a:p>
          <a:endParaRPr lang="en-US"/>
        </a:p>
      </dgm:t>
    </dgm:pt>
    <dgm:pt modelId="{ED412ECB-24EE-46A2-90AC-B7A22E751D54}" type="sibTrans" cxnId="{B5D1A7B2-F934-4C4C-A35F-C671B651F2A8}">
      <dgm:prSet/>
      <dgm:spPr/>
      <dgm:t>
        <a:bodyPr/>
        <a:lstStyle/>
        <a:p>
          <a:endParaRPr lang="en-US"/>
        </a:p>
      </dgm:t>
    </dgm:pt>
    <dgm:pt modelId="{52EFDE2E-4438-4166-8FFC-923E47EC725A}" type="pres">
      <dgm:prSet presAssocID="{C29B9B67-2884-489C-A119-F16C92B136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BA73A6-6F6F-481A-A6C3-0775084416B6}" type="pres">
      <dgm:prSet presAssocID="{7978C1A6-CD62-415A-9556-570EFC6D0378}" presName="composite" presStyleCnt="0"/>
      <dgm:spPr/>
    </dgm:pt>
    <dgm:pt modelId="{1A629A2F-E906-49A9-8C64-864273885266}" type="pres">
      <dgm:prSet presAssocID="{7978C1A6-CD62-415A-9556-570EFC6D0378}" presName="parTx" presStyleLbl="alignNode1" presStyleIdx="0" presStyleCnt="5" custLinFactNeighborX="127" custLinFactNeighborY="-956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18959-D404-4703-AA0D-CA660DA30366}" type="pres">
      <dgm:prSet presAssocID="{7978C1A6-CD62-415A-9556-570EFC6D0378}" presName="desTx" presStyleLbl="alignAccFollowNode1" presStyleIdx="0" presStyleCnt="5" custScaleY="57320" custLinFactNeighborX="-325" custLinFactNeighborY="-29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C78FF-8A01-4C7E-B1AA-048B6A6E5821}" type="pres">
      <dgm:prSet presAssocID="{037BC3E1-62FA-47AF-9D7A-90770B052E96}" presName="space" presStyleCnt="0"/>
      <dgm:spPr/>
    </dgm:pt>
    <dgm:pt modelId="{4B7BEAD6-4A50-4DBD-BD1D-4D5D80FDB370}" type="pres">
      <dgm:prSet presAssocID="{CE2A96AA-DF5C-4D1E-8FC0-D5B5C08E744A}" presName="composite" presStyleCnt="0"/>
      <dgm:spPr/>
    </dgm:pt>
    <dgm:pt modelId="{85BB4264-0045-4CF2-8845-61E464B3F5C3}" type="pres">
      <dgm:prSet presAssocID="{CE2A96AA-DF5C-4D1E-8FC0-D5B5C08E744A}" presName="parTx" presStyleLbl="alignNode1" presStyleIdx="1" presStyleCnt="5" custLinFactNeighborX="307" custLinFactNeighborY="-353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0DE70-38FB-41BD-BF58-90B0DDBFABD2}" type="pres">
      <dgm:prSet presAssocID="{CE2A96AA-DF5C-4D1E-8FC0-D5B5C08E744A}" presName="desTx" presStyleLbl="alignAccFollowNode1" presStyleIdx="1" presStyleCnt="5" custScaleY="84506" custLinFactNeighborX="-405" custLinFactNeighborY="-9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255F1-1A51-46F4-B477-2C230048B326}" type="pres">
      <dgm:prSet presAssocID="{A0FC9080-2DF3-496E-A117-579D8062E9C4}" presName="space" presStyleCnt="0"/>
      <dgm:spPr/>
    </dgm:pt>
    <dgm:pt modelId="{FCDF96A7-5179-48D9-B38E-4E360348DE9D}" type="pres">
      <dgm:prSet presAssocID="{BCC80B94-6864-4AAD-AAF7-6C0EB7AF8BA9}" presName="composite" presStyleCnt="0"/>
      <dgm:spPr/>
    </dgm:pt>
    <dgm:pt modelId="{4AABC9E9-A977-4650-BE61-F6EF8F161798}" type="pres">
      <dgm:prSet presAssocID="{BCC80B94-6864-4AAD-AAF7-6C0EB7AF8BA9}" presName="parTx" presStyleLbl="alignNode1" presStyleIdx="2" presStyleCnt="5" custScaleX="124118" custLinFactNeighborX="3675" custLinFactNeighborY="-79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5EA99-CE7B-49F1-A6A8-D2E55CA1A64E}" type="pres">
      <dgm:prSet presAssocID="{BCC80B94-6864-4AAD-AAF7-6C0EB7AF8BA9}" presName="desTx" presStyleLbl="alignAccFollowNode1" presStyleIdx="2" presStyleCnt="5" custScaleX="124342" custScaleY="96081" custLinFactNeighborX="3787" custLinFactNeighborY="-1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A80B8-77FA-4CF7-B13E-3C4743218DD8}" type="pres">
      <dgm:prSet presAssocID="{3D3D0D45-D819-44C4-BA31-C67E2BA81E56}" presName="space" presStyleCnt="0"/>
      <dgm:spPr/>
    </dgm:pt>
    <dgm:pt modelId="{9F20C650-B1B5-4F81-B159-16AEAA9795F4}" type="pres">
      <dgm:prSet presAssocID="{8AAA1F75-A5D6-45EE-8076-563C39223D71}" presName="composite" presStyleCnt="0"/>
      <dgm:spPr/>
    </dgm:pt>
    <dgm:pt modelId="{9E844B8D-4FE7-476D-94CD-5EE550A39B89}" type="pres">
      <dgm:prSet presAssocID="{8AAA1F75-A5D6-45EE-8076-563C39223D71}" presName="parTx" presStyleLbl="alignNode1" presStyleIdx="3" presStyleCnt="5" custLinFactNeighborY="-498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26D5D-921A-4D57-81A1-D3EA8622C7B2}" type="pres">
      <dgm:prSet presAssocID="{8AAA1F75-A5D6-45EE-8076-563C39223D71}" presName="desTx" presStyleLbl="alignAccFollowNode1" presStyleIdx="3" presStyleCnt="5" custScaleY="77049" custLinFactNeighborY="-15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53BD7-3A40-470A-AE67-234CDB44BFC8}" type="pres">
      <dgm:prSet presAssocID="{5B38B8C3-F146-406E-9168-49FA5F2E6183}" presName="space" presStyleCnt="0"/>
      <dgm:spPr/>
    </dgm:pt>
    <dgm:pt modelId="{8EAB50B3-E7CB-47B2-9FEA-9A7132A06A3E}" type="pres">
      <dgm:prSet presAssocID="{783ACC16-8C6A-4BB6-9289-61B63C7EB8DF}" presName="composite" presStyleCnt="0"/>
      <dgm:spPr/>
    </dgm:pt>
    <dgm:pt modelId="{BFB080B9-4274-4C98-A4E1-2FAC2B25F760}" type="pres">
      <dgm:prSet presAssocID="{783ACC16-8C6A-4BB6-9289-61B63C7EB8DF}" presName="parTx" presStyleLbl="alignNode1" presStyleIdx="4" presStyleCnt="5" custLinFactNeighborX="325" custLinFactNeighborY="-241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1F3F3-2FDA-4724-B04A-7B39C9152295}" type="pres">
      <dgm:prSet presAssocID="{783ACC16-8C6A-4BB6-9289-61B63C7EB8DF}" presName="desTx" presStyleLbl="alignAccFollowNode1" presStyleIdx="4" presStyleCnt="5" custScaleY="87612" custLinFactNeighborX="325" custLinFactNeighborY="-7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0B6380-DC72-4911-8C85-26194445D279}" type="presOf" srcId="{B38D7DAB-1013-43CF-8602-12E50BF49391}" destId="{79818959-D404-4703-AA0D-CA660DA30366}" srcOrd="0" destOrd="2" presId="urn:microsoft.com/office/officeart/2005/8/layout/hList1"/>
    <dgm:cxn modelId="{29420512-B535-4123-A2D4-F3D5284591AB}" type="presOf" srcId="{4F84E53C-888F-4B4B-BA8B-86897212E871}" destId="{BBF1F3F3-2FDA-4724-B04A-7B39C9152295}" srcOrd="0" destOrd="0" presId="urn:microsoft.com/office/officeart/2005/8/layout/hList1"/>
    <dgm:cxn modelId="{3109B24E-F7F4-4FC9-90C1-EBFFCAC8AE7F}" srcId="{BCC80B94-6864-4AAD-AAF7-6C0EB7AF8BA9}" destId="{B52A8D54-642F-4D96-A6A4-9F44962B0951}" srcOrd="3" destOrd="0" parTransId="{DAB6EEAB-38C6-41B3-B0C1-14E20E034D1A}" sibTransId="{D66C7619-4DB7-4CBE-826B-4A48471ED71A}"/>
    <dgm:cxn modelId="{12B05699-E88D-41E5-A98C-17E5D103AC93}" type="presOf" srcId="{61233153-BACD-414B-82A3-B277657E5727}" destId="{7690DE70-38FB-41BD-BF58-90B0DDBFABD2}" srcOrd="0" destOrd="2" presId="urn:microsoft.com/office/officeart/2005/8/layout/hList1"/>
    <dgm:cxn modelId="{DC227517-558D-495E-9FC3-58574BBBADDB}" srcId="{8AAA1F75-A5D6-45EE-8076-563C39223D71}" destId="{67DFEDB8-4310-4CCD-A511-40A52A54A951}" srcOrd="0" destOrd="0" parTransId="{9E5ED41E-95C0-45D3-8E12-8C99B8508264}" sibTransId="{7E757E88-65D4-4B2F-9E2D-E4083119184A}"/>
    <dgm:cxn modelId="{16270BC5-B4BC-4D11-9B2E-2762532F0626}" srcId="{8AAA1F75-A5D6-45EE-8076-563C39223D71}" destId="{5C836855-DDCF-467C-9DE2-19AF81E30149}" srcOrd="1" destOrd="0" parTransId="{02AC9069-5FB6-4415-85BF-210668F27563}" sibTransId="{C8AEBDDA-0D14-4948-B4D1-FC977403B5FE}"/>
    <dgm:cxn modelId="{403A7768-C533-46E3-BAD3-83B754085A2C}" srcId="{783ACC16-8C6A-4BB6-9289-61B63C7EB8DF}" destId="{057E80FF-C295-4E86-A633-16454D2DF1A1}" srcOrd="1" destOrd="0" parTransId="{03BAF2CB-4075-4A24-A94E-1182463EA7EA}" sibTransId="{E82CC985-D33A-482A-B261-F8CF506B59D6}"/>
    <dgm:cxn modelId="{D03DC1F1-B612-4E77-8565-BC37F4D3B931}" type="presOf" srcId="{C1DFB75C-FAB5-4D14-9B47-BEE2DE7DE178}" destId="{79818959-D404-4703-AA0D-CA660DA30366}" srcOrd="0" destOrd="1" presId="urn:microsoft.com/office/officeart/2005/8/layout/hList1"/>
    <dgm:cxn modelId="{B5D1A7B2-F934-4C4C-A35F-C671B651F2A8}" srcId="{783ACC16-8C6A-4BB6-9289-61B63C7EB8DF}" destId="{0D12F371-2604-4BB3-9D3B-11D118AD4A0F}" srcOrd="2" destOrd="0" parTransId="{E09B77D9-DD87-47B0-8693-87E779A9EB40}" sibTransId="{ED412ECB-24EE-46A2-90AC-B7A22E751D54}"/>
    <dgm:cxn modelId="{9894DA84-092D-444F-AAA7-A628B53B8E69}" srcId="{783ACC16-8C6A-4BB6-9289-61B63C7EB8DF}" destId="{4F84E53C-888F-4B4B-BA8B-86897212E871}" srcOrd="0" destOrd="0" parTransId="{BF384FB3-0256-45BF-92DB-71F40A7EED8E}" sibTransId="{40043D8D-E1DE-4BE3-B31F-E5F8835E3D18}"/>
    <dgm:cxn modelId="{58624237-C816-41AA-B80D-863992FC69E5}" type="presOf" srcId="{DB61454B-634C-477A-A6B8-0B7209BE83A3}" destId="{BBF1F3F3-2FDA-4724-B04A-7B39C9152295}" srcOrd="0" destOrd="3" presId="urn:microsoft.com/office/officeart/2005/8/layout/hList1"/>
    <dgm:cxn modelId="{B87DE6A6-B62D-4CFF-8FEF-5042CC9A648E}" type="presOf" srcId="{8AAA1F75-A5D6-45EE-8076-563C39223D71}" destId="{9E844B8D-4FE7-476D-94CD-5EE550A39B89}" srcOrd="0" destOrd="0" presId="urn:microsoft.com/office/officeart/2005/8/layout/hList1"/>
    <dgm:cxn modelId="{26FBC1CA-E3E6-4303-824E-B2D7726EE025}" srcId="{7978C1A6-CD62-415A-9556-570EFC6D0378}" destId="{C1DFB75C-FAB5-4D14-9B47-BEE2DE7DE178}" srcOrd="1" destOrd="0" parTransId="{7C5E8500-A03D-4009-BD1E-1FEFA2E6CC59}" sibTransId="{45AC6BCA-5D87-46AE-9AE3-36EAD2E2195B}"/>
    <dgm:cxn modelId="{B762BEC1-B8CA-4937-A4C8-61582DF9A6C0}" srcId="{BCC80B94-6864-4AAD-AAF7-6C0EB7AF8BA9}" destId="{E08D4394-CD17-454E-BBCC-3D7B48754CA7}" srcOrd="1" destOrd="0" parTransId="{31A3D1A0-5BAF-42E2-9606-E83BCFE914CC}" sibTransId="{BA7D893B-5464-4B7B-A41F-73FE47473F0A}"/>
    <dgm:cxn modelId="{8607FD30-6BA6-4E09-85F0-804E8D6AF9B4}" srcId="{C29B9B67-2884-489C-A119-F16C92B1360F}" destId="{8AAA1F75-A5D6-45EE-8076-563C39223D71}" srcOrd="3" destOrd="0" parTransId="{97D11419-595D-4B11-8F66-01D48CFE09E8}" sibTransId="{5B38B8C3-F146-406E-9168-49FA5F2E6183}"/>
    <dgm:cxn modelId="{76BD2B6D-043B-480B-AD2D-7D0F7CB918B7}" srcId="{CE2A96AA-DF5C-4D1E-8FC0-D5B5C08E744A}" destId="{D01BC236-708A-4AD8-AF51-3D3D182BBC47}" srcOrd="4" destOrd="0" parTransId="{3DDD8A2B-5C5F-466E-B748-85425B536AB9}" sibTransId="{48AEEA17-9699-45B2-A896-11D0CE65C3C9}"/>
    <dgm:cxn modelId="{2AE937EA-1EE3-4BE1-B002-EF9BCB6CB60F}" type="presOf" srcId="{E08D4394-CD17-454E-BBCC-3D7B48754CA7}" destId="{CD05EA99-CE7B-49F1-A6A8-D2E55CA1A64E}" srcOrd="0" destOrd="1" presId="urn:microsoft.com/office/officeart/2005/8/layout/hList1"/>
    <dgm:cxn modelId="{10870F18-AFE6-4711-8441-0BA766E52797}" srcId="{C29B9B67-2884-489C-A119-F16C92B1360F}" destId="{783ACC16-8C6A-4BB6-9289-61B63C7EB8DF}" srcOrd="4" destOrd="0" parTransId="{510840FE-8FF7-4607-94F7-6AB8256EE44B}" sibTransId="{9CCDECBC-3A97-438E-86FE-C57D5CBD27D0}"/>
    <dgm:cxn modelId="{EB07C2E3-0C8C-4D7E-A922-AB61B899204B}" type="presOf" srcId="{891D600C-1BCE-4824-BC08-FF81788F2975}" destId="{7690DE70-38FB-41BD-BF58-90B0DDBFABD2}" srcOrd="0" destOrd="3" presId="urn:microsoft.com/office/officeart/2005/8/layout/hList1"/>
    <dgm:cxn modelId="{1E4D9AE2-94C9-4358-95F4-E38CB7C8E374}" srcId="{CE2A96AA-DF5C-4D1E-8FC0-D5B5C08E744A}" destId="{891D600C-1BCE-4824-BC08-FF81788F2975}" srcOrd="3" destOrd="0" parTransId="{449DA22E-CFCB-4CC1-87EA-731170D57F05}" sibTransId="{218F0823-BEA0-4136-884E-4B79F2376CE3}"/>
    <dgm:cxn modelId="{A5B3CD02-D7EB-496C-AD07-600B83804262}" srcId="{7978C1A6-CD62-415A-9556-570EFC6D0378}" destId="{AF7F150F-D14D-4255-875D-9D2A9710A7DC}" srcOrd="3" destOrd="0" parTransId="{507E9881-8484-4F0D-8DEE-92EA04124E04}" sibTransId="{660AF443-BAEE-4AA7-8EDE-D3E0F59EFBB9}"/>
    <dgm:cxn modelId="{7D4B50DE-11E5-4EAF-923D-585BC67DA91F}" srcId="{CE2A96AA-DF5C-4D1E-8FC0-D5B5C08E744A}" destId="{F23387B2-BD4C-469E-90B9-1FD2C5D329EA}" srcOrd="0" destOrd="0" parTransId="{269483D3-A144-449E-A7B8-FB1F16F5A236}" sibTransId="{C87266E8-7610-4356-A2DE-37BDA10175ED}"/>
    <dgm:cxn modelId="{3ABA1205-7E5C-4A9B-AE69-2C73C0A05C68}" srcId="{BCC80B94-6864-4AAD-AAF7-6C0EB7AF8BA9}" destId="{ABAED44C-9B4A-46F9-BF45-A1AFBE5AA726}" srcOrd="4" destOrd="0" parTransId="{3352DD8E-F916-4075-A7D9-CD9A984B0951}" sibTransId="{7D888026-8599-4655-A4B1-1A974926DF85}"/>
    <dgm:cxn modelId="{03E25E9B-48AC-4206-BBAA-0075D182CFA5}" type="presOf" srcId="{BACDC3C2-014B-404D-B87B-C98DA654A1ED}" destId="{1A626D5D-921A-4D57-81A1-D3EA8622C7B2}" srcOrd="0" destOrd="3" presId="urn:microsoft.com/office/officeart/2005/8/layout/hList1"/>
    <dgm:cxn modelId="{19FFEC3E-6A8D-4420-A78C-4DE58C3BC56D}" srcId="{7978C1A6-CD62-415A-9556-570EFC6D0378}" destId="{B38D7DAB-1013-43CF-8602-12E50BF49391}" srcOrd="2" destOrd="0" parTransId="{55AA9C2C-6ABB-4B56-9CCE-67D73352887F}" sibTransId="{A6B29058-E3C3-4C1B-AF91-6ECB3BF7C73F}"/>
    <dgm:cxn modelId="{97606C1E-0A0F-4ABA-8F6C-402BF5F53E9A}" type="presOf" srcId="{D01BC236-708A-4AD8-AF51-3D3D182BBC47}" destId="{7690DE70-38FB-41BD-BF58-90B0DDBFABD2}" srcOrd="0" destOrd="4" presId="urn:microsoft.com/office/officeart/2005/8/layout/hList1"/>
    <dgm:cxn modelId="{7BCB5F61-2F20-452A-A000-00A889190E78}" type="presOf" srcId="{7978C1A6-CD62-415A-9556-570EFC6D0378}" destId="{1A629A2F-E906-49A9-8C64-864273885266}" srcOrd="0" destOrd="0" presId="urn:microsoft.com/office/officeart/2005/8/layout/hList1"/>
    <dgm:cxn modelId="{C3FEBE19-F950-4915-8F59-E4CBF0D90F08}" type="presOf" srcId="{ABAED44C-9B4A-46F9-BF45-A1AFBE5AA726}" destId="{CD05EA99-CE7B-49F1-A6A8-D2E55CA1A64E}" srcOrd="0" destOrd="4" presId="urn:microsoft.com/office/officeart/2005/8/layout/hList1"/>
    <dgm:cxn modelId="{AD929773-BE94-495A-948F-80893D0DB0E8}" srcId="{783ACC16-8C6A-4BB6-9289-61B63C7EB8DF}" destId="{DB61454B-634C-477A-A6B8-0B7209BE83A3}" srcOrd="3" destOrd="0" parTransId="{2D8E9BD0-F590-47A2-8D27-3026A4DBFCC6}" sibTransId="{9371DC72-EB3E-4D7B-9474-99AE4947C7E7}"/>
    <dgm:cxn modelId="{0DF2E6F0-12BD-47C9-B6BA-E27C78A9EE2A}" srcId="{8AAA1F75-A5D6-45EE-8076-563C39223D71}" destId="{BACDC3C2-014B-404D-B87B-C98DA654A1ED}" srcOrd="3" destOrd="0" parTransId="{87E61598-0623-4C99-B06A-87B6A7EA1F30}" sibTransId="{FCA4AE37-0C20-469E-9B75-7A3003467656}"/>
    <dgm:cxn modelId="{B2A0194D-9113-42B4-BE29-7BF26EB04558}" srcId="{C29B9B67-2884-489C-A119-F16C92B1360F}" destId="{BCC80B94-6864-4AAD-AAF7-6C0EB7AF8BA9}" srcOrd="2" destOrd="0" parTransId="{D78688B6-4BE8-4812-BAA2-A0E89B80FF8B}" sibTransId="{3D3D0D45-D819-44C4-BA31-C67E2BA81E56}"/>
    <dgm:cxn modelId="{8ABB1E09-90E2-4930-9E00-FBD3F5BF7F74}" type="presOf" srcId="{B52A8D54-642F-4D96-A6A4-9F44962B0951}" destId="{CD05EA99-CE7B-49F1-A6A8-D2E55CA1A64E}" srcOrd="0" destOrd="3" presId="urn:microsoft.com/office/officeart/2005/8/layout/hList1"/>
    <dgm:cxn modelId="{B32CC07C-ECE9-4F8E-B5BE-6F24F90196C5}" type="presOf" srcId="{0D12F371-2604-4BB3-9D3B-11D118AD4A0F}" destId="{BBF1F3F3-2FDA-4724-B04A-7B39C9152295}" srcOrd="0" destOrd="2" presId="urn:microsoft.com/office/officeart/2005/8/layout/hList1"/>
    <dgm:cxn modelId="{5FEA5F9F-7B25-4D98-8F33-E593DC35C191}" type="presOf" srcId="{67DFEDB8-4310-4CCD-A511-40A52A54A951}" destId="{1A626D5D-921A-4D57-81A1-D3EA8622C7B2}" srcOrd="0" destOrd="0" presId="urn:microsoft.com/office/officeart/2005/8/layout/hList1"/>
    <dgm:cxn modelId="{2071122E-6E31-42E8-B207-879127E09866}" type="presOf" srcId="{783ACC16-8C6A-4BB6-9289-61B63C7EB8DF}" destId="{BFB080B9-4274-4C98-A4E1-2FAC2B25F760}" srcOrd="0" destOrd="0" presId="urn:microsoft.com/office/officeart/2005/8/layout/hList1"/>
    <dgm:cxn modelId="{2623F984-85FE-4138-8947-AC5711E622C2}" type="presOf" srcId="{D4CEB72B-F6C4-44A4-9D21-061DD4E4DE08}" destId="{1A626D5D-921A-4D57-81A1-D3EA8622C7B2}" srcOrd="0" destOrd="2" presId="urn:microsoft.com/office/officeart/2005/8/layout/hList1"/>
    <dgm:cxn modelId="{6132CBBB-B592-4094-933F-A39691718334}" srcId="{CE2A96AA-DF5C-4D1E-8FC0-D5B5C08E744A}" destId="{7B075588-9AB7-4FEF-9DF2-EBEABC74EEBA}" srcOrd="1" destOrd="0" parTransId="{F8275613-68F8-4F38-BC8F-9BA7A25F2B36}" sibTransId="{C5838364-4513-4128-844D-F16E53B74EC9}"/>
    <dgm:cxn modelId="{47925FEA-967C-4F1A-A29B-0B95ABCED75C}" type="presOf" srcId="{3A866D6A-5761-441A-8F22-704E3A9134EF}" destId="{79818959-D404-4703-AA0D-CA660DA30366}" srcOrd="0" destOrd="0" presId="urn:microsoft.com/office/officeart/2005/8/layout/hList1"/>
    <dgm:cxn modelId="{D32BFC70-3737-485D-94D6-B65C1AC97E82}" type="presOf" srcId="{C29B9B67-2884-489C-A119-F16C92B1360F}" destId="{52EFDE2E-4438-4166-8FFC-923E47EC725A}" srcOrd="0" destOrd="0" presId="urn:microsoft.com/office/officeart/2005/8/layout/hList1"/>
    <dgm:cxn modelId="{079DA762-2E3A-43A0-BBF6-DFB0566CAF6F}" srcId="{8AAA1F75-A5D6-45EE-8076-563C39223D71}" destId="{D4CEB72B-F6C4-44A4-9D21-061DD4E4DE08}" srcOrd="2" destOrd="0" parTransId="{260DCE7B-E6F5-47C5-9DB7-2A1A3A4855D5}" sibTransId="{CBDDE4A6-4045-4639-ACE5-1F16126AB3D8}"/>
    <dgm:cxn modelId="{7864EB9E-8978-41E1-A029-A48E9F89FC11}" srcId="{BCC80B94-6864-4AAD-AAF7-6C0EB7AF8BA9}" destId="{9EEFC11F-3B6B-4210-A3B4-AE75FC37D33F}" srcOrd="2" destOrd="0" parTransId="{84BE3EEB-03A2-43D4-910C-AE332AD975B5}" sibTransId="{F7CA5D9C-B71E-4D23-B5B9-334E068E2322}"/>
    <dgm:cxn modelId="{1F2F58A4-1637-4CDC-8891-E8E1660639B3}" type="presOf" srcId="{CE2A96AA-DF5C-4D1E-8FC0-D5B5C08E744A}" destId="{85BB4264-0045-4CF2-8845-61E464B3F5C3}" srcOrd="0" destOrd="0" presId="urn:microsoft.com/office/officeart/2005/8/layout/hList1"/>
    <dgm:cxn modelId="{C8B584B4-B849-401F-8E7D-BF5DDCBBFC3E}" srcId="{BCC80B94-6864-4AAD-AAF7-6C0EB7AF8BA9}" destId="{408973F4-13B8-4264-B858-914DCEC84429}" srcOrd="0" destOrd="0" parTransId="{03082FAD-FE38-455F-BE4A-AC0DA9F9BC8F}" sibTransId="{55935994-6043-4CDB-AD21-281CD8229882}"/>
    <dgm:cxn modelId="{8D980208-B835-4B6A-A243-3AF3846F29EB}" type="presOf" srcId="{AF7F150F-D14D-4255-875D-9D2A9710A7DC}" destId="{79818959-D404-4703-AA0D-CA660DA30366}" srcOrd="0" destOrd="3" presId="urn:microsoft.com/office/officeart/2005/8/layout/hList1"/>
    <dgm:cxn modelId="{8AC14B4F-7B15-4F33-8621-30AEF2946B67}" type="presOf" srcId="{5C836855-DDCF-467C-9DE2-19AF81E30149}" destId="{1A626D5D-921A-4D57-81A1-D3EA8622C7B2}" srcOrd="0" destOrd="1" presId="urn:microsoft.com/office/officeart/2005/8/layout/hList1"/>
    <dgm:cxn modelId="{92B19946-C622-4778-B53F-43E26DFDB532}" type="presOf" srcId="{7B075588-9AB7-4FEF-9DF2-EBEABC74EEBA}" destId="{7690DE70-38FB-41BD-BF58-90B0DDBFABD2}" srcOrd="0" destOrd="1" presId="urn:microsoft.com/office/officeart/2005/8/layout/hList1"/>
    <dgm:cxn modelId="{F73FF3EF-74C8-41E3-ADC9-7ECC5C150E37}" srcId="{C29B9B67-2884-489C-A119-F16C92B1360F}" destId="{7978C1A6-CD62-415A-9556-570EFC6D0378}" srcOrd="0" destOrd="0" parTransId="{8E3BF9B8-8E7A-45A3-A7BF-0E9DC63B6D39}" sibTransId="{037BC3E1-62FA-47AF-9D7A-90770B052E96}"/>
    <dgm:cxn modelId="{D7CD4CD0-D102-43A7-BDD6-3183B8AA7B5A}" type="presOf" srcId="{F23387B2-BD4C-469E-90B9-1FD2C5D329EA}" destId="{7690DE70-38FB-41BD-BF58-90B0DDBFABD2}" srcOrd="0" destOrd="0" presId="urn:microsoft.com/office/officeart/2005/8/layout/hList1"/>
    <dgm:cxn modelId="{03575DC4-8ED6-41AC-AE51-9099AAEB4731}" srcId="{CE2A96AA-DF5C-4D1E-8FC0-D5B5C08E744A}" destId="{61233153-BACD-414B-82A3-B277657E5727}" srcOrd="2" destOrd="0" parTransId="{4C03798B-AAC4-4B44-8E16-EEE74DA72AAD}" sibTransId="{A70593FC-1A18-4AEE-A181-4D3E5DEDD1FD}"/>
    <dgm:cxn modelId="{8D0196A2-EAAD-4C1E-8924-90469C86CC86}" srcId="{C29B9B67-2884-489C-A119-F16C92B1360F}" destId="{CE2A96AA-DF5C-4D1E-8FC0-D5B5C08E744A}" srcOrd="1" destOrd="0" parTransId="{5F81EDF9-BBCF-4AE8-8BD8-BDCD5EFA349A}" sibTransId="{A0FC9080-2DF3-496E-A117-579D8062E9C4}"/>
    <dgm:cxn modelId="{820D6BE0-F13D-43D6-A825-22BF9FA3D95F}" type="presOf" srcId="{BCC80B94-6864-4AAD-AAF7-6C0EB7AF8BA9}" destId="{4AABC9E9-A977-4650-BE61-F6EF8F161798}" srcOrd="0" destOrd="0" presId="urn:microsoft.com/office/officeart/2005/8/layout/hList1"/>
    <dgm:cxn modelId="{848E1C43-E0F5-4ACE-829F-D8E98E114F25}" type="presOf" srcId="{057E80FF-C295-4E86-A633-16454D2DF1A1}" destId="{BBF1F3F3-2FDA-4724-B04A-7B39C9152295}" srcOrd="0" destOrd="1" presId="urn:microsoft.com/office/officeart/2005/8/layout/hList1"/>
    <dgm:cxn modelId="{49A2275E-273C-492F-A325-4583D7F84268}" type="presOf" srcId="{9EEFC11F-3B6B-4210-A3B4-AE75FC37D33F}" destId="{CD05EA99-CE7B-49F1-A6A8-D2E55CA1A64E}" srcOrd="0" destOrd="2" presId="urn:microsoft.com/office/officeart/2005/8/layout/hList1"/>
    <dgm:cxn modelId="{EABDEE35-29E1-4001-B349-57401CC8265B}" type="presOf" srcId="{408973F4-13B8-4264-B858-914DCEC84429}" destId="{CD05EA99-CE7B-49F1-A6A8-D2E55CA1A64E}" srcOrd="0" destOrd="0" presId="urn:microsoft.com/office/officeart/2005/8/layout/hList1"/>
    <dgm:cxn modelId="{94B94F82-2EA7-48A4-B2AF-11C2C0F1FDA1}" srcId="{7978C1A6-CD62-415A-9556-570EFC6D0378}" destId="{3A866D6A-5761-441A-8F22-704E3A9134EF}" srcOrd="0" destOrd="0" parTransId="{C59BE9E6-CECC-48A4-B468-1942D55DDBF8}" sibTransId="{FB493D09-D5A3-4D38-81AB-F3C669B6C19E}"/>
    <dgm:cxn modelId="{A6599990-D31E-42E5-8FFD-7C575C748D2A}" type="presParOf" srcId="{52EFDE2E-4438-4166-8FFC-923E47EC725A}" destId="{D1BA73A6-6F6F-481A-A6C3-0775084416B6}" srcOrd="0" destOrd="0" presId="urn:microsoft.com/office/officeart/2005/8/layout/hList1"/>
    <dgm:cxn modelId="{A4C0B207-FFEC-462D-B606-6B850ADF971B}" type="presParOf" srcId="{D1BA73A6-6F6F-481A-A6C3-0775084416B6}" destId="{1A629A2F-E906-49A9-8C64-864273885266}" srcOrd="0" destOrd="0" presId="urn:microsoft.com/office/officeart/2005/8/layout/hList1"/>
    <dgm:cxn modelId="{0689D2AE-DDEA-46D1-8241-37BF71D9AC26}" type="presParOf" srcId="{D1BA73A6-6F6F-481A-A6C3-0775084416B6}" destId="{79818959-D404-4703-AA0D-CA660DA30366}" srcOrd="1" destOrd="0" presId="urn:microsoft.com/office/officeart/2005/8/layout/hList1"/>
    <dgm:cxn modelId="{FCC1B8B2-3DBD-49D3-985B-AF0305C0883C}" type="presParOf" srcId="{52EFDE2E-4438-4166-8FFC-923E47EC725A}" destId="{E33C78FF-8A01-4C7E-B1AA-048B6A6E5821}" srcOrd="1" destOrd="0" presId="urn:microsoft.com/office/officeart/2005/8/layout/hList1"/>
    <dgm:cxn modelId="{52B035B8-75BB-459E-B7BA-2D7ED4E82026}" type="presParOf" srcId="{52EFDE2E-4438-4166-8FFC-923E47EC725A}" destId="{4B7BEAD6-4A50-4DBD-BD1D-4D5D80FDB370}" srcOrd="2" destOrd="0" presId="urn:microsoft.com/office/officeart/2005/8/layout/hList1"/>
    <dgm:cxn modelId="{72B8DDAC-670F-4D2E-AC3F-BD89B934EF46}" type="presParOf" srcId="{4B7BEAD6-4A50-4DBD-BD1D-4D5D80FDB370}" destId="{85BB4264-0045-4CF2-8845-61E464B3F5C3}" srcOrd="0" destOrd="0" presId="urn:microsoft.com/office/officeart/2005/8/layout/hList1"/>
    <dgm:cxn modelId="{4CC21A88-4BC1-4824-9CCD-2876EA2A8B2A}" type="presParOf" srcId="{4B7BEAD6-4A50-4DBD-BD1D-4D5D80FDB370}" destId="{7690DE70-38FB-41BD-BF58-90B0DDBFABD2}" srcOrd="1" destOrd="0" presId="urn:microsoft.com/office/officeart/2005/8/layout/hList1"/>
    <dgm:cxn modelId="{AAC79436-FEF8-4FB3-BE72-FE0A4B7CD290}" type="presParOf" srcId="{52EFDE2E-4438-4166-8FFC-923E47EC725A}" destId="{411255F1-1A51-46F4-B477-2C230048B326}" srcOrd="3" destOrd="0" presId="urn:microsoft.com/office/officeart/2005/8/layout/hList1"/>
    <dgm:cxn modelId="{9921029F-3909-4FB3-A955-0BCF4D4E4373}" type="presParOf" srcId="{52EFDE2E-4438-4166-8FFC-923E47EC725A}" destId="{FCDF96A7-5179-48D9-B38E-4E360348DE9D}" srcOrd="4" destOrd="0" presId="urn:microsoft.com/office/officeart/2005/8/layout/hList1"/>
    <dgm:cxn modelId="{AEF5B56E-DE1E-4509-8C41-43868C641036}" type="presParOf" srcId="{FCDF96A7-5179-48D9-B38E-4E360348DE9D}" destId="{4AABC9E9-A977-4650-BE61-F6EF8F161798}" srcOrd="0" destOrd="0" presId="urn:microsoft.com/office/officeart/2005/8/layout/hList1"/>
    <dgm:cxn modelId="{971C9B05-CE7B-455C-BEDA-BE4099EC611E}" type="presParOf" srcId="{FCDF96A7-5179-48D9-B38E-4E360348DE9D}" destId="{CD05EA99-CE7B-49F1-A6A8-D2E55CA1A64E}" srcOrd="1" destOrd="0" presId="urn:microsoft.com/office/officeart/2005/8/layout/hList1"/>
    <dgm:cxn modelId="{E17D4B5C-9E45-43E0-859C-9A61809B6EEE}" type="presParOf" srcId="{52EFDE2E-4438-4166-8FFC-923E47EC725A}" destId="{9A5A80B8-77FA-4CF7-B13E-3C4743218DD8}" srcOrd="5" destOrd="0" presId="urn:microsoft.com/office/officeart/2005/8/layout/hList1"/>
    <dgm:cxn modelId="{AB78D3DE-09FD-4472-B410-ADF589FF5D1A}" type="presParOf" srcId="{52EFDE2E-4438-4166-8FFC-923E47EC725A}" destId="{9F20C650-B1B5-4F81-B159-16AEAA9795F4}" srcOrd="6" destOrd="0" presId="urn:microsoft.com/office/officeart/2005/8/layout/hList1"/>
    <dgm:cxn modelId="{07248C52-2F34-4943-B20C-FCE9DE84E4EC}" type="presParOf" srcId="{9F20C650-B1B5-4F81-B159-16AEAA9795F4}" destId="{9E844B8D-4FE7-476D-94CD-5EE550A39B89}" srcOrd="0" destOrd="0" presId="urn:microsoft.com/office/officeart/2005/8/layout/hList1"/>
    <dgm:cxn modelId="{549D512D-06F3-421D-A00C-649784021D23}" type="presParOf" srcId="{9F20C650-B1B5-4F81-B159-16AEAA9795F4}" destId="{1A626D5D-921A-4D57-81A1-D3EA8622C7B2}" srcOrd="1" destOrd="0" presId="urn:microsoft.com/office/officeart/2005/8/layout/hList1"/>
    <dgm:cxn modelId="{7E5A0388-441E-4E25-BCF6-3E736A83C942}" type="presParOf" srcId="{52EFDE2E-4438-4166-8FFC-923E47EC725A}" destId="{44753BD7-3A40-470A-AE67-234CDB44BFC8}" srcOrd="7" destOrd="0" presId="urn:microsoft.com/office/officeart/2005/8/layout/hList1"/>
    <dgm:cxn modelId="{0B03FDCA-F305-4805-839A-421559DC775C}" type="presParOf" srcId="{52EFDE2E-4438-4166-8FFC-923E47EC725A}" destId="{8EAB50B3-E7CB-47B2-9FEA-9A7132A06A3E}" srcOrd="8" destOrd="0" presId="urn:microsoft.com/office/officeart/2005/8/layout/hList1"/>
    <dgm:cxn modelId="{D681F43D-8475-440A-9288-38B0FBFCC63D}" type="presParOf" srcId="{8EAB50B3-E7CB-47B2-9FEA-9A7132A06A3E}" destId="{BFB080B9-4274-4C98-A4E1-2FAC2B25F760}" srcOrd="0" destOrd="0" presId="urn:microsoft.com/office/officeart/2005/8/layout/hList1"/>
    <dgm:cxn modelId="{46BFB728-0DA7-4657-AFAE-6AB3B7447D6A}" type="presParOf" srcId="{8EAB50B3-E7CB-47B2-9FEA-9A7132A06A3E}" destId="{BBF1F3F3-2FDA-4724-B04A-7B39C91522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A7B61-8DEA-4444-86C7-049A046A94A6}">
      <dsp:nvSpPr>
        <dsp:cNvPr id="0" name=""/>
        <dsp:cNvSpPr/>
      </dsp:nvSpPr>
      <dsp:spPr>
        <a:xfrm>
          <a:off x="82839" y="2087657"/>
          <a:ext cx="2173304" cy="149079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FF8AD8"/>
              </a:solidFill>
            </a:rPr>
            <a:t>Islets </a:t>
          </a:r>
          <a:r>
            <a:rPr lang="en-US" sz="1600" b="1" kern="1200" dirty="0">
              <a:solidFill>
                <a:schemeClr val="bg1">
                  <a:lumMod val="65000"/>
                </a:schemeClr>
              </a:solidFill>
            </a:rPr>
            <a:t>(island) </a:t>
          </a:r>
          <a:r>
            <a:rPr lang="en-US" sz="2400" b="1" kern="1200" dirty="0">
              <a:solidFill>
                <a:srgbClr val="FF8AD8"/>
              </a:solidFill>
            </a:rPr>
            <a:t>of </a:t>
          </a:r>
          <a:r>
            <a:rPr lang="en-US" sz="2400" b="1" kern="1200" dirty="0" err="1">
              <a:solidFill>
                <a:srgbClr val="FF8AD8"/>
              </a:solidFill>
            </a:rPr>
            <a:t>Langerhans</a:t>
          </a:r>
          <a:r>
            <a:rPr lang="en-US" sz="2400" b="1" kern="1200" dirty="0">
              <a:solidFill>
                <a:srgbClr val="FF8AD8"/>
              </a:solidFill>
            </a:rPr>
            <a:t>:</a:t>
          </a:r>
          <a:endParaRPr lang="en-US" sz="2400" kern="1200" dirty="0"/>
        </a:p>
      </dsp:txBody>
      <dsp:txXfrm>
        <a:off x="126503" y="2131321"/>
        <a:ext cx="2085976" cy="1403470"/>
      </dsp:txXfrm>
    </dsp:sp>
    <dsp:sp modelId="{142265EA-1B94-41DD-B292-D3542B9CBC9F}">
      <dsp:nvSpPr>
        <dsp:cNvPr id="0" name=""/>
        <dsp:cNvSpPr/>
      </dsp:nvSpPr>
      <dsp:spPr>
        <a:xfrm rot="17932187">
          <a:off x="1567805" y="1651458"/>
          <a:ext cx="266189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661894" y="16062"/>
              </a:lnTo>
            </a:path>
          </a:pathLst>
        </a:cu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832205" y="1600973"/>
        <a:ext cx="133094" cy="133094"/>
      </dsp:txXfrm>
    </dsp:sp>
    <dsp:sp modelId="{E36237B6-1FDB-45DD-AF9B-1174A9A631AB}">
      <dsp:nvSpPr>
        <dsp:cNvPr id="0" name=""/>
        <dsp:cNvSpPr/>
      </dsp:nvSpPr>
      <dsp:spPr>
        <a:xfrm>
          <a:off x="3541361" y="1642"/>
          <a:ext cx="2001366" cy="100068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rgbClr val="FF2F92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dk1"/>
              </a:solidFill>
              <a:latin typeface="+mj-lt"/>
            </a:rPr>
            <a:t>Pale-staining spherical </a:t>
          </a:r>
          <a:r>
            <a:rPr lang="en-US" sz="1400" kern="1200" dirty="0">
              <a:solidFill>
                <a:srgbClr val="00B050"/>
              </a:solidFill>
            </a:rPr>
            <a:t>vascular</a:t>
          </a:r>
          <a:r>
            <a:rPr lang="en-US" sz="1300" kern="1200" dirty="0">
              <a:solidFill>
                <a:srgbClr val="00B050"/>
              </a:solidFill>
            </a:rPr>
            <a:t> </a:t>
          </a:r>
          <a:r>
            <a:rPr lang="en-US" sz="1300" kern="1200" dirty="0">
              <a:solidFill>
                <a:schemeClr val="dk1"/>
              </a:solidFill>
              <a:latin typeface="+mj-lt"/>
            </a:rPr>
            <a:t>collections of endocrine cells, scattered among the </a:t>
          </a:r>
          <a:r>
            <a:rPr lang="en-US" sz="1300" kern="1200" dirty="0" err="1">
              <a:solidFill>
                <a:schemeClr val="dk1"/>
              </a:solidFill>
              <a:latin typeface="+mj-lt"/>
            </a:rPr>
            <a:t>acini</a:t>
          </a:r>
          <a:r>
            <a:rPr lang="en-US" sz="1300" kern="1200" dirty="0">
              <a:solidFill>
                <a:schemeClr val="dk1"/>
              </a:solidFill>
              <a:latin typeface="+mj-lt"/>
            </a:rPr>
            <a:t>.</a:t>
          </a:r>
          <a:endParaRPr lang="en-US" sz="1300" kern="1200" dirty="0"/>
        </a:p>
      </dsp:txBody>
      <dsp:txXfrm>
        <a:off x="3570670" y="30951"/>
        <a:ext cx="1942748" cy="942065"/>
      </dsp:txXfrm>
    </dsp:sp>
    <dsp:sp modelId="{378B2001-A8FA-48F4-81A9-4574F561156F}">
      <dsp:nvSpPr>
        <dsp:cNvPr id="0" name=""/>
        <dsp:cNvSpPr/>
      </dsp:nvSpPr>
      <dsp:spPr>
        <a:xfrm rot="19046222">
          <a:off x="2026276" y="2226851"/>
          <a:ext cx="174495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44952" y="16062"/>
              </a:lnTo>
            </a:path>
          </a:pathLst>
        </a:cu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855128" y="2199289"/>
        <a:ext cx="87247" cy="87247"/>
      </dsp:txXfrm>
    </dsp:sp>
    <dsp:sp modelId="{8BECADF6-F7A3-4E8D-9169-185B15F63A3E}">
      <dsp:nvSpPr>
        <dsp:cNvPr id="0" name=""/>
        <dsp:cNvSpPr/>
      </dsp:nvSpPr>
      <dsp:spPr>
        <a:xfrm>
          <a:off x="3541361" y="1152428"/>
          <a:ext cx="2001366" cy="100068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rgbClr val="FF2F92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dk1"/>
              </a:solidFill>
              <a:latin typeface="+mj-lt"/>
            </a:rPr>
            <a:t>Richly </a:t>
          </a:r>
          <a:r>
            <a:rPr lang="en-US" sz="1400" kern="1200" dirty="0" err="1">
              <a:solidFill>
                <a:schemeClr val="dk1"/>
              </a:solidFill>
              <a:latin typeface="+mj-lt"/>
            </a:rPr>
            <a:t>vascularized</a:t>
          </a:r>
          <a:r>
            <a:rPr lang="en-US" sz="1400" kern="1200" dirty="0">
              <a:solidFill>
                <a:schemeClr val="dk1"/>
              </a:solidFill>
              <a:latin typeface="+mj-lt"/>
            </a:rPr>
            <a:t> by fenestrated capillaries</a:t>
          </a:r>
          <a:endParaRPr lang="en-US" sz="1400" kern="1200" dirty="0"/>
        </a:p>
      </dsp:txBody>
      <dsp:txXfrm>
        <a:off x="3570670" y="1181737"/>
        <a:ext cx="1942748" cy="942065"/>
      </dsp:txXfrm>
    </dsp:sp>
    <dsp:sp modelId="{429AEF7B-2A0B-46F8-B85E-9605DFE20E0D}">
      <dsp:nvSpPr>
        <dsp:cNvPr id="0" name=""/>
        <dsp:cNvSpPr/>
      </dsp:nvSpPr>
      <dsp:spPr>
        <a:xfrm rot="21521106">
          <a:off x="2255974" y="2802244"/>
          <a:ext cx="128555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85556" y="16062"/>
              </a:lnTo>
            </a:path>
          </a:pathLst>
        </a:cu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66613" y="2786167"/>
        <a:ext cx="64277" cy="64277"/>
      </dsp:txXfrm>
    </dsp:sp>
    <dsp:sp modelId="{650BD4BE-A8EB-4DF3-A01E-33D72C6D74E5}">
      <dsp:nvSpPr>
        <dsp:cNvPr id="0" name=""/>
        <dsp:cNvSpPr/>
      </dsp:nvSpPr>
      <dsp:spPr>
        <a:xfrm>
          <a:off x="3541361" y="2303214"/>
          <a:ext cx="2001366" cy="100068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rgbClr val="FF2F92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B050"/>
              </a:solidFill>
            </a:rPr>
            <a:t>Doesn’t have capsule but</a:t>
          </a:r>
          <a:r>
            <a:rPr lang="en-US" sz="1400" kern="1200" dirty="0">
              <a:solidFill>
                <a:schemeClr val="dk1"/>
              </a:solidFill>
              <a:latin typeface="+mj-lt"/>
            </a:rPr>
            <a:t> Each islet is surrounded and supported by reticular fibers.</a:t>
          </a:r>
        </a:p>
      </dsp:txBody>
      <dsp:txXfrm>
        <a:off x="3570670" y="2332523"/>
        <a:ext cx="1942748" cy="942065"/>
      </dsp:txXfrm>
    </dsp:sp>
    <dsp:sp modelId="{0C21290B-2293-4BB2-9D53-F6E8A57F5A40}">
      <dsp:nvSpPr>
        <dsp:cNvPr id="0" name=""/>
        <dsp:cNvSpPr/>
      </dsp:nvSpPr>
      <dsp:spPr>
        <a:xfrm rot="2466181">
          <a:off x="2045953" y="3377637"/>
          <a:ext cx="170559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05598" y="16062"/>
              </a:lnTo>
            </a:path>
          </a:pathLst>
        </a:cu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856112" y="3351059"/>
        <a:ext cx="85279" cy="85279"/>
      </dsp:txXfrm>
    </dsp:sp>
    <dsp:sp modelId="{EA18D893-69BC-436B-BF09-9EA8DC3E6587}">
      <dsp:nvSpPr>
        <dsp:cNvPr id="0" name=""/>
        <dsp:cNvSpPr/>
      </dsp:nvSpPr>
      <dsp:spPr>
        <a:xfrm>
          <a:off x="3541361" y="3454000"/>
          <a:ext cx="2001366" cy="100068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rgbClr val="FF2F92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dk1"/>
              </a:solidFill>
              <a:latin typeface="+mj-lt"/>
            </a:rPr>
            <a:t>1 million islets in human pancreas.</a:t>
          </a:r>
        </a:p>
      </dsp:txBody>
      <dsp:txXfrm>
        <a:off x="3570670" y="3483309"/>
        <a:ext cx="1942748" cy="942065"/>
      </dsp:txXfrm>
    </dsp:sp>
    <dsp:sp modelId="{2504A72A-57E5-451F-B8F5-3B92E79C3696}">
      <dsp:nvSpPr>
        <dsp:cNvPr id="0" name=""/>
        <dsp:cNvSpPr/>
      </dsp:nvSpPr>
      <dsp:spPr>
        <a:xfrm rot="3630296">
          <a:off x="1593561" y="3953030"/>
          <a:ext cx="261038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610382" y="16062"/>
              </a:lnTo>
            </a:path>
          </a:pathLst>
        </a:cu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833493" y="3903833"/>
        <a:ext cx="130519" cy="130519"/>
      </dsp:txXfrm>
    </dsp:sp>
    <dsp:sp modelId="{B95462A8-D5BC-48B3-B60E-604EDE010A52}">
      <dsp:nvSpPr>
        <dsp:cNvPr id="0" name=""/>
        <dsp:cNvSpPr/>
      </dsp:nvSpPr>
      <dsp:spPr>
        <a:xfrm>
          <a:off x="3541361" y="4604786"/>
          <a:ext cx="2001366" cy="100068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rgbClr val="FF2F92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dk1"/>
              </a:solidFill>
              <a:latin typeface="+mj-lt"/>
            </a:rPr>
            <a:t>Most numerous in the tail of pancreas.</a:t>
          </a:r>
          <a:endParaRPr lang="en-US" sz="1400" kern="1200" dirty="0"/>
        </a:p>
      </dsp:txBody>
      <dsp:txXfrm>
        <a:off x="3570670" y="4634095"/>
        <a:ext cx="1942748" cy="942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29A2F-E906-49A9-8C64-864273885266}">
      <dsp:nvSpPr>
        <dsp:cNvPr id="0" name=""/>
        <dsp:cNvSpPr/>
      </dsp:nvSpPr>
      <dsp:spPr>
        <a:xfrm>
          <a:off x="8939" y="536735"/>
          <a:ext cx="1975796" cy="43200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>
              <a:solidFill>
                <a:srgbClr val="FF8AD8"/>
              </a:solidFill>
            </a:rPr>
            <a:t>β</a:t>
          </a:r>
          <a:r>
            <a:rPr lang="en-US" sz="1500" b="1" kern="1200" dirty="0">
              <a:solidFill>
                <a:srgbClr val="FF8AD8"/>
              </a:solidFill>
            </a:rPr>
            <a:t> (B) cells:</a:t>
          </a:r>
        </a:p>
      </dsp:txBody>
      <dsp:txXfrm>
        <a:off x="8939" y="536735"/>
        <a:ext cx="1975796" cy="432000"/>
      </dsp:txXfrm>
    </dsp:sp>
    <dsp:sp modelId="{79818959-D404-4703-AA0D-CA660DA30366}">
      <dsp:nvSpPr>
        <dsp:cNvPr id="0" name=""/>
        <dsp:cNvSpPr/>
      </dsp:nvSpPr>
      <dsp:spPr>
        <a:xfrm>
          <a:off x="8" y="1049366"/>
          <a:ext cx="1975796" cy="224926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FF2F9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ea typeface="Arial" pitchFamily="34" charset="0"/>
            </a:rPr>
            <a:t>Constitute 70% of islet cells.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ea typeface="Arial" pitchFamily="34" charset="0"/>
            </a:rPr>
            <a:t>Concentrated in islet </a:t>
          </a:r>
          <a:r>
            <a:rPr lang="en-US" sz="1500" kern="1200" dirty="0">
              <a:solidFill>
                <a:srgbClr val="FF0000"/>
              </a:solidFill>
              <a:ea typeface="Arial" pitchFamily="34" charset="0"/>
            </a:rPr>
            <a:t>center</a:t>
          </a:r>
          <a:r>
            <a:rPr lang="en-US" sz="1500" kern="1200" dirty="0">
              <a:ea typeface="Arial" pitchFamily="34" charset="0"/>
            </a:rPr>
            <a:t>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ea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ea typeface="Arial" pitchFamily="34" charset="0"/>
            </a:rPr>
            <a:t>Function: </a:t>
          </a:r>
          <a:r>
            <a:rPr lang="en-US" sz="1500" kern="1200" dirty="0">
              <a:ea typeface="Arial" pitchFamily="34" charset="0"/>
            </a:rPr>
            <a:t>secrete </a:t>
          </a:r>
          <a:r>
            <a:rPr lang="en-US" sz="1500" u="sng" kern="1200" dirty="0">
              <a:solidFill>
                <a:srgbClr val="FF0000"/>
              </a:solidFill>
              <a:ea typeface="Arial" pitchFamily="34" charset="0"/>
            </a:rPr>
            <a:t>insulin</a:t>
          </a:r>
          <a:r>
            <a:rPr lang="en-US" sz="1500" kern="1200" dirty="0">
              <a:ea typeface="Arial" pitchFamily="34" charset="0"/>
            </a:rPr>
            <a:t> which ↓ blood sugar.</a:t>
          </a:r>
        </a:p>
      </dsp:txBody>
      <dsp:txXfrm>
        <a:off x="8" y="1049366"/>
        <a:ext cx="1975796" cy="2249260"/>
      </dsp:txXfrm>
    </dsp:sp>
    <dsp:sp modelId="{85BB4264-0045-4CF2-8845-61E464B3F5C3}">
      <dsp:nvSpPr>
        <dsp:cNvPr id="0" name=""/>
        <dsp:cNvSpPr/>
      </dsp:nvSpPr>
      <dsp:spPr>
        <a:xfrm>
          <a:off x="2264903" y="530702"/>
          <a:ext cx="1975796" cy="43200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>
              <a:solidFill>
                <a:srgbClr val="FF8AD8"/>
              </a:solidFill>
            </a:rPr>
            <a:t>α</a:t>
          </a:r>
          <a:r>
            <a:rPr lang="en-US" sz="1500" b="1" kern="1200" dirty="0">
              <a:solidFill>
                <a:srgbClr val="FF8AD8"/>
              </a:solidFill>
            </a:rPr>
            <a:t> (A) cells:</a:t>
          </a:r>
        </a:p>
      </dsp:txBody>
      <dsp:txXfrm>
        <a:off x="2264903" y="530702"/>
        <a:ext cx="1975796" cy="432000"/>
      </dsp:txXfrm>
    </dsp:sp>
    <dsp:sp modelId="{7690DE70-38FB-41BD-BF58-90B0DDBFABD2}">
      <dsp:nvSpPr>
        <dsp:cNvPr id="0" name=""/>
        <dsp:cNvSpPr/>
      </dsp:nvSpPr>
      <dsp:spPr>
        <a:xfrm>
          <a:off x="2250836" y="1034396"/>
          <a:ext cx="1975796" cy="331605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FF2F9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ea typeface="Arial" pitchFamily="34" charset="0"/>
            </a:rPr>
            <a:t>Constitute 15-20%.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ea typeface="Arial" pitchFamily="34" charset="0"/>
            </a:rPr>
            <a:t>Concentrated in islet </a:t>
          </a:r>
          <a:r>
            <a:rPr lang="en-US" sz="1500" kern="1200" dirty="0">
              <a:solidFill>
                <a:srgbClr val="FF0000"/>
              </a:solidFill>
              <a:ea typeface="Arial" pitchFamily="34" charset="0"/>
            </a:rPr>
            <a:t>periphery</a:t>
          </a:r>
          <a:r>
            <a:rPr lang="en-US" sz="1500" kern="1200" dirty="0">
              <a:ea typeface="Arial" pitchFamily="34" charset="0"/>
            </a:rPr>
            <a:t>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ea typeface="Arial" pitchFamily="34" charset="0"/>
            </a:rPr>
            <a:t>Granules are much more numerous, more tightly packed, smaller, and denser than those of β cells.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ea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ea typeface="Arial" pitchFamily="34" charset="0"/>
            </a:rPr>
            <a:t>Function: </a:t>
          </a:r>
          <a:r>
            <a:rPr lang="en-US" sz="1500" kern="1200" dirty="0">
              <a:ea typeface="Arial" pitchFamily="34" charset="0"/>
            </a:rPr>
            <a:t>secrete </a:t>
          </a:r>
          <a:r>
            <a:rPr lang="en-US" sz="1500" u="sng" kern="1200" dirty="0">
              <a:solidFill>
                <a:srgbClr val="FF0000"/>
              </a:solidFill>
              <a:ea typeface="Arial" pitchFamily="34" charset="0"/>
            </a:rPr>
            <a:t>glucagon</a:t>
          </a:r>
          <a:r>
            <a:rPr lang="en-US" sz="1500" kern="1200" dirty="0">
              <a:ea typeface="Arial" pitchFamily="34" charset="0"/>
            </a:rPr>
            <a:t> which ↑ blood sugar.</a:t>
          </a:r>
        </a:p>
      </dsp:txBody>
      <dsp:txXfrm>
        <a:off x="2250836" y="1034396"/>
        <a:ext cx="1975796" cy="3316050"/>
      </dsp:txXfrm>
    </dsp:sp>
    <dsp:sp modelId="{4AABC9E9-A977-4650-BE61-F6EF8F161798}">
      <dsp:nvSpPr>
        <dsp:cNvPr id="0" name=""/>
        <dsp:cNvSpPr/>
      </dsp:nvSpPr>
      <dsp:spPr>
        <a:xfrm>
          <a:off x="4586069" y="535354"/>
          <a:ext cx="2452318" cy="43200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>
              <a:solidFill>
                <a:srgbClr val="FF8AD8"/>
              </a:solidFill>
            </a:rPr>
            <a:t>δ (</a:t>
          </a:r>
          <a:r>
            <a:rPr lang="en-US" sz="1500" b="1" kern="1200" dirty="0">
              <a:solidFill>
                <a:srgbClr val="FF8AD8"/>
              </a:solidFill>
            </a:rPr>
            <a:t>D) </a:t>
          </a:r>
          <a:r>
            <a:rPr lang="en-US" sz="1500" b="0" kern="1200" dirty="0">
              <a:solidFill>
                <a:srgbClr val="FF8AD8"/>
              </a:solidFill>
            </a:rPr>
            <a:t>cells:</a:t>
          </a:r>
        </a:p>
      </dsp:txBody>
      <dsp:txXfrm>
        <a:off x="4586069" y="535354"/>
        <a:ext cx="2452318" cy="432000"/>
      </dsp:txXfrm>
    </dsp:sp>
    <dsp:sp modelId="{CD05EA99-CE7B-49F1-A6A8-D2E55CA1A64E}">
      <dsp:nvSpPr>
        <dsp:cNvPr id="0" name=""/>
        <dsp:cNvSpPr/>
      </dsp:nvSpPr>
      <dsp:spPr>
        <a:xfrm>
          <a:off x="4586069" y="1025518"/>
          <a:ext cx="2456744" cy="3770258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FF2F9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ea typeface="Arial" pitchFamily="34" charset="0"/>
            </a:rPr>
            <a:t>Constitute 5-10% of islet cells.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ea typeface="Arial" pitchFamily="34" charset="0"/>
            </a:rPr>
            <a:t>Scattered </a:t>
          </a:r>
          <a:r>
            <a:rPr lang="en-US" sz="1500" kern="1200" dirty="0">
              <a:solidFill>
                <a:srgbClr val="00B050"/>
              </a:solidFill>
              <a:ea typeface="Arial" pitchFamily="34" charset="0"/>
            </a:rPr>
            <a:t>(doesn’t have a certain distribution ) </a:t>
          </a:r>
          <a:r>
            <a:rPr lang="en-US" sz="1500" kern="1200" dirty="0">
              <a:ea typeface="Arial" pitchFamily="34" charset="0"/>
            </a:rPr>
            <a:t>throughout the islet.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ea typeface="Arial" pitchFamily="34" charset="0"/>
            </a:rPr>
            <a:t>Granules are less dense than those of β and </a:t>
          </a:r>
          <a:r>
            <a:rPr lang="el-GR" sz="1500" kern="1200" dirty="0">
              <a:ea typeface="Arial" pitchFamily="34" charset="0"/>
            </a:rPr>
            <a:t>α </a:t>
          </a:r>
          <a:r>
            <a:rPr lang="en-US" sz="1500" kern="1200" dirty="0">
              <a:ea typeface="Arial" pitchFamily="34" charset="0"/>
            </a:rPr>
            <a:t>cells.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ea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ea typeface="Arial" pitchFamily="34" charset="0"/>
            </a:rPr>
            <a:t>Function: </a:t>
          </a:r>
          <a:r>
            <a:rPr lang="en-US" sz="1500" kern="1200" dirty="0">
              <a:ea typeface="Arial" pitchFamily="34" charset="0"/>
            </a:rPr>
            <a:t>secrete </a:t>
          </a:r>
          <a:r>
            <a:rPr lang="en-US" sz="1500" u="sng" kern="1200" dirty="0" err="1">
              <a:solidFill>
                <a:srgbClr val="FF0000"/>
              </a:solidFill>
              <a:ea typeface="Arial" pitchFamily="34" charset="0"/>
            </a:rPr>
            <a:t>somatostatin</a:t>
          </a:r>
          <a:r>
            <a:rPr lang="en-US" sz="1500" kern="1200" dirty="0">
              <a:ea typeface="Arial" pitchFamily="34" charset="0"/>
            </a:rPr>
            <a:t> which ↓ release of hormones from </a:t>
          </a:r>
          <a:r>
            <a:rPr lang="en-US" sz="1500" b="1" kern="1200" dirty="0">
              <a:ea typeface="Arial" pitchFamily="34" charset="0"/>
            </a:rPr>
            <a:t>endocrine pancreas and enzymes </a:t>
          </a:r>
          <a:r>
            <a:rPr lang="en-US" sz="1500" kern="1200" dirty="0">
              <a:ea typeface="Arial" pitchFamily="34" charset="0"/>
            </a:rPr>
            <a:t>from </a:t>
          </a:r>
          <a:r>
            <a:rPr lang="en-US" sz="1500" b="1" kern="1200" dirty="0">
              <a:ea typeface="Arial" pitchFamily="34" charset="0"/>
            </a:rPr>
            <a:t>exocrine pancreas</a:t>
          </a:r>
          <a:r>
            <a:rPr lang="en-US" sz="1500" kern="1200" dirty="0">
              <a:ea typeface="Arial" pitchFamily="34" charset="0"/>
            </a:rPr>
            <a:t>.</a:t>
          </a:r>
        </a:p>
      </dsp:txBody>
      <dsp:txXfrm>
        <a:off x="4586069" y="1025518"/>
        <a:ext cx="2456744" cy="3770258"/>
      </dsp:txXfrm>
    </dsp:sp>
    <dsp:sp modelId="{9E844B8D-4FE7-476D-94CD-5EE550A39B89}">
      <dsp:nvSpPr>
        <dsp:cNvPr id="0" name=""/>
        <dsp:cNvSpPr/>
      </dsp:nvSpPr>
      <dsp:spPr>
        <a:xfrm>
          <a:off x="7244602" y="541051"/>
          <a:ext cx="1975796" cy="43200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rgbClr val="FF8AD8"/>
              </a:solidFill>
            </a:rPr>
            <a:t>G cells:</a:t>
          </a:r>
        </a:p>
      </dsp:txBody>
      <dsp:txXfrm>
        <a:off x="7244602" y="541051"/>
        <a:ext cx="1975796" cy="432000"/>
      </dsp:txXfrm>
    </dsp:sp>
    <dsp:sp modelId="{1A626D5D-921A-4D57-81A1-D3EA8622C7B2}">
      <dsp:nvSpPr>
        <dsp:cNvPr id="0" name=""/>
        <dsp:cNvSpPr/>
      </dsp:nvSpPr>
      <dsp:spPr>
        <a:xfrm>
          <a:off x="7244602" y="1032385"/>
          <a:ext cx="1975796" cy="3023434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FF2F9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ea typeface="Arial" pitchFamily="34" charset="0"/>
            </a:rPr>
            <a:t>Constitute 1% of islet cells.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ea typeface="Arial" pitchFamily="34" charset="0"/>
            </a:rPr>
            <a:t>Scattered throughout the islet.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ea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ea typeface="Arial" pitchFamily="34" charset="0"/>
            </a:rPr>
            <a:t>Function: </a:t>
          </a:r>
          <a:r>
            <a:rPr lang="en-US" sz="1600" kern="1200" dirty="0">
              <a:ea typeface="Arial" pitchFamily="34" charset="0"/>
            </a:rPr>
            <a:t>secrete </a:t>
          </a:r>
          <a:r>
            <a:rPr lang="en-US" sz="1600" u="sng" kern="1200" dirty="0" err="1">
              <a:solidFill>
                <a:srgbClr val="FF0000"/>
              </a:solidFill>
              <a:ea typeface="Arial" pitchFamily="34" charset="0"/>
            </a:rPr>
            <a:t>gastrin</a:t>
          </a:r>
          <a:r>
            <a:rPr lang="en-US" sz="1600" kern="1200" dirty="0">
              <a:ea typeface="Arial" pitchFamily="34" charset="0"/>
            </a:rPr>
            <a:t> which ↑ production of </a:t>
          </a:r>
          <a:r>
            <a:rPr lang="en-US" sz="1600" kern="1200" dirty="0" err="1">
              <a:ea typeface="Arial" pitchFamily="34" charset="0"/>
            </a:rPr>
            <a:t>HCl</a:t>
          </a:r>
          <a:r>
            <a:rPr lang="en-US" sz="1600" kern="1200" dirty="0">
              <a:ea typeface="Arial" pitchFamily="34" charset="0"/>
            </a:rPr>
            <a:t> by parietal cells of the stomach.</a:t>
          </a:r>
        </a:p>
      </dsp:txBody>
      <dsp:txXfrm>
        <a:off x="7244602" y="1032385"/>
        <a:ext cx="1975796" cy="3023434"/>
      </dsp:txXfrm>
    </dsp:sp>
    <dsp:sp modelId="{BFB080B9-4274-4C98-A4E1-2FAC2B25F760}">
      <dsp:nvSpPr>
        <dsp:cNvPr id="0" name=""/>
        <dsp:cNvSpPr/>
      </dsp:nvSpPr>
      <dsp:spPr>
        <a:xfrm>
          <a:off x="9503431" y="548633"/>
          <a:ext cx="1975796" cy="43200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rgbClr val="FF8AD8"/>
              </a:solidFill>
            </a:rPr>
            <a:t>PP cells:</a:t>
          </a:r>
        </a:p>
      </dsp:txBody>
      <dsp:txXfrm>
        <a:off x="9503431" y="548633"/>
        <a:ext cx="1975796" cy="432000"/>
      </dsp:txXfrm>
    </dsp:sp>
    <dsp:sp modelId="{BBF1F3F3-2FDA-4724-B04A-7B39C9152295}">
      <dsp:nvSpPr>
        <dsp:cNvPr id="0" name=""/>
        <dsp:cNvSpPr/>
      </dsp:nvSpPr>
      <dsp:spPr>
        <a:xfrm>
          <a:off x="9503431" y="1042499"/>
          <a:ext cx="1975796" cy="3437931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FF2F9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ea typeface="Arial" pitchFamily="34" charset="0"/>
            </a:rPr>
            <a:t>Constitute 1% of islet cells.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ea typeface="Arial" pitchFamily="34" charset="0"/>
            </a:rPr>
            <a:t>Scattered throughout the islet.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ea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ea typeface="Arial" pitchFamily="34" charset="0"/>
            </a:rPr>
            <a:t>Function: </a:t>
          </a:r>
          <a:r>
            <a:rPr lang="en-US" sz="1600" kern="1200" dirty="0">
              <a:ea typeface="Arial" pitchFamily="34" charset="0"/>
            </a:rPr>
            <a:t>secrete </a:t>
          </a:r>
          <a:r>
            <a:rPr lang="en-US" sz="1600" u="sng" kern="1200" dirty="0">
              <a:solidFill>
                <a:srgbClr val="FF0000"/>
              </a:solidFill>
              <a:ea typeface="Arial" pitchFamily="34" charset="0"/>
            </a:rPr>
            <a:t>pancreatic polypeptide</a:t>
          </a:r>
          <a:r>
            <a:rPr lang="en-US" sz="1600" kern="1200" dirty="0">
              <a:solidFill>
                <a:srgbClr val="FF0000"/>
              </a:solidFill>
              <a:ea typeface="Arial" pitchFamily="34" charset="0"/>
            </a:rPr>
            <a:t> </a:t>
          </a:r>
          <a:r>
            <a:rPr lang="en-US" sz="1600" kern="1200" dirty="0">
              <a:ea typeface="Arial" pitchFamily="34" charset="0"/>
            </a:rPr>
            <a:t>which </a:t>
          </a:r>
          <a:r>
            <a:rPr lang="en-US" sz="1600" b="1" kern="1200" dirty="0">
              <a:ea typeface="Arial" pitchFamily="34" charset="0"/>
            </a:rPr>
            <a:t>↓ exocrine </a:t>
          </a:r>
          <a:r>
            <a:rPr lang="en-US" sz="1600" kern="1200" dirty="0">
              <a:ea typeface="Arial" pitchFamily="34" charset="0"/>
            </a:rPr>
            <a:t>secretions of pancreas.</a:t>
          </a:r>
        </a:p>
      </dsp:txBody>
      <dsp:txXfrm>
        <a:off x="9503431" y="1042499"/>
        <a:ext cx="1975796" cy="3437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040C9-A672-5948-9B29-AE5423BD5FC3}" type="datetimeFigureOut">
              <a:rPr lang="en-US" smtClean="0"/>
              <a:pPr/>
              <a:t>2/24/18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3A235-18DE-4845-8ACD-449801954E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0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5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2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2/24/18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6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2/24/18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2/24/18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3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2/24/18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4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2/24/18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2/24/18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2/24/18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7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2/24/18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3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2/24/18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0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2/24/18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2/24/18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EB0C-2DBE-2E47-B69A-DE66AE3C7562}" type="datetimeFigureOut">
              <a:rPr lang="en-US" smtClean="0"/>
              <a:pPr/>
              <a:t>2/24/18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svg"/><Relationship Id="rId12" Type="http://schemas.openxmlformats.org/officeDocument/2006/relationships/hyperlink" Target="https://goo.gl/forms/EjyUeY3lcODsmHTz2" TargetMode="External"/><Relationship Id="rId13" Type="http://schemas.openxmlformats.org/officeDocument/2006/relationships/image" Target="../media/image18.jpeg"/><Relationship Id="rId14" Type="http://schemas.openxmlformats.org/officeDocument/2006/relationships/hyperlink" Target="http://franchisesaysso.blogspot.com/p/choice-suggestions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Relationship Id="rId4" Type="http://schemas.openxmlformats.org/officeDocument/2006/relationships/image" Target="../media/image1.jpeg"/><Relationship Id="rId5" Type="http://schemas.openxmlformats.org/officeDocument/2006/relationships/hyperlink" Target="mailto:HistologyTeam436@gmail.com" TargetMode="External"/><Relationship Id="rId6" Type="http://schemas.openxmlformats.org/officeDocument/2006/relationships/image" Target="../media/image15.png"/><Relationship Id="rId7" Type="http://schemas.openxmlformats.org/officeDocument/2006/relationships/hyperlink" Target="https://twitter.com/Histology436" TargetMode="External"/><Relationship Id="rId8" Type="http://schemas.openxmlformats.org/officeDocument/2006/relationships/image" Target="../media/image16.png"/><Relationship Id="rId9" Type="http://schemas.openxmlformats.org/officeDocument/2006/relationships/hyperlink" Target="https://docs.google.com/presentation/d/1UJDaUDZrQceFOgC2gpyJRuN18XnlFSG4jwxzybwwNIA/edit?usp=sharing" TargetMode="External"/><Relationship Id="rId1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chea-02.jpg"/>
          <p:cNvPicPr>
            <a:picLocks noGrp="1" noChangeAspect="1"/>
          </p:cNvPicPr>
          <p:nvPr isPhoto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6563" y="2389246"/>
            <a:ext cx="7055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8AD8"/>
                </a:solidFill>
                <a:latin typeface="+mj-lt"/>
              </a:rPr>
              <a:t>PANCREAS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6425" r="55775" b="66127"/>
          <a:stretch/>
        </p:blipFill>
        <p:spPr>
          <a:xfrm>
            <a:off x="3015861" y="299546"/>
            <a:ext cx="2580897" cy="1102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2" y="86604"/>
            <a:ext cx="2059458" cy="19003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8047" y="6148725"/>
            <a:ext cx="2866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2F92"/>
                </a:solidFill>
              </a:rPr>
              <a:t>Color index:</a:t>
            </a:r>
          </a:p>
          <a:p>
            <a:r>
              <a:rPr lang="en-US" sz="1400" dirty="0"/>
              <a:t>Slides.. </a:t>
            </a:r>
            <a:r>
              <a:rPr lang="en-US" sz="1400" dirty="0">
                <a:solidFill>
                  <a:srgbClr val="FF0000"/>
                </a:solidFill>
              </a:rPr>
              <a:t>Important ..</a:t>
            </a:r>
            <a:r>
              <a:rPr lang="en-US" sz="1400" dirty="0">
                <a:solidFill>
                  <a:srgbClr val="008F00"/>
                </a:solidFill>
              </a:rPr>
              <a:t>Notes ..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Extra..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3005841" y="6055833"/>
            <a:ext cx="3111180" cy="739783"/>
          </a:xfrm>
          <a:prstGeom prst="frame">
            <a:avLst>
              <a:gd name="adj1" fmla="val 211"/>
            </a:avLst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168">
            <a:off x="10132542" y="4912761"/>
            <a:ext cx="1394460" cy="12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7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309" y="1287690"/>
            <a:ext cx="9209691" cy="762944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2F92"/>
                </a:solidFill>
                <a:ea typeface="+mn-ea"/>
                <a:cs typeface="+mn-cs"/>
              </a:rPr>
              <a:t>Objectives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308" y="2112344"/>
            <a:ext cx="92096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8AD8"/>
                </a:solidFill>
                <a:latin typeface="+mj-lt"/>
              </a:rPr>
              <a:t>By the end of this lecture, the student should be able to describe: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latin typeface="+mj-lt"/>
              </a:rPr>
              <a:t>The endocrine part of the pancreas within the exocrine part.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latin typeface="+mj-lt"/>
              </a:rPr>
              <a:t>The histological features of the cells of islet of </a:t>
            </a:r>
            <a:r>
              <a:rPr lang="en-US" sz="2800" dirty="0" err="1">
                <a:latin typeface="+mj-lt"/>
              </a:rPr>
              <a:t>Langerhans</a:t>
            </a:r>
            <a:r>
              <a:rPr lang="en-US" sz="2800" dirty="0">
                <a:latin typeface="+mj-lt"/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latin typeface="+mj-lt"/>
              </a:rPr>
              <a:t>The function of different cells of islets of </a:t>
            </a:r>
            <a:r>
              <a:rPr lang="en-US" sz="2800" dirty="0" err="1">
                <a:latin typeface="+mj-lt"/>
              </a:rPr>
              <a:t>Langerhans</a:t>
            </a:r>
            <a:r>
              <a:rPr lang="en-US" sz="2800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8AD8"/>
                </a:solidFill>
                <a:latin typeface="+mj-lt"/>
              </a:rPr>
              <a:t> </a:t>
            </a:r>
            <a:endParaRPr lang="en-US" dirty="0">
              <a:solidFill>
                <a:srgbClr val="FF8AD8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61" r="41184" b="50594"/>
          <a:stretch/>
        </p:blipFill>
        <p:spPr>
          <a:xfrm>
            <a:off x="6036381" y="315662"/>
            <a:ext cx="3101546" cy="627449"/>
          </a:xfrm>
          <a:prstGeom prst="rect">
            <a:avLst/>
          </a:prstGeom>
        </p:spPr>
      </p:pic>
      <p:pic>
        <p:nvPicPr>
          <p:cNvPr id="6" name="Picture 5" descr="Trachea-02.jpg"/>
          <p:cNvPicPr>
            <a:picLocks noGrp="1" noChangeAspect="1"/>
          </p:cNvPicPr>
          <p:nvPr isPhoto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46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/>
          <a:srcRect t="919"/>
          <a:stretch>
            <a:fillRect/>
          </a:stretch>
        </p:blipFill>
        <p:spPr bwMode="auto">
          <a:xfrm>
            <a:off x="192087" y="4557252"/>
            <a:ext cx="2657965" cy="2088577"/>
          </a:xfrm>
          <a:prstGeom prst="rect">
            <a:avLst/>
          </a:prstGeom>
          <a:noFill/>
          <a:ln w="12700">
            <a:solidFill>
              <a:srgbClr val="FF2F92"/>
            </a:solidFill>
            <a:miter lim="800000"/>
            <a:headEnd type="none" w="sm" len="sm"/>
            <a:tailEnd type="none" w="sm" len="sm"/>
          </a:ln>
        </p:spPr>
      </p:pic>
      <p:graphicFrame>
        <p:nvGraphicFramePr>
          <p:cNvPr id="23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153751"/>
              </p:ext>
            </p:extLst>
          </p:nvPr>
        </p:nvGraphicFramePr>
        <p:xfrm>
          <a:off x="6678464" y="519828"/>
          <a:ext cx="4744502" cy="4364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93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27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noProof="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Cells of the Islets: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 types of cells in each islet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baseline="0" dirty="0">
                        <a:solidFill>
                          <a:srgbClr val="008F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β (</a:t>
                      </a:r>
                      <a:r>
                        <a:rPr lang="en-US" sz="14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B) cells: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secrete insulin.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6893">
                <a:tc>
                  <a:txBody>
                    <a:bodyPr/>
                    <a:lstStyle/>
                    <a:p>
                      <a:pPr algn="l"/>
                      <a:r>
                        <a:rPr lang="el-GR" sz="16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α (</a:t>
                      </a:r>
                      <a:r>
                        <a:rPr lang="en-US" sz="16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A) cells: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secrete glucagon.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6893">
                <a:tc>
                  <a:txBody>
                    <a:bodyPr/>
                    <a:lstStyle/>
                    <a:p>
                      <a:pPr algn="l"/>
                      <a:r>
                        <a:rPr lang="el-GR" sz="16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δ (</a:t>
                      </a:r>
                      <a:r>
                        <a:rPr lang="en-US" sz="16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D) cells: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secrete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somatostatin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62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en-US" sz="16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 cells: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secrete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astrin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49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PP</a:t>
                      </a:r>
                      <a:r>
                        <a:rPr lang="en-US" sz="16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 cell</a:t>
                      </a:r>
                      <a:r>
                        <a:rPr lang="en-US" sz="18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s:</a:t>
                      </a:r>
                      <a:r>
                        <a:rPr lang="en-US" sz="18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also</a:t>
                      </a:r>
                      <a:r>
                        <a:rPr lang="en-US" sz="1600" b="0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called F cells</a:t>
                      </a:r>
                      <a:endParaRPr lang="en-US" sz="16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secrete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ancreatic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olypeptide.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49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Cannot be differentiated </a:t>
                      </a:r>
                      <a:r>
                        <a:rPr lang="en-US" sz="1600" dirty="0"/>
                        <a:t>from one another by routine stains,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but we can use Immunohistochemistry &amp;  E/M for differentiation</a:t>
                      </a:r>
                      <a:endParaRPr lang="en-US" sz="16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25" name="رابط مستقيم 24"/>
          <p:cNvCxnSpPr/>
          <p:nvPr/>
        </p:nvCxnSpPr>
        <p:spPr>
          <a:xfrm rot="5400000">
            <a:off x="3676248" y="3607084"/>
            <a:ext cx="5250567" cy="1588"/>
          </a:xfrm>
          <a:prstGeom prst="line">
            <a:avLst/>
          </a:prstGeom>
          <a:ln>
            <a:solidFill>
              <a:srgbClr val="FF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/>
          <a:srcRect b="1311"/>
          <a:stretch>
            <a:fillRect/>
          </a:stretch>
        </p:blipFill>
        <p:spPr bwMode="auto">
          <a:xfrm>
            <a:off x="6678464" y="4989643"/>
            <a:ext cx="4744502" cy="1656186"/>
          </a:xfrm>
          <a:prstGeom prst="rect">
            <a:avLst/>
          </a:prstGeom>
          <a:noFill/>
          <a:ln w="12700">
            <a:solidFill>
              <a:srgbClr val="FF2F92"/>
            </a:solidFill>
            <a:miter lim="800000"/>
            <a:headEnd/>
            <a:tailEnd/>
          </a:ln>
        </p:spPr>
      </p:pic>
      <p:graphicFrame>
        <p:nvGraphicFramePr>
          <p:cNvPr id="27" name="رسم تخطيطي 26"/>
          <p:cNvGraphicFramePr/>
          <p:nvPr/>
        </p:nvGraphicFramePr>
        <p:xfrm>
          <a:off x="192087" y="626049"/>
          <a:ext cx="6110239" cy="560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3" name="مربع نص 32"/>
          <p:cNvSpPr txBox="1"/>
          <p:nvPr/>
        </p:nvSpPr>
        <p:spPr>
          <a:xfrm>
            <a:off x="449892" y="3798277"/>
            <a:ext cx="1829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600" dirty="0">
                <a:solidFill>
                  <a:srgbClr val="008F00"/>
                </a:solidFill>
              </a:rPr>
              <a:t>جزر باهتة في بحر غامق</a:t>
            </a:r>
            <a:endParaRPr lang="en-US" sz="1600" dirty="0">
              <a:solidFill>
                <a:srgbClr val="008F00"/>
              </a:solidFill>
            </a:endParaRPr>
          </a:p>
        </p:txBody>
      </p:sp>
      <p:sp>
        <p:nvSpPr>
          <p:cNvPr id="9" name="مربع نص 21">
            <a:extLst>
              <a:ext uri="{FF2B5EF4-FFF2-40B4-BE49-F238E27FC236}">
                <a16:creationId xmlns:a16="http://schemas.microsoft.com/office/drawing/2014/main" xmlns="" id="{57924410-3A1E-F04B-AB45-7A8C77F4CAB2}"/>
              </a:ext>
            </a:extLst>
          </p:cNvPr>
          <p:cNvSpPr txBox="1"/>
          <p:nvPr/>
        </p:nvSpPr>
        <p:spPr>
          <a:xfrm>
            <a:off x="0" y="0"/>
            <a:ext cx="355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srgbClr val="FF2F92"/>
                </a:solidFill>
              </a:rPr>
              <a:t>Endocrine Pancreas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5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رسم تخطيطي 17"/>
          <p:cNvGraphicFramePr/>
          <p:nvPr>
            <p:extLst>
              <p:ext uri="{D42A27DB-BD31-4B8C-83A1-F6EECF244321}">
                <p14:modId xmlns:p14="http://schemas.microsoft.com/office/powerpoint/2010/main" val="3928265242"/>
              </p:ext>
            </p:extLst>
          </p:nvPr>
        </p:nvGraphicFramePr>
        <p:xfrm>
          <a:off x="267285" y="377222"/>
          <a:ext cx="1147923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Picture 4" descr="http://www.colorado.edu/intphys/Class/IPHY3430-200/image/figure19c.jpg"/>
          <p:cNvPicPr>
            <a:picLocks noChangeAspect="1" noChangeArrowheads="1"/>
          </p:cNvPicPr>
          <p:nvPr/>
        </p:nvPicPr>
        <p:blipFill>
          <a:blip r:embed="rId8"/>
          <a:srcRect t="25417" r="50490"/>
          <a:stretch>
            <a:fillRect/>
          </a:stretch>
        </p:blipFill>
        <p:spPr bwMode="auto">
          <a:xfrm>
            <a:off x="2518117" y="4903811"/>
            <a:ext cx="1955410" cy="1765660"/>
          </a:xfrm>
          <a:prstGeom prst="rect">
            <a:avLst/>
          </a:prstGeom>
          <a:noFill/>
          <a:ln w="9525">
            <a:solidFill>
              <a:srgbClr val="FF2F92"/>
            </a:solidFill>
            <a:miter lim="800000"/>
            <a:headEnd/>
            <a:tailEnd/>
          </a:ln>
        </p:spPr>
      </p:pic>
      <p:pic>
        <p:nvPicPr>
          <p:cNvPr id="20" name="Picture 4" descr="http://www.colorado.edu/intphys/Class/IPHY3430-200/image/figure19c.jpg"/>
          <p:cNvPicPr>
            <a:picLocks noChangeAspect="1" noChangeArrowheads="1"/>
          </p:cNvPicPr>
          <p:nvPr/>
        </p:nvPicPr>
        <p:blipFill>
          <a:blip r:embed="rId8"/>
          <a:srcRect l="50070"/>
          <a:stretch>
            <a:fillRect/>
          </a:stretch>
        </p:blipFill>
        <p:spPr bwMode="auto">
          <a:xfrm>
            <a:off x="267285" y="4004266"/>
            <a:ext cx="1984743" cy="2386012"/>
          </a:xfrm>
          <a:prstGeom prst="rect">
            <a:avLst/>
          </a:prstGeom>
          <a:noFill/>
          <a:ln w="9525">
            <a:solidFill>
              <a:srgbClr val="FF2F92"/>
            </a:solidFill>
            <a:miter lim="800000"/>
            <a:headEnd/>
            <a:tailEnd/>
          </a:ln>
        </p:spPr>
      </p:pic>
      <p:pic>
        <p:nvPicPr>
          <p:cNvPr id="21" name="Picture 6" descr="Clip_5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3354" y="5162843"/>
            <a:ext cx="7061980" cy="1515876"/>
          </a:xfrm>
          <a:prstGeom prst="rect">
            <a:avLst/>
          </a:prstGeom>
          <a:noFill/>
          <a:ln w="9525">
            <a:solidFill>
              <a:srgbClr val="FF2F92"/>
            </a:solidFill>
            <a:miter lim="800000"/>
            <a:headEnd/>
            <a:tailEnd/>
          </a:ln>
        </p:spPr>
      </p:pic>
      <p:sp>
        <p:nvSpPr>
          <p:cNvPr id="22" name="مربع نص 21"/>
          <p:cNvSpPr txBox="1"/>
          <p:nvPr/>
        </p:nvSpPr>
        <p:spPr>
          <a:xfrm>
            <a:off x="0" y="0"/>
            <a:ext cx="65701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2F92"/>
                </a:solidFill>
              </a:rPr>
              <a:t>Endocrine Pancreas: Cells of the Islets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121132-A45D-471B-AE69-BB5C19C6A8C9}"/>
              </a:ext>
            </a:extLst>
          </p:cNvPr>
          <p:cNvSpPr/>
          <p:nvPr/>
        </p:nvSpPr>
        <p:spPr>
          <a:xfrm>
            <a:off x="186889" y="584775"/>
            <a:ext cx="4218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2F92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FF2F92"/>
                </a:solidFill>
                <a:latin typeface="+mj-lt"/>
                <a:ea typeface="ＭＳ Ｐゴシック" pitchFamily="34" charset="-128"/>
              </a:rPr>
              <a:t>Stroma</a:t>
            </a:r>
            <a:r>
              <a:rPr lang="en-US" dirty="0">
                <a:latin typeface="+mj-lt"/>
                <a:ea typeface="ＭＳ Ｐゴシック" pitchFamily="34" charset="-128"/>
              </a:rPr>
              <a:t>: Capsule, septa &amp; reticular fibers.</a:t>
            </a:r>
          </a:p>
          <a:p>
            <a:pPr marL="285750" indent="-285750">
              <a:buClr>
                <a:srgbClr val="FF2F92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FF2F92"/>
                </a:solidFill>
                <a:latin typeface="+mj-lt"/>
                <a:ea typeface="ＭＳ Ｐゴシック" pitchFamily="34" charset="-128"/>
              </a:rPr>
              <a:t>Parenchyma</a:t>
            </a:r>
            <a:r>
              <a:rPr lang="en-US" dirty="0">
                <a:latin typeface="+mj-lt"/>
                <a:ea typeface="ＭＳ Ｐゴシック" pitchFamily="34" charset="-128"/>
              </a:rPr>
              <a:t>: Pancreas is a </a:t>
            </a:r>
            <a:r>
              <a:rPr lang="en-US" b="1" dirty="0">
                <a:latin typeface="+mj-lt"/>
                <a:ea typeface="ＭＳ Ｐゴシック" pitchFamily="34" charset="-128"/>
              </a:rPr>
              <a:t>mixed</a:t>
            </a:r>
            <a:r>
              <a:rPr lang="en-US" dirty="0">
                <a:latin typeface="+mj-lt"/>
                <a:ea typeface="ＭＳ Ｐゴシック" pitchFamily="34" charset="-128"/>
              </a:rPr>
              <a:t> gland: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48BE927-2381-4E86-B2DB-5FC375F58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424647"/>
              </p:ext>
            </p:extLst>
          </p:nvPr>
        </p:nvGraphicFramePr>
        <p:xfrm>
          <a:off x="186889" y="1334425"/>
          <a:ext cx="4541250" cy="11887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571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4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4334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Arial" pitchFamily="34" charset="0"/>
                          <a:cs typeface="+mn-cs"/>
                        </a:rPr>
                        <a:t>Exocrine part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Arial" pitchFamily="34" charset="0"/>
                          <a:cs typeface="+mn-cs"/>
                        </a:rPr>
                        <a:t>(acini &amp; ducts):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Arial" pitchFamily="34" charset="0"/>
                          <a:cs typeface="+mn-cs"/>
                        </a:rPr>
                        <a:t>produces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Arial" pitchFamily="34" charset="0"/>
                          <a:cs typeface="+mn-cs"/>
                        </a:rPr>
                        <a:t>digestive pancreatic enzymes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Arial" pitchFamily="34" charset="0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8AD8"/>
                          </a:solidFill>
                          <a:latin typeface="+mn-lt"/>
                          <a:ea typeface="Arial" pitchFamily="34" charset="0"/>
                          <a:cs typeface="+mn-cs"/>
                        </a:rPr>
                        <a:t>Endocrine part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Arial" pitchFamily="34" charset="0"/>
                          <a:cs typeface="+mn-cs"/>
                        </a:rPr>
                        <a:t>(islets of Langerhans): produces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Arial" pitchFamily="34" charset="0"/>
                          <a:cs typeface="+mn-cs"/>
                        </a:rPr>
                        <a:t>hormones.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Picture 4" descr="Pancreas-1.jpg">
            <a:extLst>
              <a:ext uri="{FF2B5EF4-FFF2-40B4-BE49-F238E27FC236}">
                <a16:creationId xmlns:a16="http://schemas.microsoft.com/office/drawing/2014/main" xmlns="" id="{7A2877C4-4E3F-4EA2-9B1F-5629A0574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1" y="2557012"/>
            <a:ext cx="3007575" cy="214743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ربع نص 21">
            <a:extLst>
              <a:ext uri="{FF2B5EF4-FFF2-40B4-BE49-F238E27FC236}">
                <a16:creationId xmlns:a16="http://schemas.microsoft.com/office/drawing/2014/main" xmlns="" id="{9AE70CC0-6E2C-994C-B54E-3424FD5F547C}"/>
              </a:ext>
            </a:extLst>
          </p:cNvPr>
          <p:cNvSpPr txBox="1"/>
          <p:nvPr/>
        </p:nvSpPr>
        <p:spPr>
          <a:xfrm>
            <a:off x="0" y="0"/>
            <a:ext cx="319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srgbClr val="FF2F92"/>
                </a:solidFill>
              </a:rPr>
              <a:t>Exocrine Pancreas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8B5F4F6-AE84-0943-8FC6-D5FC0AB07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084040"/>
              </p:ext>
            </p:extLst>
          </p:nvPr>
        </p:nvGraphicFramePr>
        <p:xfrm>
          <a:off x="4981786" y="584775"/>
          <a:ext cx="7023947" cy="46024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78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454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31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FF2F92"/>
                          </a:solidFill>
                          <a:ea typeface="ＭＳ Ｐゴシック" pitchFamily="34" charset="-128"/>
                        </a:rPr>
                        <a:t>Pancreatic Acini: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FF2F92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Duct System: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117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u="sng" dirty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They are serous acini</a:t>
                      </a:r>
                      <a:r>
                        <a:rPr lang="en-US" sz="1800" dirty="0">
                          <a:ea typeface="ＭＳ Ｐゴシック" pitchFamily="34" charset="-128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a typeface="ＭＳ Ｐゴシック" pitchFamily="34" charset="-128"/>
                        </a:rPr>
                        <a:t>secreting </a:t>
                      </a:r>
                      <a:r>
                        <a:rPr lang="en-US" sz="1800" b="0" i="1" u="none" dirty="0">
                          <a:ea typeface="ＭＳ Ｐゴシック" pitchFamily="34" charset="-128"/>
                        </a:rPr>
                        <a:t>a </a:t>
                      </a:r>
                      <a:r>
                        <a:rPr lang="en-US" sz="1800" b="1" i="0" u="none" dirty="0">
                          <a:ea typeface="ＭＳ Ｐゴシック" pitchFamily="34" charset="-128"/>
                        </a:rPr>
                        <a:t>thin fluid </a:t>
                      </a:r>
                      <a:r>
                        <a:rPr lang="en-US" sz="1800" dirty="0">
                          <a:ea typeface="ＭＳ Ｐゴシック" pitchFamily="34" charset="-128"/>
                        </a:rPr>
                        <a:t>rich in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a typeface="ＭＳ Ｐゴシック" pitchFamily="34" charset="-128"/>
                        </a:rPr>
                        <a:t>digestive pancreatic enzymes.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u="sng" dirty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The Acinar cells</a:t>
                      </a:r>
                      <a:r>
                        <a:rPr lang="en-US" sz="1800" b="0" u="sng" dirty="0">
                          <a:solidFill>
                            <a:srgbClr val="FF8AD8"/>
                          </a:solidFill>
                          <a:ea typeface="ＭＳ Ｐゴシック" pitchFamily="34" charset="-128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>
                          <a:solidFill>
                            <a:srgbClr val="00B050"/>
                          </a:solidFill>
                          <a:latin typeface="+mn-lt"/>
                          <a:ea typeface="Arial" pitchFamily="34" charset="0"/>
                          <a:cs typeface="+mn-cs"/>
                        </a:rPr>
                        <a:t>rosette shape</a:t>
                      </a:r>
                      <a:endParaRPr lang="en-US" sz="1800" b="0" u="sng" dirty="0">
                        <a:solidFill>
                          <a:srgbClr val="FF8AD8"/>
                        </a:solidFill>
                        <a:ea typeface="ＭＳ Ｐゴシック" pitchFamily="34" charset="-128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b="1" u="none" dirty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Pyramidal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in shape.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US" b="1" u="none" dirty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Nuclei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are basal.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US" b="1" u="none" dirty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Cytoplasm</a:t>
                      </a:r>
                      <a:r>
                        <a:rPr lang="en-US" dirty="0">
                          <a:ea typeface="ＭＳ Ｐゴシック" pitchFamily="34" charset="-128"/>
                        </a:rPr>
                        <a:t>: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b="0" u="none" dirty="0">
                          <a:solidFill>
                            <a:srgbClr val="7030A0"/>
                          </a:solidFill>
                          <a:ea typeface="Arial" pitchFamily="34" charset="0"/>
                        </a:rPr>
                        <a:t>Basal</a:t>
                      </a:r>
                      <a:r>
                        <a:rPr lang="en-US" b="0" dirty="0">
                          <a:solidFill>
                            <a:srgbClr val="7030A0"/>
                          </a:solidFill>
                          <a:ea typeface="Arial" pitchFamily="34" charset="0"/>
                        </a:rPr>
                        <a:t> </a:t>
                      </a:r>
                      <a:r>
                        <a:rPr lang="en-US" b="0" dirty="0">
                          <a:ea typeface="Arial" pitchFamily="34" charset="0"/>
                        </a:rPr>
                        <a:t>part </a:t>
                      </a:r>
                      <a:r>
                        <a:rPr lang="en-US" b="0" u="none" dirty="0">
                          <a:solidFill>
                            <a:srgbClr val="7030A0"/>
                          </a:solidFill>
                          <a:ea typeface="Arial" pitchFamily="34" charset="0"/>
                        </a:rPr>
                        <a:t>Basophilic</a:t>
                      </a:r>
                      <a:r>
                        <a:rPr lang="en-US" b="0" dirty="0">
                          <a:solidFill>
                            <a:srgbClr val="7030A0"/>
                          </a:solidFill>
                          <a:ea typeface="Arial" pitchFamily="34" charset="0"/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b="0" dirty="0">
                          <a:ea typeface="Arial" pitchFamily="34" charset="0"/>
                        </a:rPr>
                        <a:t>(due to abundant</a:t>
                      </a:r>
                      <a:r>
                        <a:rPr lang="en-US" b="0" baseline="0" dirty="0">
                          <a:ea typeface="Arial" pitchFamily="34" charset="0"/>
                        </a:rPr>
                        <a:t> </a:t>
                      </a:r>
                      <a:r>
                        <a:rPr lang="en-US" b="0" dirty="0" err="1">
                          <a:ea typeface="Arial" pitchFamily="34" charset="0"/>
                        </a:rPr>
                        <a:t>rER</a:t>
                      </a:r>
                      <a:r>
                        <a:rPr lang="en-US" b="0" dirty="0">
                          <a:ea typeface="Arial" pitchFamily="34" charset="0"/>
                        </a:rPr>
                        <a:t>) 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sz="1800" b="0" kern="1200" baseline="0" dirty="0">
                          <a:solidFill>
                            <a:srgbClr val="00B050"/>
                          </a:solidFill>
                          <a:latin typeface="+mn-lt"/>
                          <a:ea typeface="Arial" pitchFamily="34" charset="0"/>
                          <a:cs typeface="+mn-cs"/>
                        </a:rPr>
                        <a:t>to secrete proteins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b="0" u="none" dirty="0">
                          <a:solidFill>
                            <a:srgbClr val="FF2F92"/>
                          </a:solidFill>
                          <a:ea typeface="Arial" pitchFamily="34" charset="0"/>
                        </a:rPr>
                        <a:t>Apical</a:t>
                      </a:r>
                      <a:r>
                        <a:rPr lang="en-US" b="0" dirty="0">
                          <a:solidFill>
                            <a:srgbClr val="FF2F92"/>
                          </a:solidFill>
                          <a:ea typeface="Arial" pitchFamily="34" charset="0"/>
                        </a:rPr>
                        <a:t> </a:t>
                      </a:r>
                      <a:r>
                        <a:rPr lang="en-US" b="0" dirty="0">
                          <a:ea typeface="Arial" pitchFamily="34" charset="0"/>
                        </a:rPr>
                        <a:t>part </a:t>
                      </a:r>
                      <a:r>
                        <a:rPr lang="en-US" b="0" u="none" dirty="0">
                          <a:solidFill>
                            <a:srgbClr val="FF2F92"/>
                          </a:solidFill>
                          <a:ea typeface="Arial" pitchFamily="34" charset="0"/>
                        </a:rPr>
                        <a:t>Acidophilic</a:t>
                      </a:r>
                      <a:r>
                        <a:rPr lang="en-US" b="0" dirty="0">
                          <a:solidFill>
                            <a:srgbClr val="FF2F92"/>
                          </a:solidFill>
                          <a:ea typeface="Arial" pitchFamily="34" charset="0"/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dirty="0">
                          <a:ea typeface="Arial" pitchFamily="34" charset="0"/>
                        </a:rPr>
                        <a:t>(due to secretory granules).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8AD8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No</a:t>
                      </a:r>
                      <a:r>
                        <a:rPr lang="en-US" sz="1800" u="sng" dirty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 Myoepithelial Cells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8AD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a typeface="ＭＳ Ｐゴシック" pitchFamily="34" charset="-128"/>
                        </a:rPr>
                        <a:t>around the acini.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eaLnBrk="1" hangingPunct="1">
                        <a:lnSpc>
                          <a:spcPct val="90000"/>
                        </a:lnSpc>
                        <a:buClr>
                          <a:srgbClr val="FF8AD8"/>
                        </a:buClr>
                        <a:buFont typeface="+mj-lt"/>
                        <a:buAutoNum type="arabicPeriod"/>
                        <a:defRPr/>
                      </a:pPr>
                      <a:r>
                        <a:rPr lang="en-US" sz="1800" u="none" dirty="0">
                          <a:solidFill>
                            <a:srgbClr val="FF8AD8"/>
                          </a:solidFill>
                          <a:ea typeface="ＭＳ Ｐゴシック" pitchFamily="34" charset="-128"/>
                        </a:rPr>
                        <a:t>Centroacinar cells: </a:t>
                      </a:r>
                      <a:r>
                        <a:rPr lang="en-US" sz="1800" u="none" dirty="0">
                          <a:solidFill>
                            <a:srgbClr val="00B050"/>
                          </a:solidFill>
                          <a:ea typeface="ＭＳ Ｐゴシック" pitchFamily="34" charset="-128"/>
                        </a:rPr>
                        <a:t>simple cuboidal</a:t>
                      </a:r>
                      <a:endParaRPr lang="en-US" sz="1800" u="none" dirty="0">
                        <a:solidFill>
                          <a:srgbClr val="FF8AD8"/>
                        </a:solidFill>
                        <a:ea typeface="ＭＳ Ｐゴシック" pitchFamily="34" charset="-128"/>
                      </a:endParaRPr>
                    </a:p>
                    <a:p>
                      <a:pPr marL="0" indent="0" eaLnBrk="1" hangingPunct="1">
                        <a:lnSpc>
                          <a:spcPct val="90000"/>
                        </a:lnSpc>
                        <a:buClr>
                          <a:srgbClr val="FF8AD8"/>
                        </a:buClr>
                        <a:buFontTx/>
                        <a:buNone/>
                        <a:defRPr/>
                      </a:pPr>
                      <a:r>
                        <a:rPr lang="en-US" sz="1800" dirty="0">
                          <a:ea typeface="ＭＳ Ｐゴシック" pitchFamily="34" charset="-128"/>
                        </a:rPr>
                        <a:t>Their nuclei appear </a:t>
                      </a:r>
                    </a:p>
                    <a:p>
                      <a:pPr marL="0" indent="0" eaLnBrk="1" hangingPunct="1">
                        <a:lnSpc>
                          <a:spcPct val="90000"/>
                        </a:lnSpc>
                        <a:buClr>
                          <a:srgbClr val="FF8AD8"/>
                        </a:buClr>
                        <a:buFontTx/>
                        <a:buNone/>
                        <a:defRPr/>
                      </a:pPr>
                      <a:r>
                        <a:rPr lang="en-US" sz="1800" dirty="0">
                          <a:ea typeface="ＭＳ Ｐゴシック" pitchFamily="34" charset="-128"/>
                        </a:rPr>
                        <a:t>in the </a:t>
                      </a:r>
                      <a:r>
                        <a:rPr lang="en-US" sz="1800" b="1" dirty="0">
                          <a:ea typeface="ＭＳ Ｐゴシック" pitchFamily="34" charset="-128"/>
                        </a:rPr>
                        <a:t>center</a:t>
                      </a:r>
                      <a:r>
                        <a:rPr lang="en-US" sz="1800" dirty="0">
                          <a:ea typeface="ＭＳ Ｐゴシック" pitchFamily="34" charset="-128"/>
                        </a:rPr>
                        <a:t> </a:t>
                      </a:r>
                      <a:r>
                        <a:rPr lang="en-US" sz="1800" u="sng" dirty="0">
                          <a:ea typeface="ＭＳ Ｐゴシック" pitchFamily="34" charset="-128"/>
                        </a:rPr>
                        <a:t>of the acini</a:t>
                      </a:r>
                      <a:r>
                        <a:rPr lang="en-US" sz="1800" dirty="0"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indent="0" eaLnBrk="1" hangingPunct="1">
                        <a:lnSpc>
                          <a:spcPct val="90000"/>
                        </a:lnSpc>
                        <a:buClr>
                          <a:srgbClr val="FF8AD8"/>
                        </a:buClr>
                        <a:buFontTx/>
                        <a:buNone/>
                        <a:defRPr/>
                      </a:pPr>
                      <a:r>
                        <a:rPr lang="en-US" sz="1800" dirty="0">
                          <a:ea typeface="ＭＳ Ｐゴシック" pitchFamily="34" charset="-128"/>
                        </a:rPr>
                        <a:t>They represent the </a:t>
                      </a:r>
                    </a:p>
                    <a:p>
                      <a:pPr marL="0" indent="0" eaLnBrk="1" hangingPunct="1">
                        <a:lnSpc>
                          <a:spcPct val="90000"/>
                        </a:lnSpc>
                        <a:buClr>
                          <a:srgbClr val="FF8AD8"/>
                        </a:buClr>
                        <a:buFontTx/>
                        <a:buNone/>
                        <a:defRPr/>
                      </a:pPr>
                      <a:r>
                        <a:rPr lang="en-US" sz="1800" dirty="0">
                          <a:ea typeface="ＭＳ Ｐゴシック" pitchFamily="34" charset="-128"/>
                        </a:rPr>
                        <a:t>beginning of the ducts. </a:t>
                      </a:r>
                    </a:p>
                    <a:p>
                      <a:pPr marL="0" indent="0" eaLnBrk="1" hangingPunct="1">
                        <a:lnSpc>
                          <a:spcPct val="90000"/>
                        </a:lnSpc>
                        <a:buClr>
                          <a:srgbClr val="FF8AD8"/>
                        </a:buClr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a typeface="ＭＳ Ｐゴシック" pitchFamily="34" charset="-128"/>
                        </a:rPr>
                        <a:t>First ductal cells, have </a:t>
                      </a:r>
                    </a:p>
                    <a:p>
                      <a:pPr marL="0" indent="0" eaLnBrk="1" hangingPunct="1">
                        <a:lnSpc>
                          <a:spcPct val="90000"/>
                        </a:lnSpc>
                        <a:buClr>
                          <a:srgbClr val="FF8AD8"/>
                        </a:buClr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a typeface="ＭＳ Ｐゴシック" pitchFamily="34" charset="-128"/>
                        </a:rPr>
                        <a:t>serous secretions 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a typeface="ＭＳ Ｐゴシック" pitchFamily="34" charset="-128"/>
                        </a:rPr>
                        <a:t>like parotid</a:t>
                      </a:r>
                      <a:r>
                        <a:rPr lang="en-US" sz="1800" dirty="0">
                          <a:solidFill>
                            <a:srgbClr val="00B050"/>
                          </a:solidFill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indent="0" eaLnBrk="1" hangingPunct="1">
                        <a:lnSpc>
                          <a:spcPct val="90000"/>
                        </a:lnSpc>
                        <a:buClr>
                          <a:srgbClr val="FF8AD8"/>
                        </a:buClr>
                        <a:buFontTx/>
                        <a:buNone/>
                        <a:defRPr/>
                      </a:pPr>
                      <a:endParaRPr lang="en-US" sz="1800" dirty="0">
                        <a:solidFill>
                          <a:srgbClr val="00B050"/>
                        </a:solidFill>
                        <a:ea typeface="ＭＳ Ｐゴシック" pitchFamily="34" charset="-128"/>
                      </a:endParaRPr>
                    </a:p>
                    <a:p>
                      <a:pPr marL="342900" indent="-342900" eaLnBrk="1" hangingPunct="1">
                        <a:lnSpc>
                          <a:spcPct val="90000"/>
                        </a:lnSpc>
                        <a:buClr>
                          <a:srgbClr val="FF8AD8"/>
                        </a:buClr>
                        <a:buFont typeface="+mj-lt"/>
                        <a:buAutoNum type="arabicPeriod" startAt="2"/>
                        <a:defRPr/>
                      </a:pPr>
                      <a:r>
                        <a:rPr lang="en-US" sz="1800" u="none" dirty="0">
                          <a:solidFill>
                            <a:srgbClr val="FF8AD8"/>
                          </a:solidFill>
                          <a:ea typeface="ＭＳ Ｐゴシック" pitchFamily="34" charset="-128"/>
                        </a:rPr>
                        <a:t>Int</a:t>
                      </a:r>
                      <a:r>
                        <a:rPr lang="en-US" sz="1800" b="1" u="none" dirty="0">
                          <a:solidFill>
                            <a:srgbClr val="FF8AD8"/>
                          </a:solidFill>
                          <a:ea typeface="ＭＳ Ｐゴシック" pitchFamily="34" charset="-128"/>
                        </a:rPr>
                        <a:t>er</a:t>
                      </a:r>
                      <a:r>
                        <a:rPr lang="en-US" sz="1800" u="none" dirty="0">
                          <a:solidFill>
                            <a:srgbClr val="FF8AD8"/>
                          </a:solidFill>
                          <a:ea typeface="ＭＳ Ｐゴシック" pitchFamily="34" charset="-128"/>
                        </a:rPr>
                        <a:t>calated</a:t>
                      </a:r>
                      <a:r>
                        <a:rPr lang="en-US" sz="1800" dirty="0">
                          <a:solidFill>
                            <a:srgbClr val="FF8AD8"/>
                          </a:solidFill>
                          <a:ea typeface="ＭＳ Ｐゴシック" pitchFamily="34" charset="-128"/>
                        </a:rPr>
                        <a:t> ducts </a:t>
                      </a:r>
                      <a:r>
                        <a:rPr lang="en-US" sz="1800" dirty="0">
                          <a:ea typeface="ＭＳ Ｐゴシック" pitchFamily="34" charset="-128"/>
                        </a:rPr>
                        <a:t>(low cuboidal).</a:t>
                      </a:r>
                    </a:p>
                    <a:p>
                      <a:pPr marL="342900" indent="-342900" eaLnBrk="1" hangingPunct="1">
                        <a:lnSpc>
                          <a:spcPct val="90000"/>
                        </a:lnSpc>
                        <a:buClr>
                          <a:srgbClr val="FF8AD8"/>
                        </a:buClr>
                        <a:buFont typeface="+mj-lt"/>
                        <a:buAutoNum type="arabicPeriod" startAt="2"/>
                        <a:defRPr/>
                      </a:pPr>
                      <a:r>
                        <a:rPr lang="en-US" sz="1800" u="none" dirty="0">
                          <a:solidFill>
                            <a:srgbClr val="FF8AD8"/>
                          </a:solidFill>
                          <a:ea typeface="ＭＳ Ｐゴシック" pitchFamily="34" charset="-128"/>
                        </a:rPr>
                        <a:t>Int</a:t>
                      </a:r>
                      <a:r>
                        <a:rPr lang="en-US" sz="1800" b="1" u="none" dirty="0">
                          <a:solidFill>
                            <a:srgbClr val="FF8AD8"/>
                          </a:solidFill>
                          <a:ea typeface="ＭＳ Ｐゴシック" pitchFamily="34" charset="-128"/>
                        </a:rPr>
                        <a:t>ra</a:t>
                      </a:r>
                      <a:r>
                        <a:rPr lang="en-US" sz="1800" u="none" dirty="0">
                          <a:solidFill>
                            <a:srgbClr val="FF8AD8"/>
                          </a:solidFill>
                          <a:ea typeface="ＭＳ Ｐゴシック" pitchFamily="34" charset="-128"/>
                        </a:rPr>
                        <a:t>lobular</a:t>
                      </a:r>
                      <a:r>
                        <a:rPr lang="en-US" sz="1800" dirty="0">
                          <a:solidFill>
                            <a:srgbClr val="FF8AD8"/>
                          </a:solidFill>
                          <a:ea typeface="ＭＳ Ｐゴシック" pitchFamily="34" charset="-128"/>
                        </a:rPr>
                        <a:t> ducts </a:t>
                      </a:r>
                      <a:r>
                        <a:rPr lang="en-US" sz="1800" dirty="0">
                          <a:ea typeface="ＭＳ Ｐゴシック" pitchFamily="34" charset="-128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NOT prominent</a:t>
                      </a:r>
                      <a:r>
                        <a:rPr lang="en-US" sz="1800" dirty="0">
                          <a:ea typeface="ＭＳ Ｐゴシック" pitchFamily="34" charset="-128"/>
                        </a:rPr>
                        <a:t>).</a:t>
                      </a:r>
                    </a:p>
                    <a:p>
                      <a:pPr marL="342900" indent="-342900" eaLnBrk="1" hangingPunct="1">
                        <a:lnSpc>
                          <a:spcPct val="90000"/>
                        </a:lnSpc>
                        <a:buClr>
                          <a:srgbClr val="FF8AD8"/>
                        </a:buClr>
                        <a:buFont typeface="+mj-lt"/>
                        <a:buAutoNum type="arabicPeriod" startAt="2"/>
                        <a:defRPr/>
                      </a:pPr>
                      <a:r>
                        <a:rPr lang="en-US" sz="1800" u="none" dirty="0">
                          <a:solidFill>
                            <a:srgbClr val="FF8AD8"/>
                          </a:solidFill>
                          <a:ea typeface="ＭＳ Ｐゴシック" pitchFamily="34" charset="-128"/>
                        </a:rPr>
                        <a:t>Interlobular ducts. </a:t>
                      </a:r>
                      <a:r>
                        <a:rPr lang="en-US" sz="1800" u="none" dirty="0">
                          <a:solidFill>
                            <a:srgbClr val="00B050"/>
                          </a:solidFill>
                          <a:ea typeface="ＭＳ Ｐゴシック" pitchFamily="34" charset="-128"/>
                        </a:rPr>
                        <a:t>Inter = between</a:t>
                      </a:r>
                      <a:endParaRPr lang="en-US" sz="1800" u="none" dirty="0">
                        <a:solidFill>
                          <a:srgbClr val="FF8AD8"/>
                        </a:solidFill>
                        <a:ea typeface="ＭＳ Ｐゴシック" pitchFamily="34" charset="-128"/>
                      </a:endParaRPr>
                    </a:p>
                    <a:p>
                      <a:pPr marL="342900" indent="-342900" eaLnBrk="1" hangingPunct="1">
                        <a:lnSpc>
                          <a:spcPct val="90000"/>
                        </a:lnSpc>
                        <a:buClr>
                          <a:srgbClr val="FF8AD8"/>
                        </a:buClr>
                        <a:buFont typeface="+mj-lt"/>
                        <a:buAutoNum type="arabicPeriod" startAt="2"/>
                        <a:defRPr/>
                      </a:pPr>
                      <a:r>
                        <a:rPr lang="en-US" sz="1800" u="none" dirty="0">
                          <a:solidFill>
                            <a:srgbClr val="FF8AD8"/>
                          </a:solidFill>
                          <a:ea typeface="ＭＳ Ｐゴシック" pitchFamily="34" charset="-128"/>
                        </a:rPr>
                        <a:t>Main pancreatic </a:t>
                      </a:r>
                      <a:r>
                        <a:rPr lang="en-US" sz="1800" dirty="0">
                          <a:solidFill>
                            <a:srgbClr val="FF8AD8"/>
                          </a:solidFill>
                          <a:ea typeface="ＭＳ Ｐゴシック" pitchFamily="34" charset="-128"/>
                        </a:rPr>
                        <a:t>duct.</a:t>
                      </a:r>
                    </a:p>
                    <a:p>
                      <a:pPr marL="342900" indent="-342900">
                        <a:buClr>
                          <a:srgbClr val="FF8AD8"/>
                        </a:buClr>
                        <a:buFont typeface="+mj-lt"/>
                        <a:buAutoNum type="arabicPeriod" startAt="2"/>
                      </a:pP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C542983F-FD14-C44C-A9EC-FC62CC03E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11"/>
          <a:stretch>
            <a:fillRect/>
          </a:stretch>
        </p:blipFill>
        <p:spPr bwMode="auto">
          <a:xfrm>
            <a:off x="9067271" y="5382980"/>
            <a:ext cx="2938462" cy="1255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F16_08">
            <a:extLst>
              <a:ext uri="{FF2B5EF4-FFF2-40B4-BE49-F238E27FC236}">
                <a16:creationId xmlns:a16="http://schemas.microsoft.com/office/drawing/2014/main" xmlns="" id="{4F260B19-640D-984A-9869-04A6F8C1B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20" y="5382980"/>
            <a:ext cx="2477885" cy="134115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103_04">
            <a:extLst>
              <a:ext uri="{FF2B5EF4-FFF2-40B4-BE49-F238E27FC236}">
                <a16:creationId xmlns:a16="http://schemas.microsoft.com/office/drawing/2014/main" xmlns="" id="{C36B79F9-27DA-0D4B-9BB8-D2803C8F7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6"/>
          <a:stretch>
            <a:fillRect/>
          </a:stretch>
        </p:blipFill>
        <p:spPr bwMode="auto">
          <a:xfrm>
            <a:off x="6801116" y="5382980"/>
            <a:ext cx="2009844" cy="134115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F16_06">
            <a:extLst>
              <a:ext uri="{FF2B5EF4-FFF2-40B4-BE49-F238E27FC236}">
                <a16:creationId xmlns:a16="http://schemas.microsoft.com/office/drawing/2014/main" xmlns="" id="{B174ADEB-80B9-1040-906E-482D6DCFD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7" y="4789643"/>
            <a:ext cx="2640979" cy="196836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74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779760" y="5588397"/>
            <a:ext cx="1412240" cy="1269603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مربع نص 21"/>
          <p:cNvSpPr txBox="1"/>
          <p:nvPr/>
        </p:nvSpPr>
        <p:spPr>
          <a:xfrm rot="10800000">
            <a:off x="2085228" y="4559551"/>
            <a:ext cx="6509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1-A</a:t>
            </a:r>
            <a:endParaRPr lang="en-GB" dirty="0"/>
          </a:p>
          <a:p>
            <a:r>
              <a:rPr lang="en-US" dirty="0"/>
              <a:t>2-B</a:t>
            </a:r>
            <a:endParaRPr lang="en-GB" dirty="0"/>
          </a:p>
          <a:p>
            <a:r>
              <a:rPr lang="en-US" dirty="0"/>
              <a:t>3-A</a:t>
            </a:r>
            <a:endParaRPr lang="en-GB" dirty="0"/>
          </a:p>
          <a:p>
            <a:r>
              <a:rPr lang="en-US" dirty="0"/>
              <a:t>4-A</a:t>
            </a:r>
            <a:endParaRPr lang="en-GB" dirty="0"/>
          </a:p>
          <a:p>
            <a:r>
              <a:rPr lang="en-US" dirty="0"/>
              <a:t>5-C</a:t>
            </a:r>
            <a:endParaRPr lang="en-GB" dirty="0"/>
          </a:p>
          <a:p>
            <a:r>
              <a:rPr lang="en-US" dirty="0"/>
              <a:t>6-C</a:t>
            </a:r>
            <a:endParaRPr lang="en-GB" dirty="0"/>
          </a:p>
          <a:p>
            <a:pPr lvl="0"/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6920584" y="47111"/>
            <a:ext cx="331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MCQs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A68B5D-E3AE-47DB-96AC-CD1C11B628B7}"/>
              </a:ext>
            </a:extLst>
          </p:cNvPr>
          <p:cNvSpPr/>
          <p:nvPr/>
        </p:nvSpPr>
        <p:spPr>
          <a:xfrm>
            <a:off x="3043722" y="780605"/>
            <a:ext cx="5063958" cy="4868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Islets of Langerhans are most numerous in which part of the following?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A-Tail         B-Head 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C-Neck       D-Body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2)Which cell of the following is the most numerous in islets of Langerhans?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A- A cell          B- B cell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C- D cell          D- PP cell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3)Which cell of the following is found in periphery of the islets?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A- A cell     B- B cell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C- D cell    D- PP cell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0C5891-B687-41F9-AC3A-A93B7A0C3C12}"/>
              </a:ext>
            </a:extLst>
          </p:cNvPr>
          <p:cNvSpPr txBox="1"/>
          <p:nvPr/>
        </p:nvSpPr>
        <p:spPr>
          <a:xfrm>
            <a:off x="8371840" y="775232"/>
            <a:ext cx="3464560" cy="566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4)islets of Langerhans contain fenestrated capillaries?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A-True     B-False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5) What is the function of PP cell ?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A- Decrease endocrine and exocrine part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B-Increase exocrine part 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C-Decrease exocrine part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D-increase both part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6)Which cell is present in 5-10% of islets of Langerhans?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A- A cell          B- B cell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C- D cell    D- PP cell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7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579" y="572637"/>
            <a:ext cx="8031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FF8AD8"/>
                </a:solidFill>
                <a:latin typeface="+mj-lt"/>
              </a:rPr>
              <a:t>Thank you &amp; good luck </a:t>
            </a:r>
          </a:p>
          <a:p>
            <a:pPr algn="r"/>
            <a:r>
              <a:rPr lang="en-US" sz="1600" b="1" i="1" dirty="0">
                <a:solidFill>
                  <a:srgbClr val="FF8AD8"/>
                </a:solidFill>
              </a:rPr>
              <a:t>- Histology team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7253" y="1683417"/>
            <a:ext cx="25949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Done by: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Ahmed </a:t>
            </a:r>
            <a:r>
              <a:rPr lang="en-US" dirty="0" err="1">
                <a:ea typeface="Georgia" charset="0"/>
                <a:cs typeface="Georgia" charset="0"/>
              </a:rPr>
              <a:t>Badahdah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ea typeface="Georgia" charset="0"/>
                <a:cs typeface="Georgia" charset="0"/>
              </a:rPr>
              <a:t>Mutasem</a:t>
            </a:r>
            <a:r>
              <a:rPr lang="en-US" dirty="0">
                <a:ea typeface="Georgia" charset="0"/>
                <a:cs typeface="Georgia" charset="0"/>
              </a:rPr>
              <a:t> </a:t>
            </a:r>
            <a:r>
              <a:rPr lang="en-US" dirty="0" err="1">
                <a:ea typeface="Georgia" charset="0"/>
                <a:cs typeface="Georgia" charset="0"/>
              </a:rPr>
              <a:t>Alhasani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Omar </a:t>
            </a:r>
            <a:r>
              <a:rPr lang="en-US" dirty="0" err="1">
                <a:ea typeface="Georgia" charset="0"/>
                <a:cs typeface="Georgia" charset="0"/>
              </a:rPr>
              <a:t>Turkistani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Nawaf </a:t>
            </a:r>
            <a:r>
              <a:rPr lang="en-US" dirty="0" err="1">
                <a:ea typeface="Georgia" charset="0"/>
                <a:cs typeface="Georgia" charset="0"/>
              </a:rPr>
              <a:t>Aldarweesh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Mohammed </a:t>
            </a:r>
            <a:r>
              <a:rPr lang="en-US" dirty="0" err="1">
                <a:ea typeface="Georgia" charset="0"/>
                <a:cs typeface="Georgia" charset="0"/>
              </a:rPr>
              <a:t>Khojah</a:t>
            </a:r>
            <a:r>
              <a:rPr lang="en-US" dirty="0">
                <a:ea typeface="Georgia" charset="0"/>
                <a:cs typeface="Georgia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ea typeface="Georgia" charset="0"/>
              <a:cs typeface="Georgi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4326" y="2162432"/>
            <a:ext cx="2483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Team leaders: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Rana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Barasain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Faisal Alrabaii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231821" y="5095801"/>
            <a:ext cx="1960179" cy="1762200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23231" y="496102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 dirty="0">
              <a:solidFill>
                <a:srgbClr val="FF2F92"/>
              </a:solidFill>
            </a:endParaRPr>
          </a:p>
          <a:p>
            <a:endParaRPr lang="en-US" dirty="0"/>
          </a:p>
        </p:txBody>
      </p:sp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93" y="4536374"/>
            <a:ext cx="336900" cy="433969"/>
          </a:xfrm>
          <a:prstGeom prst="rect">
            <a:avLst/>
          </a:prstGeom>
        </p:spPr>
      </p:pic>
      <p:pic>
        <p:nvPicPr>
          <p:cNvPr id="11" name="Picture 10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82" y="5093216"/>
            <a:ext cx="407298" cy="325750"/>
          </a:xfrm>
          <a:prstGeom prst="rect">
            <a:avLst/>
          </a:prstGeom>
        </p:spPr>
      </p:pic>
      <p:pic>
        <p:nvPicPr>
          <p:cNvPr id="8" name="Graphic 7" descr="Document">
            <a:hlinkClick r:id="rId9"/>
            <a:extLst>
              <a:ext uri="{FF2B5EF4-FFF2-40B4-BE49-F238E27FC236}">
                <a16:creationId xmlns:a16="http://schemas.microsoft.com/office/drawing/2014/main" xmlns="" id="{CB1899F6-6B1C-472A-B52E-68021BEA73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155780" y="5429281"/>
            <a:ext cx="625701" cy="625701"/>
          </a:xfrm>
          <a:prstGeom prst="rect">
            <a:avLst/>
          </a:prstGeom>
        </p:spPr>
      </p:pic>
      <p:pic>
        <p:nvPicPr>
          <p:cNvPr id="13" name="Picture 12">
            <a:hlinkClick r:id="rId12"/>
            <a:extLst>
              <a:ext uri="{FF2B5EF4-FFF2-40B4-BE49-F238E27FC236}">
                <a16:creationId xmlns:a16="http://schemas.microsoft.com/office/drawing/2014/main" xmlns="" id="{770017FE-A636-4F5B-9B07-FF713E1ECF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3264982" y="6048179"/>
            <a:ext cx="516499" cy="645624"/>
          </a:xfrm>
          <a:prstGeom prst="rect">
            <a:avLst/>
          </a:prstGeom>
        </p:spPr>
      </p:pic>
      <p:sp>
        <p:nvSpPr>
          <p:cNvPr id="15" name="مربع نص 1">
            <a:extLst>
              <a:ext uri="{FF2B5EF4-FFF2-40B4-BE49-F238E27FC236}">
                <a16:creationId xmlns:a16="http://schemas.microsoft.com/office/drawing/2014/main" xmlns="" id="{126562DF-1A67-40F1-B3A1-0F24EFB480D7}"/>
              </a:ext>
            </a:extLst>
          </p:cNvPr>
          <p:cNvSpPr txBox="1"/>
          <p:nvPr/>
        </p:nvSpPr>
        <p:spPr>
          <a:xfrm>
            <a:off x="4148932" y="4877053"/>
            <a:ext cx="5490774" cy="70788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srgbClr val="FF2F92"/>
                </a:solidFill>
                <a:latin typeface="+mj-lt"/>
                <a:ea typeface="+mj-ea"/>
                <a:cs typeface="+mj-cs"/>
              </a:rPr>
              <a:t>References: </a:t>
            </a:r>
          </a:p>
          <a:p>
            <a:pPr marL="285750" indent="-285750" defTabSz="91440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464653"/>
                </a:solidFill>
              </a:rPr>
              <a:t>Females’ and Males’ slides.</a:t>
            </a:r>
          </a:p>
          <a:p>
            <a:pPr marL="285750" indent="-285750" defTabSz="91440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464653"/>
                </a:solidFill>
              </a:rPr>
              <a:t>Doctors’ notes </a:t>
            </a:r>
          </a:p>
        </p:txBody>
      </p:sp>
    </p:spTree>
    <p:extLst>
      <p:ext uri="{BB962C8B-B14F-4D97-AF65-F5344CB8AC3E}">
        <p14:creationId xmlns:p14="http://schemas.microsoft.com/office/powerpoint/2010/main" val="182057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653</Words>
  <Application>Microsoft Macintosh PowerPoint</Application>
  <PresentationFormat>Widescreen</PresentationFormat>
  <Paragraphs>136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Calibri Light</vt:lpstr>
      <vt:lpstr>Courier New</vt:lpstr>
      <vt:lpstr>Georgia</vt:lpstr>
      <vt:lpstr>ＭＳ Ｐゴシック</vt:lpstr>
      <vt:lpstr>Wingdings</vt:lpstr>
      <vt:lpstr>Arial</vt:lpstr>
      <vt:lpstr>Office Theme</vt:lpstr>
      <vt:lpstr>PowerPoint Presentation</vt:lpstr>
      <vt:lpstr>Objectives 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Feisal Alrubaei;Rana B</dc:creator>
  <cp:lastModifiedBy>شوق</cp:lastModifiedBy>
  <cp:revision>88</cp:revision>
  <cp:lastPrinted>2017-10-10T14:18:09Z</cp:lastPrinted>
  <dcterms:created xsi:type="dcterms:W3CDTF">2017-02-05T14:21:38Z</dcterms:created>
  <dcterms:modified xsi:type="dcterms:W3CDTF">2018-02-24T06:13:41Z</dcterms:modified>
</cp:coreProperties>
</file>