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notesMasterIdLst>
    <p:notesMasterId r:id="rId18"/>
  </p:notesMasterIdLst>
  <p:sldIdLst>
    <p:sldId id="263" r:id="rId2"/>
    <p:sldId id="259" r:id="rId3"/>
    <p:sldId id="278" r:id="rId4"/>
    <p:sldId id="265" r:id="rId5"/>
    <p:sldId id="273" r:id="rId6"/>
    <p:sldId id="275" r:id="rId7"/>
    <p:sldId id="276" r:id="rId8"/>
    <p:sldId id="277" r:id="rId9"/>
    <p:sldId id="279" r:id="rId10"/>
    <p:sldId id="280" r:id="rId11"/>
    <p:sldId id="274" r:id="rId12"/>
    <p:sldId id="281" r:id="rId13"/>
    <p:sldId id="272" r:id="rId14"/>
    <p:sldId id="261" r:id="rId15"/>
    <p:sldId id="264" r:id="rId16"/>
    <p:sldId id="25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DDDDDD"/>
    <a:srgbClr val="FF9933"/>
    <a:srgbClr val="FF9966"/>
    <a:srgbClr val="FF7C80"/>
    <a:srgbClr val="CC00FF"/>
    <a:srgbClr val="008000"/>
    <a:srgbClr val="0000CC"/>
    <a:srgbClr val="414141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53F11-2F7E-4D2D-99FA-663E58A892B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3042D-4D00-4C37-9F90-B8D89016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12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3042D-4D00-4C37-9F90-B8D89016A9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39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3042D-4D00-4C37-9F90-B8D89016A9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9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EE487-FEE8-4C03-953F-42506F938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6A8F0-6253-4EE4-A557-FC39DC011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8541C-2C30-471E-9DDB-80EECFC2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48E2C-A2C5-42D2-8872-C99D6A529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B46A7-D117-4B5B-9F28-95E9D8A91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31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6E4D-E6EF-4B15-A091-B0BD235A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DEB8A-2104-4EE0-8565-0198596A8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FF9C7-0729-4082-BE5D-28B8A87A2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15C5D-F5F0-4612-8ADC-59101C584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2F012-EDB7-45E0-8394-18DE28207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36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BD7806-12FE-4F5F-BE59-54192E70FF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FCEB49-3958-4CCA-A779-72A895C65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CE333-D839-46AE-9654-9647AE3DB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F5AFA-E4C2-4079-8F72-8A765193F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A8892-A083-4571-BFA4-5643F6D2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8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3078F-F1B2-4556-9170-2D0CBAB9A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48954-6A81-41C6-A04F-A59E18EC1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8C377-B7C2-4062-882B-02408DF0F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7D246-1AF0-42C8-AC02-B3A80B6C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977DE-E876-4219-BF44-33E4AF342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8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5754-CF6C-4A4D-8865-BF1E126F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DEE2A-B077-4A8F-AA82-A0F999FF1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C7CC5-FDEC-4B47-82FC-41889ABFA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8731A-F93A-41CD-B48F-90988BCD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6D0F7-3918-41A4-908D-C5C1CD156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4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0C500-7B41-484B-9508-147EAF436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5293-0C27-4D0B-9605-B1AB2B9D79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572FE5-6F6B-4DD1-8C77-85660AA2E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8DC7E-8FA3-4F95-88DA-08956293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405659-F190-440D-AAE6-858681CF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CE518-90FB-4424-A29C-1F1ABE1E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240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E64CE-6E7A-48E1-8FDC-4561158F3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37A48-8B3D-4E20-A352-17EDC11EE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45464C-48C6-4AB2-94A3-B43B6317C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9FC64-ED77-4BD0-B5B4-5904903CC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484209-D9C2-4E6F-A710-9FE61D48B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7E3A0F-82A1-4936-8747-5EB21579D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984429-231A-4AD2-B98B-046B3C871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8968F1-D2B3-4B52-B356-1FBC241F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125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E0EC1-4611-4C6B-AA47-DC250E99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B5D828-283B-49BB-9194-815807C7E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656FD7-81EF-463E-994C-DE056CD3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7CD922-202A-4BBF-8FA2-E2D05EB3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6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107F77-8396-45B6-B6B3-809EA18E9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229076-B574-4DF7-8DFF-32D18D39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D1499A-276A-490F-9190-AA8F9A2E2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319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A9F48-3660-4094-8436-BB4E3A368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EBEA1-BD5E-47CA-BFA7-7A66A0E26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C3659-89B9-4078-8CCF-5FEB4862F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CAA12-1BF5-4C7A-9AD1-3790C1873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97DCA-EE76-480B-A505-E609EA07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F6E70-8175-4083-B4C5-C5ACE8124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3586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FECA7-99F7-4118-BEC8-3094599D0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C12C78-5570-4841-B60D-EEEE3BE2E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9E6C1-F09F-4468-92D5-A13719AAA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D4862-EB00-4D9C-8F6D-9EE1147E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0C2FC-B6DB-467C-9B60-C6B4ECEA6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23FB9-8BCA-4ADA-8921-319629CD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2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749B0-1043-41C6-80D9-F3CF73F69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2C3B7-5A8A-4EB3-9593-0739A6BAF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C5636-6F99-4292-AC2F-3D7B1375E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95796-9304-4B1A-9FDD-9B423E16D6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E1AA1-8F8A-48FD-B621-9DC60152C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9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www.ispub.com/ispub/ijorl/volume_10_number_1_10/gangrene-nose-a-rare-presentation-of-rhino-orbital-cerebral-mucormycosis-rocm/nose-fig1.jpg&amp;imgrefurl=http://movies-ferrisethandieter.blogspot.com/2011/03/mucormicosis.html&amp;usg=__-IwhrIHIkE4IgPi-TkDyEtCTl1o=&amp;h=762&amp;w=775&amp;sz=60&amp;hl=en&amp;start=3&amp;zoom=1&amp;tbnid=BP8P2D34SLJ_bM:&amp;tbnh=140&amp;tbnw=142&amp;ei=eWeqTdvxLYW4hAftkrCuCQ&amp;prev=/images?q=mucormycosis&amp;hl=en&amp;safe=active&amp;gbv=2&amp;tbm=isch&amp;itbs=1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DFFECE9C-A2FE-4C10-B189-FC1599107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2320" y="6154"/>
            <a:ext cx="2889680" cy="1643319"/>
          </a:xfrm>
          <a:prstGeom prst="rect">
            <a:avLst/>
          </a:prstGeom>
        </p:spPr>
      </p:pic>
      <p:pic>
        <p:nvPicPr>
          <p:cNvPr id="25" name="صورة 2">
            <a:extLst>
              <a:ext uri="{FF2B5EF4-FFF2-40B4-BE49-F238E27FC236}">
                <a16:creationId xmlns:a16="http://schemas.microsoft.com/office/drawing/2014/main" id="{456DF3F2-9714-4DE6-AF9B-FE175EC1C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34101"/>
            <a:ext cx="2057400" cy="1783574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657A4952-C7BB-4B44-8C85-34B8EAA20AAA}"/>
              </a:ext>
            </a:extLst>
          </p:cNvPr>
          <p:cNvSpPr/>
          <p:nvPr/>
        </p:nvSpPr>
        <p:spPr>
          <a:xfrm>
            <a:off x="2298683" y="4027479"/>
            <a:ext cx="133438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LECTURE: Infections in Diabetic Patients                                                 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4EE7AC-43A8-4FFC-B43D-0EF274A12D56}"/>
              </a:ext>
            </a:extLst>
          </p:cNvPr>
          <p:cNvSpPr txBox="1"/>
          <p:nvPr/>
        </p:nvSpPr>
        <p:spPr>
          <a:xfrm>
            <a:off x="109983" y="5613236"/>
            <a:ext cx="2348120" cy="10156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indent="-342900">
              <a:buSzPct val="96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Important</a:t>
            </a:r>
          </a:p>
          <a:p>
            <a:pPr indent="-342900">
              <a:buSzPct val="96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Doctor’s notes </a:t>
            </a:r>
          </a:p>
          <a:p>
            <a:pPr indent="-342900">
              <a:buSzPct val="96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Extra explanation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058A09-01A1-4910-A22E-172E6B5F615A}"/>
              </a:ext>
            </a:extLst>
          </p:cNvPr>
          <p:cNvSpPr txBox="1"/>
          <p:nvPr/>
        </p:nvSpPr>
        <p:spPr>
          <a:xfrm>
            <a:off x="4926627" y="4720699"/>
            <a:ext cx="2338743" cy="52322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accent5">
                    <a:lumMod val="75000"/>
                  </a:schemeClr>
                </a:solidFill>
              </a:rPr>
              <a:t>Editing File </a:t>
            </a:r>
          </a:p>
        </p:txBody>
      </p:sp>
      <p:sp>
        <p:nvSpPr>
          <p:cNvPr id="3" name="AutoShape 2" descr="https://mail.google.com/mail/u/0/?ui=2&amp;ik=c99fa0b050&amp;view=fimg&amp;th=15ee8b92b0110c05&amp;attid=0.1.1&amp;disp=emb&amp;attbid=ANGjdJ8eiXo8W8QW4DU3t3sdOf9QhsfwIWfRR8vUqmg3ktvy5gpT6xOt-tjjb3QqSWvcPNdCBS7MKM_Ok2earQjkEAkaxluAIXl_K0TCmJE4oOXm-lJ2060c6a0Ew4c&amp;sz=w1576-h1398&amp;ats=1507143010290&amp;rm=15ee8b92b0110c05&amp;zw&amp;atsh=1">
            <a:extLst>
              <a:ext uri="{FF2B5EF4-FFF2-40B4-BE49-F238E27FC236}">
                <a16:creationId xmlns:a16="http://schemas.microsoft.com/office/drawing/2014/main" id="{2FF0453A-566C-44FF-8747-E21D19657D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43150" y="100013"/>
            <a:ext cx="7505700" cy="665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7074DD-87E6-47E2-8D66-8C294443ABAC}"/>
              </a:ext>
            </a:extLst>
          </p:cNvPr>
          <p:cNvCxnSpPr/>
          <p:nvPr/>
        </p:nvCxnSpPr>
        <p:spPr>
          <a:xfrm>
            <a:off x="1762539" y="3885270"/>
            <a:ext cx="8984621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D78A3197-437E-42E8-BD1F-C226F81AC103}"/>
              </a:ext>
            </a:extLst>
          </p:cNvPr>
          <p:cNvSpPr/>
          <p:nvPr/>
        </p:nvSpPr>
        <p:spPr>
          <a:xfrm>
            <a:off x="7265370" y="6011799"/>
            <a:ext cx="4816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x-none" u="sng" dirty="0">
                <a:solidFill>
                  <a:schemeClr val="accent1"/>
                </a:solidFill>
              </a:rPr>
              <a:t>"</a:t>
            </a:r>
            <a:r>
              <a:rPr lang="x-none" b="1" u="sng" dirty="0">
                <a:solidFill>
                  <a:schemeClr val="accent1"/>
                </a:solidFill>
              </a:rPr>
              <a:t>لا حول ولا قوة إلا بالله العلي العظيم</a:t>
            </a:r>
            <a:r>
              <a:rPr lang="x-none" b="1" dirty="0">
                <a:solidFill>
                  <a:schemeClr val="accent1"/>
                </a:solidFill>
              </a:rPr>
              <a:t>" </a:t>
            </a:r>
            <a:r>
              <a:rPr lang="x-none" b="1" dirty="0"/>
              <a:t>وتقال هذه الجملة إذا داهم الإنسان أمر عظيم لا يستطيعه ، أو يصعب عليه القيام به .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95367F-2481-4BEA-8C92-545F84ED4CF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rgbClr val="99CB38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778" b="97778" l="2667" r="98667">
                        <a14:foregroundMark x1="42667" y1="39556" x2="42667" y2="39556"/>
                        <a14:foregroundMark x1="47111" y1="66667" x2="47111" y2="66667"/>
                        <a14:foregroundMark x1="46667" y1="66667" x2="46667" y2="66667"/>
                        <a14:foregroundMark x1="22222" y1="42667" x2="22222" y2="42667"/>
                        <a14:foregroundMark x1="21778" y1="42222" x2="21778" y2="42222"/>
                        <a14:foregroundMark x1="21778" y1="42222" x2="15556" y2="30667"/>
                        <a14:foregroundMark x1="15556" y1="30667" x2="15556" y2="30667"/>
                        <a14:foregroundMark x1="18222" y1="26222" x2="20000" y2="38667"/>
                        <a14:foregroundMark x1="20000" y1="38667" x2="21778" y2="35111"/>
                        <a14:foregroundMark x1="24000" y1="24000" x2="28444" y2="10667"/>
                        <a14:foregroundMark x1="28444" y1="10667" x2="43111" y2="7111"/>
                        <a14:foregroundMark x1="43111" y1="7111" x2="68444" y2="11111"/>
                        <a14:foregroundMark x1="68444" y1="11111" x2="88444" y2="35556"/>
                        <a14:foregroundMark x1="88444" y1="35556" x2="92444" y2="50222"/>
                        <a14:foregroundMark x1="92444" y1="50222" x2="90222" y2="68889"/>
                        <a14:foregroundMark x1="90222" y1="68889" x2="80889" y2="78667"/>
                        <a14:foregroundMark x1="80889" y1="78667" x2="55111" y2="88444"/>
                        <a14:foregroundMark x1="55111" y1="88444" x2="39111" y2="88444"/>
                        <a14:foregroundMark x1="39111" y1="88444" x2="24889" y2="81778"/>
                        <a14:foregroundMark x1="24889" y1="81778" x2="17333" y2="68000"/>
                        <a14:foregroundMark x1="17333" y1="68000" x2="13778" y2="36889"/>
                        <a14:foregroundMark x1="13778" y1="36889" x2="16000" y2="29333"/>
                        <a14:foregroundMark x1="29778" y1="34222" x2="29778" y2="50667"/>
                        <a14:foregroundMark x1="29778" y1="50667" x2="24889" y2="30222"/>
                        <a14:foregroundMark x1="24889" y1="30222" x2="19556" y2="43111"/>
                        <a14:foregroundMark x1="19556" y1="43111" x2="27556" y2="31111"/>
                        <a14:foregroundMark x1="27556" y1="31111" x2="28444" y2="43556"/>
                        <a14:foregroundMark x1="28444" y1="43556" x2="43111" y2="41333"/>
                        <a14:foregroundMark x1="43111" y1="41333" x2="35111" y2="51556"/>
                        <a14:foregroundMark x1="35111" y1="51556" x2="40889" y2="36889"/>
                        <a14:foregroundMark x1="40889" y1="36889" x2="27556" y2="32889"/>
                        <a14:foregroundMark x1="27556" y1="32889" x2="16444" y2="40889"/>
                        <a14:foregroundMark x1="16444" y1="40889" x2="26667" y2="30222"/>
                        <a14:foregroundMark x1="26667" y1="30222" x2="26667" y2="12889"/>
                        <a14:foregroundMark x1="26667" y1="12889" x2="20889" y2="13333"/>
                        <a14:foregroundMark x1="20444" y1="19556" x2="15556" y2="16444"/>
                        <a14:foregroundMark x1="19556" y1="16000" x2="9778" y2="25333"/>
                        <a14:foregroundMark x1="9778" y1="25333" x2="3556" y2="36444"/>
                        <a14:foregroundMark x1="3556" y1="36444" x2="2667" y2="51556"/>
                        <a14:foregroundMark x1="2667" y1="51556" x2="20444" y2="44000"/>
                        <a14:foregroundMark x1="20444" y1="44000" x2="25333" y2="27556"/>
                        <a14:foregroundMark x1="25333" y1="27556" x2="21778" y2="14222"/>
                        <a14:foregroundMark x1="21778" y1="14222" x2="19556" y2="13333"/>
                        <a14:foregroundMark x1="3111" y1="49333" x2="1778" y2="63556"/>
                        <a14:foregroundMark x1="1778" y1="63556" x2="7556" y2="76000"/>
                        <a14:foregroundMark x1="7556" y1="76000" x2="17333" y2="87111"/>
                        <a14:foregroundMark x1="17333" y1="87111" x2="29333" y2="94667"/>
                        <a14:foregroundMark x1="29333" y1="94667" x2="45333" y2="92444"/>
                        <a14:foregroundMark x1="45333" y1="92444" x2="49333" y2="89333"/>
                        <a14:foregroundMark x1="28444" y1="94222" x2="55111" y2="98667"/>
                        <a14:foregroundMark x1="55111" y1="98667" x2="71556" y2="96444"/>
                        <a14:foregroundMark x1="71556" y1="96444" x2="81778" y2="89333"/>
                        <a14:foregroundMark x1="81778" y1="89333" x2="90667" y2="79111"/>
                        <a14:foregroundMark x1="90667" y1="79111" x2="98222" y2="49333"/>
                        <a14:foregroundMark x1="98222" y1="49333" x2="98222" y2="34667"/>
                        <a14:foregroundMark x1="98222" y1="34667" x2="87556" y2="17333"/>
                        <a14:foregroundMark x1="87556" y1="17333" x2="53778" y2="1333"/>
                        <a14:foregroundMark x1="53778" y1="1333" x2="27556" y2="6222"/>
                        <a14:foregroundMark x1="27556" y1="6222" x2="27111" y2="6667"/>
                        <a14:foregroundMark x1="66222" y1="82222" x2="66222" y2="85778"/>
                        <a14:foregroundMark x1="65333" y1="86667" x2="65333" y2="86667"/>
                        <a14:foregroundMark x1="65333" y1="86667" x2="65333" y2="86667"/>
                        <a14:foregroundMark x1="55556" y1="92000" x2="54222" y2="92000"/>
                        <a14:foregroundMark x1="53333" y1="92000" x2="49778" y2="92000"/>
                        <a14:foregroundMark x1="49333" y1="92000" x2="71111" y2="91111"/>
                        <a14:foregroundMark x1="71111" y1="91111" x2="72889" y2="89778"/>
                        <a14:foregroundMark x1="78667" y1="84000" x2="43556" y2="92889"/>
                        <a14:foregroundMark x1="43556" y1="92889" x2="40000" y2="92444"/>
                        <a14:foregroundMark x1="33333" y1="95111" x2="59111" y2="97778"/>
                        <a14:foregroundMark x1="59111" y1="97778" x2="67556" y2="95111"/>
                        <a14:foregroundMark x1="84444" y1="42667" x2="77333" y2="56889"/>
                        <a14:foregroundMark x1="77333" y1="56889" x2="83111" y2="40000"/>
                        <a14:foregroundMark x1="83111" y1="40000" x2="82222" y2="44889"/>
                        <a14:foregroundMark x1="76889" y1="37778" x2="68889" y2="52000"/>
                        <a14:foregroundMark x1="68889" y1="52000" x2="72889" y2="39556"/>
                        <a14:foregroundMark x1="72889" y1="39556" x2="63556" y2="29778"/>
                        <a14:foregroundMark x1="63556" y1="29778" x2="63556" y2="29778"/>
                        <a14:foregroundMark x1="92889" y1="27111" x2="98667" y2="54222"/>
                        <a14:foregroundMark x1="98667" y1="54222" x2="94667" y2="72889"/>
                        <a14:foregroundMark x1="61333" y1="1778" x2="40000" y2="1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5340" y="218321"/>
            <a:ext cx="4359964" cy="37330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540622-7D11-4BB5-B4B5-D9D60AD253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234618">
            <a:off x="7251309" y="2498669"/>
            <a:ext cx="1566939" cy="13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81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00314" y="2152057"/>
          <a:ext cx="11991371" cy="2908855"/>
        </p:xfrm>
        <a:graphic>
          <a:graphicData uri="http://schemas.openxmlformats.org/drawingml/2006/table">
            <a:tbl>
              <a:tblPr/>
              <a:tblGrid>
                <a:gridCol w="1582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8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6143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Complicated By </a:t>
                      </a:r>
                    </a:p>
                  </a:txBody>
                  <a:tcPr marL="49075" marR="49075" marT="24538" marB="24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Chronic Osteomyelitis.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 Gangrene (due to Clostridium Perfringens).Amputation and death</a:t>
                      </a:r>
                    </a:p>
                  </a:txBody>
                  <a:tcPr marL="49075" marR="49075" marT="24538" marB="24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920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Spectrum </a:t>
                      </a:r>
                    </a:p>
                  </a:txBody>
                  <a:tcPr marL="49075" marR="49075" marT="24538" marB="24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Ranges from superficial cellulitis to chronic osteomyelitis.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Infection may be involving skin, bone or soft tissue or all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Diabetic  neuropathy may lead to incidental trauma that goes unrecognized.</a:t>
                      </a:r>
                      <a:endParaRPr lang="en-US" sz="16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Sinus tract may be present. </a:t>
                      </a:r>
                    </a:p>
                  </a:txBody>
                  <a:tcPr marL="49075" marR="49075" marT="24538" marB="24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1698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Pathogenesis </a:t>
                      </a:r>
                    </a:p>
                  </a:txBody>
                  <a:tcPr marL="49075" marR="49075" marT="24538" marB="24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Courier New" charset="0"/>
                        <a:buNone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Compromised local blood supply predisposing foot to infection, that is due to: </a:t>
                      </a:r>
                    </a:p>
                    <a:p>
                      <a:pPr marL="742950" lvl="1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Microvascular disease.</a:t>
                      </a:r>
                    </a:p>
                    <a:p>
                      <a:pPr marL="742950" lvl="1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Pressure from ill-fitting shoes.</a:t>
                      </a:r>
                      <a:r>
                        <a:rPr lang="en-US" sz="1600" i="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1600" i="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(لذلك ينصح مرضى السكري بلبس حذاء مريح وطبي)</a:t>
                      </a:r>
                      <a:endParaRPr lang="en-US" sz="1600" i="0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Trauma.</a:t>
                      </a:r>
                    </a:p>
                    <a:p>
                      <a:pPr marL="742950" lvl="1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Compromises local blood supply predisposing foot to infection. </a:t>
                      </a:r>
                    </a:p>
                  </a:txBody>
                  <a:tcPr marL="49075" marR="49075" marT="24538" marB="24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84747C6-454F-4147-83DD-FA44AF7B718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0313" y="724832"/>
          <a:ext cx="11991372" cy="1673740"/>
        </p:xfrm>
        <a:graphic>
          <a:graphicData uri="http://schemas.openxmlformats.org/drawingml/2006/table">
            <a:tbl>
              <a:tblPr/>
              <a:tblGrid>
                <a:gridCol w="1582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46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Diabetic Foot :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most common and most important soft tissue in diabetic patients why?</a:t>
                      </a:r>
                    </a:p>
                  </a:txBody>
                  <a:tcPr marL="49075" marR="49075" marT="24538" marB="24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157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charset="0"/>
                        <a:buNone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Significance :</a:t>
                      </a:r>
                    </a:p>
                  </a:txBody>
                  <a:tcPr marL="49075" marR="49075" marT="24538" marB="24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PlayfairDisplay" charset="0"/>
                          <a:ea typeface="+mn-ea"/>
                          <a:cs typeface="+mn-cs"/>
                        </a:rPr>
                        <a:t> Peripheral neuropathy may lead to incidental trauma that goes unrecognized. 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PlayfairDisplay" charset="0"/>
                          <a:ea typeface="+mn-ea"/>
                          <a:cs typeface="+mn-cs"/>
                        </a:rPr>
                        <a:t> Compromised microvascular circulation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PlayfairDisplay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PlayfairDisplay" charset="0"/>
                          <a:ea typeface="+mn-ea"/>
                          <a:cs typeface="+mn-cs"/>
                        </a:rPr>
                        <a:t>(ischemia)</a:t>
                      </a:r>
                      <a:r>
                        <a:rPr lang="en-US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PlayfairDisplay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PlayfairDisplay" charset="0"/>
                          <a:ea typeface="+mn-ea"/>
                          <a:cs typeface="+mn-cs"/>
                        </a:rPr>
                        <a:t>which limits the access of phagocytic cells to the site of infection. 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PlayfairDisplay" charset="0"/>
                          <a:ea typeface="+mn-ea"/>
                          <a:cs typeface="+mn-cs"/>
                        </a:rPr>
                        <a:t> Poor concentration of antibiotics in the affected area. </a:t>
                      </a:r>
                      <a:r>
                        <a:rPr lang="en-US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PlayfairDisplay" charset="0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sz="16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PlayfairDisplay" charset="0"/>
                          <a:ea typeface="+mn-ea"/>
                          <a:cs typeface="+mn-cs"/>
                        </a:rPr>
                        <a:t> these factors are important to develop the infection</a:t>
                      </a:r>
                      <a:r>
                        <a:rPr lang="en-US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PlayfairDisplay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PlayfairDisplay" charset="0"/>
                          <a:ea typeface="+mn-ea"/>
                          <a:cs typeface="+mn-cs"/>
                        </a:rPr>
                        <a:t> Can lead to amputation and death. </a:t>
                      </a:r>
                    </a:p>
                  </a:txBody>
                  <a:tcPr marL="49075" marR="49075" marT="24538" marB="24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84AE156-743E-4954-9008-E7077C033F38}"/>
              </a:ext>
            </a:extLst>
          </p:cNvPr>
          <p:cNvSpPr txBox="1"/>
          <p:nvPr/>
        </p:nvSpPr>
        <p:spPr>
          <a:xfrm>
            <a:off x="0" y="117392"/>
            <a:ext cx="7092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Different infections in diabetic patients: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Continue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B7C159-76E1-492E-A445-8EBC06EA0863}"/>
              </a:ext>
            </a:extLst>
          </p:cNvPr>
          <p:cNvCxnSpPr/>
          <p:nvPr/>
        </p:nvCxnSpPr>
        <p:spPr>
          <a:xfrm>
            <a:off x="0" y="6400799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EBA2D3C-5529-4A06-86A1-BD4F50C3262A}"/>
              </a:ext>
            </a:extLst>
          </p:cNvPr>
          <p:cNvSpPr txBox="1"/>
          <p:nvPr/>
        </p:nvSpPr>
        <p:spPr>
          <a:xfrm>
            <a:off x="100313" y="5223024"/>
            <a:ext cx="74663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What is diabetic foot ?</a:t>
            </a:r>
          </a:p>
          <a:p>
            <a:r>
              <a:rPr lang="en-US" dirty="0"/>
              <a:t> is a foot that exhibits any pathology results directly from diabetes mellitus or any complication of diabetes mellitus mainly peripheral neuropathy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FAA20F-A6A1-482A-965C-DA61439E4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1239" y="5173308"/>
            <a:ext cx="2170445" cy="10653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81EC57D-B1FD-413C-A9E6-6960F83D4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6659" y="5173309"/>
            <a:ext cx="2270023" cy="106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950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155609D-11B0-43B9-829E-8D40AD043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422751"/>
              </p:ext>
            </p:extLst>
          </p:nvPr>
        </p:nvGraphicFramePr>
        <p:xfrm>
          <a:off x="200629" y="1058850"/>
          <a:ext cx="11991371" cy="4740300"/>
        </p:xfrm>
        <a:graphic>
          <a:graphicData uri="http://schemas.openxmlformats.org/drawingml/2006/table">
            <a:tbl>
              <a:tblPr/>
              <a:tblGrid>
                <a:gridCol w="1416136">
                  <a:extLst>
                    <a:ext uri="{9D8B030D-6E8A-4147-A177-3AD203B41FA5}">
                      <a16:colId xmlns:a16="http://schemas.microsoft.com/office/drawing/2014/main" val="2903542041"/>
                    </a:ext>
                  </a:extLst>
                </a:gridCol>
                <a:gridCol w="10575235">
                  <a:extLst>
                    <a:ext uri="{9D8B030D-6E8A-4147-A177-3AD203B41FA5}">
                      <a16:colId xmlns:a16="http://schemas.microsoft.com/office/drawing/2014/main" val="3669957042"/>
                    </a:ext>
                  </a:extLst>
                </a:gridCol>
              </a:tblGrid>
              <a:tr h="1533188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Diagnosis </a:t>
                      </a:r>
                    </a:p>
                  </a:txBody>
                  <a:tcPr marL="49075" marR="49075" marT="24538" marB="24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7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Vascular and neurological state examination.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7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Radiology:</a:t>
                      </a:r>
                      <a:r>
                        <a:rPr lang="en-US" sz="17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Doppler ultrasonography - Transcutaneous oximetry - MR angiography.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7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CT, MRI, or Gallium scan for soft tissue and bone.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7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Exploration of ulcer to determine its depth and the presence of sinus tract.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7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Deep specimens (tissues) for culture and susceptibility testing. </a:t>
                      </a:r>
                    </a:p>
                  </a:txBody>
                  <a:tcPr marL="49075" marR="49075" marT="24538" marB="24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44228"/>
                  </a:ext>
                </a:extLst>
              </a:tr>
              <a:tr h="1327783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</a:t>
                      </a:r>
                    </a:p>
                  </a:txBody>
                  <a:tcPr marL="49075" marR="49075" marT="24538" marB="24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en-US" sz="17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 blood sugar and hydration.</a:t>
                      </a:r>
                    </a:p>
                    <a:p>
                      <a:pPr marL="285750" indent="-28575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en-US" sz="17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Continuous evaluation of neuropathy and vasculopathy.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7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Mild case: </a:t>
                      </a:r>
                      <a:r>
                        <a:rPr lang="en-US" sz="17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Debridement of necrotic tissue + Antibiotic according to the causative bacteria e.g. </a:t>
                      </a:r>
                      <a:r>
                        <a:rPr lang="en-US" sz="170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Cloxacillin</a:t>
                      </a:r>
                      <a:r>
                        <a:rPr lang="en-US" sz="17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70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Cephradine</a:t>
                      </a:r>
                      <a:r>
                        <a:rPr lang="en-US" sz="17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Clindamycin, TMP-SMX (for CA-MRSA), Aminoglycosides, Quinolones.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7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Moderate to sever case: </a:t>
                      </a:r>
                      <a:r>
                        <a:rPr lang="en-US" sz="17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Hospitalization + IV antibiotics + Possible surgery (amputation). </a:t>
                      </a:r>
                    </a:p>
                  </a:txBody>
                  <a:tcPr marL="49075" marR="49075" marT="24538" marB="24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305565"/>
                  </a:ext>
                </a:extLst>
              </a:tr>
              <a:tr h="183834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Prevention </a:t>
                      </a:r>
                    </a:p>
                  </a:txBody>
                  <a:tcPr marL="49075" marR="49075" marT="24538" marB="24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700" dirty="0"/>
                        <a:t>Is the cornerstone of diabetic foot care.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700" dirty="0"/>
                        <a:t>It is multidisciplinary including family physician, social worker, home care nurse and specialist.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700" dirty="0"/>
                        <a:t>Patient education about the control and complication of diabetes.</a:t>
                      </a:r>
                      <a:endParaRPr lang="en-US" sz="17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7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Blood sugar should be controlled promptly (shift to insulin if oral hypoglycemic agents were not effective), weight reduction, a diet low in fat and cholesterol.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7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Proper foot care, using protective footwear and pressure reduction.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en-US" sz="17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family member examination of foot. </a:t>
                      </a:r>
                    </a:p>
                  </a:txBody>
                  <a:tcPr marL="49075" marR="49075" marT="24538" marB="24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844790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4434FE6-0DA7-491C-A6CF-77B41D4B4090}"/>
              </a:ext>
            </a:extLst>
          </p:cNvPr>
          <p:cNvCxnSpPr/>
          <p:nvPr/>
        </p:nvCxnSpPr>
        <p:spPr>
          <a:xfrm>
            <a:off x="0" y="6400799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A5E2317-6BE5-4EB6-8507-240BB71018B0}"/>
              </a:ext>
            </a:extLst>
          </p:cNvPr>
          <p:cNvSpPr txBox="1"/>
          <p:nvPr/>
        </p:nvSpPr>
        <p:spPr>
          <a:xfrm>
            <a:off x="0" y="117392"/>
            <a:ext cx="7092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Different infections in diabetic patients: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Continue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6555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686D14-3816-4AAC-A9EB-4F4B942265A1}"/>
              </a:ext>
            </a:extLst>
          </p:cNvPr>
          <p:cNvSpPr/>
          <p:nvPr/>
        </p:nvSpPr>
        <p:spPr>
          <a:xfrm>
            <a:off x="92765" y="752892"/>
            <a:ext cx="1176793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Cellulitis: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beta-hemolytic </a:t>
            </a:r>
            <a:r>
              <a:rPr lang="en-US" dirty="0" err="1"/>
              <a:t>streotococci</a:t>
            </a:r>
            <a:r>
              <a:rPr lang="en-US" dirty="0"/>
              <a:t> ( group A,B </a:t>
            </a:r>
            <a:r>
              <a:rPr lang="en-US" dirty="0" err="1"/>
              <a:t>streptococi</a:t>
            </a:r>
            <a:r>
              <a:rPr lang="en-US" dirty="0"/>
              <a:t> ), </a:t>
            </a:r>
            <a:r>
              <a:rPr lang="en-US" i="1" dirty="0" err="1"/>
              <a:t>S.aureus</a:t>
            </a:r>
            <a:r>
              <a:rPr lang="en-US" i="1" dirty="0"/>
              <a:t>, </a:t>
            </a:r>
            <a:r>
              <a:rPr lang="en-US" i="1" dirty="0" err="1"/>
              <a:t>Entertobacteriacae</a:t>
            </a:r>
            <a:r>
              <a:rPr lang="en-US" dirty="0"/>
              <a:t> (  </a:t>
            </a:r>
            <a:r>
              <a:rPr lang="en-US" i="1" dirty="0"/>
              <a:t>E.coli</a:t>
            </a:r>
            <a:r>
              <a:rPr lang="en-US" dirty="0"/>
              <a:t>, </a:t>
            </a:r>
            <a:r>
              <a:rPr lang="en-US" i="1" dirty="0" err="1"/>
              <a:t>Klebsiella</a:t>
            </a:r>
            <a:r>
              <a:rPr lang="en-US" i="1" dirty="0"/>
              <a:t>, </a:t>
            </a:r>
            <a:r>
              <a:rPr lang="en-US" i="1" dirty="0">
                <a:solidFill>
                  <a:srgbClr val="FF0000"/>
                </a:solidFill>
              </a:rPr>
              <a:t>Proteus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spp</a:t>
            </a:r>
            <a:r>
              <a:rPr lang="en-US" i="1" dirty="0"/>
              <a:t>.</a:t>
            </a:r>
            <a:r>
              <a:rPr lang="en-US" dirty="0"/>
              <a:t>) in chronic ulcers.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Macerated ulcer or nail injury </a:t>
            </a:r>
            <a:r>
              <a:rPr lang="en-US" dirty="0"/>
              <a:t>( sinus):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i="1" dirty="0"/>
              <a:t>P .</a:t>
            </a:r>
            <a:r>
              <a:rPr lang="en-US" i="1" dirty="0" err="1"/>
              <a:t>aeruginosa</a:t>
            </a:r>
            <a:r>
              <a:rPr lang="en-US" dirty="0"/>
              <a:t>.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Not only this, it could be any positive or negative organism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Deep soft tissue infections (</a:t>
            </a:r>
            <a:r>
              <a:rPr lang="en-US" dirty="0"/>
              <a:t>necrotizing fasciitis, or myositis)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GAS &amp;  gas producing gram positive bacilli   (</a:t>
            </a:r>
            <a:r>
              <a:rPr lang="en-US" i="1" dirty="0"/>
              <a:t>Clostridium</a:t>
            </a:r>
            <a:r>
              <a:rPr lang="en-US" dirty="0"/>
              <a:t> </a:t>
            </a:r>
            <a:r>
              <a:rPr lang="en-US" i="1" dirty="0"/>
              <a:t>perfringens</a:t>
            </a:r>
            <a:r>
              <a:rPr lang="en-US" dirty="0"/>
              <a:t>). </a:t>
            </a:r>
          </a:p>
          <a:p>
            <a:pPr>
              <a:defRPr/>
            </a:pPr>
            <a:endParaRPr lang="en-US" sz="1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3F3AF-EF43-4DFC-862B-34C315955AEB}"/>
              </a:ext>
            </a:extLst>
          </p:cNvPr>
          <p:cNvSpPr/>
          <p:nvPr/>
        </p:nvSpPr>
        <p:spPr>
          <a:xfrm>
            <a:off x="207026" y="236640"/>
            <a:ext cx="56769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Organisms involved in diabetic foot infections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5D8B12-2088-4442-8438-10E1A955CB7C}"/>
              </a:ext>
            </a:extLst>
          </p:cNvPr>
          <p:cNvSpPr/>
          <p:nvPr/>
        </p:nvSpPr>
        <p:spPr>
          <a:xfrm>
            <a:off x="207026" y="2855446"/>
            <a:ext cx="5932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Clinical presentations of diabetic foot infections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0B9D89-45A0-4579-961D-6090E8958D30}"/>
              </a:ext>
            </a:extLst>
          </p:cNvPr>
          <p:cNvSpPr/>
          <p:nvPr/>
        </p:nvSpPr>
        <p:spPr>
          <a:xfrm>
            <a:off x="212035" y="3438229"/>
            <a:ext cx="117679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  <a:defRPr/>
            </a:pPr>
            <a:r>
              <a:rPr lang="en-US" b="1" dirty="0"/>
              <a:t>Cellulitis</a:t>
            </a:r>
            <a:r>
              <a:rPr lang="en-US" dirty="0"/>
              <a:t>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Tender, erythematous, non-raised skin lesion on the lower limb, may be accompanied with lymphangitis (which suggests </a:t>
            </a:r>
            <a:r>
              <a:rPr lang="en-US" i="1" dirty="0"/>
              <a:t>Group A Streptococcus</a:t>
            </a:r>
            <a:r>
              <a:rPr lang="en-US" dirty="0"/>
              <a:t>).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Bullae Suggests </a:t>
            </a:r>
            <a:r>
              <a:rPr lang="en-US" i="1" dirty="0"/>
              <a:t>Staphylococcus Aureus </a:t>
            </a:r>
            <a:r>
              <a:rPr lang="en-US" dirty="0"/>
              <a:t>and occasionally </a:t>
            </a:r>
            <a:r>
              <a:rPr lang="en-US" i="1" dirty="0"/>
              <a:t>Group A Streptococcus</a:t>
            </a:r>
            <a:r>
              <a:rPr lang="en-US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Deep skin and soft tissue infections</a:t>
            </a:r>
            <a:r>
              <a:rPr lang="en-US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patient acutely ill, with painful induration of the limb especially the thigh.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Foot may be involved Foul wound discharge suggest anaerobes.</a:t>
            </a:r>
          </a:p>
          <a:p>
            <a:pPr marL="1200150" lvl="2" indent="-285750">
              <a:buFont typeface="Arial" charset="0"/>
              <a:buChar char="•"/>
            </a:pPr>
            <a:endParaRPr lang="en-US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192708-8172-4771-A8FE-74166B8CC833}"/>
              </a:ext>
            </a:extLst>
          </p:cNvPr>
          <p:cNvCxnSpPr/>
          <p:nvPr/>
        </p:nvCxnSpPr>
        <p:spPr>
          <a:xfrm>
            <a:off x="0" y="6400799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273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37007"/>
              </p:ext>
            </p:extLst>
          </p:nvPr>
        </p:nvGraphicFramePr>
        <p:xfrm>
          <a:off x="134000" y="447051"/>
          <a:ext cx="11923999" cy="4941443"/>
        </p:xfrm>
        <a:graphic>
          <a:graphicData uri="http://schemas.openxmlformats.org/drawingml/2006/table">
            <a:tbl>
              <a:tblPr/>
              <a:tblGrid>
                <a:gridCol w="114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0738">
                  <a:extLst>
                    <a:ext uri="{9D8B030D-6E8A-4147-A177-3AD203B41FA5}">
                      <a16:colId xmlns:a16="http://schemas.microsoft.com/office/drawing/2014/main" val="2189415951"/>
                    </a:ext>
                  </a:extLst>
                </a:gridCol>
              </a:tblGrid>
              <a:tr h="480601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</a:rPr>
                        <a:t>Bone Infections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Char char="o"/>
                        <a:tabLst/>
                        <a:defRPr/>
                      </a:pPr>
                      <a:endParaRPr lang="en-US" sz="2400" b="1" kern="1200" dirty="0">
                        <a:solidFill>
                          <a:srgbClr val="00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464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Chronic Osteomyelitis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Acute Osteomyelitis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175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Factors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Grossly visible bone or ability to probe to bone.    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ulcer Size &gt; 2x2 cm. 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ulcer Depth &gt; 3mm.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ulcer Duration &gt; 1-2 weeks.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ESR &gt; 70 mm/h.               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6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02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Cause</a:t>
                      </a:r>
                    </a:p>
                    <a:p>
                      <a:pPr algn="ctr"/>
                      <a:endParaRPr lang="en-US" sz="16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 (Group A streptococcus) and Group B </a:t>
                      </a:r>
                      <a:r>
                        <a:rPr lang="en-US" sz="160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Sterptococcus</a:t>
                      </a: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S.aureus</a:t>
                      </a: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Enterobacteriacae</a:t>
                      </a: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(E.coli ,Proteus mirabilis ,</a:t>
                      </a:r>
                      <a:r>
                        <a:rPr lang="en-US" sz="160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K.pneumoniae</a:t>
                      </a: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Bacteroides</a:t>
                      </a: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fragilis</a:t>
                      </a: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61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Clinically </a:t>
                      </a:r>
                    </a:p>
                    <a:p>
                      <a:pPr algn="ctr"/>
                      <a:endParaRPr lang="en-US" sz="16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Fever.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Foul discharge.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 (possible).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lymphangitis.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Deep penetrating ulcers and sinuses on the plantar surface of the foot.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 at the involved bone. </a:t>
                      </a:r>
                    </a:p>
                    <a:p>
                      <a:pPr marL="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Fever.</a:t>
                      </a:r>
                    </a:p>
                    <a:p>
                      <a:pPr marL="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Adenopathy.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 at the involved bone. </a:t>
                      </a:r>
                    </a:p>
                    <a:p>
                      <a:pPr marL="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Fever.</a:t>
                      </a:r>
                    </a:p>
                    <a:p>
                      <a:pPr marL="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Adenopathy.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5229957-33BB-4D36-B0A7-36BD04A9C0A5}"/>
              </a:ext>
            </a:extLst>
          </p:cNvPr>
          <p:cNvCxnSpPr/>
          <p:nvPr/>
        </p:nvCxnSpPr>
        <p:spPr>
          <a:xfrm>
            <a:off x="0" y="6400799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4" name="Picture 10" descr="http://livedr.org/wp-content/uploads/2011/02/DIABETIC-FOOT-ULCERATION.jpeg">
            <a:extLst>
              <a:ext uri="{FF2B5EF4-FFF2-40B4-BE49-F238E27FC236}">
                <a16:creationId xmlns:a16="http://schemas.microsoft.com/office/drawing/2014/main" id="{73D64BDA-EDE1-4AD6-9BA0-4F2FFE754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7478" y="1687219"/>
            <a:ext cx="1098522" cy="6713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9719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5774" y="272360"/>
            <a:ext cx="10515600" cy="721553"/>
          </a:xfrm>
        </p:spPr>
        <p:txBody>
          <a:bodyPr>
            <a:normAutofit/>
          </a:bodyPr>
          <a:lstStyle/>
          <a:p>
            <a:r>
              <a:rPr lang="en-US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n-ea"/>
                <a:cs typeface="+mn-cs"/>
              </a:rPr>
              <a:t>SUMMARY: </a:t>
            </a:r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n-ea"/>
                <a:cs typeface="+mn-cs"/>
              </a:rPr>
              <a:t>IMP</a:t>
            </a:r>
            <a:endParaRPr lang="en-US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DFF2FF-55CA-4668-BE8F-94BD5946A2EA}"/>
              </a:ext>
            </a:extLst>
          </p:cNvPr>
          <p:cNvCxnSpPr/>
          <p:nvPr/>
        </p:nvCxnSpPr>
        <p:spPr>
          <a:xfrm>
            <a:off x="0" y="993913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606271"/>
              </p:ext>
            </p:extLst>
          </p:nvPr>
        </p:nvGraphicFramePr>
        <p:xfrm>
          <a:off x="0" y="1200029"/>
          <a:ext cx="12192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6953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diabetics are more susceptible to infections due to both host-related and organism-specific factors.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Organism specific factors : ( candida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albicans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rizhopus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Host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related factors : (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Vascular insufficiency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 immune defects , etc.)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Upper respiratory tract infections (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invasive otitis media , </a:t>
                      </a:r>
                      <a:r>
                        <a:rPr lang="es-ES_tradnl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Rhinocerebral</a:t>
                      </a:r>
                      <a:r>
                        <a:rPr lang="es-ES_tradnl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Mucormycosis</a:t>
                      </a:r>
                      <a:r>
                        <a:rPr lang="es-ES_tradnl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s-ES_tradnl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nvasive</a:t>
                      </a:r>
                      <a:r>
                        <a:rPr lang="es-ES_tradnl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otitis media </a:t>
                      </a:r>
                      <a:r>
                        <a:rPr lang="es-ES_tradnl" sz="18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s-ES_tradnl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caused</a:t>
                      </a:r>
                      <a:r>
                        <a:rPr lang="es-ES_tradnl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</a:t>
                      </a:r>
                      <a:r>
                        <a:rPr lang="es-ES_tradnl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Pseudomonas</a:t>
                      </a:r>
                      <a:r>
                        <a:rPr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Aeruginosa</a:t>
                      </a:r>
                      <a:r>
                        <a:rPr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</a:t>
                      </a:r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symptoms</a:t>
                      </a:r>
                      <a:r>
                        <a:rPr lang="it-I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Severe pain,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otorrhea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hearing loss, intense cellulitis and edema of the ear canal.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Diagnose through CT scan , treatment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Surgical debridement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 anti-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pseudomonals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Lower respiratory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</a:rPr>
                        <a:t> tract infections are common in diabetics : pneumonia after influenza . Vaccine for both is recommended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charset="0"/>
                        <a:buChar char="•"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Cystitis :( very dangerous in diabetic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patients because 30% of the patients have upper UTI infections 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Necrotizing Fasciitis and Myositis :Deep life threatening infection of subcutaneous tissue with progressive destruction of fascia, fat, muscles, and bones  it is caused usually by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Streptococcus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Pyogenes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(Group A Streptococcus) - 10% of Necrotizing Fasciitis. Staphylococcus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Aureus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CA-MRSA (Community Acquired MRSA) 77% of skin and soft tissue infections.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Clostridium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Fragilis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(Gas producing gram positive bacilli) - Especially in Myositis. Patient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comes to the hospital with very very severe pain usually in the thigh . Treatment :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Aggressive surgical debridement with wound discharge + IV antibiotics.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95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5774" y="272360"/>
            <a:ext cx="10515600" cy="721553"/>
          </a:xfrm>
        </p:spPr>
        <p:txBody>
          <a:bodyPr>
            <a:normAutofit/>
          </a:bodyPr>
          <a:lstStyle/>
          <a:p>
            <a:r>
              <a:rPr lang="en-US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n-ea"/>
                <a:cs typeface="+mn-cs"/>
              </a:rPr>
              <a:t>QUIZ: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DFF2FF-55CA-4668-BE8F-94BD5946A2EA}"/>
              </a:ext>
            </a:extLst>
          </p:cNvPr>
          <p:cNvCxnSpPr/>
          <p:nvPr/>
        </p:nvCxnSpPr>
        <p:spPr>
          <a:xfrm>
            <a:off x="0" y="993913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45295" y="1253657"/>
            <a:ext cx="60482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</a:t>
            </a:r>
            <a:r>
              <a:rPr lang="en-US" dirty="0"/>
              <a:t>1) which of the following antibiotics is recommended in treatment of diabetic foot caused by MRSA?</a:t>
            </a:r>
          </a:p>
          <a:p>
            <a:endParaRPr lang="en-US" dirty="0"/>
          </a:p>
          <a:p>
            <a:r>
              <a:rPr lang="en-US" dirty="0"/>
              <a:t>A-TMP-SMX</a:t>
            </a:r>
          </a:p>
          <a:p>
            <a:r>
              <a:rPr lang="en-US" dirty="0"/>
              <a:t>B-ERTHROMYCIN</a:t>
            </a:r>
          </a:p>
          <a:p>
            <a:r>
              <a:rPr lang="en-US" dirty="0"/>
              <a:t>C-PENCILLIN</a:t>
            </a:r>
          </a:p>
          <a:p>
            <a:r>
              <a:rPr lang="en-US" dirty="0"/>
              <a:t>D-TETRACYCLINE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802" y="4206350"/>
            <a:ext cx="4057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Q2) Which of the following vaccines are recommended to give to diabetics ?</a:t>
            </a:r>
          </a:p>
          <a:p>
            <a:endParaRPr lang="en-US" dirty="0"/>
          </a:p>
          <a:p>
            <a:r>
              <a:rPr lang="en-US" dirty="0"/>
              <a:t>A-hepatitis B &amp; A</a:t>
            </a:r>
          </a:p>
          <a:p>
            <a:r>
              <a:rPr lang="en-US" dirty="0"/>
              <a:t>B- mumps &amp; rubella </a:t>
            </a:r>
          </a:p>
          <a:p>
            <a:r>
              <a:rPr lang="en-US" dirty="0"/>
              <a:t>C- pneumonia &amp; influenza </a:t>
            </a:r>
          </a:p>
          <a:p>
            <a:r>
              <a:rPr lang="en-US" dirty="0"/>
              <a:t>D- polio &amp; measles </a:t>
            </a:r>
          </a:p>
          <a:p>
            <a:endParaRPr lang="en-US" dirty="0"/>
          </a:p>
          <a:p>
            <a:r>
              <a:rPr lang="en-US" sz="1200" dirty="0">
                <a:solidFill>
                  <a:srgbClr val="7F7F7F"/>
                </a:solidFill>
              </a:rPr>
              <a:t>ANS: 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3564" y="1253657"/>
            <a:ext cx="55261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</a:t>
            </a:r>
            <a:r>
              <a:rPr lang="en-US" dirty="0"/>
              <a:t>3) a 63 years old diabetic patient came to the emergency complaining of severe pain in his thigh , on further examination there was a discoloration of the skin of the effected thigh .</a:t>
            </a:r>
          </a:p>
          <a:p>
            <a:endParaRPr lang="en-US" dirty="0"/>
          </a:p>
          <a:p>
            <a:r>
              <a:rPr lang="en-US" dirty="0"/>
              <a:t>A- what is your diagnose ?</a:t>
            </a:r>
          </a:p>
          <a:p>
            <a:r>
              <a:rPr lang="en-US" sz="1200" dirty="0">
                <a:solidFill>
                  <a:srgbClr val="7F7F7F"/>
                </a:solidFill>
              </a:rPr>
              <a:t>Necrotizing fasciitis  </a:t>
            </a:r>
          </a:p>
          <a:p>
            <a:endParaRPr lang="en-US" sz="1200" dirty="0"/>
          </a:p>
          <a:p>
            <a:r>
              <a:rPr lang="en-US" dirty="0"/>
              <a:t>B- what is the most likely organism ?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Group A streptococcus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9695" y="3744476"/>
            <a:ext cx="1072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7F7F7F"/>
                </a:solidFill>
              </a:rPr>
              <a:t>Ans</a:t>
            </a:r>
            <a:r>
              <a:rPr lang="en-US" sz="1200" dirty="0">
                <a:solidFill>
                  <a:srgbClr val="7F7F7F"/>
                </a:solidFill>
              </a:rPr>
              <a:t> : A</a:t>
            </a:r>
          </a:p>
        </p:txBody>
      </p:sp>
    </p:spTree>
    <p:extLst>
      <p:ext uri="{BB962C8B-B14F-4D97-AF65-F5344CB8AC3E}">
        <p14:creationId xmlns:p14="http://schemas.microsoft.com/office/powerpoint/2010/main" val="2681418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E3CE32-B711-4660-A5D4-F37E46BA91F8}"/>
              </a:ext>
            </a:extLst>
          </p:cNvPr>
          <p:cNvSpPr/>
          <p:nvPr/>
        </p:nvSpPr>
        <p:spPr>
          <a:xfrm>
            <a:off x="0" y="0"/>
            <a:ext cx="135049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6773A7-36C9-4525-99BD-59F681A8FF44}"/>
              </a:ext>
            </a:extLst>
          </p:cNvPr>
          <p:cNvSpPr/>
          <p:nvPr/>
        </p:nvSpPr>
        <p:spPr>
          <a:xfrm>
            <a:off x="1518361" y="312261"/>
            <a:ext cx="105734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THANK YOU FOR CHECKING OUR WORK, BEST OF LUCK!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F01675-6040-4A6D-99FE-0AA0F5DAFDEF}"/>
              </a:ext>
            </a:extLst>
          </p:cNvPr>
          <p:cNvSpPr/>
          <p:nvPr/>
        </p:nvSpPr>
        <p:spPr>
          <a:xfrm>
            <a:off x="6457071" y="1839913"/>
            <a:ext cx="22378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Hamad</a:t>
            </a:r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2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lkhudhairy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Talal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alhuqayl</a:t>
            </a:r>
            <a:r>
              <a:rPr lang="en-US" sz="2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5F4791-DE2D-4B12-AC47-BFD39E91B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212" y="1578539"/>
            <a:ext cx="922859" cy="9228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C75346-F189-4E4C-A939-92A07120B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0155" y="1578539"/>
            <a:ext cx="948739" cy="92285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59D053C-0EB8-4C09-8864-6393CBE05011}"/>
              </a:ext>
            </a:extLst>
          </p:cNvPr>
          <p:cNvSpPr/>
          <p:nvPr/>
        </p:nvSpPr>
        <p:spPr>
          <a:xfrm>
            <a:off x="9771576" y="1839913"/>
            <a:ext cx="2127505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Shrooq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Alsomali</a:t>
            </a:r>
            <a:endParaRPr lang="ar-SA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Ohoud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Abdullah</a:t>
            </a:r>
          </a:p>
          <a:p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Wejdan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Alzaid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Ghaida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alsaeed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Reema Albarrak</a:t>
            </a:r>
          </a:p>
          <a:p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Lama AL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musallam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Jawaher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alkhayyal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64F9FF-CDE9-4490-90EE-7738BF6D2BDA}"/>
              </a:ext>
            </a:extLst>
          </p:cNvPr>
          <p:cNvSpPr txBox="1"/>
          <p:nvPr/>
        </p:nvSpPr>
        <p:spPr>
          <a:xfrm>
            <a:off x="1332201" y="5761103"/>
            <a:ext cx="211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Doctors slides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6BFC639-C571-412D-ADCE-431CF93240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27" y="5410814"/>
            <a:ext cx="1069911" cy="104299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3988073-9541-48B4-B7D0-4234038E9B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236" y="4112195"/>
            <a:ext cx="879102" cy="93230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030F191-3DE2-46CE-AC24-DF79F3FBB1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097" y="2813577"/>
            <a:ext cx="932305" cy="93230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D5CA474-47C4-434F-858C-9C6CD740FE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5097" y="1427884"/>
            <a:ext cx="1019380" cy="101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2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5774" y="272360"/>
            <a:ext cx="10515600" cy="721553"/>
          </a:xfrm>
        </p:spPr>
        <p:txBody>
          <a:bodyPr>
            <a:normAutofit/>
          </a:bodyPr>
          <a:lstStyle/>
          <a:p>
            <a:r>
              <a:rPr lang="en-US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n-ea"/>
                <a:cs typeface="+mn-cs"/>
              </a:rPr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1061" y="1348546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 Definition </a:t>
            </a:r>
          </a:p>
          <a:p>
            <a:r>
              <a:rPr lang="en-US" sz="2000" dirty="0"/>
              <a:t>Epidemiology </a:t>
            </a:r>
          </a:p>
          <a:p>
            <a:r>
              <a:rPr lang="en-US" sz="2000" dirty="0"/>
              <a:t>Risk factors </a:t>
            </a:r>
          </a:p>
          <a:p>
            <a:r>
              <a:rPr lang="en-US" sz="2000" dirty="0"/>
              <a:t>Complications </a:t>
            </a:r>
          </a:p>
          <a:p>
            <a:r>
              <a:rPr lang="en-US" sz="2000" dirty="0"/>
              <a:t>Clinical presentation </a:t>
            </a:r>
          </a:p>
          <a:p>
            <a:r>
              <a:rPr lang="en-US" sz="2000" dirty="0"/>
              <a:t>Diagnostic approaches </a:t>
            </a:r>
          </a:p>
          <a:p>
            <a:r>
              <a:rPr lang="en-US" sz="2000" dirty="0"/>
              <a:t>Management and Prevention</a:t>
            </a:r>
            <a:endParaRPr lang="en-US" b="1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DFF2FF-55CA-4668-BE8F-94BD5946A2EA}"/>
              </a:ext>
            </a:extLst>
          </p:cNvPr>
          <p:cNvCxnSpPr/>
          <p:nvPr/>
        </p:nvCxnSpPr>
        <p:spPr>
          <a:xfrm>
            <a:off x="0" y="6215270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Right Brace 4">
            <a:extLst>
              <a:ext uri="{FF2B5EF4-FFF2-40B4-BE49-F238E27FC236}">
                <a16:creationId xmlns:a16="http://schemas.microsoft.com/office/drawing/2014/main" id="{A8D26739-C242-4B3B-B3D7-1479DAB40A05}"/>
              </a:ext>
            </a:extLst>
          </p:cNvPr>
          <p:cNvSpPr/>
          <p:nvPr/>
        </p:nvSpPr>
        <p:spPr>
          <a:xfrm>
            <a:off x="4147930" y="1179443"/>
            <a:ext cx="172279" cy="28227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D7C4A0-24F3-48EB-937C-4CBBC6318334}"/>
              </a:ext>
            </a:extLst>
          </p:cNvPr>
          <p:cNvSpPr/>
          <p:nvPr/>
        </p:nvSpPr>
        <p:spPr>
          <a:xfrm>
            <a:off x="4320209" y="2390745"/>
            <a:ext cx="3655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of infections in diabetic patients 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C1656E-AFFE-48B8-BF68-2E6716D5A5D2}"/>
              </a:ext>
            </a:extLst>
          </p:cNvPr>
          <p:cNvSpPr txBox="1"/>
          <p:nvPr/>
        </p:nvSpPr>
        <p:spPr>
          <a:xfrm>
            <a:off x="838200" y="5468877"/>
            <a:ext cx="833628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It is very important to know the clinical presentation for each type of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infection.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1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AF79385-28A3-4A0B-A555-6E149360095E}"/>
              </a:ext>
            </a:extLst>
          </p:cNvPr>
          <p:cNvCxnSpPr/>
          <p:nvPr/>
        </p:nvCxnSpPr>
        <p:spPr>
          <a:xfrm>
            <a:off x="0" y="6400799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7963" y="146521"/>
            <a:ext cx="2149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Introduction: </a:t>
            </a:r>
            <a:r>
              <a:rPr lang="en-US" sz="2400" b="1" dirty="0">
                <a:latin typeface="+mj-lt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7963" y="608186"/>
            <a:ext cx="12192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dirty="0"/>
              <a:t>Unlike healthy patients, diabetics are more susceptible to infections due to both </a:t>
            </a:r>
            <a:r>
              <a:rPr lang="en-US" b="1" dirty="0"/>
              <a:t>host-related</a:t>
            </a:r>
            <a:r>
              <a:rPr lang="en-US" dirty="0"/>
              <a:t> and </a:t>
            </a:r>
            <a:r>
              <a:rPr lang="en-US" b="1" dirty="0"/>
              <a:t>organism-specific</a:t>
            </a:r>
            <a:r>
              <a:rPr lang="en-US" dirty="0"/>
              <a:t> factors. 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dirty="0"/>
              <a:t> Nearly half of all diabetics have visited the hospital (outpatient), or have been hospitalized (inpatient) due to infections. 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dirty="0"/>
              <a:t>  Infections can increase the morbidity and mortality in diabetic patients. 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Complications of diabetes: Diabetic Nephropathy, Retinopathy, Neuropathy, Atherosclerosis, Endothelial abnormalities and Gangrene. 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The predisposing factors for diabetes are genetic factors and environmental factors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13627"/>
              </p:ext>
            </p:extLst>
          </p:nvPr>
        </p:nvGraphicFramePr>
        <p:xfrm>
          <a:off x="284680" y="3401208"/>
          <a:ext cx="11622640" cy="2600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7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5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662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Organism specific factors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66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dirty="0"/>
                        <a:t>Candida species 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Rhizopus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species</a:t>
                      </a: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335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glucose inducible proteins promote adhesion of </a:t>
                      </a:r>
                      <a:r>
                        <a:rPr lang="en-US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C.albicans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buccal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vaginal epithelium which in turn, impairs phagocytosis, giving the organism advantage over the host. </a:t>
                      </a:r>
                      <a:r>
                        <a:rPr lang="en-US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16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common in healthy person , it’s affecting immune defect host like DM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ketoacidosis allow </a:t>
                      </a:r>
                      <a:r>
                        <a:rPr lang="en-US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Rhizopus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spp. which cause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Mucormycosis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Zygomycosis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to thrive in high glucose acidic conditions . </a:t>
                      </a:r>
                      <a:endParaRPr lang="en-US" dirty="0">
                        <a:effectLst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/>
                        <a:buChar char="•"/>
                      </a:pPr>
                      <a:r>
                        <a:rPr lang="en-US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Patient</a:t>
                      </a:r>
                      <a:r>
                        <a:rPr lang="en-US" sz="16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present with diabetic  </a:t>
                      </a: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ketoacidosis</a:t>
                      </a:r>
                      <a:r>
                        <a:rPr lang="en-US" sz="16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severe headache around his eye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rgbClr val="739A2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 most severe infection after </a:t>
                      </a:r>
                      <a:r>
                        <a:rPr lang="en-US" sz="1600" kern="1200" dirty="0" err="1">
                          <a:solidFill>
                            <a:srgbClr val="739A2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Necrotising</a:t>
                      </a:r>
                      <a:r>
                        <a:rPr lang="en-US" sz="1600" kern="1200" dirty="0">
                          <a:solidFill>
                            <a:srgbClr val="739A2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Fasciitis. It is acute, devastating and hard to treat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600" dirty="0">
                        <a:effectLst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2FF6C22-3E75-40D8-9EF5-A86AB13B4B68}"/>
              </a:ext>
            </a:extLst>
          </p:cNvPr>
          <p:cNvSpPr/>
          <p:nvPr/>
        </p:nvSpPr>
        <p:spPr>
          <a:xfrm>
            <a:off x="758190" y="2548743"/>
            <a:ext cx="1067562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b="1" dirty="0"/>
              <a:t>Why diabetic patients are at increased risk to have infections?</a:t>
            </a:r>
            <a:endParaRPr lang="en-US" dirty="0"/>
          </a:p>
          <a:p>
            <a:pPr algn="ctr">
              <a:spcBef>
                <a:spcPts val="600"/>
              </a:spcBef>
            </a:pPr>
            <a:r>
              <a:rPr lang="en-US" dirty="0"/>
              <a:t> because of 2 main factors : </a:t>
            </a:r>
            <a:r>
              <a:rPr lang="en-US" dirty="0">
                <a:solidFill>
                  <a:srgbClr val="FF0000"/>
                </a:solidFill>
              </a:rPr>
              <a:t>organism specific factors  - host related factors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(next slide)  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788" y="6450733"/>
            <a:ext cx="1164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First t the patient will have sinusitis &gt;&gt; go to the brain &gt;&gt; headache &gt;&gt; ketoacidosis &gt;&gt;coma  (imp even in USMEL)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1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8747579"/>
              </p:ext>
            </p:extLst>
          </p:nvPr>
        </p:nvGraphicFramePr>
        <p:xfrm>
          <a:off x="112020" y="1039830"/>
          <a:ext cx="11967960" cy="4194778"/>
        </p:xfrm>
        <a:graphic>
          <a:graphicData uri="http://schemas.openxmlformats.org/drawingml/2006/table">
            <a:tbl>
              <a:tblPr/>
              <a:tblGrid>
                <a:gridCol w="2203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4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2893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Vascular insufficiency</a:t>
                      </a: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 in local tissue ischemia that enhances the growth of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microaerophilic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anaerobic organisms while depressing the O2 dependent bactericidal functions of leukocytes. There may be also impairment of the local inflammatory response and absorption of antibiotics. </a:t>
                      </a:r>
                      <a:endParaRPr lang="en-US" sz="1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832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Sensory</a:t>
                      </a: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peripheral neuropathy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 local trauma may result in skin ulcers, which leads to diabetic foot infections. </a:t>
                      </a:r>
                      <a:endParaRPr lang="en-US" sz="1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556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Autonomic neuropathy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Diabetic patients may develop urinary retention and stasis, hence, predisposes UTIs. </a:t>
                      </a:r>
                      <a:endParaRPr lang="en-US" sz="1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497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Immune defects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(both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humoral and non-humoral will affected)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Depressed Neutrophil function.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Affected adherence to the endothelium.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Decreased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chemotaxis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phagocytosis.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Compromised intracellular bactericidal activity.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Opsonization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Depressed cell mediated immunity. </a:t>
                      </a:r>
                      <a:endParaRPr lang="en-US" sz="1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2020" y="363163"/>
            <a:ext cx="3413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Host related factors: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imp slide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CCE7A59-CCD1-4F06-9576-77F8EDC9B1F1}"/>
              </a:ext>
            </a:extLst>
          </p:cNvPr>
          <p:cNvCxnSpPr/>
          <p:nvPr/>
        </p:nvCxnSpPr>
        <p:spPr>
          <a:xfrm>
            <a:off x="0" y="6400799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EDFD0C9-58C1-49FD-A639-3330FDD13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563" y="3319977"/>
            <a:ext cx="3422673" cy="191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71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50569C0-9516-42FE-8E3F-EADDA4A44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284585"/>
              </p:ext>
            </p:extLst>
          </p:nvPr>
        </p:nvGraphicFramePr>
        <p:xfrm>
          <a:off x="92765" y="763273"/>
          <a:ext cx="12006470" cy="3640526"/>
        </p:xfrm>
        <a:graphic>
          <a:graphicData uri="http://schemas.openxmlformats.org/drawingml/2006/table">
            <a:tbl>
              <a:tblPr/>
              <a:tblGrid>
                <a:gridCol w="1984676">
                  <a:extLst>
                    <a:ext uri="{9D8B030D-6E8A-4147-A177-3AD203B41FA5}">
                      <a16:colId xmlns:a16="http://schemas.microsoft.com/office/drawing/2014/main" val="1477912235"/>
                    </a:ext>
                  </a:extLst>
                </a:gridCol>
                <a:gridCol w="10021794">
                  <a:extLst>
                    <a:ext uri="{9D8B030D-6E8A-4147-A177-3AD203B41FA5}">
                      <a16:colId xmlns:a16="http://schemas.microsoft.com/office/drawing/2014/main" val="3779353139"/>
                    </a:ext>
                  </a:extLst>
                </a:gridCol>
              </a:tblGrid>
              <a:tr h="22295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Increased</a:t>
                      </a: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skin and mucosal colonization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Diabetics on insulin have asymptomatic nasal and skin colonization with 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Staphylococcus </a:t>
                      </a:r>
                      <a:r>
                        <a:rPr lang="en-US" sz="18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Aureus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particularly 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MRSA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(Methicillin-Resistant Staphylococcus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Aureus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800" dirty="0">
                        <a:effectLst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 Colonization predisposes to skin infection and transient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bacteraemia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may result in distal sites infection such as damaged muscle. </a:t>
                      </a:r>
                      <a:endParaRPr lang="en-US" sz="1800" dirty="0">
                        <a:effectLst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 type 2 diabetes, mucosal colonization with 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Candida </a:t>
                      </a:r>
                      <a:r>
                        <a:rPr lang="en-US" sz="18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Albicans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common. </a:t>
                      </a:r>
                      <a:endParaRPr lang="en-US" sz="1800" dirty="0">
                        <a:effectLst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Vulvovaginitis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caused by 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</a:t>
                      </a:r>
                      <a:r>
                        <a:rPr lang="en-US" sz="18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Albicans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Candida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species is common in patients with poor </a:t>
                      </a:r>
                      <a:endParaRPr lang="en-US" sz="1800" dirty="0">
                        <a:effectLst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glycemic control. </a:t>
                      </a:r>
                      <a:endParaRPr lang="en-US" sz="1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405483"/>
                  </a:ext>
                </a:extLst>
              </a:tr>
              <a:tr h="770906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Surgical site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infectiona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Associated with postoperative hyperglycemia which is related to deleterious effect on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chemotaxis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adherence, and phagocytosis by granulocytes. </a:t>
                      </a:r>
                      <a:endParaRPr lang="en-US" sz="1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921528"/>
                  </a:ext>
                </a:extLst>
              </a:tr>
              <a:tr h="440518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Hyperglycemia</a:t>
                      </a: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Metabolic derangements in diabetes may facilitate infection 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especially candidiasis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 It also plays a role in UTIs.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9575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F06D275-71E9-41C2-A6E2-98A2CD7191A8}"/>
              </a:ext>
            </a:extLst>
          </p:cNvPr>
          <p:cNvSpPr txBox="1"/>
          <p:nvPr/>
        </p:nvSpPr>
        <p:spPr>
          <a:xfrm>
            <a:off x="92765" y="171390"/>
            <a:ext cx="3413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Host related factors: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imp slide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DFA34E2-C80C-4F37-A408-ACE92C3E3299}"/>
              </a:ext>
            </a:extLst>
          </p:cNvPr>
          <p:cNvCxnSpPr/>
          <p:nvPr/>
        </p:nvCxnSpPr>
        <p:spPr>
          <a:xfrm>
            <a:off x="0" y="4571999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36857027-EDDF-48DB-9877-904641866863}"/>
              </a:ext>
            </a:extLst>
          </p:cNvPr>
          <p:cNvSpPr txBox="1">
            <a:spLocks/>
          </p:cNvSpPr>
          <p:nvPr/>
        </p:nvSpPr>
        <p:spPr>
          <a:xfrm>
            <a:off x="92765" y="4740201"/>
            <a:ext cx="10515600" cy="5341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a typeface="+mn-ea"/>
                <a:cs typeface="+mn-cs"/>
              </a:rPr>
              <a:t>Common infections in diabetic patients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6719A81-8951-4F20-8807-0DAF301F47D0}"/>
              </a:ext>
            </a:extLst>
          </p:cNvPr>
          <p:cNvSpPr txBox="1">
            <a:spLocks/>
          </p:cNvSpPr>
          <p:nvPr/>
        </p:nvSpPr>
        <p:spPr>
          <a:xfrm>
            <a:off x="188844" y="5274365"/>
            <a:ext cx="10515600" cy="21035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Upper &amp; lower respiratory tract infections</a:t>
            </a:r>
          </a:p>
          <a:p>
            <a:r>
              <a:rPr lang="en-US" sz="1800" dirty="0"/>
              <a:t>Periodontal infections</a:t>
            </a:r>
          </a:p>
          <a:p>
            <a:r>
              <a:rPr lang="en-US" sz="1800" dirty="0"/>
              <a:t>Genitourinary infections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5D88F2-630F-420E-93BC-823BF407CFEC}"/>
              </a:ext>
            </a:extLst>
          </p:cNvPr>
          <p:cNvSpPr/>
          <p:nvPr/>
        </p:nvSpPr>
        <p:spPr>
          <a:xfrm>
            <a:off x="4704523" y="527436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Abdominal infections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Skin and soft tissue &amp; diabetic foot infections</a:t>
            </a:r>
          </a:p>
        </p:txBody>
      </p:sp>
    </p:spTree>
    <p:extLst>
      <p:ext uri="{BB962C8B-B14F-4D97-AF65-F5344CB8AC3E}">
        <p14:creationId xmlns:p14="http://schemas.microsoft.com/office/powerpoint/2010/main" val="2809606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08" y="226578"/>
            <a:ext cx="6085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Different infections in diabetic patients: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531956"/>
              </p:ext>
            </p:extLst>
          </p:nvPr>
        </p:nvGraphicFramePr>
        <p:xfrm>
          <a:off x="262131" y="1266987"/>
          <a:ext cx="11545556" cy="5065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8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1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55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Upper respiratory tract infections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71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Invasive (</a:t>
                      </a:r>
                      <a:r>
                        <a:rPr lang="fr-FR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Malignant</a:t>
                      </a:r>
                      <a:r>
                        <a:rPr lang="fr-FR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fr-FR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Otitis</a:t>
                      </a:r>
                      <a:r>
                        <a:rPr lang="fr-FR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</a:t>
                      </a:r>
                      <a:r>
                        <a:rPr lang="fr-FR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uncommon but potentially life threatening.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Rhinocerebral</a:t>
                      </a:r>
                      <a:r>
                        <a:rPr lang="es-ES_tradnl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Mucormycosis</a:t>
                      </a:r>
                      <a:r>
                        <a:rPr lang="es-ES_tradnl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 life threatening fungal infection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55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Cause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Pseudomonas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Aeruginosa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8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Cause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Rhizopus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Absidia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Mucor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species </a:t>
                      </a:r>
                      <a:endParaRPr lang="en-US" sz="18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604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MOA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Slowly invades from the external canal of the ear into adjacent soft tissues, mastoid and temporal bones, and eventually spreads across the base of the skull. </a:t>
                      </a:r>
                      <a:endParaRPr lang="en-US" sz="18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90000"/>
                        </a:lnSpc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Risk factor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Diabetic Ketoacidosis always accompany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mucormycosis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dirty="0">
                        <a:effectLst/>
                      </a:endParaRPr>
                    </a:p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88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Clinical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Severe pain,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otorrhea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(discharge from ear ),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hearing loss, intense cellulitis and edema of the ear canal. </a:t>
                      </a:r>
                      <a:endParaRPr lang="en-US" sz="18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Clinical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be Intranasal black eschars or necrotic turbinate, facial or ocular pain, nasal stuffiness, generalized malaise, fever. </a:t>
                      </a:r>
                      <a:endParaRPr lang="en-US" sz="18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716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Diagnose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 or MRI to define the extent of bone destruction. </a:t>
                      </a:r>
                      <a:endParaRPr lang="en-US" sz="18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Diagnose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Biopsy of the necrotic tissue + Direct smear examination for hyphae </a:t>
                      </a:r>
                      <a:endParaRPr lang="en-US" sz="18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1187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Treatment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Surgical debridement.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anti-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pseudomonals</a:t>
                      </a:r>
                      <a:r>
                        <a:rPr lang="en-US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ceftazidme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–gentamicin – piperacillin ).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Treatment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Surgical debridement.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Prolonged IV Amphotericin B.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6597B8D-4D8E-42BD-BC96-9F733BB49B22}"/>
              </a:ext>
            </a:extLst>
          </p:cNvPr>
          <p:cNvCxnSpPr/>
          <p:nvPr/>
        </p:nvCxnSpPr>
        <p:spPr>
          <a:xfrm>
            <a:off x="0" y="6400799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92656" y="682208"/>
            <a:ext cx="103660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diabetic patient gets frequent respiratory tract infections like: flue ,pneumonia ,etc. and this is common but the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srious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infection that is common is the </a:t>
            </a:r>
            <a:r>
              <a:rPr lang="en-US" sz="1600" dirty="0">
                <a:solidFill>
                  <a:srgbClr val="FF0000"/>
                </a:solidFill>
              </a:rPr>
              <a:t>invasive malignant otitis externa </a:t>
            </a:r>
          </a:p>
        </p:txBody>
      </p:sp>
      <p:sp>
        <p:nvSpPr>
          <p:cNvPr id="6" name="Rectangle 5"/>
          <p:cNvSpPr/>
          <p:nvPr/>
        </p:nvSpPr>
        <p:spPr>
          <a:xfrm>
            <a:off x="422695" y="6468969"/>
            <a:ext cx="10990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* otitis externa is usually outside and it is mild but when it serious it becomes malignant – malignant because  it invades deeper tissue-. </a:t>
            </a:r>
          </a:p>
        </p:txBody>
      </p:sp>
      <p:pic>
        <p:nvPicPr>
          <p:cNvPr id="7" name="Picture 6" descr="http://t3.gstatic.com/images?q=tbn:ANd9GcTDbAN0n_7J8Oe1gCzguh3c90OU7J1I4aD7eFXMJYdkNEvscGT9wb7VQo6Q">
            <a:hlinkClick r:id="rId2"/>
            <a:extLst>
              <a:ext uri="{FF2B5EF4-FFF2-40B4-BE49-F238E27FC236}">
                <a16:creationId xmlns:a16="http://schemas.microsoft.com/office/drawing/2014/main" id="{811BAE1A-7864-4410-9265-5B3F66BF3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7979" y="2958029"/>
            <a:ext cx="989708" cy="859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541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495450"/>
              </p:ext>
            </p:extLst>
          </p:nvPr>
        </p:nvGraphicFramePr>
        <p:xfrm>
          <a:off x="316791" y="919480"/>
          <a:ext cx="11411383" cy="2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Lower Respiratory Tract Infections 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1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Pneumonia and Influenza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Diabetic patients are 4 times more likely to die from pneumonia or influenza than non-diabetic patients </a:t>
                      </a:r>
                      <a:endParaRPr lang="en-US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Cause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Gram positive bacteria: Staphylococcus Aureus </a:t>
                      </a: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(especially </a:t>
                      </a:r>
                      <a:r>
                        <a:rPr lang="en-US" sz="1600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S.aureus</a:t>
                      </a: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after developing an influenza infection)</a:t>
                      </a:r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Streptococcus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Pneumoniae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Gram negative bacteria: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Enterobacteria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and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Legionella.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Other organisms: Influenza Virus and Mycobacterium Tuberculosis 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prevention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Routine </a:t>
                      </a:r>
                      <a:r>
                        <a:rPr lang="it-IT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pneumococcal</a:t>
                      </a:r>
                      <a:r>
                        <a:rPr lang="it-IT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influenza </a:t>
                      </a:r>
                      <a:r>
                        <a:rPr lang="it-IT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vaccination</a:t>
                      </a:r>
                      <a:r>
                        <a:rPr lang="it-IT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</a:t>
                      </a:r>
                      <a:r>
                        <a:rPr lang="it-IT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recommended</a:t>
                      </a:r>
                      <a:r>
                        <a:rPr lang="it-IT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16791" y="3853179"/>
          <a:ext cx="1141138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2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Abdominal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infections 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1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Severe Fulminating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Cholecystitis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Cause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Enteric Gram Negative Bacteria and Anaerobes.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Complication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Gall stone or Peritonitis may be present.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Gas gangrene and perforation may occur. 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Treatment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Cholecystectomy + Broad spectrum antibiotics. 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3FC26D7-C081-4567-A5CB-1D8163CB386B}"/>
              </a:ext>
            </a:extLst>
          </p:cNvPr>
          <p:cNvSpPr txBox="1"/>
          <p:nvPr/>
        </p:nvSpPr>
        <p:spPr>
          <a:xfrm>
            <a:off x="10307" y="234360"/>
            <a:ext cx="7092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Different infections in diabetic patients: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Continue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56CC768-AFAF-47EF-8FD2-AA44D34C9890}"/>
              </a:ext>
            </a:extLst>
          </p:cNvPr>
          <p:cNvCxnSpPr/>
          <p:nvPr/>
        </p:nvCxnSpPr>
        <p:spPr>
          <a:xfrm>
            <a:off x="0" y="6400799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034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6CC34C-D552-487F-94A8-444D376ED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914023"/>
              </p:ext>
            </p:extLst>
          </p:nvPr>
        </p:nvGraphicFramePr>
        <p:xfrm>
          <a:off x="136118" y="746018"/>
          <a:ext cx="11940378" cy="1921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1882">
                  <a:extLst>
                    <a:ext uri="{9D8B030D-6E8A-4147-A177-3AD203B41FA5}">
                      <a16:colId xmlns:a16="http://schemas.microsoft.com/office/drawing/2014/main" val="3292404492"/>
                    </a:ext>
                  </a:extLst>
                </a:gridCol>
                <a:gridCol w="9028496">
                  <a:extLst>
                    <a:ext uri="{9D8B030D-6E8A-4147-A177-3AD203B41FA5}">
                      <a16:colId xmlns:a16="http://schemas.microsoft.com/office/drawing/2014/main" val="2332039330"/>
                    </a:ext>
                  </a:extLst>
                </a:gridCol>
              </a:tblGrid>
              <a:tr h="367380">
                <a:tc gridSpan="2">
                  <a:txBody>
                    <a:bodyPr/>
                    <a:lstStyle/>
                    <a:p>
                      <a:pPr marL="0" indent="0" algn="ctr">
                        <a:buFont typeface="Courier New" charset="0"/>
                        <a:buNone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Genitourinary Infections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348">
                <a:tc rowSpan="2"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Asymptomatic Bacteriuria: 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10^</a:t>
                      </a:r>
                      <a:r>
                        <a:rPr lang="en-US" sz="16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bacteria/ml urine (common) 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alibri,Bold" charset="0"/>
                          <a:ea typeface="+mn-ea"/>
                          <a:cs typeface="+mn-cs"/>
                        </a:rPr>
                        <a:t>Clinical :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Symptoms, Signs, and duration of onset are similar to non-diabetics.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411912"/>
                  </a:ext>
                </a:extLst>
              </a:tr>
              <a:tr h="4653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alibri,Bold" charset="0"/>
                          <a:ea typeface="+mn-ea"/>
                          <a:cs typeface="+mn-cs"/>
                        </a:rPr>
                        <a:t>Prevention :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Calibri,Bold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Screening is indicated for diabetic patients to treat asymptomatic bacteriuria.</a:t>
                      </a:r>
                      <a:r>
                        <a:rPr lang="en-US" dirty="0">
                          <a:solidFill>
                            <a:srgbClr val="92D050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rgbClr val="92D050"/>
                          </a:solidFill>
                        </a:rPr>
                        <a:t>+ 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treating blood sugar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2094732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FEFE722-7CC3-4470-B2D0-90D7BA1562ED}"/>
              </a:ext>
            </a:extLst>
          </p:cNvPr>
          <p:cNvSpPr txBox="1"/>
          <p:nvPr/>
        </p:nvSpPr>
        <p:spPr>
          <a:xfrm>
            <a:off x="10307" y="234360"/>
            <a:ext cx="7092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Different infections in diabetic patients: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Continue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4747BAE-A394-4184-ACDD-749A5B397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19109"/>
              </p:ext>
            </p:extLst>
          </p:nvPr>
        </p:nvGraphicFramePr>
        <p:xfrm>
          <a:off x="136118" y="3307959"/>
          <a:ext cx="11940378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0107">
                  <a:extLst>
                    <a:ext uri="{9D8B030D-6E8A-4147-A177-3AD203B41FA5}">
                      <a16:colId xmlns:a16="http://schemas.microsoft.com/office/drawing/2014/main" val="2670753822"/>
                    </a:ext>
                  </a:extLst>
                </a:gridCol>
                <a:gridCol w="9030271">
                  <a:extLst>
                    <a:ext uri="{9D8B030D-6E8A-4147-A177-3AD203B41FA5}">
                      <a16:colId xmlns:a16="http://schemas.microsoft.com/office/drawing/2014/main" val="4000632755"/>
                    </a:ext>
                  </a:extLst>
                </a:gridCol>
              </a:tblGrid>
              <a:tr h="731250">
                <a:tc rowSpan="2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Cystitis :</a:t>
                      </a: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very common 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Bladder infection 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very dangerous in diabetic</a:t>
                      </a:r>
                      <a:r>
                        <a:rPr lang="en-US" sz="16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patients because 30% of the patients have upper UTI infections )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alibri,Bold" charset="0"/>
                          <a:ea typeface="+mn-ea"/>
                          <a:cs typeface="+mn-cs"/>
                        </a:rPr>
                        <a:t>Clinical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Same as non-diabetics.. Incomplete bladder emptying </a:t>
                      </a: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especially in women </a:t>
                      </a:r>
                      <a:r>
                        <a:rPr lang="en-US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high incidence of unsuspected upper UTI.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89698"/>
                  </a:ext>
                </a:extLst>
              </a:tr>
              <a:tr h="95062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alibri,Bold" charset="0"/>
                          <a:ea typeface="+mn-ea"/>
                          <a:cs typeface="+mn-cs"/>
                        </a:rPr>
                        <a:t>Cause 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Gram positive: Group B Streptococcus</a:t>
                      </a:r>
                      <a:r>
                        <a:rPr lang="en-US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(Streptococcus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Agalactiae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Gram negative: Escherichia Coli gram negative rods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Fungal: Candida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Albicans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not common in non-diabetic infection </a:t>
                      </a:r>
                      <a:r>
                        <a:rPr lang="en-US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8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11902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026ABA4-5A50-42F3-B877-5999DE51B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613342"/>
              </p:ext>
            </p:extLst>
          </p:nvPr>
        </p:nvGraphicFramePr>
        <p:xfrm>
          <a:off x="136118" y="2346385"/>
          <a:ext cx="11940378" cy="961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0107">
                  <a:extLst>
                    <a:ext uri="{9D8B030D-6E8A-4147-A177-3AD203B41FA5}">
                      <a16:colId xmlns:a16="http://schemas.microsoft.com/office/drawing/2014/main" val="1412222037"/>
                    </a:ext>
                  </a:extLst>
                </a:gridCol>
                <a:gridCol w="9030271">
                  <a:extLst>
                    <a:ext uri="{9D8B030D-6E8A-4147-A177-3AD203B41FA5}">
                      <a16:colId xmlns:a16="http://schemas.microsoft.com/office/drawing/2014/main" val="1960345025"/>
                    </a:ext>
                  </a:extLst>
                </a:gridCol>
              </a:tblGrid>
              <a:tr h="961574"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Pyelonephritis :</a:t>
                      </a:r>
                      <a:endParaRPr lang="en-US" sz="1800" dirty="0">
                        <a:effectLst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Kidney infection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Types 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Bilateral</a:t>
                      </a:r>
                      <a:r>
                        <a:rPr lang="en-US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Diabetes predisposes to a more severe infection of the upper urinary tract.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Emphysematous</a:t>
                      </a:r>
                      <a:r>
                        <a:rPr lang="en-US" sz="16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Exclusively present in diabetics (60%). Carries grave prognosis (30% fatal).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96195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CF8BCC8-0857-4683-B834-C7EE90EBD5F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6118" y="5544091"/>
          <a:ext cx="7364612" cy="1105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4902">
                  <a:extLst>
                    <a:ext uri="{9D8B030D-6E8A-4147-A177-3AD203B41FA5}">
                      <a16:colId xmlns:a16="http://schemas.microsoft.com/office/drawing/2014/main" val="205719939"/>
                    </a:ext>
                  </a:extLst>
                </a:gridCol>
                <a:gridCol w="5569710">
                  <a:extLst>
                    <a:ext uri="{9D8B030D-6E8A-4147-A177-3AD203B41FA5}">
                      <a16:colId xmlns:a16="http://schemas.microsoft.com/office/drawing/2014/main" val="2175089714"/>
                    </a:ext>
                  </a:extLst>
                </a:gridCol>
              </a:tblGrid>
              <a:tr h="5454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alibri,Bold" charset="0"/>
                          <a:ea typeface="+mn-ea"/>
                          <a:cs typeface="+mn-cs"/>
                        </a:rPr>
                        <a:t>Diagnosis 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Flank mass, crepitus, and CT scan shows gas in the renal tissues.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Char char="o"/>
                        <a:tabLst/>
                        <a:defRPr/>
                      </a:pP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938424"/>
                  </a:ext>
                </a:extLst>
              </a:tr>
              <a:tr h="4653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alibri,Bold" charset="0"/>
                          <a:ea typeface="+mn-ea"/>
                          <a:cs typeface="+mn-cs"/>
                        </a:rPr>
                        <a:t>Treatment 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Supportive + IV antibiotics + Nephrectomy if needed.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Char char="o"/>
                        <a:tabLst/>
                        <a:defRPr/>
                      </a:pP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452487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DD6876-7DDD-4C42-9B82-861AC999E032}"/>
              </a:ext>
            </a:extLst>
          </p:cNvPr>
          <p:cNvCxnSpPr/>
          <p:nvPr/>
        </p:nvCxnSpPr>
        <p:spPr>
          <a:xfrm>
            <a:off x="0" y="6695086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500730" y="5494757"/>
            <a:ext cx="46350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*(exclusive to diabetic patients )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**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microabscess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in the kidney. So we have to be careful in case of diabetes for kidney because diabetic patient are already susceptible to nephropathy so any compression to kidney vessels (ex: by infection) will cause renal failure, and some will develop severe pyelonephritis. </a:t>
            </a:r>
            <a:endParaRPr lang="en-US" sz="1200" dirty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***group </a:t>
            </a:r>
            <a:r>
              <a:rPr lang="en-US" sz="1200" i="1" dirty="0">
                <a:solidFill>
                  <a:schemeClr val="accent1">
                    <a:lumMod val="75000"/>
                  </a:schemeClr>
                </a:solidFill>
              </a:rPr>
              <a:t>B Streptococcus is very common in diabetic patient 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81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6CC34C-D552-487F-94A8-444D376ED95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3321" y="3116062"/>
          <a:ext cx="11733880" cy="3320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6296">
                  <a:extLst>
                    <a:ext uri="{9D8B030D-6E8A-4147-A177-3AD203B41FA5}">
                      <a16:colId xmlns:a16="http://schemas.microsoft.com/office/drawing/2014/main" val="2332039330"/>
                    </a:ext>
                  </a:extLst>
                </a:gridCol>
                <a:gridCol w="9647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5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Necrotizing Fasciitis and Myositis </a:t>
                      </a:r>
                      <a:r>
                        <a:rPr lang="en-US" sz="1600" b="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ar-SA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آكلة</a:t>
                      </a:r>
                      <a:r>
                        <a:rPr lang="ar-SA" sz="1600" b="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لحوم البشر </a:t>
                      </a:r>
                      <a:endParaRPr 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Deep life threatening infection of subcutaneous tissue with progressive destruction of fascia, fat, muscles, and bones .</a:t>
                      </a:r>
                      <a:endParaRPr lang="en-US" sz="1600" b="0" dirty="0">
                        <a:effectLst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effectLst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25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Causes :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 of Necrotizing Fasciitis </a:t>
                      </a:r>
                      <a:r>
                        <a:rPr lang="en-US" sz="16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associated with GAS </a:t>
                      </a:r>
                      <a:r>
                        <a:rPr lang="en-US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(Group</a:t>
                      </a:r>
                      <a:r>
                        <a:rPr lang="en-US" sz="16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Streptococcus) (they’re very virulent in diabetic patients)</a:t>
                      </a:r>
                      <a:r>
                        <a:rPr lang="en-US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or without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Staphylococcus Aureus.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Clostridium Fragilis (Gas producing gram positive bacilli) - Especially in Myositis.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Anaerobes - Requires wound discharge.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411912"/>
                  </a:ext>
                </a:extLst>
              </a:tr>
              <a:tr h="992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Clinically : </a:t>
                      </a: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 sever pain of proportion of skin and anesthesia of overlying skin.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Violaceous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discoloration</a:t>
                      </a:r>
                      <a:r>
                        <a:rPr lang="en-US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(purple)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skin that evolves into vesicles and bullae.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Acute illness with painful induration of the limb especially the thigh, foot may be involved.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Crepitus.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 tissue gas seen in radiograph or CT scan 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241">
                <a:tc>
                  <a:txBody>
                    <a:bodyPr/>
                    <a:lstStyle/>
                    <a:p>
                      <a:pPr marL="0" indent="0" algn="ctr">
                        <a:buFont typeface="Courier New" charset="0"/>
                        <a:buNone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: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Aggressive surgical debridement with wound discharge + IV antibiotics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dirty="0"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463815"/>
            <a:ext cx="54258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  <a:ea typeface="+mj-ea"/>
                <a:cs typeface="+mj-cs"/>
              </a:rPr>
              <a:t>Skin and Soft Tissue Infections:</a:t>
            </a:r>
          </a:p>
          <a:p>
            <a:r>
              <a:rPr lang="en-US" sz="2400" b="1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A8BDC5-3BDD-420F-920F-F466C57F7031}"/>
              </a:ext>
            </a:extLst>
          </p:cNvPr>
          <p:cNvSpPr txBox="1"/>
          <p:nvPr/>
        </p:nvSpPr>
        <p:spPr>
          <a:xfrm>
            <a:off x="0" y="100920"/>
            <a:ext cx="7092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Different infections in diabetic patients: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Continue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116EAE-E7D2-48BD-875D-2217A4D489FA}"/>
              </a:ext>
            </a:extLst>
          </p:cNvPr>
          <p:cNvCxnSpPr/>
          <p:nvPr/>
        </p:nvCxnSpPr>
        <p:spPr>
          <a:xfrm>
            <a:off x="0" y="6400799"/>
            <a:ext cx="121920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073B9032-522A-4FC5-BAB4-9D7B71668019}"/>
              </a:ext>
            </a:extLst>
          </p:cNvPr>
          <p:cNvSpPr/>
          <p:nvPr/>
        </p:nvSpPr>
        <p:spPr>
          <a:xfrm>
            <a:off x="153321" y="879313"/>
            <a:ext cx="116013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Risk Factors : </a:t>
            </a:r>
            <a:r>
              <a:rPr lang="en-US" sz="1600" b="1" dirty="0">
                <a:solidFill>
                  <a:srgbClr val="FF0000"/>
                </a:solidFill>
              </a:rPr>
              <a:t>imp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600" dirty="0"/>
              <a:t>sensory neuropathy with no pain perception.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600" dirty="0"/>
              <a:t>Atherosclerotic vascular disease.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600" dirty="0"/>
              <a:t>Hyperglycemia: &gt;250 mg/dl.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600" dirty="0"/>
              <a:t>History of cellulitis, peripheral vascular diseases, tinea infection, and dry skin</a:t>
            </a:r>
          </a:p>
          <a:p>
            <a:r>
              <a:rPr lang="en-US" sz="1600" b="1" dirty="0"/>
              <a:t>Organisms: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FF0000"/>
                </a:solidFill>
              </a:rPr>
              <a:t>Streptococcus pyogenes </a:t>
            </a:r>
            <a:r>
              <a:rPr lang="en-US" sz="1600" dirty="0">
                <a:solidFill>
                  <a:srgbClr val="FF0000"/>
                </a:solidFill>
              </a:rPr>
              <a:t>( Group</a:t>
            </a:r>
            <a:r>
              <a:rPr lang="en-US" sz="1600" i="1" dirty="0">
                <a:solidFill>
                  <a:srgbClr val="FF0000"/>
                </a:solidFill>
              </a:rPr>
              <a:t> A Streptococcus</a:t>
            </a:r>
            <a:r>
              <a:rPr lang="en-US" sz="1600" dirty="0">
                <a:solidFill>
                  <a:srgbClr val="FF0000"/>
                </a:solidFill>
              </a:rPr>
              <a:t> (GAS) most common )  </a:t>
            </a:r>
            <a:r>
              <a:rPr lang="en-US" sz="1600" dirty="0"/>
              <a:t>and </a:t>
            </a:r>
            <a:r>
              <a:rPr lang="en-US" sz="1600" i="1" dirty="0"/>
              <a:t>S.aureus.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CA-MRSA ( community acquired -MRSA)  is of concern  causes (77%) of skin and soft tissue infections . </a:t>
            </a:r>
          </a:p>
        </p:txBody>
      </p:sp>
    </p:spTree>
    <p:extLst>
      <p:ext uri="{BB962C8B-B14F-4D97-AF65-F5344CB8AC3E}">
        <p14:creationId xmlns:p14="http://schemas.microsoft.com/office/powerpoint/2010/main" val="148227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2318</Words>
  <Application>Microsoft Office PowerPoint</Application>
  <PresentationFormat>Widescreen</PresentationFormat>
  <Paragraphs>289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Calibri,Bold</vt:lpstr>
      <vt:lpstr>Courier New</vt:lpstr>
      <vt:lpstr>PlayfairDisplay</vt:lpstr>
      <vt:lpstr>Wingdings</vt:lpstr>
      <vt:lpstr>Office Theme</vt:lpstr>
      <vt:lpstr>PowerPoint Presentation</vt:lpstr>
      <vt:lpstr>OBJECTIVES: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SUMMARY: IMP</vt:lpstr>
      <vt:lpstr>QUIZ: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</dc:title>
  <dc:creator>kobe</dc:creator>
  <cp:lastModifiedBy>abdulaziz abdullah</cp:lastModifiedBy>
  <cp:revision>86</cp:revision>
  <dcterms:created xsi:type="dcterms:W3CDTF">2016-09-30T08:16:06Z</dcterms:created>
  <dcterms:modified xsi:type="dcterms:W3CDTF">2018-02-26T12:20:29Z</dcterms:modified>
</cp:coreProperties>
</file>