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62" r:id="rId3"/>
    <p:sldId id="264" r:id="rId4"/>
    <p:sldId id="265" r:id="rId5"/>
    <p:sldId id="266" r:id="rId6"/>
    <p:sldId id="267" r:id="rId7"/>
    <p:sldId id="268" r:id="rId8"/>
    <p:sldId id="269" r:id="rId9"/>
    <p:sldId id="270" r:id="rId10"/>
    <p:sldId id="271" r:id="rId11"/>
    <p:sldId id="282" r:id="rId12"/>
    <p:sldId id="272" r:id="rId13"/>
    <p:sldId id="273" r:id="rId14"/>
    <p:sldId id="274" r:id="rId15"/>
    <p:sldId id="275" r:id="rId16"/>
    <p:sldId id="276" r:id="rId17"/>
    <p:sldId id="277" r:id="rId18"/>
    <p:sldId id="259" r:id="rId19"/>
    <p:sldId id="280" r:id="rId20"/>
    <p:sldId id="260" r:id="rId21"/>
    <p:sldId id="281" r:id="rId22"/>
    <p:sldId id="261" r:id="rId2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94643"/>
  </p:normalViewPr>
  <p:slideViewPr>
    <p:cSldViewPr snapToGrid="0" snapToObjects="1">
      <p:cViewPr varScale="1">
        <p:scale>
          <a:sx n="65" d="100"/>
          <a:sy n="65" d="100"/>
        </p:scale>
        <p:origin x="2626" y="5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FE3A37-01B7-2C45-9D89-47B692B2F8B7}" type="datetimeFigureOut">
              <a:rPr lang="en-US" smtClean="0"/>
              <a:t>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kj</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C94C16-ED2D-FC4C-A88F-2A1E283ABD72}" type="slidenum">
              <a:rPr lang="en-US" smtClean="0"/>
              <a:t>‹#›</a:t>
            </a:fld>
            <a:endParaRPr lang="en-US"/>
          </a:p>
        </p:txBody>
      </p:sp>
    </p:spTree>
    <p:extLst>
      <p:ext uri="{BB962C8B-B14F-4D97-AF65-F5344CB8AC3E}">
        <p14:creationId xmlns:p14="http://schemas.microsoft.com/office/powerpoint/2010/main" val="165864688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05A5AC-7ED7-3443-94D5-697CE335ABAA}" type="datetimeFigureOut">
              <a:rPr lang="en-US" smtClean="0"/>
              <a:t>2/4/2018</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kj</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38F4E0-9416-624C-8A53-62F2BE7E714E}" type="slidenum">
              <a:rPr lang="en-US" smtClean="0"/>
              <a:t>‹#›</a:t>
            </a:fld>
            <a:endParaRPr lang="en-US"/>
          </a:p>
        </p:txBody>
      </p:sp>
    </p:spTree>
    <p:extLst>
      <p:ext uri="{BB962C8B-B14F-4D97-AF65-F5344CB8AC3E}">
        <p14:creationId xmlns:p14="http://schemas.microsoft.com/office/powerpoint/2010/main" val="87513075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8F4E0-9416-624C-8A53-62F2BE7E714E}" type="slidenum">
              <a:rPr lang="en-US" smtClean="0"/>
              <a:t>3</a:t>
            </a:fld>
            <a:endParaRPr lang="en-US"/>
          </a:p>
        </p:txBody>
      </p:sp>
      <p:sp>
        <p:nvSpPr>
          <p:cNvPr id="5" name="Footer Placeholder 4"/>
          <p:cNvSpPr>
            <a:spLocks noGrp="1"/>
          </p:cNvSpPr>
          <p:nvPr>
            <p:ph type="ftr" sz="quarter" idx="11"/>
          </p:nvPr>
        </p:nvSpPr>
        <p:spPr/>
        <p:txBody>
          <a:bodyPr/>
          <a:lstStyle/>
          <a:p>
            <a:r>
              <a:rPr lang="en-US"/>
              <a:t>kj</a:t>
            </a:r>
          </a:p>
        </p:txBody>
      </p:sp>
    </p:spTree>
    <p:extLst>
      <p:ext uri="{BB962C8B-B14F-4D97-AF65-F5344CB8AC3E}">
        <p14:creationId xmlns:p14="http://schemas.microsoft.com/office/powerpoint/2010/main" val="20708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68"/>
            <a:ext cx="5829300" cy="1960034"/>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9E3764-52FF-514F-BBBC-37F635A4FAE6}" type="datetime1">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982730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7AEFD-2C12-D244-939B-4A7E7D9B1D70}" type="datetime1">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51663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185"/>
            <a:ext cx="1543051" cy="78020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1" cy="78020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E2C8A3-AF89-B449-969A-52044F889FCD}" type="datetime1">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63501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92986-6EAA-4243-94A7-1D29CE4F0AD6}" type="datetime1">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124165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8"/>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98B616-FB92-A84D-96EF-942F7501C17A}" type="datetime1">
              <a:rPr lang="en-US" smtClean="0"/>
              <a:t>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47545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1" y="2133603"/>
            <a:ext cx="3028951"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3"/>
            <a:ext cx="3028951"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09D05F-7997-C747-934E-F017B082A9BB}" type="datetime1">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90023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9"/>
            <a:ext cx="303014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2046819"/>
            <a:ext cx="3031331" cy="8530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A689D7-012C-3745-BC22-3E8D4BF49F84}" type="datetime1">
              <a:rPr lang="en-US" smtClean="0"/>
              <a:t>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177979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A08BE1-AFB9-7F4C-9806-3431B42D54C4}" type="datetime1">
              <a:rPr lang="en-US" smtClean="0"/>
              <a:t>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2736365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974DD-0639-4E4C-8651-511EAF31FE72}" type="datetime1">
              <a:rPr lang="en-US" smtClean="0"/>
              <a:t>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64556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9" y="364070"/>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9"/>
            <a:ext cx="2256235"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BBA3F-FB92-6343-8DE0-2A47B14483DB}" type="datetime1">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396303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BD81E5-DD2B-774E-9B30-08AD89BCCBA9}" type="datetime1">
              <a:rPr lang="en-US" smtClean="0"/>
              <a:t>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746C-A738-E64E-9C13-BDDB58B9FCAA}" type="slidenum">
              <a:rPr lang="en-US" smtClean="0"/>
              <a:t>‹#›</a:t>
            </a:fld>
            <a:endParaRPr lang="en-US"/>
          </a:p>
        </p:txBody>
      </p:sp>
    </p:spTree>
    <p:extLst>
      <p:ext uri="{BB962C8B-B14F-4D97-AF65-F5344CB8AC3E}">
        <p14:creationId xmlns:p14="http://schemas.microsoft.com/office/powerpoint/2010/main" val="78459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5"/>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3"/>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4"/>
          </a:xfrm>
          <a:prstGeom prst="rect">
            <a:avLst/>
          </a:prstGeom>
        </p:spPr>
        <p:txBody>
          <a:bodyPr vert="horz" lIns="91440" tIns="45720" rIns="91440" bIns="45720" rtlCol="0" anchor="ctr"/>
          <a:lstStyle>
            <a:lvl1pPr algn="l">
              <a:defRPr sz="1200">
                <a:solidFill>
                  <a:schemeClr val="tx1">
                    <a:tint val="75000"/>
                  </a:schemeClr>
                </a:solidFill>
              </a:defRPr>
            </a:lvl1pPr>
          </a:lstStyle>
          <a:p>
            <a:fld id="{169CD4A9-325D-D643-A4D3-28513135538D}" type="datetime1">
              <a:rPr lang="en-US" smtClean="0"/>
              <a:t>2/4/2018</a:t>
            </a:fld>
            <a:endParaRPr lang="en-US"/>
          </a:p>
        </p:txBody>
      </p:sp>
      <p:sp>
        <p:nvSpPr>
          <p:cNvPr id="5" name="Footer Placeholder 4"/>
          <p:cNvSpPr>
            <a:spLocks noGrp="1"/>
          </p:cNvSpPr>
          <p:nvPr>
            <p:ph type="ftr" sz="quarter" idx="3"/>
          </p:nvPr>
        </p:nvSpPr>
        <p:spPr>
          <a:xfrm>
            <a:off x="2343151" y="8475134"/>
            <a:ext cx="2171700" cy="48683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4"/>
          </a:xfrm>
          <a:prstGeom prst="rect">
            <a:avLst/>
          </a:prstGeom>
        </p:spPr>
        <p:txBody>
          <a:bodyPr vert="horz" lIns="91440" tIns="45720" rIns="91440" bIns="45720" rtlCol="0" anchor="ctr"/>
          <a:lstStyle>
            <a:lvl1pPr algn="r">
              <a:defRPr sz="1200">
                <a:solidFill>
                  <a:schemeClr val="tx1">
                    <a:tint val="75000"/>
                  </a:schemeClr>
                </a:solidFill>
              </a:defRPr>
            </a:lvl1pPr>
          </a:lstStyle>
          <a:p>
            <a:fld id="{3007746C-A738-E64E-9C13-BDDB58B9FCAA}" type="slidenum">
              <a:rPr lang="en-US" smtClean="0"/>
              <a:t>‹#›</a:t>
            </a:fld>
            <a:endParaRPr lang="en-US"/>
          </a:p>
        </p:txBody>
      </p:sp>
    </p:spTree>
    <p:extLst>
      <p:ext uri="{BB962C8B-B14F-4D97-AF65-F5344CB8AC3E}">
        <p14:creationId xmlns:p14="http://schemas.microsoft.com/office/powerpoint/2010/main" val="3052962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onedrive.live.com/view.aspx?resid=E0947849CE6A90D1!120&amp;ithint=file,pptx&amp;app=PowerPoint&amp;authkey=!ALNSNNVHKfyykhY" TargetMode="Externa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13"/>
          <p:cNvSpPr/>
          <p:nvPr/>
        </p:nvSpPr>
        <p:spPr>
          <a:xfrm>
            <a:off x="5745480" y="218953"/>
            <a:ext cx="1112520" cy="88011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مستطيل 14"/>
          <p:cNvSpPr/>
          <p:nvPr/>
        </p:nvSpPr>
        <p:spPr>
          <a:xfrm>
            <a:off x="0" y="218953"/>
            <a:ext cx="1043940" cy="948690"/>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w="190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10"/>
          <p:cNvSpPr txBox="1"/>
          <p:nvPr/>
        </p:nvSpPr>
        <p:spPr>
          <a:xfrm>
            <a:off x="153252" y="8458200"/>
            <a:ext cx="6348986" cy="685800"/>
          </a:xfrm>
          <a:prstGeom prst="rect">
            <a:avLst/>
          </a:prstGeom>
          <a:noFill/>
          <a:ln w="6350">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100" b="1" dirty="0">
                <a:effectLst/>
                <a:latin typeface="Tahoma"/>
                <a:ea typeface="Times New Roman"/>
                <a:cs typeface="Tahoma"/>
              </a:rPr>
              <a:t>•</a:t>
            </a:r>
            <a:r>
              <a:rPr lang="en-US" sz="1100" b="1" dirty="0">
                <a:effectLst/>
                <a:latin typeface="Century Schoolbook"/>
                <a:ea typeface="Times New Roman"/>
                <a:cs typeface="Times New Roman"/>
              </a:rPr>
              <a:t> </a:t>
            </a:r>
            <a:r>
              <a:rPr lang="en-US" sz="1100" dirty="0">
                <a:effectLst/>
                <a:latin typeface="Tahoma"/>
                <a:ea typeface="Calibri"/>
                <a:cs typeface="Tahoma"/>
              </a:rPr>
              <a:t>Black: Doctors’ slides.</a:t>
            </a:r>
            <a:r>
              <a:rPr lang="en-US" sz="1100" dirty="0">
                <a:solidFill>
                  <a:srgbClr val="C00000"/>
                </a:solidFill>
                <a:effectLst/>
                <a:latin typeface="Tahoma"/>
                <a:ea typeface="Calibri"/>
                <a:cs typeface="Tahoma"/>
              </a:rPr>
              <a:t>     </a:t>
            </a:r>
            <a:r>
              <a:rPr lang="en-US" sz="1100" b="1" dirty="0">
                <a:effectLst/>
                <a:latin typeface="Tahoma"/>
                <a:ea typeface="Times New Roman"/>
                <a:cs typeface="Tahoma"/>
              </a:rPr>
              <a:t>• </a:t>
            </a:r>
            <a:r>
              <a:rPr lang="en-US" sz="1100" dirty="0">
                <a:solidFill>
                  <a:srgbClr val="FF0000"/>
                </a:solidFill>
                <a:effectLst/>
                <a:latin typeface="Tahoma"/>
                <a:ea typeface="Calibri"/>
                <a:cs typeface="Tahoma"/>
              </a:rPr>
              <a:t>Red: Important!     </a:t>
            </a:r>
            <a:r>
              <a:rPr lang="en-US" sz="1100" b="1" dirty="0">
                <a:effectLst/>
                <a:latin typeface="Tahoma"/>
                <a:ea typeface="Times New Roman"/>
                <a:cs typeface="Tahoma"/>
              </a:rPr>
              <a:t>• </a:t>
            </a:r>
            <a:r>
              <a:rPr lang="en-US" sz="1100" dirty="0">
                <a:solidFill>
                  <a:srgbClr val="76923C"/>
                </a:solidFill>
                <a:effectLst/>
                <a:latin typeface="Tahoma"/>
                <a:ea typeface="Calibri"/>
                <a:cs typeface="Tahoma"/>
              </a:rPr>
              <a:t>Light Green: Doctors’ notes     </a:t>
            </a:r>
            <a:r>
              <a:rPr lang="en-US" sz="1100" b="1" dirty="0">
                <a:effectLst/>
                <a:latin typeface="Tahoma"/>
                <a:ea typeface="Times New Roman"/>
                <a:cs typeface="Tahoma"/>
              </a:rPr>
              <a:t>• </a:t>
            </a:r>
            <a:r>
              <a:rPr lang="en-US" sz="1100" dirty="0">
                <a:solidFill>
                  <a:srgbClr val="7F7F7F"/>
                </a:solidFill>
                <a:effectLst/>
                <a:latin typeface="Tahoma"/>
                <a:ea typeface="Calibri"/>
                <a:cs typeface="Tahoma"/>
              </a:rPr>
              <a:t>Grey: Extra.</a:t>
            </a:r>
            <a:r>
              <a:rPr lang="en-US" sz="1100" dirty="0">
                <a:solidFill>
                  <a:srgbClr val="C00000"/>
                </a:solidFill>
                <a:effectLst/>
                <a:latin typeface="Tahoma"/>
                <a:ea typeface="Calibri"/>
                <a:cs typeface="Tahoma"/>
              </a:rPr>
              <a:t>     </a:t>
            </a:r>
            <a:r>
              <a:rPr lang="en-US" sz="1100" b="1" dirty="0">
                <a:effectLst/>
                <a:latin typeface="Tahoma"/>
                <a:ea typeface="Times New Roman"/>
                <a:cs typeface="Tahoma"/>
              </a:rPr>
              <a:t>• </a:t>
            </a:r>
            <a:r>
              <a:rPr lang="en-US" sz="1100" i="1" dirty="0">
                <a:effectLst/>
                <a:latin typeface="Tahoma"/>
                <a:ea typeface="Calibri"/>
                <a:cs typeface="Tahoma"/>
              </a:rPr>
              <a:t>Italic black: New terminology.</a:t>
            </a:r>
            <a:endParaRPr lang="en-US" sz="1100" dirty="0">
              <a:effectLst/>
              <a:latin typeface="Calibri"/>
              <a:ea typeface="Calibri"/>
              <a:cs typeface="Arial"/>
            </a:endParaRPr>
          </a:p>
        </p:txBody>
      </p:sp>
      <p:cxnSp>
        <p:nvCxnSpPr>
          <p:cNvPr id="9" name="Straight Connector 8"/>
          <p:cNvCxnSpPr/>
          <p:nvPr/>
        </p:nvCxnSpPr>
        <p:spPr>
          <a:xfrm>
            <a:off x="1352722" y="4654282"/>
            <a:ext cx="4114800" cy="0"/>
          </a:xfrm>
          <a:prstGeom prst="line">
            <a:avLst/>
          </a:prstGeom>
        </p:spPr>
        <p:style>
          <a:lnRef idx="1">
            <a:schemeClr val="dk1"/>
          </a:lnRef>
          <a:fillRef idx="0">
            <a:schemeClr val="dk1"/>
          </a:fillRef>
          <a:effectRef idx="0">
            <a:schemeClr val="dk1"/>
          </a:effectRef>
          <a:fontRef idx="minor">
            <a:schemeClr val="tx1"/>
          </a:fontRef>
        </p:style>
      </p:cxnSp>
      <p:sp>
        <p:nvSpPr>
          <p:cNvPr id="10" name="Text Box 5"/>
          <p:cNvSpPr txBox="1"/>
          <p:nvPr/>
        </p:nvSpPr>
        <p:spPr>
          <a:xfrm>
            <a:off x="1043940" y="4700001"/>
            <a:ext cx="4610735" cy="1053097"/>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2000"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rPr>
              <a:t>Pathology of Thyroid gland</a:t>
            </a:r>
            <a:endParaRPr lang="en-US" sz="2000" b="1" dirty="0">
              <a:solidFill>
                <a:schemeClr val="tx2">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sz="2000" b="1"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Hypo, Hyperthyroidism and Hashimoto’s Thyroiditis</a:t>
            </a:r>
          </a:p>
        </p:txBody>
      </p:sp>
      <p:sp>
        <p:nvSpPr>
          <p:cNvPr id="12" name="Text Box 7"/>
          <p:cNvSpPr txBox="1"/>
          <p:nvPr/>
        </p:nvSpPr>
        <p:spPr>
          <a:xfrm>
            <a:off x="153252" y="5600092"/>
            <a:ext cx="5314270" cy="2403519"/>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endParaRPr lang="en-US" sz="1400" b="1" dirty="0">
              <a:effectLst/>
              <a:latin typeface="Tahoma"/>
              <a:ea typeface="Calibri"/>
              <a:cs typeface="Tahoma"/>
            </a:endParaRPr>
          </a:p>
          <a:p>
            <a:pPr marL="0" marR="0">
              <a:lnSpc>
                <a:spcPct val="115000"/>
              </a:lnSpc>
              <a:spcBef>
                <a:spcPts val="0"/>
              </a:spcBef>
              <a:spcAft>
                <a:spcPts val="1000"/>
              </a:spcAft>
            </a:pPr>
            <a:r>
              <a:rPr lang="en-US" sz="1400" b="1" dirty="0">
                <a:effectLst/>
                <a:latin typeface="Tahoma"/>
                <a:ea typeface="Calibri"/>
                <a:cs typeface="Tahoma"/>
              </a:rPr>
              <a:t>Objectives</a:t>
            </a:r>
            <a:r>
              <a:rPr lang="en-US" sz="1400" dirty="0">
                <a:effectLst/>
                <a:latin typeface="Tahoma"/>
                <a:ea typeface="Calibri"/>
                <a:cs typeface="Tahoma"/>
              </a:rPr>
              <a:t>:</a:t>
            </a:r>
            <a:endParaRPr lang="en-US" sz="1100" dirty="0">
              <a:effectLst/>
              <a:latin typeface="Calibri"/>
              <a:ea typeface="Calibri"/>
              <a:cs typeface="Arial"/>
            </a:endParaRPr>
          </a:p>
          <a:p>
            <a:pPr marL="285750" marR="0" indent="-285750">
              <a:lnSpc>
                <a:spcPct val="115000"/>
              </a:lnSpc>
              <a:spcBef>
                <a:spcPts val="0"/>
              </a:spcBef>
              <a:spcAft>
                <a:spcPts val="1000"/>
              </a:spcAft>
              <a:buFont typeface="Arial" panose="020B0604020202020204" pitchFamily="34" charset="0"/>
              <a:buChar cha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Know the ways in which thyroid disorders present.</a:t>
            </a:r>
          </a:p>
          <a:p>
            <a:pPr marL="285750" marR="0" indent="-285750">
              <a:lnSpc>
                <a:spcPct val="115000"/>
              </a:lnSpc>
              <a:spcBef>
                <a:spcPts val="0"/>
              </a:spcBef>
              <a:spcAft>
                <a:spcPts val="1000"/>
              </a:spcAft>
              <a:buFont typeface="Arial" panose="020B0604020202020204" pitchFamily="34" charset="0"/>
              <a:buChar cha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Know the major causes and manifestations of hypo, hyperthyroidism and thyroiditis .</a:t>
            </a:r>
          </a:p>
          <a:p>
            <a:pPr marL="285750" marR="0" indent="-285750">
              <a:lnSpc>
                <a:spcPct val="115000"/>
              </a:lnSpc>
              <a:spcBef>
                <a:spcPts val="0"/>
              </a:spcBef>
              <a:spcAft>
                <a:spcPts val="1000"/>
              </a:spcAft>
              <a:buFont typeface="Arial" panose="020B0604020202020204" pitchFamily="34" charset="0"/>
              <a:buChar cha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 Know the causes of the thyroid endemic goiter and its pathology.</a:t>
            </a:r>
          </a:p>
          <a:p>
            <a:pPr marL="0" marR="0">
              <a:lnSpc>
                <a:spcPct val="115000"/>
              </a:lnSpc>
              <a:spcBef>
                <a:spcPts val="0"/>
              </a:spcBef>
              <a:spcAft>
                <a:spcPts val="1000"/>
              </a:spcAft>
            </a:pPr>
            <a:r>
              <a:rPr lang="en-US" sz="1200" dirty="0">
                <a:effectLst/>
                <a:latin typeface="Tahoma"/>
                <a:ea typeface="Calibri"/>
                <a:cs typeface="Tahoma"/>
              </a:rPr>
              <a:t> </a:t>
            </a:r>
            <a:endParaRPr lang="en-US" sz="1100" dirty="0">
              <a:effectLst/>
              <a:latin typeface="Calibri"/>
              <a:ea typeface="Calibri"/>
              <a:cs typeface="Arial"/>
            </a:endParaRPr>
          </a:p>
          <a:p>
            <a:pPr marL="0" marR="0">
              <a:lnSpc>
                <a:spcPct val="115000"/>
              </a:lnSpc>
              <a:spcBef>
                <a:spcPts val="0"/>
              </a:spcBef>
              <a:spcAft>
                <a:spcPts val="1000"/>
              </a:spcAft>
            </a:pPr>
            <a:r>
              <a:rPr lang="en-US" sz="1200" dirty="0">
                <a:effectLst/>
                <a:latin typeface="Tahoma"/>
                <a:ea typeface="Calibri"/>
                <a:cs typeface="Tahoma"/>
              </a:rPr>
              <a:t> </a:t>
            </a:r>
            <a:endPar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marR="0">
              <a:lnSpc>
                <a:spcPct val="115000"/>
              </a:lnSpc>
              <a:spcBef>
                <a:spcPts val="0"/>
              </a:spcBef>
              <a:spcAft>
                <a:spcPts val="0"/>
              </a:spcAft>
            </a:pP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p>
          <a:p>
            <a:pPr marL="228600" marR="0">
              <a:lnSpc>
                <a:spcPct val="115000"/>
              </a:lnSpc>
              <a:spcBef>
                <a:spcPts val="0"/>
              </a:spcBef>
              <a:spcAft>
                <a:spcPts val="0"/>
              </a:spcAft>
            </a:pPr>
            <a:r>
              <a:rPr lang="en-US" sz="1200" dirty="0">
                <a:effectLst/>
                <a:latin typeface="Tahoma"/>
                <a:ea typeface="Calibri"/>
                <a:cs typeface="Tahoma"/>
              </a:rPr>
              <a:t> </a:t>
            </a:r>
            <a:endParaRPr lang="en-US" sz="1100" dirty="0">
              <a:effectLst/>
              <a:latin typeface="Calibri"/>
              <a:ea typeface="Calibri"/>
              <a:cs typeface="Arial"/>
            </a:endParaRPr>
          </a:p>
          <a:p>
            <a:pPr marL="457200" marR="0">
              <a:lnSpc>
                <a:spcPct val="115000"/>
              </a:lnSpc>
              <a:spcBef>
                <a:spcPts val="0"/>
              </a:spcBef>
              <a:spcAft>
                <a:spcPts val="1000"/>
              </a:spcAft>
            </a:pPr>
            <a:r>
              <a:rPr lang="en-US" sz="1000" dirty="0">
                <a:effectLst/>
                <a:latin typeface="Tahoma"/>
                <a:ea typeface="Calibri"/>
                <a:cs typeface="Tahoma"/>
              </a:rPr>
              <a:t> </a:t>
            </a:r>
            <a:endParaRPr lang="en-US" sz="1100" dirty="0">
              <a:effectLst/>
              <a:latin typeface="Calibri"/>
              <a:ea typeface="Calibri"/>
              <a:cs typeface="Arial"/>
            </a:endParaRPr>
          </a:p>
        </p:txBody>
      </p:sp>
      <p:cxnSp>
        <p:nvCxnSpPr>
          <p:cNvPr id="13" name="Straight Connector 12"/>
          <p:cNvCxnSpPr/>
          <p:nvPr/>
        </p:nvCxnSpPr>
        <p:spPr>
          <a:xfrm flipH="1">
            <a:off x="6529070" y="13844270"/>
            <a:ext cx="1600200" cy="0"/>
          </a:xfrm>
          <a:prstGeom prst="line">
            <a:avLst/>
          </a:prstGeom>
          <a:noFill/>
          <a:ln w="3175" cap="flat" cmpd="sng" algn="ctr">
            <a:solidFill>
              <a:schemeClr val="tx1">
                <a:lumMod val="50000"/>
                <a:lumOff val="50000"/>
              </a:schemeClr>
            </a:solidFill>
            <a:prstDash val="solid"/>
            <a:headEnd type="none"/>
            <a:tailEnd type="none"/>
          </a:ln>
          <a:effectLst/>
        </p:spPr>
      </p:cxnSp>
      <p:cxnSp>
        <p:nvCxnSpPr>
          <p:cNvPr id="14" name="Straight Connector 13"/>
          <p:cNvCxnSpPr/>
          <p:nvPr/>
        </p:nvCxnSpPr>
        <p:spPr>
          <a:xfrm flipH="1">
            <a:off x="6681470" y="13996670"/>
            <a:ext cx="1600200" cy="0"/>
          </a:xfrm>
          <a:prstGeom prst="line">
            <a:avLst/>
          </a:prstGeom>
          <a:noFill/>
          <a:ln w="3175" cap="flat" cmpd="sng" algn="ctr">
            <a:solidFill>
              <a:schemeClr val="tx1">
                <a:lumMod val="50000"/>
                <a:lumOff val="50000"/>
              </a:schemeClr>
            </a:solidFill>
            <a:prstDash val="solid"/>
            <a:headEnd type="none"/>
            <a:tailEnd type="none"/>
          </a:ln>
          <a:effectLst/>
        </p:spPr>
      </p:cxnSp>
      <p:pic>
        <p:nvPicPr>
          <p:cNvPr id="15" name="Picture 14" descr="97a13808-c4bc-4bd1-917c-1a941d5ac582 cop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731" y="0"/>
            <a:ext cx="3476002" cy="4522827"/>
          </a:xfrm>
          <a:prstGeom prst="rect">
            <a:avLst/>
          </a:prstGeom>
        </p:spPr>
      </p:pic>
    </p:spTree>
    <p:extLst>
      <p:ext uri="{BB962C8B-B14F-4D97-AF65-F5344CB8AC3E}">
        <p14:creationId xmlns:p14="http://schemas.microsoft.com/office/powerpoint/2010/main" val="1703833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8E3C31A-13B8-40F1-9067-8054709AEEAD}"/>
              </a:ext>
            </a:extLst>
          </p:cNvPr>
          <p:cNvSpPr/>
          <p:nvPr/>
        </p:nvSpPr>
        <p:spPr>
          <a:xfrm>
            <a:off x="-16906" y="256553"/>
            <a:ext cx="6525656" cy="338554"/>
          </a:xfrm>
          <a:prstGeom prst="rect">
            <a:avLst/>
          </a:prstGeom>
        </p:spPr>
        <p:txBody>
          <a:bodyPr wrap="square">
            <a:spAutoFit/>
          </a:bodyPr>
          <a:lstStyle/>
          <a:p>
            <a:r>
              <a:rPr lang="fr-FR" sz="1600" dirty="0">
                <a:latin typeface="Tahoma" panose="020B0604030504040204" pitchFamily="34" charset="0"/>
                <a:ea typeface="Tahoma" panose="020B0604030504040204" pitchFamily="34" charset="0"/>
                <a:cs typeface="Tahoma" panose="020B0604030504040204" pitchFamily="34" charset="0"/>
              </a:rPr>
              <a:t> 2-</a:t>
            </a:r>
            <a:r>
              <a:rPr lang="fr-FR" sz="1600" b="1" dirty="0">
                <a:latin typeface="Tahoma" panose="020B0604030504040204" pitchFamily="34" charset="0"/>
                <a:ea typeface="Tahoma" panose="020B0604030504040204" pitchFamily="34" charset="0"/>
                <a:cs typeface="Tahoma" panose="020B0604030504040204" pitchFamily="34" charset="0"/>
              </a:rPr>
              <a:t>Granulomatous Subacute (Quervain de) </a:t>
            </a:r>
            <a:r>
              <a:rPr lang="fr-FR" sz="1600" b="1" dirty="0" err="1">
                <a:latin typeface="Tahoma" panose="020B0604030504040204" pitchFamily="34" charset="0"/>
                <a:ea typeface="Tahoma" panose="020B0604030504040204" pitchFamily="34" charset="0"/>
                <a:cs typeface="Tahoma" panose="020B0604030504040204" pitchFamily="34" charset="0"/>
              </a:rPr>
              <a:t>Thyroiditis</a:t>
            </a:r>
            <a:r>
              <a:rPr lang="fr-FR" sz="1600" b="1" dirty="0">
                <a:latin typeface="Tahoma" panose="020B0604030504040204" pitchFamily="34" charset="0"/>
                <a:ea typeface="Tahoma" panose="020B0604030504040204" pitchFamily="34" charset="0"/>
                <a:cs typeface="Tahoma" panose="020B0604030504040204" pitchFamily="34" charset="0"/>
              </a:rPr>
              <a:t>:</a:t>
            </a:r>
            <a:endParaRPr lang="ar-SA" sz="1600" b="1" dirty="0">
              <a:latin typeface="Tahoma" panose="020B0604030504040204" pitchFamily="34" charset="0"/>
              <a:ea typeface="Tahoma" panose="020B0604030504040204" pitchFamily="34" charset="0"/>
              <a:cs typeface="Tahoma" panose="020B0604030504040204" pitchFamily="34" charset="0"/>
            </a:endParaRPr>
          </a:p>
        </p:txBody>
      </p:sp>
      <p:sp>
        <p:nvSpPr>
          <p:cNvPr id="5" name="مستطيل 4">
            <a:extLst>
              <a:ext uri="{FF2B5EF4-FFF2-40B4-BE49-F238E27FC236}">
                <a16:creationId xmlns:a16="http://schemas.microsoft.com/office/drawing/2014/main" id="{1A557B07-E699-4994-915B-CDD42ACDA065}"/>
              </a:ext>
            </a:extLst>
          </p:cNvPr>
          <p:cNvSpPr/>
          <p:nvPr/>
        </p:nvSpPr>
        <p:spPr>
          <a:xfrm>
            <a:off x="349250" y="713602"/>
            <a:ext cx="6159500" cy="4185761"/>
          </a:xfrm>
          <a:prstGeom prst="rect">
            <a:avLst/>
          </a:prstGeom>
        </p:spPr>
        <p:txBody>
          <a:bodyPr wrap="square">
            <a:spAutoFit/>
          </a:bodyPr>
          <a:lstStyle/>
          <a:p>
            <a:pPr marL="285750" indent="-285750">
              <a:buFont typeface="Arial" panose="020B0604020202020204" pitchFamily="34" charset="0"/>
              <a:buChar char="•"/>
            </a:pPr>
            <a:r>
              <a:rPr lang="ar-SA" sz="1400" dirty="0">
                <a:latin typeface="Tahoma" panose="020B0604030504040204" pitchFamily="34" charset="0"/>
                <a:ea typeface="Tahoma" panose="020B0604030504040204" pitchFamily="34" charset="0"/>
                <a:cs typeface="Tahoma" panose="020B0604030504040204" pitchFamily="34" charset="0"/>
              </a:rPr>
              <a:t>Subacute thyroiditis </a:t>
            </a:r>
            <a:r>
              <a:rPr lang="ar-SA" sz="1400" dirty="0" err="1">
                <a:latin typeface="Tahoma" panose="020B0604030504040204" pitchFamily="34" charset="0"/>
                <a:ea typeface="Tahoma" panose="020B0604030504040204" pitchFamily="34" charset="0"/>
                <a:cs typeface="Tahoma" panose="020B0604030504040204" pitchFamily="34" charset="0"/>
              </a:rPr>
              <a:t>is</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believed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to</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be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caused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by</a:t>
            </a:r>
            <a:r>
              <a:rPr lang="ar-SA" sz="1400" dirty="0">
                <a:latin typeface="Tahoma" panose="020B0604030504040204" pitchFamily="34" charset="0"/>
                <a:ea typeface="Tahoma" panose="020B0604030504040204" pitchFamily="34" charset="0"/>
                <a:cs typeface="Tahoma" panose="020B0604030504040204" pitchFamily="34" charset="0"/>
              </a:rPr>
              <a:t> a </a:t>
            </a:r>
            <a:r>
              <a:rPr lang="ar-SA" sz="1400" dirty="0" err="1">
                <a:solidFill>
                  <a:srgbClr val="C00000"/>
                </a:solidFill>
                <a:latin typeface="Tahoma" panose="020B0604030504040204" pitchFamily="34" charset="0"/>
                <a:ea typeface="Tahoma" panose="020B0604030504040204" pitchFamily="34" charset="0"/>
                <a:cs typeface="Tahoma" panose="020B0604030504040204" pitchFamily="34" charset="0"/>
              </a:rPr>
              <a:t>viral</a:t>
            </a:r>
            <a:r>
              <a:rPr lang="ar-SA"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ar-SA" sz="1400" dirty="0" err="1">
                <a:solidFill>
                  <a:srgbClr val="C00000"/>
                </a:solidFill>
                <a:latin typeface="Tahoma" panose="020B0604030504040204" pitchFamily="34" charset="0"/>
                <a:ea typeface="Tahoma" panose="020B0604030504040204" pitchFamily="34" charset="0"/>
                <a:cs typeface="Tahoma" panose="020B0604030504040204" pitchFamily="34" charset="0"/>
              </a:rPr>
              <a:t>infection</a:t>
            </a:r>
            <a:r>
              <a:rPr lang="ar-SA"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or</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an</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inflammatory</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process</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triggered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by</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viral</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infections</a:t>
            </a:r>
            <a:r>
              <a:rPr lang="ar-SA" sz="1400" dirty="0">
                <a:latin typeface="Tahoma" panose="020B0604030504040204" pitchFamily="34" charset="0"/>
                <a:ea typeface="Tahoma" panose="020B0604030504040204" pitchFamily="34" charset="0"/>
                <a:cs typeface="Tahoma" panose="020B0604030504040204" pitchFamily="34" charset="0"/>
              </a:rPr>
              <a:t>. </a:t>
            </a:r>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ar-SA"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ar-SA" sz="1400" dirty="0">
                <a:latin typeface="Tahoma" panose="020B0604030504040204" pitchFamily="34" charset="0"/>
                <a:ea typeface="Tahoma" panose="020B0604030504040204" pitchFamily="34" charset="0"/>
                <a:cs typeface="Tahoma" panose="020B0604030504040204" pitchFamily="34" charset="0"/>
              </a:rPr>
              <a:t>A </a:t>
            </a:r>
            <a:r>
              <a:rPr lang="ar-SA" sz="1400" dirty="0" err="1">
                <a:latin typeface="Tahoma" panose="020B0604030504040204" pitchFamily="34" charset="0"/>
                <a:ea typeface="Tahoma" panose="020B0604030504040204" pitchFamily="34" charset="0"/>
                <a:cs typeface="Tahoma" panose="020B0604030504040204" pitchFamily="34" charset="0"/>
              </a:rPr>
              <a:t>majority</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of</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patients</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have</a:t>
            </a:r>
            <a:r>
              <a:rPr lang="ar-SA" sz="1400" dirty="0">
                <a:latin typeface="Tahoma" panose="020B0604030504040204" pitchFamily="34" charset="0"/>
                <a:ea typeface="Tahoma" panose="020B0604030504040204" pitchFamily="34" charset="0"/>
                <a:cs typeface="Tahoma" panose="020B0604030504040204" pitchFamily="34" charset="0"/>
              </a:rPr>
              <a:t> a </a:t>
            </a:r>
            <a:r>
              <a:rPr lang="ar-SA" sz="1400" dirty="0" err="1">
                <a:latin typeface="Tahoma" panose="020B0604030504040204" pitchFamily="34" charset="0"/>
                <a:ea typeface="Tahoma" panose="020B0604030504040204" pitchFamily="34" charset="0"/>
                <a:cs typeface="Tahoma" panose="020B0604030504040204" pitchFamily="34" charset="0"/>
              </a:rPr>
              <a:t>history</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of</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an</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solidFill>
                  <a:srgbClr val="C00000"/>
                </a:solidFill>
                <a:latin typeface="Tahoma" panose="020B0604030504040204" pitchFamily="34" charset="0"/>
                <a:ea typeface="Tahoma" panose="020B0604030504040204" pitchFamily="34" charset="0"/>
                <a:cs typeface="Tahoma" panose="020B0604030504040204" pitchFamily="34" charset="0"/>
              </a:rPr>
              <a:t>upper</a:t>
            </a:r>
            <a:r>
              <a:rPr lang="ar-SA"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ar-SA" sz="1400" dirty="0" err="1">
                <a:solidFill>
                  <a:srgbClr val="C00000"/>
                </a:solidFill>
                <a:latin typeface="Tahoma" panose="020B0604030504040204" pitchFamily="34" charset="0"/>
                <a:ea typeface="Tahoma" panose="020B0604030504040204" pitchFamily="34" charset="0"/>
                <a:cs typeface="Tahoma" panose="020B0604030504040204" pitchFamily="34" charset="0"/>
              </a:rPr>
              <a:t>respiratory</a:t>
            </a:r>
            <a:r>
              <a:rPr lang="ar-SA"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ar-SA" sz="1400" dirty="0" err="1">
                <a:solidFill>
                  <a:srgbClr val="C00000"/>
                </a:solidFill>
                <a:latin typeface="Tahoma" panose="020B0604030504040204" pitchFamily="34" charset="0"/>
                <a:ea typeface="Tahoma" panose="020B0604030504040204" pitchFamily="34" charset="0"/>
                <a:cs typeface="Tahoma" panose="020B0604030504040204" pitchFamily="34" charset="0"/>
              </a:rPr>
              <a:t>infection</a:t>
            </a:r>
            <a:r>
              <a:rPr lang="ar-SA"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just</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before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the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onset</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of</a:t>
            </a:r>
            <a:r>
              <a:rPr lang="ar-SA" sz="1400" dirty="0">
                <a:latin typeface="Tahoma" panose="020B0604030504040204" pitchFamily="34" charset="0"/>
                <a:ea typeface="Tahoma" panose="020B0604030504040204" pitchFamily="34" charset="0"/>
                <a:cs typeface="Tahoma" panose="020B0604030504040204" pitchFamily="34" charset="0"/>
              </a:rPr>
              <a:t> thyroiditis. </a:t>
            </a:r>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ar-SA"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ar-SA" sz="1400" dirty="0" err="1">
                <a:latin typeface="Tahoma" panose="020B0604030504040204" pitchFamily="34" charset="0"/>
                <a:ea typeface="Tahoma" panose="020B0604030504040204" pitchFamily="34" charset="0"/>
                <a:cs typeface="Tahoma" panose="020B0604030504040204" pitchFamily="34" charset="0"/>
              </a:rPr>
              <a:t>The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onset</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of</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this</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form</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of</a:t>
            </a:r>
            <a:r>
              <a:rPr lang="ar-SA" sz="1400" dirty="0">
                <a:latin typeface="Tahoma" panose="020B0604030504040204" pitchFamily="34" charset="0"/>
                <a:ea typeface="Tahoma" panose="020B0604030504040204" pitchFamily="34" charset="0"/>
                <a:cs typeface="Tahoma" panose="020B0604030504040204" pitchFamily="34" charset="0"/>
              </a:rPr>
              <a:t> thyroiditis </a:t>
            </a:r>
            <a:r>
              <a:rPr lang="ar-SA" sz="1400" dirty="0" err="1">
                <a:latin typeface="Tahoma" panose="020B0604030504040204" pitchFamily="34" charset="0"/>
                <a:ea typeface="Tahoma" panose="020B0604030504040204" pitchFamily="34" charset="0"/>
                <a:cs typeface="Tahoma" panose="020B0604030504040204" pitchFamily="34" charset="0"/>
              </a:rPr>
              <a:t>often</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is</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solidFill>
                  <a:srgbClr val="C00000"/>
                </a:solidFill>
                <a:latin typeface="Tahoma" panose="020B0604030504040204" pitchFamily="34" charset="0"/>
                <a:ea typeface="Tahoma" panose="020B0604030504040204" pitchFamily="34" charset="0"/>
                <a:cs typeface="Tahoma" panose="020B0604030504040204" pitchFamily="34" charset="0"/>
              </a:rPr>
              <a:t>acute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characterized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by</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solidFill>
                  <a:srgbClr val="C00000"/>
                </a:solidFill>
                <a:latin typeface="Tahoma" panose="020B0604030504040204" pitchFamily="34" charset="0"/>
                <a:ea typeface="Tahoma" panose="020B0604030504040204" pitchFamily="34" charset="0"/>
                <a:cs typeface="Tahoma" panose="020B0604030504040204" pitchFamily="34" charset="0"/>
              </a:rPr>
              <a:t>pain</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in</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the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neck</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particularly</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with</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swallowing</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fever</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malaise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and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variable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enlargement</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of</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the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thyroid</a:t>
            </a:r>
            <a:r>
              <a:rPr lang="ar-SA" sz="1400" dirty="0">
                <a:latin typeface="Tahoma" panose="020B0604030504040204" pitchFamily="34" charset="0"/>
                <a:ea typeface="Tahoma" panose="020B0604030504040204" pitchFamily="34" charset="0"/>
                <a:cs typeface="Tahoma" panose="020B0604030504040204" pitchFamily="34" charset="0"/>
              </a:rPr>
              <a:t>.</a:t>
            </a:r>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Transient hyperthyroidism may occur, as in other cases of thyroiditis, as a result of disruption of thyroid follicles .</a:t>
            </a:r>
          </a:p>
          <a:p>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 The leukocyte count and erythrocyte sedimentation rates are increased. With progression of disease and gland destruction, a transient hypothyroid phase may ensue. </a:t>
            </a:r>
          </a:p>
          <a:p>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The condition typically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is self-limited</a:t>
            </a:r>
            <a:r>
              <a:rPr lang="en-US" sz="1400" dirty="0">
                <a:latin typeface="Tahoma" panose="020B0604030504040204" pitchFamily="34" charset="0"/>
                <a:ea typeface="Tahoma" panose="020B0604030504040204" pitchFamily="34" charset="0"/>
                <a:cs typeface="Tahoma" panose="020B0604030504040204" pitchFamily="34" charset="0"/>
              </a:rPr>
              <a:t>, with most patients returning to a euthyroid state within 6 to 8 weeks. </a:t>
            </a:r>
            <a:endParaRPr lang="ar-SA" sz="1400" dirty="0">
              <a:latin typeface="Tahoma" panose="020B0604030504040204" pitchFamily="34" charset="0"/>
              <a:ea typeface="Tahoma" panose="020B0604030504040204" pitchFamily="34" charset="0"/>
              <a:cs typeface="Tahoma" panose="020B0604030504040204" pitchFamily="34" charset="0"/>
            </a:endParaRPr>
          </a:p>
        </p:txBody>
      </p:sp>
      <p:sp>
        <p:nvSpPr>
          <p:cNvPr id="7" name="مستطيل 6">
            <a:extLst>
              <a:ext uri="{FF2B5EF4-FFF2-40B4-BE49-F238E27FC236}">
                <a16:creationId xmlns:a16="http://schemas.microsoft.com/office/drawing/2014/main" id="{E73E9456-D8A2-42C5-9B6C-4A5CB4435023}"/>
              </a:ext>
            </a:extLst>
          </p:cNvPr>
          <p:cNvSpPr/>
          <p:nvPr/>
        </p:nvSpPr>
        <p:spPr>
          <a:xfrm>
            <a:off x="266123" y="4873972"/>
            <a:ext cx="1740807" cy="338554"/>
          </a:xfrm>
          <a:prstGeom prst="rect">
            <a:avLst/>
          </a:prstGeom>
        </p:spPr>
        <p:txBody>
          <a:bodyPr wrap="square">
            <a:spAutoFit/>
          </a:bodyPr>
          <a:lstStyle/>
          <a:p>
            <a:r>
              <a:rPr lang="ar-SA" sz="1600" b="1" dirty="0" err="1">
                <a:latin typeface="Tahoma" panose="020B0604030504040204" pitchFamily="34" charset="0"/>
                <a:ea typeface="Tahoma" panose="020B0604030504040204" pitchFamily="34" charset="0"/>
                <a:cs typeface="Tahoma" panose="020B0604030504040204" pitchFamily="34" charset="0"/>
              </a:rPr>
              <a:t>Morpholog</a:t>
            </a:r>
            <a:r>
              <a:rPr lang="en-US" sz="1600" b="1" dirty="0">
                <a:latin typeface="Tahoma" panose="020B0604030504040204" pitchFamily="34" charset="0"/>
                <a:ea typeface="Tahoma" panose="020B0604030504040204" pitchFamily="34" charset="0"/>
                <a:cs typeface="Tahoma" panose="020B0604030504040204" pitchFamily="34" charset="0"/>
              </a:rPr>
              <a:t>y</a:t>
            </a:r>
            <a:endParaRPr lang="ar-SA" sz="1600" b="1" dirty="0">
              <a:latin typeface="Tahoma" panose="020B0604030504040204" pitchFamily="34" charset="0"/>
              <a:ea typeface="Tahoma" panose="020B0604030504040204" pitchFamily="34" charset="0"/>
              <a:cs typeface="Tahoma" panose="020B0604030504040204" pitchFamily="34" charset="0"/>
            </a:endParaRPr>
          </a:p>
        </p:txBody>
      </p:sp>
      <p:sp>
        <p:nvSpPr>
          <p:cNvPr id="8" name="مستطيل 7">
            <a:extLst>
              <a:ext uri="{FF2B5EF4-FFF2-40B4-BE49-F238E27FC236}">
                <a16:creationId xmlns:a16="http://schemas.microsoft.com/office/drawing/2014/main" id="{B4CF45C8-7744-4331-ACAB-A496599A5F67}"/>
              </a:ext>
            </a:extLst>
          </p:cNvPr>
          <p:cNvSpPr/>
          <p:nvPr/>
        </p:nvSpPr>
        <p:spPr>
          <a:xfrm>
            <a:off x="349250" y="5187135"/>
            <a:ext cx="4460875" cy="2893100"/>
          </a:xfrm>
          <a:prstGeom prst="rect">
            <a:avLst/>
          </a:prstGeom>
        </p:spPr>
        <p:txBody>
          <a:bodyPr wrap="square">
            <a:spAutoFit/>
          </a:bodyPr>
          <a:lstStyle/>
          <a:p>
            <a:pPr marL="285750" indent="-285750">
              <a:buFont typeface="Arial" panose="020B0604020202020204" pitchFamily="34" charset="0"/>
              <a:buChar char="•"/>
            </a:pPr>
            <a:r>
              <a:rPr lang="ar-SA" sz="1400" dirty="0" err="1">
                <a:latin typeface="Tahoma" panose="020B0604030504040204" pitchFamily="34" charset="0"/>
                <a:ea typeface="Tahoma" panose="020B0604030504040204" pitchFamily="34" charset="0"/>
                <a:cs typeface="Tahoma" panose="020B0604030504040204" pitchFamily="34" charset="0"/>
              </a:rPr>
              <a:t>The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gland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is</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firm</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with</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an</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solidFill>
                  <a:srgbClr val="C00000"/>
                </a:solidFill>
                <a:latin typeface="Tahoma" panose="020B0604030504040204" pitchFamily="34" charset="0"/>
                <a:ea typeface="Tahoma" panose="020B0604030504040204" pitchFamily="34" charset="0"/>
                <a:cs typeface="Tahoma" panose="020B0604030504040204" pitchFamily="34" charset="0"/>
              </a:rPr>
              <a:t>intact</a:t>
            </a:r>
            <a:r>
              <a:rPr lang="ar-SA"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ar-SA" sz="1400" dirty="0" err="1">
                <a:solidFill>
                  <a:srgbClr val="C00000"/>
                </a:solidFill>
                <a:latin typeface="Tahoma" panose="020B0604030504040204" pitchFamily="34" charset="0"/>
                <a:ea typeface="Tahoma" panose="020B0604030504040204" pitchFamily="34" charset="0"/>
                <a:cs typeface="Tahoma" panose="020B0604030504040204" pitchFamily="34" charset="0"/>
              </a:rPr>
              <a:t>capsule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and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may</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be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b="1" dirty="0" err="1">
                <a:latin typeface="Tahoma" panose="020B0604030504040204" pitchFamily="34" charset="0"/>
                <a:ea typeface="Tahoma" panose="020B0604030504040204" pitchFamily="34" charset="0"/>
                <a:cs typeface="Tahoma" panose="020B0604030504040204" pitchFamily="34" charset="0"/>
              </a:rPr>
              <a:t>unilaterally</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or</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b="1" dirty="0" err="1">
                <a:latin typeface="Tahoma" panose="020B0604030504040204" pitchFamily="34" charset="0"/>
                <a:ea typeface="Tahoma" panose="020B0604030504040204" pitchFamily="34" charset="0"/>
                <a:cs typeface="Tahoma" panose="020B0604030504040204" pitchFamily="34" charset="0"/>
              </a:rPr>
              <a:t>bilaterally</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enlarged</a:t>
            </a:r>
            <a:r>
              <a:rPr lang="ar-SA" sz="1400" dirty="0">
                <a:latin typeface="Tahoma" panose="020B0604030504040204" pitchFamily="34" charset="0"/>
                <a:ea typeface="Tahoma" panose="020B0604030504040204" pitchFamily="34" charset="0"/>
                <a:cs typeface="Tahoma" panose="020B0604030504040204" pitchFamily="34" charset="0"/>
              </a:rPr>
              <a:t>. </a:t>
            </a:r>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ar-SA"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ar-SA" sz="1400" dirty="0" err="1">
                <a:latin typeface="Tahoma" panose="020B0604030504040204" pitchFamily="34" charset="0"/>
                <a:ea typeface="Tahoma" panose="020B0604030504040204" pitchFamily="34" charset="0"/>
                <a:cs typeface="Tahoma" panose="020B0604030504040204" pitchFamily="34" charset="0"/>
              </a:rPr>
              <a:t>Histologic</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examination</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reveals</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disruption</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of</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thyroid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follicles</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with</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solidFill>
                  <a:srgbClr val="C00000"/>
                </a:solidFill>
                <a:latin typeface="Tahoma" panose="020B0604030504040204" pitchFamily="34" charset="0"/>
                <a:ea typeface="Tahoma" panose="020B0604030504040204" pitchFamily="34" charset="0"/>
                <a:cs typeface="Tahoma" panose="020B0604030504040204" pitchFamily="34" charset="0"/>
              </a:rPr>
              <a:t>extravasation</a:t>
            </a:r>
            <a:r>
              <a:rPr lang="ar-SA"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ar-SA" sz="1400" dirty="0" err="1">
                <a:solidFill>
                  <a:srgbClr val="C00000"/>
                </a:solidFill>
                <a:latin typeface="Tahoma" panose="020B0604030504040204" pitchFamily="34" charset="0"/>
                <a:ea typeface="Tahoma" panose="020B0604030504040204" pitchFamily="34" charset="0"/>
                <a:cs typeface="Tahoma" panose="020B0604030504040204" pitchFamily="34" charset="0"/>
              </a:rPr>
              <a:t>of</a:t>
            </a:r>
            <a:r>
              <a:rPr lang="ar-SA"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ar-SA" sz="1400" dirty="0" err="1">
                <a:solidFill>
                  <a:srgbClr val="C00000"/>
                </a:solidFill>
                <a:latin typeface="Tahoma" panose="020B0604030504040204" pitchFamily="34" charset="0"/>
                <a:ea typeface="Tahoma" panose="020B0604030504040204" pitchFamily="34" charset="0"/>
                <a:cs typeface="Tahoma" panose="020B0604030504040204" pitchFamily="34" charset="0"/>
              </a:rPr>
              <a:t>colloid</a:t>
            </a:r>
            <a:r>
              <a:rPr lang="ar-SA"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leading</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to</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a:solidFill>
                  <a:srgbClr val="C00000"/>
                </a:solidFill>
                <a:latin typeface="Tahoma" panose="020B0604030504040204" pitchFamily="34" charset="0"/>
                <a:ea typeface="Tahoma" panose="020B0604030504040204" pitchFamily="34" charset="0"/>
                <a:cs typeface="Tahoma" panose="020B0604030504040204" pitchFamily="34" charset="0"/>
              </a:rPr>
              <a:t>a </a:t>
            </a:r>
            <a:r>
              <a:rPr lang="ar-SA" sz="1400" dirty="0" err="1">
                <a:solidFill>
                  <a:srgbClr val="C00000"/>
                </a:solidFill>
                <a:latin typeface="Tahoma" panose="020B0604030504040204" pitchFamily="34" charset="0"/>
                <a:ea typeface="Tahoma" panose="020B0604030504040204" pitchFamily="34" charset="0"/>
                <a:cs typeface="Tahoma" panose="020B0604030504040204" pitchFamily="34" charset="0"/>
              </a:rPr>
              <a:t>polymorphonuclear</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infiltrate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which</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is</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replaced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over</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time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by</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lymphocytes</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plasma</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cells</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and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macrophages</a:t>
            </a:r>
            <a:r>
              <a:rPr lang="ar-SA" sz="1400" dirty="0">
                <a:latin typeface="Tahoma" panose="020B0604030504040204" pitchFamily="34" charset="0"/>
                <a:ea typeface="Tahoma" panose="020B0604030504040204" pitchFamily="34" charset="0"/>
                <a:cs typeface="Tahoma" panose="020B0604030504040204" pitchFamily="34" charset="0"/>
              </a:rPr>
              <a:t>. </a:t>
            </a:r>
          </a:p>
          <a:p>
            <a:endParaRPr lang="ar-SA"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ar-SA" sz="1400" dirty="0" err="1">
                <a:latin typeface="Tahoma" panose="020B0604030504040204" pitchFamily="34" charset="0"/>
                <a:ea typeface="Tahoma" panose="020B0604030504040204" pitchFamily="34" charset="0"/>
                <a:cs typeface="Tahoma" panose="020B0604030504040204" pitchFamily="34" charset="0"/>
              </a:rPr>
              <a:t>The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extravasated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colloid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provokes</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an</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exuberant</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solidFill>
                  <a:srgbClr val="C00000"/>
                </a:solidFill>
                <a:latin typeface="Tahoma" panose="020B0604030504040204" pitchFamily="34" charset="0"/>
                <a:ea typeface="Tahoma" panose="020B0604030504040204" pitchFamily="34" charset="0"/>
                <a:cs typeface="Tahoma" panose="020B0604030504040204" pitchFamily="34" charset="0"/>
              </a:rPr>
              <a:t>granulomatous</a:t>
            </a:r>
            <a:r>
              <a:rPr lang="ar-SA"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ar-SA" sz="1400" dirty="0" err="1">
                <a:solidFill>
                  <a:srgbClr val="C00000"/>
                </a:solidFill>
                <a:latin typeface="Tahoma" panose="020B0604030504040204" pitchFamily="34" charset="0"/>
                <a:ea typeface="Tahoma" panose="020B0604030504040204" pitchFamily="34" charset="0"/>
                <a:cs typeface="Tahoma" panose="020B0604030504040204" pitchFamily="34" charset="0"/>
              </a:rPr>
              <a:t>reaction</a:t>
            </a:r>
            <a:r>
              <a:rPr lang="ar-SA"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with</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giant</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cells</a:t>
            </a:r>
            <a:r>
              <a:rPr lang="ar-SA" sz="1400" dirty="0">
                <a:latin typeface="Tahoma" panose="020B0604030504040204" pitchFamily="34" charset="0"/>
                <a:ea typeface="Tahoma" panose="020B0604030504040204" pitchFamily="34" charset="0"/>
                <a:cs typeface="Tahoma" panose="020B0604030504040204" pitchFamily="34" charset="0"/>
              </a:rPr>
              <a:t>.</a:t>
            </a:r>
          </a:p>
          <a:p>
            <a:pPr marL="285750" indent="-285750">
              <a:buFont typeface="Arial" panose="020B0604020202020204" pitchFamily="34" charset="0"/>
              <a:buChar char="•"/>
            </a:pPr>
            <a:r>
              <a:rPr lang="ar-SA" sz="1400" dirty="0" err="1">
                <a:latin typeface="Tahoma" panose="020B0604030504040204" pitchFamily="34" charset="0"/>
                <a:ea typeface="Tahoma" panose="020B0604030504040204" pitchFamily="34" charset="0"/>
                <a:cs typeface="Tahoma" panose="020B0604030504040204" pitchFamily="34" charset="0"/>
              </a:rPr>
              <a:t>Healing</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occurs</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by</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resolution</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of</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inflammation</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and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fibrosis</a:t>
            </a:r>
            <a:r>
              <a:rPr lang="ar-SA"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a:t>
            </a:r>
            <a:endParaRPr lang="ar-SA" sz="1400" dirty="0">
              <a:latin typeface="Tahoma" panose="020B0604030504040204" pitchFamily="34" charset="0"/>
              <a:ea typeface="Tahoma" panose="020B0604030504040204" pitchFamily="34" charset="0"/>
              <a:cs typeface="Tahoma" panose="020B0604030504040204" pitchFamily="34" charset="0"/>
            </a:endParaRPr>
          </a:p>
        </p:txBody>
      </p:sp>
      <p:pic>
        <p:nvPicPr>
          <p:cNvPr id="9" name="صورة 8">
            <a:extLst>
              <a:ext uri="{FF2B5EF4-FFF2-40B4-BE49-F238E27FC236}">
                <a16:creationId xmlns:a16="http://schemas.microsoft.com/office/drawing/2014/main" id="{404D975D-E35C-4782-9B7A-D199CE6A46E6}"/>
              </a:ext>
            </a:extLst>
          </p:cNvPr>
          <p:cNvPicPr>
            <a:picLocks noChangeAspect="1"/>
          </p:cNvPicPr>
          <p:nvPr/>
        </p:nvPicPr>
        <p:blipFill>
          <a:blip r:embed="rId2"/>
          <a:stretch>
            <a:fillRect/>
          </a:stretch>
        </p:blipFill>
        <p:spPr>
          <a:xfrm>
            <a:off x="4810125" y="6082485"/>
            <a:ext cx="1917700" cy="1288844"/>
          </a:xfrm>
          <a:prstGeom prst="rect">
            <a:avLst/>
          </a:prstGeom>
        </p:spPr>
      </p:pic>
    </p:spTree>
    <p:extLst>
      <p:ext uri="{BB962C8B-B14F-4D97-AF65-F5344CB8AC3E}">
        <p14:creationId xmlns:p14="http://schemas.microsoft.com/office/powerpoint/2010/main" val="118501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F0F7F-CCF5-4490-97A6-A205F0E8DCC0}"/>
              </a:ext>
            </a:extLst>
          </p:cNvPr>
          <p:cNvSpPr>
            <a:spLocks noGrp="1"/>
          </p:cNvSpPr>
          <p:nvPr>
            <p:ph type="title"/>
          </p:nvPr>
        </p:nvSpPr>
        <p:spPr>
          <a:xfrm>
            <a:off x="105509" y="384582"/>
            <a:ext cx="6172200" cy="609595"/>
          </a:xfrm>
        </p:spPr>
        <p:txBody>
          <a:bodyPr>
            <a:normAutofit/>
          </a:bodyPr>
          <a:lstStyle/>
          <a:p>
            <a:pPr algn="l"/>
            <a:r>
              <a:rPr lang="en-US" sz="1600" dirty="0">
                <a:latin typeface="Tahoma" panose="020B0604030504040204" pitchFamily="34" charset="0"/>
                <a:ea typeface="Tahoma" panose="020B0604030504040204" pitchFamily="34" charset="0"/>
                <a:cs typeface="Tahoma" panose="020B0604030504040204" pitchFamily="34" charset="0"/>
              </a:rPr>
              <a:t>3-Subacute lymphocytic thyroiditis </a:t>
            </a:r>
          </a:p>
        </p:txBody>
      </p:sp>
      <p:sp>
        <p:nvSpPr>
          <p:cNvPr id="3" name="Content Placeholder 2">
            <a:extLst>
              <a:ext uri="{FF2B5EF4-FFF2-40B4-BE49-F238E27FC236}">
                <a16:creationId xmlns:a16="http://schemas.microsoft.com/office/drawing/2014/main" id="{E9B7D514-BA15-481B-AAD0-532292472EAE}"/>
              </a:ext>
            </a:extLst>
          </p:cNvPr>
          <p:cNvSpPr>
            <a:spLocks noGrp="1"/>
          </p:cNvSpPr>
          <p:nvPr>
            <p:ph idx="1"/>
          </p:nvPr>
        </p:nvSpPr>
        <p:spPr>
          <a:xfrm>
            <a:off x="342900" y="1195756"/>
            <a:ext cx="6172200" cy="2039813"/>
          </a:xfrm>
        </p:spPr>
        <p:txBody>
          <a:bodyPr/>
          <a:lstStyle/>
          <a:p>
            <a:r>
              <a:rPr lang="en-US" sz="1600" dirty="0"/>
              <a:t>In a subset of patients the onset of disease </a:t>
            </a:r>
            <a:r>
              <a:rPr lang="en-US" sz="1600" dirty="0">
                <a:solidFill>
                  <a:srgbClr val="FF0000"/>
                </a:solidFill>
              </a:rPr>
              <a:t>follows pregnancy (</a:t>
            </a:r>
            <a:r>
              <a:rPr lang="en-US" sz="1600" i="1" dirty="0">
                <a:solidFill>
                  <a:srgbClr val="FF0000"/>
                </a:solidFill>
              </a:rPr>
              <a:t>postpartum thyroiditis</a:t>
            </a:r>
            <a:r>
              <a:rPr lang="en-US" sz="1600" dirty="0">
                <a:solidFill>
                  <a:srgbClr val="FF0000"/>
                </a:solidFill>
              </a:rPr>
              <a:t>)</a:t>
            </a:r>
            <a:r>
              <a:rPr lang="en-US" sz="1600" dirty="0"/>
              <a:t>. This disease is most likely to be </a:t>
            </a:r>
            <a:r>
              <a:rPr lang="en-US" sz="1600" dirty="0">
                <a:solidFill>
                  <a:srgbClr val="FF0000"/>
                </a:solidFill>
              </a:rPr>
              <a:t>autoimmune</a:t>
            </a:r>
            <a:r>
              <a:rPr lang="en-US" sz="1600" dirty="0"/>
              <a:t> in etiology.</a:t>
            </a:r>
          </a:p>
          <a:p>
            <a:r>
              <a:rPr lang="en-US" sz="1600" dirty="0">
                <a:solidFill>
                  <a:srgbClr val="FF0000"/>
                </a:solidFill>
              </a:rPr>
              <a:t>Painless </a:t>
            </a:r>
            <a:r>
              <a:rPr lang="en-US" sz="1600" dirty="0"/>
              <a:t>neck mass or features of thyroid hormone excess.</a:t>
            </a:r>
          </a:p>
          <a:p>
            <a:r>
              <a:rPr lang="en-US" sz="1600" dirty="0"/>
              <a:t>The </a:t>
            </a:r>
            <a:r>
              <a:rPr lang="en-US" sz="1600" dirty="0">
                <a:solidFill>
                  <a:srgbClr val="FF0000"/>
                </a:solidFill>
              </a:rPr>
              <a:t>histologic</a:t>
            </a:r>
            <a:r>
              <a:rPr lang="en-US" sz="1600" dirty="0"/>
              <a:t> features consist </a:t>
            </a:r>
            <a:r>
              <a:rPr lang="en-US" sz="1600" dirty="0">
                <a:solidFill>
                  <a:srgbClr val="FF0000"/>
                </a:solidFill>
              </a:rPr>
              <a:t>of lymphocytic infiltration </a:t>
            </a:r>
            <a:r>
              <a:rPr lang="en-US" sz="1600" dirty="0"/>
              <a:t>and hyperplastic </a:t>
            </a:r>
            <a:r>
              <a:rPr lang="en-US" sz="1600" dirty="0">
                <a:solidFill>
                  <a:srgbClr val="FF0000"/>
                </a:solidFill>
              </a:rPr>
              <a:t>germinal centers </a:t>
            </a:r>
            <a:r>
              <a:rPr lang="en-US" sz="1600" dirty="0"/>
              <a:t>within the thyroid parenchyma.</a:t>
            </a:r>
          </a:p>
          <a:p>
            <a:pPr marL="0" indent="0">
              <a:buNone/>
            </a:pPr>
            <a:endParaRPr lang="en-US" dirty="0"/>
          </a:p>
        </p:txBody>
      </p:sp>
      <p:sp>
        <p:nvSpPr>
          <p:cNvPr id="4" name="TextBox 3">
            <a:extLst>
              <a:ext uri="{FF2B5EF4-FFF2-40B4-BE49-F238E27FC236}">
                <a16:creationId xmlns:a16="http://schemas.microsoft.com/office/drawing/2014/main" id="{F18BB55E-7EE8-407E-87E9-F072F5384ECE}"/>
              </a:ext>
            </a:extLst>
          </p:cNvPr>
          <p:cNvSpPr txBox="1"/>
          <p:nvPr/>
        </p:nvSpPr>
        <p:spPr>
          <a:xfrm>
            <a:off x="5064368" y="226260"/>
            <a:ext cx="1688123" cy="369332"/>
          </a:xfrm>
          <a:prstGeom prst="rect">
            <a:avLst/>
          </a:prstGeom>
          <a:noFill/>
        </p:spPr>
        <p:txBody>
          <a:bodyPr wrap="square" rtlCol="0">
            <a:spAutoFit/>
          </a:bodyPr>
          <a:lstStyle/>
          <a:p>
            <a:r>
              <a:rPr lang="en-US" dirty="0">
                <a:solidFill>
                  <a:srgbClr val="990099"/>
                </a:solidFill>
              </a:rPr>
              <a:t>Female slides </a:t>
            </a:r>
          </a:p>
        </p:txBody>
      </p:sp>
      <p:sp>
        <p:nvSpPr>
          <p:cNvPr id="5" name="TextBox 4">
            <a:extLst>
              <a:ext uri="{FF2B5EF4-FFF2-40B4-BE49-F238E27FC236}">
                <a16:creationId xmlns:a16="http://schemas.microsoft.com/office/drawing/2014/main" id="{DE517269-6F2A-4E78-96A5-AC7D697D947A}"/>
              </a:ext>
            </a:extLst>
          </p:cNvPr>
          <p:cNvSpPr txBox="1"/>
          <p:nvPr/>
        </p:nvSpPr>
        <p:spPr>
          <a:xfrm>
            <a:off x="867508" y="3634154"/>
            <a:ext cx="5228492" cy="3139321"/>
          </a:xfrm>
          <a:prstGeom prst="rect">
            <a:avLst/>
          </a:prstGeom>
          <a:noFill/>
        </p:spPr>
        <p:txBody>
          <a:bodyPr wrap="square" rtlCol="0">
            <a:spAutoFit/>
          </a:bodyPr>
          <a:lstStyle/>
          <a:p>
            <a:pPr algn="ctr"/>
            <a:r>
              <a:rPr lang="en-US" dirty="0"/>
              <a:t>From Robbins basic pathology:</a:t>
            </a:r>
          </a:p>
          <a:p>
            <a:pPr marL="285750" indent="-285750">
              <a:buFont typeface="Arial" panose="020B0604020202020204" pitchFamily="34" charset="0"/>
              <a:buChar char="•"/>
            </a:pPr>
            <a:r>
              <a:rPr lang="en-US" dirty="0">
                <a:solidFill>
                  <a:schemeClr val="bg1">
                    <a:lumMod val="65000"/>
                  </a:schemeClr>
                </a:solidFill>
              </a:rPr>
              <a:t>This disease is though to be autoimmune in etiology, Because circulating anti thyroid antibodies are found in a majority of patients</a:t>
            </a:r>
          </a:p>
          <a:p>
            <a:pPr marL="285750" indent="-285750">
              <a:buFont typeface="Arial" panose="020B0604020202020204" pitchFamily="34" charset="0"/>
              <a:buChar char="•"/>
            </a:pPr>
            <a:r>
              <a:rPr lang="en-US" dirty="0">
                <a:solidFill>
                  <a:schemeClr val="bg1">
                    <a:lumMod val="65000"/>
                  </a:schemeClr>
                </a:solidFill>
              </a:rPr>
              <a:t>The initial phase of thyrotoxicosis(which is likely to be secondary to thyroid tissue damage) is followed by euthyroid* state within few months .</a:t>
            </a:r>
          </a:p>
          <a:p>
            <a:pPr marL="285750" indent="-285750">
              <a:buFont typeface="Arial" panose="020B0604020202020204" pitchFamily="34" charset="0"/>
              <a:buChar char="•"/>
            </a:pPr>
            <a:r>
              <a:rPr lang="en-US" dirty="0">
                <a:solidFill>
                  <a:schemeClr val="bg1">
                    <a:lumMod val="65000"/>
                  </a:schemeClr>
                </a:solidFill>
              </a:rPr>
              <a:t>In a minority of affected persons the condition eventually progress to hypothyroidism. Except for possible mild symmetric enlargement the thyroid appears normal on gross inspection.</a:t>
            </a:r>
          </a:p>
        </p:txBody>
      </p:sp>
      <p:sp>
        <p:nvSpPr>
          <p:cNvPr id="6" name="TextBox 5">
            <a:extLst>
              <a:ext uri="{FF2B5EF4-FFF2-40B4-BE49-F238E27FC236}">
                <a16:creationId xmlns:a16="http://schemas.microsoft.com/office/drawing/2014/main" id="{9193E756-15E6-4183-BFF2-030558A537FC}"/>
              </a:ext>
            </a:extLst>
          </p:cNvPr>
          <p:cNvSpPr txBox="1"/>
          <p:nvPr/>
        </p:nvSpPr>
        <p:spPr>
          <a:xfrm>
            <a:off x="867508" y="7625078"/>
            <a:ext cx="5462954" cy="646331"/>
          </a:xfrm>
          <a:prstGeom prst="rect">
            <a:avLst/>
          </a:prstGeom>
          <a:noFill/>
        </p:spPr>
        <p:txBody>
          <a:bodyPr wrap="square" rtlCol="0">
            <a:spAutoFit/>
          </a:bodyPr>
          <a:lstStyle/>
          <a:p>
            <a:r>
              <a:rPr lang="en-US" dirty="0">
                <a:solidFill>
                  <a:schemeClr val="bg1">
                    <a:lumMod val="65000"/>
                  </a:schemeClr>
                </a:solidFill>
              </a:rPr>
              <a:t>Euthyroid means having a normally functioning thyroid gland </a:t>
            </a:r>
          </a:p>
        </p:txBody>
      </p:sp>
    </p:spTree>
    <p:extLst>
      <p:ext uri="{BB962C8B-B14F-4D97-AF65-F5344CB8AC3E}">
        <p14:creationId xmlns:p14="http://schemas.microsoft.com/office/powerpoint/2010/main" val="56181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98E3C31A-13B8-40F1-9067-8054709AEEAD}"/>
              </a:ext>
            </a:extLst>
          </p:cNvPr>
          <p:cNvSpPr/>
          <p:nvPr/>
        </p:nvSpPr>
        <p:spPr>
          <a:xfrm>
            <a:off x="146049" y="282727"/>
            <a:ext cx="1740807" cy="338554"/>
          </a:xfrm>
          <a:prstGeom prst="rect">
            <a:avLst/>
          </a:prstGeom>
        </p:spPr>
        <p:txBody>
          <a:bodyPr wrap="square">
            <a:spAutoFit/>
          </a:bodyPr>
          <a:lstStyle/>
          <a:p>
            <a:r>
              <a:rPr lang="fr-FR" sz="1600" dirty="0" err="1">
                <a:latin typeface="Tahoma" panose="020B0604030504040204" pitchFamily="34" charset="0"/>
                <a:ea typeface="Tahoma" panose="020B0604030504040204" pitchFamily="34" charset="0"/>
                <a:cs typeface="Tahoma" panose="020B0604030504040204" pitchFamily="34" charset="0"/>
              </a:rPr>
              <a:t>Riedel</a:t>
            </a:r>
            <a:r>
              <a:rPr lang="fr-FR" sz="1600" dirty="0">
                <a:latin typeface="Tahoma" panose="020B0604030504040204" pitchFamily="34" charset="0"/>
                <a:ea typeface="Tahoma" panose="020B0604030504040204" pitchFamily="34" charset="0"/>
                <a:cs typeface="Tahoma" panose="020B0604030504040204" pitchFamily="34" charset="0"/>
              </a:rPr>
              <a:t> </a:t>
            </a:r>
            <a:r>
              <a:rPr lang="fr-FR" sz="1600" dirty="0" err="1">
                <a:latin typeface="Tahoma" panose="020B0604030504040204" pitchFamily="34" charset="0"/>
                <a:ea typeface="Tahoma" panose="020B0604030504040204" pitchFamily="34" charset="0"/>
                <a:cs typeface="Tahoma" panose="020B0604030504040204" pitchFamily="34" charset="0"/>
              </a:rPr>
              <a:t>thyroiditis</a:t>
            </a:r>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مستطيل 4">
            <a:extLst>
              <a:ext uri="{FF2B5EF4-FFF2-40B4-BE49-F238E27FC236}">
                <a16:creationId xmlns:a16="http://schemas.microsoft.com/office/drawing/2014/main" id="{1A557B07-E699-4994-915B-CDD42ACDA065}"/>
              </a:ext>
            </a:extLst>
          </p:cNvPr>
          <p:cNvSpPr/>
          <p:nvPr/>
        </p:nvSpPr>
        <p:spPr>
          <a:xfrm>
            <a:off x="349250" y="713602"/>
            <a:ext cx="3594100" cy="2154436"/>
          </a:xfrm>
          <a:prstGeom prst="rect">
            <a:avLst/>
          </a:prstGeom>
        </p:spPr>
        <p:txBody>
          <a:bodyPr wrap="square">
            <a:spAutoFit/>
          </a:bodyPr>
          <a:lstStyle/>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Rare disorder of unknown etiology, is characterized by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extensive fibrosis </a:t>
            </a:r>
            <a:r>
              <a:rPr lang="en-US" sz="1400" dirty="0">
                <a:latin typeface="Tahoma" panose="020B0604030504040204" pitchFamily="34" charset="0"/>
                <a:ea typeface="Tahoma" panose="020B0604030504040204" pitchFamily="34" charset="0"/>
                <a:cs typeface="Tahoma" panose="020B0604030504040204" pitchFamily="34" charset="0"/>
              </a:rPr>
              <a:t>involving the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thyroid and contiguous neck structures. </a:t>
            </a:r>
            <a:r>
              <a:rPr lang="en-US" sz="105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It spreads</a:t>
            </a:r>
            <a:endParaRPr lang="en-US" sz="105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 Clinical evaluation demonstrates a hard and fixed thyroid mass, simulating a thyroid neoplasm.</a:t>
            </a:r>
          </a:p>
          <a:p>
            <a:pPr marL="285750" indent="-285750">
              <a:buFont typeface="Arial" panose="020B0604020202020204" pitchFamily="34" charset="0"/>
              <a:buChar char="•"/>
            </a:pPr>
            <a:r>
              <a:rPr lang="en-US"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From Robbins(it may be associated with idiopathic fibrosis in other sites of the body such as retroperitoneum ).</a:t>
            </a:r>
            <a:endParaRPr lang="ar-SA" sz="1200"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صورة 1">
            <a:extLst>
              <a:ext uri="{FF2B5EF4-FFF2-40B4-BE49-F238E27FC236}">
                <a16:creationId xmlns:a16="http://schemas.microsoft.com/office/drawing/2014/main" id="{160918DF-F5F4-44E8-B046-A5B9C794DCA4}"/>
              </a:ext>
            </a:extLst>
          </p:cNvPr>
          <p:cNvPicPr>
            <a:picLocks noChangeAspect="1"/>
          </p:cNvPicPr>
          <p:nvPr/>
        </p:nvPicPr>
        <p:blipFill>
          <a:blip r:embed="rId2"/>
          <a:stretch>
            <a:fillRect/>
          </a:stretch>
        </p:blipFill>
        <p:spPr>
          <a:xfrm>
            <a:off x="4186237" y="573385"/>
            <a:ext cx="2505075" cy="1952625"/>
          </a:xfrm>
          <a:prstGeom prst="rect">
            <a:avLst/>
          </a:prstGeom>
        </p:spPr>
      </p:pic>
      <p:sp>
        <p:nvSpPr>
          <p:cNvPr id="3" name="TextBox 2"/>
          <p:cNvSpPr txBox="1"/>
          <p:nvPr/>
        </p:nvSpPr>
        <p:spPr>
          <a:xfrm>
            <a:off x="146049" y="2775693"/>
            <a:ext cx="1806737" cy="369332"/>
          </a:xfrm>
          <a:prstGeom prst="rect">
            <a:avLst/>
          </a:prstGeom>
          <a:noFill/>
        </p:spPr>
        <p:txBody>
          <a:bodyPr wrap="square" rtlCol="0">
            <a:spAutoFit/>
          </a:bodyPr>
          <a:lstStyle/>
          <a:p>
            <a:pPr algn="ctr"/>
            <a:r>
              <a:rPr lang="en-US" dirty="0">
                <a:latin typeface="Tahoma" panose="020B0604030504040204" pitchFamily="34" charset="0"/>
                <a:ea typeface="Tahoma" panose="020B0604030504040204" pitchFamily="34" charset="0"/>
                <a:cs typeface="Tahoma" panose="020B0604030504040204" pitchFamily="34" charset="0"/>
              </a:rPr>
              <a:t>Graves disease</a:t>
            </a:r>
          </a:p>
        </p:txBody>
      </p:sp>
      <p:sp>
        <p:nvSpPr>
          <p:cNvPr id="6" name="TextBox 5"/>
          <p:cNvSpPr txBox="1"/>
          <p:nvPr/>
        </p:nvSpPr>
        <p:spPr>
          <a:xfrm>
            <a:off x="530352" y="3141710"/>
            <a:ext cx="6160960" cy="2262158"/>
          </a:xfrm>
          <a:prstGeom prst="rect">
            <a:avLst/>
          </a:prstGeom>
          <a:noFill/>
        </p:spPr>
        <p:txBody>
          <a:bodyPr wrap="square" rtlCol="0">
            <a:spAutoFit/>
          </a:bodyPr>
          <a:lstStyle/>
          <a:p>
            <a:pPr lvl="0" fontAlgn="base">
              <a:spcBef>
                <a:spcPts val="1000"/>
              </a:spcBef>
              <a:buClr>
                <a:srgbClr val="A53010"/>
              </a:buCl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Graves disease is the most common cause of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endogenous hyperthyroidism</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It is characterized by a triad of manifestations:</a:t>
            </a:r>
          </a:p>
          <a:p>
            <a:pPr lvl="0" fontAlgn="base">
              <a:spcBef>
                <a:spcPts val="1000"/>
              </a:spcBef>
              <a:buClr>
                <a:srgbClr val="A53010"/>
              </a:buClr>
            </a:pPr>
            <a:r>
              <a:rPr lang="en-US" i="1" dirty="0">
                <a:solidFill>
                  <a:prstClr val="black">
                    <a:lumMod val="75000"/>
                    <a:lumOff val="25000"/>
                  </a:prstClr>
                </a:solidFill>
                <a:latin typeface="Century Gothic" panose="020B0502020202020204"/>
              </a:rPr>
              <a:t>    </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1-Thyrotoxicosis, caused by a diffusely enlarged, </a:t>
            </a:r>
            <a:r>
              <a:rPr lang="en-US" sz="1400" dirty="0" err="1">
                <a:solidFill>
                  <a:srgbClr val="000000"/>
                </a:solidFill>
                <a:latin typeface="Tahoma" panose="020B0604030504040204" pitchFamily="34" charset="0"/>
                <a:ea typeface="Tahoma" panose="020B0604030504040204" pitchFamily="34" charset="0"/>
                <a:cs typeface="Tahoma" panose="020B0604030504040204" pitchFamily="34" charset="0"/>
              </a:rPr>
              <a:t>hyperfunctional</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thyroid, is present in all cases.</a:t>
            </a:r>
          </a:p>
          <a:p>
            <a:pPr lvl="0" fontAlgn="base">
              <a:spcBef>
                <a:spcPts val="1000"/>
              </a:spcBef>
              <a:buClr>
                <a:srgbClr val="A53010"/>
              </a:buCl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2-An infiltrative </a:t>
            </a:r>
            <a:r>
              <a:rPr lang="en-US" sz="1400" dirty="0" err="1">
                <a:solidFill>
                  <a:srgbClr val="000000"/>
                </a:solidFill>
                <a:latin typeface="Tahoma" panose="020B0604030504040204" pitchFamily="34" charset="0"/>
                <a:ea typeface="Tahoma" panose="020B0604030504040204" pitchFamily="34" charset="0"/>
                <a:cs typeface="Tahoma" panose="020B0604030504040204" pitchFamily="34" charset="0"/>
              </a:rPr>
              <a:t>ophthalmopathy</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with resultant exophthalmos is noted in as many as 40% of patients.</a:t>
            </a:r>
          </a:p>
          <a:p>
            <a:pPr lvl="0" fontAlgn="base">
              <a:spcBef>
                <a:spcPts val="1000"/>
              </a:spcBef>
              <a:buClr>
                <a:srgbClr val="A53010"/>
              </a:buCl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3-A localized, infiltrative </a:t>
            </a:r>
            <a:r>
              <a:rPr lang="en-US" sz="1400" dirty="0" err="1">
                <a:solidFill>
                  <a:srgbClr val="000000"/>
                </a:solidFill>
                <a:latin typeface="Tahoma" panose="020B0604030504040204" pitchFamily="34" charset="0"/>
                <a:ea typeface="Tahoma" panose="020B0604030504040204" pitchFamily="34" charset="0"/>
                <a:cs typeface="Tahoma" panose="020B0604030504040204" pitchFamily="34" charset="0"/>
              </a:rPr>
              <a:t>dermopathy</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(sometimes designated pretibial myxedema) is seen in a minority of cases.</a:t>
            </a:r>
          </a:p>
        </p:txBody>
      </p:sp>
      <p:sp>
        <p:nvSpPr>
          <p:cNvPr id="7" name="Content Placeholder 2"/>
          <p:cNvSpPr txBox="1">
            <a:spLocks/>
          </p:cNvSpPr>
          <p:nvPr/>
        </p:nvSpPr>
        <p:spPr>
          <a:xfrm>
            <a:off x="349250" y="5403868"/>
            <a:ext cx="6106414" cy="1220080"/>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l" rtl="0">
              <a:buClrTx/>
              <a:buFont typeface="Arial" panose="020B0604020202020204" pitchFamily="34" charset="0"/>
              <a:buChar cha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Graves disease has a peak incidence between the ages of 20 and 40, with women being affected up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to seven times more </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commonly than men. </a:t>
            </a:r>
          </a:p>
          <a:p>
            <a:pPr algn="l" rtl="0">
              <a:buClrTx/>
              <a:buFont typeface="Arial" panose="020B0604020202020204" pitchFamily="34" charset="0"/>
              <a:buChar cha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Genetic factors are important in the causation of Graves disease</a:t>
            </a:r>
          </a:p>
        </p:txBody>
      </p:sp>
      <p:sp>
        <p:nvSpPr>
          <p:cNvPr id="8" name="Title 1"/>
          <p:cNvSpPr txBox="1">
            <a:spLocks/>
          </p:cNvSpPr>
          <p:nvPr/>
        </p:nvSpPr>
        <p:spPr>
          <a:xfrm>
            <a:off x="146049" y="6527244"/>
            <a:ext cx="1895187" cy="325492"/>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l" defTabSz="457200" rtl="1" eaLnBrk="1" fontAlgn="auto" latinLnBrk="0" hangingPunct="1">
              <a:lnSpc>
                <a:spcPct val="100000"/>
              </a:lnSpc>
              <a:spcBef>
                <a:spcPct val="0"/>
              </a:spcBef>
              <a:spcAft>
                <a:spcPts val="0"/>
              </a:spcAft>
              <a:buClrTx/>
              <a:buSzTx/>
              <a:buFontTx/>
              <a:buNone/>
              <a:tabLst/>
              <a:defRP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Pathogenesis</a:t>
            </a:r>
          </a:p>
        </p:txBody>
      </p:sp>
      <p:sp>
        <p:nvSpPr>
          <p:cNvPr id="9" name="Content Placeholder 2"/>
          <p:cNvSpPr txBox="1">
            <a:spLocks/>
          </p:cNvSpPr>
          <p:nvPr/>
        </p:nvSpPr>
        <p:spPr>
          <a:xfrm>
            <a:off x="349250" y="6852736"/>
            <a:ext cx="6508750" cy="2291264"/>
          </a:xfrm>
          <a:prstGeom prst="rect">
            <a:avLst/>
          </a:prstGeom>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R="0" lvl="0" algn="l" defTabSz="4572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lang="en-US" sz="1400" b="1" dirty="0">
                <a:solidFill>
                  <a:srgbClr val="000000"/>
                </a:solidFill>
                <a:latin typeface="Tahoma" panose="020B0604030504040204" pitchFamily="34" charset="0"/>
                <a:ea typeface="Tahoma" panose="020B0604030504040204" pitchFamily="34" charset="0"/>
                <a:cs typeface="Tahoma" panose="020B0604030504040204" pitchFamily="34" charset="0"/>
              </a:rPr>
              <a:t>Graves disease is characterized by a breakdown in self-tolerance to thyroid autoantigens, of which the most important is the TSH receptor</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The result is the production of multiple autoantibodies, including</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R="0" lvl="0" algn="l" defTabSz="4572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Thyroid-stimulating</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immunoglobulin</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An IgG antibody that binds to the TSH receptor and mimics the action of TSH, relatively specific for Graves disease.</a:t>
            </a:r>
          </a:p>
          <a:p>
            <a:pPr marR="0" lvl="0" algn="l" defTabSz="4572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Thyroid growth-stimulating immunoglobulins</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Also directed against the TSH receptor.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23811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2064" y="237744"/>
            <a:ext cx="6144768" cy="3836948"/>
          </a:xfrm>
          <a:prstGeom prst="rect">
            <a:avLst/>
          </a:prstGeom>
          <a:noFill/>
        </p:spPr>
        <p:txBody>
          <a:bodyPr wrap="square" rtlCol="0">
            <a:spAutoFit/>
          </a:bodyPr>
          <a:lstStyle/>
          <a:p>
            <a:pPr marL="342900" lvl="0" indent="-342900" fontAlgn="base">
              <a:spcBef>
                <a:spcPts val="1000"/>
              </a:spcBef>
              <a:buFont typeface="Arial" panose="020B0604020202020204" pitchFamily="34" charset="0"/>
              <a:buChar cha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TSH-binding inhibitor immunoglobulins: These anti-TSH receptor antibodies prevent TSH from binding to its receptor on thyroid epithelial cells and in so doing may actually inhibit thyroid cell function. </a:t>
            </a:r>
          </a:p>
          <a:p>
            <a:pPr marL="342900" lvl="0" indent="-342900" fontAlgn="base">
              <a:spcBef>
                <a:spcPts val="1000"/>
              </a:spcBef>
              <a:buFont typeface="Arial" panose="020B0604020202020204" pitchFamily="34" charset="0"/>
              <a:buChar cha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The coexistence of stimulating and inhibiting immunoglobulins in the serum of the same patient is not unusual—a finding that may explain why some patients with Graves disease spontaneously develop episodes of hypothyroidism.</a:t>
            </a:r>
          </a:p>
          <a:p>
            <a:pPr lvl="0" fontAlgn="base">
              <a:spcBef>
                <a:spcPts val="1000"/>
              </a:spcBef>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In </a:t>
            </a:r>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Graves </a:t>
            </a:r>
            <a:r>
              <a:rPr lang="en-US" sz="1400" b="1" dirty="0" err="1">
                <a:solidFill>
                  <a:srgbClr val="C00000"/>
                </a:solidFill>
                <a:latin typeface="Tahoma" panose="020B0604030504040204" pitchFamily="34" charset="0"/>
                <a:ea typeface="Tahoma" panose="020B0604030504040204" pitchFamily="34" charset="0"/>
                <a:cs typeface="Tahoma" panose="020B0604030504040204" pitchFamily="34" charset="0"/>
              </a:rPr>
              <a:t>ophthalmopathy</a:t>
            </a:r>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pathogenesis; a result of several causes</a:t>
            </a:r>
          </a:p>
          <a:p>
            <a:pPr marL="342900" lvl="0" indent="-342900" fontAlgn="base">
              <a:spcBef>
                <a:spcPts val="1000"/>
              </a:spcBef>
              <a:buFont typeface="Wingdings" charset="2"/>
              <a:buChar char="Ø"/>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marked infiltration of the </a:t>
            </a:r>
            <a:r>
              <a:rPr lang="en-US" sz="1400" dirty="0" err="1">
                <a:solidFill>
                  <a:srgbClr val="000000"/>
                </a:solidFill>
                <a:latin typeface="Tahoma" panose="020B0604030504040204" pitchFamily="34" charset="0"/>
                <a:ea typeface="Tahoma" panose="020B0604030504040204" pitchFamily="34" charset="0"/>
                <a:cs typeface="Tahoma" panose="020B0604030504040204" pitchFamily="34" charset="0"/>
              </a:rPr>
              <a:t>retroorbital</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space by mononuclear cells</a:t>
            </a:r>
          </a:p>
          <a:p>
            <a:pPr marL="342900" lvl="0" indent="-342900" fontAlgn="base">
              <a:spcBef>
                <a:spcPts val="1000"/>
              </a:spcBef>
              <a:buFont typeface="Wingdings" charset="2"/>
              <a:buChar char="Ø"/>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inflammatory edema and swelling of extraocular muscles</a:t>
            </a:r>
          </a:p>
          <a:p>
            <a:pPr marL="342900" lvl="0" indent="-342900" fontAlgn="base">
              <a:spcBef>
                <a:spcPts val="1000"/>
              </a:spcBef>
              <a:buFont typeface="Wingdings" charset="2"/>
              <a:buChar char="Ø"/>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accumulation of extracellular matrix components</a:t>
            </a:r>
          </a:p>
          <a:p>
            <a:pPr marL="342900" lvl="0" indent="-342900" fontAlgn="base">
              <a:spcBef>
                <a:spcPts val="1000"/>
              </a:spcBef>
              <a:buFont typeface="Wingdings" charset="2"/>
              <a:buChar char="Ø"/>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increased numbers of adipocytes </a:t>
            </a:r>
          </a:p>
          <a:p>
            <a:pPr marL="342900" lvl="0" indent="-342900" fontAlgn="base">
              <a:spcBef>
                <a:spcPts val="1000"/>
              </a:spcBef>
              <a:buFont typeface="Wingdings" charset="2"/>
              <a:buChar char="Ø"/>
            </a:pPr>
            <a:endParaRPr lang="en-US" sz="1700" dirty="0">
              <a:solidFill>
                <a:prstClr val="black">
                  <a:lumMod val="75000"/>
                  <a:lumOff val="25000"/>
                </a:prstClr>
              </a:solidFill>
              <a:latin typeface="Century Gothic" panose="020B0502020202020204"/>
            </a:endParaRPr>
          </a:p>
        </p:txBody>
      </p:sp>
      <p:sp>
        <p:nvSpPr>
          <p:cNvPr id="5" name="Content Placeholder 2"/>
          <p:cNvSpPr txBox="1">
            <a:spLocks/>
          </p:cNvSpPr>
          <p:nvPr/>
        </p:nvSpPr>
        <p:spPr>
          <a:xfrm>
            <a:off x="839789" y="1626561"/>
            <a:ext cx="5181600" cy="469868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pic>
        <p:nvPicPr>
          <p:cNvPr id="6" name="Content Placeholder 5"/>
          <p:cNvPicPr>
            <a:picLocks noChangeAspect="1"/>
          </p:cNvPicPr>
          <p:nvPr/>
        </p:nvPicPr>
        <p:blipFill>
          <a:blip r:embed="rId2"/>
          <a:stretch>
            <a:fillRect/>
          </a:stretch>
        </p:blipFill>
        <p:spPr>
          <a:xfrm>
            <a:off x="5019315" y="2911975"/>
            <a:ext cx="1720645" cy="1551885"/>
          </a:xfrm>
          <a:prstGeom prst="rect">
            <a:avLst/>
          </a:prstGeom>
        </p:spPr>
      </p:pic>
      <p:sp>
        <p:nvSpPr>
          <p:cNvPr id="7" name="Title 1"/>
          <p:cNvSpPr txBox="1">
            <a:spLocks/>
          </p:cNvSpPr>
          <p:nvPr/>
        </p:nvSpPr>
        <p:spPr>
          <a:xfrm>
            <a:off x="324573" y="3821037"/>
            <a:ext cx="3245941" cy="290692"/>
          </a:xfrm>
          <a:prstGeom prst="rect">
            <a:avLst/>
          </a:prstGeom>
        </p:spPr>
        <p:txBody>
          <a:bodyPr vert="horz" lIns="91440" tIns="45720" rIns="91440" bIns="45720" rtlCol="0" anchor="t">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defTabSz="457200" rtl="1" eaLnBrk="1" fontAlgn="auto" latinLnBrk="0" hangingPunct="1">
              <a:lnSpc>
                <a:spcPct val="100000"/>
              </a:lnSpc>
              <a:spcBef>
                <a:spcPct val="0"/>
              </a:spcBef>
              <a:spcAft>
                <a:spcPts val="0"/>
              </a:spcAft>
              <a:buClrTx/>
              <a:buSzTx/>
              <a:buFontTx/>
              <a:buNone/>
              <a:tabLst/>
              <a:defRPr/>
            </a:pP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morphology</a:t>
            </a:r>
          </a:p>
        </p:txBody>
      </p:sp>
      <p:sp>
        <p:nvSpPr>
          <p:cNvPr id="8" name="Content Placeholder 2"/>
          <p:cNvSpPr txBox="1">
            <a:spLocks/>
          </p:cNvSpPr>
          <p:nvPr/>
        </p:nvSpPr>
        <p:spPr>
          <a:xfrm>
            <a:off x="503351" y="4148765"/>
            <a:ext cx="6134326" cy="3509394"/>
          </a:xfrm>
          <a:prstGeom prst="rect">
            <a:avLst/>
          </a:prstGeom>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The thyroid gland is enlarged </a:t>
            </a:r>
            <a:r>
              <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rPr>
              <a:t>(usually symmetrically)                          </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due to </a:t>
            </a:r>
            <a:r>
              <a:rPr lang="en-US" sz="1500" b="1" dirty="0">
                <a:solidFill>
                  <a:srgbClr val="000000"/>
                </a:solidFill>
                <a:latin typeface="Tahoma" panose="020B0604030504040204" pitchFamily="34" charset="0"/>
                <a:ea typeface="Tahoma" panose="020B0604030504040204" pitchFamily="34" charset="0"/>
                <a:cs typeface="Tahoma" panose="020B0604030504040204" pitchFamily="34" charset="0"/>
              </a:rPr>
              <a:t>diffuse hypertrophy and hyperplasia of thyroid follicular epithelial cells</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 The gland is usually smooth and soft, and its capsule is intact. </a:t>
            </a:r>
          </a:p>
          <a:p>
            <a:pPr lvl="0" algn="l" rtl="0">
              <a:buClrTx/>
              <a:buFont typeface="Arial" panose="020B0604020202020204" pitchFamily="34" charset="0"/>
              <a:buChar char="•"/>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On microscopic examination, the follicular epithelial cells in untreated cases are </a:t>
            </a:r>
            <a:r>
              <a:rPr lang="en-US" sz="1500" dirty="0">
                <a:solidFill>
                  <a:srgbClr val="C00000"/>
                </a:solidFill>
                <a:latin typeface="Tahoma" panose="020B0604030504040204" pitchFamily="34" charset="0"/>
                <a:ea typeface="Tahoma" panose="020B0604030504040204" pitchFamily="34" charset="0"/>
                <a:cs typeface="Tahoma" panose="020B0604030504040204" pitchFamily="34" charset="0"/>
              </a:rPr>
              <a:t>tall, columnar, and more crowded </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than usual. This crowding often results in the formation of small </a:t>
            </a:r>
            <a:r>
              <a:rPr lang="en-US" sz="1500" dirty="0" err="1">
                <a:solidFill>
                  <a:srgbClr val="C00000"/>
                </a:solidFill>
                <a:latin typeface="Tahoma" panose="020B0604030504040204" pitchFamily="34" charset="0"/>
                <a:ea typeface="Tahoma" panose="020B0604030504040204" pitchFamily="34" charset="0"/>
                <a:cs typeface="Tahoma" panose="020B0604030504040204" pitchFamily="34" charset="0"/>
              </a:rPr>
              <a:t>papillae</a:t>
            </a:r>
            <a:r>
              <a:rPr lang="en-US" sz="1500" dirty="0" err="1">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1000" dirty="0" err="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so</a:t>
            </a:r>
            <a:r>
              <a:rPr lang="en-US" sz="1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papillary thyroid carcinoma could be a </a:t>
            </a:r>
            <a:r>
              <a:rPr lang="en-US" sz="1000" dirty="0" err="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deffrential</a:t>
            </a:r>
            <a:r>
              <a:rPr lang="en-US" sz="100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and we have to exclude it .</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 Such papillae </a:t>
            </a:r>
            <a:r>
              <a:rPr lang="en-US" sz="1500" dirty="0">
                <a:solidFill>
                  <a:srgbClr val="C00000"/>
                </a:solidFill>
                <a:latin typeface="Tahoma" panose="020B0604030504040204" pitchFamily="34" charset="0"/>
                <a:ea typeface="Tahoma" panose="020B0604030504040204" pitchFamily="34" charset="0"/>
                <a:cs typeface="Tahoma" panose="020B0604030504040204" pitchFamily="34" charset="0"/>
              </a:rPr>
              <a:t>lack </a:t>
            </a:r>
            <a:r>
              <a:rPr lang="en-US" sz="1500" dirty="0" err="1">
                <a:solidFill>
                  <a:srgbClr val="C00000"/>
                </a:solidFill>
                <a:latin typeface="Tahoma" panose="020B0604030504040204" pitchFamily="34" charset="0"/>
                <a:ea typeface="Tahoma" panose="020B0604030504040204" pitchFamily="34" charset="0"/>
                <a:cs typeface="Tahoma" panose="020B0604030504040204" pitchFamily="34" charset="0"/>
              </a:rPr>
              <a:t>fibrovascular</a:t>
            </a:r>
            <a:r>
              <a:rPr lang="en-US" sz="1500" dirty="0">
                <a:solidFill>
                  <a:srgbClr val="C00000"/>
                </a:solidFill>
                <a:latin typeface="Tahoma" panose="020B0604030504040204" pitchFamily="34" charset="0"/>
                <a:ea typeface="Tahoma" panose="020B0604030504040204" pitchFamily="34" charset="0"/>
                <a:cs typeface="Tahoma" panose="020B0604030504040204" pitchFamily="34" charset="0"/>
              </a:rPr>
              <a:t> cores</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 in contrast with those of papillary carcinoma. </a:t>
            </a:r>
          </a:p>
          <a:p>
            <a:pPr lvl="0" algn="l" rtl="0">
              <a:buClrTx/>
              <a:buFont typeface="Arial" panose="020B0604020202020204" pitchFamily="34" charset="0"/>
              <a:buChar char="•"/>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The colloid within the follicular lumen is pale, with scalloped margins.</a:t>
            </a:r>
          </a:p>
          <a:p>
            <a:pPr lvl="0" algn="l" rtl="0">
              <a:buClrTx/>
              <a:buFont typeface="Arial" panose="020B0604020202020204" pitchFamily="34" charset="0"/>
              <a:buChar char="•"/>
            </a:pP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 Lymphoid infiltrates, are present throughout the </a:t>
            </a:r>
            <a:r>
              <a:rPr lang="en-US" sz="1500" dirty="0" err="1">
                <a:solidFill>
                  <a:srgbClr val="000000"/>
                </a:solidFill>
                <a:latin typeface="Tahoma" panose="020B0604030504040204" pitchFamily="34" charset="0"/>
                <a:ea typeface="Tahoma" panose="020B0604030504040204" pitchFamily="34" charset="0"/>
                <a:cs typeface="Tahoma" panose="020B0604030504040204" pitchFamily="34" charset="0"/>
              </a:rPr>
              <a:t>interstitium</a:t>
            </a:r>
            <a:r>
              <a:rPr lang="en-US" sz="1500" dirty="0">
                <a:solidFill>
                  <a:srgbClr val="000000"/>
                </a:solidFill>
                <a:latin typeface="Tahoma" panose="020B0604030504040204" pitchFamily="34" charset="0"/>
                <a:ea typeface="Tahoma" panose="020B0604030504040204" pitchFamily="34" charset="0"/>
                <a:cs typeface="Tahoma" panose="020B0604030504040204" pitchFamily="34" charset="0"/>
              </a:rPr>
              <a:t>; germinal centers are common.</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57291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a:stretch>
            <a:fillRect/>
          </a:stretch>
        </p:blipFill>
        <p:spPr>
          <a:xfrm>
            <a:off x="166917" y="900847"/>
            <a:ext cx="2208734" cy="2189029"/>
          </a:xfrm>
          <a:prstGeom prst="rect">
            <a:avLst/>
          </a:prstGeom>
        </p:spPr>
      </p:pic>
      <p:sp>
        <p:nvSpPr>
          <p:cNvPr id="5" name="TextBox 4"/>
          <p:cNvSpPr txBox="1"/>
          <p:nvPr/>
        </p:nvSpPr>
        <p:spPr>
          <a:xfrm>
            <a:off x="30313" y="292029"/>
            <a:ext cx="2481942" cy="369332"/>
          </a:xfrm>
          <a:prstGeom prst="rect">
            <a:avLst/>
          </a:prstGeom>
          <a:noFill/>
        </p:spPr>
        <p:txBody>
          <a:bodyPr wrap="square" rtlCol="0">
            <a:spAutoFit/>
          </a:bodyPr>
          <a:lstStyle/>
          <a:p>
            <a:r>
              <a:rPr lang="en-US" dirty="0">
                <a:latin typeface="Tahoma" charset="0"/>
                <a:ea typeface="Tahoma" charset="0"/>
                <a:cs typeface="Tahoma" charset="0"/>
              </a:rPr>
              <a:t>Microscopic views</a:t>
            </a:r>
          </a:p>
        </p:txBody>
      </p:sp>
      <p:pic>
        <p:nvPicPr>
          <p:cNvPr id="6" name="Content Placeholder 7"/>
          <p:cNvPicPr>
            <a:picLocks noChangeAspect="1"/>
          </p:cNvPicPr>
          <p:nvPr/>
        </p:nvPicPr>
        <p:blipFill>
          <a:blip r:embed="rId3"/>
          <a:stretch>
            <a:fillRect/>
          </a:stretch>
        </p:blipFill>
        <p:spPr>
          <a:xfrm>
            <a:off x="2477251" y="900846"/>
            <a:ext cx="4165600" cy="2189029"/>
          </a:xfrm>
          <a:prstGeom prst="rect">
            <a:avLst/>
          </a:prstGeom>
        </p:spPr>
      </p:pic>
      <p:sp>
        <p:nvSpPr>
          <p:cNvPr id="7" name="Content Placeholder 2"/>
          <p:cNvSpPr txBox="1">
            <a:spLocks/>
          </p:cNvSpPr>
          <p:nvPr/>
        </p:nvSpPr>
        <p:spPr>
          <a:xfrm>
            <a:off x="166917" y="3158251"/>
            <a:ext cx="6346896" cy="1473125"/>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R="0" lvl="0" algn="l" defTabSz="457200" rtl="0" eaLnBrk="1" fontAlgn="auto" latinLnBrk="0" hangingPunct="1">
              <a:lnSpc>
                <a:spcPct val="100000"/>
              </a:lnSpc>
              <a:spcBef>
                <a:spcPts val="1000"/>
              </a:spcBef>
              <a:spcAft>
                <a:spcPts val="0"/>
              </a:spcAft>
              <a:buClrTx/>
              <a:buSzTx/>
              <a:buFont typeface="Arial" charset="0"/>
              <a:buChar char="•"/>
              <a:tabLst/>
              <a:defRPr/>
            </a:pPr>
            <a:r>
              <a:rPr kumimoji="0" lang="en-US" sz="18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rPr>
              <a:t> </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Laboratory findings in Graves disease include elevated serum free T4 and T3 and depressed serum TSH. </a:t>
            </a:r>
          </a:p>
          <a:p>
            <a:pPr marR="0" lvl="0" algn="l" defTabSz="457200" rtl="0" eaLnBrk="1" fontAlgn="auto" latinLnBrk="0" hangingPunct="1">
              <a:lnSpc>
                <a:spcPct val="100000"/>
              </a:lnSpc>
              <a:spcBef>
                <a:spcPts val="1000"/>
              </a:spcBef>
              <a:spcAft>
                <a:spcPts val="0"/>
              </a:spcAft>
              <a:buClrTx/>
              <a:buSzTx/>
              <a:buFont typeface="Arial"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Because of ongoing stimulation of the thyroid follicles by TSIs, radioactive iodine uptake is increased, and radioiodine scans show a diffuse uptake of iodine</a:t>
            </a:r>
          </a:p>
        </p:txBody>
      </p:sp>
      <p:sp>
        <p:nvSpPr>
          <p:cNvPr id="8" name="Title 1"/>
          <p:cNvSpPr txBox="1">
            <a:spLocks/>
          </p:cNvSpPr>
          <p:nvPr/>
        </p:nvSpPr>
        <p:spPr>
          <a:xfrm>
            <a:off x="0" y="4829298"/>
            <a:ext cx="4644180" cy="508000"/>
          </a:xfrm>
          <a:prstGeom prst="rect">
            <a:avLst/>
          </a:prstGeom>
        </p:spPr>
        <p:txBody>
          <a:bodyPr vert="horz" lIns="91440" tIns="45720" rIns="91440" bIns="45720" rtlCol="0" anchor="t">
            <a:normAutofit fontScale="92500"/>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ctr" defTabSz="457200" rtl="1" eaLnBrk="1" fontAlgn="auto" latinLnBrk="0" hangingPunct="1">
              <a:lnSpc>
                <a:spcPct val="100000"/>
              </a:lnSpc>
              <a:spcBef>
                <a:spcPct val="0"/>
              </a:spcBef>
              <a:spcAft>
                <a:spcPts val="0"/>
              </a:spcAft>
              <a:buClrTx/>
              <a:buSzTx/>
              <a:buFontTx/>
              <a:buNone/>
              <a:tabLst/>
              <a:defRPr/>
            </a:pPr>
            <a:r>
              <a:rPr lang="en-US" sz="1800" b="1" dirty="0">
                <a:solidFill>
                  <a:schemeClr val="tx1"/>
                </a:solidFill>
                <a:latin typeface="Tahoma" panose="020B0604030504040204" pitchFamily="34" charset="0"/>
                <a:ea typeface="Tahoma" panose="020B0604030504040204" pitchFamily="34" charset="0"/>
                <a:cs typeface="Tahoma" panose="020B0604030504040204" pitchFamily="34" charset="0"/>
              </a:rPr>
              <a:t>DIFFUSE AND MULTINODULAR GOITER</a:t>
            </a:r>
          </a:p>
        </p:txBody>
      </p:sp>
      <p:sp>
        <p:nvSpPr>
          <p:cNvPr id="9" name="Content Placeholder 4"/>
          <p:cNvSpPr txBox="1">
            <a:spLocks/>
          </p:cNvSpPr>
          <p:nvPr/>
        </p:nvSpPr>
        <p:spPr>
          <a:xfrm>
            <a:off x="295955" y="5225142"/>
            <a:ext cx="6346896" cy="3497944"/>
          </a:xfrm>
          <a:prstGeom prst="rect">
            <a:avLst/>
          </a:prstGeom>
        </p:spPr>
        <p:txBody>
          <a:bodyPr vert="horz" lIns="91440" tIns="45720" rIns="91440" bIns="45720" rtlCol="0">
            <a:normAutofit lnSpcReduction="10000"/>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Goiter: Enlargement of the thyroid, is the most common manifestation of thyroid disease. </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They reflect impaired synthesis of thyroid hormone, most often caused by dietary iodine deficiency</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Pathogenesis of goiter : Impairment of thyroid hormone synthesis leads to a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compensatory rise</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in the serum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TSH</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causes hypertrophy and hyperplasia of thyroid follicular cells and, ultimately, gross enlargement of the thyroid gland. </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The compensatory increase in functional mass of the gland is enough to overcome the hormone deficiency, ensuring a </a:t>
            </a:r>
            <a:r>
              <a:rPr lang="en-US" sz="1400" b="1" dirty="0" err="1">
                <a:solidFill>
                  <a:srgbClr val="C00000"/>
                </a:solidFill>
                <a:latin typeface="Tahoma" panose="020B0604030504040204" pitchFamily="34" charset="0"/>
                <a:ea typeface="Tahoma" panose="020B0604030504040204" pitchFamily="34" charset="0"/>
                <a:cs typeface="Tahoma" panose="020B0604030504040204" pitchFamily="34" charset="0"/>
              </a:rPr>
              <a:t>euthyroid</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metabolic state in the vast majority of affected persons.</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If the underlying disorder is sufficiently the compensatory responses may be inadequate to overcome the impairment in hormone synthesis, resulting in </a:t>
            </a:r>
            <a:r>
              <a:rPr 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goitrous</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hypothyroidism </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349040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23384" y="362857"/>
            <a:ext cx="6438673" cy="3004457"/>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Goiters can be endemic or sporadic.</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diffuse, symmetric enlargement of the gland </a:t>
            </a:r>
            <a:r>
              <a:rPr lang="en-US" sz="1400" b="1" dirty="0">
                <a:solidFill>
                  <a:srgbClr val="000000"/>
                </a:solidFill>
                <a:latin typeface="Tahoma" panose="020B0604030504040204" pitchFamily="34" charset="0"/>
                <a:ea typeface="Tahoma" panose="020B0604030504040204" pitchFamily="34" charset="0"/>
                <a:cs typeface="Tahoma" panose="020B0604030504040204" pitchFamily="34" charset="0"/>
              </a:rPr>
              <a:t>(diffuse goiter): </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The follicles are lined by crowded columnar cells, which may pile up and form projections</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colloid-rich gland </a:t>
            </a:r>
            <a:r>
              <a:rPr lang="en-US" sz="1400" b="1" dirty="0">
                <a:solidFill>
                  <a:srgbClr val="000000"/>
                </a:solidFill>
                <a:latin typeface="Tahoma" panose="020B0604030504040204" pitchFamily="34" charset="0"/>
                <a:ea typeface="Tahoma" panose="020B0604030504040204" pitchFamily="34" charset="0"/>
                <a:cs typeface="Tahoma" panose="020B0604030504040204" pitchFamily="34" charset="0"/>
              </a:rPr>
              <a:t>(colloid goiter)</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All long-standing diffuse goiters convert into </a:t>
            </a:r>
            <a:r>
              <a:rPr lang="en-US" sz="1400" b="1" dirty="0">
                <a:solidFill>
                  <a:srgbClr val="000000"/>
                </a:solidFill>
                <a:latin typeface="Tahoma" panose="020B0604030504040204" pitchFamily="34" charset="0"/>
                <a:ea typeface="Tahoma" panose="020B0604030504040204" pitchFamily="34" charset="0"/>
                <a:cs typeface="Tahoma" panose="020B0604030504040204" pitchFamily="34" charset="0"/>
              </a:rPr>
              <a:t>multinodular goiters</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Multinodular goiters typically are hormonally silent, although a minority (approximately 10% over 10 years) can manifest with thyrotoxicosis secondary to the development of </a:t>
            </a:r>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autonomous</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nodules that produce thyroid hormone independent of TSH stimulation. This condition, known as </a:t>
            </a:r>
            <a:r>
              <a:rPr lang="en-US" sz="1400" b="1" i="1" dirty="0">
                <a:solidFill>
                  <a:srgbClr val="C00000"/>
                </a:solidFill>
                <a:latin typeface="Tahoma" panose="020B0604030504040204" pitchFamily="34" charset="0"/>
                <a:ea typeface="Tahoma" panose="020B0604030504040204" pitchFamily="34" charset="0"/>
                <a:cs typeface="Tahoma" panose="020B0604030504040204" pitchFamily="34" charset="0"/>
              </a:rPr>
              <a:t>toxic multinodular goiter </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or </a:t>
            </a:r>
            <a:r>
              <a:rPr lang="en-US" sz="1400" b="1" i="1" dirty="0">
                <a:solidFill>
                  <a:srgbClr val="C00000"/>
                </a:solidFill>
                <a:latin typeface="Tahoma" panose="020B0604030504040204" pitchFamily="34" charset="0"/>
                <a:ea typeface="Tahoma" panose="020B0604030504040204" pitchFamily="34" charset="0"/>
                <a:cs typeface="Tahoma" panose="020B0604030504040204" pitchFamily="34" charset="0"/>
              </a:rPr>
              <a:t>Plummer syndrome</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sp>
        <p:nvSpPr>
          <p:cNvPr id="6" name="Title 1"/>
          <p:cNvSpPr txBox="1">
            <a:spLocks/>
          </p:cNvSpPr>
          <p:nvPr/>
        </p:nvSpPr>
        <p:spPr>
          <a:xfrm>
            <a:off x="41956" y="3400458"/>
            <a:ext cx="6249987" cy="580577"/>
          </a:xfrm>
          <a:prstGeom prst="rect">
            <a:avLst/>
          </a:prstGeom>
        </p:spPr>
        <p:txBody>
          <a:bodyPr vert="horz" lIns="91440" tIns="45720" rIns="91440" bIns="45720" rtlCol="0" anchor="t">
            <a:normAutofit fontScale="60000" lnSpcReduction="20000"/>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l" defTabSz="457200" rtl="1" eaLnBrk="1" fontAlgn="auto" latinLnBrk="0" hangingPunct="1">
              <a:lnSpc>
                <a:spcPct val="100000"/>
              </a:lnSpc>
              <a:spcBef>
                <a:spcPct val="0"/>
              </a:spcBef>
              <a:spcAft>
                <a:spcPts val="0"/>
              </a:spcAft>
              <a:buClrTx/>
              <a:buSzTx/>
              <a:buFontTx/>
              <a:buNone/>
              <a:tabLst/>
              <a:defRPr/>
            </a:pPr>
            <a:r>
              <a:rPr lang="en-US" sz="2700" dirty="0">
                <a:solidFill>
                  <a:schemeClr val="tx1"/>
                </a:solidFill>
                <a:latin typeface="Tahoma" charset="0"/>
                <a:ea typeface="Tahoma" charset="0"/>
                <a:cs typeface="Tahoma" charset="0"/>
              </a:rPr>
              <a:t>Goiter can arise in the following settings</a:t>
            </a:r>
            <a:r>
              <a:rPr lang="en-US" sz="3000" dirty="0">
                <a:solidFill>
                  <a:schemeClr val="tx1"/>
                </a:solidFill>
                <a:latin typeface="Tahoma" charset="0"/>
                <a:ea typeface="Tahoma" charset="0"/>
                <a:cs typeface="Tahoma" charset="0"/>
              </a:rPr>
              <a:t>:</a:t>
            </a:r>
            <a:br>
              <a:rPr lang="en-US" sz="3400" dirty="0">
                <a:solidFill>
                  <a:schemeClr val="tx1"/>
                </a:solidFill>
                <a:latin typeface="Tahoma" charset="0"/>
                <a:ea typeface="Tahoma" charset="0"/>
                <a:cs typeface="Tahoma" charset="0"/>
              </a:rPr>
            </a:br>
            <a:endParaRPr lang="ar-SA" sz="3400" dirty="0">
              <a:solidFill>
                <a:schemeClr val="tx1"/>
              </a:solidFill>
              <a:latin typeface="Tahoma" charset="0"/>
              <a:ea typeface="Tahoma" charset="0"/>
              <a:cs typeface="Tahoma" charset="0"/>
            </a:endParaRPr>
          </a:p>
        </p:txBody>
      </p:sp>
      <p:sp>
        <p:nvSpPr>
          <p:cNvPr id="7" name="Content Placeholder 2"/>
          <p:cNvSpPr txBox="1">
            <a:spLocks/>
          </p:cNvSpPr>
          <p:nvPr/>
        </p:nvSpPr>
        <p:spPr>
          <a:xfrm>
            <a:off x="499156" y="3686631"/>
            <a:ext cx="5335588" cy="2104571"/>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R="0" lvl="0" algn="l" defTabSz="457200" rtl="0" eaLnBrk="1" fontAlgn="auto" latinLnBrk="0" hangingPunct="1">
              <a:lnSpc>
                <a:spcPct val="100000"/>
              </a:lnSpc>
              <a:spcBef>
                <a:spcPts val="1000"/>
              </a:spcBef>
              <a:spcAft>
                <a:spcPts val="0"/>
              </a:spcAft>
              <a:buClrTx/>
              <a:buSzTx/>
              <a:buFont typeface="+mj-lt"/>
              <a:buAutoNum type="arabicPeriod"/>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Endemic goiter due to iodine deficiency</a:t>
            </a:r>
          </a:p>
          <a:p>
            <a:pPr marR="0" lvl="0" algn="l" defTabSz="457200" rtl="0" eaLnBrk="1" fontAlgn="auto" latinLnBrk="0" hangingPunct="1">
              <a:lnSpc>
                <a:spcPct val="100000"/>
              </a:lnSpc>
              <a:spcBef>
                <a:spcPts val="1000"/>
              </a:spcBef>
              <a:spcAft>
                <a:spcPts val="0"/>
              </a:spcAft>
              <a:buClrTx/>
              <a:buSzTx/>
              <a:buFont typeface="+mj-lt"/>
              <a:buAutoNum type="arabicPeriod"/>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ingestion of certain food e.g. cabbage</a:t>
            </a:r>
          </a:p>
          <a:p>
            <a:pPr marR="0" lvl="0" algn="l" defTabSz="457200" rtl="0" eaLnBrk="1" fontAlgn="auto" latinLnBrk="0" hangingPunct="1">
              <a:lnSpc>
                <a:spcPct val="100000"/>
              </a:lnSpc>
              <a:spcBef>
                <a:spcPts val="1000"/>
              </a:spcBef>
              <a:spcAft>
                <a:spcPts val="0"/>
              </a:spcAft>
              <a:buClrTx/>
              <a:buSzTx/>
              <a:buFont typeface="+mj-lt"/>
              <a:buAutoNum type="arabicPeriod"/>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Rare inherited defect in thyroid hormone synthesis</a:t>
            </a:r>
          </a:p>
          <a:p>
            <a:pPr marR="0" lvl="0" algn="l" defTabSz="457200" rtl="0" eaLnBrk="1" fontAlgn="auto" latinLnBrk="0" hangingPunct="1">
              <a:lnSpc>
                <a:spcPct val="100000"/>
              </a:lnSpc>
              <a:spcBef>
                <a:spcPts val="1000"/>
              </a:spcBef>
              <a:spcAft>
                <a:spcPts val="0"/>
              </a:spcAft>
              <a:buClrTx/>
              <a:buSzTx/>
              <a:buFont typeface="+mj-lt"/>
              <a:buAutoNum type="arabicPeriod"/>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Drug induced</a:t>
            </a:r>
            <a:endParaRPr lang="ar-SA"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E4C592C9-E962-48E4-92E3-F25B611C1ED6}"/>
              </a:ext>
            </a:extLst>
          </p:cNvPr>
          <p:cNvPicPr>
            <a:picLocks noChangeAspect="1"/>
          </p:cNvPicPr>
          <p:nvPr/>
        </p:nvPicPr>
        <p:blipFill>
          <a:blip r:embed="rId2"/>
          <a:stretch>
            <a:fillRect/>
          </a:stretch>
        </p:blipFill>
        <p:spPr>
          <a:xfrm>
            <a:off x="3849932" y="6679605"/>
            <a:ext cx="2405965" cy="2347283"/>
          </a:xfrm>
          <a:prstGeom prst="rect">
            <a:avLst/>
          </a:prstGeom>
        </p:spPr>
      </p:pic>
      <p:sp>
        <p:nvSpPr>
          <p:cNvPr id="9" name="Content Placeholder 2"/>
          <p:cNvSpPr txBox="1">
            <a:spLocks/>
          </p:cNvSpPr>
          <p:nvPr/>
        </p:nvSpPr>
        <p:spPr>
          <a:xfrm>
            <a:off x="179843" y="5400396"/>
            <a:ext cx="6293528" cy="3777622"/>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Multinodular goiters are </a:t>
            </a:r>
            <a:r>
              <a:rPr lang="en-US" sz="1400" dirty="0" err="1">
                <a:solidFill>
                  <a:srgbClr val="000000"/>
                </a:solidFill>
                <a:latin typeface="Tahoma" panose="020B0604030504040204" pitchFamily="34" charset="0"/>
                <a:ea typeface="Tahoma" panose="020B0604030504040204" pitchFamily="34" charset="0"/>
                <a:cs typeface="Tahoma" panose="020B0604030504040204" pitchFamily="34" charset="0"/>
              </a:rPr>
              <a:t>multilobulate</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asymmetrically</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enlarged glands, which may attain massive size. </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On cut surface, irregular nodules containing variable amounts of brown, gelatinous colloid are evident . Older lesions often show areas of fibrosis, hemorrhage, calcification, and cystic change. </a:t>
            </a:r>
          </a:p>
          <a:p>
            <a:pPr marL="0" marR="0" lvl="0" indent="0" algn="l" defTabSz="457200" rtl="0" eaLnBrk="1" fontAlgn="auto" latinLnBrk="0" hangingPunct="1">
              <a:lnSpc>
                <a:spcPct val="100000"/>
              </a:lnSpc>
              <a:spcBef>
                <a:spcPts val="1000"/>
              </a:spcBef>
              <a:spcAft>
                <a:spcPts val="0"/>
              </a:spcAft>
              <a:buClr>
                <a:srgbClr val="A53010"/>
              </a:buClr>
              <a:buSzTx/>
              <a:buNone/>
              <a:tabLst/>
              <a:defRPr/>
            </a:pPr>
            <a:endParaRPr kumimoji="0" lang="ar-SA" sz="18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Tahoma" panose="020B0604030504040204" pitchFamily="34" charset="0"/>
            </a:endParaRPr>
          </a:p>
        </p:txBody>
      </p:sp>
      <p:pic>
        <p:nvPicPr>
          <p:cNvPr id="10" name="Content Placeholder 3"/>
          <p:cNvPicPr>
            <a:picLocks noChangeAspect="1"/>
          </p:cNvPicPr>
          <p:nvPr/>
        </p:nvPicPr>
        <p:blipFill>
          <a:blip r:embed="rId3"/>
          <a:stretch>
            <a:fillRect/>
          </a:stretch>
        </p:blipFill>
        <p:spPr>
          <a:xfrm>
            <a:off x="246861" y="6650892"/>
            <a:ext cx="3603071" cy="2375996"/>
          </a:xfrm>
          <a:prstGeom prst="rect">
            <a:avLst/>
          </a:prstGeom>
        </p:spPr>
      </p:pic>
      <p:sp>
        <p:nvSpPr>
          <p:cNvPr id="11" name="Title 1"/>
          <p:cNvSpPr txBox="1">
            <a:spLocks/>
          </p:cNvSpPr>
          <p:nvPr/>
        </p:nvSpPr>
        <p:spPr>
          <a:xfrm>
            <a:off x="179843" y="5102103"/>
            <a:ext cx="8655646" cy="316281"/>
          </a:xfrm>
          <a:prstGeom prst="rect">
            <a:avLst/>
          </a:prstGeom>
        </p:spPr>
        <p:txBody>
          <a:bodyPr vert="horz" lIns="91440" tIns="45720" rIns="91440" bIns="45720" rtlCol="0" anchor="t">
            <a:normAutofit lnSpcReduction="10000"/>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l" defTabSz="457200" rtl="1" eaLnBrk="1" fontAlgn="auto" latinLnBrk="0" hangingPunct="1">
              <a:lnSpc>
                <a:spcPct val="100000"/>
              </a:lnSpc>
              <a:spcBef>
                <a:spcPct val="0"/>
              </a:spcBef>
              <a:spcAft>
                <a:spcPts val="0"/>
              </a:spcAft>
              <a:buClrTx/>
              <a:buSzTx/>
              <a:buFontTx/>
              <a:buNone/>
              <a:tabLst/>
              <a:defRPr/>
            </a:pPr>
            <a:r>
              <a:rPr lang="en-US" sz="1600" dirty="0">
                <a:solidFill>
                  <a:schemeClr val="tx1"/>
                </a:solidFill>
                <a:latin typeface="+mn-lt"/>
                <a:ea typeface="+mn-ea"/>
                <a:cs typeface="+mn-cs"/>
              </a:rPr>
              <a:t>Multinodular goiter </a:t>
            </a:r>
            <a:endParaRPr lang="ar-SA" sz="1600" dirty="0">
              <a:solidFill>
                <a:schemeClr val="tx1"/>
              </a:solidFill>
              <a:latin typeface="+mn-lt"/>
              <a:ea typeface="+mn-ea"/>
              <a:cs typeface="+mn-cs"/>
            </a:endParaRPr>
          </a:p>
        </p:txBody>
      </p:sp>
    </p:spTree>
    <p:extLst>
      <p:ext uri="{BB962C8B-B14F-4D97-AF65-F5344CB8AC3E}">
        <p14:creationId xmlns:p14="http://schemas.microsoft.com/office/powerpoint/2010/main" val="460156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B5FA28F-3234-4367-9794-552296B60D48}"/>
              </a:ext>
            </a:extLst>
          </p:cNvPr>
          <p:cNvSpPr txBox="1">
            <a:spLocks/>
          </p:cNvSpPr>
          <p:nvPr/>
        </p:nvSpPr>
        <p:spPr>
          <a:xfrm>
            <a:off x="517383" y="665146"/>
            <a:ext cx="3018971" cy="2338753"/>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l" rtl="0">
              <a:buClrTx/>
              <a:buFont typeface="Arial" panose="020B0604020202020204" pitchFamily="34" charset="0"/>
              <a:buChar cha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The microscopic appearance includes colloid-rich follicles lined by flattened, inactive epithelium and areas of follicular epithelial hypertrophy and hyperplasia</a:t>
            </a:r>
          </a:p>
        </p:txBody>
      </p:sp>
      <p:pic>
        <p:nvPicPr>
          <p:cNvPr id="5" name="Picture 4"/>
          <p:cNvPicPr>
            <a:picLocks noChangeAspect="1"/>
          </p:cNvPicPr>
          <p:nvPr/>
        </p:nvPicPr>
        <p:blipFill>
          <a:blip r:embed="rId2"/>
          <a:stretch>
            <a:fillRect/>
          </a:stretch>
        </p:blipFill>
        <p:spPr>
          <a:xfrm>
            <a:off x="3730172" y="307871"/>
            <a:ext cx="2478952" cy="2696028"/>
          </a:xfrm>
          <a:prstGeom prst="rect">
            <a:avLst/>
          </a:prstGeom>
        </p:spPr>
      </p:pic>
      <p:sp>
        <p:nvSpPr>
          <p:cNvPr id="6" name="Title 1"/>
          <p:cNvSpPr txBox="1">
            <a:spLocks/>
          </p:cNvSpPr>
          <p:nvPr/>
        </p:nvSpPr>
        <p:spPr>
          <a:xfrm>
            <a:off x="203830" y="3015216"/>
            <a:ext cx="4765818" cy="464456"/>
          </a:xfrm>
          <a:prstGeom prst="rect">
            <a:avLst/>
          </a:prstGeom>
        </p:spPr>
        <p:txBody>
          <a:bodyPr vert="horz" lIns="91440" tIns="45720" rIns="91440" bIns="45720" rtlCol="0" anchor="t">
            <a:norm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marL="0" marR="0" lvl="0" indent="0" algn="l" defTabSz="457200" rtl="1" eaLnBrk="1" fontAlgn="auto" latinLnBrk="0" hangingPunct="1">
              <a:lnSpc>
                <a:spcPct val="100000"/>
              </a:lnSpc>
              <a:spcBef>
                <a:spcPct val="0"/>
              </a:spcBef>
              <a:spcAft>
                <a:spcPts val="0"/>
              </a:spcAft>
              <a:buClrTx/>
              <a:buSzTx/>
              <a:buFontTx/>
              <a:buNone/>
              <a:tabLst/>
              <a:defRPr/>
            </a:pPr>
            <a:r>
              <a:rPr lang="en-US" sz="1600" dirty="0">
                <a:solidFill>
                  <a:schemeClr val="tx1"/>
                </a:solidFill>
                <a:latin typeface="Tahoma" charset="0"/>
                <a:ea typeface="Tahoma" charset="0"/>
                <a:cs typeface="Tahoma" charset="0"/>
              </a:rPr>
              <a:t>Clinical features </a:t>
            </a:r>
          </a:p>
        </p:txBody>
      </p:sp>
      <p:sp>
        <p:nvSpPr>
          <p:cNvPr id="7" name="Content Placeholder 2"/>
          <p:cNvSpPr txBox="1">
            <a:spLocks/>
          </p:cNvSpPr>
          <p:nvPr/>
        </p:nvSpPr>
        <p:spPr>
          <a:xfrm>
            <a:off x="314183" y="3453841"/>
            <a:ext cx="6130160" cy="3556559"/>
          </a:xfrm>
          <a:prstGeom prst="rect">
            <a:avLst/>
          </a:prstGeom>
        </p:spPr>
        <p:txBody>
          <a:bodyPr vert="horz" lIns="91440" tIns="45720" rIns="91440" bIns="45720" rtlCol="0">
            <a:norm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The dominant clinical features of goiter are those caused by the mass effects of the enlarged gland. </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In addition to the obvious cosmetic problem of a large neck mass, goiters also may cause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airway obstruction, dysphagia</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and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compression of large vessels in the neck </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a </a:t>
            </a:r>
            <a:r>
              <a:rPr lang="en-US" sz="1400" dirty="0" err="1">
                <a:solidFill>
                  <a:srgbClr val="000000"/>
                </a:solidFill>
                <a:latin typeface="Tahoma" panose="020B0604030504040204" pitchFamily="34" charset="0"/>
                <a:ea typeface="Tahoma" panose="020B0604030504040204" pitchFamily="34" charset="0"/>
                <a:cs typeface="Tahoma" panose="020B0604030504040204" pitchFamily="34" charset="0"/>
              </a:rPr>
              <a:t>hyperfunctioning</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(toxic) nodule may develop within a long-standing goiter, resulting in hyperthyroidism. </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The incidence of malignancy in long-standing multinodular goiters is low (less than 5%) but not zero, and concern for malignancy arises with goiters that demonstrate sudden changes in size or associated symptoms (e.g., hoarseness).</a:t>
            </a:r>
          </a:p>
          <a:p>
            <a:pPr marL="342900" marR="0" lvl="0" indent="-342900" algn="r" defTabSz="457200" rtl="1" eaLnBrk="1" fontAlgn="auto" latinLnBrk="0" hangingPunct="1">
              <a:lnSpc>
                <a:spcPct val="100000"/>
              </a:lnSpc>
              <a:spcBef>
                <a:spcPts val="1000"/>
              </a:spcBef>
              <a:spcAft>
                <a:spcPts val="0"/>
              </a:spcAft>
              <a:buClr>
                <a:srgbClr val="A53010"/>
              </a:buClr>
              <a:buSzTx/>
              <a:buFont typeface="Wingdings 3" charset="2"/>
              <a:buChar char=""/>
              <a:tabLst/>
              <a:defRPr/>
            </a:pP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99109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0D7AD-1729-4485-809A-290E05380FAC}"/>
              </a:ext>
            </a:extLst>
          </p:cNvPr>
          <p:cNvSpPr>
            <a:spLocks noGrp="1"/>
          </p:cNvSpPr>
          <p:nvPr>
            <p:ph type="title"/>
          </p:nvPr>
        </p:nvSpPr>
        <p:spPr>
          <a:xfrm>
            <a:off x="342900" y="163035"/>
            <a:ext cx="6172200" cy="1524000"/>
          </a:xfrm>
        </p:spPr>
        <p:txBody>
          <a:bodyPr>
            <a:normAutofit/>
          </a:bodyPr>
          <a:lstStyle/>
          <a:p>
            <a:r>
              <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rPr>
              <a:t>Robbins Basic Pathology notes</a:t>
            </a:r>
            <a:br>
              <a:rPr lang="ar-SA" sz="2400" dirty="0">
                <a:solidFill>
                  <a:srgbClr val="C00000"/>
                </a:solidFill>
                <a:latin typeface="Tahoma" panose="020B0604030504040204" pitchFamily="34" charset="0"/>
                <a:ea typeface="Tahoma" panose="020B0604030504040204" pitchFamily="34" charset="0"/>
                <a:cs typeface="Tahoma" panose="020B0604030504040204" pitchFamily="34" charset="0"/>
              </a:rPr>
            </a:br>
            <a:r>
              <a:rPr lang="en-US" sz="12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(these are the extra information from Robbins)</a:t>
            </a:r>
            <a:endParaRPr lang="en-US" sz="2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B7BAFDCC-6A36-46D7-95F7-B8241CF698FA}"/>
              </a:ext>
            </a:extLst>
          </p:cNvPr>
          <p:cNvSpPr>
            <a:spLocks noGrp="1"/>
          </p:cNvSpPr>
          <p:nvPr>
            <p:ph idx="1"/>
          </p:nvPr>
        </p:nvSpPr>
        <p:spPr>
          <a:xfrm>
            <a:off x="342900" y="1429127"/>
            <a:ext cx="6172200" cy="6034617"/>
          </a:xfrm>
        </p:spPr>
        <p:txBody>
          <a:bodyPr>
            <a:noAutofit/>
          </a:bodyPr>
          <a:lstStyle/>
          <a:p>
            <a:r>
              <a:rPr lang="en-US" sz="1400" dirty="0">
                <a:latin typeface="Tahoma" panose="020B0604030504040204" pitchFamily="34" charset="0"/>
                <a:ea typeface="Tahoma" panose="020B0604030504040204" pitchFamily="34" charset="0"/>
                <a:cs typeface="Tahoma" panose="020B0604030504040204" pitchFamily="34" charset="0"/>
              </a:rPr>
              <a:t>Clinical manifestations of thyrotoxicosis are duo to two main reasons </a:t>
            </a:r>
            <a:r>
              <a:rPr lang="en-US" sz="1400" u="sng" dirty="0">
                <a:latin typeface="Tahoma" panose="020B0604030504040204" pitchFamily="34" charset="0"/>
                <a:ea typeface="Tahoma" panose="020B0604030504040204" pitchFamily="34" charset="0"/>
                <a:cs typeface="Tahoma" panose="020B0604030504040204" pitchFamily="34" charset="0"/>
              </a:rPr>
              <a:t>hypermetabolic state </a:t>
            </a:r>
            <a:r>
              <a:rPr lang="en-US" sz="1400" dirty="0">
                <a:latin typeface="Tahoma" panose="020B0604030504040204" pitchFamily="34" charset="0"/>
                <a:ea typeface="Tahoma" panose="020B0604030504040204" pitchFamily="34" charset="0"/>
                <a:cs typeface="Tahoma" panose="020B0604030504040204" pitchFamily="34" charset="0"/>
              </a:rPr>
              <a:t>and </a:t>
            </a:r>
            <a:r>
              <a:rPr lang="en-US" sz="1400" u="sng" dirty="0">
                <a:latin typeface="Tahoma" panose="020B0604030504040204" pitchFamily="34" charset="0"/>
                <a:ea typeface="Tahoma" panose="020B0604030504040204" pitchFamily="34" charset="0"/>
                <a:cs typeface="Tahoma" panose="020B0604030504040204" pitchFamily="34" charset="0"/>
              </a:rPr>
              <a:t>over activity of sympathetic nervous system</a:t>
            </a:r>
            <a:r>
              <a:rPr lang="en-US" sz="1400" dirty="0">
                <a:latin typeface="Tahoma" panose="020B0604030504040204" pitchFamily="34" charset="0"/>
                <a:ea typeface="Tahoma" panose="020B0604030504040204" pitchFamily="34" charset="0"/>
                <a:cs typeface="Tahoma" panose="020B0604030504040204" pitchFamily="34" charset="0"/>
              </a:rPr>
              <a:t>.</a:t>
            </a:r>
          </a:p>
          <a:p>
            <a:r>
              <a:rPr lang="en-US" sz="1400" dirty="0">
                <a:latin typeface="Tahoma" panose="020B0604030504040204" pitchFamily="34" charset="0"/>
                <a:ea typeface="Tahoma" panose="020B0604030504040204" pitchFamily="34" charset="0"/>
                <a:cs typeface="Tahoma" panose="020B0604030504040204" pitchFamily="34" charset="0"/>
              </a:rPr>
              <a:t>In Hyperthyroidism there is weight loss despite increased appetite</a:t>
            </a:r>
          </a:p>
          <a:p>
            <a:r>
              <a:rPr lang="en-US" sz="1400" dirty="0" err="1">
                <a:latin typeface="Tahoma" panose="020B0604030504040204" pitchFamily="34" charset="0"/>
                <a:ea typeface="Tahoma" panose="020B0604030504040204" pitchFamily="34" charset="0"/>
                <a:cs typeface="Tahoma" panose="020B0604030504040204" pitchFamily="34" charset="0"/>
              </a:rPr>
              <a:t>Occular</a:t>
            </a:r>
            <a:r>
              <a:rPr lang="en-US" sz="1400" dirty="0">
                <a:latin typeface="Tahoma" panose="020B0604030504040204" pitchFamily="34" charset="0"/>
                <a:ea typeface="Tahoma" panose="020B0604030504040204" pitchFamily="34" charset="0"/>
                <a:cs typeface="Tahoma" panose="020B0604030504040204" pitchFamily="34" charset="0"/>
              </a:rPr>
              <a:t> manifestation in hyperthyroidism : Staring gaze and lid lag are duo to over stimulation of the </a:t>
            </a:r>
            <a:r>
              <a:rPr lang="en-US" sz="1400" dirty="0" err="1">
                <a:latin typeface="Tahoma" panose="020B0604030504040204" pitchFamily="34" charset="0"/>
                <a:ea typeface="Tahoma" panose="020B0604030504040204" pitchFamily="34" charset="0"/>
                <a:cs typeface="Tahoma" panose="020B0604030504040204" pitchFamily="34" charset="0"/>
              </a:rPr>
              <a:t>levator</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palpebrae</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superioris</a:t>
            </a:r>
            <a:r>
              <a:rPr lang="en-US" sz="1400" dirty="0">
                <a:latin typeface="Tahoma" panose="020B0604030504040204" pitchFamily="34" charset="0"/>
                <a:ea typeface="Tahoma" panose="020B0604030504040204" pitchFamily="34" charset="0"/>
                <a:cs typeface="Tahoma" panose="020B0604030504040204" pitchFamily="34" charset="0"/>
              </a:rPr>
              <a:t> by the </a:t>
            </a:r>
            <a:r>
              <a:rPr lang="en-US" sz="1400" dirty="0" err="1">
                <a:latin typeface="Tahoma" panose="020B0604030504040204" pitchFamily="34" charset="0"/>
                <a:ea typeface="Tahoma" panose="020B0604030504040204" pitchFamily="34" charset="0"/>
                <a:cs typeface="Tahoma" panose="020B0604030504040204" pitchFamily="34" charset="0"/>
              </a:rPr>
              <a:t>sympathatic</a:t>
            </a:r>
            <a:r>
              <a:rPr lang="en-US" sz="1400" dirty="0">
                <a:latin typeface="Tahoma" panose="020B0604030504040204" pitchFamily="34" charset="0"/>
                <a:ea typeface="Tahoma" panose="020B0604030504040204" pitchFamily="34" charset="0"/>
                <a:cs typeface="Tahoma" panose="020B0604030504040204" pitchFamily="34" charset="0"/>
              </a:rPr>
              <a:t> system </a:t>
            </a:r>
          </a:p>
          <a:p>
            <a:r>
              <a:rPr lang="en-US" sz="1400" dirty="0">
                <a:latin typeface="Tahoma" panose="020B0604030504040204" pitchFamily="34" charset="0"/>
                <a:ea typeface="Tahoma" panose="020B0604030504040204" pitchFamily="34" charset="0"/>
                <a:cs typeface="Tahoma" panose="020B0604030504040204" pitchFamily="34" charset="0"/>
              </a:rPr>
              <a:t>The difference in </a:t>
            </a:r>
            <a:r>
              <a:rPr lang="en-US" sz="1400" u="sng" dirty="0">
                <a:latin typeface="Tahoma" panose="020B0604030504040204" pitchFamily="34" charset="0"/>
                <a:ea typeface="Tahoma" panose="020B0604030504040204" pitchFamily="34" charset="0"/>
                <a:cs typeface="Tahoma" panose="020B0604030504040204" pitchFamily="34" charset="0"/>
              </a:rPr>
              <a:t>endemic</a:t>
            </a:r>
            <a:r>
              <a:rPr lang="en-US" sz="1400" dirty="0">
                <a:latin typeface="Tahoma" panose="020B0604030504040204" pitchFamily="34" charset="0"/>
                <a:ea typeface="Tahoma" panose="020B0604030504040204" pitchFamily="34" charset="0"/>
                <a:cs typeface="Tahoma" panose="020B0604030504040204" pitchFamily="34" charset="0"/>
              </a:rPr>
              <a:t> and </a:t>
            </a:r>
            <a:r>
              <a:rPr lang="en-US" sz="1400" u="sng" dirty="0">
                <a:latin typeface="Tahoma" panose="020B0604030504040204" pitchFamily="34" charset="0"/>
                <a:ea typeface="Tahoma" panose="020B0604030504040204" pitchFamily="34" charset="0"/>
                <a:cs typeface="Tahoma" panose="020B0604030504040204" pitchFamily="34" charset="0"/>
              </a:rPr>
              <a:t>sporadic</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critinism</a:t>
            </a:r>
            <a:r>
              <a:rPr lang="en-US" sz="1400" dirty="0">
                <a:latin typeface="Tahoma" panose="020B0604030504040204" pitchFamily="34" charset="0"/>
                <a:ea typeface="Tahoma" panose="020B0604030504040204" pitchFamily="34" charset="0"/>
                <a:cs typeface="Tahoma" panose="020B0604030504040204" pitchFamily="34" charset="0"/>
              </a:rPr>
              <a:t> is that in </a:t>
            </a:r>
            <a:r>
              <a:rPr lang="en-US" sz="1400" u="sng" dirty="0">
                <a:latin typeface="Tahoma" panose="020B0604030504040204" pitchFamily="34" charset="0"/>
                <a:ea typeface="Tahoma" panose="020B0604030504040204" pitchFamily="34" charset="0"/>
                <a:cs typeface="Tahoma" panose="020B0604030504040204" pitchFamily="34" charset="0"/>
              </a:rPr>
              <a:t>endemic cretinism is duo to areas that lack iodine</a:t>
            </a:r>
            <a:r>
              <a:rPr lang="en-US" sz="1400" dirty="0">
                <a:latin typeface="Tahoma" panose="020B0604030504040204" pitchFamily="34" charset="0"/>
                <a:ea typeface="Tahoma" panose="020B0604030504040204" pitchFamily="34" charset="0"/>
                <a:cs typeface="Tahoma" panose="020B0604030504040204" pitchFamily="34" charset="0"/>
              </a:rPr>
              <a:t> example mountainous areas such as the Himalayas and the Andes . While </a:t>
            </a:r>
            <a:r>
              <a:rPr lang="en-US" sz="1400" u="sng" dirty="0">
                <a:latin typeface="Tahoma" panose="020B0604030504040204" pitchFamily="34" charset="0"/>
                <a:ea typeface="Tahoma" panose="020B0604030504040204" pitchFamily="34" charset="0"/>
                <a:cs typeface="Tahoma" panose="020B0604030504040204" pitchFamily="34" charset="0"/>
              </a:rPr>
              <a:t>sporadic is duo to enzyme defects that interfere with the thyroid hormone synthesis </a:t>
            </a:r>
          </a:p>
          <a:p>
            <a:r>
              <a:rPr lang="en-US" sz="1400" dirty="0">
                <a:latin typeface="Tahoma" panose="020B0604030504040204" pitchFamily="34" charset="0"/>
                <a:ea typeface="Tahoma" panose="020B0604030504040204" pitchFamily="34" charset="0"/>
                <a:cs typeface="Tahoma" panose="020B0604030504040204" pitchFamily="34" charset="0"/>
              </a:rPr>
              <a:t>In hypothyroidism </a:t>
            </a:r>
            <a:r>
              <a:rPr lang="en-US" sz="1400" u="sng" dirty="0">
                <a:latin typeface="Tahoma" panose="020B0604030504040204" pitchFamily="34" charset="0"/>
                <a:ea typeface="Tahoma" panose="020B0604030504040204" pitchFamily="34" charset="0"/>
                <a:cs typeface="Tahoma" panose="020B0604030504040204" pitchFamily="34" charset="0"/>
              </a:rPr>
              <a:t>mucopolysaccharides</a:t>
            </a:r>
            <a:r>
              <a:rPr lang="en-US" sz="1400" dirty="0">
                <a:latin typeface="Tahoma" panose="020B0604030504040204" pitchFamily="34" charset="0"/>
                <a:ea typeface="Tahoma" panose="020B0604030504040204" pitchFamily="34" charset="0"/>
                <a:cs typeface="Tahoma" panose="020B0604030504040204" pitchFamily="34" charset="0"/>
              </a:rPr>
              <a:t> rich edematous fluid accumulates in the skin , subcutaneous tissue and a number of visceral sites.</a:t>
            </a:r>
          </a:p>
          <a:p>
            <a:r>
              <a:rPr lang="en-US" sz="1400" dirty="0">
                <a:latin typeface="Tahoma" panose="020B0604030504040204" pitchFamily="34" charset="0"/>
                <a:ea typeface="Tahoma" panose="020B0604030504040204" pitchFamily="34" charset="0"/>
                <a:cs typeface="Tahoma" panose="020B0604030504040204" pitchFamily="34" charset="0"/>
              </a:rPr>
              <a:t>Multiple autoimmune mechanisms account for Hashimoto disease. </a:t>
            </a:r>
            <a:r>
              <a:rPr lang="en-US" sz="1400" u="sng" dirty="0">
                <a:latin typeface="Tahoma" panose="020B0604030504040204" pitchFamily="34" charset="0"/>
                <a:ea typeface="Tahoma" panose="020B0604030504040204" pitchFamily="34" charset="0"/>
                <a:cs typeface="Tahoma" panose="020B0604030504040204" pitchFamily="34" charset="0"/>
              </a:rPr>
              <a:t>Cytotoxicity mediated by CD-8 T cells</a:t>
            </a:r>
            <a:r>
              <a:rPr lang="en-US" sz="1400" dirty="0">
                <a:latin typeface="Tahoma" panose="020B0604030504040204" pitchFamily="34" charset="0"/>
                <a:ea typeface="Tahoma" panose="020B0604030504040204" pitchFamily="34" charset="0"/>
                <a:cs typeface="Tahoma" panose="020B0604030504040204" pitchFamily="34" charset="0"/>
              </a:rPr>
              <a:t> , cytokines : </a:t>
            </a:r>
            <a:r>
              <a:rPr lang="en-US" sz="1400" u="sng" dirty="0">
                <a:latin typeface="Tahoma" panose="020B0604030504040204" pitchFamily="34" charset="0"/>
                <a:ea typeface="Tahoma" panose="020B0604030504040204" pitchFamily="34" charset="0"/>
                <a:cs typeface="Tahoma" panose="020B0604030504040204" pitchFamily="34" charset="0"/>
              </a:rPr>
              <a:t>IFN-gamma</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u="sng" dirty="0">
                <a:latin typeface="Tahoma" panose="020B0604030504040204" pitchFamily="34" charset="0"/>
                <a:ea typeface="Tahoma" panose="020B0604030504040204" pitchFamily="34" charset="0"/>
                <a:cs typeface="Tahoma" panose="020B0604030504040204" pitchFamily="34" charset="0"/>
              </a:rPr>
              <a:t>anti-thyroid antibodies</a:t>
            </a:r>
            <a:r>
              <a:rPr lang="en-US" sz="1400" dirty="0">
                <a:latin typeface="Tahoma" panose="020B0604030504040204" pitchFamily="34" charset="0"/>
                <a:ea typeface="Tahoma" panose="020B0604030504040204" pitchFamily="34" charset="0"/>
                <a:cs typeface="Tahoma" panose="020B0604030504040204" pitchFamily="34" charset="0"/>
              </a:rPr>
              <a:t>.</a:t>
            </a:r>
          </a:p>
          <a:p>
            <a:r>
              <a:rPr lang="en-US" sz="1400" dirty="0">
                <a:latin typeface="Tahoma" panose="020B0604030504040204" pitchFamily="34" charset="0"/>
                <a:ea typeface="Tahoma" panose="020B0604030504040204" pitchFamily="34" charset="0"/>
                <a:cs typeface="Tahoma" panose="020B0604030504040204" pitchFamily="34" charset="0"/>
              </a:rPr>
              <a:t>In Graves disease a </a:t>
            </a:r>
            <a:r>
              <a:rPr lang="en-US" sz="1400" u="sng" dirty="0">
                <a:latin typeface="Tahoma" panose="020B0604030504040204" pitchFamily="34" charset="0"/>
                <a:ea typeface="Tahoma" panose="020B0604030504040204" pitchFamily="34" charset="0"/>
                <a:cs typeface="Tahoma" panose="020B0604030504040204" pitchFamily="34" charset="0"/>
              </a:rPr>
              <a:t>T cell-mediated autoimmune phenomenon</a:t>
            </a:r>
            <a:r>
              <a:rPr lang="en-US" sz="1400" dirty="0">
                <a:latin typeface="Tahoma" panose="020B0604030504040204" pitchFamily="34" charset="0"/>
                <a:ea typeface="Tahoma" panose="020B0604030504040204" pitchFamily="34" charset="0"/>
                <a:cs typeface="Tahoma" panose="020B0604030504040204" pitchFamily="34" charset="0"/>
              </a:rPr>
              <a:t> is in involved in the development of the infiltrative ophthalmopathy.</a:t>
            </a:r>
          </a:p>
          <a:p>
            <a:r>
              <a:rPr lang="en-US" sz="1400" dirty="0">
                <a:latin typeface="Tahoma" panose="020B0604030504040204" pitchFamily="34" charset="0"/>
                <a:ea typeface="Tahoma" panose="020B0604030504040204" pitchFamily="34" charset="0"/>
                <a:cs typeface="Tahoma" panose="020B0604030504040204" pitchFamily="34" charset="0"/>
              </a:rPr>
              <a:t>Clinical features of graves disease: </a:t>
            </a:r>
            <a:r>
              <a:rPr lang="en-US" sz="1400" u="sng" dirty="0">
                <a:latin typeface="Tahoma" panose="020B0604030504040204" pitchFamily="34" charset="0"/>
                <a:ea typeface="Tahoma" panose="020B0604030504040204" pitchFamily="34" charset="0"/>
                <a:cs typeface="Tahoma" panose="020B0604030504040204" pitchFamily="34" charset="0"/>
              </a:rPr>
              <a:t>diffuse hyperplasia of the thyroid </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u="sng" dirty="0">
                <a:latin typeface="Tahoma" panose="020B0604030504040204" pitchFamily="34" charset="0"/>
                <a:ea typeface="Tahoma" panose="020B0604030504040204" pitchFamily="34" charset="0"/>
                <a:cs typeface="Tahoma" panose="020B0604030504040204" pitchFamily="34" charset="0"/>
              </a:rPr>
              <a:t>ophthalmopathy</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u="sng" dirty="0">
                <a:latin typeface="Tahoma" panose="020B0604030504040204" pitchFamily="34" charset="0"/>
                <a:ea typeface="Tahoma" panose="020B0604030504040204" pitchFamily="34" charset="0"/>
                <a:cs typeface="Tahoma" panose="020B0604030504040204" pitchFamily="34" charset="0"/>
              </a:rPr>
              <a:t>dermopathy</a:t>
            </a:r>
            <a:r>
              <a:rPr lang="en-US" sz="1400" dirty="0">
                <a:latin typeface="Tahoma" panose="020B0604030504040204" pitchFamily="34" charset="0"/>
                <a:ea typeface="Tahoma" panose="020B0604030504040204" pitchFamily="34" charset="0"/>
                <a:cs typeface="Tahoma" panose="020B0604030504040204" pitchFamily="34" charset="0"/>
              </a:rPr>
              <a:t>. Increase flow of blood through the hyperactive gland often produces an audible bruit.</a:t>
            </a:r>
          </a:p>
          <a:p>
            <a:r>
              <a:rPr lang="en-US" sz="1400" u="sng" dirty="0">
                <a:latin typeface="Tahoma" panose="020B0604030504040204" pitchFamily="34" charset="0"/>
                <a:ea typeface="Tahoma" panose="020B0604030504040204" pitchFamily="34" charset="0"/>
                <a:cs typeface="Tahoma" panose="020B0604030504040204" pitchFamily="34" charset="0"/>
              </a:rPr>
              <a:t>Endemic goiter</a:t>
            </a:r>
            <a:r>
              <a:rPr lang="en-US" sz="1400" dirty="0">
                <a:latin typeface="Tahoma" panose="020B0604030504040204" pitchFamily="34" charset="0"/>
                <a:ea typeface="Tahoma" panose="020B0604030504040204" pitchFamily="34" charset="0"/>
                <a:cs typeface="Tahoma" panose="020B0604030504040204" pitchFamily="34" charset="0"/>
              </a:rPr>
              <a:t>: occurs in geographic areas where the soil water and food contain little iodine.</a:t>
            </a:r>
          </a:p>
          <a:p>
            <a:r>
              <a:rPr lang="en-US" sz="1400" u="sng" dirty="0">
                <a:latin typeface="Tahoma" panose="020B0604030504040204" pitchFamily="34" charset="0"/>
                <a:ea typeface="Tahoma" panose="020B0604030504040204" pitchFamily="34" charset="0"/>
                <a:cs typeface="Tahoma" panose="020B0604030504040204" pitchFamily="34" charset="0"/>
              </a:rPr>
              <a:t>Sporadic goiter</a:t>
            </a:r>
            <a:r>
              <a:rPr lang="en-US" sz="1400" dirty="0">
                <a:latin typeface="Tahoma" panose="020B0604030504040204" pitchFamily="34" charset="0"/>
                <a:ea typeface="Tahoma" panose="020B0604030504040204" pitchFamily="34" charset="0"/>
                <a:cs typeface="Tahoma" panose="020B0604030504040204" pitchFamily="34" charset="0"/>
              </a:rPr>
              <a:t>: occurs less commonly than endemic goiter, the condition is more common in females than males , with a peak incidence in puberty or young adulthood, when there is an increased physiological demand for T4</a:t>
            </a:r>
          </a:p>
          <a:p>
            <a:r>
              <a:rPr lang="en-US" sz="1400" dirty="0">
                <a:latin typeface="Tahoma" panose="020B0604030504040204" pitchFamily="34" charset="0"/>
                <a:ea typeface="Tahoma" panose="020B0604030504040204" pitchFamily="34" charset="0"/>
                <a:cs typeface="Tahoma" panose="020B0604030504040204" pitchFamily="34" charset="0"/>
              </a:rPr>
              <a:t>Goiter: may result from hereditary enzymatic defects that interfere with thyroid hormone synthesis </a:t>
            </a:r>
            <a:r>
              <a:rPr lang="en-US" sz="1400" u="sng" dirty="0">
                <a:latin typeface="Tahoma" panose="020B0604030504040204" pitchFamily="34" charset="0"/>
                <a:ea typeface="Tahoma" panose="020B0604030504040204" pitchFamily="34" charset="0"/>
                <a:cs typeface="Tahoma" panose="020B0604030504040204" pitchFamily="34" charset="0"/>
              </a:rPr>
              <a:t>dyshormonogenetic goiter</a:t>
            </a:r>
            <a:r>
              <a:rPr lang="en-US" sz="1400" dirty="0">
                <a:latin typeface="Tahoma" panose="020B0604030504040204" pitchFamily="34" charset="0"/>
                <a:ea typeface="Tahoma" panose="020B0604030504040204" pitchFamily="34" charset="0"/>
                <a:cs typeface="Tahoma" panose="020B0604030504040204" pitchFamily="34" charset="0"/>
              </a:rPr>
              <a:t> .</a:t>
            </a:r>
          </a:p>
          <a:p>
            <a:r>
              <a:rPr lang="en-US" sz="1400" dirty="0">
                <a:latin typeface="Tahoma" panose="020B0604030504040204" pitchFamily="34" charset="0"/>
                <a:ea typeface="Tahoma" panose="020B0604030504040204" pitchFamily="34" charset="0"/>
                <a:cs typeface="Tahoma" panose="020B0604030504040204" pitchFamily="34" charset="0"/>
              </a:rPr>
              <a:t>In goiter airway obstruction dysphagia and compression of large vessels in the neck and upper thorax is referred as </a:t>
            </a:r>
            <a:r>
              <a:rPr lang="en-US" sz="1400" u="sng" dirty="0">
                <a:latin typeface="Tahoma" panose="020B0604030504040204" pitchFamily="34" charset="0"/>
                <a:ea typeface="Tahoma" panose="020B0604030504040204" pitchFamily="34" charset="0"/>
                <a:cs typeface="Tahoma" panose="020B0604030504040204" pitchFamily="34" charset="0"/>
              </a:rPr>
              <a:t>superior vena cava syndrome.</a:t>
            </a:r>
          </a:p>
          <a:p>
            <a:endParaRPr lang="en-US" sz="1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8104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2607066" y="609232"/>
            <a:ext cx="1600200" cy="0"/>
          </a:xfrm>
          <a:prstGeom prst="line">
            <a:avLst/>
          </a:prstGeom>
          <a:noFill/>
          <a:ln w="3175" cap="flat" cmpd="sng" algn="ctr">
            <a:solidFill>
              <a:sysClr val="window" lastClr="FFFFFF">
                <a:lumMod val="50000"/>
              </a:sysClr>
            </a:solidFill>
            <a:prstDash val="solid"/>
            <a:headEnd type="none"/>
            <a:tailEnd type="none"/>
          </a:ln>
          <a:effectLst/>
        </p:spPr>
      </p:cxnSp>
      <p:sp>
        <p:nvSpPr>
          <p:cNvPr id="3" name="Text Box 29710"/>
          <p:cNvSpPr txBox="1"/>
          <p:nvPr/>
        </p:nvSpPr>
        <p:spPr>
          <a:xfrm>
            <a:off x="-101913" y="37732"/>
            <a:ext cx="7025640" cy="571500"/>
          </a:xfrm>
          <a:prstGeom prst="rect">
            <a:avLst/>
          </a:prstGeom>
          <a:noFill/>
          <a:ln w="3175" cmpd="sng">
            <a:noFill/>
            <a:prstDash val="solid"/>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400" b="1">
                <a:solidFill>
                  <a:srgbClr val="4A442A"/>
                </a:solidFill>
                <a:effectLst/>
                <a:latin typeface="Tahoma"/>
                <a:ea typeface="Weibei SC Bold"/>
                <a:cs typeface="Tahoma"/>
              </a:rPr>
              <a:t>Summary</a:t>
            </a:r>
            <a:endParaRPr lang="en-US" sz="1100">
              <a:effectLst/>
              <a:latin typeface="Calibri"/>
              <a:ea typeface="Calibri"/>
              <a:cs typeface="Arial"/>
            </a:endParaRPr>
          </a:p>
        </p:txBody>
      </p:sp>
      <p:pic>
        <p:nvPicPr>
          <p:cNvPr id="5" name="صورة 3">
            <a:extLst>
              <a:ext uri="{FF2B5EF4-FFF2-40B4-BE49-F238E27FC236}">
                <a16:creationId xmlns:a16="http://schemas.microsoft.com/office/drawing/2014/main" id="{8D403867-72E9-4C13-822C-B103542A4C0D}"/>
              </a:ext>
            </a:extLst>
          </p:cNvPr>
          <p:cNvPicPr>
            <a:picLocks noChangeAspect="1"/>
          </p:cNvPicPr>
          <p:nvPr/>
        </p:nvPicPr>
        <p:blipFill rotWithShape="1">
          <a:blip r:embed="rId2"/>
          <a:srcRect l="7293" t="33724" r="5833" b="9114"/>
          <a:stretch/>
        </p:blipFill>
        <p:spPr>
          <a:xfrm>
            <a:off x="235782" y="504090"/>
            <a:ext cx="6386435" cy="6224955"/>
          </a:xfrm>
          <a:prstGeom prst="rect">
            <a:avLst/>
          </a:prstGeom>
        </p:spPr>
      </p:pic>
    </p:spTree>
    <p:extLst>
      <p:ext uri="{BB962C8B-B14F-4D97-AF65-F5344CB8AC3E}">
        <p14:creationId xmlns:p14="http://schemas.microsoft.com/office/powerpoint/2010/main" val="1612229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017" y="1001176"/>
            <a:ext cx="5866410" cy="6448611"/>
          </a:xfrm>
          <a:prstGeom prst="rect">
            <a:avLst/>
          </a:prstGeom>
        </p:spPr>
      </p:pic>
    </p:spTree>
    <p:extLst>
      <p:ext uri="{BB962C8B-B14F-4D97-AF65-F5344CB8AC3E}">
        <p14:creationId xmlns:p14="http://schemas.microsoft.com/office/powerpoint/2010/main" val="256750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4D348-618C-4DEF-9127-24AF2F5F3912}"/>
              </a:ext>
            </a:extLst>
          </p:cNvPr>
          <p:cNvSpPr>
            <a:spLocks noGrp="1"/>
          </p:cNvSpPr>
          <p:nvPr>
            <p:ph type="title"/>
          </p:nvPr>
        </p:nvSpPr>
        <p:spPr>
          <a:xfrm>
            <a:off x="272303" y="305882"/>
            <a:ext cx="6172200" cy="615945"/>
          </a:xfrm>
        </p:spPr>
        <p:txBody>
          <a:bodyPr>
            <a:normAutofit/>
          </a:bodyPr>
          <a:lstStyle/>
          <a:p>
            <a:r>
              <a:rPr lang="en-US" sz="1800" dirty="0">
                <a:latin typeface="Tahoma" panose="020B0604030504040204" pitchFamily="34" charset="0"/>
                <a:ea typeface="Tahoma" panose="020B0604030504040204" pitchFamily="34" charset="0"/>
                <a:cs typeface="Tahoma" panose="020B0604030504040204" pitchFamily="34" charset="0"/>
              </a:rPr>
              <a:t>Thyroid anatomy</a:t>
            </a:r>
            <a:endParaRPr lang="en-US" sz="1800" dirty="0"/>
          </a:p>
        </p:txBody>
      </p:sp>
      <p:sp>
        <p:nvSpPr>
          <p:cNvPr id="3" name="Content Placeholder 2">
            <a:extLst>
              <a:ext uri="{FF2B5EF4-FFF2-40B4-BE49-F238E27FC236}">
                <a16:creationId xmlns:a16="http://schemas.microsoft.com/office/drawing/2014/main" id="{4C386CA3-B721-4920-A551-940CE34B6955}"/>
              </a:ext>
            </a:extLst>
          </p:cNvPr>
          <p:cNvSpPr>
            <a:spLocks noGrp="1"/>
          </p:cNvSpPr>
          <p:nvPr>
            <p:ph idx="1"/>
          </p:nvPr>
        </p:nvSpPr>
        <p:spPr>
          <a:xfrm>
            <a:off x="342900" y="831963"/>
            <a:ext cx="6172200" cy="8077087"/>
          </a:xfrm>
        </p:spPr>
        <p:txBody>
          <a:bodyPr>
            <a:normAutofit/>
          </a:bodyPr>
          <a:lstStyle/>
          <a:p>
            <a:r>
              <a:rPr lang="en-US" sz="1400" dirty="0">
                <a:latin typeface="Tahoma" panose="020B0604030504040204" pitchFamily="34" charset="0"/>
                <a:ea typeface="Tahoma" panose="020B0604030504040204" pitchFamily="34" charset="0"/>
                <a:cs typeface="Tahoma" panose="020B0604030504040204" pitchFamily="34" charset="0"/>
              </a:rPr>
              <a:t>The thyroid gland consists of two bulky lateral lobes connected by a relatively thin isthmus, usually located below and anterior to the larynx.</a:t>
            </a: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pPr marL="118872" lvl="0" indent="0" defTabSz="914400">
              <a:spcBef>
                <a:spcPts val="0"/>
              </a:spcBef>
              <a:buClr>
                <a:srgbClr val="F0AD00"/>
              </a:buClr>
              <a:buSzPct val="80000"/>
              <a:buNone/>
            </a:pPr>
            <a:endParaRPr lang="en-US" sz="1400" dirty="0">
              <a:solidFill>
                <a:prstClr val="black"/>
              </a:solidFill>
              <a:latin typeface="Corbel"/>
            </a:endParaRPr>
          </a:p>
          <a:p>
            <a:pPr marL="438912" lvl="0" indent="-320040" defTabSz="914400">
              <a:spcBef>
                <a:spcPts val="0"/>
              </a:spcBef>
              <a:buClr>
                <a:srgbClr val="F0AD00"/>
              </a:buClr>
              <a:buSzPct val="80000"/>
              <a:buFont typeface="Wingdings 2"/>
              <a:buChar char=""/>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The thyroid gland develops embryologically from an invagination of the developing pharyngeal epithelium that descends from the foramen cecum at the base of the tongue to its normal position in the anterior neck</a:t>
            </a:r>
          </a:p>
          <a:p>
            <a:pPr marL="438912" lvl="0" indent="-320040" defTabSz="914400">
              <a:spcBef>
                <a:spcPts val="0"/>
              </a:spcBef>
              <a:buClr>
                <a:srgbClr val="F0AD00"/>
              </a:buClr>
              <a:buSzPct val="80000"/>
              <a:buFont typeface="Wingdings 2"/>
              <a:buChar char=""/>
            </a:pPr>
            <a:endParaRPr lang="en-US" sz="1400" dirty="0">
              <a:solidFill>
                <a:prstClr val="black"/>
              </a:solidFill>
              <a:latin typeface="Corbel"/>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Histology</a:t>
            </a: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a:p>
            <a:endParaRPr lang="en-US" sz="1400" dirty="0"/>
          </a:p>
        </p:txBody>
      </p:sp>
      <p:pic>
        <p:nvPicPr>
          <p:cNvPr id="6" name="Picture 5">
            <a:extLst>
              <a:ext uri="{FF2B5EF4-FFF2-40B4-BE49-F238E27FC236}">
                <a16:creationId xmlns:a16="http://schemas.microsoft.com/office/drawing/2014/main" id="{5527378E-2B78-409F-9086-026FDB7073CD}"/>
              </a:ext>
            </a:extLst>
          </p:cNvPr>
          <p:cNvPicPr>
            <a:picLocks noChangeAspect="1"/>
          </p:cNvPicPr>
          <p:nvPr/>
        </p:nvPicPr>
        <p:blipFill>
          <a:blip r:embed="rId2"/>
          <a:stretch>
            <a:fillRect/>
          </a:stretch>
        </p:blipFill>
        <p:spPr>
          <a:xfrm>
            <a:off x="411121" y="1352471"/>
            <a:ext cx="3182980" cy="3142698"/>
          </a:xfrm>
          <a:prstGeom prst="rect">
            <a:avLst/>
          </a:prstGeom>
        </p:spPr>
      </p:pic>
      <p:pic>
        <p:nvPicPr>
          <p:cNvPr id="7" name="Content Placeholder 3">
            <a:extLst>
              <a:ext uri="{FF2B5EF4-FFF2-40B4-BE49-F238E27FC236}">
                <a16:creationId xmlns:a16="http://schemas.microsoft.com/office/drawing/2014/main" id="{F69A27BB-8B01-42E5-AC37-6977A7C707A9}"/>
              </a:ext>
            </a:extLst>
          </p:cNvPr>
          <p:cNvPicPr>
            <a:picLocks noChangeAspect="1"/>
          </p:cNvPicPr>
          <p:nvPr/>
        </p:nvPicPr>
        <p:blipFill>
          <a:blip r:embed="rId3"/>
          <a:stretch>
            <a:fillRect/>
          </a:stretch>
        </p:blipFill>
        <p:spPr>
          <a:xfrm>
            <a:off x="3816928" y="1583728"/>
            <a:ext cx="2475345" cy="2286000"/>
          </a:xfrm>
          <a:prstGeom prst="rect">
            <a:avLst/>
          </a:prstGeom>
        </p:spPr>
      </p:pic>
      <p:pic>
        <p:nvPicPr>
          <p:cNvPr id="9" name="Content Placeholder 3">
            <a:extLst>
              <a:ext uri="{FF2B5EF4-FFF2-40B4-BE49-F238E27FC236}">
                <a16:creationId xmlns:a16="http://schemas.microsoft.com/office/drawing/2014/main" id="{F7F40869-3E18-48B1-8150-EF83F9688D55}"/>
              </a:ext>
            </a:extLst>
          </p:cNvPr>
          <p:cNvPicPr>
            <a:picLocks noChangeAspect="1"/>
          </p:cNvPicPr>
          <p:nvPr/>
        </p:nvPicPr>
        <p:blipFill>
          <a:blip r:embed="rId4"/>
          <a:stretch>
            <a:fillRect/>
          </a:stretch>
        </p:blipFill>
        <p:spPr>
          <a:xfrm>
            <a:off x="863467" y="5535507"/>
            <a:ext cx="4572000" cy="1707764"/>
          </a:xfrm>
          <a:prstGeom prst="rect">
            <a:avLst/>
          </a:prstGeom>
        </p:spPr>
      </p:pic>
      <p:pic>
        <p:nvPicPr>
          <p:cNvPr id="8" name="Content Placeholder 3">
            <a:extLst>
              <a:ext uri="{FF2B5EF4-FFF2-40B4-BE49-F238E27FC236}">
                <a16:creationId xmlns:a16="http://schemas.microsoft.com/office/drawing/2014/main" id="{8F4E042C-D66A-4437-B022-E01FB9868260}"/>
              </a:ext>
            </a:extLst>
          </p:cNvPr>
          <p:cNvPicPr>
            <a:picLocks noChangeAspect="1"/>
          </p:cNvPicPr>
          <p:nvPr/>
        </p:nvPicPr>
        <p:blipFill>
          <a:blip r:embed="rId5"/>
          <a:stretch>
            <a:fillRect/>
          </a:stretch>
        </p:blipFill>
        <p:spPr>
          <a:xfrm>
            <a:off x="1847850" y="7439024"/>
            <a:ext cx="3657600" cy="1274271"/>
          </a:xfrm>
          <a:prstGeom prst="rect">
            <a:avLst/>
          </a:prstGeom>
        </p:spPr>
      </p:pic>
    </p:spTree>
    <p:extLst>
      <p:ext uri="{BB962C8B-B14F-4D97-AF65-F5344CB8AC3E}">
        <p14:creationId xmlns:p14="http://schemas.microsoft.com/office/powerpoint/2010/main" val="48916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9712"/>
          <p:cNvSpPr txBox="1"/>
          <p:nvPr/>
        </p:nvSpPr>
        <p:spPr>
          <a:xfrm>
            <a:off x="-450215" y="0"/>
            <a:ext cx="7758430" cy="571500"/>
          </a:xfrm>
          <a:prstGeom prst="rect">
            <a:avLst/>
          </a:prstGeom>
          <a:noFill/>
          <a:ln w="3175" cmpd="sng">
            <a:noFill/>
            <a:prstDash val="solid"/>
          </a:ln>
          <a:effectLst/>
          <a:extLst>
            <a:ext uri="{C572A759-6A51-4108-AA02-DFA0A04FC94B}">
              <ma14:wrappingTextBoxFlag xmlns="" xmlns:ma14="http://schemas.microsoft.com/office/mac/drawingml/2011/main"/>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400" b="1">
                <a:solidFill>
                  <a:srgbClr val="4A442A"/>
                </a:solidFill>
                <a:effectLst/>
                <a:latin typeface="Tahoma"/>
                <a:ea typeface="Weibei SC Bold"/>
                <a:cs typeface="Tahoma"/>
              </a:rPr>
              <a:t>Questions</a:t>
            </a:r>
            <a:endParaRPr lang="en-US" sz="1100">
              <a:effectLst/>
              <a:latin typeface="Calibri"/>
              <a:ea typeface="Calibri"/>
              <a:cs typeface="Arial"/>
            </a:endParaRPr>
          </a:p>
        </p:txBody>
      </p:sp>
      <p:cxnSp>
        <p:nvCxnSpPr>
          <p:cNvPr id="3" name="Straight Connector 2"/>
          <p:cNvCxnSpPr/>
          <p:nvPr/>
        </p:nvCxnSpPr>
        <p:spPr>
          <a:xfrm flipH="1">
            <a:off x="2585174" y="571500"/>
            <a:ext cx="1600200" cy="0"/>
          </a:xfrm>
          <a:prstGeom prst="line">
            <a:avLst/>
          </a:prstGeom>
          <a:noFill/>
          <a:ln w="3175" cap="flat" cmpd="sng" algn="ctr">
            <a:solidFill>
              <a:sysClr val="window" lastClr="FFFFFF">
                <a:lumMod val="50000"/>
              </a:sysClr>
            </a:solidFill>
            <a:prstDash val="solid"/>
            <a:headEnd type="none"/>
            <a:tailEnd type="none"/>
          </a:ln>
          <a:effectLst/>
        </p:spPr>
      </p:cxnSp>
      <p:sp>
        <p:nvSpPr>
          <p:cNvPr id="6" name="Rectangle 5">
            <a:extLst>
              <a:ext uri="{FF2B5EF4-FFF2-40B4-BE49-F238E27FC236}">
                <a16:creationId xmlns:a16="http://schemas.microsoft.com/office/drawing/2014/main" id="{5EA5CB1D-E38F-40E7-9F7D-83EBCEC0FEBB}"/>
              </a:ext>
            </a:extLst>
          </p:cNvPr>
          <p:cNvSpPr/>
          <p:nvPr/>
        </p:nvSpPr>
        <p:spPr>
          <a:xfrm>
            <a:off x="143608" y="1165041"/>
            <a:ext cx="3429000" cy="2220351"/>
          </a:xfrm>
          <a:prstGeom prst="rect">
            <a:avLst/>
          </a:prstGeom>
        </p:spPr>
        <p:txBody>
          <a:bodyPr>
            <a:spAutoFit/>
          </a:bodyPr>
          <a:lstStyle/>
          <a:p>
            <a:pPr lvl="0">
              <a:lnSpc>
                <a:spcPct val="107000"/>
              </a:lnSpc>
            </a:pPr>
            <a:r>
              <a:rPr lang="en-US" sz="1600" dirty="0">
                <a:latin typeface="Calibri" panose="020F0502020204030204" pitchFamily="34" charset="0"/>
                <a:ea typeface="Calibri" panose="020F0502020204030204" pitchFamily="34" charset="0"/>
                <a:cs typeface="Arial" panose="020B0604020202020204" pitchFamily="34" charset="0"/>
              </a:rPr>
              <a:t>1.Which of the following is false regarding Thyrotoxicosis?</a:t>
            </a:r>
          </a:p>
          <a:p>
            <a:pPr marL="342900" marR="0" lvl="0" indent="-342900">
              <a:lnSpc>
                <a:spcPct val="107000"/>
              </a:lnSpc>
              <a:spcBef>
                <a:spcPts val="0"/>
              </a:spcBef>
              <a:spcAft>
                <a:spcPts val="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Hypermetabolic state. </a:t>
            </a:r>
          </a:p>
          <a:p>
            <a:pPr marL="342900" marR="0" lvl="0" indent="-342900">
              <a:lnSpc>
                <a:spcPct val="107000"/>
              </a:lnSpc>
              <a:spcBef>
                <a:spcPts val="0"/>
              </a:spcBef>
              <a:spcAft>
                <a:spcPts val="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Commonly caused by excessive release of pre-formed thyroxin.</a:t>
            </a:r>
          </a:p>
          <a:p>
            <a:pPr marL="342900" marR="0" lvl="0" indent="-342900">
              <a:lnSpc>
                <a:spcPct val="107000"/>
              </a:lnSpc>
              <a:spcBef>
                <a:spcPts val="0"/>
              </a:spcBef>
              <a:spcAft>
                <a:spcPts val="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Elevated Thyroxin levels.</a:t>
            </a:r>
          </a:p>
          <a:p>
            <a:pPr marL="342900" marR="0" lvl="0" indent="-342900">
              <a:lnSpc>
                <a:spcPct val="107000"/>
              </a:lnSpc>
              <a:spcBef>
                <a:spcPts val="0"/>
              </a:spcBef>
              <a:spcAft>
                <a:spcPts val="80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Not always related </a:t>
            </a:r>
            <a:r>
              <a:rPr lang="en-US" sz="1100" dirty="0">
                <a:latin typeface="Calibri" panose="020F0502020204030204" pitchFamily="34" charset="0"/>
                <a:ea typeface="Calibri" panose="020F0502020204030204" pitchFamily="34" charset="0"/>
                <a:cs typeface="Arial" panose="020B0604020202020204" pitchFamily="34" charset="0"/>
              </a:rPr>
              <a:t>with Exophthalmos.</a:t>
            </a:r>
          </a:p>
          <a:p>
            <a:pPr marL="457200" marR="0">
              <a:lnSpc>
                <a:spcPct val="107000"/>
              </a:lnSpc>
              <a:spcBef>
                <a:spcPts val="0"/>
              </a:spcBef>
              <a:spcAft>
                <a:spcPts val="800"/>
              </a:spcAft>
            </a:pPr>
            <a:r>
              <a:rPr lang="en-US" sz="1100" dirty="0">
                <a:solidFill>
                  <a:srgbClr val="BFBFBF"/>
                </a:solidFill>
                <a:latin typeface="Calibri" panose="020F0502020204030204" pitchFamily="34" charset="0"/>
                <a:ea typeface="Calibri" panose="020F0502020204030204" pitchFamily="34" charset="0"/>
                <a:cs typeface="Arial" panose="020B0604020202020204" pitchFamily="34" charset="0"/>
              </a:rPr>
              <a:t>ANS: B</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9FA4686-7D6E-417D-9730-F392A0B5A31E}"/>
              </a:ext>
            </a:extLst>
          </p:cNvPr>
          <p:cNvSpPr/>
          <p:nvPr/>
        </p:nvSpPr>
        <p:spPr>
          <a:xfrm>
            <a:off x="143608" y="3442332"/>
            <a:ext cx="3429000" cy="2500300"/>
          </a:xfrm>
          <a:prstGeom prst="rect">
            <a:avLst/>
          </a:prstGeom>
        </p:spPr>
        <p:txBody>
          <a:bodyPr>
            <a:spAutoFit/>
          </a:bodyPr>
          <a:lstStyle/>
          <a:p>
            <a:pPr lvl="0">
              <a:lnSpc>
                <a:spcPct val="107000"/>
              </a:lnSpc>
            </a:pPr>
            <a:r>
              <a:rPr lang="en-US" sz="1600" dirty="0">
                <a:latin typeface="Calibri" panose="020F0502020204030204" pitchFamily="34" charset="0"/>
                <a:ea typeface="Calibri" panose="020F0502020204030204" pitchFamily="34" charset="0"/>
                <a:cs typeface="Arial" panose="020B0604020202020204" pitchFamily="34" charset="0"/>
              </a:rPr>
              <a:t>2.Which of the following is the most useful screening test for hyperthyroidism? </a:t>
            </a:r>
          </a:p>
          <a:p>
            <a:pPr marL="342900" marR="0" lvl="0" indent="-342900">
              <a:lnSpc>
                <a:spcPct val="107000"/>
              </a:lnSpc>
              <a:spcBef>
                <a:spcPts val="0"/>
              </a:spcBef>
              <a:spcAft>
                <a:spcPts val="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Serum TSH.</a:t>
            </a:r>
          </a:p>
          <a:p>
            <a:pPr marL="342900" marR="0" lvl="0" indent="-342900">
              <a:lnSpc>
                <a:spcPct val="107000"/>
              </a:lnSpc>
              <a:spcBef>
                <a:spcPts val="0"/>
              </a:spcBef>
              <a:spcAft>
                <a:spcPts val="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Serum T4 and T3.</a:t>
            </a:r>
          </a:p>
          <a:p>
            <a:pPr marL="342900" marR="0" lvl="0" indent="-342900">
              <a:lnSpc>
                <a:spcPct val="107000"/>
              </a:lnSpc>
              <a:spcBef>
                <a:spcPts val="0"/>
              </a:spcBef>
              <a:spcAft>
                <a:spcPts val="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Serum Free T3.</a:t>
            </a:r>
          </a:p>
          <a:p>
            <a:pPr marL="342900" marR="0" lvl="0" indent="-342900">
              <a:lnSpc>
                <a:spcPct val="107000"/>
              </a:lnSpc>
              <a:spcBef>
                <a:spcPts val="0"/>
              </a:spcBef>
              <a:spcAft>
                <a:spcPts val="80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Measurement of radioactive iodine uptake.</a:t>
            </a:r>
          </a:p>
          <a:p>
            <a:pPr marL="457200" marR="0">
              <a:lnSpc>
                <a:spcPct val="107000"/>
              </a:lnSpc>
              <a:spcBef>
                <a:spcPts val="0"/>
              </a:spcBef>
              <a:spcAft>
                <a:spcPts val="800"/>
              </a:spcAft>
            </a:pPr>
            <a:r>
              <a:rPr lang="en-US" sz="1100" dirty="0">
                <a:solidFill>
                  <a:srgbClr val="BFBFBF"/>
                </a:solidFill>
                <a:latin typeface="Calibri" panose="020F0502020204030204" pitchFamily="34" charset="0"/>
                <a:ea typeface="Calibri" panose="020F0502020204030204" pitchFamily="34" charset="0"/>
                <a:cs typeface="Arial" panose="020B0604020202020204" pitchFamily="34" charset="0"/>
              </a:rPr>
              <a:t>ANS: A</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5ADED1C-B521-4703-8D29-1F9E20BB990D}"/>
              </a:ext>
            </a:extLst>
          </p:cNvPr>
          <p:cNvSpPr/>
          <p:nvPr/>
        </p:nvSpPr>
        <p:spPr>
          <a:xfrm>
            <a:off x="143608" y="5999572"/>
            <a:ext cx="3429000" cy="2450607"/>
          </a:xfrm>
          <a:prstGeom prst="rect">
            <a:avLst/>
          </a:prstGeom>
        </p:spPr>
        <p:txBody>
          <a:bodyPr>
            <a:spAutoFit/>
          </a:bodyPr>
          <a:lstStyle/>
          <a:p>
            <a:pPr lvl="0">
              <a:lnSpc>
                <a:spcPct val="107000"/>
              </a:lnSpc>
            </a:pPr>
            <a:r>
              <a:rPr lang="en-US" dirty="0">
                <a:latin typeface="Calibri" panose="020F0502020204030204" pitchFamily="34" charset="0"/>
                <a:ea typeface="Calibri" panose="020F0502020204030204" pitchFamily="34" charset="0"/>
                <a:cs typeface="Arial" panose="020B0604020202020204" pitchFamily="34" charset="0"/>
              </a:rPr>
              <a:t>3.Exophthalmos and pretibial myxedema are likely to be found in which of the following?</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Arial" panose="020B0604020202020204" pitchFamily="34" charset="0"/>
              </a:rPr>
              <a:t>Thyrotoxicosis.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Arial" panose="020B0604020202020204" pitchFamily="34" charset="0"/>
              </a:rPr>
              <a:t>Hypothyroidism. </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Arial" panose="020B0604020202020204" pitchFamily="34" charset="0"/>
              </a:rPr>
              <a:t>Hashimoto’s disease.</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Arial" panose="020B0604020202020204" pitchFamily="34" charset="0"/>
              </a:rPr>
              <a:t>Graves’ disease.</a:t>
            </a:r>
          </a:p>
          <a:p>
            <a:pPr marR="0" lvl="0">
              <a:lnSpc>
                <a:spcPct val="107000"/>
              </a:lnSpc>
              <a:spcBef>
                <a:spcPts val="0"/>
              </a:spcBef>
              <a:spcAft>
                <a:spcPts val="800"/>
              </a:spcAft>
            </a:pPr>
            <a:r>
              <a:rPr lang="en-US" sz="1100" dirty="0">
                <a:latin typeface="Calibri" panose="020F0502020204030204" pitchFamily="34" charset="0"/>
                <a:ea typeface="Calibri" panose="020F0502020204030204" pitchFamily="34" charset="0"/>
                <a:cs typeface="Arial" panose="020B0604020202020204" pitchFamily="34" charset="0"/>
              </a:rPr>
              <a:t>      </a:t>
            </a:r>
            <a:r>
              <a:rPr lang="en-US" sz="1100" dirty="0">
                <a:solidFill>
                  <a:schemeClr val="bg1">
                    <a:lumMod val="65000"/>
                  </a:schemeClr>
                </a:solidFill>
                <a:latin typeface="Calibri" panose="020F0502020204030204" pitchFamily="34" charset="0"/>
                <a:ea typeface="Calibri" panose="020F0502020204030204" pitchFamily="34" charset="0"/>
                <a:cs typeface="Arial" panose="020B0604020202020204" pitchFamily="34" charset="0"/>
              </a:rPr>
              <a:t>  ANS: D</a:t>
            </a:r>
          </a:p>
        </p:txBody>
      </p:sp>
      <p:sp>
        <p:nvSpPr>
          <p:cNvPr id="11" name="Rectangle 10">
            <a:extLst>
              <a:ext uri="{FF2B5EF4-FFF2-40B4-BE49-F238E27FC236}">
                <a16:creationId xmlns:a16="http://schemas.microsoft.com/office/drawing/2014/main" id="{E121ADBF-3EBA-4A0B-AABB-8D1160002A62}"/>
              </a:ext>
            </a:extLst>
          </p:cNvPr>
          <p:cNvSpPr/>
          <p:nvPr/>
        </p:nvSpPr>
        <p:spPr>
          <a:xfrm>
            <a:off x="3285392" y="1132141"/>
            <a:ext cx="3429000" cy="2483821"/>
          </a:xfrm>
          <a:prstGeom prst="rect">
            <a:avLst/>
          </a:prstGeom>
        </p:spPr>
        <p:txBody>
          <a:bodyPr>
            <a:spAutoFit/>
          </a:bodyPr>
          <a:lstStyle/>
          <a:p>
            <a:pPr lvl="0">
              <a:lnSpc>
                <a:spcPct val="107000"/>
              </a:lnSpc>
            </a:pPr>
            <a:r>
              <a:rPr lang="en-US" sz="1600" dirty="0">
                <a:latin typeface="Calibri" panose="020F0502020204030204" pitchFamily="34" charset="0"/>
                <a:ea typeface="Calibri" panose="020F0502020204030204" pitchFamily="34" charset="0"/>
                <a:cs typeface="Arial" panose="020B0604020202020204" pitchFamily="34" charset="0"/>
              </a:rPr>
              <a:t>4.Plummer syndrome refer to which of the following?</a:t>
            </a:r>
          </a:p>
          <a:p>
            <a:pPr marL="342900" marR="0" lvl="0" indent="-342900">
              <a:lnSpc>
                <a:spcPct val="107000"/>
              </a:lnSpc>
              <a:spcBef>
                <a:spcPts val="0"/>
              </a:spcBef>
              <a:spcAft>
                <a:spcPts val="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Autonomous thyroxine releasing nodules Independent of TSH.</a:t>
            </a:r>
          </a:p>
          <a:p>
            <a:pPr marL="342900" marR="0" lvl="0" indent="-342900">
              <a:lnSpc>
                <a:spcPct val="107000"/>
              </a:lnSpc>
              <a:spcBef>
                <a:spcPts val="0"/>
              </a:spcBef>
              <a:spcAft>
                <a:spcPts val="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Colloid rich glands.</a:t>
            </a:r>
          </a:p>
          <a:p>
            <a:pPr marL="342900" marR="0" lvl="0" indent="-342900">
              <a:lnSpc>
                <a:spcPct val="107000"/>
              </a:lnSpc>
              <a:spcBef>
                <a:spcPts val="0"/>
              </a:spcBef>
              <a:spcAft>
                <a:spcPts val="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Diffuse, symmetric enlargement of the gland.</a:t>
            </a:r>
          </a:p>
          <a:p>
            <a:pPr marL="342900" marR="0" lvl="0" indent="-342900">
              <a:lnSpc>
                <a:spcPct val="107000"/>
              </a:lnSpc>
              <a:spcBef>
                <a:spcPts val="0"/>
              </a:spcBef>
              <a:spcAft>
                <a:spcPts val="80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Silent Multinodular goiter.</a:t>
            </a:r>
          </a:p>
          <a:p>
            <a:pPr marL="457200" marR="0">
              <a:lnSpc>
                <a:spcPct val="107000"/>
              </a:lnSpc>
              <a:spcBef>
                <a:spcPts val="0"/>
              </a:spcBef>
              <a:spcAft>
                <a:spcPts val="800"/>
              </a:spcAft>
            </a:pPr>
            <a:r>
              <a:rPr lang="en-US" sz="1100" dirty="0">
                <a:solidFill>
                  <a:srgbClr val="BFBFBF"/>
                </a:solidFill>
                <a:latin typeface="Calibri" panose="020F0502020204030204" pitchFamily="34" charset="0"/>
                <a:ea typeface="Calibri" panose="020F0502020204030204" pitchFamily="34" charset="0"/>
                <a:cs typeface="Arial" panose="020B0604020202020204" pitchFamily="34" charset="0"/>
              </a:rPr>
              <a:t>ANS: A</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23989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965C8E-A5B2-442C-9438-D4D6E1F1E19A}"/>
              </a:ext>
            </a:extLst>
          </p:cNvPr>
          <p:cNvSpPr/>
          <p:nvPr/>
        </p:nvSpPr>
        <p:spPr>
          <a:xfrm>
            <a:off x="307966" y="175736"/>
            <a:ext cx="3255849" cy="4294765"/>
          </a:xfrm>
          <a:prstGeom prst="rect">
            <a:avLst/>
          </a:prstGeom>
        </p:spPr>
        <p:txBody>
          <a:bodyPr wrap="square">
            <a:spAutoFit/>
          </a:bodyPr>
          <a:lstStyle/>
          <a:p>
            <a:pPr lvl="0">
              <a:lnSpc>
                <a:spcPct val="107000"/>
              </a:lnSpc>
            </a:pPr>
            <a:r>
              <a:rPr lang="en-US" sz="1400" dirty="0">
                <a:latin typeface="Calibri" panose="020F0502020204030204" pitchFamily="34" charset="0"/>
                <a:ea typeface="Calibri" panose="020F0502020204030204" pitchFamily="34" charset="0"/>
                <a:cs typeface="Arial" panose="020B0604020202020204" pitchFamily="34" charset="0"/>
              </a:rPr>
              <a:t>5.A 43-year-old woman living in the US has had increasing lethargy and weakness over the past 3 years. She has cold intolerance and wears a sweater in the summer. She has difficulty concentrating, and her memory is poor. She has chronic constipation. She has alopecia (Hair loss affecting scalp), and her skin appears coarse and dry. Her face, hands, and feet appear puffy, with </a:t>
            </a:r>
            <a:r>
              <a:rPr lang="en-US" sz="1400" dirty="0" err="1">
                <a:latin typeface="Calibri" panose="020F0502020204030204" pitchFamily="34" charset="0"/>
                <a:ea typeface="Calibri" panose="020F0502020204030204" pitchFamily="34" charset="0"/>
                <a:cs typeface="Arial" panose="020B0604020202020204" pitchFamily="34" charset="0"/>
              </a:rPr>
              <a:t>doughlike</a:t>
            </a:r>
            <a:r>
              <a:rPr lang="en-US" sz="1400" dirty="0">
                <a:latin typeface="Calibri" panose="020F0502020204030204" pitchFamily="34" charset="0"/>
                <a:ea typeface="Calibri" panose="020F0502020204030204" pitchFamily="34" charset="0"/>
                <a:cs typeface="Arial" panose="020B0604020202020204" pitchFamily="34" charset="0"/>
              </a:rPr>
              <a:t> skin. Which of the following serologic test findings is most likely to be True in this woman?</a:t>
            </a:r>
          </a:p>
          <a:p>
            <a:pPr marL="342900" marR="0" lvl="0" indent="-342900">
              <a:lnSpc>
                <a:spcPct val="107000"/>
              </a:lnSpc>
              <a:spcBef>
                <a:spcPts val="0"/>
              </a:spcBef>
              <a:spcAft>
                <a:spcPts val="0"/>
              </a:spcAft>
              <a:buFont typeface="+mj-lt"/>
              <a:buAutoNum type="alphaUcPeriod"/>
            </a:pPr>
            <a:r>
              <a:rPr lang="en-US" sz="1400" dirty="0">
                <a:latin typeface="Calibri" panose="020F0502020204030204" pitchFamily="34" charset="0"/>
                <a:ea typeface="Calibri" panose="020F0502020204030204" pitchFamily="34" charset="0"/>
                <a:cs typeface="Arial" panose="020B0604020202020204" pitchFamily="34" charset="0"/>
              </a:rPr>
              <a:t>Elevated T4.</a:t>
            </a:r>
          </a:p>
          <a:p>
            <a:pPr marL="342900" marR="0" lvl="0" indent="-342900">
              <a:lnSpc>
                <a:spcPct val="107000"/>
              </a:lnSpc>
              <a:spcBef>
                <a:spcPts val="0"/>
              </a:spcBef>
              <a:spcAft>
                <a:spcPts val="0"/>
              </a:spcAft>
              <a:buFont typeface="+mj-lt"/>
              <a:buAutoNum type="alphaUcPeriod"/>
            </a:pPr>
            <a:r>
              <a:rPr lang="en-US" sz="1400" dirty="0">
                <a:latin typeface="Calibri" panose="020F0502020204030204" pitchFamily="34" charset="0"/>
                <a:ea typeface="Calibri" panose="020F0502020204030204" pitchFamily="34" charset="0"/>
                <a:cs typeface="Arial" panose="020B0604020202020204" pitchFamily="34" charset="0"/>
              </a:rPr>
              <a:t>Low TSH.</a:t>
            </a:r>
          </a:p>
          <a:p>
            <a:pPr marL="342900" marR="0" lvl="0" indent="-342900">
              <a:lnSpc>
                <a:spcPct val="107000"/>
              </a:lnSpc>
              <a:spcBef>
                <a:spcPts val="0"/>
              </a:spcBef>
              <a:spcAft>
                <a:spcPts val="0"/>
              </a:spcAft>
              <a:buFont typeface="+mj-lt"/>
              <a:buAutoNum type="alphaUcPeriod"/>
            </a:pPr>
            <a:r>
              <a:rPr lang="en-US" sz="1400" dirty="0">
                <a:latin typeface="Calibri" panose="020F0502020204030204" pitchFamily="34" charset="0"/>
                <a:ea typeface="Calibri" panose="020F0502020204030204" pitchFamily="34" charset="0"/>
                <a:cs typeface="Arial" panose="020B0604020202020204" pitchFamily="34" charset="0"/>
              </a:rPr>
              <a:t>Positive Anti-thyroid peroxidase antibodies.</a:t>
            </a:r>
          </a:p>
          <a:p>
            <a:pPr marL="342900" marR="0" lvl="0" indent="-342900">
              <a:lnSpc>
                <a:spcPct val="107000"/>
              </a:lnSpc>
              <a:spcBef>
                <a:spcPts val="0"/>
              </a:spcBef>
              <a:spcAft>
                <a:spcPts val="800"/>
              </a:spcAft>
              <a:buFont typeface="+mj-lt"/>
              <a:buAutoNum type="alphaUcPeriod"/>
            </a:pPr>
            <a:r>
              <a:rPr lang="en-US" sz="1400" dirty="0">
                <a:latin typeface="Calibri" panose="020F0502020204030204" pitchFamily="34" charset="0"/>
                <a:ea typeface="Calibri" panose="020F0502020204030204" pitchFamily="34" charset="0"/>
                <a:cs typeface="Arial" panose="020B0604020202020204" pitchFamily="34" charset="0"/>
              </a:rPr>
              <a:t>Negative CTLA4.</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1100" dirty="0">
                <a:solidFill>
                  <a:srgbClr val="BFBFBF"/>
                </a:solidFill>
                <a:latin typeface="Calibri" panose="020F0502020204030204" pitchFamily="34" charset="0"/>
                <a:ea typeface="Calibri" panose="020F0502020204030204" pitchFamily="34" charset="0"/>
                <a:cs typeface="Arial" panose="020B0604020202020204" pitchFamily="34" charset="0"/>
              </a:rPr>
              <a:t>ANS: C</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1067222-3288-4CE6-98E9-4C03C9F14B2C}"/>
              </a:ext>
            </a:extLst>
          </p:cNvPr>
          <p:cNvSpPr/>
          <p:nvPr/>
        </p:nvSpPr>
        <p:spPr>
          <a:xfrm>
            <a:off x="175846" y="4568950"/>
            <a:ext cx="3253154" cy="4328108"/>
          </a:xfrm>
          <a:prstGeom prst="rect">
            <a:avLst/>
          </a:prstGeom>
        </p:spPr>
        <p:txBody>
          <a:bodyPr wrap="square">
            <a:spAutoFit/>
          </a:bodyPr>
          <a:lstStyle/>
          <a:p>
            <a:pPr lvl="0">
              <a:lnSpc>
                <a:spcPct val="107000"/>
              </a:lnSpc>
            </a:pPr>
            <a:r>
              <a:rPr lang="en-US" sz="1600" dirty="0">
                <a:latin typeface="Calibri" panose="020F0502020204030204" pitchFamily="34" charset="0"/>
                <a:ea typeface="Calibri" panose="020F0502020204030204" pitchFamily="34" charset="0"/>
                <a:cs typeface="Arial" panose="020B0604020202020204" pitchFamily="34" charset="0"/>
              </a:rPr>
              <a:t>6.A 2-year-old child has failure to thrive since infancy. Physical examination shows that the child is short and has coarse facial features, a protruding tongue, and an umbilical hernia. As the child matures, profound intellectual disability becomes apparent. A deficiency of which of the following hormones is most likely to explain these findings?</a:t>
            </a:r>
          </a:p>
          <a:p>
            <a:pPr marL="342900" marR="0" lvl="0" indent="-342900">
              <a:lnSpc>
                <a:spcPct val="107000"/>
              </a:lnSpc>
              <a:spcBef>
                <a:spcPts val="0"/>
              </a:spcBef>
              <a:spcAft>
                <a:spcPts val="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Growth hormone.</a:t>
            </a:r>
          </a:p>
          <a:p>
            <a:pPr marL="342900" marR="0" lvl="0" indent="-342900">
              <a:lnSpc>
                <a:spcPct val="107000"/>
              </a:lnSpc>
              <a:spcBef>
                <a:spcPts val="0"/>
              </a:spcBef>
              <a:spcAft>
                <a:spcPts val="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Thyroxine.</a:t>
            </a:r>
          </a:p>
          <a:p>
            <a:pPr marL="342900" marR="0" lvl="0" indent="-342900">
              <a:lnSpc>
                <a:spcPct val="107000"/>
              </a:lnSpc>
              <a:spcBef>
                <a:spcPts val="0"/>
              </a:spcBef>
              <a:spcAft>
                <a:spcPts val="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Somatostatin.</a:t>
            </a:r>
          </a:p>
          <a:p>
            <a:pPr marL="342900" marR="0" lvl="0" indent="-342900">
              <a:lnSpc>
                <a:spcPct val="107000"/>
              </a:lnSpc>
              <a:spcBef>
                <a:spcPts val="0"/>
              </a:spcBef>
              <a:spcAft>
                <a:spcPts val="80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Glycogen.</a:t>
            </a:r>
          </a:p>
          <a:p>
            <a:pPr marL="457200" marR="0">
              <a:lnSpc>
                <a:spcPct val="107000"/>
              </a:lnSpc>
              <a:spcBef>
                <a:spcPts val="0"/>
              </a:spcBef>
              <a:spcAft>
                <a:spcPts val="800"/>
              </a:spcAft>
            </a:pPr>
            <a:r>
              <a:rPr lang="en-US" sz="1100" dirty="0">
                <a:solidFill>
                  <a:srgbClr val="BFBFBF"/>
                </a:solidFill>
                <a:latin typeface="Calibri" panose="020F0502020204030204" pitchFamily="34" charset="0"/>
                <a:ea typeface="Calibri" panose="020F0502020204030204" pitchFamily="34" charset="0"/>
                <a:cs typeface="Arial" panose="020B0604020202020204" pitchFamily="34" charset="0"/>
              </a:rPr>
              <a:t>ANS: B</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3A03D78-D74C-4DC7-95AD-CEE2567559C5}"/>
              </a:ext>
            </a:extLst>
          </p:cNvPr>
          <p:cNvSpPr/>
          <p:nvPr/>
        </p:nvSpPr>
        <p:spPr>
          <a:xfrm>
            <a:off x="3563815" y="90456"/>
            <a:ext cx="3255849" cy="2439770"/>
          </a:xfrm>
          <a:prstGeom prst="rect">
            <a:avLst/>
          </a:prstGeom>
        </p:spPr>
        <p:txBody>
          <a:bodyPr wrap="square">
            <a:spAutoFit/>
          </a:bodyPr>
          <a:lstStyle/>
          <a:p>
            <a:pPr lvl="0">
              <a:lnSpc>
                <a:spcPct val="107000"/>
              </a:lnSpc>
            </a:pPr>
            <a:r>
              <a:rPr lang="en-US" sz="1400" dirty="0">
                <a:latin typeface="Calibri" panose="020F0502020204030204" pitchFamily="34" charset="0"/>
                <a:ea typeface="Calibri" panose="020F0502020204030204" pitchFamily="34" charset="0"/>
                <a:cs typeface="Arial" panose="020B0604020202020204" pitchFamily="34" charset="0"/>
              </a:rPr>
              <a:t>7.Which of the following is true about Hashimoto’s Thyroiditis?</a:t>
            </a:r>
          </a:p>
          <a:p>
            <a:pPr marL="342900" marR="0" lvl="0" indent="-342900">
              <a:lnSpc>
                <a:spcPct val="107000"/>
              </a:lnSpc>
              <a:spcBef>
                <a:spcPts val="0"/>
              </a:spcBef>
              <a:spcAft>
                <a:spcPts val="0"/>
              </a:spcAft>
              <a:buFont typeface="+mj-lt"/>
              <a:buAutoNum type="alphaUcPeriod"/>
            </a:pPr>
            <a:r>
              <a:rPr lang="en-US" sz="1400" dirty="0">
                <a:latin typeface="Calibri" panose="020F0502020204030204" pitchFamily="34" charset="0"/>
                <a:ea typeface="Calibri" panose="020F0502020204030204" pitchFamily="34" charset="0"/>
                <a:cs typeface="Arial" panose="020B0604020202020204" pitchFamily="34" charset="0"/>
              </a:rPr>
              <a:t>Painful enlargement.</a:t>
            </a:r>
          </a:p>
          <a:p>
            <a:pPr marL="342900" marR="0" lvl="0" indent="-342900">
              <a:lnSpc>
                <a:spcPct val="107000"/>
              </a:lnSpc>
              <a:spcBef>
                <a:spcPts val="0"/>
              </a:spcBef>
              <a:spcAft>
                <a:spcPts val="0"/>
              </a:spcAft>
              <a:buFont typeface="+mj-lt"/>
              <a:buAutoNum type="alphaUcPeriod"/>
            </a:pPr>
            <a:r>
              <a:rPr lang="en-US" sz="1400" dirty="0">
                <a:latin typeface="Calibri" panose="020F0502020204030204" pitchFamily="34" charset="0"/>
                <a:ea typeface="Calibri" panose="020F0502020204030204" pitchFamily="34" charset="0"/>
                <a:cs typeface="Arial" panose="020B0604020202020204" pitchFamily="34" charset="0"/>
              </a:rPr>
              <a:t>Always preceded by transient thyrotoxicosis. </a:t>
            </a:r>
          </a:p>
          <a:p>
            <a:pPr marL="342900" marR="0" lvl="0" indent="-342900">
              <a:lnSpc>
                <a:spcPct val="107000"/>
              </a:lnSpc>
              <a:spcBef>
                <a:spcPts val="0"/>
              </a:spcBef>
              <a:spcAft>
                <a:spcPts val="800"/>
              </a:spcAft>
              <a:buFont typeface="+mj-lt"/>
              <a:buAutoNum type="alphaUcPeriod"/>
            </a:pPr>
            <a:r>
              <a:rPr lang="en-US" sz="1400" dirty="0">
                <a:latin typeface="Calibri" panose="020F0502020204030204" pitchFamily="34" charset="0"/>
                <a:ea typeface="Calibri" panose="020F0502020204030204" pitchFamily="34" charset="0"/>
                <a:cs typeface="Arial" panose="020B0604020202020204" pitchFamily="34" charset="0"/>
              </a:rPr>
              <a:t>Decrease  in TSH.</a:t>
            </a:r>
          </a:p>
          <a:p>
            <a:pPr marL="342900" indent="-342900">
              <a:buAutoNum type="alphaUcPeriod" startAt="4"/>
            </a:pPr>
            <a:r>
              <a:rPr lang="en-US" sz="1400" dirty="0">
                <a:latin typeface="Calibri" panose="020F0502020204030204" pitchFamily="34" charset="0"/>
                <a:ea typeface="Calibri" panose="020F0502020204030204" pitchFamily="34" charset="0"/>
                <a:cs typeface="Arial" panose="020B0604020202020204" pitchFamily="34" charset="0"/>
              </a:rPr>
              <a:t>Associated with other autoimmune diseases</a:t>
            </a:r>
          </a:p>
          <a:p>
            <a:r>
              <a:rPr lang="en-US" sz="1400" dirty="0">
                <a:latin typeface="Calibri" panose="020F0502020204030204" pitchFamily="34" charset="0"/>
                <a:cs typeface="Arial" panose="020B0604020202020204" pitchFamily="34" charset="0"/>
              </a:rPr>
              <a:t>          </a:t>
            </a:r>
          </a:p>
          <a:p>
            <a:r>
              <a:rPr lang="en-US" sz="1100" dirty="0">
                <a:latin typeface="Calibri" panose="020F0502020204030204" pitchFamily="34" charset="0"/>
                <a:cs typeface="Arial" panose="020B0604020202020204" pitchFamily="34" charset="0"/>
              </a:rPr>
              <a:t>             </a:t>
            </a:r>
            <a:r>
              <a:rPr lang="en-US" sz="1100" dirty="0">
                <a:solidFill>
                  <a:schemeClr val="bg1">
                    <a:lumMod val="65000"/>
                  </a:schemeClr>
                </a:solidFill>
                <a:latin typeface="Calibri" panose="020F0502020204030204" pitchFamily="34" charset="0"/>
                <a:cs typeface="Arial" panose="020B0604020202020204" pitchFamily="34" charset="0"/>
              </a:rPr>
              <a:t>ANS: D</a:t>
            </a:r>
            <a:endParaRPr lang="en-US" sz="1100" dirty="0">
              <a:solidFill>
                <a:schemeClr val="bg1">
                  <a:lumMod val="65000"/>
                </a:schemeClr>
              </a:solidFill>
            </a:endParaRPr>
          </a:p>
        </p:txBody>
      </p:sp>
      <p:sp>
        <p:nvSpPr>
          <p:cNvPr id="5" name="Rectangle 4">
            <a:extLst>
              <a:ext uri="{FF2B5EF4-FFF2-40B4-BE49-F238E27FC236}">
                <a16:creationId xmlns:a16="http://schemas.microsoft.com/office/drawing/2014/main" id="{504F712F-39ED-4B70-9B8B-AC0F94891EBE}"/>
              </a:ext>
            </a:extLst>
          </p:cNvPr>
          <p:cNvSpPr/>
          <p:nvPr/>
        </p:nvSpPr>
        <p:spPr>
          <a:xfrm>
            <a:off x="3429000" y="2417357"/>
            <a:ext cx="3429000" cy="2138021"/>
          </a:xfrm>
          <a:prstGeom prst="rect">
            <a:avLst/>
          </a:prstGeom>
        </p:spPr>
        <p:txBody>
          <a:bodyPr>
            <a:spAutoFit/>
          </a:bodyPr>
          <a:lstStyle/>
          <a:p>
            <a:pPr lvl="0">
              <a:lnSpc>
                <a:spcPct val="107000"/>
              </a:lnSpc>
            </a:pPr>
            <a:r>
              <a:rPr lang="en-US" sz="1600" dirty="0">
                <a:latin typeface="Calibri" panose="020F0502020204030204" pitchFamily="34" charset="0"/>
                <a:ea typeface="Calibri" panose="020F0502020204030204" pitchFamily="34" charset="0"/>
                <a:cs typeface="Arial" panose="020B0604020202020204" pitchFamily="34" charset="0"/>
              </a:rPr>
              <a:t>8.Toxic diffuse goiter refers to which of the following?</a:t>
            </a:r>
          </a:p>
          <a:p>
            <a:pPr marL="342900" marR="0" lvl="0" indent="-342900">
              <a:lnSpc>
                <a:spcPct val="107000"/>
              </a:lnSpc>
              <a:spcBef>
                <a:spcPts val="0"/>
              </a:spcBef>
              <a:spcAft>
                <a:spcPts val="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Subacute thyroiditis. </a:t>
            </a:r>
          </a:p>
          <a:p>
            <a:pPr marL="342900" marR="0" lvl="0" indent="-342900">
              <a:lnSpc>
                <a:spcPct val="107000"/>
              </a:lnSpc>
              <a:spcBef>
                <a:spcPts val="0"/>
              </a:spcBef>
              <a:spcAft>
                <a:spcPts val="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Hashimoto’s disease. </a:t>
            </a:r>
          </a:p>
          <a:p>
            <a:pPr marL="342900" marR="0" lvl="0" indent="-342900">
              <a:lnSpc>
                <a:spcPct val="107000"/>
              </a:lnSpc>
              <a:spcBef>
                <a:spcPts val="0"/>
              </a:spcBef>
              <a:spcAft>
                <a:spcPts val="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Graves’ disease.</a:t>
            </a:r>
          </a:p>
          <a:p>
            <a:pPr marL="342900" marR="0" lvl="0" indent="-342900">
              <a:lnSpc>
                <a:spcPct val="107000"/>
              </a:lnSpc>
              <a:spcBef>
                <a:spcPts val="0"/>
              </a:spcBef>
              <a:spcAft>
                <a:spcPts val="800"/>
              </a:spcAft>
              <a:buFont typeface="+mj-lt"/>
              <a:buAutoNum type="alphaUcPeriod"/>
            </a:pPr>
            <a:r>
              <a:rPr lang="en-US" sz="1600" dirty="0">
                <a:latin typeface="Calibri" panose="020F0502020204030204" pitchFamily="34" charset="0"/>
                <a:ea typeface="Calibri" panose="020F0502020204030204" pitchFamily="34" charset="0"/>
                <a:cs typeface="Arial" panose="020B0604020202020204" pitchFamily="34" charset="0"/>
              </a:rPr>
              <a:t>Iodine deficiency.</a:t>
            </a:r>
          </a:p>
          <a:p>
            <a:pPr marL="457200" marR="0">
              <a:lnSpc>
                <a:spcPct val="107000"/>
              </a:lnSpc>
              <a:spcBef>
                <a:spcPts val="0"/>
              </a:spcBef>
              <a:spcAft>
                <a:spcPts val="800"/>
              </a:spcAft>
            </a:pPr>
            <a:r>
              <a:rPr lang="en-US" sz="1100" dirty="0">
                <a:solidFill>
                  <a:srgbClr val="BFBFBF"/>
                </a:solidFill>
                <a:latin typeface="Calibri" panose="020F0502020204030204" pitchFamily="34" charset="0"/>
                <a:ea typeface="Calibri" panose="020F0502020204030204" pitchFamily="34" charset="0"/>
                <a:cs typeface="Arial" panose="020B0604020202020204" pitchFamily="34" charset="0"/>
              </a:rPr>
              <a:t>ANS: C, Hashimoto’s is called chronic lymphocytic thyroiditis.</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034C084-F729-4FC6-A9A8-1735A1C94782}"/>
              </a:ext>
            </a:extLst>
          </p:cNvPr>
          <p:cNvSpPr/>
          <p:nvPr/>
        </p:nvSpPr>
        <p:spPr>
          <a:xfrm>
            <a:off x="3341076" y="4568950"/>
            <a:ext cx="3429000" cy="3454920"/>
          </a:xfrm>
          <a:prstGeom prst="rect">
            <a:avLst/>
          </a:prstGeom>
        </p:spPr>
        <p:txBody>
          <a:bodyPr>
            <a:spAutoFit/>
          </a:bodyPr>
          <a:lstStyle/>
          <a:p>
            <a:pPr lvl="0">
              <a:lnSpc>
                <a:spcPct val="107000"/>
              </a:lnSpc>
            </a:pPr>
            <a:r>
              <a:rPr lang="en-US" dirty="0">
                <a:latin typeface="Calibri" panose="020F0502020204030204" pitchFamily="34" charset="0"/>
                <a:ea typeface="Calibri" panose="020F0502020204030204" pitchFamily="34" charset="0"/>
                <a:cs typeface="Arial" panose="020B0604020202020204" pitchFamily="34" charset="0"/>
              </a:rPr>
              <a:t>9..Subacute granulomatous thyroiditis patients progress to an euthyroid state in 6-8 weeks. What does that mean?</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Arial" panose="020B0604020202020204" pitchFamily="34" charset="0"/>
              </a:rPr>
              <a:t>The patient is in a fulminant stage.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Arial" panose="020B0604020202020204" pitchFamily="34" charset="0"/>
              </a:rPr>
              <a:t>The condition is self-limiting.</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Arial" panose="020B0604020202020204" pitchFamily="34" charset="0"/>
              </a:rPr>
              <a:t>Sky-high elevation of Thyroid hormones.</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Arial" panose="020B0604020202020204" pitchFamily="34" charset="0"/>
              </a:rPr>
              <a:t>No thyroid hormone at all. </a:t>
            </a:r>
          </a:p>
          <a:p>
            <a:pPr marL="457200" marR="0">
              <a:lnSpc>
                <a:spcPct val="107000"/>
              </a:lnSpc>
              <a:spcBef>
                <a:spcPts val="0"/>
              </a:spcBef>
              <a:spcAft>
                <a:spcPts val="800"/>
              </a:spcAft>
            </a:pPr>
            <a:r>
              <a:rPr lang="en-US" sz="1100" dirty="0">
                <a:solidFill>
                  <a:srgbClr val="BFBFBF"/>
                </a:solidFill>
                <a:latin typeface="Calibri" panose="020F0502020204030204" pitchFamily="34" charset="0"/>
                <a:ea typeface="Calibri" panose="020F0502020204030204" pitchFamily="34" charset="0"/>
                <a:cs typeface="Arial" panose="020B0604020202020204" pitchFamily="34" charset="0"/>
              </a:rPr>
              <a:t>ANS: B</a:t>
            </a:r>
            <a:endParaRPr lang="en-US" sz="11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83267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p:nvPr/>
        </p:nvSpPr>
        <p:spPr>
          <a:xfrm>
            <a:off x="193040" y="195918"/>
            <a:ext cx="6471920" cy="73850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x-none" sz="1800" b="1" dirty="0">
                <a:effectLst/>
                <a:latin typeface="Calibri"/>
                <a:ea typeface="Calibri"/>
                <a:cs typeface="Calibri Light"/>
              </a:rPr>
              <a:t>حسبي </a:t>
            </a:r>
            <a:r>
              <a:rPr lang="x-none" sz="1800" b="1" dirty="0">
                <a:solidFill>
                  <a:srgbClr val="FF0000"/>
                </a:solidFill>
                <a:effectLst/>
                <a:latin typeface="Calibri"/>
                <a:ea typeface="Calibri"/>
                <a:cs typeface="Calibri Light"/>
              </a:rPr>
              <a:t>الله</a:t>
            </a:r>
            <a:r>
              <a:rPr lang="x-none" sz="1800" b="1" dirty="0">
                <a:effectLst/>
                <a:latin typeface="Calibri"/>
                <a:ea typeface="Calibri"/>
                <a:cs typeface="Calibri Light"/>
              </a:rPr>
              <a:t> لا إله إلَّا هو عليه توكلت وهو رب العرش العظيم.</a:t>
            </a:r>
            <a:endParaRPr lang="en-US" sz="1100" dirty="0">
              <a:effectLst/>
              <a:latin typeface="Calibri"/>
              <a:ea typeface="Calibri"/>
              <a:cs typeface="Arial"/>
            </a:endParaRPr>
          </a:p>
        </p:txBody>
      </p:sp>
      <p:sp>
        <p:nvSpPr>
          <p:cNvPr id="3" name="Text Box 52247"/>
          <p:cNvSpPr txBox="1"/>
          <p:nvPr/>
        </p:nvSpPr>
        <p:spPr>
          <a:xfrm>
            <a:off x="3783965" y="1458967"/>
            <a:ext cx="2695575" cy="1985645"/>
          </a:xfrm>
          <a:prstGeom prst="rect">
            <a:avLst/>
          </a:prstGeom>
          <a:noFill/>
          <a:ln w="6350">
            <a:no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15000"/>
              </a:lnSpc>
              <a:spcBef>
                <a:spcPts val="0"/>
              </a:spcBef>
              <a:spcAft>
                <a:spcPts val="1000"/>
              </a:spcAft>
            </a:pPr>
            <a:r>
              <a:rPr lang="x-none" sz="1800" b="1" dirty="0">
                <a:effectLst/>
                <a:latin typeface="Calibri"/>
                <a:ea typeface="Calibri"/>
                <a:cs typeface="Calibri Light"/>
              </a:rPr>
              <a:t>القادة</a:t>
            </a:r>
            <a:endParaRPr lang="en-US" sz="1400" dirty="0">
              <a:effectLst/>
              <a:latin typeface="Calibri"/>
              <a:ea typeface="Calibri"/>
              <a:cs typeface="Arial"/>
            </a:endParaRPr>
          </a:p>
          <a:p>
            <a:pPr marL="342900" marR="0" lvl="0" indent="-342900" algn="r" rtl="1">
              <a:lnSpc>
                <a:spcPct val="115000"/>
              </a:lnSpc>
              <a:spcBef>
                <a:spcPts val="0"/>
              </a:spcBef>
              <a:spcAft>
                <a:spcPts val="0"/>
              </a:spcAft>
              <a:buFont typeface="Wingdings"/>
              <a:buChar char=""/>
            </a:pPr>
            <a:r>
              <a:rPr lang="x-none" b="1" dirty="0">
                <a:effectLst/>
                <a:latin typeface="Calibri"/>
                <a:ea typeface="Calibri"/>
                <a:cs typeface="Calibri Light"/>
              </a:rPr>
              <a:t>حنين السبكي</a:t>
            </a:r>
            <a:endParaRPr lang="en-US" sz="1400" dirty="0">
              <a:effectLst/>
              <a:latin typeface="Calibri"/>
              <a:ea typeface="Calibri"/>
              <a:cs typeface="Arial"/>
            </a:endParaRPr>
          </a:p>
          <a:p>
            <a:pPr marL="342900" marR="0" lvl="0" indent="-342900" algn="r" rtl="1">
              <a:lnSpc>
                <a:spcPct val="115000"/>
              </a:lnSpc>
              <a:spcBef>
                <a:spcPts val="0"/>
              </a:spcBef>
              <a:spcAft>
                <a:spcPts val="1000"/>
              </a:spcAft>
              <a:buFont typeface="Wingdings"/>
              <a:buChar char=""/>
            </a:pPr>
            <a:r>
              <a:rPr lang="x-none" b="1" dirty="0">
                <a:effectLst/>
                <a:latin typeface="Calibri"/>
                <a:ea typeface="Calibri"/>
                <a:cs typeface="Calibri Light"/>
              </a:rPr>
              <a:t>عبدالله أبو عمارة</a:t>
            </a:r>
            <a:endParaRPr lang="en-US" sz="1400" dirty="0">
              <a:effectLst/>
              <a:latin typeface="Calibri"/>
              <a:ea typeface="Calibri"/>
              <a:cs typeface="Arial"/>
            </a:endParaRPr>
          </a:p>
          <a:p>
            <a:pPr marL="0" marR="0">
              <a:lnSpc>
                <a:spcPct val="115000"/>
              </a:lnSpc>
              <a:spcBef>
                <a:spcPts val="0"/>
              </a:spcBef>
              <a:spcAft>
                <a:spcPts val="0"/>
              </a:spcAft>
            </a:pPr>
            <a:r>
              <a:rPr lang="x-none" sz="1800" b="1" dirty="0">
                <a:solidFill>
                  <a:srgbClr val="000000"/>
                </a:solidFill>
                <a:effectLst/>
                <a:latin typeface="Calibri"/>
                <a:ea typeface="Times New Roman"/>
                <a:cs typeface="Calibri Light"/>
              </a:rPr>
              <a:t> </a:t>
            </a:r>
            <a:endParaRPr lang="en-US" sz="1100" dirty="0">
              <a:effectLst/>
              <a:latin typeface="Calibri"/>
              <a:ea typeface="Calibri"/>
              <a:cs typeface="Arial"/>
            </a:endParaRPr>
          </a:p>
          <a:p>
            <a:pPr marL="0" marR="0">
              <a:lnSpc>
                <a:spcPct val="115000"/>
              </a:lnSpc>
              <a:spcBef>
                <a:spcPts val="0"/>
              </a:spcBef>
              <a:spcAft>
                <a:spcPts val="0"/>
              </a:spcAft>
            </a:pPr>
            <a:r>
              <a:rPr lang="x-none" sz="1800" b="1" dirty="0">
                <a:solidFill>
                  <a:srgbClr val="000000"/>
                </a:solidFill>
                <a:effectLst/>
                <a:latin typeface="Calibri"/>
                <a:ea typeface="Times New Roman"/>
                <a:cs typeface="Calibri Light"/>
              </a:rPr>
              <a:t> </a:t>
            </a:r>
            <a:endParaRPr lang="en-US" sz="1100" dirty="0">
              <a:effectLst/>
              <a:latin typeface="Calibri"/>
              <a:ea typeface="Calibri"/>
              <a:cs typeface="Arial"/>
            </a:endParaRPr>
          </a:p>
          <a:p>
            <a:pPr marL="0" marR="0">
              <a:lnSpc>
                <a:spcPct val="115000"/>
              </a:lnSpc>
              <a:spcBef>
                <a:spcPts val="0"/>
              </a:spcBef>
              <a:spcAft>
                <a:spcPts val="0"/>
              </a:spcAft>
            </a:pPr>
            <a:r>
              <a:rPr lang="en-US" sz="1000" b="1" dirty="0">
                <a:effectLst/>
                <a:latin typeface="Calibri Light"/>
                <a:ea typeface="Calibri"/>
                <a:cs typeface="Arial"/>
              </a:rPr>
              <a:t> </a:t>
            </a:r>
            <a:endParaRPr lang="en-US" sz="1100" dirty="0">
              <a:effectLst/>
              <a:latin typeface="Calibri"/>
              <a:ea typeface="Calibri"/>
              <a:cs typeface="Arial"/>
            </a:endParaRPr>
          </a:p>
          <a:p>
            <a:pPr marL="0" marR="0" algn="ctr">
              <a:lnSpc>
                <a:spcPct val="115000"/>
              </a:lnSpc>
              <a:spcBef>
                <a:spcPts val="0"/>
              </a:spcBef>
              <a:spcAft>
                <a:spcPts val="1000"/>
              </a:spcAft>
            </a:pPr>
            <a:r>
              <a:rPr lang="en-US" sz="1800" b="1" dirty="0">
                <a:effectLst/>
                <a:latin typeface="Calibri Light"/>
                <a:ea typeface="Calibri"/>
                <a:cs typeface="Arial"/>
              </a:rPr>
              <a:t> </a:t>
            </a:r>
            <a:endParaRPr lang="en-US" sz="1100" dirty="0">
              <a:effectLst/>
              <a:latin typeface="Calibri"/>
              <a:ea typeface="Calibri"/>
              <a:cs typeface="Arial"/>
            </a:endParaRPr>
          </a:p>
        </p:txBody>
      </p:sp>
      <p:sp>
        <p:nvSpPr>
          <p:cNvPr id="4" name="Text Box 6"/>
          <p:cNvSpPr txBox="1"/>
          <p:nvPr/>
        </p:nvSpPr>
        <p:spPr>
          <a:xfrm>
            <a:off x="378460" y="1408802"/>
            <a:ext cx="3181350" cy="34436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90170" marR="0" algn="ctr">
              <a:lnSpc>
                <a:spcPct val="115000"/>
              </a:lnSpc>
              <a:spcBef>
                <a:spcPts val="0"/>
              </a:spcBef>
              <a:spcAft>
                <a:spcPts val="1000"/>
              </a:spcAft>
            </a:pPr>
            <a:r>
              <a:rPr lang="x-none" sz="1800" b="1" dirty="0">
                <a:effectLst/>
                <a:latin typeface="Calibri"/>
                <a:ea typeface="Calibri"/>
                <a:cs typeface="Calibri Light"/>
              </a:rPr>
              <a:t>الأعضاء</a:t>
            </a:r>
            <a:endParaRPr lang="en-US" sz="1100" dirty="0">
              <a:effectLst/>
              <a:latin typeface="Calibri"/>
              <a:ea typeface="Calibri"/>
              <a:cs typeface="Arial"/>
            </a:endParaRPr>
          </a:p>
          <a:p>
            <a:pPr marL="628650" marR="0" indent="-171450" algn="r" rtl="1">
              <a:lnSpc>
                <a:spcPct val="115000"/>
              </a:lnSpc>
              <a:spcBef>
                <a:spcPts val="0"/>
              </a:spcBef>
              <a:spcAft>
                <a:spcPts val="1000"/>
              </a:spcAft>
              <a:buFont typeface="Arial" panose="020B0604020202020204" pitchFamily="34" charset="0"/>
              <a:buChar char="•"/>
            </a:pPr>
            <a:r>
              <a:rPr lang="en-US" sz="1000" b="1" dirty="0">
                <a:effectLst/>
                <a:latin typeface="Calibri Light"/>
                <a:ea typeface="Calibri"/>
                <a:cs typeface="Arial"/>
              </a:rPr>
              <a:t> </a:t>
            </a:r>
            <a:r>
              <a:rPr lang="ar-SA" sz="1600" b="1" dirty="0">
                <a:effectLst/>
                <a:latin typeface="Calibri Light"/>
                <a:ea typeface="Calibri"/>
                <a:cs typeface="Arial"/>
              </a:rPr>
              <a:t>إبراهيم </a:t>
            </a:r>
            <a:r>
              <a:rPr lang="ar-SA" sz="1600" b="1" dirty="0" err="1">
                <a:effectLst/>
                <a:latin typeface="Calibri Light"/>
                <a:ea typeface="Calibri"/>
                <a:cs typeface="Arial"/>
              </a:rPr>
              <a:t>الفتياني</a:t>
            </a:r>
            <a:r>
              <a:rPr lang="ar-SA" sz="1600" b="1" dirty="0">
                <a:effectLst/>
                <a:latin typeface="Calibri Light"/>
                <a:ea typeface="Calibri"/>
                <a:cs typeface="Arial"/>
              </a:rPr>
              <a:t> </a:t>
            </a:r>
          </a:p>
          <a:p>
            <a:pPr marL="628650" marR="0" indent="-171450" algn="r" rtl="1">
              <a:lnSpc>
                <a:spcPct val="115000"/>
              </a:lnSpc>
              <a:spcBef>
                <a:spcPts val="0"/>
              </a:spcBef>
              <a:spcAft>
                <a:spcPts val="1000"/>
              </a:spcAft>
              <a:buFont typeface="Arial" panose="020B0604020202020204" pitchFamily="34" charset="0"/>
              <a:buChar char="•"/>
            </a:pPr>
            <a:r>
              <a:rPr lang="ar-SA" sz="1600" b="1" dirty="0">
                <a:latin typeface="Calibri Light"/>
                <a:ea typeface="Calibri"/>
                <a:cs typeface="Arial"/>
              </a:rPr>
              <a:t>عبدالمجيد العمار</a:t>
            </a:r>
          </a:p>
          <a:p>
            <a:pPr marL="628650" marR="0" indent="-171450" algn="r" rtl="1">
              <a:lnSpc>
                <a:spcPct val="115000"/>
              </a:lnSpc>
              <a:spcBef>
                <a:spcPts val="0"/>
              </a:spcBef>
              <a:spcAft>
                <a:spcPts val="1000"/>
              </a:spcAft>
              <a:buFont typeface="Arial" panose="020B0604020202020204" pitchFamily="34" charset="0"/>
              <a:buChar char="•"/>
            </a:pPr>
            <a:r>
              <a:rPr lang="ar-SA" sz="1600" b="1" dirty="0">
                <a:effectLst/>
                <a:latin typeface="Calibri Light"/>
                <a:ea typeface="Calibri"/>
                <a:cs typeface="Arial"/>
              </a:rPr>
              <a:t>حسام المطيري</a:t>
            </a:r>
          </a:p>
          <a:p>
            <a:pPr marL="628650" marR="0" indent="-171450" algn="r" rtl="1">
              <a:lnSpc>
                <a:spcPct val="115000"/>
              </a:lnSpc>
              <a:spcBef>
                <a:spcPts val="0"/>
              </a:spcBef>
              <a:spcAft>
                <a:spcPts val="1000"/>
              </a:spcAft>
              <a:buFont typeface="Arial" panose="020B0604020202020204" pitchFamily="34" charset="0"/>
              <a:buChar char="•"/>
            </a:pPr>
            <a:r>
              <a:rPr lang="ar-SA" sz="1600" b="1" dirty="0">
                <a:latin typeface="Calibri Light"/>
                <a:ea typeface="Calibri"/>
                <a:cs typeface="Arial"/>
              </a:rPr>
              <a:t>عمر المغير</a:t>
            </a:r>
          </a:p>
          <a:p>
            <a:pPr marL="628650" marR="0" indent="-171450" algn="r" rtl="1">
              <a:lnSpc>
                <a:spcPct val="115000"/>
              </a:lnSpc>
              <a:spcBef>
                <a:spcPts val="0"/>
              </a:spcBef>
              <a:spcAft>
                <a:spcPts val="1000"/>
              </a:spcAft>
              <a:buFont typeface="Arial" panose="020B0604020202020204" pitchFamily="34" charset="0"/>
              <a:buChar char="•"/>
            </a:pPr>
            <a:r>
              <a:rPr lang="ar-SA" sz="1600" b="1" dirty="0">
                <a:effectLst/>
                <a:latin typeface="Calibri Light"/>
                <a:ea typeface="Calibri"/>
                <a:cs typeface="Arial"/>
              </a:rPr>
              <a:t>ريان القرني</a:t>
            </a:r>
          </a:p>
          <a:p>
            <a:pPr marL="628650" marR="0" indent="-171450" algn="r" rtl="1">
              <a:lnSpc>
                <a:spcPct val="115000"/>
              </a:lnSpc>
              <a:spcBef>
                <a:spcPts val="0"/>
              </a:spcBef>
              <a:spcAft>
                <a:spcPts val="1000"/>
              </a:spcAft>
              <a:buFont typeface="Arial" panose="020B0604020202020204" pitchFamily="34" charset="0"/>
              <a:buChar char="•"/>
            </a:pPr>
            <a:r>
              <a:rPr lang="ar-SA" sz="1600" b="1" dirty="0">
                <a:latin typeface="Calibri Light"/>
                <a:ea typeface="Calibri"/>
                <a:cs typeface="Arial"/>
              </a:rPr>
              <a:t>عبدالكريم الحربي</a:t>
            </a:r>
          </a:p>
          <a:p>
            <a:pPr marL="628650" marR="0" indent="-171450" algn="r" rtl="1">
              <a:lnSpc>
                <a:spcPct val="115000"/>
              </a:lnSpc>
              <a:spcBef>
                <a:spcPts val="0"/>
              </a:spcBef>
              <a:spcAft>
                <a:spcPts val="1000"/>
              </a:spcAft>
              <a:buFont typeface="Arial" panose="020B0604020202020204" pitchFamily="34" charset="0"/>
              <a:buChar char="•"/>
            </a:pPr>
            <a:r>
              <a:rPr lang="ar-SA" sz="1600" b="1" dirty="0">
                <a:effectLst/>
                <a:latin typeface="Calibri Light"/>
                <a:ea typeface="Calibri"/>
                <a:cs typeface="Arial"/>
              </a:rPr>
              <a:t>خالد العيدان </a:t>
            </a:r>
          </a:p>
          <a:p>
            <a:pPr marL="628650" marR="0" indent="-171450" algn="r" rtl="1">
              <a:lnSpc>
                <a:spcPct val="115000"/>
              </a:lnSpc>
              <a:spcBef>
                <a:spcPts val="0"/>
              </a:spcBef>
              <a:spcAft>
                <a:spcPts val="1000"/>
              </a:spcAft>
              <a:buFont typeface="Arial" panose="020B0604020202020204" pitchFamily="34" charset="0"/>
              <a:buChar char="•"/>
            </a:pPr>
            <a:r>
              <a:rPr lang="ar-SA" sz="1600" b="1" dirty="0">
                <a:latin typeface="Calibri Light"/>
                <a:ea typeface="Calibri"/>
                <a:cs typeface="Arial"/>
              </a:rPr>
              <a:t>محمد اليوسف </a:t>
            </a:r>
            <a:endParaRPr lang="en-US" sz="2000" dirty="0">
              <a:effectLst/>
              <a:latin typeface="Calibri"/>
              <a:ea typeface="Calibri"/>
              <a:cs typeface="Arial"/>
            </a:endParaRPr>
          </a:p>
        </p:txBody>
      </p:sp>
      <p:sp>
        <p:nvSpPr>
          <p:cNvPr id="5" name="Rectangle 4"/>
          <p:cNvSpPr/>
          <p:nvPr/>
        </p:nvSpPr>
        <p:spPr>
          <a:xfrm>
            <a:off x="2050415" y="5178601"/>
            <a:ext cx="2962275" cy="1092200"/>
          </a:xfrm>
          <a:prstGeom prst="rect">
            <a:avLst/>
          </a:prstGeom>
          <a:noFill/>
          <a:ln>
            <a:noFill/>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b="1" u="none" strike="noStrike" dirty="0">
                <a:solidFill>
                  <a:srgbClr val="0070C0"/>
                </a:solidFill>
                <a:effectLst/>
                <a:latin typeface="Tahoma"/>
                <a:ea typeface="Calibri"/>
                <a:cs typeface="Tahoma"/>
                <a:hlinkClick r:id="rId2"/>
              </a:rPr>
              <a:t>Editing File</a:t>
            </a:r>
            <a:endParaRPr lang="en-US" sz="1100" dirty="0">
              <a:effectLst/>
              <a:latin typeface="Calibri"/>
              <a:ea typeface="Calibri"/>
              <a:cs typeface="Arial"/>
            </a:endParaRPr>
          </a:p>
          <a:p>
            <a:pPr marL="0" marR="0" algn="ctr">
              <a:lnSpc>
                <a:spcPct val="115000"/>
              </a:lnSpc>
              <a:spcBef>
                <a:spcPts val="0"/>
              </a:spcBef>
              <a:spcAft>
                <a:spcPts val="1000"/>
              </a:spcAft>
            </a:pPr>
            <a:r>
              <a:rPr lang="en-US" sz="1400" b="1" dirty="0">
                <a:solidFill>
                  <a:srgbClr val="0070C0"/>
                </a:solidFill>
                <a:effectLst/>
                <a:latin typeface="Tahoma"/>
                <a:ea typeface="Calibri"/>
                <a:cs typeface="Tahoma"/>
              </a:rPr>
              <a:t>Email: </a:t>
            </a:r>
            <a:r>
              <a:rPr lang="en-US" sz="1400" dirty="0">
                <a:solidFill>
                  <a:srgbClr val="0070C0"/>
                </a:solidFill>
                <a:effectLst/>
                <a:latin typeface="Tahoma"/>
                <a:ea typeface="Calibri"/>
                <a:cs typeface="Tahoma"/>
              </a:rPr>
              <a:t>pathology436@gmail.com</a:t>
            </a:r>
            <a:r>
              <a:rPr lang="en-US" sz="1400" b="1" dirty="0">
                <a:solidFill>
                  <a:srgbClr val="0070C0"/>
                </a:solidFill>
                <a:effectLst/>
                <a:latin typeface="Tahoma"/>
                <a:ea typeface="Calibri"/>
                <a:cs typeface="Tahoma"/>
              </a:rPr>
              <a:t> Twitter: </a:t>
            </a:r>
            <a:r>
              <a:rPr lang="en-US" sz="1400" dirty="0">
                <a:solidFill>
                  <a:srgbClr val="0070C0"/>
                </a:solidFill>
                <a:effectLst/>
                <a:latin typeface="Tahoma"/>
                <a:ea typeface="Calibri"/>
                <a:cs typeface="Tahoma"/>
              </a:rPr>
              <a:t>@pathology436</a:t>
            </a:r>
            <a:endParaRPr lang="en-US" sz="1100" dirty="0">
              <a:effectLst/>
              <a:latin typeface="Calibri"/>
              <a:ea typeface="Calibri"/>
              <a:cs typeface="Arial"/>
            </a:endParaRPr>
          </a:p>
        </p:txBody>
      </p:sp>
      <p:sp>
        <p:nvSpPr>
          <p:cNvPr id="6" name="Text Box 29707"/>
          <p:cNvSpPr txBox="1"/>
          <p:nvPr/>
        </p:nvSpPr>
        <p:spPr>
          <a:xfrm>
            <a:off x="302578" y="8696584"/>
            <a:ext cx="6252845" cy="3759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1400" b="1">
                <a:solidFill>
                  <a:srgbClr val="0070C0"/>
                </a:solidFill>
                <a:effectLst/>
                <a:latin typeface="Tahoma"/>
                <a:ea typeface="Calibri"/>
                <a:cs typeface="Tahoma"/>
              </a:rPr>
              <a:t>References: </a:t>
            </a:r>
            <a:r>
              <a:rPr lang="en-US" sz="1400">
                <a:solidFill>
                  <a:srgbClr val="0070C0"/>
                </a:solidFill>
                <a:effectLst/>
                <a:latin typeface="Tahoma"/>
                <a:ea typeface="Calibri"/>
                <a:cs typeface="Tahoma"/>
              </a:rPr>
              <a:t>Doctor’s slides + notes, Robbins basic pathology </a:t>
            </a:r>
            <a:r>
              <a:rPr lang="x-none" sz="1400">
                <a:solidFill>
                  <a:srgbClr val="0070C0"/>
                </a:solidFill>
                <a:effectLst/>
                <a:latin typeface="Tahoma"/>
                <a:ea typeface="Calibri"/>
                <a:cs typeface="Tahoma"/>
              </a:rPr>
              <a:t>10</a:t>
            </a:r>
            <a:r>
              <a:rPr lang="en-US" sz="1400" baseline="30000">
                <a:solidFill>
                  <a:srgbClr val="0070C0"/>
                </a:solidFill>
                <a:effectLst/>
                <a:latin typeface="Tahoma"/>
                <a:ea typeface="Calibri"/>
                <a:cs typeface="Tahoma"/>
              </a:rPr>
              <a:t>th </a:t>
            </a:r>
            <a:r>
              <a:rPr lang="en-US" sz="1400">
                <a:solidFill>
                  <a:srgbClr val="0070C0"/>
                </a:solidFill>
                <a:effectLst/>
                <a:latin typeface="Tahoma"/>
                <a:ea typeface="Calibri"/>
                <a:cs typeface="Tahoma"/>
              </a:rPr>
              <a:t>edition.</a:t>
            </a:r>
            <a:endParaRPr lang="en-US" sz="1100">
              <a:effectLst/>
              <a:ea typeface="Calibri"/>
              <a:cs typeface="Arial"/>
            </a:endParaRPr>
          </a:p>
        </p:txBody>
      </p:sp>
      <p:cxnSp>
        <p:nvCxnSpPr>
          <p:cNvPr id="7" name="Straight Connector 6"/>
          <p:cNvCxnSpPr/>
          <p:nvPr/>
        </p:nvCxnSpPr>
        <p:spPr>
          <a:xfrm flipH="1">
            <a:off x="2731453" y="8538469"/>
            <a:ext cx="1600200" cy="0"/>
          </a:xfrm>
          <a:prstGeom prst="line">
            <a:avLst/>
          </a:prstGeom>
          <a:noFill/>
          <a:ln w="3175" cap="flat" cmpd="sng" algn="ctr">
            <a:solidFill>
              <a:schemeClr val="tx1">
                <a:lumMod val="50000"/>
                <a:lumOff val="50000"/>
              </a:schemeClr>
            </a:solidFill>
            <a:prstDash val="solid"/>
            <a:headEnd type="none"/>
            <a:tailEnd type="none"/>
          </a:ln>
          <a:effectLst/>
        </p:spPr>
      </p:cxnSp>
      <p:pic>
        <p:nvPicPr>
          <p:cNvPr id="8" name="Picture 7"/>
          <p:cNvPicPr/>
          <p:nvPr/>
        </p:nvPicPr>
        <p:blipFill rotWithShape="1">
          <a:blip r:embed="rId3">
            <a:extLst>
              <a:ext uri="{BEBA8EAE-BF5A-486C-A8C5-ECC9F3942E4B}">
                <a14:imgProps xmlns:a14="http://schemas.microsoft.com/office/drawing/2010/main">
                  <a14:imgLayer r:embed="rId4">
                    <a14:imgEffect>
                      <a14:backgroundRemoval t="0" b="63462" l="20349" r="77907"/>
                    </a14:imgEffect>
                  </a14:imgLayer>
                </a14:imgProps>
              </a:ext>
              <a:ext uri="{28A0092B-C50C-407E-A947-70E740481C1C}">
                <a14:useLocalDpi xmlns:a14="http://schemas.microsoft.com/office/drawing/2010/main" val="0"/>
              </a:ext>
            </a:extLst>
          </a:blip>
          <a:srcRect l="20834" r="25085" b="30602"/>
          <a:stretch/>
        </p:blipFill>
        <p:spPr bwMode="auto">
          <a:xfrm>
            <a:off x="2918778" y="6270801"/>
            <a:ext cx="1122680" cy="1094105"/>
          </a:xfrm>
          <a:prstGeom prst="rect">
            <a:avLst/>
          </a:prstGeom>
          <a:noFill/>
          <a:ln>
            <a:noFill/>
          </a:ln>
          <a:effectLst>
            <a:outerShdw blurRad="38100" sx="1000" sy="1000" algn="ctr" rotWithShape="0">
              <a:srgbClr val="000000"/>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793259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28427-A9A7-47F9-9D59-4669D1B10083}"/>
              </a:ext>
            </a:extLst>
          </p:cNvPr>
          <p:cNvSpPr>
            <a:spLocks noGrp="1"/>
          </p:cNvSpPr>
          <p:nvPr>
            <p:ph type="title"/>
          </p:nvPr>
        </p:nvSpPr>
        <p:spPr>
          <a:xfrm>
            <a:off x="2167778" y="366185"/>
            <a:ext cx="2271432" cy="497415"/>
          </a:xfrm>
        </p:spPr>
        <p:txBody>
          <a:bodyPr>
            <a:normAutofit/>
          </a:bodyPr>
          <a:lstStyle/>
          <a:p>
            <a:r>
              <a:rPr lang="en-US" sz="18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Thyroid Diseases </a:t>
            </a:r>
          </a:p>
        </p:txBody>
      </p:sp>
      <p:sp>
        <p:nvSpPr>
          <p:cNvPr id="3" name="Content Placeholder 2">
            <a:extLst>
              <a:ext uri="{FF2B5EF4-FFF2-40B4-BE49-F238E27FC236}">
                <a16:creationId xmlns:a16="http://schemas.microsoft.com/office/drawing/2014/main" id="{571BE031-598E-43F8-88A7-5FDE87661630}"/>
              </a:ext>
            </a:extLst>
          </p:cNvPr>
          <p:cNvSpPr>
            <a:spLocks noGrp="1"/>
          </p:cNvSpPr>
          <p:nvPr>
            <p:ph idx="1"/>
          </p:nvPr>
        </p:nvSpPr>
        <p:spPr>
          <a:xfrm>
            <a:off x="342900" y="863600"/>
            <a:ext cx="6172200" cy="8280399"/>
          </a:xfrm>
        </p:spPr>
        <p:txBody>
          <a:bodyPr>
            <a:normAutofit/>
          </a:bodyPr>
          <a:lstStyle/>
          <a:p>
            <a:pPr marL="438912" lvl="0" indent="-320040" defTabSz="914400">
              <a:spcBef>
                <a:spcPts val="0"/>
              </a:spcBef>
              <a:buClr>
                <a:schemeClr val="tx1"/>
              </a:buClr>
              <a:buSzPct val="80000"/>
              <a:buFont typeface="Wingdings" charset="2"/>
              <a:buChar char="Ø"/>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Clinical recognition of diseases of the thyroid is important, because most are amenable to medical or surgical management. </a:t>
            </a:r>
          </a:p>
          <a:p>
            <a:pPr marL="438912" lvl="0" indent="-320040" defTabSz="914400">
              <a:spcBef>
                <a:spcPts val="0"/>
              </a:spcBef>
              <a:buClr>
                <a:schemeClr val="tx1"/>
              </a:buClr>
              <a:buSzPct val="80000"/>
              <a:buFont typeface="Wingdings" charset="2"/>
              <a:buChar char="Ø"/>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t>Diseases include:</a:t>
            </a:r>
          </a:p>
          <a:p>
            <a:pPr marL="438912" lvl="0" indent="-320040" defTabSz="914400">
              <a:spcBef>
                <a:spcPts val="0"/>
              </a:spcBef>
              <a:buClr>
                <a:schemeClr val="tx1"/>
              </a:buClr>
              <a:buSzPct val="80000"/>
              <a:buFont typeface="Wingdings" charset="2"/>
              <a:buChar char="Ø"/>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 Excessive release of thyroid hormones (hyperthyroidism).</a:t>
            </a:r>
          </a:p>
          <a:p>
            <a:pPr marL="438912" lvl="0" indent="-320040" defTabSz="914400">
              <a:spcBef>
                <a:spcPts val="0"/>
              </a:spcBef>
              <a:buClr>
                <a:schemeClr val="tx1"/>
              </a:buClr>
              <a:buSzPct val="80000"/>
              <a:buFont typeface="Wingdings" charset="2"/>
              <a:buChar char="Ø"/>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Thyroid hormone deficiency (hypothyroidism). </a:t>
            </a:r>
          </a:p>
          <a:p>
            <a:pPr marL="438912" lvl="0" indent="-320040" defTabSz="914400">
              <a:spcBef>
                <a:spcPts val="0"/>
              </a:spcBef>
              <a:buClr>
                <a:schemeClr val="tx1"/>
              </a:buClr>
              <a:buSzPct val="80000"/>
              <a:buFont typeface="Wingdings" charset="2"/>
              <a:buChar char="Ø"/>
            </a:pPr>
            <a:r>
              <a:rPr lang="en-US" sz="1400" dirty="0">
                <a:solidFill>
                  <a:prstClr val="black"/>
                </a:solidFill>
                <a:latin typeface="Tahoma" panose="020B0604030504040204" pitchFamily="34" charset="0"/>
                <a:ea typeface="Tahoma" panose="020B0604030504040204" pitchFamily="34" charset="0"/>
                <a:cs typeface="Tahoma" panose="020B0604030504040204" pitchFamily="34" charset="0"/>
              </a:rPr>
              <a:t>Mass lesions .</a:t>
            </a:r>
          </a:p>
          <a:p>
            <a:pPr marL="118872" lvl="0" indent="0" defTabSz="914400">
              <a:spcBef>
                <a:spcPts val="0"/>
              </a:spcBef>
              <a:buClr>
                <a:srgbClr val="F0AD00"/>
              </a:buClr>
              <a:buSzPct val="80000"/>
              <a:buNone/>
            </a:pP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18872" lvl="0" indent="0" defTabSz="914400">
              <a:spcBef>
                <a:spcPts val="0"/>
              </a:spcBef>
              <a:buClr>
                <a:srgbClr val="F0AD00"/>
              </a:buClr>
              <a:buSzPct val="80000"/>
              <a:buNone/>
            </a:pPr>
            <a:endParaRPr lang="en-US" sz="14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18872" lvl="0" indent="0" defTabSz="914400">
              <a:spcBef>
                <a:spcPts val="0"/>
              </a:spcBef>
              <a:buClr>
                <a:srgbClr val="F0AD00"/>
              </a:buClr>
              <a:buSzPct val="80000"/>
              <a:buNone/>
            </a:pPr>
            <a:r>
              <a:rPr lang="en-US" sz="18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Hyperthyroidism :  </a:t>
            </a:r>
          </a:p>
          <a:p>
            <a:pPr marL="118872" lvl="0" indent="0" defTabSz="914400">
              <a:spcBef>
                <a:spcPts val="0"/>
              </a:spcBef>
              <a:buClr>
                <a:srgbClr val="F0AD00"/>
              </a:buClr>
              <a:buSzPct val="80000"/>
              <a:buNone/>
            </a:pP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buFont typeface="Wingdings" charset="2"/>
              <a:buChar char="Ø"/>
            </a:pP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Thyrotoxicosis</a:t>
            </a:r>
            <a:r>
              <a:rPr lang="en-US" sz="1400" baseline="30000" dirty="0">
                <a:solidFill>
                  <a:srgbClr val="C00000"/>
                </a:solidFill>
                <a:latin typeface="Tahoma" panose="020B0604030504040204" pitchFamily="34" charset="0"/>
                <a:ea typeface="Tahoma" panose="020B0604030504040204" pitchFamily="34" charset="0"/>
                <a:cs typeface="Tahoma" panose="020B0604030504040204" pitchFamily="34" charset="0"/>
              </a:rPr>
              <a:t>1</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is a hypermetabolic state due to elevated circulating levels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of free T</a:t>
            </a:r>
            <a:r>
              <a:rPr lang="en-US" sz="1400" baseline="-25000" dirty="0">
                <a:solidFill>
                  <a:srgbClr val="C00000"/>
                </a:solidFill>
                <a:latin typeface="Tahoma" panose="020B0604030504040204" pitchFamily="34" charset="0"/>
                <a:ea typeface="Tahoma" panose="020B0604030504040204" pitchFamily="34" charset="0"/>
                <a:cs typeface="Tahoma" panose="020B0604030504040204" pitchFamily="34" charset="0"/>
              </a:rPr>
              <a:t>3</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and T</a:t>
            </a:r>
            <a:r>
              <a:rPr lang="en-US" sz="1400" baseline="-25000" dirty="0">
                <a:solidFill>
                  <a:srgbClr val="C00000"/>
                </a:solidFill>
                <a:latin typeface="Tahoma" panose="020B0604030504040204" pitchFamily="34" charset="0"/>
                <a:ea typeface="Tahoma" panose="020B0604030504040204" pitchFamily="34" charset="0"/>
                <a:cs typeface="Tahoma" panose="020B0604030504040204" pitchFamily="34" charset="0"/>
              </a:rPr>
              <a:t>4</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t>
            </a:r>
          </a:p>
          <a:p>
            <a:pPr>
              <a:buFont typeface="Wingdings" charset="2"/>
              <a:buChar char="Ø"/>
            </a:pPr>
            <a:endPar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buFont typeface="Wingdings" charset="2"/>
              <a:buChar char="Ø"/>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Because it is caused most commonly by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hyperfunction</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of the thyroid gland, thyrotoxicosis often is referred to as hyperthyroidism.</a:t>
            </a:r>
          </a:p>
          <a:p>
            <a:pPr>
              <a:buFont typeface="Wingdings" charset="2"/>
              <a:buChar char="Ø"/>
            </a:pPr>
            <a:r>
              <a:rPr lang="en-US" sz="1200" dirty="0">
                <a:latin typeface="Tahoma" panose="020B0604030504040204" pitchFamily="34" charset="0"/>
                <a:ea typeface="Tahoma" panose="020B0604030504040204" pitchFamily="34" charset="0"/>
                <a:cs typeface="Tahoma" panose="020B0604030504040204" pitchFamily="34" charset="0"/>
              </a:rPr>
              <a:t>In certain conditions, however, the oversupply either is related to excessive release of pre-formed thyroid hormone (e.g., in thyroiditis) or comes from an extrathyroidal source, rather than a </a:t>
            </a:r>
            <a:r>
              <a:rPr lang="en-US" sz="1200" dirty="0" err="1">
                <a:latin typeface="Tahoma" panose="020B0604030504040204" pitchFamily="34" charset="0"/>
                <a:ea typeface="Tahoma" panose="020B0604030504040204" pitchFamily="34" charset="0"/>
                <a:cs typeface="Tahoma" panose="020B0604030504040204" pitchFamily="34" charset="0"/>
              </a:rPr>
              <a:t>hyperfunctioning</a:t>
            </a:r>
            <a:r>
              <a:rPr lang="en-US" sz="1200" dirty="0">
                <a:latin typeface="Tahoma" panose="020B0604030504040204" pitchFamily="34" charset="0"/>
                <a:ea typeface="Tahoma" panose="020B0604030504040204" pitchFamily="34" charset="0"/>
                <a:cs typeface="Tahoma" panose="020B0604030504040204" pitchFamily="34" charset="0"/>
              </a:rPr>
              <a:t> gland.</a:t>
            </a:r>
          </a:p>
          <a:p>
            <a:pPr>
              <a:buFont typeface="Wingdings" charset="2"/>
              <a:buChar char="Ø"/>
            </a:pPr>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dirty="0"/>
              <a:t>The three most common causes of thyrotoxicosis:</a:t>
            </a:r>
          </a:p>
          <a:p>
            <a:pPr marL="0" indent="0">
              <a:buNone/>
            </a:pPr>
            <a:r>
              <a:rPr lang="en-US" sz="1600" b="1" dirty="0"/>
              <a:t>Primary </a:t>
            </a:r>
          </a:p>
          <a:p>
            <a:pPr>
              <a:buFont typeface="Wingdings" charset="2"/>
              <a:buChar char="Ø"/>
            </a:pPr>
            <a:r>
              <a:rPr lang="en-US" sz="1400" dirty="0"/>
              <a:t>     Diffuse hyperplasia of the thyroid associated with Graves disease (accounts for 85% of cases) </a:t>
            </a:r>
          </a:p>
          <a:p>
            <a:pPr>
              <a:buFont typeface="Wingdings" charset="2"/>
              <a:buChar char="Ø"/>
            </a:pPr>
            <a:r>
              <a:rPr lang="en-US" sz="1400" dirty="0"/>
              <a:t> </a:t>
            </a:r>
            <a:r>
              <a:rPr lang="en-US" sz="1400" dirty="0" err="1"/>
              <a:t>Hyperfunctional</a:t>
            </a:r>
            <a:r>
              <a:rPr lang="en-US" sz="1400" dirty="0"/>
              <a:t> multinodular goiter </a:t>
            </a:r>
          </a:p>
          <a:p>
            <a:pPr>
              <a:buFont typeface="Wingdings" charset="2"/>
              <a:buChar char="Ø"/>
            </a:pPr>
            <a:r>
              <a:rPr lang="en-US" sz="1400" dirty="0"/>
              <a:t>  </a:t>
            </a:r>
            <a:r>
              <a:rPr lang="en-US" sz="1400" dirty="0" err="1"/>
              <a:t>Hyperfunctional</a:t>
            </a:r>
            <a:r>
              <a:rPr lang="en-US" sz="1400" dirty="0"/>
              <a:t> adenoma of the thyroid </a:t>
            </a:r>
          </a:p>
          <a:p>
            <a:pPr marL="0" indent="0">
              <a:buNone/>
            </a:pPr>
            <a:endParaRPr lang="en-US" sz="1400" dirty="0"/>
          </a:p>
          <a:p>
            <a:pPr marL="0" indent="0">
              <a:buNone/>
            </a:pPr>
            <a:endParaRPr lang="en-US" sz="1400" dirty="0"/>
          </a:p>
          <a:p>
            <a:endParaRPr lang="en-US" sz="1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118872" lvl="0" indent="0" defTabSz="914400">
              <a:spcBef>
                <a:spcPts val="0"/>
              </a:spcBef>
              <a:buClr>
                <a:srgbClr val="F0AD00"/>
              </a:buClr>
              <a:buSzPct val="80000"/>
              <a:buNone/>
            </a:pPr>
            <a:endParaRPr lang="en-US"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18872" lvl="0" indent="0" defTabSz="914400">
              <a:spcBef>
                <a:spcPts val="0"/>
              </a:spcBef>
              <a:buClr>
                <a:srgbClr val="F0AD00"/>
              </a:buClr>
              <a:buSzPct val="80000"/>
              <a:buNone/>
            </a:pPr>
            <a:endParaRPr lang="en-US" sz="1800" b="1" u="sng"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18872" lvl="0" indent="0" defTabSz="914400">
              <a:spcBef>
                <a:spcPts val="0"/>
              </a:spcBef>
              <a:buClr>
                <a:srgbClr val="F0AD00"/>
              </a:buClr>
              <a:buSzPct val="80000"/>
              <a:buNone/>
            </a:pPr>
            <a:endParaRPr lang="ar-SA" sz="18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0" y="8212667"/>
            <a:ext cx="6172200" cy="600164"/>
          </a:xfrm>
          <a:prstGeom prst="rect">
            <a:avLst/>
          </a:prstGeom>
          <a:noFill/>
        </p:spPr>
        <p:txBody>
          <a:bodyPr wrap="square" rtlCol="0">
            <a:spAutoFit/>
          </a:bodyPr>
          <a:lstStyle/>
          <a:p>
            <a:r>
              <a:rPr lang="en-US" sz="1100" dirty="0"/>
              <a:t>1: </a:t>
            </a:r>
            <a:r>
              <a:rPr lang="en-US" sz="1100" dirty="0" err="1"/>
              <a:t>Hyperthyrodisim</a:t>
            </a:r>
            <a:r>
              <a:rPr lang="en-US" sz="1100" dirty="0"/>
              <a:t> is when a </a:t>
            </a:r>
            <a:r>
              <a:rPr lang="en-US" sz="1100" b="1" dirty="0" err="1"/>
              <a:t>hyperfunctionig</a:t>
            </a:r>
            <a:r>
              <a:rPr lang="en-US" sz="1100" b="1" dirty="0"/>
              <a:t> thyroid gland</a:t>
            </a:r>
            <a:r>
              <a:rPr lang="en-US" sz="1100" dirty="0"/>
              <a:t> causes an increase in the blood levels of thyroid hormones , where as thyrotoxicosis is an increase in blood levels of thyroid hormones due to any other reason , ex: a </a:t>
            </a:r>
            <a:r>
              <a:rPr lang="en-US" sz="1100" dirty="0" err="1"/>
              <a:t>teratoma</a:t>
            </a:r>
            <a:r>
              <a:rPr lang="en-US" sz="1100" dirty="0"/>
              <a:t> that has a thyroid tissue in the ovaries (extra thyroidal cause).</a:t>
            </a:r>
          </a:p>
        </p:txBody>
      </p:sp>
    </p:spTree>
    <p:extLst>
      <p:ext uri="{BB962C8B-B14F-4D97-AF65-F5344CB8AC3E}">
        <p14:creationId xmlns:p14="http://schemas.microsoft.com/office/powerpoint/2010/main" val="3535995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C21C-FEB7-44E9-B605-0092F922C743}"/>
              </a:ext>
            </a:extLst>
          </p:cNvPr>
          <p:cNvSpPr>
            <a:spLocks noGrp="1"/>
          </p:cNvSpPr>
          <p:nvPr>
            <p:ph type="title"/>
          </p:nvPr>
        </p:nvSpPr>
        <p:spPr>
          <a:xfrm>
            <a:off x="0" y="289986"/>
            <a:ext cx="2732809" cy="821265"/>
          </a:xfrm>
        </p:spPr>
        <p:txBody>
          <a:bodyPr>
            <a:normAutofit/>
          </a:bodyPr>
          <a:lstStyle/>
          <a:p>
            <a:r>
              <a:rPr lang="en-US" sz="1800" dirty="0">
                <a:latin typeface="Tahoma" panose="020B0604030504040204" pitchFamily="34" charset="0"/>
                <a:ea typeface="Tahoma" panose="020B0604030504040204" pitchFamily="34" charset="0"/>
                <a:cs typeface="Tahoma" panose="020B0604030504040204" pitchFamily="34" charset="0"/>
              </a:rPr>
              <a:t>Causes of Thyrotoxicosis</a:t>
            </a:r>
          </a:p>
        </p:txBody>
      </p:sp>
      <p:sp>
        <p:nvSpPr>
          <p:cNvPr id="3" name="Content Placeholder 2">
            <a:extLst>
              <a:ext uri="{FF2B5EF4-FFF2-40B4-BE49-F238E27FC236}">
                <a16:creationId xmlns:a16="http://schemas.microsoft.com/office/drawing/2014/main" id="{D6EF1AF7-130A-4261-ADFD-A105706DCABA}"/>
              </a:ext>
            </a:extLst>
          </p:cNvPr>
          <p:cNvSpPr>
            <a:spLocks noGrp="1"/>
          </p:cNvSpPr>
          <p:nvPr>
            <p:ph idx="1"/>
          </p:nvPr>
        </p:nvSpPr>
        <p:spPr>
          <a:xfrm>
            <a:off x="342900" y="1111251"/>
            <a:ext cx="6172200" cy="7056970"/>
          </a:xfrm>
        </p:spPr>
        <p:txBody>
          <a:bodyPr>
            <a:normAutofit/>
          </a:bodyPr>
          <a:lstStyle/>
          <a:p>
            <a:pPr>
              <a:buFont typeface="Wingdings" charset="2"/>
              <a:buChar char="Ø"/>
            </a:pPr>
            <a:r>
              <a:rPr lang="en-US" sz="1600" dirty="0">
                <a:latin typeface="Tahoma" panose="020B0604030504040204" pitchFamily="34" charset="0"/>
                <a:ea typeface="Tahoma" panose="020B0604030504040204" pitchFamily="34" charset="0"/>
                <a:cs typeface="Tahoma" panose="020B0604030504040204" pitchFamily="34" charset="0"/>
              </a:rPr>
              <a:t>ASSOCIATED WITH HYPERTHYROIDISM </a:t>
            </a:r>
          </a:p>
          <a:p>
            <a:pPr>
              <a:buFont typeface="Wingdings" charset="2"/>
              <a:buChar char="q"/>
            </a:pPr>
            <a:r>
              <a:rPr lang="en-US" sz="1600" dirty="0">
                <a:latin typeface="Tahoma" panose="020B0604030504040204" pitchFamily="34" charset="0"/>
                <a:ea typeface="Tahoma" panose="020B0604030504040204" pitchFamily="34" charset="0"/>
                <a:cs typeface="Tahoma" panose="020B0604030504040204" pitchFamily="34" charset="0"/>
              </a:rPr>
              <a:t>Primary</a:t>
            </a:r>
          </a:p>
          <a:p>
            <a:pPr>
              <a:buFont typeface="Arial" charset="0"/>
              <a:buChar char="•"/>
            </a:pPr>
            <a:r>
              <a:rPr lang="en-US" sz="1400" dirty="0">
                <a:latin typeface="Tahoma" panose="020B0604030504040204" pitchFamily="34" charset="0"/>
                <a:ea typeface="Tahoma" panose="020B0604030504040204" pitchFamily="34" charset="0"/>
                <a:cs typeface="Tahoma" panose="020B0604030504040204" pitchFamily="34" charset="0"/>
              </a:rPr>
              <a:t>   Diffuse toxic hyperplasia (Graves disease) </a:t>
            </a:r>
          </a:p>
          <a:p>
            <a:pPr>
              <a:buFont typeface="Arial" charset="0"/>
              <a:buChar char="•"/>
            </a:pPr>
            <a:r>
              <a:rPr lang="en-US" sz="1400" dirty="0">
                <a:latin typeface="Tahoma" panose="020B0604030504040204" pitchFamily="34" charset="0"/>
                <a:ea typeface="Tahoma" panose="020B0604030504040204" pitchFamily="34" charset="0"/>
                <a:cs typeface="Tahoma" panose="020B0604030504040204" pitchFamily="34" charset="0"/>
              </a:rPr>
              <a:t>    Hyperfunctioning (“toxic”) multinodular goiter </a:t>
            </a:r>
          </a:p>
          <a:p>
            <a:pPr>
              <a:buFont typeface="Arial" charset="0"/>
              <a:buChar char="•"/>
            </a:pPr>
            <a:r>
              <a:rPr lang="en-US" sz="1400" dirty="0">
                <a:latin typeface="Tahoma" panose="020B0604030504040204" pitchFamily="34" charset="0"/>
                <a:ea typeface="Tahoma" panose="020B0604030504040204" pitchFamily="34" charset="0"/>
                <a:cs typeface="Tahoma" panose="020B0604030504040204" pitchFamily="34" charset="0"/>
              </a:rPr>
              <a:t>    Hyperfunctioning (“toxic”) adenoma </a:t>
            </a:r>
          </a:p>
          <a:p>
            <a:pPr>
              <a:buFont typeface="Arial" charset="0"/>
              <a:buChar char="•"/>
            </a:pPr>
            <a:r>
              <a:rPr lang="en-US" sz="1400" dirty="0">
                <a:latin typeface="Tahoma" panose="020B0604030504040204" pitchFamily="34" charset="0"/>
                <a:ea typeface="Tahoma" panose="020B0604030504040204" pitchFamily="34" charset="0"/>
                <a:cs typeface="Tahoma" panose="020B0604030504040204" pitchFamily="34" charset="0"/>
              </a:rPr>
              <a:t>    Iodine-induced hyperthyroidism </a:t>
            </a:r>
          </a:p>
          <a:p>
            <a:pPr>
              <a:buFont typeface="Arial" charset="0"/>
              <a:buChar char="•"/>
            </a:pPr>
            <a:r>
              <a:rPr lang="en-US" sz="1400" dirty="0">
                <a:latin typeface="Tahoma" panose="020B0604030504040204" pitchFamily="34" charset="0"/>
                <a:ea typeface="Tahoma" panose="020B0604030504040204" pitchFamily="34" charset="0"/>
                <a:cs typeface="Tahoma" panose="020B0604030504040204" pitchFamily="34" charset="0"/>
              </a:rPr>
              <a:t>    Neonatal thyrotoxicosis associated with maternal Graves disease </a:t>
            </a:r>
          </a:p>
          <a:p>
            <a:pPr>
              <a:buFont typeface="Arial" charset="0"/>
              <a:buChar char="•"/>
            </a:pPr>
            <a:endParaRPr lang="en-US" sz="1400" dirty="0">
              <a:latin typeface="Tahoma" panose="020B0604030504040204" pitchFamily="34" charset="0"/>
              <a:ea typeface="Tahoma" panose="020B0604030504040204" pitchFamily="34" charset="0"/>
              <a:cs typeface="Tahoma" panose="020B0604030504040204" pitchFamily="34" charset="0"/>
            </a:endParaRPr>
          </a:p>
          <a:p>
            <a:pPr>
              <a:buFont typeface="Wingdings" charset="2"/>
              <a:buChar char="q"/>
            </a:pPr>
            <a:r>
              <a:rPr lang="en-US" sz="1400" dirty="0">
                <a:latin typeface="Tahoma" panose="020B0604030504040204" pitchFamily="34" charset="0"/>
                <a:ea typeface="Tahoma" panose="020B0604030504040204" pitchFamily="34" charset="0"/>
                <a:cs typeface="Tahoma" panose="020B0604030504040204" pitchFamily="34" charset="0"/>
              </a:rPr>
              <a:t>Secondary </a:t>
            </a:r>
          </a:p>
          <a:p>
            <a:pPr marL="0" indent="0">
              <a:buNone/>
            </a:pPr>
            <a:r>
              <a:rPr lang="en-US" sz="1400" dirty="0">
                <a:latin typeface="Tahoma" panose="020B0604030504040204" pitchFamily="34" charset="0"/>
                <a:ea typeface="Tahoma" panose="020B0604030504040204" pitchFamily="34" charset="0"/>
                <a:cs typeface="Tahoma" panose="020B0604030504040204" pitchFamily="34" charset="0"/>
              </a:rPr>
              <a:t> TSH-secreting pituitary adenoma (rare)</a:t>
            </a:r>
          </a:p>
          <a:p>
            <a:endPar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buFont typeface="Wingdings" charset="2"/>
              <a:buChar char="Ø"/>
            </a:pPr>
            <a:r>
              <a:rPr lang="en-US" sz="1600" dirty="0">
                <a:latin typeface="Tahoma" panose="020B0604030504040204" pitchFamily="34" charset="0"/>
                <a:ea typeface="Tahoma" panose="020B0604030504040204" pitchFamily="34" charset="0"/>
                <a:cs typeface="Tahoma" panose="020B0604030504040204" pitchFamily="34" charset="0"/>
              </a:rPr>
              <a:t>NOT ASSOCIATED WITH HYPERTHYROIDISM </a:t>
            </a:r>
          </a:p>
          <a:p>
            <a:r>
              <a:rPr lang="en-US" sz="1400" dirty="0">
                <a:latin typeface="Tahoma" panose="020B0604030504040204" pitchFamily="34" charset="0"/>
                <a:ea typeface="Tahoma" panose="020B0604030504040204" pitchFamily="34" charset="0"/>
                <a:cs typeface="Tahoma" panose="020B0604030504040204" pitchFamily="34" charset="0"/>
              </a:rPr>
              <a:t>    Granulomatous (de </a:t>
            </a:r>
            <a:r>
              <a:rPr lang="en-US" sz="1400" dirty="0" err="1">
                <a:latin typeface="Tahoma" panose="020B0604030504040204" pitchFamily="34" charset="0"/>
                <a:ea typeface="Tahoma" panose="020B0604030504040204" pitchFamily="34" charset="0"/>
                <a:cs typeface="Tahoma" panose="020B0604030504040204" pitchFamily="34" charset="0"/>
              </a:rPr>
              <a:t>Quervain</a:t>
            </a:r>
            <a:r>
              <a:rPr lang="en-US" sz="1400" dirty="0">
                <a:latin typeface="Tahoma" panose="020B0604030504040204" pitchFamily="34" charset="0"/>
                <a:ea typeface="Tahoma" panose="020B0604030504040204" pitchFamily="34" charset="0"/>
                <a:cs typeface="Tahoma" panose="020B0604030504040204" pitchFamily="34" charset="0"/>
              </a:rPr>
              <a:t>) thyroiditis (painful) </a:t>
            </a:r>
          </a:p>
          <a:p>
            <a:r>
              <a:rPr lang="en-US" sz="1400" dirty="0">
                <a:latin typeface="Tahoma" panose="020B0604030504040204" pitchFamily="34" charset="0"/>
                <a:ea typeface="Tahoma" panose="020B0604030504040204" pitchFamily="34" charset="0"/>
                <a:cs typeface="Tahoma" panose="020B0604030504040204" pitchFamily="34" charset="0"/>
              </a:rPr>
              <a:t>    Subacute lymphocytic thyroiditis (painless) </a:t>
            </a:r>
          </a:p>
          <a:p>
            <a:r>
              <a:rPr lang="en-US" sz="1400" dirty="0">
                <a:latin typeface="Tahoma" panose="020B0604030504040204" pitchFamily="34" charset="0"/>
                <a:ea typeface="Tahoma" panose="020B0604030504040204" pitchFamily="34" charset="0"/>
                <a:cs typeface="Tahoma" panose="020B0604030504040204" pitchFamily="34" charset="0"/>
              </a:rPr>
              <a:t>    Struma </a:t>
            </a:r>
            <a:r>
              <a:rPr lang="en-US" sz="1400" dirty="0" err="1">
                <a:latin typeface="Tahoma" panose="020B0604030504040204" pitchFamily="34" charset="0"/>
                <a:ea typeface="Tahoma" panose="020B0604030504040204" pitchFamily="34" charset="0"/>
                <a:cs typeface="Tahoma" panose="020B0604030504040204" pitchFamily="34" charset="0"/>
              </a:rPr>
              <a:t>ovarii</a:t>
            </a:r>
            <a:r>
              <a:rPr lang="en-US" sz="1400" dirty="0">
                <a:latin typeface="Tahoma" panose="020B0604030504040204" pitchFamily="34" charset="0"/>
                <a:ea typeface="Tahoma" panose="020B0604030504040204" pitchFamily="34" charset="0"/>
                <a:cs typeface="Tahoma" panose="020B0604030504040204" pitchFamily="34" charset="0"/>
              </a:rPr>
              <a:t> (ovarian teratoma with ectopic thyroid) </a:t>
            </a:r>
          </a:p>
          <a:p>
            <a:r>
              <a:rPr lang="en-US" sz="1400" dirty="0">
                <a:latin typeface="Tahoma" panose="020B0604030504040204" pitchFamily="34" charset="0"/>
                <a:ea typeface="Tahoma" panose="020B0604030504040204" pitchFamily="34" charset="0"/>
                <a:cs typeface="Tahoma" panose="020B0604030504040204" pitchFamily="34" charset="0"/>
              </a:rPr>
              <a:t>    Factitious</a:t>
            </a:r>
            <a:r>
              <a:rPr lang="en-US" sz="1400" baseline="30000" dirty="0">
                <a:latin typeface="Tahoma" panose="020B0604030504040204" pitchFamily="34" charset="0"/>
                <a:ea typeface="Tahoma" panose="020B0604030504040204" pitchFamily="34" charset="0"/>
                <a:cs typeface="Tahoma" panose="020B0604030504040204" pitchFamily="34" charset="0"/>
              </a:rPr>
              <a:t>2</a:t>
            </a:r>
            <a:r>
              <a:rPr lang="en-US" sz="1400" dirty="0">
                <a:latin typeface="Tahoma" panose="020B0604030504040204" pitchFamily="34" charset="0"/>
                <a:ea typeface="Tahoma" panose="020B0604030504040204" pitchFamily="34" charset="0"/>
                <a:cs typeface="Tahoma" panose="020B0604030504040204" pitchFamily="34" charset="0"/>
              </a:rPr>
              <a:t> thyrotoxicosis (exogenous thyroxine intake) </a:t>
            </a:r>
          </a:p>
          <a:p>
            <a:endParaRPr lang="en-US" sz="1400" dirty="0">
              <a:latin typeface="Tahoma" panose="020B0604030504040204" pitchFamily="34" charset="0"/>
              <a:ea typeface="Tahoma" panose="020B0604030504040204" pitchFamily="34" charset="0"/>
              <a:cs typeface="Tahoma" panose="020B0604030504040204" pitchFamily="34" charset="0"/>
            </a:endParaRPr>
          </a:p>
          <a:p>
            <a:r>
              <a:rPr lang="en-US" sz="1600" dirty="0">
                <a:solidFill>
                  <a:srgbClr val="C00000"/>
                </a:solidFill>
                <a:latin typeface="Tahoma" panose="020B0604030504040204" pitchFamily="34" charset="0"/>
                <a:ea typeface="Tahoma" panose="020B0604030504040204" pitchFamily="34" charset="0"/>
                <a:cs typeface="Tahoma" panose="020B0604030504040204" pitchFamily="34" charset="0"/>
              </a:rPr>
              <a:t>Clinical manifestation of thyrotoxicosis:</a:t>
            </a:r>
          </a:p>
          <a:p>
            <a:pPr>
              <a:buFont typeface="Wingdings" panose="05000000000000000000" pitchFamily="2" charset="2"/>
              <a:buChar char="v"/>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Constitutional symptoms (weight loss, fever, sweating…)</a:t>
            </a:r>
          </a:p>
          <a:p>
            <a:pPr>
              <a:buFont typeface="Wingdings" panose="05000000000000000000" pitchFamily="2" charset="2"/>
              <a:buChar char="v"/>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Gastrointestinal</a:t>
            </a:r>
          </a:p>
          <a:p>
            <a:pPr>
              <a:buFont typeface="Wingdings" panose="05000000000000000000" pitchFamily="2" charset="2"/>
              <a:buChar char="v"/>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Cardiac</a:t>
            </a:r>
          </a:p>
          <a:p>
            <a:pPr>
              <a:buFont typeface="Wingdings" panose="05000000000000000000" pitchFamily="2" charset="2"/>
              <a:buChar char="v"/>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Neuromuscular</a:t>
            </a:r>
          </a:p>
          <a:p>
            <a:pPr>
              <a:buFont typeface="Wingdings" panose="05000000000000000000" pitchFamily="2" charset="2"/>
              <a:buChar char="v"/>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Ocular</a:t>
            </a:r>
          </a:p>
          <a:p>
            <a:pPr>
              <a:buFont typeface="Wingdings" panose="05000000000000000000" pitchFamily="2" charset="2"/>
              <a:buChar char="v"/>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Thyroid storm (medical emergency)</a:t>
            </a:r>
          </a:p>
          <a:p>
            <a:pPr>
              <a:buFont typeface="Wingdings" panose="05000000000000000000" pitchFamily="2" charset="2"/>
              <a:buChar char="v"/>
            </a:pP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Apathetic</a:t>
            </a:r>
            <a:r>
              <a:rPr lang="en-US" sz="14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hyperthyroidism </a:t>
            </a:r>
          </a:p>
          <a:p>
            <a:endParaRPr lang="en-US" sz="16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97426" y="8478494"/>
            <a:ext cx="3667992" cy="430887"/>
          </a:xfrm>
          <a:prstGeom prst="rect">
            <a:avLst/>
          </a:prstGeom>
          <a:noFill/>
        </p:spPr>
        <p:txBody>
          <a:bodyPr wrap="square" rtlCol="0">
            <a:spAutoFit/>
          </a:bodyPr>
          <a:lstStyle/>
          <a:p>
            <a:r>
              <a:rPr lang="en-US" sz="1100" dirty="0"/>
              <a:t>2:Artificially created , from an exogenous source </a:t>
            </a:r>
          </a:p>
          <a:p>
            <a:r>
              <a:rPr lang="en-US" sz="1100" dirty="0"/>
              <a:t>3:No symptoms , silent .</a:t>
            </a:r>
          </a:p>
        </p:txBody>
      </p:sp>
    </p:spTree>
    <p:extLst>
      <p:ext uri="{BB962C8B-B14F-4D97-AF65-F5344CB8AC3E}">
        <p14:creationId xmlns:p14="http://schemas.microsoft.com/office/powerpoint/2010/main" val="2351676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3B08-68E7-46A9-83AE-B83107665007}"/>
              </a:ext>
            </a:extLst>
          </p:cNvPr>
          <p:cNvSpPr>
            <a:spLocks noGrp="1"/>
          </p:cNvSpPr>
          <p:nvPr>
            <p:ph type="title"/>
          </p:nvPr>
        </p:nvSpPr>
        <p:spPr>
          <a:xfrm>
            <a:off x="-1707573" y="315386"/>
            <a:ext cx="6172200" cy="745065"/>
          </a:xfrm>
        </p:spPr>
        <p:txBody>
          <a:bodyPr>
            <a:normAutofit/>
          </a:bodyPr>
          <a:lstStyle/>
          <a:p>
            <a:r>
              <a:rPr lang="en-US" sz="1600" dirty="0"/>
              <a:t>Diagnosis of hyperthyroidism:</a:t>
            </a:r>
          </a:p>
        </p:txBody>
      </p:sp>
      <p:sp>
        <p:nvSpPr>
          <p:cNvPr id="3" name="Content Placeholder 2">
            <a:extLst>
              <a:ext uri="{FF2B5EF4-FFF2-40B4-BE49-F238E27FC236}">
                <a16:creationId xmlns:a16="http://schemas.microsoft.com/office/drawing/2014/main" id="{06B98DF4-82E0-45E7-9B60-6C654EA61D5C}"/>
              </a:ext>
            </a:extLst>
          </p:cNvPr>
          <p:cNvSpPr>
            <a:spLocks noGrp="1"/>
          </p:cNvSpPr>
          <p:nvPr>
            <p:ph idx="1"/>
          </p:nvPr>
        </p:nvSpPr>
        <p:spPr>
          <a:xfrm>
            <a:off x="342900" y="1060451"/>
            <a:ext cx="6172200" cy="7107770"/>
          </a:xfrm>
        </p:spPr>
        <p:txBody>
          <a:bodyPr>
            <a:normAutofit/>
          </a:bodyPr>
          <a:lstStyle/>
          <a:p>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The diagnosis of hyperthyroidism is based on clinical features and laboratory data. </a:t>
            </a:r>
          </a:p>
          <a:p>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The measurement of serum TSH is the most useful single screening test for hyperthyroidism</a:t>
            </a:r>
          </a:p>
          <a:p>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Free thyroid hormone assays</a:t>
            </a:r>
          </a:p>
          <a:p>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Measurement of radioactive-iodine</a:t>
            </a:r>
            <a:r>
              <a:rPr lang="en-US" sz="1400" baseline="30000" dirty="0">
                <a:solidFill>
                  <a:srgbClr val="000000"/>
                </a:solidFill>
                <a:latin typeface="Tahoma" panose="020B0604030504040204" pitchFamily="34" charset="0"/>
                <a:ea typeface="Tahoma" panose="020B0604030504040204" pitchFamily="34" charset="0"/>
                <a:cs typeface="Tahoma" panose="020B0604030504040204" pitchFamily="34" charset="0"/>
              </a:rPr>
              <a:t>4</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uptake by the thyroid gland</a:t>
            </a:r>
          </a:p>
          <a:p>
            <a:endParaRPr lang="en-US" sz="1400" i="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400" i="1"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10835" y="8482399"/>
            <a:ext cx="5500255" cy="600164"/>
          </a:xfrm>
          <a:prstGeom prst="rect">
            <a:avLst/>
          </a:prstGeom>
          <a:noFill/>
        </p:spPr>
        <p:txBody>
          <a:bodyPr wrap="square" rtlCol="0">
            <a:spAutoFit/>
          </a:bodyPr>
          <a:lstStyle/>
          <a:p>
            <a:r>
              <a:rPr lang="en-US" sz="1100" dirty="0"/>
              <a:t>4:Radioactive iodine uptake (RAIU) tests thyroid function. It measures how much radioactive iodine is taken up by your thyroid gland in a certain time period . Its increased in </a:t>
            </a:r>
            <a:r>
              <a:rPr lang="en-US" sz="1100" dirty="0" err="1"/>
              <a:t>hyperthyrodisim</a:t>
            </a:r>
            <a:r>
              <a:rPr lang="en-US" sz="1100" dirty="0"/>
              <a:t> .</a:t>
            </a:r>
          </a:p>
        </p:txBody>
      </p:sp>
    </p:spTree>
    <p:extLst>
      <p:ext uri="{BB962C8B-B14F-4D97-AF65-F5344CB8AC3E}">
        <p14:creationId xmlns:p14="http://schemas.microsoft.com/office/powerpoint/2010/main" val="144535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18E9-0654-468F-80F0-4E85D09AD007}"/>
              </a:ext>
            </a:extLst>
          </p:cNvPr>
          <p:cNvSpPr>
            <a:spLocks noGrp="1"/>
          </p:cNvSpPr>
          <p:nvPr>
            <p:ph type="title"/>
          </p:nvPr>
        </p:nvSpPr>
        <p:spPr>
          <a:xfrm>
            <a:off x="-110837" y="309036"/>
            <a:ext cx="2594264" cy="738715"/>
          </a:xfrm>
        </p:spPr>
        <p:txBody>
          <a:bodyPr>
            <a:normAutofit/>
          </a:bodyPr>
          <a:lstStyle/>
          <a:p>
            <a:r>
              <a:rPr lang="en-US" sz="180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Hypothyroidism</a:t>
            </a:r>
          </a:p>
        </p:txBody>
      </p:sp>
      <p:sp>
        <p:nvSpPr>
          <p:cNvPr id="3" name="Content Placeholder 2">
            <a:extLst>
              <a:ext uri="{FF2B5EF4-FFF2-40B4-BE49-F238E27FC236}">
                <a16:creationId xmlns:a16="http://schemas.microsoft.com/office/drawing/2014/main" id="{A8E05EEB-AD2E-4054-92AE-C32088AA7CF6}"/>
              </a:ext>
            </a:extLst>
          </p:cNvPr>
          <p:cNvSpPr>
            <a:spLocks noGrp="1"/>
          </p:cNvSpPr>
          <p:nvPr>
            <p:ph idx="1"/>
          </p:nvPr>
        </p:nvSpPr>
        <p:spPr>
          <a:xfrm>
            <a:off x="342900" y="1047751"/>
            <a:ext cx="6172200" cy="7120470"/>
          </a:xfrm>
        </p:spPr>
        <p:txBody>
          <a:bodyPr>
            <a:normAutofit/>
          </a:bodyPr>
          <a:lstStyle/>
          <a:p>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Hypothyroidism is caused by any structural or functional derangement that interferes with the production of adequate levels of thyroid hormone</a:t>
            </a:r>
          </a:p>
          <a:p>
            <a:endPar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Worldwide, the most common cause of hypothyroidism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is dietary deficiency of iodine </a:t>
            </a:r>
            <a:r>
              <a:rPr lang="en-US" sz="1400" dirty="0">
                <a:solidFill>
                  <a:srgbClr val="000000"/>
                </a:solidFill>
                <a:latin typeface="Tahoma" panose="020B0604030504040204" pitchFamily="34" charset="0"/>
                <a:ea typeface="Tahoma" panose="020B0604030504040204" pitchFamily="34" charset="0"/>
                <a:cs typeface="Tahoma" panose="020B0604030504040204" pitchFamily="34" charset="0"/>
              </a:rPr>
              <a:t>, while in most developed nations,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autoimmune causes predominate</a:t>
            </a:r>
          </a:p>
          <a:p>
            <a:endPar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dirty="0">
                <a:latin typeface="Tahoma" panose="020B0604030504040204" pitchFamily="34" charset="0"/>
                <a:ea typeface="Tahoma" panose="020B0604030504040204" pitchFamily="34" charset="0"/>
                <a:cs typeface="Tahoma" panose="020B0604030504040204" pitchFamily="34" charset="0"/>
              </a:rPr>
              <a:t>Causes of hypothyroidism:</a:t>
            </a:r>
          </a:p>
          <a:p>
            <a:endParaRPr lang="en-US" sz="1600" dirty="0">
              <a:latin typeface="Tahoma" panose="020B0604030504040204" pitchFamily="34" charset="0"/>
              <a:ea typeface="Tahoma" panose="020B0604030504040204" pitchFamily="34" charset="0"/>
              <a:cs typeface="Tahoma" panose="020B0604030504040204" pitchFamily="34" charset="0"/>
            </a:endParaRPr>
          </a:p>
          <a:p>
            <a:pPr>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PRIMARY </a:t>
            </a:r>
            <a:endParaRPr lang="en-US" b="1" u="sng" dirty="0">
              <a:solidFill>
                <a:srgbClr val="FF0000"/>
              </a:solidFill>
            </a:endParaRPr>
          </a:p>
          <a:p>
            <a:pPr>
              <a:buSzPct val="98000"/>
              <a:buFont typeface="Arial" charset="0"/>
              <a:buChar char="•"/>
            </a:pPr>
            <a:r>
              <a:rPr lang="en-US" sz="1600" dirty="0"/>
              <a:t>    </a:t>
            </a:r>
            <a:r>
              <a:rPr lang="en-US" sz="1200" dirty="0">
                <a:latin typeface="Tahoma" panose="020B0604030504040204" pitchFamily="34" charset="0"/>
                <a:ea typeface="Tahoma" panose="020B0604030504040204" pitchFamily="34" charset="0"/>
                <a:cs typeface="Tahoma" panose="020B0604030504040204" pitchFamily="34" charset="0"/>
              </a:rPr>
              <a:t>Developmental (thyroid dysgenesis</a:t>
            </a:r>
            <a:r>
              <a:rPr lang="en-US" sz="1200" baseline="30000" dirty="0">
                <a:latin typeface="Tahoma" panose="020B0604030504040204" pitchFamily="34" charset="0"/>
                <a:ea typeface="Tahoma" panose="020B0604030504040204" pitchFamily="34" charset="0"/>
                <a:cs typeface="Tahoma" panose="020B0604030504040204" pitchFamily="34" charset="0"/>
              </a:rPr>
              <a:t>5</a:t>
            </a:r>
            <a:r>
              <a:rPr lang="en-US" sz="1200" dirty="0">
                <a:latin typeface="Tahoma" panose="020B0604030504040204" pitchFamily="34" charset="0"/>
                <a:ea typeface="Tahoma" panose="020B0604030504040204" pitchFamily="34" charset="0"/>
                <a:cs typeface="Tahoma" panose="020B0604030504040204" pitchFamily="34" charset="0"/>
              </a:rPr>
              <a:t>: PAX8, FOXE1, TSH receptor mutations) </a:t>
            </a:r>
          </a:p>
          <a:p>
            <a:pPr>
              <a:buSzPct val="98000"/>
              <a:buFont typeface="Arial" charset="0"/>
              <a:buChar char="•"/>
            </a:pPr>
            <a:r>
              <a:rPr lang="en-US" sz="1200" dirty="0">
                <a:latin typeface="Tahoma" panose="020B0604030504040204" pitchFamily="34" charset="0"/>
                <a:ea typeface="Tahoma" panose="020B0604030504040204" pitchFamily="34" charset="0"/>
                <a:cs typeface="Tahoma" panose="020B0604030504040204" pitchFamily="34" charset="0"/>
              </a:rPr>
              <a:t>    Thyroid hormone resistance syndrome (THRB mutations) </a:t>
            </a:r>
          </a:p>
          <a:p>
            <a:pPr>
              <a:buSzPct val="98000"/>
              <a:buFont typeface="Arial" charset="0"/>
              <a:buChar char="•"/>
            </a:pPr>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dirty="0" err="1">
                <a:latin typeface="Tahoma" panose="020B0604030504040204" pitchFamily="34" charset="0"/>
                <a:ea typeface="Tahoma" panose="020B0604030504040204" pitchFamily="34" charset="0"/>
                <a:cs typeface="Tahoma" panose="020B0604030504040204" pitchFamily="34" charset="0"/>
              </a:rPr>
              <a:t>Postablative</a:t>
            </a:r>
            <a:r>
              <a:rPr lang="en-US" sz="1200" dirty="0">
                <a:latin typeface="Tahoma" panose="020B0604030504040204" pitchFamily="34" charset="0"/>
                <a:ea typeface="Tahoma" panose="020B0604030504040204" pitchFamily="34" charset="0"/>
                <a:cs typeface="Tahoma" panose="020B0604030504040204" pitchFamily="34" charset="0"/>
              </a:rPr>
              <a:t>    Surgery, radioiodine therapy, or external irradiation </a:t>
            </a:r>
          </a:p>
          <a:p>
            <a:pPr>
              <a:buSzPct val="98000"/>
              <a:buFont typeface="Arial" charset="0"/>
              <a:buChar char="•"/>
            </a:pPr>
            <a:r>
              <a:rPr lang="en-US" sz="1200" dirty="0">
                <a:latin typeface="Tahoma" panose="020B0604030504040204" pitchFamily="34" charset="0"/>
                <a:ea typeface="Tahoma" panose="020B0604030504040204" pitchFamily="34" charset="0"/>
                <a:cs typeface="Tahoma" panose="020B0604030504040204" pitchFamily="34" charset="0"/>
              </a:rPr>
              <a:t>    Autoimmune hypothyroidism (Hashimoto thyroiditis)</a:t>
            </a:r>
          </a:p>
          <a:p>
            <a:pPr>
              <a:buSzPct val="98000"/>
              <a:buFont typeface="Arial" charset="0"/>
              <a:buChar char="•"/>
            </a:pPr>
            <a:r>
              <a:rPr lang="en-US" sz="1200" dirty="0">
                <a:latin typeface="Tahoma" panose="020B0604030504040204" pitchFamily="34" charset="0"/>
                <a:ea typeface="Tahoma" panose="020B0604030504040204" pitchFamily="34" charset="0"/>
                <a:cs typeface="Tahoma" panose="020B0604030504040204" pitchFamily="34" charset="0"/>
              </a:rPr>
              <a:t>    Iodine deficiency[*] </a:t>
            </a:r>
          </a:p>
          <a:p>
            <a:pPr>
              <a:buSzPct val="98000"/>
              <a:buFont typeface="Arial" charset="0"/>
              <a:buChar char="•"/>
            </a:pPr>
            <a:r>
              <a:rPr lang="en-US" sz="1200" dirty="0">
                <a:latin typeface="Tahoma" panose="020B0604030504040204" pitchFamily="34" charset="0"/>
                <a:ea typeface="Tahoma" panose="020B0604030504040204" pitchFamily="34" charset="0"/>
                <a:cs typeface="Tahoma" panose="020B0604030504040204" pitchFamily="34" charset="0"/>
              </a:rPr>
              <a:t>    Drugs</a:t>
            </a:r>
            <a:r>
              <a:rPr lang="en-US" sz="1200" baseline="30000" dirty="0">
                <a:latin typeface="Tahoma" panose="020B0604030504040204" pitchFamily="34" charset="0"/>
                <a:ea typeface="Tahoma" panose="020B0604030504040204" pitchFamily="34" charset="0"/>
                <a:cs typeface="Tahoma" panose="020B0604030504040204" pitchFamily="34" charset="0"/>
              </a:rPr>
              <a:t>6</a:t>
            </a:r>
            <a:r>
              <a:rPr lang="en-US" sz="1200" dirty="0">
                <a:latin typeface="Tahoma" panose="020B0604030504040204" pitchFamily="34" charset="0"/>
                <a:ea typeface="Tahoma" panose="020B0604030504040204" pitchFamily="34" charset="0"/>
                <a:cs typeface="Tahoma" panose="020B0604030504040204" pitchFamily="34" charset="0"/>
              </a:rPr>
              <a:t> (lithium, iodides, p-</a:t>
            </a:r>
            <a:r>
              <a:rPr lang="en-US" sz="1200" dirty="0" err="1">
                <a:latin typeface="Tahoma" panose="020B0604030504040204" pitchFamily="34" charset="0"/>
                <a:ea typeface="Tahoma" panose="020B0604030504040204" pitchFamily="34" charset="0"/>
                <a:cs typeface="Tahoma" panose="020B0604030504040204" pitchFamily="34" charset="0"/>
              </a:rPr>
              <a:t>aminosalicylic</a:t>
            </a:r>
            <a:r>
              <a:rPr lang="en-US" sz="1200" dirty="0">
                <a:latin typeface="Tahoma" panose="020B0604030504040204" pitchFamily="34" charset="0"/>
                <a:ea typeface="Tahoma" panose="020B0604030504040204" pitchFamily="34" charset="0"/>
                <a:cs typeface="Tahoma" panose="020B0604030504040204" pitchFamily="34" charset="0"/>
              </a:rPr>
              <a:t> acid)</a:t>
            </a:r>
          </a:p>
          <a:p>
            <a:pPr>
              <a:buSzPct val="98000"/>
              <a:buFont typeface="Arial" charset="0"/>
              <a:buChar char="•"/>
            </a:pPr>
            <a:r>
              <a:rPr lang="en-US" sz="1200" dirty="0">
                <a:latin typeface="Tahoma" panose="020B0604030504040204" pitchFamily="34" charset="0"/>
                <a:ea typeface="Tahoma" panose="020B0604030504040204" pitchFamily="34" charset="0"/>
                <a:cs typeface="Tahoma" panose="020B0604030504040204" pitchFamily="34" charset="0"/>
              </a:rPr>
              <a:t>    Congenital biosynthetic defect (dyshormonogenetic goiter)</a:t>
            </a:r>
          </a:p>
          <a:p>
            <a:pPr marL="0" indent="0">
              <a:buNone/>
            </a:pPr>
            <a:r>
              <a:rPr lang="en-US" sz="1600" dirty="0"/>
              <a:t> </a:t>
            </a:r>
          </a:p>
          <a:p>
            <a:pPr>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Secondary (CENTRAL) </a:t>
            </a:r>
          </a:p>
          <a:p>
            <a:pPr>
              <a:buFont typeface="Arial" charset="0"/>
              <a:buChar char="•"/>
            </a:pPr>
            <a:r>
              <a:rPr lang="en-US" sz="1600" dirty="0"/>
              <a:t>    </a:t>
            </a:r>
            <a:r>
              <a:rPr lang="en-US" sz="1200" dirty="0">
                <a:latin typeface="Tahoma" panose="020B0604030504040204" pitchFamily="34" charset="0"/>
                <a:ea typeface="Tahoma" panose="020B0604030504040204" pitchFamily="34" charset="0"/>
                <a:cs typeface="Tahoma" panose="020B0604030504040204" pitchFamily="34" charset="0"/>
              </a:rPr>
              <a:t>Pituitary failure </a:t>
            </a:r>
          </a:p>
          <a:p>
            <a:pPr>
              <a:buFont typeface="Arial" charset="0"/>
              <a:buChar char="•"/>
            </a:pPr>
            <a:r>
              <a:rPr lang="en-US" sz="1200" dirty="0">
                <a:latin typeface="Tahoma" panose="020B0604030504040204" pitchFamily="34" charset="0"/>
                <a:ea typeface="Tahoma" panose="020B0604030504040204" pitchFamily="34" charset="0"/>
                <a:cs typeface="Tahoma" panose="020B0604030504040204" pitchFamily="34" charset="0"/>
              </a:rPr>
              <a:t>    Hypothalamic failure (rare) </a:t>
            </a:r>
          </a:p>
          <a:p>
            <a:pPr>
              <a:buFont typeface="Arial" charset="0"/>
              <a:buChar char="•"/>
            </a:pPr>
            <a:endParaRPr lang="en-US" sz="1600" dirty="0">
              <a:solidFill>
                <a:srgbClr val="C00000"/>
              </a:solidFill>
              <a:latin typeface="Tahoma" panose="020B0604030504040204" pitchFamily="34" charset="0"/>
              <a:ea typeface="Tahoma" panose="020B0604030504040204" pitchFamily="34" charset="0"/>
              <a:cs typeface="Tahoma" panose="020B0604030504040204" pitchFamily="34" charset="0"/>
            </a:endParaRPr>
          </a:p>
          <a:p>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193964" y="8476049"/>
            <a:ext cx="5832764" cy="430887"/>
          </a:xfrm>
          <a:prstGeom prst="rect">
            <a:avLst/>
          </a:prstGeom>
          <a:noFill/>
        </p:spPr>
        <p:txBody>
          <a:bodyPr wrap="square" rtlCol="0">
            <a:spAutoFit/>
          </a:bodyPr>
          <a:lstStyle/>
          <a:p>
            <a:r>
              <a:rPr lang="en-US" sz="1100" dirty="0"/>
              <a:t>5:Embryological failure of development </a:t>
            </a:r>
          </a:p>
          <a:p>
            <a:r>
              <a:rPr lang="en-US" sz="1100" dirty="0"/>
              <a:t>6:They interfere with the de-</a:t>
            </a:r>
            <a:r>
              <a:rPr lang="en-US" sz="1100" dirty="0" err="1"/>
              <a:t>Iodonation</a:t>
            </a:r>
            <a:r>
              <a:rPr lang="en-US" sz="1100" dirty="0"/>
              <a:t> of T</a:t>
            </a:r>
            <a:r>
              <a:rPr lang="en-US" sz="1100" baseline="-25000" dirty="0"/>
              <a:t>4</a:t>
            </a:r>
            <a:r>
              <a:rPr lang="en-US" sz="1100" dirty="0"/>
              <a:t> to T</a:t>
            </a:r>
            <a:r>
              <a:rPr lang="en-US" sz="1100" baseline="-25000" dirty="0"/>
              <a:t>3</a:t>
            </a:r>
            <a:endParaRPr lang="en-US" sz="1100" dirty="0"/>
          </a:p>
        </p:txBody>
      </p:sp>
    </p:spTree>
    <p:extLst>
      <p:ext uri="{BB962C8B-B14F-4D97-AF65-F5344CB8AC3E}">
        <p14:creationId xmlns:p14="http://schemas.microsoft.com/office/powerpoint/2010/main" val="38979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315B-84C8-4D6A-9A4C-231719108C15}"/>
              </a:ext>
            </a:extLst>
          </p:cNvPr>
          <p:cNvSpPr>
            <a:spLocks noGrp="1"/>
          </p:cNvSpPr>
          <p:nvPr>
            <p:ph type="title"/>
          </p:nvPr>
        </p:nvSpPr>
        <p:spPr>
          <a:xfrm>
            <a:off x="241300" y="259580"/>
            <a:ext cx="4090555" cy="609595"/>
          </a:xfrm>
        </p:spPr>
        <p:txBody>
          <a:bodyPr>
            <a:normAutofit/>
          </a:bodyPr>
          <a:lstStyle/>
          <a:p>
            <a:r>
              <a:rPr lang="en-US" sz="1600" dirty="0">
                <a:latin typeface="Tahoma" panose="020B0604030504040204" pitchFamily="34" charset="0"/>
                <a:ea typeface="Tahoma" panose="020B0604030504040204" pitchFamily="34" charset="0"/>
                <a:cs typeface="Tahoma" panose="020B0604030504040204" pitchFamily="34" charset="0"/>
              </a:rPr>
              <a:t>Clinical manifestations of hypothyroidism</a:t>
            </a:r>
          </a:p>
        </p:txBody>
      </p:sp>
      <p:sp>
        <p:nvSpPr>
          <p:cNvPr id="3" name="Content Placeholder 2">
            <a:extLst>
              <a:ext uri="{FF2B5EF4-FFF2-40B4-BE49-F238E27FC236}">
                <a16:creationId xmlns:a16="http://schemas.microsoft.com/office/drawing/2014/main" id="{26E1C4C5-6EA2-4229-B3C0-4B53F3F24DE3}"/>
              </a:ext>
            </a:extLst>
          </p:cNvPr>
          <p:cNvSpPr>
            <a:spLocks noGrp="1"/>
          </p:cNvSpPr>
          <p:nvPr>
            <p:ph idx="1"/>
          </p:nvPr>
        </p:nvSpPr>
        <p:spPr>
          <a:xfrm>
            <a:off x="342900" y="975781"/>
            <a:ext cx="6172200" cy="7192440"/>
          </a:xfrm>
        </p:spPr>
        <p:txBody>
          <a:bodyPr>
            <a:normAutofit/>
          </a:bodyPr>
          <a:lstStyle/>
          <a:p>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Cretinism </a:t>
            </a:r>
            <a:r>
              <a:rPr lang="en-US" sz="1400" dirty="0">
                <a:latin typeface="Tahoma" panose="020B0604030504040204" pitchFamily="34" charset="0"/>
                <a:ea typeface="Tahoma" panose="020B0604030504040204" pitchFamily="34" charset="0"/>
                <a:cs typeface="Tahoma" panose="020B0604030504040204" pitchFamily="34" charset="0"/>
              </a:rPr>
              <a:t>refers to hypothyroidism developing in infancy or early childhood: Endemic cretinism, sporadic cretinism . </a:t>
            </a:r>
          </a:p>
          <a:p>
            <a:pPr marL="0" indent="0">
              <a:buNone/>
            </a:pPr>
            <a:r>
              <a:rPr lang="en-US" sz="1400" dirty="0">
                <a:latin typeface="Tahoma" panose="020B0604030504040204" pitchFamily="34" charset="0"/>
                <a:ea typeface="Tahoma" panose="020B0604030504040204" pitchFamily="34" charset="0"/>
                <a:cs typeface="Tahoma" panose="020B0604030504040204" pitchFamily="34" charset="0"/>
              </a:rPr>
              <a:t>    Clinical features of cretinism include impaired development of the skeletal system and central nervous system, with severe mental    retardation, short stature, coarse facial features, a protruding tongue, and umbilical hernia.</a:t>
            </a:r>
          </a:p>
          <a:p>
            <a:endParaRPr lang="en-US" sz="14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D7E6679D-C797-4339-BCC1-E089D21A45B2}"/>
              </a:ext>
            </a:extLst>
          </p:cNvPr>
          <p:cNvPicPr>
            <a:picLocks noChangeAspect="1"/>
          </p:cNvPicPr>
          <p:nvPr/>
        </p:nvPicPr>
        <p:blipFill rotWithShape="1">
          <a:blip r:embed="rId2"/>
          <a:srcRect t="23234" b="6963"/>
          <a:stretch/>
        </p:blipFill>
        <p:spPr>
          <a:xfrm>
            <a:off x="536864" y="2514041"/>
            <a:ext cx="5416740" cy="1927846"/>
          </a:xfrm>
          <a:prstGeom prst="rect">
            <a:avLst/>
          </a:prstGeom>
        </p:spPr>
      </p:pic>
      <p:sp>
        <p:nvSpPr>
          <p:cNvPr id="5" name="مستطيل 4">
            <a:extLst>
              <a:ext uri="{FF2B5EF4-FFF2-40B4-BE49-F238E27FC236}">
                <a16:creationId xmlns:a16="http://schemas.microsoft.com/office/drawing/2014/main" id="{40371D99-FA83-430F-AC38-056D08A7E354}"/>
              </a:ext>
            </a:extLst>
          </p:cNvPr>
          <p:cNvSpPr/>
          <p:nvPr/>
        </p:nvSpPr>
        <p:spPr>
          <a:xfrm>
            <a:off x="241300" y="4545225"/>
            <a:ext cx="6248399" cy="2308324"/>
          </a:xfrm>
          <a:prstGeom prst="rect">
            <a:avLst/>
          </a:prstGeom>
        </p:spPr>
        <p:txBody>
          <a:bodyPr wrap="square">
            <a:spAutoFit/>
          </a:bodyPr>
          <a:lstStyle/>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Hypothyroidism developing in </a:t>
            </a:r>
            <a:r>
              <a:rPr lang="en-US" sz="1400" b="1" dirty="0">
                <a:latin typeface="Tahoma" panose="020B0604030504040204" pitchFamily="34" charset="0"/>
                <a:ea typeface="Tahoma" panose="020B0604030504040204" pitchFamily="34" charset="0"/>
                <a:cs typeface="Tahoma" panose="020B0604030504040204" pitchFamily="34" charset="0"/>
              </a:rPr>
              <a:t>older children </a:t>
            </a:r>
            <a:r>
              <a:rPr lang="en-US" sz="1400" dirty="0">
                <a:latin typeface="Tahoma" panose="020B0604030504040204" pitchFamily="34" charset="0"/>
                <a:ea typeface="Tahoma" panose="020B0604030504040204" pitchFamily="34" charset="0"/>
                <a:cs typeface="Tahoma" panose="020B0604030504040204" pitchFamily="34" charset="0"/>
              </a:rPr>
              <a:t>and </a:t>
            </a:r>
            <a:r>
              <a:rPr lang="en-US" sz="1400" b="1" dirty="0">
                <a:latin typeface="Tahoma" panose="020B0604030504040204" pitchFamily="34" charset="0"/>
                <a:ea typeface="Tahoma" panose="020B0604030504040204" pitchFamily="34" charset="0"/>
                <a:cs typeface="Tahoma" panose="020B0604030504040204" pitchFamily="34" charset="0"/>
              </a:rPr>
              <a:t>adults</a:t>
            </a:r>
            <a:r>
              <a:rPr lang="en-US" sz="1400" dirty="0">
                <a:latin typeface="Tahoma" panose="020B0604030504040204" pitchFamily="34" charset="0"/>
                <a:ea typeface="Tahoma" panose="020B0604030504040204" pitchFamily="34" charset="0"/>
                <a:cs typeface="Tahoma" panose="020B0604030504040204" pitchFamily="34" charset="0"/>
              </a:rPr>
              <a:t> results in a condition known as </a:t>
            </a:r>
            <a:r>
              <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rPr>
              <a:t>myxedema</a:t>
            </a:r>
          </a:p>
          <a:p>
            <a:pPr marL="285750" indent="-285750">
              <a:buFont typeface="Arial" panose="020B0604020202020204" pitchFamily="34" charset="0"/>
              <a:buChar char="•"/>
            </a:pPr>
            <a:endParaRPr lang="en-US" sz="1400" b="1" dirty="0">
              <a:solidFill>
                <a:srgbClr val="C00000"/>
              </a:solidFill>
              <a:latin typeface="Tahoma" panose="020B0604030504040204" pitchFamily="34" charset="0"/>
              <a:ea typeface="Tahoma" panose="020B0604030504040204" pitchFamily="34" charset="0"/>
              <a:cs typeface="Tahoma" panose="020B0604030504040204" pitchFamily="34" charset="0"/>
            </a:endParaRPr>
          </a:p>
          <a:p>
            <a:r>
              <a:rPr lang="en-US" sz="1600" dirty="0">
                <a:latin typeface="Tahoma" panose="020B0604030504040204" pitchFamily="34" charset="0"/>
                <a:ea typeface="Tahoma" panose="020B0604030504040204" pitchFamily="34" charset="0"/>
                <a:cs typeface="Tahoma" panose="020B0604030504040204" pitchFamily="34" charset="0"/>
              </a:rPr>
              <a:t>Manifestations of myxedema include :</a:t>
            </a:r>
          </a:p>
          <a:p>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charset="2"/>
              <a:buChar char="q"/>
            </a:pPr>
            <a:r>
              <a:rPr lang="en-US" sz="1200" dirty="0">
                <a:latin typeface="Tahoma" panose="020B0604030504040204" pitchFamily="34" charset="0"/>
                <a:ea typeface="Tahoma" panose="020B0604030504040204" pitchFamily="34" charset="0"/>
                <a:cs typeface="Tahoma" panose="020B0604030504040204" pitchFamily="34" charset="0"/>
              </a:rPr>
              <a:t>generalized apathy and mental sluggishness that in the early stages of disease may mimic depression. </a:t>
            </a:r>
          </a:p>
          <a:p>
            <a:pPr marL="285750" indent="-285750">
              <a:buFont typeface="Wingdings" charset="2"/>
              <a:buChar char="q"/>
            </a:pPr>
            <a:r>
              <a:rPr lang="en-US" sz="1200" b="1" dirty="0">
                <a:latin typeface="Tahoma" panose="020B0604030504040204" pitchFamily="34" charset="0"/>
                <a:ea typeface="Tahoma" panose="020B0604030504040204" pitchFamily="34" charset="0"/>
                <a:cs typeface="Tahoma" panose="020B0604030504040204" pitchFamily="34" charset="0"/>
              </a:rPr>
              <a:t>Cold intolerance</a:t>
            </a:r>
            <a:r>
              <a:rPr lang="en-US" sz="1200" dirty="0">
                <a:latin typeface="Tahoma" panose="020B0604030504040204" pitchFamily="34" charset="0"/>
                <a:ea typeface="Tahoma" panose="020B0604030504040204" pitchFamily="34" charset="0"/>
                <a:cs typeface="Tahoma" panose="020B0604030504040204" pitchFamily="34" charset="0"/>
              </a:rPr>
              <a:t>, obesity. </a:t>
            </a:r>
          </a:p>
          <a:p>
            <a:pPr marL="285750" indent="-285750">
              <a:buFont typeface="Wingdings" charset="2"/>
              <a:buChar char="q"/>
            </a:pPr>
            <a:r>
              <a:rPr lang="en-US" sz="1200" dirty="0">
                <a:latin typeface="Tahoma" panose="020B0604030504040204" pitchFamily="34" charset="0"/>
                <a:ea typeface="Tahoma" panose="020B0604030504040204" pitchFamily="34" charset="0"/>
                <a:cs typeface="Tahoma" panose="020B0604030504040204" pitchFamily="34" charset="0"/>
              </a:rPr>
              <a:t>Broadening and coarsening of facial features, enlargement of the tongue, and deepening of the voice. </a:t>
            </a:r>
            <a:r>
              <a:rPr lang="en-US" sz="1200" b="1" dirty="0">
                <a:latin typeface="Tahoma" panose="020B0604030504040204" pitchFamily="34" charset="0"/>
                <a:ea typeface="Tahoma" panose="020B0604030504040204" pitchFamily="34" charset="0"/>
                <a:cs typeface="Tahoma" panose="020B0604030504040204" pitchFamily="34" charset="0"/>
              </a:rPr>
              <a:t>Constipation</a:t>
            </a:r>
            <a:r>
              <a:rPr lang="en-US" sz="1200" dirty="0">
                <a:latin typeface="Tahoma" panose="020B0604030504040204" pitchFamily="34" charset="0"/>
                <a:ea typeface="Tahoma" panose="020B0604030504040204" pitchFamily="34" charset="0"/>
                <a:cs typeface="Tahoma" panose="020B0604030504040204" pitchFamily="34" charset="0"/>
              </a:rPr>
              <a:t>. Pericardial effusions are common</a:t>
            </a:r>
          </a:p>
          <a:p>
            <a:pPr marL="285750" indent="-285750">
              <a:buFont typeface="Wingdings" charset="2"/>
              <a:buChar char="q"/>
            </a:pPr>
            <a:r>
              <a:rPr lang="en-US" sz="1200" dirty="0">
                <a:latin typeface="Tahoma" panose="020B0604030504040204" pitchFamily="34" charset="0"/>
                <a:ea typeface="Tahoma" panose="020B0604030504040204" pitchFamily="34" charset="0"/>
                <a:cs typeface="Tahoma" panose="020B0604030504040204" pitchFamily="34" charset="0"/>
              </a:rPr>
              <a:t>In later stages, the heart is enlarged, and heart failure may supervene.</a:t>
            </a:r>
            <a:endParaRPr lang="ar-SA" sz="1200" dirty="0">
              <a:latin typeface="Tahoma" panose="020B0604030504040204" pitchFamily="34" charset="0"/>
              <a:ea typeface="Tahoma" panose="020B0604030504040204" pitchFamily="34" charset="0"/>
              <a:cs typeface="Tahoma" panose="020B0604030504040204" pitchFamily="34" charset="0"/>
            </a:endParaRPr>
          </a:p>
        </p:txBody>
      </p:sp>
      <p:sp>
        <p:nvSpPr>
          <p:cNvPr id="6" name="مربع نص 5">
            <a:extLst>
              <a:ext uri="{FF2B5EF4-FFF2-40B4-BE49-F238E27FC236}">
                <a16:creationId xmlns:a16="http://schemas.microsoft.com/office/drawing/2014/main" id="{6A5735E6-DAFA-4AEA-ACD2-7397FE40FA2A}"/>
              </a:ext>
            </a:extLst>
          </p:cNvPr>
          <p:cNvSpPr txBox="1"/>
          <p:nvPr/>
        </p:nvSpPr>
        <p:spPr>
          <a:xfrm>
            <a:off x="-661748" y="6960155"/>
            <a:ext cx="3906982" cy="338554"/>
          </a:xfrm>
          <a:prstGeom prst="rect">
            <a:avLst/>
          </a:prstGeom>
          <a:noFill/>
        </p:spPr>
        <p:txBody>
          <a:bodyPr wrap="square" rtlCol="1">
            <a:spAutoFit/>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Laboratory evaluation</a:t>
            </a:r>
            <a:endParaRPr lang="ar-SA" sz="1600" dirty="0">
              <a:latin typeface="Tahoma" panose="020B0604030504040204" pitchFamily="34" charset="0"/>
              <a:ea typeface="Tahoma" panose="020B0604030504040204" pitchFamily="34" charset="0"/>
              <a:cs typeface="Tahoma" panose="020B0604030504040204" pitchFamily="34" charset="0"/>
            </a:endParaRPr>
          </a:p>
        </p:txBody>
      </p:sp>
      <p:sp>
        <p:nvSpPr>
          <p:cNvPr id="7" name="مربع نص 6">
            <a:extLst>
              <a:ext uri="{FF2B5EF4-FFF2-40B4-BE49-F238E27FC236}">
                <a16:creationId xmlns:a16="http://schemas.microsoft.com/office/drawing/2014/main" id="{FDF73A76-B633-42E1-B334-F5F23906DF30}"/>
              </a:ext>
            </a:extLst>
          </p:cNvPr>
          <p:cNvSpPr txBox="1"/>
          <p:nvPr/>
        </p:nvSpPr>
        <p:spPr>
          <a:xfrm>
            <a:off x="279399" y="7330180"/>
            <a:ext cx="6172199" cy="1015663"/>
          </a:xfrm>
          <a:prstGeom prst="rect">
            <a:avLst/>
          </a:prstGeom>
          <a:noFill/>
        </p:spPr>
        <p:txBody>
          <a:bodyPr wrap="square" rtlCol="1">
            <a:spAutoFit/>
          </a:bodyPr>
          <a:lstStyle/>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Measurement of serum TSH is the </a:t>
            </a:r>
            <a:r>
              <a:rPr lang="en-US" sz="1400" b="1" dirty="0">
                <a:latin typeface="Tahoma" panose="020B0604030504040204" pitchFamily="34" charset="0"/>
                <a:ea typeface="Tahoma" panose="020B0604030504040204" pitchFamily="34" charset="0"/>
                <a:cs typeface="Tahoma" panose="020B0604030504040204" pitchFamily="34" charset="0"/>
              </a:rPr>
              <a:t>most sensitive screening test</a:t>
            </a:r>
            <a:r>
              <a:rPr lang="en-US" sz="1400" dirty="0">
                <a:latin typeface="Tahoma" panose="020B0604030504040204" pitchFamily="34" charset="0"/>
                <a:ea typeface="Tahoma" panose="020B0604030504040204" pitchFamily="34" charset="0"/>
                <a:cs typeface="Tahoma" panose="020B0604030504040204" pitchFamily="34" charset="0"/>
              </a:rPr>
              <a:t> for this disorder</a:t>
            </a: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 The serum TSH is increased in primary hypothyroidism .</a:t>
            </a:r>
          </a:p>
          <a:p>
            <a:pPr marL="285750" indent="-285750">
              <a:buFont typeface="Arial" panose="020B0604020202020204" pitchFamily="34" charset="0"/>
              <a:buChar char="•"/>
            </a:pPr>
            <a:r>
              <a:rPr lang="en-US" sz="1400" b="1" dirty="0">
                <a:latin typeface="Tahoma" panose="020B0604030504040204" pitchFamily="34" charset="0"/>
                <a:ea typeface="Tahoma" panose="020B0604030504040204" pitchFamily="34" charset="0"/>
                <a:cs typeface="Tahoma" panose="020B0604030504040204" pitchFamily="34" charset="0"/>
              </a:rPr>
              <a:t> Serum T</a:t>
            </a:r>
            <a:r>
              <a:rPr lang="en-US" sz="1100" b="1" dirty="0">
                <a:latin typeface="Tahoma" panose="020B0604030504040204" pitchFamily="34" charset="0"/>
                <a:ea typeface="Tahoma" panose="020B0604030504040204" pitchFamily="34" charset="0"/>
                <a:cs typeface="Tahoma" panose="020B0604030504040204" pitchFamily="34" charset="0"/>
              </a:rPr>
              <a:t>4</a:t>
            </a:r>
            <a:r>
              <a:rPr lang="en-US" sz="1400" b="1" dirty="0">
                <a:latin typeface="Tahoma" panose="020B0604030504040204" pitchFamily="34" charset="0"/>
                <a:ea typeface="Tahoma" panose="020B0604030504040204" pitchFamily="34" charset="0"/>
                <a:cs typeface="Tahoma" panose="020B0604030504040204" pitchFamily="34" charset="0"/>
              </a:rPr>
              <a:t> is decreased </a:t>
            </a:r>
            <a:r>
              <a:rPr lang="en-US" sz="1400" dirty="0">
                <a:latin typeface="Tahoma" panose="020B0604030504040204" pitchFamily="34" charset="0"/>
                <a:ea typeface="Tahoma" panose="020B0604030504040204" pitchFamily="34" charset="0"/>
                <a:cs typeface="Tahoma" panose="020B0604030504040204" pitchFamily="34" charset="0"/>
              </a:rPr>
              <a:t>in patients with hypothyroidism of any origin</a:t>
            </a:r>
            <a:r>
              <a:rPr lang="en-US" dirty="0"/>
              <a:t>. </a:t>
            </a:r>
            <a:endParaRPr lang="ar-SA" dirty="0"/>
          </a:p>
        </p:txBody>
      </p:sp>
    </p:spTree>
    <p:extLst>
      <p:ext uri="{BB962C8B-B14F-4D97-AF65-F5344CB8AC3E}">
        <p14:creationId xmlns:p14="http://schemas.microsoft.com/office/powerpoint/2010/main" val="66676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E638FAF1-13DF-4F58-83F7-5C0EF9C74915}"/>
              </a:ext>
            </a:extLst>
          </p:cNvPr>
          <p:cNvPicPr>
            <a:picLocks noChangeAspect="1"/>
          </p:cNvPicPr>
          <p:nvPr/>
        </p:nvPicPr>
        <p:blipFill>
          <a:blip r:embed="rId2"/>
          <a:stretch>
            <a:fillRect/>
          </a:stretch>
        </p:blipFill>
        <p:spPr>
          <a:xfrm>
            <a:off x="962120" y="7790366"/>
            <a:ext cx="5503008" cy="1293451"/>
          </a:xfrm>
          <a:prstGeom prst="rect">
            <a:avLst/>
          </a:prstGeom>
        </p:spPr>
      </p:pic>
      <p:sp>
        <p:nvSpPr>
          <p:cNvPr id="2" name="عنوان 1">
            <a:extLst>
              <a:ext uri="{FF2B5EF4-FFF2-40B4-BE49-F238E27FC236}">
                <a16:creationId xmlns:a16="http://schemas.microsoft.com/office/drawing/2014/main" id="{768C044E-24C6-495B-A3E6-8C25AD97B532}"/>
              </a:ext>
            </a:extLst>
          </p:cNvPr>
          <p:cNvSpPr>
            <a:spLocks noGrp="1"/>
          </p:cNvSpPr>
          <p:nvPr>
            <p:ph type="title"/>
          </p:nvPr>
        </p:nvSpPr>
        <p:spPr>
          <a:xfrm>
            <a:off x="221673" y="138600"/>
            <a:ext cx="1480894" cy="458515"/>
          </a:xfrm>
        </p:spPr>
        <p:txBody>
          <a:bodyPr>
            <a:normAutofit/>
          </a:bodyPr>
          <a:lstStyle/>
          <a:p>
            <a:r>
              <a:rPr lang="en-GB" sz="1800" dirty="0">
                <a:latin typeface="Tahoma" panose="020B0604030504040204" pitchFamily="34" charset="0"/>
                <a:ea typeface="Tahoma" panose="020B0604030504040204" pitchFamily="34" charset="0"/>
                <a:cs typeface="Tahoma" panose="020B0604030504040204" pitchFamily="34" charset="0"/>
              </a:rPr>
              <a:t>Thyroiditis</a:t>
            </a:r>
            <a:endParaRPr lang="ar-SA" sz="1600"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محتوى 2">
            <a:extLst>
              <a:ext uri="{FF2B5EF4-FFF2-40B4-BE49-F238E27FC236}">
                <a16:creationId xmlns:a16="http://schemas.microsoft.com/office/drawing/2014/main" id="{A1DC1276-FE11-462D-B7DE-1C13FC5F8E8D}"/>
              </a:ext>
            </a:extLst>
          </p:cNvPr>
          <p:cNvSpPr>
            <a:spLocks noGrp="1"/>
          </p:cNvSpPr>
          <p:nvPr>
            <p:ph idx="1"/>
          </p:nvPr>
        </p:nvSpPr>
        <p:spPr>
          <a:xfrm>
            <a:off x="342900" y="597115"/>
            <a:ext cx="6172200" cy="1270316"/>
          </a:xfrm>
        </p:spPr>
        <p:txBody>
          <a:bodyPr>
            <a:normAutofit fontScale="92500" lnSpcReduction="20000"/>
          </a:bodyPr>
          <a:lstStyle/>
          <a:p>
            <a:pPr marL="0" indent="0">
              <a:buNone/>
            </a:pPr>
            <a:r>
              <a:rPr lang="en-GB" sz="1600" dirty="0">
                <a:latin typeface="Tahoma" panose="020B0604030504040204" pitchFamily="34" charset="0"/>
                <a:ea typeface="Tahoma" panose="020B0604030504040204" pitchFamily="34" charset="0"/>
                <a:cs typeface="Tahoma" panose="020B0604030504040204" pitchFamily="34" charset="0"/>
              </a:rPr>
              <a:t>Clinically significant types of thyroiditis:</a:t>
            </a:r>
          </a:p>
          <a:p>
            <a:pPr>
              <a:buFont typeface="+mj-lt"/>
              <a:buAutoNum type="arabicPeriod"/>
            </a:pPr>
            <a:r>
              <a:rPr lang="en-GB" sz="1600" dirty="0">
                <a:latin typeface="Tahoma" panose="020B0604030504040204" pitchFamily="34" charset="0"/>
                <a:ea typeface="Tahoma" panose="020B0604030504040204" pitchFamily="34" charset="0"/>
                <a:cs typeface="Tahoma" panose="020B0604030504040204" pitchFamily="34" charset="0"/>
              </a:rPr>
              <a:t>Hashimoto thyroiditis (or chronic lymphocytic thyroiditis)</a:t>
            </a:r>
          </a:p>
          <a:p>
            <a:pPr marL="0" indent="0">
              <a:buNone/>
            </a:pPr>
            <a:r>
              <a:rPr lang="en-GB" sz="1600" dirty="0">
                <a:latin typeface="Tahoma" panose="020B0604030504040204" pitchFamily="34" charset="0"/>
                <a:ea typeface="Tahoma" panose="020B0604030504040204" pitchFamily="34" charset="0"/>
                <a:cs typeface="Tahoma" panose="020B0604030504040204" pitchFamily="34" charset="0"/>
              </a:rPr>
              <a:t>2.Subacute:</a:t>
            </a:r>
          </a:p>
          <a:p>
            <a:pPr marL="0" indent="0">
              <a:buNone/>
            </a:pPr>
            <a:r>
              <a:rPr lang="en-GB" sz="1600" dirty="0">
                <a:latin typeface="Tahoma" panose="020B0604030504040204" pitchFamily="34" charset="0"/>
                <a:ea typeface="Tahoma" panose="020B0604030504040204" pitchFamily="34" charset="0"/>
                <a:cs typeface="Tahoma" panose="020B0604030504040204" pitchFamily="34" charset="0"/>
              </a:rPr>
              <a:t> A.(granulomatous) thyroiditis, (de </a:t>
            </a:r>
            <a:r>
              <a:rPr lang="en-GB" sz="1600" dirty="0" err="1">
                <a:latin typeface="Tahoma" panose="020B0604030504040204" pitchFamily="34" charset="0"/>
                <a:ea typeface="Tahoma" panose="020B0604030504040204" pitchFamily="34" charset="0"/>
                <a:cs typeface="Tahoma" panose="020B0604030504040204" pitchFamily="34" charset="0"/>
              </a:rPr>
              <a:t>Quervain</a:t>
            </a:r>
            <a:r>
              <a:rPr lang="en-GB" sz="1600"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en-GB" sz="1600" dirty="0">
                <a:latin typeface="Tahoma" panose="020B0604030504040204" pitchFamily="34" charset="0"/>
                <a:ea typeface="Tahoma" panose="020B0604030504040204" pitchFamily="34" charset="0"/>
                <a:cs typeface="Tahoma" panose="020B0604030504040204" pitchFamily="34" charset="0"/>
              </a:rPr>
              <a:t> </a:t>
            </a:r>
            <a:r>
              <a:rPr lang="en-GB" sz="1600" dirty="0" err="1">
                <a:latin typeface="Tahoma" panose="020B0604030504040204" pitchFamily="34" charset="0"/>
                <a:ea typeface="Tahoma" panose="020B0604030504040204" pitchFamily="34" charset="0"/>
                <a:cs typeface="Tahoma" panose="020B0604030504040204" pitchFamily="34" charset="0"/>
              </a:rPr>
              <a:t>B</a:t>
            </a:r>
            <a:r>
              <a:rPr lang="en-GB" sz="1600" b="1" dirty="0" err="1">
                <a:latin typeface="Tahoma" panose="020B0604030504040204" pitchFamily="34" charset="0"/>
                <a:ea typeface="Tahoma" panose="020B0604030504040204" pitchFamily="34" charset="0"/>
                <a:cs typeface="Tahoma" panose="020B0604030504040204" pitchFamily="34" charset="0"/>
              </a:rPr>
              <a:t>.</a:t>
            </a:r>
            <a:r>
              <a:rPr lang="en-GB" sz="1600" dirty="0" err="1">
                <a:latin typeface="Tahoma" panose="020B0604030504040204" pitchFamily="34" charset="0"/>
                <a:ea typeface="Tahoma" panose="020B0604030504040204" pitchFamily="34" charset="0"/>
                <a:cs typeface="Tahoma" panose="020B0604030504040204" pitchFamily="34" charset="0"/>
              </a:rPr>
              <a:t>Subacute</a:t>
            </a:r>
            <a:r>
              <a:rPr lang="en-GB" sz="1600" dirty="0">
                <a:latin typeface="Tahoma" panose="020B0604030504040204" pitchFamily="34" charset="0"/>
                <a:ea typeface="Tahoma" panose="020B0604030504040204" pitchFamily="34" charset="0"/>
                <a:cs typeface="Tahoma" panose="020B0604030504040204" pitchFamily="34" charset="0"/>
              </a:rPr>
              <a:t> Lymphocytic Thyroiditis</a:t>
            </a:r>
          </a:p>
          <a:p>
            <a:pPr>
              <a:buFont typeface="Wingdings" charset="2"/>
              <a:buChar char="Ø"/>
            </a:pPr>
            <a:endParaRPr lang="ar-SA" sz="1400"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لمحتوى 2">
            <a:extLst>
              <a:ext uri="{FF2B5EF4-FFF2-40B4-BE49-F238E27FC236}">
                <a16:creationId xmlns:a16="http://schemas.microsoft.com/office/drawing/2014/main" id="{597316EF-087B-4F09-9DFA-B403639A21A2}"/>
              </a:ext>
            </a:extLst>
          </p:cNvPr>
          <p:cNvSpPr txBox="1">
            <a:spLocks/>
          </p:cNvSpPr>
          <p:nvPr/>
        </p:nvSpPr>
        <p:spPr>
          <a:xfrm>
            <a:off x="221673" y="1948074"/>
            <a:ext cx="6293427" cy="25927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b="1" dirty="0">
                <a:latin typeface="Tahoma" panose="020B0604030504040204" pitchFamily="34" charset="0"/>
                <a:ea typeface="Tahoma" panose="020B0604030504040204" pitchFamily="34" charset="0"/>
                <a:cs typeface="Tahoma" panose="020B0604030504040204" pitchFamily="34" charset="0"/>
              </a:rPr>
              <a:t>1-Chronic Lymphocytic (Hashimoto) Thyroiditis :</a:t>
            </a:r>
            <a:endParaRPr lang="en-US" sz="1600" b="1" dirty="0">
              <a:latin typeface="Tahoma" panose="020B0604030504040204" pitchFamily="34" charset="0"/>
              <a:ea typeface="Tahoma" panose="020B0604030504040204" pitchFamily="34" charset="0"/>
              <a:cs typeface="Tahoma" panose="020B0604030504040204" pitchFamily="34" charset="0"/>
            </a:endParaRPr>
          </a:p>
          <a:p>
            <a:pPr>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Hashimoto thyroiditis is the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most common cause of hypothyroidism </a:t>
            </a:r>
            <a:r>
              <a:rPr lang="en-US" sz="1400" dirty="0">
                <a:latin typeface="Tahoma" panose="020B0604030504040204" pitchFamily="34" charset="0"/>
                <a:ea typeface="Tahoma" panose="020B0604030504040204" pitchFamily="34" charset="0"/>
                <a:cs typeface="Tahoma" panose="020B0604030504040204" pitchFamily="34" charset="0"/>
              </a:rPr>
              <a:t>in areas of the world where iodine levels are sufficient. </a:t>
            </a:r>
          </a:p>
          <a:p>
            <a:pPr>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it is characterized by gradual thyroid failure secondary to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autoimmune destruction</a:t>
            </a:r>
            <a:r>
              <a:rPr lang="en-US" sz="14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of the thyroid gland.</a:t>
            </a:r>
          </a:p>
          <a:p>
            <a:pPr>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 It is most prevalent between the ages of 45 and 65 years and is more common in women than in men, with female predominance in a ratio of 10:1 to 20:1.</a:t>
            </a:r>
            <a:endParaRPr lang="ar-SA" sz="1400" dirty="0">
              <a:latin typeface="Tahoma" panose="020B0604030504040204" pitchFamily="34" charset="0"/>
              <a:ea typeface="Tahoma" panose="020B0604030504040204" pitchFamily="34" charset="0"/>
              <a:cs typeface="Tahoma" panose="020B0604030504040204" pitchFamily="34" charset="0"/>
            </a:endParaRPr>
          </a:p>
        </p:txBody>
      </p:sp>
      <p:sp>
        <p:nvSpPr>
          <p:cNvPr id="6" name="مستطيل 5">
            <a:extLst>
              <a:ext uri="{FF2B5EF4-FFF2-40B4-BE49-F238E27FC236}">
                <a16:creationId xmlns:a16="http://schemas.microsoft.com/office/drawing/2014/main" id="{7AE78660-0640-4F08-B2BB-9142580330C1}"/>
              </a:ext>
            </a:extLst>
          </p:cNvPr>
          <p:cNvSpPr/>
          <p:nvPr/>
        </p:nvSpPr>
        <p:spPr>
          <a:xfrm>
            <a:off x="1703200" y="3559795"/>
            <a:ext cx="5154799" cy="577081"/>
          </a:xfrm>
          <a:prstGeom prst="rect">
            <a:avLst/>
          </a:prstGeom>
        </p:spPr>
        <p:txBody>
          <a:bodyPr wrap="square">
            <a:spAutoFit/>
          </a:bodyPr>
          <a:lstStyle/>
          <a:p>
            <a:r>
              <a:rPr lang="en-US" sz="105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the most common cause of hypothyroidism depends on iodine levels</a:t>
            </a:r>
          </a:p>
          <a:p>
            <a:r>
              <a:rPr lang="en-US" sz="105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So if it’s insufficient, the cause is Dietary deficiency And if it’s sufficient, the cause is Autoimmunity (</a:t>
            </a:r>
            <a:r>
              <a:rPr lang="en-US" sz="1050" dirty="0" err="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hashimoto</a:t>
            </a:r>
            <a:r>
              <a:rPr lang="en-US" sz="105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thyroiditis) </a:t>
            </a:r>
          </a:p>
        </p:txBody>
      </p:sp>
      <p:sp>
        <p:nvSpPr>
          <p:cNvPr id="7" name="عنوان 1">
            <a:extLst>
              <a:ext uri="{FF2B5EF4-FFF2-40B4-BE49-F238E27FC236}">
                <a16:creationId xmlns:a16="http://schemas.microsoft.com/office/drawing/2014/main" id="{4D4E7893-A03C-4D79-856D-254A5433F7D9}"/>
              </a:ext>
            </a:extLst>
          </p:cNvPr>
          <p:cNvSpPr txBox="1">
            <a:spLocks/>
          </p:cNvSpPr>
          <p:nvPr/>
        </p:nvSpPr>
        <p:spPr>
          <a:xfrm>
            <a:off x="122835" y="5173787"/>
            <a:ext cx="5647181" cy="6095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600" dirty="0">
                <a:latin typeface="Tahoma" panose="020B0604030504040204" pitchFamily="34" charset="0"/>
                <a:ea typeface="Tahoma" panose="020B0604030504040204" pitchFamily="34" charset="0"/>
                <a:cs typeface="Tahoma" panose="020B0604030504040204" pitchFamily="34" charset="0"/>
              </a:rPr>
              <a:t>Hashimoto Thyroiditis Pathogenesis:</a:t>
            </a:r>
            <a:endParaRPr lang="ar-SA" sz="1600" dirty="0">
              <a:latin typeface="Tahoma" panose="020B0604030504040204" pitchFamily="34" charset="0"/>
              <a:ea typeface="Tahoma" panose="020B0604030504040204" pitchFamily="34" charset="0"/>
              <a:cs typeface="Tahoma" panose="020B0604030504040204" pitchFamily="34" charset="0"/>
            </a:endParaRPr>
          </a:p>
        </p:txBody>
      </p:sp>
      <p:sp>
        <p:nvSpPr>
          <p:cNvPr id="10" name="مستطيل 9">
            <a:extLst>
              <a:ext uri="{FF2B5EF4-FFF2-40B4-BE49-F238E27FC236}">
                <a16:creationId xmlns:a16="http://schemas.microsoft.com/office/drawing/2014/main" id="{714F8E91-2F31-4364-A554-502AE3F683B1}"/>
              </a:ext>
            </a:extLst>
          </p:cNvPr>
          <p:cNvSpPr/>
          <p:nvPr/>
        </p:nvSpPr>
        <p:spPr>
          <a:xfrm>
            <a:off x="321228" y="5681429"/>
            <a:ext cx="6375400" cy="738664"/>
          </a:xfrm>
          <a:prstGeom prst="rect">
            <a:avLst/>
          </a:prstGeom>
        </p:spPr>
        <p:txBody>
          <a:bodyPr wrap="square">
            <a:spAutoFit/>
          </a:bodyPr>
          <a:lstStyle/>
          <a:p>
            <a:pPr marL="285750" indent="-285750">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Hashimoto thyroiditis is caused by a </a:t>
            </a:r>
            <a:r>
              <a:rPr lang="en-US" sz="1400" b="1" dirty="0">
                <a:latin typeface="Tahoma" panose="020B0604030504040204" pitchFamily="34" charset="0"/>
                <a:ea typeface="Tahoma" panose="020B0604030504040204" pitchFamily="34" charset="0"/>
                <a:cs typeface="Tahoma" panose="020B0604030504040204" pitchFamily="34" charset="0"/>
              </a:rPr>
              <a:t>breakdown in self-tolerance </a:t>
            </a:r>
            <a:r>
              <a:rPr lang="en-US" sz="1400" dirty="0">
                <a:latin typeface="Tahoma" panose="020B0604030504040204" pitchFamily="34" charset="0"/>
                <a:ea typeface="Tahoma" panose="020B0604030504040204" pitchFamily="34" charset="0"/>
                <a:cs typeface="Tahoma" panose="020B0604030504040204" pitchFamily="34" charset="0"/>
              </a:rPr>
              <a:t>to thyroid autoantigens. Thus, circulating autoantibodies against thyroid antigens are present in the vast majority of patients</a:t>
            </a:r>
            <a:endParaRPr lang="ar-SA" sz="1400" dirty="0">
              <a:latin typeface="Tahoma" panose="020B0604030504040204" pitchFamily="34" charset="0"/>
              <a:ea typeface="Tahoma" panose="020B0604030504040204" pitchFamily="34" charset="0"/>
              <a:cs typeface="Tahoma" panose="020B0604030504040204" pitchFamily="34" charset="0"/>
            </a:endParaRPr>
          </a:p>
        </p:txBody>
      </p:sp>
      <p:sp>
        <p:nvSpPr>
          <p:cNvPr id="11" name="عنوان 1">
            <a:extLst>
              <a:ext uri="{FF2B5EF4-FFF2-40B4-BE49-F238E27FC236}">
                <a16:creationId xmlns:a16="http://schemas.microsoft.com/office/drawing/2014/main" id="{86FF7312-F77D-4E87-B37D-1A17F4D285C8}"/>
              </a:ext>
            </a:extLst>
          </p:cNvPr>
          <p:cNvSpPr txBox="1">
            <a:spLocks/>
          </p:cNvSpPr>
          <p:nvPr/>
        </p:nvSpPr>
        <p:spPr>
          <a:xfrm>
            <a:off x="867919" y="6099345"/>
            <a:ext cx="5122162" cy="6095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ar-SA" sz="160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sp>
        <p:nvSpPr>
          <p:cNvPr id="12" name="مستطيل 11">
            <a:extLst>
              <a:ext uri="{FF2B5EF4-FFF2-40B4-BE49-F238E27FC236}">
                <a16:creationId xmlns:a16="http://schemas.microsoft.com/office/drawing/2014/main" id="{AF456224-2A9E-416A-A127-B8B4E210DB9A}"/>
              </a:ext>
            </a:extLst>
          </p:cNvPr>
          <p:cNvSpPr/>
          <p:nvPr/>
        </p:nvSpPr>
        <p:spPr>
          <a:xfrm>
            <a:off x="180686" y="4134867"/>
            <a:ext cx="6375400" cy="1169551"/>
          </a:xfrm>
          <a:prstGeom prst="rect">
            <a:avLst/>
          </a:prstGeom>
        </p:spPr>
        <p:txBody>
          <a:bodyPr wrap="square">
            <a:spAutoFit/>
          </a:bodyPr>
          <a:lstStyle/>
          <a:p>
            <a:pPr marL="285750" indent="-285750">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A significant genetic component. </a:t>
            </a:r>
            <a:r>
              <a:rPr lang="en-US" sz="1050" dirty="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It runs in families </a:t>
            </a:r>
          </a:p>
          <a:p>
            <a:pPr marL="285750" indent="-285750">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Increased susceptibility to Hashimoto thyroiditis is associated with polymorphisms in multiple immune regulation–associated genes, the most significant of which is the linkage to </a:t>
            </a:r>
            <a:r>
              <a:rPr lang="en-US" sz="1400" b="1" dirty="0">
                <a:latin typeface="Tahoma" panose="020B0604030504040204" pitchFamily="34" charset="0"/>
                <a:ea typeface="Tahoma" panose="020B0604030504040204" pitchFamily="34" charset="0"/>
                <a:cs typeface="Tahoma" panose="020B0604030504040204" pitchFamily="34" charset="0"/>
              </a:rPr>
              <a:t>cytotoxic T lymphocyte–associated antigen-4gene (CTLA4) </a:t>
            </a:r>
            <a:endParaRPr lang="ar-SA" sz="1400" b="1" dirty="0">
              <a:latin typeface="Tahoma" panose="020B0604030504040204" pitchFamily="34" charset="0"/>
              <a:ea typeface="Tahoma" panose="020B0604030504040204" pitchFamily="34" charset="0"/>
              <a:cs typeface="Tahoma" panose="020B0604030504040204" pitchFamily="34" charset="0"/>
            </a:endParaRPr>
          </a:p>
        </p:txBody>
      </p:sp>
      <p:sp>
        <p:nvSpPr>
          <p:cNvPr id="13" name="مستطيل 12">
            <a:extLst>
              <a:ext uri="{FF2B5EF4-FFF2-40B4-BE49-F238E27FC236}">
                <a16:creationId xmlns:a16="http://schemas.microsoft.com/office/drawing/2014/main" id="{F421AC11-EC9E-4F00-BED9-BD5101C8B81A}"/>
              </a:ext>
            </a:extLst>
          </p:cNvPr>
          <p:cNvSpPr/>
          <p:nvPr/>
        </p:nvSpPr>
        <p:spPr>
          <a:xfrm>
            <a:off x="342900" y="6472396"/>
            <a:ext cx="6375399" cy="1415772"/>
          </a:xfrm>
          <a:prstGeom prst="rect">
            <a:avLst/>
          </a:prstGeom>
        </p:spPr>
        <p:txBody>
          <a:bodyPr wrap="square">
            <a:spAutoFit/>
          </a:bodyPr>
          <a:lstStyle/>
          <a:p>
            <a:r>
              <a:rPr lang="en-GB" sz="1400" dirty="0">
                <a:latin typeface="Tahoma" panose="020B0604030504040204" pitchFamily="34" charset="0"/>
                <a:ea typeface="Tahoma" panose="020B0604030504040204" pitchFamily="34" charset="0"/>
                <a:cs typeface="Tahoma" panose="020B0604030504040204" pitchFamily="34" charset="0"/>
              </a:rPr>
              <a:t>Multiple immunologic mechanisms that may contribute to thyrocyte damage:</a:t>
            </a:r>
          </a:p>
          <a:p>
            <a:pPr marL="171450" indent="-171450">
              <a:buFont typeface="Wingdings" charset="2"/>
              <a:buChar char="Ø"/>
            </a:pPr>
            <a:r>
              <a:rPr lang="en-GB" sz="1200" dirty="0">
                <a:latin typeface="Tahoma" panose="020B0604030504040204" pitchFamily="34" charset="0"/>
                <a:ea typeface="Tahoma" panose="020B0604030504040204" pitchFamily="34" charset="0"/>
                <a:cs typeface="Tahoma" panose="020B0604030504040204" pitchFamily="34" charset="0"/>
              </a:rPr>
              <a:t>CD8+ cytotoxic T cell–mediated cell death (T killer) → thyrocyte destruction. </a:t>
            </a:r>
          </a:p>
          <a:p>
            <a:pPr marL="171450" indent="-171450">
              <a:buFont typeface="Wingdings" charset="2"/>
              <a:buChar char="Ø"/>
            </a:pPr>
            <a:r>
              <a:rPr lang="en-GB" sz="1200" dirty="0">
                <a:latin typeface="Tahoma" panose="020B0604030504040204" pitchFamily="34" charset="0"/>
                <a:ea typeface="Tahoma" panose="020B0604030504040204" pitchFamily="34" charset="0"/>
                <a:cs typeface="Tahoma" panose="020B0604030504040204" pitchFamily="34" charset="0"/>
              </a:rPr>
              <a:t>Cytokine-mediated cell death: Excessive T helper cell activation → production of inflammatory cytokines (interferon-</a:t>
            </a:r>
            <a:r>
              <a:rPr lang="el-GR" sz="1200" dirty="0">
                <a:latin typeface="Tahoma" panose="020B0604030504040204" pitchFamily="34" charset="0"/>
                <a:ea typeface="Tahoma" panose="020B0604030504040204" pitchFamily="34" charset="0"/>
                <a:cs typeface="Tahoma" panose="020B0604030504040204" pitchFamily="34" charset="0"/>
              </a:rPr>
              <a:t>γ) → </a:t>
            </a:r>
            <a:r>
              <a:rPr lang="en-GB" sz="1200" dirty="0">
                <a:latin typeface="Tahoma" panose="020B0604030504040204" pitchFamily="34" charset="0"/>
                <a:ea typeface="Tahoma" panose="020B0604030504040204" pitchFamily="34" charset="0"/>
                <a:cs typeface="Tahoma" panose="020B0604030504040204" pitchFamily="34" charset="0"/>
              </a:rPr>
              <a:t>recruitment and activation of macrophages and damage to follicles. </a:t>
            </a:r>
          </a:p>
          <a:p>
            <a:pPr marL="171450" indent="-171450">
              <a:buFont typeface="Wingdings" charset="2"/>
              <a:buChar char="Ø"/>
            </a:pPr>
            <a:r>
              <a:rPr lang="en-GB" sz="1200" dirty="0">
                <a:latin typeface="Tahoma" panose="020B0604030504040204" pitchFamily="34" charset="0"/>
                <a:ea typeface="Tahoma" panose="020B0604030504040204" pitchFamily="34" charset="0"/>
                <a:cs typeface="Tahoma" panose="020B0604030504040204" pitchFamily="34" charset="0"/>
              </a:rPr>
              <a:t>Binding of </a:t>
            </a:r>
            <a:r>
              <a:rPr lang="en-GB" sz="1200" dirty="0" err="1">
                <a:latin typeface="Tahoma" panose="020B0604030504040204" pitchFamily="34" charset="0"/>
                <a:ea typeface="Tahoma" panose="020B0604030504040204" pitchFamily="34" charset="0"/>
                <a:cs typeface="Tahoma" panose="020B0604030504040204" pitchFamily="34" charset="0"/>
              </a:rPr>
              <a:t>antithyroid</a:t>
            </a:r>
            <a:r>
              <a:rPr lang="en-GB" sz="1200" dirty="0">
                <a:latin typeface="Tahoma" panose="020B0604030504040204" pitchFamily="34" charset="0"/>
                <a:ea typeface="Tahoma" panose="020B0604030504040204" pitchFamily="34" charset="0"/>
                <a:cs typeface="Tahoma" panose="020B0604030504040204" pitchFamily="34" charset="0"/>
              </a:rPr>
              <a:t> antibodies (antithyroglobulin, and </a:t>
            </a:r>
            <a:r>
              <a:rPr lang="en-GB" sz="1200" dirty="0" err="1">
                <a:latin typeface="Tahoma" panose="020B0604030504040204" pitchFamily="34" charset="0"/>
                <a:ea typeface="Tahoma" panose="020B0604030504040204" pitchFamily="34" charset="0"/>
                <a:cs typeface="Tahoma" panose="020B0604030504040204" pitchFamily="34" charset="0"/>
              </a:rPr>
              <a:t>antithyroid</a:t>
            </a:r>
            <a:r>
              <a:rPr lang="en-GB" sz="1200" dirty="0">
                <a:latin typeface="Tahoma" panose="020B0604030504040204" pitchFamily="34" charset="0"/>
                <a:ea typeface="Tahoma" panose="020B0604030504040204" pitchFamily="34" charset="0"/>
                <a:cs typeface="Tahoma" panose="020B0604030504040204" pitchFamily="34" charset="0"/>
              </a:rPr>
              <a:t> peroxidase antibodies). </a:t>
            </a:r>
            <a:endParaRPr lang="ar-SA"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234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6988164C-82D1-4B68-B3AE-FF7230CAEDE1}"/>
              </a:ext>
            </a:extLst>
          </p:cNvPr>
          <p:cNvSpPr>
            <a:spLocks noGrp="1"/>
          </p:cNvSpPr>
          <p:nvPr>
            <p:ph idx="1"/>
          </p:nvPr>
        </p:nvSpPr>
        <p:spPr>
          <a:xfrm>
            <a:off x="234950" y="451911"/>
            <a:ext cx="6388100" cy="2519890"/>
          </a:xfrm>
        </p:spPr>
        <p:txBody>
          <a:bodyPr>
            <a:normAutofit/>
          </a:bodyPr>
          <a:lstStyle/>
          <a:p>
            <a:pPr>
              <a:buFont typeface="Wingdings" charset="2"/>
              <a:buChar char="Ø"/>
            </a:pPr>
            <a:r>
              <a:rPr lang="en-US" sz="1400" b="1" dirty="0">
                <a:latin typeface="Tahoma" panose="020B0604030504040204" pitchFamily="34" charset="0"/>
                <a:ea typeface="Tahoma" panose="020B0604030504040204" pitchFamily="34" charset="0"/>
                <a:cs typeface="Tahoma" panose="020B0604030504040204" pitchFamily="34" charset="0"/>
              </a:rPr>
              <a:t>Painless enlargement </a:t>
            </a:r>
            <a:r>
              <a:rPr lang="en-US" sz="1400" dirty="0">
                <a:latin typeface="Tahoma" panose="020B0604030504040204" pitchFamily="34" charset="0"/>
                <a:ea typeface="Tahoma" panose="020B0604030504040204" pitchFamily="34" charset="0"/>
                <a:cs typeface="Tahoma" panose="020B0604030504040204" pitchFamily="34" charset="0"/>
              </a:rPr>
              <a:t>of the thyroid, usually associated with some degree of hypothyroidism.</a:t>
            </a:r>
          </a:p>
          <a:p>
            <a:pPr>
              <a:buFont typeface="Wingdings" charset="2"/>
              <a:buChar char="Ø"/>
            </a:pPr>
            <a:r>
              <a:rPr lang="en-US" sz="1400" baseline="30000" dirty="0">
                <a:latin typeface="Tahoma" panose="020B0604030504040204" pitchFamily="34" charset="0"/>
                <a:ea typeface="Tahoma" panose="020B0604030504040204" pitchFamily="34" charset="0"/>
                <a:cs typeface="Tahoma" panose="020B0604030504040204" pitchFamily="34" charset="0"/>
              </a:rPr>
              <a:t>7</a:t>
            </a:r>
            <a:r>
              <a:rPr lang="en-US" sz="1400" dirty="0">
                <a:latin typeface="Tahoma" panose="020B0604030504040204" pitchFamily="34" charset="0"/>
                <a:ea typeface="Tahoma" panose="020B0604030504040204" pitchFamily="34" charset="0"/>
                <a:cs typeface="Tahoma" panose="020B0604030504040204" pitchFamily="34" charset="0"/>
              </a:rPr>
              <a:t>It may be preceded by transient thyrotoxicosis caused by disruption of thyroid follicles, with secondary release of thyroid hormones (</a:t>
            </a:r>
            <a:r>
              <a:rPr lang="en-US" sz="1400" dirty="0" err="1">
                <a:latin typeface="Tahoma" panose="020B0604030504040204" pitchFamily="34" charset="0"/>
                <a:ea typeface="Tahoma" panose="020B0604030504040204" pitchFamily="34" charset="0"/>
                <a:cs typeface="Tahoma" panose="020B0604030504040204" pitchFamily="34" charset="0"/>
              </a:rPr>
              <a:t>hashitoxicosis</a:t>
            </a:r>
            <a:r>
              <a:rPr lang="en-US" sz="1400" dirty="0">
                <a:latin typeface="Tahoma" panose="020B0604030504040204" pitchFamily="34" charset="0"/>
                <a:ea typeface="Tahoma" panose="020B0604030504040204" pitchFamily="34" charset="0"/>
                <a:cs typeface="Tahoma" panose="020B0604030504040204" pitchFamily="34" charset="0"/>
              </a:rPr>
              <a:t>).</a:t>
            </a:r>
          </a:p>
          <a:p>
            <a:pPr>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As hypothyroidism supervenes, T4 and T3 levels progressively fall, accompanied by a compensatory increase in TSH. </a:t>
            </a:r>
          </a:p>
          <a:p>
            <a:pPr>
              <a:buFont typeface="Wingdings" charset="2"/>
              <a:buChar char="Ø"/>
            </a:pPr>
            <a:r>
              <a:rPr lang="en-US" sz="1400" dirty="0">
                <a:latin typeface="Tahoma" panose="020B0604030504040204" pitchFamily="34" charset="0"/>
                <a:ea typeface="Tahoma" panose="020B0604030504040204" pitchFamily="34" charset="0"/>
                <a:cs typeface="Tahoma" panose="020B0604030504040204" pitchFamily="34" charset="0"/>
              </a:rPr>
              <a:t>Patients with Hashimoto thyroiditis often have other autoimmune diseases and are at </a:t>
            </a:r>
            <a:r>
              <a:rPr lang="en-US" sz="1400" b="1" dirty="0">
                <a:latin typeface="Tahoma" panose="020B0604030504040204" pitchFamily="34" charset="0"/>
                <a:ea typeface="Tahoma" panose="020B0604030504040204" pitchFamily="34" charset="0"/>
                <a:cs typeface="Tahoma" panose="020B0604030504040204" pitchFamily="34" charset="0"/>
              </a:rPr>
              <a:t>increased risk for the development of</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b="1" dirty="0">
                <a:latin typeface="Tahoma" panose="020B0604030504040204" pitchFamily="34" charset="0"/>
                <a:ea typeface="Tahoma" panose="020B0604030504040204" pitchFamily="34" charset="0"/>
                <a:cs typeface="Tahoma" panose="020B0604030504040204" pitchFamily="34" charset="0"/>
              </a:rPr>
              <a:t>B cell non-Hodgkin lymphomas. </a:t>
            </a:r>
            <a:endParaRPr lang="ar-SA" sz="1400" b="1" dirty="0">
              <a:latin typeface="Tahoma" panose="020B0604030504040204" pitchFamily="34" charset="0"/>
              <a:ea typeface="Tahoma" panose="020B0604030504040204" pitchFamily="34" charset="0"/>
              <a:cs typeface="Tahoma" panose="020B0604030504040204" pitchFamily="34" charset="0"/>
            </a:endParaRPr>
          </a:p>
        </p:txBody>
      </p:sp>
      <p:sp>
        <p:nvSpPr>
          <p:cNvPr id="4" name="عنوان 1">
            <a:extLst>
              <a:ext uri="{FF2B5EF4-FFF2-40B4-BE49-F238E27FC236}">
                <a16:creationId xmlns:a16="http://schemas.microsoft.com/office/drawing/2014/main" id="{7CC07286-05E4-4DDA-8218-951293373201}"/>
              </a:ext>
            </a:extLst>
          </p:cNvPr>
          <p:cNvSpPr txBox="1">
            <a:spLocks noGrp="1"/>
          </p:cNvSpPr>
          <p:nvPr>
            <p:ph type="title"/>
          </p:nvPr>
        </p:nvSpPr>
        <p:spPr>
          <a:xfrm>
            <a:off x="234949" y="48254"/>
            <a:ext cx="5295900" cy="52281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1600" dirty="0">
                <a:latin typeface="Tahoma" panose="020B0604030504040204" pitchFamily="34" charset="0"/>
                <a:ea typeface="Tahoma" panose="020B0604030504040204" pitchFamily="34" charset="0"/>
                <a:cs typeface="Tahoma" panose="020B0604030504040204" pitchFamily="34" charset="0"/>
              </a:rPr>
              <a:t>clinical features of Hashimoto Thyroiditis  : </a:t>
            </a:r>
            <a:endParaRPr lang="ar-SA" sz="1600" dirty="0">
              <a:latin typeface="Tahoma" panose="020B0604030504040204" pitchFamily="34" charset="0"/>
              <a:ea typeface="Tahoma" panose="020B0604030504040204" pitchFamily="34" charset="0"/>
              <a:cs typeface="Tahoma" panose="020B0604030504040204" pitchFamily="34" charset="0"/>
            </a:endParaRPr>
          </a:p>
        </p:txBody>
      </p:sp>
      <p:sp>
        <p:nvSpPr>
          <p:cNvPr id="5" name="مستطيل 4">
            <a:extLst>
              <a:ext uri="{FF2B5EF4-FFF2-40B4-BE49-F238E27FC236}">
                <a16:creationId xmlns:a16="http://schemas.microsoft.com/office/drawing/2014/main" id="{B4902BF8-0FA2-408F-B289-594A25CDC01B}"/>
              </a:ext>
            </a:extLst>
          </p:cNvPr>
          <p:cNvSpPr/>
          <p:nvPr/>
        </p:nvSpPr>
        <p:spPr>
          <a:xfrm>
            <a:off x="234950" y="2971801"/>
            <a:ext cx="3429000" cy="338554"/>
          </a:xfrm>
          <a:prstGeom prst="rect">
            <a:avLst/>
          </a:prstGeom>
        </p:spPr>
        <p:txBody>
          <a:bodyPr>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Hashimoto Thyroiditis Morphology :</a:t>
            </a:r>
            <a:endParaRPr lang="ar-SA" sz="1600" dirty="0">
              <a:latin typeface="Tahoma" panose="020B0604030504040204" pitchFamily="34" charset="0"/>
              <a:ea typeface="Tahoma" panose="020B0604030504040204" pitchFamily="34" charset="0"/>
              <a:cs typeface="Tahoma" panose="020B0604030504040204" pitchFamily="34" charset="0"/>
            </a:endParaRPr>
          </a:p>
        </p:txBody>
      </p:sp>
      <p:sp>
        <p:nvSpPr>
          <p:cNvPr id="6" name="مستطيل 5">
            <a:extLst>
              <a:ext uri="{FF2B5EF4-FFF2-40B4-BE49-F238E27FC236}">
                <a16:creationId xmlns:a16="http://schemas.microsoft.com/office/drawing/2014/main" id="{A79A0F46-7D3D-4418-A2BD-701CE1F57D40}"/>
              </a:ext>
            </a:extLst>
          </p:cNvPr>
          <p:cNvSpPr/>
          <p:nvPr/>
        </p:nvSpPr>
        <p:spPr>
          <a:xfrm>
            <a:off x="234949" y="3310355"/>
            <a:ext cx="6388100" cy="738664"/>
          </a:xfrm>
          <a:prstGeom prst="rect">
            <a:avLst/>
          </a:prstGeom>
        </p:spPr>
        <p:txBody>
          <a:bodyPr wrap="square">
            <a:spAutoFit/>
          </a:bodyPr>
          <a:lstStyle/>
          <a:p>
            <a:pPr marL="285750" indent="-285750">
              <a:buFont typeface="Arial" panose="020B0604020202020204" pitchFamily="34" charset="0"/>
              <a:buChar char="•"/>
            </a:pPr>
            <a:r>
              <a:rPr lang="ar-SA" sz="1400" dirty="0" err="1">
                <a:latin typeface="Tahoma" panose="020B0604030504040204" pitchFamily="34" charset="0"/>
                <a:ea typeface="Tahoma" panose="020B0604030504040204" pitchFamily="34" charset="0"/>
                <a:cs typeface="Tahoma" panose="020B0604030504040204" pitchFamily="34" charset="0"/>
              </a:rPr>
              <a:t>Diffuse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and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symmetrical</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enlargement</a:t>
            </a:r>
            <a:endParaRPr lang="en-US" sz="1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The </a:t>
            </a:r>
            <a:r>
              <a:rPr lang="ar-SA" sz="1400" dirty="0" err="1">
                <a:latin typeface="Tahoma" panose="020B0604030504040204" pitchFamily="34" charset="0"/>
                <a:ea typeface="Tahoma" panose="020B0604030504040204" pitchFamily="34" charset="0"/>
                <a:cs typeface="Tahoma" panose="020B0604030504040204" pitchFamily="34" charset="0"/>
              </a:rPr>
              <a:t>cut</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surface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is</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pale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and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gray-tan</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in</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appearance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and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the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tissue</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is</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firm</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and</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somewhat</a:t>
            </a:r>
            <a:r>
              <a:rPr lang="ar-SA" sz="1400" dirty="0">
                <a:latin typeface="Tahoma" panose="020B0604030504040204" pitchFamily="34" charset="0"/>
                <a:ea typeface="Tahoma" panose="020B0604030504040204" pitchFamily="34" charset="0"/>
                <a:cs typeface="Tahoma" panose="020B0604030504040204" pitchFamily="34" charset="0"/>
              </a:rPr>
              <a:t> </a:t>
            </a:r>
            <a:r>
              <a:rPr lang="ar-SA" sz="1400" dirty="0" err="1">
                <a:latin typeface="Tahoma" panose="020B0604030504040204" pitchFamily="34" charset="0"/>
                <a:ea typeface="Tahoma" panose="020B0604030504040204" pitchFamily="34" charset="0"/>
                <a:cs typeface="Tahoma" panose="020B0604030504040204" pitchFamily="34" charset="0"/>
              </a:rPr>
              <a:t>friable</a:t>
            </a:r>
            <a:r>
              <a:rPr lang="ar-SA" sz="1400" dirty="0">
                <a:latin typeface="Tahoma" panose="020B0604030504040204" pitchFamily="34" charset="0"/>
                <a:ea typeface="Tahoma" panose="020B0604030504040204" pitchFamily="34" charset="0"/>
                <a:cs typeface="Tahoma" panose="020B0604030504040204" pitchFamily="34" charset="0"/>
              </a:rPr>
              <a:t>. </a:t>
            </a:r>
          </a:p>
        </p:txBody>
      </p:sp>
      <p:pic>
        <p:nvPicPr>
          <p:cNvPr id="7" name="صورة 6">
            <a:extLst>
              <a:ext uri="{FF2B5EF4-FFF2-40B4-BE49-F238E27FC236}">
                <a16:creationId xmlns:a16="http://schemas.microsoft.com/office/drawing/2014/main" id="{1387990E-67A7-4E9E-959B-FA9D1208E33B}"/>
              </a:ext>
            </a:extLst>
          </p:cNvPr>
          <p:cNvPicPr>
            <a:picLocks noChangeAspect="1"/>
          </p:cNvPicPr>
          <p:nvPr/>
        </p:nvPicPr>
        <p:blipFill>
          <a:blip r:embed="rId2"/>
          <a:stretch>
            <a:fillRect/>
          </a:stretch>
        </p:blipFill>
        <p:spPr>
          <a:xfrm>
            <a:off x="5019674" y="6798133"/>
            <a:ext cx="1603375" cy="1493555"/>
          </a:xfrm>
          <a:prstGeom prst="rect">
            <a:avLst/>
          </a:prstGeom>
        </p:spPr>
      </p:pic>
      <p:sp>
        <p:nvSpPr>
          <p:cNvPr id="8" name="مستطيل 7">
            <a:extLst>
              <a:ext uri="{FF2B5EF4-FFF2-40B4-BE49-F238E27FC236}">
                <a16:creationId xmlns:a16="http://schemas.microsoft.com/office/drawing/2014/main" id="{84091B3A-8A18-4D1A-B771-1AAD28B19F37}"/>
              </a:ext>
            </a:extLst>
          </p:cNvPr>
          <p:cNvSpPr/>
          <p:nvPr/>
        </p:nvSpPr>
        <p:spPr>
          <a:xfrm>
            <a:off x="234950" y="4201096"/>
            <a:ext cx="6553200" cy="2677656"/>
          </a:xfrm>
          <a:prstGeom prst="rect">
            <a:avLst/>
          </a:prstGeom>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Under the microscope :</a:t>
            </a:r>
          </a:p>
          <a:p>
            <a:pPr marL="342900" indent="-342900">
              <a:buFont typeface="+mj-lt"/>
              <a:buAutoNum type="arabicPeriod"/>
            </a:pPr>
            <a:r>
              <a:rPr lang="en-US" sz="1400" dirty="0">
                <a:latin typeface="Tahoma" panose="020B0604030504040204" pitchFamily="34" charset="0"/>
                <a:ea typeface="Tahoma" panose="020B0604030504040204" pitchFamily="34" charset="0"/>
                <a:cs typeface="Tahoma" panose="020B0604030504040204" pitchFamily="34" charset="0"/>
              </a:rPr>
              <a:t>infiltration of the parenchyma by a </a:t>
            </a:r>
            <a:r>
              <a:rPr lang="en-US" sz="1400" b="1" dirty="0">
                <a:latin typeface="Tahoma" panose="020B0604030504040204" pitchFamily="34" charset="0"/>
                <a:ea typeface="Tahoma" panose="020B0604030504040204" pitchFamily="34" charset="0"/>
                <a:cs typeface="Tahoma" panose="020B0604030504040204" pitchFamily="34" charset="0"/>
              </a:rPr>
              <a:t>mononuclear inflammatory infiltrate</a:t>
            </a:r>
            <a:r>
              <a:rPr lang="en-US" sz="1400" dirty="0">
                <a:latin typeface="Tahoma" panose="020B0604030504040204" pitchFamily="34" charset="0"/>
                <a:ea typeface="Tahoma" panose="020B0604030504040204" pitchFamily="34" charset="0"/>
                <a:cs typeface="Tahoma" panose="020B0604030504040204" pitchFamily="34" charset="0"/>
              </a:rPr>
              <a:t> containing small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lymphocytes, plasma cells</a:t>
            </a:r>
            <a:r>
              <a:rPr lang="en-US" sz="1400" dirty="0">
                <a:latin typeface="Tahoma" panose="020B0604030504040204" pitchFamily="34" charset="0"/>
                <a:ea typeface="Tahoma" panose="020B0604030504040204" pitchFamily="34" charset="0"/>
                <a:cs typeface="Tahoma" panose="020B0604030504040204" pitchFamily="34" charset="0"/>
              </a:rPr>
              <a:t>, and well-developed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germinal centers.</a:t>
            </a:r>
          </a:p>
          <a:p>
            <a:pPr marL="342900" indent="-342900">
              <a:buFont typeface="+mj-lt"/>
              <a:buAutoNum type="arabicPeriod"/>
            </a:pPr>
            <a:r>
              <a:rPr lang="en-US" sz="1400" dirty="0">
                <a:latin typeface="Tahoma" panose="020B0604030504040204" pitchFamily="34" charset="0"/>
                <a:ea typeface="Tahoma" panose="020B0604030504040204" pitchFamily="34" charset="0"/>
                <a:cs typeface="Tahoma" panose="020B0604030504040204" pitchFamily="34" charset="0"/>
              </a:rPr>
              <a:t>The thyroid follicles are atrophic and are lined in many areas by epithelial cells distinguished by the presence of </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abundant eosinophilic</a:t>
            </a:r>
            <a:r>
              <a:rPr lang="en-US" sz="1400" dirty="0">
                <a:latin typeface="Tahoma" panose="020B0604030504040204" pitchFamily="34" charset="0"/>
                <a:ea typeface="Tahoma" panose="020B0604030504040204" pitchFamily="34" charset="0"/>
                <a:cs typeface="Tahoma" panose="020B0604030504040204" pitchFamily="34" charset="0"/>
              </a:rPr>
              <a:t>, granular cytoplasm, termed </a:t>
            </a:r>
            <a:r>
              <a:rPr lang="en-US" sz="1400" dirty="0" err="1">
                <a:solidFill>
                  <a:srgbClr val="C00000"/>
                </a:solidFill>
                <a:latin typeface="Tahoma" panose="020B0604030504040204" pitchFamily="34" charset="0"/>
                <a:ea typeface="Tahoma" panose="020B0604030504040204" pitchFamily="34" charset="0"/>
                <a:cs typeface="Tahoma" panose="020B0604030504040204" pitchFamily="34" charset="0"/>
              </a:rPr>
              <a:t>Hürthle</a:t>
            </a:r>
            <a:r>
              <a:rPr lang="en-US" sz="1400" dirty="0">
                <a:solidFill>
                  <a:srgbClr val="C00000"/>
                </a:solidFill>
                <a:latin typeface="Tahoma" panose="020B0604030504040204" pitchFamily="34" charset="0"/>
                <a:ea typeface="Tahoma" panose="020B0604030504040204" pitchFamily="34" charset="0"/>
                <a:cs typeface="Tahoma" panose="020B0604030504040204" pitchFamily="34" charset="0"/>
              </a:rPr>
              <a:t>, or oxyphil, cells.</a:t>
            </a:r>
          </a:p>
          <a:p>
            <a:pPr marL="342900" indent="-342900">
              <a:buFont typeface="+mj-lt"/>
              <a:buAutoNum type="arabicPeriod"/>
            </a:pPr>
            <a:r>
              <a:rPr lang="en-US" sz="1400" dirty="0">
                <a:latin typeface="Tahoma" panose="020B0604030504040204" pitchFamily="34" charset="0"/>
                <a:ea typeface="Tahoma" panose="020B0604030504040204" pitchFamily="34" charset="0"/>
                <a:cs typeface="Tahoma" panose="020B0604030504040204" pitchFamily="34" charset="0"/>
              </a:rPr>
              <a:t>Interstitial connective tissue is increased and may be abundant. Less commonly, the thyroid is small and atrophic as a result of more extensive fibrosis (fibrosing variant)</a:t>
            </a:r>
          </a:p>
          <a:p>
            <a:r>
              <a:rPr lang="en-US" sz="1400" dirty="0">
                <a:latin typeface="Tahoma" panose="020B0604030504040204" pitchFamily="34" charset="0"/>
                <a:ea typeface="Tahoma" panose="020B0604030504040204" pitchFamily="34" charset="0"/>
                <a:cs typeface="Tahoma" panose="020B0604030504040204" pitchFamily="34" charset="0"/>
              </a:rPr>
              <a:t>Unlike </a:t>
            </a:r>
            <a:r>
              <a:rPr lang="en-US" sz="1400" dirty="0" err="1">
                <a:latin typeface="Tahoma" panose="020B0604030504040204" pitchFamily="34" charset="0"/>
                <a:ea typeface="Tahoma" panose="020B0604030504040204" pitchFamily="34" charset="0"/>
                <a:cs typeface="Tahoma" panose="020B0604030504040204" pitchFamily="34" charset="0"/>
              </a:rPr>
              <a:t>Reidel</a:t>
            </a:r>
            <a:r>
              <a:rPr lang="en-US" sz="1400" dirty="0">
                <a:latin typeface="Tahoma" panose="020B0604030504040204" pitchFamily="34" charset="0"/>
                <a:ea typeface="Tahoma" panose="020B0604030504040204" pitchFamily="34" charset="0"/>
                <a:cs typeface="Tahoma" panose="020B0604030504040204" pitchFamily="34" charset="0"/>
              </a:rPr>
              <a:t> thyroiditis, the fibrosis </a:t>
            </a:r>
            <a:r>
              <a:rPr lang="en-US" sz="1400" b="1" dirty="0">
                <a:latin typeface="Tahoma" panose="020B0604030504040204" pitchFamily="34" charset="0"/>
                <a:ea typeface="Tahoma" panose="020B0604030504040204" pitchFamily="34" charset="0"/>
                <a:cs typeface="Tahoma" panose="020B0604030504040204" pitchFamily="34" charset="0"/>
              </a:rPr>
              <a:t>does not extend beyond the capsule of the gland. </a:t>
            </a:r>
            <a:endParaRPr lang="ar-SA" sz="1400" b="1" dirty="0">
              <a:latin typeface="Tahoma" panose="020B0604030504040204" pitchFamily="34" charset="0"/>
              <a:ea typeface="Tahoma" panose="020B0604030504040204" pitchFamily="34" charset="0"/>
              <a:cs typeface="Tahoma" panose="020B0604030504040204" pitchFamily="34" charset="0"/>
            </a:endParaRPr>
          </a:p>
        </p:txBody>
      </p:sp>
      <p:pic>
        <p:nvPicPr>
          <p:cNvPr id="9" name="صورة 8">
            <a:extLst>
              <a:ext uri="{FF2B5EF4-FFF2-40B4-BE49-F238E27FC236}">
                <a16:creationId xmlns:a16="http://schemas.microsoft.com/office/drawing/2014/main" id="{B9672487-181F-486E-B1D5-7E57FFF394AF}"/>
              </a:ext>
            </a:extLst>
          </p:cNvPr>
          <p:cNvPicPr>
            <a:picLocks noChangeAspect="1"/>
          </p:cNvPicPr>
          <p:nvPr/>
        </p:nvPicPr>
        <p:blipFill>
          <a:blip r:embed="rId3"/>
          <a:stretch>
            <a:fillRect/>
          </a:stretch>
        </p:blipFill>
        <p:spPr>
          <a:xfrm>
            <a:off x="1827440" y="6798132"/>
            <a:ext cx="3192234" cy="1493555"/>
          </a:xfrm>
          <a:prstGeom prst="rect">
            <a:avLst/>
          </a:prstGeom>
        </p:spPr>
      </p:pic>
      <p:sp>
        <p:nvSpPr>
          <p:cNvPr id="2" name="TextBox 1"/>
          <p:cNvSpPr txBox="1"/>
          <p:nvPr/>
        </p:nvSpPr>
        <p:spPr>
          <a:xfrm>
            <a:off x="0" y="8433936"/>
            <a:ext cx="5568951" cy="553998"/>
          </a:xfrm>
          <a:prstGeom prst="rect">
            <a:avLst/>
          </a:prstGeom>
          <a:noFill/>
        </p:spPr>
        <p:txBody>
          <a:bodyPr wrap="square" rtlCol="0">
            <a:spAutoFit/>
          </a:bodyPr>
          <a:lstStyle/>
          <a:p>
            <a:r>
              <a:rPr lang="en-US" sz="1000" dirty="0"/>
              <a:t>7: the transient hyperthyroidism is  because of the damage of the follicular cells by the antibodies, so it releases the reservoir in it , which causes that increase . When the reservoir finishes and the follicular cells are already destroyed then the blood levels of hormones will drop.</a:t>
            </a:r>
          </a:p>
        </p:txBody>
      </p:sp>
    </p:spTree>
    <p:extLst>
      <p:ext uri="{BB962C8B-B14F-4D97-AF65-F5344CB8AC3E}">
        <p14:creationId xmlns:p14="http://schemas.microsoft.com/office/powerpoint/2010/main" val="1661152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1867</TotalTime>
  <Words>2876</Words>
  <Application>Microsoft Office PowerPoint</Application>
  <PresentationFormat>On-screen Show (4:3)</PresentationFormat>
  <Paragraphs>356</Paragraphs>
  <Slides>22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Arial</vt:lpstr>
      <vt:lpstr>Calibri</vt:lpstr>
      <vt:lpstr>Calibri Light</vt:lpstr>
      <vt:lpstr>Century Gothic</vt:lpstr>
      <vt:lpstr>Century Schoolbook</vt:lpstr>
      <vt:lpstr>Corbel</vt:lpstr>
      <vt:lpstr>Tahoma</vt:lpstr>
      <vt:lpstr>Times New Roman</vt:lpstr>
      <vt:lpstr>Weibei SC Bold</vt:lpstr>
      <vt:lpstr>Wingdings</vt:lpstr>
      <vt:lpstr>Wingdings 2</vt:lpstr>
      <vt:lpstr>Wingdings 3</vt:lpstr>
      <vt:lpstr>Office Theme</vt:lpstr>
      <vt:lpstr>PowerPoint Presentation</vt:lpstr>
      <vt:lpstr>Thyroid anatomy</vt:lpstr>
      <vt:lpstr>Thyroid Diseases </vt:lpstr>
      <vt:lpstr>Causes of Thyrotoxicosis</vt:lpstr>
      <vt:lpstr>Diagnosis of hyperthyroidism:</vt:lpstr>
      <vt:lpstr>Hypothyroidism</vt:lpstr>
      <vt:lpstr>Clinical manifestations of hypothyroidism</vt:lpstr>
      <vt:lpstr>Thyroiditis</vt:lpstr>
      <vt:lpstr>clinical features of Hashimoto Thyroiditis  : </vt:lpstr>
      <vt:lpstr>PowerPoint Presentation</vt:lpstr>
      <vt:lpstr>3-Subacute lymphocytic thyroiditis </vt:lpstr>
      <vt:lpstr>PowerPoint Presentation</vt:lpstr>
      <vt:lpstr>PowerPoint Presentation</vt:lpstr>
      <vt:lpstr>PowerPoint Presentation</vt:lpstr>
      <vt:lpstr>PowerPoint Presentation</vt:lpstr>
      <vt:lpstr>PowerPoint Presentation</vt:lpstr>
      <vt:lpstr>Robbins Basic Pathology notes (these are the extra information from Robbins)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dc:creator>
  <cp:lastModifiedBy>عبدالله أبو عمارة</cp:lastModifiedBy>
  <cp:revision>72</cp:revision>
  <dcterms:created xsi:type="dcterms:W3CDTF">2018-01-23T10:16:13Z</dcterms:created>
  <dcterms:modified xsi:type="dcterms:W3CDTF">2018-02-04T15:19:01Z</dcterms:modified>
</cp:coreProperties>
</file>