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64" r:id="rId4"/>
    <p:sldId id="265" r:id="rId5"/>
    <p:sldId id="266" r:id="rId6"/>
    <p:sldId id="268" r:id="rId7"/>
    <p:sldId id="269" r:id="rId8"/>
    <p:sldId id="267" r:id="rId9"/>
    <p:sldId id="273" r:id="rId10"/>
    <p:sldId id="274" r:id="rId11"/>
    <p:sldId id="260" r:id="rId12"/>
    <p:sldId id="270" r:id="rId13"/>
    <p:sldId id="271" r:id="rId14"/>
    <p:sldId id="261" r:id="rId1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04" autoAdjust="0"/>
    <p:restoredTop sz="86372" autoAdjust="0"/>
  </p:normalViewPr>
  <p:slideViewPr>
    <p:cSldViewPr snapToGrid="0" snapToObjects="1">
      <p:cViewPr>
        <p:scale>
          <a:sx n="92" d="100"/>
          <a:sy n="92" d="100"/>
        </p:scale>
        <p:origin x="1808" y="-10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51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E4900-2823-544F-9410-FE8E50FD5B64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71412-5195-4342-AA21-EFAFD57A6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04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CAFFE-2CF9-4C5B-8ABC-FE1728FCEE9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573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1" y="2840568"/>
            <a:ext cx="5829300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185"/>
            <a:ext cx="1543051" cy="78020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1" cy="78020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1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9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5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3"/>
            <a:ext cx="302895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3"/>
            <a:ext cx="302895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9"/>
            <a:ext cx="3030141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2046819"/>
            <a:ext cx="3031331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9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6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6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2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3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3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02D4-3AA9-334A-89F7-0B1DDB4E5AA2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1" y="8475134"/>
            <a:ext cx="21717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6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onedrive.live.com/view.aspx?resid=E0947849CE6A90D1!120&amp;ithint=file,pptx&amp;app=PowerPoint&amp;authkey=!ALNSNNVHKfyykh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hyperlink" Target="https://www.youtube.com/watch?v=3_eCHeOkdgg" TargetMode="External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3"/>
          <p:cNvSpPr/>
          <p:nvPr/>
        </p:nvSpPr>
        <p:spPr>
          <a:xfrm>
            <a:off x="5745480" y="218953"/>
            <a:ext cx="1112520" cy="88011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مستطيل 14"/>
          <p:cNvSpPr/>
          <p:nvPr/>
        </p:nvSpPr>
        <p:spPr>
          <a:xfrm>
            <a:off x="0" y="218953"/>
            <a:ext cx="1043940" cy="9486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10"/>
          <p:cNvSpPr txBox="1"/>
          <p:nvPr/>
        </p:nvSpPr>
        <p:spPr>
          <a:xfrm>
            <a:off x="153252" y="8458200"/>
            <a:ext cx="6348986" cy="685800"/>
          </a:xfrm>
          <a:prstGeom prst="rect">
            <a:avLst/>
          </a:prstGeom>
          <a:noFill/>
          <a:ln w="6350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</a:t>
            </a:r>
            <a:r>
              <a:rPr lang="en-US" sz="1100" b="1" dirty="0">
                <a:effectLst/>
                <a:latin typeface="Century Schoolbook"/>
                <a:ea typeface="Times New Roman"/>
                <a:cs typeface="Times New Roman"/>
              </a:rPr>
              <a:t> </a:t>
            </a:r>
            <a:r>
              <a:rPr lang="en-US" sz="1100" dirty="0">
                <a:effectLst/>
                <a:latin typeface="Tahoma"/>
                <a:ea typeface="Calibri"/>
                <a:cs typeface="Tahoma"/>
              </a:rPr>
              <a:t>Black: Doctors’ slides.</a:t>
            </a:r>
            <a:r>
              <a:rPr lang="en-US" sz="1100" dirty="0">
                <a:solidFill>
                  <a:srgbClr val="C00000"/>
                </a:solidFill>
                <a:effectLst/>
                <a:latin typeface="Tahoma"/>
                <a:ea typeface="Calibri"/>
                <a:cs typeface="Tahoma"/>
              </a:rPr>
              <a:t>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FF0000"/>
                </a:solidFill>
                <a:effectLst/>
                <a:latin typeface="Tahoma"/>
                <a:ea typeface="Calibri"/>
                <a:cs typeface="Tahoma"/>
              </a:rPr>
              <a:t>Red: Important!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76923C"/>
                </a:solidFill>
                <a:effectLst/>
                <a:latin typeface="Tahoma"/>
                <a:ea typeface="Calibri"/>
                <a:cs typeface="Tahoma"/>
              </a:rPr>
              <a:t>Light Green: Doctors’ notes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7F7F7F"/>
                </a:solidFill>
                <a:effectLst/>
                <a:latin typeface="Tahoma"/>
                <a:ea typeface="Calibri"/>
                <a:cs typeface="Tahoma"/>
              </a:rPr>
              <a:t>Grey: Extra.</a:t>
            </a:r>
            <a:r>
              <a:rPr lang="en-US" sz="1100" dirty="0">
                <a:solidFill>
                  <a:srgbClr val="C00000"/>
                </a:solidFill>
                <a:effectLst/>
                <a:latin typeface="Tahoma"/>
                <a:ea typeface="Calibri"/>
                <a:cs typeface="Tahoma"/>
              </a:rPr>
              <a:t>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i="1" dirty="0">
                <a:effectLst/>
                <a:latin typeface="Tahoma"/>
                <a:ea typeface="Calibri"/>
                <a:cs typeface="Tahoma"/>
              </a:rPr>
              <a:t>Italic black: New terminology.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52722" y="4654282"/>
            <a:ext cx="411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5"/>
          <p:cNvSpPr txBox="1"/>
          <p:nvPr/>
        </p:nvSpPr>
        <p:spPr>
          <a:xfrm>
            <a:off x="1043940" y="4700001"/>
            <a:ext cx="4610735" cy="76549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 smtClean="0">
                <a:latin typeface="Tahoma"/>
                <a:ea typeface="Weibei SC Bold"/>
                <a:cs typeface="Tahoma"/>
              </a:rPr>
              <a:t>Thyroid Nodules and Neoplasms</a:t>
            </a:r>
            <a:r>
              <a:rPr lang="en-US" sz="2800" dirty="0" smtClean="0">
                <a:effectLst/>
                <a:latin typeface="Tahoma"/>
                <a:ea typeface="Weibei SC Bold"/>
                <a:cs typeface="Tahoma"/>
              </a:rPr>
              <a:t> 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12" name="Text Box 7"/>
          <p:cNvSpPr txBox="1"/>
          <p:nvPr/>
        </p:nvSpPr>
        <p:spPr>
          <a:xfrm>
            <a:off x="153252" y="5783122"/>
            <a:ext cx="5314270" cy="240351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Tahoma"/>
                <a:ea typeface="Calibri"/>
                <a:cs typeface="Tahoma"/>
              </a:rPr>
              <a:t>Objectives</a:t>
            </a:r>
            <a:r>
              <a:rPr lang="en-US" sz="1400" dirty="0" smtClean="0">
                <a:effectLst/>
                <a:latin typeface="Tahoma"/>
                <a:ea typeface="Calibri"/>
                <a:cs typeface="Tahoma"/>
              </a:rPr>
              <a:t>:</a:t>
            </a:r>
            <a:endParaRPr lang="en-US" sz="1100" dirty="0">
              <a:latin typeface="Calibri"/>
              <a:ea typeface="Calibri"/>
              <a:cs typeface="Arial"/>
            </a:endParaRP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1100" dirty="0" smtClean="0">
                <a:latin typeface="Tahoma" charset="0"/>
                <a:ea typeface="Tahoma" charset="0"/>
                <a:cs typeface="Tahoma" charset="0"/>
              </a:rPr>
              <a:t>Know the definition of a solitary nodule in the thyroid 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1100" dirty="0" smtClean="0">
                <a:effectLst/>
                <a:latin typeface="Tahoma" charset="0"/>
                <a:ea typeface="Tahoma" charset="0"/>
                <a:cs typeface="Tahoma" charset="0"/>
              </a:rPr>
              <a:t>Recognize the differential diagnosis of a solitary thyroid nodule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1100" dirty="0" smtClean="0">
                <a:latin typeface="Tahoma" charset="0"/>
                <a:ea typeface="Tahoma" charset="0"/>
                <a:cs typeface="Tahoma" charset="0"/>
              </a:rPr>
              <a:t>Understand the classification , pathology and </a:t>
            </a:r>
            <a:r>
              <a:rPr lang="en-US" sz="1100" dirty="0" err="1" smtClean="0">
                <a:latin typeface="Tahoma" charset="0"/>
                <a:ea typeface="Tahoma" charset="0"/>
                <a:cs typeface="Tahoma" charset="0"/>
              </a:rPr>
              <a:t>behaviour</a:t>
            </a:r>
            <a:r>
              <a:rPr lang="en-US" sz="1100" dirty="0" smtClean="0">
                <a:latin typeface="Tahoma" charset="0"/>
                <a:ea typeface="Tahoma" charset="0"/>
                <a:cs typeface="Tahoma" charset="0"/>
              </a:rPr>
              <a:t> of thyroid carcinoma 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529070" y="13844270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>
            <a:off x="6681470" y="13996670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pic>
        <p:nvPicPr>
          <p:cNvPr id="15" name="Picture 14" descr="97a13808-c4bc-4bd1-917c-1a941d5ac582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1" y="0"/>
            <a:ext cx="3476002" cy="4522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10" y="5416321"/>
            <a:ext cx="1394460" cy="12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3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738422-1EA6-4827-BCFE-1ABD5CC09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3672" r="-209" b="898"/>
          <a:stretch/>
        </p:blipFill>
        <p:spPr>
          <a:xfrm>
            <a:off x="177294" y="410967"/>
            <a:ext cx="6242276" cy="801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712"/>
          <p:cNvSpPr txBox="1"/>
          <p:nvPr/>
        </p:nvSpPr>
        <p:spPr>
          <a:xfrm>
            <a:off x="-450215" y="0"/>
            <a:ext cx="7758430" cy="571500"/>
          </a:xfrm>
          <a:prstGeom prst="rect">
            <a:avLst/>
          </a:prstGeom>
          <a:noFill/>
          <a:ln w="3175" cmpd="sng">
            <a:noFill/>
            <a:prstDash val="solid"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>
                <a:solidFill>
                  <a:srgbClr val="4A442A"/>
                </a:solidFill>
                <a:effectLst/>
                <a:latin typeface="Tahoma"/>
                <a:ea typeface="Weibei SC Bold"/>
                <a:cs typeface="Tahoma"/>
              </a:rPr>
              <a:t>Questions</a:t>
            </a:r>
            <a:endParaRPr lang="en-US" sz="1100">
              <a:effectLst/>
              <a:latin typeface="Calibri"/>
              <a:ea typeface="Calibri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585174" y="571500"/>
            <a:ext cx="1600200" cy="0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/>
            <a:tailEnd type="none"/>
          </a:ln>
          <a:effectLst/>
        </p:spPr>
      </p:cxnSp>
      <p:sp>
        <p:nvSpPr>
          <p:cNvPr id="4" name="Subtitle 2"/>
          <p:cNvSpPr txBox="1">
            <a:spLocks/>
          </p:cNvSpPr>
          <p:nvPr/>
        </p:nvSpPr>
        <p:spPr>
          <a:xfrm>
            <a:off x="221714" y="643610"/>
            <a:ext cx="6400800" cy="64099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 smtClean="0">
                <a:latin typeface="Tahoma"/>
                <a:cs typeface="Tahoma"/>
              </a:rPr>
              <a:t>Q1: the measurement of calcitonin plays an important role in the diagnosis and postoperative follow-up of patients in which kind of tumors?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latin typeface="Tahoma"/>
                <a:cs typeface="Tahoma"/>
              </a:rPr>
              <a:t>MC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latin typeface="Tahoma"/>
                <a:cs typeface="Tahoma"/>
              </a:rPr>
              <a:t>Anaplastic carcinomas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latin typeface="Tahoma"/>
                <a:cs typeface="Tahoma"/>
              </a:rPr>
              <a:t>Follicular carcinoma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latin typeface="Tahoma"/>
                <a:cs typeface="Tahoma"/>
              </a:rPr>
              <a:t>PTC</a:t>
            </a:r>
          </a:p>
          <a:p>
            <a:pPr marL="0" indent="0">
              <a:buNone/>
            </a:pPr>
            <a:r>
              <a:rPr lang="en-US" sz="1700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Ans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: A</a:t>
            </a:r>
          </a:p>
          <a:p>
            <a:endParaRPr lang="en-US" sz="1700" dirty="0" smtClean="0"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1700" b="1" dirty="0" smtClean="0">
                <a:latin typeface="Tahoma"/>
                <a:cs typeface="Tahoma"/>
              </a:rPr>
              <a:t>Q2: </a:t>
            </a:r>
            <a:r>
              <a:rPr lang="en-US" sz="1700" b="1" dirty="0" smtClean="0">
                <a:solidFill>
                  <a:prstClr val="black"/>
                </a:solidFill>
                <a:latin typeface="Tahoma"/>
                <a:cs typeface="Tahoma"/>
              </a:rPr>
              <a:t>Amyloid  is stained by? 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H&amp;E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Indian ink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Congo red</a:t>
            </a:r>
          </a:p>
          <a:p>
            <a:pPr>
              <a:buFont typeface="Arial"/>
              <a:buAutoNum type="alphaUcPeriod"/>
            </a:pPr>
            <a:r>
              <a:rPr lang="en-US" sz="1700" dirty="0" err="1" smtClean="0">
                <a:solidFill>
                  <a:prstClr val="black"/>
                </a:solidFill>
                <a:latin typeface="Tahoma"/>
                <a:cs typeface="Tahoma"/>
              </a:rPr>
              <a:t>Kinyouns</a:t>
            </a: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-cold stain</a:t>
            </a:r>
          </a:p>
          <a:p>
            <a:pPr marL="0" indent="0">
              <a:buNone/>
            </a:pPr>
            <a:r>
              <a:rPr lang="en-US" sz="1700" dirty="0" err="1" smtClean="0">
                <a:solidFill>
                  <a:srgbClr val="A6A6A6"/>
                </a:solidFill>
                <a:latin typeface="Tahoma"/>
                <a:cs typeface="Tahoma"/>
              </a:rPr>
              <a:t>Ans</a:t>
            </a:r>
            <a:r>
              <a:rPr lang="en-US" sz="1700" dirty="0" smtClean="0">
                <a:solidFill>
                  <a:srgbClr val="A6A6A6"/>
                </a:solidFill>
                <a:latin typeface="Tahoma"/>
                <a:cs typeface="Tahoma"/>
              </a:rPr>
              <a:t>: C</a:t>
            </a:r>
          </a:p>
          <a:p>
            <a:endParaRPr lang="en-US" sz="1700" dirty="0" smtClean="0">
              <a:solidFill>
                <a:prstClr val="black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1700" b="1" dirty="0" smtClean="0">
                <a:solidFill>
                  <a:prstClr val="black"/>
                </a:solidFill>
                <a:latin typeface="Tahoma"/>
                <a:cs typeface="Tahoma"/>
              </a:rPr>
              <a:t>Q3: Anaplastic cells can have?</a:t>
            </a:r>
          </a:p>
          <a:p>
            <a:pPr>
              <a:buFont typeface="Arial"/>
              <a:buAutoNum type="alphaUcPeriod"/>
            </a:pPr>
            <a:r>
              <a:rPr lang="en-US" sz="1700" dirty="0" err="1" smtClean="0">
                <a:solidFill>
                  <a:prstClr val="black"/>
                </a:solidFill>
                <a:latin typeface="Tahoma"/>
                <a:cs typeface="Tahoma"/>
              </a:rPr>
              <a:t>pleomorphicgiant</a:t>
            </a: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 cells, </a:t>
            </a:r>
            <a:r>
              <a:rPr lang="en-US" sz="1700" dirty="0" err="1" smtClean="0">
                <a:solidFill>
                  <a:prstClr val="black"/>
                </a:solidFill>
                <a:latin typeface="Tahoma"/>
                <a:cs typeface="Tahoma"/>
              </a:rPr>
              <a:t>sarcomatous</a:t>
            </a: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 appearance, </a:t>
            </a:r>
            <a:r>
              <a:rPr lang="en-US" sz="1700" dirty="0" err="1" smtClean="0">
                <a:solidFill>
                  <a:prstClr val="black"/>
                </a:solidFill>
                <a:latin typeface="Tahoma"/>
                <a:cs typeface="Tahoma"/>
              </a:rPr>
              <a:t>larg</a:t>
            </a: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 cells.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  </a:t>
            </a:r>
            <a:r>
              <a:rPr lang="en-US" sz="1700" dirty="0" err="1" smtClean="0">
                <a:solidFill>
                  <a:prstClr val="black"/>
                </a:solidFill>
                <a:latin typeface="Tahoma"/>
                <a:cs typeface="Tahoma"/>
              </a:rPr>
              <a:t>sarcomatous</a:t>
            </a: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 appearance , giant cells and  amyloid. 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spindle cells with a </a:t>
            </a:r>
            <a:r>
              <a:rPr lang="en-US" sz="1700" dirty="0" err="1" smtClean="0">
                <a:solidFill>
                  <a:prstClr val="black"/>
                </a:solidFill>
                <a:latin typeface="Tahoma"/>
                <a:cs typeface="Tahoma"/>
              </a:rPr>
              <a:t>sarcomatous</a:t>
            </a: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 appearance and small cells</a:t>
            </a:r>
          </a:p>
          <a:p>
            <a:pPr>
              <a:buFont typeface="Arial"/>
              <a:buAutoNum type="alphaUcPeriod"/>
            </a:pP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Polygonal to spindle cells, , </a:t>
            </a:r>
            <a:r>
              <a:rPr lang="en-US" sz="1700" dirty="0" err="1" smtClean="0">
                <a:solidFill>
                  <a:prstClr val="black"/>
                </a:solidFill>
                <a:latin typeface="Tahoma"/>
                <a:cs typeface="Tahoma"/>
              </a:rPr>
              <a:t>pleomorphicgiant</a:t>
            </a:r>
            <a:r>
              <a:rPr lang="en-US" sz="1700" dirty="0" smtClean="0">
                <a:solidFill>
                  <a:prstClr val="black"/>
                </a:solidFill>
                <a:latin typeface="Tahoma"/>
                <a:cs typeface="Tahoma"/>
              </a:rPr>
              <a:t> cells and  small cells</a:t>
            </a:r>
          </a:p>
          <a:p>
            <a:pPr marL="0" indent="0">
              <a:buNone/>
            </a:pPr>
            <a:r>
              <a:rPr lang="en-US" sz="1700" dirty="0" err="1" smtClean="0">
                <a:solidFill>
                  <a:srgbClr val="A6A6A6"/>
                </a:solidFill>
                <a:latin typeface="Tahoma"/>
                <a:cs typeface="Tahoma"/>
              </a:rPr>
              <a:t>Ans</a:t>
            </a:r>
            <a:r>
              <a:rPr lang="en-US" sz="1700" dirty="0" smtClean="0">
                <a:solidFill>
                  <a:srgbClr val="A6A6A6"/>
                </a:solidFill>
                <a:latin typeface="Tahoma"/>
                <a:cs typeface="Tahoma"/>
              </a:rPr>
              <a:t>: C </a:t>
            </a:r>
          </a:p>
          <a:p>
            <a:pPr>
              <a:buFont typeface="Arial"/>
              <a:buAutoNum type="alphaUcPeriod"/>
            </a:pPr>
            <a:endParaRPr lang="en-US" sz="1800" dirty="0" smtClean="0">
              <a:solidFill>
                <a:prstClr val="black"/>
              </a:solidFill>
              <a:latin typeface="Corbel"/>
            </a:endParaRPr>
          </a:p>
          <a:p>
            <a:endParaRPr lang="en-US" sz="1800" dirty="0" smtClean="0">
              <a:solidFill>
                <a:prstClr val="black"/>
              </a:solidFill>
              <a:latin typeface="Corbel"/>
            </a:endParaRPr>
          </a:p>
          <a:p>
            <a:pPr>
              <a:buFont typeface="Arial"/>
              <a:buAutoNum type="alphaUcPeriod"/>
            </a:pPr>
            <a:endParaRPr lang="en-US" sz="1800" dirty="0" smtClean="0"/>
          </a:p>
          <a:p>
            <a:pPr>
              <a:buFont typeface="Arial"/>
              <a:buAutoNum type="alphaUcPeriod"/>
            </a:pPr>
            <a:endParaRPr lang="en-US" sz="1800" dirty="0" smtClean="0">
              <a:solidFill>
                <a:prstClr val="black"/>
              </a:solidFill>
              <a:latin typeface="Corbel"/>
            </a:endParaRPr>
          </a:p>
          <a:p>
            <a:pPr>
              <a:buFont typeface="Arial"/>
              <a:buAutoNum type="alphaUcPeriod"/>
            </a:pPr>
            <a:endParaRPr lang="en-US" sz="1800" dirty="0" smtClean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239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676" y="297951"/>
            <a:ext cx="61439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charset="0"/>
                <a:ea typeface="Tahoma" charset="0"/>
                <a:cs typeface="Tahoma" charset="0"/>
              </a:rPr>
              <a:t>Q4:“Multiple </a:t>
            </a:r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nodules” are more likely to be neoplastic.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True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False</a:t>
            </a:r>
          </a:p>
          <a:p>
            <a:pPr marL="685800" lvl="1" indent="-342900">
              <a:buFont typeface="+mj-lt"/>
              <a:buAutoNum type="alphaLcParenR"/>
            </a:pPr>
            <a:endParaRPr lang="en-US" sz="1600" b="1" dirty="0">
              <a:latin typeface="Tahoma" charset="0"/>
              <a:ea typeface="Tahoma" charset="0"/>
              <a:cs typeface="Tahoma" charset="0"/>
            </a:endParaRPr>
          </a:p>
          <a:p>
            <a:endParaRPr lang="en-US" sz="1600" b="1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600" b="1" dirty="0" smtClean="0">
                <a:latin typeface="Tahoma" charset="0"/>
                <a:ea typeface="Tahoma" charset="0"/>
                <a:cs typeface="Tahoma" charset="0"/>
              </a:rPr>
              <a:t>Q5:Hot </a:t>
            </a:r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nodules are more likely to be benign than malignant.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True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False</a:t>
            </a:r>
            <a:endParaRPr lang="en-US" sz="16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  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  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Ans:A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sz="1600" b="1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600" b="1" dirty="0" smtClean="0">
                <a:latin typeface="Tahoma" charset="0"/>
                <a:ea typeface="Tahoma" charset="0"/>
                <a:cs typeface="Tahoma" charset="0"/>
              </a:rPr>
              <a:t>Q6:Foci </a:t>
            </a:r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of thyroiditis are considered as: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Neoplastic Nodules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Non-neoplastic Nodules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Adenoma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None of the above</a:t>
            </a:r>
          </a:p>
          <a:p>
            <a:pPr marL="342900" indent="-342900">
              <a:buFont typeface="+mj-lt"/>
              <a:buAutoNum type="arabicPeriod"/>
            </a:pPr>
            <a:endParaRPr lang="en-US" sz="1600" b="1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449" y="1140429"/>
            <a:ext cx="1571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:B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449" y="4503925"/>
            <a:ext cx="78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Ans:B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676" y="5201246"/>
            <a:ext cx="494187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Q7:Examination of a mass taken from a patient’s thyroid showed multiple nodules, they are NOT compressing adjacent thyroid parenchyma, capsule is not well-formed. What is the most likely diagnosis?</a:t>
            </a:r>
          </a:p>
          <a:p>
            <a:r>
              <a:rPr lang="en-US" dirty="0" smtClean="0"/>
              <a:t>a)Thyroid adenoma</a:t>
            </a:r>
          </a:p>
          <a:p>
            <a:r>
              <a:rPr lang="en-US" dirty="0" smtClean="0"/>
              <a:t>b)Multinodular goiter</a:t>
            </a:r>
          </a:p>
          <a:p>
            <a:r>
              <a:rPr lang="en-US" dirty="0" smtClean="0"/>
              <a:t>c)Thyroid </a:t>
            </a:r>
            <a:r>
              <a:rPr lang="en-US" dirty="0"/>
              <a:t>follicular carcinoma</a:t>
            </a:r>
          </a:p>
          <a:p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390418" y="7294127"/>
            <a:ext cx="1006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Ans:b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4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28" y="339047"/>
            <a:ext cx="62569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Q8:What it’s the type of carcinoma that has RAS gene mutation?</a:t>
            </a:r>
          </a:p>
          <a:p>
            <a:pPr marL="342900" indent="-342900" fontAlgn="t">
              <a:buFont typeface="+mj-lt"/>
              <a:buAutoNum type="alphaLcParenR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Papillary thyroid carcinoma.</a:t>
            </a:r>
          </a:p>
          <a:p>
            <a:pPr marL="342900" indent="-342900" fontAlgn="t">
              <a:buFont typeface="+mj-lt"/>
              <a:buAutoNum type="alphaLcParenR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Follicular thyroid carcinoma.</a:t>
            </a:r>
          </a:p>
          <a:p>
            <a:pPr marL="342900" indent="-342900" fontAlgn="t">
              <a:buFont typeface="+mj-lt"/>
              <a:buAutoNum type="alphaLcParenR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Medullary thyroid carcinomas</a:t>
            </a:r>
          </a:p>
          <a:p>
            <a:pPr marL="342900" indent="-342900" fontAlgn="t">
              <a:buFont typeface="+mj-lt"/>
              <a:buAutoNum type="alphaLcParenR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Anaplastic carcinoma.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Ans:B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128" y="2527443"/>
            <a:ext cx="51884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charset="0"/>
                <a:ea typeface="Tahoma" charset="0"/>
                <a:cs typeface="Tahoma" charset="0"/>
              </a:rPr>
              <a:t>Q9: which one of the flowing consider as </a:t>
            </a:r>
            <a:endParaRPr lang="ar-SA" sz="1600" b="1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600" b="1" dirty="0" smtClean="0">
                <a:latin typeface="Tahoma" charset="0"/>
                <a:ea typeface="Tahoma" charset="0"/>
                <a:cs typeface="Tahoma" charset="0"/>
              </a:rPr>
              <a:t>one of nuclear feature in PTU ?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err="1" smtClean="0"/>
              <a:t>psammoma</a:t>
            </a:r>
            <a:r>
              <a:rPr lang="en-US" dirty="0" smtClean="0"/>
              <a:t> </a:t>
            </a:r>
            <a:r>
              <a:rPr lang="en-US" dirty="0"/>
              <a:t>bodies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err="1"/>
              <a:t>Hurthle</a:t>
            </a:r>
            <a:r>
              <a:rPr lang="en-US" dirty="0"/>
              <a:t> cell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Grooved nuclei 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13707" y="3792509"/>
            <a:ext cx="750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Ans:c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/>
          <p:nvPr/>
        </p:nvSpPr>
        <p:spPr>
          <a:xfrm>
            <a:off x="193040" y="195918"/>
            <a:ext cx="6471920" cy="73850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>
                <a:effectLst/>
                <a:latin typeface="Calibri"/>
                <a:ea typeface="Calibri"/>
                <a:cs typeface="Calibri Light"/>
              </a:rPr>
              <a:t>حسبي </a:t>
            </a:r>
            <a:r>
              <a:rPr lang="x-none" sz="1800" b="1">
                <a:solidFill>
                  <a:srgbClr val="FF0000"/>
                </a:solidFill>
                <a:effectLst/>
                <a:latin typeface="Calibri"/>
                <a:ea typeface="Calibri"/>
                <a:cs typeface="Calibri Light"/>
              </a:rPr>
              <a:t>الله</a:t>
            </a:r>
            <a:r>
              <a:rPr lang="x-none" sz="1800" b="1">
                <a:effectLst/>
                <a:latin typeface="Calibri"/>
                <a:ea typeface="Calibri"/>
                <a:cs typeface="Calibri Light"/>
              </a:rPr>
              <a:t> لا إله إلَّا هو عليه توكلت وهو رب العرش العظيم.</a:t>
            </a:r>
            <a:endParaRPr lang="en-US" sz="110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3" name="Text Box 52247"/>
          <p:cNvSpPr txBox="1"/>
          <p:nvPr/>
        </p:nvSpPr>
        <p:spPr>
          <a:xfrm>
            <a:off x="3773691" y="1243589"/>
            <a:ext cx="2695575" cy="198564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 dirty="0">
                <a:effectLst/>
                <a:latin typeface="Calibri"/>
                <a:ea typeface="Calibri"/>
                <a:cs typeface="Calibri Light"/>
              </a:rPr>
              <a:t>القادة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x-none" sz="1400" b="1" dirty="0" smtClean="0">
                <a:effectLst/>
                <a:latin typeface="Calibri"/>
                <a:ea typeface="Calibri"/>
                <a:cs typeface="Calibri Light"/>
              </a:rPr>
              <a:t>حنين </a:t>
            </a:r>
            <a:r>
              <a:rPr lang="x-none" sz="1400" b="1" dirty="0">
                <a:effectLst/>
                <a:latin typeface="Calibri"/>
                <a:ea typeface="Calibri"/>
                <a:cs typeface="Calibri Light"/>
              </a:rPr>
              <a:t>السبكي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"/>
            </a:pPr>
            <a:r>
              <a:rPr lang="x-none" sz="1400" b="1" dirty="0">
                <a:effectLst/>
                <a:latin typeface="Calibri"/>
                <a:ea typeface="Calibri"/>
                <a:cs typeface="Calibri Light"/>
              </a:rPr>
              <a:t>عبدالله أبو عمارة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1800" b="1" dirty="0">
                <a:solidFill>
                  <a:srgbClr val="000000"/>
                </a:solidFill>
                <a:effectLst/>
                <a:latin typeface="Calibri"/>
                <a:ea typeface="Times New Roman"/>
                <a:cs typeface="Calibri Light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1800" b="1" dirty="0">
                <a:solidFill>
                  <a:srgbClr val="000000"/>
                </a:solidFill>
                <a:effectLst/>
                <a:latin typeface="Calibri"/>
                <a:ea typeface="Times New Roman"/>
                <a:cs typeface="Calibri Light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 Light"/>
                <a:ea typeface="Calibri"/>
                <a:cs typeface="Arial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alibri Light"/>
                <a:ea typeface="Calibri"/>
                <a:cs typeface="Arial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4" name="Text Box 6"/>
          <p:cNvSpPr txBox="1"/>
          <p:nvPr/>
        </p:nvSpPr>
        <p:spPr>
          <a:xfrm>
            <a:off x="349250" y="1092537"/>
            <a:ext cx="3181350" cy="34436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 dirty="0">
                <a:effectLst/>
                <a:latin typeface="Calibri"/>
                <a:ea typeface="Calibri"/>
                <a:cs typeface="Calibri Light"/>
              </a:rPr>
              <a:t>الأعضاء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628650" marR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1000" b="1" dirty="0">
                <a:effectLst/>
                <a:latin typeface="Calibri Light"/>
                <a:ea typeface="Calibri"/>
                <a:cs typeface="Arial"/>
              </a:rPr>
              <a:t> </a:t>
            </a:r>
            <a:r>
              <a:rPr lang="ar-SA" sz="1400" b="1" dirty="0" smtClean="0">
                <a:latin typeface="Calibri" charset="0"/>
                <a:ea typeface="Calibri" charset="0"/>
                <a:cs typeface="Calibri" charset="0"/>
              </a:rPr>
              <a:t>لمى التميمي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 smtClean="0">
                <a:effectLst/>
                <a:latin typeface="Calibri" charset="0"/>
                <a:ea typeface="Calibri" charset="0"/>
                <a:cs typeface="Calibri" charset="0"/>
              </a:rPr>
              <a:t>فاطمة الطاسان 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 smtClean="0">
                <a:latin typeface="Calibri" charset="0"/>
                <a:ea typeface="Calibri" charset="0"/>
                <a:cs typeface="Calibri" charset="0"/>
              </a:rPr>
              <a:t>دعاء وليد 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 smtClean="0">
                <a:latin typeface="Calibri" charset="0"/>
                <a:ea typeface="Calibri" charset="0"/>
                <a:cs typeface="Calibri" charset="0"/>
              </a:rPr>
              <a:t>رنيم الغامدي 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 smtClean="0">
                <a:effectLst/>
                <a:latin typeface="Calibri" charset="0"/>
                <a:ea typeface="Calibri" charset="0"/>
                <a:cs typeface="Calibri" charset="0"/>
              </a:rPr>
              <a:t>ابتسام المطيري 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 smtClean="0">
                <a:latin typeface="Calibri" charset="0"/>
                <a:ea typeface="Calibri" charset="0"/>
                <a:cs typeface="Calibri" charset="0"/>
              </a:rPr>
              <a:t>مها الغامدي 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 smtClean="0">
                <a:effectLst/>
                <a:latin typeface="Calibri" charset="0"/>
                <a:ea typeface="Calibri" charset="0"/>
                <a:cs typeface="Calibri" charset="0"/>
              </a:rPr>
              <a:t>ريما الشايع 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 smtClean="0">
                <a:latin typeface="Calibri" charset="0"/>
                <a:ea typeface="Calibri" charset="0"/>
                <a:cs typeface="Calibri" charset="0"/>
              </a:rPr>
              <a:t>بشرى </a:t>
            </a:r>
            <a:r>
              <a:rPr lang="ar-SA" sz="1400" b="1" dirty="0" err="1" smtClean="0">
                <a:latin typeface="Calibri" charset="0"/>
                <a:ea typeface="Calibri" charset="0"/>
                <a:cs typeface="Calibri" charset="0"/>
              </a:rPr>
              <a:t>قوقندي</a:t>
            </a:r>
            <a:r>
              <a:rPr lang="ar-SA" sz="1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 smtClean="0">
                <a:latin typeface="Calibri" charset="0"/>
                <a:ea typeface="Calibri" charset="0"/>
                <a:cs typeface="Calibri" charset="0"/>
              </a:rPr>
              <a:t>جواهر الخيال </a:t>
            </a:r>
          </a:p>
          <a:p>
            <a:pPr marL="457200" marR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7862" y="5141854"/>
            <a:ext cx="2962275" cy="10922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u="none" strike="noStrike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  <a:hlinkClick r:id="rId2"/>
              </a:rPr>
              <a:t>Editing File</a:t>
            </a:r>
            <a:endParaRPr lang="en-US" sz="1100">
              <a:effectLst/>
              <a:latin typeface="Calibri"/>
              <a:ea typeface="Calibri"/>
              <a:cs typeface="Arial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Email: </a:t>
            </a:r>
            <a:r>
              <a:rPr lang="en-US" sz="1400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pathology436@gmail.com</a:t>
            </a:r>
            <a:r>
              <a:rPr lang="en-US" sz="1400" b="1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 Twitter: </a:t>
            </a:r>
            <a:r>
              <a:rPr lang="en-US" sz="1400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@pathology436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6" name="Text Box 29707"/>
          <p:cNvSpPr txBox="1"/>
          <p:nvPr/>
        </p:nvSpPr>
        <p:spPr>
          <a:xfrm>
            <a:off x="302578" y="8696584"/>
            <a:ext cx="6252845" cy="3759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References: </a:t>
            </a:r>
            <a:r>
              <a:rPr lang="en-US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Doctor’s slides + notes, Robbins basic pathology </a:t>
            </a:r>
            <a:r>
              <a:rPr lang="x-none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10</a:t>
            </a:r>
            <a:r>
              <a:rPr lang="en-US" sz="1400" baseline="300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th </a:t>
            </a:r>
            <a:r>
              <a:rPr lang="en-US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edition.</a:t>
            </a:r>
            <a:endParaRPr lang="en-US" sz="1100">
              <a:effectLst/>
              <a:ea typeface="Calibri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731453" y="8538469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pic>
        <p:nvPicPr>
          <p:cNvPr id="8" name="Picture 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3462" l="20349" r="77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25085" b="30602"/>
          <a:stretch/>
        </p:blipFill>
        <p:spPr bwMode="auto">
          <a:xfrm>
            <a:off x="2867660" y="6293109"/>
            <a:ext cx="1122680" cy="1094105"/>
          </a:xfrm>
          <a:prstGeom prst="rect">
            <a:avLst/>
          </a:prstGeom>
          <a:noFill/>
          <a:ln>
            <a:noFill/>
          </a:ln>
          <a:effectLst>
            <a:outerShdw blurRad="38100" sx="1000" sy="1000" algn="ctr" rotWithShape="0">
              <a:srgbClr val="000000"/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32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852" y="281355"/>
            <a:ext cx="5936566" cy="766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62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Several clinical criteria provide a clue to the nature of a given thyroid nodule</a:t>
            </a:r>
            <a:r>
              <a:rPr lang="en-US" sz="1477" dirty="0" smtClean="0">
                <a:latin typeface="Tahoma" charset="0"/>
                <a:ea typeface="Tahoma" charset="0"/>
                <a:cs typeface="Tahoma" charset="0"/>
              </a:rPr>
              <a:t>:</a:t>
            </a:r>
            <a:endParaRPr lang="en-US" sz="1477" dirty="0"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r>
              <a:rPr lang="en-US" sz="1477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Solitary nodules</a:t>
            </a: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, in general, are more likely to be </a:t>
            </a:r>
            <a:r>
              <a:rPr lang="en-US" sz="1477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neoplastic </a:t>
            </a: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than are multiple nodules</a:t>
            </a:r>
            <a:r>
              <a:rPr lang="en-US" sz="1477" dirty="0" smtClean="0"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(Solitary nodules are the opposite of multiple nodules, they are more suspicious whether benign or malignant)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endParaRPr lang="en-US" sz="1477" dirty="0"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Nodules in males are more likely to be neoplastic than are those in females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(Because females have other thyroid conditions) 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endParaRPr lang="en-US" sz="1477" dirty="0"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Nodules in younger patients are more likely to be neoplastic than are those in older patients</a:t>
            </a:r>
            <a:r>
              <a:rPr lang="en-US" sz="1477" dirty="0" smtClean="0"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(Not for sure just to help you think in a way for diagnosis)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endParaRPr lang="en-US" sz="1477" dirty="0"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A history of radiation treatment to the head and neck region is associated with an increased incidence of thyroid malignancy</a:t>
            </a:r>
            <a:r>
              <a:rPr lang="en-US" sz="1477" dirty="0" smtClean="0"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(People with history of radiation have a higher risk to develop malignancy)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endParaRPr lang="en-US" sz="1200" dirty="0"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Nodules that take up radioactive iodine in imaging studies (</a:t>
            </a:r>
            <a:r>
              <a:rPr lang="en-US" sz="1477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hot </a:t>
            </a:r>
            <a:r>
              <a:rPr lang="en-US" sz="1477" dirty="0" smtClean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nodules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-active, takes up iodine</a:t>
            </a:r>
            <a:r>
              <a:rPr lang="en-US" sz="1477" dirty="0" smtClean="0"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are more likely to be </a:t>
            </a:r>
            <a:r>
              <a:rPr lang="en-US" sz="1477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benign</a:t>
            </a: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 than malignant</a:t>
            </a:r>
            <a:r>
              <a:rPr lang="en-US" sz="1477" dirty="0" smtClean="0"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(Malignancies are usually not functioning-cold nodules)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endParaRPr lang="en-US" sz="1477" dirty="0">
              <a:latin typeface="Tahoma" charset="0"/>
              <a:ea typeface="Tahoma" charset="0"/>
              <a:cs typeface="Tahoma" charset="0"/>
            </a:endParaRPr>
          </a:p>
          <a:p>
            <a:pPr marL="685817" lvl="1" indent="-263776">
              <a:buFont typeface="Arial" charset="0"/>
              <a:buChar char="•"/>
            </a:pP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Ultimately, it is the morphologic evaluation of a given thyroid nodule by </a:t>
            </a:r>
            <a:r>
              <a:rPr lang="en-US" sz="1477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fine needle </a:t>
            </a:r>
            <a:r>
              <a:rPr lang="en-US" sz="1477" dirty="0" smtClean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aspiration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FNA-to distinguish between benign and malignant but </a:t>
            </a:r>
            <a:r>
              <a:rPr lang="en-US" sz="1100" dirty="0" err="1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doesn</a:t>
            </a:r>
            <a:r>
              <a:rPr lang="fr-FR" sz="11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’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 distinguish between malignancies ”Adenoma and carcinoma)</a:t>
            </a:r>
            <a:r>
              <a:rPr lang="en-US" sz="1100" dirty="0" smtClean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477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combined with histologic study of surgically resected thyroid parenchyma</a:t>
            </a:r>
            <a:r>
              <a:rPr lang="en-US" sz="1477" dirty="0">
                <a:latin typeface="Tahoma" charset="0"/>
                <a:ea typeface="Tahoma" charset="0"/>
                <a:cs typeface="Tahoma" charset="0"/>
              </a:rPr>
              <a:t>, that provides the most definitive information about its nature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.(The first steps of thyroid mass evaluation is examination, radioactive iodine, ultrasound. When a mass is detected, we move to FNA then finally surgery depending on clinical situation and diagnosis of FNA)</a:t>
            </a:r>
            <a:endParaRPr lang="en-US" sz="1100" b="1" dirty="0" smtClean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Classification:</a:t>
            </a:r>
            <a:endParaRPr lang="en-US" sz="1400" b="1" dirty="0" smtClean="0">
              <a:latin typeface="Tahoma" charset="0"/>
              <a:ea typeface="Tahoma" charset="0"/>
              <a:cs typeface="Tahoma" charset="0"/>
            </a:endParaRPr>
          </a:p>
          <a:p>
            <a:pPr marL="263776" indent="-263776">
              <a:buFont typeface="Arial" charset="0"/>
              <a:buChar char="•"/>
            </a:pPr>
            <a:endParaRPr lang="en-US" sz="1662" dirty="0">
              <a:latin typeface="Tahoma" charset="0"/>
              <a:ea typeface="Tahoma" charset="0"/>
              <a:cs typeface="Tahoma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027744"/>
              </p:ext>
            </p:extLst>
          </p:nvPr>
        </p:nvGraphicFramePr>
        <p:xfrm>
          <a:off x="488852" y="7627716"/>
          <a:ext cx="5669280" cy="14032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57886"/>
                <a:gridCol w="2711394"/>
              </a:tblGrid>
              <a:tr h="2231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Non-Neoplastic</a:t>
                      </a:r>
                      <a:endParaRPr lang="en-US" sz="140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84406" marR="84406" marT="42203" marB="4220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Neoplastic</a:t>
                      </a:r>
                      <a:endParaRPr lang="en-US" sz="140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84406" marR="84406" marT="42203" marB="4220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80091">
                <a:tc>
                  <a:txBody>
                    <a:bodyPr/>
                    <a:lstStyle/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Dominant nodule in multinodular goiter </a:t>
                      </a:r>
                      <a:r>
                        <a:rPr lang="en-US" sz="11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(Some</a:t>
                      </a:r>
                      <a:r>
                        <a:rPr lang="en-US" sz="11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follicles are distended forming colloidal cysts) </a:t>
                      </a:r>
                      <a:endParaRPr lang="en-US" sz="110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Simple cysts</a:t>
                      </a: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Foci of thyroiditis</a:t>
                      </a:r>
                    </a:p>
                  </a:txBody>
                  <a:tcPr marL="84406" marR="84406" marT="42203" marB="4220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4350" lvl="0" indent="-285750">
                        <a:buFont typeface="Arial" charset="0"/>
                        <a:buChar char="•"/>
                      </a:pPr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Adenoma</a:t>
                      </a:r>
                    </a:p>
                    <a:p>
                      <a:pPr marL="514350" lvl="0" indent="-285750">
                        <a:buFont typeface="Arial" charset="0"/>
                        <a:buChar char="•"/>
                      </a:pPr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Carcinoma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40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84406" marR="84406" marT="42203" marB="4220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96689"/>
            <a:ext cx="223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Thyroid nodules :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47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602" y="8015354"/>
            <a:ext cx="945555" cy="110111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01948" y="0"/>
            <a:ext cx="2167686" cy="628650"/>
          </a:xfrm>
        </p:spPr>
        <p:txBody>
          <a:bodyPr>
            <a:normAutofit/>
          </a:bodyPr>
          <a:lstStyle/>
          <a:p>
            <a:r>
              <a:rPr lang="en-US" sz="1800" b="1" smtClean="0"/>
              <a:t>Adenoma:</a:t>
            </a:r>
            <a:endParaRPr lang="x-none" sz="18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96837" y="433122"/>
            <a:ext cx="6172200" cy="7755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80" dirty="0"/>
              <a:t>Adenomas of the thyroid are </a:t>
            </a:r>
            <a:r>
              <a:rPr lang="en-US" sz="1480" dirty="0">
                <a:solidFill>
                  <a:srgbClr val="C00000"/>
                </a:solidFill>
              </a:rPr>
              <a:t>benign neoplasms </a:t>
            </a:r>
            <a:r>
              <a:rPr lang="en-US" sz="1480" dirty="0"/>
              <a:t>derived from </a:t>
            </a:r>
            <a:r>
              <a:rPr lang="en-US" sz="1480" dirty="0">
                <a:solidFill>
                  <a:srgbClr val="C00000"/>
                </a:solidFill>
              </a:rPr>
              <a:t>follicular epithelium. 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480" dirty="0"/>
              <a:t>Follicular adenomas usually are </a:t>
            </a:r>
            <a:r>
              <a:rPr lang="en-US" sz="1480" dirty="0" smtClean="0">
                <a:solidFill>
                  <a:srgbClr val="C00000"/>
                </a:solidFill>
              </a:rPr>
              <a:t>solitary </a:t>
            </a:r>
            <a:r>
              <a:rPr lang="en-US" sz="1480" dirty="0" smtClean="0">
                <a:solidFill>
                  <a:schemeClr val="bg1">
                    <a:lumMod val="65000"/>
                  </a:schemeClr>
                </a:solidFill>
              </a:rPr>
              <a:t>(single/one)</a:t>
            </a:r>
            <a:r>
              <a:rPr lang="en-US" sz="1480" dirty="0" smtClean="0"/>
              <a:t>.</a:t>
            </a:r>
            <a:endParaRPr lang="en-US" sz="148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480" dirty="0"/>
              <a:t>On clinical and morphologic grounds, they may be difficult to distinguish from a dominant nodule in multinodular goiter, or from follicular carcinomas</a:t>
            </a:r>
            <a:r>
              <a:rPr lang="en-US" sz="1480" dirty="0" smtClean="0"/>
              <a:t>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The definitive diagnosis of thyroid adenoma can be made only by histological examination of excising the whole mass</a:t>
            </a:r>
            <a:r>
              <a:rPr lang="en-US" sz="1400" dirty="0"/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because we need the capsule to differentiate.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( In FNA, we can only differentiate between adenoma and hyperplastic nodule in multinodular goiter)    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480" dirty="0"/>
              <a:t>In general, follicular adenomas are not </a:t>
            </a:r>
            <a:r>
              <a:rPr lang="en-US" sz="1480" dirty="0" smtClean="0"/>
              <a:t>forerunners</a:t>
            </a:r>
            <a:r>
              <a:rPr lang="x-none" sz="1480" dirty="0" smtClean="0">
                <a:solidFill>
                  <a:schemeClr val="bg1">
                    <a:lumMod val="50000"/>
                  </a:schemeClr>
                </a:solidFill>
              </a:rPr>
              <a:t>يتحول</a:t>
            </a:r>
            <a:r>
              <a:rPr lang="x-none" sz="1480" dirty="0" smtClean="0"/>
              <a:t> </a:t>
            </a:r>
            <a:r>
              <a:rPr lang="en-US" sz="1480" dirty="0" smtClean="0"/>
              <a:t>to </a:t>
            </a:r>
            <a:r>
              <a:rPr lang="en-US" sz="1480" dirty="0"/>
              <a:t>carcinomas</a:t>
            </a:r>
            <a:r>
              <a:rPr lang="en-US" sz="1480" dirty="0" smtClean="0"/>
              <a:t>. 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</a:rPr>
              <a:t>(We cannot tell if its adenoma or carcinoma unless the thyroid gland is excised)</a:t>
            </a:r>
            <a:endParaRPr lang="x-none" sz="11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480" dirty="0" smtClean="0"/>
              <a:t> </a:t>
            </a:r>
            <a:r>
              <a:rPr lang="en-US" sz="1480" dirty="0"/>
              <a:t>The typical thyroid adenoma is a solitary, spherical lesion that compresses the adjacent non-neoplastic thyroid. </a:t>
            </a:r>
          </a:p>
          <a:p>
            <a:pPr>
              <a:buFont typeface="Wingdings" charset="2"/>
              <a:buChar char="Ø"/>
            </a:pPr>
            <a:r>
              <a:rPr lang="en-US" sz="1480" dirty="0" smtClean="0"/>
              <a:t>The </a:t>
            </a:r>
            <a:r>
              <a:rPr lang="en-US" sz="1480" dirty="0"/>
              <a:t>neoplastic cells are </a:t>
            </a:r>
            <a:r>
              <a:rPr lang="en-US" sz="1480" dirty="0">
                <a:solidFill>
                  <a:srgbClr val="C00000"/>
                </a:solidFill>
              </a:rPr>
              <a:t>demarcated</a:t>
            </a:r>
            <a:r>
              <a:rPr lang="en-US" sz="1480" dirty="0"/>
              <a:t> from the adjacent parenchyma by a </a:t>
            </a:r>
            <a:r>
              <a:rPr lang="en-US" sz="1480" dirty="0">
                <a:solidFill>
                  <a:srgbClr val="C00000"/>
                </a:solidFill>
              </a:rPr>
              <a:t>well-defined, intact capsule . </a:t>
            </a:r>
            <a:endParaRPr lang="en-US" sz="1480" dirty="0" smtClean="0">
              <a:solidFill>
                <a:srgbClr val="C0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480" dirty="0" smtClean="0"/>
              <a:t>These </a:t>
            </a:r>
            <a:r>
              <a:rPr lang="en-US" sz="1480" dirty="0"/>
              <a:t>features are important in making the distinction from multinodular goiters, which contain multiple nodules on their cut surface , do not demonstrate compression of the adjacent thyroid parenchyma, and </a:t>
            </a:r>
            <a:r>
              <a:rPr lang="en-US" sz="1480" dirty="0">
                <a:solidFill>
                  <a:srgbClr val="C00000"/>
                </a:solidFill>
              </a:rPr>
              <a:t>lack a well-formed capsule. </a:t>
            </a:r>
            <a:endParaRPr lang="en-US" sz="1480" dirty="0" smtClean="0">
              <a:solidFill>
                <a:srgbClr val="C0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480" dirty="0" smtClean="0"/>
              <a:t> </a:t>
            </a:r>
            <a:r>
              <a:rPr lang="en-US" sz="1480" dirty="0"/>
              <a:t>On microscopic examination, the constituent cells are arranged </a:t>
            </a:r>
            <a:r>
              <a:rPr lang="en-US" sz="1480" dirty="0" smtClean="0"/>
              <a:t>in uniform follicles that contain colloid . 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</a:rPr>
              <a:t>(Protrusion of follicular epithelium out of the capsule indicate carcinoma-invasion)</a:t>
            </a:r>
            <a:endParaRPr lang="x-none" sz="11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charset="2"/>
              <a:buChar char="Ø"/>
            </a:pPr>
            <a:endParaRPr lang="x-none" sz="1480" dirty="0"/>
          </a:p>
          <a:p>
            <a:pPr>
              <a:buFont typeface="Wingdings" charset="2"/>
              <a:buChar char="Ø"/>
            </a:pPr>
            <a:endParaRPr lang="x-none" sz="1480" dirty="0" smtClean="0"/>
          </a:p>
          <a:p>
            <a:pPr>
              <a:buFont typeface="Wingdings" charset="2"/>
              <a:buChar char="Ø"/>
            </a:pPr>
            <a:endParaRPr lang="en-US" sz="1480" dirty="0" smtClean="0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438" y="8077143"/>
            <a:ext cx="1285669" cy="104241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7960978"/>
            <a:ext cx="1345538" cy="1158584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330" y="7982282"/>
            <a:ext cx="1415008" cy="1167264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250774" y="5507075"/>
            <a:ext cx="626432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sz="1400" dirty="0"/>
              <a:t>Occasionally, the neoplastic cells acquire brightly eosinophilic granular cytoplasm (</a:t>
            </a:r>
            <a:r>
              <a:rPr lang="en-US" sz="1400" dirty="0" err="1" smtClean="0"/>
              <a:t>Hürthle</a:t>
            </a:r>
            <a:r>
              <a:rPr lang="en-US" sz="1400" dirty="0"/>
              <a:t> </a:t>
            </a:r>
            <a:r>
              <a:rPr lang="en-US" sz="1400" dirty="0" smtClean="0"/>
              <a:t>/ </a:t>
            </a:r>
            <a:r>
              <a:rPr lang="en-US" sz="1400" dirty="0" err="1" smtClean="0"/>
              <a:t>oxyphil</a:t>
            </a:r>
            <a:r>
              <a:rPr lang="en-US" sz="1400" dirty="0" smtClean="0"/>
              <a:t> </a:t>
            </a:r>
            <a:r>
              <a:rPr lang="en-US" sz="1400" dirty="0"/>
              <a:t>cell change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  <a:r>
              <a:rPr lang="x-non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ITS JUST A MORPHOLOGICAL VARIANT THAT HELPS IN DIAGNOSING .</a:t>
            </a:r>
            <a:r>
              <a:rPr lang="x-non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 The </a:t>
            </a:r>
            <a:r>
              <a:rPr lang="en-US" sz="1400" dirty="0"/>
              <a:t>clinical presentation and behavior of a </a:t>
            </a:r>
            <a:r>
              <a:rPr lang="en-US" sz="1400" dirty="0" err="1"/>
              <a:t>Hürthle</a:t>
            </a:r>
            <a:r>
              <a:rPr lang="en-US" sz="1400" dirty="0"/>
              <a:t> cell adenoma are no different from those of a conventional adenoma. </a:t>
            </a: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 </a:t>
            </a:r>
            <a:r>
              <a:rPr lang="en-US" sz="1400" dirty="0"/>
              <a:t>Careful evaluation of the </a:t>
            </a:r>
            <a:r>
              <a:rPr lang="en-US" sz="1400" dirty="0">
                <a:solidFill>
                  <a:srgbClr val="C00000"/>
                </a:solidFill>
              </a:rPr>
              <a:t>integrity of the </a:t>
            </a:r>
            <a:r>
              <a:rPr lang="en-US" sz="1400" dirty="0" smtClean="0">
                <a:solidFill>
                  <a:srgbClr val="C00000"/>
                </a:solidFill>
              </a:rPr>
              <a:t>capsule </a:t>
            </a:r>
            <a:r>
              <a:rPr lang="en-US" sz="1400" dirty="0" smtClean="0"/>
              <a:t>is </a:t>
            </a:r>
            <a:r>
              <a:rPr lang="en-US" sz="1400" dirty="0"/>
              <a:t>critical in distinguishing </a:t>
            </a:r>
            <a:r>
              <a:rPr lang="en-US" sz="1400" dirty="0">
                <a:solidFill>
                  <a:srgbClr val="C00000"/>
                </a:solidFill>
              </a:rPr>
              <a:t>follicular adenomas from follicular carcinomas</a:t>
            </a:r>
            <a:r>
              <a:rPr lang="en-US" sz="1400" dirty="0"/>
              <a:t>, which demonstrate capsular and/or vascular </a:t>
            </a:r>
            <a:r>
              <a:rPr lang="en-US" sz="1400" dirty="0" smtClean="0"/>
              <a:t>invasion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he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main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criteria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of differentiation)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smtClean="0"/>
              <a:t>.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Again,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The definitive diagnosis of thyroid adenoma can be made only by histological examination of excising the whole mass. </a:t>
            </a:r>
            <a:endParaRPr lang="x-non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342900" y="179498"/>
            <a:ext cx="6172200" cy="603461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1480" dirty="0"/>
              <a:t>On radionuclide scanning,  adenomas appear </a:t>
            </a:r>
            <a:r>
              <a:rPr lang="en-US" sz="1480" dirty="0" smtClean="0"/>
              <a:t>as</a:t>
            </a:r>
            <a:r>
              <a:rPr lang="en-US" sz="1480" b="1" dirty="0" smtClean="0"/>
              <a:t> Cold</a:t>
            </a:r>
            <a:r>
              <a:rPr lang="en-US" sz="1480" dirty="0"/>
              <a:t> </a:t>
            </a:r>
            <a:r>
              <a:rPr lang="en-US" sz="1480" dirty="0" smtClean="0"/>
              <a:t>nodules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(usually not functioning) </a:t>
            </a:r>
            <a:r>
              <a:rPr lang="en-US" sz="1480" dirty="0"/>
              <a:t>relative to the adjacent normal thyroid gland. </a:t>
            </a:r>
          </a:p>
          <a:p>
            <a:pPr>
              <a:buFont typeface="Wingdings" charset="2"/>
              <a:buChar char="Ø"/>
            </a:pPr>
            <a:r>
              <a:rPr lang="en-US" sz="1480" dirty="0"/>
              <a:t>Essential techniques used in the preoperative evaluation of suspected adenomas are </a:t>
            </a:r>
            <a:r>
              <a:rPr lang="en-US" sz="1480" dirty="0">
                <a:solidFill>
                  <a:srgbClr val="C00000"/>
                </a:solidFill>
              </a:rPr>
              <a:t>ultrasonography and fine needle aspiration biopsy. </a:t>
            </a:r>
          </a:p>
          <a:p>
            <a:pPr>
              <a:buFont typeface="Wingdings" charset="2"/>
              <a:buChar char="Ø"/>
            </a:pPr>
            <a:r>
              <a:rPr lang="en-US" sz="1480" dirty="0"/>
              <a:t>Suspected adenomas of the thyroid are  </a:t>
            </a:r>
            <a:r>
              <a:rPr lang="en-US" sz="1480" dirty="0">
                <a:solidFill>
                  <a:srgbClr val="C00000"/>
                </a:solidFill>
              </a:rPr>
              <a:t>removed surgically to exclude malignancy.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(Adenomas can either be hot or cold nodules)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480" dirty="0"/>
              <a:t>Thyroid adenomas carry an </a:t>
            </a:r>
            <a:r>
              <a:rPr lang="en-US" sz="1480" dirty="0">
                <a:solidFill>
                  <a:srgbClr val="C00000"/>
                </a:solidFill>
              </a:rPr>
              <a:t>excellent prognosis </a:t>
            </a:r>
            <a:r>
              <a:rPr lang="en-US" sz="1480" dirty="0"/>
              <a:t>and do not recur or metastasize</a:t>
            </a:r>
            <a:r>
              <a:rPr lang="en-US" sz="1480" dirty="0" smtClean="0"/>
              <a:t>.</a:t>
            </a:r>
          </a:p>
          <a:p>
            <a:pPr marL="0" indent="0">
              <a:buNone/>
            </a:pPr>
            <a:endParaRPr lang="en-US" sz="1400" dirty="0" smtClean="0"/>
          </a:p>
          <a:p>
            <a:endParaRPr lang="x-none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188887"/>
            <a:ext cx="449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Carcinomas :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(Are always cold nodules)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" y="2558219"/>
            <a:ext cx="6172200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8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Carcinomas of the thyroid : 1.5% of all cancers.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8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major risk factor predisposing to thyroid cancer is exposure to ionizing radiation(Environmental Factors).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8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Majority of thyroid carcinomas associated with previous exposure to ionizing radiation.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8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often between the ages of 25 and 50.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8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Solitary or multifocal lesions.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755948"/>
              </p:ext>
            </p:extLst>
          </p:nvPr>
        </p:nvGraphicFramePr>
        <p:xfrm>
          <a:off x="370489" y="4195429"/>
          <a:ext cx="6117021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662"/>
                <a:gridCol w="1219155"/>
                <a:gridCol w="2665204"/>
              </a:tblGrid>
              <a:tr h="24896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Carcinoma</a:t>
                      </a:r>
                      <a:r>
                        <a:rPr lang="en-US" sz="14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r>
                        <a:rPr lang="en-US" sz="1400" b="0" baseline="30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US" sz="1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Incidence </a:t>
                      </a:r>
                      <a:endParaRPr lang="en-US" sz="1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Gen</a:t>
                      </a:r>
                      <a:r>
                        <a:rPr lang="en-US" sz="14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 mutation (</a:t>
                      </a:r>
                      <a:r>
                        <a:rPr lang="en-US" sz="1400" b="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pathogenisis</a:t>
                      </a:r>
                      <a:r>
                        <a:rPr lang="en-US" sz="14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1269732">
                <a:tc>
                  <a:txBody>
                    <a:bodyPr/>
                    <a:lstStyle/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Papillary Thyroid Carcinomas </a:t>
                      </a:r>
                      <a:r>
                        <a:rPr lang="en-US" sz="10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(If papillae is seen,</a:t>
                      </a:r>
                      <a:r>
                        <a:rPr lang="en-US" sz="10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we have to exclude the possibility of papillary carcinoma so if its not a carcinoma, its obviously an adenoma)</a:t>
                      </a:r>
                      <a:endParaRPr lang="en-US" sz="1000" b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 85% of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Rearrangements of the tyrosine kinase receptors </a:t>
                      </a: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 or NTRK1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 activating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point mutations in 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BRAF.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</a:t>
                      </a: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incidence of papillary carcinoma has increased markedly</a:t>
                      </a: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 the last 30 years.</a:t>
                      </a:r>
                    </a:p>
                    <a:p>
                      <a:pPr algn="l"/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771798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u="none" strike="noStrike" kern="1200" baseline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Follicular Thyroid Carcinomas</a:t>
                      </a:r>
                    </a:p>
                    <a:p>
                      <a:pPr algn="ctr"/>
                      <a:endParaRPr lang="en-US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05% to 15% of cases</a:t>
                      </a:r>
                      <a:endParaRPr lang="en-US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Mutations in the 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RAS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family of oncogenes.</a:t>
                      </a:r>
                    </a:p>
                  </a:txBody>
                  <a:tcPr/>
                </a:tc>
              </a:tr>
              <a:tr h="78851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Medullary Thyroid Carcinomas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4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 of cases</a:t>
                      </a:r>
                      <a:endParaRPr lang="en-US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Familial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medullary thyroid carcinomas occur in 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multiple endocrine </a:t>
                      </a:r>
                      <a:r>
                        <a:rPr lang="en-US" sz="1200" dirty="0" err="1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neoplasia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type 2 (MEN-2). 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 </a:t>
                      </a:r>
                      <a:r>
                        <a:rPr lang="en-US" sz="1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protooncogene</a:t>
                      </a: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mutation.</a:t>
                      </a: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821591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Anaplastic Carcinomas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4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5% of cases</a:t>
                      </a:r>
                      <a:endParaRPr lang="en-US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Inactivating point mutations in the 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p53 </a:t>
                      </a: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tumor suppressor gene are rare in well-differentiated thyroid carcinomas but common in anaplastic tumors.</a:t>
                      </a: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8174" y="8849055"/>
            <a:ext cx="4676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(1) Other tumors of the thyroid are lymphoma, metastases and sarcoma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0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50689"/>
              </p:ext>
            </p:extLst>
          </p:nvPr>
        </p:nvGraphicFramePr>
        <p:xfrm>
          <a:off x="260648" y="993229"/>
          <a:ext cx="6346892" cy="801549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73446"/>
                <a:gridCol w="1600110"/>
                <a:gridCol w="1573336"/>
              </a:tblGrid>
              <a:tr h="313669"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General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features  </a:t>
                      </a:r>
                      <a:endParaRPr lang="x-none" sz="14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1035106">
                <a:tc gridSpan="3">
                  <a:txBody>
                    <a:bodyPr/>
                    <a:lstStyle/>
                    <a:p>
                      <a:pPr algn="l" rtl="1"/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The</a:t>
                      </a:r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most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common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form of thyroid cancer(%85) .</a:t>
                      </a:r>
                    </a:p>
                    <a:p>
                      <a:pPr algn="l" rtl="1"/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May occur at </a:t>
                      </a:r>
                      <a:r>
                        <a:rPr lang="en-US" sz="1400" b="1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any age</a:t>
                      </a:r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lang="en-US" sz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(even in children)</a:t>
                      </a:r>
                    </a:p>
                    <a:p>
                      <a:pPr algn="l" rtl="1"/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Associated with 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previous exposure to ionizing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radiation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</a:p>
                    <a:p>
                      <a:pPr algn="l" rtl="1"/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</a:t>
                      </a:r>
                      <a:r>
                        <a:rPr lang="en-US" sz="1400" b="1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Nonfunctional</a:t>
                      </a:r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(no hormones production = cold nodules =they do not take up radioactive </a:t>
                      </a: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iodine)</a:t>
                      </a:r>
                      <a:endParaRPr lang="en-US" sz="1200" kern="1200" baseline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l" rtl="1"/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Indolent course = slow growing )</a:t>
                      </a:r>
                      <a:r>
                        <a:rPr lang="x-none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They are </a:t>
                      </a:r>
                      <a:r>
                        <a:rPr lang="en-US" sz="1400" b="1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indolent</a:t>
                      </a:r>
                      <a:r>
                        <a:rPr lang="en-US" sz="14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lesions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145725"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Histopathology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x-none" sz="14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564603">
                <a:tc>
                  <a:txBody>
                    <a:bodyPr/>
                    <a:lstStyle/>
                    <a:p>
                      <a:pPr algn="l" rtl="1"/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       fibrovascular       </a:t>
                      </a:r>
                      <a:r>
                        <a:rPr lang="x-none" sz="10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هلاق</a:t>
                      </a:r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</a:t>
                      </a:r>
                    </a:p>
                    <a:p>
                      <a:pPr algn="l" rtl="1"/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          papillary stricture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Papillary architecture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 finger like projections.</a:t>
                      </a:r>
                      <a:r>
                        <a:rPr kumimoji="0" lang="x-none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this case with fibrovascular cores 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878272">
                <a:tc>
                  <a:txBody>
                    <a:bodyPr/>
                    <a:lstStyle/>
                    <a:p>
                      <a:pPr algn="l" rtl="1"/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           </a:t>
                      </a:r>
                    </a:p>
                    <a:p>
                      <a:pPr algn="l" rtl="1"/>
                      <a:r>
                        <a:rPr lang="x-none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</a:t>
                      </a:r>
                      <a:endParaRPr lang="en-US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l" rtl="1"/>
                      <a:r>
                        <a:rPr lang="x-none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pink spot : invagination of</a:t>
                      </a:r>
                    </a:p>
                    <a:p>
                      <a:pPr algn="l" rtl="1"/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eosinophilic cytoplasm </a:t>
                      </a:r>
                    </a:p>
                    <a:p>
                      <a:pPr algn="l" rtl="1"/>
                      <a:endParaRPr lang="en-US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indent="-171450" algn="l" rtl="1">
                        <a:buFont typeface="Arial" charset="0"/>
                        <a:buChar char="•"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(pseudoinclusion):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Invagination of the cytoplasm may give the appearance of intranuclear inclusion </a:t>
                      </a:r>
                      <a:endParaRPr kumimoji="0" lang="ar-SA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71450" indent="-171450" algn="l" rtl="1">
                        <a:buFont typeface="Arial" charset="0"/>
                        <a:buChar char="•"/>
                      </a:pPr>
                      <a:r>
                        <a:rPr kumimoji="0" lang="ar-SA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كأن </a:t>
                      </a:r>
                      <a:r>
                        <a:rPr kumimoji="0" lang="ar-SA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السايتوبلازم</a:t>
                      </a:r>
                      <a:r>
                        <a:rPr kumimoji="0" lang="ar-SA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داخل جوا </a:t>
                      </a:r>
                      <a:r>
                        <a:rPr kumimoji="0" lang="ar-SA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النيوكليس</a:t>
                      </a:r>
                      <a:r>
                        <a:rPr kumimoji="0" lang="ar-SA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بس </a:t>
                      </a:r>
                      <a:r>
                        <a:rPr kumimoji="0" lang="ar-SA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مو</a:t>
                      </a:r>
                      <a:r>
                        <a:rPr kumimoji="0" lang="ar-SA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حقيقة داخل بس مع 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transverse cut</a:t>
                      </a:r>
                      <a:r>
                        <a:rPr kumimoji="0" lang="ar-SA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طلع كذا</a:t>
                      </a: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564603">
                <a:tc>
                  <a:txBody>
                    <a:bodyPr/>
                    <a:lstStyle/>
                    <a:p>
                      <a:pPr algn="l" rtl="1"/>
                      <a:endParaRPr lang="en-US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l" rtl="1"/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             </a:t>
                      </a:r>
                      <a:r>
                        <a:rPr lang="en-US" sz="10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psammoma</a:t>
                      </a:r>
                      <a:endParaRPr lang="en-US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1"/>
                      <a:r>
                        <a:rPr kumimoji="0" lang="x-none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</a:t>
                      </a:r>
                      <a:r>
                        <a:rPr kumimoji="0" lang="en-U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psammoma bodies :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Concentrically calcified structures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(often present )</a:t>
                      </a:r>
                      <a:endParaRPr kumimoji="0" lang="en-US" sz="12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470503">
                <a:tc gridSpan="3"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The nuclei of papillary carcinoma cells: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(they have unique features of nuclei, which make the NFA sufficient for diagnosis)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1"/>
                      <a:endParaRPr lang="en-US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878272">
                <a:tc>
                  <a:txBody>
                    <a:bodyPr/>
                    <a:lstStyle/>
                    <a:p>
                      <a:pPr algn="l" rtl="1"/>
                      <a:endParaRPr lang="x-none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l" rtl="1"/>
                      <a:endParaRPr lang="en-US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l" rtl="1"/>
                      <a:endParaRPr lang="en-US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l" rtl="1"/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</a:t>
                      </a:r>
                    </a:p>
                    <a:p>
                      <a:pPr algn="l" rtl="1"/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 carton character  </a:t>
                      </a:r>
                      <a:endParaRPr lang="x-none" sz="10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1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</a:t>
                      </a: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(Orphan Annie eye</a:t>
                      </a:r>
                      <a:r>
                        <a:rPr lang="en-US" sz="1200" b="1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nucleus</a:t>
                      </a: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very finely dispersed chromatin, with an 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optically clear 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appearance, giving rise to the designation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ground glass</a:t>
                      </a:r>
                      <a:endParaRPr lang="en-US" sz="12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439136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x-non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</a:t>
                      </a:r>
                      <a:r>
                        <a:rPr lang="en-US" sz="1200" b="1" kern="120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Grooves</a:t>
                      </a:r>
                      <a:r>
                        <a:rPr lang="en-US" sz="1200" b="0" kern="1200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: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grooved nuclei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</a:tr>
              <a:tr h="627337">
                <a:tc gridSpan="2">
                  <a:txBody>
                    <a:bodyPr/>
                    <a:lstStyle/>
                    <a:p>
                      <a:pPr algn="l" rtl="1"/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Unlike follicular carcinoma which disseminates hematogenously </a:t>
                      </a:r>
                      <a:r>
                        <a:rPr lang="en-US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papillary carcinomas are metastasizing into </a:t>
                      </a:r>
                      <a:r>
                        <a:rPr lang="en-US" sz="1200" b="1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cervica</a:t>
                      </a:r>
                      <a:r>
                        <a:rPr lang="en-US" sz="1200" b="1" kern="1200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</a:t>
                      </a:r>
                      <a:r>
                        <a:rPr lang="en-US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lymph node 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(lymphatic metastasis). </a:t>
                      </a:r>
                      <a:endParaRPr kumimoji="0" lang="x-none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Metastasis </a:t>
                      </a:r>
                      <a:endParaRPr lang="x-none" sz="14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70503">
                <a:tc gridSpan="2"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they manifest most often as a 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painless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mass in the neck, either within the thyroid or as metastasis in a cervical lymph node.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manifestations</a:t>
                      </a:r>
                      <a:endParaRPr lang="x-none" sz="14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035106">
                <a:tc gridSpan="2">
                  <a:txBody>
                    <a:bodyPr/>
                    <a:lstStyle/>
                    <a:p>
                      <a:pPr algn="l" rtl="1"/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the diagnosis of papillary carcinoma is </a:t>
                      </a:r>
                      <a:r>
                        <a:rPr lang="en-US" sz="1200" b="1" kern="120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based on nuclear features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even in the absence of a papillary architecture.</a:t>
                      </a:r>
                    </a:p>
                    <a:p>
                      <a:pPr algn="l" rtl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So, preoperative diagnosis usually can be established by </a:t>
                      </a:r>
                      <a:r>
                        <a:rPr lang="en-US" sz="1200" b="1" kern="120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fine-needle aspiration.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Diagnosis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x-none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43" b="51308"/>
          <a:stretch/>
        </p:blipFill>
        <p:spPr bwMode="auto">
          <a:xfrm>
            <a:off x="3508086" y="3112388"/>
            <a:ext cx="1109465" cy="38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7" t="33067" r="29851" b="33867"/>
          <a:stretch/>
        </p:blipFill>
        <p:spPr bwMode="auto">
          <a:xfrm>
            <a:off x="3552608" y="3744463"/>
            <a:ext cx="11150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59" y="4557588"/>
            <a:ext cx="1109465" cy="35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5452" r="8494" b="50000"/>
          <a:stretch/>
        </p:blipFill>
        <p:spPr bwMode="auto">
          <a:xfrm>
            <a:off x="3552608" y="5552074"/>
            <a:ext cx="1103876" cy="67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66155" b="1079"/>
          <a:stretch/>
        </p:blipFill>
        <p:spPr bwMode="auto">
          <a:xfrm>
            <a:off x="5073471" y="5640274"/>
            <a:ext cx="820466" cy="49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6475" r="29384" b="38303"/>
          <a:stretch/>
        </p:blipFill>
        <p:spPr bwMode="auto">
          <a:xfrm>
            <a:off x="3508086" y="6417387"/>
            <a:ext cx="681174" cy="36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0" t="20232" r="23508" b="21625"/>
          <a:stretch/>
        </p:blipFill>
        <p:spPr bwMode="auto">
          <a:xfrm rot="16200000">
            <a:off x="5145698" y="6368234"/>
            <a:ext cx="246646" cy="45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مربع نص 30"/>
          <p:cNvSpPr txBox="1"/>
          <p:nvPr/>
        </p:nvSpPr>
        <p:spPr>
          <a:xfrm>
            <a:off x="9661" y="359869"/>
            <a:ext cx="40563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Papillary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thyroid</a:t>
            </a:r>
            <a:r>
              <a:rPr lang="en-US" b="1" dirty="0" smtClean="0"/>
              <a:t> carcinomas (PTC ): </a:t>
            </a:r>
            <a:endParaRPr lang="x-none" b="1" dirty="0"/>
          </a:p>
        </p:txBody>
      </p:sp>
      <p:cxnSp>
        <p:nvCxnSpPr>
          <p:cNvPr id="1025" name="رابط كسهم مستقيم 1024"/>
          <p:cNvCxnSpPr/>
          <p:nvPr/>
        </p:nvCxnSpPr>
        <p:spPr>
          <a:xfrm>
            <a:off x="4189260" y="4734552"/>
            <a:ext cx="115212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شكل بيضاوي 1033"/>
          <p:cNvSpPr/>
          <p:nvPr/>
        </p:nvSpPr>
        <p:spPr>
          <a:xfrm>
            <a:off x="3740996" y="6569456"/>
            <a:ext cx="515487" cy="236718"/>
          </a:xfrm>
          <a:prstGeom prst="ellipse">
            <a:avLst/>
          </a:prstGeom>
          <a:noFill/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/>
          </a:p>
        </p:txBody>
      </p:sp>
      <p:cxnSp>
        <p:nvCxnSpPr>
          <p:cNvPr id="1036" name="رابط كسهم مستقيم 1035"/>
          <p:cNvCxnSpPr/>
          <p:nvPr/>
        </p:nvCxnSpPr>
        <p:spPr>
          <a:xfrm flipV="1">
            <a:off x="4439387" y="6597406"/>
            <a:ext cx="422702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رابط كسهم مستقيم 1041"/>
          <p:cNvCxnSpPr/>
          <p:nvPr/>
        </p:nvCxnSpPr>
        <p:spPr>
          <a:xfrm flipV="1">
            <a:off x="4249495" y="5714627"/>
            <a:ext cx="813977" cy="996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شكل بيضاوي 52"/>
          <p:cNvSpPr/>
          <p:nvPr/>
        </p:nvSpPr>
        <p:spPr>
          <a:xfrm>
            <a:off x="3966853" y="5726777"/>
            <a:ext cx="293752" cy="14846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/>
          </a:p>
        </p:txBody>
      </p:sp>
      <p:cxnSp>
        <p:nvCxnSpPr>
          <p:cNvPr id="1046" name="رابط كسهم مستقيم 1045"/>
          <p:cNvCxnSpPr/>
          <p:nvPr/>
        </p:nvCxnSpPr>
        <p:spPr>
          <a:xfrm>
            <a:off x="4145341" y="3382087"/>
            <a:ext cx="1134900" cy="1192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رابط كسهم مستقيم 1049"/>
          <p:cNvCxnSpPr/>
          <p:nvPr/>
        </p:nvCxnSpPr>
        <p:spPr>
          <a:xfrm>
            <a:off x="4017191" y="3199223"/>
            <a:ext cx="12007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شكل بيضاوي 31"/>
          <p:cNvSpPr/>
          <p:nvPr/>
        </p:nvSpPr>
        <p:spPr>
          <a:xfrm>
            <a:off x="5318753" y="5766218"/>
            <a:ext cx="149813" cy="119268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4452" y="-21435"/>
            <a:ext cx="3244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Usually metastasize and the most common site are lymph nodes.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</a:rPr>
              <a:t>Oftenly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, the first presentation is cervical lymphadenopathy. So we must suspect PTC. By FNA we can detect it and this type is called metastatic papillary thyroid carcinoma .</a:t>
            </a:r>
          </a:p>
        </p:txBody>
      </p:sp>
    </p:spTree>
    <p:extLst>
      <p:ext uri="{BB962C8B-B14F-4D97-AF65-F5344CB8AC3E}">
        <p14:creationId xmlns:p14="http://schemas.microsoft.com/office/powerpoint/2010/main" val="10335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415951"/>
              </p:ext>
            </p:extLst>
          </p:nvPr>
        </p:nvGraphicFramePr>
        <p:xfrm>
          <a:off x="242123" y="368677"/>
          <a:ext cx="6336704" cy="29440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765894"/>
                <a:gridCol w="1570810"/>
              </a:tblGrid>
              <a:tr h="816898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There are over a dozen variants of papillary thyroid carcinoma, but the most common is one composed predominantly or exclusively of follicles (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follicular variant of papillary thyroid carcinoma</a:t>
                      </a:r>
                      <a:r>
                        <a:rPr lang="en-US" sz="1200" b="1" kern="1200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“ absence of papillary structures , but presence of unique nuclear features”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). </a:t>
                      </a:r>
                      <a:endParaRPr lang="x-none" sz="1200" kern="1200" dirty="0" smtClean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Variation </a:t>
                      </a:r>
                      <a:endParaRPr lang="x-none" sz="14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98431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200" dirty="0" smtClean="0"/>
                        <a:t>:</a:t>
                      </a:r>
                      <a:r>
                        <a:rPr lang="en-US" sz="1200" dirty="0" smtClean="0"/>
                        <a:t>Prognosis of PTC is dependent on several factors including </a:t>
                      </a:r>
                    </a:p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 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Age</a:t>
                      </a:r>
                      <a:r>
                        <a:rPr lang="en-US" sz="1200" b="1" kern="1200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: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(in general, the prognosis is less favorable among patients older than 40 years).</a:t>
                      </a:r>
                    </a:p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  <a:r>
                        <a:rPr lang="en-US" sz="1200" b="1" kern="120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stage</a:t>
                      </a:r>
                      <a:r>
                        <a:rPr lang="en-US" sz="1200" b="1" kern="1200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: </a:t>
                      </a:r>
                      <a:r>
                        <a:rPr lang="en-US" sz="1200" dirty="0" smtClean="0"/>
                        <a:t>the presence of extra-thyroidal extension, and presence of distant metastases </a:t>
                      </a:r>
                      <a:endParaRPr lang="x-none" sz="1200" kern="1200" dirty="0" smtClean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Prognosis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associated with 10-year survival rates in excess of 95%.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hronicle Text G3 A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1525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un-encapsulated , infiltrative and may be </a:t>
                      </a:r>
                    </a:p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        multifocal . </a:t>
                      </a:r>
                      <a:endParaRPr kumimoji="0" lang="x-none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Gross appearance </a:t>
                      </a:r>
                      <a:endParaRPr lang="x-none" sz="14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r="3508" b="8544"/>
          <a:stretch/>
        </p:blipFill>
        <p:spPr bwMode="auto">
          <a:xfrm>
            <a:off x="1877258" y="2232418"/>
            <a:ext cx="1420180" cy="96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6333" y="3541853"/>
            <a:ext cx="3044142" cy="230832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It is true that it metastasize but its not an aggressive tumor so it has a good prognosis depending on age and stage (it depends more on the stage).</a:t>
            </a:r>
          </a:p>
          <a:p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Treatment: patient undergo thyroidectomy and remove lymph nodes if there was metastases. But if not, the lymph nodes will not be removed.   </a:t>
            </a:r>
            <a:endParaRPr lang="ar-SA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ar-SA" sz="12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ar-SA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2876" y="3541853"/>
            <a:ext cx="2759181" cy="230832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There are two variants:</a:t>
            </a:r>
          </a:p>
          <a:p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Classical: papillary variant depend on papillary structures</a:t>
            </a:r>
          </a:p>
          <a:p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Follicular variants: exclusive</a:t>
            </a:r>
            <a:r>
              <a:rPr lang="ar-SA" sz="1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f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ollicles depend on the presence of nuclear features such as(orphan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</a:rPr>
              <a:t>annie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 eye nucleus,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</a:rPr>
              <a:t>psammoma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 bodies, pseudo-inclusions and grooves). So it is called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follicular variant of papillary thyroid carcinoma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333" y="6007261"/>
            <a:ext cx="3044142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/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Not all PTC have the same histopathology(nuclear features), we must look at it at a higher magnification.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AA2E7-957B-E14B-9415-78E8D24BC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14449" y="213660"/>
            <a:ext cx="5143500" cy="333980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Follicular carcinoma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C54E11-8630-584C-AB14-999BDA5F0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289" y="594236"/>
            <a:ext cx="6668711" cy="5000145"/>
          </a:xfrm>
        </p:spPr>
        <p:txBody>
          <a:bodyPr>
            <a:noAutofit/>
          </a:bodyPr>
          <a:lstStyle/>
          <a:p>
            <a:pPr marL="285750" indent="-285750" algn="l">
              <a:buFont typeface="Wingdings" charset="2"/>
              <a:buChar char="Ø"/>
            </a:pP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5% to 15% of primary thyroid cancers.</a:t>
            </a:r>
            <a:endParaRPr lang="en-GB" sz="120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common in women (3 : 1)</a:t>
            </a:r>
            <a:endParaRPr lang="en-GB" sz="120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Peak incidence between 40 and 60 years.</a:t>
            </a:r>
            <a:endParaRPr lang="en-GB" sz="120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frequent in areas with </a:t>
            </a:r>
            <a:r>
              <a:rPr lang="en-US" sz="120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dietary iodine deficiency</a:t>
            </a:r>
            <a:endParaRPr lang="en-GB" sz="120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Follicular carcinomas manifest most frequently as </a:t>
            </a:r>
            <a:r>
              <a:rPr lang="en-US" sz="120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solitary cold thyroid nodules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120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neoplasms tend to </a:t>
            </a:r>
            <a:r>
              <a:rPr lang="en-US" sz="120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metastasize through the bloodstream 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</a:t>
            </a:r>
            <a:r>
              <a:rPr lang="en-US" sz="120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lungs, bone, and liver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120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Minimally </a:t>
            </a:r>
            <a:r>
              <a:rPr lang="en-US" sz="120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invasive(well encapsulated</a:t>
            </a:r>
            <a:r>
              <a:rPr lang="en-US" sz="120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focal break-through or focal vascular invasion</a:t>
            </a:r>
            <a:r>
              <a:rPr lang="en-US" sz="120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year survival rate </a:t>
            </a:r>
            <a:r>
              <a:rPr lang="en-US" sz="120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90%.</a:t>
            </a:r>
            <a:endParaRPr lang="en-GB" sz="120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Widely invasive </a:t>
            </a:r>
            <a:r>
              <a:rPr lang="en-US" sz="120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carcinoma </a:t>
            </a:r>
            <a:r>
              <a:rPr lang="en-US" sz="120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(scattered capsule and tumor)</a:t>
            </a:r>
            <a:r>
              <a:rPr lang="en-US" sz="120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year survival rate less than 50%.</a:t>
            </a:r>
            <a:endParaRPr lang="x-none" sz="120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GB" sz="120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Morphology</a:t>
            </a:r>
            <a:endParaRPr lang="en-GB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microscopic examination, most follicular carcinomas are composed of fairly </a:t>
            </a:r>
            <a:r>
              <a:rPr lang="en-US" sz="120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uniform cells 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forming </a:t>
            </a:r>
            <a:r>
              <a:rPr lang="en-US" sz="120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follicles, reminiscent of normal thyroid</a:t>
            </a:r>
            <a:r>
              <a:rPr lang="en-GB" sz="11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GB" sz="11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(Depend on capsular and/or vascular invasion) (Here it is more crowded with absence of nuclear features looks like the normal thyroid gland)</a:t>
            </a:r>
            <a:endParaRPr lang="x-none" sz="11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GB" sz="120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1201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Follicular carcinomas may be</a:t>
            </a:r>
            <a:r>
              <a:rPr lang="en-GB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/>
            <a:r>
              <a:rPr lang="en-GB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Widely 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invasive, infiltrating the thyroid parenchyma and extrathyroidal soft tissues</a:t>
            </a:r>
            <a:r>
              <a:rPr lang="en-GB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/>
            <a:r>
              <a:rPr lang="en-GB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Minimally 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invasive</a:t>
            </a:r>
            <a:r>
              <a:rPr lang="en-GB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sharply demarcated lesions that may be impossible to distinguish from follicular adenomas on gross examination</a:t>
            </a:r>
            <a:r>
              <a:rPr lang="en-US" sz="120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This distinction requires extensive histologic sampling of the tumor capsule–thyroid interface, to exclude capsular and/or vascular invasion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0E621385-271F-40D3-83E5-D19D18B26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79" y="5319605"/>
            <a:ext cx="1329311" cy="138140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F95969E4-EFF6-4A0C-829E-BC64DD39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763" y="5291109"/>
            <a:ext cx="1682537" cy="1291637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="" xmlns:a16="http://schemas.microsoft.com/office/drawing/2014/main" id="{5FB24260-AE30-4014-90A7-A499E8465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735" y="5291109"/>
            <a:ext cx="1859512" cy="1376831"/>
          </a:xfrm>
          <a:prstGeom prst="rect">
            <a:avLst/>
          </a:prstGeom>
        </p:spPr>
      </p:pic>
      <p:pic>
        <p:nvPicPr>
          <p:cNvPr id="1026" name="Picture 2" descr="https://lh3.googleusercontent.com/myfxeSNlBUZvQfcxWjnWpFCA5Dfvw5gj955vPGsQd8qykeBHH1UTrpDaUJcKeXbIkBKa1yoJrmFuyyBZgNze05NzLqgZFaIDEcM5i0gHLSevMjcgG1kk7o-VpVjr5moXgOR6qAwXCzdRawW3IQ">
            <a:hlinkClick r:id="rId5"/>
            <a:extLst>
              <a:ext uri="{FF2B5EF4-FFF2-40B4-BE49-F238E27FC236}">
                <a16:creationId xmlns="" xmlns:a16="http://schemas.microsoft.com/office/drawing/2014/main" id="{9BA4E1B9-14F2-4BAF-8D4F-B87675A7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00" y="380650"/>
            <a:ext cx="557697" cy="427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3524"/>
              </p:ext>
            </p:extLst>
          </p:nvPr>
        </p:nvGraphicFramePr>
        <p:xfrm>
          <a:off x="175144" y="226758"/>
          <a:ext cx="6600759" cy="88359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807"/>
                <a:gridCol w="3010699"/>
                <a:gridCol w="2200253"/>
              </a:tblGrid>
              <a:tr h="340136">
                <a:tc>
                  <a:txBody>
                    <a:bodyPr/>
                    <a:lstStyle/>
                    <a:p>
                      <a:endParaRPr lang="en-US" dirty="0"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ahoma"/>
                          <a:cs typeface="Tahoma"/>
                        </a:rPr>
                        <a:t>General info</a:t>
                      </a:r>
                      <a:endParaRPr lang="en-US" sz="1600" b="1" dirty="0"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ahoma"/>
                          <a:cs typeface="Tahoma"/>
                        </a:rPr>
                        <a:t>Morphology</a:t>
                      </a:r>
                    </a:p>
                    <a:p>
                      <a:endParaRPr lang="en-US" sz="1600" b="1" dirty="0"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989638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Tahoma"/>
                          <a:cs typeface="Tahoma"/>
                        </a:rPr>
                        <a:t>Medullary carcinoma</a:t>
                      </a:r>
                    </a:p>
                    <a:p>
                      <a:endParaRPr lang="en-US" sz="1600" b="1" i="0" dirty="0" smtClean="0">
                        <a:latin typeface="Tahoma"/>
                        <a:cs typeface="Tahoma"/>
                      </a:endParaRPr>
                    </a:p>
                    <a:p>
                      <a:r>
                        <a:rPr lang="en-US" sz="1200" b="0" i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MEN</a:t>
                      </a:r>
                      <a:r>
                        <a:rPr lang="en-US" sz="1200" b="0" i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 syndrome has two types: </a:t>
                      </a:r>
                    </a:p>
                    <a:p>
                      <a:endParaRPr lang="en-US" sz="1200" b="0" i="0" baseline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/>
                        <a:cs typeface="Tahoma"/>
                      </a:endParaRPr>
                    </a:p>
                    <a:p>
                      <a:r>
                        <a:rPr lang="en-US" sz="1200" b="0" i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Type 1: associated with pituitary,</a:t>
                      </a:r>
                      <a:r>
                        <a:rPr lang="en-US" sz="1200" b="0" i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 para-thyroid and pancreas</a:t>
                      </a:r>
                    </a:p>
                    <a:p>
                      <a:endParaRPr lang="en-US" sz="1200" b="0" i="0" baseline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/>
                        <a:cs typeface="Tahoma"/>
                      </a:endParaRPr>
                    </a:p>
                    <a:p>
                      <a:r>
                        <a:rPr lang="en-US" sz="1200" b="0" i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Type 2: associated with medullary carcinoma </a:t>
                      </a:r>
                    </a:p>
                    <a:p>
                      <a:endParaRPr lang="en-US" sz="1200" b="0" i="0" baseline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/>
                        <a:cs typeface="Tahoma"/>
                      </a:endParaRPr>
                    </a:p>
                    <a:p>
                      <a:endParaRPr lang="en-US" sz="1200" b="0" i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Medullary carcinomas of the thyroid are </a:t>
                      </a:r>
                      <a:r>
                        <a:rPr lang="en-US" sz="1200" i="1" dirty="0" smtClean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neuroendocrine neoplasms </a:t>
                      </a:r>
                      <a:r>
                        <a:rPr lang="en-US" sz="10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made up of cells that are a combination of hormone-producing endocrine cells and nerve cells  </a:t>
                      </a:r>
                      <a:r>
                        <a:rPr lang="en-US" sz="1200" i="1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derived from the </a:t>
                      </a:r>
                      <a:r>
                        <a:rPr lang="en-US" sz="1200" i="1" dirty="0" err="1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parafollicular</a:t>
                      </a:r>
                      <a:r>
                        <a:rPr lang="en-US" sz="1200" i="1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 cells, or C cells, of the thyroid.</a:t>
                      </a:r>
                      <a:endParaRPr lang="en-US" sz="1200" dirty="0" smtClean="0">
                        <a:solidFill>
                          <a:prstClr val="black"/>
                        </a:solidFill>
                        <a:latin typeface="Tahoma"/>
                        <a:cs typeface="Tahoma"/>
                      </a:endParaRPr>
                    </a:p>
                    <a:p>
                      <a:pPr marL="290322" lvl="0" indent="-17145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Medullary carcinomas, similar to normal C cells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, </a:t>
                      </a: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secrete </a:t>
                      </a:r>
                      <a:r>
                        <a:rPr lang="en-US" sz="1200" i="1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calcitonin</a:t>
                      </a: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, the measurement of which plays an important role in the diagnosis and postoperative follow-up of patients. </a:t>
                      </a:r>
                    </a:p>
                    <a:p>
                      <a:pPr marL="347472" lvl="0" indent="-22860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Wingdings" charset="2"/>
                        <a:buAutoNum type="arabicPlain"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About 70% of tumors arise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sporadically </a:t>
                      </a:r>
                      <a:r>
                        <a:rPr lang="en-US" sz="1000" dirty="0" smtClean="0">
                          <a:solidFill>
                            <a:srgbClr val="7F7F7F"/>
                          </a:solidFill>
                          <a:latin typeface="Tahoma"/>
                          <a:cs typeface="Tahoma"/>
                        </a:rPr>
                        <a:t>No family history</a:t>
                      </a: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.</a:t>
                      </a:r>
                    </a:p>
                    <a:p>
                      <a:pPr marL="347472" lvl="0" indent="-22860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Wingdings" charset="2"/>
                        <a:buAutoNum type="arabicPlain"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 The remainder occurs in the setting of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MEN syndrome 2A or 2B </a:t>
                      </a:r>
                      <a:r>
                        <a:rPr lang="en-US" sz="11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(30%) </a:t>
                      </a: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or as</a:t>
                      </a:r>
                    </a:p>
                    <a:p>
                      <a:pPr marL="347472" lvl="0" indent="-22860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Wingdings" charset="2"/>
                        <a:buAutoNum type="arabicPlain"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 Familial tumors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without an associated MEN syndrome </a:t>
                      </a: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(familial medullary thyroid carcinoma, or FMTC)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.</a:t>
                      </a:r>
                      <a:endParaRPr lang="en-US" sz="1200" dirty="0" smtClean="0">
                        <a:solidFill>
                          <a:prstClr val="black"/>
                        </a:solidFill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Polygonal to spindle cells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Amyloid deposition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(</a:t>
                      </a:r>
                      <a:r>
                        <a:rPr lang="en-US" sz="1100" baseline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congo</a:t>
                      </a:r>
                      <a:r>
                        <a:rPr lang="en-US" sz="11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-red stain)</a:t>
                      </a:r>
                      <a:r>
                        <a:rPr lang="en-US" sz="11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7F7F7F"/>
                          </a:solidFill>
                          <a:latin typeface="Tahoma"/>
                          <a:cs typeface="Tahoma"/>
                        </a:rPr>
                        <a:t>aggregates of proteins that become folded into a shape that allows many copies of that protein to stick together forming fibrils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Bilaterality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. </a:t>
                      </a:r>
                      <a:r>
                        <a:rPr lang="en-US" sz="1000" dirty="0" smtClean="0">
                          <a:solidFill>
                            <a:srgbClr val="7F7F7F"/>
                          </a:solidFill>
                          <a:latin typeface="Tahoma"/>
                          <a:cs typeface="Tahoma"/>
                        </a:rPr>
                        <a:t>Both loops</a:t>
                      </a:r>
                      <a:endParaRPr lang="en-US" sz="1200" dirty="0" smtClean="0">
                        <a:solidFill>
                          <a:srgbClr val="7F7F7F"/>
                        </a:solidFill>
                        <a:latin typeface="Tahoma"/>
                        <a:cs typeface="Tahoma"/>
                      </a:endParaRP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Multicentricity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(multifocal) </a:t>
                      </a:r>
                      <a:r>
                        <a:rPr lang="en-US" sz="1000" dirty="0" smtClean="0">
                          <a:solidFill>
                            <a:srgbClr val="7F7F7F"/>
                          </a:solidFill>
                          <a:latin typeface="Tahoma"/>
                          <a:cs typeface="Tahoma"/>
                        </a:rPr>
                        <a:t>having multiple centers of origin</a:t>
                      </a:r>
                      <a:endParaRPr lang="en-US" sz="1200" dirty="0" smtClean="0">
                        <a:solidFill>
                          <a:srgbClr val="7F7F7F"/>
                        </a:solidFill>
                        <a:latin typeface="Tahoma"/>
                        <a:cs typeface="Tahoma"/>
                      </a:endParaRP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Necrosis 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cs typeface="Tahoma"/>
                        </a:rPr>
                        <a:t>Hemorrhage</a:t>
                      </a:r>
                    </a:p>
                    <a:p>
                      <a:endParaRPr lang="en-US" dirty="0"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833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Tahoma"/>
                          <a:cs typeface="Tahoma"/>
                        </a:rPr>
                        <a:t>Anaplastic Carcinomas</a:t>
                      </a:r>
                      <a:endParaRPr lang="en-US" sz="1600" i="0" dirty="0"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Anaplastic carcinomas of the thyroid are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undifferentiated tumors of the thyroid follicular epithelium</a:t>
                      </a: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.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Can be arising from a more differentiated carcinoma (papillary)</a:t>
                      </a:r>
                    </a:p>
                    <a:p>
                      <a:pPr marL="118872" lvl="0" indent="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None/>
                      </a:pPr>
                      <a:r>
                        <a:rPr lang="en-US" sz="1000" dirty="0" smtClean="0">
                          <a:solidFill>
                            <a:srgbClr val="7F7F7F"/>
                          </a:solidFill>
                          <a:latin typeface="Tahoma"/>
                          <a:cs typeface="Tahoma"/>
                        </a:rPr>
                        <a:t>These tumors starts differentiated</a:t>
                      </a:r>
                      <a:r>
                        <a:rPr lang="en-US" sz="1000" baseline="0" dirty="0" smtClean="0">
                          <a:solidFill>
                            <a:srgbClr val="7F7F7F"/>
                          </a:solidFill>
                          <a:latin typeface="Tahoma"/>
                          <a:cs typeface="Tahoma"/>
                        </a:rPr>
                        <a:t> then becomes undifferentiated resulting in anaplastic carcinomas </a:t>
                      </a:r>
                      <a:r>
                        <a:rPr lang="en-US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(Cells are highly pleomorphic)</a:t>
                      </a:r>
                      <a:endParaRPr lang="en-US" sz="105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/>
                        <a:cs typeface="Tahoma"/>
                      </a:endParaRP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Lethal (100%) </a:t>
                      </a:r>
                      <a:r>
                        <a:rPr lang="en-US" sz="11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(Poor prognosis)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chemeClr val="tx1"/>
                        </a:buClr>
                        <a:buSzPct val="80000"/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Older age group &gt; 65 year</a:t>
                      </a:r>
                    </a:p>
                    <a:p>
                      <a:endParaRPr lang="x-none" dirty="0" smtClean="0">
                        <a:latin typeface="Tahoma"/>
                        <a:cs typeface="Tahoma"/>
                      </a:endParaRPr>
                    </a:p>
                    <a:p>
                      <a:endParaRPr lang="en-US" dirty="0"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rgbClr val="F0AD00"/>
                        </a:buClr>
                        <a:buSzPct val="80000"/>
                        <a:buNone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Highly anaplastic cells: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rgbClr val="F0AD00"/>
                        </a:buClr>
                        <a:buSzPct val="80000"/>
                        <a:buNone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(1) large, pleomorphic giant cells, including occasional osteoclast-like multinucleated giant cells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rgbClr val="F0AD00"/>
                        </a:buClr>
                        <a:buSzPct val="80000"/>
                        <a:buNone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(2) spindle cells with a </a:t>
                      </a:r>
                      <a:r>
                        <a:rPr lang="en-US" sz="1200" dirty="0" err="1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sarcomatous</a:t>
                      </a: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 appearance </a:t>
                      </a:r>
                      <a:r>
                        <a:rPr lang="en-US" sz="1000" dirty="0" smtClean="0">
                          <a:solidFill>
                            <a:srgbClr val="7F7F7F"/>
                          </a:solidFill>
                          <a:latin typeface="Tahoma"/>
                          <a:cs typeface="Tahoma"/>
                        </a:rPr>
                        <a:t>neoplastic cells resembling embryonic connective tissue</a:t>
                      </a: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.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rgbClr val="F0AD00"/>
                        </a:buClr>
                        <a:buSzPct val="80000"/>
                        <a:buNone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(3) mixed spindle and giant cells</a:t>
                      </a:r>
                    </a:p>
                    <a:p>
                      <a:pPr marL="438912" lvl="0" indent="-320040" algn="l" defTabSz="914400" rtl="0">
                        <a:spcBef>
                          <a:spcPts val="0"/>
                        </a:spcBef>
                        <a:buClr>
                          <a:srgbClr val="F0AD00"/>
                        </a:buClr>
                        <a:buSzPct val="80000"/>
                        <a:buNone/>
                      </a:pPr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(4) small cells</a:t>
                      </a:r>
                    </a:p>
                    <a:p>
                      <a:endParaRPr lang="x-none" dirty="0" smtClean="0">
                        <a:latin typeface="Tahoma"/>
                        <a:cs typeface="Tahoma"/>
                      </a:endParaRPr>
                    </a:p>
                    <a:p>
                      <a:endParaRPr lang="en-US" dirty="0" smtClean="0">
                        <a:latin typeface="Tahoma"/>
                        <a:cs typeface="Tahoma"/>
                      </a:endParaRPr>
                    </a:p>
                    <a:p>
                      <a:endParaRPr lang="en-US" dirty="0" smtClean="0">
                        <a:latin typeface="Tahoma"/>
                        <a:cs typeface="Tahoma"/>
                      </a:endParaRPr>
                    </a:p>
                    <a:p>
                      <a:endParaRPr lang="en-US" dirty="0" smtClean="0">
                        <a:latin typeface="Tahoma"/>
                        <a:cs typeface="Tahoma"/>
                      </a:endParaRPr>
                    </a:p>
                    <a:p>
                      <a:endParaRPr lang="en-US" dirty="0" smtClean="0">
                        <a:latin typeface="Tahoma"/>
                        <a:cs typeface="Tahoma"/>
                      </a:endParaRPr>
                    </a:p>
                    <a:p>
                      <a:endParaRPr lang="en-US" dirty="0">
                        <a:latin typeface="Tahoma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70" y="3415427"/>
            <a:ext cx="1055949" cy="1043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141" y="3415426"/>
            <a:ext cx="1022689" cy="971641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74" y="7376845"/>
            <a:ext cx="1113083" cy="1362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317" y="7417941"/>
            <a:ext cx="1057314" cy="1252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64016" y="4401609"/>
            <a:ext cx="2293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accent3">
                    <a:lumMod val="50000"/>
                  </a:schemeClr>
                </a:solidFill>
              </a:rPr>
              <a:t>EM: Neuro-secretory granules are also an important feature for diagnosis </a:t>
            </a:r>
            <a:endParaRPr lang="en-US" sz="105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2930CEF-112A-4767-AC68-2D5F9DEAB001}"/>
              </a:ext>
            </a:extLst>
          </p:cNvPr>
          <p:cNvGrpSpPr/>
          <p:nvPr/>
        </p:nvGrpSpPr>
        <p:grpSpPr>
          <a:xfrm>
            <a:off x="249846" y="913818"/>
            <a:ext cx="6330462" cy="4100646"/>
            <a:chOff x="0" y="1437957"/>
            <a:chExt cx="6858000" cy="44423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995A30-8B2B-4D23-89EB-6998B3B2C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19"/>
            <a:stretch/>
          </p:blipFill>
          <p:spPr>
            <a:xfrm>
              <a:off x="0" y="4025677"/>
              <a:ext cx="6858000" cy="1854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6038CDE-CA0E-4FB7-BF7F-B96FA26A2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" r="31940" b="50619"/>
            <a:stretch/>
          </p:blipFill>
          <p:spPr>
            <a:xfrm>
              <a:off x="1904900" y="1437957"/>
              <a:ext cx="4881244" cy="21536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240C345-1259-4EB3-949B-4A2BE4B81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88" b="22238"/>
            <a:stretch/>
          </p:blipFill>
          <p:spPr>
            <a:xfrm>
              <a:off x="2155297" y="3678437"/>
              <a:ext cx="4380451" cy="17362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49846" y="513708"/>
            <a:ext cx="3359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Robbin’s Corner :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" y="5095983"/>
            <a:ext cx="5757341" cy="404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2235</Words>
  <Application>Microsoft Macintosh PowerPoint</Application>
  <PresentationFormat>On-screen Show (4:3)</PresentationFormat>
  <Paragraphs>277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Century Schoolbook</vt:lpstr>
      <vt:lpstr>Chronicle Text G3 A</vt:lpstr>
      <vt:lpstr>Corbel</vt:lpstr>
      <vt:lpstr>Tahoma</vt:lpstr>
      <vt:lpstr>Times New Roman</vt:lpstr>
      <vt:lpstr>Weibei SC Bold</vt:lpstr>
      <vt:lpstr>Wingdings</vt:lpstr>
      <vt:lpstr>Office Theme</vt:lpstr>
      <vt:lpstr>PowerPoint Presentation</vt:lpstr>
      <vt:lpstr>PowerPoint Presentation</vt:lpstr>
      <vt:lpstr>Adenoma:</vt:lpstr>
      <vt:lpstr>PowerPoint Presentation</vt:lpstr>
      <vt:lpstr>PowerPoint Presentation</vt:lpstr>
      <vt:lpstr>PowerPoint Presentation</vt:lpstr>
      <vt:lpstr>Follicular carcinoma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maha</dc:creator>
  <cp:lastModifiedBy>شوق</cp:lastModifiedBy>
  <cp:revision>101</cp:revision>
  <dcterms:created xsi:type="dcterms:W3CDTF">2018-01-23T10:16:13Z</dcterms:created>
  <dcterms:modified xsi:type="dcterms:W3CDTF">2018-02-06T08:31:59Z</dcterms:modified>
</cp:coreProperties>
</file>