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9" r:id="rId3"/>
    <p:sldId id="266" r:id="rId4"/>
    <p:sldId id="265" r:id="rId5"/>
    <p:sldId id="275" r:id="rId6"/>
    <p:sldId id="267" r:id="rId7"/>
    <p:sldId id="276" r:id="rId8"/>
    <p:sldId id="262" r:id="rId9"/>
    <p:sldId id="263" r:id="rId10"/>
    <p:sldId id="264" r:id="rId11"/>
    <p:sldId id="277" r:id="rId12"/>
    <p:sldId id="268" r:id="rId13"/>
    <p:sldId id="278" r:id="rId14"/>
    <p:sldId id="269" r:id="rId15"/>
    <p:sldId id="270" r:id="rId16"/>
    <p:sldId id="271" r:id="rId17"/>
    <p:sldId id="272" r:id="rId18"/>
    <p:sldId id="259" r:id="rId19"/>
    <p:sldId id="260" r:id="rId20"/>
    <p:sldId id="274" r:id="rId21"/>
    <p:sldId id="261" r:id="rId2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طلال" initials="طلال"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46" d="100"/>
          <a:sy n="46" d="100"/>
        </p:scale>
        <p:origin x="2120" y="2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DB2B01E-386E-433D-80A4-CBCEA979846A}" type="datetimeFigureOut">
              <a:rPr lang="ar-SA" smtClean="0"/>
              <a:t>04/06/39</a:t>
            </a:fld>
            <a:endParaRPr lang="ar-S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545714D-1E71-4262-9E26-DBAF53DEA926}" type="slidenum">
              <a:rPr lang="ar-SA" smtClean="0"/>
              <a:t>‹#›</a:t>
            </a:fld>
            <a:endParaRPr lang="ar-SA"/>
          </a:p>
        </p:txBody>
      </p:sp>
    </p:spTree>
    <p:extLst>
      <p:ext uri="{BB962C8B-B14F-4D97-AF65-F5344CB8AC3E}">
        <p14:creationId xmlns:p14="http://schemas.microsoft.com/office/powerpoint/2010/main" val="18588276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545714D-1E71-4262-9E26-DBAF53DEA926}" type="slidenum">
              <a:rPr lang="ar-SA" smtClean="0"/>
              <a:t>4</a:t>
            </a:fld>
            <a:endParaRPr lang="ar-SA"/>
          </a:p>
        </p:txBody>
      </p:sp>
    </p:spTree>
    <p:extLst>
      <p:ext uri="{BB962C8B-B14F-4D97-AF65-F5344CB8AC3E}">
        <p14:creationId xmlns:p14="http://schemas.microsoft.com/office/powerpoint/2010/main" val="9582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6A6BE-2BB0-42BD-9850-F14BC8660A15}" type="slidenum">
              <a:rPr lang="en-US" smtClean="0"/>
              <a:t>20</a:t>
            </a:fld>
            <a:endParaRPr lang="en-US"/>
          </a:p>
        </p:txBody>
      </p:sp>
    </p:spTree>
    <p:extLst>
      <p:ext uri="{BB962C8B-B14F-4D97-AF65-F5344CB8AC3E}">
        <p14:creationId xmlns:p14="http://schemas.microsoft.com/office/powerpoint/2010/main" val="255919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702D4-3AA9-334A-89F7-0B1DDB4E5AA2}"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827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5166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185"/>
            <a:ext cx="1543051"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1"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635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1241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702D4-3AA9-334A-89F7-0B1DDB4E5AA2}"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4754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702D4-3AA9-334A-89F7-0B1DDB4E5AA2}"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002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702D4-3AA9-334A-89F7-0B1DDB4E5AA2}"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7797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702D4-3AA9-334A-89F7-0B1DDB4E5AA2}"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7363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02D4-3AA9-334A-89F7-0B1DDB4E5AA2}"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64556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9630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78459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8E1702D4-3AA9-334A-89F7-0B1DDB4E5AA2}" type="datetimeFigureOut">
              <a:rPr lang="en-US" smtClean="0"/>
              <a:t>2/19/2018</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6C-A738-E64E-9C13-BDDB58B9FCAA}" type="slidenum">
              <a:rPr lang="en-US" smtClean="0"/>
              <a:t>‹#›</a:t>
            </a:fld>
            <a:endParaRPr lang="en-US"/>
          </a:p>
        </p:txBody>
      </p:sp>
    </p:spTree>
    <p:extLst>
      <p:ext uri="{BB962C8B-B14F-4D97-AF65-F5344CB8AC3E}">
        <p14:creationId xmlns:p14="http://schemas.microsoft.com/office/powerpoint/2010/main" val="305296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onedrive.live.com/view.aspx?resid=E0947849CE6A90D1!120&amp;ithint=file,pptx&amp;app=PowerPoint&amp;authkey=!ALNSNNVHKfyykhY"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13"/>
          <p:cNvSpPr/>
          <p:nvPr/>
        </p:nvSpPr>
        <p:spPr>
          <a:xfrm>
            <a:off x="5745480" y="218953"/>
            <a:ext cx="1112520" cy="88011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14"/>
          <p:cNvSpPr/>
          <p:nvPr/>
        </p:nvSpPr>
        <p:spPr>
          <a:xfrm>
            <a:off x="0" y="218953"/>
            <a:ext cx="1043940" cy="94869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0"/>
          <p:cNvSpPr txBox="1"/>
          <p:nvPr/>
        </p:nvSpPr>
        <p:spPr>
          <a:xfrm>
            <a:off x="153252" y="8458200"/>
            <a:ext cx="6348986" cy="685800"/>
          </a:xfrm>
          <a:prstGeom prst="rect">
            <a:avLst/>
          </a:prstGeom>
          <a:noFill/>
          <a:ln w="63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b="1" dirty="0">
                <a:effectLst/>
                <a:latin typeface="Tahoma"/>
                <a:ea typeface="Times New Roman"/>
                <a:cs typeface="Tahoma"/>
              </a:rPr>
              <a:t>•</a:t>
            </a:r>
            <a:r>
              <a:rPr lang="en-US" sz="1100" b="1" dirty="0">
                <a:effectLst/>
                <a:latin typeface="Century Schoolbook"/>
                <a:ea typeface="Times New Roman"/>
                <a:cs typeface="Times New Roman"/>
              </a:rPr>
              <a:t> </a:t>
            </a:r>
            <a:r>
              <a:rPr lang="en-US" sz="1100" dirty="0">
                <a:effectLst/>
                <a:latin typeface="Tahoma"/>
                <a:ea typeface="Calibri"/>
                <a:cs typeface="Tahoma"/>
              </a:rPr>
              <a:t>Black: Doctors’ slides.</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dirty="0">
                <a:solidFill>
                  <a:srgbClr val="FF0000"/>
                </a:solidFill>
                <a:effectLst/>
                <a:latin typeface="Tahoma"/>
                <a:ea typeface="Calibri"/>
                <a:cs typeface="Tahoma"/>
              </a:rPr>
              <a:t>Red: Important!     </a:t>
            </a:r>
            <a:r>
              <a:rPr lang="en-US" sz="1100" b="1" dirty="0">
                <a:effectLst/>
                <a:latin typeface="Tahoma"/>
                <a:ea typeface="Times New Roman"/>
                <a:cs typeface="Tahoma"/>
              </a:rPr>
              <a:t>• </a:t>
            </a:r>
            <a:r>
              <a:rPr lang="en-US" sz="1100" dirty="0">
                <a:solidFill>
                  <a:srgbClr val="76923C"/>
                </a:solidFill>
                <a:effectLst/>
                <a:latin typeface="Tahoma"/>
                <a:ea typeface="Calibri"/>
                <a:cs typeface="Tahoma"/>
              </a:rPr>
              <a:t>Light Green: Doctors’ notes     </a:t>
            </a:r>
            <a:r>
              <a:rPr lang="en-US" sz="1100" b="1" dirty="0">
                <a:effectLst/>
                <a:latin typeface="Tahoma"/>
                <a:ea typeface="Times New Roman"/>
                <a:cs typeface="Tahoma"/>
              </a:rPr>
              <a:t>• </a:t>
            </a:r>
            <a:r>
              <a:rPr lang="en-US" sz="1100" dirty="0">
                <a:solidFill>
                  <a:srgbClr val="7F7F7F"/>
                </a:solidFill>
                <a:effectLst/>
                <a:latin typeface="Tahoma"/>
                <a:ea typeface="Calibri"/>
                <a:cs typeface="Tahoma"/>
              </a:rPr>
              <a:t>Grey: Extra.</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i="1" dirty="0">
                <a:effectLst/>
                <a:latin typeface="Tahoma"/>
                <a:ea typeface="Calibri"/>
                <a:cs typeface="Tahoma"/>
              </a:rPr>
              <a:t>Italic black: New terminology.</a:t>
            </a:r>
            <a:endParaRPr lang="en-US" sz="1100" dirty="0">
              <a:effectLst/>
              <a:latin typeface="Calibri"/>
              <a:ea typeface="Calibri"/>
              <a:cs typeface="Arial"/>
            </a:endParaRPr>
          </a:p>
        </p:txBody>
      </p:sp>
      <p:cxnSp>
        <p:nvCxnSpPr>
          <p:cNvPr id="9" name="Straight Connector 8"/>
          <p:cNvCxnSpPr/>
          <p:nvPr/>
        </p:nvCxnSpPr>
        <p:spPr>
          <a:xfrm>
            <a:off x="1352722" y="4654282"/>
            <a:ext cx="4114800" cy="0"/>
          </a:xfrm>
          <a:prstGeom prst="line">
            <a:avLst/>
          </a:prstGeom>
        </p:spPr>
        <p:style>
          <a:lnRef idx="1">
            <a:schemeClr val="dk1"/>
          </a:lnRef>
          <a:fillRef idx="0">
            <a:schemeClr val="dk1"/>
          </a:fillRef>
          <a:effectRef idx="0">
            <a:schemeClr val="dk1"/>
          </a:effectRef>
          <a:fontRef idx="minor">
            <a:schemeClr val="tx1"/>
          </a:fontRef>
        </p:style>
      </p:cxnSp>
      <p:sp>
        <p:nvSpPr>
          <p:cNvPr id="10" name="Text Box 5"/>
          <p:cNvSpPr txBox="1"/>
          <p:nvPr/>
        </p:nvSpPr>
        <p:spPr>
          <a:xfrm>
            <a:off x="1043940" y="4700001"/>
            <a:ext cx="4610735" cy="7654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800" dirty="0">
                <a:latin typeface="Tahoma"/>
                <a:ea typeface="Calibri"/>
                <a:cs typeface="Tahoma"/>
              </a:rPr>
              <a:t>Adrenal gland</a:t>
            </a:r>
            <a:endParaRPr lang="en-US" sz="1100" dirty="0">
              <a:effectLst/>
              <a:latin typeface="Calibri"/>
              <a:ea typeface="Calibri"/>
              <a:cs typeface="Arial"/>
            </a:endParaRPr>
          </a:p>
        </p:txBody>
      </p:sp>
      <p:sp>
        <p:nvSpPr>
          <p:cNvPr id="12" name="Text Box 7"/>
          <p:cNvSpPr txBox="1"/>
          <p:nvPr/>
        </p:nvSpPr>
        <p:spPr>
          <a:xfrm>
            <a:off x="153252" y="5600092"/>
            <a:ext cx="5314270" cy="240351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effectLst/>
                <a:latin typeface="Tahoma"/>
                <a:ea typeface="Calibri"/>
                <a:cs typeface="Tahoma"/>
              </a:rPr>
              <a:t>Objectives</a:t>
            </a:r>
            <a:r>
              <a:rPr lang="en-US" sz="1400" dirty="0">
                <a:effectLst/>
                <a:latin typeface="Tahoma"/>
                <a:ea typeface="Calibri"/>
                <a:cs typeface="Tahoma"/>
              </a:rPr>
              <a:t>:</a:t>
            </a:r>
            <a:endParaRPr lang="en-US" sz="1100" dirty="0">
              <a:effectLst/>
              <a:latin typeface="Calibri"/>
              <a:ea typeface="Calibri"/>
              <a:cs typeface="Arial"/>
            </a:endParaRPr>
          </a:p>
          <a:p>
            <a:endParaRPr lang="en-US" sz="1100" b="1" dirty="0">
              <a:latin typeface="Calibri" pitchFamily="34" charset="0"/>
            </a:endParaRPr>
          </a:p>
          <a:p>
            <a:pPr marL="285750" lvl="0" indent="-285750">
              <a:buFont typeface="Arial" panose="020B0604020202020204" pitchFamily="34" charset="0"/>
              <a:buChar char="•"/>
            </a:pPr>
            <a:r>
              <a:rPr lang="en-US" sz="1600" dirty="0"/>
              <a:t>Understand the structure and function of adrenal glands.</a:t>
            </a:r>
          </a:p>
          <a:p>
            <a:pPr marL="285750" lvl="0" indent="-285750">
              <a:buFont typeface="Arial" panose="020B0604020202020204" pitchFamily="34" charset="0"/>
              <a:buChar char="•"/>
            </a:pPr>
            <a:r>
              <a:rPr lang="en-US" sz="1600" dirty="0"/>
              <a:t>Know the disorders that can cause hypo or hyper function of the adrenal cortex.</a:t>
            </a:r>
          </a:p>
          <a:p>
            <a:pPr marL="285750" indent="-285750">
              <a:buFont typeface="Arial" panose="020B0604020202020204" pitchFamily="34" charset="0"/>
              <a:buChar char="•"/>
            </a:pPr>
            <a:r>
              <a:rPr lang="en-US" sz="1600" dirty="0"/>
              <a:t>Understand the histopathological features and of both medullary (pheochromocytoma)  and adrenocortical neoplasms.</a:t>
            </a:r>
          </a:p>
          <a:p>
            <a:pPr marR="0">
              <a:lnSpc>
                <a:spcPct val="115000"/>
              </a:lnSpc>
              <a:spcBef>
                <a:spcPts val="0"/>
              </a:spcBef>
              <a:spcAft>
                <a:spcPts val="1000"/>
              </a:spcAft>
            </a:pPr>
            <a:endParaRPr lang="en-US" sz="1600" dirty="0">
              <a:effectLst/>
              <a:latin typeface="Calibri"/>
              <a:ea typeface="Calibri"/>
              <a:cs typeface="Arial"/>
            </a:endParaRPr>
          </a:p>
          <a:p>
            <a:pPr marL="0" marR="0">
              <a:lnSpc>
                <a:spcPct val="115000"/>
              </a:lnSpc>
              <a:spcBef>
                <a:spcPts val="0"/>
              </a:spcBef>
              <a:spcAft>
                <a:spcPts val="1000"/>
              </a:spcAft>
            </a:pPr>
            <a:r>
              <a:rPr lang="en-US" sz="1200" dirty="0">
                <a:effectLst/>
                <a:latin typeface="Tahoma"/>
                <a:ea typeface="Calibri"/>
                <a:cs typeface="Tahoma"/>
              </a:rPr>
              <a:t> </a:t>
            </a:r>
            <a:endParaRPr lang="en-US" sz="1100" dirty="0">
              <a:effectLst/>
              <a:latin typeface="Calibri"/>
              <a:ea typeface="Calibri"/>
              <a:cs typeface="Arial"/>
            </a:endParaRPr>
          </a:p>
          <a:p>
            <a:pPr marL="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22860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457200" marR="0">
              <a:lnSpc>
                <a:spcPct val="115000"/>
              </a:lnSpc>
              <a:spcBef>
                <a:spcPts val="0"/>
              </a:spcBef>
              <a:spcAft>
                <a:spcPts val="1000"/>
              </a:spcAft>
            </a:pPr>
            <a:r>
              <a:rPr lang="en-US" sz="1000" dirty="0">
                <a:effectLst/>
                <a:latin typeface="Tahoma"/>
                <a:ea typeface="Calibri"/>
                <a:cs typeface="Tahoma"/>
              </a:rPr>
              <a:t> </a:t>
            </a:r>
            <a:endParaRPr lang="en-US" sz="1100" dirty="0">
              <a:effectLst/>
              <a:latin typeface="Calibri"/>
              <a:ea typeface="Calibri"/>
              <a:cs typeface="Arial"/>
            </a:endParaRPr>
          </a:p>
        </p:txBody>
      </p:sp>
      <p:cxnSp>
        <p:nvCxnSpPr>
          <p:cNvPr id="13" name="Straight Connector 12"/>
          <p:cNvCxnSpPr/>
          <p:nvPr/>
        </p:nvCxnSpPr>
        <p:spPr>
          <a:xfrm flipH="1">
            <a:off x="6529070" y="13844270"/>
            <a:ext cx="1600200" cy="0"/>
          </a:xfrm>
          <a:prstGeom prst="line">
            <a:avLst/>
          </a:prstGeom>
          <a:noFill/>
          <a:ln w="3175" cap="flat" cmpd="sng" algn="ctr">
            <a:solidFill>
              <a:schemeClr val="tx1">
                <a:lumMod val="50000"/>
                <a:lumOff val="50000"/>
              </a:schemeClr>
            </a:solidFill>
            <a:prstDash val="solid"/>
            <a:headEnd type="none"/>
            <a:tailEnd type="none"/>
          </a:ln>
          <a:effectLst/>
        </p:spPr>
      </p:cxnSp>
      <p:cxnSp>
        <p:nvCxnSpPr>
          <p:cNvPr id="14" name="Straight Connector 13"/>
          <p:cNvCxnSpPr/>
          <p:nvPr/>
        </p:nvCxnSpPr>
        <p:spPr>
          <a:xfrm flipH="1">
            <a:off x="6681470" y="13996670"/>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15" name="Picture 14" descr="97a13808-c4bc-4bd1-917c-1a941d5ac582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31" y="0"/>
            <a:ext cx="3476002" cy="452282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2605" y="6966956"/>
            <a:ext cx="1138865" cy="1009420"/>
          </a:xfrm>
          <a:prstGeom prst="rect">
            <a:avLst/>
          </a:prstGeom>
        </p:spPr>
      </p:pic>
    </p:spTree>
    <p:extLst>
      <p:ext uri="{BB962C8B-B14F-4D97-AF65-F5344CB8AC3E}">
        <p14:creationId xmlns:p14="http://schemas.microsoft.com/office/powerpoint/2010/main" val="1703833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08"/>
            <a:ext cx="6172200" cy="609595"/>
          </a:xfrm>
        </p:spPr>
        <p:txBody>
          <a:bodyPr>
            <a:normAutofit/>
          </a:bodyPr>
          <a:lstStyle/>
          <a:p>
            <a:pPr algn="l"/>
            <a:r>
              <a:rPr lang="en-US" sz="1600" dirty="0">
                <a:latin typeface="Tahoma" charset="0"/>
                <a:ea typeface="Tahoma" charset="0"/>
                <a:cs typeface="Tahoma" charset="0"/>
              </a:rPr>
              <a:t>Continue </a:t>
            </a:r>
            <a:r>
              <a:rPr lang="en-US" sz="1600" dirty="0" smtClean="0">
                <a:latin typeface="Tahoma" charset="0"/>
                <a:ea typeface="Tahoma" charset="0"/>
                <a:cs typeface="Tahoma" charset="0"/>
              </a:rPr>
              <a:t>adrenocortical </a:t>
            </a:r>
            <a:r>
              <a:rPr lang="en-US" sz="1600" dirty="0">
                <a:latin typeface="Tahoma" charset="0"/>
                <a:ea typeface="Tahoma" charset="0"/>
                <a:cs typeface="Tahoma" charset="0"/>
              </a:rPr>
              <a:t>insufficiency </a:t>
            </a:r>
            <a:r>
              <a:rPr lang="en-US" sz="1600" dirty="0" smtClean="0">
                <a:latin typeface="Tahoma" charset="0"/>
                <a:ea typeface="Tahoma" charset="0"/>
                <a:cs typeface="Tahoma" charset="0"/>
              </a:rPr>
              <a:t>: </a:t>
            </a:r>
            <a:endParaRPr lang="ar-SA" sz="1600" dirty="0">
              <a:latin typeface="Tahoma" charset="0"/>
              <a:ea typeface="Tahoma" charset="0"/>
              <a:cs typeface="Tahoma" charset="0"/>
            </a:endParaRPr>
          </a:p>
        </p:txBody>
      </p:sp>
      <p:sp>
        <p:nvSpPr>
          <p:cNvPr id="3" name="Content Placeholder 2"/>
          <p:cNvSpPr>
            <a:spLocks noGrp="1"/>
          </p:cNvSpPr>
          <p:nvPr>
            <p:ph idx="1"/>
          </p:nvPr>
        </p:nvSpPr>
        <p:spPr>
          <a:xfrm>
            <a:off x="342900" y="975780"/>
            <a:ext cx="6172200" cy="6034617"/>
          </a:xfrm>
        </p:spPr>
        <p:txBody>
          <a:bodyPr>
            <a:normAutofit/>
          </a:bodyPr>
          <a:lstStyle/>
          <a:p>
            <a:r>
              <a:rPr lang="en-US" sz="1400" dirty="0">
                <a:latin typeface="Tahoma" charset="0"/>
                <a:ea typeface="Tahoma" charset="0"/>
                <a:cs typeface="Tahoma" charset="0"/>
              </a:rPr>
              <a:t>Three patterns of adrenocortical insufficiency </a:t>
            </a:r>
          </a:p>
          <a:p>
            <a:pPr>
              <a:buFont typeface="Wingdings" charset="2"/>
              <a:buChar char="Ø"/>
            </a:pPr>
            <a:r>
              <a:rPr lang="en-US" sz="1400" dirty="0" smtClean="0">
                <a:latin typeface="Tahoma" charset="0"/>
                <a:ea typeface="Tahoma" charset="0"/>
                <a:cs typeface="Tahoma" charset="0"/>
              </a:rPr>
              <a:t> </a:t>
            </a:r>
            <a:r>
              <a:rPr lang="en-US" sz="1400" dirty="0">
                <a:latin typeface="Tahoma" charset="0"/>
                <a:ea typeface="Tahoma" charset="0"/>
                <a:cs typeface="Tahoma" charset="0"/>
              </a:rPr>
              <a:t>Primary </a:t>
            </a:r>
            <a:r>
              <a:rPr lang="en-US" sz="1400" i="1" dirty="0">
                <a:solidFill>
                  <a:srgbClr val="FF0000"/>
                </a:solidFill>
                <a:latin typeface="Tahoma" charset="0"/>
                <a:ea typeface="Tahoma" charset="0"/>
                <a:cs typeface="Tahoma" charset="0"/>
              </a:rPr>
              <a:t>acute</a:t>
            </a:r>
            <a:r>
              <a:rPr lang="en-US" sz="1400" dirty="0">
                <a:latin typeface="Tahoma" charset="0"/>
                <a:ea typeface="Tahoma" charset="0"/>
                <a:cs typeface="Tahoma" charset="0"/>
              </a:rPr>
              <a:t> adrenocortical insufficiency (adrenal crisis)</a:t>
            </a:r>
          </a:p>
          <a:p>
            <a:pPr>
              <a:buFont typeface="Wingdings" charset="2"/>
              <a:buChar char="Ø"/>
            </a:pPr>
            <a:r>
              <a:rPr lang="en-US" sz="1400" dirty="0" smtClean="0">
                <a:latin typeface="Tahoma" charset="0"/>
                <a:ea typeface="Tahoma" charset="0"/>
                <a:cs typeface="Tahoma" charset="0"/>
              </a:rPr>
              <a:t> </a:t>
            </a:r>
            <a:r>
              <a:rPr lang="en-US" sz="1400" dirty="0">
                <a:latin typeface="Tahoma" charset="0"/>
                <a:ea typeface="Tahoma" charset="0"/>
                <a:cs typeface="Tahoma" charset="0"/>
              </a:rPr>
              <a:t>Primary </a:t>
            </a:r>
            <a:r>
              <a:rPr lang="en-US" sz="1400" i="1" dirty="0">
                <a:solidFill>
                  <a:srgbClr val="FF0000"/>
                </a:solidFill>
                <a:latin typeface="Tahoma" charset="0"/>
                <a:ea typeface="Tahoma" charset="0"/>
                <a:cs typeface="Tahoma" charset="0"/>
              </a:rPr>
              <a:t>chronic</a:t>
            </a:r>
            <a:r>
              <a:rPr lang="en-US" sz="1400" dirty="0">
                <a:latin typeface="Tahoma" charset="0"/>
                <a:ea typeface="Tahoma" charset="0"/>
                <a:cs typeface="Tahoma" charset="0"/>
              </a:rPr>
              <a:t> adrenocortical </a:t>
            </a:r>
            <a:r>
              <a:rPr lang="en-US" sz="1400" dirty="0" smtClean="0">
                <a:latin typeface="Tahoma" charset="0"/>
                <a:ea typeface="Tahoma" charset="0"/>
                <a:cs typeface="Tahoma" charset="0"/>
              </a:rPr>
              <a:t>insufficiency</a:t>
            </a:r>
            <a:r>
              <a:rPr lang="en-US" sz="1400" dirty="0" smtClean="0">
                <a:solidFill>
                  <a:srgbClr val="FF0000"/>
                </a:solidFill>
                <a:latin typeface="Tahoma" charset="0"/>
                <a:ea typeface="Tahoma" charset="0"/>
                <a:cs typeface="Tahoma" charset="0"/>
              </a:rPr>
              <a:t>(</a:t>
            </a:r>
            <a:r>
              <a:rPr lang="en-US" sz="1400" i="1" dirty="0" smtClean="0">
                <a:solidFill>
                  <a:srgbClr val="FF0000"/>
                </a:solidFill>
                <a:latin typeface="Tahoma" charset="0"/>
                <a:ea typeface="Tahoma" charset="0"/>
                <a:cs typeface="Tahoma" charset="0"/>
              </a:rPr>
              <a:t>Addison disease)</a:t>
            </a:r>
            <a:endParaRPr lang="en-US" sz="1400" dirty="0">
              <a:latin typeface="Tahoma" charset="0"/>
              <a:ea typeface="Tahoma" charset="0"/>
              <a:cs typeface="Tahoma" charset="0"/>
            </a:endParaRPr>
          </a:p>
          <a:p>
            <a:pPr>
              <a:buFont typeface="Wingdings" charset="2"/>
              <a:buChar char="Ø"/>
            </a:pPr>
            <a:r>
              <a:rPr lang="en-US" sz="1400" dirty="0" smtClean="0">
                <a:latin typeface="Tahoma" charset="0"/>
                <a:ea typeface="Tahoma" charset="0"/>
                <a:cs typeface="Tahoma" charset="0"/>
              </a:rPr>
              <a:t> </a:t>
            </a:r>
            <a:r>
              <a:rPr lang="en-US" sz="1400" dirty="0">
                <a:latin typeface="Tahoma" charset="0"/>
                <a:ea typeface="Tahoma" charset="0"/>
                <a:cs typeface="Tahoma" charset="0"/>
              </a:rPr>
              <a:t>Secondary adrenocortical </a:t>
            </a:r>
            <a:r>
              <a:rPr lang="en-US" sz="1400" dirty="0" smtClean="0">
                <a:latin typeface="Tahoma" charset="0"/>
                <a:ea typeface="Tahoma" charset="0"/>
                <a:cs typeface="Tahoma" charset="0"/>
              </a:rPr>
              <a:t>insufficiency</a:t>
            </a:r>
            <a:endParaRPr lang="en-US" sz="1400" dirty="0">
              <a:latin typeface="Tahoma" charset="0"/>
              <a:ea typeface="Tahoma" charset="0"/>
              <a:cs typeface="Tahoma" charset="0"/>
            </a:endParaRPr>
          </a:p>
          <a:p>
            <a:endParaRPr lang="en-US" sz="1400" b="1" dirty="0">
              <a:latin typeface="Tahoma" charset="0"/>
              <a:ea typeface="Tahoma" charset="0"/>
              <a:cs typeface="Tahoma" charset="0"/>
            </a:endParaRPr>
          </a:p>
        </p:txBody>
      </p:sp>
      <p:pic>
        <p:nvPicPr>
          <p:cNvPr id="4" name="Picture 2" descr="C:\Documents and Settings\Dr.Hala\My Documents\My Pictures\untitled.bmp">
            <a:extLst>
              <a:ext uri="{FF2B5EF4-FFF2-40B4-BE49-F238E27FC236}">
                <a16:creationId xmlns:a16="http://schemas.microsoft.com/office/drawing/2014/main" id="{30C02FC0-2D5F-4FBF-849F-D6D1D30DC42B}"/>
              </a:ext>
            </a:extLst>
          </p:cNvPr>
          <p:cNvPicPr>
            <a:picLocks noChangeAspect="1" noChangeArrowheads="1"/>
          </p:cNvPicPr>
          <p:nvPr/>
        </p:nvPicPr>
        <p:blipFill>
          <a:blip r:embed="rId2" cstate="print"/>
          <a:srcRect/>
          <a:stretch>
            <a:fillRect/>
          </a:stretch>
        </p:blipFill>
        <p:spPr bwMode="auto">
          <a:xfrm>
            <a:off x="3086100" y="4813955"/>
            <a:ext cx="3616569" cy="2692335"/>
          </a:xfrm>
          <a:prstGeom prst="rect">
            <a:avLst/>
          </a:prstGeom>
          <a:noFill/>
        </p:spPr>
      </p:pic>
      <p:sp>
        <p:nvSpPr>
          <p:cNvPr id="5" name="TextBox 4">
            <a:extLst>
              <a:ext uri="{FF2B5EF4-FFF2-40B4-BE49-F238E27FC236}">
                <a16:creationId xmlns:a16="http://schemas.microsoft.com/office/drawing/2014/main" id="{ACB5C655-95D6-4654-BAEB-C2CFFF24677A}"/>
              </a:ext>
            </a:extLst>
          </p:cNvPr>
          <p:cNvSpPr txBox="1"/>
          <p:nvPr/>
        </p:nvSpPr>
        <p:spPr>
          <a:xfrm>
            <a:off x="155331" y="4985419"/>
            <a:ext cx="2646485" cy="2339102"/>
          </a:xfrm>
          <a:prstGeom prst="rect">
            <a:avLst/>
          </a:prstGeom>
          <a:noFill/>
        </p:spPr>
        <p:txBody>
          <a:bodyPr wrap="square" rtlCol="0">
            <a:spAutoFit/>
          </a:bodyPr>
          <a:lstStyle/>
          <a:p>
            <a:r>
              <a:rPr lang="en-US" sz="1600" dirty="0">
                <a:solidFill>
                  <a:srgbClr val="FF0000"/>
                </a:solidFill>
                <a:latin typeface="Tahoma" charset="0"/>
                <a:ea typeface="Tahoma" charset="0"/>
                <a:cs typeface="Tahoma" charset="0"/>
              </a:rPr>
              <a:t>Waterhouse-</a:t>
            </a:r>
            <a:r>
              <a:rPr lang="en-US" sz="1600" dirty="0" err="1">
                <a:solidFill>
                  <a:srgbClr val="FF0000"/>
                </a:solidFill>
                <a:latin typeface="Tahoma" charset="0"/>
                <a:ea typeface="Tahoma" charset="0"/>
                <a:cs typeface="Tahoma" charset="0"/>
              </a:rPr>
              <a:t>Friderichsen</a:t>
            </a:r>
            <a:r>
              <a:rPr lang="en-US" sz="1600" dirty="0">
                <a:solidFill>
                  <a:srgbClr val="FF0000"/>
                </a:solidFill>
                <a:latin typeface="Tahoma" charset="0"/>
                <a:ea typeface="Tahoma" charset="0"/>
                <a:cs typeface="Tahoma" charset="0"/>
              </a:rPr>
              <a:t> </a:t>
            </a:r>
            <a:r>
              <a:rPr lang="en-US" sz="1600" dirty="0">
                <a:latin typeface="Tahoma" charset="0"/>
                <a:ea typeface="Tahoma" charset="0"/>
                <a:cs typeface="Tahoma" charset="0"/>
              </a:rPr>
              <a:t>syndrome. At autopsy, the adrenals were grossly </a:t>
            </a:r>
            <a:r>
              <a:rPr lang="en-US" sz="1600" dirty="0">
                <a:solidFill>
                  <a:srgbClr val="FF0000"/>
                </a:solidFill>
                <a:latin typeface="Tahoma" charset="0"/>
                <a:ea typeface="Tahoma" charset="0"/>
                <a:cs typeface="Tahoma" charset="0"/>
              </a:rPr>
              <a:t>hemorrhagic</a:t>
            </a:r>
            <a:r>
              <a:rPr lang="en-US" sz="1600" dirty="0">
                <a:latin typeface="Tahoma" charset="0"/>
                <a:ea typeface="Tahoma" charset="0"/>
                <a:cs typeface="Tahoma" charset="0"/>
              </a:rPr>
              <a:t> and </a:t>
            </a:r>
            <a:r>
              <a:rPr lang="en-US" sz="1600" dirty="0">
                <a:solidFill>
                  <a:srgbClr val="FF0000"/>
                </a:solidFill>
                <a:latin typeface="Tahoma" charset="0"/>
                <a:ea typeface="Tahoma" charset="0"/>
                <a:cs typeface="Tahoma" charset="0"/>
              </a:rPr>
              <a:t>shrunken</a:t>
            </a:r>
            <a:r>
              <a:rPr lang="en-US" sz="1600" dirty="0">
                <a:latin typeface="Tahoma" charset="0"/>
                <a:ea typeface="Tahoma" charset="0"/>
                <a:cs typeface="Tahoma" charset="0"/>
              </a:rPr>
              <a:t>; microscopically, little residual </a:t>
            </a:r>
            <a:r>
              <a:rPr lang="en-US" sz="1600" dirty="0">
                <a:solidFill>
                  <a:srgbClr val="FF0000"/>
                </a:solidFill>
                <a:latin typeface="Tahoma" charset="0"/>
                <a:ea typeface="Tahoma" charset="0"/>
                <a:cs typeface="Tahoma" charset="0"/>
              </a:rPr>
              <a:t>cortical architecture </a:t>
            </a:r>
            <a:r>
              <a:rPr lang="en-US" sz="1600" dirty="0">
                <a:latin typeface="Tahoma" charset="0"/>
                <a:ea typeface="Tahoma" charset="0"/>
                <a:cs typeface="Tahoma" charset="0"/>
              </a:rPr>
              <a:t>is </a:t>
            </a:r>
            <a:r>
              <a:rPr lang="en-US" sz="1600" dirty="0">
                <a:solidFill>
                  <a:srgbClr val="FF0000"/>
                </a:solidFill>
                <a:latin typeface="Tahoma" charset="0"/>
                <a:ea typeface="Tahoma" charset="0"/>
                <a:cs typeface="Tahoma" charset="0"/>
              </a:rPr>
              <a:t>discernible. Autoimmune adrenalitis</a:t>
            </a:r>
          </a:p>
          <a:p>
            <a:endParaRPr lang="en-US" dirty="0">
              <a:latin typeface="Tahoma" charset="0"/>
              <a:ea typeface="Tahoma" charset="0"/>
              <a:cs typeface="Tahoma" charset="0"/>
            </a:endParaRPr>
          </a:p>
        </p:txBody>
      </p:sp>
      <p:pic>
        <p:nvPicPr>
          <p:cNvPr id="6" name="Content Placeholder 3">
            <a:extLst>
              <a:ext uri="{FF2B5EF4-FFF2-40B4-BE49-F238E27FC236}">
                <a16:creationId xmlns:a16="http://schemas.microsoft.com/office/drawing/2014/main" id="{4BB550B0-E645-4CBD-A594-D677F089E776}"/>
              </a:ext>
            </a:extLst>
          </p:cNvPr>
          <p:cNvPicPr>
            <a:picLocks noChangeAspect="1"/>
          </p:cNvPicPr>
          <p:nvPr/>
        </p:nvPicPr>
        <p:blipFill>
          <a:blip r:embed="rId3"/>
          <a:stretch>
            <a:fillRect/>
          </a:stretch>
        </p:blipFill>
        <p:spPr>
          <a:xfrm>
            <a:off x="89154" y="3063294"/>
            <a:ext cx="6515100" cy="1358325"/>
          </a:xfrm>
          <a:prstGeom prst="rect">
            <a:avLst/>
          </a:prstGeom>
        </p:spPr>
      </p:pic>
      <p:sp>
        <p:nvSpPr>
          <p:cNvPr id="7" name="TextBox 6"/>
          <p:cNvSpPr txBox="1"/>
          <p:nvPr/>
        </p:nvSpPr>
        <p:spPr>
          <a:xfrm>
            <a:off x="0" y="2559351"/>
            <a:ext cx="2525972" cy="338554"/>
          </a:xfrm>
          <a:prstGeom prst="rect">
            <a:avLst/>
          </a:prstGeom>
          <a:noFill/>
        </p:spPr>
        <p:txBody>
          <a:bodyPr wrap="square" rtlCol="0">
            <a:spAutoFit/>
          </a:bodyPr>
          <a:lstStyle/>
          <a:p>
            <a:r>
              <a:rPr lang="en-US" sz="1600" dirty="0" smtClean="0">
                <a:latin typeface="Tahoma" charset="0"/>
                <a:ea typeface="Tahoma" charset="0"/>
                <a:cs typeface="Tahoma" charset="0"/>
              </a:rPr>
              <a:t>Primary Acute : </a:t>
            </a:r>
            <a:endParaRPr lang="en-US" sz="1600" dirty="0">
              <a:latin typeface="Tahoma" charset="0"/>
              <a:ea typeface="Tahoma" charset="0"/>
              <a:cs typeface="Tahoma" charset="0"/>
            </a:endParaRPr>
          </a:p>
        </p:txBody>
      </p:sp>
      <p:cxnSp>
        <p:nvCxnSpPr>
          <p:cNvPr id="9" name="Straight Arrow Connector 8"/>
          <p:cNvCxnSpPr/>
          <p:nvPr/>
        </p:nvCxnSpPr>
        <p:spPr>
          <a:xfrm flipH="1">
            <a:off x="5111496" y="4636008"/>
            <a:ext cx="585216" cy="3494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00600" y="4535424"/>
            <a:ext cx="978408" cy="246221"/>
          </a:xfrm>
          <a:prstGeom prst="rect">
            <a:avLst/>
          </a:prstGeom>
          <a:noFill/>
          <a:ln>
            <a:solidFill>
              <a:schemeClr val="dk1"/>
            </a:solidFill>
          </a:ln>
        </p:spPr>
        <p:txBody>
          <a:bodyPr wrap="square" rtlCol="0">
            <a:spAutoFit/>
          </a:bodyPr>
          <a:lstStyle/>
          <a:p>
            <a:r>
              <a:rPr lang="en-US" sz="1000" smtClean="0"/>
              <a:t>hemorrhage</a:t>
            </a:r>
            <a:endParaRPr lang="en-US" sz="1000"/>
          </a:p>
        </p:txBody>
      </p:sp>
    </p:spTree>
    <p:extLst>
      <p:ext uri="{BB962C8B-B14F-4D97-AF65-F5344CB8AC3E}">
        <p14:creationId xmlns:p14="http://schemas.microsoft.com/office/powerpoint/2010/main" val="247569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 y="103635"/>
            <a:ext cx="6172200" cy="6034617"/>
          </a:xfrm>
        </p:spPr>
        <p:txBody>
          <a:bodyPr>
            <a:normAutofit/>
          </a:bodyPr>
          <a:lstStyle/>
          <a:p>
            <a:pPr>
              <a:buFont typeface="Wingdings" charset="2"/>
              <a:buChar char="Ø"/>
            </a:pPr>
            <a:r>
              <a:rPr lang="en-US" sz="1400" dirty="0">
                <a:latin typeface="Tahoma" charset="0"/>
                <a:ea typeface="Tahoma" charset="0"/>
                <a:cs typeface="Tahoma" charset="0"/>
              </a:rPr>
              <a:t>Waterhouse-</a:t>
            </a:r>
            <a:r>
              <a:rPr lang="en-US" sz="1400" dirty="0" err="1">
                <a:latin typeface="Tahoma" charset="0"/>
                <a:ea typeface="Tahoma" charset="0"/>
                <a:cs typeface="Tahoma" charset="0"/>
              </a:rPr>
              <a:t>Friderichsen</a:t>
            </a:r>
            <a:r>
              <a:rPr lang="en-US" sz="1400" dirty="0">
                <a:latin typeface="Tahoma" charset="0"/>
                <a:ea typeface="Tahoma" charset="0"/>
                <a:cs typeface="Tahoma" charset="0"/>
              </a:rPr>
              <a:t> syndrome is classically associated with </a:t>
            </a:r>
            <a:r>
              <a:rPr lang="en-US" sz="1400" b="1" dirty="0">
                <a:solidFill>
                  <a:srgbClr val="FF0000"/>
                </a:solidFill>
                <a:latin typeface="Tahoma" charset="0"/>
                <a:ea typeface="Tahoma" charset="0"/>
                <a:cs typeface="Tahoma" charset="0"/>
              </a:rPr>
              <a:t>Neisseria </a:t>
            </a:r>
            <a:r>
              <a:rPr lang="en-US" sz="1400" b="1" dirty="0" err="1">
                <a:solidFill>
                  <a:srgbClr val="FF0000"/>
                </a:solidFill>
                <a:latin typeface="Tahoma" charset="0"/>
                <a:ea typeface="Tahoma" charset="0"/>
                <a:cs typeface="Tahoma" charset="0"/>
              </a:rPr>
              <a:t>meningitidis</a:t>
            </a:r>
            <a:r>
              <a:rPr lang="en-US" sz="1400" dirty="0">
                <a:latin typeface="Tahoma" charset="0"/>
                <a:ea typeface="Tahoma" charset="0"/>
                <a:cs typeface="Tahoma" charset="0"/>
              </a:rPr>
              <a:t> septicemia but can also be caused by other organisms, including Pseudomonas spp., pneumococci, and </a:t>
            </a:r>
            <a:r>
              <a:rPr lang="en-US" sz="1400" dirty="0" err="1">
                <a:latin typeface="Tahoma" charset="0"/>
                <a:ea typeface="Tahoma" charset="0"/>
                <a:cs typeface="Tahoma" charset="0"/>
              </a:rPr>
              <a:t>Haemophilus</a:t>
            </a:r>
            <a:r>
              <a:rPr lang="en-US" sz="1400" dirty="0">
                <a:latin typeface="Tahoma" charset="0"/>
                <a:ea typeface="Tahoma" charset="0"/>
                <a:cs typeface="Tahoma" charset="0"/>
              </a:rPr>
              <a:t> </a:t>
            </a:r>
            <a:r>
              <a:rPr lang="en-US" sz="1400" dirty="0" err="1">
                <a:latin typeface="Tahoma" charset="0"/>
                <a:ea typeface="Tahoma" charset="0"/>
                <a:cs typeface="Tahoma" charset="0"/>
              </a:rPr>
              <a:t>influenzae</a:t>
            </a:r>
            <a:r>
              <a:rPr lang="en-US" sz="1400" dirty="0">
                <a:latin typeface="Tahoma" charset="0"/>
                <a:ea typeface="Tahoma" charset="0"/>
                <a:cs typeface="Tahoma" charset="0"/>
              </a:rPr>
              <a:t>.</a:t>
            </a:r>
          </a:p>
          <a:p>
            <a:pPr>
              <a:buFont typeface="Wingdings" charset="2"/>
              <a:buChar char="Ø"/>
            </a:pPr>
            <a:r>
              <a:rPr lang="en-US" sz="1400" dirty="0">
                <a:latin typeface="Tahoma" charset="0"/>
                <a:ea typeface="Tahoma" charset="0"/>
                <a:cs typeface="Tahoma" charset="0"/>
              </a:rPr>
              <a:t> The pathogenesis of the Waterhouse-</a:t>
            </a:r>
            <a:r>
              <a:rPr lang="en-US" sz="1400" dirty="0" err="1">
                <a:latin typeface="Tahoma" charset="0"/>
                <a:ea typeface="Tahoma" charset="0"/>
                <a:cs typeface="Tahoma" charset="0"/>
              </a:rPr>
              <a:t>Friderichsen</a:t>
            </a:r>
            <a:r>
              <a:rPr lang="en-US" sz="1400" dirty="0">
                <a:latin typeface="Tahoma" charset="0"/>
                <a:ea typeface="Tahoma" charset="0"/>
                <a:cs typeface="Tahoma" charset="0"/>
              </a:rPr>
              <a:t> syndrome remains unclear but probably involves endotoxin-induced vascular injury with associated disseminated intravascular </a:t>
            </a:r>
            <a:r>
              <a:rPr lang="en-US" sz="1400" dirty="0" smtClean="0">
                <a:latin typeface="Tahoma" charset="0"/>
                <a:ea typeface="Tahoma" charset="0"/>
                <a:cs typeface="Tahoma" charset="0"/>
              </a:rPr>
              <a:t>coagulation. </a:t>
            </a:r>
          </a:p>
          <a:p>
            <a:pPr marL="0" indent="0">
              <a:buNone/>
            </a:pPr>
            <a:r>
              <a:rPr lang="en-US" sz="1050" dirty="0" smtClean="0">
                <a:solidFill>
                  <a:schemeClr val="bg1">
                    <a:lumMod val="50000"/>
                  </a:schemeClr>
                </a:solidFill>
                <a:latin typeface="Tahoma" charset="0"/>
                <a:ea typeface="Tahoma" charset="0"/>
                <a:cs typeface="Tahoma" charset="0"/>
              </a:rPr>
              <a:t>(</a:t>
            </a:r>
            <a:r>
              <a:rPr lang="en-US" sz="1400" dirty="0" smtClean="0">
                <a:latin typeface="Tahoma" charset="0"/>
                <a:ea typeface="Tahoma" charset="0"/>
                <a:cs typeface="Tahoma" charset="0"/>
              </a:rPr>
              <a:t> </a:t>
            </a:r>
            <a:r>
              <a:rPr lang="en-US" sz="1050" dirty="0" smtClean="0">
                <a:solidFill>
                  <a:schemeClr val="bg1">
                    <a:lumMod val="50000"/>
                  </a:schemeClr>
                </a:solidFill>
                <a:latin typeface="Tahoma" charset="0"/>
                <a:ea typeface="Tahoma" charset="0"/>
                <a:cs typeface="Tahoma" charset="0"/>
              </a:rPr>
              <a:t>First you get infected with the bacteria ”</a:t>
            </a:r>
            <a:r>
              <a:rPr lang="en-US" sz="1050" dirty="0">
                <a:solidFill>
                  <a:schemeClr val="bg1">
                    <a:lumMod val="50000"/>
                  </a:schemeClr>
                </a:solidFill>
                <a:latin typeface="Tahoma" charset="0"/>
                <a:ea typeface="Tahoma" charset="0"/>
                <a:cs typeface="Tahoma" charset="0"/>
              </a:rPr>
              <a:t>B</a:t>
            </a:r>
            <a:r>
              <a:rPr lang="en-US" sz="1050" dirty="0" smtClean="0">
                <a:solidFill>
                  <a:schemeClr val="bg1">
                    <a:lumMod val="50000"/>
                  </a:schemeClr>
                </a:solidFill>
                <a:latin typeface="Tahoma" charset="0"/>
                <a:ea typeface="Tahoma" charset="0"/>
                <a:cs typeface="Tahoma" charset="0"/>
              </a:rPr>
              <a:t>ACTEREMIA” &gt;Septicemia “Which is severe bacteremia”&gt; reaches the adrenal glands &gt; Causes hemorrhage of the adrenals due to the vascular injury caused by the bacteria” &gt; Failure of adrenals )</a:t>
            </a:r>
            <a:endParaRPr lang="en-US" sz="1050" dirty="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124753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EA8E-98EA-4BC4-87B9-E518B5A05D9E}"/>
              </a:ext>
            </a:extLst>
          </p:cNvPr>
          <p:cNvSpPr>
            <a:spLocks noGrp="1"/>
          </p:cNvSpPr>
          <p:nvPr>
            <p:ph type="title"/>
          </p:nvPr>
        </p:nvSpPr>
        <p:spPr>
          <a:xfrm>
            <a:off x="0" y="0"/>
            <a:ext cx="6172200" cy="609595"/>
          </a:xfrm>
        </p:spPr>
        <p:txBody>
          <a:bodyPr>
            <a:normAutofit fontScale="90000"/>
          </a:bodyPr>
          <a:lstStyle/>
          <a:p>
            <a:pPr algn="l"/>
            <a:r>
              <a:rPr lang="en-US" sz="2000" dirty="0">
                <a:solidFill>
                  <a:srgbClr val="FF0000"/>
                </a:solidFill>
                <a:latin typeface="Tahoma" charset="0"/>
                <a:ea typeface="Tahoma" charset="0"/>
                <a:cs typeface="Tahoma" charset="0"/>
              </a:rPr>
              <a:t>Chronic Adrenocortical Insufficiency</a:t>
            </a:r>
            <a:r>
              <a:rPr lang="en-US" sz="2000" dirty="0">
                <a:solidFill>
                  <a:srgbClr val="000000"/>
                </a:solidFill>
                <a:latin typeface="Tahoma" charset="0"/>
                <a:ea typeface="Tahoma" charset="0"/>
                <a:cs typeface="Tahoma" charset="0"/>
              </a:rPr>
              <a:t>: </a:t>
            </a:r>
            <a:r>
              <a:rPr lang="en-US" sz="2000" dirty="0">
                <a:solidFill>
                  <a:srgbClr val="FF0000"/>
                </a:solidFill>
                <a:latin typeface="Tahoma" charset="0"/>
                <a:ea typeface="Tahoma" charset="0"/>
                <a:cs typeface="Tahoma" charset="0"/>
              </a:rPr>
              <a:t>(Addison Disease)</a:t>
            </a:r>
            <a:endParaRPr lang="en-US" sz="1800" dirty="0">
              <a:solidFill>
                <a:srgbClr val="FF0000"/>
              </a:solidFill>
              <a:latin typeface="Tahoma" charset="0"/>
              <a:ea typeface="Tahoma" charset="0"/>
              <a:cs typeface="Tahoma" charset="0"/>
            </a:endParaRPr>
          </a:p>
        </p:txBody>
      </p:sp>
      <p:sp>
        <p:nvSpPr>
          <p:cNvPr id="3" name="Content Placeholder 2">
            <a:extLst>
              <a:ext uri="{FF2B5EF4-FFF2-40B4-BE49-F238E27FC236}">
                <a16:creationId xmlns:a16="http://schemas.microsoft.com/office/drawing/2014/main" id="{C18552CC-21D7-489E-9FE5-B356A982911F}"/>
              </a:ext>
            </a:extLst>
          </p:cNvPr>
          <p:cNvSpPr>
            <a:spLocks noGrp="1"/>
          </p:cNvSpPr>
          <p:nvPr>
            <p:ph idx="1"/>
          </p:nvPr>
        </p:nvSpPr>
        <p:spPr>
          <a:xfrm>
            <a:off x="306324" y="739493"/>
            <a:ext cx="6172200" cy="7069014"/>
          </a:xfrm>
        </p:spPr>
        <p:txBody>
          <a:bodyPr>
            <a:normAutofit/>
          </a:bodyPr>
          <a:lstStyle/>
          <a:p>
            <a:pPr>
              <a:buFont typeface="Wingdings" charset="2"/>
              <a:buChar char="Ø"/>
            </a:pPr>
            <a:r>
              <a:rPr lang="en-US" sz="1400" dirty="0">
                <a:solidFill>
                  <a:srgbClr val="000000"/>
                </a:solidFill>
                <a:latin typeface="Tahoma" charset="0"/>
                <a:ea typeface="Tahoma" charset="0"/>
                <a:cs typeface="Tahoma" charset="0"/>
              </a:rPr>
              <a:t>uncommon disorder resulting from </a:t>
            </a:r>
            <a:r>
              <a:rPr lang="en-US" sz="1400" b="1" dirty="0">
                <a:solidFill>
                  <a:srgbClr val="000000"/>
                </a:solidFill>
                <a:latin typeface="Tahoma" charset="0"/>
                <a:ea typeface="Tahoma" charset="0"/>
                <a:cs typeface="Tahoma" charset="0"/>
              </a:rPr>
              <a:t>progressive destruction of the adrenal cortex. </a:t>
            </a:r>
          </a:p>
          <a:p>
            <a:pPr marL="0" indent="0">
              <a:buNone/>
            </a:pPr>
            <a:r>
              <a:rPr lang="en-US" sz="1400" dirty="0">
                <a:solidFill>
                  <a:srgbClr val="000000"/>
                </a:solidFill>
                <a:latin typeface="Tahoma" charset="0"/>
                <a:ea typeface="Tahoma" charset="0"/>
                <a:cs typeface="Tahoma" charset="0"/>
              </a:rPr>
              <a:t>More than 90% of all cases are attributable to one of four </a:t>
            </a:r>
            <a:r>
              <a:rPr lang="en-US" sz="1400" dirty="0" smtClean="0">
                <a:solidFill>
                  <a:srgbClr val="000000"/>
                </a:solidFill>
                <a:latin typeface="Tahoma" charset="0"/>
                <a:ea typeface="Tahoma" charset="0"/>
                <a:cs typeface="Tahoma" charset="0"/>
              </a:rPr>
              <a:t>disorders:</a:t>
            </a:r>
          </a:p>
          <a:p>
            <a:pPr>
              <a:buFont typeface="Wingdings" charset="2"/>
              <a:buChar char="q"/>
            </a:pPr>
            <a:r>
              <a:rPr lang="en-US" sz="1400" dirty="0" smtClean="0">
                <a:solidFill>
                  <a:srgbClr val="000000"/>
                </a:solidFill>
                <a:latin typeface="Tahoma" charset="0"/>
                <a:ea typeface="Tahoma" charset="0"/>
                <a:cs typeface="Tahoma" charset="0"/>
              </a:rPr>
              <a:t>autoimmune </a:t>
            </a:r>
            <a:r>
              <a:rPr lang="en-US" sz="1400" dirty="0" err="1" smtClean="0">
                <a:solidFill>
                  <a:srgbClr val="000000"/>
                </a:solidFill>
                <a:latin typeface="Tahoma" charset="0"/>
                <a:ea typeface="Tahoma" charset="0"/>
                <a:cs typeface="Tahoma" charset="0"/>
              </a:rPr>
              <a:t>adrenalitis</a:t>
            </a:r>
            <a:r>
              <a:rPr lang="en-US" sz="1400" dirty="0" smtClean="0">
                <a:solidFill>
                  <a:srgbClr val="000000"/>
                </a:solidFill>
                <a:latin typeface="Tahoma" charset="0"/>
                <a:ea typeface="Tahoma" charset="0"/>
                <a:cs typeface="Tahoma" charset="0"/>
              </a:rPr>
              <a:t> (Most common, Autoimmune destruction of steroid producing cells and auto-antibodies)</a:t>
            </a:r>
          </a:p>
          <a:p>
            <a:pPr>
              <a:buFont typeface="Wingdings" charset="2"/>
              <a:buChar char="q"/>
            </a:pPr>
            <a:r>
              <a:rPr lang="en-US" sz="1400" dirty="0" smtClean="0">
                <a:solidFill>
                  <a:srgbClr val="000000"/>
                </a:solidFill>
                <a:latin typeface="Tahoma" charset="0"/>
                <a:ea typeface="Tahoma" charset="0"/>
                <a:cs typeface="Tahoma" charset="0"/>
              </a:rPr>
              <a:t>tuberculosis</a:t>
            </a:r>
          </a:p>
          <a:p>
            <a:pPr>
              <a:buFont typeface="Wingdings" charset="2"/>
              <a:buChar char="q"/>
            </a:pPr>
            <a:r>
              <a:rPr lang="en-US" sz="1400" dirty="0" smtClean="0">
                <a:solidFill>
                  <a:srgbClr val="000000"/>
                </a:solidFill>
                <a:latin typeface="Tahoma" charset="0"/>
                <a:ea typeface="Tahoma" charset="0"/>
                <a:cs typeface="Tahoma" charset="0"/>
              </a:rPr>
              <a:t> </a:t>
            </a:r>
            <a:r>
              <a:rPr lang="en-US" sz="1400" dirty="0">
                <a:solidFill>
                  <a:srgbClr val="000000"/>
                </a:solidFill>
                <a:latin typeface="Tahoma" charset="0"/>
                <a:ea typeface="Tahoma" charset="0"/>
                <a:cs typeface="Tahoma" charset="0"/>
              </a:rPr>
              <a:t>the acquired immune deficiency syndrome (</a:t>
            </a:r>
            <a:r>
              <a:rPr lang="en-US" sz="1400" dirty="0" smtClean="0">
                <a:solidFill>
                  <a:srgbClr val="000000"/>
                </a:solidFill>
                <a:latin typeface="Tahoma" charset="0"/>
                <a:ea typeface="Tahoma" charset="0"/>
                <a:cs typeface="Tahoma" charset="0"/>
              </a:rPr>
              <a:t>AIDS</a:t>
            </a:r>
            <a:r>
              <a:rPr lang="en-US" sz="1400" dirty="0">
                <a:solidFill>
                  <a:srgbClr val="000000"/>
                </a:solidFill>
                <a:latin typeface="Tahoma" charset="0"/>
                <a:ea typeface="Tahoma" charset="0"/>
                <a:cs typeface="Tahoma" charset="0"/>
              </a:rPr>
              <a:t>)</a:t>
            </a:r>
            <a:endParaRPr lang="en-US" sz="1400" dirty="0" smtClean="0">
              <a:solidFill>
                <a:srgbClr val="000000"/>
              </a:solidFill>
              <a:latin typeface="Tahoma" charset="0"/>
              <a:ea typeface="Tahoma" charset="0"/>
              <a:cs typeface="Tahoma" charset="0"/>
            </a:endParaRPr>
          </a:p>
          <a:p>
            <a:pPr>
              <a:buFont typeface="Wingdings" charset="2"/>
              <a:buChar char="q"/>
            </a:pPr>
            <a:r>
              <a:rPr lang="en-US" sz="1400" dirty="0">
                <a:solidFill>
                  <a:srgbClr val="000000"/>
                </a:solidFill>
                <a:latin typeface="Tahoma" charset="0"/>
                <a:ea typeface="Tahoma" charset="0"/>
                <a:cs typeface="Tahoma" charset="0"/>
              </a:rPr>
              <a:t> metastatic cancer </a:t>
            </a:r>
          </a:p>
          <a:p>
            <a:pPr>
              <a:buFont typeface="Wingdings" charset="2"/>
              <a:buChar char="Ø"/>
            </a:pPr>
            <a:endParaRPr lang="en-US" sz="1400" dirty="0">
              <a:solidFill>
                <a:srgbClr val="000000"/>
              </a:solidFill>
              <a:latin typeface="Tahoma" charset="0"/>
              <a:ea typeface="Tahoma" charset="0"/>
              <a:cs typeface="Tahoma" charset="0"/>
            </a:endParaRPr>
          </a:p>
          <a:p>
            <a:pPr marL="0" indent="0">
              <a:buNone/>
            </a:pPr>
            <a:r>
              <a:rPr lang="en-US" sz="1600" dirty="0">
                <a:solidFill>
                  <a:srgbClr val="FF0000"/>
                </a:solidFill>
                <a:latin typeface="Tahoma" charset="0"/>
                <a:ea typeface="Tahoma" charset="0"/>
                <a:cs typeface="Tahoma" charset="0"/>
              </a:rPr>
              <a:t>Clinical features:</a:t>
            </a:r>
          </a:p>
          <a:p>
            <a:pPr>
              <a:buFont typeface="Wingdings" charset="2"/>
              <a:buChar char="Ø"/>
            </a:pPr>
            <a:r>
              <a:rPr lang="en-US" sz="1400" dirty="0">
                <a:latin typeface="Tahoma" charset="0"/>
                <a:ea typeface="Tahoma" charset="0"/>
                <a:cs typeface="Tahoma" charset="0"/>
              </a:rPr>
              <a:t>Gastrointestinal disturbances are common and include anorexia, nausea, vomiting, weight loss, and diarrhea.</a:t>
            </a:r>
          </a:p>
          <a:p>
            <a:pPr>
              <a:buFont typeface="Wingdings" charset="2"/>
              <a:buChar char="Ø"/>
            </a:pPr>
            <a:r>
              <a:rPr lang="en-US" sz="1400" dirty="0">
                <a:latin typeface="Tahoma" charset="0"/>
                <a:ea typeface="Tahoma" charset="0"/>
                <a:cs typeface="Tahoma" charset="0"/>
              </a:rPr>
              <a:t> In patients with primary adrenal disease, increased levels of ACTH precursor hormone stimulate melanocytes, with resultant </a:t>
            </a:r>
            <a:r>
              <a:rPr lang="en-US" sz="1400" dirty="0">
                <a:solidFill>
                  <a:srgbClr val="FF0000"/>
                </a:solidFill>
                <a:latin typeface="Tahoma" charset="0"/>
                <a:ea typeface="Tahoma" charset="0"/>
                <a:cs typeface="Tahoma" charset="0"/>
              </a:rPr>
              <a:t>hyperpigmentation of the skin </a:t>
            </a:r>
            <a:r>
              <a:rPr lang="en-US" sz="1400" dirty="0">
                <a:latin typeface="Tahoma" charset="0"/>
                <a:ea typeface="Tahoma" charset="0"/>
                <a:cs typeface="Tahoma" charset="0"/>
              </a:rPr>
              <a:t>and mucosal surfaces</a:t>
            </a:r>
            <a:r>
              <a:rPr lang="en-US" sz="1400" dirty="0">
                <a:solidFill>
                  <a:srgbClr val="92D050"/>
                </a:solidFill>
                <a:latin typeface="Tahoma" charset="0"/>
                <a:ea typeface="Tahoma" charset="0"/>
                <a:cs typeface="Tahoma" charset="0"/>
              </a:rPr>
              <a:t>.(</a:t>
            </a:r>
            <a:r>
              <a:rPr lang="en-US" sz="1400" dirty="0" err="1">
                <a:solidFill>
                  <a:srgbClr val="92D050"/>
                </a:solidFill>
                <a:latin typeface="Tahoma" charset="0"/>
                <a:ea typeface="Tahoma" charset="0"/>
                <a:cs typeface="Tahoma" charset="0"/>
              </a:rPr>
              <a:t>e.g</a:t>
            </a:r>
            <a:r>
              <a:rPr lang="en-US" sz="1400" dirty="0">
                <a:solidFill>
                  <a:srgbClr val="92D050"/>
                </a:solidFill>
                <a:latin typeface="Tahoma" charset="0"/>
                <a:ea typeface="Tahoma" charset="0"/>
                <a:cs typeface="Tahoma" charset="0"/>
              </a:rPr>
              <a:t>: in lips)</a:t>
            </a:r>
          </a:p>
          <a:p>
            <a:pPr>
              <a:buFont typeface="Wingdings" charset="2"/>
              <a:buChar char="Ø"/>
            </a:pPr>
            <a:r>
              <a:rPr lang="en-US" sz="1400" dirty="0">
                <a:latin typeface="Tahoma" charset="0"/>
                <a:ea typeface="Tahoma" charset="0"/>
                <a:cs typeface="Tahoma" charset="0"/>
              </a:rPr>
              <a:t>Decreased mineralocorticoid (aldosterone) activity in patients with primary adrenal insufficiency results in potassium retention and sodium loss, with consequent hyperkalemia, hyponatremia, volume depletion, and hypotension, whereas secondary hypoadrenalism is characterized by deficient cortisol and androgen output but normal or near-normal aldosterone synthesis. </a:t>
            </a:r>
          </a:p>
          <a:p>
            <a:pPr>
              <a:buFont typeface="Wingdings" charset="2"/>
              <a:buChar char="Ø"/>
            </a:pPr>
            <a:r>
              <a:rPr lang="en-US" sz="1400" dirty="0">
                <a:latin typeface="Tahoma" charset="0"/>
                <a:ea typeface="Tahoma" charset="0"/>
                <a:cs typeface="Tahoma" charset="0"/>
              </a:rPr>
              <a:t>Hypoglycemia occasionally may occur. </a:t>
            </a:r>
          </a:p>
          <a:p>
            <a:pPr>
              <a:buFont typeface="Wingdings" charset="2"/>
              <a:buChar char="Ø"/>
            </a:pPr>
            <a:r>
              <a:rPr lang="en-US" sz="1400" dirty="0">
                <a:latin typeface="Tahoma" charset="0"/>
                <a:ea typeface="Tahoma" charset="0"/>
                <a:cs typeface="Tahoma" charset="0"/>
              </a:rPr>
              <a:t>Stresses such as infections, trauma, or surgical procedures in affected patients may precipitate an acute </a:t>
            </a:r>
            <a:r>
              <a:rPr lang="en-US" sz="1400" dirty="0">
                <a:solidFill>
                  <a:srgbClr val="FF0000"/>
                </a:solidFill>
                <a:latin typeface="Tahoma" charset="0"/>
                <a:ea typeface="Tahoma" charset="0"/>
                <a:cs typeface="Tahoma" charset="0"/>
              </a:rPr>
              <a:t>adrenal crisis</a:t>
            </a:r>
            <a:r>
              <a:rPr lang="en-US" sz="1400" dirty="0">
                <a:latin typeface="Tahoma" charset="0"/>
                <a:ea typeface="Tahoma" charset="0"/>
                <a:cs typeface="Tahoma" charset="0"/>
              </a:rPr>
              <a:t>, manifested by intractable vomiting, abdominal pain, hypotension, coma, and vascular collapse. </a:t>
            </a:r>
            <a:r>
              <a:rPr lang="en-US" sz="1400" dirty="0">
                <a:solidFill>
                  <a:srgbClr val="FF0000"/>
                </a:solidFill>
                <a:latin typeface="Tahoma" charset="0"/>
                <a:ea typeface="Tahoma" charset="0"/>
                <a:cs typeface="Tahoma" charset="0"/>
              </a:rPr>
              <a:t>Death follows rapidly unless corticosteroids are replaced immediately.</a:t>
            </a:r>
            <a:endParaRPr lang="ar-SA" sz="1400" dirty="0">
              <a:solidFill>
                <a:srgbClr val="FF0000"/>
              </a:solidFill>
              <a:latin typeface="Tahoma" charset="0"/>
              <a:ea typeface="Tahoma" charset="0"/>
              <a:cs typeface="Tahoma" charset="0"/>
            </a:endParaRPr>
          </a:p>
          <a:p>
            <a:pPr marL="0" indent="0">
              <a:buNone/>
            </a:pPr>
            <a:endParaRPr lang="ar-SA" sz="1400" dirty="0">
              <a:solidFill>
                <a:srgbClr val="FF0000"/>
              </a:solidFill>
            </a:endParaRPr>
          </a:p>
          <a:p>
            <a:endParaRPr lang="en-US" sz="1400" dirty="0"/>
          </a:p>
        </p:txBody>
      </p:sp>
    </p:spTree>
    <p:extLst>
      <p:ext uri="{BB962C8B-B14F-4D97-AF65-F5344CB8AC3E}">
        <p14:creationId xmlns:p14="http://schemas.microsoft.com/office/powerpoint/2010/main" val="420532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892" y="716283"/>
            <a:ext cx="6172200" cy="6034617"/>
          </a:xfrm>
        </p:spPr>
        <p:txBody>
          <a:bodyPr>
            <a:normAutofit/>
          </a:bodyPr>
          <a:lstStyle/>
          <a:p>
            <a:pPr>
              <a:buFont typeface="Wingdings" charset="2"/>
              <a:buChar char="Ø"/>
            </a:pPr>
            <a:r>
              <a:rPr lang="en-US" sz="1400" b="1" dirty="0">
                <a:latin typeface="Tahoma" charset="0"/>
                <a:ea typeface="Tahoma" charset="0"/>
                <a:cs typeface="Tahoma" charset="0"/>
              </a:rPr>
              <a:t>Primary autoimmune </a:t>
            </a:r>
            <a:r>
              <a:rPr lang="en-US" sz="1400" b="1" dirty="0" err="1">
                <a:latin typeface="Tahoma" charset="0"/>
                <a:ea typeface="Tahoma" charset="0"/>
                <a:cs typeface="Tahoma" charset="0"/>
              </a:rPr>
              <a:t>adrenalitis</a:t>
            </a:r>
            <a:r>
              <a:rPr lang="en-US" sz="1400" dirty="0">
                <a:latin typeface="Tahoma" charset="0"/>
                <a:ea typeface="Tahoma" charset="0"/>
                <a:cs typeface="Tahoma" charset="0"/>
              </a:rPr>
              <a:t> is characterized by irregularly </a:t>
            </a:r>
            <a:r>
              <a:rPr lang="en-US" sz="1400" dirty="0">
                <a:solidFill>
                  <a:srgbClr val="FF0000"/>
                </a:solidFill>
                <a:latin typeface="Tahoma" charset="0"/>
                <a:ea typeface="Tahoma" charset="0"/>
                <a:cs typeface="Tahoma" charset="0"/>
              </a:rPr>
              <a:t>shrunken glands</a:t>
            </a:r>
            <a:r>
              <a:rPr lang="en-US" sz="1400" dirty="0">
                <a:latin typeface="Tahoma" charset="0"/>
                <a:ea typeface="Tahoma" charset="0"/>
                <a:cs typeface="Tahoma" charset="0"/>
              </a:rPr>
              <a:t>, which may be exceedingly difficult to identify within the suprarenal adipose tissue.</a:t>
            </a:r>
          </a:p>
          <a:p>
            <a:pPr>
              <a:buFont typeface="Wingdings" charset="2"/>
              <a:buChar char="Ø"/>
            </a:pPr>
            <a:r>
              <a:rPr lang="en-US" sz="1400" dirty="0">
                <a:latin typeface="Tahoma" charset="0"/>
                <a:ea typeface="Tahoma" charset="0"/>
                <a:cs typeface="Tahoma" charset="0"/>
              </a:rPr>
              <a:t> On histologic examination, the cortex contains only scattered residual cortical cells in a collapsed network of connective tissue. A variable lymphoid infiltrate is present in the cortex and may extend into the subjacent medulla </a:t>
            </a:r>
          </a:p>
          <a:p>
            <a:pPr>
              <a:buFont typeface="Wingdings" charset="2"/>
              <a:buChar char="Ø"/>
            </a:pPr>
            <a:r>
              <a:rPr lang="en-US" sz="1400" dirty="0">
                <a:latin typeface="Tahoma" charset="0"/>
                <a:ea typeface="Tahoma" charset="0"/>
                <a:cs typeface="Tahoma" charset="0"/>
              </a:rPr>
              <a:t> In </a:t>
            </a:r>
            <a:r>
              <a:rPr lang="en-US" sz="1400" dirty="0">
                <a:solidFill>
                  <a:srgbClr val="FF0000"/>
                </a:solidFill>
                <a:latin typeface="Tahoma" charset="0"/>
                <a:ea typeface="Tahoma" charset="0"/>
                <a:cs typeface="Tahoma" charset="0"/>
              </a:rPr>
              <a:t>tuberculosis or fungal diseases</a:t>
            </a:r>
            <a:r>
              <a:rPr lang="en-US" sz="1400" dirty="0">
                <a:latin typeface="Tahoma" charset="0"/>
                <a:ea typeface="Tahoma" charset="0"/>
                <a:cs typeface="Tahoma" charset="0"/>
              </a:rPr>
              <a:t>, the adrenal architecture may be effaced by a </a:t>
            </a:r>
            <a:r>
              <a:rPr lang="en-US" sz="1400" dirty="0">
                <a:solidFill>
                  <a:srgbClr val="FF0000"/>
                </a:solidFill>
                <a:latin typeface="Tahoma" charset="0"/>
                <a:ea typeface="Tahoma" charset="0"/>
                <a:cs typeface="Tahoma" charset="0"/>
              </a:rPr>
              <a:t>granulomatous inflammatory reaction</a:t>
            </a:r>
            <a:r>
              <a:rPr lang="en-US" sz="1400" dirty="0">
                <a:latin typeface="Tahoma" charset="0"/>
                <a:ea typeface="Tahoma" charset="0"/>
                <a:cs typeface="Tahoma" charset="0"/>
              </a:rPr>
              <a:t> identical to that </a:t>
            </a:r>
            <a:r>
              <a:rPr lang="en-US" sz="1400" dirty="0" smtClean="0">
                <a:latin typeface="Tahoma" charset="0"/>
                <a:ea typeface="Tahoma" charset="0"/>
                <a:cs typeface="Tahoma" charset="0"/>
              </a:rPr>
              <a:t>encountered </a:t>
            </a:r>
            <a:r>
              <a:rPr lang="en-US" sz="1400" dirty="0">
                <a:latin typeface="Tahoma" charset="0"/>
                <a:ea typeface="Tahoma" charset="0"/>
                <a:cs typeface="Tahoma" charset="0"/>
              </a:rPr>
              <a:t>in other sites of </a:t>
            </a:r>
            <a:r>
              <a:rPr lang="en-US" sz="1400" dirty="0" smtClean="0">
                <a:latin typeface="Tahoma" charset="0"/>
                <a:ea typeface="Tahoma" charset="0"/>
                <a:cs typeface="Tahoma" charset="0"/>
              </a:rPr>
              <a:t>infection.</a:t>
            </a:r>
            <a:endParaRPr lang="en-US" sz="1400" dirty="0">
              <a:latin typeface="Tahoma" charset="0"/>
              <a:ea typeface="Tahoma" charset="0"/>
              <a:cs typeface="Tahoma" charset="0"/>
            </a:endParaRPr>
          </a:p>
        </p:txBody>
      </p:sp>
      <p:sp>
        <p:nvSpPr>
          <p:cNvPr id="4" name="TextBox 3"/>
          <p:cNvSpPr txBox="1"/>
          <p:nvPr/>
        </p:nvSpPr>
        <p:spPr>
          <a:xfrm>
            <a:off x="0" y="173736"/>
            <a:ext cx="1792224" cy="369332"/>
          </a:xfrm>
          <a:prstGeom prst="rect">
            <a:avLst/>
          </a:prstGeom>
          <a:noFill/>
        </p:spPr>
        <p:txBody>
          <a:bodyPr wrap="square" rtlCol="0">
            <a:spAutoFit/>
          </a:bodyPr>
          <a:lstStyle/>
          <a:p>
            <a:r>
              <a:rPr lang="en-US" dirty="0" smtClean="0">
                <a:latin typeface="Tahoma" charset="0"/>
                <a:ea typeface="Tahoma" charset="0"/>
                <a:cs typeface="Tahoma" charset="0"/>
              </a:rPr>
              <a:t>Morphology </a:t>
            </a:r>
            <a:endParaRPr lang="en-US" dirty="0">
              <a:latin typeface="Tahoma" charset="0"/>
              <a:ea typeface="Tahoma" charset="0"/>
              <a:cs typeface="Tahoma" charset="0"/>
            </a:endParaRPr>
          </a:p>
        </p:txBody>
      </p:sp>
    </p:spTree>
    <p:extLst>
      <p:ext uri="{BB962C8B-B14F-4D97-AF65-F5344CB8AC3E}">
        <p14:creationId xmlns:p14="http://schemas.microsoft.com/office/powerpoint/2010/main" val="213146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57C0-96FF-4CD2-B59E-ADC36EB96CA6}"/>
              </a:ext>
            </a:extLst>
          </p:cNvPr>
          <p:cNvSpPr>
            <a:spLocks noGrp="1"/>
          </p:cNvSpPr>
          <p:nvPr>
            <p:ph type="title"/>
          </p:nvPr>
        </p:nvSpPr>
        <p:spPr>
          <a:xfrm>
            <a:off x="0" y="91865"/>
            <a:ext cx="6172200" cy="609595"/>
          </a:xfrm>
        </p:spPr>
        <p:txBody>
          <a:bodyPr>
            <a:normAutofit/>
          </a:bodyPr>
          <a:lstStyle/>
          <a:p>
            <a:pPr algn="l"/>
            <a:r>
              <a:rPr lang="en-US" sz="1800" cap="all" dirty="0">
                <a:latin typeface="Tahoma" charset="0"/>
                <a:ea typeface="Tahoma" charset="0"/>
                <a:cs typeface="Tahoma" charset="0"/>
              </a:rPr>
              <a:t>ADRENOCORTICAL NEOPLASMS:</a:t>
            </a:r>
            <a:endParaRPr lang="en-US" sz="1800" dirty="0">
              <a:latin typeface="Tahoma" charset="0"/>
              <a:ea typeface="Tahoma" charset="0"/>
              <a:cs typeface="Tahoma" charset="0"/>
            </a:endParaRPr>
          </a:p>
        </p:txBody>
      </p:sp>
      <p:sp>
        <p:nvSpPr>
          <p:cNvPr id="3" name="Content Placeholder 2">
            <a:extLst>
              <a:ext uri="{FF2B5EF4-FFF2-40B4-BE49-F238E27FC236}">
                <a16:creationId xmlns:a16="http://schemas.microsoft.com/office/drawing/2014/main" id="{B2210526-6DE0-4915-B737-2CF8EE24FD92}"/>
              </a:ext>
            </a:extLst>
          </p:cNvPr>
          <p:cNvSpPr>
            <a:spLocks noGrp="1"/>
          </p:cNvSpPr>
          <p:nvPr>
            <p:ph idx="1"/>
          </p:nvPr>
        </p:nvSpPr>
        <p:spPr>
          <a:xfrm>
            <a:off x="315468" y="701460"/>
            <a:ext cx="6172200" cy="7992371"/>
          </a:xfrm>
        </p:spPr>
        <p:txBody>
          <a:bodyPr>
            <a:normAutofit/>
          </a:bodyPr>
          <a:lstStyle/>
          <a:p>
            <a:pPr fontAlgn="base"/>
            <a:r>
              <a:rPr lang="en-US" sz="1400" dirty="0">
                <a:latin typeface="Tahoma" charset="0"/>
                <a:ea typeface="Tahoma" charset="0"/>
                <a:cs typeface="Tahoma" charset="0"/>
              </a:rPr>
              <a:t>While </a:t>
            </a:r>
            <a:r>
              <a:rPr lang="en-US" sz="1400" dirty="0">
                <a:solidFill>
                  <a:srgbClr val="FF0000"/>
                </a:solidFill>
                <a:latin typeface="Tahoma" charset="0"/>
                <a:ea typeface="Tahoma" charset="0"/>
                <a:cs typeface="Tahoma" charset="0"/>
              </a:rPr>
              <a:t>functional adenomas </a:t>
            </a:r>
            <a:r>
              <a:rPr lang="en-US" sz="1400" dirty="0">
                <a:latin typeface="Tahoma" charset="0"/>
                <a:ea typeface="Tahoma" charset="0"/>
                <a:cs typeface="Tahoma" charset="0"/>
              </a:rPr>
              <a:t>are most commonly associated with </a:t>
            </a:r>
            <a:r>
              <a:rPr lang="en-US" sz="1400" dirty="0">
                <a:solidFill>
                  <a:srgbClr val="FF0000"/>
                </a:solidFill>
                <a:latin typeface="Tahoma" charset="0"/>
                <a:ea typeface="Tahoma" charset="0"/>
                <a:cs typeface="Tahoma" charset="0"/>
              </a:rPr>
              <a:t>hyperaldosteronism</a:t>
            </a:r>
            <a:r>
              <a:rPr lang="en-US" sz="1400" dirty="0">
                <a:latin typeface="Tahoma" charset="0"/>
                <a:ea typeface="Tahoma" charset="0"/>
                <a:cs typeface="Tahoma" charset="0"/>
              </a:rPr>
              <a:t> and with </a:t>
            </a:r>
            <a:r>
              <a:rPr lang="en-US" sz="1400" dirty="0">
                <a:solidFill>
                  <a:srgbClr val="FF0000"/>
                </a:solidFill>
                <a:latin typeface="Tahoma" charset="0"/>
                <a:ea typeface="Tahoma" charset="0"/>
                <a:cs typeface="Tahoma" charset="0"/>
              </a:rPr>
              <a:t>Cushing syndrome,</a:t>
            </a:r>
            <a:r>
              <a:rPr lang="en-US" sz="1400" dirty="0">
                <a:latin typeface="Tahoma" charset="0"/>
                <a:ea typeface="Tahoma" charset="0"/>
                <a:cs typeface="Tahoma" charset="0"/>
              </a:rPr>
              <a:t> a virializing neoplasm </a:t>
            </a:r>
            <a:r>
              <a:rPr lang="en-US" sz="1000" dirty="0" smtClean="0">
                <a:solidFill>
                  <a:schemeClr val="bg1">
                    <a:lumMod val="50000"/>
                  </a:schemeClr>
                </a:solidFill>
                <a:latin typeface="Tahoma" charset="0"/>
                <a:ea typeface="Tahoma" charset="0"/>
                <a:cs typeface="Tahoma" charset="0"/>
              </a:rPr>
              <a:t>(</a:t>
            </a:r>
            <a:r>
              <a:rPr lang="en-US" sz="1000" dirty="0" err="1" smtClean="0">
                <a:solidFill>
                  <a:schemeClr val="bg1">
                    <a:lumMod val="50000"/>
                  </a:schemeClr>
                </a:solidFill>
                <a:latin typeface="Tahoma" charset="0"/>
                <a:ea typeface="Tahoma" charset="0"/>
                <a:cs typeface="Tahoma" charset="0"/>
              </a:rPr>
              <a:t>Androngens</a:t>
            </a:r>
            <a:r>
              <a:rPr lang="en-US" sz="1000" dirty="0" smtClean="0">
                <a:solidFill>
                  <a:schemeClr val="bg1">
                    <a:lumMod val="50000"/>
                  </a:schemeClr>
                </a:solidFill>
                <a:latin typeface="Tahoma" charset="0"/>
                <a:ea typeface="Tahoma" charset="0"/>
                <a:cs typeface="Tahoma" charset="0"/>
              </a:rPr>
              <a:t>)</a:t>
            </a:r>
            <a:r>
              <a:rPr lang="en-US" sz="1400" dirty="0" smtClean="0">
                <a:latin typeface="Tahoma" charset="0"/>
                <a:ea typeface="Tahoma" charset="0"/>
                <a:cs typeface="Tahoma" charset="0"/>
              </a:rPr>
              <a:t>is </a:t>
            </a:r>
            <a:r>
              <a:rPr lang="en-US" sz="1400" dirty="0">
                <a:latin typeface="Tahoma" charset="0"/>
                <a:ea typeface="Tahoma" charset="0"/>
                <a:cs typeface="Tahoma" charset="0"/>
              </a:rPr>
              <a:t>more likely to be a </a:t>
            </a:r>
            <a:r>
              <a:rPr lang="en-US" sz="1400" dirty="0">
                <a:solidFill>
                  <a:srgbClr val="FF0000"/>
                </a:solidFill>
                <a:latin typeface="Tahoma" charset="0"/>
                <a:ea typeface="Tahoma" charset="0"/>
                <a:cs typeface="Tahoma" charset="0"/>
              </a:rPr>
              <a:t>carcinoma. </a:t>
            </a:r>
          </a:p>
          <a:p>
            <a:pPr fontAlgn="base"/>
            <a:r>
              <a:rPr lang="en-US" sz="1400" dirty="0">
                <a:solidFill>
                  <a:srgbClr val="FF0000"/>
                </a:solidFill>
                <a:latin typeface="Tahoma" charset="0"/>
                <a:ea typeface="Tahoma" charset="0"/>
                <a:cs typeface="Tahoma" charset="0"/>
              </a:rPr>
              <a:t>Not all adrenocortical neoplasm</a:t>
            </a:r>
            <a:r>
              <a:rPr lang="en-US" sz="1400" dirty="0">
                <a:latin typeface="Tahoma" charset="0"/>
                <a:ea typeface="Tahoma" charset="0"/>
                <a:cs typeface="Tahoma" charset="0"/>
              </a:rPr>
              <a:t>s, however, elaborate steroid hormones. </a:t>
            </a:r>
          </a:p>
          <a:p>
            <a:pPr fontAlgn="base"/>
            <a:r>
              <a:rPr lang="en-US" sz="1400" dirty="0">
                <a:solidFill>
                  <a:srgbClr val="FF0000"/>
                </a:solidFill>
                <a:latin typeface="Tahoma" charset="0"/>
                <a:ea typeface="Tahoma" charset="0"/>
                <a:cs typeface="Tahoma" charset="0"/>
              </a:rPr>
              <a:t>Determination of whether </a:t>
            </a:r>
            <a:r>
              <a:rPr lang="en-US" sz="1400" dirty="0">
                <a:latin typeface="Tahoma" charset="0"/>
                <a:ea typeface="Tahoma" charset="0"/>
                <a:cs typeface="Tahoma" charset="0"/>
              </a:rPr>
              <a:t>a cortical neoplasm is functional or not is based on clinical evaluation and measurement of the hormone or its metabolites in the laboratory.</a:t>
            </a:r>
          </a:p>
          <a:p>
            <a:r>
              <a:rPr lang="en-US" sz="1400" dirty="0">
                <a:latin typeface="Tahoma" charset="0"/>
                <a:ea typeface="Tahoma" charset="0"/>
                <a:cs typeface="Tahoma" charset="0"/>
              </a:rPr>
              <a:t>Most </a:t>
            </a:r>
            <a:r>
              <a:rPr lang="en-US" sz="1400" dirty="0">
                <a:solidFill>
                  <a:srgbClr val="FF0000"/>
                </a:solidFill>
                <a:latin typeface="Tahoma" charset="0"/>
                <a:ea typeface="Tahoma" charset="0"/>
                <a:cs typeface="Tahoma" charset="0"/>
              </a:rPr>
              <a:t>cortical adenomas do not cause hyperfunction and usually are encountered as incidental findings</a:t>
            </a:r>
            <a:r>
              <a:rPr lang="en-US" sz="1400" dirty="0">
                <a:latin typeface="Tahoma" charset="0"/>
                <a:ea typeface="Tahoma" charset="0"/>
                <a:cs typeface="Tahoma" charset="0"/>
              </a:rPr>
              <a:t> at the time of autopsy or during </a:t>
            </a:r>
            <a:r>
              <a:rPr lang="en-US" sz="1400" dirty="0">
                <a:solidFill>
                  <a:srgbClr val="FF0000"/>
                </a:solidFill>
                <a:latin typeface="Tahoma" charset="0"/>
                <a:ea typeface="Tahoma" charset="0"/>
                <a:cs typeface="Tahoma" charset="0"/>
              </a:rPr>
              <a:t>abdominal imaging</a:t>
            </a:r>
            <a:r>
              <a:rPr lang="en-US" sz="1400" dirty="0">
                <a:latin typeface="Tahoma" charset="0"/>
                <a:ea typeface="Tahoma" charset="0"/>
                <a:cs typeface="Tahoma" charset="0"/>
              </a:rPr>
              <a:t> for an unrelated </a:t>
            </a:r>
            <a:r>
              <a:rPr lang="en-US" sz="1400" dirty="0" smtClean="0">
                <a:latin typeface="Tahoma" charset="0"/>
                <a:ea typeface="Tahoma" charset="0"/>
                <a:cs typeface="Tahoma" charset="0"/>
              </a:rPr>
              <a:t>cause.</a:t>
            </a:r>
            <a:endParaRPr lang="en-US" sz="1400" dirty="0">
              <a:latin typeface="Tahoma" charset="0"/>
              <a:ea typeface="Tahoma" charset="0"/>
              <a:cs typeface="Tahoma" charset="0"/>
            </a:endParaRPr>
          </a:p>
          <a:p>
            <a:r>
              <a:rPr lang="en-US" sz="1400" dirty="0">
                <a:latin typeface="Tahoma" charset="0"/>
                <a:ea typeface="Tahoma" charset="0"/>
                <a:cs typeface="Tahoma" charset="0"/>
              </a:rPr>
              <a:t>On cut surface, </a:t>
            </a:r>
            <a:r>
              <a:rPr lang="en-US" sz="1400" dirty="0">
                <a:solidFill>
                  <a:srgbClr val="FF0000"/>
                </a:solidFill>
                <a:latin typeface="Tahoma" charset="0"/>
                <a:ea typeface="Tahoma" charset="0"/>
                <a:cs typeface="Tahoma" charset="0"/>
              </a:rPr>
              <a:t>adenomas usually are yellow to yellow-brown, owing to the presence of lipid within the neoplastic cells </a:t>
            </a:r>
            <a:r>
              <a:rPr lang="en-US" sz="1400" dirty="0">
                <a:latin typeface="Tahoma" charset="0"/>
                <a:ea typeface="Tahoma" charset="0"/>
                <a:cs typeface="Tahoma" charset="0"/>
              </a:rPr>
              <a:t>. As a general rule they are small, averaging 1 to 2 cm in diameter. </a:t>
            </a:r>
          </a:p>
          <a:p>
            <a:r>
              <a:rPr lang="en-US" sz="1400" dirty="0">
                <a:latin typeface="Tahoma" charset="0"/>
                <a:ea typeface="Tahoma" charset="0"/>
                <a:cs typeface="Tahoma" charset="0"/>
              </a:rPr>
              <a:t>On </a:t>
            </a:r>
            <a:r>
              <a:rPr lang="en-US" sz="1400" dirty="0">
                <a:solidFill>
                  <a:srgbClr val="FF0000"/>
                </a:solidFill>
                <a:latin typeface="Tahoma" charset="0"/>
                <a:ea typeface="Tahoma" charset="0"/>
                <a:cs typeface="Tahoma" charset="0"/>
              </a:rPr>
              <a:t>microscopic examination</a:t>
            </a:r>
            <a:r>
              <a:rPr lang="en-US" sz="1400" dirty="0">
                <a:latin typeface="Tahoma" charset="0"/>
                <a:ea typeface="Tahoma" charset="0"/>
                <a:cs typeface="Tahoma" charset="0"/>
              </a:rPr>
              <a:t>, adenomas are composed of cells similar to those populating </a:t>
            </a:r>
            <a:r>
              <a:rPr lang="en-US" sz="1400" dirty="0">
                <a:solidFill>
                  <a:srgbClr val="FF0000"/>
                </a:solidFill>
                <a:latin typeface="Tahoma" charset="0"/>
                <a:ea typeface="Tahoma" charset="0"/>
                <a:cs typeface="Tahoma" charset="0"/>
              </a:rPr>
              <a:t>the normal adrenal cortex</a:t>
            </a:r>
            <a:r>
              <a:rPr lang="en-US" sz="1400" dirty="0">
                <a:latin typeface="Tahoma" charset="0"/>
                <a:ea typeface="Tahoma" charset="0"/>
                <a:cs typeface="Tahoma" charset="0"/>
              </a:rPr>
              <a:t>. The nuclei tend to be small, although </a:t>
            </a:r>
            <a:r>
              <a:rPr lang="en-US" sz="1400" dirty="0">
                <a:solidFill>
                  <a:srgbClr val="FF0000"/>
                </a:solidFill>
                <a:latin typeface="Tahoma" charset="0"/>
                <a:ea typeface="Tahoma" charset="0"/>
                <a:cs typeface="Tahoma" charset="0"/>
              </a:rPr>
              <a:t>some degree of pleomorphism </a:t>
            </a:r>
            <a:r>
              <a:rPr lang="en-US" sz="1400" dirty="0">
                <a:latin typeface="Tahoma" charset="0"/>
                <a:ea typeface="Tahoma" charset="0"/>
                <a:cs typeface="Tahoma" charset="0"/>
              </a:rPr>
              <a:t>may be encountered </a:t>
            </a:r>
            <a:r>
              <a:rPr lang="en-US" sz="1400" dirty="0">
                <a:solidFill>
                  <a:srgbClr val="FF0000"/>
                </a:solidFill>
                <a:latin typeface="Tahoma" charset="0"/>
                <a:ea typeface="Tahoma" charset="0"/>
                <a:cs typeface="Tahoma" charset="0"/>
              </a:rPr>
              <a:t>even in benign lesions</a:t>
            </a:r>
            <a:r>
              <a:rPr lang="en-US" sz="1400" dirty="0">
                <a:latin typeface="Tahoma" charset="0"/>
                <a:ea typeface="Tahoma" charset="0"/>
                <a:cs typeface="Tahoma" charset="0"/>
              </a:rPr>
              <a:t> (endocrine atypia). The cytoplasm of the </a:t>
            </a:r>
            <a:r>
              <a:rPr lang="en-US" sz="1400" dirty="0">
                <a:solidFill>
                  <a:srgbClr val="FF0000"/>
                </a:solidFill>
                <a:latin typeface="Tahoma" charset="0"/>
                <a:ea typeface="Tahoma" charset="0"/>
                <a:cs typeface="Tahoma" charset="0"/>
              </a:rPr>
              <a:t>neoplastic cells </a:t>
            </a:r>
            <a:r>
              <a:rPr lang="en-US" sz="1400" dirty="0">
                <a:latin typeface="Tahoma" charset="0"/>
                <a:ea typeface="Tahoma" charset="0"/>
                <a:cs typeface="Tahoma" charset="0"/>
              </a:rPr>
              <a:t>ranges from eosinophilic to vacuolated, depending on </a:t>
            </a:r>
            <a:r>
              <a:rPr lang="en-US" sz="1400" dirty="0">
                <a:solidFill>
                  <a:srgbClr val="FF0000"/>
                </a:solidFill>
                <a:latin typeface="Tahoma" charset="0"/>
                <a:ea typeface="Tahoma" charset="0"/>
                <a:cs typeface="Tahoma" charset="0"/>
              </a:rPr>
              <a:t>their lipid content; mitotic activity generally is </a:t>
            </a:r>
            <a:r>
              <a:rPr lang="en-US" sz="1400" dirty="0" smtClean="0">
                <a:solidFill>
                  <a:srgbClr val="FF0000"/>
                </a:solidFill>
                <a:latin typeface="Tahoma" charset="0"/>
                <a:ea typeface="Tahoma" charset="0"/>
                <a:cs typeface="Tahoma" charset="0"/>
              </a:rPr>
              <a:t>inconspicuous</a:t>
            </a:r>
            <a:r>
              <a:rPr lang="en-US" sz="1400" baseline="30000" dirty="0">
                <a:solidFill>
                  <a:schemeClr val="bg1">
                    <a:lumMod val="50000"/>
                  </a:schemeClr>
                </a:solidFill>
                <a:latin typeface="Tahoma" charset="0"/>
                <a:ea typeface="Tahoma" charset="0"/>
                <a:cs typeface="Tahoma" charset="0"/>
              </a:rPr>
              <a:t>2</a:t>
            </a:r>
            <a:r>
              <a:rPr lang="en-US" sz="1400" dirty="0" smtClean="0">
                <a:solidFill>
                  <a:srgbClr val="FF0000"/>
                </a:solidFill>
                <a:latin typeface="Tahoma" charset="0"/>
                <a:ea typeface="Tahoma" charset="0"/>
                <a:cs typeface="Tahoma" charset="0"/>
              </a:rPr>
              <a:t>.</a:t>
            </a:r>
            <a:endParaRPr lang="en-US" sz="1400" dirty="0">
              <a:solidFill>
                <a:srgbClr val="FF0000"/>
              </a:solidFill>
              <a:latin typeface="Tahoma" charset="0"/>
              <a:ea typeface="Tahoma" charset="0"/>
              <a:cs typeface="Tahoma" charset="0"/>
            </a:endParaRPr>
          </a:p>
          <a:p>
            <a:pPr marL="0" indent="0">
              <a:buNone/>
            </a:pPr>
            <a:endParaRPr lang="en-US" sz="1600" b="1" dirty="0" smtClean="0">
              <a:latin typeface="Tahoma" charset="0"/>
              <a:ea typeface="Tahoma" charset="0"/>
              <a:cs typeface="Tahoma" charset="0"/>
            </a:endParaRPr>
          </a:p>
          <a:p>
            <a:pPr marL="0" indent="0">
              <a:buNone/>
            </a:pPr>
            <a:r>
              <a:rPr lang="en-US" sz="1600" b="1" dirty="0" smtClean="0">
                <a:latin typeface="Tahoma" charset="0"/>
                <a:ea typeface="Tahoma" charset="0"/>
                <a:cs typeface="Tahoma" charset="0"/>
              </a:rPr>
              <a:t>Adrenocortical carcinomas</a:t>
            </a:r>
          </a:p>
          <a:p>
            <a:pPr marL="0" indent="0">
              <a:buNone/>
            </a:pPr>
            <a:r>
              <a:rPr lang="en-US" sz="1400" dirty="0">
                <a:latin typeface="Tahoma" charset="0"/>
                <a:ea typeface="Tahoma" charset="0"/>
                <a:cs typeface="Tahoma" charset="0"/>
              </a:rPr>
              <a:t> are rare neoplasms that may occur at any age, including in childhood. </a:t>
            </a:r>
          </a:p>
          <a:p>
            <a:pPr>
              <a:buFont typeface="Wingdings" charset="2"/>
              <a:buChar char="Ø"/>
            </a:pPr>
            <a:r>
              <a:rPr lang="en-US" sz="1400" dirty="0">
                <a:latin typeface="Tahoma" charset="0"/>
                <a:ea typeface="Tahoma" charset="0"/>
                <a:cs typeface="Tahoma" charset="0"/>
              </a:rPr>
              <a:t>Two rare inherited causes of adrenal cortical carcinomas are Li-</a:t>
            </a:r>
            <a:r>
              <a:rPr lang="en-US" sz="1400" dirty="0" err="1">
                <a:latin typeface="Tahoma" charset="0"/>
                <a:ea typeface="Tahoma" charset="0"/>
                <a:cs typeface="Tahoma" charset="0"/>
              </a:rPr>
              <a:t>Fraumeni</a:t>
            </a:r>
            <a:r>
              <a:rPr lang="en-US" sz="1400" dirty="0">
                <a:latin typeface="Tahoma" charset="0"/>
                <a:ea typeface="Tahoma" charset="0"/>
                <a:cs typeface="Tahoma" charset="0"/>
              </a:rPr>
              <a:t> syndrome and Beckwith-Wiedemann syndrome .</a:t>
            </a:r>
          </a:p>
          <a:p>
            <a:pPr>
              <a:buFont typeface="Wingdings" charset="2"/>
              <a:buChar char="Ø"/>
            </a:pPr>
            <a:r>
              <a:rPr lang="en-US" sz="1400" dirty="0">
                <a:latin typeface="Tahoma" charset="0"/>
                <a:ea typeface="Tahoma" charset="0"/>
                <a:cs typeface="Tahoma" charset="0"/>
              </a:rPr>
              <a:t> In most cases, adrenocortical carcinomas are large, invasive lesions that </a:t>
            </a:r>
            <a:r>
              <a:rPr lang="en-US" sz="1400" dirty="0">
                <a:solidFill>
                  <a:srgbClr val="FF0000"/>
                </a:solidFill>
                <a:latin typeface="Tahoma" charset="0"/>
                <a:ea typeface="Tahoma" charset="0"/>
                <a:cs typeface="Tahoma" charset="0"/>
              </a:rPr>
              <a:t>efface the native adrenal gland. </a:t>
            </a:r>
          </a:p>
          <a:p>
            <a:pPr>
              <a:buFont typeface="Wingdings" charset="2"/>
              <a:buChar char="Ø"/>
            </a:pPr>
            <a:r>
              <a:rPr lang="en-US" sz="1400" dirty="0">
                <a:latin typeface="Tahoma" charset="0"/>
                <a:ea typeface="Tahoma" charset="0"/>
                <a:cs typeface="Tahoma" charset="0"/>
              </a:rPr>
              <a:t>On cut surface, adrenocortical carcinomas typically are </a:t>
            </a:r>
            <a:r>
              <a:rPr lang="en-US" sz="1400" dirty="0" smtClean="0">
                <a:latin typeface="Tahoma" charset="0"/>
                <a:ea typeface="Tahoma" charset="0"/>
                <a:cs typeface="Tahoma" charset="0"/>
              </a:rPr>
              <a:t>variegated</a:t>
            </a:r>
            <a:r>
              <a:rPr lang="en-US" sz="1400" baseline="30000" dirty="0">
                <a:solidFill>
                  <a:schemeClr val="bg1">
                    <a:lumMod val="50000"/>
                  </a:schemeClr>
                </a:solidFill>
                <a:latin typeface="Tahoma" charset="0"/>
                <a:ea typeface="Tahoma" charset="0"/>
                <a:cs typeface="Tahoma" charset="0"/>
              </a:rPr>
              <a:t>3</a:t>
            </a:r>
            <a:r>
              <a:rPr lang="en-US" sz="1400" dirty="0" smtClean="0">
                <a:latin typeface="Tahoma" charset="0"/>
                <a:ea typeface="Tahoma" charset="0"/>
                <a:cs typeface="Tahoma" charset="0"/>
              </a:rPr>
              <a:t>, </a:t>
            </a:r>
            <a:r>
              <a:rPr lang="en-US" sz="1400" dirty="0">
                <a:latin typeface="Tahoma" charset="0"/>
                <a:ea typeface="Tahoma" charset="0"/>
                <a:cs typeface="Tahoma" charset="0"/>
              </a:rPr>
              <a:t>poorly demarcated lesions containing areas of </a:t>
            </a:r>
            <a:r>
              <a:rPr lang="en-US" sz="1400" dirty="0">
                <a:solidFill>
                  <a:srgbClr val="FF0000"/>
                </a:solidFill>
                <a:latin typeface="Tahoma" charset="0"/>
                <a:ea typeface="Tahoma" charset="0"/>
                <a:cs typeface="Tahoma" charset="0"/>
              </a:rPr>
              <a:t>necrosis, hemorrhage, and cystic change </a:t>
            </a:r>
          </a:p>
          <a:p>
            <a:endParaRPr lang="en-US" sz="1600" dirty="0">
              <a:solidFill>
                <a:srgbClr val="FF0000"/>
              </a:solidFill>
            </a:endParaRPr>
          </a:p>
          <a:p>
            <a:pPr fontAlgn="base"/>
            <a:endParaRPr lang="en-US" sz="1200" cap="all" dirty="0"/>
          </a:p>
          <a:p>
            <a:endParaRPr lang="en-US" dirty="0"/>
          </a:p>
        </p:txBody>
      </p:sp>
      <p:sp>
        <p:nvSpPr>
          <p:cNvPr id="4" name="TextBox 3"/>
          <p:cNvSpPr txBox="1"/>
          <p:nvPr/>
        </p:nvSpPr>
        <p:spPr>
          <a:xfrm>
            <a:off x="82296" y="8693831"/>
            <a:ext cx="4736592" cy="400110"/>
          </a:xfrm>
          <a:prstGeom prst="rect">
            <a:avLst/>
          </a:prstGeom>
          <a:noFill/>
        </p:spPr>
        <p:txBody>
          <a:bodyPr wrap="square" rtlCol="0">
            <a:spAutoFit/>
          </a:bodyPr>
          <a:lstStyle/>
          <a:p>
            <a:r>
              <a:rPr lang="en-US" sz="1000" dirty="0" smtClean="0">
                <a:solidFill>
                  <a:schemeClr val="bg1">
                    <a:lumMod val="50000"/>
                  </a:schemeClr>
                </a:solidFill>
                <a:latin typeface="Tahoma" charset="0"/>
                <a:ea typeface="Tahoma" charset="0"/>
                <a:cs typeface="Tahoma" charset="0"/>
              </a:rPr>
              <a:t>2:Not clearly visible </a:t>
            </a:r>
          </a:p>
          <a:p>
            <a:r>
              <a:rPr lang="en-US" sz="1000" dirty="0" smtClean="0">
                <a:solidFill>
                  <a:schemeClr val="bg1">
                    <a:lumMod val="50000"/>
                  </a:schemeClr>
                </a:solidFill>
                <a:latin typeface="Tahoma" charset="0"/>
                <a:ea typeface="Tahoma" charset="0"/>
                <a:cs typeface="Tahoma" charset="0"/>
              </a:rPr>
              <a:t>3:Not Homogeneous </a:t>
            </a:r>
            <a:endParaRPr lang="en-US" sz="1000" dirty="0">
              <a:solidFill>
                <a:schemeClr val="bg1">
                  <a:lumMod val="50000"/>
                </a:schemeClr>
              </a:solidFill>
              <a:latin typeface="Tahoma" charset="0"/>
              <a:ea typeface="Tahoma" charset="0"/>
              <a:cs typeface="Tahoma" charset="0"/>
            </a:endParaRPr>
          </a:p>
        </p:txBody>
      </p:sp>
      <p:pic>
        <p:nvPicPr>
          <p:cNvPr id="5" name="Content Placeholder 3">
            <a:extLst>
              <a:ext uri="{FF2B5EF4-FFF2-40B4-BE49-F238E27FC236}">
                <a16:creationId xmlns:a16="http://schemas.microsoft.com/office/drawing/2014/main" id="{ADC61C05-AB06-4F64-9041-1534E9B64B74}"/>
              </a:ext>
            </a:extLst>
          </p:cNvPr>
          <p:cNvPicPr>
            <a:picLocks noChangeAspect="1"/>
          </p:cNvPicPr>
          <p:nvPr/>
        </p:nvPicPr>
        <p:blipFill>
          <a:blip r:embed="rId2"/>
          <a:stretch>
            <a:fillRect/>
          </a:stretch>
        </p:blipFill>
        <p:spPr>
          <a:xfrm>
            <a:off x="2377440" y="7666609"/>
            <a:ext cx="1417320" cy="902678"/>
          </a:xfrm>
          <a:prstGeom prst="rect">
            <a:avLst/>
          </a:prstGeom>
        </p:spPr>
      </p:pic>
      <p:pic>
        <p:nvPicPr>
          <p:cNvPr id="6" name="Content Placeholder 3">
            <a:extLst>
              <a:ext uri="{FF2B5EF4-FFF2-40B4-BE49-F238E27FC236}">
                <a16:creationId xmlns:a16="http://schemas.microsoft.com/office/drawing/2014/main" id="{9CC0EB05-048F-48C1-81F7-9E0A83F99598}"/>
              </a:ext>
            </a:extLst>
          </p:cNvPr>
          <p:cNvPicPr>
            <a:picLocks noChangeAspect="1"/>
          </p:cNvPicPr>
          <p:nvPr/>
        </p:nvPicPr>
        <p:blipFill>
          <a:blip r:embed="rId3"/>
          <a:stretch>
            <a:fillRect/>
          </a:stretch>
        </p:blipFill>
        <p:spPr>
          <a:xfrm>
            <a:off x="4110228" y="7666609"/>
            <a:ext cx="1574280" cy="902678"/>
          </a:xfrm>
          <a:prstGeom prst="rect">
            <a:avLst/>
          </a:prstGeom>
        </p:spPr>
      </p:pic>
      <p:sp>
        <p:nvSpPr>
          <p:cNvPr id="7" name="TextBox 6"/>
          <p:cNvSpPr txBox="1"/>
          <p:nvPr/>
        </p:nvSpPr>
        <p:spPr>
          <a:xfrm>
            <a:off x="5797296" y="7666609"/>
            <a:ext cx="1005840" cy="861774"/>
          </a:xfrm>
          <a:prstGeom prst="rect">
            <a:avLst/>
          </a:prstGeom>
          <a:noFill/>
          <a:ln>
            <a:solidFill>
              <a:schemeClr val="dk1"/>
            </a:solidFill>
          </a:ln>
        </p:spPr>
        <p:txBody>
          <a:bodyPr wrap="square" rtlCol="0">
            <a:spAutoFit/>
          </a:bodyPr>
          <a:lstStyle/>
          <a:p>
            <a:r>
              <a:rPr lang="en-US" sz="1000" dirty="0" smtClean="0"/>
              <a:t>You can see anaplastic cells with prominent nuclei </a:t>
            </a:r>
            <a:r>
              <a:rPr lang="en-US" sz="1000" smtClean="0"/>
              <a:t>and mitosis</a:t>
            </a:r>
            <a:endParaRPr lang="en-US" sz="1000"/>
          </a:p>
        </p:txBody>
      </p:sp>
    </p:spTree>
    <p:extLst>
      <p:ext uri="{BB962C8B-B14F-4D97-AF65-F5344CB8AC3E}">
        <p14:creationId xmlns:p14="http://schemas.microsoft.com/office/powerpoint/2010/main" val="324615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71043F-8EB2-4F7D-AE23-A337A7405DA3}"/>
              </a:ext>
            </a:extLst>
          </p:cNvPr>
          <p:cNvSpPr txBox="1"/>
          <p:nvPr/>
        </p:nvSpPr>
        <p:spPr>
          <a:xfrm>
            <a:off x="114417" y="150524"/>
            <a:ext cx="6435969" cy="5724644"/>
          </a:xfrm>
          <a:prstGeom prst="rect">
            <a:avLst/>
          </a:prstGeom>
          <a:noFill/>
        </p:spPr>
        <p:txBody>
          <a:bodyPr wrap="square" rtlCol="0">
            <a:spAutoFit/>
          </a:bodyPr>
          <a:lstStyle/>
          <a:p>
            <a:r>
              <a:rPr lang="en-US" dirty="0" err="1" smtClean="0">
                <a:latin typeface="Tahoma" charset="0"/>
                <a:ea typeface="Tahoma" charset="0"/>
                <a:cs typeface="Tahoma" charset="0"/>
              </a:rPr>
              <a:t>Pheochromocytoma</a:t>
            </a:r>
            <a:endParaRPr lang="en-US" sz="2000" dirty="0">
              <a:latin typeface="Tahoma" charset="0"/>
              <a:ea typeface="Tahoma" charset="0"/>
              <a:cs typeface="Tahoma" charset="0"/>
            </a:endParaRPr>
          </a:p>
          <a:p>
            <a:endParaRPr lang="en-US" sz="2000" b="1" dirty="0"/>
          </a:p>
          <a:p>
            <a:pPr marL="342900" indent="-342900">
              <a:buFont typeface="Wingdings" charset="2"/>
              <a:buChar char="Ø"/>
            </a:pPr>
            <a:r>
              <a:rPr lang="en-US" sz="1400" dirty="0">
                <a:latin typeface="Tahoma" charset="0"/>
                <a:ea typeface="Tahoma" charset="0"/>
                <a:cs typeface="Tahoma" charset="0"/>
              </a:rPr>
              <a:t>Pheochromocytomas(chromaffin cells ) secret catecholamines</a:t>
            </a:r>
          </a:p>
          <a:p>
            <a:pPr marL="342900" indent="-342900">
              <a:buFont typeface="Wingdings" charset="2"/>
              <a:buChar char="Ø"/>
            </a:pPr>
            <a:r>
              <a:rPr lang="en-US" sz="1400" dirty="0">
                <a:latin typeface="Tahoma" charset="0"/>
                <a:ea typeface="Tahoma" charset="0"/>
                <a:cs typeface="Tahoma" charset="0"/>
              </a:rPr>
              <a:t>Similar to aldosterone-secreting adenomas, give rise to surgically </a:t>
            </a:r>
            <a:r>
              <a:rPr lang="en-US" sz="1400" dirty="0">
                <a:solidFill>
                  <a:srgbClr val="FF0000"/>
                </a:solidFill>
                <a:latin typeface="Tahoma" charset="0"/>
                <a:ea typeface="Tahoma" charset="0"/>
                <a:cs typeface="Tahoma" charset="0"/>
              </a:rPr>
              <a:t>correctable forms of hypertension.</a:t>
            </a:r>
          </a:p>
          <a:p>
            <a:r>
              <a:rPr lang="en-US" sz="1400" dirty="0">
                <a:latin typeface="Tahoma" charset="0"/>
                <a:ea typeface="Tahoma" charset="0"/>
                <a:cs typeface="Tahoma" charset="0"/>
              </a:rPr>
              <a:t>	</a:t>
            </a:r>
            <a:endParaRPr lang="en-US" sz="1400" dirty="0" smtClean="0">
              <a:latin typeface="Tahoma" charset="0"/>
              <a:ea typeface="Tahoma" charset="0"/>
              <a:cs typeface="Tahoma" charset="0"/>
            </a:endParaRPr>
          </a:p>
          <a:p>
            <a:r>
              <a:rPr lang="en-US" sz="1400" dirty="0" smtClean="0">
                <a:solidFill>
                  <a:schemeClr val="bg1">
                    <a:lumMod val="50000"/>
                  </a:schemeClr>
                </a:solidFill>
                <a:latin typeface="Tahoma" charset="0"/>
                <a:ea typeface="Tahoma" charset="0"/>
                <a:cs typeface="Tahoma" charset="0"/>
              </a:rPr>
              <a:t>“</a:t>
            </a:r>
            <a:r>
              <a:rPr lang="en-US" sz="1400" dirty="0" err="1" smtClean="0">
                <a:solidFill>
                  <a:schemeClr val="bg1">
                    <a:lumMod val="50000"/>
                  </a:schemeClr>
                </a:solidFill>
                <a:latin typeface="Tahoma" charset="0"/>
                <a:ea typeface="Tahoma" charset="0"/>
                <a:cs typeface="Tahoma" charset="0"/>
              </a:rPr>
              <a:t>Pheochromocytomas</a:t>
            </a:r>
            <a:r>
              <a:rPr lang="en-US" sz="1400" dirty="0" smtClean="0">
                <a:solidFill>
                  <a:schemeClr val="bg1">
                    <a:lumMod val="50000"/>
                  </a:schemeClr>
                </a:solidFill>
                <a:latin typeface="Tahoma" charset="0"/>
                <a:ea typeface="Tahoma" charset="0"/>
                <a:cs typeface="Tahoma" charset="0"/>
              </a:rPr>
              <a:t> </a:t>
            </a:r>
            <a:r>
              <a:rPr lang="en-US" sz="1400" dirty="0">
                <a:solidFill>
                  <a:schemeClr val="bg1">
                    <a:lumMod val="50000"/>
                  </a:schemeClr>
                </a:solidFill>
                <a:latin typeface="Tahoma" charset="0"/>
                <a:ea typeface="Tahoma" charset="0"/>
                <a:cs typeface="Tahoma" charset="0"/>
              </a:rPr>
              <a:t>are uncommon neoplasms composed of chromaffin cells, which synthesize and release catecholamines and in some instances peptide hormones. These tumors are important because they (similar to aldosterone-secreting adenomas) give rise to surgically correctable forms of hypertension. Although only about 0.1% to 0.3% of hypertensive patients have an underlying pheochromocytoma, the hypertension can be fatal when the pheochromocytoma goes unrecognized. Occasionally, one of these tumors produces other steroids or peptides and so may be associated with Cushing syndrome or some other </a:t>
            </a:r>
            <a:r>
              <a:rPr lang="en-US" sz="1400" dirty="0" err="1">
                <a:solidFill>
                  <a:schemeClr val="bg1">
                    <a:lumMod val="50000"/>
                  </a:schemeClr>
                </a:solidFill>
                <a:latin typeface="Tahoma" charset="0"/>
                <a:ea typeface="Tahoma" charset="0"/>
                <a:cs typeface="Tahoma" charset="0"/>
              </a:rPr>
              <a:t>endocrinopathy</a:t>
            </a:r>
            <a:r>
              <a:rPr lang="en-US" sz="1400" dirty="0" smtClean="0">
                <a:solidFill>
                  <a:schemeClr val="bg1">
                    <a:lumMod val="50000"/>
                  </a:schemeClr>
                </a:solidFill>
                <a:latin typeface="Tahoma" charset="0"/>
                <a:ea typeface="Tahoma" charset="0"/>
                <a:cs typeface="Tahoma" charset="0"/>
              </a:rPr>
              <a:t>.”</a:t>
            </a:r>
          </a:p>
          <a:p>
            <a:endParaRPr lang="en-US" sz="1400" dirty="0">
              <a:solidFill>
                <a:schemeClr val="bg1">
                  <a:lumMod val="50000"/>
                </a:schemeClr>
              </a:solidFill>
              <a:latin typeface="Tahoma" charset="0"/>
              <a:ea typeface="Tahoma" charset="0"/>
              <a:cs typeface="Tahoma" charset="0"/>
            </a:endParaRPr>
          </a:p>
          <a:p>
            <a:r>
              <a:rPr lang="en-US" sz="1400" dirty="0">
                <a:latin typeface="Tahoma" charset="0"/>
                <a:ea typeface="Tahoma" charset="0"/>
                <a:cs typeface="Tahoma" charset="0"/>
              </a:rPr>
              <a:t>"rule of 10s</a:t>
            </a:r>
            <a:r>
              <a:rPr lang="en-US" sz="1400" dirty="0" smtClean="0">
                <a:latin typeface="Tahoma" charset="0"/>
                <a:ea typeface="Tahoma" charset="0"/>
                <a:cs typeface="Tahoma" charset="0"/>
              </a:rPr>
              <a:t>":</a:t>
            </a:r>
            <a:endParaRPr lang="en-US" sz="1400" dirty="0">
              <a:latin typeface="Tahoma" charset="0"/>
              <a:ea typeface="Tahoma" charset="0"/>
              <a:cs typeface="Tahoma" charset="0"/>
            </a:endParaRPr>
          </a:p>
          <a:p>
            <a:pPr marL="285750" indent="-285750">
              <a:buFont typeface="Wingdings" charset="2"/>
              <a:buChar char="Ø"/>
            </a:pPr>
            <a:r>
              <a:rPr lang="en-US" sz="1400" dirty="0">
                <a:latin typeface="Tahoma" charset="0"/>
                <a:ea typeface="Tahoma" charset="0"/>
                <a:cs typeface="Tahoma" charset="0"/>
              </a:rPr>
              <a:t>10% of pheochromocytomas arise in association with one of several familial are </a:t>
            </a:r>
            <a:r>
              <a:rPr lang="en-US" sz="1400" dirty="0" smtClean="0">
                <a:latin typeface="Tahoma" charset="0"/>
                <a:ea typeface="Tahoma" charset="0"/>
                <a:cs typeface="Tahoma" charset="0"/>
              </a:rPr>
              <a:t>syndromes</a:t>
            </a:r>
            <a:r>
              <a:rPr lang="en-US" sz="1400" dirty="0">
                <a:latin typeface="Tahoma" charset="0"/>
                <a:ea typeface="Tahoma" charset="0"/>
                <a:cs typeface="Tahoma" charset="0"/>
              </a:rPr>
              <a:t> </a:t>
            </a:r>
            <a:r>
              <a:rPr lang="en-US" sz="1400" dirty="0" smtClean="0">
                <a:solidFill>
                  <a:srgbClr val="FF0000"/>
                </a:solidFill>
                <a:latin typeface="Tahoma" charset="0"/>
                <a:ea typeface="Tahoma" charset="0"/>
                <a:cs typeface="Tahoma" charset="0"/>
              </a:rPr>
              <a:t>MEN-2A </a:t>
            </a:r>
            <a:r>
              <a:rPr lang="en-US" sz="1400" dirty="0">
                <a:solidFill>
                  <a:srgbClr val="FF0000"/>
                </a:solidFill>
                <a:latin typeface="Tahoma" charset="0"/>
                <a:ea typeface="Tahoma" charset="0"/>
                <a:cs typeface="Tahoma" charset="0"/>
              </a:rPr>
              <a:t>and MEN-2B syndromes.</a:t>
            </a:r>
          </a:p>
          <a:p>
            <a:pPr marL="285750" indent="-285750">
              <a:buFont typeface="Wingdings" charset="2"/>
              <a:buChar char="Ø"/>
            </a:pPr>
            <a:r>
              <a:rPr lang="en-US" sz="1400" dirty="0">
                <a:latin typeface="Tahoma" charset="0"/>
                <a:ea typeface="Tahoma" charset="0"/>
                <a:cs typeface="Tahoma" charset="0"/>
              </a:rPr>
              <a:t>10% of pheochromocytomas extra-adrenal.</a:t>
            </a:r>
          </a:p>
          <a:p>
            <a:pPr marL="285750" indent="-285750">
              <a:buFont typeface="Wingdings" charset="2"/>
              <a:buChar char="Ø"/>
            </a:pPr>
            <a:r>
              <a:rPr lang="en-US" sz="1400" dirty="0">
                <a:latin typeface="Tahoma" charset="0"/>
                <a:ea typeface="Tahoma" charset="0"/>
                <a:cs typeface="Tahoma" charset="0"/>
              </a:rPr>
              <a:t>10% of nonfamilial adrenal pheochromocytomas are bilateral; this figure may rise to 70% in cases that are associated with familial syndromes.</a:t>
            </a:r>
          </a:p>
          <a:p>
            <a:pPr marL="285750" indent="-285750">
              <a:buFont typeface="Wingdings" charset="2"/>
              <a:buChar char="Ø"/>
            </a:pPr>
            <a:r>
              <a:rPr lang="en-US" sz="1400" dirty="0">
                <a:latin typeface="Tahoma" charset="0"/>
                <a:ea typeface="Tahoma" charset="0"/>
                <a:cs typeface="Tahoma" charset="0"/>
              </a:rPr>
              <a:t>10% of adrenal pheochromocytomas are biologically malignant</a:t>
            </a:r>
          </a:p>
          <a:p>
            <a:pPr marL="285750" indent="-285750">
              <a:buFont typeface="Wingdings" charset="2"/>
              <a:buChar char="Ø"/>
            </a:pPr>
            <a:r>
              <a:rPr lang="en-US" sz="1400" dirty="0">
                <a:latin typeface="Tahoma" charset="0"/>
                <a:ea typeface="Tahoma" charset="0"/>
                <a:cs typeface="Tahoma" charset="0"/>
              </a:rPr>
              <a:t>10% of adrenal pheochromocytomas  in childhood</a:t>
            </a:r>
          </a:p>
          <a:p>
            <a:pPr marL="342900" indent="-342900">
              <a:buFont typeface="Arial" panose="020B0604020202020204" pitchFamily="34" charset="0"/>
              <a:buChar char="•"/>
            </a:pPr>
            <a:endParaRPr lang="en-US" sz="2000" dirty="0">
              <a:latin typeface="Tahoma" charset="0"/>
              <a:ea typeface="Tahoma" charset="0"/>
              <a:cs typeface="Tahoma" charset="0"/>
            </a:endParaRPr>
          </a:p>
        </p:txBody>
      </p:sp>
    </p:spTree>
    <p:extLst>
      <p:ext uri="{BB962C8B-B14F-4D97-AF65-F5344CB8AC3E}">
        <p14:creationId xmlns:p14="http://schemas.microsoft.com/office/powerpoint/2010/main" val="71098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61D3-C33C-4904-B8EE-9539EE51A1DE}"/>
              </a:ext>
            </a:extLst>
          </p:cNvPr>
          <p:cNvSpPr>
            <a:spLocks noGrp="1"/>
          </p:cNvSpPr>
          <p:nvPr>
            <p:ph type="title"/>
          </p:nvPr>
        </p:nvSpPr>
        <p:spPr>
          <a:xfrm>
            <a:off x="0" y="357041"/>
            <a:ext cx="6172200" cy="609595"/>
          </a:xfrm>
        </p:spPr>
        <p:txBody>
          <a:bodyPr>
            <a:normAutofit fontScale="90000"/>
          </a:bodyPr>
          <a:lstStyle/>
          <a:p>
            <a:pPr algn="l"/>
            <a:r>
              <a:rPr lang="en-US" sz="2000" dirty="0" err="1" smtClean="0">
                <a:latin typeface="Tahoma" charset="0"/>
                <a:ea typeface="Tahoma" charset="0"/>
                <a:cs typeface="Tahoma" charset="0"/>
              </a:rPr>
              <a:t>Pheochromocytoma</a:t>
            </a:r>
            <a:r>
              <a:rPr lang="en-US" sz="2000" dirty="0" smtClean="0">
                <a:latin typeface="Tahoma" charset="0"/>
                <a:ea typeface="Tahoma" charset="0"/>
                <a:cs typeface="Tahoma" charset="0"/>
              </a:rPr>
              <a:t> can be </a:t>
            </a:r>
            <a:r>
              <a:rPr lang="en-US" sz="2000" dirty="0" err="1" smtClean="0">
                <a:latin typeface="Tahoma" charset="0"/>
                <a:ea typeface="Tahoma" charset="0"/>
                <a:cs typeface="Tahoma" charset="0"/>
              </a:rPr>
              <a:t>manifisted</a:t>
            </a:r>
            <a:r>
              <a:rPr lang="en-US" sz="2000" dirty="0" smtClean="0">
                <a:latin typeface="Tahoma" charset="0"/>
                <a:ea typeface="Tahoma" charset="0"/>
                <a:cs typeface="Tahoma" charset="0"/>
              </a:rPr>
              <a:t> in those disease : </a:t>
            </a:r>
            <a:endParaRPr lang="en-US" sz="2000" dirty="0">
              <a:latin typeface="Tahoma" charset="0"/>
              <a:ea typeface="Tahoma" charset="0"/>
              <a:cs typeface="Tahoma" charset="0"/>
            </a:endParaRPr>
          </a:p>
        </p:txBody>
      </p:sp>
      <p:sp>
        <p:nvSpPr>
          <p:cNvPr id="3" name="Content Placeholder 2">
            <a:extLst>
              <a:ext uri="{FF2B5EF4-FFF2-40B4-BE49-F238E27FC236}">
                <a16:creationId xmlns:a16="http://schemas.microsoft.com/office/drawing/2014/main" id="{F67D544F-01E0-4C8F-B0E0-1B5C5099189B}"/>
              </a:ext>
            </a:extLst>
          </p:cNvPr>
          <p:cNvSpPr>
            <a:spLocks noGrp="1"/>
          </p:cNvSpPr>
          <p:nvPr>
            <p:ph idx="1"/>
          </p:nvPr>
        </p:nvSpPr>
        <p:spPr>
          <a:xfrm>
            <a:off x="342900" y="844063"/>
            <a:ext cx="6172200" cy="7324158"/>
          </a:xfrm>
        </p:spPr>
        <p:txBody>
          <a:bodyPr>
            <a:normAutofit/>
          </a:bodyPr>
          <a:lstStyle/>
          <a:p>
            <a:r>
              <a:rPr lang="en-US" sz="1600" dirty="0"/>
              <a:t>Von Hippel-Lindau disease</a:t>
            </a:r>
          </a:p>
          <a:p>
            <a:r>
              <a:rPr lang="en-US" sz="1600" dirty="0"/>
              <a:t>Von Recklinghausen’s </a:t>
            </a:r>
            <a:r>
              <a:rPr lang="en-US" sz="1600" dirty="0" smtClean="0"/>
              <a:t>Neurofibromatosis (Type1) </a:t>
            </a:r>
          </a:p>
          <a:p>
            <a:endParaRPr lang="en-US" sz="1600" dirty="0"/>
          </a:p>
          <a:p>
            <a:endParaRPr lang="en-US" sz="1600" dirty="0"/>
          </a:p>
          <a:p>
            <a:pPr marL="0" indent="0">
              <a:buNone/>
            </a:pPr>
            <a:r>
              <a:rPr lang="en-US" sz="1600" b="1" dirty="0" smtClean="0">
                <a:latin typeface="Tahoma" charset="0"/>
                <a:ea typeface="Tahoma" charset="0"/>
                <a:cs typeface="Tahoma" charset="0"/>
              </a:rPr>
              <a:t>Gross:</a:t>
            </a:r>
          </a:p>
          <a:p>
            <a:pPr marL="0" indent="0">
              <a:buNone/>
            </a:pPr>
            <a:r>
              <a:rPr lang="en-US" sz="1400" dirty="0" smtClean="0">
                <a:latin typeface="Tahoma" charset="0"/>
                <a:ea typeface="Tahoma" charset="0"/>
                <a:cs typeface="Tahoma" charset="0"/>
              </a:rPr>
              <a:t>range in size from </a:t>
            </a:r>
            <a:r>
              <a:rPr lang="en-US" sz="1400" dirty="0" smtClean="0">
                <a:solidFill>
                  <a:srgbClr val="FF0000"/>
                </a:solidFill>
                <a:latin typeface="Tahoma" charset="0"/>
                <a:ea typeface="Tahoma" charset="0"/>
                <a:cs typeface="Tahoma" charset="0"/>
              </a:rPr>
              <a:t>small, circumscribed lesions </a:t>
            </a:r>
            <a:r>
              <a:rPr lang="en-US" sz="1400" dirty="0" smtClean="0">
                <a:latin typeface="Tahoma" charset="0"/>
                <a:ea typeface="Tahoma" charset="0"/>
                <a:cs typeface="Tahoma" charset="0"/>
              </a:rPr>
              <a:t>confined to the </a:t>
            </a:r>
            <a:r>
              <a:rPr lang="en-US" sz="1400" dirty="0" smtClean="0">
                <a:solidFill>
                  <a:srgbClr val="FF0000"/>
                </a:solidFill>
                <a:latin typeface="Tahoma" charset="0"/>
                <a:ea typeface="Tahoma" charset="0"/>
                <a:cs typeface="Tahoma" charset="0"/>
              </a:rPr>
              <a:t>adrenal to large, hemorrhagic masses weighing several kilograms</a:t>
            </a:r>
            <a:r>
              <a:rPr lang="en-US" sz="1400" dirty="0" smtClean="0">
                <a:latin typeface="Tahoma" charset="0"/>
                <a:ea typeface="Tahoma" charset="0"/>
                <a:cs typeface="Tahoma" charset="0"/>
              </a:rPr>
              <a:t>. On cut surface, smaller </a:t>
            </a:r>
            <a:r>
              <a:rPr lang="en-US" sz="1400" dirty="0" err="1" smtClean="0">
                <a:latin typeface="Tahoma" charset="0"/>
                <a:ea typeface="Tahoma" charset="0"/>
                <a:cs typeface="Tahoma" charset="0"/>
              </a:rPr>
              <a:t>pheochromocytomas</a:t>
            </a:r>
            <a:r>
              <a:rPr lang="en-US" sz="1400" dirty="0" smtClean="0">
                <a:latin typeface="Tahoma" charset="0"/>
                <a:ea typeface="Tahoma" charset="0"/>
                <a:cs typeface="Tahoma" charset="0"/>
              </a:rPr>
              <a:t> are yellow-tan.</a:t>
            </a:r>
          </a:p>
          <a:p>
            <a:pPr marL="0" indent="0">
              <a:buNone/>
            </a:pPr>
            <a:r>
              <a:rPr lang="en-US" sz="1400" b="1" dirty="0" smtClean="0">
                <a:latin typeface="Tahoma" charset="0"/>
                <a:ea typeface="Tahoma" charset="0"/>
                <a:cs typeface="Tahoma" charset="0"/>
              </a:rPr>
              <a:t>Morphology</a:t>
            </a:r>
            <a:r>
              <a:rPr lang="en-US" sz="1400" b="1" dirty="0">
                <a:latin typeface="Tahoma" charset="0"/>
                <a:ea typeface="Tahoma" charset="0"/>
                <a:cs typeface="Tahoma" charset="0"/>
              </a:rPr>
              <a:t>:</a:t>
            </a:r>
          </a:p>
          <a:p>
            <a:r>
              <a:rPr lang="en-US" sz="1400" dirty="0">
                <a:latin typeface="Tahoma" charset="0"/>
                <a:ea typeface="Tahoma" charset="0"/>
                <a:cs typeface="Tahoma" charset="0"/>
              </a:rPr>
              <a:t>polygonal to spindle-shaped chromaffin cells and their supporting cells, compartmentalized into </a:t>
            </a:r>
            <a:r>
              <a:rPr lang="en-US" sz="1400" dirty="0">
                <a:solidFill>
                  <a:srgbClr val="FF0000"/>
                </a:solidFill>
                <a:latin typeface="Tahoma" charset="0"/>
                <a:ea typeface="Tahoma" charset="0"/>
                <a:cs typeface="Tahoma" charset="0"/>
              </a:rPr>
              <a:t>small nests</a:t>
            </a:r>
            <a:r>
              <a:rPr lang="en-US" sz="1400" dirty="0">
                <a:latin typeface="Tahoma" charset="0"/>
                <a:ea typeface="Tahoma" charset="0"/>
                <a:cs typeface="Tahoma" charset="0"/>
              </a:rPr>
              <a:t>, or </a:t>
            </a:r>
            <a:r>
              <a:rPr lang="en-US" sz="1400" b="1" dirty="0" smtClean="0">
                <a:solidFill>
                  <a:srgbClr val="FF0000"/>
                </a:solidFill>
                <a:latin typeface="Tahoma" charset="0"/>
                <a:ea typeface="Tahoma" charset="0"/>
                <a:cs typeface="Tahoma" charset="0"/>
              </a:rPr>
              <a:t>Zellballen</a:t>
            </a:r>
            <a:r>
              <a:rPr lang="en-US" sz="1400" baseline="30000" dirty="0">
                <a:solidFill>
                  <a:schemeClr val="bg1">
                    <a:lumMod val="50000"/>
                  </a:schemeClr>
                </a:solidFill>
                <a:latin typeface="Tahoma" charset="0"/>
                <a:ea typeface="Tahoma" charset="0"/>
                <a:cs typeface="Tahoma" charset="0"/>
              </a:rPr>
              <a:t>4</a:t>
            </a:r>
            <a:r>
              <a:rPr lang="en-US" sz="1400" b="1" dirty="0" smtClean="0">
                <a:latin typeface="Tahoma" charset="0"/>
                <a:ea typeface="Tahoma" charset="0"/>
                <a:cs typeface="Tahoma" charset="0"/>
              </a:rPr>
              <a:t>,</a:t>
            </a:r>
            <a:r>
              <a:rPr lang="en-US" sz="1400" dirty="0">
                <a:latin typeface="Tahoma" charset="0"/>
                <a:ea typeface="Tahoma" charset="0"/>
                <a:cs typeface="Tahoma" charset="0"/>
              </a:rPr>
              <a:t> by a rich vascular network </a:t>
            </a:r>
          </a:p>
          <a:p>
            <a:r>
              <a:rPr lang="en-US" sz="1400" dirty="0">
                <a:latin typeface="Tahoma" charset="0"/>
                <a:ea typeface="Tahoma" charset="0"/>
                <a:cs typeface="Tahoma" charset="0"/>
              </a:rPr>
              <a:t>The cytoplasm of the neoplastic cells often has a finely </a:t>
            </a:r>
            <a:r>
              <a:rPr lang="en-US" sz="1400" dirty="0">
                <a:solidFill>
                  <a:srgbClr val="FF0000"/>
                </a:solidFill>
                <a:latin typeface="Tahoma" charset="0"/>
                <a:ea typeface="Tahoma" charset="0"/>
                <a:cs typeface="Tahoma" charset="0"/>
              </a:rPr>
              <a:t>granular appearance</a:t>
            </a:r>
          </a:p>
          <a:p>
            <a:r>
              <a:rPr lang="en-US" sz="1400" dirty="0">
                <a:latin typeface="Tahoma" charset="0"/>
                <a:ea typeface="Tahoma" charset="0"/>
                <a:cs typeface="Tahoma" charset="0"/>
              </a:rPr>
              <a:t> Electron microscopy reveals variable numbers of membrane-bound, </a:t>
            </a:r>
            <a:r>
              <a:rPr lang="en-US" sz="1400" dirty="0">
                <a:solidFill>
                  <a:srgbClr val="FF0000"/>
                </a:solidFill>
                <a:latin typeface="Tahoma" charset="0"/>
                <a:ea typeface="Tahoma" charset="0"/>
                <a:cs typeface="Tahoma" charset="0"/>
              </a:rPr>
              <a:t>electron-dense granules</a:t>
            </a:r>
          </a:p>
          <a:p>
            <a:r>
              <a:rPr lang="en-US" sz="1400" dirty="0">
                <a:latin typeface="Tahoma" charset="0"/>
                <a:ea typeface="Tahoma" charset="0"/>
                <a:cs typeface="Tahoma" charset="0"/>
              </a:rPr>
              <a:t> The nuclei of the neoplastic cells are often </a:t>
            </a:r>
            <a:r>
              <a:rPr lang="en-US" sz="1400" dirty="0">
                <a:solidFill>
                  <a:srgbClr val="FF0000"/>
                </a:solidFill>
                <a:latin typeface="Tahoma" charset="0"/>
                <a:ea typeface="Tahoma" charset="0"/>
                <a:cs typeface="Tahoma" charset="0"/>
              </a:rPr>
              <a:t>quite pleomorphic</a:t>
            </a:r>
            <a:r>
              <a:rPr lang="en-US" sz="1400" dirty="0">
                <a:latin typeface="Tahoma" charset="0"/>
                <a:ea typeface="Tahoma" charset="0"/>
                <a:cs typeface="Tahoma" charset="0"/>
              </a:rPr>
              <a:t>. Both capsular and vascular invasion may be encountered in benign lesions, and the mere presence of mitotic figures does not imply malignancy. </a:t>
            </a:r>
            <a:r>
              <a:rPr lang="en-US" sz="1400" b="1" dirty="0">
                <a:solidFill>
                  <a:srgbClr val="FF0000"/>
                </a:solidFill>
                <a:latin typeface="Tahoma" charset="0"/>
                <a:ea typeface="Tahoma" charset="0"/>
                <a:cs typeface="Tahoma" charset="0"/>
              </a:rPr>
              <a:t>Therefore, the definitive diagnosis of malignancy in pheochromocytomas is based exclusively on the presence of metastases</a:t>
            </a:r>
            <a:r>
              <a:rPr lang="en-US" sz="1400" b="1" dirty="0">
                <a:latin typeface="Tahoma" charset="0"/>
                <a:ea typeface="Tahoma" charset="0"/>
                <a:cs typeface="Tahoma" charset="0"/>
              </a:rPr>
              <a:t>.</a:t>
            </a:r>
            <a:r>
              <a:rPr lang="en-US" sz="1400" dirty="0">
                <a:latin typeface="Tahoma" charset="0"/>
                <a:ea typeface="Tahoma" charset="0"/>
                <a:cs typeface="Tahoma" charset="0"/>
              </a:rPr>
              <a:t> These may involve regional lymph nodes as well as more distant sites, including liver, lung, and bone.</a:t>
            </a:r>
            <a:endParaRPr lang="en-US" sz="1400" b="1" dirty="0">
              <a:latin typeface="Tahoma" charset="0"/>
              <a:ea typeface="Tahoma" charset="0"/>
              <a:cs typeface="Tahoma" charset="0"/>
            </a:endParaRPr>
          </a:p>
          <a:p>
            <a:pPr marL="0" indent="0">
              <a:buNone/>
            </a:pPr>
            <a:endParaRPr lang="en-US" sz="1400" dirty="0">
              <a:latin typeface="Tahoma" charset="0"/>
              <a:ea typeface="Tahoma" charset="0"/>
              <a:cs typeface="Tahoma" charset="0"/>
            </a:endParaRPr>
          </a:p>
        </p:txBody>
      </p:sp>
      <p:pic>
        <p:nvPicPr>
          <p:cNvPr id="4" name="Picture 2" descr="C:\Documents and Settings\Dr.Hala\My Documents\My Pictures\untitled.bmp">
            <a:extLst>
              <a:ext uri="{FF2B5EF4-FFF2-40B4-BE49-F238E27FC236}">
                <a16:creationId xmlns:a16="http://schemas.microsoft.com/office/drawing/2014/main" id="{785CE099-FFC2-47B3-A15E-6A52956E7FB8}"/>
              </a:ext>
            </a:extLst>
          </p:cNvPr>
          <p:cNvPicPr>
            <a:picLocks noChangeAspect="1" noChangeArrowheads="1"/>
          </p:cNvPicPr>
          <p:nvPr/>
        </p:nvPicPr>
        <p:blipFill>
          <a:blip r:embed="rId2" cstate="print"/>
          <a:srcRect/>
          <a:stretch>
            <a:fillRect/>
          </a:stretch>
        </p:blipFill>
        <p:spPr bwMode="auto">
          <a:xfrm>
            <a:off x="452628" y="6638549"/>
            <a:ext cx="2244852" cy="2016694"/>
          </a:xfrm>
          <a:prstGeom prst="rect">
            <a:avLst/>
          </a:prstGeom>
          <a:noFill/>
        </p:spPr>
      </p:pic>
      <p:pic>
        <p:nvPicPr>
          <p:cNvPr id="5" name="Picture 4">
            <a:extLst>
              <a:ext uri="{FF2B5EF4-FFF2-40B4-BE49-F238E27FC236}">
                <a16:creationId xmlns:a16="http://schemas.microsoft.com/office/drawing/2014/main" id="{48FFD2BC-AE63-4E49-A49D-31E5984D5FB2}"/>
              </a:ext>
            </a:extLst>
          </p:cNvPr>
          <p:cNvPicPr>
            <a:picLocks noChangeAspect="1"/>
          </p:cNvPicPr>
          <p:nvPr/>
        </p:nvPicPr>
        <p:blipFill>
          <a:blip r:embed="rId3"/>
          <a:stretch>
            <a:fillRect/>
          </a:stretch>
        </p:blipFill>
        <p:spPr>
          <a:xfrm>
            <a:off x="3895344" y="6638548"/>
            <a:ext cx="2276856" cy="1901947"/>
          </a:xfrm>
          <a:prstGeom prst="rect">
            <a:avLst/>
          </a:prstGeom>
        </p:spPr>
      </p:pic>
      <p:sp>
        <p:nvSpPr>
          <p:cNvPr id="6" name="TextBox 5"/>
          <p:cNvSpPr txBox="1"/>
          <p:nvPr/>
        </p:nvSpPr>
        <p:spPr>
          <a:xfrm>
            <a:off x="0" y="8829532"/>
            <a:ext cx="5241798" cy="246221"/>
          </a:xfrm>
          <a:prstGeom prst="rect">
            <a:avLst/>
          </a:prstGeom>
          <a:noFill/>
        </p:spPr>
        <p:txBody>
          <a:bodyPr wrap="square" rtlCol="0">
            <a:spAutoFit/>
          </a:bodyPr>
          <a:lstStyle/>
          <a:p>
            <a:r>
              <a:rPr lang="en-US" sz="1000" dirty="0" smtClean="0">
                <a:solidFill>
                  <a:schemeClr val="bg1">
                    <a:lumMod val="50000"/>
                  </a:schemeClr>
                </a:solidFill>
                <a:latin typeface="Tahoma" charset="0"/>
                <a:ea typeface="Tahoma" charset="0"/>
                <a:cs typeface="Tahoma" charset="0"/>
              </a:rPr>
              <a:t>4:Zell (means cell in </a:t>
            </a:r>
            <a:r>
              <a:rPr lang="en-US" sz="1000" dirty="0" err="1" smtClean="0">
                <a:solidFill>
                  <a:schemeClr val="bg1">
                    <a:lumMod val="50000"/>
                  </a:schemeClr>
                </a:solidFill>
                <a:latin typeface="Tahoma" charset="0"/>
                <a:ea typeface="Tahoma" charset="0"/>
                <a:cs typeface="Tahoma" charset="0"/>
              </a:rPr>
              <a:t>germany</a:t>
            </a:r>
            <a:r>
              <a:rPr lang="en-US" sz="1000" dirty="0" smtClean="0">
                <a:solidFill>
                  <a:schemeClr val="bg1">
                    <a:lumMod val="50000"/>
                  </a:schemeClr>
                </a:solidFill>
                <a:latin typeface="Tahoma" charset="0"/>
                <a:ea typeface="Tahoma" charset="0"/>
                <a:cs typeface="Tahoma" charset="0"/>
              </a:rPr>
              <a:t>) and </a:t>
            </a:r>
            <a:r>
              <a:rPr lang="en-US" sz="1000" dirty="0" err="1" smtClean="0">
                <a:solidFill>
                  <a:schemeClr val="bg1">
                    <a:lumMod val="50000"/>
                  </a:schemeClr>
                </a:solidFill>
                <a:latin typeface="Tahoma" charset="0"/>
                <a:ea typeface="Tahoma" charset="0"/>
                <a:cs typeface="Tahoma" charset="0"/>
              </a:rPr>
              <a:t>ballen</a:t>
            </a:r>
            <a:r>
              <a:rPr lang="en-US" sz="1000" dirty="0" smtClean="0">
                <a:solidFill>
                  <a:schemeClr val="bg1">
                    <a:lumMod val="50000"/>
                  </a:schemeClr>
                </a:solidFill>
                <a:latin typeface="Tahoma" charset="0"/>
                <a:ea typeface="Tahoma" charset="0"/>
                <a:cs typeface="Tahoma" charset="0"/>
              </a:rPr>
              <a:t> (means ball) so it’s packed like balls in the cell. </a:t>
            </a:r>
            <a:endParaRPr lang="en-US" sz="1000" dirty="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195362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E7F17-6AA4-4D8A-B753-1E2BB9E2ACEE}"/>
              </a:ext>
            </a:extLst>
          </p:cNvPr>
          <p:cNvSpPr>
            <a:spLocks noGrp="1"/>
          </p:cNvSpPr>
          <p:nvPr>
            <p:ph idx="1"/>
          </p:nvPr>
        </p:nvSpPr>
        <p:spPr>
          <a:xfrm>
            <a:off x="169164" y="154131"/>
            <a:ext cx="6172200" cy="5170305"/>
          </a:xfrm>
        </p:spPr>
        <p:txBody>
          <a:bodyPr>
            <a:normAutofit/>
          </a:bodyPr>
          <a:lstStyle/>
          <a:p>
            <a:pPr marL="0" indent="0">
              <a:buNone/>
            </a:pPr>
            <a:r>
              <a:rPr lang="en-US" sz="1600" dirty="0">
                <a:latin typeface="Tahoma" charset="0"/>
                <a:ea typeface="Tahoma" charset="0"/>
                <a:cs typeface="Tahoma" charset="0"/>
              </a:rPr>
              <a:t>Clinical features:</a:t>
            </a:r>
          </a:p>
          <a:p>
            <a:pPr>
              <a:buFont typeface="Wingdings" charset="2"/>
              <a:buChar char="Ø"/>
            </a:pPr>
            <a:r>
              <a:rPr lang="en-US" sz="1400" dirty="0">
                <a:latin typeface="Tahoma" charset="0"/>
                <a:ea typeface="Tahoma" charset="0"/>
                <a:cs typeface="Tahoma" charset="0"/>
              </a:rPr>
              <a:t>The predominant clinical manifestation of pheochromocytoma is </a:t>
            </a:r>
            <a:r>
              <a:rPr lang="en-US" sz="1400" dirty="0">
                <a:solidFill>
                  <a:srgbClr val="FF0000"/>
                </a:solidFill>
                <a:latin typeface="Tahoma" charset="0"/>
                <a:ea typeface="Tahoma" charset="0"/>
                <a:cs typeface="Tahoma" charset="0"/>
              </a:rPr>
              <a:t>hypertension</a:t>
            </a:r>
            <a:r>
              <a:rPr lang="en-US" sz="1400" dirty="0">
                <a:latin typeface="Tahoma" charset="0"/>
                <a:ea typeface="Tahoma" charset="0"/>
                <a:cs typeface="Tahoma" charset="0"/>
              </a:rPr>
              <a:t>. </a:t>
            </a:r>
          </a:p>
          <a:p>
            <a:pPr>
              <a:buFont typeface="Wingdings" charset="2"/>
              <a:buChar char="Ø"/>
            </a:pPr>
            <a:r>
              <a:rPr lang="en-US" sz="1400" dirty="0">
                <a:latin typeface="Tahoma" charset="0"/>
                <a:ea typeface="Tahoma" charset="0"/>
                <a:cs typeface="Tahoma" charset="0"/>
              </a:rPr>
              <a:t>The characteristic presentation with a hypertensive </a:t>
            </a:r>
            <a:r>
              <a:rPr lang="en-US" sz="1400" dirty="0">
                <a:solidFill>
                  <a:srgbClr val="FF0000"/>
                </a:solidFill>
                <a:latin typeface="Tahoma" charset="0"/>
                <a:ea typeface="Tahoma" charset="0"/>
                <a:cs typeface="Tahoma" charset="0"/>
              </a:rPr>
              <a:t>episode</a:t>
            </a:r>
            <a:r>
              <a:rPr lang="en-US" sz="1400" dirty="0">
                <a:latin typeface="Tahoma" charset="0"/>
                <a:ea typeface="Tahoma" charset="0"/>
                <a:cs typeface="Tahoma" charset="0"/>
              </a:rPr>
              <a:t> is one of abrupt elevation in blood pressure, associated with </a:t>
            </a:r>
            <a:r>
              <a:rPr lang="en-US" sz="1400" dirty="0">
                <a:solidFill>
                  <a:srgbClr val="FF0000"/>
                </a:solidFill>
                <a:latin typeface="Tahoma" charset="0"/>
                <a:ea typeface="Tahoma" charset="0"/>
                <a:cs typeface="Tahoma" charset="0"/>
              </a:rPr>
              <a:t>tachycardia</a:t>
            </a:r>
            <a:r>
              <a:rPr lang="en-US" sz="1400" dirty="0">
                <a:latin typeface="Tahoma" charset="0"/>
                <a:ea typeface="Tahoma" charset="0"/>
                <a:cs typeface="Tahoma" charset="0"/>
              </a:rPr>
              <a:t>, </a:t>
            </a:r>
            <a:r>
              <a:rPr lang="en-US" sz="1400" dirty="0">
                <a:solidFill>
                  <a:srgbClr val="FF0000"/>
                </a:solidFill>
                <a:latin typeface="Tahoma" charset="0"/>
                <a:ea typeface="Tahoma" charset="0"/>
                <a:cs typeface="Tahoma" charset="0"/>
              </a:rPr>
              <a:t>palpitations, headache, sweating, tremor, and a sense of apprehension. </a:t>
            </a:r>
          </a:p>
          <a:p>
            <a:pPr>
              <a:buFont typeface="Wingdings" charset="2"/>
              <a:buChar char="Ø"/>
            </a:pPr>
            <a:r>
              <a:rPr lang="en-US" sz="1400" dirty="0">
                <a:latin typeface="Tahoma" charset="0"/>
                <a:ea typeface="Tahoma" charset="0"/>
                <a:cs typeface="Tahoma" charset="0"/>
              </a:rPr>
              <a:t>increased risk of myocardial ischemia, heart failure, renal injury, and stroke (cerebrovascular accident).</a:t>
            </a:r>
          </a:p>
          <a:p>
            <a:pPr>
              <a:buFont typeface="Wingdings" charset="2"/>
              <a:buChar char="Ø"/>
            </a:pPr>
            <a:r>
              <a:rPr lang="en-US" sz="1400" dirty="0">
                <a:latin typeface="Tahoma" charset="0"/>
                <a:ea typeface="Tahoma" charset="0"/>
                <a:cs typeface="Tahoma" charset="0"/>
              </a:rPr>
              <a:t> Sudden cardiac death may occur, probably secondary to catecholamine-induced myocardial irritability and ventricular arrhythmias. </a:t>
            </a:r>
          </a:p>
          <a:p>
            <a:pPr>
              <a:buFont typeface="Wingdings" charset="2"/>
              <a:buChar char="Ø"/>
            </a:pPr>
            <a:r>
              <a:rPr lang="en-US" sz="1400" dirty="0">
                <a:latin typeface="Tahoma" charset="0"/>
                <a:ea typeface="Tahoma" charset="0"/>
                <a:cs typeface="Tahoma" charset="0"/>
              </a:rPr>
              <a:t>The laboratory diagnosis of pheochromocytoma is based on demonstration of </a:t>
            </a:r>
            <a:r>
              <a:rPr lang="en-US" sz="1400" dirty="0">
                <a:solidFill>
                  <a:srgbClr val="FF0000"/>
                </a:solidFill>
                <a:latin typeface="Tahoma" charset="0"/>
                <a:ea typeface="Tahoma" charset="0"/>
                <a:cs typeface="Tahoma" charset="0"/>
              </a:rPr>
              <a:t>increased urinary excretion of free catecholamines and their metabolites</a:t>
            </a:r>
            <a:r>
              <a:rPr lang="en-US" sz="1400" dirty="0">
                <a:latin typeface="Tahoma" charset="0"/>
                <a:ea typeface="Tahoma" charset="0"/>
                <a:cs typeface="Tahoma" charset="0"/>
              </a:rPr>
              <a:t>, such as </a:t>
            </a:r>
            <a:r>
              <a:rPr lang="en-US" sz="1400" dirty="0" err="1">
                <a:solidFill>
                  <a:srgbClr val="FF0000"/>
                </a:solidFill>
                <a:latin typeface="Tahoma" charset="0"/>
                <a:ea typeface="Tahoma" charset="0"/>
                <a:cs typeface="Tahoma" charset="0"/>
              </a:rPr>
              <a:t>vanillylmandelic</a:t>
            </a:r>
            <a:r>
              <a:rPr lang="en-US" sz="1400" dirty="0">
                <a:solidFill>
                  <a:srgbClr val="FF0000"/>
                </a:solidFill>
                <a:latin typeface="Tahoma" charset="0"/>
                <a:ea typeface="Tahoma" charset="0"/>
                <a:cs typeface="Tahoma" charset="0"/>
              </a:rPr>
              <a:t> acid and </a:t>
            </a:r>
            <a:r>
              <a:rPr lang="en-US" sz="1400" dirty="0" err="1">
                <a:solidFill>
                  <a:srgbClr val="FF0000"/>
                </a:solidFill>
                <a:latin typeface="Tahoma" charset="0"/>
                <a:ea typeface="Tahoma" charset="0"/>
                <a:cs typeface="Tahoma" charset="0"/>
              </a:rPr>
              <a:t>metanephrines</a:t>
            </a:r>
            <a:endParaRPr lang="ar-SA" sz="1400" dirty="0">
              <a:solidFill>
                <a:srgbClr val="FF0000"/>
              </a:solidFill>
              <a:latin typeface="Tahoma" charset="0"/>
              <a:ea typeface="Tahoma" charset="0"/>
              <a:cs typeface="Tahoma" charset="0"/>
            </a:endParaRPr>
          </a:p>
          <a:p>
            <a:pPr marL="0" indent="0">
              <a:buNone/>
            </a:pPr>
            <a:endParaRPr lang="en-US" sz="1400" dirty="0">
              <a:latin typeface="Tahoma" charset="0"/>
              <a:ea typeface="Tahoma" charset="0"/>
              <a:cs typeface="Tahoma" charset="0"/>
            </a:endParaRPr>
          </a:p>
        </p:txBody>
      </p:sp>
    </p:spTree>
    <p:extLst>
      <p:ext uri="{BB962C8B-B14F-4D97-AF65-F5344CB8AC3E}">
        <p14:creationId xmlns:p14="http://schemas.microsoft.com/office/powerpoint/2010/main" val="345558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2607066" y="609232"/>
            <a:ext cx="1600200" cy="0"/>
          </a:xfrm>
          <a:prstGeom prst="line">
            <a:avLst/>
          </a:prstGeom>
          <a:noFill/>
          <a:ln w="3175" cap="flat" cmpd="sng" algn="ctr">
            <a:solidFill>
              <a:sysClr val="window" lastClr="FFFFFF">
                <a:lumMod val="50000"/>
              </a:sysClr>
            </a:solidFill>
            <a:prstDash val="solid"/>
            <a:headEnd type="none"/>
            <a:tailEnd type="none"/>
          </a:ln>
          <a:effectLst/>
        </p:spPr>
      </p:cxnSp>
      <p:sp>
        <p:nvSpPr>
          <p:cNvPr id="3" name="Text Box 29710"/>
          <p:cNvSpPr txBox="1"/>
          <p:nvPr/>
        </p:nvSpPr>
        <p:spPr>
          <a:xfrm>
            <a:off x="-101913" y="37732"/>
            <a:ext cx="7025640" cy="571500"/>
          </a:xfrm>
          <a:prstGeom prst="rect">
            <a:avLst/>
          </a:prstGeom>
          <a:noFill/>
          <a:ln w="3175" cmpd="sng">
            <a:noFill/>
            <a:prstDash val="solid"/>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b="1">
                <a:solidFill>
                  <a:srgbClr val="4A442A"/>
                </a:solidFill>
                <a:effectLst/>
                <a:latin typeface="Tahoma"/>
                <a:ea typeface="Weibei SC Bold"/>
                <a:cs typeface="Tahoma"/>
              </a:rPr>
              <a:t>Summary</a:t>
            </a:r>
            <a:endParaRPr lang="en-US" sz="1100">
              <a:effectLst/>
              <a:latin typeface="Calibri"/>
              <a:ea typeface="Calibri"/>
              <a:cs typeface="Arial"/>
            </a:endParaRPr>
          </a:p>
        </p:txBody>
      </p:sp>
      <p:pic>
        <p:nvPicPr>
          <p:cNvPr id="4" name="Picture 3">
            <a:extLst>
              <a:ext uri="{FF2B5EF4-FFF2-40B4-BE49-F238E27FC236}">
                <a16:creationId xmlns:a16="http://schemas.microsoft.com/office/drawing/2014/main" id="{A371A071-D958-4F60-AB57-63DB4D4BD8C2}"/>
              </a:ext>
            </a:extLst>
          </p:cNvPr>
          <p:cNvPicPr>
            <a:picLocks noChangeAspect="1"/>
          </p:cNvPicPr>
          <p:nvPr/>
        </p:nvPicPr>
        <p:blipFill>
          <a:blip r:embed="rId2"/>
          <a:stretch>
            <a:fillRect/>
          </a:stretch>
        </p:blipFill>
        <p:spPr>
          <a:xfrm>
            <a:off x="719039" y="609232"/>
            <a:ext cx="5318346" cy="4022845"/>
          </a:xfrm>
          <a:prstGeom prst="rect">
            <a:avLst/>
          </a:prstGeom>
        </p:spPr>
      </p:pic>
      <p:pic>
        <p:nvPicPr>
          <p:cNvPr id="5" name="Picture 4">
            <a:extLst>
              <a:ext uri="{FF2B5EF4-FFF2-40B4-BE49-F238E27FC236}">
                <a16:creationId xmlns:a16="http://schemas.microsoft.com/office/drawing/2014/main" id="{8788518E-0DD8-4802-9C75-76AEC36EE629}"/>
              </a:ext>
            </a:extLst>
          </p:cNvPr>
          <p:cNvPicPr>
            <a:picLocks noChangeAspect="1"/>
          </p:cNvPicPr>
          <p:nvPr/>
        </p:nvPicPr>
        <p:blipFill rotWithShape="1">
          <a:blip r:embed="rId3"/>
          <a:srcRect l="-259" t="-936" r="259" b="2240"/>
          <a:stretch/>
        </p:blipFill>
        <p:spPr>
          <a:xfrm>
            <a:off x="820615" y="4572000"/>
            <a:ext cx="5520994" cy="3982684"/>
          </a:xfrm>
          <a:prstGeom prst="rect">
            <a:avLst/>
          </a:prstGeom>
        </p:spPr>
      </p:pic>
    </p:spTree>
    <p:extLst>
      <p:ext uri="{BB962C8B-B14F-4D97-AF65-F5344CB8AC3E}">
        <p14:creationId xmlns:p14="http://schemas.microsoft.com/office/powerpoint/2010/main" val="161222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712"/>
          <p:cNvSpPr txBox="1"/>
          <p:nvPr/>
        </p:nvSpPr>
        <p:spPr>
          <a:xfrm>
            <a:off x="-450215" y="0"/>
            <a:ext cx="7758430" cy="571500"/>
          </a:xfrm>
          <a:prstGeom prst="rect">
            <a:avLst/>
          </a:prstGeom>
          <a:noFill/>
          <a:ln w="3175" cmpd="sng">
            <a:noFill/>
            <a:prstDash val="solid"/>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b="1">
                <a:solidFill>
                  <a:srgbClr val="4A442A"/>
                </a:solidFill>
                <a:effectLst/>
                <a:latin typeface="Tahoma"/>
                <a:ea typeface="Weibei SC Bold"/>
                <a:cs typeface="Tahoma"/>
              </a:rPr>
              <a:t>Questions</a:t>
            </a:r>
            <a:endParaRPr lang="en-US" sz="1100">
              <a:effectLst/>
              <a:latin typeface="Calibri"/>
              <a:ea typeface="Calibri"/>
              <a:cs typeface="Arial"/>
            </a:endParaRPr>
          </a:p>
        </p:txBody>
      </p:sp>
      <p:cxnSp>
        <p:nvCxnSpPr>
          <p:cNvPr id="3" name="Straight Connector 2"/>
          <p:cNvCxnSpPr/>
          <p:nvPr/>
        </p:nvCxnSpPr>
        <p:spPr>
          <a:xfrm flipH="1">
            <a:off x="2585174" y="571500"/>
            <a:ext cx="1600200" cy="0"/>
          </a:xfrm>
          <a:prstGeom prst="line">
            <a:avLst/>
          </a:prstGeom>
          <a:noFill/>
          <a:ln w="3175" cap="flat" cmpd="sng" algn="ctr">
            <a:solidFill>
              <a:sysClr val="window" lastClr="FFFFFF">
                <a:lumMod val="50000"/>
              </a:sysClr>
            </a:solidFill>
            <a:prstDash val="solid"/>
            <a:headEnd type="none"/>
            <a:tailEnd type="none"/>
          </a:ln>
          <a:effectLst/>
        </p:spPr>
      </p:cxnSp>
      <p:sp>
        <p:nvSpPr>
          <p:cNvPr id="4" name="TextBox 3">
            <a:extLst>
              <a:ext uri="{FF2B5EF4-FFF2-40B4-BE49-F238E27FC236}">
                <a16:creationId xmlns:a16="http://schemas.microsoft.com/office/drawing/2014/main" id="{C9783048-4845-4F56-8AD5-99BD6F7F69D7}"/>
              </a:ext>
            </a:extLst>
          </p:cNvPr>
          <p:cNvSpPr txBox="1"/>
          <p:nvPr/>
        </p:nvSpPr>
        <p:spPr>
          <a:xfrm>
            <a:off x="252607" y="651933"/>
            <a:ext cx="6265333" cy="8032968"/>
          </a:xfrm>
          <a:prstGeom prst="rect">
            <a:avLst/>
          </a:prstGeom>
          <a:noFill/>
        </p:spPr>
        <p:txBody>
          <a:bodyPr wrap="square" rtlCol="0">
            <a:spAutoFit/>
          </a:bodyPr>
          <a:lstStyle/>
          <a:p>
            <a:r>
              <a:rPr lang="en-US" sz="1200" dirty="0"/>
              <a:t>1- Virializing syndromes are caused by which of the following?</a:t>
            </a:r>
          </a:p>
          <a:p>
            <a:pPr marL="228600" indent="-228600">
              <a:buFont typeface="+mj-lt"/>
              <a:buAutoNum type="alphaUcPeriod"/>
            </a:pPr>
            <a:r>
              <a:rPr lang="en-US" sz="1200" dirty="0"/>
              <a:t>Increased cortisol.</a:t>
            </a:r>
          </a:p>
          <a:p>
            <a:pPr marL="228600" indent="-228600">
              <a:buFont typeface="+mj-lt"/>
              <a:buAutoNum type="alphaUcPeriod"/>
            </a:pPr>
            <a:r>
              <a:rPr lang="en-US" sz="1200" dirty="0"/>
              <a:t>Hyperaldosteronism.</a:t>
            </a:r>
          </a:p>
          <a:p>
            <a:pPr marL="228600" indent="-228600">
              <a:buFont typeface="+mj-lt"/>
              <a:buAutoNum type="alphaUcPeriod"/>
            </a:pPr>
            <a:r>
              <a:rPr lang="en-US" sz="1200" dirty="0"/>
              <a:t>Excess androgens. </a:t>
            </a:r>
          </a:p>
          <a:p>
            <a:pPr marL="228600" indent="-228600">
              <a:buFont typeface="+mj-lt"/>
              <a:buAutoNum type="alphaUcPeriod"/>
            </a:pPr>
            <a:r>
              <a:rPr lang="en-US" sz="1200" dirty="0"/>
              <a:t>Decreased Cortisol.</a:t>
            </a:r>
          </a:p>
          <a:p>
            <a:r>
              <a:rPr lang="en-US" sz="1200" dirty="0">
                <a:solidFill>
                  <a:schemeClr val="bg1">
                    <a:lumMod val="75000"/>
                  </a:schemeClr>
                </a:solidFill>
              </a:rPr>
              <a:t>ANS: C </a:t>
            </a:r>
          </a:p>
          <a:p>
            <a:endParaRPr lang="en-US" sz="1200" dirty="0"/>
          </a:p>
          <a:p>
            <a:r>
              <a:rPr lang="en-US" sz="1200" dirty="0"/>
              <a:t>2- Which of the following is the most common cause of Cushing syndrome?</a:t>
            </a:r>
          </a:p>
          <a:p>
            <a:pPr marL="228600" indent="-228600">
              <a:buFont typeface="+mj-lt"/>
              <a:buAutoNum type="alphaUcPeriod"/>
            </a:pPr>
            <a:r>
              <a:rPr lang="en-US" sz="1200" dirty="0"/>
              <a:t>Intake of corticoids. </a:t>
            </a:r>
          </a:p>
          <a:p>
            <a:pPr marL="228600" indent="-228600">
              <a:buFont typeface="+mj-lt"/>
              <a:buAutoNum type="alphaUcPeriod"/>
            </a:pPr>
            <a:r>
              <a:rPr lang="en-US" sz="1200" dirty="0"/>
              <a:t>Pituitary adenoma.</a:t>
            </a:r>
          </a:p>
          <a:p>
            <a:pPr marL="228600" indent="-228600">
              <a:buFont typeface="+mj-lt"/>
              <a:buAutoNum type="alphaUcPeriod"/>
            </a:pPr>
            <a:r>
              <a:rPr lang="en-US" sz="1200" dirty="0"/>
              <a:t>Adrenal adenoma. </a:t>
            </a:r>
          </a:p>
          <a:p>
            <a:pPr marL="228600" indent="-228600">
              <a:buFont typeface="+mj-lt"/>
              <a:buAutoNum type="alphaUcPeriod"/>
            </a:pPr>
            <a:r>
              <a:rPr lang="en-US" sz="1200" dirty="0"/>
              <a:t>Ectopic corticotropin syndrome.</a:t>
            </a:r>
          </a:p>
          <a:p>
            <a:r>
              <a:rPr lang="en-US" sz="1200" dirty="0">
                <a:solidFill>
                  <a:schemeClr val="bg1">
                    <a:lumMod val="75000"/>
                  </a:schemeClr>
                </a:solidFill>
              </a:rPr>
              <a:t>ANS: A</a:t>
            </a:r>
          </a:p>
          <a:p>
            <a:endParaRPr lang="en-US" sz="1200" dirty="0"/>
          </a:p>
          <a:p>
            <a:r>
              <a:rPr lang="en-US" sz="1200" dirty="0"/>
              <a:t>3- A 35-year old gentleman presented with obesity, facial plethora and decreased libido was found to have a shrunken adrenal cortex. Which of the following is the most likely cause?</a:t>
            </a:r>
          </a:p>
          <a:p>
            <a:pPr marL="228600" indent="-228600">
              <a:buFont typeface="+mj-lt"/>
              <a:buAutoNum type="alphaUcPeriod"/>
            </a:pPr>
            <a:r>
              <a:rPr lang="en-US" sz="1200" dirty="0"/>
              <a:t>Pituitary adenoma. </a:t>
            </a:r>
          </a:p>
          <a:p>
            <a:pPr marL="228600" indent="-228600">
              <a:buFont typeface="+mj-lt"/>
              <a:buAutoNum type="alphaUcPeriod"/>
            </a:pPr>
            <a:r>
              <a:rPr lang="en-US" sz="1200" dirty="0"/>
              <a:t>Adrenal adenoma. </a:t>
            </a:r>
          </a:p>
          <a:p>
            <a:pPr marL="228600" indent="-228600">
              <a:buFont typeface="+mj-lt"/>
              <a:buAutoNum type="alphaUcPeriod"/>
            </a:pPr>
            <a:r>
              <a:rPr lang="en-US" sz="1200" dirty="0"/>
              <a:t>Ectopic corticotropin syndrome.</a:t>
            </a:r>
          </a:p>
          <a:p>
            <a:pPr marL="228600" indent="-228600">
              <a:buFont typeface="+mj-lt"/>
              <a:buAutoNum type="alphaUcPeriod"/>
            </a:pPr>
            <a:r>
              <a:rPr lang="en-US" sz="1200" dirty="0"/>
              <a:t>Intake of corticoids.</a:t>
            </a:r>
          </a:p>
          <a:p>
            <a:r>
              <a:rPr lang="en-US" sz="1200" dirty="0">
                <a:solidFill>
                  <a:schemeClr val="bg1">
                    <a:lumMod val="75000"/>
                  </a:schemeClr>
                </a:solidFill>
              </a:rPr>
              <a:t>ANS: D</a:t>
            </a:r>
          </a:p>
          <a:p>
            <a:endParaRPr lang="en-US" sz="1200" dirty="0"/>
          </a:p>
          <a:p>
            <a:r>
              <a:rPr lang="en-US" sz="1200" dirty="0"/>
              <a:t>4- Which of the following is the commonest cause of secondary hypertension?</a:t>
            </a:r>
          </a:p>
          <a:p>
            <a:pPr marL="228600" indent="-228600">
              <a:buFont typeface="+mj-lt"/>
              <a:buAutoNum type="alphaUcPeriod"/>
            </a:pPr>
            <a:r>
              <a:rPr lang="en-US" sz="1200" dirty="0"/>
              <a:t>Hyperaldosteronism. </a:t>
            </a:r>
          </a:p>
          <a:p>
            <a:pPr marL="228600" indent="-228600">
              <a:buFont typeface="+mj-lt"/>
              <a:buAutoNum type="alphaUcPeriod"/>
            </a:pPr>
            <a:r>
              <a:rPr lang="en-US" sz="1200" dirty="0"/>
              <a:t>Cushing disease. </a:t>
            </a:r>
          </a:p>
          <a:p>
            <a:pPr marL="228600" indent="-228600">
              <a:buFont typeface="+mj-lt"/>
              <a:buAutoNum type="alphaUcPeriod"/>
            </a:pPr>
            <a:r>
              <a:rPr lang="en-US" sz="1200" dirty="0"/>
              <a:t>Excess androgens. </a:t>
            </a:r>
          </a:p>
          <a:p>
            <a:pPr marL="228600" indent="-228600">
              <a:buFont typeface="+mj-lt"/>
              <a:buAutoNum type="alphaUcPeriod"/>
            </a:pPr>
            <a:r>
              <a:rPr lang="en-US" sz="1200" dirty="0"/>
              <a:t>Low aldosterone.</a:t>
            </a:r>
          </a:p>
          <a:p>
            <a:r>
              <a:rPr lang="en-US" sz="1200" dirty="0">
                <a:solidFill>
                  <a:schemeClr val="bg1">
                    <a:lumMod val="75000"/>
                  </a:schemeClr>
                </a:solidFill>
              </a:rPr>
              <a:t>ANS: A</a:t>
            </a:r>
          </a:p>
          <a:p>
            <a:endParaRPr lang="en-US" sz="1200" dirty="0"/>
          </a:p>
          <a:p>
            <a:r>
              <a:rPr lang="en-US" sz="1200" dirty="0"/>
              <a:t>5- Zellballen refers to which of the following?</a:t>
            </a:r>
          </a:p>
          <a:p>
            <a:pPr marL="228600" indent="-228600">
              <a:buFont typeface="+mj-lt"/>
              <a:buAutoNum type="alphaUcPeriod"/>
            </a:pPr>
            <a:r>
              <a:rPr lang="en-US" sz="1200" dirty="0"/>
              <a:t>Small nests of chromaffin cells.</a:t>
            </a:r>
          </a:p>
          <a:p>
            <a:pPr marL="228600" indent="-228600">
              <a:buFont typeface="+mj-lt"/>
              <a:buAutoNum type="alphaUcPeriod"/>
            </a:pPr>
            <a:r>
              <a:rPr lang="en-US" sz="1200" dirty="0"/>
              <a:t>Small nests of cortical cells. </a:t>
            </a:r>
          </a:p>
          <a:p>
            <a:pPr marL="228600" indent="-228600">
              <a:buFont typeface="+mj-lt"/>
              <a:buAutoNum type="alphaUcPeriod"/>
            </a:pPr>
            <a:r>
              <a:rPr lang="en-US" sz="1200" dirty="0"/>
              <a:t>Small nuclei without pleomorphism. </a:t>
            </a:r>
          </a:p>
          <a:p>
            <a:pPr marL="228600" indent="-228600">
              <a:buFont typeface="+mj-lt"/>
              <a:buAutoNum type="alphaUcPeriod"/>
            </a:pPr>
            <a:r>
              <a:rPr lang="en-US" sz="1200" dirty="0"/>
              <a:t>Large nuclei with pleomorphism.</a:t>
            </a:r>
          </a:p>
          <a:p>
            <a:r>
              <a:rPr lang="en-US" sz="1200" dirty="0">
                <a:solidFill>
                  <a:schemeClr val="bg1">
                    <a:lumMod val="75000"/>
                  </a:schemeClr>
                </a:solidFill>
              </a:rPr>
              <a:t>ANS: A</a:t>
            </a:r>
          </a:p>
          <a:p>
            <a:endParaRPr lang="en-US" sz="1200" dirty="0"/>
          </a:p>
          <a:p>
            <a:r>
              <a:rPr lang="en-US" sz="1200" dirty="0"/>
              <a:t>6-  A patient with an adrenal medullary mass was diagnosed with malignant pheochromocytoma. Which of the following caused the pathologist to diagnose it as malignant?</a:t>
            </a:r>
          </a:p>
          <a:p>
            <a:pPr marL="228600" indent="-228600">
              <a:buFont typeface="+mj-lt"/>
              <a:buAutoNum type="alphaUcPeriod"/>
            </a:pPr>
            <a:r>
              <a:rPr lang="en-US" sz="1200" dirty="0"/>
              <a:t>Mitotic figures.</a:t>
            </a:r>
          </a:p>
          <a:p>
            <a:pPr marL="228600" indent="-228600">
              <a:buFont typeface="+mj-lt"/>
              <a:buAutoNum type="alphaUcPeriod"/>
            </a:pPr>
            <a:r>
              <a:rPr lang="en-US" sz="1200" dirty="0"/>
              <a:t>Vascular invasion.</a:t>
            </a:r>
          </a:p>
          <a:p>
            <a:pPr marL="228600" indent="-228600">
              <a:buFont typeface="+mj-lt"/>
              <a:buAutoNum type="alphaUcPeriod"/>
            </a:pPr>
            <a:r>
              <a:rPr lang="en-US" sz="1200" dirty="0"/>
              <a:t>Capsular invasion.</a:t>
            </a:r>
          </a:p>
          <a:p>
            <a:pPr marL="228600" indent="-228600">
              <a:buFont typeface="+mj-lt"/>
              <a:buAutoNum type="alphaUcPeriod"/>
            </a:pPr>
            <a:r>
              <a:rPr lang="en-US" sz="1200" dirty="0"/>
              <a:t>Metastases. </a:t>
            </a:r>
          </a:p>
          <a:p>
            <a:r>
              <a:rPr lang="en-US" sz="1200" dirty="0">
                <a:solidFill>
                  <a:schemeClr val="bg1">
                    <a:lumMod val="75000"/>
                  </a:schemeClr>
                </a:solidFill>
              </a:rPr>
              <a:t>ANS: D</a:t>
            </a:r>
          </a:p>
        </p:txBody>
      </p:sp>
    </p:spTree>
    <p:extLst>
      <p:ext uri="{BB962C8B-B14F-4D97-AF65-F5344CB8AC3E}">
        <p14:creationId xmlns:p14="http://schemas.microsoft.com/office/powerpoint/2010/main" val="92398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122" y="1109472"/>
            <a:ext cx="3168316" cy="7229856"/>
          </a:xfrm>
        </p:spPr>
      </p:pic>
      <p:sp>
        <p:nvSpPr>
          <p:cNvPr id="6" name="TextBox 5"/>
          <p:cNvSpPr txBox="1"/>
          <p:nvPr/>
        </p:nvSpPr>
        <p:spPr>
          <a:xfrm>
            <a:off x="0" y="429768"/>
            <a:ext cx="3310128" cy="369332"/>
          </a:xfrm>
          <a:prstGeom prst="rect">
            <a:avLst/>
          </a:prstGeom>
          <a:noFill/>
        </p:spPr>
        <p:txBody>
          <a:bodyPr wrap="square" rtlCol="0">
            <a:spAutoFit/>
          </a:bodyPr>
          <a:lstStyle/>
          <a:p>
            <a:r>
              <a:rPr lang="en-US" smtClean="0"/>
              <a:t>Lecture Overview </a:t>
            </a:r>
            <a:endParaRPr lang="en-US"/>
          </a:p>
        </p:txBody>
      </p:sp>
      <p:sp>
        <p:nvSpPr>
          <p:cNvPr id="7" name="TextBox 6"/>
          <p:cNvSpPr txBox="1"/>
          <p:nvPr/>
        </p:nvSpPr>
        <p:spPr>
          <a:xfrm>
            <a:off x="0" y="8867001"/>
            <a:ext cx="4251960" cy="276999"/>
          </a:xfrm>
          <a:prstGeom prst="rect">
            <a:avLst/>
          </a:prstGeom>
          <a:noFill/>
        </p:spPr>
        <p:txBody>
          <a:bodyPr wrap="square" rtlCol="0">
            <a:spAutoFit/>
          </a:bodyPr>
          <a:lstStyle/>
          <a:p>
            <a:r>
              <a:rPr lang="en-US" sz="1200" dirty="0" smtClean="0"/>
              <a:t>Picture taken from 435 pathology team</a:t>
            </a:r>
            <a:endParaRPr lang="en-US" sz="1200" dirty="0"/>
          </a:p>
        </p:txBody>
      </p:sp>
    </p:spTree>
    <p:extLst>
      <p:ext uri="{BB962C8B-B14F-4D97-AF65-F5344CB8AC3E}">
        <p14:creationId xmlns:p14="http://schemas.microsoft.com/office/powerpoint/2010/main" val="1573147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A57A3-C682-475A-BCCE-74B386768467}"/>
              </a:ext>
            </a:extLst>
          </p:cNvPr>
          <p:cNvSpPr txBox="1"/>
          <p:nvPr/>
        </p:nvSpPr>
        <p:spPr>
          <a:xfrm>
            <a:off x="-1691406" y="346834"/>
            <a:ext cx="6213231" cy="369332"/>
          </a:xfrm>
          <a:prstGeom prst="rect">
            <a:avLst/>
          </a:prstGeom>
          <a:noFill/>
        </p:spPr>
        <p:txBody>
          <a:bodyPr wrap="square" rtlCol="0">
            <a:spAutoFit/>
          </a:bodyPr>
          <a:lstStyle/>
          <a:p>
            <a:pPr algn="ctr"/>
            <a:r>
              <a:rPr lang="en-US" dirty="0">
                <a:solidFill>
                  <a:srgbClr val="C00000"/>
                </a:solidFill>
              </a:rPr>
              <a:t>Robbins basic pathology 9th</a:t>
            </a:r>
          </a:p>
        </p:txBody>
      </p:sp>
      <p:sp>
        <p:nvSpPr>
          <p:cNvPr id="4" name="TextBox 3">
            <a:extLst>
              <a:ext uri="{FF2B5EF4-FFF2-40B4-BE49-F238E27FC236}">
                <a16:creationId xmlns:a16="http://schemas.microsoft.com/office/drawing/2014/main" id="{19C30BE3-B327-4D74-BA88-3645D4E0676B}"/>
              </a:ext>
            </a:extLst>
          </p:cNvPr>
          <p:cNvSpPr txBox="1"/>
          <p:nvPr/>
        </p:nvSpPr>
        <p:spPr>
          <a:xfrm>
            <a:off x="0" y="837717"/>
            <a:ext cx="6858000" cy="8248412"/>
          </a:xfrm>
          <a:prstGeom prst="rect">
            <a:avLst/>
          </a:prstGeom>
          <a:noFill/>
        </p:spPr>
        <p:txBody>
          <a:bodyPr wrap="square" rtlCol="0">
            <a:spAutoFit/>
          </a:bodyPr>
          <a:lstStyle/>
          <a:p>
            <a:pPr marL="342900" indent="-342900">
              <a:buFont typeface="Wingdings" charset="2"/>
              <a:buChar char="Ø"/>
            </a:pPr>
            <a:r>
              <a:rPr lang="en-US" dirty="0" smtClean="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In many instances the responsible ectopic tumor of ACTH secreting tumor is </a:t>
            </a:r>
            <a:r>
              <a:rPr lang="en-US" sz="1600" u="sng" dirty="0">
                <a:latin typeface="Tahoma" panose="020B0604030504040204" pitchFamily="34" charset="0"/>
                <a:ea typeface="Tahoma" panose="020B0604030504040204" pitchFamily="34" charset="0"/>
                <a:cs typeface="Tahoma" panose="020B0604030504040204" pitchFamily="34" charset="0"/>
              </a:rPr>
              <a:t>small cell carcinoma</a:t>
            </a:r>
            <a:r>
              <a:rPr lang="en-US" sz="1600" dirty="0">
                <a:latin typeface="Tahoma" panose="020B0604030504040204" pitchFamily="34" charset="0"/>
                <a:ea typeface="Tahoma" panose="020B0604030504040204" pitchFamily="34" charset="0"/>
                <a:cs typeface="Tahoma" panose="020B0604030504040204" pitchFamily="34" charset="0"/>
              </a:rPr>
              <a:t> of the lung .</a:t>
            </a:r>
          </a:p>
          <a:p>
            <a:pPr marL="342900" indent="-342900">
              <a:buFont typeface="Wingdings" charset="2"/>
              <a:buChar char="Ø"/>
            </a:pP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In </a:t>
            </a:r>
            <a:r>
              <a:rPr lang="en-US" sz="1600" dirty="0" err="1">
                <a:latin typeface="Tahoma" panose="020B0604030504040204" pitchFamily="34" charset="0"/>
                <a:ea typeface="Tahoma" panose="020B0604030504040204" pitchFamily="34" charset="0"/>
                <a:cs typeface="Tahoma" panose="020B0604030504040204" pitchFamily="34" charset="0"/>
              </a:rPr>
              <a:t>cushing</a:t>
            </a:r>
            <a:r>
              <a:rPr lang="en-US" sz="1600" dirty="0">
                <a:latin typeface="Tahoma" panose="020B0604030504040204" pitchFamily="34" charset="0"/>
                <a:ea typeface="Tahoma" panose="020B0604030504040204" pitchFamily="34" charset="0"/>
                <a:cs typeface="Tahoma" panose="020B0604030504040204" pitchFamily="34" charset="0"/>
              </a:rPr>
              <a:t> syndrome , exogenous glucocorticoids ,suppresses endogenous ACTH results in </a:t>
            </a:r>
            <a:r>
              <a:rPr lang="en-US" sz="1600" u="sng" dirty="0">
                <a:latin typeface="Tahoma" panose="020B0604030504040204" pitchFamily="34" charset="0"/>
                <a:ea typeface="Tahoma" panose="020B0604030504040204" pitchFamily="34" charset="0"/>
                <a:cs typeface="Tahoma" panose="020B0604030504040204" pitchFamily="34" charset="0"/>
              </a:rPr>
              <a:t>bilateral cortical atrophy</a:t>
            </a:r>
          </a:p>
          <a:p>
            <a:pPr marL="342900" indent="-342900">
              <a:buFont typeface="Wingdings" charset="2"/>
              <a:buChar char="Ø"/>
            </a:pPr>
            <a:r>
              <a:rPr lang="en-US" sz="1600" u="sng" dirty="0" smtClean="0">
                <a:latin typeface="Tahoma" panose="020B0604030504040204" pitchFamily="34" charset="0"/>
                <a:ea typeface="Tahoma" panose="020B0604030504040204" pitchFamily="34" charset="0"/>
                <a:cs typeface="Tahoma" panose="020B0604030504040204" pitchFamily="34" charset="0"/>
              </a:rPr>
              <a:t>Diffuse </a:t>
            </a:r>
            <a:r>
              <a:rPr lang="en-US" sz="1600" u="sng" dirty="0">
                <a:latin typeface="Tahoma" panose="020B0604030504040204" pitchFamily="34" charset="0"/>
                <a:ea typeface="Tahoma" panose="020B0604030504040204" pitchFamily="34" charset="0"/>
                <a:cs typeface="Tahoma" panose="020B0604030504040204" pitchFamily="34" charset="0"/>
              </a:rPr>
              <a:t>hyperplasia</a:t>
            </a:r>
            <a:r>
              <a:rPr lang="en-US" sz="1600" dirty="0">
                <a:latin typeface="Tahoma" panose="020B0604030504040204" pitchFamily="34" charset="0"/>
                <a:ea typeface="Tahoma" panose="020B0604030504040204" pitchFamily="34" charset="0"/>
                <a:cs typeface="Tahoma" panose="020B0604030504040204" pitchFamily="34" charset="0"/>
              </a:rPr>
              <a:t> is found in patients with ACTH dependent </a:t>
            </a:r>
            <a:r>
              <a:rPr lang="en-US" sz="1600" dirty="0" err="1">
                <a:latin typeface="Tahoma" panose="020B0604030504040204" pitchFamily="34" charset="0"/>
                <a:ea typeface="Tahoma" panose="020B0604030504040204" pitchFamily="34" charset="0"/>
                <a:cs typeface="Tahoma" panose="020B0604030504040204" pitchFamily="34" charset="0"/>
              </a:rPr>
              <a:t>cushing</a:t>
            </a:r>
            <a:r>
              <a:rPr lang="en-US" sz="1600" dirty="0">
                <a:latin typeface="Tahoma" panose="020B0604030504040204" pitchFamily="34" charset="0"/>
                <a:ea typeface="Tahoma" panose="020B0604030504040204" pitchFamily="34" charset="0"/>
                <a:cs typeface="Tahoma" panose="020B0604030504040204" pitchFamily="34" charset="0"/>
              </a:rPr>
              <a:t> syndrome.</a:t>
            </a:r>
          </a:p>
          <a:p>
            <a:pPr marL="342900" indent="-342900">
              <a:buFont typeface="Wingdings" charset="2"/>
              <a:buChar char="Ø"/>
            </a:pPr>
            <a:r>
              <a:rPr lang="en-US" sz="1600" dirty="0" smtClean="0">
                <a:latin typeface="Tahoma" panose="020B0604030504040204" pitchFamily="34" charset="0"/>
                <a:ea typeface="Tahoma" panose="020B0604030504040204" pitchFamily="34" charset="0"/>
                <a:cs typeface="Tahoma" panose="020B0604030504040204" pitchFamily="34" charset="0"/>
              </a:rPr>
              <a:t>Early </a:t>
            </a:r>
            <a:r>
              <a:rPr lang="en-US" sz="1600" dirty="0">
                <a:latin typeface="Tahoma" panose="020B0604030504040204" pitchFamily="34" charset="0"/>
                <a:ea typeface="Tahoma" panose="020B0604030504040204" pitchFamily="34" charset="0"/>
                <a:cs typeface="Tahoma" panose="020B0604030504040204" pitchFamily="34" charset="0"/>
              </a:rPr>
              <a:t>manifestation's of </a:t>
            </a:r>
            <a:r>
              <a:rPr lang="en-US" sz="1600" dirty="0" err="1">
                <a:latin typeface="Tahoma" panose="020B0604030504040204" pitchFamily="34" charset="0"/>
                <a:ea typeface="Tahoma" panose="020B0604030504040204" pitchFamily="34" charset="0"/>
                <a:cs typeface="Tahoma" panose="020B0604030504040204" pitchFamily="34" charset="0"/>
              </a:rPr>
              <a:t>cushing</a:t>
            </a:r>
            <a:r>
              <a:rPr lang="en-US" sz="1600" dirty="0">
                <a:latin typeface="Tahoma" panose="020B0604030504040204" pitchFamily="34" charset="0"/>
                <a:ea typeface="Tahoma" panose="020B0604030504040204" pitchFamily="34" charset="0"/>
                <a:cs typeface="Tahoma" panose="020B0604030504040204" pitchFamily="34" charset="0"/>
              </a:rPr>
              <a:t> syndrome include </a:t>
            </a:r>
            <a:r>
              <a:rPr lang="en-US" sz="1600" u="sng" dirty="0">
                <a:latin typeface="Tahoma" panose="020B0604030504040204" pitchFamily="34" charset="0"/>
                <a:ea typeface="Tahoma" panose="020B0604030504040204" pitchFamily="34" charset="0"/>
                <a:cs typeface="Tahoma" panose="020B0604030504040204" pitchFamily="34" charset="0"/>
              </a:rPr>
              <a:t>hypertension</a:t>
            </a:r>
            <a:r>
              <a:rPr lang="en-US" sz="1600" dirty="0">
                <a:latin typeface="Tahoma" panose="020B0604030504040204" pitchFamily="34" charset="0"/>
                <a:ea typeface="Tahoma" panose="020B0604030504040204" pitchFamily="34" charset="0"/>
                <a:cs typeface="Tahoma" panose="020B0604030504040204" pitchFamily="34" charset="0"/>
              </a:rPr>
              <a:t> and </a:t>
            </a:r>
            <a:r>
              <a:rPr lang="en-US" sz="1600" u="sng" dirty="0">
                <a:latin typeface="Tahoma" panose="020B0604030504040204" pitchFamily="34" charset="0"/>
                <a:ea typeface="Tahoma" panose="020B0604030504040204" pitchFamily="34" charset="0"/>
                <a:cs typeface="Tahoma" panose="020B0604030504040204" pitchFamily="34" charset="0"/>
              </a:rPr>
              <a:t>weight gain</a:t>
            </a:r>
          </a:p>
          <a:p>
            <a:pPr marL="342900" indent="-342900">
              <a:buFont typeface="Wingdings" charset="2"/>
              <a:buChar char="Ø"/>
            </a:pPr>
            <a:r>
              <a:rPr lang="en-US" sz="1600" dirty="0" err="1" smtClean="0">
                <a:latin typeface="Tahoma" panose="020B0604030504040204" pitchFamily="34" charset="0"/>
                <a:ea typeface="Tahoma" panose="020B0604030504040204" pitchFamily="34" charset="0"/>
                <a:cs typeface="Tahoma" panose="020B0604030504040204" pitchFamily="34" charset="0"/>
              </a:rPr>
              <a:t>Hypercortisolism</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causes selective atrophy of fast-twitch (type II) </a:t>
            </a:r>
            <a:r>
              <a:rPr lang="en-US" sz="1600" dirty="0" err="1">
                <a:latin typeface="Tahoma" panose="020B0604030504040204" pitchFamily="34" charset="0"/>
                <a:ea typeface="Tahoma" panose="020B0604030504040204" pitchFamily="34" charset="0"/>
                <a:cs typeface="Tahoma" panose="020B0604030504040204" pitchFamily="34" charset="0"/>
              </a:rPr>
              <a:t>myofibers</a:t>
            </a:r>
            <a:r>
              <a:rPr lang="en-US" sz="1600" dirty="0">
                <a:latin typeface="Tahoma" panose="020B0604030504040204" pitchFamily="34" charset="0"/>
                <a:ea typeface="Tahoma" panose="020B0604030504040204" pitchFamily="34" charset="0"/>
                <a:cs typeface="Tahoma" panose="020B0604030504040204" pitchFamily="34" charset="0"/>
              </a:rPr>
              <a:t>, with resultant decreased muscle mass and proximal limb weakness.</a:t>
            </a:r>
          </a:p>
          <a:p>
            <a:pPr marL="342900" indent="-342900">
              <a:buFont typeface="Wingdings" charset="2"/>
              <a:buChar char="Ø"/>
            </a:pPr>
            <a:r>
              <a:rPr lang="en-US" sz="1600" dirty="0" smtClean="0">
                <a:latin typeface="Tahoma" panose="020B0604030504040204" pitchFamily="34" charset="0"/>
                <a:ea typeface="Tahoma" panose="020B0604030504040204" pitchFamily="34" charset="0"/>
                <a:cs typeface="Tahoma" panose="020B0604030504040204" pitchFamily="34" charset="0"/>
              </a:rPr>
              <a:t>A </a:t>
            </a:r>
            <a:r>
              <a:rPr lang="en-US" sz="1600" dirty="0">
                <a:latin typeface="Tahoma" panose="020B0604030504040204" pitchFamily="34" charset="0"/>
                <a:ea typeface="Tahoma" panose="020B0604030504040204" pitchFamily="34" charset="0"/>
                <a:cs typeface="Tahoma" panose="020B0604030504040204" pitchFamily="34" charset="0"/>
              </a:rPr>
              <a:t>characteristic feature of aldosterone-producing adenomas is the presence of eosinophilic, laminated cytoplasmic inclusions , know as </a:t>
            </a:r>
            <a:r>
              <a:rPr lang="en-US" sz="1600" u="sng" dirty="0">
                <a:latin typeface="Tahoma" panose="020B0604030504040204" pitchFamily="34" charset="0"/>
                <a:ea typeface="Tahoma" panose="020B0604030504040204" pitchFamily="34" charset="0"/>
                <a:cs typeface="Tahoma" panose="020B0604030504040204" pitchFamily="34" charset="0"/>
              </a:rPr>
              <a:t>spironolactone bodies</a:t>
            </a:r>
            <a:r>
              <a:rPr lang="en-US" sz="1600" dirty="0">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charset="2"/>
              <a:buChar char="Ø"/>
            </a:pPr>
            <a:r>
              <a:rPr lang="en-US" sz="1600" dirty="0" smtClean="0">
                <a:latin typeface="Tahoma" panose="020B0604030504040204" pitchFamily="34" charset="0"/>
                <a:ea typeface="Tahoma" panose="020B0604030504040204" pitchFamily="34" charset="0"/>
                <a:cs typeface="Tahoma" panose="020B0604030504040204" pitchFamily="34" charset="0"/>
              </a:rPr>
              <a:t>The </a:t>
            </a:r>
            <a:r>
              <a:rPr lang="en-US" sz="1600" dirty="0">
                <a:latin typeface="Tahoma" panose="020B0604030504040204" pitchFamily="34" charset="0"/>
                <a:ea typeface="Tahoma" panose="020B0604030504040204" pitchFamily="34" charset="0"/>
                <a:cs typeface="Tahoma" panose="020B0604030504040204" pitchFamily="34" charset="0"/>
              </a:rPr>
              <a:t>clinical hallmark of hyperaldosteronism is </a:t>
            </a:r>
            <a:r>
              <a:rPr lang="en-US" sz="1600" u="sng" dirty="0">
                <a:latin typeface="Tahoma" panose="020B0604030504040204" pitchFamily="34" charset="0"/>
                <a:ea typeface="Tahoma" panose="020B0604030504040204" pitchFamily="34" charset="0"/>
                <a:cs typeface="Tahoma" panose="020B0604030504040204" pitchFamily="34" charset="0"/>
              </a:rPr>
              <a:t>hypertension</a:t>
            </a:r>
            <a:r>
              <a:rPr lang="en-US" sz="1600" dirty="0">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charset="2"/>
              <a:buChar char="Ø"/>
            </a:pPr>
            <a:r>
              <a:rPr lang="en-US" sz="1600" dirty="0" smtClean="0">
                <a:latin typeface="Tahoma" panose="020B0604030504040204" pitchFamily="34" charset="0"/>
                <a:ea typeface="Tahoma" panose="020B0604030504040204" pitchFamily="34" charset="0"/>
                <a:cs typeface="Tahoma" panose="020B0604030504040204" pitchFamily="34" charset="0"/>
              </a:rPr>
              <a:t>In </a:t>
            </a:r>
            <a:r>
              <a:rPr lang="en-US" sz="1600" dirty="0">
                <a:latin typeface="Tahoma" panose="020B0604030504040204" pitchFamily="34" charset="0"/>
                <a:ea typeface="Tahoma" panose="020B0604030504040204" pitchFamily="34" charset="0"/>
                <a:cs typeface="Tahoma" panose="020B0604030504040204" pitchFamily="34" charset="0"/>
              </a:rPr>
              <a:t>all cases of CAH , the adrenals are </a:t>
            </a:r>
            <a:r>
              <a:rPr lang="en-US" sz="1600" u="sng" dirty="0">
                <a:latin typeface="Tahoma" panose="020B0604030504040204" pitchFamily="34" charset="0"/>
                <a:ea typeface="Tahoma" panose="020B0604030504040204" pitchFamily="34" charset="0"/>
                <a:cs typeface="Tahoma" panose="020B0604030504040204" pitchFamily="34" charset="0"/>
              </a:rPr>
              <a:t>hyperplastic bilaterally</a:t>
            </a:r>
            <a:r>
              <a:rPr lang="en-US" sz="1600" dirty="0">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charset="2"/>
              <a:buChar char="Ø"/>
            </a:pPr>
            <a:r>
              <a:rPr lang="en-US" sz="1600" dirty="0" smtClean="0">
                <a:latin typeface="Tahoma" panose="020B0604030504040204" pitchFamily="34" charset="0"/>
                <a:ea typeface="Tahoma" panose="020B0604030504040204" pitchFamily="34" charset="0"/>
                <a:cs typeface="Tahoma" panose="020B0604030504040204" pitchFamily="34" charset="0"/>
              </a:rPr>
              <a:t>Pearson's </a:t>
            </a:r>
            <a:r>
              <a:rPr lang="en-US" sz="1600" dirty="0">
                <a:latin typeface="Tahoma" panose="020B0604030504040204" pitchFamily="34" charset="0"/>
                <a:ea typeface="Tahoma" panose="020B0604030504040204" pitchFamily="34" charset="0"/>
                <a:cs typeface="Tahoma" panose="020B0604030504040204" pitchFamily="34" charset="0"/>
              </a:rPr>
              <a:t>with chronic adrenocortical insufficiency may develop an acute crisis after any stress that taxes their limited physiological reserve .</a:t>
            </a:r>
          </a:p>
          <a:p>
            <a:pPr marL="342900" indent="-342900">
              <a:buFont typeface="Wingdings" charset="2"/>
              <a:buChar char="Ø"/>
            </a:pPr>
            <a:r>
              <a:rPr lang="en-US" sz="1600" u="sng" dirty="0" smtClean="0">
                <a:latin typeface="Tahoma" panose="020B0604030504040204" pitchFamily="34" charset="0"/>
                <a:ea typeface="Tahoma" panose="020B0604030504040204" pitchFamily="34" charset="0"/>
                <a:cs typeface="Tahoma" panose="020B0604030504040204" pitchFamily="34" charset="0"/>
              </a:rPr>
              <a:t>Massive </a:t>
            </a:r>
            <a:r>
              <a:rPr lang="en-US" sz="1600" u="sng" dirty="0">
                <a:latin typeface="Tahoma" panose="020B0604030504040204" pitchFamily="34" charset="0"/>
                <a:ea typeface="Tahoma" panose="020B0604030504040204" pitchFamily="34" charset="0"/>
                <a:cs typeface="Tahoma" panose="020B0604030504040204" pitchFamily="34" charset="0"/>
              </a:rPr>
              <a:t>adrenal hemorrhage</a:t>
            </a:r>
            <a:r>
              <a:rPr lang="en-US" sz="1600" dirty="0">
                <a:latin typeface="Tahoma" panose="020B0604030504040204" pitchFamily="34" charset="0"/>
                <a:ea typeface="Tahoma" panose="020B0604030504040204" pitchFamily="34" charset="0"/>
                <a:cs typeface="Tahoma" panose="020B0604030504040204" pitchFamily="34" charset="0"/>
              </a:rPr>
              <a:t> may destroy enough of the adrenal cortex to cause acute adrenocortical insufficiency.</a:t>
            </a:r>
          </a:p>
          <a:p>
            <a:pPr marL="342900" indent="-342900">
              <a:buFont typeface="Wingdings" charset="2"/>
              <a:buChar char="Ø"/>
            </a:pPr>
            <a:r>
              <a:rPr lang="en-US" sz="1600" dirty="0" smtClean="0">
                <a:latin typeface="Tahoma" panose="020B0604030504040204" pitchFamily="34" charset="0"/>
                <a:ea typeface="Tahoma" panose="020B0604030504040204" pitchFamily="34" charset="0"/>
                <a:cs typeface="Tahoma" panose="020B0604030504040204" pitchFamily="34" charset="0"/>
              </a:rPr>
              <a:t>In </a:t>
            </a:r>
            <a:r>
              <a:rPr lang="en-US" sz="1600" u="sng" dirty="0">
                <a:latin typeface="Tahoma" panose="020B0604030504040204" pitchFamily="34" charset="0"/>
                <a:ea typeface="Tahoma" panose="020B0604030504040204" pitchFamily="34" charset="0"/>
                <a:cs typeface="Tahoma" panose="020B0604030504040204" pitchFamily="34" charset="0"/>
              </a:rPr>
              <a:t>tuberculosis or fungal disease</a:t>
            </a:r>
            <a:r>
              <a:rPr lang="en-US" sz="1600" dirty="0">
                <a:latin typeface="Tahoma" panose="020B0604030504040204" pitchFamily="34" charset="0"/>
                <a:ea typeface="Tahoma" panose="020B0604030504040204" pitchFamily="34" charset="0"/>
                <a:cs typeface="Tahoma" panose="020B0604030504040204" pitchFamily="34" charset="0"/>
              </a:rPr>
              <a:t>, the adrenal architecture may be effected by a granulomatous inflammatory reaction identical to that encountered in other sites of infection.</a:t>
            </a:r>
          </a:p>
          <a:p>
            <a:pPr marL="342900" indent="-342900">
              <a:buFont typeface="Wingdings" charset="2"/>
              <a:buChar char="Ø"/>
            </a:pPr>
            <a:r>
              <a:rPr lang="en-US" sz="1600" u="sng" dirty="0" smtClean="0">
                <a:latin typeface="Tahoma" panose="020B0604030504040204" pitchFamily="34" charset="0"/>
                <a:ea typeface="Tahoma" panose="020B0604030504040204" pitchFamily="34" charset="0"/>
                <a:cs typeface="Tahoma" panose="020B0604030504040204" pitchFamily="34" charset="0"/>
              </a:rPr>
              <a:t>Metastatic </a:t>
            </a:r>
            <a:r>
              <a:rPr lang="en-US" sz="1600" u="sng" dirty="0">
                <a:latin typeface="Tahoma" panose="020B0604030504040204" pitchFamily="34" charset="0"/>
                <a:ea typeface="Tahoma" panose="020B0604030504040204" pitchFamily="34" charset="0"/>
                <a:cs typeface="Tahoma" panose="020B0604030504040204" pitchFamily="34" charset="0"/>
              </a:rPr>
              <a:t>carcinoma</a:t>
            </a:r>
            <a:r>
              <a:rPr lang="en-US" sz="1600" dirty="0">
                <a:latin typeface="Tahoma" panose="020B0604030504040204" pitchFamily="34" charset="0"/>
                <a:ea typeface="Tahoma" panose="020B0604030504040204" pitchFamily="34" charset="0"/>
                <a:cs typeface="Tahoma" panose="020B0604030504040204" pitchFamily="34" charset="0"/>
              </a:rPr>
              <a:t> , the adrenals are enlarged , and their normal architecture is obscured by the infiltrating neoplasm.</a:t>
            </a:r>
          </a:p>
          <a:p>
            <a:pPr marL="342900" indent="-342900">
              <a:buFont typeface="Wingdings" charset="2"/>
              <a:buChar char="Ø"/>
            </a:pPr>
            <a:r>
              <a:rPr lang="en-US" sz="1600" dirty="0" smtClean="0">
                <a:latin typeface="Tahoma" panose="020B0604030504040204" pitchFamily="34" charset="0"/>
                <a:ea typeface="Tahoma" panose="020B0604030504040204" pitchFamily="34" charset="0"/>
                <a:cs typeface="Tahoma" panose="020B0604030504040204" pitchFamily="34" charset="0"/>
              </a:rPr>
              <a:t>Hyperpigmentation </a:t>
            </a:r>
            <a:r>
              <a:rPr lang="en-US" sz="1600" dirty="0">
                <a:latin typeface="Tahoma" panose="020B0604030504040204" pitchFamily="34" charset="0"/>
                <a:ea typeface="Tahoma" panose="020B0604030504040204" pitchFamily="34" charset="0"/>
                <a:cs typeface="Tahoma" panose="020B0604030504040204" pitchFamily="34" charset="0"/>
              </a:rPr>
              <a:t>is </a:t>
            </a:r>
            <a:r>
              <a:rPr lang="en-US" sz="1600" u="sng" dirty="0">
                <a:latin typeface="Tahoma" panose="020B0604030504040204" pitchFamily="34" charset="0"/>
                <a:ea typeface="Tahoma" panose="020B0604030504040204" pitchFamily="34" charset="0"/>
                <a:cs typeface="Tahoma" panose="020B0604030504040204" pitchFamily="34" charset="0"/>
              </a:rPr>
              <a:t>not seen</a:t>
            </a:r>
            <a:r>
              <a:rPr lang="en-US" sz="1600" dirty="0">
                <a:latin typeface="Tahoma" panose="020B0604030504040204" pitchFamily="34" charset="0"/>
                <a:ea typeface="Tahoma" panose="020B0604030504040204" pitchFamily="34" charset="0"/>
                <a:cs typeface="Tahoma" panose="020B0604030504040204" pitchFamily="34" charset="0"/>
              </a:rPr>
              <a:t> in patients with secondary adrenocortical insufficiency.</a:t>
            </a:r>
          </a:p>
          <a:p>
            <a:pPr marL="342900" indent="-342900">
              <a:buFont typeface="Wingdings"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257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193040" y="195918"/>
            <a:ext cx="6471920" cy="7385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a:effectLst/>
                <a:latin typeface="Calibri"/>
                <a:ea typeface="Calibri"/>
                <a:cs typeface="Calibri Light"/>
              </a:rPr>
              <a:t>حسبي </a:t>
            </a:r>
            <a:r>
              <a:rPr lang="x-none" sz="1800" b="1">
                <a:solidFill>
                  <a:srgbClr val="FF0000"/>
                </a:solidFill>
                <a:effectLst/>
                <a:latin typeface="Calibri"/>
                <a:ea typeface="Calibri"/>
                <a:cs typeface="Calibri Light"/>
              </a:rPr>
              <a:t>الله</a:t>
            </a:r>
            <a:r>
              <a:rPr lang="x-none" sz="1800" b="1">
                <a:effectLst/>
                <a:latin typeface="Calibri"/>
                <a:ea typeface="Calibri"/>
                <a:cs typeface="Calibri Light"/>
              </a:rPr>
              <a:t> لا إله إلَّا هو عليه توكلت وهو رب العرش العظيم.</a:t>
            </a:r>
            <a:endParaRPr lang="en-US" sz="1100">
              <a:effectLst/>
              <a:latin typeface="Calibri"/>
              <a:ea typeface="Calibri"/>
              <a:cs typeface="Arial"/>
            </a:endParaRPr>
          </a:p>
        </p:txBody>
      </p:sp>
      <p:sp>
        <p:nvSpPr>
          <p:cNvPr id="3" name="Text Box 52247"/>
          <p:cNvSpPr txBox="1"/>
          <p:nvPr/>
        </p:nvSpPr>
        <p:spPr>
          <a:xfrm>
            <a:off x="3783965" y="1458967"/>
            <a:ext cx="2695575" cy="1985645"/>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dirty="0">
                <a:effectLst/>
                <a:latin typeface="Calibri"/>
                <a:ea typeface="Calibri"/>
                <a:cs typeface="Calibri Light"/>
              </a:rPr>
              <a:t>القادة</a:t>
            </a:r>
            <a:endParaRPr lang="en-US" sz="1100" dirty="0">
              <a:effectLst/>
              <a:latin typeface="Calibri"/>
              <a:ea typeface="Calibri"/>
              <a:cs typeface="Arial"/>
            </a:endParaRPr>
          </a:p>
          <a:p>
            <a:pPr marL="342900" marR="0" lvl="0" indent="-342900" algn="r" rtl="1">
              <a:lnSpc>
                <a:spcPct val="115000"/>
              </a:lnSpc>
              <a:spcBef>
                <a:spcPts val="0"/>
              </a:spcBef>
              <a:spcAft>
                <a:spcPts val="0"/>
              </a:spcAft>
              <a:buFont typeface="Wingdings"/>
              <a:buChar char=""/>
            </a:pPr>
            <a:r>
              <a:rPr lang="x-none" sz="2000" b="1" dirty="0">
                <a:effectLst/>
                <a:latin typeface="Calibri"/>
                <a:ea typeface="Calibri"/>
                <a:cs typeface="Calibri Light"/>
              </a:rPr>
              <a:t>حنين السبكي</a:t>
            </a:r>
            <a:endParaRPr lang="en-US" sz="2000" dirty="0">
              <a:effectLst/>
              <a:latin typeface="Calibri"/>
              <a:ea typeface="Calibri"/>
              <a:cs typeface="Arial"/>
            </a:endParaRPr>
          </a:p>
          <a:p>
            <a:pPr marL="342900" marR="0" lvl="0" indent="-342900" algn="r" rtl="1">
              <a:lnSpc>
                <a:spcPct val="115000"/>
              </a:lnSpc>
              <a:spcBef>
                <a:spcPts val="0"/>
              </a:spcBef>
              <a:spcAft>
                <a:spcPts val="1000"/>
              </a:spcAft>
              <a:buFont typeface="Wingdings"/>
              <a:buChar char=""/>
            </a:pPr>
            <a:r>
              <a:rPr lang="x-none" sz="2000" b="1" dirty="0">
                <a:effectLst/>
                <a:latin typeface="Calibri"/>
                <a:ea typeface="Calibri"/>
                <a:cs typeface="Calibri Light"/>
              </a:rPr>
              <a:t>عبدالله أبو عمارة</a:t>
            </a:r>
            <a:endParaRPr lang="en-US" sz="20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en-US" sz="1000" b="1" dirty="0">
                <a:effectLst/>
                <a:latin typeface="Calibri Light"/>
                <a:ea typeface="Calibri"/>
                <a:cs typeface="Arial"/>
              </a:rPr>
              <a:t> </a:t>
            </a:r>
            <a:endParaRPr lang="en-US" sz="1100" dirty="0">
              <a:effectLst/>
              <a:latin typeface="Calibri"/>
              <a:ea typeface="Calibri"/>
              <a:cs typeface="Arial"/>
            </a:endParaRPr>
          </a:p>
          <a:p>
            <a:pPr marL="0" marR="0" algn="ctr">
              <a:lnSpc>
                <a:spcPct val="115000"/>
              </a:lnSpc>
              <a:spcBef>
                <a:spcPts val="0"/>
              </a:spcBef>
              <a:spcAft>
                <a:spcPts val="1000"/>
              </a:spcAft>
            </a:pPr>
            <a:r>
              <a:rPr lang="en-US" sz="1800" b="1" dirty="0">
                <a:effectLst/>
                <a:latin typeface="Calibri Light"/>
                <a:ea typeface="Calibri"/>
                <a:cs typeface="Arial"/>
              </a:rPr>
              <a:t> </a:t>
            </a:r>
            <a:endParaRPr lang="en-US" sz="1100" dirty="0">
              <a:effectLst/>
              <a:latin typeface="Calibri"/>
              <a:ea typeface="Calibri"/>
              <a:cs typeface="Arial"/>
            </a:endParaRPr>
          </a:p>
        </p:txBody>
      </p:sp>
      <p:sp>
        <p:nvSpPr>
          <p:cNvPr id="4" name="Text Box 6"/>
          <p:cNvSpPr txBox="1"/>
          <p:nvPr/>
        </p:nvSpPr>
        <p:spPr>
          <a:xfrm>
            <a:off x="378460" y="1408802"/>
            <a:ext cx="3181350" cy="34436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0170" marR="0" algn="ctr">
              <a:lnSpc>
                <a:spcPct val="115000"/>
              </a:lnSpc>
              <a:spcBef>
                <a:spcPts val="0"/>
              </a:spcBef>
              <a:spcAft>
                <a:spcPts val="1000"/>
              </a:spcAft>
            </a:pPr>
            <a:r>
              <a:rPr lang="x-none" sz="1800" b="1" dirty="0">
                <a:effectLst/>
                <a:latin typeface="Calibri"/>
                <a:ea typeface="Calibri"/>
                <a:cs typeface="Calibri Light"/>
              </a:rPr>
              <a:t>الأعضاء</a:t>
            </a:r>
            <a:endParaRPr lang="en-US" sz="1100" dirty="0">
              <a:effectLst/>
              <a:latin typeface="Calibri"/>
              <a:ea typeface="Calibri"/>
              <a:cs typeface="Arial"/>
            </a:endParaRPr>
          </a:p>
          <a:p>
            <a:pPr marL="628650" marR="0" indent="-171450" algn="r" rtl="1">
              <a:lnSpc>
                <a:spcPct val="115000"/>
              </a:lnSpc>
              <a:spcBef>
                <a:spcPts val="0"/>
              </a:spcBef>
              <a:spcAft>
                <a:spcPts val="1000"/>
              </a:spcAft>
              <a:buFont typeface="Arial" panose="020B0604020202020204" pitchFamily="34" charset="0"/>
              <a:buChar char="•"/>
            </a:pPr>
            <a:r>
              <a:rPr lang="ar-SA" sz="2000" b="1" dirty="0">
                <a:latin typeface="Calibri Light"/>
                <a:ea typeface="Calibri"/>
                <a:cs typeface="Arial"/>
              </a:rPr>
              <a:t>طلال العنزي</a:t>
            </a:r>
          </a:p>
          <a:p>
            <a:pPr marL="628650" marR="0" indent="-171450" algn="r" rtl="1">
              <a:lnSpc>
                <a:spcPct val="115000"/>
              </a:lnSpc>
              <a:spcBef>
                <a:spcPts val="0"/>
              </a:spcBef>
              <a:spcAft>
                <a:spcPts val="1000"/>
              </a:spcAft>
              <a:buFont typeface="Arial" panose="020B0604020202020204" pitchFamily="34" charset="0"/>
              <a:buChar char="•"/>
            </a:pPr>
            <a:r>
              <a:rPr lang="ar-SA" sz="2000" b="1" dirty="0">
                <a:effectLst/>
                <a:latin typeface="Calibri Light"/>
                <a:ea typeface="Calibri"/>
                <a:cs typeface="Arial"/>
              </a:rPr>
              <a:t>عبدالم</a:t>
            </a:r>
            <a:r>
              <a:rPr lang="ar-SA" sz="2000" b="1" dirty="0">
                <a:latin typeface="Calibri Light"/>
                <a:ea typeface="Calibri"/>
                <a:cs typeface="Arial"/>
              </a:rPr>
              <a:t>جيد العمار </a:t>
            </a:r>
          </a:p>
          <a:p>
            <a:pPr marL="628650" marR="0" indent="-171450" algn="r" rtl="1">
              <a:lnSpc>
                <a:spcPct val="115000"/>
              </a:lnSpc>
              <a:spcBef>
                <a:spcPts val="0"/>
              </a:spcBef>
              <a:spcAft>
                <a:spcPts val="1000"/>
              </a:spcAft>
              <a:buFont typeface="Arial" panose="020B0604020202020204" pitchFamily="34" charset="0"/>
              <a:buChar char="•"/>
            </a:pPr>
            <a:r>
              <a:rPr lang="ar-SA" sz="2000" b="1" dirty="0">
                <a:latin typeface="Calibri Light"/>
                <a:ea typeface="Calibri"/>
                <a:cs typeface="Arial"/>
              </a:rPr>
              <a:t>محمد اليوسف </a:t>
            </a:r>
          </a:p>
          <a:p>
            <a:pPr marL="628650" marR="0" indent="-171450" algn="r" rtl="1">
              <a:lnSpc>
                <a:spcPct val="115000"/>
              </a:lnSpc>
              <a:spcBef>
                <a:spcPts val="0"/>
              </a:spcBef>
              <a:spcAft>
                <a:spcPts val="1000"/>
              </a:spcAft>
              <a:buFont typeface="Arial" panose="020B0604020202020204" pitchFamily="34" charset="0"/>
              <a:buChar char="•"/>
            </a:pPr>
            <a:r>
              <a:rPr lang="ar-SA" sz="2000" b="1" dirty="0">
                <a:effectLst/>
                <a:latin typeface="Calibri Light"/>
                <a:ea typeface="Calibri"/>
                <a:cs typeface="Arial"/>
              </a:rPr>
              <a:t>خالد العيدان</a:t>
            </a:r>
          </a:p>
          <a:p>
            <a:pPr marL="628650" marR="0" indent="-171450" algn="r" rtl="1">
              <a:lnSpc>
                <a:spcPct val="115000"/>
              </a:lnSpc>
              <a:spcBef>
                <a:spcPts val="0"/>
              </a:spcBef>
              <a:spcAft>
                <a:spcPts val="1000"/>
              </a:spcAft>
              <a:buFont typeface="Arial" panose="020B0604020202020204" pitchFamily="34" charset="0"/>
              <a:buChar char="•"/>
            </a:pPr>
            <a:r>
              <a:rPr lang="ar-SA" sz="2000" b="1" dirty="0">
                <a:latin typeface="Calibri Light"/>
                <a:ea typeface="Calibri"/>
                <a:cs typeface="Arial"/>
              </a:rPr>
              <a:t>صقر التميمي </a:t>
            </a:r>
          </a:p>
          <a:p>
            <a:pPr marL="457200" marR="0" algn="r" rtl="1">
              <a:lnSpc>
                <a:spcPct val="115000"/>
              </a:lnSpc>
              <a:spcBef>
                <a:spcPts val="0"/>
              </a:spcBef>
              <a:spcAft>
                <a:spcPts val="1000"/>
              </a:spcAft>
            </a:pPr>
            <a:r>
              <a:rPr lang="en-US" sz="1000" b="1" dirty="0">
                <a:effectLst/>
                <a:latin typeface="Calibri Light"/>
                <a:ea typeface="Calibri"/>
                <a:cs typeface="Arial"/>
              </a:rPr>
              <a:t> </a:t>
            </a:r>
            <a:endParaRPr lang="en-US" sz="1100" dirty="0">
              <a:effectLst/>
              <a:latin typeface="Calibri"/>
              <a:ea typeface="Calibri"/>
              <a:cs typeface="Arial"/>
            </a:endParaRPr>
          </a:p>
        </p:txBody>
      </p:sp>
      <p:sp>
        <p:nvSpPr>
          <p:cNvPr id="5" name="Rectangle 4"/>
          <p:cNvSpPr/>
          <p:nvPr/>
        </p:nvSpPr>
        <p:spPr>
          <a:xfrm>
            <a:off x="2049463" y="4207769"/>
            <a:ext cx="2962275" cy="1092200"/>
          </a:xfrm>
          <a:prstGeom prst="rect">
            <a:avLst/>
          </a:prstGeom>
          <a:noFill/>
          <a:ln>
            <a:noFill/>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u="none" strike="noStrike">
                <a:solidFill>
                  <a:srgbClr val="0070C0"/>
                </a:solidFill>
                <a:effectLst/>
                <a:latin typeface="Tahoma"/>
                <a:ea typeface="Calibri"/>
                <a:cs typeface="Tahoma"/>
                <a:hlinkClick r:id="rId2"/>
              </a:rPr>
              <a:t>Editing File</a:t>
            </a:r>
            <a:endParaRPr lang="en-US" sz="1100">
              <a:effectLst/>
              <a:latin typeface="Calibri"/>
              <a:ea typeface="Calibri"/>
              <a:cs typeface="Arial"/>
            </a:endParaRPr>
          </a:p>
          <a:p>
            <a:pPr marL="0" marR="0" algn="ctr">
              <a:lnSpc>
                <a:spcPct val="115000"/>
              </a:lnSpc>
              <a:spcBef>
                <a:spcPts val="0"/>
              </a:spcBef>
              <a:spcAft>
                <a:spcPts val="1000"/>
              </a:spcAft>
            </a:pPr>
            <a:r>
              <a:rPr lang="en-US" sz="1400" b="1">
                <a:solidFill>
                  <a:srgbClr val="0070C0"/>
                </a:solidFill>
                <a:effectLst/>
                <a:latin typeface="Tahoma"/>
                <a:ea typeface="Calibri"/>
                <a:cs typeface="Tahoma"/>
              </a:rPr>
              <a:t>Email: </a:t>
            </a:r>
            <a:r>
              <a:rPr lang="en-US" sz="1400">
                <a:solidFill>
                  <a:srgbClr val="0070C0"/>
                </a:solidFill>
                <a:effectLst/>
                <a:latin typeface="Tahoma"/>
                <a:ea typeface="Calibri"/>
                <a:cs typeface="Tahoma"/>
              </a:rPr>
              <a:t>pathology436@gmail.com</a:t>
            </a:r>
            <a:r>
              <a:rPr lang="en-US" sz="1400" b="1">
                <a:solidFill>
                  <a:srgbClr val="0070C0"/>
                </a:solidFill>
                <a:effectLst/>
                <a:latin typeface="Tahoma"/>
                <a:ea typeface="Calibri"/>
                <a:cs typeface="Tahoma"/>
              </a:rPr>
              <a:t> Twitter: </a:t>
            </a:r>
            <a:r>
              <a:rPr lang="en-US" sz="1400">
                <a:solidFill>
                  <a:srgbClr val="0070C0"/>
                </a:solidFill>
                <a:effectLst/>
                <a:latin typeface="Tahoma"/>
                <a:ea typeface="Calibri"/>
                <a:cs typeface="Tahoma"/>
              </a:rPr>
              <a:t>@pathology436</a:t>
            </a:r>
            <a:endParaRPr lang="en-US" sz="1100">
              <a:effectLst/>
              <a:latin typeface="Calibri"/>
              <a:ea typeface="Calibri"/>
              <a:cs typeface="Arial"/>
            </a:endParaRPr>
          </a:p>
        </p:txBody>
      </p:sp>
      <p:sp>
        <p:nvSpPr>
          <p:cNvPr id="6" name="Text Box 29707"/>
          <p:cNvSpPr txBox="1"/>
          <p:nvPr/>
        </p:nvSpPr>
        <p:spPr>
          <a:xfrm>
            <a:off x="302578" y="8696584"/>
            <a:ext cx="6252845" cy="375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solidFill>
                  <a:srgbClr val="0070C0"/>
                </a:solidFill>
                <a:effectLst/>
                <a:latin typeface="Tahoma"/>
                <a:ea typeface="Calibri"/>
                <a:cs typeface="Tahoma"/>
              </a:rPr>
              <a:t>References: </a:t>
            </a:r>
            <a:r>
              <a:rPr lang="en-US" sz="1400">
                <a:solidFill>
                  <a:srgbClr val="0070C0"/>
                </a:solidFill>
                <a:effectLst/>
                <a:latin typeface="Tahoma"/>
                <a:ea typeface="Calibri"/>
                <a:cs typeface="Tahoma"/>
              </a:rPr>
              <a:t>Doctor’s slides + notes, Robbins basic pathology </a:t>
            </a:r>
            <a:r>
              <a:rPr lang="x-none" sz="1400">
                <a:solidFill>
                  <a:srgbClr val="0070C0"/>
                </a:solidFill>
                <a:effectLst/>
                <a:latin typeface="Tahoma"/>
                <a:ea typeface="Calibri"/>
                <a:cs typeface="Tahoma"/>
              </a:rPr>
              <a:t>10</a:t>
            </a:r>
            <a:r>
              <a:rPr lang="en-US" sz="1400" baseline="30000">
                <a:solidFill>
                  <a:srgbClr val="0070C0"/>
                </a:solidFill>
                <a:effectLst/>
                <a:latin typeface="Tahoma"/>
                <a:ea typeface="Calibri"/>
                <a:cs typeface="Tahoma"/>
              </a:rPr>
              <a:t>th </a:t>
            </a:r>
            <a:r>
              <a:rPr lang="en-US" sz="1400">
                <a:solidFill>
                  <a:srgbClr val="0070C0"/>
                </a:solidFill>
                <a:effectLst/>
                <a:latin typeface="Tahoma"/>
                <a:ea typeface="Calibri"/>
                <a:cs typeface="Tahoma"/>
              </a:rPr>
              <a:t>edition.</a:t>
            </a:r>
            <a:endParaRPr lang="en-US" sz="1100">
              <a:effectLst/>
              <a:ea typeface="Calibri"/>
              <a:cs typeface="Arial"/>
            </a:endParaRPr>
          </a:p>
        </p:txBody>
      </p:sp>
      <p:cxnSp>
        <p:nvCxnSpPr>
          <p:cNvPr id="7" name="Straight Connector 6"/>
          <p:cNvCxnSpPr/>
          <p:nvPr/>
        </p:nvCxnSpPr>
        <p:spPr>
          <a:xfrm flipH="1">
            <a:off x="2731453" y="8538469"/>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8" name="Picture 7"/>
          <p:cNvPicPr/>
          <p:nvPr/>
        </p:nvPicPr>
        <p:blipFill rotWithShape="1">
          <a:blip r:embed="rId3">
            <a:extLst>
              <a:ext uri="{BEBA8EAE-BF5A-486C-A8C5-ECC9F3942E4B}">
                <a14:imgProps xmlns:a14="http://schemas.microsoft.com/office/drawing/2010/main">
                  <a14:imgLayer r:embed="rId4">
                    <a14:imgEffect>
                      <a14:backgroundRemoval t="0" b="63462" l="20349" r="77907"/>
                    </a14:imgEffect>
                  </a14:imgLayer>
                </a14:imgProps>
              </a:ext>
              <a:ext uri="{28A0092B-C50C-407E-A947-70E740481C1C}">
                <a14:useLocalDpi xmlns:a14="http://schemas.microsoft.com/office/drawing/2010/main" val="0"/>
              </a:ext>
            </a:extLst>
          </a:blip>
          <a:srcRect l="20834" r="25085" b="30602"/>
          <a:stretch/>
        </p:blipFill>
        <p:spPr bwMode="auto">
          <a:xfrm>
            <a:off x="2918778" y="5296159"/>
            <a:ext cx="1122680" cy="1094105"/>
          </a:xfrm>
          <a:prstGeom prst="rect">
            <a:avLst/>
          </a:prstGeom>
          <a:noFill/>
          <a:ln>
            <a:noFill/>
          </a:ln>
          <a:effectLst>
            <a:outerShdw blurRad="38100" sx="1000" sy="1000" algn="ctr" rotWithShape="0">
              <a:srgbClr val="000000"/>
            </a:outerShdw>
          </a:effectLst>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79325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209" y="346140"/>
            <a:ext cx="6172200" cy="6034617"/>
          </a:xfrm>
        </p:spPr>
        <p:txBody>
          <a:bodyPr>
            <a:norm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Adrenal Glands</a:t>
            </a:r>
          </a:p>
          <a:p>
            <a:r>
              <a:rPr lang="en-US" sz="1400" dirty="0"/>
              <a:t>The adrenal glands are paired endocrine organs consisting of both cortex and medulla</a:t>
            </a:r>
          </a:p>
          <a:p>
            <a:pPr marL="0" indent="0">
              <a:buNone/>
            </a:pPr>
            <a:r>
              <a:rPr lang="en-US" sz="1600" b="1" dirty="0">
                <a:latin typeface="Tahoma" panose="020B0604030504040204" pitchFamily="34" charset="0"/>
                <a:ea typeface="Tahoma" panose="020B0604030504040204" pitchFamily="34" charset="0"/>
                <a:cs typeface="Tahoma" panose="020B0604030504040204" pitchFamily="34" charset="0"/>
              </a:rPr>
              <a:t>Three layers in the cortex:</a:t>
            </a:r>
          </a:p>
          <a:p>
            <a:r>
              <a:rPr lang="en-US" sz="1400" dirty="0">
                <a:latin typeface="Tahoma" panose="020B0604030504040204" pitchFamily="34" charset="0"/>
                <a:ea typeface="Tahoma" panose="020B0604030504040204" pitchFamily="34" charset="0"/>
                <a:cs typeface="Tahoma" panose="020B0604030504040204" pitchFamily="34" charset="0"/>
              </a:rPr>
              <a:t>Zona glomerulosa</a:t>
            </a:r>
          </a:p>
          <a:p>
            <a:r>
              <a:rPr lang="en-US" sz="1400" dirty="0">
                <a:latin typeface="Tahoma" panose="020B0604030504040204" pitchFamily="34" charset="0"/>
                <a:ea typeface="Tahoma" panose="020B0604030504040204" pitchFamily="34" charset="0"/>
                <a:cs typeface="Tahoma" panose="020B0604030504040204" pitchFamily="34" charset="0"/>
              </a:rPr>
              <a:t>Zona reticularis abuts the medulla. </a:t>
            </a:r>
          </a:p>
          <a:p>
            <a:r>
              <a:rPr lang="en-US" sz="1400" dirty="0">
                <a:latin typeface="Tahoma" panose="020B0604030504040204" pitchFamily="34" charset="0"/>
                <a:ea typeface="Tahoma" panose="020B0604030504040204" pitchFamily="34" charset="0"/>
                <a:cs typeface="Tahoma" panose="020B0604030504040204" pitchFamily="34" charset="0"/>
              </a:rPr>
              <a:t>Intervening is the broad zona </a:t>
            </a:r>
            <a:r>
              <a:rPr lang="en-US" sz="1400" dirty="0" err="1">
                <a:latin typeface="Tahoma" panose="020B0604030504040204" pitchFamily="34" charset="0"/>
                <a:ea typeface="Tahoma" panose="020B0604030504040204" pitchFamily="34" charset="0"/>
                <a:cs typeface="Tahoma" panose="020B0604030504040204" pitchFamily="34" charset="0"/>
              </a:rPr>
              <a:t>fasciculata</a:t>
            </a:r>
            <a:r>
              <a:rPr lang="en-US" sz="1400" dirty="0">
                <a:latin typeface="Tahoma" panose="020B0604030504040204" pitchFamily="34" charset="0"/>
                <a:ea typeface="Tahoma" panose="020B0604030504040204" pitchFamily="34" charset="0"/>
                <a:cs typeface="Tahoma" panose="020B0604030504040204" pitchFamily="34" charset="0"/>
              </a:rPr>
              <a:t> (75%) of the total cortex</a:t>
            </a:r>
          </a:p>
          <a:p>
            <a:pPr>
              <a:buNone/>
            </a:pPr>
            <a:endParaRPr lang="en-US" sz="1400" b="1" dirty="0"/>
          </a:p>
          <a:p>
            <a:pPr>
              <a:buNone/>
            </a:pPr>
            <a:endParaRPr lang="en-US" sz="1400" b="1" dirty="0"/>
          </a:p>
          <a:p>
            <a:pPr>
              <a:buNone/>
            </a:pPr>
            <a:r>
              <a:rPr lang="en-US" sz="1600" b="1" dirty="0">
                <a:latin typeface="Tahoma" panose="020B0604030504040204" pitchFamily="34" charset="0"/>
                <a:ea typeface="Tahoma" panose="020B0604030504040204" pitchFamily="34" charset="0"/>
                <a:cs typeface="Tahoma" panose="020B0604030504040204" pitchFamily="34" charset="0"/>
              </a:rPr>
              <a:t>Three  types </a:t>
            </a:r>
            <a:r>
              <a:rPr lang="en-US" sz="1600" dirty="0">
                <a:latin typeface="Tahoma" panose="020B0604030504040204" pitchFamily="34" charset="0"/>
                <a:ea typeface="Tahoma" panose="020B0604030504040204" pitchFamily="34" charset="0"/>
                <a:cs typeface="Tahoma" panose="020B0604030504040204" pitchFamily="34" charset="0"/>
              </a:rPr>
              <a:t>of steroids </a:t>
            </a:r>
            <a:r>
              <a:rPr lang="en-US" sz="1600" dirty="0" smtClean="0">
                <a:latin typeface="Tahoma" panose="020B0604030504040204" pitchFamily="34" charset="0"/>
                <a:ea typeface="Tahoma" panose="020B0604030504040204" pitchFamily="34" charset="0"/>
                <a:cs typeface="Tahoma" panose="020B0604030504040204" pitchFamily="34" charset="0"/>
              </a:rPr>
              <a:t>that are </a:t>
            </a:r>
            <a:r>
              <a:rPr lang="en-US" sz="1600" dirty="0">
                <a:latin typeface="Tahoma" panose="020B0604030504040204" pitchFamily="34" charset="0"/>
                <a:ea typeface="Tahoma" panose="020B0604030504040204" pitchFamily="34" charset="0"/>
                <a:cs typeface="Tahoma" panose="020B0604030504040204" pitchFamily="34" charset="0"/>
              </a:rPr>
              <a:t>secreted from adrenal cortex :</a:t>
            </a:r>
            <a:endParaRPr lang="en-US" sz="1200" b="1" dirty="0"/>
          </a:p>
          <a:p>
            <a:pPr>
              <a:buNone/>
            </a:pPr>
            <a:r>
              <a:rPr lang="en-US" sz="1200" b="1" dirty="0"/>
              <a:t>(</a:t>
            </a:r>
            <a:r>
              <a:rPr lang="en-US" sz="1200" dirty="0">
                <a:latin typeface="Tahoma" panose="020B0604030504040204" pitchFamily="34" charset="0"/>
                <a:ea typeface="Tahoma" panose="020B0604030504040204" pitchFamily="34" charset="0"/>
                <a:cs typeface="Tahoma" panose="020B0604030504040204" pitchFamily="34" charset="0"/>
              </a:rPr>
              <a:t>1) </a:t>
            </a:r>
            <a:r>
              <a:rPr lang="en-US" sz="1200" u="sng" dirty="0">
                <a:latin typeface="Tahoma" panose="020B0604030504040204" pitchFamily="34" charset="0"/>
                <a:ea typeface="Tahoma" panose="020B0604030504040204" pitchFamily="34" charset="0"/>
                <a:cs typeface="Tahoma" panose="020B0604030504040204" pitchFamily="34" charset="0"/>
              </a:rPr>
              <a:t>Glucocorticoids</a:t>
            </a:r>
            <a:r>
              <a:rPr lang="en-US" sz="1200" dirty="0">
                <a:latin typeface="Tahoma" panose="020B0604030504040204" pitchFamily="34" charset="0"/>
                <a:ea typeface="Tahoma" panose="020B0604030504040204" pitchFamily="34" charset="0"/>
                <a:cs typeface="Tahoma" panose="020B0604030504040204" pitchFamily="34" charset="0"/>
              </a:rPr>
              <a:t> (principally cortisol) zona </a:t>
            </a:r>
            <a:r>
              <a:rPr lang="en-US" sz="1200" dirty="0" err="1">
                <a:latin typeface="Tahoma" panose="020B0604030504040204" pitchFamily="34" charset="0"/>
                <a:ea typeface="Tahoma" panose="020B0604030504040204" pitchFamily="34" charset="0"/>
                <a:cs typeface="Tahoma" panose="020B0604030504040204" pitchFamily="34" charset="0"/>
              </a:rPr>
              <a:t>fasciculata</a:t>
            </a:r>
            <a:endParaRPr lang="en-US" sz="1200" dirty="0">
              <a:latin typeface="Tahoma" panose="020B0604030504040204" pitchFamily="34" charset="0"/>
              <a:ea typeface="Tahoma" panose="020B0604030504040204" pitchFamily="34" charset="0"/>
              <a:cs typeface="Tahoma" panose="020B0604030504040204" pitchFamily="34" charset="0"/>
            </a:endParaRPr>
          </a:p>
          <a:p>
            <a:pPr>
              <a:buNone/>
            </a:pPr>
            <a:r>
              <a:rPr lang="en-US" sz="1200" dirty="0">
                <a:latin typeface="Tahoma" panose="020B0604030504040204" pitchFamily="34" charset="0"/>
                <a:ea typeface="Tahoma" panose="020B0604030504040204" pitchFamily="34" charset="0"/>
                <a:cs typeface="Tahoma" panose="020B0604030504040204" pitchFamily="34" charset="0"/>
              </a:rPr>
              <a:t>(2) </a:t>
            </a:r>
            <a:r>
              <a:rPr lang="en-US" sz="1200" u="sng" dirty="0">
                <a:latin typeface="Tahoma" panose="020B0604030504040204" pitchFamily="34" charset="0"/>
                <a:ea typeface="Tahoma" panose="020B0604030504040204" pitchFamily="34" charset="0"/>
                <a:cs typeface="Tahoma" panose="020B0604030504040204" pitchFamily="34" charset="0"/>
              </a:rPr>
              <a:t>Mineralocorticoids</a:t>
            </a:r>
            <a:r>
              <a:rPr lang="en-US" sz="1200" dirty="0">
                <a:latin typeface="Tahoma" panose="020B0604030504040204" pitchFamily="34" charset="0"/>
                <a:ea typeface="Tahoma" panose="020B0604030504040204" pitchFamily="34" charset="0"/>
                <a:cs typeface="Tahoma" panose="020B0604030504040204" pitchFamily="34" charset="0"/>
              </a:rPr>
              <a:t> (aldosterone) zona glomerulosa</a:t>
            </a:r>
          </a:p>
          <a:p>
            <a:pPr>
              <a:buNone/>
            </a:pPr>
            <a:r>
              <a:rPr lang="en-US" sz="1200" dirty="0">
                <a:latin typeface="Tahoma" panose="020B0604030504040204" pitchFamily="34" charset="0"/>
                <a:ea typeface="Tahoma" panose="020B0604030504040204" pitchFamily="34" charset="0"/>
                <a:cs typeface="Tahoma" panose="020B0604030504040204" pitchFamily="34" charset="0"/>
              </a:rPr>
              <a:t>(3) </a:t>
            </a:r>
            <a:r>
              <a:rPr lang="en-US" sz="1200" u="sng" dirty="0">
                <a:latin typeface="Tahoma" panose="020B0604030504040204" pitchFamily="34" charset="0"/>
                <a:ea typeface="Tahoma" panose="020B0604030504040204" pitchFamily="34" charset="0"/>
                <a:cs typeface="Tahoma" panose="020B0604030504040204" pitchFamily="34" charset="0"/>
              </a:rPr>
              <a:t>Sex steroids </a:t>
            </a:r>
            <a:r>
              <a:rPr lang="en-US" sz="1200" dirty="0">
                <a:latin typeface="Tahoma" panose="020B0604030504040204" pitchFamily="34" charset="0"/>
                <a:ea typeface="Tahoma" panose="020B0604030504040204" pitchFamily="34" charset="0"/>
                <a:cs typeface="Tahoma" panose="020B0604030504040204" pitchFamily="34" charset="0"/>
              </a:rPr>
              <a:t>(estrogens and androgens) zona reticularis.</a:t>
            </a:r>
          </a:p>
          <a:p>
            <a:pPr>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400" b="1" dirty="0"/>
              <a:t>. </a:t>
            </a:r>
            <a:r>
              <a:rPr lang="en-US" sz="1400" dirty="0">
                <a:latin typeface="Tahoma" panose="020B0604030504040204" pitchFamily="34" charset="0"/>
                <a:ea typeface="Tahoma" panose="020B0604030504040204" pitchFamily="34" charset="0"/>
                <a:cs typeface="Tahoma" panose="020B0604030504040204" pitchFamily="34" charset="0"/>
              </a:rPr>
              <a:t>The adrenal medulla is composed of </a:t>
            </a:r>
            <a:r>
              <a:rPr lang="en-US" sz="1400" dirty="0" smtClean="0">
                <a:latin typeface="Tahoma" panose="020B0604030504040204" pitchFamily="34" charset="0"/>
                <a:ea typeface="Tahoma" panose="020B0604030504040204" pitchFamily="34" charset="0"/>
                <a:cs typeface="Tahoma" panose="020B0604030504040204" pitchFamily="34" charset="0"/>
              </a:rPr>
              <a:t>chromaffin </a:t>
            </a:r>
            <a:r>
              <a:rPr lang="en-US" sz="1400" dirty="0">
                <a:latin typeface="Tahoma" panose="020B0604030504040204" pitchFamily="34" charset="0"/>
                <a:ea typeface="Tahoma" panose="020B0604030504040204" pitchFamily="34" charset="0"/>
                <a:cs typeface="Tahoma" panose="020B0604030504040204" pitchFamily="34" charset="0"/>
              </a:rPr>
              <a:t>cells</a:t>
            </a:r>
            <a:r>
              <a:rPr lang="en-US" sz="1400" i="1" dirty="0"/>
              <a:t>, </a:t>
            </a:r>
            <a:r>
              <a:rPr lang="en-US" sz="1400" dirty="0">
                <a:latin typeface="Tahoma" panose="020B0604030504040204" pitchFamily="34" charset="0"/>
                <a:ea typeface="Tahoma" panose="020B0604030504040204" pitchFamily="34" charset="0"/>
                <a:cs typeface="Tahoma" panose="020B0604030504040204" pitchFamily="34" charset="0"/>
              </a:rPr>
              <a:t>which synthesize and secrete  </a:t>
            </a:r>
            <a:r>
              <a:rPr lang="en-US" sz="1400" dirty="0" err="1">
                <a:latin typeface="Tahoma" panose="020B0604030504040204" pitchFamily="34" charset="0"/>
                <a:ea typeface="Tahoma" panose="020B0604030504040204" pitchFamily="34" charset="0"/>
                <a:cs typeface="Tahoma" panose="020B0604030504040204" pitchFamily="34" charset="0"/>
              </a:rPr>
              <a:t>catecholamines</a:t>
            </a:r>
            <a:r>
              <a:rPr lang="en-US" sz="1400" dirty="0">
                <a:latin typeface="Tahoma" panose="020B0604030504040204" pitchFamily="34" charset="0"/>
                <a:ea typeface="Tahoma" panose="020B0604030504040204" pitchFamily="34" charset="0"/>
                <a:cs typeface="Tahoma" panose="020B0604030504040204" pitchFamily="34" charset="0"/>
              </a:rPr>
              <a:t>, mainly </a:t>
            </a:r>
            <a:r>
              <a:rPr lang="en-US" sz="1400" u="sng" dirty="0">
                <a:latin typeface="Tahoma" panose="020B0604030504040204" pitchFamily="34" charset="0"/>
                <a:ea typeface="Tahoma" panose="020B0604030504040204" pitchFamily="34" charset="0"/>
                <a:cs typeface="Tahoma" panose="020B0604030504040204" pitchFamily="34" charset="0"/>
              </a:rPr>
              <a:t>epinephrine.</a:t>
            </a:r>
          </a:p>
          <a:p>
            <a:endParaRPr lang="ar-SA" sz="1400" dirty="0"/>
          </a:p>
        </p:txBody>
      </p:sp>
      <p:pic>
        <p:nvPicPr>
          <p:cNvPr id="5" name="Content Placeholder 3"/>
          <p:cNvPicPr>
            <a:picLocks noChangeAspect="1"/>
          </p:cNvPicPr>
          <p:nvPr/>
        </p:nvPicPr>
        <p:blipFill>
          <a:blip r:embed="rId2"/>
          <a:stretch>
            <a:fillRect/>
          </a:stretch>
        </p:blipFill>
        <p:spPr>
          <a:xfrm>
            <a:off x="218209" y="4732731"/>
            <a:ext cx="6172200" cy="2507164"/>
          </a:xfrm>
          <a:prstGeom prst="rect">
            <a:avLst/>
          </a:prstGeom>
        </p:spPr>
      </p:pic>
    </p:spTree>
    <p:extLst>
      <p:ext uri="{BB962C8B-B14F-4D97-AF65-F5344CB8AC3E}">
        <p14:creationId xmlns:p14="http://schemas.microsoft.com/office/powerpoint/2010/main" val="657095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226" y="207821"/>
            <a:ext cx="6528956" cy="9086304"/>
          </a:xfrm>
        </p:spPr>
        <p:txBody>
          <a:bodyPr>
            <a:normAutofit/>
          </a:bodyPr>
          <a:lstStyle/>
          <a:p>
            <a:endParaRPr lang="en-US" sz="1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b="1" dirty="0">
                <a:latin typeface="Tahoma" panose="020B0604030504040204" pitchFamily="34" charset="0"/>
                <a:ea typeface="Tahoma" panose="020B0604030504040204" pitchFamily="34" charset="0"/>
                <a:cs typeface="Tahoma" panose="020B0604030504040204" pitchFamily="34" charset="0"/>
              </a:rPr>
              <a:t>ADRENOCORTICAL HYPERFUNCTION</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There are Three basic types of corticosteroids in adrenal cortex (glucocorticoids, mineralocorticoids, and sex steroids)so, there are Three distinctive hyper-adrenal clinical syndromes</a:t>
            </a:r>
            <a:r>
              <a:rPr lang="en-US" sz="1400" b="1" dirty="0">
                <a:latin typeface="Tahoma" panose="020B0604030504040204" pitchFamily="34" charset="0"/>
                <a:ea typeface="Tahoma" panose="020B0604030504040204" pitchFamily="34" charset="0"/>
                <a:cs typeface="Tahoma" panose="020B0604030504040204" pitchFamily="34" charset="0"/>
              </a:rPr>
              <a:t>:</a:t>
            </a:r>
          </a:p>
          <a:p>
            <a:pPr>
              <a:buNone/>
            </a:pPr>
            <a:r>
              <a:rPr lang="en-US" sz="1200" dirty="0">
                <a:latin typeface="Tahoma" panose="020B0604030504040204" pitchFamily="34" charset="0"/>
                <a:ea typeface="Tahoma" panose="020B0604030504040204" pitchFamily="34" charset="0"/>
                <a:cs typeface="Tahoma" panose="020B0604030504040204" pitchFamily="34" charset="0"/>
              </a:rPr>
              <a:t>(1) Cushing syndrome, characterized by increased cortisol</a:t>
            </a:r>
          </a:p>
          <a:p>
            <a:pPr>
              <a:buNone/>
            </a:pPr>
            <a:r>
              <a:rPr lang="en-US" sz="1200" dirty="0">
                <a:latin typeface="Tahoma" panose="020B0604030504040204" pitchFamily="34" charset="0"/>
                <a:ea typeface="Tahoma" panose="020B0604030504040204" pitchFamily="34" charset="0"/>
                <a:cs typeface="Tahoma" panose="020B0604030504040204" pitchFamily="34" charset="0"/>
              </a:rPr>
              <a:t>(2) Hyperaldosteronism, characterized by increased aldosterone </a:t>
            </a:r>
          </a:p>
          <a:p>
            <a:pPr>
              <a:buNone/>
            </a:pPr>
            <a:r>
              <a:rPr lang="en-US" sz="1200" dirty="0">
                <a:latin typeface="Tahoma" panose="020B0604030504040204" pitchFamily="34" charset="0"/>
                <a:ea typeface="Tahoma" panose="020B0604030504040204" pitchFamily="34" charset="0"/>
                <a:cs typeface="Tahoma" panose="020B0604030504040204" pitchFamily="34" charset="0"/>
              </a:rPr>
              <a:t>(3) </a:t>
            </a:r>
            <a:r>
              <a:rPr lang="en-US" sz="1200" dirty="0" err="1">
                <a:latin typeface="Tahoma" panose="020B0604030504040204" pitchFamily="34" charset="0"/>
                <a:ea typeface="Tahoma" panose="020B0604030504040204" pitchFamily="34" charset="0"/>
                <a:cs typeface="Tahoma" panose="020B0604030504040204" pitchFamily="34" charset="0"/>
              </a:rPr>
              <a:t>Adrenogenital</a:t>
            </a:r>
            <a:r>
              <a:rPr lang="en-US" sz="1200" dirty="0">
                <a:latin typeface="Tahoma" panose="020B0604030504040204" pitchFamily="34" charset="0"/>
                <a:ea typeface="Tahoma" panose="020B0604030504040204" pitchFamily="34" charset="0"/>
                <a:cs typeface="Tahoma" panose="020B0604030504040204" pitchFamily="34" charset="0"/>
              </a:rPr>
              <a:t> or </a:t>
            </a:r>
            <a:r>
              <a:rPr lang="en-US" sz="1200" dirty="0" err="1">
                <a:latin typeface="Tahoma" panose="020B0604030504040204" pitchFamily="34" charset="0"/>
                <a:ea typeface="Tahoma" panose="020B0604030504040204" pitchFamily="34" charset="0"/>
                <a:cs typeface="Tahoma" panose="020B0604030504040204" pitchFamily="34" charset="0"/>
              </a:rPr>
              <a:t>virilizing</a:t>
            </a:r>
            <a:r>
              <a:rPr lang="en-US" sz="1200" dirty="0">
                <a:latin typeface="Tahoma" panose="020B0604030504040204" pitchFamily="34" charset="0"/>
                <a:ea typeface="Tahoma" panose="020B0604030504040204" pitchFamily="34" charset="0"/>
                <a:cs typeface="Tahoma" panose="020B0604030504040204" pitchFamily="34" charset="0"/>
              </a:rPr>
              <a:t> syndromes caused by an excess of androgens</a:t>
            </a:r>
          </a:p>
          <a:p>
            <a:pPr>
              <a:buNone/>
            </a:pPr>
            <a:r>
              <a:rPr lang="en-US" sz="120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r>
              <a:rPr lang="en-US" sz="1800" b="1" dirty="0">
                <a:latin typeface="Tahoma" panose="020B0604030504040204" pitchFamily="34" charset="0"/>
                <a:ea typeface="Tahoma" panose="020B0604030504040204" pitchFamily="34" charset="0"/>
                <a:cs typeface="Tahoma" panose="020B0604030504040204" pitchFamily="34" charset="0"/>
              </a:rPr>
              <a:t>(Cushing Syndrome)</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The causes of Cushing syndrome are broadly divided </a:t>
            </a:r>
            <a:r>
              <a:rPr lang="en-US" sz="1400" dirty="0" smtClean="0">
                <a:latin typeface="Tahoma" panose="020B0604030504040204" pitchFamily="34" charset="0"/>
                <a:ea typeface="Tahoma" panose="020B0604030504040204" pitchFamily="34" charset="0"/>
                <a:cs typeface="Tahoma" panose="020B0604030504040204" pitchFamily="34" charset="0"/>
              </a:rPr>
              <a:t>into</a:t>
            </a:r>
          </a:p>
          <a:p>
            <a:pPr marL="0"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(1)</a:t>
            </a:r>
            <a:r>
              <a:rPr lang="en-US" sz="1400" i="1" dirty="0">
                <a:latin typeface="Tahoma" panose="020B0604030504040204" pitchFamily="34" charset="0"/>
                <a:ea typeface="Tahoma" panose="020B0604030504040204" pitchFamily="34" charset="0"/>
                <a:cs typeface="Tahoma" panose="020B0604030504040204" pitchFamily="34" charset="0"/>
              </a:rPr>
              <a:t>exogenous</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200" dirty="0" smtClean="0">
                <a:latin typeface="Tahoma" panose="020B0604030504040204" pitchFamily="34" charset="0"/>
                <a:ea typeface="Tahoma" panose="020B0604030504040204" pitchFamily="34" charset="0"/>
                <a:cs typeface="Tahoma" panose="020B0604030504040204" pitchFamily="34" charset="0"/>
              </a:rPr>
              <a:t>(</a:t>
            </a:r>
            <a:r>
              <a:rPr lang="en-US" sz="1200" dirty="0">
                <a:latin typeface="Tahoma" panose="020B0604030504040204" pitchFamily="34" charset="0"/>
                <a:ea typeface="Tahoma" panose="020B0604030504040204" pitchFamily="34" charset="0"/>
                <a:cs typeface="Tahoma" panose="020B0604030504040204" pitchFamily="34" charset="0"/>
              </a:rPr>
              <a:t>2)</a:t>
            </a:r>
            <a:r>
              <a:rPr lang="en-US" sz="1400" i="1" dirty="0">
                <a:latin typeface="Tahoma" panose="020B0604030504040204" pitchFamily="34" charset="0"/>
                <a:ea typeface="Tahoma" panose="020B0604030504040204" pitchFamily="34" charset="0"/>
                <a:cs typeface="Tahoma" panose="020B0604030504040204" pitchFamily="34" charset="0"/>
              </a:rPr>
              <a:t>endogenous</a:t>
            </a:r>
            <a:r>
              <a:rPr lang="en-US" sz="1400" dirty="0">
                <a:latin typeface="Tahoma" panose="020B0604030504040204" pitchFamily="34" charset="0"/>
                <a:ea typeface="Tahoma" panose="020B0604030504040204" pitchFamily="34" charset="0"/>
                <a:cs typeface="Tahoma" panose="020B0604030504040204" pitchFamily="34" charset="0"/>
              </a:rPr>
              <a:t> causes. </a:t>
            </a:r>
          </a:p>
          <a:p>
            <a:pPr>
              <a:buFont typeface="Wingdings" charset="2"/>
              <a:buChar char="Ø"/>
            </a:pPr>
            <a:r>
              <a:rPr lang="en-US" sz="1400" i="1" dirty="0">
                <a:latin typeface="Tahoma" panose="020B0604030504040204" pitchFamily="34" charset="0"/>
                <a:ea typeface="Tahoma" panose="020B0604030504040204" pitchFamily="34" charset="0"/>
                <a:cs typeface="Tahoma" panose="020B0604030504040204" pitchFamily="34" charset="0"/>
              </a:rPr>
              <a:t>The </a:t>
            </a:r>
            <a:r>
              <a:rPr lang="en-US" sz="1400" i="1" dirty="0">
                <a:solidFill>
                  <a:srgbClr val="FF0000"/>
                </a:solidFill>
                <a:latin typeface="Tahoma" panose="020B0604030504040204" pitchFamily="34" charset="0"/>
                <a:ea typeface="Tahoma" panose="020B0604030504040204" pitchFamily="34" charset="0"/>
                <a:cs typeface="Tahoma" panose="020B0604030504040204" pitchFamily="34" charset="0"/>
              </a:rPr>
              <a:t>vast majority </a:t>
            </a:r>
            <a:r>
              <a:rPr lang="en-US" sz="1400" i="1" dirty="0">
                <a:latin typeface="Tahoma" panose="020B0604030504040204" pitchFamily="34" charset="0"/>
                <a:ea typeface="Tahoma" panose="020B0604030504040204" pitchFamily="34" charset="0"/>
                <a:cs typeface="Tahoma" panose="020B0604030504040204" pitchFamily="34" charset="0"/>
              </a:rPr>
              <a:t>of cases of Cushing syndrome are the result of the administration of </a:t>
            </a:r>
            <a:r>
              <a:rPr lang="en-US" sz="1400" b="1" i="1" dirty="0">
                <a:solidFill>
                  <a:srgbClr val="FF0000"/>
                </a:solidFill>
                <a:latin typeface="Tahoma" panose="020B0604030504040204" pitchFamily="34" charset="0"/>
                <a:ea typeface="Tahoma" panose="020B0604030504040204" pitchFamily="34" charset="0"/>
                <a:cs typeface="Tahoma" panose="020B0604030504040204" pitchFamily="34" charset="0"/>
              </a:rPr>
              <a:t>exogenous glucocorticoids</a:t>
            </a:r>
            <a:r>
              <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t>
            </a:r>
            <a:r>
              <a:rPr lang="en-US" sz="1400" i="1" dirty="0">
                <a:latin typeface="Tahoma" panose="020B0604030504040204" pitchFamily="34" charset="0"/>
                <a:ea typeface="Tahoma" panose="020B0604030504040204" pitchFamily="34" charset="0"/>
                <a:cs typeface="Tahoma" panose="020B0604030504040204" pitchFamily="34" charset="0"/>
              </a:rPr>
              <a:t>iatrogenic</a:t>
            </a:r>
            <a:r>
              <a:rPr lang="en-US" sz="1400" dirty="0">
                <a:latin typeface="Tahoma" panose="020B0604030504040204" pitchFamily="34" charset="0"/>
                <a:ea typeface="Tahoma" panose="020B0604030504040204" pitchFamily="34" charset="0"/>
                <a:cs typeface="Tahoma" panose="020B0604030504040204" pitchFamily="34" charset="0"/>
              </a:rPr>
              <a:t>” Cushing syndrome).</a:t>
            </a:r>
            <a:r>
              <a:rPr lang="en-US" sz="1400" dirty="0"/>
              <a:t> </a:t>
            </a:r>
            <a:r>
              <a:rPr lang="en-US" sz="1400" dirty="0">
                <a:solidFill>
                  <a:schemeClr val="accent3">
                    <a:lumMod val="50000"/>
                  </a:schemeClr>
                </a:solidFill>
              </a:rPr>
              <a:t>Exogenous &gt;E.g. medication</a:t>
            </a:r>
          </a:p>
          <a:p>
            <a:pPr>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endogenous</a:t>
            </a:r>
            <a:r>
              <a:rPr lang="en-US" sz="1400" dirty="0">
                <a:latin typeface="Tahoma" panose="020B0604030504040204" pitchFamily="34" charset="0"/>
                <a:ea typeface="Tahoma" panose="020B0604030504040204" pitchFamily="34" charset="0"/>
                <a:cs typeface="Tahoma" panose="020B0604030504040204" pitchFamily="34" charset="0"/>
              </a:rPr>
              <a:t> causes can:</a:t>
            </a:r>
          </a:p>
          <a:p>
            <a:pPr>
              <a:buAutoNum type="arabicParenBoth"/>
            </a:pPr>
            <a:r>
              <a:rPr lang="en-US" sz="1400" i="1" dirty="0" smtClean="0">
                <a:latin typeface="Tahoma" panose="020B0604030504040204" pitchFamily="34" charset="0"/>
                <a:ea typeface="Tahoma" panose="020B0604030504040204" pitchFamily="34" charset="0"/>
                <a:cs typeface="Tahoma" panose="020B0604030504040204" pitchFamily="34" charset="0"/>
              </a:rPr>
              <a:t>ACTH </a:t>
            </a:r>
            <a:r>
              <a:rPr lang="en-US" sz="1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dependent </a:t>
            </a:r>
            <a:r>
              <a:rPr lang="en-US" sz="1050"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(1-Pituitary Adenoma 2-Ectopic </a:t>
            </a:r>
            <a:r>
              <a:rPr lang="en-US" sz="1050" i="1"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Corticotropin</a:t>
            </a:r>
            <a:r>
              <a:rPr lang="en-US" sz="1050"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(Either Small cell carcinoma or carcinoid ! NOT SQUAMOUS CARCINOMA!!)</a:t>
            </a:r>
            <a:endParaRPr lang="en-US" sz="1050"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buAutoNum type="arabicParenBoth"/>
            </a:pPr>
            <a:r>
              <a:rPr lang="en-US" sz="1400" i="1" dirty="0" smtClean="0">
                <a:latin typeface="Tahoma" panose="020B0604030504040204" pitchFamily="34" charset="0"/>
                <a:ea typeface="Tahoma" panose="020B0604030504040204" pitchFamily="34" charset="0"/>
                <a:cs typeface="Tahoma" panose="020B0604030504040204" pitchFamily="34" charset="0"/>
              </a:rPr>
              <a:t>ACTH </a:t>
            </a:r>
            <a:r>
              <a:rPr lang="en-US" sz="1400" i="1" dirty="0">
                <a:solidFill>
                  <a:srgbClr val="FF0000"/>
                </a:solidFill>
                <a:latin typeface="Tahoma" panose="020B0604030504040204" pitchFamily="34" charset="0"/>
                <a:ea typeface="Tahoma" panose="020B0604030504040204" pitchFamily="34" charset="0"/>
                <a:cs typeface="Tahoma" panose="020B0604030504040204" pitchFamily="34" charset="0"/>
              </a:rPr>
              <a:t>independent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05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(Follow the table, most common are Adrenal adenoma or carcinoma)</a:t>
            </a: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endParaRPr lang="en-US" sz="1800" b="1" dirty="0">
              <a:latin typeface="Tahoma" panose="020B0604030504040204" pitchFamily="34" charset="0"/>
              <a:ea typeface="Tahoma" panose="020B0604030504040204" pitchFamily="34" charset="0"/>
              <a:cs typeface="Tahoma" panose="020B0604030504040204" pitchFamily="34" charset="0"/>
            </a:endParaRPr>
          </a:p>
          <a:p>
            <a:pPr>
              <a:buNone/>
            </a:pPr>
            <a:endParaRPr lang="en-US" sz="1800" b="1" dirty="0">
              <a:latin typeface="Tahoma" panose="020B0604030504040204" pitchFamily="34" charset="0"/>
              <a:ea typeface="Tahoma" panose="020B0604030504040204" pitchFamily="34" charset="0"/>
              <a:cs typeface="Tahoma" panose="020B0604030504040204" pitchFamily="34" charset="0"/>
            </a:endParaRPr>
          </a:p>
          <a:p>
            <a:pPr>
              <a:buNone/>
            </a:pPr>
            <a:endParaRPr lang="en-US" sz="1800" b="1" dirty="0">
              <a:latin typeface="Tahoma" panose="020B0604030504040204" pitchFamily="34" charset="0"/>
              <a:ea typeface="Tahoma" panose="020B0604030504040204" pitchFamily="34" charset="0"/>
              <a:cs typeface="Tahoma" panose="020B0604030504040204" pitchFamily="34" charset="0"/>
            </a:endParaRPr>
          </a:p>
          <a:p>
            <a:pPr>
              <a:buNone/>
            </a:pPr>
            <a:endParaRPr lang="en-US" sz="1400" i="1" dirty="0"/>
          </a:p>
        </p:txBody>
      </p:sp>
      <p:pic>
        <p:nvPicPr>
          <p:cNvPr id="4" name="Picture 3"/>
          <p:cNvPicPr>
            <a:picLocks noChangeAspect="1"/>
          </p:cNvPicPr>
          <p:nvPr/>
        </p:nvPicPr>
        <p:blipFill>
          <a:blip r:embed="rId3"/>
          <a:stretch>
            <a:fillRect/>
          </a:stretch>
        </p:blipFill>
        <p:spPr>
          <a:xfrm rot="10800000" flipH="1" flipV="1">
            <a:off x="121226" y="5131875"/>
            <a:ext cx="4597868" cy="2359511"/>
          </a:xfrm>
          <a:prstGeom prst="rect">
            <a:avLst/>
          </a:prstGeom>
          <a:ln>
            <a:solidFill>
              <a:schemeClr val="tx1"/>
            </a:solidFill>
          </a:ln>
        </p:spPr>
      </p:pic>
    </p:spTree>
    <p:extLst>
      <p:ext uri="{BB962C8B-B14F-4D97-AF65-F5344CB8AC3E}">
        <p14:creationId xmlns:p14="http://schemas.microsoft.com/office/powerpoint/2010/main" val="217416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228603"/>
            <a:ext cx="6172200" cy="6034617"/>
          </a:xfrm>
        </p:spPr>
        <p:txBody>
          <a:bodyPr>
            <a:normAutofit/>
          </a:bodyPr>
          <a:lstStyle/>
          <a:p>
            <a:pPr>
              <a:buNone/>
            </a:pPr>
            <a:r>
              <a:rPr lang="en-US" sz="1700" b="1" dirty="0" smtClean="0">
                <a:latin typeface="Tahoma" panose="020B0604030504040204" pitchFamily="34" charset="0"/>
                <a:ea typeface="Tahoma" panose="020B0604030504040204" pitchFamily="34" charset="0"/>
                <a:cs typeface="Tahoma" panose="020B0604030504040204" pitchFamily="34" charset="0"/>
              </a:rPr>
              <a:t>Morphology of Adrenocortical </a:t>
            </a:r>
            <a:r>
              <a:rPr lang="en-US" sz="1700" b="1" dirty="0" err="1" smtClean="0">
                <a:latin typeface="Tahoma" panose="020B0604030504040204" pitchFamily="34" charset="0"/>
                <a:ea typeface="Tahoma" panose="020B0604030504040204" pitchFamily="34" charset="0"/>
                <a:cs typeface="Tahoma" panose="020B0604030504040204" pitchFamily="34" charset="0"/>
              </a:rPr>
              <a:t>hyperfunction</a:t>
            </a:r>
            <a:r>
              <a:rPr lang="en-US" sz="1700" b="1" dirty="0" smtClean="0">
                <a:latin typeface="Tahoma" panose="020B0604030504040204" pitchFamily="34" charset="0"/>
                <a:ea typeface="Tahoma" panose="020B0604030504040204" pitchFamily="34" charset="0"/>
                <a:cs typeface="Tahoma" panose="020B0604030504040204" pitchFamily="34" charset="0"/>
              </a:rPr>
              <a:t> </a:t>
            </a:r>
            <a:endParaRPr lang="en-US" sz="1700" b="1" dirty="0">
              <a:latin typeface="Tahoma" panose="020B0604030504040204" pitchFamily="34" charset="0"/>
              <a:ea typeface="Tahoma" panose="020B0604030504040204" pitchFamily="34" charset="0"/>
              <a:cs typeface="Tahoma" panose="020B0604030504040204" pitchFamily="34" charset="0"/>
            </a:endParaRPr>
          </a:p>
          <a:p>
            <a:pPr>
              <a:buNone/>
            </a:pPr>
            <a:r>
              <a:rPr lang="en-US" sz="1500" dirty="0">
                <a:solidFill>
                  <a:srgbClr val="FF0000"/>
                </a:solidFill>
                <a:latin typeface="Tahoma" panose="020B0604030504040204" pitchFamily="34" charset="0"/>
                <a:ea typeface="Tahoma" panose="020B0604030504040204" pitchFamily="34" charset="0"/>
                <a:cs typeface="Tahoma" panose="020B0604030504040204" pitchFamily="34" charset="0"/>
              </a:rPr>
              <a:t>One</a:t>
            </a:r>
            <a:r>
              <a:rPr lang="en-US" sz="1500" dirty="0">
                <a:latin typeface="Tahoma" panose="020B0604030504040204" pitchFamily="34" charset="0"/>
                <a:ea typeface="Tahoma" panose="020B0604030504040204" pitchFamily="34" charset="0"/>
                <a:cs typeface="Tahoma" panose="020B0604030504040204" pitchFamily="34" charset="0"/>
              </a:rPr>
              <a:t> of the following abnormalities: </a:t>
            </a:r>
          </a:p>
          <a:p>
            <a:pPr marL="633222" indent="-514350">
              <a:buFont typeface="Arial"/>
              <a:buAutoNum type="arabicParenBoth"/>
            </a:pPr>
            <a:r>
              <a:rPr lang="en-US" sz="15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Diffuse hyperplasia</a:t>
            </a:r>
            <a:r>
              <a:rPr lang="en-US" sz="1500" dirty="0" smtClean="0">
                <a:latin typeface="Tahoma" panose="020B0604030504040204" pitchFamily="34" charset="0"/>
                <a:ea typeface="Tahoma" panose="020B0604030504040204" pitchFamily="34" charset="0"/>
                <a:cs typeface="Tahoma" panose="020B0604030504040204" pitchFamily="34" charset="0"/>
              </a:rPr>
              <a:t>: individuals with </a:t>
            </a:r>
            <a:r>
              <a:rPr lang="en-US" sz="1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ACTH-dependent Cushing </a:t>
            </a:r>
            <a:r>
              <a:rPr lang="en-US" sz="1500" dirty="0" smtClean="0">
                <a:latin typeface="Tahoma" panose="020B0604030504040204" pitchFamily="34" charset="0"/>
                <a:ea typeface="Tahoma" panose="020B0604030504040204" pitchFamily="34" charset="0"/>
                <a:cs typeface="Tahoma" panose="020B0604030504040204" pitchFamily="34" charset="0"/>
              </a:rPr>
              <a:t>syndrome</a:t>
            </a:r>
            <a:r>
              <a:rPr lang="en-US" sz="15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(Because the adrenal is getting too much ACTH that it becomes very big and undergo hyperplasia ) </a:t>
            </a:r>
            <a:endParaRPr lang="en-US" sz="1500" dirty="0" smtClean="0">
              <a:latin typeface="Tahoma" panose="020B0604030504040204" pitchFamily="34" charset="0"/>
              <a:ea typeface="Tahoma" panose="020B0604030504040204" pitchFamily="34" charset="0"/>
              <a:cs typeface="Tahoma" panose="020B0604030504040204" pitchFamily="34" charset="0"/>
            </a:endParaRPr>
          </a:p>
          <a:p>
            <a:pPr marL="633222" indent="-514350">
              <a:buAutoNum type="arabicParenBoth"/>
            </a:pPr>
            <a:r>
              <a:rPr lang="en-US" sz="1500" dirty="0" smtClean="0">
                <a:latin typeface="Tahoma" panose="020B0604030504040204" pitchFamily="34" charset="0"/>
                <a:ea typeface="Tahoma" panose="020B0604030504040204" pitchFamily="34" charset="0"/>
                <a:cs typeface="Tahoma" panose="020B0604030504040204" pitchFamily="34" charset="0"/>
              </a:rPr>
              <a:t>Cortical </a:t>
            </a:r>
            <a:r>
              <a:rPr lang="en-US" sz="1500" dirty="0">
                <a:latin typeface="Tahoma" panose="020B0604030504040204" pitchFamily="34" charset="0"/>
                <a:ea typeface="Tahoma" panose="020B0604030504040204" pitchFamily="34" charset="0"/>
                <a:cs typeface="Tahoma" panose="020B0604030504040204" pitchFamily="34" charset="0"/>
              </a:rPr>
              <a:t>atrophy</a:t>
            </a:r>
            <a:r>
              <a:rPr lang="en-US" sz="1500" dirty="0"/>
              <a:t> </a:t>
            </a:r>
            <a:r>
              <a:rPr lang="en-US" sz="1500" dirty="0">
                <a:latin typeface="Tahoma" panose="020B0604030504040204" pitchFamily="34" charset="0"/>
                <a:ea typeface="Tahoma" panose="020B0604030504040204" pitchFamily="34" charset="0"/>
                <a:cs typeface="Tahoma" panose="020B0604030504040204" pitchFamily="34" charset="0"/>
              </a:rPr>
              <a:t>: results from exogenous glucocorticoids</a:t>
            </a:r>
            <a:r>
              <a:rPr lang="en-US" sz="1500" dirty="0">
                <a:solidFill>
                  <a:schemeClr val="accent3">
                    <a:lumMod val="50000"/>
                  </a:schemeClr>
                </a:solidFill>
              </a:rPr>
              <a:t> </a:t>
            </a:r>
            <a:r>
              <a:rPr lang="en-US" sz="15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adjust level of cortisol</a:t>
            </a:r>
            <a:r>
              <a:rPr lang="en-US" sz="1500"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r>
              <a:rPr lang="ar-SA" sz="15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1500"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105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When you take cortisol from an exogenous source like tablets for example , you will have increased blood cortisol which will cause feed back inhibition , and the pituitary with not secrete ACTH anymore , so your adrenals will be sleeping all that time &gt; atrophy) </a:t>
            </a:r>
            <a:endParaRPr lang="ar-SA" sz="1050"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633222" indent="-514350">
              <a:buAutoNum type="arabicParenBoth"/>
            </a:pPr>
            <a:r>
              <a:rPr lang="en-US" sz="1500" dirty="0" err="1" smtClean="0">
                <a:latin typeface="Tahoma" panose="020B0604030504040204" pitchFamily="34" charset="0"/>
                <a:ea typeface="Tahoma" panose="020B0604030504040204" pitchFamily="34" charset="0"/>
                <a:cs typeface="Tahoma" panose="020B0604030504040204" pitchFamily="34" charset="0"/>
              </a:rPr>
              <a:t>Macronodular</a:t>
            </a:r>
            <a:r>
              <a:rPr lang="en-US" sz="1500" dirty="0" smtClean="0">
                <a:latin typeface="Tahoma" panose="020B0604030504040204" pitchFamily="34" charset="0"/>
                <a:ea typeface="Tahoma" panose="020B0604030504040204" pitchFamily="34" charset="0"/>
                <a:cs typeface="Tahoma" panose="020B0604030504040204" pitchFamily="34" charset="0"/>
              </a:rPr>
              <a:t> (less than 3cm), or </a:t>
            </a:r>
            <a:r>
              <a:rPr lang="en-US" sz="1500" dirty="0" err="1" smtClean="0">
                <a:latin typeface="Tahoma" panose="020B0604030504040204" pitchFamily="34" charset="0"/>
                <a:ea typeface="Tahoma" panose="020B0604030504040204" pitchFamily="34" charset="0"/>
                <a:cs typeface="Tahoma" panose="020B0604030504040204" pitchFamily="34" charset="0"/>
              </a:rPr>
              <a:t>micronodular</a:t>
            </a:r>
            <a:r>
              <a:rPr lang="en-US" sz="1500" dirty="0" smtClean="0">
                <a:latin typeface="Tahoma" panose="020B0604030504040204" pitchFamily="34" charset="0"/>
                <a:ea typeface="Tahoma" panose="020B0604030504040204" pitchFamily="34" charset="0"/>
                <a:cs typeface="Tahoma" panose="020B0604030504040204" pitchFamily="34" charset="0"/>
              </a:rPr>
              <a:t>(1-3mm) hyperplasia </a:t>
            </a:r>
          </a:p>
          <a:p>
            <a:pPr marL="633222" indent="-514350">
              <a:buAutoNum type="arabicParenBoth"/>
            </a:pP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Adenoma or carcinoma</a:t>
            </a:r>
          </a:p>
        </p:txBody>
      </p:sp>
      <p:pic>
        <p:nvPicPr>
          <p:cNvPr id="4" name="Picture 3"/>
          <p:cNvPicPr>
            <a:picLocks noChangeAspect="1"/>
          </p:cNvPicPr>
          <p:nvPr/>
        </p:nvPicPr>
        <p:blipFill>
          <a:blip r:embed="rId2"/>
          <a:stretch>
            <a:fillRect/>
          </a:stretch>
        </p:blipFill>
        <p:spPr>
          <a:xfrm>
            <a:off x="1116841" y="3559535"/>
            <a:ext cx="4440422" cy="2842654"/>
          </a:xfrm>
          <a:prstGeom prst="rect">
            <a:avLst/>
          </a:prstGeom>
        </p:spPr>
      </p:pic>
      <p:pic>
        <p:nvPicPr>
          <p:cNvPr id="5" name="Picture 2"/>
          <p:cNvPicPr>
            <a:picLocks noChangeAspect="1" noChangeArrowheads="1"/>
          </p:cNvPicPr>
          <p:nvPr/>
        </p:nvPicPr>
        <p:blipFill>
          <a:blip r:embed="rId3" cstate="print"/>
          <a:srcRect l="15254" t="12712" r="49153" b="30085"/>
          <a:stretch>
            <a:fillRect/>
          </a:stretch>
        </p:blipFill>
        <p:spPr bwMode="auto">
          <a:xfrm>
            <a:off x="1484346" y="6916062"/>
            <a:ext cx="3559108" cy="1783184"/>
          </a:xfrm>
          <a:prstGeom prst="rect">
            <a:avLst/>
          </a:prstGeom>
          <a:noFill/>
          <a:ln w="9525">
            <a:noFill/>
            <a:miter lim="800000"/>
            <a:headEnd/>
            <a:tailEnd/>
          </a:ln>
        </p:spPr>
      </p:pic>
      <p:cxnSp>
        <p:nvCxnSpPr>
          <p:cNvPr id="6" name="Straight Arrow Connector 5"/>
          <p:cNvCxnSpPr/>
          <p:nvPr/>
        </p:nvCxnSpPr>
        <p:spPr>
          <a:xfrm flipV="1">
            <a:off x="1188720" y="7608730"/>
            <a:ext cx="2075180" cy="34655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77800" y="7543800"/>
            <a:ext cx="1157224" cy="1384995"/>
          </a:xfrm>
          <a:prstGeom prst="rect">
            <a:avLst/>
          </a:prstGeom>
          <a:noFill/>
          <a:ln>
            <a:solidFill>
              <a:schemeClr val="tx1"/>
            </a:solidFill>
          </a:ln>
        </p:spPr>
        <p:txBody>
          <a:bodyPr wrap="square" rtlCol="0">
            <a:spAutoFit/>
          </a:bodyPr>
          <a:lstStyle/>
          <a:p>
            <a:r>
              <a:rPr lang="en-US" sz="1200" dirty="0" smtClean="0"/>
              <a:t>Diffuse hyperplasia . </a:t>
            </a:r>
          </a:p>
          <a:p>
            <a:r>
              <a:rPr lang="en-US" sz="1200" dirty="0" smtClean="0"/>
              <a:t>”Normally the </a:t>
            </a:r>
            <a:r>
              <a:rPr lang="en-US" sz="1200" dirty="0" err="1" smtClean="0"/>
              <a:t>coertex</a:t>
            </a:r>
            <a:r>
              <a:rPr lang="en-US" sz="1200" dirty="0" smtClean="0"/>
              <a:t> is thin , as you see in the picture above” </a:t>
            </a:r>
            <a:endParaRPr lang="en-US" sz="1200" dirty="0"/>
          </a:p>
        </p:txBody>
      </p:sp>
    </p:spTree>
    <p:extLst>
      <p:ext uri="{BB962C8B-B14F-4D97-AF65-F5344CB8AC3E}">
        <p14:creationId xmlns:p14="http://schemas.microsoft.com/office/powerpoint/2010/main" val="46215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735" y="-475531"/>
            <a:ext cx="6172200" cy="1524000"/>
          </a:xfrm>
        </p:spPr>
        <p:txBody>
          <a:bodyPr>
            <a:normAutofit/>
          </a:bodyPr>
          <a:lstStyle/>
          <a:p>
            <a:pPr lvl="0" defTabSz="914400" fontAlgn="base">
              <a:spcAft>
                <a:spcPct val="0"/>
              </a:spcAft>
            </a:pPr>
            <a:r>
              <a:rPr lang="en-US" sz="1600" b="1" dirty="0">
                <a:latin typeface="Tahoma" panose="020B0604030504040204" pitchFamily="34" charset="0"/>
                <a:ea typeface="Tahoma" panose="020B0604030504040204" pitchFamily="34" charset="0"/>
                <a:cs typeface="Tahoma" panose="020B0604030504040204" pitchFamily="34" charset="0"/>
              </a:rPr>
              <a:t> Clinical Features of Cushing Syndrome: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stretch>
            <a:fillRect/>
          </a:stretch>
        </p:blipFill>
        <p:spPr>
          <a:xfrm>
            <a:off x="87456" y="506971"/>
            <a:ext cx="4017819" cy="2318525"/>
          </a:xfrm>
          <a:prstGeom prst="rect">
            <a:avLst/>
          </a:prstGeom>
        </p:spPr>
      </p:pic>
      <p:pic>
        <p:nvPicPr>
          <p:cNvPr id="5" name="Picture 4"/>
          <p:cNvPicPr>
            <a:picLocks noChangeAspect="1"/>
          </p:cNvPicPr>
          <p:nvPr/>
        </p:nvPicPr>
        <p:blipFill>
          <a:blip r:embed="rId3"/>
          <a:stretch>
            <a:fillRect/>
          </a:stretch>
        </p:blipFill>
        <p:spPr>
          <a:xfrm>
            <a:off x="3399012" y="506971"/>
            <a:ext cx="3319463" cy="2463547"/>
          </a:xfrm>
          <a:prstGeom prst="rect">
            <a:avLst/>
          </a:prstGeom>
        </p:spPr>
      </p:pic>
      <p:sp>
        <p:nvSpPr>
          <p:cNvPr id="12" name="TextBox 11"/>
          <p:cNvSpPr txBox="1"/>
          <p:nvPr/>
        </p:nvSpPr>
        <p:spPr>
          <a:xfrm>
            <a:off x="292608" y="2970518"/>
            <a:ext cx="6254496" cy="6086282"/>
          </a:xfrm>
          <a:prstGeom prst="rect">
            <a:avLst/>
          </a:prstGeom>
          <a:noFill/>
        </p:spPr>
        <p:txBody>
          <a:bodyPr wrap="square" rtlCol="0">
            <a:spAutoFit/>
          </a:bodyPr>
          <a:lstStyle/>
          <a:p>
            <a:pPr marL="285750" indent="-285750" fontAlgn="base">
              <a:buFont typeface="Wingdings" charset="2"/>
              <a:buChar char="Ø"/>
            </a:pPr>
            <a:r>
              <a:rPr lang="en-US" sz="1400" dirty="0">
                <a:solidFill>
                  <a:srgbClr val="000000"/>
                </a:solidFill>
                <a:latin typeface="Tahoma" charset="0"/>
                <a:ea typeface="Tahoma" charset="0"/>
                <a:cs typeface="Tahoma" charset="0"/>
              </a:rPr>
              <a:t>hypertension and weight gain. </a:t>
            </a:r>
          </a:p>
          <a:p>
            <a:pPr marL="285750" indent="-285750" fontAlgn="base">
              <a:buFont typeface="Wingdings" charset="2"/>
              <a:buChar char="Ø"/>
            </a:pPr>
            <a:r>
              <a:rPr lang="en-US" sz="1400" dirty="0">
                <a:solidFill>
                  <a:srgbClr val="000000"/>
                </a:solidFill>
                <a:latin typeface="Tahoma" charset="0"/>
                <a:ea typeface="Tahoma" charset="0"/>
                <a:cs typeface="Tahoma" charset="0"/>
              </a:rPr>
              <a:t>truncal obesity, “moon </a:t>
            </a:r>
            <a:r>
              <a:rPr lang="en-US" sz="1400" dirty="0" err="1" smtClean="0">
                <a:solidFill>
                  <a:srgbClr val="000000"/>
                </a:solidFill>
                <a:latin typeface="Tahoma" charset="0"/>
                <a:ea typeface="Tahoma" charset="0"/>
                <a:cs typeface="Tahoma" charset="0"/>
              </a:rPr>
              <a:t>face”and</a:t>
            </a:r>
            <a:r>
              <a:rPr lang="en-US" sz="1400" dirty="0" smtClean="0">
                <a:solidFill>
                  <a:srgbClr val="000000"/>
                </a:solidFill>
                <a:latin typeface="Tahoma" charset="0"/>
                <a:ea typeface="Tahoma" charset="0"/>
                <a:cs typeface="Tahoma" charset="0"/>
              </a:rPr>
              <a:t> </a:t>
            </a:r>
            <a:r>
              <a:rPr lang="en-US" sz="1400" dirty="0">
                <a:solidFill>
                  <a:srgbClr val="000000"/>
                </a:solidFill>
                <a:latin typeface="Tahoma" charset="0"/>
                <a:ea typeface="Tahoma" charset="0"/>
                <a:cs typeface="Tahoma" charset="0"/>
              </a:rPr>
              <a:t>accumulation of fat in the posterior neck and back (“buffalo hump</a:t>
            </a:r>
            <a:r>
              <a:rPr lang="en-US" sz="1400" dirty="0" smtClean="0">
                <a:solidFill>
                  <a:srgbClr val="000000"/>
                </a:solidFill>
                <a:latin typeface="Tahoma" charset="0"/>
                <a:ea typeface="Tahoma" charset="0"/>
                <a:cs typeface="Tahoma" charset="0"/>
              </a:rPr>
              <a:t>”). </a:t>
            </a:r>
            <a:r>
              <a:rPr lang="en-US" sz="1050" dirty="0" smtClean="0">
                <a:solidFill>
                  <a:schemeClr val="bg1">
                    <a:lumMod val="50000"/>
                  </a:schemeClr>
                </a:solidFill>
                <a:latin typeface="Tahoma" charset="0"/>
                <a:ea typeface="Tahoma" charset="0"/>
                <a:cs typeface="Tahoma" charset="0"/>
              </a:rPr>
              <a:t>(Re-distribution of fat from the gluteal and hip region to the abdominal area and behind the neck)</a:t>
            </a:r>
            <a:endParaRPr lang="en-US" sz="1050" dirty="0">
              <a:solidFill>
                <a:schemeClr val="bg1">
                  <a:lumMod val="50000"/>
                </a:schemeClr>
              </a:solidFill>
              <a:latin typeface="Tahoma" charset="0"/>
              <a:ea typeface="Tahoma" charset="0"/>
              <a:cs typeface="Tahoma" charset="0"/>
            </a:endParaRPr>
          </a:p>
          <a:p>
            <a:pPr marL="285750" indent="-285750" fontAlgn="base">
              <a:buFont typeface="Wingdings" charset="2"/>
              <a:buChar char="Ø"/>
            </a:pPr>
            <a:r>
              <a:rPr lang="en-US" sz="1400" dirty="0" smtClean="0">
                <a:solidFill>
                  <a:srgbClr val="000000"/>
                </a:solidFill>
                <a:latin typeface="Tahoma" charset="0"/>
                <a:ea typeface="Tahoma" charset="0"/>
                <a:cs typeface="Tahoma" charset="0"/>
              </a:rPr>
              <a:t>proximal </a:t>
            </a:r>
            <a:r>
              <a:rPr lang="en-US" sz="1400" dirty="0">
                <a:solidFill>
                  <a:srgbClr val="000000"/>
                </a:solidFill>
                <a:latin typeface="Tahoma" charset="0"/>
                <a:ea typeface="Tahoma" charset="0"/>
                <a:cs typeface="Tahoma" charset="0"/>
              </a:rPr>
              <a:t>limb weakness</a:t>
            </a:r>
            <a:r>
              <a:rPr lang="en-US" sz="1400" dirty="0" smtClean="0">
                <a:solidFill>
                  <a:srgbClr val="000000"/>
                </a:solidFill>
                <a:latin typeface="Tahoma" charset="0"/>
                <a:ea typeface="Tahoma" charset="0"/>
                <a:cs typeface="Tahoma" charset="0"/>
              </a:rPr>
              <a:t>.(</a:t>
            </a:r>
            <a:r>
              <a:rPr lang="en-US" sz="1050" dirty="0">
                <a:solidFill>
                  <a:schemeClr val="bg1">
                    <a:lumMod val="50000"/>
                  </a:schemeClr>
                </a:solidFill>
                <a:latin typeface="Tahoma" charset="0"/>
                <a:ea typeface="Tahoma" charset="0"/>
                <a:cs typeface="Tahoma" charset="0"/>
              </a:rPr>
              <a:t>increased cortisol level &gt; increased catabolic effect of proteins &gt; all </a:t>
            </a:r>
            <a:r>
              <a:rPr lang="en-US" sz="1050" dirty="0" smtClean="0">
                <a:solidFill>
                  <a:schemeClr val="bg1">
                    <a:lumMod val="50000"/>
                  </a:schemeClr>
                </a:solidFill>
                <a:latin typeface="Tahoma" charset="0"/>
                <a:ea typeface="Tahoma" charset="0"/>
                <a:cs typeface="Tahoma" charset="0"/>
              </a:rPr>
              <a:t>proteins go out from their stores </a:t>
            </a:r>
            <a:r>
              <a:rPr lang="en-US" sz="1050" dirty="0">
                <a:solidFill>
                  <a:schemeClr val="bg1">
                    <a:lumMod val="50000"/>
                  </a:schemeClr>
                </a:solidFill>
                <a:latin typeface="Tahoma" charset="0"/>
                <a:ea typeface="Tahoma" charset="0"/>
                <a:cs typeface="Tahoma" charset="0"/>
              </a:rPr>
              <a:t>“like in muscles” to the blood , thus causes muscle weakness” </a:t>
            </a:r>
            <a:r>
              <a:rPr lang="en-US" sz="1050" dirty="0" smtClean="0">
                <a:solidFill>
                  <a:schemeClr val="bg1">
                    <a:lumMod val="50000"/>
                  </a:schemeClr>
                </a:solidFill>
                <a:latin typeface="Tahoma" charset="0"/>
                <a:ea typeface="Tahoma" charset="0"/>
                <a:cs typeface="Tahoma" charset="0"/>
              </a:rPr>
              <a:t>)</a:t>
            </a:r>
            <a:endParaRPr lang="en-US" sz="1400" dirty="0">
              <a:solidFill>
                <a:srgbClr val="000000"/>
              </a:solidFill>
              <a:latin typeface="Tahoma" charset="0"/>
              <a:ea typeface="Tahoma" charset="0"/>
              <a:cs typeface="Tahoma" charset="0"/>
            </a:endParaRPr>
          </a:p>
          <a:p>
            <a:pPr marL="285750" indent="-285750" fontAlgn="base">
              <a:buFont typeface="Wingdings" charset="2"/>
              <a:buChar char="Ø"/>
            </a:pPr>
            <a:r>
              <a:rPr lang="en-US" sz="1400" dirty="0">
                <a:solidFill>
                  <a:srgbClr val="000000"/>
                </a:solidFill>
                <a:latin typeface="Tahoma" charset="0"/>
                <a:ea typeface="Tahoma" charset="0"/>
                <a:cs typeface="Tahoma" charset="0"/>
              </a:rPr>
              <a:t>Glucocorticoids </a:t>
            </a:r>
            <a:r>
              <a:rPr lang="en-US" sz="1400" dirty="0">
                <a:solidFill>
                  <a:srgbClr val="FF0000"/>
                </a:solidFill>
                <a:latin typeface="Tahoma" charset="0"/>
                <a:ea typeface="Tahoma" charset="0"/>
                <a:cs typeface="Tahoma" charset="0"/>
              </a:rPr>
              <a:t>induce gluconeogenesis </a:t>
            </a:r>
            <a:r>
              <a:rPr lang="en-US" sz="1400" dirty="0">
                <a:solidFill>
                  <a:srgbClr val="000000"/>
                </a:solidFill>
                <a:latin typeface="Tahoma" charset="0"/>
                <a:ea typeface="Tahoma" charset="0"/>
                <a:cs typeface="Tahoma" charset="0"/>
              </a:rPr>
              <a:t>and inhibit the uptake of glucose by cells, </a:t>
            </a:r>
            <a:r>
              <a:rPr lang="en-US" sz="1400" dirty="0" smtClean="0">
                <a:solidFill>
                  <a:srgbClr val="000000"/>
                </a:solidFill>
                <a:latin typeface="Tahoma" charset="0"/>
                <a:ea typeface="Tahoma" charset="0"/>
                <a:cs typeface="Tahoma" charset="0"/>
              </a:rPr>
              <a:t>with</a:t>
            </a:r>
            <a:r>
              <a:rPr lang="en-US" sz="1400" dirty="0">
                <a:solidFill>
                  <a:srgbClr val="000000"/>
                </a:solidFill>
                <a:latin typeface="Tahoma" charset="0"/>
                <a:ea typeface="Tahoma" charset="0"/>
                <a:cs typeface="Tahoma" charset="0"/>
              </a:rPr>
              <a:t> </a:t>
            </a:r>
            <a:r>
              <a:rPr lang="en-US" sz="1400" dirty="0" smtClean="0">
                <a:solidFill>
                  <a:srgbClr val="000000"/>
                </a:solidFill>
                <a:latin typeface="Tahoma" charset="0"/>
                <a:ea typeface="Tahoma" charset="0"/>
                <a:cs typeface="Tahoma" charset="0"/>
              </a:rPr>
              <a:t>resultant</a:t>
            </a:r>
            <a:r>
              <a:rPr lang="en-US" sz="1400" dirty="0">
                <a:solidFill>
                  <a:srgbClr val="000000"/>
                </a:solidFill>
                <a:latin typeface="Tahoma" charset="0"/>
                <a:ea typeface="Tahoma" charset="0"/>
                <a:cs typeface="Tahoma" charset="0"/>
              </a:rPr>
              <a:t> </a:t>
            </a:r>
            <a:r>
              <a:rPr lang="en-US" sz="1400" dirty="0" err="1">
                <a:solidFill>
                  <a:srgbClr val="FF0000"/>
                </a:solidFill>
                <a:latin typeface="Tahoma" charset="0"/>
                <a:ea typeface="Tahoma" charset="0"/>
                <a:cs typeface="Tahoma" charset="0"/>
              </a:rPr>
              <a:t>hyperglycemia</a:t>
            </a:r>
            <a:r>
              <a:rPr lang="en-US" sz="1400" dirty="0" err="1">
                <a:solidFill>
                  <a:srgbClr val="000000"/>
                </a:solidFill>
                <a:latin typeface="Tahoma" charset="0"/>
                <a:ea typeface="Tahoma" charset="0"/>
                <a:cs typeface="Tahoma" charset="0"/>
              </a:rPr>
              <a:t>,</a:t>
            </a:r>
            <a:r>
              <a:rPr lang="en-US" sz="1400" dirty="0" err="1">
                <a:solidFill>
                  <a:srgbClr val="FF0000"/>
                </a:solidFill>
                <a:latin typeface="Tahoma" charset="0"/>
                <a:ea typeface="Tahoma" charset="0"/>
                <a:cs typeface="Tahoma" charset="0"/>
              </a:rPr>
              <a:t>glucosuria</a:t>
            </a:r>
            <a:r>
              <a:rPr lang="en-US" sz="1400" dirty="0">
                <a:solidFill>
                  <a:srgbClr val="000000"/>
                </a:solidFill>
                <a:latin typeface="Tahoma" charset="0"/>
                <a:ea typeface="Tahoma" charset="0"/>
                <a:cs typeface="Tahoma" charset="0"/>
              </a:rPr>
              <a:t>, and </a:t>
            </a:r>
            <a:r>
              <a:rPr lang="en-US" sz="1400" dirty="0">
                <a:solidFill>
                  <a:srgbClr val="FF0000"/>
                </a:solidFill>
                <a:latin typeface="Tahoma" charset="0"/>
                <a:ea typeface="Tahoma" charset="0"/>
                <a:cs typeface="Tahoma" charset="0"/>
              </a:rPr>
              <a:t>polydipsia</a:t>
            </a:r>
            <a:r>
              <a:rPr lang="en-US" sz="1400" dirty="0">
                <a:solidFill>
                  <a:srgbClr val="000000"/>
                </a:solidFill>
                <a:latin typeface="Tahoma" charset="0"/>
                <a:ea typeface="Tahoma" charset="0"/>
                <a:cs typeface="Tahoma" charset="0"/>
              </a:rPr>
              <a:t>, </a:t>
            </a:r>
            <a:r>
              <a:rPr lang="en-US" sz="1400" b="1" dirty="0">
                <a:solidFill>
                  <a:srgbClr val="000000"/>
                </a:solidFill>
                <a:latin typeface="Tahoma" charset="0"/>
                <a:ea typeface="Tahoma" charset="0"/>
                <a:cs typeface="Tahoma" charset="0"/>
              </a:rPr>
              <a:t>mimicking diabetes mellitus</a:t>
            </a:r>
            <a:endParaRPr lang="en-US" sz="1400" dirty="0">
              <a:solidFill>
                <a:srgbClr val="000000"/>
              </a:solidFill>
              <a:latin typeface="Tahoma" charset="0"/>
              <a:ea typeface="Tahoma" charset="0"/>
              <a:cs typeface="Tahoma" charset="0"/>
            </a:endParaRPr>
          </a:p>
          <a:p>
            <a:pPr marL="285750" indent="-285750" fontAlgn="base">
              <a:buFont typeface="Wingdings" charset="2"/>
              <a:buChar char="Ø"/>
            </a:pPr>
            <a:r>
              <a:rPr lang="en-US" sz="1400" dirty="0" smtClean="0">
                <a:solidFill>
                  <a:srgbClr val="000000"/>
                </a:solidFill>
                <a:latin typeface="Tahoma" charset="0"/>
                <a:ea typeface="Tahoma" charset="0"/>
                <a:cs typeface="Tahoma" charset="0"/>
              </a:rPr>
              <a:t>Thin skin and fragile</a:t>
            </a:r>
            <a:r>
              <a:rPr lang="en-US" sz="1400" dirty="0">
                <a:solidFill>
                  <a:srgbClr val="000000"/>
                </a:solidFill>
                <a:latin typeface="Tahoma" charset="0"/>
                <a:ea typeface="Tahoma" charset="0"/>
                <a:cs typeface="Tahoma" charset="0"/>
              </a:rPr>
              <a:t>, and easily bruised; cutaneous </a:t>
            </a:r>
            <a:r>
              <a:rPr lang="en-US" sz="1400" dirty="0" err="1">
                <a:solidFill>
                  <a:srgbClr val="000000"/>
                </a:solidFill>
                <a:latin typeface="Tahoma" charset="0"/>
                <a:ea typeface="Tahoma" charset="0"/>
                <a:cs typeface="Tahoma" charset="0"/>
              </a:rPr>
              <a:t>striae</a:t>
            </a:r>
            <a:r>
              <a:rPr lang="en-US" sz="1400" dirty="0">
                <a:solidFill>
                  <a:srgbClr val="000000"/>
                </a:solidFill>
                <a:latin typeface="Tahoma" charset="0"/>
                <a:ea typeface="Tahoma" charset="0"/>
                <a:cs typeface="Tahoma" charset="0"/>
              </a:rPr>
              <a:t> </a:t>
            </a:r>
            <a:r>
              <a:rPr lang="en-US" sz="1050" dirty="0" smtClean="0">
                <a:solidFill>
                  <a:schemeClr val="bg1">
                    <a:lumMod val="50000"/>
                  </a:schemeClr>
                </a:solidFill>
                <a:latin typeface="Tahoma" charset="0"/>
                <a:ea typeface="Tahoma" charset="0"/>
                <a:cs typeface="Tahoma" charset="0"/>
              </a:rPr>
              <a:t>.(Due to the increased catabolic effect of proteins &gt; all </a:t>
            </a:r>
            <a:r>
              <a:rPr lang="en-US" sz="1050" dirty="0" err="1" smtClean="0">
                <a:solidFill>
                  <a:schemeClr val="bg1">
                    <a:lumMod val="50000"/>
                  </a:schemeClr>
                </a:solidFill>
                <a:latin typeface="Tahoma" charset="0"/>
                <a:ea typeface="Tahoma" charset="0"/>
                <a:cs typeface="Tahoma" charset="0"/>
              </a:rPr>
              <a:t>protiens</a:t>
            </a:r>
            <a:r>
              <a:rPr lang="en-US" sz="1050" dirty="0" smtClean="0">
                <a:solidFill>
                  <a:schemeClr val="bg1">
                    <a:lumMod val="50000"/>
                  </a:schemeClr>
                </a:solidFill>
                <a:latin typeface="Tahoma" charset="0"/>
                <a:ea typeface="Tahoma" charset="0"/>
                <a:cs typeface="Tahoma" charset="0"/>
              </a:rPr>
              <a:t> go out from their stores to blood &gt; one of proteins store is </a:t>
            </a:r>
            <a:r>
              <a:rPr lang="en-US" sz="1050" b="1" dirty="0" smtClean="0">
                <a:solidFill>
                  <a:schemeClr val="bg1">
                    <a:lumMod val="50000"/>
                  </a:schemeClr>
                </a:solidFill>
                <a:latin typeface="Tahoma" charset="0"/>
                <a:ea typeface="Tahoma" charset="0"/>
                <a:cs typeface="Tahoma" charset="0"/>
              </a:rPr>
              <a:t>collagen </a:t>
            </a:r>
            <a:r>
              <a:rPr lang="en-US" sz="1050" dirty="0" smtClean="0">
                <a:solidFill>
                  <a:schemeClr val="bg1">
                    <a:lumMod val="50000"/>
                  </a:schemeClr>
                </a:solidFill>
                <a:latin typeface="Tahoma" charset="0"/>
                <a:ea typeface="Tahoma" charset="0"/>
                <a:cs typeface="Tahoma" charset="0"/>
              </a:rPr>
              <a:t>in skin &gt; so skin becomes very fragile &gt; Any increase in weight will cause it to </a:t>
            </a:r>
            <a:r>
              <a:rPr lang="en-US" sz="1050" dirty="0" err="1" smtClean="0">
                <a:solidFill>
                  <a:schemeClr val="bg1">
                    <a:lumMod val="50000"/>
                  </a:schemeClr>
                </a:solidFill>
                <a:latin typeface="Tahoma" charset="0"/>
                <a:ea typeface="Tahoma" charset="0"/>
                <a:cs typeface="Tahoma" charset="0"/>
              </a:rPr>
              <a:t>strech”Puprle</a:t>
            </a:r>
            <a:r>
              <a:rPr lang="en-US" sz="1050" dirty="0" smtClean="0">
                <a:solidFill>
                  <a:schemeClr val="bg1">
                    <a:lumMod val="50000"/>
                  </a:schemeClr>
                </a:solidFill>
                <a:latin typeface="Tahoma" charset="0"/>
                <a:ea typeface="Tahoma" charset="0"/>
                <a:cs typeface="Tahoma" charset="0"/>
              </a:rPr>
              <a:t> </a:t>
            </a:r>
            <a:r>
              <a:rPr lang="en-US" sz="1050" dirty="0" err="1" smtClean="0">
                <a:solidFill>
                  <a:schemeClr val="bg1">
                    <a:lumMod val="50000"/>
                  </a:schemeClr>
                </a:solidFill>
                <a:latin typeface="Tahoma" charset="0"/>
                <a:ea typeface="Tahoma" charset="0"/>
                <a:cs typeface="Tahoma" charset="0"/>
              </a:rPr>
              <a:t>striae</a:t>
            </a:r>
            <a:r>
              <a:rPr lang="en-US" sz="1050" dirty="0" smtClean="0">
                <a:solidFill>
                  <a:schemeClr val="bg1">
                    <a:lumMod val="50000"/>
                  </a:schemeClr>
                </a:solidFill>
                <a:latin typeface="Tahoma" charset="0"/>
                <a:ea typeface="Tahoma" charset="0"/>
                <a:cs typeface="Tahoma" charset="0"/>
              </a:rPr>
              <a:t>” or any minor trauma will cause  bruises)</a:t>
            </a:r>
            <a:endParaRPr lang="en-US" sz="1050" dirty="0">
              <a:solidFill>
                <a:schemeClr val="bg1">
                  <a:lumMod val="50000"/>
                </a:schemeClr>
              </a:solidFill>
              <a:latin typeface="Tahoma" charset="0"/>
              <a:ea typeface="Tahoma" charset="0"/>
              <a:cs typeface="Tahoma" charset="0"/>
            </a:endParaRPr>
          </a:p>
          <a:p>
            <a:pPr marL="285750" indent="-285750" fontAlgn="base">
              <a:buFont typeface="Wingdings" charset="2"/>
              <a:buChar char="Ø"/>
            </a:pPr>
            <a:r>
              <a:rPr lang="en-US" sz="1400" dirty="0" smtClean="0">
                <a:solidFill>
                  <a:srgbClr val="000000"/>
                </a:solidFill>
                <a:latin typeface="Tahoma" charset="0"/>
                <a:ea typeface="Tahoma" charset="0"/>
                <a:cs typeface="Tahoma" charset="0"/>
              </a:rPr>
              <a:t>Osteoporosis </a:t>
            </a:r>
            <a:r>
              <a:rPr lang="en-US" sz="1050" dirty="0" smtClean="0">
                <a:solidFill>
                  <a:schemeClr val="bg1">
                    <a:lumMod val="50000"/>
                  </a:schemeClr>
                </a:solidFill>
                <a:latin typeface="Tahoma" charset="0"/>
                <a:ea typeface="Tahoma" charset="0"/>
                <a:cs typeface="Tahoma" charset="0"/>
              </a:rPr>
              <a:t>( Due to Depletion of proteins from its stores, because bones are a main source of proteins and collagen too) </a:t>
            </a:r>
            <a:r>
              <a:rPr lang="en-US" sz="1400" dirty="0" smtClean="0">
                <a:solidFill>
                  <a:srgbClr val="000000"/>
                </a:solidFill>
                <a:latin typeface="Tahoma" charset="0"/>
                <a:ea typeface="Tahoma" charset="0"/>
                <a:cs typeface="Tahoma" charset="0"/>
              </a:rPr>
              <a:t>with </a:t>
            </a:r>
            <a:r>
              <a:rPr lang="en-US" sz="1400" dirty="0">
                <a:solidFill>
                  <a:srgbClr val="000000"/>
                </a:solidFill>
                <a:latin typeface="Tahoma" charset="0"/>
                <a:ea typeface="Tahoma" charset="0"/>
                <a:cs typeface="Tahoma" charset="0"/>
              </a:rPr>
              <a:t>consequent increased susceptibility to </a:t>
            </a:r>
            <a:r>
              <a:rPr lang="en-US" sz="1400" dirty="0" smtClean="0">
                <a:solidFill>
                  <a:srgbClr val="000000"/>
                </a:solidFill>
                <a:latin typeface="Tahoma" charset="0"/>
                <a:ea typeface="Tahoma" charset="0"/>
                <a:cs typeface="Tahoma" charset="0"/>
              </a:rPr>
              <a:t>fractions.</a:t>
            </a:r>
            <a:endParaRPr lang="en-US" sz="1400" dirty="0">
              <a:solidFill>
                <a:srgbClr val="000000"/>
              </a:solidFill>
              <a:latin typeface="Tahoma" charset="0"/>
              <a:ea typeface="Tahoma" charset="0"/>
              <a:cs typeface="Tahoma" charset="0"/>
            </a:endParaRPr>
          </a:p>
          <a:p>
            <a:pPr marL="285750" indent="-285750" fontAlgn="base">
              <a:buFont typeface="Wingdings" charset="2"/>
              <a:buChar char="Ø"/>
            </a:pPr>
            <a:r>
              <a:rPr lang="en-US" sz="1400" dirty="0">
                <a:solidFill>
                  <a:srgbClr val="000000"/>
                </a:solidFill>
                <a:latin typeface="Tahoma" charset="0"/>
                <a:ea typeface="Tahoma" charset="0"/>
                <a:cs typeface="Tahoma" charset="0"/>
              </a:rPr>
              <a:t> increased risk for a variety of infections</a:t>
            </a:r>
            <a:r>
              <a:rPr lang="en-US" sz="1400" dirty="0" smtClean="0">
                <a:solidFill>
                  <a:srgbClr val="000000"/>
                </a:solidFill>
                <a:latin typeface="Tahoma" charset="0"/>
                <a:ea typeface="Tahoma" charset="0"/>
                <a:cs typeface="Tahoma" charset="0"/>
              </a:rPr>
              <a:t>.</a:t>
            </a:r>
            <a:r>
              <a:rPr lang="en-US" sz="1050" dirty="0" smtClean="0">
                <a:solidFill>
                  <a:schemeClr val="bg1">
                    <a:lumMod val="50000"/>
                  </a:schemeClr>
                </a:solidFill>
                <a:latin typeface="Tahoma" charset="0"/>
                <a:ea typeface="Tahoma" charset="0"/>
                <a:cs typeface="Tahoma" charset="0"/>
              </a:rPr>
              <a:t>(Increase cortisol causes decreased immunity )</a:t>
            </a:r>
            <a:endParaRPr lang="en-US" sz="1050" dirty="0">
              <a:solidFill>
                <a:schemeClr val="bg1">
                  <a:lumMod val="50000"/>
                </a:schemeClr>
              </a:solidFill>
              <a:latin typeface="Tahoma" charset="0"/>
              <a:ea typeface="Tahoma" charset="0"/>
              <a:cs typeface="Tahoma" charset="0"/>
            </a:endParaRPr>
          </a:p>
          <a:p>
            <a:pPr marL="285750" indent="-285750" fontAlgn="base">
              <a:buFont typeface="Wingdings" charset="2"/>
              <a:buChar char="Ø"/>
            </a:pPr>
            <a:r>
              <a:rPr lang="en-US" sz="1400" dirty="0">
                <a:solidFill>
                  <a:srgbClr val="000000"/>
                </a:solidFill>
                <a:latin typeface="Tahoma" charset="0"/>
                <a:ea typeface="Tahoma" charset="0"/>
                <a:cs typeface="Tahoma" charset="0"/>
              </a:rPr>
              <a:t> hirsutism and menstrual abnormalities. </a:t>
            </a:r>
            <a:r>
              <a:rPr lang="en-US" sz="1050" dirty="0" smtClean="0">
                <a:solidFill>
                  <a:schemeClr val="bg1">
                    <a:lumMod val="50000"/>
                  </a:schemeClr>
                </a:solidFill>
                <a:latin typeface="Tahoma" charset="0"/>
                <a:ea typeface="Tahoma" charset="0"/>
                <a:cs typeface="Tahoma" charset="0"/>
              </a:rPr>
              <a:t>(Due to increased androgens level )</a:t>
            </a:r>
            <a:endParaRPr lang="en-US" sz="1050" dirty="0">
              <a:solidFill>
                <a:schemeClr val="bg1">
                  <a:lumMod val="50000"/>
                </a:schemeClr>
              </a:solidFill>
              <a:latin typeface="Tahoma" charset="0"/>
              <a:ea typeface="Tahoma" charset="0"/>
              <a:cs typeface="Tahoma" charset="0"/>
            </a:endParaRPr>
          </a:p>
          <a:p>
            <a:pPr marL="285750" indent="-285750" fontAlgn="base">
              <a:buFont typeface="Wingdings" charset="2"/>
              <a:buChar char="Ø"/>
            </a:pPr>
            <a:r>
              <a:rPr lang="en-US" sz="1400" dirty="0">
                <a:solidFill>
                  <a:srgbClr val="000000"/>
                </a:solidFill>
                <a:latin typeface="Tahoma" charset="0"/>
                <a:ea typeface="Tahoma" charset="0"/>
                <a:cs typeface="Tahoma" charset="0"/>
              </a:rPr>
              <a:t>mental disturbances, including mood swings, depression, and frank psychosis.</a:t>
            </a:r>
          </a:p>
          <a:p>
            <a:pPr marL="285750" indent="-285750" fontAlgn="base">
              <a:buFont typeface="Wingdings" charset="2"/>
              <a:buChar char="Ø"/>
            </a:pPr>
            <a:r>
              <a:rPr lang="en-US" sz="1400" dirty="0">
                <a:solidFill>
                  <a:srgbClr val="000000"/>
                </a:solidFill>
                <a:latin typeface="Tahoma" charset="0"/>
                <a:ea typeface="Tahoma" charset="0"/>
                <a:cs typeface="Tahoma" charset="0"/>
              </a:rPr>
              <a:t> </a:t>
            </a:r>
            <a:r>
              <a:rPr lang="en-US" sz="1400" dirty="0" smtClean="0">
                <a:solidFill>
                  <a:srgbClr val="000000"/>
                </a:solidFill>
                <a:latin typeface="Tahoma" charset="0"/>
                <a:ea typeface="Tahoma" charset="0"/>
                <a:cs typeface="Tahoma" charset="0"/>
              </a:rPr>
              <a:t>Extra-adrenal</a:t>
            </a:r>
            <a:r>
              <a:rPr lang="en-US" sz="1400" dirty="0">
                <a:solidFill>
                  <a:srgbClr val="000000"/>
                </a:solidFill>
                <a:latin typeface="Tahoma" charset="0"/>
                <a:ea typeface="Tahoma" charset="0"/>
                <a:cs typeface="Tahoma" charset="0"/>
              </a:rPr>
              <a:t> Cushing syndrome caused by </a:t>
            </a:r>
            <a:r>
              <a:rPr lang="en-US" sz="1400" dirty="0">
                <a:solidFill>
                  <a:srgbClr val="C00000"/>
                </a:solidFill>
                <a:latin typeface="Tahoma" charset="0"/>
                <a:ea typeface="Tahoma" charset="0"/>
                <a:cs typeface="Tahoma" charset="0"/>
              </a:rPr>
              <a:t>pituitary or ectopic </a:t>
            </a:r>
            <a:r>
              <a:rPr lang="en-US" sz="1400" dirty="0">
                <a:solidFill>
                  <a:srgbClr val="000000"/>
                </a:solidFill>
                <a:latin typeface="Tahoma" charset="0"/>
                <a:ea typeface="Tahoma" charset="0"/>
                <a:cs typeface="Tahoma" charset="0"/>
              </a:rPr>
              <a:t>ACTH secretion usually is associated with </a:t>
            </a:r>
            <a:r>
              <a:rPr lang="en-US" sz="1400" dirty="0">
                <a:solidFill>
                  <a:srgbClr val="C00000"/>
                </a:solidFill>
                <a:latin typeface="Tahoma" charset="0"/>
                <a:ea typeface="Tahoma" charset="0"/>
                <a:cs typeface="Tahoma" charset="0"/>
              </a:rPr>
              <a:t>increased skin pigmentation secondary to melanocyte-stimulating </a:t>
            </a:r>
            <a:r>
              <a:rPr lang="en-US" sz="1400" dirty="0">
                <a:solidFill>
                  <a:srgbClr val="000000"/>
                </a:solidFill>
                <a:latin typeface="Tahoma" charset="0"/>
                <a:ea typeface="Tahoma" charset="0"/>
                <a:cs typeface="Tahoma" charset="0"/>
              </a:rPr>
              <a:t>activity in the </a:t>
            </a:r>
            <a:r>
              <a:rPr lang="en-US" sz="1400" dirty="0">
                <a:solidFill>
                  <a:srgbClr val="C00000"/>
                </a:solidFill>
                <a:latin typeface="Tahoma" charset="0"/>
                <a:ea typeface="Tahoma" charset="0"/>
                <a:cs typeface="Tahoma" charset="0"/>
              </a:rPr>
              <a:t>ACTH precursor molecule</a:t>
            </a:r>
            <a:r>
              <a:rPr lang="en-US" dirty="0">
                <a:solidFill>
                  <a:srgbClr val="C00000"/>
                </a:solidFill>
                <a:latin typeface="Tahoma" charset="0"/>
                <a:ea typeface="Tahoma" charset="0"/>
                <a:cs typeface="Tahoma" charset="0"/>
              </a:rPr>
              <a:t>.</a:t>
            </a:r>
          </a:p>
          <a:p>
            <a:pPr fontAlgn="base"/>
            <a:endParaRPr lang="en-US" cap="all" dirty="0">
              <a:solidFill>
                <a:srgbClr val="000000"/>
              </a:solidFill>
              <a:latin typeface="Tahoma" charset="0"/>
              <a:ea typeface="Tahoma" charset="0"/>
              <a:cs typeface="Tahoma" charset="0"/>
            </a:endParaRPr>
          </a:p>
        </p:txBody>
      </p:sp>
    </p:spTree>
    <p:extLst>
      <p:ext uri="{BB962C8B-B14F-4D97-AF65-F5344CB8AC3E}">
        <p14:creationId xmlns:p14="http://schemas.microsoft.com/office/powerpoint/2010/main" val="804327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 y="83165"/>
            <a:ext cx="3186684" cy="3331681"/>
          </a:xfrm>
          <a:prstGeom prst="rect">
            <a:avLst/>
          </a:prstGeom>
        </p:spPr>
        <p:txBody>
          <a:bodyPr wrap="square">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Hyperaldosteronism</a:t>
            </a:r>
            <a:r>
              <a:rPr lang="en-US" b="1" i="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Excess aldosterone secretion</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There are two types:</a:t>
            </a:r>
            <a:endParaRPr lang="en-US" sz="1400" i="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Primary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aldosteronism</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(autonomous overproduction of aldosterone) with resultant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suppression of the renin-angiotensin system</a:t>
            </a:r>
            <a:r>
              <a:rPr lang="en-US" sz="1400" dirty="0">
                <a:latin typeface="Tahoma" panose="020B0604030504040204" pitchFamily="34" charset="0"/>
                <a:ea typeface="Tahoma" panose="020B0604030504040204" pitchFamily="34" charset="0"/>
                <a:cs typeface="Tahoma" panose="020B0604030504040204" pitchFamily="34" charset="0"/>
              </a:rPr>
              <a:t> and </a:t>
            </a:r>
            <a:r>
              <a:rPr lang="en-US" sz="1400" u="sng" dirty="0">
                <a:latin typeface="Tahoma" panose="020B0604030504040204" pitchFamily="34" charset="0"/>
                <a:ea typeface="Tahoma" panose="020B0604030504040204" pitchFamily="34" charset="0"/>
                <a:cs typeface="Tahoma" panose="020B0604030504040204" pitchFamily="34" charset="0"/>
              </a:rPr>
              <a:t>decreased</a:t>
            </a:r>
            <a:r>
              <a:rPr lang="en-US" sz="1400" dirty="0">
                <a:latin typeface="Tahoma" panose="020B0604030504040204" pitchFamily="34" charset="0"/>
                <a:ea typeface="Tahoma" panose="020B0604030504040204" pitchFamily="34" charset="0"/>
                <a:cs typeface="Tahoma" panose="020B0604030504040204" pitchFamily="34" charset="0"/>
              </a:rPr>
              <a:t> plasma renin activity.</a:t>
            </a:r>
          </a:p>
          <a:p>
            <a:pPr marL="285750" indent="-285750">
              <a:buFont typeface="Arial" panose="020B0604020202020204" pitchFamily="34" charset="0"/>
              <a:buChar char="•"/>
            </a:pP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Secondary hyperaldosteronism</a:t>
            </a:r>
            <a:r>
              <a:rPr lang="en-US" sz="1400" dirty="0">
                <a:latin typeface="Tahoma" panose="020B0604030504040204" pitchFamily="34" charset="0"/>
                <a:ea typeface="Tahoma" panose="020B0604030504040204" pitchFamily="34" charset="0"/>
                <a:cs typeface="Tahoma" panose="020B0604030504040204" pitchFamily="34" charset="0"/>
              </a:rPr>
              <a:t>, in contrast, aldosterone release occurs in response to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activation of the renin-angiotensin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system </a:t>
            </a:r>
            <a:r>
              <a:rPr lang="en-US" sz="105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1050"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Ex:Either</a:t>
            </a:r>
            <a:r>
              <a:rPr lang="en-US" sz="105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to renal stenosis or Hypovolemia ) </a:t>
            </a:r>
            <a:endParaRPr lang="ar-SA" sz="105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noChangeArrowheads="1"/>
          </p:cNvPicPr>
          <p:nvPr/>
        </p:nvPicPr>
        <p:blipFill>
          <a:blip r:embed="rId2" cstate="print"/>
          <a:srcRect l="14420" t="19286" r="44729" b="19767"/>
          <a:stretch>
            <a:fillRect/>
          </a:stretch>
        </p:blipFill>
        <p:spPr bwMode="auto">
          <a:xfrm>
            <a:off x="3739895" y="83165"/>
            <a:ext cx="2834639" cy="1971260"/>
          </a:xfrm>
          <a:prstGeom prst="rect">
            <a:avLst/>
          </a:prstGeom>
          <a:noFill/>
          <a:ln w="9525">
            <a:noFill/>
            <a:miter lim="800000"/>
            <a:headEnd/>
            <a:tailEnd/>
          </a:ln>
        </p:spPr>
      </p:pic>
      <p:pic>
        <p:nvPicPr>
          <p:cNvPr id="5" name="Content Placeholder 3"/>
          <p:cNvPicPr>
            <a:picLocks noChangeAspect="1"/>
          </p:cNvPicPr>
          <p:nvPr/>
        </p:nvPicPr>
        <p:blipFill>
          <a:blip r:embed="rId3"/>
          <a:stretch>
            <a:fillRect/>
          </a:stretch>
        </p:blipFill>
        <p:spPr>
          <a:xfrm>
            <a:off x="3739895" y="2081651"/>
            <a:ext cx="2898647" cy="1897818"/>
          </a:xfrm>
          <a:prstGeom prst="rect">
            <a:avLst/>
          </a:prstGeom>
        </p:spPr>
      </p:pic>
      <p:sp>
        <p:nvSpPr>
          <p:cNvPr id="6" name="TextBox 5"/>
          <p:cNvSpPr txBox="1"/>
          <p:nvPr/>
        </p:nvSpPr>
        <p:spPr>
          <a:xfrm>
            <a:off x="160020" y="3979469"/>
            <a:ext cx="3255264" cy="369332"/>
          </a:xfrm>
          <a:prstGeom prst="rect">
            <a:avLst/>
          </a:prstGeom>
          <a:noFill/>
        </p:spPr>
        <p:txBody>
          <a:bodyPr wrap="square" rtlCol="0">
            <a:spAutoFit/>
          </a:bodyPr>
          <a:lstStyle/>
          <a:p>
            <a:r>
              <a:rPr lang="en-US" dirty="0" smtClean="0"/>
              <a:t>Primary </a:t>
            </a:r>
            <a:r>
              <a:rPr lang="en-US" dirty="0" err="1" smtClean="0"/>
              <a:t>Aldosteronisim</a:t>
            </a:r>
            <a:r>
              <a:rPr lang="en-US" dirty="0" smtClean="0"/>
              <a:t> causes : </a:t>
            </a:r>
            <a:endParaRPr lang="en-US" dirty="0"/>
          </a:p>
        </p:txBody>
      </p:sp>
      <p:sp>
        <p:nvSpPr>
          <p:cNvPr id="7" name="TextBox 6"/>
          <p:cNvSpPr txBox="1"/>
          <p:nvPr/>
        </p:nvSpPr>
        <p:spPr>
          <a:xfrm>
            <a:off x="333756" y="4572000"/>
            <a:ext cx="6025896" cy="3108543"/>
          </a:xfrm>
          <a:prstGeom prst="rect">
            <a:avLst/>
          </a:prstGeom>
          <a:noFill/>
        </p:spPr>
        <p:txBody>
          <a:bodyPr wrap="square" rtlCol="0">
            <a:spAutoFit/>
          </a:bodyPr>
          <a:lstStyle/>
          <a:p>
            <a:pPr marL="285750" indent="-285750" fontAlgn="base">
              <a:buFont typeface="Wingdings" charset="2"/>
              <a:buChar char="Ø"/>
            </a:pPr>
            <a:r>
              <a:rPr lang="en-US" sz="1400" b="1" i="1" dirty="0">
                <a:solidFill>
                  <a:srgbClr val="FF0000"/>
                </a:solidFill>
                <a:latin typeface="Tahoma" charset="0"/>
                <a:ea typeface="Tahoma" charset="0"/>
                <a:cs typeface="Tahoma" charset="0"/>
              </a:rPr>
              <a:t>Bilateral idiopathic hyperaldosteronism,</a:t>
            </a:r>
            <a:r>
              <a:rPr lang="en-US" sz="1400" dirty="0">
                <a:latin typeface="Tahoma" charset="0"/>
                <a:ea typeface="Tahoma" charset="0"/>
                <a:cs typeface="Tahoma" charset="0"/>
              </a:rPr>
              <a:t> characterized by </a:t>
            </a:r>
            <a:r>
              <a:rPr lang="en-US" sz="1400" b="1" dirty="0">
                <a:latin typeface="Tahoma" charset="0"/>
                <a:ea typeface="Tahoma" charset="0"/>
                <a:cs typeface="Tahoma" charset="0"/>
              </a:rPr>
              <a:t>bilateral nodular hyperplasia </a:t>
            </a:r>
            <a:r>
              <a:rPr lang="en-US" sz="1400" dirty="0">
                <a:latin typeface="Tahoma" charset="0"/>
                <a:ea typeface="Tahoma" charset="0"/>
                <a:cs typeface="Tahoma" charset="0"/>
              </a:rPr>
              <a:t>of the adrenal glands. This mechanism is the </a:t>
            </a:r>
            <a:r>
              <a:rPr lang="en-US" sz="1400" dirty="0">
                <a:solidFill>
                  <a:srgbClr val="FF0000"/>
                </a:solidFill>
                <a:latin typeface="Tahoma" charset="0"/>
                <a:ea typeface="Tahoma" charset="0"/>
                <a:cs typeface="Tahoma" charset="0"/>
              </a:rPr>
              <a:t>most common </a:t>
            </a:r>
            <a:r>
              <a:rPr lang="en-US" sz="1400" dirty="0">
                <a:latin typeface="Tahoma" charset="0"/>
                <a:ea typeface="Tahoma" charset="0"/>
                <a:cs typeface="Tahoma" charset="0"/>
              </a:rPr>
              <a:t>underlying cause of primary hyperaldosteronism, accounting for about 60% of cases. The pathogenesis is unclear.</a:t>
            </a:r>
          </a:p>
          <a:p>
            <a:pPr marL="285750" indent="-285750" fontAlgn="base">
              <a:buFont typeface="Wingdings" charset="2"/>
              <a:buChar char="Ø"/>
            </a:pPr>
            <a:r>
              <a:rPr lang="en-US" sz="1400" b="1" i="1" dirty="0">
                <a:solidFill>
                  <a:srgbClr val="FF0000"/>
                </a:solidFill>
                <a:latin typeface="Tahoma" charset="0"/>
                <a:ea typeface="Tahoma" charset="0"/>
                <a:cs typeface="Tahoma" charset="0"/>
              </a:rPr>
              <a:t>Adrenocortical neoplasm</a:t>
            </a:r>
            <a:r>
              <a:rPr lang="en-US" sz="1400" i="1" dirty="0">
                <a:latin typeface="Tahoma" charset="0"/>
                <a:ea typeface="Tahoma" charset="0"/>
                <a:cs typeface="Tahoma" charset="0"/>
              </a:rPr>
              <a:t>,</a:t>
            </a:r>
            <a:r>
              <a:rPr lang="en-US" sz="1400" dirty="0">
                <a:latin typeface="Tahoma" charset="0"/>
                <a:ea typeface="Tahoma" charset="0"/>
                <a:cs typeface="Tahoma" charset="0"/>
              </a:rPr>
              <a:t> either an aldosterone-producing adenoma  </a:t>
            </a:r>
            <a:r>
              <a:rPr lang="en-US" sz="1400" dirty="0" smtClean="0">
                <a:latin typeface="Tahoma" charset="0"/>
                <a:ea typeface="Tahoma" charset="0"/>
                <a:cs typeface="Tahoma" charset="0"/>
              </a:rPr>
              <a:t>or </a:t>
            </a:r>
            <a:r>
              <a:rPr lang="en-US" sz="1400" dirty="0">
                <a:latin typeface="Tahoma" charset="0"/>
                <a:ea typeface="Tahoma" charset="0"/>
                <a:cs typeface="Tahoma" charset="0"/>
              </a:rPr>
              <a:t>rarely, an adrenocortical carcinoma. In approximately 35% of cases, primary hyperaldosteronism is caused by a solitary aldosterone-secreting adenoma, a condition referred to as </a:t>
            </a:r>
            <a:r>
              <a:rPr lang="en-US" sz="1400" b="1" i="1" u="sng" dirty="0">
                <a:solidFill>
                  <a:srgbClr val="FF0000"/>
                </a:solidFill>
                <a:latin typeface="Tahoma" charset="0"/>
                <a:ea typeface="Tahoma" charset="0"/>
                <a:cs typeface="Tahoma" charset="0"/>
              </a:rPr>
              <a:t>Conn syndrome</a:t>
            </a:r>
            <a:r>
              <a:rPr lang="en-US" sz="1400" b="1" i="1" u="sng" dirty="0" smtClean="0">
                <a:solidFill>
                  <a:srgbClr val="FF0000"/>
                </a:solidFill>
                <a:latin typeface="Tahoma" charset="0"/>
                <a:ea typeface="Tahoma" charset="0"/>
                <a:cs typeface="Tahoma" charset="0"/>
              </a:rPr>
              <a:t>.</a:t>
            </a:r>
          </a:p>
          <a:p>
            <a:pPr marL="285750" indent="-285750" fontAlgn="base">
              <a:buFont typeface="Wingdings" charset="2"/>
              <a:buChar char="Ø"/>
            </a:pPr>
            <a:endParaRPr lang="en-US" sz="1400" b="1" u="sng" dirty="0">
              <a:solidFill>
                <a:srgbClr val="FF0000"/>
              </a:solidFill>
              <a:latin typeface="Tahoma" charset="0"/>
              <a:ea typeface="Tahoma" charset="0"/>
              <a:cs typeface="Tahoma" charset="0"/>
            </a:endParaRPr>
          </a:p>
          <a:p>
            <a:pPr marL="285750" indent="-285750" fontAlgn="base">
              <a:buFont typeface="Wingdings" charset="2"/>
              <a:buChar char="q"/>
            </a:pPr>
            <a:r>
              <a:rPr lang="en-US" sz="1400" dirty="0">
                <a:latin typeface="Tahoma" charset="0"/>
                <a:ea typeface="Tahoma" charset="0"/>
                <a:cs typeface="Tahoma" charset="0"/>
              </a:rPr>
              <a:t>Rarely, familial hyperaldosteronism may result from a genetic defect that leads to </a:t>
            </a:r>
            <a:r>
              <a:rPr lang="en-US" sz="1400" dirty="0" err="1">
                <a:latin typeface="Tahoma" charset="0"/>
                <a:ea typeface="Tahoma" charset="0"/>
                <a:cs typeface="Tahoma" charset="0"/>
              </a:rPr>
              <a:t>overactivity</a:t>
            </a:r>
            <a:r>
              <a:rPr lang="en-US" sz="1400" dirty="0">
                <a:latin typeface="Tahoma" charset="0"/>
                <a:ea typeface="Tahoma" charset="0"/>
                <a:cs typeface="Tahoma" charset="0"/>
              </a:rPr>
              <a:t> of the </a:t>
            </a:r>
            <a:r>
              <a:rPr lang="en-US" sz="1400" i="1" dirty="0">
                <a:latin typeface="Tahoma" charset="0"/>
                <a:ea typeface="Tahoma" charset="0"/>
                <a:cs typeface="Tahoma" charset="0"/>
              </a:rPr>
              <a:t>aldosterone synthase</a:t>
            </a:r>
            <a:r>
              <a:rPr lang="en-US" sz="1400" dirty="0">
                <a:latin typeface="Tahoma" charset="0"/>
                <a:ea typeface="Tahoma" charset="0"/>
                <a:cs typeface="Tahoma" charset="0"/>
              </a:rPr>
              <a:t> gene, </a:t>
            </a:r>
            <a:r>
              <a:rPr lang="en-US" sz="1400" i="1" dirty="0">
                <a:solidFill>
                  <a:srgbClr val="FF0000"/>
                </a:solidFill>
                <a:latin typeface="Tahoma" charset="0"/>
                <a:ea typeface="Tahoma" charset="0"/>
                <a:cs typeface="Tahoma" charset="0"/>
              </a:rPr>
              <a:t>CYP11B2</a:t>
            </a:r>
            <a:r>
              <a:rPr lang="en-US" sz="1400" i="1" dirty="0">
                <a:latin typeface="Tahoma" charset="0"/>
                <a:ea typeface="Tahoma" charset="0"/>
                <a:cs typeface="Tahoma" charset="0"/>
              </a:rPr>
              <a:t>.</a:t>
            </a:r>
            <a:endParaRPr lang="en-US" sz="1400" dirty="0">
              <a:latin typeface="Tahoma" charset="0"/>
              <a:ea typeface="Tahoma" charset="0"/>
              <a:cs typeface="Tahoma" charset="0"/>
            </a:endParaRPr>
          </a:p>
          <a:p>
            <a:endParaRPr lang="en-US" sz="1400" dirty="0">
              <a:latin typeface="Tahoma" charset="0"/>
              <a:ea typeface="Tahoma" charset="0"/>
              <a:cs typeface="Tahoma" charset="0"/>
            </a:endParaRPr>
          </a:p>
        </p:txBody>
      </p:sp>
    </p:spTree>
    <p:extLst>
      <p:ext uri="{BB962C8B-B14F-4D97-AF65-F5344CB8AC3E}">
        <p14:creationId xmlns:p14="http://schemas.microsoft.com/office/powerpoint/2010/main" val="1341667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44" y="145777"/>
            <a:ext cx="6172200" cy="6034617"/>
          </a:xfrm>
        </p:spPr>
        <p:txBody>
          <a:bodyPr>
            <a:normAutofit/>
          </a:bodyPr>
          <a:lstStyle/>
          <a:p>
            <a:pPr marL="0" indent="0">
              <a:buNone/>
            </a:pPr>
            <a:r>
              <a:rPr lang="en-US" sz="1600" b="1" dirty="0">
                <a:latin typeface="Tahoma" panose="020B0604030504040204" pitchFamily="34" charset="0"/>
                <a:ea typeface="Tahoma" panose="020B0604030504040204" pitchFamily="34" charset="0"/>
                <a:cs typeface="Tahoma" panose="020B0604030504040204" pitchFamily="34" charset="0"/>
              </a:rPr>
              <a:t>Clinical features: </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Presents with hypertension.</a:t>
            </a:r>
            <a:r>
              <a:rPr lang="en-US" sz="1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1200" dirty="0">
                <a:solidFill>
                  <a:schemeClr val="accent3">
                    <a:lumMod val="50000"/>
                  </a:schemeClr>
                </a:solidFill>
              </a:rPr>
              <a:t>due to increase in sodium reabsorption in distal convoluted tubule)</a:t>
            </a:r>
            <a:r>
              <a:rPr lang="en-US" sz="1400" dirty="0"/>
              <a:t> </a:t>
            </a:r>
            <a:endParaRPr lang="en-US" sz="1400" dirty="0">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Primary hyperaldosteronism </a:t>
            </a:r>
            <a:r>
              <a:rPr lang="en-US" sz="1400" dirty="0">
                <a:latin typeface="Tahoma" panose="020B0604030504040204" pitchFamily="34" charset="0"/>
                <a:ea typeface="Tahoma" panose="020B0604030504040204" pitchFamily="34" charset="0"/>
                <a:cs typeface="Tahoma" panose="020B0604030504040204" pitchFamily="34" charset="0"/>
              </a:rPr>
              <a:t>may be the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most common cause of secondary hypertension</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(i.e., hypertension secondary to an identifiable cause).</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Aldosterone promotes sodium reabsorption. </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Hypokalemia results from renal potassium wasting. it can cause a variety of neuromuscular manifestations, including: </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weakness, </a:t>
            </a:r>
            <a:r>
              <a:rPr lang="en-US" sz="1400" dirty="0" err="1">
                <a:latin typeface="Tahoma" panose="020B0604030504040204" pitchFamily="34" charset="0"/>
                <a:ea typeface="Tahoma" panose="020B0604030504040204" pitchFamily="34" charset="0"/>
                <a:cs typeface="Tahoma" panose="020B0604030504040204" pitchFamily="34" charset="0"/>
              </a:rPr>
              <a:t>paresthesias</a:t>
            </a:r>
            <a:r>
              <a:rPr lang="en-US" sz="1400" dirty="0">
                <a:latin typeface="Tahoma" panose="020B0604030504040204" pitchFamily="34" charset="0"/>
                <a:ea typeface="Tahoma" panose="020B0604030504040204" pitchFamily="34" charset="0"/>
                <a:cs typeface="Tahoma" panose="020B0604030504040204" pitchFamily="34" charset="0"/>
              </a:rPr>
              <a:t> and visual disturbances.</a:t>
            </a:r>
          </a:p>
          <a:p>
            <a:pPr marL="0" indent="0">
              <a:buNone/>
            </a:pPr>
            <a:endParaRPr lang="en-US" sz="1400" dirty="0"/>
          </a:p>
          <a:p>
            <a:pPr marL="0" indent="0">
              <a:buNone/>
            </a:pPr>
            <a:r>
              <a:rPr lang="en-US" sz="1600" b="1" dirty="0">
                <a:latin typeface="Tahoma" panose="020B0604030504040204" pitchFamily="34" charset="0"/>
                <a:ea typeface="Tahoma" panose="020B0604030504040204" pitchFamily="34" charset="0"/>
                <a:cs typeface="Tahoma" panose="020B0604030504040204" pitchFamily="34" charset="0"/>
              </a:rPr>
              <a:t>Aldosterone-producing adenomas Morphology:</a:t>
            </a:r>
          </a:p>
          <a:p>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Solitary</a:t>
            </a:r>
          </a:p>
          <a:p>
            <a:r>
              <a:rPr lang="en-US" sz="1400" dirty="0">
                <a:latin typeface="Tahoma" panose="020B0604030504040204" pitchFamily="34" charset="0"/>
                <a:ea typeface="Tahoma" panose="020B0604030504040204" pitchFamily="34" charset="0"/>
                <a:cs typeface="Tahoma" panose="020B0604030504040204" pitchFamily="34" charset="0"/>
              </a:rPr>
              <a:t>Small (&lt;2 cm in diameter)</a:t>
            </a:r>
          </a:p>
          <a:p>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Well-circumscribed lesions </a:t>
            </a:r>
            <a:r>
              <a:rPr lang="en-US" sz="1400" dirty="0">
                <a:latin typeface="Tahoma" panose="020B0604030504040204" pitchFamily="34" charset="0"/>
                <a:ea typeface="Tahoma" panose="020B0604030504040204" pitchFamily="34" charset="0"/>
                <a:cs typeface="Tahoma" panose="020B0604030504040204" pitchFamily="34" charset="0"/>
              </a:rPr>
              <a:t>left &gt; </a:t>
            </a:r>
            <a:r>
              <a:rPr lang="en-US" sz="1400" dirty="0" smtClean="0">
                <a:latin typeface="Tahoma" panose="020B0604030504040204" pitchFamily="34" charset="0"/>
                <a:ea typeface="Tahoma" panose="020B0604030504040204" pitchFamily="34" charset="0"/>
                <a:cs typeface="Tahoma" panose="020B0604030504040204" pitchFamily="34" charset="0"/>
              </a:rPr>
              <a:t>right Thirties </a:t>
            </a:r>
            <a:r>
              <a:rPr lang="en-US" sz="1400" dirty="0">
                <a:latin typeface="Tahoma" panose="020B0604030504040204" pitchFamily="34" charset="0"/>
                <a:ea typeface="Tahoma" panose="020B0604030504040204" pitchFamily="34" charset="0"/>
                <a:cs typeface="Tahoma" panose="020B0604030504040204" pitchFamily="34" charset="0"/>
              </a:rPr>
              <a:t>and </a:t>
            </a:r>
            <a:r>
              <a:rPr lang="en-US" sz="1400" dirty="0" smtClean="0">
                <a:latin typeface="Tahoma" panose="020B0604030504040204" pitchFamily="34" charset="0"/>
                <a:ea typeface="Tahoma" panose="020B0604030504040204" pitchFamily="34" charset="0"/>
                <a:cs typeface="Tahoma" panose="020B0604030504040204" pitchFamily="34" charset="0"/>
              </a:rPr>
              <a:t>forties</a:t>
            </a:r>
            <a:r>
              <a:rPr lang="en-US" sz="105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(In </a:t>
            </a:r>
            <a:r>
              <a:rPr lang="en-US" sz="105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contrast </a:t>
            </a:r>
            <a:r>
              <a:rPr lang="en-US" sz="105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to carcinomas </a:t>
            </a:r>
            <a:r>
              <a:rPr lang="en-US" sz="105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 Women more often than in men</a:t>
            </a:r>
          </a:p>
          <a:p>
            <a:r>
              <a:rPr lang="en-US" sz="1400" dirty="0">
                <a:latin typeface="Tahoma" panose="020B0604030504040204" pitchFamily="34" charset="0"/>
                <a:ea typeface="Tahoma" panose="020B0604030504040204" pitchFamily="34" charset="0"/>
                <a:cs typeface="Tahoma" panose="020B0604030504040204" pitchFamily="34" charset="0"/>
              </a:rPr>
              <a:t>Buried within the gland and do not produce visible enlargement</a:t>
            </a:r>
          </a:p>
          <a:p>
            <a:r>
              <a:rPr lang="en-US" sz="1400" dirty="0">
                <a:latin typeface="Tahoma" panose="020B0604030504040204" pitchFamily="34" charset="0"/>
                <a:ea typeface="Tahoma" panose="020B0604030504040204" pitchFamily="34" charset="0"/>
                <a:cs typeface="Tahoma" panose="020B0604030504040204" pitchFamily="34" charset="0"/>
              </a:rPr>
              <a:t>Bright yellow on cut section</a:t>
            </a:r>
          </a:p>
          <a:p>
            <a:pPr marL="0" indent="0">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i="1" dirty="0"/>
          </a:p>
        </p:txBody>
      </p:sp>
      <p:pic>
        <p:nvPicPr>
          <p:cNvPr id="6" name="Content Placeholder 3">
            <a:extLst>
              <a:ext uri="{FF2B5EF4-FFF2-40B4-BE49-F238E27FC236}">
                <a16:creationId xmlns:a16="http://schemas.microsoft.com/office/drawing/2014/main" id="{23CA971B-2AE1-4BF1-8CE9-6872EA59A561}"/>
              </a:ext>
            </a:extLst>
          </p:cNvPr>
          <p:cNvPicPr>
            <a:picLocks noChangeAspect="1"/>
          </p:cNvPicPr>
          <p:nvPr/>
        </p:nvPicPr>
        <p:blipFill>
          <a:blip r:embed="rId2"/>
          <a:stretch>
            <a:fillRect/>
          </a:stretch>
        </p:blipFill>
        <p:spPr>
          <a:xfrm>
            <a:off x="3995530" y="5258595"/>
            <a:ext cx="2395014" cy="2635799"/>
          </a:xfrm>
          <a:prstGeom prst="rect">
            <a:avLst/>
          </a:prstGeom>
        </p:spPr>
      </p:pic>
      <p:pic>
        <p:nvPicPr>
          <p:cNvPr id="7" name="Picture 2" descr="C:\Documents and Settings\Dr.Hala\My Documents\My Pictures\untitled.bmp"/>
          <p:cNvPicPr>
            <a:picLocks noChangeAspect="1" noChangeArrowheads="1"/>
          </p:cNvPicPr>
          <p:nvPr/>
        </p:nvPicPr>
        <p:blipFill>
          <a:blip r:embed="rId3" cstate="print"/>
          <a:stretch>
            <a:fillRect/>
          </a:stretch>
        </p:blipFill>
        <p:spPr bwMode="auto">
          <a:xfrm>
            <a:off x="316310" y="5258595"/>
            <a:ext cx="2988134" cy="2305923"/>
          </a:xfrm>
          <a:prstGeom prst="rect">
            <a:avLst/>
          </a:prstGeom>
          <a:noFill/>
        </p:spPr>
      </p:pic>
      <p:sp>
        <p:nvSpPr>
          <p:cNvPr id="2" name="TextBox 1"/>
          <p:cNvSpPr txBox="1"/>
          <p:nvPr/>
        </p:nvSpPr>
        <p:spPr>
          <a:xfrm>
            <a:off x="580509" y="7662673"/>
            <a:ext cx="2299851" cy="954107"/>
          </a:xfrm>
          <a:prstGeom prst="rect">
            <a:avLst/>
          </a:prstGeom>
          <a:noFill/>
          <a:ln>
            <a:solidFill>
              <a:schemeClr val="dk1"/>
            </a:solidFill>
          </a:ln>
        </p:spPr>
        <p:txBody>
          <a:bodyPr wrap="square" rtlCol="0">
            <a:spAutoFit/>
          </a:bodyPr>
          <a:lstStyle/>
          <a:p>
            <a:r>
              <a:rPr lang="en-US" sz="1400" dirty="0" smtClean="0"/>
              <a:t>Aldosterone producing adenomas , You can see focal </a:t>
            </a:r>
            <a:r>
              <a:rPr lang="en-US" sz="1400" dirty="0" err="1" smtClean="0"/>
              <a:t>neuclear</a:t>
            </a:r>
            <a:r>
              <a:rPr lang="en-US" sz="1400" dirty="0" smtClean="0"/>
              <a:t> Atypia (</a:t>
            </a:r>
            <a:r>
              <a:rPr lang="en-US" sz="1400" dirty="0" err="1" smtClean="0"/>
              <a:t>Bening</a:t>
            </a:r>
            <a:r>
              <a:rPr lang="en-US" sz="1400" dirty="0" smtClean="0"/>
              <a:t> neoplasm) . </a:t>
            </a:r>
            <a:endParaRPr lang="en-US" sz="1400" dirty="0"/>
          </a:p>
        </p:txBody>
      </p:sp>
    </p:spTree>
    <p:extLst>
      <p:ext uri="{BB962C8B-B14F-4D97-AF65-F5344CB8AC3E}">
        <p14:creationId xmlns:p14="http://schemas.microsoft.com/office/powerpoint/2010/main" val="393941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5EB1AB-FAAD-4FDF-AC40-DA8476106F9D}"/>
              </a:ext>
            </a:extLst>
          </p:cNvPr>
          <p:cNvPicPr/>
          <p:nvPr/>
        </p:nvPicPr>
        <p:blipFill>
          <a:blip r:embed="rId2" cstate="print"/>
          <a:srcRect l="29985" t="21242" r="30088" b="7014"/>
          <a:stretch>
            <a:fillRect/>
          </a:stretch>
        </p:blipFill>
        <p:spPr bwMode="auto">
          <a:xfrm>
            <a:off x="239590" y="4755583"/>
            <a:ext cx="6408127" cy="3949505"/>
          </a:xfrm>
          <a:prstGeom prst="rect">
            <a:avLst/>
          </a:prstGeom>
          <a:noFill/>
          <a:ln w="9525">
            <a:noFill/>
            <a:miter lim="800000"/>
            <a:headEnd/>
            <a:tailEnd/>
          </a:ln>
        </p:spPr>
      </p:pic>
      <p:sp>
        <p:nvSpPr>
          <p:cNvPr id="2" name="Title 1"/>
          <p:cNvSpPr>
            <a:spLocks noGrp="1"/>
          </p:cNvSpPr>
          <p:nvPr>
            <p:ph type="title"/>
          </p:nvPr>
        </p:nvSpPr>
        <p:spPr>
          <a:xfrm>
            <a:off x="77724" y="86992"/>
            <a:ext cx="6172200" cy="609595"/>
          </a:xfrm>
        </p:spPr>
        <p:txBody>
          <a:bodyPr>
            <a:normAutofit/>
          </a:bodyPr>
          <a:lstStyle/>
          <a:p>
            <a:pPr algn="l"/>
            <a:r>
              <a:rPr lang="en-US" sz="1800" dirty="0"/>
              <a:t>Hypersecretion of sex steroids:</a:t>
            </a:r>
            <a:endParaRPr lang="ar-SA" sz="1800" dirty="0"/>
          </a:p>
        </p:txBody>
      </p:sp>
      <p:sp>
        <p:nvSpPr>
          <p:cNvPr id="3" name="Content Placeholder 2"/>
          <p:cNvSpPr>
            <a:spLocks noGrp="1"/>
          </p:cNvSpPr>
          <p:nvPr>
            <p:ph idx="1"/>
          </p:nvPr>
        </p:nvSpPr>
        <p:spPr>
          <a:xfrm>
            <a:off x="244688" y="585155"/>
            <a:ext cx="6339254" cy="3760343"/>
          </a:xfrm>
        </p:spPr>
        <p:txBody>
          <a:bodyPr>
            <a:normAutofit/>
          </a:bodyPr>
          <a:lstStyle/>
          <a:p>
            <a:pPr marL="0" indent="0" fontAlgn="base">
              <a:buNone/>
            </a:pPr>
            <a:r>
              <a:rPr lang="en-US" sz="1600" dirty="0">
                <a:solidFill>
                  <a:srgbClr val="000000"/>
                </a:solidFill>
                <a:latin typeface="Tahoma" charset="0"/>
                <a:ea typeface="Tahoma" charset="0"/>
                <a:cs typeface="Tahoma" charset="0"/>
              </a:rPr>
              <a:t>The adrenal cortex can secrete excess androgens in either of two settings: </a:t>
            </a:r>
          </a:p>
          <a:p>
            <a:pPr fontAlgn="base">
              <a:buFont typeface="Wingdings" charset="2"/>
              <a:buChar char="Ø"/>
            </a:pPr>
            <a:r>
              <a:rPr lang="en-US" sz="1400" dirty="0">
                <a:solidFill>
                  <a:srgbClr val="000000"/>
                </a:solidFill>
                <a:latin typeface="Tahoma" charset="0"/>
                <a:ea typeface="Tahoma" charset="0"/>
                <a:cs typeface="Tahoma" charset="0"/>
              </a:rPr>
              <a:t>adrenocortical neoplasms (usually </a:t>
            </a:r>
            <a:r>
              <a:rPr lang="en-US" sz="1400" i="1" dirty="0">
                <a:solidFill>
                  <a:srgbClr val="FF0000"/>
                </a:solidFill>
                <a:latin typeface="Tahoma" charset="0"/>
                <a:ea typeface="Tahoma" charset="0"/>
                <a:cs typeface="Tahoma" charset="0"/>
              </a:rPr>
              <a:t>virializing</a:t>
            </a:r>
            <a:r>
              <a:rPr lang="en-US" sz="1400" b="1" dirty="0">
                <a:solidFill>
                  <a:srgbClr val="FF0000"/>
                </a:solidFill>
                <a:latin typeface="Tahoma" charset="0"/>
                <a:ea typeface="Tahoma" charset="0"/>
                <a:cs typeface="Tahoma" charset="0"/>
              </a:rPr>
              <a:t> carcinomas</a:t>
            </a:r>
            <a:r>
              <a:rPr lang="en-US" sz="1400" dirty="0">
                <a:solidFill>
                  <a:srgbClr val="000000"/>
                </a:solidFill>
                <a:latin typeface="Tahoma" charset="0"/>
                <a:ea typeface="Tahoma" charset="0"/>
                <a:cs typeface="Tahoma" charset="0"/>
              </a:rPr>
              <a:t>) </a:t>
            </a:r>
            <a:endParaRPr lang="en-US" sz="1400" dirty="0" smtClean="0">
              <a:solidFill>
                <a:srgbClr val="000000"/>
              </a:solidFill>
              <a:latin typeface="Tahoma" charset="0"/>
              <a:ea typeface="Tahoma" charset="0"/>
              <a:cs typeface="Tahoma" charset="0"/>
            </a:endParaRPr>
          </a:p>
          <a:p>
            <a:pPr fontAlgn="base">
              <a:buFont typeface="Wingdings" charset="2"/>
              <a:buChar char="Ø"/>
            </a:pPr>
            <a:r>
              <a:rPr lang="en-US" sz="1400" dirty="0" smtClean="0">
                <a:latin typeface="Tahoma" charset="0"/>
                <a:ea typeface="Tahoma" charset="0"/>
                <a:cs typeface="Tahoma" charset="0"/>
              </a:rPr>
              <a:t>congenital </a:t>
            </a:r>
            <a:r>
              <a:rPr lang="en-US" sz="1400" dirty="0">
                <a:latin typeface="Tahoma" charset="0"/>
                <a:ea typeface="Tahoma" charset="0"/>
                <a:cs typeface="Tahoma" charset="0"/>
              </a:rPr>
              <a:t>adrenal hyperplasia (CAH).</a:t>
            </a:r>
          </a:p>
          <a:p>
            <a:pPr fontAlgn="base">
              <a:buFont typeface="Arial" charset="0"/>
              <a:buChar char="•"/>
            </a:pPr>
            <a:r>
              <a:rPr lang="en-US" sz="1400" dirty="0">
                <a:solidFill>
                  <a:srgbClr val="FF0000"/>
                </a:solidFill>
                <a:latin typeface="Tahoma" charset="0"/>
                <a:ea typeface="Tahoma" charset="0"/>
                <a:cs typeface="Tahoma" charset="0"/>
              </a:rPr>
              <a:t>CAH</a:t>
            </a:r>
            <a:r>
              <a:rPr lang="en-US" sz="1400" dirty="0">
                <a:solidFill>
                  <a:srgbClr val="000000"/>
                </a:solidFill>
                <a:latin typeface="Tahoma" charset="0"/>
                <a:ea typeface="Tahoma" charset="0"/>
                <a:cs typeface="Tahoma" charset="0"/>
              </a:rPr>
              <a:t> consists of a group of autosomal recessive disorders characterized by defects in </a:t>
            </a:r>
            <a:r>
              <a:rPr lang="en-US" sz="1400" dirty="0">
                <a:solidFill>
                  <a:srgbClr val="FF0000"/>
                </a:solidFill>
                <a:latin typeface="Tahoma" charset="0"/>
                <a:ea typeface="Tahoma" charset="0"/>
                <a:cs typeface="Tahoma" charset="0"/>
              </a:rPr>
              <a:t>steroid biosynthesis</a:t>
            </a:r>
            <a:r>
              <a:rPr lang="en-US" sz="1400" dirty="0">
                <a:solidFill>
                  <a:srgbClr val="000000"/>
                </a:solidFill>
                <a:latin typeface="Tahoma" charset="0"/>
                <a:ea typeface="Tahoma" charset="0"/>
                <a:cs typeface="Tahoma" charset="0"/>
              </a:rPr>
              <a:t>, usually cortisol; the most common subtype is caused by </a:t>
            </a:r>
            <a:r>
              <a:rPr lang="en-US" sz="1400" dirty="0">
                <a:solidFill>
                  <a:srgbClr val="FF0000"/>
                </a:solidFill>
                <a:latin typeface="Tahoma" charset="0"/>
                <a:ea typeface="Tahoma" charset="0"/>
                <a:cs typeface="Tahoma" charset="0"/>
              </a:rPr>
              <a:t>deficiency of the enzyme 21-hydroxylase.</a:t>
            </a:r>
          </a:p>
          <a:p>
            <a:pPr fontAlgn="base">
              <a:buFont typeface="Arial" charset="0"/>
              <a:buChar char="•"/>
            </a:pPr>
            <a:r>
              <a:rPr lang="en-US" sz="1400" dirty="0">
                <a:solidFill>
                  <a:srgbClr val="000000"/>
                </a:solidFill>
                <a:latin typeface="Tahoma" charset="0"/>
                <a:ea typeface="Tahoma" charset="0"/>
                <a:cs typeface="Tahoma" charset="0"/>
              </a:rPr>
              <a:t>Reduction in cortisol production causes a </a:t>
            </a:r>
            <a:r>
              <a:rPr lang="en-US" sz="1400" dirty="0">
                <a:solidFill>
                  <a:srgbClr val="FF0000"/>
                </a:solidFill>
                <a:latin typeface="Tahoma" charset="0"/>
                <a:ea typeface="Tahoma" charset="0"/>
                <a:cs typeface="Tahoma" charset="0"/>
              </a:rPr>
              <a:t>compensatory increase in ACTH </a:t>
            </a:r>
            <a:r>
              <a:rPr lang="en-US" sz="1400" dirty="0">
                <a:solidFill>
                  <a:srgbClr val="000000"/>
                </a:solidFill>
                <a:latin typeface="Tahoma" charset="0"/>
                <a:ea typeface="Tahoma" charset="0"/>
                <a:cs typeface="Tahoma" charset="0"/>
              </a:rPr>
              <a:t>secretion, which in turn stimulates androgen production. </a:t>
            </a:r>
          </a:p>
          <a:p>
            <a:pPr fontAlgn="base">
              <a:buFont typeface="Arial" charset="0"/>
              <a:buChar char="•"/>
            </a:pPr>
            <a:r>
              <a:rPr lang="en-US" sz="1400" dirty="0">
                <a:solidFill>
                  <a:srgbClr val="000000"/>
                </a:solidFill>
                <a:latin typeface="Tahoma" charset="0"/>
                <a:ea typeface="Tahoma" charset="0"/>
                <a:cs typeface="Tahoma" charset="0"/>
              </a:rPr>
              <a:t>Androgens have </a:t>
            </a:r>
            <a:r>
              <a:rPr lang="en-US" sz="1400" dirty="0" err="1">
                <a:solidFill>
                  <a:srgbClr val="000000"/>
                </a:solidFill>
                <a:latin typeface="Tahoma" charset="0"/>
                <a:ea typeface="Tahoma" charset="0"/>
                <a:cs typeface="Tahoma" charset="0"/>
              </a:rPr>
              <a:t>virilizing</a:t>
            </a:r>
            <a:r>
              <a:rPr lang="en-US" sz="1400" dirty="0">
                <a:solidFill>
                  <a:srgbClr val="000000"/>
                </a:solidFill>
                <a:latin typeface="Tahoma" charset="0"/>
                <a:ea typeface="Tahoma" charset="0"/>
                <a:cs typeface="Tahoma" charset="0"/>
              </a:rPr>
              <a:t> effects, including masculinization in females (ambiguous genitalia, oligomenorrhea, hirsutism), </a:t>
            </a:r>
            <a:r>
              <a:rPr lang="en-US" sz="1400" baseline="30000" dirty="0" smtClean="0">
                <a:solidFill>
                  <a:schemeClr val="bg1">
                    <a:lumMod val="50000"/>
                  </a:schemeClr>
                </a:solidFill>
                <a:latin typeface="Tahoma" charset="0"/>
                <a:ea typeface="Tahoma" charset="0"/>
                <a:cs typeface="Tahoma" charset="0"/>
              </a:rPr>
              <a:t>1</a:t>
            </a:r>
            <a:r>
              <a:rPr lang="en-US" sz="1400" dirty="0" smtClean="0">
                <a:solidFill>
                  <a:srgbClr val="000000"/>
                </a:solidFill>
                <a:latin typeface="Tahoma" charset="0"/>
                <a:ea typeface="Tahoma" charset="0"/>
                <a:cs typeface="Tahoma" charset="0"/>
              </a:rPr>
              <a:t>precocious </a:t>
            </a:r>
            <a:r>
              <a:rPr lang="en-US" sz="1400" dirty="0">
                <a:solidFill>
                  <a:srgbClr val="000000"/>
                </a:solidFill>
                <a:latin typeface="Tahoma" charset="0"/>
                <a:ea typeface="Tahoma" charset="0"/>
                <a:cs typeface="Tahoma" charset="0"/>
              </a:rPr>
              <a:t>puberty in males.</a:t>
            </a:r>
          </a:p>
          <a:p>
            <a:pPr fontAlgn="base">
              <a:buFont typeface="Arial" charset="0"/>
              <a:buChar char="•"/>
            </a:pPr>
            <a:endParaRPr lang="ar-SA" sz="1400" dirty="0">
              <a:latin typeface="Tahoma" charset="0"/>
              <a:ea typeface="Tahoma" charset="0"/>
              <a:cs typeface="Tahoma" charset="0"/>
            </a:endParaRPr>
          </a:p>
        </p:txBody>
      </p:sp>
      <p:sp>
        <p:nvSpPr>
          <p:cNvPr id="4" name="TextBox 3">
            <a:extLst>
              <a:ext uri="{FF2B5EF4-FFF2-40B4-BE49-F238E27FC236}">
                <a16:creationId xmlns:a16="http://schemas.microsoft.com/office/drawing/2014/main" id="{9F0A72BA-6CB7-42CF-BA57-67EA1A899925}"/>
              </a:ext>
            </a:extLst>
          </p:cNvPr>
          <p:cNvSpPr txBox="1"/>
          <p:nvPr/>
        </p:nvSpPr>
        <p:spPr>
          <a:xfrm>
            <a:off x="274027" y="3571756"/>
            <a:ext cx="6142892" cy="1384995"/>
          </a:xfrm>
          <a:prstGeom prst="rect">
            <a:avLst/>
          </a:prstGeom>
          <a:noFill/>
        </p:spPr>
        <p:txBody>
          <a:bodyPr wrap="square" rtlCol="0">
            <a:spAutoFit/>
          </a:bodyPr>
          <a:lstStyle/>
          <a:p>
            <a:r>
              <a:rPr lang="en-US" dirty="0"/>
              <a:t>Adrenocortical Insufficiency:</a:t>
            </a:r>
          </a:p>
          <a:p>
            <a:pPr marL="285750" indent="-285750">
              <a:buFont typeface="Arial" panose="020B0604020202020204" pitchFamily="34" charset="0"/>
              <a:buChar char="•"/>
            </a:pPr>
            <a:r>
              <a:rPr lang="en-US" sz="1600" dirty="0"/>
              <a:t>Caused by either </a:t>
            </a:r>
            <a:r>
              <a:rPr lang="en-US" sz="1600" dirty="0">
                <a:solidFill>
                  <a:srgbClr val="FF0000"/>
                </a:solidFill>
              </a:rPr>
              <a:t>primary adrenal disease </a:t>
            </a:r>
            <a:r>
              <a:rPr lang="en-US" sz="1600" dirty="0" smtClean="0"/>
              <a:t>(Primary </a:t>
            </a:r>
            <a:r>
              <a:rPr lang="en-US" sz="1600" dirty="0" err="1" smtClean="0"/>
              <a:t>hypoadrenalisim</a:t>
            </a:r>
            <a:r>
              <a:rPr lang="en-US" sz="1600" dirty="0" smtClean="0"/>
              <a:t>)</a:t>
            </a:r>
          </a:p>
          <a:p>
            <a:pPr marL="285750" indent="-285750">
              <a:buFont typeface="Arial" panose="020B0604020202020204" pitchFamily="34" charset="0"/>
              <a:buChar char="•"/>
            </a:pPr>
            <a:r>
              <a:rPr lang="en-US" sz="1600" dirty="0" smtClean="0">
                <a:solidFill>
                  <a:srgbClr val="FF0000"/>
                </a:solidFill>
              </a:rPr>
              <a:t>decreased </a:t>
            </a:r>
            <a:r>
              <a:rPr lang="en-US" sz="1600" dirty="0">
                <a:solidFill>
                  <a:srgbClr val="FF0000"/>
                </a:solidFill>
              </a:rPr>
              <a:t>stimulation </a:t>
            </a:r>
            <a:r>
              <a:rPr lang="en-US" sz="1600" dirty="0"/>
              <a:t>of the adrenals due to </a:t>
            </a:r>
            <a:r>
              <a:rPr lang="en-US" sz="1600" dirty="0">
                <a:solidFill>
                  <a:srgbClr val="FF0000"/>
                </a:solidFill>
              </a:rPr>
              <a:t>a deficiency of ACTH </a:t>
            </a:r>
            <a:r>
              <a:rPr lang="en-US" sz="1600" dirty="0"/>
              <a:t>(secondary hypoadrenalism) </a:t>
            </a:r>
          </a:p>
          <a:p>
            <a:endParaRPr lang="en-US" dirty="0"/>
          </a:p>
        </p:txBody>
      </p:sp>
      <p:sp>
        <p:nvSpPr>
          <p:cNvPr id="6" name="TextBox 5">
            <a:extLst>
              <a:ext uri="{FF2B5EF4-FFF2-40B4-BE49-F238E27FC236}">
                <a16:creationId xmlns:a16="http://schemas.microsoft.com/office/drawing/2014/main" id="{3C99383D-E33A-4B33-B759-2AEA7DE5B4FE}"/>
              </a:ext>
            </a:extLst>
          </p:cNvPr>
          <p:cNvSpPr txBox="1"/>
          <p:nvPr/>
        </p:nvSpPr>
        <p:spPr>
          <a:xfrm>
            <a:off x="5477489" y="4956751"/>
            <a:ext cx="1268409" cy="738664"/>
          </a:xfrm>
          <a:prstGeom prst="rect">
            <a:avLst/>
          </a:prstGeom>
          <a:noFill/>
        </p:spPr>
        <p:txBody>
          <a:bodyPr wrap="square" rtlCol="0">
            <a:spAutoFit/>
          </a:bodyPr>
          <a:lstStyle/>
          <a:p>
            <a:r>
              <a:rPr lang="en-US" sz="1400" dirty="0">
                <a:solidFill>
                  <a:srgbClr val="92D050"/>
                </a:solidFill>
              </a:rPr>
              <a:t>Doctor said infections </a:t>
            </a:r>
            <a:r>
              <a:rPr lang="en-US" sz="1400" dirty="0" smtClean="0">
                <a:solidFill>
                  <a:srgbClr val="92D050"/>
                </a:solidFill>
              </a:rPr>
              <a:t>are important</a:t>
            </a:r>
            <a:endParaRPr lang="en-US" sz="1400" dirty="0">
              <a:solidFill>
                <a:srgbClr val="92D050"/>
              </a:solidFill>
            </a:endParaRPr>
          </a:p>
        </p:txBody>
      </p:sp>
      <p:sp>
        <p:nvSpPr>
          <p:cNvPr id="7" name="TextBox 6"/>
          <p:cNvSpPr txBox="1"/>
          <p:nvPr/>
        </p:nvSpPr>
        <p:spPr>
          <a:xfrm>
            <a:off x="274027" y="8814816"/>
            <a:ext cx="5587277" cy="246221"/>
          </a:xfrm>
          <a:prstGeom prst="rect">
            <a:avLst/>
          </a:prstGeom>
          <a:noFill/>
        </p:spPr>
        <p:txBody>
          <a:bodyPr wrap="square" rtlCol="0">
            <a:spAutoFit/>
          </a:bodyPr>
          <a:lstStyle/>
          <a:p>
            <a:r>
              <a:rPr lang="en-US" sz="1000" dirty="0" smtClean="0">
                <a:solidFill>
                  <a:schemeClr val="bg1">
                    <a:lumMod val="50000"/>
                  </a:schemeClr>
                </a:solidFill>
              </a:rPr>
              <a:t>1:Having developed certain abilities or characteristics at an earlier age than is usual or expected </a:t>
            </a:r>
            <a:endParaRPr lang="en-US" sz="1000" dirty="0">
              <a:solidFill>
                <a:schemeClr val="bg1">
                  <a:lumMod val="50000"/>
                </a:schemeClr>
              </a:solidFill>
            </a:endParaRPr>
          </a:p>
        </p:txBody>
      </p:sp>
    </p:spTree>
    <p:extLst>
      <p:ext uri="{BB962C8B-B14F-4D97-AF65-F5344CB8AC3E}">
        <p14:creationId xmlns:p14="http://schemas.microsoft.com/office/powerpoint/2010/main" val="121038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1503</Words>
  <Application>Microsoft Office PowerPoint</Application>
  <PresentationFormat>On-screen Show (4:3)</PresentationFormat>
  <Paragraphs>264</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Century Schoolbook</vt:lpstr>
      <vt:lpstr>Tahoma</vt:lpstr>
      <vt:lpstr>Times New Roman</vt:lpstr>
      <vt:lpstr>Weibei SC Bold</vt:lpstr>
      <vt:lpstr>Wingdings</vt:lpstr>
      <vt:lpstr>Office Theme</vt:lpstr>
      <vt:lpstr>PowerPoint Presentation</vt:lpstr>
      <vt:lpstr>PowerPoint Presentation</vt:lpstr>
      <vt:lpstr>PowerPoint Presentation</vt:lpstr>
      <vt:lpstr>PowerPoint Presentation</vt:lpstr>
      <vt:lpstr>PowerPoint Presentation</vt:lpstr>
      <vt:lpstr> Clinical Features of Cushing Syndrome:</vt:lpstr>
      <vt:lpstr>PowerPoint Presentation</vt:lpstr>
      <vt:lpstr>PowerPoint Presentation</vt:lpstr>
      <vt:lpstr>Hypersecretion of sex steroids:</vt:lpstr>
      <vt:lpstr>Continue adrenocortical insufficiency : </vt:lpstr>
      <vt:lpstr>PowerPoint Presentation</vt:lpstr>
      <vt:lpstr>Chronic Adrenocortical Insufficiency: (Addison Disease)</vt:lpstr>
      <vt:lpstr>PowerPoint Presentation</vt:lpstr>
      <vt:lpstr>ADRENOCORTICAL NEOPLASMS:</vt:lpstr>
      <vt:lpstr>PowerPoint Presentation</vt:lpstr>
      <vt:lpstr>Pheochromocytoma can be manifisted in those disease :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abdulaziz abdullah</cp:lastModifiedBy>
  <cp:revision>68</cp:revision>
  <dcterms:created xsi:type="dcterms:W3CDTF">2018-01-23T10:16:13Z</dcterms:created>
  <dcterms:modified xsi:type="dcterms:W3CDTF">2018-02-19T16:31:43Z</dcterms:modified>
</cp:coreProperties>
</file>