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63" r:id="rId3"/>
    <p:sldId id="264" r:id="rId4"/>
    <p:sldId id="265" r:id="rId5"/>
    <p:sldId id="266" r:id="rId6"/>
    <p:sldId id="267" r:id="rId7"/>
    <p:sldId id="272" r:id="rId8"/>
    <p:sldId id="273" r:id="rId9"/>
    <p:sldId id="270" r:id="rId10"/>
    <p:sldId id="271" r:id="rId11"/>
    <p:sldId id="275" r:id="rId12"/>
    <p:sldId id="277" r:id="rId13"/>
    <p:sldId id="279" r:id="rId14"/>
    <p:sldId id="286" r:id="rId15"/>
    <p:sldId id="281" r:id="rId16"/>
    <p:sldId id="282" r:id="rId17"/>
    <p:sldId id="288" r:id="rId18"/>
    <p:sldId id="283" r:id="rId19"/>
    <p:sldId id="285" r:id="rId20"/>
    <p:sldId id="260" r:id="rId21"/>
    <p:sldId id="287" r:id="rId22"/>
    <p:sldId id="261" r:id="rId23"/>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59239"/>
    <a:srgbClr val="75923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333"/>
    <p:restoredTop sz="94732"/>
  </p:normalViewPr>
  <p:slideViewPr>
    <p:cSldViewPr snapToGrid="0" snapToObjects="1">
      <p:cViewPr varScale="1">
        <p:scale>
          <a:sx n="46" d="100"/>
          <a:sy n="46" d="100"/>
        </p:scale>
        <p:origin x="568" y="44"/>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60AC74-2E3A-2A4C-AD45-8CAB99875C95}" type="doc">
      <dgm:prSet loTypeId="urn:microsoft.com/office/officeart/2005/8/layout/hierarchy3" loCatId="" qsTypeId="urn:microsoft.com/office/officeart/2005/8/quickstyle/simple1" qsCatId="simple" csTypeId="urn:microsoft.com/office/officeart/2005/8/colors/accent1_5" csCatId="accent1" phldr="1"/>
      <dgm:spPr/>
      <dgm:t>
        <a:bodyPr/>
        <a:lstStyle/>
        <a:p>
          <a:endParaRPr lang="en-US"/>
        </a:p>
      </dgm:t>
    </dgm:pt>
    <dgm:pt modelId="{8B2077DA-A06A-4146-90AF-6DB5421BDA17}">
      <dgm:prSet phldrT="[Text]" custT="1"/>
      <dgm:spPr/>
      <dgm:t>
        <a:bodyPr/>
        <a:lstStyle/>
        <a:p>
          <a:r>
            <a:rPr lang="en-US" sz="1400" dirty="0" smtClean="0">
              <a:latin typeface="Tahoma" charset="0"/>
              <a:ea typeface="Tahoma" charset="0"/>
              <a:cs typeface="Tahoma" charset="0"/>
            </a:rPr>
            <a:t>Type 1 diabetes </a:t>
          </a:r>
          <a:endParaRPr lang="en-US" sz="1400" dirty="0">
            <a:latin typeface="Tahoma" charset="0"/>
            <a:ea typeface="Tahoma" charset="0"/>
            <a:cs typeface="Tahoma" charset="0"/>
          </a:endParaRPr>
        </a:p>
      </dgm:t>
    </dgm:pt>
    <dgm:pt modelId="{FD318A51-C2B7-3D46-B214-526D3B352529}" type="parTrans" cxnId="{E87EC6A0-3E75-2D4E-8839-56C915179B22}">
      <dgm:prSet/>
      <dgm:spPr/>
      <dgm:t>
        <a:bodyPr/>
        <a:lstStyle/>
        <a:p>
          <a:endParaRPr lang="en-US"/>
        </a:p>
      </dgm:t>
    </dgm:pt>
    <dgm:pt modelId="{978DE01B-9F01-5042-9A35-106C7916697F}" type="sibTrans" cxnId="{E87EC6A0-3E75-2D4E-8839-56C915179B22}">
      <dgm:prSet/>
      <dgm:spPr/>
      <dgm:t>
        <a:bodyPr/>
        <a:lstStyle/>
        <a:p>
          <a:endParaRPr lang="en-US"/>
        </a:p>
      </dgm:t>
    </dgm:pt>
    <dgm:pt modelId="{FED6200A-65E5-6E46-A9AB-BF103DF18E9B}">
      <dgm:prSet phldrT="[Text]" custT="1"/>
      <dgm:spPr/>
      <dgm:t>
        <a:bodyPr/>
        <a:lstStyle/>
        <a:p>
          <a:r>
            <a:rPr lang="en-US" sz="1200" dirty="0" smtClean="0">
              <a:latin typeface="Tahoma" charset="0"/>
              <a:ea typeface="Tahoma" charset="0"/>
              <a:cs typeface="Tahoma" charset="0"/>
            </a:rPr>
            <a:t>is characterized by an </a:t>
          </a:r>
          <a:r>
            <a:rPr lang="en-US" sz="1200" dirty="0" smtClean="0">
              <a:solidFill>
                <a:srgbClr val="FF0000"/>
              </a:solidFill>
              <a:latin typeface="Tahoma" charset="0"/>
              <a:ea typeface="Tahoma" charset="0"/>
              <a:cs typeface="Tahoma" charset="0"/>
            </a:rPr>
            <a:t>absolute deficiency </a:t>
          </a:r>
          <a:r>
            <a:rPr lang="en-US" sz="1200" dirty="0" smtClean="0">
              <a:latin typeface="Tahoma" charset="0"/>
              <a:ea typeface="Tahoma" charset="0"/>
              <a:cs typeface="Tahoma" charset="0"/>
            </a:rPr>
            <a:t>of insulin secretion caused by pancreatic beta cell destruction, usually resulting from an </a:t>
          </a:r>
          <a:r>
            <a:rPr lang="en-US" sz="1200" dirty="0" smtClean="0">
              <a:solidFill>
                <a:srgbClr val="FF0000"/>
              </a:solidFill>
              <a:latin typeface="Tahoma" charset="0"/>
              <a:ea typeface="Tahoma" charset="0"/>
              <a:cs typeface="Tahoma" charset="0"/>
            </a:rPr>
            <a:t>autoimmune attack</a:t>
          </a:r>
          <a:r>
            <a:rPr lang="en-US" sz="1200" dirty="0" smtClean="0">
              <a:latin typeface="Tahoma" charset="0"/>
              <a:ea typeface="Tahoma" charset="0"/>
              <a:cs typeface="Tahoma" charset="0"/>
            </a:rPr>
            <a:t>. Accounts for approximately 10% of all cases.</a:t>
          </a:r>
          <a:endParaRPr lang="en-US" sz="1200" dirty="0">
            <a:latin typeface="Tahoma" charset="0"/>
            <a:ea typeface="Tahoma" charset="0"/>
            <a:cs typeface="Tahoma" charset="0"/>
          </a:endParaRPr>
        </a:p>
      </dgm:t>
    </dgm:pt>
    <dgm:pt modelId="{C2C734C5-1964-4D49-A7C2-E660703E1292}" type="parTrans" cxnId="{A6A78644-52D3-9C4F-965E-680BD594CF47}">
      <dgm:prSet/>
      <dgm:spPr/>
      <dgm:t>
        <a:bodyPr/>
        <a:lstStyle/>
        <a:p>
          <a:endParaRPr lang="en-US"/>
        </a:p>
      </dgm:t>
    </dgm:pt>
    <dgm:pt modelId="{E5C14189-5805-D24C-A444-DCC075DCB322}" type="sibTrans" cxnId="{A6A78644-52D3-9C4F-965E-680BD594CF47}">
      <dgm:prSet/>
      <dgm:spPr/>
      <dgm:t>
        <a:bodyPr/>
        <a:lstStyle/>
        <a:p>
          <a:endParaRPr lang="en-US"/>
        </a:p>
      </dgm:t>
    </dgm:pt>
    <dgm:pt modelId="{517B68CB-9CA9-194B-B370-39CCEAE81261}">
      <dgm:prSet phldrT="[Text]" custT="1"/>
      <dgm:spPr/>
      <dgm:t>
        <a:bodyPr/>
        <a:lstStyle/>
        <a:p>
          <a:pPr algn="l"/>
          <a:r>
            <a:rPr lang="en-US" sz="1400" dirty="0" smtClean="0">
              <a:latin typeface="Tahoma" charset="0"/>
              <a:ea typeface="Tahoma" charset="0"/>
              <a:cs typeface="Tahoma" charset="0"/>
            </a:rPr>
            <a:t>Pathogenesis:</a:t>
          </a:r>
        </a:p>
        <a:p>
          <a:pPr algn="l"/>
          <a:r>
            <a:rPr lang="en-US" sz="1400" dirty="0" smtClean="0">
              <a:latin typeface="Tahoma" charset="0"/>
              <a:ea typeface="Tahoma" charset="0"/>
              <a:cs typeface="Tahoma" charset="0"/>
            </a:rPr>
            <a:t>-Type 1 diabetes is an </a:t>
          </a:r>
          <a:r>
            <a:rPr lang="en-US" sz="1400" dirty="0" smtClean="0">
              <a:solidFill>
                <a:srgbClr val="FF0000"/>
              </a:solidFill>
              <a:latin typeface="Tahoma" charset="0"/>
              <a:ea typeface="Tahoma" charset="0"/>
              <a:cs typeface="Tahoma" charset="0"/>
            </a:rPr>
            <a:t>autoimmune disease</a:t>
          </a:r>
          <a:r>
            <a:rPr lang="en-US" sz="1400" dirty="0" smtClean="0">
              <a:latin typeface="Tahoma" charset="0"/>
              <a:ea typeface="Tahoma" charset="0"/>
              <a:cs typeface="Tahoma" charset="0"/>
            </a:rPr>
            <a:t> in which islet destruction is caused primarily by immune effector cells reacting </a:t>
          </a:r>
          <a:r>
            <a:rPr lang="en-US" sz="1400" dirty="0" smtClean="0">
              <a:solidFill>
                <a:srgbClr val="FF0000"/>
              </a:solidFill>
              <a:latin typeface="Tahoma" charset="0"/>
              <a:ea typeface="Tahoma" charset="0"/>
              <a:cs typeface="Tahoma" charset="0"/>
            </a:rPr>
            <a:t>against endogenous beta cell antigens.</a:t>
          </a:r>
        </a:p>
        <a:p>
          <a:pPr algn="l"/>
          <a:r>
            <a:rPr lang="en-US" sz="1400" dirty="0" smtClean="0">
              <a:latin typeface="Tahoma" charset="0"/>
              <a:ea typeface="Tahoma" charset="0"/>
              <a:cs typeface="Tahoma" charset="0"/>
            </a:rPr>
            <a:t>-The classic manifestations of the disease </a:t>
          </a:r>
          <a:r>
            <a:rPr lang="en-US" sz="1400" dirty="0" smtClean="0">
              <a:solidFill>
                <a:srgbClr val="FF0000"/>
              </a:solidFill>
              <a:latin typeface="Tahoma" charset="0"/>
              <a:ea typeface="Tahoma" charset="0"/>
              <a:cs typeface="Tahoma" charset="0"/>
            </a:rPr>
            <a:t>occur late in its course</a:t>
          </a:r>
          <a:r>
            <a:rPr lang="en-US" sz="1400" dirty="0" smtClean="0">
              <a:latin typeface="Tahoma" charset="0"/>
              <a:ea typeface="Tahoma" charset="0"/>
              <a:cs typeface="Tahoma" charset="0"/>
            </a:rPr>
            <a:t>, after more than </a:t>
          </a:r>
          <a:r>
            <a:rPr lang="en-US" sz="1400" dirty="0" smtClean="0">
              <a:solidFill>
                <a:srgbClr val="FF0000"/>
              </a:solidFill>
              <a:latin typeface="Tahoma" charset="0"/>
              <a:ea typeface="Tahoma" charset="0"/>
              <a:cs typeface="Tahoma" charset="0"/>
            </a:rPr>
            <a:t>90% </a:t>
          </a:r>
          <a:r>
            <a:rPr lang="en-US" sz="1400" dirty="0" smtClean="0">
              <a:latin typeface="Tahoma" charset="0"/>
              <a:ea typeface="Tahoma" charset="0"/>
              <a:cs typeface="Tahoma" charset="0"/>
            </a:rPr>
            <a:t>of the beta cells have been destroyed. </a:t>
          </a:r>
        </a:p>
        <a:p>
          <a:pPr algn="l"/>
          <a:r>
            <a:rPr lang="en-US" sz="1400" dirty="0" smtClean="0">
              <a:latin typeface="Tahoma" charset="0"/>
              <a:ea typeface="Tahoma" charset="0"/>
              <a:cs typeface="Tahoma" charset="0"/>
            </a:rPr>
            <a:t>-The fundamental immune abnormality in type 1 diabetes is a </a:t>
          </a:r>
          <a:r>
            <a:rPr lang="en-US" sz="1400" dirty="0" smtClean="0">
              <a:solidFill>
                <a:srgbClr val="FF0000"/>
              </a:solidFill>
              <a:latin typeface="Tahoma" charset="0"/>
              <a:ea typeface="Tahoma" charset="0"/>
              <a:cs typeface="Tahoma" charset="0"/>
            </a:rPr>
            <a:t>failure of self-tolerance in </a:t>
          </a:r>
          <a:r>
            <a:rPr lang="en-US" sz="1400" b="1" dirty="0" smtClean="0">
              <a:solidFill>
                <a:srgbClr val="FF0000"/>
              </a:solidFill>
              <a:latin typeface="Tahoma" charset="0"/>
              <a:ea typeface="Tahoma" charset="0"/>
              <a:cs typeface="Tahoma" charset="0"/>
            </a:rPr>
            <a:t>T cells.</a:t>
          </a:r>
        </a:p>
        <a:p>
          <a:pPr algn="l"/>
          <a:r>
            <a:rPr lang="en-US" sz="1400" dirty="0" smtClean="0">
              <a:latin typeface="Tahoma" charset="0"/>
              <a:ea typeface="Tahoma" charset="0"/>
              <a:cs typeface="Tahoma" charset="0"/>
            </a:rPr>
            <a:t>-</a:t>
          </a:r>
          <a:r>
            <a:rPr lang="en-US" sz="1400" dirty="0" smtClean="0">
              <a:solidFill>
                <a:srgbClr val="FF0000"/>
              </a:solidFill>
              <a:latin typeface="Tahoma" charset="0"/>
              <a:ea typeface="Tahoma" charset="0"/>
              <a:cs typeface="Tahoma" charset="0"/>
            </a:rPr>
            <a:t>Autoantibodies</a:t>
          </a:r>
          <a:r>
            <a:rPr lang="en-US" sz="1400" dirty="0" smtClean="0">
              <a:latin typeface="Tahoma" charset="0"/>
              <a:ea typeface="Tahoma" charset="0"/>
              <a:cs typeface="Tahoma" charset="0"/>
            </a:rPr>
            <a:t> against a variety of beta cell antigens, are detected in the blood of 70% to 80% of patients.</a:t>
          </a:r>
        </a:p>
        <a:p>
          <a:pPr algn="l"/>
          <a:r>
            <a:rPr lang="en-US" sz="1400" dirty="0" smtClean="0">
              <a:latin typeface="Tahoma" charset="0"/>
              <a:ea typeface="Tahoma" charset="0"/>
              <a:cs typeface="Tahoma" charset="0"/>
            </a:rPr>
            <a:t>-90% and 95% of white patients with type 1 diabetes have </a:t>
          </a:r>
          <a:r>
            <a:rPr lang="en-US" sz="1400" dirty="0" smtClean="0">
              <a:solidFill>
                <a:srgbClr val="FF0000"/>
              </a:solidFill>
              <a:latin typeface="Tahoma" charset="0"/>
              <a:ea typeface="Tahoma" charset="0"/>
              <a:cs typeface="Tahoma" charset="0"/>
            </a:rPr>
            <a:t>HLA-DR3, or DR4.</a:t>
          </a:r>
        </a:p>
        <a:p>
          <a:pPr algn="l"/>
          <a:r>
            <a:rPr lang="en-US" sz="1400" dirty="0" smtClean="0">
              <a:latin typeface="Tahoma" charset="0"/>
              <a:ea typeface="Tahoma" charset="0"/>
              <a:cs typeface="Tahoma" charset="0"/>
            </a:rPr>
            <a:t>-Environmental factors, especially </a:t>
          </a:r>
          <a:r>
            <a:rPr lang="en-US" sz="1400" dirty="0" smtClean="0">
              <a:solidFill>
                <a:srgbClr val="FF0000"/>
              </a:solidFill>
              <a:latin typeface="Tahoma" charset="0"/>
              <a:ea typeface="Tahoma" charset="0"/>
              <a:cs typeface="Tahoma" charset="0"/>
            </a:rPr>
            <a:t>infections</a:t>
          </a:r>
          <a:r>
            <a:rPr lang="en-US" sz="1400" dirty="0" smtClean="0">
              <a:latin typeface="Tahoma" charset="0"/>
              <a:ea typeface="Tahoma" charset="0"/>
              <a:cs typeface="Tahoma" charset="0"/>
            </a:rPr>
            <a:t>, may be involved too.</a:t>
          </a:r>
        </a:p>
        <a:p>
          <a:pPr algn="l"/>
          <a:endParaRPr lang="en-US" sz="1400" dirty="0">
            <a:latin typeface="Tahoma" charset="0"/>
            <a:ea typeface="Tahoma" charset="0"/>
            <a:cs typeface="Tahoma" charset="0"/>
          </a:endParaRPr>
        </a:p>
      </dgm:t>
    </dgm:pt>
    <dgm:pt modelId="{1175DACF-5911-8A42-9501-E143BC321CD0}" type="parTrans" cxnId="{BEB8EE92-6CE5-364F-B43C-F90DF633B99F}">
      <dgm:prSet/>
      <dgm:spPr/>
      <dgm:t>
        <a:bodyPr/>
        <a:lstStyle/>
        <a:p>
          <a:endParaRPr lang="en-US"/>
        </a:p>
      </dgm:t>
    </dgm:pt>
    <dgm:pt modelId="{1CF85F6F-82BC-644D-94BD-502AC26E6C5D}" type="sibTrans" cxnId="{BEB8EE92-6CE5-364F-B43C-F90DF633B99F}">
      <dgm:prSet/>
      <dgm:spPr/>
      <dgm:t>
        <a:bodyPr/>
        <a:lstStyle/>
        <a:p>
          <a:endParaRPr lang="en-US"/>
        </a:p>
      </dgm:t>
    </dgm:pt>
    <dgm:pt modelId="{174A5E82-ED94-914F-8DCB-A53A79D49A22}">
      <dgm:prSet phldrT="[Text]" custT="1"/>
      <dgm:spPr/>
      <dgm:t>
        <a:bodyPr/>
        <a:lstStyle/>
        <a:p>
          <a:r>
            <a:rPr lang="en-US" sz="1400" dirty="0" smtClean="0">
              <a:latin typeface="Tahoma" charset="0"/>
              <a:ea typeface="Tahoma" charset="0"/>
              <a:cs typeface="Tahoma" charset="0"/>
            </a:rPr>
            <a:t>Type 2 diabetes </a:t>
          </a:r>
          <a:endParaRPr lang="en-US" sz="1400" dirty="0">
            <a:latin typeface="Tahoma" charset="0"/>
            <a:ea typeface="Tahoma" charset="0"/>
            <a:cs typeface="Tahoma" charset="0"/>
          </a:endParaRPr>
        </a:p>
      </dgm:t>
    </dgm:pt>
    <dgm:pt modelId="{6F25EB38-63C6-A442-9E1C-CEA5530EA142}" type="parTrans" cxnId="{D279E580-7B4B-8044-8231-EFB1E5ED22B1}">
      <dgm:prSet/>
      <dgm:spPr/>
      <dgm:t>
        <a:bodyPr/>
        <a:lstStyle/>
        <a:p>
          <a:endParaRPr lang="en-US"/>
        </a:p>
      </dgm:t>
    </dgm:pt>
    <dgm:pt modelId="{4AF1309D-5075-8848-9F2D-07356F312F5F}" type="sibTrans" cxnId="{D279E580-7B4B-8044-8231-EFB1E5ED22B1}">
      <dgm:prSet/>
      <dgm:spPr/>
      <dgm:t>
        <a:bodyPr/>
        <a:lstStyle/>
        <a:p>
          <a:endParaRPr lang="en-US"/>
        </a:p>
      </dgm:t>
    </dgm:pt>
    <dgm:pt modelId="{DCFAA7E3-6F33-0143-94F6-C5E53F02627E}">
      <dgm:prSet phldrT="[Text]" custT="1"/>
      <dgm:spPr/>
      <dgm:t>
        <a:bodyPr/>
        <a:lstStyle/>
        <a:p>
          <a:r>
            <a:rPr lang="en-US" sz="1400" dirty="0" smtClean="0">
              <a:latin typeface="Tahoma" charset="0"/>
              <a:ea typeface="Tahoma" charset="0"/>
              <a:cs typeface="Tahoma" charset="0"/>
            </a:rPr>
            <a:t>is caused by a </a:t>
          </a:r>
          <a:r>
            <a:rPr lang="en-US" sz="1400" dirty="0" smtClean="0">
              <a:solidFill>
                <a:srgbClr val="FF0000"/>
              </a:solidFill>
              <a:latin typeface="Tahoma" charset="0"/>
              <a:ea typeface="Tahoma" charset="0"/>
              <a:cs typeface="Tahoma" charset="0"/>
            </a:rPr>
            <a:t>combination</a:t>
          </a:r>
          <a:r>
            <a:rPr lang="en-US" sz="1400" dirty="0" smtClean="0">
              <a:latin typeface="Tahoma" charset="0"/>
              <a:ea typeface="Tahoma" charset="0"/>
              <a:cs typeface="Tahoma" charset="0"/>
            </a:rPr>
            <a:t> of peripheral resistance to insulin action and an inadequate compensatory response of insulin secretion by the pancreatic beta cells (relative insulin deficiency). Accounts for approximately 80% to 90% of all cases.</a:t>
          </a:r>
          <a:r>
            <a:rPr lang="en-US" sz="1400" dirty="0" smtClean="0"/>
            <a:t>.</a:t>
          </a:r>
          <a:endParaRPr lang="en-US" sz="1400" dirty="0">
            <a:latin typeface="Tahoma" charset="0"/>
            <a:ea typeface="Tahoma" charset="0"/>
            <a:cs typeface="Tahoma" charset="0"/>
          </a:endParaRPr>
        </a:p>
      </dgm:t>
    </dgm:pt>
    <dgm:pt modelId="{824D7ED8-2C04-014A-9266-83E1EBCD13BB}" type="parTrans" cxnId="{55FC6C01-220B-8C4F-859F-B38D2A389936}">
      <dgm:prSet/>
      <dgm:spPr/>
      <dgm:t>
        <a:bodyPr/>
        <a:lstStyle/>
        <a:p>
          <a:endParaRPr lang="en-US"/>
        </a:p>
      </dgm:t>
    </dgm:pt>
    <dgm:pt modelId="{51C789A6-67A7-A448-BA81-1B84E7D126B2}" type="sibTrans" cxnId="{55FC6C01-220B-8C4F-859F-B38D2A389936}">
      <dgm:prSet/>
      <dgm:spPr/>
      <dgm:t>
        <a:bodyPr/>
        <a:lstStyle/>
        <a:p>
          <a:endParaRPr lang="en-US"/>
        </a:p>
      </dgm:t>
    </dgm:pt>
    <dgm:pt modelId="{FE013761-6559-C948-9785-5C1E502C37E2}">
      <dgm:prSet custT="1"/>
      <dgm:spPr/>
      <dgm:t>
        <a:bodyPr/>
        <a:lstStyle/>
        <a:p>
          <a:pPr algn="l"/>
          <a:r>
            <a:rPr lang="en-US" sz="1400" dirty="0" smtClean="0">
              <a:latin typeface="Tahoma" charset="0"/>
              <a:ea typeface="Tahoma" charset="0"/>
              <a:cs typeface="Tahoma" charset="0"/>
            </a:rPr>
            <a:t> Pathogenesis: </a:t>
          </a:r>
        </a:p>
        <a:p>
          <a:pPr algn="l"/>
          <a:r>
            <a:rPr lang="en-US" sz="1400" dirty="0" smtClean="0">
              <a:latin typeface="Tahoma" charset="0"/>
              <a:ea typeface="Tahoma" charset="0"/>
              <a:cs typeface="Tahoma" charset="0"/>
            </a:rPr>
            <a:t>-Type</a:t>
          </a:r>
          <a:r>
            <a:rPr lang="en-US" sz="1400" baseline="0" dirty="0" smtClean="0">
              <a:latin typeface="Tahoma" charset="0"/>
              <a:ea typeface="Tahoma" charset="0"/>
              <a:cs typeface="Tahoma" charset="0"/>
            </a:rPr>
            <a:t> 2 diabetes is a prototypical complex </a:t>
          </a:r>
          <a:r>
            <a:rPr lang="en-US" sz="1400" baseline="0" dirty="0" smtClean="0">
              <a:solidFill>
                <a:srgbClr val="FF0000"/>
              </a:solidFill>
              <a:latin typeface="Tahoma" charset="0"/>
              <a:ea typeface="Tahoma" charset="0"/>
              <a:cs typeface="Tahoma" charset="0"/>
            </a:rPr>
            <a:t>multifactorial disease </a:t>
          </a:r>
          <a:r>
            <a:rPr lang="en-US" sz="1400" baseline="0" dirty="0" smtClean="0">
              <a:latin typeface="Tahoma" charset="0"/>
              <a:ea typeface="Tahoma" charset="0"/>
              <a:cs typeface="Tahoma" charset="0"/>
            </a:rPr>
            <a:t>. </a:t>
          </a:r>
        </a:p>
        <a:p>
          <a:pPr algn="l"/>
          <a:r>
            <a:rPr lang="en-US" sz="1400" baseline="0" dirty="0" smtClean="0">
              <a:latin typeface="Tahoma" charset="0"/>
              <a:ea typeface="Tahoma" charset="0"/>
              <a:cs typeface="Tahoma" charset="0"/>
            </a:rPr>
            <a:t>-</a:t>
          </a:r>
          <a:r>
            <a:rPr lang="en-US" sz="1400" baseline="0" dirty="0" smtClean="0">
              <a:solidFill>
                <a:srgbClr val="FF0000"/>
              </a:solidFill>
              <a:latin typeface="Tahoma" charset="0"/>
              <a:ea typeface="Tahoma" charset="0"/>
              <a:cs typeface="Tahoma" charset="0"/>
            </a:rPr>
            <a:t>Environmental factors </a:t>
          </a:r>
          <a:r>
            <a:rPr lang="en-US" sz="1400" baseline="0" dirty="0" smtClean="0">
              <a:latin typeface="Tahoma" charset="0"/>
              <a:ea typeface="Tahoma" charset="0"/>
              <a:cs typeface="Tahoma" charset="0"/>
            </a:rPr>
            <a:t>such as sedentary life style and dietary habits . </a:t>
          </a:r>
        </a:p>
        <a:p>
          <a:pPr algn="l"/>
          <a:r>
            <a:rPr lang="en-US" sz="1400" baseline="0" dirty="0" smtClean="0">
              <a:latin typeface="Tahoma" charset="0"/>
              <a:ea typeface="Tahoma" charset="0"/>
              <a:cs typeface="Tahoma" charset="0"/>
            </a:rPr>
            <a:t>-</a:t>
          </a:r>
          <a:r>
            <a:rPr lang="en-US" sz="1400" baseline="0" dirty="0" smtClean="0">
              <a:solidFill>
                <a:srgbClr val="FF0000"/>
              </a:solidFill>
              <a:latin typeface="Tahoma" charset="0"/>
              <a:ea typeface="Tahoma" charset="0"/>
              <a:cs typeface="Tahoma" charset="0"/>
            </a:rPr>
            <a:t>Genetic factors </a:t>
          </a:r>
          <a:r>
            <a:rPr lang="en-US" sz="1400" baseline="0" dirty="0" smtClean="0">
              <a:latin typeface="Tahoma" charset="0"/>
              <a:ea typeface="Tahoma" charset="0"/>
              <a:cs typeface="Tahoma" charset="0"/>
            </a:rPr>
            <a:t>are also involved in the pathogenesis </a:t>
          </a:r>
        </a:p>
        <a:p>
          <a:pPr algn="l"/>
          <a:r>
            <a:rPr lang="en-US" sz="1400" baseline="0" dirty="0" smtClean="0">
              <a:latin typeface="Tahoma" charset="0"/>
              <a:ea typeface="Tahoma" charset="0"/>
              <a:cs typeface="Tahoma" charset="0"/>
            </a:rPr>
            <a:t>-Recent Large-scale genome-wide association studies , have identified more than a dozen susceptibility loci called “</a:t>
          </a:r>
          <a:r>
            <a:rPr lang="en-US" sz="1400" baseline="0" dirty="0" err="1" smtClean="0">
              <a:solidFill>
                <a:srgbClr val="FF0000"/>
              </a:solidFill>
              <a:latin typeface="Tahoma" charset="0"/>
              <a:ea typeface="Tahoma" charset="0"/>
              <a:cs typeface="Tahoma" charset="0"/>
            </a:rPr>
            <a:t>diabetogenic</a:t>
          </a:r>
          <a:r>
            <a:rPr lang="en-US" sz="1400" baseline="0" dirty="0" smtClean="0">
              <a:latin typeface="Tahoma" charset="0"/>
              <a:ea typeface="Tahoma" charset="0"/>
              <a:cs typeface="Tahoma" charset="0"/>
            </a:rPr>
            <a:t> “ genes The </a:t>
          </a:r>
        </a:p>
        <a:p>
          <a:pPr algn="l"/>
          <a:r>
            <a:rPr lang="en-US" sz="1400" b="1" baseline="0" dirty="0" smtClean="0">
              <a:latin typeface="Tahoma" charset="0"/>
              <a:ea typeface="Tahoma" charset="0"/>
              <a:cs typeface="Tahoma" charset="0"/>
            </a:rPr>
            <a:t>two defects that characterize type 2 diabetes are : </a:t>
          </a:r>
        </a:p>
        <a:p>
          <a:pPr algn="l"/>
          <a:r>
            <a:rPr lang="en-US" sz="1400" baseline="0" dirty="0" smtClean="0">
              <a:latin typeface="Tahoma" charset="0"/>
              <a:ea typeface="Tahoma" charset="0"/>
              <a:cs typeface="Tahoma" charset="0"/>
            </a:rPr>
            <a:t>1-Decreased ability of peripheral tissues to respond to insulin (INSULIN RESISTANCE ) </a:t>
          </a:r>
        </a:p>
        <a:p>
          <a:pPr algn="l"/>
          <a:r>
            <a:rPr lang="en-US" sz="1400" baseline="0" dirty="0" smtClean="0">
              <a:latin typeface="Tahoma" charset="0"/>
              <a:ea typeface="Tahoma" charset="0"/>
              <a:cs typeface="Tahoma" charset="0"/>
            </a:rPr>
            <a:t>2-Beta cells dysfunction that is manifested as inadequate insulin secretion in the face of insulin resistance and hyperglycemia .</a:t>
          </a:r>
        </a:p>
      </dgm:t>
    </dgm:pt>
    <dgm:pt modelId="{4C0B562B-A623-C447-AA6B-BBBC738719FD}" type="parTrans" cxnId="{0F65FEAA-03F4-904F-B6D9-CD8449EC2B73}">
      <dgm:prSet/>
      <dgm:spPr/>
      <dgm:t>
        <a:bodyPr/>
        <a:lstStyle/>
        <a:p>
          <a:endParaRPr lang="en-US"/>
        </a:p>
      </dgm:t>
    </dgm:pt>
    <dgm:pt modelId="{795559B6-D3B6-384E-8751-2AFEB5E7DE4A}" type="sibTrans" cxnId="{0F65FEAA-03F4-904F-B6D9-CD8449EC2B73}">
      <dgm:prSet/>
      <dgm:spPr/>
      <dgm:t>
        <a:bodyPr/>
        <a:lstStyle/>
        <a:p>
          <a:endParaRPr lang="en-US"/>
        </a:p>
      </dgm:t>
    </dgm:pt>
    <dgm:pt modelId="{3F24988E-C2E2-D546-93CA-075F9472B7D2}" type="pres">
      <dgm:prSet presAssocID="{E860AC74-2E3A-2A4C-AD45-8CAB99875C95}" presName="diagram" presStyleCnt="0">
        <dgm:presLayoutVars>
          <dgm:chPref val="1"/>
          <dgm:dir/>
          <dgm:animOne val="branch"/>
          <dgm:animLvl val="lvl"/>
          <dgm:resizeHandles/>
        </dgm:presLayoutVars>
      </dgm:prSet>
      <dgm:spPr/>
      <dgm:t>
        <a:bodyPr/>
        <a:lstStyle/>
        <a:p>
          <a:endParaRPr lang="en-US"/>
        </a:p>
      </dgm:t>
    </dgm:pt>
    <dgm:pt modelId="{6D1855B6-2DA2-604F-8B64-8FA92BB7ADAE}" type="pres">
      <dgm:prSet presAssocID="{8B2077DA-A06A-4146-90AF-6DB5421BDA17}" presName="root" presStyleCnt="0"/>
      <dgm:spPr/>
      <dgm:t>
        <a:bodyPr/>
        <a:lstStyle/>
        <a:p>
          <a:endParaRPr lang="en-US"/>
        </a:p>
      </dgm:t>
    </dgm:pt>
    <dgm:pt modelId="{F9AA4093-BE22-4947-928B-7B3A4FC7D05F}" type="pres">
      <dgm:prSet presAssocID="{8B2077DA-A06A-4146-90AF-6DB5421BDA17}" presName="rootComposite" presStyleCnt="0"/>
      <dgm:spPr/>
      <dgm:t>
        <a:bodyPr/>
        <a:lstStyle/>
        <a:p>
          <a:endParaRPr lang="en-US"/>
        </a:p>
      </dgm:t>
    </dgm:pt>
    <dgm:pt modelId="{7D7770BA-2566-6947-9A1A-A588A00D20F4}" type="pres">
      <dgm:prSet presAssocID="{8B2077DA-A06A-4146-90AF-6DB5421BDA17}" presName="rootText" presStyleLbl="node1" presStyleIdx="0" presStyleCnt="2" custLinFactNeighborX="-294" custLinFactNeighborY="-48802"/>
      <dgm:spPr/>
      <dgm:t>
        <a:bodyPr/>
        <a:lstStyle/>
        <a:p>
          <a:endParaRPr lang="en-US"/>
        </a:p>
      </dgm:t>
    </dgm:pt>
    <dgm:pt modelId="{70D30FF3-67CE-4A46-8F9A-0AB090C9AD6B}" type="pres">
      <dgm:prSet presAssocID="{8B2077DA-A06A-4146-90AF-6DB5421BDA17}" presName="rootConnector" presStyleLbl="node1" presStyleIdx="0" presStyleCnt="2"/>
      <dgm:spPr/>
      <dgm:t>
        <a:bodyPr/>
        <a:lstStyle/>
        <a:p>
          <a:endParaRPr lang="en-US"/>
        </a:p>
      </dgm:t>
    </dgm:pt>
    <dgm:pt modelId="{09B8CAE1-97B1-244E-8448-F70DA1A85C61}" type="pres">
      <dgm:prSet presAssocID="{8B2077DA-A06A-4146-90AF-6DB5421BDA17}" presName="childShape" presStyleCnt="0"/>
      <dgm:spPr/>
      <dgm:t>
        <a:bodyPr/>
        <a:lstStyle/>
        <a:p>
          <a:endParaRPr lang="en-US"/>
        </a:p>
      </dgm:t>
    </dgm:pt>
    <dgm:pt modelId="{67E2CFFF-A9F5-094F-9946-386FEE28FAA9}" type="pres">
      <dgm:prSet presAssocID="{C2C734C5-1964-4D49-A7C2-E660703E1292}" presName="Name13" presStyleLbl="parChTrans1D2" presStyleIdx="0" presStyleCnt="4"/>
      <dgm:spPr/>
      <dgm:t>
        <a:bodyPr/>
        <a:lstStyle/>
        <a:p>
          <a:endParaRPr lang="en-US"/>
        </a:p>
      </dgm:t>
    </dgm:pt>
    <dgm:pt modelId="{AF15A2BC-4439-DB4B-86C4-2304494746E8}" type="pres">
      <dgm:prSet presAssocID="{FED6200A-65E5-6E46-A9AB-BF103DF18E9B}" presName="childText" presStyleLbl="bgAcc1" presStyleIdx="0" presStyleCnt="4" custScaleX="207192" custScaleY="307184" custLinFactNeighborY="37339">
        <dgm:presLayoutVars>
          <dgm:bulletEnabled val="1"/>
        </dgm:presLayoutVars>
      </dgm:prSet>
      <dgm:spPr/>
      <dgm:t>
        <a:bodyPr/>
        <a:lstStyle/>
        <a:p>
          <a:endParaRPr lang="en-US"/>
        </a:p>
      </dgm:t>
    </dgm:pt>
    <dgm:pt modelId="{44003789-9FEF-9543-8284-2EF671F61923}" type="pres">
      <dgm:prSet presAssocID="{1175DACF-5911-8A42-9501-E143BC321CD0}" presName="Name13" presStyleLbl="parChTrans1D2" presStyleIdx="1" presStyleCnt="4"/>
      <dgm:spPr/>
      <dgm:t>
        <a:bodyPr/>
        <a:lstStyle/>
        <a:p>
          <a:endParaRPr lang="en-US"/>
        </a:p>
      </dgm:t>
    </dgm:pt>
    <dgm:pt modelId="{32711365-57FD-894C-9CB9-FC737551F04A}" type="pres">
      <dgm:prSet presAssocID="{517B68CB-9CA9-194B-B370-39CCEAE81261}" presName="childText" presStyleLbl="bgAcc1" presStyleIdx="1" presStyleCnt="4" custScaleX="311517" custScaleY="851640" custLinFactNeighborY="33516">
        <dgm:presLayoutVars>
          <dgm:bulletEnabled val="1"/>
        </dgm:presLayoutVars>
      </dgm:prSet>
      <dgm:spPr/>
      <dgm:t>
        <a:bodyPr/>
        <a:lstStyle/>
        <a:p>
          <a:endParaRPr lang="en-US"/>
        </a:p>
      </dgm:t>
    </dgm:pt>
    <dgm:pt modelId="{F0F4BD62-E0A1-894F-985C-57199506F42A}" type="pres">
      <dgm:prSet presAssocID="{174A5E82-ED94-914F-8DCB-A53A79D49A22}" presName="root" presStyleCnt="0"/>
      <dgm:spPr/>
      <dgm:t>
        <a:bodyPr/>
        <a:lstStyle/>
        <a:p>
          <a:endParaRPr lang="en-US"/>
        </a:p>
      </dgm:t>
    </dgm:pt>
    <dgm:pt modelId="{385D9307-02B8-3748-8DE2-9B97BB27364C}" type="pres">
      <dgm:prSet presAssocID="{174A5E82-ED94-914F-8DCB-A53A79D49A22}" presName="rootComposite" presStyleCnt="0"/>
      <dgm:spPr/>
      <dgm:t>
        <a:bodyPr/>
        <a:lstStyle/>
        <a:p>
          <a:endParaRPr lang="en-US"/>
        </a:p>
      </dgm:t>
    </dgm:pt>
    <dgm:pt modelId="{F987976B-D0FF-0D41-B61B-4DE2D9C02DF2}" type="pres">
      <dgm:prSet presAssocID="{174A5E82-ED94-914F-8DCB-A53A79D49A22}" presName="rootText" presStyleLbl="node1" presStyleIdx="1" presStyleCnt="2" custScaleX="129754" custLinFactNeighborY="-46090"/>
      <dgm:spPr/>
      <dgm:t>
        <a:bodyPr/>
        <a:lstStyle/>
        <a:p>
          <a:endParaRPr lang="en-US"/>
        </a:p>
      </dgm:t>
    </dgm:pt>
    <dgm:pt modelId="{D8B7FFBF-6FA3-1749-95FF-35421494EB91}" type="pres">
      <dgm:prSet presAssocID="{174A5E82-ED94-914F-8DCB-A53A79D49A22}" presName="rootConnector" presStyleLbl="node1" presStyleIdx="1" presStyleCnt="2"/>
      <dgm:spPr/>
      <dgm:t>
        <a:bodyPr/>
        <a:lstStyle/>
        <a:p>
          <a:endParaRPr lang="en-US"/>
        </a:p>
      </dgm:t>
    </dgm:pt>
    <dgm:pt modelId="{681FCD06-25F7-4C4B-99DB-0C3DA717CE69}" type="pres">
      <dgm:prSet presAssocID="{174A5E82-ED94-914F-8DCB-A53A79D49A22}" presName="childShape" presStyleCnt="0"/>
      <dgm:spPr/>
      <dgm:t>
        <a:bodyPr/>
        <a:lstStyle/>
        <a:p>
          <a:endParaRPr lang="en-US"/>
        </a:p>
      </dgm:t>
    </dgm:pt>
    <dgm:pt modelId="{06297C2A-FF2C-D549-9E7B-DEB4584F5E76}" type="pres">
      <dgm:prSet presAssocID="{824D7ED8-2C04-014A-9266-83E1EBCD13BB}" presName="Name13" presStyleLbl="parChTrans1D2" presStyleIdx="2" presStyleCnt="4"/>
      <dgm:spPr/>
      <dgm:t>
        <a:bodyPr/>
        <a:lstStyle/>
        <a:p>
          <a:endParaRPr lang="en-US"/>
        </a:p>
      </dgm:t>
    </dgm:pt>
    <dgm:pt modelId="{DBED4CB7-7F3E-EB4D-927D-F97936FA4B57}" type="pres">
      <dgm:prSet presAssocID="{DCFAA7E3-6F33-0143-94F6-C5E53F02627E}" presName="childText" presStyleLbl="bgAcc1" presStyleIdx="2" presStyleCnt="4" custScaleX="255887" custScaleY="295100" custLinFactNeighborY="41900">
        <dgm:presLayoutVars>
          <dgm:bulletEnabled val="1"/>
        </dgm:presLayoutVars>
      </dgm:prSet>
      <dgm:spPr/>
      <dgm:t>
        <a:bodyPr/>
        <a:lstStyle/>
        <a:p>
          <a:endParaRPr lang="en-US"/>
        </a:p>
      </dgm:t>
    </dgm:pt>
    <dgm:pt modelId="{6F2383A2-ECDA-4B43-87CD-60CBB26CA93A}" type="pres">
      <dgm:prSet presAssocID="{4C0B562B-A623-C447-AA6B-BBBC738719FD}" presName="Name13" presStyleLbl="parChTrans1D2" presStyleIdx="3" presStyleCnt="4"/>
      <dgm:spPr/>
      <dgm:t>
        <a:bodyPr/>
        <a:lstStyle/>
        <a:p>
          <a:endParaRPr lang="en-US"/>
        </a:p>
      </dgm:t>
    </dgm:pt>
    <dgm:pt modelId="{56D40A5F-F53B-8446-AA3B-79D565FD83CE}" type="pres">
      <dgm:prSet presAssocID="{FE013761-6559-C948-9785-5C1E502C37E2}" presName="childText" presStyleLbl="bgAcc1" presStyleIdx="3" presStyleCnt="4" custScaleX="277962" custScaleY="887239" custLinFactNeighborY="41900">
        <dgm:presLayoutVars>
          <dgm:bulletEnabled val="1"/>
        </dgm:presLayoutVars>
      </dgm:prSet>
      <dgm:spPr/>
      <dgm:t>
        <a:bodyPr/>
        <a:lstStyle/>
        <a:p>
          <a:endParaRPr lang="en-US"/>
        </a:p>
      </dgm:t>
    </dgm:pt>
  </dgm:ptLst>
  <dgm:cxnLst>
    <dgm:cxn modelId="{BE1AFC9D-85AB-6E4E-BDAF-843EAF98E31C}" type="presOf" srcId="{174A5E82-ED94-914F-8DCB-A53A79D49A22}" destId="{D8B7FFBF-6FA3-1749-95FF-35421494EB91}" srcOrd="1" destOrd="0" presId="urn:microsoft.com/office/officeart/2005/8/layout/hierarchy3"/>
    <dgm:cxn modelId="{A6A78644-52D3-9C4F-965E-680BD594CF47}" srcId="{8B2077DA-A06A-4146-90AF-6DB5421BDA17}" destId="{FED6200A-65E5-6E46-A9AB-BF103DF18E9B}" srcOrd="0" destOrd="0" parTransId="{C2C734C5-1964-4D49-A7C2-E660703E1292}" sibTransId="{E5C14189-5805-D24C-A444-DCC075DCB322}"/>
    <dgm:cxn modelId="{5F3D05B7-049F-6E45-AF00-4701A32AE9BF}" type="presOf" srcId="{FE013761-6559-C948-9785-5C1E502C37E2}" destId="{56D40A5F-F53B-8446-AA3B-79D565FD83CE}" srcOrd="0" destOrd="0" presId="urn:microsoft.com/office/officeart/2005/8/layout/hierarchy3"/>
    <dgm:cxn modelId="{E87EC6A0-3E75-2D4E-8839-56C915179B22}" srcId="{E860AC74-2E3A-2A4C-AD45-8CAB99875C95}" destId="{8B2077DA-A06A-4146-90AF-6DB5421BDA17}" srcOrd="0" destOrd="0" parTransId="{FD318A51-C2B7-3D46-B214-526D3B352529}" sibTransId="{978DE01B-9F01-5042-9A35-106C7916697F}"/>
    <dgm:cxn modelId="{BEB8EE92-6CE5-364F-B43C-F90DF633B99F}" srcId="{8B2077DA-A06A-4146-90AF-6DB5421BDA17}" destId="{517B68CB-9CA9-194B-B370-39CCEAE81261}" srcOrd="1" destOrd="0" parTransId="{1175DACF-5911-8A42-9501-E143BC321CD0}" sibTransId="{1CF85F6F-82BC-644D-94BD-502AC26E6C5D}"/>
    <dgm:cxn modelId="{5C2F302F-0394-344A-923D-0FCE1B28CC53}" type="presOf" srcId="{8B2077DA-A06A-4146-90AF-6DB5421BDA17}" destId="{70D30FF3-67CE-4A46-8F9A-0AB090C9AD6B}" srcOrd="1" destOrd="0" presId="urn:microsoft.com/office/officeart/2005/8/layout/hierarchy3"/>
    <dgm:cxn modelId="{488DF57B-6003-6E4F-B3F3-E8793C053C8C}" type="presOf" srcId="{4C0B562B-A623-C447-AA6B-BBBC738719FD}" destId="{6F2383A2-ECDA-4B43-87CD-60CBB26CA93A}" srcOrd="0" destOrd="0" presId="urn:microsoft.com/office/officeart/2005/8/layout/hierarchy3"/>
    <dgm:cxn modelId="{2345B16E-53B2-294A-9031-F760A9FC889D}" type="presOf" srcId="{E860AC74-2E3A-2A4C-AD45-8CAB99875C95}" destId="{3F24988E-C2E2-D546-93CA-075F9472B7D2}" srcOrd="0" destOrd="0" presId="urn:microsoft.com/office/officeart/2005/8/layout/hierarchy3"/>
    <dgm:cxn modelId="{C9A40AD6-957D-FA4E-86F2-C346C01AA4A0}" type="presOf" srcId="{DCFAA7E3-6F33-0143-94F6-C5E53F02627E}" destId="{DBED4CB7-7F3E-EB4D-927D-F97936FA4B57}" srcOrd="0" destOrd="0" presId="urn:microsoft.com/office/officeart/2005/8/layout/hierarchy3"/>
    <dgm:cxn modelId="{B8960700-6041-1A49-97B7-8C5ADD73DCD2}" type="presOf" srcId="{824D7ED8-2C04-014A-9266-83E1EBCD13BB}" destId="{06297C2A-FF2C-D549-9E7B-DEB4584F5E76}" srcOrd="0" destOrd="0" presId="urn:microsoft.com/office/officeart/2005/8/layout/hierarchy3"/>
    <dgm:cxn modelId="{8A69163D-E1E0-4F4D-A21D-2999F55D51A3}" type="presOf" srcId="{174A5E82-ED94-914F-8DCB-A53A79D49A22}" destId="{F987976B-D0FF-0D41-B61B-4DE2D9C02DF2}" srcOrd="0" destOrd="0" presId="urn:microsoft.com/office/officeart/2005/8/layout/hierarchy3"/>
    <dgm:cxn modelId="{D279E580-7B4B-8044-8231-EFB1E5ED22B1}" srcId="{E860AC74-2E3A-2A4C-AD45-8CAB99875C95}" destId="{174A5E82-ED94-914F-8DCB-A53A79D49A22}" srcOrd="1" destOrd="0" parTransId="{6F25EB38-63C6-A442-9E1C-CEA5530EA142}" sibTransId="{4AF1309D-5075-8848-9F2D-07356F312F5F}"/>
    <dgm:cxn modelId="{6191496C-9BF8-3E4E-9482-F5250F617957}" type="presOf" srcId="{8B2077DA-A06A-4146-90AF-6DB5421BDA17}" destId="{7D7770BA-2566-6947-9A1A-A588A00D20F4}" srcOrd="0" destOrd="0" presId="urn:microsoft.com/office/officeart/2005/8/layout/hierarchy3"/>
    <dgm:cxn modelId="{55FC6C01-220B-8C4F-859F-B38D2A389936}" srcId="{174A5E82-ED94-914F-8DCB-A53A79D49A22}" destId="{DCFAA7E3-6F33-0143-94F6-C5E53F02627E}" srcOrd="0" destOrd="0" parTransId="{824D7ED8-2C04-014A-9266-83E1EBCD13BB}" sibTransId="{51C789A6-67A7-A448-BA81-1B84E7D126B2}"/>
    <dgm:cxn modelId="{5DAB3540-C8DB-E54C-9B90-E454C29AC560}" type="presOf" srcId="{1175DACF-5911-8A42-9501-E143BC321CD0}" destId="{44003789-9FEF-9543-8284-2EF671F61923}" srcOrd="0" destOrd="0" presId="urn:microsoft.com/office/officeart/2005/8/layout/hierarchy3"/>
    <dgm:cxn modelId="{5075F960-3FEE-DA41-875B-F395DE322B2F}" type="presOf" srcId="{517B68CB-9CA9-194B-B370-39CCEAE81261}" destId="{32711365-57FD-894C-9CB9-FC737551F04A}" srcOrd="0" destOrd="0" presId="urn:microsoft.com/office/officeart/2005/8/layout/hierarchy3"/>
    <dgm:cxn modelId="{0F65FEAA-03F4-904F-B6D9-CD8449EC2B73}" srcId="{174A5E82-ED94-914F-8DCB-A53A79D49A22}" destId="{FE013761-6559-C948-9785-5C1E502C37E2}" srcOrd="1" destOrd="0" parTransId="{4C0B562B-A623-C447-AA6B-BBBC738719FD}" sibTransId="{795559B6-D3B6-384E-8751-2AFEB5E7DE4A}"/>
    <dgm:cxn modelId="{0B78E567-F9C7-394F-96AB-BBD07470186E}" type="presOf" srcId="{FED6200A-65E5-6E46-A9AB-BF103DF18E9B}" destId="{AF15A2BC-4439-DB4B-86C4-2304494746E8}" srcOrd="0" destOrd="0" presId="urn:microsoft.com/office/officeart/2005/8/layout/hierarchy3"/>
    <dgm:cxn modelId="{48FC11C7-1B21-0B46-843D-6B4C9CABBEB1}" type="presOf" srcId="{C2C734C5-1964-4D49-A7C2-E660703E1292}" destId="{67E2CFFF-A9F5-094F-9946-386FEE28FAA9}" srcOrd="0" destOrd="0" presId="urn:microsoft.com/office/officeart/2005/8/layout/hierarchy3"/>
    <dgm:cxn modelId="{301335DB-C0DC-E449-9B66-B4977D7BF746}" type="presParOf" srcId="{3F24988E-C2E2-D546-93CA-075F9472B7D2}" destId="{6D1855B6-2DA2-604F-8B64-8FA92BB7ADAE}" srcOrd="0" destOrd="0" presId="urn:microsoft.com/office/officeart/2005/8/layout/hierarchy3"/>
    <dgm:cxn modelId="{0BD58264-D61A-2940-9C4E-F8FAD188BE83}" type="presParOf" srcId="{6D1855B6-2DA2-604F-8B64-8FA92BB7ADAE}" destId="{F9AA4093-BE22-4947-928B-7B3A4FC7D05F}" srcOrd="0" destOrd="0" presId="urn:microsoft.com/office/officeart/2005/8/layout/hierarchy3"/>
    <dgm:cxn modelId="{E56DCD37-BF55-5C44-B0AF-6CCD607BFF56}" type="presParOf" srcId="{F9AA4093-BE22-4947-928B-7B3A4FC7D05F}" destId="{7D7770BA-2566-6947-9A1A-A588A00D20F4}" srcOrd="0" destOrd="0" presId="urn:microsoft.com/office/officeart/2005/8/layout/hierarchy3"/>
    <dgm:cxn modelId="{F832AE25-32DA-BB47-BAA2-318F4D63D708}" type="presParOf" srcId="{F9AA4093-BE22-4947-928B-7B3A4FC7D05F}" destId="{70D30FF3-67CE-4A46-8F9A-0AB090C9AD6B}" srcOrd="1" destOrd="0" presId="urn:microsoft.com/office/officeart/2005/8/layout/hierarchy3"/>
    <dgm:cxn modelId="{D0389805-E531-9742-8CAF-FB1AA98C9297}" type="presParOf" srcId="{6D1855B6-2DA2-604F-8B64-8FA92BB7ADAE}" destId="{09B8CAE1-97B1-244E-8448-F70DA1A85C61}" srcOrd="1" destOrd="0" presId="urn:microsoft.com/office/officeart/2005/8/layout/hierarchy3"/>
    <dgm:cxn modelId="{4683538B-9890-F14F-8C46-942003A82936}" type="presParOf" srcId="{09B8CAE1-97B1-244E-8448-F70DA1A85C61}" destId="{67E2CFFF-A9F5-094F-9946-386FEE28FAA9}" srcOrd="0" destOrd="0" presId="urn:microsoft.com/office/officeart/2005/8/layout/hierarchy3"/>
    <dgm:cxn modelId="{608C6F77-634E-6849-BD59-1EBA69D276FF}" type="presParOf" srcId="{09B8CAE1-97B1-244E-8448-F70DA1A85C61}" destId="{AF15A2BC-4439-DB4B-86C4-2304494746E8}" srcOrd="1" destOrd="0" presId="urn:microsoft.com/office/officeart/2005/8/layout/hierarchy3"/>
    <dgm:cxn modelId="{132DD528-0E40-0D49-8E9B-7C268D8A252F}" type="presParOf" srcId="{09B8CAE1-97B1-244E-8448-F70DA1A85C61}" destId="{44003789-9FEF-9543-8284-2EF671F61923}" srcOrd="2" destOrd="0" presId="urn:microsoft.com/office/officeart/2005/8/layout/hierarchy3"/>
    <dgm:cxn modelId="{42F28F93-27FC-0C40-85D8-C3B6D808EE7E}" type="presParOf" srcId="{09B8CAE1-97B1-244E-8448-F70DA1A85C61}" destId="{32711365-57FD-894C-9CB9-FC737551F04A}" srcOrd="3" destOrd="0" presId="urn:microsoft.com/office/officeart/2005/8/layout/hierarchy3"/>
    <dgm:cxn modelId="{F00B5C01-29C7-AE46-BDF8-A458012D789D}" type="presParOf" srcId="{3F24988E-C2E2-D546-93CA-075F9472B7D2}" destId="{F0F4BD62-E0A1-894F-985C-57199506F42A}" srcOrd="1" destOrd="0" presId="urn:microsoft.com/office/officeart/2005/8/layout/hierarchy3"/>
    <dgm:cxn modelId="{B2A6FABC-CD17-CB49-A5DE-D2E979F34BF1}" type="presParOf" srcId="{F0F4BD62-E0A1-894F-985C-57199506F42A}" destId="{385D9307-02B8-3748-8DE2-9B97BB27364C}" srcOrd="0" destOrd="0" presId="urn:microsoft.com/office/officeart/2005/8/layout/hierarchy3"/>
    <dgm:cxn modelId="{F6C6A4BA-8399-9240-ABF1-09C6EE6068EA}" type="presParOf" srcId="{385D9307-02B8-3748-8DE2-9B97BB27364C}" destId="{F987976B-D0FF-0D41-B61B-4DE2D9C02DF2}" srcOrd="0" destOrd="0" presId="urn:microsoft.com/office/officeart/2005/8/layout/hierarchy3"/>
    <dgm:cxn modelId="{964C445C-17D4-824C-9039-0FBE6C87AA0B}" type="presParOf" srcId="{385D9307-02B8-3748-8DE2-9B97BB27364C}" destId="{D8B7FFBF-6FA3-1749-95FF-35421494EB91}" srcOrd="1" destOrd="0" presId="urn:microsoft.com/office/officeart/2005/8/layout/hierarchy3"/>
    <dgm:cxn modelId="{117D3EED-10E6-F54B-91FA-1AF184536CDA}" type="presParOf" srcId="{F0F4BD62-E0A1-894F-985C-57199506F42A}" destId="{681FCD06-25F7-4C4B-99DB-0C3DA717CE69}" srcOrd="1" destOrd="0" presId="urn:microsoft.com/office/officeart/2005/8/layout/hierarchy3"/>
    <dgm:cxn modelId="{CA9F094C-E353-1B49-8CEE-5DCC2C43ADB5}" type="presParOf" srcId="{681FCD06-25F7-4C4B-99DB-0C3DA717CE69}" destId="{06297C2A-FF2C-D549-9E7B-DEB4584F5E76}" srcOrd="0" destOrd="0" presId="urn:microsoft.com/office/officeart/2005/8/layout/hierarchy3"/>
    <dgm:cxn modelId="{C9152DE5-E3D3-FA48-A6BB-A13A2C98DDEA}" type="presParOf" srcId="{681FCD06-25F7-4C4B-99DB-0C3DA717CE69}" destId="{DBED4CB7-7F3E-EB4D-927D-F97936FA4B57}" srcOrd="1" destOrd="0" presId="urn:microsoft.com/office/officeart/2005/8/layout/hierarchy3"/>
    <dgm:cxn modelId="{71F4EDA9-6E5E-7F40-8660-E8E6E92DDBE5}" type="presParOf" srcId="{681FCD06-25F7-4C4B-99DB-0C3DA717CE69}" destId="{6F2383A2-ECDA-4B43-87CD-60CBB26CA93A}" srcOrd="2" destOrd="0" presId="urn:microsoft.com/office/officeart/2005/8/layout/hierarchy3"/>
    <dgm:cxn modelId="{69D9D31E-E47B-634D-BB42-718BA893F5E9}" type="presParOf" srcId="{681FCD06-25F7-4C4B-99DB-0C3DA717CE69}" destId="{56D40A5F-F53B-8446-AA3B-79D565FD83CE}"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7770BA-2566-6947-9A1A-A588A00D20F4}">
      <dsp:nvSpPr>
        <dsp:cNvPr id="0" name=""/>
        <dsp:cNvSpPr/>
      </dsp:nvSpPr>
      <dsp:spPr>
        <a:xfrm>
          <a:off x="3" y="113700"/>
          <a:ext cx="1247126" cy="623563"/>
        </a:xfrm>
        <a:prstGeom prst="roundRect">
          <a:avLst>
            <a:gd name="adj" fmla="val 10000"/>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dirty="0" smtClean="0">
              <a:latin typeface="Tahoma" charset="0"/>
              <a:ea typeface="Tahoma" charset="0"/>
              <a:cs typeface="Tahoma" charset="0"/>
            </a:rPr>
            <a:t>Type 1 diabetes </a:t>
          </a:r>
          <a:endParaRPr lang="en-US" sz="1400" kern="1200" dirty="0">
            <a:latin typeface="Tahoma" charset="0"/>
            <a:ea typeface="Tahoma" charset="0"/>
            <a:cs typeface="Tahoma" charset="0"/>
          </a:endParaRPr>
        </a:p>
      </dsp:txBody>
      <dsp:txXfrm>
        <a:off x="18267" y="131964"/>
        <a:ext cx="1210598" cy="587035"/>
      </dsp:txXfrm>
    </dsp:sp>
    <dsp:sp modelId="{67E2CFFF-A9F5-094F-9946-386FEE28FAA9}">
      <dsp:nvSpPr>
        <dsp:cNvPr id="0" name=""/>
        <dsp:cNvSpPr/>
      </dsp:nvSpPr>
      <dsp:spPr>
        <a:xfrm>
          <a:off x="124715" y="737264"/>
          <a:ext cx="128379" cy="1650777"/>
        </a:xfrm>
        <a:custGeom>
          <a:avLst/>
          <a:gdLst/>
          <a:ahLst/>
          <a:cxnLst/>
          <a:rect l="0" t="0" r="0" b="0"/>
          <a:pathLst>
            <a:path>
              <a:moveTo>
                <a:pt x="0" y="0"/>
              </a:moveTo>
              <a:lnTo>
                <a:pt x="0" y="1650777"/>
              </a:lnTo>
              <a:lnTo>
                <a:pt x="128379" y="1650777"/>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15A2BC-4439-DB4B-86C4-2304494746E8}">
      <dsp:nvSpPr>
        <dsp:cNvPr id="0" name=""/>
        <dsp:cNvSpPr/>
      </dsp:nvSpPr>
      <dsp:spPr>
        <a:xfrm>
          <a:off x="253095" y="1430298"/>
          <a:ext cx="2067156" cy="1915486"/>
        </a:xfrm>
        <a:prstGeom prst="roundRect">
          <a:avLst>
            <a:gd name="adj" fmla="val 10000"/>
          </a:avLst>
        </a:prstGeom>
        <a:solidFill>
          <a:schemeClr val="lt1">
            <a:alpha val="9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kern="1200" dirty="0" smtClean="0">
              <a:latin typeface="Tahoma" charset="0"/>
              <a:ea typeface="Tahoma" charset="0"/>
              <a:cs typeface="Tahoma" charset="0"/>
            </a:rPr>
            <a:t>is characterized by an </a:t>
          </a:r>
          <a:r>
            <a:rPr lang="en-US" sz="1200" kern="1200" dirty="0" smtClean="0">
              <a:solidFill>
                <a:srgbClr val="FF0000"/>
              </a:solidFill>
              <a:latin typeface="Tahoma" charset="0"/>
              <a:ea typeface="Tahoma" charset="0"/>
              <a:cs typeface="Tahoma" charset="0"/>
            </a:rPr>
            <a:t>absolute deficiency </a:t>
          </a:r>
          <a:r>
            <a:rPr lang="en-US" sz="1200" kern="1200" dirty="0" smtClean="0">
              <a:latin typeface="Tahoma" charset="0"/>
              <a:ea typeface="Tahoma" charset="0"/>
              <a:cs typeface="Tahoma" charset="0"/>
            </a:rPr>
            <a:t>of insulin secretion caused by pancreatic beta cell destruction, usually resulting from an </a:t>
          </a:r>
          <a:r>
            <a:rPr lang="en-US" sz="1200" kern="1200" dirty="0" smtClean="0">
              <a:solidFill>
                <a:srgbClr val="FF0000"/>
              </a:solidFill>
              <a:latin typeface="Tahoma" charset="0"/>
              <a:ea typeface="Tahoma" charset="0"/>
              <a:cs typeface="Tahoma" charset="0"/>
            </a:rPr>
            <a:t>autoimmune attack</a:t>
          </a:r>
          <a:r>
            <a:rPr lang="en-US" sz="1200" kern="1200" dirty="0" smtClean="0">
              <a:latin typeface="Tahoma" charset="0"/>
              <a:ea typeface="Tahoma" charset="0"/>
              <a:cs typeface="Tahoma" charset="0"/>
            </a:rPr>
            <a:t>. Accounts for approximately 10% of all cases.</a:t>
          </a:r>
          <a:endParaRPr lang="en-US" sz="1200" kern="1200" dirty="0">
            <a:latin typeface="Tahoma" charset="0"/>
            <a:ea typeface="Tahoma" charset="0"/>
            <a:cs typeface="Tahoma" charset="0"/>
          </a:endParaRPr>
        </a:p>
      </dsp:txBody>
      <dsp:txXfrm>
        <a:off x="309198" y="1486401"/>
        <a:ext cx="1954950" cy="1803280"/>
      </dsp:txXfrm>
    </dsp:sp>
    <dsp:sp modelId="{44003789-9FEF-9543-8284-2EF671F61923}">
      <dsp:nvSpPr>
        <dsp:cNvPr id="0" name=""/>
        <dsp:cNvSpPr/>
      </dsp:nvSpPr>
      <dsp:spPr>
        <a:xfrm>
          <a:off x="124715" y="737264"/>
          <a:ext cx="128379" cy="5395829"/>
        </a:xfrm>
        <a:custGeom>
          <a:avLst/>
          <a:gdLst/>
          <a:ahLst/>
          <a:cxnLst/>
          <a:rect l="0" t="0" r="0" b="0"/>
          <a:pathLst>
            <a:path>
              <a:moveTo>
                <a:pt x="0" y="0"/>
              </a:moveTo>
              <a:lnTo>
                <a:pt x="0" y="5395829"/>
              </a:lnTo>
              <a:lnTo>
                <a:pt x="128379" y="5395829"/>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711365-57FD-894C-9CB9-FC737551F04A}">
      <dsp:nvSpPr>
        <dsp:cNvPr id="0" name=""/>
        <dsp:cNvSpPr/>
      </dsp:nvSpPr>
      <dsp:spPr>
        <a:xfrm>
          <a:off x="253095" y="3477836"/>
          <a:ext cx="3108008" cy="5310513"/>
        </a:xfrm>
        <a:prstGeom prst="roundRect">
          <a:avLst>
            <a:gd name="adj" fmla="val 10000"/>
          </a:avLst>
        </a:prstGeom>
        <a:solidFill>
          <a:schemeClr val="lt1">
            <a:alpha val="90000"/>
            <a:hueOff val="0"/>
            <a:satOff val="0"/>
            <a:lumOff val="0"/>
            <a:alphaOff val="0"/>
          </a:schemeClr>
        </a:solidFill>
        <a:ln w="25400" cap="flat" cmpd="sng" algn="ctr">
          <a:solidFill>
            <a:schemeClr val="accent1">
              <a:alpha val="90000"/>
              <a:hueOff val="0"/>
              <a:satOff val="0"/>
              <a:lumOff val="0"/>
              <a:alphaOff val="-13333"/>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l" defTabSz="622300">
            <a:lnSpc>
              <a:spcPct val="90000"/>
            </a:lnSpc>
            <a:spcBef>
              <a:spcPct val="0"/>
            </a:spcBef>
            <a:spcAft>
              <a:spcPct val="35000"/>
            </a:spcAft>
          </a:pPr>
          <a:r>
            <a:rPr lang="en-US" sz="1400" kern="1200" dirty="0" smtClean="0">
              <a:latin typeface="Tahoma" charset="0"/>
              <a:ea typeface="Tahoma" charset="0"/>
              <a:cs typeface="Tahoma" charset="0"/>
            </a:rPr>
            <a:t>Pathogenesis:</a:t>
          </a:r>
        </a:p>
        <a:p>
          <a:pPr lvl="0" algn="l" defTabSz="622300">
            <a:lnSpc>
              <a:spcPct val="90000"/>
            </a:lnSpc>
            <a:spcBef>
              <a:spcPct val="0"/>
            </a:spcBef>
            <a:spcAft>
              <a:spcPct val="35000"/>
            </a:spcAft>
          </a:pPr>
          <a:r>
            <a:rPr lang="en-US" sz="1400" kern="1200" dirty="0" smtClean="0">
              <a:latin typeface="Tahoma" charset="0"/>
              <a:ea typeface="Tahoma" charset="0"/>
              <a:cs typeface="Tahoma" charset="0"/>
            </a:rPr>
            <a:t>-Type 1 diabetes is an </a:t>
          </a:r>
          <a:r>
            <a:rPr lang="en-US" sz="1400" kern="1200" dirty="0" smtClean="0">
              <a:solidFill>
                <a:srgbClr val="FF0000"/>
              </a:solidFill>
              <a:latin typeface="Tahoma" charset="0"/>
              <a:ea typeface="Tahoma" charset="0"/>
              <a:cs typeface="Tahoma" charset="0"/>
            </a:rPr>
            <a:t>autoimmune disease</a:t>
          </a:r>
          <a:r>
            <a:rPr lang="en-US" sz="1400" kern="1200" dirty="0" smtClean="0">
              <a:latin typeface="Tahoma" charset="0"/>
              <a:ea typeface="Tahoma" charset="0"/>
              <a:cs typeface="Tahoma" charset="0"/>
            </a:rPr>
            <a:t> in which islet destruction is caused primarily by immune effector cells reacting </a:t>
          </a:r>
          <a:r>
            <a:rPr lang="en-US" sz="1400" kern="1200" dirty="0" smtClean="0">
              <a:solidFill>
                <a:srgbClr val="FF0000"/>
              </a:solidFill>
              <a:latin typeface="Tahoma" charset="0"/>
              <a:ea typeface="Tahoma" charset="0"/>
              <a:cs typeface="Tahoma" charset="0"/>
            </a:rPr>
            <a:t>against endogenous beta cell antigens.</a:t>
          </a:r>
        </a:p>
        <a:p>
          <a:pPr lvl="0" algn="l" defTabSz="622300">
            <a:lnSpc>
              <a:spcPct val="90000"/>
            </a:lnSpc>
            <a:spcBef>
              <a:spcPct val="0"/>
            </a:spcBef>
            <a:spcAft>
              <a:spcPct val="35000"/>
            </a:spcAft>
          </a:pPr>
          <a:r>
            <a:rPr lang="en-US" sz="1400" kern="1200" dirty="0" smtClean="0">
              <a:latin typeface="Tahoma" charset="0"/>
              <a:ea typeface="Tahoma" charset="0"/>
              <a:cs typeface="Tahoma" charset="0"/>
            </a:rPr>
            <a:t>-The classic manifestations of the disease </a:t>
          </a:r>
          <a:r>
            <a:rPr lang="en-US" sz="1400" kern="1200" dirty="0" smtClean="0">
              <a:solidFill>
                <a:srgbClr val="FF0000"/>
              </a:solidFill>
              <a:latin typeface="Tahoma" charset="0"/>
              <a:ea typeface="Tahoma" charset="0"/>
              <a:cs typeface="Tahoma" charset="0"/>
            </a:rPr>
            <a:t>occur late in its course</a:t>
          </a:r>
          <a:r>
            <a:rPr lang="en-US" sz="1400" kern="1200" dirty="0" smtClean="0">
              <a:latin typeface="Tahoma" charset="0"/>
              <a:ea typeface="Tahoma" charset="0"/>
              <a:cs typeface="Tahoma" charset="0"/>
            </a:rPr>
            <a:t>, after more than </a:t>
          </a:r>
          <a:r>
            <a:rPr lang="en-US" sz="1400" kern="1200" dirty="0" smtClean="0">
              <a:solidFill>
                <a:srgbClr val="FF0000"/>
              </a:solidFill>
              <a:latin typeface="Tahoma" charset="0"/>
              <a:ea typeface="Tahoma" charset="0"/>
              <a:cs typeface="Tahoma" charset="0"/>
            </a:rPr>
            <a:t>90% </a:t>
          </a:r>
          <a:r>
            <a:rPr lang="en-US" sz="1400" kern="1200" dirty="0" smtClean="0">
              <a:latin typeface="Tahoma" charset="0"/>
              <a:ea typeface="Tahoma" charset="0"/>
              <a:cs typeface="Tahoma" charset="0"/>
            </a:rPr>
            <a:t>of the beta cells have been destroyed. </a:t>
          </a:r>
        </a:p>
        <a:p>
          <a:pPr lvl="0" algn="l" defTabSz="622300">
            <a:lnSpc>
              <a:spcPct val="90000"/>
            </a:lnSpc>
            <a:spcBef>
              <a:spcPct val="0"/>
            </a:spcBef>
            <a:spcAft>
              <a:spcPct val="35000"/>
            </a:spcAft>
          </a:pPr>
          <a:r>
            <a:rPr lang="en-US" sz="1400" kern="1200" dirty="0" smtClean="0">
              <a:latin typeface="Tahoma" charset="0"/>
              <a:ea typeface="Tahoma" charset="0"/>
              <a:cs typeface="Tahoma" charset="0"/>
            </a:rPr>
            <a:t>-The fundamental immune abnormality in type 1 diabetes is a </a:t>
          </a:r>
          <a:r>
            <a:rPr lang="en-US" sz="1400" kern="1200" dirty="0" smtClean="0">
              <a:solidFill>
                <a:srgbClr val="FF0000"/>
              </a:solidFill>
              <a:latin typeface="Tahoma" charset="0"/>
              <a:ea typeface="Tahoma" charset="0"/>
              <a:cs typeface="Tahoma" charset="0"/>
            </a:rPr>
            <a:t>failure of self-tolerance in </a:t>
          </a:r>
          <a:r>
            <a:rPr lang="en-US" sz="1400" b="1" kern="1200" dirty="0" smtClean="0">
              <a:solidFill>
                <a:srgbClr val="FF0000"/>
              </a:solidFill>
              <a:latin typeface="Tahoma" charset="0"/>
              <a:ea typeface="Tahoma" charset="0"/>
              <a:cs typeface="Tahoma" charset="0"/>
            </a:rPr>
            <a:t>T cells.</a:t>
          </a:r>
        </a:p>
        <a:p>
          <a:pPr lvl="0" algn="l" defTabSz="622300">
            <a:lnSpc>
              <a:spcPct val="90000"/>
            </a:lnSpc>
            <a:spcBef>
              <a:spcPct val="0"/>
            </a:spcBef>
            <a:spcAft>
              <a:spcPct val="35000"/>
            </a:spcAft>
          </a:pPr>
          <a:r>
            <a:rPr lang="en-US" sz="1400" kern="1200" dirty="0" smtClean="0">
              <a:latin typeface="Tahoma" charset="0"/>
              <a:ea typeface="Tahoma" charset="0"/>
              <a:cs typeface="Tahoma" charset="0"/>
            </a:rPr>
            <a:t>-</a:t>
          </a:r>
          <a:r>
            <a:rPr lang="en-US" sz="1400" kern="1200" dirty="0" smtClean="0">
              <a:solidFill>
                <a:srgbClr val="FF0000"/>
              </a:solidFill>
              <a:latin typeface="Tahoma" charset="0"/>
              <a:ea typeface="Tahoma" charset="0"/>
              <a:cs typeface="Tahoma" charset="0"/>
            </a:rPr>
            <a:t>Autoantibodies</a:t>
          </a:r>
          <a:r>
            <a:rPr lang="en-US" sz="1400" kern="1200" dirty="0" smtClean="0">
              <a:latin typeface="Tahoma" charset="0"/>
              <a:ea typeface="Tahoma" charset="0"/>
              <a:cs typeface="Tahoma" charset="0"/>
            </a:rPr>
            <a:t> against a variety of beta cell antigens, are detected in the blood of 70% to 80% of patients.</a:t>
          </a:r>
        </a:p>
        <a:p>
          <a:pPr lvl="0" algn="l" defTabSz="622300">
            <a:lnSpc>
              <a:spcPct val="90000"/>
            </a:lnSpc>
            <a:spcBef>
              <a:spcPct val="0"/>
            </a:spcBef>
            <a:spcAft>
              <a:spcPct val="35000"/>
            </a:spcAft>
          </a:pPr>
          <a:r>
            <a:rPr lang="en-US" sz="1400" kern="1200" dirty="0" smtClean="0">
              <a:latin typeface="Tahoma" charset="0"/>
              <a:ea typeface="Tahoma" charset="0"/>
              <a:cs typeface="Tahoma" charset="0"/>
            </a:rPr>
            <a:t>-90% and 95% of white patients with type 1 diabetes have </a:t>
          </a:r>
          <a:r>
            <a:rPr lang="en-US" sz="1400" kern="1200" dirty="0" smtClean="0">
              <a:solidFill>
                <a:srgbClr val="FF0000"/>
              </a:solidFill>
              <a:latin typeface="Tahoma" charset="0"/>
              <a:ea typeface="Tahoma" charset="0"/>
              <a:cs typeface="Tahoma" charset="0"/>
            </a:rPr>
            <a:t>HLA-DR3, or DR4.</a:t>
          </a:r>
        </a:p>
        <a:p>
          <a:pPr lvl="0" algn="l" defTabSz="622300">
            <a:lnSpc>
              <a:spcPct val="90000"/>
            </a:lnSpc>
            <a:spcBef>
              <a:spcPct val="0"/>
            </a:spcBef>
            <a:spcAft>
              <a:spcPct val="35000"/>
            </a:spcAft>
          </a:pPr>
          <a:r>
            <a:rPr lang="en-US" sz="1400" kern="1200" dirty="0" smtClean="0">
              <a:latin typeface="Tahoma" charset="0"/>
              <a:ea typeface="Tahoma" charset="0"/>
              <a:cs typeface="Tahoma" charset="0"/>
            </a:rPr>
            <a:t>-Environmental factors, especially </a:t>
          </a:r>
          <a:r>
            <a:rPr lang="en-US" sz="1400" kern="1200" dirty="0" smtClean="0">
              <a:solidFill>
                <a:srgbClr val="FF0000"/>
              </a:solidFill>
              <a:latin typeface="Tahoma" charset="0"/>
              <a:ea typeface="Tahoma" charset="0"/>
              <a:cs typeface="Tahoma" charset="0"/>
            </a:rPr>
            <a:t>infections</a:t>
          </a:r>
          <a:r>
            <a:rPr lang="en-US" sz="1400" kern="1200" dirty="0" smtClean="0">
              <a:latin typeface="Tahoma" charset="0"/>
              <a:ea typeface="Tahoma" charset="0"/>
              <a:cs typeface="Tahoma" charset="0"/>
            </a:rPr>
            <a:t>, may be involved too.</a:t>
          </a:r>
        </a:p>
        <a:p>
          <a:pPr lvl="0" algn="l" defTabSz="622300">
            <a:lnSpc>
              <a:spcPct val="90000"/>
            </a:lnSpc>
            <a:spcBef>
              <a:spcPct val="0"/>
            </a:spcBef>
            <a:spcAft>
              <a:spcPct val="35000"/>
            </a:spcAft>
          </a:pPr>
          <a:endParaRPr lang="en-US" sz="1400" kern="1200" dirty="0">
            <a:latin typeface="Tahoma" charset="0"/>
            <a:ea typeface="Tahoma" charset="0"/>
            <a:cs typeface="Tahoma" charset="0"/>
          </a:endParaRPr>
        </a:p>
      </dsp:txBody>
      <dsp:txXfrm>
        <a:off x="344125" y="3568866"/>
        <a:ext cx="2925948" cy="5128453"/>
      </dsp:txXfrm>
    </dsp:sp>
    <dsp:sp modelId="{F987976B-D0FF-0D41-B61B-4DE2D9C02DF2}">
      <dsp:nvSpPr>
        <dsp:cNvPr id="0" name=""/>
        <dsp:cNvSpPr/>
      </dsp:nvSpPr>
      <dsp:spPr>
        <a:xfrm>
          <a:off x="3349245" y="130611"/>
          <a:ext cx="1618196" cy="623563"/>
        </a:xfrm>
        <a:prstGeom prst="roundRect">
          <a:avLst>
            <a:gd name="adj" fmla="val 10000"/>
          </a:avLst>
        </a:prstGeom>
        <a:solidFill>
          <a:schemeClr val="accent1">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dirty="0" smtClean="0">
              <a:latin typeface="Tahoma" charset="0"/>
              <a:ea typeface="Tahoma" charset="0"/>
              <a:cs typeface="Tahoma" charset="0"/>
            </a:rPr>
            <a:t>Type 2 diabetes </a:t>
          </a:r>
          <a:endParaRPr lang="en-US" sz="1400" kern="1200" dirty="0">
            <a:latin typeface="Tahoma" charset="0"/>
            <a:ea typeface="Tahoma" charset="0"/>
            <a:cs typeface="Tahoma" charset="0"/>
          </a:endParaRPr>
        </a:p>
      </dsp:txBody>
      <dsp:txXfrm>
        <a:off x="3367509" y="148875"/>
        <a:ext cx="1581668" cy="587035"/>
      </dsp:txXfrm>
    </dsp:sp>
    <dsp:sp modelId="{06297C2A-FF2C-D549-9E7B-DEB4584F5E76}">
      <dsp:nvSpPr>
        <dsp:cNvPr id="0" name=""/>
        <dsp:cNvSpPr/>
      </dsp:nvSpPr>
      <dsp:spPr>
        <a:xfrm>
          <a:off x="3511065" y="754175"/>
          <a:ext cx="161819" cy="1624631"/>
        </a:xfrm>
        <a:custGeom>
          <a:avLst/>
          <a:gdLst/>
          <a:ahLst/>
          <a:cxnLst/>
          <a:rect l="0" t="0" r="0" b="0"/>
          <a:pathLst>
            <a:path>
              <a:moveTo>
                <a:pt x="0" y="0"/>
              </a:moveTo>
              <a:lnTo>
                <a:pt x="0" y="1624631"/>
              </a:lnTo>
              <a:lnTo>
                <a:pt x="161819" y="1624631"/>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ED4CB7-7F3E-EB4D-927D-F97936FA4B57}">
      <dsp:nvSpPr>
        <dsp:cNvPr id="0" name=""/>
        <dsp:cNvSpPr/>
      </dsp:nvSpPr>
      <dsp:spPr>
        <a:xfrm>
          <a:off x="3672885" y="1458739"/>
          <a:ext cx="2552987" cy="1840134"/>
        </a:xfrm>
        <a:prstGeom prst="roundRect">
          <a:avLst>
            <a:gd name="adj" fmla="val 10000"/>
          </a:avLst>
        </a:prstGeom>
        <a:solidFill>
          <a:schemeClr val="lt1">
            <a:alpha val="90000"/>
            <a:hueOff val="0"/>
            <a:satOff val="0"/>
            <a:lumOff val="0"/>
            <a:alphaOff val="0"/>
          </a:schemeClr>
        </a:solidFill>
        <a:ln w="25400" cap="flat" cmpd="sng" algn="ctr">
          <a:solidFill>
            <a:schemeClr val="accent1">
              <a:alpha val="90000"/>
              <a:hueOff val="0"/>
              <a:satOff val="0"/>
              <a:lumOff val="0"/>
              <a:alphaOff val="-26667"/>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dirty="0" smtClean="0">
              <a:latin typeface="Tahoma" charset="0"/>
              <a:ea typeface="Tahoma" charset="0"/>
              <a:cs typeface="Tahoma" charset="0"/>
            </a:rPr>
            <a:t>is caused by a </a:t>
          </a:r>
          <a:r>
            <a:rPr lang="en-US" sz="1400" kern="1200" dirty="0" smtClean="0">
              <a:solidFill>
                <a:srgbClr val="FF0000"/>
              </a:solidFill>
              <a:latin typeface="Tahoma" charset="0"/>
              <a:ea typeface="Tahoma" charset="0"/>
              <a:cs typeface="Tahoma" charset="0"/>
            </a:rPr>
            <a:t>combination</a:t>
          </a:r>
          <a:r>
            <a:rPr lang="en-US" sz="1400" kern="1200" dirty="0" smtClean="0">
              <a:latin typeface="Tahoma" charset="0"/>
              <a:ea typeface="Tahoma" charset="0"/>
              <a:cs typeface="Tahoma" charset="0"/>
            </a:rPr>
            <a:t> of peripheral resistance to insulin action and an inadequate compensatory response of insulin secretion by the pancreatic beta cells (relative insulin deficiency). Accounts for approximately 80% to 90% of all cases.</a:t>
          </a:r>
          <a:r>
            <a:rPr lang="en-US" sz="1400" kern="1200" dirty="0" smtClean="0"/>
            <a:t>.</a:t>
          </a:r>
          <a:endParaRPr lang="en-US" sz="1400" kern="1200" dirty="0">
            <a:latin typeface="Tahoma" charset="0"/>
            <a:ea typeface="Tahoma" charset="0"/>
            <a:cs typeface="Tahoma" charset="0"/>
          </a:endParaRPr>
        </a:p>
      </dsp:txBody>
      <dsp:txXfrm>
        <a:off x="3726781" y="1512635"/>
        <a:ext cx="2445195" cy="1732342"/>
      </dsp:txXfrm>
    </dsp:sp>
    <dsp:sp modelId="{6F2383A2-ECDA-4B43-87CD-60CBB26CA93A}">
      <dsp:nvSpPr>
        <dsp:cNvPr id="0" name=""/>
        <dsp:cNvSpPr/>
      </dsp:nvSpPr>
      <dsp:spPr>
        <a:xfrm>
          <a:off x="3511065" y="754175"/>
          <a:ext cx="161819" cy="5466837"/>
        </a:xfrm>
        <a:custGeom>
          <a:avLst/>
          <a:gdLst/>
          <a:ahLst/>
          <a:cxnLst/>
          <a:rect l="0" t="0" r="0" b="0"/>
          <a:pathLst>
            <a:path>
              <a:moveTo>
                <a:pt x="0" y="0"/>
              </a:moveTo>
              <a:lnTo>
                <a:pt x="0" y="5466837"/>
              </a:lnTo>
              <a:lnTo>
                <a:pt x="161819" y="5466837"/>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D40A5F-F53B-8446-AA3B-79D565FD83CE}">
      <dsp:nvSpPr>
        <dsp:cNvPr id="0" name=""/>
        <dsp:cNvSpPr/>
      </dsp:nvSpPr>
      <dsp:spPr>
        <a:xfrm>
          <a:off x="3672885" y="3454764"/>
          <a:ext cx="2773229" cy="5532495"/>
        </a:xfrm>
        <a:prstGeom prst="roundRect">
          <a:avLst>
            <a:gd name="adj" fmla="val 10000"/>
          </a:avLst>
        </a:prstGeom>
        <a:solidFill>
          <a:schemeClr val="lt1">
            <a:alpha val="90000"/>
            <a:hueOff val="0"/>
            <a:satOff val="0"/>
            <a:lumOff val="0"/>
            <a:alphaOff val="0"/>
          </a:schemeClr>
        </a:solidFill>
        <a:ln w="25400" cap="flat" cmpd="sng" algn="ctr">
          <a:solidFill>
            <a:schemeClr val="accent1">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l" defTabSz="622300">
            <a:lnSpc>
              <a:spcPct val="90000"/>
            </a:lnSpc>
            <a:spcBef>
              <a:spcPct val="0"/>
            </a:spcBef>
            <a:spcAft>
              <a:spcPct val="35000"/>
            </a:spcAft>
          </a:pPr>
          <a:r>
            <a:rPr lang="en-US" sz="1400" kern="1200" dirty="0" smtClean="0">
              <a:latin typeface="Tahoma" charset="0"/>
              <a:ea typeface="Tahoma" charset="0"/>
              <a:cs typeface="Tahoma" charset="0"/>
            </a:rPr>
            <a:t> Pathogenesis: </a:t>
          </a:r>
        </a:p>
        <a:p>
          <a:pPr lvl="0" algn="l" defTabSz="622300">
            <a:lnSpc>
              <a:spcPct val="90000"/>
            </a:lnSpc>
            <a:spcBef>
              <a:spcPct val="0"/>
            </a:spcBef>
            <a:spcAft>
              <a:spcPct val="35000"/>
            </a:spcAft>
          </a:pPr>
          <a:r>
            <a:rPr lang="en-US" sz="1400" kern="1200" dirty="0" smtClean="0">
              <a:latin typeface="Tahoma" charset="0"/>
              <a:ea typeface="Tahoma" charset="0"/>
              <a:cs typeface="Tahoma" charset="0"/>
            </a:rPr>
            <a:t>-Type</a:t>
          </a:r>
          <a:r>
            <a:rPr lang="en-US" sz="1400" kern="1200" baseline="0" dirty="0" smtClean="0">
              <a:latin typeface="Tahoma" charset="0"/>
              <a:ea typeface="Tahoma" charset="0"/>
              <a:cs typeface="Tahoma" charset="0"/>
            </a:rPr>
            <a:t> 2 diabetes is a prototypical complex </a:t>
          </a:r>
          <a:r>
            <a:rPr lang="en-US" sz="1400" kern="1200" baseline="0" dirty="0" smtClean="0">
              <a:solidFill>
                <a:srgbClr val="FF0000"/>
              </a:solidFill>
              <a:latin typeface="Tahoma" charset="0"/>
              <a:ea typeface="Tahoma" charset="0"/>
              <a:cs typeface="Tahoma" charset="0"/>
            </a:rPr>
            <a:t>multifactorial disease </a:t>
          </a:r>
          <a:r>
            <a:rPr lang="en-US" sz="1400" kern="1200" baseline="0" dirty="0" smtClean="0">
              <a:latin typeface="Tahoma" charset="0"/>
              <a:ea typeface="Tahoma" charset="0"/>
              <a:cs typeface="Tahoma" charset="0"/>
            </a:rPr>
            <a:t>. </a:t>
          </a:r>
        </a:p>
        <a:p>
          <a:pPr lvl="0" algn="l" defTabSz="622300">
            <a:lnSpc>
              <a:spcPct val="90000"/>
            </a:lnSpc>
            <a:spcBef>
              <a:spcPct val="0"/>
            </a:spcBef>
            <a:spcAft>
              <a:spcPct val="35000"/>
            </a:spcAft>
          </a:pPr>
          <a:r>
            <a:rPr lang="en-US" sz="1400" kern="1200" baseline="0" dirty="0" smtClean="0">
              <a:latin typeface="Tahoma" charset="0"/>
              <a:ea typeface="Tahoma" charset="0"/>
              <a:cs typeface="Tahoma" charset="0"/>
            </a:rPr>
            <a:t>-</a:t>
          </a:r>
          <a:r>
            <a:rPr lang="en-US" sz="1400" kern="1200" baseline="0" dirty="0" smtClean="0">
              <a:solidFill>
                <a:srgbClr val="FF0000"/>
              </a:solidFill>
              <a:latin typeface="Tahoma" charset="0"/>
              <a:ea typeface="Tahoma" charset="0"/>
              <a:cs typeface="Tahoma" charset="0"/>
            </a:rPr>
            <a:t>Environmental factors </a:t>
          </a:r>
          <a:r>
            <a:rPr lang="en-US" sz="1400" kern="1200" baseline="0" dirty="0" smtClean="0">
              <a:latin typeface="Tahoma" charset="0"/>
              <a:ea typeface="Tahoma" charset="0"/>
              <a:cs typeface="Tahoma" charset="0"/>
            </a:rPr>
            <a:t>such as sedentary life style and dietary habits . </a:t>
          </a:r>
        </a:p>
        <a:p>
          <a:pPr lvl="0" algn="l" defTabSz="622300">
            <a:lnSpc>
              <a:spcPct val="90000"/>
            </a:lnSpc>
            <a:spcBef>
              <a:spcPct val="0"/>
            </a:spcBef>
            <a:spcAft>
              <a:spcPct val="35000"/>
            </a:spcAft>
          </a:pPr>
          <a:r>
            <a:rPr lang="en-US" sz="1400" kern="1200" baseline="0" dirty="0" smtClean="0">
              <a:latin typeface="Tahoma" charset="0"/>
              <a:ea typeface="Tahoma" charset="0"/>
              <a:cs typeface="Tahoma" charset="0"/>
            </a:rPr>
            <a:t>-</a:t>
          </a:r>
          <a:r>
            <a:rPr lang="en-US" sz="1400" kern="1200" baseline="0" dirty="0" smtClean="0">
              <a:solidFill>
                <a:srgbClr val="FF0000"/>
              </a:solidFill>
              <a:latin typeface="Tahoma" charset="0"/>
              <a:ea typeface="Tahoma" charset="0"/>
              <a:cs typeface="Tahoma" charset="0"/>
            </a:rPr>
            <a:t>Genetic factors </a:t>
          </a:r>
          <a:r>
            <a:rPr lang="en-US" sz="1400" kern="1200" baseline="0" dirty="0" smtClean="0">
              <a:latin typeface="Tahoma" charset="0"/>
              <a:ea typeface="Tahoma" charset="0"/>
              <a:cs typeface="Tahoma" charset="0"/>
            </a:rPr>
            <a:t>are also involved in the pathogenesis </a:t>
          </a:r>
        </a:p>
        <a:p>
          <a:pPr lvl="0" algn="l" defTabSz="622300">
            <a:lnSpc>
              <a:spcPct val="90000"/>
            </a:lnSpc>
            <a:spcBef>
              <a:spcPct val="0"/>
            </a:spcBef>
            <a:spcAft>
              <a:spcPct val="35000"/>
            </a:spcAft>
          </a:pPr>
          <a:r>
            <a:rPr lang="en-US" sz="1400" kern="1200" baseline="0" dirty="0" smtClean="0">
              <a:latin typeface="Tahoma" charset="0"/>
              <a:ea typeface="Tahoma" charset="0"/>
              <a:cs typeface="Tahoma" charset="0"/>
            </a:rPr>
            <a:t>-Recent Large-scale genome-wide association studies , have identified more than a dozen susceptibility loci called “</a:t>
          </a:r>
          <a:r>
            <a:rPr lang="en-US" sz="1400" kern="1200" baseline="0" dirty="0" err="1" smtClean="0">
              <a:solidFill>
                <a:srgbClr val="FF0000"/>
              </a:solidFill>
              <a:latin typeface="Tahoma" charset="0"/>
              <a:ea typeface="Tahoma" charset="0"/>
              <a:cs typeface="Tahoma" charset="0"/>
            </a:rPr>
            <a:t>diabetogenic</a:t>
          </a:r>
          <a:r>
            <a:rPr lang="en-US" sz="1400" kern="1200" baseline="0" dirty="0" smtClean="0">
              <a:latin typeface="Tahoma" charset="0"/>
              <a:ea typeface="Tahoma" charset="0"/>
              <a:cs typeface="Tahoma" charset="0"/>
            </a:rPr>
            <a:t> “ genes The </a:t>
          </a:r>
        </a:p>
        <a:p>
          <a:pPr lvl="0" algn="l" defTabSz="622300">
            <a:lnSpc>
              <a:spcPct val="90000"/>
            </a:lnSpc>
            <a:spcBef>
              <a:spcPct val="0"/>
            </a:spcBef>
            <a:spcAft>
              <a:spcPct val="35000"/>
            </a:spcAft>
          </a:pPr>
          <a:r>
            <a:rPr lang="en-US" sz="1400" b="1" kern="1200" baseline="0" dirty="0" smtClean="0">
              <a:latin typeface="Tahoma" charset="0"/>
              <a:ea typeface="Tahoma" charset="0"/>
              <a:cs typeface="Tahoma" charset="0"/>
            </a:rPr>
            <a:t>two defects that characterize type 2 diabetes are : </a:t>
          </a:r>
        </a:p>
        <a:p>
          <a:pPr lvl="0" algn="l" defTabSz="622300">
            <a:lnSpc>
              <a:spcPct val="90000"/>
            </a:lnSpc>
            <a:spcBef>
              <a:spcPct val="0"/>
            </a:spcBef>
            <a:spcAft>
              <a:spcPct val="35000"/>
            </a:spcAft>
          </a:pPr>
          <a:r>
            <a:rPr lang="en-US" sz="1400" kern="1200" baseline="0" dirty="0" smtClean="0">
              <a:latin typeface="Tahoma" charset="0"/>
              <a:ea typeface="Tahoma" charset="0"/>
              <a:cs typeface="Tahoma" charset="0"/>
            </a:rPr>
            <a:t>1-Decreased ability of peripheral tissues to respond to insulin (INSULIN RESISTANCE ) </a:t>
          </a:r>
        </a:p>
        <a:p>
          <a:pPr lvl="0" algn="l" defTabSz="622300">
            <a:lnSpc>
              <a:spcPct val="90000"/>
            </a:lnSpc>
            <a:spcBef>
              <a:spcPct val="0"/>
            </a:spcBef>
            <a:spcAft>
              <a:spcPct val="35000"/>
            </a:spcAft>
          </a:pPr>
          <a:r>
            <a:rPr lang="en-US" sz="1400" kern="1200" baseline="0" dirty="0" smtClean="0">
              <a:latin typeface="Tahoma" charset="0"/>
              <a:ea typeface="Tahoma" charset="0"/>
              <a:cs typeface="Tahoma" charset="0"/>
            </a:rPr>
            <a:t>2-Beta cells dysfunction that is manifested as inadequate insulin secretion in the face of insulin resistance and hyperglycemia .</a:t>
          </a:r>
        </a:p>
      </dsp:txBody>
      <dsp:txXfrm>
        <a:off x="3754110" y="3535989"/>
        <a:ext cx="2610779" cy="537004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A3B89E-D6D5-B544-9162-99C53D8CE4A0}" type="datetimeFigureOut">
              <a:rPr lang="en-US" smtClean="0"/>
              <a:t>2/23/2018</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BF9BE1-BFF6-0345-A7DC-A5E3241100EB}" type="slidenum">
              <a:rPr lang="en-US" smtClean="0"/>
              <a:t>‹#›</a:t>
            </a:fld>
            <a:endParaRPr lang="en-US"/>
          </a:p>
        </p:txBody>
      </p:sp>
    </p:spTree>
    <p:extLst>
      <p:ext uri="{BB962C8B-B14F-4D97-AF65-F5344CB8AC3E}">
        <p14:creationId xmlns:p14="http://schemas.microsoft.com/office/powerpoint/2010/main" val="2076533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3"/>
          <p:cNvSpPr>
            <a:spLocks noGrp="1" noRot="1" noChangeAspect="1" noTextEdit="1"/>
          </p:cNvSpPr>
          <p:nvPr>
            <p:ph type="sldImg" idx="2"/>
          </p:nvPr>
        </p:nvSpPr>
        <p:spPr>
          <a:xfrm>
            <a:off x="3076575" y="179388"/>
            <a:ext cx="704850" cy="939800"/>
          </a:xfrm>
        </p:spPr>
        <p:txBody>
          <a:bodyPr/>
          <a:lstStyle/>
          <a:p>
            <a:pPr latinLnBrk="0">
              <a:defRPr lang="en-GB" altLang="en-US"/>
            </a:pPr>
            <a:endParaRPr lang="en-GB" altLang="x-none"/>
          </a:p>
        </p:txBody>
      </p:sp>
      <p:sp>
        <p:nvSpPr>
          <p:cNvPr id="3" name="Slide Note Placeholder 4"/>
          <p:cNvSpPr>
            <a:spLocks noGrp="1"/>
          </p:cNvSpPr>
          <p:nvPr>
            <p:ph type="body" sz="quarter" idx="3"/>
          </p:nvPr>
        </p:nvSpPr>
        <p:spPr/>
        <p:txBody>
          <a:bodyPr/>
          <a:lstStyle/>
          <a:p>
            <a:pPr latinLnBrk="0">
              <a:defRPr lang="en-GB" altLang="en-US"/>
            </a:pPr>
            <a:endParaRPr lang="en-GB" altLang="x-none"/>
          </a:p>
        </p:txBody>
      </p:sp>
      <p:sp>
        <p:nvSpPr>
          <p:cNvPr id="4" name="Slide Number Placeholder 6"/>
          <p:cNvSpPr>
            <a:spLocks noGrp="1"/>
          </p:cNvSpPr>
          <p:nvPr>
            <p:ph type="sldNum" sz="quarter" idx="5"/>
          </p:nvPr>
        </p:nvSpPr>
        <p:spPr/>
        <p:txBody>
          <a:bodyPr/>
          <a:lstStyle/>
          <a:p>
            <a:pPr lvl="0">
              <a:defRPr lang="en-GB" altLang="en-US"/>
            </a:pPr>
            <a:fld id="{09F4262C-968C-4EE9-8164-CE16364706B3}" type="slidenum">
              <a:rPr lang="en-US" altLang="en-US"/>
              <a:pPr lvl="0">
                <a:defRPr lang="en-GB" altLang="en-US"/>
              </a:pPr>
              <a:t>2</a:t>
            </a:fld>
            <a:endParaRPr lang="en-US" altLang="en-US"/>
          </a:p>
        </p:txBody>
      </p:sp>
    </p:spTree>
    <p:extLst>
      <p:ext uri="{BB962C8B-B14F-4D97-AF65-F5344CB8AC3E}">
        <p14:creationId xmlns:p14="http://schemas.microsoft.com/office/powerpoint/2010/main" val="1540072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BF9BE1-BFF6-0345-A7DC-A5E3241100EB}" type="slidenum">
              <a:rPr lang="en-US" smtClean="0"/>
              <a:t>6</a:t>
            </a:fld>
            <a:endParaRPr lang="en-US"/>
          </a:p>
        </p:txBody>
      </p:sp>
    </p:spTree>
    <p:extLst>
      <p:ext uri="{BB962C8B-B14F-4D97-AF65-F5344CB8AC3E}">
        <p14:creationId xmlns:p14="http://schemas.microsoft.com/office/powerpoint/2010/main" val="54963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1" y="2840568"/>
            <a:ext cx="5829300" cy="1960034"/>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1702D4-3AA9-334A-89F7-0B1DDB4E5AA2}"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07746C-A738-E64E-9C13-BDDB58B9FCAA}" type="slidenum">
              <a:rPr lang="en-US" smtClean="0"/>
              <a:t>‹#›</a:t>
            </a:fld>
            <a:endParaRPr lang="en-US"/>
          </a:p>
        </p:txBody>
      </p:sp>
    </p:spTree>
    <p:extLst>
      <p:ext uri="{BB962C8B-B14F-4D97-AF65-F5344CB8AC3E}">
        <p14:creationId xmlns:p14="http://schemas.microsoft.com/office/powerpoint/2010/main" val="2982730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1702D4-3AA9-334A-89F7-0B1DDB4E5AA2}"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07746C-A738-E64E-9C13-BDDB58B9FCAA}" type="slidenum">
              <a:rPr lang="en-US" smtClean="0"/>
              <a:t>‹#›</a:t>
            </a:fld>
            <a:endParaRPr lang="en-US"/>
          </a:p>
        </p:txBody>
      </p:sp>
    </p:spTree>
    <p:extLst>
      <p:ext uri="{BB962C8B-B14F-4D97-AF65-F5344CB8AC3E}">
        <p14:creationId xmlns:p14="http://schemas.microsoft.com/office/powerpoint/2010/main" val="151663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49" y="366185"/>
            <a:ext cx="1543051" cy="780203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6185"/>
            <a:ext cx="4514851" cy="78020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1702D4-3AA9-334A-89F7-0B1DDB4E5AA2}"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07746C-A738-E64E-9C13-BDDB58B9FCAA}" type="slidenum">
              <a:rPr lang="en-US" smtClean="0"/>
              <a:t>‹#›</a:t>
            </a:fld>
            <a:endParaRPr lang="en-US"/>
          </a:p>
        </p:txBody>
      </p:sp>
    </p:spTree>
    <p:extLst>
      <p:ext uri="{BB962C8B-B14F-4D97-AF65-F5344CB8AC3E}">
        <p14:creationId xmlns:p14="http://schemas.microsoft.com/office/powerpoint/2010/main" val="3635019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1702D4-3AA9-334A-89F7-0B1DDB4E5AA2}"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07746C-A738-E64E-9C13-BDDB58B9FCAA}" type="slidenum">
              <a:rPr lang="en-US" smtClean="0"/>
              <a:t>‹#›</a:t>
            </a:fld>
            <a:endParaRPr lang="en-US"/>
          </a:p>
        </p:txBody>
      </p:sp>
    </p:spTree>
    <p:extLst>
      <p:ext uri="{BB962C8B-B14F-4D97-AF65-F5344CB8AC3E}">
        <p14:creationId xmlns:p14="http://schemas.microsoft.com/office/powerpoint/2010/main" val="1124165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8"/>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9"/>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1702D4-3AA9-334A-89F7-0B1DDB4E5AA2}"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07746C-A738-E64E-9C13-BDDB58B9FCAA}" type="slidenum">
              <a:rPr lang="en-US" smtClean="0"/>
              <a:t>‹#›</a:t>
            </a:fld>
            <a:endParaRPr lang="en-US"/>
          </a:p>
        </p:txBody>
      </p:sp>
    </p:spTree>
    <p:extLst>
      <p:ext uri="{BB962C8B-B14F-4D97-AF65-F5344CB8AC3E}">
        <p14:creationId xmlns:p14="http://schemas.microsoft.com/office/powerpoint/2010/main" val="3475453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1" y="2133603"/>
            <a:ext cx="3028951"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2133603"/>
            <a:ext cx="3028951"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1702D4-3AA9-334A-89F7-0B1DDB4E5AA2}" type="datetimeFigureOut">
              <a:rPr lang="en-US" smtClean="0"/>
              <a:t>2/23/2018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07746C-A738-E64E-9C13-BDDB58B9FCAA}" type="slidenum">
              <a:rPr lang="en-US" smtClean="0"/>
              <a:t>‹#›</a:t>
            </a:fld>
            <a:endParaRPr lang="en-US"/>
          </a:p>
        </p:txBody>
      </p:sp>
    </p:spTree>
    <p:extLst>
      <p:ext uri="{BB962C8B-B14F-4D97-AF65-F5344CB8AC3E}">
        <p14:creationId xmlns:p14="http://schemas.microsoft.com/office/powerpoint/2010/main" val="2900233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9"/>
            <a:ext cx="3030141" cy="85301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71" y="2046819"/>
            <a:ext cx="3031331" cy="85301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71"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1702D4-3AA9-334A-89F7-0B1DDB4E5AA2}" type="datetimeFigureOut">
              <a:rPr lang="en-US" smtClean="0"/>
              <a:t>2/23/2018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07746C-A738-E64E-9C13-BDDB58B9FCAA}" type="slidenum">
              <a:rPr lang="en-US" smtClean="0"/>
              <a:t>‹#›</a:t>
            </a:fld>
            <a:endParaRPr lang="en-US"/>
          </a:p>
        </p:txBody>
      </p:sp>
    </p:spTree>
    <p:extLst>
      <p:ext uri="{BB962C8B-B14F-4D97-AF65-F5344CB8AC3E}">
        <p14:creationId xmlns:p14="http://schemas.microsoft.com/office/powerpoint/2010/main" val="1779793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1702D4-3AA9-334A-89F7-0B1DDB4E5AA2}" type="datetimeFigureOut">
              <a:rPr lang="en-US" smtClean="0"/>
              <a:t>2/23/2018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07746C-A738-E64E-9C13-BDDB58B9FCAA}" type="slidenum">
              <a:rPr lang="en-US" smtClean="0"/>
              <a:t>‹#›</a:t>
            </a:fld>
            <a:endParaRPr lang="en-US"/>
          </a:p>
        </p:txBody>
      </p:sp>
    </p:spTree>
    <p:extLst>
      <p:ext uri="{BB962C8B-B14F-4D97-AF65-F5344CB8AC3E}">
        <p14:creationId xmlns:p14="http://schemas.microsoft.com/office/powerpoint/2010/main" val="2736365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1702D4-3AA9-334A-89F7-0B1DDB4E5AA2}" type="datetimeFigureOut">
              <a:rPr lang="en-US" smtClean="0"/>
              <a:t>2/23/2018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07746C-A738-E64E-9C13-BDDB58B9FCAA}" type="slidenum">
              <a:rPr lang="en-US" smtClean="0"/>
              <a:t>‹#›</a:t>
            </a:fld>
            <a:endParaRPr lang="en-US"/>
          </a:p>
        </p:txBody>
      </p:sp>
    </p:spTree>
    <p:extLst>
      <p:ext uri="{BB962C8B-B14F-4D97-AF65-F5344CB8AC3E}">
        <p14:creationId xmlns:p14="http://schemas.microsoft.com/office/powerpoint/2010/main" val="645569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64067"/>
            <a:ext cx="2256235" cy="154940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9" y="364070"/>
            <a:ext cx="3833812"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1" y="1913469"/>
            <a:ext cx="2256235"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1702D4-3AA9-334A-89F7-0B1DDB4E5AA2}" type="datetimeFigureOut">
              <a:rPr lang="en-US" smtClean="0"/>
              <a:t>2/23/2018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07746C-A738-E64E-9C13-BDDB58B9FCAA}" type="slidenum">
              <a:rPr lang="en-US" smtClean="0"/>
              <a:t>‹#›</a:t>
            </a:fld>
            <a:endParaRPr lang="en-US"/>
          </a:p>
        </p:txBody>
      </p:sp>
    </p:spTree>
    <p:extLst>
      <p:ext uri="{BB962C8B-B14F-4D97-AF65-F5344CB8AC3E}">
        <p14:creationId xmlns:p14="http://schemas.microsoft.com/office/powerpoint/2010/main" val="3963036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1702D4-3AA9-334A-89F7-0B1DDB4E5AA2}" type="datetimeFigureOut">
              <a:rPr lang="en-US" smtClean="0"/>
              <a:t>2/23/2018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07746C-A738-E64E-9C13-BDDB58B9FCAA}" type="slidenum">
              <a:rPr lang="en-US" smtClean="0"/>
              <a:t>‹#›</a:t>
            </a:fld>
            <a:endParaRPr lang="en-US"/>
          </a:p>
        </p:txBody>
      </p:sp>
    </p:spTree>
    <p:extLst>
      <p:ext uri="{BB962C8B-B14F-4D97-AF65-F5344CB8AC3E}">
        <p14:creationId xmlns:p14="http://schemas.microsoft.com/office/powerpoint/2010/main" val="784594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5"/>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3"/>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4"/>
          </a:xfrm>
          <a:prstGeom prst="rect">
            <a:avLst/>
          </a:prstGeom>
        </p:spPr>
        <p:txBody>
          <a:bodyPr vert="horz" lIns="91440" tIns="45720" rIns="91440" bIns="45720" rtlCol="0" anchor="ctr"/>
          <a:lstStyle>
            <a:lvl1pPr algn="l">
              <a:defRPr sz="1200">
                <a:solidFill>
                  <a:schemeClr val="tx1">
                    <a:tint val="75000"/>
                  </a:schemeClr>
                </a:solidFill>
              </a:defRPr>
            </a:lvl1pPr>
          </a:lstStyle>
          <a:p>
            <a:fld id="{8E1702D4-3AA9-334A-89F7-0B1DDB4E5AA2}" type="datetimeFigureOut">
              <a:rPr lang="en-US" smtClean="0"/>
              <a:t>2/23/2018</a:t>
            </a:fld>
            <a:endParaRPr lang="en-US"/>
          </a:p>
        </p:txBody>
      </p:sp>
      <p:sp>
        <p:nvSpPr>
          <p:cNvPr id="5" name="Footer Placeholder 4"/>
          <p:cNvSpPr>
            <a:spLocks noGrp="1"/>
          </p:cNvSpPr>
          <p:nvPr>
            <p:ph type="ftr" sz="quarter" idx="3"/>
          </p:nvPr>
        </p:nvSpPr>
        <p:spPr>
          <a:xfrm>
            <a:off x="2343151" y="8475134"/>
            <a:ext cx="2171700" cy="48683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4"/>
          </a:xfrm>
          <a:prstGeom prst="rect">
            <a:avLst/>
          </a:prstGeom>
        </p:spPr>
        <p:txBody>
          <a:bodyPr vert="horz" lIns="91440" tIns="45720" rIns="91440" bIns="45720" rtlCol="0" anchor="ctr"/>
          <a:lstStyle>
            <a:lvl1pPr algn="r">
              <a:defRPr sz="1200">
                <a:solidFill>
                  <a:schemeClr val="tx1">
                    <a:tint val="75000"/>
                  </a:schemeClr>
                </a:solidFill>
              </a:defRPr>
            </a:lvl1pPr>
          </a:lstStyle>
          <a:p>
            <a:fld id="{3007746C-A738-E64E-9C13-BDDB58B9FCAA}" type="slidenum">
              <a:rPr lang="en-US" smtClean="0"/>
              <a:t>‹#›</a:t>
            </a:fld>
            <a:endParaRPr lang="en-US"/>
          </a:p>
        </p:txBody>
      </p:sp>
    </p:spTree>
    <p:extLst>
      <p:ext uri="{BB962C8B-B14F-4D97-AF65-F5344CB8AC3E}">
        <p14:creationId xmlns:p14="http://schemas.microsoft.com/office/powerpoint/2010/main" val="3052962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onedrive.live.com/view.aspx?resid=E0947849CE6A90D1!120&amp;ithint=file,pptx&amp;app=PowerPoint&amp;authkey=!ALNSNNVHKfyykhY" TargetMode="External"/><Relationship Id="rId1" Type="http://schemas.openxmlformats.org/officeDocument/2006/relationships/slideLayout" Target="../slideLayouts/slideLayout7.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13"/>
          <p:cNvSpPr/>
          <p:nvPr/>
        </p:nvSpPr>
        <p:spPr>
          <a:xfrm>
            <a:off x="5745480" y="218953"/>
            <a:ext cx="1112520" cy="880110"/>
          </a:xfrm>
          <a:prstGeom prst="rect">
            <a:avLst/>
          </a:prstGeom>
          <a:blipFill dpi="0" rotWithShape="1">
            <a:blip r:embed="rId2" cstate="print">
              <a:extLst>
                <a:ext uri="{28A0092B-C50C-407E-A947-70E740481C1C}">
                  <a14:useLocalDpi xmlns:a14="http://schemas.microsoft.com/office/drawing/2010/main"/>
                </a:ext>
              </a:extLst>
            </a:blip>
            <a:srcRect/>
            <a:stretch>
              <a:fillRect/>
            </a:stretch>
          </a:blip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مستطيل 14"/>
          <p:cNvSpPr/>
          <p:nvPr/>
        </p:nvSpPr>
        <p:spPr>
          <a:xfrm>
            <a:off x="0" y="218953"/>
            <a:ext cx="1043940" cy="948690"/>
          </a:xfrm>
          <a:prstGeom prst="rect">
            <a:avLst/>
          </a:prstGeom>
          <a:blipFill dpi="0" rotWithShape="1">
            <a:blip r:embed="rId3" cstate="print">
              <a:extLst>
                <a:ext uri="{28A0092B-C50C-407E-A947-70E740481C1C}">
                  <a14:useLocalDpi xmlns:a14="http://schemas.microsoft.com/office/drawing/2010/main"/>
                </a:ext>
              </a:extLst>
            </a:blip>
            <a:srcRect/>
            <a:stretch>
              <a:fillRect/>
            </a:stretch>
          </a:blipFill>
          <a:ln w="1905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Text Box 10"/>
          <p:cNvSpPr txBox="1"/>
          <p:nvPr/>
        </p:nvSpPr>
        <p:spPr>
          <a:xfrm>
            <a:off x="153252" y="8458200"/>
            <a:ext cx="6348986" cy="685800"/>
          </a:xfrm>
          <a:prstGeom prst="rect">
            <a:avLst/>
          </a:prstGeom>
          <a:noFill/>
          <a:ln w="6350">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100" b="1" dirty="0">
                <a:effectLst/>
                <a:latin typeface="Tahoma"/>
                <a:ea typeface="Times New Roman"/>
                <a:cs typeface="Tahoma"/>
              </a:rPr>
              <a:t>•</a:t>
            </a:r>
            <a:r>
              <a:rPr lang="en-US" sz="1100" b="1" dirty="0">
                <a:effectLst/>
                <a:latin typeface="Century Schoolbook"/>
                <a:ea typeface="Times New Roman"/>
                <a:cs typeface="Times New Roman"/>
              </a:rPr>
              <a:t> </a:t>
            </a:r>
            <a:r>
              <a:rPr lang="en-US" sz="1100" dirty="0">
                <a:effectLst/>
                <a:latin typeface="Tahoma"/>
                <a:ea typeface="Calibri"/>
                <a:cs typeface="Tahoma"/>
              </a:rPr>
              <a:t>Black: Doctors’ slides.</a:t>
            </a:r>
            <a:r>
              <a:rPr lang="en-US" sz="1100" dirty="0">
                <a:solidFill>
                  <a:srgbClr val="C00000"/>
                </a:solidFill>
                <a:effectLst/>
                <a:latin typeface="Tahoma"/>
                <a:ea typeface="Calibri"/>
                <a:cs typeface="Tahoma"/>
              </a:rPr>
              <a:t>     </a:t>
            </a:r>
            <a:r>
              <a:rPr lang="en-US" sz="1100" b="1" dirty="0">
                <a:effectLst/>
                <a:latin typeface="Tahoma"/>
                <a:ea typeface="Times New Roman"/>
                <a:cs typeface="Tahoma"/>
              </a:rPr>
              <a:t>• </a:t>
            </a:r>
            <a:r>
              <a:rPr lang="en-US" sz="1100" dirty="0">
                <a:solidFill>
                  <a:srgbClr val="FF0000"/>
                </a:solidFill>
                <a:effectLst/>
                <a:latin typeface="Tahoma"/>
                <a:ea typeface="Calibri"/>
                <a:cs typeface="Tahoma"/>
              </a:rPr>
              <a:t>Red: Important!     </a:t>
            </a:r>
            <a:r>
              <a:rPr lang="en-US" sz="1100" b="1" dirty="0">
                <a:effectLst/>
                <a:latin typeface="Tahoma"/>
                <a:ea typeface="Times New Roman"/>
                <a:cs typeface="Tahoma"/>
              </a:rPr>
              <a:t>• </a:t>
            </a:r>
            <a:r>
              <a:rPr lang="en-US" sz="1100" dirty="0">
                <a:solidFill>
                  <a:srgbClr val="76923C"/>
                </a:solidFill>
                <a:effectLst/>
                <a:latin typeface="Tahoma"/>
                <a:ea typeface="Calibri"/>
                <a:cs typeface="Tahoma"/>
              </a:rPr>
              <a:t>Light Green: </a:t>
            </a:r>
            <a:r>
              <a:rPr lang="en-US" sz="1100" dirty="0">
                <a:solidFill>
                  <a:srgbClr val="75923C"/>
                </a:solidFill>
                <a:effectLst/>
                <a:latin typeface="Tahoma"/>
                <a:ea typeface="Calibri"/>
                <a:cs typeface="Tahoma"/>
              </a:rPr>
              <a:t>Doctors</a:t>
            </a:r>
            <a:r>
              <a:rPr lang="en-US" sz="1100" dirty="0">
                <a:solidFill>
                  <a:srgbClr val="76923C"/>
                </a:solidFill>
                <a:effectLst/>
                <a:latin typeface="Tahoma"/>
                <a:ea typeface="Calibri"/>
                <a:cs typeface="Tahoma"/>
              </a:rPr>
              <a:t>’ notes     </a:t>
            </a:r>
            <a:r>
              <a:rPr lang="en-US" sz="1100" b="1" dirty="0">
                <a:effectLst/>
                <a:latin typeface="Tahoma"/>
                <a:ea typeface="Times New Roman"/>
                <a:cs typeface="Tahoma"/>
              </a:rPr>
              <a:t>• </a:t>
            </a:r>
            <a:r>
              <a:rPr lang="en-US" sz="1100" dirty="0">
                <a:solidFill>
                  <a:srgbClr val="7F7F7F"/>
                </a:solidFill>
                <a:effectLst/>
                <a:latin typeface="Tahoma"/>
                <a:ea typeface="Calibri"/>
                <a:cs typeface="Tahoma"/>
              </a:rPr>
              <a:t>Grey: Extra.</a:t>
            </a:r>
            <a:r>
              <a:rPr lang="en-US" sz="1100" dirty="0">
                <a:solidFill>
                  <a:srgbClr val="C00000"/>
                </a:solidFill>
                <a:effectLst/>
                <a:latin typeface="Tahoma"/>
                <a:ea typeface="Calibri"/>
                <a:cs typeface="Tahoma"/>
              </a:rPr>
              <a:t>     </a:t>
            </a:r>
            <a:r>
              <a:rPr lang="en-US" sz="1100" b="1" dirty="0">
                <a:effectLst/>
                <a:latin typeface="Tahoma"/>
                <a:ea typeface="Times New Roman"/>
                <a:cs typeface="Tahoma"/>
              </a:rPr>
              <a:t>• </a:t>
            </a:r>
            <a:r>
              <a:rPr lang="en-US" sz="1100" i="1" dirty="0">
                <a:effectLst/>
                <a:latin typeface="Tahoma"/>
                <a:ea typeface="Calibri"/>
                <a:cs typeface="Tahoma"/>
              </a:rPr>
              <a:t>Italic black: New terminology.</a:t>
            </a:r>
            <a:endParaRPr lang="en-US" sz="1100" dirty="0">
              <a:effectLst/>
              <a:latin typeface="Calibri"/>
              <a:ea typeface="Calibri"/>
              <a:cs typeface="Arial"/>
            </a:endParaRPr>
          </a:p>
        </p:txBody>
      </p:sp>
      <p:cxnSp>
        <p:nvCxnSpPr>
          <p:cNvPr id="9" name="Straight Connector 8"/>
          <p:cNvCxnSpPr/>
          <p:nvPr/>
        </p:nvCxnSpPr>
        <p:spPr>
          <a:xfrm>
            <a:off x="1352722" y="4654282"/>
            <a:ext cx="4114800" cy="0"/>
          </a:xfrm>
          <a:prstGeom prst="line">
            <a:avLst/>
          </a:prstGeom>
        </p:spPr>
        <p:style>
          <a:lnRef idx="1">
            <a:schemeClr val="dk1"/>
          </a:lnRef>
          <a:fillRef idx="0">
            <a:schemeClr val="dk1"/>
          </a:fillRef>
          <a:effectRef idx="0">
            <a:schemeClr val="dk1"/>
          </a:effectRef>
          <a:fontRef idx="minor">
            <a:schemeClr val="tx1"/>
          </a:fontRef>
        </p:style>
      </p:cxnSp>
      <p:sp>
        <p:nvSpPr>
          <p:cNvPr id="10" name="Text Box 5"/>
          <p:cNvSpPr txBox="1"/>
          <p:nvPr/>
        </p:nvSpPr>
        <p:spPr>
          <a:xfrm>
            <a:off x="1134745" y="4729267"/>
            <a:ext cx="4610735" cy="765493"/>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4000" dirty="0" smtClean="0">
                <a:effectLst/>
                <a:latin typeface="Tahoma" charset="0"/>
                <a:ea typeface="Tahoma" charset="0"/>
                <a:cs typeface="Tahoma" charset="0"/>
              </a:rPr>
              <a:t>Diabetes Mellitus</a:t>
            </a:r>
            <a:endParaRPr lang="en-US" sz="4000" dirty="0">
              <a:effectLst/>
              <a:latin typeface="Tahoma" charset="0"/>
              <a:ea typeface="Tahoma" charset="0"/>
              <a:cs typeface="Tahoma" charset="0"/>
            </a:endParaRPr>
          </a:p>
        </p:txBody>
      </p:sp>
      <p:sp>
        <p:nvSpPr>
          <p:cNvPr id="12" name="Text Box 7"/>
          <p:cNvSpPr txBox="1"/>
          <p:nvPr/>
        </p:nvSpPr>
        <p:spPr>
          <a:xfrm>
            <a:off x="153252" y="5465494"/>
            <a:ext cx="5314270" cy="2403519"/>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400" b="1" dirty="0">
                <a:effectLst/>
                <a:latin typeface="Tahoma"/>
                <a:ea typeface="Calibri"/>
                <a:cs typeface="Tahoma"/>
              </a:rPr>
              <a:t>Objectives</a:t>
            </a:r>
            <a:r>
              <a:rPr lang="en-US" sz="1400" dirty="0">
                <a:effectLst/>
                <a:latin typeface="Tahoma"/>
                <a:ea typeface="Calibri"/>
                <a:cs typeface="Tahoma"/>
              </a:rPr>
              <a:t>:</a:t>
            </a:r>
            <a:endParaRPr lang="en-US" sz="1100" dirty="0">
              <a:effectLst/>
              <a:latin typeface="Calibri"/>
              <a:ea typeface="Calibri"/>
              <a:cs typeface="Arial"/>
            </a:endParaRPr>
          </a:p>
          <a:p>
            <a:pPr marL="0" marR="0">
              <a:lnSpc>
                <a:spcPct val="115000"/>
              </a:lnSpc>
              <a:spcBef>
                <a:spcPts val="0"/>
              </a:spcBef>
              <a:spcAft>
                <a:spcPts val="0"/>
              </a:spcAft>
            </a:pPr>
            <a:endParaRPr lang="en-US" sz="1100" dirty="0">
              <a:effectLst/>
              <a:latin typeface="Calibri"/>
              <a:ea typeface="Calibri"/>
              <a:cs typeface="Arial"/>
            </a:endParaRPr>
          </a:p>
          <a:p>
            <a:pPr marL="171450" marR="0" indent="-171450">
              <a:lnSpc>
                <a:spcPct val="115000"/>
              </a:lnSpc>
              <a:spcBef>
                <a:spcPts val="0"/>
              </a:spcBef>
              <a:spcAft>
                <a:spcPts val="1000"/>
              </a:spcAft>
              <a:buFont typeface="Wingdings" charset="2"/>
              <a:buChar char="§"/>
            </a:pPr>
            <a:r>
              <a:rPr lang="en-US" sz="1400" dirty="0" smtClean="0">
                <a:effectLst/>
                <a:latin typeface="Tahoma" charset="0"/>
                <a:ea typeface="Tahoma" charset="0"/>
                <a:cs typeface="Tahoma" charset="0"/>
              </a:rPr>
              <a:t>Understand the structure of pancreas and have a basic </a:t>
            </a:r>
            <a:r>
              <a:rPr lang="en-US" sz="1400" dirty="0" err="1" smtClean="0">
                <a:effectLst/>
                <a:latin typeface="Tahoma" charset="0"/>
                <a:ea typeface="Tahoma" charset="0"/>
                <a:cs typeface="Tahoma" charset="0"/>
              </a:rPr>
              <a:t>understandidng</a:t>
            </a:r>
            <a:r>
              <a:rPr lang="en-US" sz="1400" dirty="0" smtClean="0">
                <a:effectLst/>
                <a:latin typeface="Tahoma" charset="0"/>
                <a:ea typeface="Tahoma" charset="0"/>
                <a:cs typeface="Tahoma" charset="0"/>
              </a:rPr>
              <a:t> of its function </a:t>
            </a:r>
          </a:p>
          <a:p>
            <a:pPr marL="171450" marR="0" indent="-171450">
              <a:lnSpc>
                <a:spcPct val="115000"/>
              </a:lnSpc>
              <a:spcBef>
                <a:spcPts val="0"/>
              </a:spcBef>
              <a:spcAft>
                <a:spcPts val="1000"/>
              </a:spcAft>
              <a:buFont typeface="Wingdings" charset="2"/>
              <a:buChar char="§"/>
            </a:pPr>
            <a:r>
              <a:rPr lang="en-US" sz="1400" dirty="0" smtClean="0">
                <a:latin typeface="Tahoma" charset="0"/>
                <a:ea typeface="Tahoma" charset="0"/>
                <a:cs typeface="Tahoma" charset="0"/>
              </a:rPr>
              <a:t>Understand the pathogenesis and major </a:t>
            </a:r>
            <a:r>
              <a:rPr lang="en-US" sz="1400" dirty="0" err="1" smtClean="0">
                <a:latin typeface="Tahoma" charset="0"/>
                <a:ea typeface="Tahoma" charset="0"/>
                <a:cs typeface="Tahoma" charset="0"/>
              </a:rPr>
              <a:t>histopathalogical</a:t>
            </a:r>
            <a:r>
              <a:rPr lang="en-US" sz="1400" dirty="0" smtClean="0">
                <a:latin typeface="Tahoma" charset="0"/>
                <a:ea typeface="Tahoma" charset="0"/>
                <a:cs typeface="Tahoma" charset="0"/>
              </a:rPr>
              <a:t> changes seen in diabetes mellitus type 1 and type 2 </a:t>
            </a:r>
          </a:p>
          <a:p>
            <a:pPr marL="171450" marR="0" indent="-171450">
              <a:lnSpc>
                <a:spcPct val="115000"/>
              </a:lnSpc>
              <a:spcBef>
                <a:spcPts val="0"/>
              </a:spcBef>
              <a:spcAft>
                <a:spcPts val="1000"/>
              </a:spcAft>
              <a:buFont typeface="Wingdings" charset="2"/>
              <a:buChar char="§"/>
            </a:pPr>
            <a:r>
              <a:rPr lang="en-US" sz="1400" dirty="0" smtClean="0">
                <a:effectLst/>
                <a:latin typeface="Tahoma" charset="0"/>
                <a:ea typeface="Tahoma" charset="0"/>
                <a:cs typeface="Tahoma" charset="0"/>
              </a:rPr>
              <a:t>Recognize the major complications of diabetes mellitus </a:t>
            </a:r>
            <a:endParaRPr lang="en-US" sz="1400" dirty="0">
              <a:effectLst/>
              <a:latin typeface="Tahoma" charset="0"/>
              <a:ea typeface="Tahoma" charset="0"/>
              <a:cs typeface="Tahoma" charset="0"/>
            </a:endParaRPr>
          </a:p>
          <a:p>
            <a:pPr marL="0" marR="0">
              <a:lnSpc>
                <a:spcPct val="115000"/>
              </a:lnSpc>
              <a:spcBef>
                <a:spcPts val="0"/>
              </a:spcBef>
              <a:spcAft>
                <a:spcPts val="1000"/>
              </a:spcAft>
            </a:pPr>
            <a:r>
              <a:rPr lang="en-US" sz="1200" dirty="0">
                <a:effectLst/>
                <a:latin typeface="Tahoma"/>
                <a:ea typeface="Calibri"/>
                <a:cs typeface="Tahoma"/>
              </a:rPr>
              <a:t> </a:t>
            </a:r>
            <a:endParaRPr lang="en-US" sz="1100" dirty="0">
              <a:effectLst/>
              <a:latin typeface="Calibri"/>
              <a:ea typeface="Calibri"/>
              <a:cs typeface="Arial"/>
            </a:endParaRPr>
          </a:p>
          <a:p>
            <a:pPr marL="0" marR="0">
              <a:lnSpc>
                <a:spcPct val="115000"/>
              </a:lnSpc>
              <a:spcBef>
                <a:spcPts val="0"/>
              </a:spcBef>
              <a:spcAft>
                <a:spcPts val="0"/>
              </a:spcAft>
            </a:pPr>
            <a:r>
              <a:rPr lang="en-US" sz="1200" dirty="0">
                <a:effectLst/>
                <a:latin typeface="Tahoma"/>
                <a:ea typeface="Calibri"/>
                <a:cs typeface="Tahoma"/>
              </a:rPr>
              <a:t> </a:t>
            </a:r>
            <a:endParaRPr lang="en-US" sz="1100" dirty="0">
              <a:effectLst/>
              <a:latin typeface="Calibri"/>
              <a:ea typeface="Calibri"/>
              <a:cs typeface="Arial"/>
            </a:endParaRPr>
          </a:p>
          <a:p>
            <a:pPr marL="228600" marR="0">
              <a:lnSpc>
                <a:spcPct val="115000"/>
              </a:lnSpc>
              <a:spcBef>
                <a:spcPts val="0"/>
              </a:spcBef>
              <a:spcAft>
                <a:spcPts val="0"/>
              </a:spcAft>
            </a:pPr>
            <a:r>
              <a:rPr lang="en-US" sz="1200" dirty="0">
                <a:effectLst/>
                <a:latin typeface="Tahoma"/>
                <a:ea typeface="Calibri"/>
                <a:cs typeface="Tahoma"/>
              </a:rPr>
              <a:t> </a:t>
            </a:r>
            <a:endParaRPr lang="en-US" sz="1100" dirty="0">
              <a:effectLst/>
              <a:latin typeface="Calibri"/>
              <a:ea typeface="Calibri"/>
              <a:cs typeface="Arial"/>
            </a:endParaRPr>
          </a:p>
          <a:p>
            <a:pPr marL="457200" marR="0">
              <a:lnSpc>
                <a:spcPct val="115000"/>
              </a:lnSpc>
              <a:spcBef>
                <a:spcPts val="0"/>
              </a:spcBef>
              <a:spcAft>
                <a:spcPts val="1000"/>
              </a:spcAft>
            </a:pPr>
            <a:r>
              <a:rPr lang="en-US" sz="1000" dirty="0">
                <a:effectLst/>
                <a:latin typeface="Tahoma"/>
                <a:ea typeface="Calibri"/>
                <a:cs typeface="Tahoma"/>
              </a:rPr>
              <a:t> </a:t>
            </a:r>
            <a:endParaRPr lang="en-US" sz="1100" dirty="0">
              <a:effectLst/>
              <a:latin typeface="Calibri"/>
              <a:ea typeface="Calibri"/>
              <a:cs typeface="Arial"/>
            </a:endParaRPr>
          </a:p>
        </p:txBody>
      </p:sp>
      <p:cxnSp>
        <p:nvCxnSpPr>
          <p:cNvPr id="13" name="Straight Connector 12"/>
          <p:cNvCxnSpPr/>
          <p:nvPr/>
        </p:nvCxnSpPr>
        <p:spPr>
          <a:xfrm flipH="1">
            <a:off x="6529070" y="13844270"/>
            <a:ext cx="1600200" cy="0"/>
          </a:xfrm>
          <a:prstGeom prst="line">
            <a:avLst/>
          </a:prstGeom>
          <a:noFill/>
          <a:ln w="3175" cap="flat" cmpd="sng" algn="ctr">
            <a:solidFill>
              <a:schemeClr val="tx1">
                <a:lumMod val="50000"/>
                <a:lumOff val="50000"/>
              </a:schemeClr>
            </a:solidFill>
            <a:prstDash val="solid"/>
            <a:headEnd type="none"/>
            <a:tailEnd type="none"/>
          </a:ln>
          <a:effectLst/>
        </p:spPr>
      </p:cxnSp>
      <p:cxnSp>
        <p:nvCxnSpPr>
          <p:cNvPr id="14" name="Straight Connector 13"/>
          <p:cNvCxnSpPr/>
          <p:nvPr/>
        </p:nvCxnSpPr>
        <p:spPr>
          <a:xfrm flipH="1">
            <a:off x="6681470" y="13996670"/>
            <a:ext cx="1600200" cy="0"/>
          </a:xfrm>
          <a:prstGeom prst="line">
            <a:avLst/>
          </a:prstGeom>
          <a:noFill/>
          <a:ln w="3175" cap="flat" cmpd="sng" algn="ctr">
            <a:solidFill>
              <a:schemeClr val="tx1">
                <a:lumMod val="50000"/>
                <a:lumOff val="50000"/>
              </a:schemeClr>
            </a:solidFill>
            <a:prstDash val="solid"/>
            <a:headEnd type="none"/>
            <a:tailEnd type="none"/>
          </a:ln>
          <a:effectLst/>
        </p:spPr>
      </p:cxnSp>
      <p:pic>
        <p:nvPicPr>
          <p:cNvPr id="15" name="Picture 14" descr="97a13808-c4bc-4bd1-917c-1a941d5ac582 copy.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7731" y="0"/>
            <a:ext cx="3476002" cy="4522827"/>
          </a:xfrm>
          <a:prstGeom prst="rect">
            <a:avLst/>
          </a:prstGeom>
        </p:spPr>
      </p:pic>
    </p:spTree>
    <p:extLst>
      <p:ext uri="{BB962C8B-B14F-4D97-AF65-F5344CB8AC3E}">
        <p14:creationId xmlns:p14="http://schemas.microsoft.com/office/powerpoint/2010/main" val="17038339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26" y="160517"/>
            <a:ext cx="4686300" cy="337116"/>
          </a:xfrm>
        </p:spPr>
        <p:txBody>
          <a:bodyPr>
            <a:noAutofit/>
          </a:bodyPr>
          <a:lstStyle/>
          <a:p>
            <a:pPr algn="l"/>
            <a:r>
              <a:rPr lang="en-US" sz="1800" b="1" dirty="0" smtClean="0">
                <a:latin typeface="Tahoma" charset="0"/>
                <a:ea typeface="Tahoma" charset="0"/>
                <a:cs typeface="Tahoma" charset="0"/>
              </a:rPr>
              <a:t>Clinical </a:t>
            </a:r>
            <a:r>
              <a:rPr lang="en-US" sz="1800" b="1" dirty="0" err="1" smtClean="0">
                <a:latin typeface="Tahoma" charset="0"/>
                <a:ea typeface="Tahoma" charset="0"/>
                <a:cs typeface="Tahoma" charset="0"/>
              </a:rPr>
              <a:t>manifistations</a:t>
            </a:r>
            <a:endParaRPr lang="en-US" sz="1800" b="1" dirty="0">
              <a:latin typeface="Tahoma" charset="0"/>
              <a:ea typeface="Tahoma" charset="0"/>
              <a:cs typeface="Tahoma" charset="0"/>
            </a:endParaRPr>
          </a:p>
        </p:txBody>
      </p:sp>
      <p:sp>
        <p:nvSpPr>
          <p:cNvPr id="4" name="TextBox 3"/>
          <p:cNvSpPr txBox="1"/>
          <p:nvPr/>
        </p:nvSpPr>
        <p:spPr>
          <a:xfrm>
            <a:off x="526659" y="930856"/>
            <a:ext cx="6110114" cy="3108543"/>
          </a:xfrm>
          <a:prstGeom prst="rect">
            <a:avLst/>
          </a:prstGeom>
          <a:noFill/>
        </p:spPr>
        <p:txBody>
          <a:bodyPr wrap="square" rtlCol="0">
            <a:spAutoFit/>
          </a:bodyPr>
          <a:lstStyle/>
          <a:p>
            <a:r>
              <a:rPr lang="en-US" sz="1400" dirty="0">
                <a:latin typeface="Tahoma" panose="020B0604030504040204" pitchFamily="34" charset="0"/>
                <a:ea typeface="Tahoma" panose="020B0604030504040204" pitchFamily="34" charset="0"/>
                <a:cs typeface="Tahoma" panose="020B0604030504040204" pitchFamily="34" charset="0"/>
              </a:rPr>
              <a:t>the classic triad of diabetes: </a:t>
            </a:r>
            <a:endParaRPr lang="en-US" sz="1400" dirty="0" smtClean="0">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charset="2"/>
              <a:buChar char="Ø"/>
            </a:pPr>
            <a:r>
              <a:rPr lang="en-US" sz="1400" dirty="0" smtClean="0">
                <a:latin typeface="Tahoma" panose="020B0604030504040204" pitchFamily="34" charset="0"/>
                <a:ea typeface="Tahoma" panose="020B0604030504040204" pitchFamily="34" charset="0"/>
                <a:cs typeface="Tahoma" panose="020B0604030504040204" pitchFamily="34" charset="0"/>
              </a:rPr>
              <a:t>Polyuria </a:t>
            </a:r>
          </a:p>
          <a:p>
            <a:pPr marL="285750" indent="-285750">
              <a:buFont typeface="Wingdings" charset="2"/>
              <a:buChar char="Ø"/>
            </a:pPr>
            <a:r>
              <a:rPr lang="en-US" sz="1400" dirty="0" smtClean="0">
                <a:latin typeface="Tahoma" panose="020B0604030504040204" pitchFamily="34" charset="0"/>
                <a:ea typeface="Tahoma" panose="020B0604030504040204" pitchFamily="34" charset="0"/>
                <a:cs typeface="Tahoma" panose="020B0604030504040204" pitchFamily="34" charset="0"/>
              </a:rPr>
              <a:t>Polydipsia</a:t>
            </a:r>
          </a:p>
          <a:p>
            <a:pPr marL="285750" indent="-285750">
              <a:buFont typeface="Wingdings" charset="2"/>
              <a:buChar char="Ø"/>
            </a:pPr>
            <a:r>
              <a:rPr lang="en-US" sz="1400" dirty="0" smtClean="0">
                <a:latin typeface="Tahoma" panose="020B0604030504040204" pitchFamily="34" charset="0"/>
                <a:ea typeface="Tahoma" panose="020B0604030504040204" pitchFamily="34" charset="0"/>
                <a:cs typeface="Tahoma" panose="020B0604030504040204" pitchFamily="34" charset="0"/>
              </a:rPr>
              <a:t>Polyphagia</a:t>
            </a:r>
          </a:p>
          <a:p>
            <a:pPr marL="285750" indent="-285750">
              <a:buFont typeface="Wingdings" charset="2"/>
              <a:buChar char="Ø"/>
            </a:pPr>
            <a:endParaRPr lang="en-US" sz="1400" dirty="0" smtClean="0">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charset="2"/>
              <a:buChar char="q"/>
            </a:pPr>
            <a:r>
              <a:rPr lang="en-US" sz="1400" dirty="0" smtClean="0">
                <a:latin typeface="Tahoma" panose="020B0604030504040204" pitchFamily="34" charset="0"/>
                <a:ea typeface="Tahoma" panose="020B0604030504040204" pitchFamily="34" charset="0"/>
                <a:cs typeface="Tahoma" panose="020B0604030504040204" pitchFamily="34" charset="0"/>
              </a:rPr>
              <a:t> </a:t>
            </a:r>
            <a:r>
              <a:rPr lang="en-US" sz="1400" dirty="0">
                <a:latin typeface="Tahoma" panose="020B0604030504040204" pitchFamily="34" charset="0"/>
                <a:ea typeface="Tahoma" panose="020B0604030504040204" pitchFamily="34" charset="0"/>
                <a:cs typeface="Tahoma" panose="020B0604030504040204" pitchFamily="34" charset="0"/>
              </a:rPr>
              <a:t>Despite the increased appetite, </a:t>
            </a: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catabolic effects prevail</a:t>
            </a:r>
            <a:r>
              <a:rPr lang="en-US" sz="1400" dirty="0">
                <a:latin typeface="Tahoma" panose="020B0604030504040204" pitchFamily="34" charset="0"/>
                <a:ea typeface="Tahoma" panose="020B0604030504040204" pitchFamily="34" charset="0"/>
                <a:cs typeface="Tahoma" panose="020B0604030504040204" pitchFamily="34" charset="0"/>
              </a:rPr>
              <a:t>, resulting in weight loss and muscle weakness.</a:t>
            </a:r>
          </a:p>
          <a:p>
            <a:pPr marL="342900" indent="-342900">
              <a:buFont typeface="Wingdings" charset="2"/>
              <a:buChar char="q"/>
            </a:pPr>
            <a:r>
              <a:rPr lang="en-US" sz="1400" dirty="0" smtClean="0">
                <a:latin typeface="Tahoma" panose="020B0604030504040204" pitchFamily="34" charset="0"/>
                <a:ea typeface="Tahoma" panose="020B0604030504040204" pitchFamily="34" charset="0"/>
                <a:cs typeface="Tahoma" panose="020B0604030504040204" pitchFamily="34" charset="0"/>
              </a:rPr>
              <a:t>In </a:t>
            </a:r>
            <a:r>
              <a:rPr lang="en-US" sz="1400" dirty="0">
                <a:latin typeface="Tahoma" panose="020B0604030504040204" pitchFamily="34" charset="0"/>
                <a:ea typeface="Tahoma" panose="020B0604030504040204" pitchFamily="34" charset="0"/>
                <a:cs typeface="Tahoma" panose="020B0604030504040204" pitchFamily="34" charset="0"/>
              </a:rPr>
              <a:t>patients with type 1 diabetes, deviations from normal dietary intake, unusual physical activity, infection, or any other forms of </a:t>
            </a: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stress</a:t>
            </a:r>
            <a:r>
              <a:rPr lang="en-US" sz="1400" dirty="0">
                <a:latin typeface="Tahoma" panose="020B0604030504040204" pitchFamily="34" charset="0"/>
                <a:ea typeface="Tahoma" panose="020B0604030504040204" pitchFamily="34" charset="0"/>
                <a:cs typeface="Tahoma" panose="020B0604030504040204" pitchFamily="34" charset="0"/>
              </a:rPr>
              <a:t> may </a:t>
            </a: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rapidly influence the metabolic balance</a:t>
            </a:r>
            <a:r>
              <a:rPr lang="en-US" sz="1400" dirty="0">
                <a:latin typeface="Tahoma" panose="020B0604030504040204" pitchFamily="34" charset="0"/>
                <a:ea typeface="Tahoma" panose="020B0604030504040204" pitchFamily="34" charset="0"/>
                <a:cs typeface="Tahoma" panose="020B0604030504040204" pitchFamily="34" charset="0"/>
              </a:rPr>
              <a:t>, predisposing the affected person </a:t>
            </a:r>
            <a:r>
              <a:rPr lang="en-US" sz="1400" b="1" dirty="0">
                <a:solidFill>
                  <a:srgbClr val="C00000"/>
                </a:solidFill>
                <a:latin typeface="Tahoma" panose="020B0604030504040204" pitchFamily="34" charset="0"/>
                <a:ea typeface="Tahoma" panose="020B0604030504040204" pitchFamily="34" charset="0"/>
                <a:cs typeface="Tahoma" panose="020B0604030504040204" pitchFamily="34" charset="0"/>
              </a:rPr>
              <a:t>to diabetic </a:t>
            </a:r>
            <a:r>
              <a:rPr lang="en-US" sz="14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ketoacidosis</a:t>
            </a:r>
            <a:r>
              <a:rPr lang="en-US" sz="1400" b="1" baseline="300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3</a:t>
            </a:r>
            <a:r>
              <a:rPr lang="en-US" sz="14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a:t>
            </a:r>
            <a:endParaRPr lang="en-US" sz="1400" b="1" dirty="0">
              <a:solidFill>
                <a:srgbClr val="C00000"/>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Wingdings" charset="2"/>
              <a:buChar char="q"/>
            </a:pPr>
            <a:r>
              <a:rPr lang="en-US" sz="1400" dirty="0" smtClean="0">
                <a:latin typeface="Tahoma" panose="020B0604030504040204" pitchFamily="34" charset="0"/>
                <a:ea typeface="Tahoma" panose="020B0604030504040204" pitchFamily="34" charset="0"/>
                <a:cs typeface="Tahoma" panose="020B0604030504040204" pitchFamily="34" charset="0"/>
              </a:rPr>
              <a:t>The </a:t>
            </a:r>
            <a:r>
              <a:rPr lang="en-US" sz="1400" dirty="0">
                <a:latin typeface="Tahoma" panose="020B0604030504040204" pitchFamily="34" charset="0"/>
                <a:ea typeface="Tahoma" panose="020B0604030504040204" pitchFamily="34" charset="0"/>
                <a:cs typeface="Tahoma" panose="020B0604030504040204" pitchFamily="34" charset="0"/>
              </a:rPr>
              <a:t>plasma glucose usually is in the range of </a:t>
            </a: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500 to 700 mg/</a:t>
            </a:r>
            <a:r>
              <a:rPr lang="en-US" sz="1400" dirty="0" err="1">
                <a:solidFill>
                  <a:srgbClr val="C00000"/>
                </a:solidFill>
                <a:latin typeface="Tahoma" panose="020B0604030504040204" pitchFamily="34" charset="0"/>
                <a:ea typeface="Tahoma" panose="020B0604030504040204" pitchFamily="34" charset="0"/>
                <a:cs typeface="Tahoma" panose="020B0604030504040204" pitchFamily="34" charset="0"/>
              </a:rPr>
              <a:t>dL</a:t>
            </a:r>
            <a:r>
              <a:rPr lang="en-US" sz="1400" dirty="0">
                <a:latin typeface="Tahoma" panose="020B0604030504040204" pitchFamily="34" charset="0"/>
                <a:ea typeface="Tahoma" panose="020B0604030504040204" pitchFamily="34" charset="0"/>
                <a:cs typeface="Tahoma" panose="020B0604030504040204" pitchFamily="34" charset="0"/>
              </a:rPr>
              <a:t> </a:t>
            </a:r>
          </a:p>
          <a:p>
            <a:pPr marL="285750" indent="-285750">
              <a:buFont typeface="Wingdings" charset="2"/>
              <a:buChar char="q"/>
            </a:pPr>
            <a:r>
              <a:rPr lang="en-US" sz="1400" dirty="0" smtClean="0">
                <a:latin typeface="Tahoma" panose="020B0604030504040204" pitchFamily="34" charset="0"/>
                <a:ea typeface="Tahoma" panose="020B0604030504040204" pitchFamily="34" charset="0"/>
                <a:cs typeface="Tahoma" panose="020B0604030504040204" pitchFamily="34" charset="0"/>
              </a:rPr>
              <a:t>The </a:t>
            </a:r>
            <a:r>
              <a:rPr lang="en-US" sz="1400" dirty="0">
                <a:latin typeface="Tahoma" panose="020B0604030504040204" pitchFamily="34" charset="0"/>
                <a:ea typeface="Tahoma" panose="020B0604030504040204" pitchFamily="34" charset="0"/>
                <a:cs typeface="Tahoma" panose="020B0604030504040204" pitchFamily="34" charset="0"/>
              </a:rPr>
              <a:t>marked hyperglycemia causes an </a:t>
            </a: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osmotic diuresis and dehydration </a:t>
            </a:r>
            <a:r>
              <a:rPr lang="en-US" sz="1400" dirty="0">
                <a:latin typeface="Tahoma" panose="020B0604030504040204" pitchFamily="34" charset="0"/>
                <a:ea typeface="Tahoma" panose="020B0604030504040204" pitchFamily="34" charset="0"/>
                <a:cs typeface="Tahoma" panose="020B0604030504040204" pitchFamily="34" charset="0"/>
              </a:rPr>
              <a:t>characteristic of the </a:t>
            </a:r>
            <a:r>
              <a:rPr lang="en-US" sz="1400" dirty="0" err="1">
                <a:latin typeface="Tahoma" panose="020B0604030504040204" pitchFamily="34" charset="0"/>
                <a:ea typeface="Tahoma" panose="020B0604030504040204" pitchFamily="34" charset="0"/>
                <a:cs typeface="Tahoma" panose="020B0604030504040204" pitchFamily="34" charset="0"/>
              </a:rPr>
              <a:t>ketoacidotic</a:t>
            </a:r>
            <a:r>
              <a:rPr lang="en-US" sz="1400" dirty="0">
                <a:latin typeface="Tahoma" panose="020B0604030504040204" pitchFamily="34" charset="0"/>
                <a:ea typeface="Tahoma" panose="020B0604030504040204" pitchFamily="34" charset="0"/>
                <a:cs typeface="Tahoma" panose="020B0604030504040204" pitchFamily="34" charset="0"/>
              </a:rPr>
              <a:t> state. </a:t>
            </a:r>
          </a:p>
        </p:txBody>
      </p:sp>
      <p:sp>
        <p:nvSpPr>
          <p:cNvPr id="5" name="TextBox 4"/>
          <p:cNvSpPr txBox="1"/>
          <p:nvPr/>
        </p:nvSpPr>
        <p:spPr>
          <a:xfrm>
            <a:off x="0" y="8429535"/>
            <a:ext cx="5649686" cy="1200329"/>
          </a:xfrm>
          <a:prstGeom prst="rect">
            <a:avLst/>
          </a:prstGeom>
          <a:noFill/>
        </p:spPr>
        <p:txBody>
          <a:bodyPr wrap="square" rtlCol="0">
            <a:spAutoFit/>
          </a:bodyPr>
          <a:lstStyle/>
          <a:p>
            <a:r>
              <a:rPr lang="en-US" sz="1200" dirty="0" smtClean="0">
                <a:solidFill>
                  <a:schemeClr val="bg1">
                    <a:lumMod val="50000"/>
                  </a:schemeClr>
                </a:solidFill>
                <a:latin typeface="Tahoma" charset="0"/>
                <a:ea typeface="Tahoma" charset="0"/>
                <a:cs typeface="Tahoma" charset="0"/>
              </a:rPr>
              <a:t>3:Without </a:t>
            </a:r>
            <a:r>
              <a:rPr lang="en-US" sz="1200" dirty="0">
                <a:solidFill>
                  <a:schemeClr val="bg1">
                    <a:lumMod val="50000"/>
                  </a:schemeClr>
                </a:solidFill>
                <a:latin typeface="Tahoma" charset="0"/>
                <a:ea typeface="Tahoma" charset="0"/>
                <a:cs typeface="Tahoma" charset="0"/>
              </a:rPr>
              <a:t>enough insulin, your body begins to break down fat as fuel. This process produces a buildup of acids in the bloodstream called ketones, eventually leading to diabetic ketoacidosis if untreated.</a:t>
            </a:r>
          </a:p>
          <a:p>
            <a:r>
              <a:rPr lang="en-US" dirty="0"/>
              <a:t/>
            </a:r>
            <a:br>
              <a:rPr lang="en-US" dirty="0"/>
            </a:br>
            <a:endParaRPr lang="en-US" dirty="0"/>
          </a:p>
        </p:txBody>
      </p:sp>
      <p:sp>
        <p:nvSpPr>
          <p:cNvPr id="6" name="TextBox 5"/>
          <p:cNvSpPr txBox="1"/>
          <p:nvPr/>
        </p:nvSpPr>
        <p:spPr>
          <a:xfrm>
            <a:off x="256674" y="561524"/>
            <a:ext cx="2139044" cy="338554"/>
          </a:xfrm>
          <a:prstGeom prst="rect">
            <a:avLst/>
          </a:prstGeom>
          <a:noFill/>
        </p:spPr>
        <p:txBody>
          <a:bodyPr wrap="square" rtlCol="0">
            <a:spAutoFit/>
          </a:bodyPr>
          <a:lstStyle/>
          <a:p>
            <a:r>
              <a:rPr lang="en-US" sz="1600" b="1" u="sng" dirty="0" smtClean="0"/>
              <a:t>DM </a:t>
            </a:r>
            <a:r>
              <a:rPr lang="en-US" sz="1600" b="1" u="sng" dirty="0">
                <a:latin typeface="Tahoma" charset="0"/>
                <a:ea typeface="Tahoma" charset="0"/>
                <a:cs typeface="Tahoma" charset="0"/>
              </a:rPr>
              <a:t>type</a:t>
            </a:r>
            <a:r>
              <a:rPr lang="en-US" sz="1600" b="1" u="sng" dirty="0" smtClean="0"/>
              <a:t> 1 : </a:t>
            </a:r>
            <a:endParaRPr lang="en-US" sz="1600" b="1" u="sng" dirty="0"/>
          </a:p>
        </p:txBody>
      </p:sp>
      <p:sp>
        <p:nvSpPr>
          <p:cNvPr id="9" name="TextBox 8"/>
          <p:cNvSpPr txBox="1"/>
          <p:nvPr/>
        </p:nvSpPr>
        <p:spPr>
          <a:xfrm>
            <a:off x="526659" y="4613105"/>
            <a:ext cx="4280608" cy="3539430"/>
          </a:xfrm>
          <a:prstGeom prst="rect">
            <a:avLst/>
          </a:prstGeom>
          <a:noFill/>
        </p:spPr>
        <p:txBody>
          <a:bodyPr wrap="square" rtlCol="0">
            <a:spAutoFit/>
          </a:bodyPr>
          <a:lstStyle/>
          <a:p>
            <a:r>
              <a:rPr lang="en-US" sz="1400" dirty="0">
                <a:latin typeface="Tahoma" panose="020B0604030504040204" pitchFamily="34" charset="0"/>
                <a:ea typeface="Tahoma" panose="020B0604030504040204" pitchFamily="34" charset="0"/>
                <a:cs typeface="Tahoma" panose="020B0604030504040204" pitchFamily="34" charset="0"/>
              </a:rPr>
              <a:t>M</a:t>
            </a:r>
            <a:r>
              <a:rPr lang="en-US" sz="1400" dirty="0" smtClean="0">
                <a:latin typeface="Tahoma" panose="020B0604030504040204" pitchFamily="34" charset="0"/>
                <a:ea typeface="Tahoma" panose="020B0604030504040204" pitchFamily="34" charset="0"/>
                <a:cs typeface="Tahoma" panose="020B0604030504040204" pitchFamily="34" charset="0"/>
              </a:rPr>
              <a:t>ay </a:t>
            </a:r>
            <a:r>
              <a:rPr lang="en-US" sz="1400" dirty="0">
                <a:latin typeface="Tahoma" panose="020B0604030504040204" pitchFamily="34" charset="0"/>
                <a:ea typeface="Tahoma" panose="020B0604030504040204" pitchFamily="34" charset="0"/>
                <a:cs typeface="Tahoma" panose="020B0604030504040204" pitchFamily="34" charset="0"/>
              </a:rPr>
              <a:t>manifest </a:t>
            </a:r>
            <a:r>
              <a:rPr lang="en-US" sz="1400" dirty="0" smtClean="0">
                <a:latin typeface="Tahoma" panose="020B0604030504040204" pitchFamily="34" charset="0"/>
                <a:ea typeface="Tahoma" panose="020B0604030504040204" pitchFamily="34" charset="0"/>
                <a:cs typeface="Tahoma" panose="020B0604030504040204" pitchFamily="34" charset="0"/>
              </a:rPr>
              <a:t>with</a:t>
            </a:r>
          </a:p>
          <a:p>
            <a:pPr marL="285750" indent="-285750">
              <a:buFont typeface="Wingdings" charset="2"/>
              <a:buChar char="Ø"/>
            </a:pPr>
            <a:r>
              <a:rPr lang="en-US" sz="1400" dirty="0" smtClean="0">
                <a:latin typeface="Tahoma" panose="020B0604030504040204" pitchFamily="34" charset="0"/>
                <a:ea typeface="Tahoma" panose="020B0604030504040204" pitchFamily="34" charset="0"/>
                <a:cs typeface="Tahoma" panose="020B0604030504040204" pitchFamily="34" charset="0"/>
              </a:rPr>
              <a:t>polyuria</a:t>
            </a:r>
          </a:p>
          <a:p>
            <a:pPr marL="285750" indent="-285750">
              <a:buFont typeface="Wingdings" charset="2"/>
              <a:buChar char="Ø"/>
            </a:pPr>
            <a:r>
              <a:rPr lang="en-US" sz="1400" dirty="0" smtClean="0">
                <a:latin typeface="Tahoma" panose="020B0604030504040204" pitchFamily="34" charset="0"/>
                <a:ea typeface="Tahoma" panose="020B0604030504040204" pitchFamily="34" charset="0"/>
                <a:cs typeface="Tahoma" panose="020B0604030504040204" pitchFamily="34" charset="0"/>
              </a:rPr>
              <a:t>polydipsia </a:t>
            </a:r>
          </a:p>
          <a:p>
            <a:endParaRPr lang="en-US" sz="1400" dirty="0" smtClean="0">
              <a:latin typeface="Tahoma" panose="020B0604030504040204" pitchFamily="34" charset="0"/>
              <a:ea typeface="Tahoma" panose="020B0604030504040204" pitchFamily="34" charset="0"/>
              <a:cs typeface="Tahoma" panose="020B0604030504040204" pitchFamily="34" charset="0"/>
            </a:endParaRPr>
          </a:p>
          <a:p>
            <a:pPr marL="285750" indent="-285750">
              <a:buSzPct val="80000"/>
              <a:buFont typeface="Wingdings" charset="2"/>
              <a:buChar char="q"/>
            </a:pPr>
            <a:r>
              <a:rPr lang="en-US" sz="1400" dirty="0" smtClean="0">
                <a:latin typeface="Tahoma" panose="020B0604030504040204" pitchFamily="34" charset="0"/>
                <a:ea typeface="Tahoma" panose="020B0604030504040204" pitchFamily="34" charset="0"/>
                <a:cs typeface="Tahoma" panose="020B0604030504040204" pitchFamily="34" charset="0"/>
              </a:rPr>
              <a:t>But </a:t>
            </a:r>
            <a:r>
              <a:rPr lang="en-US" sz="1400" dirty="0">
                <a:latin typeface="Tahoma" panose="020B0604030504040204" pitchFamily="34" charset="0"/>
                <a:ea typeface="Tahoma" panose="020B0604030504040204" pitchFamily="34" charset="0"/>
                <a:cs typeface="Tahoma" panose="020B0604030504040204" pitchFamily="34" charset="0"/>
              </a:rPr>
              <a:t>unlike in type 1 diabetes, patients often are </a:t>
            </a: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older than 40 years </a:t>
            </a:r>
            <a:r>
              <a:rPr lang="en-US" sz="1400" dirty="0">
                <a:latin typeface="Tahoma" panose="020B0604030504040204" pitchFamily="34" charset="0"/>
                <a:ea typeface="Tahoma" panose="020B0604030504040204" pitchFamily="34" charset="0"/>
                <a:cs typeface="Tahoma" panose="020B0604030504040204" pitchFamily="34" charset="0"/>
              </a:rPr>
              <a:t>and frequently are </a:t>
            </a: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obese</a:t>
            </a:r>
            <a:r>
              <a:rPr lang="en-US" sz="1400" dirty="0">
                <a:latin typeface="Tahoma" panose="020B0604030504040204" pitchFamily="34" charset="0"/>
                <a:ea typeface="Tahoma" panose="020B0604030504040204" pitchFamily="34" charset="0"/>
                <a:cs typeface="Tahoma" panose="020B0604030504040204" pitchFamily="34" charset="0"/>
              </a:rPr>
              <a:t>.</a:t>
            </a:r>
          </a:p>
          <a:p>
            <a:pPr marL="285750" indent="-285750">
              <a:buSzPct val="80000"/>
              <a:buFont typeface="Wingdings" charset="2"/>
              <a:buChar char="q"/>
            </a:pPr>
            <a:r>
              <a:rPr lang="en-US" sz="1400" dirty="0" smtClean="0">
                <a:latin typeface="Tahoma" panose="020B0604030504040204" pitchFamily="34" charset="0"/>
                <a:ea typeface="Tahoma" panose="020B0604030504040204" pitchFamily="34" charset="0"/>
                <a:cs typeface="Tahoma" panose="020B0604030504040204" pitchFamily="34" charset="0"/>
              </a:rPr>
              <a:t>In </a:t>
            </a:r>
            <a:r>
              <a:rPr lang="en-US" sz="1400" dirty="0">
                <a:latin typeface="Tahoma" panose="020B0604030504040204" pitchFamily="34" charset="0"/>
                <a:ea typeface="Tahoma" panose="020B0604030504040204" pitchFamily="34" charset="0"/>
                <a:cs typeface="Tahoma" panose="020B0604030504040204" pitchFamily="34" charset="0"/>
              </a:rPr>
              <a:t>the </a:t>
            </a: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decompensated state</a:t>
            </a:r>
            <a:r>
              <a:rPr lang="en-US" sz="1400" dirty="0">
                <a:latin typeface="Tahoma" panose="020B0604030504040204" pitchFamily="34" charset="0"/>
                <a:ea typeface="Tahoma" panose="020B0604030504040204" pitchFamily="34" charset="0"/>
                <a:cs typeface="Tahoma" panose="020B0604030504040204" pitchFamily="34" charset="0"/>
              </a:rPr>
              <a:t>, patients with type 2 diabetes may develop </a:t>
            </a: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hyperosmolar </a:t>
            </a:r>
            <a:r>
              <a:rPr lang="en-US" sz="1400" dirty="0" err="1">
                <a:solidFill>
                  <a:srgbClr val="C00000"/>
                </a:solidFill>
                <a:latin typeface="Tahoma" panose="020B0604030504040204" pitchFamily="34" charset="0"/>
                <a:ea typeface="Tahoma" panose="020B0604030504040204" pitchFamily="34" charset="0"/>
                <a:cs typeface="Tahoma" panose="020B0604030504040204" pitchFamily="34" charset="0"/>
              </a:rPr>
              <a:t>nonketotic</a:t>
            </a: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 coma</a:t>
            </a:r>
            <a:r>
              <a:rPr lang="en-US" sz="1400" dirty="0">
                <a:latin typeface="Tahoma" panose="020B0604030504040204" pitchFamily="34" charset="0"/>
                <a:ea typeface="Tahoma" panose="020B0604030504040204" pitchFamily="34" charset="0"/>
                <a:cs typeface="Tahoma" panose="020B0604030504040204" pitchFamily="34" charset="0"/>
              </a:rPr>
              <a:t>. This syndrome is engendered by </a:t>
            </a: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severe dehydration resulting from sustained osmotic diuresis and urinary fluid loss due to chronic hyperglycemia</a:t>
            </a:r>
            <a:r>
              <a:rPr lang="en-US" sz="1400" dirty="0" smtClean="0">
                <a:latin typeface="Tahoma" panose="020B0604030504040204" pitchFamily="34" charset="0"/>
                <a:ea typeface="Tahoma" panose="020B0604030504040204" pitchFamily="34" charset="0"/>
                <a:cs typeface="Tahoma" panose="020B0604030504040204" pitchFamily="34" charset="0"/>
              </a:rPr>
              <a:t>.</a:t>
            </a:r>
          </a:p>
          <a:p>
            <a:pPr marL="263525" indent="-263525">
              <a:buSzPct val="80000"/>
              <a:buFont typeface="Wingdings" charset="2"/>
              <a:buChar char="q"/>
            </a:pPr>
            <a:r>
              <a:rPr lang="en-US" sz="1400" dirty="0" smtClean="0">
                <a:latin typeface="Tahoma" panose="020B0604030504040204" pitchFamily="34" charset="0"/>
                <a:ea typeface="Tahoma" panose="020B0604030504040204" pitchFamily="34" charset="0"/>
                <a:cs typeface="Tahoma" panose="020B0604030504040204" pitchFamily="34" charset="0"/>
              </a:rPr>
              <a:t>Typically</a:t>
            </a:r>
            <a:r>
              <a:rPr lang="en-US" sz="1400" dirty="0">
                <a:latin typeface="Tahoma" panose="020B0604030504040204" pitchFamily="34" charset="0"/>
                <a:ea typeface="Tahoma" panose="020B0604030504040204" pitchFamily="34" charset="0"/>
                <a:cs typeface="Tahoma" panose="020B0604030504040204" pitchFamily="34" charset="0"/>
              </a:rPr>
              <a:t>, the affected person is an elderly diabetic who is disabled by a stroke or an infection and is unable to maintain adequate water </a:t>
            </a:r>
            <a:r>
              <a:rPr lang="en-US" sz="1400" dirty="0" smtClean="0">
                <a:latin typeface="Tahoma" panose="020B0604030504040204" pitchFamily="34" charset="0"/>
                <a:ea typeface="Tahoma" panose="020B0604030504040204" pitchFamily="34" charset="0"/>
                <a:cs typeface="Tahoma" panose="020B0604030504040204" pitchFamily="34" charset="0"/>
              </a:rPr>
              <a:t>intake.</a:t>
            </a:r>
            <a:endParaRPr lang="en-US" sz="1400" dirty="0">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a:off x="256674" y="4156975"/>
            <a:ext cx="2792186" cy="338554"/>
          </a:xfrm>
          <a:prstGeom prst="rect">
            <a:avLst/>
          </a:prstGeom>
          <a:noFill/>
        </p:spPr>
        <p:txBody>
          <a:bodyPr wrap="square" rtlCol="0">
            <a:spAutoFit/>
          </a:bodyPr>
          <a:lstStyle/>
          <a:p>
            <a:r>
              <a:rPr lang="en-US" sz="1600" b="1" u="sng" dirty="0" smtClean="0">
                <a:latin typeface="Tahoma" charset="0"/>
                <a:ea typeface="Tahoma" charset="0"/>
                <a:cs typeface="Tahoma" charset="0"/>
              </a:rPr>
              <a:t>Type 2 DM:</a:t>
            </a:r>
            <a:endParaRPr lang="en-US" sz="1600" b="1" u="sng" dirty="0">
              <a:latin typeface="Tahoma" charset="0"/>
              <a:ea typeface="Tahoma" charset="0"/>
              <a:cs typeface="Tahoma" charset="0"/>
            </a:endParaRPr>
          </a:p>
        </p:txBody>
      </p:sp>
      <p:sp>
        <p:nvSpPr>
          <p:cNvPr id="11" name="TextBox 10"/>
          <p:cNvSpPr txBox="1"/>
          <p:nvPr/>
        </p:nvSpPr>
        <p:spPr>
          <a:xfrm>
            <a:off x="4793226" y="5057046"/>
            <a:ext cx="1843548" cy="3308598"/>
          </a:xfrm>
          <a:prstGeom prst="rect">
            <a:avLst/>
          </a:prstGeom>
          <a:noFill/>
          <a:ln>
            <a:solidFill>
              <a:schemeClr val="accent1">
                <a:shade val="80000"/>
                <a:hueOff val="306247"/>
                <a:satOff val="-4392"/>
                <a:lumOff val="25615"/>
              </a:schemeClr>
            </a:solidFill>
          </a:ln>
        </p:spPr>
        <p:txBody>
          <a:bodyPr wrap="square" rtlCol="0">
            <a:spAutoFit/>
          </a:bodyPr>
          <a:lstStyle/>
          <a:p>
            <a:r>
              <a:rPr lang="en-US" sz="1100" dirty="0" smtClean="0">
                <a:solidFill>
                  <a:schemeClr val="bg1">
                    <a:lumMod val="50000"/>
                  </a:schemeClr>
                </a:solidFill>
                <a:latin typeface="Tahoma" charset="0"/>
                <a:ea typeface="Tahoma" charset="0"/>
                <a:cs typeface="Tahoma" charset="0"/>
              </a:rPr>
              <a:t>Why in type 1 diabetes patients may develop DKA , while in type 2 they don</a:t>
            </a:r>
            <a:r>
              <a:rPr lang="fr-FR" sz="1100" dirty="0" smtClean="0">
                <a:solidFill>
                  <a:schemeClr val="bg1">
                    <a:lumMod val="50000"/>
                  </a:schemeClr>
                </a:solidFill>
                <a:latin typeface="Tahoma" charset="0"/>
                <a:ea typeface="Tahoma" charset="0"/>
                <a:cs typeface="Tahoma" charset="0"/>
              </a:rPr>
              <a:t>’</a:t>
            </a:r>
            <a:r>
              <a:rPr lang="en-US" sz="1100" dirty="0" smtClean="0">
                <a:solidFill>
                  <a:schemeClr val="bg1">
                    <a:lumMod val="50000"/>
                  </a:schemeClr>
                </a:solidFill>
                <a:latin typeface="Tahoma" charset="0"/>
                <a:ea typeface="Tahoma" charset="0"/>
                <a:cs typeface="Tahoma" charset="0"/>
              </a:rPr>
              <a:t>t ? </a:t>
            </a:r>
          </a:p>
          <a:p>
            <a:r>
              <a:rPr lang="en-US" sz="1100" dirty="0" smtClean="0">
                <a:solidFill>
                  <a:schemeClr val="bg1">
                    <a:lumMod val="50000"/>
                  </a:schemeClr>
                </a:solidFill>
                <a:latin typeface="Tahoma" charset="0"/>
                <a:ea typeface="Tahoma" charset="0"/>
                <a:cs typeface="Tahoma" charset="0"/>
              </a:rPr>
              <a:t>Because in Type 1 DM we </a:t>
            </a:r>
            <a:r>
              <a:rPr lang="en-US" sz="1100" dirty="0" err="1" smtClean="0">
                <a:solidFill>
                  <a:schemeClr val="bg1">
                    <a:lumMod val="50000"/>
                  </a:schemeClr>
                </a:solidFill>
                <a:latin typeface="Tahoma" charset="0"/>
                <a:ea typeface="Tahoma" charset="0"/>
                <a:cs typeface="Tahoma" charset="0"/>
              </a:rPr>
              <a:t>dont</a:t>
            </a:r>
            <a:r>
              <a:rPr lang="en-US" sz="1100" dirty="0" smtClean="0">
                <a:solidFill>
                  <a:schemeClr val="bg1">
                    <a:lumMod val="50000"/>
                  </a:schemeClr>
                </a:solidFill>
                <a:latin typeface="Tahoma" charset="0"/>
                <a:ea typeface="Tahoma" charset="0"/>
                <a:cs typeface="Tahoma" charset="0"/>
              </a:rPr>
              <a:t> have any insulin , so the cells are not receiving any glucose . Our body then has to convert fat into ketone bodies to supply the cells with </a:t>
            </a:r>
            <a:r>
              <a:rPr lang="en-US" sz="1100" dirty="0" err="1" smtClean="0">
                <a:solidFill>
                  <a:schemeClr val="bg1">
                    <a:lumMod val="50000"/>
                  </a:schemeClr>
                </a:solidFill>
                <a:latin typeface="Tahoma" charset="0"/>
                <a:ea typeface="Tahoma" charset="0"/>
                <a:cs typeface="Tahoma" charset="0"/>
              </a:rPr>
              <a:t>inurjy</a:t>
            </a:r>
            <a:r>
              <a:rPr lang="en-US" sz="1100" dirty="0" smtClean="0">
                <a:solidFill>
                  <a:schemeClr val="bg1">
                    <a:lumMod val="50000"/>
                  </a:schemeClr>
                </a:solidFill>
                <a:latin typeface="Tahoma" charset="0"/>
                <a:ea typeface="Tahoma" charset="0"/>
                <a:cs typeface="Tahoma" charset="0"/>
              </a:rPr>
              <a:t>  , and the left amount of ketone bodies will be accumulated in blood and cause it to be acidic . Unlike type 2 diabetes where you have ”RELATIVE” amount of insulin . </a:t>
            </a:r>
            <a:endParaRPr lang="en-US" sz="1100" dirty="0">
              <a:solidFill>
                <a:schemeClr val="bg1">
                  <a:lumMod val="50000"/>
                </a:schemeClr>
              </a:solidFill>
              <a:latin typeface="Tahoma" charset="0"/>
              <a:ea typeface="Tahoma" charset="0"/>
              <a:cs typeface="Tahoma" charset="0"/>
            </a:endParaRPr>
          </a:p>
        </p:txBody>
      </p:sp>
    </p:spTree>
    <p:extLst>
      <p:ext uri="{BB962C8B-B14F-4D97-AF65-F5344CB8AC3E}">
        <p14:creationId xmlns:p14="http://schemas.microsoft.com/office/powerpoint/2010/main" val="13113527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2734" y="3654870"/>
            <a:ext cx="3244645" cy="383458"/>
          </a:xfrm>
          <a:prstGeom prst="rect">
            <a:avLst/>
          </a:prstGeom>
          <a:noFill/>
        </p:spPr>
        <p:txBody>
          <a:bodyPr wrap="square" rtlCol="0">
            <a:spAutoFit/>
          </a:bodyPr>
          <a:lstStyle/>
          <a:p>
            <a:r>
              <a:rPr lang="en-US" b="1" dirty="0" smtClean="0">
                <a:latin typeface="Tahoma" charset="0"/>
                <a:ea typeface="Tahoma" charset="0"/>
                <a:cs typeface="Tahoma" charset="0"/>
              </a:rPr>
              <a:t>Diabetic complications </a:t>
            </a:r>
            <a:endParaRPr lang="en-US" b="1" dirty="0">
              <a:latin typeface="Tahoma" charset="0"/>
              <a:ea typeface="Tahoma" charset="0"/>
              <a:cs typeface="Tahoma" charset="0"/>
            </a:endParaRPr>
          </a:p>
        </p:txBody>
      </p:sp>
      <p:sp>
        <p:nvSpPr>
          <p:cNvPr id="5" name="TextBox 4"/>
          <p:cNvSpPr txBox="1"/>
          <p:nvPr/>
        </p:nvSpPr>
        <p:spPr>
          <a:xfrm>
            <a:off x="318370" y="4094529"/>
            <a:ext cx="6258657" cy="2246769"/>
          </a:xfrm>
          <a:prstGeom prst="rect">
            <a:avLst/>
          </a:prstGeom>
          <a:noFill/>
        </p:spPr>
        <p:txBody>
          <a:bodyPr wrap="square" rtlCol="0">
            <a:spAutoFit/>
          </a:bodyPr>
          <a:lstStyle/>
          <a:p>
            <a:pPr marL="285750" indent="-285750">
              <a:buFont typeface="Wingdings" charset="2"/>
              <a:buChar char="q"/>
            </a:pPr>
            <a:r>
              <a:rPr lang="en-US" sz="1400" dirty="0" err="1">
                <a:latin typeface="Tahoma" panose="020B0604030504040204" pitchFamily="34" charset="0"/>
                <a:ea typeface="Tahoma" panose="020B0604030504040204" pitchFamily="34" charset="0"/>
                <a:cs typeface="Tahoma" panose="020B0604030504040204" pitchFamily="34" charset="0"/>
              </a:rPr>
              <a:t>Macrovascular</a:t>
            </a:r>
            <a:r>
              <a:rPr lang="en-US" sz="1400" dirty="0" smtClean="0"/>
              <a:t> </a:t>
            </a:r>
            <a:r>
              <a:rPr lang="en-US" sz="1400" dirty="0" smtClean="0">
                <a:latin typeface="Tahoma" panose="020B0604030504040204" pitchFamily="34" charset="0"/>
                <a:ea typeface="Tahoma" panose="020B0604030504040204" pitchFamily="34" charset="0"/>
                <a:cs typeface="Tahoma" panose="020B0604030504040204" pitchFamily="34" charset="0"/>
              </a:rPr>
              <a:t>disease</a:t>
            </a:r>
            <a:endParaRPr lang="en-US" sz="1400" dirty="0"/>
          </a:p>
          <a:p>
            <a:pPr marL="285750" indent="-285750">
              <a:buFont typeface="Wingdings" charset="2"/>
              <a:buChar char="Ø"/>
            </a:pPr>
            <a:r>
              <a:rPr lang="en-US" sz="1400" dirty="0" smtClean="0">
                <a:latin typeface="Tahoma" panose="020B0604030504040204" pitchFamily="34" charset="0"/>
                <a:ea typeface="Tahoma" panose="020B0604030504040204" pitchFamily="34" charset="0"/>
                <a:cs typeface="Tahoma" panose="020B0604030504040204" pitchFamily="34" charset="0"/>
              </a:rPr>
              <a:t>The </a:t>
            </a:r>
            <a:r>
              <a:rPr lang="en-US" sz="1400" dirty="0">
                <a:latin typeface="Tahoma" panose="020B0604030504040204" pitchFamily="34" charset="0"/>
                <a:ea typeface="Tahoma" panose="020B0604030504040204" pitchFamily="34" charset="0"/>
                <a:cs typeface="Tahoma" panose="020B0604030504040204" pitchFamily="34" charset="0"/>
              </a:rPr>
              <a:t>hallmark of diabetic macrovascular disease is </a:t>
            </a: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accelerated atherosclerosis </a:t>
            </a:r>
            <a:r>
              <a:rPr lang="en-US" sz="1400" dirty="0">
                <a:latin typeface="Tahoma" panose="020B0604030504040204" pitchFamily="34" charset="0"/>
                <a:ea typeface="Tahoma" panose="020B0604030504040204" pitchFamily="34" charset="0"/>
                <a:cs typeface="Tahoma" panose="020B0604030504040204" pitchFamily="34" charset="0"/>
              </a:rPr>
              <a:t>affecting the </a:t>
            </a: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aorta and large and medium-sized arteries</a:t>
            </a:r>
            <a:r>
              <a:rPr lang="en-US" sz="1400" dirty="0" smtClean="0">
                <a:latin typeface="Tahoma" panose="020B0604030504040204" pitchFamily="34" charset="0"/>
                <a:ea typeface="Tahoma" panose="020B0604030504040204" pitchFamily="34" charset="0"/>
                <a:cs typeface="Tahoma" panose="020B0604030504040204" pitchFamily="34" charset="0"/>
              </a:rPr>
              <a:t>.</a:t>
            </a:r>
          </a:p>
          <a:p>
            <a:pPr marL="285750" indent="-285750">
              <a:buFont typeface="Wingdings" charset="2"/>
              <a:buChar char="Ø"/>
            </a:pPr>
            <a:r>
              <a:rPr lang="en-US" sz="1400" dirty="0" smtClean="0">
                <a:latin typeface="Tahoma" panose="020B0604030504040204" pitchFamily="34" charset="0"/>
                <a:ea typeface="Tahoma" panose="020B0604030504040204" pitchFamily="34" charset="0"/>
                <a:cs typeface="Tahoma" panose="020B0604030504040204" pitchFamily="34" charset="0"/>
              </a:rPr>
              <a:t>Myocardial </a:t>
            </a:r>
            <a:r>
              <a:rPr lang="en-US" sz="1400" dirty="0">
                <a:latin typeface="Tahoma" panose="020B0604030504040204" pitchFamily="34" charset="0"/>
                <a:ea typeface="Tahoma" panose="020B0604030504040204" pitchFamily="34" charset="0"/>
                <a:cs typeface="Tahoma" panose="020B0604030504040204" pitchFamily="34" charset="0"/>
              </a:rPr>
              <a:t>infarction, caused by atherosclerosis of the coronary </a:t>
            </a:r>
            <a:r>
              <a:rPr lang="en-US" sz="1400" dirty="0" smtClean="0">
                <a:latin typeface="Tahoma" panose="020B0604030504040204" pitchFamily="34" charset="0"/>
                <a:ea typeface="Tahoma" panose="020B0604030504040204" pitchFamily="34" charset="0"/>
                <a:cs typeface="Tahoma" panose="020B0604030504040204" pitchFamily="34" charset="0"/>
              </a:rPr>
              <a:t>arteries </a:t>
            </a: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is the most common cause of death in </a:t>
            </a:r>
            <a:r>
              <a:rPr lang="en-US" sz="1400" dirty="0" smtClean="0">
                <a:solidFill>
                  <a:srgbClr val="C00000"/>
                </a:solidFill>
                <a:latin typeface="Tahoma" panose="020B0604030504040204" pitchFamily="34" charset="0"/>
                <a:ea typeface="Tahoma" panose="020B0604030504040204" pitchFamily="34" charset="0"/>
                <a:cs typeface="Tahoma" panose="020B0604030504040204" pitchFamily="34" charset="0"/>
              </a:rPr>
              <a:t>diabetics</a:t>
            </a:r>
          </a:p>
          <a:p>
            <a:pPr marL="285750" indent="-285750">
              <a:buFont typeface="Wingdings" charset="2"/>
              <a:buChar char="Ø"/>
            </a:pPr>
            <a:r>
              <a:rPr lang="en-US" sz="1400" dirty="0" smtClean="0">
                <a:solidFill>
                  <a:srgbClr val="C00000"/>
                </a:solidFill>
                <a:latin typeface="Tahoma" panose="020B0604030504040204" pitchFamily="34" charset="0"/>
                <a:ea typeface="Tahoma" panose="020B0604030504040204" pitchFamily="34" charset="0"/>
                <a:cs typeface="Tahoma" panose="020B0604030504040204" pitchFamily="34" charset="0"/>
              </a:rPr>
              <a:t>Gangrene</a:t>
            </a:r>
            <a:r>
              <a:rPr lang="en-US" sz="1400" dirty="0" smtClean="0">
                <a:latin typeface="Tahoma" panose="020B0604030504040204" pitchFamily="34" charset="0"/>
                <a:ea typeface="Tahoma" panose="020B0604030504040204" pitchFamily="34" charset="0"/>
                <a:cs typeface="Tahoma" panose="020B0604030504040204" pitchFamily="34" charset="0"/>
              </a:rPr>
              <a:t> </a:t>
            </a:r>
            <a:r>
              <a:rPr lang="en-US" sz="1400" dirty="0">
                <a:latin typeface="Tahoma" panose="020B0604030504040204" pitchFamily="34" charset="0"/>
                <a:ea typeface="Tahoma" panose="020B0604030504040204" pitchFamily="34" charset="0"/>
                <a:cs typeface="Tahoma" panose="020B0604030504040204" pitchFamily="34" charset="0"/>
              </a:rPr>
              <a:t>of the lower extremities, as a result of advanced vascular disease </a:t>
            </a:r>
            <a:r>
              <a:rPr lang="en-US" sz="1400" dirty="0" smtClean="0">
                <a:solidFill>
                  <a:srgbClr val="759239"/>
                </a:solidFill>
                <a:latin typeface="Tahoma" panose="020B0604030504040204" pitchFamily="34" charset="0"/>
                <a:ea typeface="Tahoma" panose="020B0604030504040204" pitchFamily="34" charset="0"/>
                <a:cs typeface="Tahoma" panose="020B0604030504040204" pitchFamily="34" charset="0"/>
              </a:rPr>
              <a:t>(diabetic foot)</a:t>
            </a:r>
            <a:endParaRPr lang="en-US" sz="1400" dirty="0" smtClean="0">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charset="2"/>
              <a:buChar char="Ø"/>
            </a:pPr>
            <a:r>
              <a:rPr lang="en-US" sz="1400" dirty="0" smtClean="0">
                <a:latin typeface="Tahoma" panose="020B0604030504040204" pitchFamily="34" charset="0"/>
                <a:ea typeface="Tahoma" panose="020B0604030504040204" pitchFamily="34" charset="0"/>
                <a:cs typeface="Tahoma" panose="020B0604030504040204" pitchFamily="34" charset="0"/>
              </a:rPr>
              <a:t>The </a:t>
            </a:r>
            <a:r>
              <a:rPr lang="en-US" sz="1400" dirty="0">
                <a:latin typeface="Tahoma" panose="020B0604030504040204" pitchFamily="34" charset="0"/>
                <a:ea typeface="Tahoma" panose="020B0604030504040204" pitchFamily="34" charset="0"/>
                <a:cs typeface="Tahoma" panose="020B0604030504040204" pitchFamily="34" charset="0"/>
              </a:rPr>
              <a:t>larger </a:t>
            </a: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renal arteries </a:t>
            </a:r>
            <a:r>
              <a:rPr lang="en-US" sz="1400" dirty="0">
                <a:latin typeface="Tahoma" panose="020B0604030504040204" pitchFamily="34" charset="0"/>
                <a:ea typeface="Tahoma" panose="020B0604030504040204" pitchFamily="34" charset="0"/>
                <a:cs typeface="Tahoma" panose="020B0604030504040204" pitchFamily="34" charset="0"/>
              </a:rPr>
              <a:t>also are subject to severe atherosclerosis, but the most damaging effect of diabetes on the kidneys is exerted at the level of the </a:t>
            </a: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glomeruli and the </a:t>
            </a:r>
            <a:r>
              <a:rPr lang="en-US" sz="1400" dirty="0" smtClean="0">
                <a:solidFill>
                  <a:srgbClr val="C00000"/>
                </a:solidFill>
                <a:latin typeface="Tahoma" panose="020B0604030504040204" pitchFamily="34" charset="0"/>
                <a:ea typeface="Tahoma" panose="020B0604030504040204" pitchFamily="34" charset="0"/>
                <a:cs typeface="Tahoma" panose="020B0604030504040204" pitchFamily="34" charset="0"/>
              </a:rPr>
              <a:t>microcirculation</a:t>
            </a:r>
            <a:endParaRPr lang="en-US" sz="1400" dirty="0">
              <a:solidFill>
                <a:srgbClr val="C00000"/>
              </a:solidFill>
            </a:endParaRPr>
          </a:p>
        </p:txBody>
      </p:sp>
      <p:sp>
        <p:nvSpPr>
          <p:cNvPr id="6" name="TextBox 5"/>
          <p:cNvSpPr txBox="1"/>
          <p:nvPr/>
        </p:nvSpPr>
        <p:spPr>
          <a:xfrm>
            <a:off x="213931" y="6354080"/>
            <a:ext cx="6363095" cy="954107"/>
          </a:xfrm>
          <a:prstGeom prst="rect">
            <a:avLst/>
          </a:prstGeom>
          <a:noFill/>
          <a:ln>
            <a:solidFill>
              <a:schemeClr val="tx1"/>
            </a:solidFill>
          </a:ln>
        </p:spPr>
        <p:txBody>
          <a:bodyPr wrap="square" rtlCol="0">
            <a:spAutoFit/>
          </a:bodyPr>
          <a:lstStyle/>
          <a:p>
            <a:pPr marL="285750" indent="-285750">
              <a:buFont typeface="Wingdings" charset="2"/>
              <a:buChar char="q"/>
            </a:pPr>
            <a:r>
              <a:rPr lang="en-US" sz="1400" b="1" dirty="0">
                <a:latin typeface="Tahoma" panose="020B0604030504040204" pitchFamily="34" charset="0"/>
                <a:ea typeface="Tahoma" panose="020B0604030504040204" pitchFamily="34" charset="0"/>
                <a:cs typeface="Tahoma" panose="020B0604030504040204" pitchFamily="34" charset="0"/>
              </a:rPr>
              <a:t>Hyaline arteriolosclerosis, </a:t>
            </a:r>
            <a:r>
              <a:rPr lang="en-US" sz="1400" dirty="0">
                <a:latin typeface="Tahoma" panose="020B0604030504040204" pitchFamily="34" charset="0"/>
                <a:ea typeface="Tahoma" panose="020B0604030504040204" pitchFamily="34" charset="0"/>
                <a:cs typeface="Tahoma" panose="020B0604030504040204" pitchFamily="34" charset="0"/>
              </a:rPr>
              <a:t>the </a:t>
            </a: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vascular lesion associated with hypertension</a:t>
            </a:r>
            <a:r>
              <a:rPr lang="en-US" sz="1400" dirty="0">
                <a:latin typeface="Tahoma" panose="020B0604030504040204" pitchFamily="34" charset="0"/>
                <a:ea typeface="Tahoma" panose="020B0604030504040204" pitchFamily="34" charset="0"/>
                <a:cs typeface="Tahoma" panose="020B0604030504040204" pitchFamily="34" charset="0"/>
              </a:rPr>
              <a:t> , is both more prevalent and </a:t>
            </a: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more severe in diabeti</a:t>
            </a:r>
            <a:r>
              <a:rPr lang="en-US" sz="1400" dirty="0">
                <a:latin typeface="Tahoma" panose="020B0604030504040204" pitchFamily="34" charset="0"/>
                <a:ea typeface="Tahoma" panose="020B0604030504040204" pitchFamily="34" charset="0"/>
                <a:cs typeface="Tahoma" panose="020B0604030504040204" pitchFamily="34" charset="0"/>
              </a:rPr>
              <a:t>cs than in nondiabetics ´ It takes the form of an amorphous, hyaline </a:t>
            </a: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thickening of the wall of the arterioles</a:t>
            </a:r>
            <a:r>
              <a:rPr lang="en-US" sz="1400" dirty="0">
                <a:latin typeface="Tahoma" panose="020B0604030504040204" pitchFamily="34" charset="0"/>
                <a:ea typeface="Tahoma" panose="020B0604030504040204" pitchFamily="34" charset="0"/>
                <a:cs typeface="Tahoma" panose="020B0604030504040204" pitchFamily="34" charset="0"/>
              </a:rPr>
              <a:t>, which causes </a:t>
            </a: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narrowing of the lumen </a:t>
            </a:r>
          </a:p>
        </p:txBody>
      </p:sp>
      <p:pic>
        <p:nvPicPr>
          <p:cNvPr id="7" name="Picture 6">
            <a:extLst>
              <a:ext uri="{FF2B5EF4-FFF2-40B4-BE49-F238E27FC236}">
                <a16:creationId xmlns:a16="http://schemas.microsoft.com/office/drawing/2014/main" id="{4EAC6101-5546-4CF2-A4CA-F14941E8F3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1158" y="7420589"/>
            <a:ext cx="3973080" cy="1723411"/>
          </a:xfrm>
          <a:prstGeom prst="rect">
            <a:avLst/>
          </a:prstGeom>
        </p:spPr>
      </p:pic>
      <p:pic>
        <p:nvPicPr>
          <p:cNvPr id="8" name="Picture 7" descr="A screenshot of a cell phone&#10;&#10;Description generated with very high confidence">
            <a:extLst>
              <a:ext uri="{FF2B5EF4-FFF2-40B4-BE49-F238E27FC236}">
                <a16:creationId xmlns:a16="http://schemas.microsoft.com/office/drawing/2014/main" id="{132565E9-E508-406E-9FDA-4C8CD406C2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08" y="248393"/>
            <a:ext cx="6596743" cy="3232930"/>
          </a:xfrm>
          <a:prstGeom prst="rect">
            <a:avLst/>
          </a:prstGeom>
        </p:spPr>
      </p:pic>
    </p:spTree>
    <p:extLst>
      <p:ext uri="{BB962C8B-B14F-4D97-AF65-F5344CB8AC3E}">
        <p14:creationId xmlns:p14="http://schemas.microsoft.com/office/powerpoint/2010/main" val="20630785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5036" y="43670"/>
            <a:ext cx="4436269" cy="434621"/>
          </a:xfrm>
        </p:spPr>
        <p:txBody>
          <a:bodyPr>
            <a:noAutofit/>
          </a:bodyPr>
          <a:lstStyle/>
          <a:p>
            <a:pPr algn="l"/>
            <a:r>
              <a:rPr lang="ar-SA" sz="1800" dirty="0">
                <a:latin typeface="Tahoma" panose="020B0604030504040204" pitchFamily="34" charset="0"/>
                <a:ea typeface="Tahoma" panose="020B0604030504040204" pitchFamily="34" charset="0"/>
                <a:cs typeface="Tahoma" panose="020B0604030504040204" pitchFamily="34" charset="0"/>
              </a:rPr>
              <a:t/>
            </a:r>
            <a:br>
              <a:rPr lang="ar-SA" sz="1800" dirty="0">
                <a:latin typeface="Tahoma" panose="020B0604030504040204" pitchFamily="34" charset="0"/>
                <a:ea typeface="Tahoma" panose="020B0604030504040204" pitchFamily="34" charset="0"/>
                <a:cs typeface="Tahoma" panose="020B0604030504040204" pitchFamily="34" charset="0"/>
              </a:rPr>
            </a:br>
            <a:r>
              <a:rPr lang="en-US" sz="1800" dirty="0">
                <a:latin typeface="Tahoma" panose="020B0604030504040204" pitchFamily="34" charset="0"/>
                <a:ea typeface="Tahoma" panose="020B0604030504040204" pitchFamily="34" charset="0"/>
                <a:cs typeface="Tahoma" panose="020B0604030504040204" pitchFamily="34" charset="0"/>
              </a:rPr>
              <a:t> </a:t>
            </a:r>
            <a:r>
              <a:rPr lang="en-US" sz="1800" b="1" dirty="0" smtClean="0">
                <a:latin typeface="Tahoma" panose="020B0604030504040204" pitchFamily="34" charset="0"/>
                <a:ea typeface="Tahoma" panose="020B0604030504040204" pitchFamily="34" charset="0"/>
                <a:cs typeface="Tahoma" panose="020B0604030504040204" pitchFamily="34" charset="0"/>
              </a:rPr>
              <a:t>Microangiopathy</a:t>
            </a:r>
            <a:r>
              <a:rPr lang="en-US" sz="1800" b="1" baseline="300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4</a:t>
            </a:r>
            <a:endParaRPr lang="en-US" sz="1800" b="1" dirty="0">
              <a:latin typeface="Tahoma" panose="020B0604030504040204" pitchFamily="34" charset="0"/>
              <a:ea typeface="Tahoma" panose="020B0604030504040204" pitchFamily="34" charset="0"/>
              <a:cs typeface="Tahoma" panose="020B0604030504040204" pitchFamily="34" charset="0"/>
            </a:endParaRPr>
          </a:p>
        </p:txBody>
      </p:sp>
      <p:sp>
        <p:nvSpPr>
          <p:cNvPr id="3" name="عنصر نائب للمحتوى 2"/>
          <p:cNvSpPr>
            <a:spLocks noGrp="1"/>
          </p:cNvSpPr>
          <p:nvPr>
            <p:ph idx="1"/>
          </p:nvPr>
        </p:nvSpPr>
        <p:spPr>
          <a:xfrm>
            <a:off x="293742" y="700179"/>
            <a:ext cx="6314876" cy="2777312"/>
          </a:xfrm>
        </p:spPr>
        <p:txBody>
          <a:bodyPr>
            <a:normAutofit/>
          </a:bodyPr>
          <a:lstStyle/>
          <a:p>
            <a:pPr>
              <a:buFont typeface="Wingdings" panose="05000000000000000000" pitchFamily="2" charset="2"/>
              <a:buChar char="Ø"/>
            </a:pPr>
            <a:r>
              <a:rPr lang="en-US" sz="1400" dirty="0">
                <a:latin typeface="Tahoma" panose="020B0604030504040204" pitchFamily="34" charset="0"/>
                <a:ea typeface="Tahoma" panose="020B0604030504040204" pitchFamily="34" charset="0"/>
                <a:cs typeface="Tahoma" panose="020B0604030504040204" pitchFamily="34" charset="0"/>
              </a:rPr>
              <a:t>One of the most </a:t>
            </a: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consistent morphologic features </a:t>
            </a:r>
            <a:r>
              <a:rPr lang="en-US" sz="1400" dirty="0">
                <a:latin typeface="Tahoma" panose="020B0604030504040204" pitchFamily="34" charset="0"/>
                <a:ea typeface="Tahoma" panose="020B0604030504040204" pitchFamily="34" charset="0"/>
                <a:cs typeface="Tahoma" panose="020B0604030504040204" pitchFamily="34" charset="0"/>
              </a:rPr>
              <a:t>of diabetes is diffuse </a:t>
            </a:r>
            <a:r>
              <a:rPr lang="en-US" sz="1400" b="1" dirty="0">
                <a:solidFill>
                  <a:srgbClr val="C00000"/>
                </a:solidFill>
                <a:latin typeface="Tahoma" panose="020B0604030504040204" pitchFamily="34" charset="0"/>
                <a:ea typeface="Tahoma" panose="020B0604030504040204" pitchFamily="34" charset="0"/>
                <a:cs typeface="Tahoma" panose="020B0604030504040204" pitchFamily="34" charset="0"/>
              </a:rPr>
              <a:t>thickening of basement membranes</a:t>
            </a:r>
            <a:r>
              <a:rPr lang="en-US" sz="1400" dirty="0">
                <a:latin typeface="Tahoma" panose="020B0604030504040204" pitchFamily="34" charset="0"/>
                <a:ea typeface="Tahoma" panose="020B0604030504040204" pitchFamily="34" charset="0"/>
                <a:cs typeface="Tahoma" panose="020B0604030504040204" pitchFamily="34" charset="0"/>
              </a:rPr>
              <a:t>. The thickening is most evident in the capillaries of </a:t>
            </a:r>
            <a:r>
              <a:rPr lang="en-US" sz="1400" b="1" dirty="0">
                <a:latin typeface="Tahoma" panose="020B0604030504040204" pitchFamily="34" charset="0"/>
                <a:ea typeface="Tahoma" panose="020B0604030504040204" pitchFamily="34" charset="0"/>
                <a:cs typeface="Tahoma" panose="020B0604030504040204" pitchFamily="34" charset="0"/>
              </a:rPr>
              <a:t>the skin, skeletal muscle, retina, renal glomeruli, and renal medulla.</a:t>
            </a:r>
            <a:endParaRPr lang="ar-SA" sz="1400" b="1" dirty="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Ø"/>
            </a:pPr>
            <a:r>
              <a:rPr lang="en-US" sz="1400" dirty="0">
                <a:latin typeface="Tahoma" panose="020B0604030504040204" pitchFamily="34" charset="0"/>
                <a:ea typeface="Tahoma" panose="020B0604030504040204" pitchFamily="34" charset="0"/>
                <a:cs typeface="Tahoma" panose="020B0604030504040204" pitchFamily="34" charset="0"/>
              </a:rPr>
              <a:t>the basal lamina separating parenchymal or endothelial cells from the surrounding tissue is markedly thickened by concentric layers of hyaline material composed predominantly of type </a:t>
            </a: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IV collagen </a:t>
            </a:r>
            <a:r>
              <a:rPr lang="en-US" sz="1400" dirty="0">
                <a:latin typeface="Tahoma" panose="020B0604030504040204" pitchFamily="34" charset="0"/>
                <a:ea typeface="Tahoma" panose="020B0604030504040204" pitchFamily="34" charset="0"/>
                <a:cs typeface="Tahoma" panose="020B0604030504040204" pitchFamily="34" charset="0"/>
              </a:rPr>
              <a:t>. Of note</a:t>
            </a:r>
            <a:r>
              <a:rPr lang="en-US" sz="1400" b="1" dirty="0">
                <a:latin typeface="Tahoma" panose="020B0604030504040204" pitchFamily="34" charset="0"/>
                <a:ea typeface="Tahoma" panose="020B0604030504040204" pitchFamily="34" charset="0"/>
                <a:cs typeface="Tahoma" panose="020B0604030504040204" pitchFamily="34" charset="0"/>
              </a:rPr>
              <a:t>, despite the increase in the thickness of basement membranes, diabetic capillaries are </a:t>
            </a:r>
            <a:r>
              <a:rPr lang="en-US" sz="1400" b="1" dirty="0">
                <a:solidFill>
                  <a:srgbClr val="C00000"/>
                </a:solidFill>
                <a:latin typeface="Tahoma" panose="020B0604030504040204" pitchFamily="34" charset="0"/>
                <a:ea typeface="Tahoma" panose="020B0604030504040204" pitchFamily="34" charset="0"/>
                <a:cs typeface="Tahoma" panose="020B0604030504040204" pitchFamily="34" charset="0"/>
              </a:rPr>
              <a:t>more leaky </a:t>
            </a:r>
            <a:r>
              <a:rPr lang="en-US" sz="1400" b="1" dirty="0">
                <a:latin typeface="Tahoma" panose="020B0604030504040204" pitchFamily="34" charset="0"/>
                <a:ea typeface="Tahoma" panose="020B0604030504040204" pitchFamily="34" charset="0"/>
                <a:cs typeface="Tahoma" panose="020B0604030504040204" pitchFamily="34" charset="0"/>
              </a:rPr>
              <a:t>than normal to plasma proteins.</a:t>
            </a:r>
            <a:endParaRPr lang="ar-SA" sz="1400" b="1" dirty="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Ø"/>
            </a:pPr>
            <a:r>
              <a:rPr lang="en-US" sz="1400" dirty="0">
                <a:latin typeface="Tahoma" panose="020B0604030504040204" pitchFamily="34" charset="0"/>
                <a:ea typeface="Tahoma" panose="020B0604030504040204" pitchFamily="34" charset="0"/>
                <a:cs typeface="Tahoma" panose="020B0604030504040204" pitchFamily="34" charset="0"/>
              </a:rPr>
              <a:t>The </a:t>
            </a:r>
            <a:r>
              <a:rPr lang="en-US" sz="1400" dirty="0" err="1">
                <a:solidFill>
                  <a:srgbClr val="C00000"/>
                </a:solidFill>
                <a:latin typeface="Tahoma" panose="020B0604030504040204" pitchFamily="34" charset="0"/>
                <a:ea typeface="Tahoma" panose="020B0604030504040204" pitchFamily="34" charset="0"/>
                <a:cs typeface="Tahoma" panose="020B0604030504040204" pitchFamily="34" charset="0"/>
              </a:rPr>
              <a:t>microangiopathy</a:t>
            </a:r>
            <a:r>
              <a:rPr lang="en-US" sz="14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1400" dirty="0">
                <a:latin typeface="Tahoma" panose="020B0604030504040204" pitchFamily="34" charset="0"/>
                <a:ea typeface="Tahoma" panose="020B0604030504040204" pitchFamily="34" charset="0"/>
                <a:cs typeface="Tahoma" panose="020B0604030504040204" pitchFamily="34" charset="0"/>
              </a:rPr>
              <a:t>underlies the development of </a:t>
            </a: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diabetic nephropathy, retinopathy, and some forms of neuropathy.</a:t>
            </a:r>
          </a:p>
        </p:txBody>
      </p:sp>
      <p:pic>
        <p:nvPicPr>
          <p:cNvPr id="4" name="Content Placeholder 3">
            <a:extLst>
              <a:ext uri="{FF2B5EF4-FFF2-40B4-BE49-F238E27FC236}">
                <a16:creationId xmlns:a16="http://schemas.microsoft.com/office/drawing/2014/main" id="{59A6D0EE-8502-4D73-8CB9-7259D7479054}"/>
              </a:ext>
            </a:extLst>
          </p:cNvPr>
          <p:cNvPicPr>
            <a:picLocks noGrp="1" noChangeAspect="1"/>
          </p:cNvPicPr>
          <p:nvPr/>
        </p:nvPicPr>
        <p:blipFill>
          <a:blip r:embed="rId2"/>
          <a:stretch>
            <a:fillRect/>
          </a:stretch>
        </p:blipFill>
        <p:spPr>
          <a:xfrm>
            <a:off x="797465" y="3347664"/>
            <a:ext cx="5347861" cy="1732571"/>
          </a:xfrm>
          <a:prstGeom prst="rect">
            <a:avLst/>
          </a:prstGeom>
        </p:spPr>
      </p:pic>
      <p:sp>
        <p:nvSpPr>
          <p:cNvPr id="5" name="مربع نص 4"/>
          <p:cNvSpPr txBox="1"/>
          <p:nvPr/>
        </p:nvSpPr>
        <p:spPr>
          <a:xfrm>
            <a:off x="2395289" y="5082971"/>
            <a:ext cx="2152211" cy="230832"/>
          </a:xfrm>
          <a:prstGeom prst="rect">
            <a:avLst/>
          </a:prstGeom>
          <a:noFill/>
        </p:spPr>
        <p:txBody>
          <a:bodyPr wrap="square" rtlCol="0">
            <a:spAutoFit/>
          </a:bodyPr>
          <a:lstStyle/>
          <a:p>
            <a:r>
              <a:rPr lang="en-US" sz="9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PAS stain (periodic </a:t>
            </a:r>
            <a:r>
              <a:rPr lang="en-US" sz="900" dirty="0" smtClean="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acid-</a:t>
            </a:r>
            <a:r>
              <a:rPr lang="en-US" sz="900" dirty="0" err="1" smtClean="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schiff</a:t>
            </a:r>
            <a:r>
              <a:rPr lang="en-US" sz="900" dirty="0" smtClean="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–PAS-)</a:t>
            </a:r>
            <a:endParaRPr lang="en-US" sz="9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35036" y="8313003"/>
            <a:ext cx="5851584" cy="830997"/>
          </a:xfrm>
          <a:prstGeom prst="rect">
            <a:avLst/>
          </a:prstGeom>
          <a:noFill/>
        </p:spPr>
        <p:txBody>
          <a:bodyPr wrap="square" rtlCol="0">
            <a:spAutoFit/>
          </a:bodyPr>
          <a:lstStyle/>
          <a:p>
            <a:r>
              <a:rPr lang="en-US" sz="1200" dirty="0" smtClean="0">
                <a:solidFill>
                  <a:schemeClr val="bg1">
                    <a:lumMod val="50000"/>
                  </a:schemeClr>
                </a:solidFill>
                <a:latin typeface="Tahoma" charset="0"/>
                <a:ea typeface="Tahoma" charset="0"/>
                <a:cs typeface="Tahoma" charset="0"/>
              </a:rPr>
              <a:t>4:excess glucose in blood will cause non-enzymatic combination between glucose and proteins and formation of something called “Advanced Glycosylation End products “ . Those AGEs will cross link with collagen and cause the microvascular complications . </a:t>
            </a:r>
            <a:endParaRPr lang="en-US" sz="1200" dirty="0">
              <a:solidFill>
                <a:schemeClr val="bg1">
                  <a:lumMod val="50000"/>
                </a:schemeClr>
              </a:solidFill>
              <a:latin typeface="Tahoma" charset="0"/>
              <a:ea typeface="Tahoma" charset="0"/>
              <a:cs typeface="Tahoma" charset="0"/>
            </a:endParaRPr>
          </a:p>
        </p:txBody>
      </p:sp>
    </p:spTree>
    <p:extLst>
      <p:ext uri="{BB962C8B-B14F-4D97-AF65-F5344CB8AC3E}">
        <p14:creationId xmlns:p14="http://schemas.microsoft.com/office/powerpoint/2010/main" val="8608309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221226"/>
            <a:ext cx="1779900" cy="353961"/>
          </a:xfrm>
        </p:spPr>
        <p:txBody>
          <a:bodyPr>
            <a:noAutofit/>
          </a:bodyPr>
          <a:lstStyle/>
          <a:p>
            <a:r>
              <a:rPr lang="en-US" sz="1800" dirty="0">
                <a:latin typeface="Tahoma" panose="020B0604030504040204" pitchFamily="34" charset="0"/>
                <a:ea typeface="Tahoma" panose="020B0604030504040204" pitchFamily="34" charset="0"/>
                <a:cs typeface="Tahoma" panose="020B0604030504040204" pitchFamily="34" charset="0"/>
              </a:rPr>
              <a:t/>
            </a:r>
            <a:br>
              <a:rPr lang="en-US" sz="1800" dirty="0">
                <a:latin typeface="Tahoma" panose="020B0604030504040204" pitchFamily="34" charset="0"/>
                <a:ea typeface="Tahoma" panose="020B0604030504040204" pitchFamily="34" charset="0"/>
                <a:cs typeface="Tahoma" panose="020B0604030504040204" pitchFamily="34" charset="0"/>
              </a:rPr>
            </a:br>
            <a:r>
              <a:rPr lang="en-US" sz="1800" dirty="0">
                <a:latin typeface="Tahoma" panose="020B0604030504040204" pitchFamily="34" charset="0"/>
                <a:ea typeface="Tahoma" panose="020B0604030504040204" pitchFamily="34" charset="0"/>
                <a:cs typeface="Tahoma" panose="020B0604030504040204" pitchFamily="34" charset="0"/>
              </a:rPr>
              <a:t> </a:t>
            </a:r>
            <a:r>
              <a:rPr lang="en-US" sz="1800" b="1" dirty="0">
                <a:latin typeface="Tahoma" panose="020B0604030504040204" pitchFamily="34" charset="0"/>
                <a:ea typeface="Tahoma" panose="020B0604030504040204" pitchFamily="34" charset="0"/>
                <a:cs typeface="Tahoma" panose="020B0604030504040204" pitchFamily="34" charset="0"/>
              </a:rPr>
              <a:t>Nephropathy</a:t>
            </a:r>
          </a:p>
        </p:txBody>
      </p:sp>
      <p:sp>
        <p:nvSpPr>
          <p:cNvPr id="3" name="عنصر نائب للمحتوى 2"/>
          <p:cNvSpPr>
            <a:spLocks noGrp="1"/>
          </p:cNvSpPr>
          <p:nvPr>
            <p:ph idx="1"/>
          </p:nvPr>
        </p:nvSpPr>
        <p:spPr>
          <a:xfrm>
            <a:off x="237243" y="928076"/>
            <a:ext cx="6399533" cy="5763670"/>
          </a:xfrm>
        </p:spPr>
        <p:txBody>
          <a:bodyPr>
            <a:noAutofit/>
          </a:bodyPr>
          <a:lstStyle/>
          <a:p>
            <a:pPr>
              <a:buFont typeface="Wingdings" panose="05000000000000000000" pitchFamily="2" charset="2"/>
              <a:buChar char="Ø"/>
            </a:pP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Renal failure is second only to myocardial infarction </a:t>
            </a:r>
            <a:r>
              <a:rPr lang="en-US" sz="1400" dirty="0">
                <a:latin typeface="Tahoma" panose="020B0604030504040204" pitchFamily="34" charset="0"/>
                <a:ea typeface="Tahoma" panose="020B0604030504040204" pitchFamily="34" charset="0"/>
                <a:cs typeface="Tahoma" panose="020B0604030504040204" pitchFamily="34" charset="0"/>
              </a:rPr>
              <a:t>as a cause of death from this disease. </a:t>
            </a:r>
            <a:endParaRPr lang="en-US" sz="14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1400" dirty="0" smtClean="0">
                <a:latin typeface="Tahoma" panose="020B0604030504040204" pitchFamily="34" charset="0"/>
                <a:ea typeface="Tahoma" panose="020B0604030504040204" pitchFamily="34" charset="0"/>
                <a:cs typeface="Tahoma" panose="020B0604030504040204" pitchFamily="34" charset="0"/>
              </a:rPr>
              <a:t>Three </a:t>
            </a:r>
            <a:r>
              <a:rPr lang="en-US" sz="1400" dirty="0">
                <a:latin typeface="Tahoma" panose="020B0604030504040204" pitchFamily="34" charset="0"/>
                <a:ea typeface="Tahoma" panose="020B0604030504040204" pitchFamily="34" charset="0"/>
                <a:cs typeface="Tahoma" panose="020B0604030504040204" pitchFamily="34" charset="0"/>
              </a:rPr>
              <a:t>lesions are encountered: </a:t>
            </a:r>
          </a:p>
          <a:p>
            <a:pPr marL="442913" indent="-263525">
              <a:buFont typeface="+mj-lt"/>
              <a:buAutoNum type="romanUcPeriod"/>
            </a:pPr>
            <a:r>
              <a:rPr lang="en-US" sz="1400" dirty="0" smtClean="0">
                <a:latin typeface="Tahoma" panose="020B0604030504040204" pitchFamily="34" charset="0"/>
                <a:ea typeface="Tahoma" panose="020B0604030504040204" pitchFamily="34" charset="0"/>
                <a:cs typeface="Tahoma" panose="020B0604030504040204" pitchFamily="34" charset="0"/>
              </a:rPr>
              <a:t>glomerular lesions</a:t>
            </a:r>
            <a:endParaRPr lang="en-US" sz="1400" dirty="0">
              <a:latin typeface="Tahoma" panose="020B0604030504040204" pitchFamily="34" charset="0"/>
              <a:ea typeface="Tahoma" panose="020B0604030504040204" pitchFamily="34" charset="0"/>
              <a:cs typeface="Tahoma" panose="020B0604030504040204" pitchFamily="34" charset="0"/>
            </a:endParaRPr>
          </a:p>
          <a:p>
            <a:pPr marL="442913" indent="-263525">
              <a:buFont typeface="+mj-lt"/>
              <a:buAutoNum type="romanUcPeriod"/>
            </a:pPr>
            <a:r>
              <a:rPr lang="en-US" sz="1400" dirty="0" smtClean="0">
                <a:latin typeface="Tahoma" panose="020B0604030504040204" pitchFamily="34" charset="0"/>
                <a:ea typeface="Tahoma" panose="020B0604030504040204" pitchFamily="34" charset="0"/>
                <a:cs typeface="Tahoma" panose="020B0604030504040204" pitchFamily="34" charset="0"/>
              </a:rPr>
              <a:t>renal </a:t>
            </a:r>
            <a:r>
              <a:rPr lang="en-US" sz="1400" dirty="0">
                <a:latin typeface="Tahoma" panose="020B0604030504040204" pitchFamily="34" charset="0"/>
                <a:ea typeface="Tahoma" panose="020B0604030504040204" pitchFamily="34" charset="0"/>
                <a:cs typeface="Tahoma" panose="020B0604030504040204" pitchFamily="34" charset="0"/>
              </a:rPr>
              <a:t>vascular lesions, principally arteriolosclerosis</a:t>
            </a:r>
          </a:p>
          <a:p>
            <a:pPr marL="442913" indent="-263525">
              <a:buFont typeface="+mj-lt"/>
              <a:buAutoNum type="romanUcPeriod"/>
            </a:pPr>
            <a:r>
              <a:rPr lang="en-US" sz="1400" dirty="0" smtClean="0">
                <a:latin typeface="Tahoma" panose="020B0604030504040204" pitchFamily="34" charset="0"/>
                <a:ea typeface="Tahoma" panose="020B0604030504040204" pitchFamily="34" charset="0"/>
                <a:cs typeface="Tahoma" panose="020B0604030504040204" pitchFamily="34" charset="0"/>
              </a:rPr>
              <a:t>pyelonephritis</a:t>
            </a:r>
            <a:r>
              <a:rPr lang="en-US" sz="1400" dirty="0">
                <a:latin typeface="Tahoma" panose="020B0604030504040204" pitchFamily="34" charset="0"/>
                <a:ea typeface="Tahoma" panose="020B0604030504040204" pitchFamily="34" charset="0"/>
                <a:cs typeface="Tahoma" panose="020B0604030504040204" pitchFamily="34" charset="0"/>
              </a:rPr>
              <a:t>, including necrotizing </a:t>
            </a:r>
            <a:r>
              <a:rPr lang="en-US" sz="1400" dirty="0" err="1" smtClean="0">
                <a:latin typeface="Tahoma" panose="020B0604030504040204" pitchFamily="34" charset="0"/>
                <a:ea typeface="Tahoma" panose="020B0604030504040204" pitchFamily="34" charset="0"/>
                <a:cs typeface="Tahoma" panose="020B0604030504040204" pitchFamily="34" charset="0"/>
              </a:rPr>
              <a:t>papillitis</a:t>
            </a:r>
            <a:r>
              <a:rPr lang="en-US" sz="1400" dirty="0" smtClean="0">
                <a:latin typeface="Tahoma" panose="020B0604030504040204" pitchFamily="34" charset="0"/>
                <a:ea typeface="Tahoma" panose="020B0604030504040204" pitchFamily="34" charset="0"/>
                <a:cs typeface="Tahoma" panose="020B0604030504040204" pitchFamily="34" charset="0"/>
              </a:rPr>
              <a:t>.</a:t>
            </a:r>
            <a:endParaRPr lang="en-US" sz="1400" dirty="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Ø"/>
            </a:pPr>
            <a:r>
              <a:rPr lang="en-US" sz="1400" dirty="0">
                <a:latin typeface="Tahoma" panose="020B0604030504040204" pitchFamily="34" charset="0"/>
                <a:ea typeface="Tahoma" panose="020B0604030504040204" pitchFamily="34" charset="0"/>
                <a:cs typeface="Tahoma" panose="020B0604030504040204" pitchFamily="34" charset="0"/>
              </a:rPr>
              <a:t>The most important glomerular </a:t>
            </a: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lesions are capillary basement membrane thickening, diffuse mesangial sclerosis, and nodular glomerulosclerosis. </a:t>
            </a:r>
          </a:p>
          <a:p>
            <a:pPr>
              <a:buFont typeface="Wingdings" panose="05000000000000000000" pitchFamily="2" charset="2"/>
              <a:buChar char="Ø"/>
            </a:pPr>
            <a:r>
              <a:rPr lang="en-US" sz="1400" dirty="0">
                <a:latin typeface="Tahoma" panose="020B0604030504040204" pitchFamily="34" charset="0"/>
                <a:ea typeface="Tahoma" panose="020B0604030504040204" pitchFamily="34" charset="0"/>
                <a:cs typeface="Tahoma" panose="020B0604030504040204" pitchFamily="34" charset="0"/>
              </a:rPr>
              <a:t>The glomerular capillary basement membranes are thickened along their entire length. </a:t>
            </a:r>
          </a:p>
          <a:p>
            <a:pPr>
              <a:buFont typeface="Wingdings" panose="05000000000000000000" pitchFamily="2" charset="2"/>
              <a:buChar char="Ø"/>
            </a:pPr>
            <a:r>
              <a:rPr lang="en-US" sz="1400" b="1" dirty="0">
                <a:latin typeface="Tahoma" panose="020B0604030504040204" pitchFamily="34" charset="0"/>
                <a:ea typeface="Tahoma" panose="020B0604030504040204" pitchFamily="34" charset="0"/>
                <a:cs typeface="Tahoma" panose="020B0604030504040204" pitchFamily="34" charset="0"/>
              </a:rPr>
              <a:t>Diffuse mesangial sclerosis</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smtClean="0">
                <a:latin typeface="Tahoma" panose="020B0604030504040204" pitchFamily="34" charset="0"/>
                <a:ea typeface="Tahoma" panose="020B0604030504040204" pitchFamily="34" charset="0"/>
                <a:cs typeface="Tahoma" panose="020B0604030504040204" pitchFamily="34" charset="0"/>
              </a:rPr>
              <a:t>(</a:t>
            </a:r>
            <a:r>
              <a:rPr lang="en-US" sz="1400" dirty="0" smtClean="0">
                <a:solidFill>
                  <a:srgbClr val="759239"/>
                </a:solidFill>
                <a:latin typeface="Tahoma" panose="020B0604030504040204" pitchFamily="34" charset="0"/>
                <a:ea typeface="Tahoma" panose="020B0604030504040204" pitchFamily="34" charset="0"/>
                <a:cs typeface="Tahoma" panose="020B0604030504040204" pitchFamily="34" charset="0"/>
              </a:rPr>
              <a:t>hyaline fibrosis</a:t>
            </a:r>
            <a:r>
              <a:rPr lang="en-US" sz="1400" dirty="0" smtClean="0">
                <a:latin typeface="Tahoma" panose="020B0604030504040204" pitchFamily="34" charset="0"/>
                <a:ea typeface="Tahoma" panose="020B0604030504040204" pitchFamily="34" charset="0"/>
                <a:cs typeface="Tahoma" panose="020B0604030504040204" pitchFamily="34" charset="0"/>
              </a:rPr>
              <a:t>) consists </a:t>
            </a:r>
            <a:r>
              <a:rPr lang="en-US" sz="1400" dirty="0">
                <a:latin typeface="Tahoma" panose="020B0604030504040204" pitchFamily="34" charset="0"/>
                <a:ea typeface="Tahoma" panose="020B0604030504040204" pitchFamily="34" charset="0"/>
                <a:cs typeface="Tahoma" panose="020B0604030504040204" pitchFamily="34" charset="0"/>
              </a:rPr>
              <a:t>of a diffuse increase in mesangial matrix along with mesangial cell . When glomerulosclerosis becomes marked, patients manifest the </a:t>
            </a:r>
            <a:r>
              <a:rPr lang="en-US" sz="1400" b="1" dirty="0">
                <a:latin typeface="Tahoma" panose="020B0604030504040204" pitchFamily="34" charset="0"/>
                <a:ea typeface="Tahoma" panose="020B0604030504040204" pitchFamily="34" charset="0"/>
                <a:cs typeface="Tahoma" panose="020B0604030504040204" pitchFamily="34" charset="0"/>
              </a:rPr>
              <a:t>nephrotic</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b="1" dirty="0">
                <a:latin typeface="Tahoma" panose="020B0604030504040204" pitchFamily="34" charset="0"/>
                <a:ea typeface="Tahoma" panose="020B0604030504040204" pitchFamily="34" charset="0"/>
                <a:cs typeface="Tahoma" panose="020B0604030504040204" pitchFamily="34" charset="0"/>
              </a:rPr>
              <a:t>syndrome</a:t>
            </a:r>
            <a:r>
              <a:rPr lang="en-US" sz="1400" dirty="0">
                <a:latin typeface="Tahoma" panose="020B0604030504040204" pitchFamily="34" charset="0"/>
                <a:ea typeface="Tahoma" panose="020B0604030504040204" pitchFamily="34" charset="0"/>
                <a:cs typeface="Tahoma" panose="020B0604030504040204" pitchFamily="34" charset="0"/>
              </a:rPr>
              <a:t>, characterized by proteinuria, hypoalbuminemia, and edema.</a:t>
            </a:r>
          </a:p>
          <a:p>
            <a:pPr>
              <a:buFont typeface="Wingdings" panose="05000000000000000000" pitchFamily="2" charset="2"/>
              <a:buChar char="Ø"/>
            </a:pPr>
            <a:r>
              <a:rPr lang="en-US" sz="1400" dirty="0">
                <a:latin typeface="Tahoma" panose="020B0604030504040204" pitchFamily="34" charset="0"/>
                <a:ea typeface="Tahoma" panose="020B0604030504040204" pitchFamily="34" charset="0"/>
                <a:cs typeface="Tahoma" panose="020B0604030504040204" pitchFamily="34" charset="0"/>
              </a:rPr>
              <a:t>Nodular glomerulosclerosis : </a:t>
            </a: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ball-like deposits</a:t>
            </a:r>
            <a:r>
              <a:rPr lang="en-US" sz="1400" dirty="0">
                <a:latin typeface="Tahoma" panose="020B0604030504040204" pitchFamily="34" charset="0"/>
                <a:ea typeface="Tahoma" panose="020B0604030504040204" pitchFamily="34" charset="0"/>
                <a:cs typeface="Tahoma" panose="020B0604030504040204" pitchFamily="34" charset="0"/>
              </a:rPr>
              <a:t> of a laminated matrix situated in the periphery of the glomerulus . These nodules are </a:t>
            </a: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PAS-positive</a:t>
            </a:r>
            <a:r>
              <a:rPr lang="en-US" sz="1400" dirty="0">
                <a:latin typeface="Tahoma" panose="020B0604030504040204" pitchFamily="34" charset="0"/>
                <a:ea typeface="Tahoma" panose="020B0604030504040204" pitchFamily="34" charset="0"/>
                <a:cs typeface="Tahoma" panose="020B0604030504040204" pitchFamily="34" charset="0"/>
              </a:rPr>
              <a:t> . This distinctive change has been called the</a:t>
            </a:r>
            <a:r>
              <a:rPr lang="en-US" sz="1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1400" b="1" dirty="0" err="1">
                <a:solidFill>
                  <a:srgbClr val="C00000"/>
                </a:solidFill>
                <a:latin typeface="Tahoma" panose="020B0604030504040204" pitchFamily="34" charset="0"/>
                <a:ea typeface="Tahoma" panose="020B0604030504040204" pitchFamily="34" charset="0"/>
                <a:cs typeface="Tahoma" panose="020B0604030504040204" pitchFamily="34" charset="0"/>
              </a:rPr>
              <a:t>Kimmelstiel</a:t>
            </a:r>
            <a:r>
              <a:rPr lang="en-US" sz="1400" b="1" dirty="0">
                <a:solidFill>
                  <a:srgbClr val="C00000"/>
                </a:solidFill>
                <a:latin typeface="Tahoma" panose="020B0604030504040204" pitchFamily="34" charset="0"/>
                <a:ea typeface="Tahoma" panose="020B0604030504040204" pitchFamily="34" charset="0"/>
                <a:cs typeface="Tahoma" panose="020B0604030504040204" pitchFamily="34" charset="0"/>
              </a:rPr>
              <a:t>-Wilson lesion.</a:t>
            </a:r>
          </a:p>
          <a:p>
            <a:pPr>
              <a:buFont typeface="Wingdings" panose="05000000000000000000" pitchFamily="2" charset="2"/>
              <a:buChar char="Ø"/>
            </a:pPr>
            <a:r>
              <a:rPr lang="en-US" sz="1400" dirty="0">
                <a:latin typeface="Tahoma" panose="020B0604030504040204" pitchFamily="34" charset="0"/>
                <a:ea typeface="Tahoma" panose="020B0604030504040204" pitchFamily="34" charset="0"/>
                <a:cs typeface="Tahoma" panose="020B0604030504040204" pitchFamily="34" charset="0"/>
              </a:rPr>
              <a:t> Nodular glomerulosclerosis is encountered in approximately 15% to 30% of persons with long-term diabetes. It is </a:t>
            </a: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essentially pathognomonic of diabetes. </a:t>
            </a:r>
          </a:p>
          <a:p>
            <a:pPr>
              <a:buFont typeface="Wingdings" panose="05000000000000000000" pitchFamily="2" charset="2"/>
              <a:buChar char="Ø"/>
            </a:pPr>
            <a:r>
              <a:rPr lang="en-US" sz="1400" dirty="0" smtClean="0">
                <a:latin typeface="Tahoma" panose="020B0604030504040204" pitchFamily="34" charset="0"/>
                <a:ea typeface="Tahoma" panose="020B0604030504040204" pitchFamily="34" charset="0"/>
                <a:cs typeface="Tahoma" panose="020B0604030504040204" pitchFamily="34" charset="0"/>
              </a:rPr>
              <a:t>Both </a:t>
            </a:r>
            <a:r>
              <a:rPr lang="en-US" sz="1400" dirty="0">
                <a:latin typeface="Tahoma" panose="020B0604030504040204" pitchFamily="34" charset="0"/>
                <a:ea typeface="Tahoma" panose="020B0604030504040204" pitchFamily="34" charset="0"/>
                <a:cs typeface="Tahoma" panose="020B0604030504040204" pitchFamily="34" charset="0"/>
              </a:rPr>
              <a:t>the diffuse and the nodular forms of glomerulosclerosis induce sufficient </a:t>
            </a:r>
            <a:r>
              <a:rPr lang="en-US" sz="1400" b="1" dirty="0">
                <a:latin typeface="Tahoma" panose="020B0604030504040204" pitchFamily="34" charset="0"/>
                <a:ea typeface="Tahoma" panose="020B0604030504040204" pitchFamily="34" charset="0"/>
                <a:cs typeface="Tahoma" panose="020B0604030504040204" pitchFamily="34" charset="0"/>
              </a:rPr>
              <a:t>ischemia</a:t>
            </a:r>
            <a:r>
              <a:rPr lang="en-US" sz="1400" dirty="0">
                <a:latin typeface="Tahoma" panose="020B0604030504040204" pitchFamily="34" charset="0"/>
                <a:ea typeface="Tahoma" panose="020B0604030504040204" pitchFamily="34" charset="0"/>
                <a:cs typeface="Tahoma" panose="020B0604030504040204" pitchFamily="34" charset="0"/>
              </a:rPr>
              <a:t> to cause scarring of the kidneys, manifested by a </a:t>
            </a: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finely granular-appearing cortical surface</a:t>
            </a:r>
          </a:p>
          <a:p>
            <a:pPr>
              <a:buFont typeface="Wingdings" panose="05000000000000000000" pitchFamily="2" charset="2"/>
              <a:buChar char="Ø"/>
            </a:pPr>
            <a:endPar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Ø"/>
            </a:pPr>
            <a:endParaRPr lang="en-US" sz="1400" dirty="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Ø"/>
            </a:pPr>
            <a:endParaRPr lang="en-US" sz="1400" dirty="0">
              <a:latin typeface="Tahoma" panose="020B0604030504040204" pitchFamily="34" charset="0"/>
              <a:ea typeface="Tahoma" panose="020B0604030504040204" pitchFamily="34" charset="0"/>
              <a:cs typeface="Tahoma" panose="020B0604030504040204" pitchFamily="34" charset="0"/>
            </a:endParaRPr>
          </a:p>
        </p:txBody>
      </p:sp>
      <p:pic>
        <p:nvPicPr>
          <p:cNvPr id="4" name="Content Placeholder 3">
            <a:extLst>
              <a:ext uri="{FF2B5EF4-FFF2-40B4-BE49-F238E27FC236}">
                <a16:creationId xmlns:a16="http://schemas.microsoft.com/office/drawing/2014/main" id="{DB64512E-38EF-4C19-ACE2-B8B023C88DDF}"/>
              </a:ext>
            </a:extLst>
          </p:cNvPr>
          <p:cNvPicPr>
            <a:picLocks noGrp="1" noChangeAspect="1"/>
          </p:cNvPicPr>
          <p:nvPr/>
        </p:nvPicPr>
        <p:blipFill>
          <a:blip r:embed="rId2"/>
          <a:stretch>
            <a:fillRect/>
          </a:stretch>
        </p:blipFill>
        <p:spPr>
          <a:xfrm>
            <a:off x="1538712" y="6691745"/>
            <a:ext cx="3796594" cy="2223251"/>
          </a:xfrm>
          <a:prstGeom prst="rect">
            <a:avLst/>
          </a:prstGeom>
        </p:spPr>
      </p:pic>
    </p:spTree>
    <p:extLst>
      <p:ext uri="{BB962C8B-B14F-4D97-AF65-F5344CB8AC3E}">
        <p14:creationId xmlns:p14="http://schemas.microsoft.com/office/powerpoint/2010/main" val="7330770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61896"/>
            <a:ext cx="3810555" cy="484164"/>
          </a:xfrm>
        </p:spPr>
        <p:txBody>
          <a:bodyPr>
            <a:noAutofit/>
          </a:bodyPr>
          <a:lstStyle/>
          <a:p>
            <a:r>
              <a:rPr lang="en-GB" sz="1600" b="1" dirty="0" err="1" smtClean="0">
                <a:solidFill>
                  <a:schemeClr val="tx1">
                    <a:lumMod val="95000"/>
                    <a:lumOff val="5000"/>
                  </a:schemeClr>
                </a:solidFill>
                <a:latin typeface="Tahoma" pitchFamily="34" charset="0"/>
                <a:ea typeface="Tahoma" pitchFamily="34" charset="0"/>
                <a:cs typeface="Tahoma" pitchFamily="34" charset="0"/>
              </a:rPr>
              <a:t>Occular</a:t>
            </a:r>
            <a:r>
              <a:rPr lang="en-GB" sz="1600" b="1" dirty="0" smtClean="0">
                <a:latin typeface="Tahoma" pitchFamily="34" charset="0"/>
                <a:ea typeface="Tahoma" pitchFamily="34" charset="0"/>
                <a:cs typeface="Tahoma" pitchFamily="34" charset="0"/>
              </a:rPr>
              <a:t> Complications of Diabetes</a:t>
            </a:r>
            <a:endParaRPr lang="en-GB" sz="1600" b="1" dirty="0">
              <a:latin typeface="Tahoma" pitchFamily="34" charset="0"/>
              <a:ea typeface="Tahoma" pitchFamily="34" charset="0"/>
              <a:cs typeface="Tahoma" pitchFamily="34" charset="0"/>
            </a:endParaRPr>
          </a:p>
        </p:txBody>
      </p:sp>
      <p:sp>
        <p:nvSpPr>
          <p:cNvPr id="3" name="Subtitle 2"/>
          <p:cNvSpPr>
            <a:spLocks noGrp="1"/>
          </p:cNvSpPr>
          <p:nvPr>
            <p:ph type="subTitle" idx="1"/>
          </p:nvPr>
        </p:nvSpPr>
        <p:spPr>
          <a:xfrm>
            <a:off x="142012" y="746060"/>
            <a:ext cx="6480720" cy="7704856"/>
          </a:xfrm>
        </p:spPr>
        <p:txBody>
          <a:bodyPr/>
          <a:lstStyle/>
          <a:p>
            <a:pPr marL="457200" indent="-193675" algn="l">
              <a:buFont typeface="Wingdings" charset="2"/>
              <a:buChar char="q"/>
            </a:pPr>
            <a:r>
              <a:rPr lang="en-GB" sz="1400" dirty="0" smtClean="0">
                <a:solidFill>
                  <a:schemeClr val="tx1"/>
                </a:solidFill>
                <a:latin typeface="Tahoma" pitchFamily="34" charset="0"/>
                <a:ea typeface="Tahoma" pitchFamily="34" charset="0"/>
                <a:cs typeface="Tahoma" pitchFamily="34" charset="0"/>
              </a:rPr>
              <a:t>The ocular involvement may take the form of retinopathy, cataract formation, or glaucoma.  </a:t>
            </a:r>
            <a:r>
              <a:rPr lang="en-GB" sz="1400" dirty="0" smtClean="0">
                <a:solidFill>
                  <a:srgbClr val="C00000"/>
                </a:solidFill>
                <a:latin typeface="Tahoma" pitchFamily="34" charset="0"/>
                <a:ea typeface="Tahoma" pitchFamily="34" charset="0"/>
                <a:cs typeface="Tahoma" pitchFamily="34" charset="0"/>
              </a:rPr>
              <a:t>Retinopathy</a:t>
            </a:r>
            <a:r>
              <a:rPr lang="en-GB" sz="1400" baseline="30000" dirty="0" smtClean="0">
                <a:solidFill>
                  <a:srgbClr val="C00000"/>
                </a:solidFill>
                <a:latin typeface="Tahoma" pitchFamily="34" charset="0"/>
                <a:ea typeface="Tahoma" pitchFamily="34" charset="0"/>
                <a:cs typeface="Tahoma" pitchFamily="34" charset="0"/>
              </a:rPr>
              <a:t>7</a:t>
            </a:r>
            <a:r>
              <a:rPr lang="en-GB" sz="1400" dirty="0" smtClean="0">
                <a:solidFill>
                  <a:srgbClr val="C00000"/>
                </a:solidFill>
                <a:latin typeface="Tahoma" pitchFamily="34" charset="0"/>
                <a:ea typeface="Tahoma" pitchFamily="34" charset="0"/>
                <a:cs typeface="Tahoma" pitchFamily="34" charset="0"/>
              </a:rPr>
              <a:t>, the most common pattern .</a:t>
            </a:r>
          </a:p>
          <a:p>
            <a:pPr algn="l"/>
            <a:endParaRPr lang="en-GB" sz="1400" dirty="0">
              <a:solidFill>
                <a:schemeClr val="tx1"/>
              </a:solidFill>
              <a:latin typeface="Tahoma" pitchFamily="34" charset="0"/>
              <a:ea typeface="Tahoma" pitchFamily="34" charset="0"/>
              <a:cs typeface="Tahoma" pitchFamily="34" charset="0"/>
            </a:endParaRPr>
          </a:p>
          <a:p>
            <a:pPr algn="l"/>
            <a:r>
              <a:rPr lang="en-GB" sz="1400" dirty="0" smtClean="0">
                <a:solidFill>
                  <a:schemeClr val="tx1"/>
                </a:solidFill>
                <a:latin typeface="Tahoma" pitchFamily="34" charset="0"/>
                <a:ea typeface="Tahoma" pitchFamily="34" charset="0"/>
                <a:cs typeface="Tahoma" pitchFamily="34" charset="0"/>
              </a:rPr>
              <a:t>  The lesion in the retina takes two forms:</a:t>
            </a:r>
          </a:p>
          <a:p>
            <a:pPr marL="360363" indent="-285750" algn="l">
              <a:buFont typeface="Wingdings" charset="2"/>
              <a:buChar char="Ø"/>
            </a:pPr>
            <a:r>
              <a:rPr lang="en-GB" sz="1500" b="1" dirty="0" err="1" smtClean="0">
                <a:solidFill>
                  <a:schemeClr val="tx1">
                    <a:lumMod val="95000"/>
                    <a:lumOff val="5000"/>
                  </a:schemeClr>
                </a:solidFill>
                <a:latin typeface="Tahoma" pitchFamily="34" charset="0"/>
                <a:ea typeface="Tahoma" pitchFamily="34" charset="0"/>
                <a:cs typeface="Tahoma" pitchFamily="34" charset="0"/>
              </a:rPr>
              <a:t>nonproliferative</a:t>
            </a:r>
            <a:r>
              <a:rPr lang="en-GB" sz="1500" b="1" dirty="0" smtClean="0">
                <a:solidFill>
                  <a:schemeClr val="tx1">
                    <a:lumMod val="95000"/>
                    <a:lumOff val="5000"/>
                  </a:schemeClr>
                </a:solidFill>
                <a:latin typeface="Tahoma" pitchFamily="34" charset="0"/>
                <a:ea typeface="Tahoma" pitchFamily="34" charset="0"/>
                <a:cs typeface="Tahoma" pitchFamily="34" charset="0"/>
              </a:rPr>
              <a:t> (background) retinopathy:    </a:t>
            </a:r>
            <a:r>
              <a:rPr lang="en-GB" sz="1500" b="1" dirty="0">
                <a:solidFill>
                  <a:schemeClr val="tx1">
                    <a:lumMod val="95000"/>
                    <a:lumOff val="5000"/>
                  </a:schemeClr>
                </a:solidFill>
                <a:latin typeface="Tahoma" pitchFamily="34" charset="0"/>
                <a:ea typeface="Tahoma" pitchFamily="34" charset="0"/>
                <a:cs typeface="Tahoma" pitchFamily="34" charset="0"/>
              </a:rPr>
              <a:t>	</a:t>
            </a:r>
            <a:r>
              <a:rPr lang="en-GB" sz="1400" b="1" dirty="0" smtClean="0">
                <a:solidFill>
                  <a:schemeClr val="tx1">
                    <a:lumMod val="95000"/>
                    <a:lumOff val="5000"/>
                  </a:schemeClr>
                </a:solidFill>
                <a:latin typeface="Tahoma" pitchFamily="34" charset="0"/>
                <a:ea typeface="Tahoma" pitchFamily="34" charset="0"/>
                <a:cs typeface="Tahoma" pitchFamily="34" charset="0"/>
              </a:rPr>
              <a:t>	       </a:t>
            </a:r>
            <a:r>
              <a:rPr lang="en-GB" sz="1200" dirty="0" smtClean="0">
                <a:solidFill>
                  <a:srgbClr val="759239"/>
                </a:solidFill>
                <a:latin typeface="Tahoma" pitchFamily="34" charset="0"/>
                <a:ea typeface="Tahoma" pitchFamily="34" charset="0"/>
                <a:cs typeface="Tahoma" pitchFamily="34" charset="0"/>
              </a:rPr>
              <a:t>(related </a:t>
            </a:r>
            <a:r>
              <a:rPr lang="en-GB" sz="1200" dirty="0">
                <a:solidFill>
                  <a:srgbClr val="759239"/>
                </a:solidFill>
                <a:latin typeface="Tahoma" pitchFamily="34" charset="0"/>
                <a:ea typeface="Tahoma" pitchFamily="34" charset="0"/>
                <a:cs typeface="Tahoma" pitchFamily="34" charset="0"/>
              </a:rPr>
              <a:t>to the endothelial </a:t>
            </a:r>
            <a:r>
              <a:rPr lang="en-GB" sz="1200" dirty="0" smtClean="0">
                <a:solidFill>
                  <a:srgbClr val="759239"/>
                </a:solidFill>
                <a:latin typeface="Tahoma" pitchFamily="34" charset="0"/>
                <a:ea typeface="Tahoma" pitchFamily="34" charset="0"/>
                <a:cs typeface="Tahoma" pitchFamily="34" charset="0"/>
              </a:rPr>
              <a:t>dysfunction)</a:t>
            </a:r>
            <a:endParaRPr lang="en-GB" sz="1400" b="1" dirty="0" smtClean="0">
              <a:solidFill>
                <a:schemeClr val="tx1">
                  <a:lumMod val="95000"/>
                  <a:lumOff val="5000"/>
                </a:schemeClr>
              </a:solidFill>
              <a:latin typeface="Tahoma" pitchFamily="34" charset="0"/>
              <a:ea typeface="Tahoma" pitchFamily="34" charset="0"/>
              <a:cs typeface="Tahoma" pitchFamily="34" charset="0"/>
            </a:endParaRPr>
          </a:p>
          <a:p>
            <a:pPr marL="442913" algn="l"/>
            <a:r>
              <a:rPr lang="en-GB" sz="1400" dirty="0" smtClean="0">
                <a:solidFill>
                  <a:schemeClr val="tx1"/>
                </a:solidFill>
                <a:latin typeface="Tahoma" pitchFamily="34" charset="0"/>
                <a:ea typeface="Tahoma" pitchFamily="34" charset="0"/>
                <a:cs typeface="Tahoma" pitchFamily="34" charset="0"/>
              </a:rPr>
              <a:t> Haemorrhages </a:t>
            </a:r>
            <a:r>
              <a:rPr lang="en-GB" sz="1400" dirty="0">
                <a:solidFill>
                  <a:srgbClr val="759239"/>
                </a:solidFill>
                <a:latin typeface="Tahoma" pitchFamily="34" charset="0"/>
                <a:ea typeface="Tahoma" pitchFamily="34" charset="0"/>
                <a:cs typeface="Tahoma" pitchFamily="34" charset="0"/>
              </a:rPr>
              <a:t>(due to the leaky </a:t>
            </a:r>
            <a:r>
              <a:rPr lang="en-GB" sz="1400" dirty="0" smtClean="0">
                <a:solidFill>
                  <a:srgbClr val="759239"/>
                </a:solidFill>
                <a:latin typeface="Tahoma" pitchFamily="34" charset="0"/>
                <a:ea typeface="Tahoma" pitchFamily="34" charset="0"/>
                <a:cs typeface="Tahoma" pitchFamily="34" charset="0"/>
              </a:rPr>
              <a:t>basement-membrane)</a:t>
            </a:r>
            <a:r>
              <a:rPr lang="en-GB" sz="1400" dirty="0" smtClean="0">
                <a:solidFill>
                  <a:schemeClr val="tx1"/>
                </a:solidFill>
                <a:latin typeface="Tahoma" pitchFamily="34" charset="0"/>
                <a:ea typeface="Tahoma" pitchFamily="34" charset="0"/>
                <a:cs typeface="Tahoma" pitchFamily="34" charset="0"/>
              </a:rPr>
              <a:t>,</a:t>
            </a:r>
            <a:r>
              <a:rPr lang="en-GB" sz="1400" dirty="0" smtClean="0">
                <a:solidFill>
                  <a:srgbClr val="759239"/>
                </a:solidFill>
                <a:latin typeface="Tahoma" pitchFamily="34" charset="0"/>
                <a:ea typeface="Tahoma" pitchFamily="34" charset="0"/>
                <a:cs typeface="Tahoma" pitchFamily="34" charset="0"/>
              </a:rPr>
              <a:t> </a:t>
            </a:r>
            <a:r>
              <a:rPr lang="en-GB" sz="1400" dirty="0" smtClean="0">
                <a:solidFill>
                  <a:schemeClr val="tx1"/>
                </a:solidFill>
                <a:latin typeface="Tahoma" pitchFamily="34" charset="0"/>
                <a:ea typeface="Tahoma" pitchFamily="34" charset="0"/>
                <a:cs typeface="Tahoma" pitchFamily="34" charset="0"/>
              </a:rPr>
              <a:t>retinal exudates (</a:t>
            </a:r>
            <a:r>
              <a:rPr lang="en-GB" sz="1400" dirty="0" smtClean="0">
                <a:solidFill>
                  <a:srgbClr val="C00000"/>
                </a:solidFill>
                <a:latin typeface="Tahoma" pitchFamily="34" charset="0"/>
                <a:ea typeface="Tahoma" pitchFamily="34" charset="0"/>
                <a:cs typeface="Tahoma" pitchFamily="34" charset="0"/>
              </a:rPr>
              <a:t>cotton wool spots</a:t>
            </a:r>
            <a:r>
              <a:rPr lang="en-GB" sz="1400" baseline="30000" dirty="0" smtClean="0">
                <a:solidFill>
                  <a:srgbClr val="C00000"/>
                </a:solidFill>
                <a:latin typeface="Tahoma" pitchFamily="34" charset="0"/>
                <a:ea typeface="Tahoma" pitchFamily="34" charset="0"/>
                <a:cs typeface="Tahoma" pitchFamily="34" charset="0"/>
              </a:rPr>
              <a:t>5</a:t>
            </a:r>
            <a:r>
              <a:rPr lang="en-GB" sz="1400" dirty="0" smtClean="0">
                <a:solidFill>
                  <a:schemeClr val="tx1"/>
                </a:solidFill>
                <a:latin typeface="Tahoma" pitchFamily="34" charset="0"/>
                <a:ea typeface="Tahoma" pitchFamily="34" charset="0"/>
                <a:cs typeface="Tahoma" pitchFamily="34" charset="0"/>
              </a:rPr>
              <a:t>), </a:t>
            </a:r>
            <a:r>
              <a:rPr lang="en-GB" sz="1400" dirty="0" err="1" smtClean="0">
                <a:solidFill>
                  <a:schemeClr val="tx1"/>
                </a:solidFill>
                <a:latin typeface="Tahoma" pitchFamily="34" charset="0"/>
                <a:ea typeface="Tahoma" pitchFamily="34" charset="0"/>
                <a:cs typeface="Tahoma" pitchFamily="34" charset="0"/>
              </a:rPr>
              <a:t>microaneurysms</a:t>
            </a:r>
            <a:r>
              <a:rPr lang="en-GB" sz="1400" dirty="0" smtClean="0">
                <a:solidFill>
                  <a:schemeClr val="tx1"/>
                </a:solidFill>
                <a:latin typeface="Tahoma" pitchFamily="34" charset="0"/>
                <a:ea typeface="Tahoma" pitchFamily="34" charset="0"/>
                <a:cs typeface="Tahoma" pitchFamily="34" charset="0"/>
              </a:rPr>
              <a:t>, </a:t>
            </a:r>
            <a:r>
              <a:rPr lang="en-GB" sz="1400" dirty="0" err="1" smtClean="0">
                <a:solidFill>
                  <a:schemeClr val="tx1"/>
                </a:solidFill>
                <a:latin typeface="Tahoma" pitchFamily="34" charset="0"/>
                <a:ea typeface="Tahoma" pitchFamily="34" charset="0"/>
                <a:cs typeface="Tahoma" pitchFamily="34" charset="0"/>
              </a:rPr>
              <a:t>edema</a:t>
            </a:r>
            <a:r>
              <a:rPr lang="en-GB" sz="1400" dirty="0" smtClean="0">
                <a:solidFill>
                  <a:schemeClr val="tx1"/>
                </a:solidFill>
                <a:latin typeface="Tahoma" pitchFamily="34" charset="0"/>
                <a:ea typeface="Tahoma" pitchFamily="34" charset="0"/>
                <a:cs typeface="Tahoma" pitchFamily="34" charset="0"/>
              </a:rPr>
              <a:t>, thickening of the retinal capillaries (</a:t>
            </a:r>
            <a:r>
              <a:rPr lang="en-GB" sz="1400" dirty="0" err="1" smtClean="0">
                <a:solidFill>
                  <a:schemeClr val="tx1"/>
                </a:solidFill>
                <a:latin typeface="Tahoma" pitchFamily="34" charset="0"/>
                <a:ea typeface="Tahoma" pitchFamily="34" charset="0"/>
                <a:cs typeface="Tahoma" pitchFamily="34" charset="0"/>
              </a:rPr>
              <a:t>microangiopathy</a:t>
            </a:r>
            <a:r>
              <a:rPr lang="en-GB" sz="1400" dirty="0" smtClean="0">
                <a:solidFill>
                  <a:schemeClr val="tx1"/>
                </a:solidFill>
                <a:latin typeface="Tahoma" pitchFamily="34" charset="0"/>
                <a:ea typeface="Tahoma" pitchFamily="34" charset="0"/>
                <a:cs typeface="Tahoma" pitchFamily="34" charset="0"/>
              </a:rPr>
              <a:t>). </a:t>
            </a:r>
          </a:p>
          <a:p>
            <a:pPr marL="442913" algn="l"/>
            <a:r>
              <a:rPr lang="en-GB" sz="1400" dirty="0" smtClean="0">
                <a:solidFill>
                  <a:schemeClr val="tx1"/>
                </a:solidFill>
                <a:latin typeface="Tahoma" pitchFamily="34" charset="0"/>
                <a:ea typeface="Tahoma" pitchFamily="34" charset="0"/>
                <a:cs typeface="Tahoma" pitchFamily="34" charset="0"/>
              </a:rPr>
              <a:t> The </a:t>
            </a:r>
            <a:r>
              <a:rPr lang="en-GB" sz="1400" dirty="0" err="1" smtClean="0">
                <a:solidFill>
                  <a:schemeClr val="tx1"/>
                </a:solidFill>
                <a:latin typeface="Tahoma" pitchFamily="34" charset="0"/>
                <a:ea typeface="Tahoma" pitchFamily="34" charset="0"/>
                <a:cs typeface="Tahoma" pitchFamily="34" charset="0"/>
              </a:rPr>
              <a:t>microaneurysms</a:t>
            </a:r>
            <a:r>
              <a:rPr lang="en-GB" sz="1400" dirty="0" smtClean="0">
                <a:solidFill>
                  <a:schemeClr val="tx1"/>
                </a:solidFill>
                <a:latin typeface="Tahoma" pitchFamily="34" charset="0"/>
                <a:ea typeface="Tahoma" pitchFamily="34" charset="0"/>
                <a:cs typeface="Tahoma" pitchFamily="34" charset="0"/>
              </a:rPr>
              <a:t> are discrete saccular dilations of retinal choroidal capillaries that appear through the ophthalmoscope as small red dots.</a:t>
            </a:r>
          </a:p>
          <a:p>
            <a:pPr algn="l"/>
            <a:endParaRPr lang="en-GB" sz="1400" dirty="0">
              <a:solidFill>
                <a:schemeClr val="tx1"/>
              </a:solidFill>
              <a:latin typeface="Tahoma" pitchFamily="34" charset="0"/>
              <a:ea typeface="Tahoma" pitchFamily="34" charset="0"/>
              <a:cs typeface="Tahoma" pitchFamily="34" charset="0"/>
            </a:endParaRPr>
          </a:p>
          <a:p>
            <a:pPr marL="342900" indent="-260350" algn="l">
              <a:buFont typeface="Wingdings" charset="2"/>
              <a:buChar char="Ø"/>
            </a:pPr>
            <a:r>
              <a:rPr lang="en-GB" sz="1500" b="1" dirty="0" smtClean="0">
                <a:solidFill>
                  <a:schemeClr val="tx1">
                    <a:lumMod val="95000"/>
                    <a:lumOff val="5000"/>
                  </a:schemeClr>
                </a:solidFill>
                <a:latin typeface="Tahoma" pitchFamily="34" charset="0"/>
                <a:ea typeface="Tahoma" pitchFamily="34" charset="0"/>
                <a:cs typeface="Tahoma" pitchFamily="34" charset="0"/>
              </a:rPr>
              <a:t>proliferative retinopathy:</a:t>
            </a:r>
          </a:p>
          <a:p>
            <a:pPr marL="539750" algn="l" fontAlgn="base"/>
            <a:r>
              <a:rPr lang="en-US" sz="1400" b="1" dirty="0" smtClean="0">
                <a:solidFill>
                  <a:schemeClr val="tx1"/>
                </a:solidFill>
                <a:latin typeface="Tahoma" pitchFamily="34" charset="0"/>
                <a:ea typeface="Tahoma" pitchFamily="34" charset="0"/>
                <a:cs typeface="Tahoma" pitchFamily="34" charset="0"/>
              </a:rPr>
              <a:t>It is a process of </a:t>
            </a:r>
            <a:r>
              <a:rPr lang="en-US" sz="1400" b="1" dirty="0" smtClean="0">
                <a:solidFill>
                  <a:srgbClr val="C00000"/>
                </a:solidFill>
                <a:latin typeface="Tahoma" pitchFamily="34" charset="0"/>
                <a:ea typeface="Tahoma" pitchFamily="34" charset="0"/>
                <a:cs typeface="Tahoma" pitchFamily="34" charset="0"/>
              </a:rPr>
              <a:t>neovascularization</a:t>
            </a:r>
            <a:r>
              <a:rPr lang="en-US" sz="1400" b="1" baseline="30000" dirty="0" smtClean="0">
                <a:solidFill>
                  <a:srgbClr val="C00000"/>
                </a:solidFill>
                <a:latin typeface="Tahoma" pitchFamily="34" charset="0"/>
                <a:ea typeface="Tahoma" pitchFamily="34" charset="0"/>
                <a:cs typeface="Tahoma" pitchFamily="34" charset="0"/>
              </a:rPr>
              <a:t>6</a:t>
            </a:r>
            <a:r>
              <a:rPr lang="en-US" sz="1400" b="1" dirty="0" smtClean="0">
                <a:solidFill>
                  <a:srgbClr val="C00000"/>
                </a:solidFill>
                <a:latin typeface="Tahoma" pitchFamily="34" charset="0"/>
                <a:ea typeface="Tahoma" pitchFamily="34" charset="0"/>
                <a:cs typeface="Tahoma" pitchFamily="34" charset="0"/>
              </a:rPr>
              <a:t> </a:t>
            </a:r>
            <a:r>
              <a:rPr lang="en-US" sz="1400" b="1" dirty="0" smtClean="0">
                <a:solidFill>
                  <a:schemeClr val="tx1"/>
                </a:solidFill>
                <a:latin typeface="Tahoma" pitchFamily="34" charset="0"/>
                <a:ea typeface="Tahoma" pitchFamily="34" charset="0"/>
                <a:cs typeface="Tahoma" pitchFamily="34" charset="0"/>
              </a:rPr>
              <a:t>and fibrosis.</a:t>
            </a:r>
            <a:r>
              <a:rPr lang="en-US" sz="1400" dirty="0" smtClean="0">
                <a:solidFill>
                  <a:schemeClr val="tx1"/>
                </a:solidFill>
                <a:latin typeface="Tahoma" pitchFamily="34" charset="0"/>
                <a:ea typeface="Tahoma" pitchFamily="34" charset="0"/>
                <a:cs typeface="Tahoma" pitchFamily="34" charset="0"/>
              </a:rPr>
              <a:t> </a:t>
            </a:r>
          </a:p>
          <a:p>
            <a:pPr marL="539750" algn="l" fontAlgn="base"/>
            <a:r>
              <a:rPr lang="en-US" sz="1400" dirty="0" smtClean="0">
                <a:solidFill>
                  <a:schemeClr val="tx1"/>
                </a:solidFill>
                <a:latin typeface="Tahoma" pitchFamily="34" charset="0"/>
                <a:ea typeface="Tahoma" pitchFamily="34" charset="0"/>
                <a:cs typeface="Tahoma" pitchFamily="34" charset="0"/>
              </a:rPr>
              <a:t>This lesion leads to serious consequences, including blindness, especially if it involves the </a:t>
            </a:r>
            <a:r>
              <a:rPr lang="en-US" sz="1400" u="sng" dirty="0" smtClean="0">
                <a:solidFill>
                  <a:schemeClr val="tx1"/>
                </a:solidFill>
                <a:latin typeface="Tahoma" pitchFamily="34" charset="0"/>
                <a:ea typeface="Tahoma" pitchFamily="34" charset="0"/>
                <a:cs typeface="Tahoma" pitchFamily="34" charset="0"/>
              </a:rPr>
              <a:t>macula and retinal detachment</a:t>
            </a:r>
          </a:p>
          <a:p>
            <a:pPr algn="l"/>
            <a:endParaRPr lang="en-GB" sz="1200" dirty="0">
              <a:solidFill>
                <a:srgbClr val="FF0000"/>
              </a:solidFill>
              <a:latin typeface="Tahoma" pitchFamily="34" charset="0"/>
              <a:ea typeface="Tahoma" pitchFamily="34" charset="0"/>
              <a:cs typeface="Tahoma" pitchFamily="34" charset="0"/>
            </a:endParaRPr>
          </a:p>
        </p:txBody>
      </p:sp>
      <p:pic>
        <p:nvPicPr>
          <p:cNvPr id="4" name="Content Placeholder 3">
            <a:extLst>
              <a:ext uri="{FF2B5EF4-FFF2-40B4-BE49-F238E27FC236}">
                <a16:creationId xmlns:a16="http://schemas.microsoft.com/office/drawing/2014/main" id="{4B345089-E65C-42C1-B5A9-53D42737149A}"/>
              </a:ext>
            </a:extLst>
          </p:cNvPr>
          <p:cNvPicPr>
            <a:picLocks noChangeAspect="1"/>
          </p:cNvPicPr>
          <p:nvPr/>
        </p:nvPicPr>
        <p:blipFill>
          <a:blip r:embed="rId2" cstate="print"/>
          <a:srcRect r="49913"/>
          <a:stretch>
            <a:fillRect/>
          </a:stretch>
        </p:blipFill>
        <p:spPr>
          <a:xfrm>
            <a:off x="3584117" y="4904390"/>
            <a:ext cx="2773369" cy="2003608"/>
          </a:xfrm>
          <a:prstGeom prst="rect">
            <a:avLst/>
          </a:prstGeom>
        </p:spPr>
      </p:pic>
      <p:pic>
        <p:nvPicPr>
          <p:cNvPr id="5" name="Content Placeholder 3">
            <a:extLst>
              <a:ext uri="{FF2B5EF4-FFF2-40B4-BE49-F238E27FC236}">
                <a16:creationId xmlns:a16="http://schemas.microsoft.com/office/drawing/2014/main" id="{4B345089-E65C-42C1-B5A9-53D42737149A}"/>
              </a:ext>
            </a:extLst>
          </p:cNvPr>
          <p:cNvPicPr>
            <a:picLocks noChangeAspect="1"/>
          </p:cNvPicPr>
          <p:nvPr/>
        </p:nvPicPr>
        <p:blipFill>
          <a:blip r:embed="rId2" cstate="print"/>
          <a:srcRect l="50964" b="10405"/>
          <a:stretch>
            <a:fillRect/>
          </a:stretch>
        </p:blipFill>
        <p:spPr>
          <a:xfrm>
            <a:off x="272396" y="4904390"/>
            <a:ext cx="2811919" cy="1894689"/>
          </a:xfrm>
          <a:prstGeom prst="rect">
            <a:avLst/>
          </a:prstGeom>
        </p:spPr>
      </p:pic>
      <p:sp>
        <p:nvSpPr>
          <p:cNvPr id="6" name="TextBox 5"/>
          <p:cNvSpPr txBox="1"/>
          <p:nvPr/>
        </p:nvSpPr>
        <p:spPr>
          <a:xfrm>
            <a:off x="142012" y="7516145"/>
            <a:ext cx="5884606" cy="1446550"/>
          </a:xfrm>
          <a:prstGeom prst="rect">
            <a:avLst/>
          </a:prstGeom>
          <a:noFill/>
        </p:spPr>
        <p:txBody>
          <a:bodyPr wrap="square" rtlCol="0">
            <a:spAutoFit/>
          </a:bodyPr>
          <a:lstStyle/>
          <a:p>
            <a:r>
              <a:rPr lang="en-GB" sz="1100" b="1" dirty="0" smtClean="0">
                <a:solidFill>
                  <a:schemeClr val="bg1">
                    <a:lumMod val="50000"/>
                  </a:schemeClr>
                </a:solidFill>
                <a:latin typeface="Tahoma" pitchFamily="34" charset="0"/>
                <a:ea typeface="Tahoma" pitchFamily="34" charset="0"/>
                <a:cs typeface="Tahoma" pitchFamily="34" charset="0"/>
              </a:rPr>
              <a:t>5:Cotton </a:t>
            </a:r>
            <a:r>
              <a:rPr lang="en-GB" sz="1100" b="1" dirty="0">
                <a:solidFill>
                  <a:schemeClr val="bg1">
                    <a:lumMod val="50000"/>
                  </a:schemeClr>
                </a:solidFill>
                <a:latin typeface="Tahoma" pitchFamily="34" charset="0"/>
                <a:ea typeface="Tahoma" pitchFamily="34" charset="0"/>
                <a:cs typeface="Tahoma" pitchFamily="34" charset="0"/>
              </a:rPr>
              <a:t>wool spots</a:t>
            </a:r>
            <a:r>
              <a:rPr lang="en-GB" sz="1100" dirty="0">
                <a:solidFill>
                  <a:schemeClr val="bg1">
                    <a:lumMod val="50000"/>
                  </a:schemeClr>
                </a:solidFill>
                <a:latin typeface="Tahoma" pitchFamily="34" charset="0"/>
                <a:ea typeface="Tahoma" pitchFamily="34" charset="0"/>
                <a:cs typeface="Tahoma" pitchFamily="34" charset="0"/>
              </a:rPr>
              <a:t> are an abnormal finding on funduscopic exam of the retina of the eye. They appear as fluffy white patches on the retina</a:t>
            </a:r>
            <a:r>
              <a:rPr lang="en-GB" sz="1100" dirty="0" smtClean="0">
                <a:solidFill>
                  <a:schemeClr val="bg1">
                    <a:lumMod val="50000"/>
                  </a:schemeClr>
                </a:solidFill>
                <a:latin typeface="Tahoma" pitchFamily="34" charset="0"/>
                <a:ea typeface="Tahoma" pitchFamily="34" charset="0"/>
                <a:cs typeface="Tahoma" pitchFamily="34" charset="0"/>
              </a:rPr>
              <a:t>.</a:t>
            </a:r>
          </a:p>
          <a:p>
            <a:r>
              <a:rPr lang="en-GB" sz="1100" dirty="0" smtClean="0">
                <a:solidFill>
                  <a:schemeClr val="bg1">
                    <a:lumMod val="50000"/>
                  </a:schemeClr>
                </a:solidFill>
                <a:latin typeface="Tahoma" pitchFamily="34" charset="0"/>
                <a:ea typeface="Tahoma" pitchFamily="34" charset="0"/>
                <a:cs typeface="Tahoma" pitchFamily="34" charset="0"/>
              </a:rPr>
              <a:t>6:</a:t>
            </a:r>
            <a:r>
              <a:rPr lang="en-GB" sz="1100" b="1" dirty="0">
                <a:latin typeface="Tahoma" pitchFamily="34" charset="0"/>
                <a:ea typeface="Tahoma" pitchFamily="34" charset="0"/>
                <a:cs typeface="Tahoma" pitchFamily="34" charset="0"/>
              </a:rPr>
              <a:t> </a:t>
            </a:r>
            <a:r>
              <a:rPr lang="en-GB" sz="1100" b="1" dirty="0">
                <a:solidFill>
                  <a:schemeClr val="bg1">
                    <a:lumMod val="50000"/>
                  </a:schemeClr>
                </a:solidFill>
                <a:latin typeface="Tahoma" pitchFamily="34" charset="0"/>
                <a:ea typeface="Tahoma" pitchFamily="34" charset="0"/>
                <a:cs typeface="Tahoma" pitchFamily="34" charset="0"/>
              </a:rPr>
              <a:t>Neovascularization</a:t>
            </a:r>
            <a:r>
              <a:rPr lang="en-GB" sz="1100" dirty="0">
                <a:solidFill>
                  <a:schemeClr val="bg1">
                    <a:lumMod val="50000"/>
                  </a:schemeClr>
                </a:solidFill>
                <a:latin typeface="Tahoma" pitchFamily="34" charset="0"/>
                <a:ea typeface="Tahoma" pitchFamily="34" charset="0"/>
                <a:cs typeface="Tahoma" pitchFamily="34" charset="0"/>
              </a:rPr>
              <a:t> is the natural formation of new blood vessels (neo- + vascular + -</a:t>
            </a:r>
            <a:r>
              <a:rPr lang="en-GB" sz="1100" dirty="0" err="1">
                <a:solidFill>
                  <a:schemeClr val="bg1">
                    <a:lumMod val="50000"/>
                  </a:schemeClr>
                </a:solidFill>
                <a:latin typeface="Tahoma" pitchFamily="34" charset="0"/>
                <a:ea typeface="Tahoma" pitchFamily="34" charset="0"/>
                <a:cs typeface="Tahoma" pitchFamily="34" charset="0"/>
              </a:rPr>
              <a:t>ization</a:t>
            </a:r>
            <a:r>
              <a:rPr lang="en-GB" sz="1100" dirty="0" smtClean="0">
                <a:solidFill>
                  <a:schemeClr val="bg1">
                    <a:lumMod val="50000"/>
                  </a:schemeClr>
                </a:solidFill>
                <a:latin typeface="Tahoma" pitchFamily="34" charset="0"/>
                <a:ea typeface="Tahoma" pitchFamily="34" charset="0"/>
                <a:cs typeface="Tahoma" pitchFamily="34" charset="0"/>
              </a:rPr>
              <a:t>).</a:t>
            </a:r>
          </a:p>
          <a:p>
            <a:r>
              <a:rPr lang="en-GB" sz="1100" dirty="0" smtClean="0">
                <a:solidFill>
                  <a:schemeClr val="bg1">
                    <a:lumMod val="50000"/>
                  </a:schemeClr>
                </a:solidFill>
                <a:latin typeface="Tahoma" pitchFamily="34" charset="0"/>
                <a:ea typeface="Tahoma" pitchFamily="34" charset="0"/>
                <a:cs typeface="Tahoma" pitchFamily="34" charset="0"/>
              </a:rPr>
              <a:t>7:</a:t>
            </a:r>
            <a:r>
              <a:rPr lang="en-GB" sz="1100" dirty="0">
                <a:solidFill>
                  <a:schemeClr val="bg1">
                    <a:lumMod val="50000"/>
                  </a:schemeClr>
                </a:solidFill>
              </a:rPr>
              <a:t> </a:t>
            </a:r>
            <a:r>
              <a:rPr lang="en-GB" sz="1100" dirty="0">
                <a:solidFill>
                  <a:schemeClr val="bg1">
                    <a:lumMod val="50000"/>
                  </a:schemeClr>
                </a:solidFill>
                <a:latin typeface="Tahoma" charset="0"/>
                <a:ea typeface="Tahoma" charset="0"/>
                <a:cs typeface="Tahoma" charset="0"/>
              </a:rPr>
              <a:t>People with diabetes can have an eye disease called diabetic retinopathy. This is when high blood sugar levels cause damage to blood vessels in the </a:t>
            </a:r>
            <a:r>
              <a:rPr lang="en-GB" sz="1100" u="sng" dirty="0" smtClean="0">
                <a:solidFill>
                  <a:schemeClr val="bg1">
                    <a:lumMod val="50000"/>
                  </a:schemeClr>
                </a:solidFill>
                <a:latin typeface="Tahoma" charset="0"/>
                <a:ea typeface="Tahoma" charset="0"/>
                <a:cs typeface="Tahoma" charset="0"/>
              </a:rPr>
              <a:t>Retina</a:t>
            </a:r>
            <a:r>
              <a:rPr lang="en-GB" sz="1100" dirty="0" smtClean="0">
                <a:solidFill>
                  <a:schemeClr val="bg1">
                    <a:lumMod val="50000"/>
                  </a:schemeClr>
                </a:solidFill>
                <a:latin typeface="Tahoma" charset="0"/>
                <a:ea typeface="Tahoma" charset="0"/>
                <a:cs typeface="Tahoma" charset="0"/>
              </a:rPr>
              <a:t>. </a:t>
            </a:r>
            <a:r>
              <a:rPr lang="en-GB" sz="1100" dirty="0">
                <a:solidFill>
                  <a:schemeClr val="bg1">
                    <a:lumMod val="50000"/>
                  </a:schemeClr>
                </a:solidFill>
                <a:latin typeface="Tahoma" charset="0"/>
                <a:ea typeface="Tahoma" charset="0"/>
                <a:cs typeface="Tahoma" charset="0"/>
              </a:rPr>
              <a:t>These blood vessels can swell and leak. Or they can close, stopping blood from passing through. Sometimes abnormal new blood vessels grow on the retina. All of these changes can steal your vision.</a:t>
            </a:r>
          </a:p>
        </p:txBody>
      </p:sp>
    </p:spTree>
    <p:extLst>
      <p:ext uri="{BB962C8B-B14F-4D97-AF65-F5344CB8AC3E}">
        <p14:creationId xmlns:p14="http://schemas.microsoft.com/office/powerpoint/2010/main" val="21025877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2065" y="130453"/>
            <a:ext cx="5564777" cy="366109"/>
          </a:xfrm>
        </p:spPr>
        <p:txBody>
          <a:bodyPr>
            <a:noAutofit/>
          </a:bodyPr>
          <a:lstStyle/>
          <a:p>
            <a:pPr algn="l"/>
            <a:r>
              <a:rPr lang="en-US" sz="1800" b="1" dirty="0">
                <a:latin typeface="Tahoma" panose="020B0604030504040204" pitchFamily="34" charset="0"/>
                <a:ea typeface="Tahoma" panose="020B0604030504040204" pitchFamily="34" charset="0"/>
                <a:cs typeface="Tahoma" panose="020B0604030504040204" pitchFamily="34" charset="0"/>
              </a:rPr>
              <a:t>Diabetic </a:t>
            </a:r>
            <a:r>
              <a:rPr lang="en-US" sz="1800" b="1" dirty="0" smtClean="0">
                <a:latin typeface="Tahoma" panose="020B0604030504040204" pitchFamily="34" charset="0"/>
                <a:ea typeface="Tahoma" panose="020B0604030504040204" pitchFamily="34" charset="0"/>
                <a:cs typeface="Tahoma" panose="020B0604030504040204" pitchFamily="34" charset="0"/>
              </a:rPr>
              <a:t>Neuropathy</a:t>
            </a:r>
            <a:r>
              <a:rPr lang="en-US" sz="1800" b="1" dirty="0">
                <a:latin typeface="Tahoma" panose="020B0604030504040204" pitchFamily="34" charset="0"/>
                <a:ea typeface="Tahoma" panose="020B0604030504040204" pitchFamily="34" charset="0"/>
                <a:cs typeface="Tahoma" panose="020B0604030504040204" pitchFamily="34" charset="0"/>
              </a:rPr>
              <a:t>: </a:t>
            </a:r>
            <a:r>
              <a:rPr lang="en-US" sz="1200" dirty="0">
                <a:solidFill>
                  <a:srgbClr val="759239"/>
                </a:solidFill>
                <a:latin typeface="Tahoma" panose="020B0604030504040204" pitchFamily="34" charset="0"/>
                <a:ea typeface="Tahoma" panose="020B0604030504040204" pitchFamily="34" charset="0"/>
                <a:cs typeface="Tahoma" panose="020B0604030504040204" pitchFamily="34" charset="0"/>
              </a:rPr>
              <a:t>may be sensory or autonomic </a:t>
            </a:r>
            <a:endParaRPr lang="en-US" sz="1800" dirty="0">
              <a:solidFill>
                <a:srgbClr val="759239"/>
              </a:solidFill>
              <a:latin typeface="Tahoma" panose="020B0604030504040204" pitchFamily="34" charset="0"/>
              <a:ea typeface="Tahoma" panose="020B0604030504040204" pitchFamily="34" charset="0"/>
              <a:cs typeface="Tahoma" panose="020B0604030504040204" pitchFamily="34" charset="0"/>
            </a:endParaRPr>
          </a:p>
        </p:txBody>
      </p:sp>
      <p:sp>
        <p:nvSpPr>
          <p:cNvPr id="3" name="Subtitle 2"/>
          <p:cNvSpPr>
            <a:spLocks noGrp="1"/>
          </p:cNvSpPr>
          <p:nvPr>
            <p:ph type="subTitle" idx="1"/>
          </p:nvPr>
        </p:nvSpPr>
        <p:spPr>
          <a:xfrm>
            <a:off x="498764" y="588003"/>
            <a:ext cx="6248400" cy="4106019"/>
          </a:xfrm>
        </p:spPr>
        <p:txBody>
          <a:bodyPr>
            <a:noAutofit/>
          </a:bodyPr>
          <a:lstStyle/>
          <a:p>
            <a:pPr marL="285750" indent="-285750" algn="l">
              <a:buFont typeface="Wingdings" charset="2"/>
              <a:buChar char="Ø"/>
            </a:pPr>
            <a:r>
              <a:rPr lang="en-US" sz="14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The </a:t>
            </a:r>
            <a:r>
              <a:rPr lang="en-US" sz="1400" b="1"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central and peripheral </a:t>
            </a:r>
            <a:r>
              <a:rPr lang="en-US" sz="14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nervous systems are not </a:t>
            </a:r>
            <a:r>
              <a:rPr lang="en-US" sz="1400" dirty="0" smtClean="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spared </a:t>
            </a:r>
            <a:r>
              <a:rPr lang="en-US" sz="14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by diabetes.</a:t>
            </a:r>
            <a:r>
              <a:rPr lang="en-US" sz="1400" dirty="0">
                <a:latin typeface="Tahoma" panose="020B0604030504040204" pitchFamily="34" charset="0"/>
                <a:ea typeface="Tahoma" panose="020B0604030504040204" pitchFamily="34" charset="0"/>
                <a:cs typeface="Tahoma" panose="020B0604030504040204" pitchFamily="34" charset="0"/>
              </a:rPr>
              <a:t> </a:t>
            </a:r>
          </a:p>
          <a:p>
            <a:pPr marL="285750" indent="-285750" algn="l">
              <a:buFont typeface="Wingdings" charset="2"/>
              <a:buChar char="Ø"/>
            </a:pPr>
            <a:r>
              <a:rPr lang="en-US" sz="14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The most frequent pattern of involvement is that of a </a:t>
            </a:r>
            <a:r>
              <a:rPr lang="en-US" sz="1400" b="1"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peripheral</a:t>
            </a:r>
            <a:r>
              <a:rPr lang="en-US" sz="14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 </a:t>
            </a:r>
            <a:r>
              <a:rPr lang="en-US" sz="1400" b="1"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symmetric</a:t>
            </a:r>
            <a:r>
              <a:rPr lang="en-US" sz="14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 neuropathy of </a:t>
            </a: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the lower extremities</a:t>
            </a:r>
            <a:r>
              <a:rPr lang="en-US" sz="14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 affecting both motor and sensory function, particularly the latter. </a:t>
            </a:r>
            <a:endParaRPr lang="en-US" sz="1400" dirty="0" smtClean="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a:p>
            <a:pPr marL="285750" indent="-285750" algn="l">
              <a:buFont typeface="Wingdings" charset="2"/>
              <a:buChar char="Ø"/>
            </a:pPr>
            <a:r>
              <a:rPr lang="en-US" sz="1400" dirty="0" smtClean="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Other </a:t>
            </a:r>
            <a:r>
              <a:rPr lang="en-US" sz="14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forms include </a:t>
            </a:r>
            <a:r>
              <a:rPr lang="en-US" sz="1400" b="1"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autonomic neuropathy</a:t>
            </a:r>
            <a:r>
              <a:rPr lang="en-US" sz="14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 which produces disturbances in bowel and bladder function and diabetic </a:t>
            </a:r>
            <a:r>
              <a:rPr lang="en-US" sz="1400" dirty="0" err="1">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mononeuropathy</a:t>
            </a:r>
            <a:r>
              <a:rPr lang="en-US" sz="14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 which may manifest as sudden footdrop or wristdrop.</a:t>
            </a:r>
          </a:p>
          <a:p>
            <a:pPr marL="285750" indent="-285750" algn="l">
              <a:buFont typeface="Wingdings" charset="2"/>
              <a:buChar char="Ø"/>
            </a:pPr>
            <a:r>
              <a:rPr lang="en-US" sz="1400" dirty="0" err="1">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Microvasculopathy</a:t>
            </a:r>
            <a:r>
              <a:rPr lang="en-US" sz="14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 involving the small blood vessels of nerves contributes to the disorder. </a:t>
            </a:r>
            <a:endParaRPr lang="en-US" sz="1400" dirty="0" smtClean="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a:p>
            <a:pPr marL="285750" indent="-285750" algn="l">
              <a:buFont typeface="Wingdings" charset="2"/>
              <a:buChar char="Ø"/>
            </a:pPr>
            <a:r>
              <a:rPr lang="en-US" sz="1400" dirty="0" smtClean="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In </a:t>
            </a:r>
            <a:r>
              <a:rPr lang="en-US" sz="14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a person with diabetic neuropathy, a </a:t>
            </a:r>
            <a:r>
              <a:rPr lang="en-US" sz="1400" dirty="0" smtClean="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trivial</a:t>
            </a:r>
          </a:p>
          <a:p>
            <a:pPr marL="285750" indent="-285750" algn="l">
              <a:buFont typeface="Wingdings" charset="2"/>
              <a:buChar char="Ø"/>
            </a:pPr>
            <a:r>
              <a:rPr lang="en-US" sz="1400" dirty="0" smtClean="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infection </a:t>
            </a:r>
            <a:r>
              <a:rPr lang="en-US" sz="14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in a toe may be the first event in a long succession of complications (gangrene, bacteremia, pneumonia) that may ultimately lead to </a:t>
            </a:r>
            <a:r>
              <a:rPr lang="en-US" sz="1400" dirty="0" smtClean="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death</a:t>
            </a:r>
          </a:p>
          <a:p>
            <a:pPr marL="285750" indent="-285750" algn="l">
              <a:buFont typeface="Wingdings" charset="2"/>
              <a:buChar char="Ø"/>
            </a:pPr>
            <a:r>
              <a:rPr lang="en-US" sz="1400" dirty="0" smtClean="0">
                <a:solidFill>
                  <a:srgbClr val="759239"/>
                </a:solidFill>
                <a:latin typeface="Tahoma" panose="020B0604030504040204" pitchFamily="34" charset="0"/>
                <a:ea typeface="Tahoma" panose="020B0604030504040204" pitchFamily="34" charset="0"/>
                <a:cs typeface="Tahoma" panose="020B0604030504040204" pitchFamily="34" charset="0"/>
              </a:rPr>
              <a:t>Both </a:t>
            </a:r>
            <a:r>
              <a:rPr lang="en-US" sz="1400" dirty="0">
                <a:solidFill>
                  <a:srgbClr val="759239"/>
                </a:solidFill>
                <a:latin typeface="Tahoma" panose="020B0604030504040204" pitchFamily="34" charset="0"/>
                <a:ea typeface="Tahoma" panose="020B0604030504040204" pitchFamily="34" charset="0"/>
                <a:cs typeface="Tahoma" panose="020B0604030504040204" pitchFamily="34" charset="0"/>
              </a:rPr>
              <a:t>hand and legs are affected “gloves and stocking” </a:t>
            </a:r>
            <a:r>
              <a:rPr lang="en-US" sz="1400" dirty="0" smtClean="0">
                <a:solidFill>
                  <a:srgbClr val="759239"/>
                </a:solidFill>
                <a:latin typeface="Tahoma" panose="020B0604030504040204" pitchFamily="34" charset="0"/>
                <a:ea typeface="Tahoma" panose="020B0604030504040204" pitchFamily="34" charset="0"/>
                <a:cs typeface="Tahoma" panose="020B0604030504040204" pitchFamily="34" charset="0"/>
              </a:rPr>
              <a:t>mostly </a:t>
            </a:r>
            <a:r>
              <a:rPr lang="en-US" sz="1400" dirty="0">
                <a:solidFill>
                  <a:srgbClr val="759239"/>
                </a:solidFill>
                <a:latin typeface="Tahoma" panose="020B0604030504040204" pitchFamily="34" charset="0"/>
                <a:ea typeface="Tahoma" panose="020B0604030504040204" pitchFamily="34" charset="0"/>
                <a:cs typeface="Tahoma" panose="020B0604030504040204" pitchFamily="34" charset="0"/>
              </a:rPr>
              <a:t>starts with the lower </a:t>
            </a:r>
            <a:r>
              <a:rPr lang="en-US" sz="1400" dirty="0" smtClean="0">
                <a:solidFill>
                  <a:srgbClr val="759239"/>
                </a:solidFill>
                <a:latin typeface="Tahoma" panose="020B0604030504040204" pitchFamily="34" charset="0"/>
                <a:ea typeface="Tahoma" panose="020B0604030504040204" pitchFamily="34" charset="0"/>
                <a:cs typeface="Tahoma" panose="020B0604030504040204" pitchFamily="34" charset="0"/>
              </a:rPr>
              <a:t>limbs.</a:t>
            </a:r>
          </a:p>
          <a:p>
            <a:pPr marL="285750" indent="-285750" algn="l">
              <a:buFont typeface="Wingdings" charset="2"/>
              <a:buChar char="Ø"/>
            </a:pPr>
            <a:r>
              <a:rPr lang="en-US" sz="1400" dirty="0" smtClean="0">
                <a:solidFill>
                  <a:srgbClr val="759239"/>
                </a:solidFill>
                <a:latin typeface="Tahoma" panose="020B0604030504040204" pitchFamily="34" charset="0"/>
                <a:ea typeface="Tahoma" panose="020B0604030504040204" pitchFamily="34" charset="0"/>
                <a:cs typeface="Tahoma" panose="020B0604030504040204" pitchFamily="34" charset="0"/>
              </a:rPr>
              <a:t>diagnosed </a:t>
            </a:r>
            <a:r>
              <a:rPr lang="en-US" sz="1400" dirty="0">
                <a:solidFill>
                  <a:srgbClr val="759239"/>
                </a:solidFill>
                <a:latin typeface="Tahoma" panose="020B0604030504040204" pitchFamily="34" charset="0"/>
                <a:ea typeface="Tahoma" panose="020B0604030504040204" pitchFamily="34" charset="0"/>
                <a:cs typeface="Tahoma" panose="020B0604030504040204" pitchFamily="34" charset="0"/>
              </a:rPr>
              <a:t>with a pin-prick </a:t>
            </a:r>
            <a:r>
              <a:rPr lang="en-US" sz="1400" dirty="0" smtClean="0">
                <a:solidFill>
                  <a:srgbClr val="759239"/>
                </a:solidFill>
                <a:latin typeface="Tahoma" panose="020B0604030504040204" pitchFamily="34" charset="0"/>
                <a:ea typeface="Tahoma" panose="020B0604030504040204" pitchFamily="34" charset="0"/>
                <a:cs typeface="Tahoma" panose="020B0604030504040204" pitchFamily="34" charset="0"/>
              </a:rPr>
              <a:t>test. </a:t>
            </a:r>
            <a:endParaRPr lang="en-US" sz="1400" dirty="0">
              <a:solidFill>
                <a:srgbClr val="759239"/>
              </a:solidFill>
              <a:latin typeface="Tahoma" panose="020B0604030504040204" pitchFamily="34" charset="0"/>
              <a:ea typeface="Tahoma" panose="020B0604030504040204" pitchFamily="34" charset="0"/>
              <a:cs typeface="Tahoma" panose="020B0604030504040204" pitchFamily="34" charset="0"/>
            </a:endParaRPr>
          </a:p>
          <a:p>
            <a:pPr algn="l"/>
            <a:endParaRPr lang="en-US" sz="14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itle 1"/>
          <p:cNvSpPr txBox="1">
            <a:spLocks/>
          </p:cNvSpPr>
          <p:nvPr/>
        </p:nvSpPr>
        <p:spPr>
          <a:xfrm>
            <a:off x="3469058" y="3109119"/>
            <a:ext cx="4506473" cy="264551"/>
          </a:xfrm>
          <a:prstGeom prst="rect">
            <a:avLst/>
          </a:prstGeom>
        </p:spPr>
        <p:txBody>
          <a:bodyPr vert="horz" lIns="68580" tIns="34290" rIns="68580" bIns="3429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n-US" sz="1350" dirty="0">
              <a:latin typeface="Tahoma" panose="020B0604030504040204" pitchFamily="34" charset="0"/>
              <a:ea typeface="Tahoma" panose="020B0604030504040204" pitchFamily="34" charset="0"/>
              <a:cs typeface="Tahoma" panose="020B0604030504040204" pitchFamily="34" charset="0"/>
            </a:endParaRPr>
          </a:p>
        </p:txBody>
      </p:sp>
      <p:sp>
        <p:nvSpPr>
          <p:cNvPr id="5" name="Subtitle 2"/>
          <p:cNvSpPr txBox="1">
            <a:spLocks/>
          </p:cNvSpPr>
          <p:nvPr/>
        </p:nvSpPr>
        <p:spPr>
          <a:xfrm>
            <a:off x="498764" y="5318187"/>
            <a:ext cx="6248400" cy="2670683"/>
          </a:xfrm>
          <a:prstGeom prst="rect">
            <a:avLst/>
          </a:prstGeom>
        </p:spPr>
        <p:txBody>
          <a:bodyPr vert="horz" lIns="68580" tIns="34290" rIns="68580" bIns="3429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342900" indent="-342900" algn="l">
              <a:buFont typeface="Wingdings" charset="2"/>
              <a:buChar char="Ø"/>
            </a:pPr>
            <a:r>
              <a:rPr lang="en-US" sz="1400" dirty="0">
                <a:latin typeface="Tahoma" panose="020B0604030504040204" pitchFamily="34" charset="0"/>
                <a:ea typeface="Tahoma" panose="020B0604030504040204" pitchFamily="34" charset="0"/>
                <a:cs typeface="Tahoma" panose="020B0604030504040204" pitchFamily="34" charset="0"/>
              </a:rPr>
              <a:t>Diabetic patients have an enhanced susceptibility to infections of the </a:t>
            </a:r>
            <a:r>
              <a:rPr lang="en-US" sz="1400" b="1" dirty="0">
                <a:latin typeface="Tahoma" panose="020B0604030504040204" pitchFamily="34" charset="0"/>
                <a:ea typeface="Tahoma" panose="020B0604030504040204" pitchFamily="34" charset="0"/>
                <a:cs typeface="Tahoma" panose="020B0604030504040204" pitchFamily="34" charset="0"/>
              </a:rPr>
              <a:t>skin</a:t>
            </a:r>
            <a:r>
              <a:rPr lang="en-US" sz="1400" dirty="0">
                <a:latin typeface="Tahoma" panose="020B0604030504040204" pitchFamily="34" charset="0"/>
                <a:ea typeface="Tahoma" panose="020B0604030504040204" pitchFamily="34" charset="0"/>
                <a:cs typeface="Tahoma" panose="020B0604030504040204" pitchFamily="34" charset="0"/>
              </a:rPr>
              <a:t>, as well as to </a:t>
            </a:r>
            <a:r>
              <a:rPr lang="en-US" sz="1400" i="1" dirty="0">
                <a:latin typeface="Tahoma" panose="020B0604030504040204" pitchFamily="34" charset="0"/>
                <a:ea typeface="Tahoma" panose="020B0604030504040204" pitchFamily="34" charset="0"/>
                <a:cs typeface="Tahoma" panose="020B0604030504040204" pitchFamily="34" charset="0"/>
              </a:rPr>
              <a:t>tuberculosis</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i="1" dirty="0">
                <a:latin typeface="Tahoma" panose="020B0604030504040204" pitchFamily="34" charset="0"/>
                <a:ea typeface="Tahoma" panose="020B0604030504040204" pitchFamily="34" charset="0"/>
                <a:cs typeface="Tahoma" panose="020B0604030504040204" pitchFamily="34" charset="0"/>
              </a:rPr>
              <a:t>pneumonia</a:t>
            </a:r>
            <a:r>
              <a:rPr lang="en-US" sz="1400" dirty="0">
                <a:latin typeface="Tahoma" panose="020B0604030504040204" pitchFamily="34" charset="0"/>
                <a:ea typeface="Tahoma" panose="020B0604030504040204" pitchFamily="34" charset="0"/>
                <a:cs typeface="Tahoma" panose="020B0604030504040204" pitchFamily="34" charset="0"/>
              </a:rPr>
              <a:t>, and </a:t>
            </a:r>
            <a:r>
              <a:rPr lang="en-US" sz="1400" i="1" dirty="0">
                <a:latin typeface="Tahoma" panose="020B0604030504040204" pitchFamily="34" charset="0"/>
                <a:ea typeface="Tahoma" panose="020B0604030504040204" pitchFamily="34" charset="0"/>
                <a:cs typeface="Tahoma" panose="020B0604030504040204" pitchFamily="34" charset="0"/>
              </a:rPr>
              <a:t>pyelonephritis</a:t>
            </a:r>
            <a:r>
              <a:rPr lang="en-US" sz="1400" dirty="0">
                <a:latin typeface="Tahoma" panose="020B0604030504040204" pitchFamily="34" charset="0"/>
                <a:ea typeface="Tahoma" panose="020B0604030504040204" pitchFamily="34" charset="0"/>
                <a:cs typeface="Tahoma" panose="020B0604030504040204" pitchFamily="34" charset="0"/>
              </a:rPr>
              <a:t>. </a:t>
            </a:r>
          </a:p>
          <a:p>
            <a:pPr marL="342900" indent="-342900" algn="l">
              <a:buFont typeface="Wingdings" charset="2"/>
              <a:buChar char="Ø"/>
            </a:pPr>
            <a:r>
              <a:rPr lang="en-US" sz="1400" dirty="0">
                <a:latin typeface="Tahoma" panose="020B0604030504040204" pitchFamily="34" charset="0"/>
                <a:ea typeface="Tahoma" panose="020B0604030504040204" pitchFamily="34" charset="0"/>
                <a:cs typeface="Tahoma" panose="020B0604030504040204" pitchFamily="34" charset="0"/>
              </a:rPr>
              <a:t>Such infections cause about 5% of diabetes-related deaths. </a:t>
            </a:r>
          </a:p>
          <a:p>
            <a:pPr marL="342900" indent="-342900" algn="l">
              <a:buFont typeface="Wingdings" charset="2"/>
              <a:buChar char="Ø"/>
            </a:pPr>
            <a:r>
              <a:rPr lang="en-US" sz="1400" dirty="0">
                <a:latin typeface="Tahoma" panose="020B0604030504040204" pitchFamily="34" charset="0"/>
                <a:ea typeface="Tahoma" panose="020B0604030504040204" pitchFamily="34" charset="0"/>
                <a:cs typeface="Tahoma" panose="020B0604030504040204" pitchFamily="34" charset="0"/>
              </a:rPr>
              <a:t>Bacterial and Fungal Infections Occur in Diabetic Hyperglycemia </a:t>
            </a:r>
            <a:r>
              <a:rPr lang="en-US" sz="1400" b="1" dirty="0">
                <a:latin typeface="Tahoma" panose="020B0604030504040204" pitchFamily="34" charset="0"/>
                <a:ea typeface="Tahoma" panose="020B0604030504040204" pitchFamily="34" charset="0"/>
                <a:cs typeface="Tahoma" panose="020B0604030504040204" pitchFamily="34" charset="0"/>
              </a:rPr>
              <a:t>if Poorly Controlled. </a:t>
            </a:r>
          </a:p>
          <a:p>
            <a:pPr marL="342900" indent="-342900" algn="l">
              <a:buFont typeface="Wingdings" charset="2"/>
              <a:buChar char="Ø"/>
            </a:pPr>
            <a:r>
              <a:rPr lang="en-US" sz="1400" dirty="0">
                <a:solidFill>
                  <a:srgbClr val="FF0000"/>
                </a:solidFill>
                <a:latin typeface="Tahoma" panose="020B0604030504040204" pitchFamily="34" charset="0"/>
                <a:ea typeface="Tahoma" panose="020B0604030504040204" pitchFamily="34" charset="0"/>
                <a:cs typeface="Tahoma" panose="020B0604030504040204" pitchFamily="34" charset="0"/>
              </a:rPr>
              <a:t>Renal papillary necrosis </a:t>
            </a:r>
            <a:r>
              <a:rPr lang="en-US" sz="1400" dirty="0">
                <a:latin typeface="Tahoma" panose="020B0604030504040204" pitchFamily="34" charset="0"/>
                <a:ea typeface="Tahoma" panose="020B0604030504040204" pitchFamily="34" charset="0"/>
                <a:cs typeface="Tahoma" panose="020B0604030504040204" pitchFamily="34" charset="0"/>
              </a:rPr>
              <a:t>may be a devastating complication of bladder infection. </a:t>
            </a:r>
          </a:p>
          <a:p>
            <a:pPr marL="342900" indent="-342900" algn="l">
              <a:buFont typeface="Wingdings" charset="2"/>
              <a:buChar char="Ø"/>
            </a:pPr>
            <a:r>
              <a:rPr lang="en-US" sz="1400" dirty="0" err="1">
                <a:solidFill>
                  <a:srgbClr val="FF0000"/>
                </a:solidFill>
                <a:latin typeface="Tahoma" panose="020B0604030504040204" pitchFamily="34" charset="0"/>
                <a:ea typeface="Tahoma" panose="020B0604030504040204" pitchFamily="34" charset="0"/>
                <a:cs typeface="Tahoma" panose="020B0604030504040204" pitchFamily="34" charset="0"/>
              </a:rPr>
              <a:t>Mucormycosis</a:t>
            </a:r>
            <a:r>
              <a:rPr lang="en-US" sz="1400" dirty="0">
                <a:latin typeface="Tahoma" panose="020B0604030504040204" pitchFamily="34" charset="0"/>
                <a:ea typeface="Tahoma" panose="020B0604030504040204" pitchFamily="34" charset="0"/>
                <a:cs typeface="Tahoma" panose="020B0604030504040204" pitchFamily="34" charset="0"/>
              </a:rPr>
              <a:t>: A dangerous infectious complication of poorly controlled diabetes is often fatal fungal infection tends to originate in the nasopharynx or paranasal sinuses and spreads rapidly to the orbit and brain. </a:t>
            </a:r>
          </a:p>
          <a:p>
            <a:pPr algn="l"/>
            <a:endParaRPr lang="en-US" sz="1400" dirty="0"/>
          </a:p>
        </p:txBody>
      </p:sp>
      <p:sp>
        <p:nvSpPr>
          <p:cNvPr id="7" name="Subtitle 2"/>
          <p:cNvSpPr txBox="1">
            <a:spLocks/>
          </p:cNvSpPr>
          <p:nvPr/>
        </p:nvSpPr>
        <p:spPr>
          <a:xfrm>
            <a:off x="2037785" y="7667090"/>
            <a:ext cx="3343275" cy="1022275"/>
          </a:xfrm>
          <a:prstGeom prst="rect">
            <a:avLst/>
          </a:prstGeom>
        </p:spPr>
        <p:txBody>
          <a:bodyPr vert="horz" lIns="68580" tIns="34290" rIns="68580" bIns="3429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endParaRPr lang="en-US" sz="1350" dirty="0"/>
          </a:p>
        </p:txBody>
      </p:sp>
      <p:sp>
        <p:nvSpPr>
          <p:cNvPr id="10" name="TextBox 9"/>
          <p:cNvSpPr txBox="1"/>
          <p:nvPr/>
        </p:nvSpPr>
        <p:spPr>
          <a:xfrm>
            <a:off x="203211" y="4894837"/>
            <a:ext cx="2566219" cy="369332"/>
          </a:xfrm>
          <a:prstGeom prst="rect">
            <a:avLst/>
          </a:prstGeom>
          <a:noFill/>
        </p:spPr>
        <p:txBody>
          <a:bodyPr wrap="square" rtlCol="0">
            <a:spAutoFit/>
          </a:bodyPr>
          <a:lstStyle/>
          <a:p>
            <a:r>
              <a:rPr lang="en-US" b="1" dirty="0" smtClean="0">
                <a:latin typeface="Tahoma" charset="0"/>
                <a:ea typeface="Tahoma" charset="0"/>
                <a:cs typeface="Tahoma" charset="0"/>
              </a:rPr>
              <a:t>Infections:</a:t>
            </a:r>
            <a:endParaRPr lang="en-US" b="1" dirty="0">
              <a:latin typeface="Tahoma" charset="0"/>
              <a:ea typeface="Tahoma" charset="0"/>
              <a:cs typeface="Tahoma" charset="0"/>
            </a:endParaRPr>
          </a:p>
        </p:txBody>
      </p:sp>
    </p:spTree>
    <p:extLst>
      <p:ext uri="{BB962C8B-B14F-4D97-AF65-F5344CB8AC3E}">
        <p14:creationId xmlns:p14="http://schemas.microsoft.com/office/powerpoint/2010/main" val="17400450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221224"/>
            <a:ext cx="6557555" cy="369332"/>
          </a:xfrm>
          <a:prstGeom prst="rect">
            <a:avLst/>
          </a:prstGeom>
          <a:noFill/>
        </p:spPr>
        <p:txBody>
          <a:bodyPr wrap="square" rtlCol="0">
            <a:spAutoFit/>
          </a:bodyPr>
          <a:lstStyle/>
          <a:p>
            <a:r>
              <a:rPr lang="en-US" b="1" dirty="0" smtClean="0">
                <a:latin typeface="Tahoma" charset="0"/>
                <a:ea typeface="Tahoma" charset="0"/>
                <a:cs typeface="Tahoma" charset="0"/>
              </a:rPr>
              <a:t>Gestational </a:t>
            </a:r>
            <a:r>
              <a:rPr lang="en-US" b="1" dirty="0">
                <a:latin typeface="Tahoma" charset="0"/>
                <a:ea typeface="Tahoma" charset="0"/>
                <a:cs typeface="Tahoma" charset="0"/>
              </a:rPr>
              <a:t>diabetes </a:t>
            </a:r>
            <a:r>
              <a:rPr lang="en-US" sz="1200" dirty="0">
                <a:solidFill>
                  <a:srgbClr val="759239"/>
                </a:solidFill>
                <a:latin typeface="Tahoma" charset="0"/>
                <a:ea typeface="Tahoma" charset="0"/>
                <a:cs typeface="Tahoma" charset="0"/>
              </a:rPr>
              <a:t>the infant is large in size, early delivery is recommended   </a:t>
            </a:r>
          </a:p>
        </p:txBody>
      </p:sp>
      <p:sp>
        <p:nvSpPr>
          <p:cNvPr id="5" name="TextBox 4"/>
          <p:cNvSpPr txBox="1"/>
          <p:nvPr/>
        </p:nvSpPr>
        <p:spPr>
          <a:xfrm>
            <a:off x="332509" y="707922"/>
            <a:ext cx="5604387" cy="1600438"/>
          </a:xfrm>
          <a:prstGeom prst="rect">
            <a:avLst/>
          </a:prstGeom>
          <a:noFill/>
        </p:spPr>
        <p:txBody>
          <a:bodyPr wrap="square" rtlCol="0">
            <a:spAutoFit/>
          </a:bodyPr>
          <a:lstStyle/>
          <a:p>
            <a:pPr marL="285750" indent="-285750">
              <a:buFont typeface="Wingdings" charset="2"/>
              <a:buChar char="Ø"/>
            </a:pPr>
            <a:r>
              <a:rPr lang="en-US" sz="1400" dirty="0">
                <a:latin typeface="Tahoma" panose="020B0604030504040204" pitchFamily="34" charset="0"/>
                <a:ea typeface="Tahoma" panose="020B0604030504040204" pitchFamily="34" charset="0"/>
                <a:cs typeface="Tahoma" panose="020B0604030504040204" pitchFamily="34" charset="0"/>
              </a:rPr>
              <a:t>Diabetes Occurring During Pregnancy </a:t>
            </a:r>
          </a:p>
          <a:p>
            <a:pPr marL="285750" indent="-285750">
              <a:buFont typeface="Wingdings" charset="2"/>
              <a:buChar char="Ø"/>
            </a:pPr>
            <a:r>
              <a:rPr lang="en-US" sz="1400" dirty="0">
                <a:latin typeface="Tahoma" panose="020B0604030504040204" pitchFamily="34" charset="0"/>
                <a:ea typeface="Tahoma" panose="020B0604030504040204" pitchFamily="34" charset="0"/>
                <a:cs typeface="Tahoma" panose="020B0604030504040204" pitchFamily="34" charset="0"/>
              </a:rPr>
              <a:t>May Put both Mother and Fetus at risk  </a:t>
            </a:r>
          </a:p>
          <a:p>
            <a:pPr marL="285750" indent="-285750">
              <a:buFont typeface="Wingdings" charset="2"/>
              <a:buChar char="Ø"/>
            </a:pPr>
            <a:r>
              <a:rPr lang="en-US" sz="1400" dirty="0">
                <a:latin typeface="Tahoma" panose="020B0604030504040204" pitchFamily="34" charset="0"/>
                <a:ea typeface="Tahoma" panose="020B0604030504040204" pitchFamily="34" charset="0"/>
                <a:cs typeface="Tahoma" panose="020B0604030504040204" pitchFamily="34" charset="0"/>
              </a:rPr>
              <a:t>Develops in only a few percent of seemingly healthy women during pregnancy. </a:t>
            </a:r>
          </a:p>
          <a:p>
            <a:pPr marL="285750" indent="-285750">
              <a:buFont typeface="Wingdings" charset="2"/>
              <a:buChar char="Ø"/>
            </a:pPr>
            <a:r>
              <a:rPr lang="en-US" sz="1400" dirty="0">
                <a:latin typeface="Tahoma" panose="020B0604030504040204" pitchFamily="34" charset="0"/>
                <a:ea typeface="Tahoma" panose="020B0604030504040204" pitchFamily="34" charset="0"/>
                <a:cs typeface="Tahoma" panose="020B0604030504040204" pitchFamily="34" charset="0"/>
              </a:rPr>
              <a:t>It may continue after parturition in a small proportion of these patients. </a:t>
            </a:r>
          </a:p>
          <a:p>
            <a:pPr marL="285750" indent="-285750">
              <a:buFont typeface="Wingdings" charset="2"/>
              <a:buChar char="Ø"/>
            </a:pPr>
            <a:r>
              <a:rPr lang="en-US" sz="1400" dirty="0">
                <a:latin typeface="Tahoma" panose="020B0604030504040204" pitchFamily="34" charset="0"/>
                <a:ea typeface="Tahoma" panose="020B0604030504040204" pitchFamily="34" charset="0"/>
                <a:cs typeface="Tahoma" panose="020B0604030504040204" pitchFamily="34" charset="0"/>
              </a:rPr>
              <a:t>These women highly susceptible to overt </a:t>
            </a: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T2DM later in life. </a:t>
            </a:r>
          </a:p>
        </p:txBody>
      </p:sp>
    </p:spTree>
    <p:extLst>
      <p:ext uri="{BB962C8B-B14F-4D97-AF65-F5344CB8AC3E}">
        <p14:creationId xmlns:p14="http://schemas.microsoft.com/office/powerpoint/2010/main" val="3825648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 y="1036322"/>
            <a:ext cx="6172200" cy="6034617"/>
          </a:xfrm>
        </p:spPr>
        <p:txBody>
          <a:bodyPr>
            <a:normAutofit fontScale="47500" lnSpcReduction="20000"/>
          </a:bodyPr>
          <a:lstStyle/>
          <a:p>
            <a:pPr marL="0" indent="0">
              <a:buNone/>
            </a:pPr>
            <a:r>
              <a:rPr lang="en-US" dirty="0">
                <a:latin typeface="Tahoma" charset="0"/>
                <a:ea typeface="Tahoma" charset="0"/>
                <a:cs typeface="Tahoma" charset="0"/>
              </a:rPr>
              <a:t>Summary on Pathogenesis and Long-Term Complications of Diabetes Mellitus</a:t>
            </a:r>
            <a:r>
              <a:rPr lang="en-US" dirty="0" smtClean="0">
                <a:latin typeface="Tahoma" charset="0"/>
                <a:ea typeface="Tahoma" charset="0"/>
                <a:cs typeface="Tahoma" charset="0"/>
              </a:rPr>
              <a:t>:  </a:t>
            </a:r>
          </a:p>
          <a:p>
            <a:pPr lvl="0" fontAlgn="base"/>
            <a:endParaRPr lang="en-US" dirty="0" smtClean="0">
              <a:latin typeface="Tahoma" charset="0"/>
              <a:ea typeface="Tahoma" charset="0"/>
              <a:cs typeface="Tahoma" charset="0"/>
            </a:endParaRPr>
          </a:p>
          <a:p>
            <a:pPr lvl="0" fontAlgn="base"/>
            <a:r>
              <a:rPr lang="en-US" dirty="0" smtClean="0">
                <a:latin typeface="Tahoma" charset="0"/>
                <a:ea typeface="Tahoma" charset="0"/>
                <a:cs typeface="Tahoma" charset="0"/>
              </a:rPr>
              <a:t>Type </a:t>
            </a:r>
            <a:r>
              <a:rPr lang="en-US" dirty="0">
                <a:latin typeface="Tahoma" charset="0"/>
                <a:ea typeface="Tahoma" charset="0"/>
                <a:cs typeface="Tahoma" charset="0"/>
              </a:rPr>
              <a:t>1 diabetes is an autoimmune disease characterized by progressive destruction of islet beta cells, leading to absolute insulin deficiency. Both autoreactive T cells and autoantibodies are involved</a:t>
            </a:r>
            <a:r>
              <a:rPr lang="en-US" dirty="0" smtClean="0">
                <a:latin typeface="Tahoma" charset="0"/>
                <a:ea typeface="Tahoma" charset="0"/>
                <a:cs typeface="Tahoma" charset="0"/>
              </a:rPr>
              <a:t>.</a:t>
            </a:r>
            <a:endParaRPr lang="en-US" dirty="0">
              <a:latin typeface="Tahoma" charset="0"/>
              <a:ea typeface="Tahoma" charset="0"/>
              <a:cs typeface="Tahoma" charset="0"/>
            </a:endParaRPr>
          </a:p>
          <a:p>
            <a:pPr lvl="0" fontAlgn="base"/>
            <a:endParaRPr lang="en-US" dirty="0" smtClean="0">
              <a:latin typeface="Tahoma" charset="0"/>
              <a:ea typeface="Tahoma" charset="0"/>
              <a:cs typeface="Tahoma" charset="0"/>
            </a:endParaRPr>
          </a:p>
          <a:p>
            <a:pPr lvl="0" fontAlgn="base"/>
            <a:r>
              <a:rPr lang="en-US" dirty="0" smtClean="0">
                <a:latin typeface="Tahoma" charset="0"/>
                <a:ea typeface="Tahoma" charset="0"/>
                <a:cs typeface="Tahoma" charset="0"/>
              </a:rPr>
              <a:t>Type </a:t>
            </a:r>
            <a:r>
              <a:rPr lang="en-US" dirty="0">
                <a:latin typeface="Tahoma" charset="0"/>
                <a:ea typeface="Tahoma" charset="0"/>
                <a:cs typeface="Tahoma" charset="0"/>
              </a:rPr>
              <a:t>2 diabetes is caused by insulin resistance and beta cell dysfunction, resulting in relative insulin deficiency. Autoimmunity is not involved</a:t>
            </a:r>
            <a:r>
              <a:rPr lang="en-US" dirty="0" smtClean="0">
                <a:latin typeface="Tahoma" charset="0"/>
                <a:ea typeface="Tahoma" charset="0"/>
                <a:cs typeface="Tahoma" charset="0"/>
              </a:rPr>
              <a:t>.</a:t>
            </a:r>
            <a:endParaRPr lang="en-US" dirty="0">
              <a:latin typeface="Tahoma" charset="0"/>
              <a:ea typeface="Tahoma" charset="0"/>
              <a:cs typeface="Tahoma" charset="0"/>
            </a:endParaRPr>
          </a:p>
          <a:p>
            <a:pPr lvl="0" fontAlgn="base"/>
            <a:endParaRPr lang="en-US" dirty="0" smtClean="0">
              <a:latin typeface="Tahoma" charset="0"/>
              <a:ea typeface="Tahoma" charset="0"/>
              <a:cs typeface="Tahoma" charset="0"/>
            </a:endParaRPr>
          </a:p>
          <a:p>
            <a:pPr lvl="0" fontAlgn="base"/>
            <a:r>
              <a:rPr lang="en-US" dirty="0" smtClean="0">
                <a:latin typeface="Tahoma" charset="0"/>
                <a:ea typeface="Tahoma" charset="0"/>
                <a:cs typeface="Tahoma" charset="0"/>
              </a:rPr>
              <a:t>Obesity </a:t>
            </a:r>
            <a:r>
              <a:rPr lang="en-US" dirty="0">
                <a:latin typeface="Tahoma" charset="0"/>
                <a:ea typeface="Tahoma" charset="0"/>
                <a:cs typeface="Tahoma" charset="0"/>
              </a:rPr>
              <a:t>has an important relationship with insulin resistance (and hence type 2 diabetes), probably mediated by cytokines released from adipose tissues (</a:t>
            </a:r>
            <a:r>
              <a:rPr lang="en-US" dirty="0" err="1">
                <a:latin typeface="Tahoma" charset="0"/>
                <a:ea typeface="Tahoma" charset="0"/>
                <a:cs typeface="Tahoma" charset="0"/>
              </a:rPr>
              <a:t>adipocytokines</a:t>
            </a:r>
            <a:r>
              <a:rPr lang="en-US" dirty="0">
                <a:latin typeface="Tahoma" charset="0"/>
                <a:ea typeface="Tahoma" charset="0"/>
                <a:cs typeface="Tahoma" charset="0"/>
              </a:rPr>
              <a:t>). Other players in the </a:t>
            </a:r>
            <a:r>
              <a:rPr lang="en-US" dirty="0" err="1">
                <a:latin typeface="Tahoma" charset="0"/>
                <a:ea typeface="Tahoma" charset="0"/>
                <a:cs typeface="Tahoma" charset="0"/>
              </a:rPr>
              <a:t>adipo</a:t>
            </a:r>
            <a:r>
              <a:rPr lang="en-US" dirty="0">
                <a:latin typeface="Tahoma" charset="0"/>
                <a:ea typeface="Tahoma" charset="0"/>
                <a:cs typeface="Tahoma" charset="0"/>
              </a:rPr>
              <a:t>-insulin </a:t>
            </a:r>
            <a:r>
              <a:rPr lang="en-US" dirty="0" err="1">
                <a:latin typeface="Tahoma" charset="0"/>
                <a:ea typeface="Tahoma" charset="0"/>
                <a:cs typeface="Tahoma" charset="0"/>
              </a:rPr>
              <a:t>axisinclude</a:t>
            </a:r>
            <a:r>
              <a:rPr lang="en-US" dirty="0">
                <a:latin typeface="Tahoma" charset="0"/>
                <a:ea typeface="Tahoma" charset="0"/>
                <a:cs typeface="Tahoma" charset="0"/>
              </a:rPr>
              <a:t> FFAs (which may cause </a:t>
            </a:r>
            <a:r>
              <a:rPr lang="en-US" dirty="0" err="1">
                <a:latin typeface="Tahoma" charset="0"/>
                <a:ea typeface="Tahoma" charset="0"/>
                <a:cs typeface="Tahoma" charset="0"/>
              </a:rPr>
              <a:t>lipotoxicity</a:t>
            </a:r>
            <a:r>
              <a:rPr lang="en-US" dirty="0">
                <a:latin typeface="Tahoma" charset="0"/>
                <a:ea typeface="Tahoma" charset="0"/>
                <a:cs typeface="Tahoma" charset="0"/>
              </a:rPr>
              <a:t>) and the </a:t>
            </a:r>
            <a:r>
              <a:rPr lang="en-US" dirty="0" err="1">
                <a:latin typeface="Tahoma" charset="0"/>
                <a:ea typeface="Tahoma" charset="0"/>
                <a:cs typeface="Tahoma" charset="0"/>
              </a:rPr>
              <a:t>PPARγreceptor</a:t>
            </a:r>
            <a:r>
              <a:rPr lang="en-US" dirty="0">
                <a:latin typeface="Tahoma" charset="0"/>
                <a:ea typeface="Tahoma" charset="0"/>
                <a:cs typeface="Tahoma" charset="0"/>
              </a:rPr>
              <a:t>, which modulates </a:t>
            </a:r>
            <a:r>
              <a:rPr lang="en-US" dirty="0" err="1">
                <a:latin typeface="Tahoma" charset="0"/>
                <a:ea typeface="Tahoma" charset="0"/>
                <a:cs typeface="Tahoma" charset="0"/>
              </a:rPr>
              <a:t>adipocytokine</a:t>
            </a:r>
            <a:r>
              <a:rPr lang="en-US" dirty="0">
                <a:latin typeface="Tahoma" charset="0"/>
                <a:ea typeface="Tahoma" charset="0"/>
                <a:cs typeface="Tahoma" charset="0"/>
              </a:rPr>
              <a:t> levels.</a:t>
            </a:r>
          </a:p>
          <a:p>
            <a:pPr fontAlgn="base"/>
            <a:endParaRPr lang="en-US" dirty="0" smtClean="0">
              <a:latin typeface="Tahoma" charset="0"/>
              <a:ea typeface="Tahoma" charset="0"/>
              <a:cs typeface="Tahoma" charset="0"/>
            </a:endParaRPr>
          </a:p>
          <a:p>
            <a:pPr fontAlgn="base"/>
            <a:r>
              <a:rPr lang="en-US" dirty="0">
                <a:latin typeface="Tahoma" charset="0"/>
                <a:ea typeface="Tahoma" charset="0"/>
                <a:cs typeface="Tahoma" charset="0"/>
              </a:rPr>
              <a:t> </a:t>
            </a:r>
            <a:r>
              <a:rPr lang="en-US" dirty="0" smtClean="0">
                <a:latin typeface="Tahoma" charset="0"/>
                <a:ea typeface="Tahoma" charset="0"/>
                <a:cs typeface="Tahoma" charset="0"/>
              </a:rPr>
              <a:t>Monogenic </a:t>
            </a:r>
            <a:r>
              <a:rPr lang="en-US" dirty="0">
                <a:latin typeface="Tahoma" charset="0"/>
                <a:ea typeface="Tahoma" charset="0"/>
                <a:cs typeface="Tahoma" charset="0"/>
              </a:rPr>
              <a:t>forms of diabetes are uncommon and are caused by single-gene defects that result in primary beta cell dysfunction (e.g., </a:t>
            </a:r>
            <a:r>
              <a:rPr lang="en-US" dirty="0" err="1">
                <a:latin typeface="Tahoma" charset="0"/>
                <a:ea typeface="Tahoma" charset="0"/>
                <a:cs typeface="Tahoma" charset="0"/>
              </a:rPr>
              <a:t>glucokinase</a:t>
            </a:r>
            <a:r>
              <a:rPr lang="en-US" dirty="0">
                <a:latin typeface="Tahoma" charset="0"/>
                <a:ea typeface="Tahoma" charset="0"/>
                <a:cs typeface="Tahoma" charset="0"/>
              </a:rPr>
              <a:t> mutation) or lead to abnormalities of insulin–insulin receptor signaling (e.g., insulin receptor gene mutations).</a:t>
            </a:r>
          </a:p>
          <a:p>
            <a:pPr marL="0" indent="0" fontAlgn="base">
              <a:buNone/>
            </a:pPr>
            <a:r>
              <a:rPr lang="en-US" dirty="0">
                <a:latin typeface="Tahoma" charset="0"/>
                <a:ea typeface="Tahoma" charset="0"/>
                <a:cs typeface="Tahoma" charset="0"/>
              </a:rPr>
              <a:t> </a:t>
            </a:r>
            <a:endParaRPr lang="en-US" dirty="0" smtClean="0">
              <a:latin typeface="Tahoma" charset="0"/>
              <a:ea typeface="Tahoma" charset="0"/>
              <a:cs typeface="Tahoma" charset="0"/>
            </a:endParaRPr>
          </a:p>
          <a:p>
            <a:pPr fontAlgn="base"/>
            <a:r>
              <a:rPr lang="en-US" dirty="0" smtClean="0">
                <a:latin typeface="Tahoma" charset="0"/>
                <a:ea typeface="Tahoma" charset="0"/>
                <a:cs typeface="Tahoma" charset="0"/>
              </a:rPr>
              <a:t>The </a:t>
            </a:r>
            <a:r>
              <a:rPr lang="en-US" dirty="0">
                <a:latin typeface="Tahoma" charset="0"/>
                <a:ea typeface="Tahoma" charset="0"/>
                <a:cs typeface="Tahoma" charset="0"/>
              </a:rPr>
              <a:t>long-term complications of diabetes are similar in both types and affect mainly blood vessels, and the kidneys, nerves and eyes. The development of these complications is attributed to three underlying mechanisms: formation of AGEs, activation of PKC, and disturbances in polyol pathways leading to oxidative stress.</a:t>
            </a:r>
          </a:p>
        </p:txBody>
      </p:sp>
      <p:sp>
        <p:nvSpPr>
          <p:cNvPr id="4" name="TextBox 3"/>
          <p:cNvSpPr txBox="1"/>
          <p:nvPr/>
        </p:nvSpPr>
        <p:spPr>
          <a:xfrm>
            <a:off x="133894" y="339635"/>
            <a:ext cx="3066506" cy="369332"/>
          </a:xfrm>
          <a:prstGeom prst="rect">
            <a:avLst/>
          </a:prstGeom>
          <a:noFill/>
        </p:spPr>
        <p:txBody>
          <a:bodyPr wrap="square" rtlCol="0">
            <a:spAutoFit/>
          </a:bodyPr>
          <a:lstStyle/>
          <a:p>
            <a:r>
              <a:rPr lang="en-US" b="1" dirty="0" smtClean="0">
                <a:latin typeface="Tahoma" charset="0"/>
                <a:ea typeface="Tahoma" charset="0"/>
                <a:cs typeface="Tahoma" charset="0"/>
              </a:rPr>
              <a:t>Robbins Corner:</a:t>
            </a:r>
            <a:endParaRPr lang="en-US" b="1" dirty="0">
              <a:latin typeface="Tahoma" charset="0"/>
              <a:ea typeface="Tahoma" charset="0"/>
              <a:cs typeface="Tahoma" charset="0"/>
            </a:endParaRPr>
          </a:p>
        </p:txBody>
      </p:sp>
    </p:spTree>
    <p:extLst>
      <p:ext uri="{BB962C8B-B14F-4D97-AF65-F5344CB8AC3E}">
        <p14:creationId xmlns:p14="http://schemas.microsoft.com/office/powerpoint/2010/main" val="19891301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4" name="جدول 3"/>
              <p:cNvGraphicFramePr>
                <a:graphicFrameLocks noGrp="1"/>
              </p:cNvGraphicFramePr>
              <p:nvPr>
                <p:extLst>
                  <p:ext uri="{D42A27DB-BD31-4B8C-83A1-F6EECF244321}">
                    <p14:modId xmlns:p14="http://schemas.microsoft.com/office/powerpoint/2010/main" val="380034450"/>
                  </p:ext>
                </p:extLst>
              </p:nvPr>
            </p:nvGraphicFramePr>
            <p:xfrm>
              <a:off x="260648" y="611560"/>
              <a:ext cx="6364341" cy="7980680"/>
            </p:xfrm>
            <a:graphic>
              <a:graphicData uri="http://schemas.openxmlformats.org/drawingml/2006/table">
                <a:tbl>
                  <a:tblPr rtl="1" firstRow="1" bandRow="1">
                    <a:tableStyleId>{5FD0F851-EC5A-4D38-B0AD-8093EC10F338}</a:tableStyleId>
                  </a:tblPr>
                  <a:tblGrid>
                    <a:gridCol w="2382336">
                      <a:extLst>
                        <a:ext uri="{9D8B030D-6E8A-4147-A177-3AD203B41FA5}">
                          <a16:colId xmlns:a16="http://schemas.microsoft.com/office/drawing/2014/main" val="20000"/>
                        </a:ext>
                      </a:extLst>
                    </a:gridCol>
                    <a:gridCol w="2662466">
                      <a:extLst>
                        <a:ext uri="{9D8B030D-6E8A-4147-A177-3AD203B41FA5}">
                          <a16:colId xmlns:a16="http://schemas.microsoft.com/office/drawing/2014/main" val="20001"/>
                        </a:ext>
                      </a:extLst>
                    </a:gridCol>
                    <a:gridCol w="116840">
                      <a:extLst>
                        <a:ext uri="{9D8B030D-6E8A-4147-A177-3AD203B41FA5}">
                          <a16:colId xmlns:a16="http://schemas.microsoft.com/office/drawing/2014/main" val="20002"/>
                        </a:ext>
                      </a:extLst>
                    </a:gridCol>
                    <a:gridCol w="1202699">
                      <a:extLst>
                        <a:ext uri="{9D8B030D-6E8A-4147-A177-3AD203B41FA5}">
                          <a16:colId xmlns:a16="http://schemas.microsoft.com/office/drawing/2014/main" val="20003"/>
                        </a:ext>
                      </a:extLst>
                    </a:gridCol>
                  </a:tblGrid>
                  <a:tr h="370840">
                    <a:tc gridSpan="4">
                      <a:txBody>
                        <a:bodyPr/>
                        <a:lstStyle/>
                        <a:p>
                          <a:pPr algn="l" rtl="1"/>
                          <a:r>
                            <a:rPr lang="en-US" sz="1200" kern="1200" baseline="0" dirty="0" smtClean="0"/>
                            <a:t>Definition</a:t>
                          </a:r>
                          <a:r>
                            <a:rPr lang="en-US" dirty="0" smtClean="0"/>
                            <a:t> </a:t>
                          </a:r>
                          <a:r>
                            <a:rPr lang="en-US" sz="1200" kern="1200" baseline="0" dirty="0" smtClean="0"/>
                            <a:t>:</a:t>
                          </a:r>
                          <a:r>
                            <a:rPr lang="en-US" sz="1200" kern="1200" dirty="0" smtClean="0"/>
                            <a:t> group of metabolic disorders characterized by hyperglycemia due to defect in insulin secretion ,action or both  </a:t>
                          </a:r>
                          <a:r>
                            <a:rPr lang="ar-SA" sz="1200" kern="1200" dirty="0" smtClean="0"/>
                            <a:t> </a:t>
                          </a:r>
                          <a:r>
                            <a:rPr lang="en-US" sz="1200" kern="1200" dirty="0" smtClean="0"/>
                            <a:t> </a:t>
                          </a:r>
                          <a:endParaRPr lang="ar-SA" sz="1200" kern="1200" dirty="0">
                            <a:solidFill>
                              <a:schemeClr val="tx1"/>
                            </a:solidFill>
                            <a:latin typeface="+mj-lt"/>
                            <a:ea typeface="+mn-ea"/>
                            <a:cs typeface="+mn-cs"/>
                          </a:endParaRPr>
                        </a:p>
                      </a:txBody>
                      <a:tcPr/>
                    </a:tc>
                    <a:tc hMerge="1">
                      <a:txBody>
                        <a:bodyPr/>
                        <a:lstStyle/>
                        <a:p>
                          <a:pPr rtl="1"/>
                          <a:endParaRPr lang="ar-SA" dirty="0"/>
                        </a:p>
                      </a:txBody>
                      <a:tcPr/>
                    </a:tc>
                    <a:tc hMerge="1">
                      <a:txBody>
                        <a:bodyPr/>
                        <a:lstStyle/>
                        <a:p>
                          <a:pPr rtl="1"/>
                          <a:endParaRPr lang="ar-SA"/>
                        </a:p>
                      </a:txBody>
                      <a:tcPr/>
                    </a:tc>
                    <a:tc hMerge="1">
                      <a:txBody>
                        <a:bodyPr/>
                        <a:lstStyle/>
                        <a:p>
                          <a:pPr rtl="1"/>
                          <a:endParaRPr lang="ar-SA" dirty="0"/>
                        </a:p>
                      </a:txBody>
                      <a:tcPr/>
                    </a:tc>
                    <a:extLst>
                      <a:ext uri="{0D108BD9-81ED-4DB2-BD59-A6C34878D82A}">
                        <a16:rowId xmlns:a16="http://schemas.microsoft.com/office/drawing/2014/main" val="10000"/>
                      </a:ext>
                    </a:extLst>
                  </a:tr>
                  <a:tr h="370840">
                    <a:tc gridSpan="4">
                      <a:txBody>
                        <a:bodyPr/>
                        <a:lstStyle/>
                        <a:p>
                          <a:pPr algn="l" rtl="1"/>
                          <a:r>
                            <a:rPr lang="en-US" sz="1200" kern="1200" baseline="0" dirty="0" smtClean="0"/>
                            <a:t>prediabetes  &gt; 140 )  </a:t>
                          </a:r>
                          <a:r>
                            <a:rPr lang="ar-SA" sz="1200" kern="1200" baseline="0" dirty="0" smtClean="0"/>
                            <a:t> </a:t>
                          </a:r>
                          <a:r>
                            <a:rPr lang="en-US" sz="1200" kern="1200" baseline="0" dirty="0" smtClean="0"/>
                            <a:t>200 &gt;</a:t>
                          </a:r>
                          <a:r>
                            <a:rPr lang="ar-SA" sz="1200" kern="1200" baseline="0" dirty="0" smtClean="0"/>
                            <a:t> </a:t>
                          </a:r>
                          <a:r>
                            <a:rPr lang="ar-SA" sz="1200" kern="1200" dirty="0" smtClean="0"/>
                            <a:t>)    </a:t>
                          </a:r>
                          <a:r>
                            <a:rPr lang="en-US" sz="1200" kern="1200" baseline="0" dirty="0" smtClean="0"/>
                            <a:t>Diagnosis :</a:t>
                          </a:r>
                          <a:r>
                            <a:rPr lang="en-US" sz="1200" kern="1200" dirty="0" smtClean="0"/>
                            <a:t> * random</a:t>
                          </a:r>
                          <a:r>
                            <a:rPr lang="en-US" sz="1200" kern="1200" baseline="0" dirty="0" smtClean="0"/>
                            <a:t> blood glucose </a:t>
                          </a:r>
                          <a14:m>
                            <m:oMath xmlns:m="http://schemas.openxmlformats.org/officeDocument/2006/math">
                              <m:r>
                                <a:rPr lang="en-US" sz="1200" kern="1200" baseline="0" smtClean="0">
                                  <a:latin typeface="Cambria Math" charset="0"/>
                                </a:rPr>
                                <m:t>≥</m:t>
                              </m:r>
                              <m:r>
                                <m:rPr>
                                  <m:nor/>
                                </m:rPr>
                                <a:rPr lang="en-US" sz="1200" kern="1200" baseline="0" dirty="0" smtClean="0"/>
                                <m:t>200 </m:t>
                              </m:r>
                              <m:r>
                                <m:rPr>
                                  <m:nor/>
                                </m:rPr>
                                <a:rPr lang="en-US" sz="1200" kern="1200" baseline="0" dirty="0" smtClean="0"/>
                                <m:t>mg</m:t>
                              </m:r>
                              <m:r>
                                <m:rPr>
                                  <m:nor/>
                                </m:rPr>
                                <a:rPr lang="en-US" sz="1200" kern="1200" baseline="0" dirty="0" smtClean="0"/>
                                <m:t>/</m:t>
                              </m:r>
                              <m:r>
                                <m:rPr>
                                  <m:nor/>
                                </m:rPr>
                                <a:rPr lang="en-US" sz="1200" kern="1200" baseline="0" dirty="0" smtClean="0"/>
                                <m:t>dL</m:t>
                              </m:r>
                            </m:oMath>
                          </a14:m>
                          <a:endParaRPr lang="en-US" sz="1200" kern="1200" baseline="0" dirty="0" smtClean="0"/>
                        </a:p>
                        <a:p>
                          <a:pPr algn="l" rtl="1"/>
                          <a:r>
                            <a:rPr lang="en-US" sz="1200" kern="1200" baseline="0" dirty="0" smtClean="0"/>
                            <a:t>prediabetes  &gt; 110 )  </a:t>
                          </a:r>
                          <a:r>
                            <a:rPr lang="ar-SA" sz="1200" kern="1200" baseline="0" dirty="0" smtClean="0"/>
                            <a:t> </a:t>
                          </a:r>
                          <a:r>
                            <a:rPr lang="en-US" sz="1200" kern="1200" baseline="0" dirty="0" smtClean="0"/>
                            <a:t>126 &gt;</a:t>
                          </a:r>
                          <a:r>
                            <a:rPr lang="ar-SA" sz="1200" kern="1200" baseline="0" dirty="0" smtClean="0"/>
                            <a:t> </a:t>
                          </a:r>
                          <a:r>
                            <a:rPr lang="ar-SA" sz="1200" kern="1200" dirty="0" smtClean="0"/>
                            <a:t>)</a:t>
                          </a:r>
                          <a:r>
                            <a:rPr lang="en-US" sz="1200" dirty="0" smtClean="0"/>
                            <a:t>                    </a:t>
                          </a:r>
                          <a:r>
                            <a:rPr lang="en-US" sz="1200" kern="1200" baseline="0" dirty="0" smtClean="0"/>
                            <a:t>* fasting glucose </a:t>
                          </a:r>
                          <a14:m>
                            <m:oMath xmlns:m="http://schemas.openxmlformats.org/officeDocument/2006/math">
                              <m:r>
                                <a:rPr lang="en-US" sz="1200" kern="1200" baseline="0" smtClean="0">
                                  <a:latin typeface="Cambria Math" charset="0"/>
                                </a:rPr>
                                <m:t>≥</m:t>
                              </m:r>
                            </m:oMath>
                          </a14:m>
                          <a:r>
                            <a:rPr lang="en-US" sz="1200" kern="1200" baseline="0" dirty="0" smtClean="0"/>
                            <a:t> 126 mg/dL                   </a:t>
                          </a:r>
                        </a:p>
                        <a:p>
                          <a:pPr algn="l" rtl="1"/>
                          <a:r>
                            <a:rPr lang="en-US" sz="1200" kern="1200" baseline="0" dirty="0" smtClean="0"/>
                            <a:t>                    * OGTT </a:t>
                          </a:r>
                          <a14:m>
                            <m:oMath xmlns:m="http://schemas.openxmlformats.org/officeDocument/2006/math">
                              <m:r>
                                <a:rPr lang="en-US" sz="1200" kern="1200" baseline="0" smtClean="0">
                                  <a:latin typeface="Cambria Math" charset="0"/>
                                </a:rPr>
                                <m:t>≥</m:t>
                              </m:r>
                              <m:r>
                                <a:rPr lang="en-US" sz="1200" kern="1200" baseline="0" smtClean="0">
                                  <a:latin typeface="Cambria Math" charset="0"/>
                                </a:rPr>
                                <m:t>200</m:t>
                              </m:r>
                            </m:oMath>
                          </a14:m>
                          <a:r>
                            <a:rPr lang="en-US" sz="1200" kern="1200" baseline="0" dirty="0" smtClean="0"/>
                            <a:t>     </a:t>
                          </a:r>
                          <a:endParaRPr lang="en-US" sz="1200" kern="1200" baseline="0" dirty="0" smtClean="0">
                            <a:solidFill>
                              <a:schemeClr val="tx1"/>
                            </a:solidFill>
                            <a:latin typeface="+mj-lt"/>
                            <a:ea typeface="+mn-ea"/>
                            <a:cs typeface="+mn-cs"/>
                          </a:endParaRPr>
                        </a:p>
                      </a:txBody>
                      <a:tcPr/>
                    </a:tc>
                    <a:tc hMerge="1">
                      <a:txBody>
                        <a:bodyPr/>
                        <a:lstStyle/>
                        <a:p>
                          <a:pPr rtl="1"/>
                          <a:endParaRPr lang="ar-SA" dirty="0"/>
                        </a:p>
                      </a:txBody>
                      <a:tcPr/>
                    </a:tc>
                    <a:tc hMerge="1">
                      <a:txBody>
                        <a:bodyPr/>
                        <a:lstStyle/>
                        <a:p>
                          <a:pPr rtl="1"/>
                          <a:endParaRPr lang="ar-SA"/>
                        </a:p>
                      </a:txBody>
                      <a:tcPr/>
                    </a:tc>
                    <a:tc hMerge="1">
                      <a:txBody>
                        <a:bodyPr/>
                        <a:lstStyle/>
                        <a:p>
                          <a:pPr rtl="1"/>
                          <a:endParaRPr lang="ar-SA" dirty="0"/>
                        </a:p>
                      </a:txBody>
                      <a:tcPr/>
                    </a:tc>
                    <a:extLst>
                      <a:ext uri="{0D108BD9-81ED-4DB2-BD59-A6C34878D82A}">
                        <a16:rowId xmlns:a16="http://schemas.microsoft.com/office/drawing/2014/main" val="10001"/>
                      </a:ext>
                    </a:extLst>
                  </a:tr>
                  <a:tr h="370840">
                    <a:tc>
                      <a:txBody>
                        <a:bodyPr/>
                        <a:lstStyle/>
                        <a:p>
                          <a:pPr algn="ctr" rtl="1"/>
                          <a:r>
                            <a:rPr lang="en-US" sz="1800" kern="1200" baseline="0" dirty="0" smtClean="0"/>
                            <a:t>type II</a:t>
                          </a:r>
                          <a:endParaRPr lang="ar-SA" sz="1800" b="1" kern="1200" baseline="0" dirty="0">
                            <a:solidFill>
                              <a:schemeClr val="accent3">
                                <a:lumMod val="20000"/>
                                <a:lumOff val="80000"/>
                              </a:schemeClr>
                            </a:solidFill>
                            <a:latin typeface="+mj-lt"/>
                            <a:ea typeface="+mn-ea"/>
                            <a:cs typeface="+mn-cs"/>
                          </a:endParaRPr>
                        </a:p>
                      </a:txBody>
                      <a:tcPr/>
                    </a:tc>
                    <a:tc gridSpan="2">
                      <a:txBody>
                        <a:bodyPr/>
                        <a:lstStyle/>
                        <a:p>
                          <a:pPr algn="ctr" rtl="1"/>
                          <a:r>
                            <a:rPr lang="en-US" sz="1800" kern="1200" baseline="0" dirty="0" smtClean="0"/>
                            <a:t>type I</a:t>
                          </a:r>
                          <a:endParaRPr lang="ar-SA" sz="1800" b="1" kern="1200" baseline="0" dirty="0">
                            <a:solidFill>
                              <a:schemeClr val="accent3">
                                <a:lumMod val="20000"/>
                                <a:lumOff val="80000"/>
                              </a:schemeClr>
                            </a:solidFill>
                            <a:latin typeface="+mj-lt"/>
                            <a:ea typeface="+mn-ea"/>
                            <a:cs typeface="+mn-cs"/>
                          </a:endParaRPr>
                        </a:p>
                      </a:txBody>
                      <a:tcPr/>
                    </a:tc>
                    <a:tc hMerge="1">
                      <a:txBody>
                        <a:bodyPr/>
                        <a:lstStyle/>
                        <a:p>
                          <a:pPr rtl="1"/>
                          <a:endParaRPr lang="ar-SA"/>
                        </a:p>
                      </a:txBody>
                      <a:tcPr/>
                    </a:tc>
                    <a:tc>
                      <a:txBody>
                        <a:bodyPr/>
                        <a:lstStyle/>
                        <a:p>
                          <a:pPr algn="ctr" rtl="1"/>
                          <a:r>
                            <a:rPr lang="en-US" sz="1200" kern="1200" baseline="0" dirty="0" smtClean="0"/>
                            <a:t>types</a:t>
                          </a:r>
                          <a:r>
                            <a:rPr lang="en-US" sz="1200" dirty="0" smtClean="0"/>
                            <a:t> </a:t>
                          </a:r>
                          <a:endParaRPr lang="ar-SA" sz="1200" b="1" dirty="0">
                            <a:solidFill>
                              <a:schemeClr val="accent2"/>
                            </a:solidFill>
                            <a:latin typeface="+mj-lt"/>
                          </a:endParaRPr>
                        </a:p>
                      </a:txBody>
                      <a:tcPr/>
                    </a:tc>
                    <a:extLst>
                      <a:ext uri="{0D108BD9-81ED-4DB2-BD59-A6C34878D82A}">
                        <a16:rowId xmlns:a16="http://schemas.microsoft.com/office/drawing/2014/main" val="10002"/>
                      </a:ext>
                    </a:extLst>
                  </a:tr>
                  <a:tr h="370840">
                    <a:tc>
                      <a:txBody>
                        <a:bodyPr/>
                        <a:lstStyle/>
                        <a:p>
                          <a:pPr algn="ctr" rtl="1"/>
                          <a:r>
                            <a:rPr lang="en-US" sz="1200" kern="1200" dirty="0" smtClean="0"/>
                            <a:t>relative deficiency</a:t>
                          </a:r>
                          <a:endParaRPr lang="ar-SA" sz="1200" kern="1200" dirty="0">
                            <a:solidFill>
                              <a:schemeClr val="tx1"/>
                            </a:solidFill>
                            <a:latin typeface="+mj-lt"/>
                            <a:ea typeface="+mn-ea"/>
                            <a:cs typeface="+mn-cs"/>
                          </a:endParaRPr>
                        </a:p>
                      </a:txBody>
                      <a:tcPr/>
                    </a:tc>
                    <a:tc gridSpan="2">
                      <a:txBody>
                        <a:bodyPr/>
                        <a:lstStyle/>
                        <a:p>
                          <a:pPr algn="ctr" rtl="1"/>
                          <a:r>
                            <a:rPr lang="en-US" sz="1200" dirty="0" smtClean="0"/>
                            <a:t>absolute deficiency </a:t>
                          </a:r>
                          <a:endParaRPr lang="ar-SA" sz="1200" dirty="0">
                            <a:latin typeface="+mj-lt"/>
                          </a:endParaRPr>
                        </a:p>
                      </a:txBody>
                      <a:tcPr/>
                    </a:tc>
                    <a:tc hMerge="1">
                      <a:txBody>
                        <a:bodyPr/>
                        <a:lstStyle/>
                        <a:p>
                          <a:pPr rtl="1"/>
                          <a:endParaRPr lang="ar-SA"/>
                        </a:p>
                      </a:txBody>
                      <a:tcPr/>
                    </a:tc>
                    <a:tc>
                      <a:txBody>
                        <a:bodyPr/>
                        <a:lstStyle/>
                        <a:p>
                          <a:pPr algn="ctr" rtl="1"/>
                          <a:r>
                            <a:rPr lang="en-US" sz="1200" dirty="0" smtClean="0"/>
                            <a:t>plasma insulin </a:t>
                          </a:r>
                          <a:endParaRPr lang="ar-SA" sz="1200" b="1" dirty="0">
                            <a:solidFill>
                              <a:schemeClr val="accent2"/>
                            </a:solidFill>
                            <a:latin typeface="+mj-lt"/>
                          </a:endParaRPr>
                        </a:p>
                      </a:txBody>
                      <a:tcPr/>
                    </a:tc>
                    <a:extLst>
                      <a:ext uri="{0D108BD9-81ED-4DB2-BD59-A6C34878D82A}">
                        <a16:rowId xmlns:a16="http://schemas.microsoft.com/office/drawing/2014/main" val="10003"/>
                      </a:ext>
                    </a:extLst>
                  </a:tr>
                  <a:tr h="370840">
                    <a:tc>
                      <a:txBody>
                        <a:bodyPr/>
                        <a:lstStyle/>
                        <a:p>
                          <a:pPr algn="ctr" rtl="1"/>
                          <a:r>
                            <a:rPr lang="en-US" sz="1200" kern="1200" dirty="0" smtClean="0"/>
                            <a:t>80% to 90% </a:t>
                          </a:r>
                          <a:endParaRPr lang="ar-SA" sz="1200" kern="1200" dirty="0">
                            <a:solidFill>
                              <a:schemeClr val="tx1"/>
                            </a:solidFill>
                            <a:latin typeface="+mj-lt"/>
                            <a:ea typeface="+mn-ea"/>
                            <a:cs typeface="+mn-cs"/>
                          </a:endParaRPr>
                        </a:p>
                      </a:txBody>
                      <a:tcPr anchor="ctr"/>
                    </a:tc>
                    <a:tc gridSpan="2">
                      <a:txBody>
                        <a:bodyPr/>
                        <a:lstStyle/>
                        <a:p>
                          <a:pPr algn="ctr" rtl="1"/>
                          <a:r>
                            <a:rPr lang="en-US" sz="1200" kern="1200" dirty="0" smtClean="0"/>
                            <a:t>10%</a:t>
                          </a:r>
                          <a:endParaRPr lang="ar-SA" sz="1200" kern="1200" dirty="0">
                            <a:solidFill>
                              <a:schemeClr val="tx1"/>
                            </a:solidFill>
                            <a:latin typeface="+mj-lt"/>
                            <a:ea typeface="+mn-ea"/>
                            <a:cs typeface="+mn-cs"/>
                          </a:endParaRPr>
                        </a:p>
                      </a:txBody>
                      <a:tcPr anchor="ctr"/>
                    </a:tc>
                    <a:tc hMerge="1">
                      <a:txBody>
                        <a:bodyPr/>
                        <a:lstStyle/>
                        <a:p>
                          <a:pPr rtl="1"/>
                          <a:endParaRPr lang="ar-SA"/>
                        </a:p>
                      </a:txBody>
                      <a:tcPr/>
                    </a:tc>
                    <a:tc>
                      <a:txBody>
                        <a:bodyPr/>
                        <a:lstStyle/>
                        <a:p>
                          <a:pPr algn="ctr" rtl="1"/>
                          <a:r>
                            <a:rPr lang="en-US" sz="1200" kern="1200" dirty="0" smtClean="0"/>
                            <a:t>prevalence</a:t>
                          </a:r>
                          <a:r>
                            <a:rPr lang="en-US" sz="1200" dirty="0" smtClean="0"/>
                            <a:t> </a:t>
                          </a:r>
                          <a:endParaRPr lang="ar-SA" sz="1200" b="1" dirty="0">
                            <a:solidFill>
                              <a:schemeClr val="accent2"/>
                            </a:solidFill>
                            <a:latin typeface="+mj-lt"/>
                          </a:endParaRPr>
                        </a:p>
                      </a:txBody>
                      <a:tcPr anchor="ctr"/>
                    </a:tc>
                    <a:extLst>
                      <a:ext uri="{0D108BD9-81ED-4DB2-BD59-A6C34878D82A}">
                        <a16:rowId xmlns:a16="http://schemas.microsoft.com/office/drawing/2014/main" val="10004"/>
                      </a:ext>
                    </a:extLst>
                  </a:tr>
                  <a:tr h="147032">
                    <a:tc>
                      <a:txBody>
                        <a:bodyPr/>
                        <a:lstStyle/>
                        <a:p>
                          <a:pPr algn="ctr" rtl="1"/>
                          <a:r>
                            <a:rPr lang="en-US" sz="1200" kern="1200" dirty="0" smtClean="0"/>
                            <a:t>adulthood </a:t>
                          </a:r>
                          <a:endParaRPr lang="ar-SA" sz="1200" kern="1200" dirty="0">
                            <a:solidFill>
                              <a:schemeClr val="tx1"/>
                            </a:solidFill>
                            <a:latin typeface="+mj-lt"/>
                            <a:ea typeface="+mn-ea"/>
                            <a:cs typeface="+mn-cs"/>
                          </a:endParaRPr>
                        </a:p>
                      </a:txBody>
                      <a:tcPr anchor="ctr"/>
                    </a:tc>
                    <a:tc gridSpan="2">
                      <a:txBody>
                        <a:bodyPr/>
                        <a:lstStyle/>
                        <a:p>
                          <a:pPr algn="ctr" rtl="1"/>
                          <a:r>
                            <a:rPr lang="en-US" sz="1200" dirty="0" smtClean="0"/>
                            <a:t>childhood and adolescence</a:t>
                          </a:r>
                          <a:r>
                            <a:rPr lang="en-US" sz="1200" baseline="0" dirty="0" smtClean="0"/>
                            <a:t> </a:t>
                          </a:r>
                          <a:endParaRPr lang="ar-SA" sz="1200" dirty="0">
                            <a:latin typeface="+mj-lt"/>
                          </a:endParaRPr>
                        </a:p>
                      </a:txBody>
                      <a:tcPr anchor="ctr"/>
                    </a:tc>
                    <a:tc hMerge="1">
                      <a:txBody>
                        <a:bodyPr/>
                        <a:lstStyle/>
                        <a:p>
                          <a:pPr rtl="1"/>
                          <a:endParaRPr lang="ar-SA"/>
                        </a:p>
                      </a:txBody>
                      <a:tcPr/>
                    </a:tc>
                    <a:tc>
                      <a:txBody>
                        <a:bodyPr/>
                        <a:lstStyle/>
                        <a:p>
                          <a:pPr algn="ctr" rtl="1"/>
                          <a:r>
                            <a:rPr lang="en-US" sz="1200" kern="1200" dirty="0" smtClean="0"/>
                            <a:t>onset</a:t>
                          </a:r>
                          <a:r>
                            <a:rPr lang="en-US" sz="1200" dirty="0" smtClean="0"/>
                            <a:t> </a:t>
                          </a:r>
                          <a:endParaRPr lang="ar-SA" sz="1200" b="1" dirty="0">
                            <a:solidFill>
                              <a:schemeClr val="accent2"/>
                            </a:solidFill>
                            <a:latin typeface="+mj-lt"/>
                          </a:endParaRPr>
                        </a:p>
                      </a:txBody>
                      <a:tcPr anchor="ctr"/>
                    </a:tc>
                    <a:extLst>
                      <a:ext uri="{0D108BD9-81ED-4DB2-BD59-A6C34878D82A}">
                        <a16:rowId xmlns:a16="http://schemas.microsoft.com/office/drawing/2014/main" val="10005"/>
                      </a:ext>
                    </a:extLst>
                  </a:tr>
                  <a:tr h="370840">
                    <a:tc>
                      <a:txBody>
                        <a:bodyPr/>
                        <a:lstStyle/>
                        <a:p>
                          <a:pPr algn="l" rtl="1"/>
                          <a:r>
                            <a:rPr lang="en-US" sz="1200" dirty="0" smtClean="0"/>
                            <a:t>multifactorial disease characterized</a:t>
                          </a:r>
                          <a:r>
                            <a:rPr lang="en-US" sz="1200" baseline="0" dirty="0" smtClean="0"/>
                            <a:t> by: insulin resistance + inadequate insulin secretion  </a:t>
                          </a:r>
                          <a:r>
                            <a:rPr lang="en-US" sz="1200" dirty="0" smtClean="0"/>
                            <a:t> </a:t>
                          </a:r>
                          <a:r>
                            <a:rPr lang="en-US" sz="1200" baseline="0" dirty="0" smtClean="0"/>
                            <a:t> </a:t>
                          </a:r>
                          <a:endParaRPr lang="ar-SA" sz="1200" dirty="0">
                            <a:latin typeface="+mj-lt"/>
                          </a:endParaRPr>
                        </a:p>
                      </a:txBody>
                      <a:tcPr/>
                    </a:tc>
                    <a:tc gridSpan="2">
                      <a:txBody>
                        <a:bodyPr/>
                        <a:lstStyle/>
                        <a:p>
                          <a:pPr algn="l" rtl="1"/>
                          <a:r>
                            <a:rPr lang="en-US" sz="1200" dirty="0" smtClean="0"/>
                            <a:t>autoimmune destruction of beta cells mediated by : autoantibodies + T cells</a:t>
                          </a:r>
                          <a:endParaRPr lang="ar-SA" sz="1200" dirty="0">
                            <a:latin typeface="+mj-lt"/>
                          </a:endParaRPr>
                        </a:p>
                      </a:txBody>
                      <a:tcPr/>
                    </a:tc>
                    <a:tc hMerge="1">
                      <a:txBody>
                        <a:bodyPr/>
                        <a:lstStyle/>
                        <a:p>
                          <a:pPr rtl="1"/>
                          <a:endParaRPr lang="ar-SA"/>
                        </a:p>
                      </a:txBody>
                      <a:tcPr/>
                    </a:tc>
                    <a:tc>
                      <a:txBody>
                        <a:bodyPr/>
                        <a:lstStyle/>
                        <a:p>
                          <a:pPr algn="ctr" rtl="1"/>
                          <a:r>
                            <a:rPr lang="en-US" sz="1200" kern="1200" dirty="0" smtClean="0"/>
                            <a:t>pathogenesis</a:t>
                          </a:r>
                          <a:r>
                            <a:rPr lang="en-US" sz="1200" baseline="0" dirty="0" smtClean="0"/>
                            <a:t> </a:t>
                          </a:r>
                          <a:endParaRPr lang="ar-SA" sz="1200" b="1" dirty="0">
                            <a:solidFill>
                              <a:schemeClr val="accent2"/>
                            </a:solidFill>
                            <a:latin typeface="+mj-lt"/>
                          </a:endParaRPr>
                        </a:p>
                      </a:txBody>
                      <a:tcPr anchor="ctr"/>
                    </a:tc>
                    <a:extLst>
                      <a:ext uri="{0D108BD9-81ED-4DB2-BD59-A6C34878D82A}">
                        <a16:rowId xmlns:a16="http://schemas.microsoft.com/office/drawing/2014/main" val="10006"/>
                      </a:ext>
                    </a:extLst>
                  </a:tr>
                  <a:tr h="370840">
                    <a:tc>
                      <a:txBody>
                        <a:bodyPr/>
                        <a:lstStyle/>
                        <a:p>
                          <a:pPr algn="ctr" rtl="1"/>
                          <a:r>
                            <a:rPr lang="en-US" sz="1200" kern="1200" dirty="0" smtClean="0"/>
                            <a:t>“diabetogenic” genes</a:t>
                          </a:r>
                          <a:endParaRPr lang="ar-SA" sz="1200" kern="1200" dirty="0">
                            <a:solidFill>
                              <a:schemeClr val="tx1"/>
                            </a:solidFill>
                            <a:latin typeface="+mj-lt"/>
                            <a:ea typeface="+mn-ea"/>
                            <a:cs typeface="+mn-cs"/>
                          </a:endParaRPr>
                        </a:p>
                      </a:txBody>
                      <a:tcPr anchor="ctr"/>
                    </a:tc>
                    <a:tc gridSpan="2">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200" kern="1200" dirty="0" smtClean="0"/>
                            <a:t>HLA-DR3, or DR4</a:t>
                          </a:r>
                          <a:endParaRPr lang="en-US" sz="1200" kern="1200" dirty="0" smtClean="0">
                            <a:solidFill>
                              <a:schemeClr val="tx1"/>
                            </a:solidFill>
                            <a:latin typeface="+mj-lt"/>
                            <a:ea typeface="+mn-ea"/>
                            <a:cs typeface="+mn-cs"/>
                          </a:endParaRPr>
                        </a:p>
                      </a:txBody>
                      <a:tcPr anchor="ctr"/>
                    </a:tc>
                    <a:tc hMerge="1">
                      <a:txBody>
                        <a:bodyPr/>
                        <a:lstStyle/>
                        <a:p>
                          <a:pPr rtl="1"/>
                          <a:endParaRPr lang="ar-SA"/>
                        </a:p>
                      </a:txBody>
                      <a:tcPr/>
                    </a:tc>
                    <a:tc>
                      <a:txBody>
                        <a:bodyPr/>
                        <a:lstStyle/>
                        <a:p>
                          <a:pPr algn="ctr" rtl="1"/>
                          <a:r>
                            <a:rPr lang="en-US" sz="1200" dirty="0" smtClean="0"/>
                            <a:t>genetic factor </a:t>
                          </a:r>
                        </a:p>
                        <a:p>
                          <a:pPr algn="ctr" rtl="1"/>
                          <a:r>
                            <a:rPr lang="en-US" sz="1200" dirty="0" smtClean="0"/>
                            <a:t>-</a:t>
                          </a:r>
                          <a:r>
                            <a:rPr lang="en-US" sz="1200" baseline="0" dirty="0" smtClean="0"/>
                            <a:t> complex - </a:t>
                          </a:r>
                          <a:endParaRPr lang="ar-SA" sz="1200" b="1" dirty="0">
                            <a:solidFill>
                              <a:schemeClr val="accent2"/>
                            </a:solidFill>
                            <a:latin typeface="+mj-lt"/>
                          </a:endParaRPr>
                        </a:p>
                      </a:txBody>
                      <a:tcPr/>
                    </a:tc>
                    <a:extLst>
                      <a:ext uri="{0D108BD9-81ED-4DB2-BD59-A6C34878D82A}">
                        <a16:rowId xmlns:a16="http://schemas.microsoft.com/office/drawing/2014/main" val="10007"/>
                      </a:ext>
                    </a:extLst>
                  </a:tr>
                  <a:tr h="370840">
                    <a:tc>
                      <a:txBody>
                        <a:bodyPr/>
                        <a:lstStyle/>
                        <a:p>
                          <a:pPr algn="ctr" rtl="1"/>
                          <a:r>
                            <a:rPr lang="en-US" sz="1200" kern="1200" dirty="0" smtClean="0"/>
                            <a:t>sedentary lifestyle</a:t>
                          </a:r>
                          <a:r>
                            <a:rPr lang="en-US" sz="1200" kern="1200" baseline="0" dirty="0" smtClean="0"/>
                            <a:t> + dietary habits</a:t>
                          </a:r>
                          <a:r>
                            <a:rPr lang="en-US" sz="1200" kern="1200" dirty="0" smtClean="0"/>
                            <a:t> </a:t>
                          </a:r>
                          <a:endParaRPr lang="ar-SA" sz="1200" kern="1200" dirty="0">
                            <a:solidFill>
                              <a:schemeClr val="tx1"/>
                            </a:solidFill>
                            <a:latin typeface="+mj-lt"/>
                            <a:ea typeface="+mn-ea"/>
                            <a:cs typeface="+mn-cs"/>
                          </a:endParaRPr>
                        </a:p>
                      </a:txBody>
                      <a:tcPr/>
                    </a:tc>
                    <a:tc gridSpan="2">
                      <a:txBody>
                        <a:bodyPr/>
                        <a:lstStyle/>
                        <a:p>
                          <a:pPr algn="ctr" rtl="1"/>
                          <a:r>
                            <a:rPr lang="en-US" sz="1200" kern="1200" dirty="0" smtClean="0"/>
                            <a:t>infection</a:t>
                          </a:r>
                          <a:r>
                            <a:rPr lang="en-US" sz="1400" dirty="0" smtClean="0"/>
                            <a:t> </a:t>
                          </a:r>
                          <a:endParaRPr lang="ar-SA" sz="1400" dirty="0">
                            <a:latin typeface="+mj-lt"/>
                          </a:endParaRPr>
                        </a:p>
                      </a:txBody>
                      <a:tcPr/>
                    </a:tc>
                    <a:tc hMerge="1">
                      <a:txBody>
                        <a:bodyPr/>
                        <a:lstStyle/>
                        <a:p>
                          <a:pPr rtl="1"/>
                          <a:endParaRPr lang="ar-SA"/>
                        </a:p>
                      </a:txBody>
                      <a:tcPr/>
                    </a:tc>
                    <a:tc>
                      <a:txBody>
                        <a:bodyPr/>
                        <a:lstStyle/>
                        <a:p>
                          <a:pPr algn="ctr" rtl="1"/>
                          <a:r>
                            <a:rPr lang="en-US" sz="1200" kern="1200" dirty="0" smtClean="0"/>
                            <a:t>environmental  </a:t>
                          </a:r>
                          <a:r>
                            <a:rPr lang="en-US" sz="1200" dirty="0" smtClean="0"/>
                            <a:t> </a:t>
                          </a:r>
                          <a:endParaRPr lang="ar-SA" sz="1200" b="1" dirty="0">
                            <a:solidFill>
                              <a:schemeClr val="accent2"/>
                            </a:solidFill>
                            <a:latin typeface="+mj-lt"/>
                          </a:endParaRPr>
                        </a:p>
                      </a:txBody>
                      <a:tcPr/>
                    </a:tc>
                    <a:extLst>
                      <a:ext uri="{0D108BD9-81ED-4DB2-BD59-A6C34878D82A}">
                        <a16:rowId xmlns:a16="http://schemas.microsoft.com/office/drawing/2014/main" val="10008"/>
                      </a:ext>
                    </a:extLst>
                  </a:tr>
                  <a:tr h="370840">
                    <a:tc>
                      <a:txBody>
                        <a:bodyPr/>
                        <a:lstStyle/>
                        <a:p>
                          <a:pPr algn="ctr" rtl="1"/>
                          <a:r>
                            <a:rPr lang="en-US" sz="1200" kern="1200" dirty="0" smtClean="0"/>
                            <a:t>Amyloid replacement of islets</a:t>
                          </a:r>
                          <a:endParaRPr lang="ar-SA" sz="1200" kern="1200" dirty="0">
                            <a:solidFill>
                              <a:schemeClr val="tx1"/>
                            </a:solidFill>
                            <a:latin typeface="+mj-lt"/>
                            <a:ea typeface="+mn-ea"/>
                            <a:cs typeface="+mn-cs"/>
                          </a:endParaRPr>
                        </a:p>
                      </a:txBody>
                      <a:tcPr/>
                    </a:tc>
                    <a:tc gridSpan="2">
                      <a:txBody>
                        <a:bodyPr/>
                        <a:lstStyle/>
                        <a:p>
                          <a:pPr algn="l" rtl="1"/>
                          <a:r>
                            <a:rPr lang="en-US" sz="1200" kern="1200" dirty="0" smtClean="0"/>
                            <a:t>Reduction in the number and size of islets +  Leukocyte infiltration of the islets </a:t>
                          </a:r>
                          <a:endParaRPr lang="ar-SA" sz="1200" kern="1200" dirty="0">
                            <a:solidFill>
                              <a:schemeClr val="tx1"/>
                            </a:solidFill>
                            <a:latin typeface="+mj-lt"/>
                            <a:ea typeface="+mn-ea"/>
                            <a:cs typeface="+mn-cs"/>
                          </a:endParaRPr>
                        </a:p>
                      </a:txBody>
                      <a:tcPr/>
                    </a:tc>
                    <a:tc hMerge="1">
                      <a:txBody>
                        <a:bodyPr/>
                        <a:lstStyle/>
                        <a:p>
                          <a:pPr rtl="1"/>
                          <a:endParaRPr lang="ar-SA"/>
                        </a:p>
                      </a:txBody>
                      <a:tcPr/>
                    </a:tc>
                    <a:tc>
                      <a:txBody>
                        <a:bodyPr/>
                        <a:lstStyle/>
                        <a:p>
                          <a:pPr algn="ctr" rtl="1"/>
                          <a:r>
                            <a:rPr lang="en-US" sz="1200" dirty="0" smtClean="0"/>
                            <a:t>morphology</a:t>
                          </a:r>
                          <a:r>
                            <a:rPr lang="en-US" sz="1200" baseline="0" dirty="0" smtClean="0"/>
                            <a:t> </a:t>
                          </a:r>
                          <a:endParaRPr lang="ar-SA" sz="1200" b="1" dirty="0">
                            <a:solidFill>
                              <a:schemeClr val="accent2"/>
                            </a:solidFill>
                            <a:latin typeface="+mj-lt"/>
                          </a:endParaRPr>
                        </a:p>
                      </a:txBody>
                      <a:tcPr/>
                    </a:tc>
                    <a:extLst>
                      <a:ext uri="{0D108BD9-81ED-4DB2-BD59-A6C34878D82A}">
                        <a16:rowId xmlns:a16="http://schemas.microsoft.com/office/drawing/2014/main" val="10009"/>
                      </a:ext>
                    </a:extLst>
                  </a:tr>
                  <a:tr h="370840">
                    <a:tc>
                      <a:txBody>
                        <a:bodyPr/>
                        <a:lstStyle/>
                        <a:p>
                          <a:pPr algn="l" rtl="1"/>
                          <a:r>
                            <a:rPr lang="en-US" sz="1200" kern="1200" dirty="0" smtClean="0"/>
                            <a:t>polyuria ,polydipsia , obesity and hyperosmolar</a:t>
                          </a:r>
                          <a:r>
                            <a:rPr lang="en-US" sz="1200" dirty="0" smtClean="0"/>
                            <a:t> </a:t>
                          </a:r>
                          <a:r>
                            <a:rPr lang="en-US" sz="1200" kern="1200" dirty="0" smtClean="0"/>
                            <a:t>non- ketotic</a:t>
                          </a:r>
                          <a:r>
                            <a:rPr lang="en-US" sz="1200" dirty="0" smtClean="0"/>
                            <a:t> coma</a:t>
                          </a:r>
                          <a:endParaRPr lang="ar-SA" sz="1200" kern="1200" dirty="0">
                            <a:solidFill>
                              <a:schemeClr val="tx1"/>
                            </a:solidFill>
                            <a:latin typeface="+mj-lt"/>
                            <a:ea typeface="+mn-ea"/>
                            <a:cs typeface="+mn-cs"/>
                          </a:endParaRPr>
                        </a:p>
                      </a:txBody>
                      <a:tcPr/>
                    </a:tc>
                    <a:tc gridSpan="2">
                      <a:txBody>
                        <a:bodyPr/>
                        <a:lstStyle/>
                        <a:p>
                          <a:pPr algn="l" rtl="1"/>
                          <a:r>
                            <a:rPr lang="en-US" sz="1200" kern="1200" dirty="0" smtClean="0"/>
                            <a:t>polyuria, polydipsia,  polyphagia  ,weight</a:t>
                          </a:r>
                          <a:r>
                            <a:rPr lang="en-US" sz="1200" kern="1200" baseline="0" dirty="0" smtClean="0"/>
                            <a:t> loss and</a:t>
                          </a:r>
                          <a:r>
                            <a:rPr lang="en-US" sz="1200" kern="1200" dirty="0" smtClean="0"/>
                            <a:t> diabetic ketoacidosis</a:t>
                          </a:r>
                          <a:r>
                            <a:rPr lang="en-US" sz="1200" dirty="0" smtClean="0"/>
                            <a:t>. </a:t>
                          </a:r>
                          <a:r>
                            <a:rPr lang="en-US" sz="1200" kern="1200" dirty="0" smtClean="0"/>
                            <a:t>  </a:t>
                          </a:r>
                          <a:endParaRPr lang="ar-SA" sz="1200" kern="1200" dirty="0">
                            <a:solidFill>
                              <a:schemeClr val="tx1"/>
                            </a:solidFill>
                            <a:latin typeface="+mj-lt"/>
                            <a:ea typeface="+mn-ea"/>
                            <a:cs typeface="+mn-cs"/>
                          </a:endParaRPr>
                        </a:p>
                      </a:txBody>
                      <a:tcPr/>
                    </a:tc>
                    <a:tc hMerge="1">
                      <a:txBody>
                        <a:bodyPr/>
                        <a:lstStyle/>
                        <a:p>
                          <a:pPr rtl="1"/>
                          <a:endParaRPr lang="ar-SA"/>
                        </a:p>
                      </a:txBody>
                      <a:tcPr/>
                    </a:tc>
                    <a:tc>
                      <a:txBody>
                        <a:bodyPr/>
                        <a:lstStyle/>
                        <a:p>
                          <a:pPr algn="ctr" rtl="1"/>
                          <a:r>
                            <a:rPr lang="en-US" sz="1200" dirty="0" smtClean="0"/>
                            <a:t>manifestations</a:t>
                          </a:r>
                          <a:r>
                            <a:rPr lang="en-US" sz="1200" baseline="0" dirty="0" smtClean="0"/>
                            <a:t> </a:t>
                          </a:r>
                          <a:endParaRPr lang="ar-SA" sz="1200" b="1" dirty="0">
                            <a:solidFill>
                              <a:schemeClr val="accent2"/>
                            </a:solidFill>
                            <a:latin typeface="+mj-lt"/>
                          </a:endParaRPr>
                        </a:p>
                      </a:txBody>
                      <a:tcPr/>
                    </a:tc>
                    <a:extLst>
                      <a:ext uri="{0D108BD9-81ED-4DB2-BD59-A6C34878D82A}">
                        <a16:rowId xmlns:a16="http://schemas.microsoft.com/office/drawing/2014/main" val="10010"/>
                      </a:ext>
                    </a:extLst>
                  </a:tr>
                  <a:tr h="370840">
                    <a:tc gridSpan="4">
                      <a:txBody>
                        <a:bodyPr/>
                        <a:lstStyle/>
                        <a:p>
                          <a:pPr algn="ctr" rtl="1"/>
                          <a:r>
                            <a:rPr lang="en-US" sz="1200" kern="1200" dirty="0" smtClean="0"/>
                            <a:t>complications</a:t>
                          </a:r>
                          <a:endParaRPr lang="ar-SA" sz="1200" b="1" kern="1200" dirty="0">
                            <a:solidFill>
                              <a:schemeClr val="accent2"/>
                            </a:solidFill>
                            <a:latin typeface="+mj-lt"/>
                            <a:ea typeface="+mn-ea"/>
                            <a:cs typeface="+mn-cs"/>
                          </a:endParaRPr>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dirty="0"/>
                        </a:p>
                      </a:txBody>
                      <a:tcPr/>
                    </a:tc>
                    <a:extLst>
                      <a:ext uri="{0D108BD9-81ED-4DB2-BD59-A6C34878D82A}">
                        <a16:rowId xmlns:a16="http://schemas.microsoft.com/office/drawing/2014/main" val="10011"/>
                      </a:ext>
                    </a:extLst>
                  </a:tr>
                  <a:tr h="370840">
                    <a:tc gridSpan="2">
                      <a:txBody>
                        <a:bodyPr/>
                        <a:lstStyle/>
                        <a:p>
                          <a:pPr algn="l" rtl="1"/>
                          <a:r>
                            <a:rPr lang="en-US" sz="1200" kern="1200" dirty="0" smtClean="0"/>
                            <a:t>*atherosclerosis affecting the aorta and large and medium-sized arteries,EX : in</a:t>
                          </a:r>
                          <a:r>
                            <a:rPr lang="en-US" sz="1200" kern="1200" baseline="0" dirty="0" smtClean="0"/>
                            <a:t> </a:t>
                          </a:r>
                          <a:r>
                            <a:rPr lang="en-US" sz="1200" kern="1200" dirty="0" smtClean="0"/>
                            <a:t>coronary arteries → MI or in </a:t>
                          </a:r>
                          <a:r>
                            <a:rPr lang="en-US" sz="1200" dirty="0" smtClean="0"/>
                            <a:t>lower extremities vessels → Gangrene .</a:t>
                          </a:r>
                        </a:p>
                        <a:p>
                          <a:pPr algn="l" rtl="1"/>
                          <a:r>
                            <a:rPr lang="en-US" sz="1200" dirty="0" smtClean="0"/>
                            <a:t> </a:t>
                          </a:r>
                          <a:r>
                            <a:rPr lang="ar-SA" sz="1200" dirty="0" smtClean="0"/>
                            <a:t> </a:t>
                          </a:r>
                          <a:r>
                            <a:rPr lang="en-US" sz="1200" dirty="0" smtClean="0"/>
                            <a:t>* Hyaline</a:t>
                          </a:r>
                          <a:r>
                            <a:rPr lang="en-US" sz="1200" baseline="0" dirty="0" smtClean="0"/>
                            <a:t> arteriosclerosis - usually associated  with hypertension - .</a:t>
                          </a:r>
                          <a:r>
                            <a:rPr lang="en-US" sz="1200" kern="1200" dirty="0" smtClean="0"/>
                            <a:t>  </a:t>
                          </a:r>
                          <a:endParaRPr lang="ar-SA" sz="1200" kern="1200" dirty="0">
                            <a:solidFill>
                              <a:schemeClr val="tx1"/>
                            </a:solidFill>
                            <a:latin typeface="+mj-lt"/>
                            <a:ea typeface="+mn-ea"/>
                            <a:cs typeface="+mn-cs"/>
                          </a:endParaRPr>
                        </a:p>
                      </a:txBody>
                      <a:tcPr/>
                    </a:tc>
                    <a:tc hMerge="1">
                      <a:txBody>
                        <a:bodyPr/>
                        <a:lstStyle/>
                        <a:p>
                          <a:pPr rtl="1"/>
                          <a:endParaRPr lang="ar-SA" sz="1400" dirty="0"/>
                        </a:p>
                      </a:txBody>
                      <a:tcPr/>
                    </a:tc>
                    <a:tc gridSpan="2">
                      <a:txBody>
                        <a:bodyPr/>
                        <a:lstStyle/>
                        <a:p>
                          <a:pPr algn="ctr" rtl="1"/>
                          <a:r>
                            <a:rPr lang="en-US" sz="1200" kern="1200" dirty="0" smtClean="0"/>
                            <a:t>Macrovascular</a:t>
                          </a:r>
                        </a:p>
                        <a:p>
                          <a:pPr algn="ctr" rtl="1"/>
                          <a:r>
                            <a:rPr lang="en-US" sz="1200" kern="1200" dirty="0" smtClean="0"/>
                            <a:t>diseases </a:t>
                          </a:r>
                          <a:endParaRPr lang="ar-SA" sz="1200" b="1" kern="1200" dirty="0">
                            <a:solidFill>
                              <a:schemeClr val="accent2"/>
                            </a:solidFill>
                            <a:latin typeface="+mj-lt"/>
                            <a:ea typeface="+mn-ea"/>
                            <a:cs typeface="+mn-cs"/>
                          </a:endParaRPr>
                        </a:p>
                      </a:txBody>
                      <a:tcPr/>
                    </a:tc>
                    <a:tc hMerge="1">
                      <a:txBody>
                        <a:bodyPr/>
                        <a:lstStyle/>
                        <a:p>
                          <a:pPr rtl="1"/>
                          <a:endParaRPr lang="ar-SA" sz="1200" kern="1200" dirty="0">
                            <a:solidFill>
                              <a:schemeClr val="tx1"/>
                            </a:solidFill>
                            <a:latin typeface="+mn-lt"/>
                            <a:ea typeface="+mn-ea"/>
                            <a:cs typeface="+mn-cs"/>
                          </a:endParaRPr>
                        </a:p>
                      </a:txBody>
                      <a:tcPr/>
                    </a:tc>
                    <a:extLst>
                      <a:ext uri="{0D108BD9-81ED-4DB2-BD59-A6C34878D82A}">
                        <a16:rowId xmlns:a16="http://schemas.microsoft.com/office/drawing/2014/main" val="10012"/>
                      </a:ext>
                    </a:extLst>
                  </a:tr>
                  <a:tr h="370840">
                    <a:tc gridSpan="2">
                      <a:txBody>
                        <a:bodyPr/>
                        <a:lstStyle/>
                        <a:p>
                          <a:pPr algn="l" rtl="1"/>
                          <a:r>
                            <a:rPr lang="en-US" sz="1200" kern="1200" dirty="0" smtClean="0"/>
                            <a:t>*diffuse thickening of basement membranes.</a:t>
                          </a:r>
                        </a:p>
                        <a:p>
                          <a:pPr algn="l" rtl="1"/>
                          <a:r>
                            <a:rPr lang="en-US" sz="1200" kern="1200" dirty="0" smtClean="0"/>
                            <a:t>*diabetic capillaries are more leaky.</a:t>
                          </a:r>
                        </a:p>
                        <a:p>
                          <a:pPr algn="l" rtl="1"/>
                          <a:r>
                            <a:rPr lang="en-US" sz="1200" kern="1200" dirty="0" smtClean="0"/>
                            <a:t>*has a role in diabetic nephropathy, retinopathy, and some forms of neuropathy.</a:t>
                          </a:r>
                          <a:endParaRPr lang="ar-SA" sz="1200" kern="1200" dirty="0">
                            <a:solidFill>
                              <a:schemeClr val="tx1"/>
                            </a:solidFill>
                            <a:latin typeface="+mj-lt"/>
                            <a:ea typeface="+mn-ea"/>
                            <a:cs typeface="+mn-cs"/>
                          </a:endParaRPr>
                        </a:p>
                      </a:txBody>
                      <a:tcPr/>
                    </a:tc>
                    <a:tc hMerge="1">
                      <a:txBody>
                        <a:bodyPr/>
                        <a:lstStyle/>
                        <a:p>
                          <a:pPr rtl="1"/>
                          <a:endParaRPr lang="ar-SA" dirty="0"/>
                        </a:p>
                      </a:txBody>
                      <a:tcPr/>
                    </a:tc>
                    <a:tc gridSpan="2">
                      <a:txBody>
                        <a:bodyPr/>
                        <a:lstStyle/>
                        <a:p>
                          <a:pPr algn="ctr" rtl="1"/>
                          <a:r>
                            <a:rPr lang="en-US" sz="1200" kern="1200" dirty="0" smtClean="0"/>
                            <a:t>Microangiopathy</a:t>
                          </a:r>
                          <a:endParaRPr lang="ar-SA" sz="1200" b="1" kern="1200" dirty="0">
                            <a:solidFill>
                              <a:schemeClr val="accent2"/>
                            </a:solidFill>
                            <a:latin typeface="+mj-lt"/>
                            <a:ea typeface="+mn-ea"/>
                            <a:cs typeface="+mn-cs"/>
                          </a:endParaRPr>
                        </a:p>
                      </a:txBody>
                      <a:tcPr/>
                    </a:tc>
                    <a:tc hMerge="1">
                      <a:txBody>
                        <a:bodyPr/>
                        <a:lstStyle/>
                        <a:p>
                          <a:pPr rtl="1"/>
                          <a:endParaRPr lang="ar-SA" sz="1200" kern="1200" dirty="0">
                            <a:solidFill>
                              <a:schemeClr val="tx1"/>
                            </a:solidFill>
                            <a:latin typeface="+mn-lt"/>
                            <a:ea typeface="+mn-ea"/>
                            <a:cs typeface="+mn-cs"/>
                          </a:endParaRPr>
                        </a:p>
                      </a:txBody>
                      <a:tcPr/>
                    </a:tc>
                    <a:extLst>
                      <a:ext uri="{0D108BD9-81ED-4DB2-BD59-A6C34878D82A}">
                        <a16:rowId xmlns:a16="http://schemas.microsoft.com/office/drawing/2014/main" val="10013"/>
                      </a:ext>
                    </a:extLst>
                  </a:tr>
                  <a:tr h="370840">
                    <a:tc gridSpan="2">
                      <a:txBody>
                        <a:bodyPr/>
                        <a:lstStyle/>
                        <a:p>
                          <a:pPr algn="l" rtl="0"/>
                          <a:r>
                            <a:rPr lang="en-US" sz="1200" kern="1200" dirty="0" smtClean="0"/>
                            <a:t>* glomerular lesions:</a:t>
                          </a:r>
                        </a:p>
                        <a:p>
                          <a:pPr algn="l" rtl="0"/>
                          <a:r>
                            <a:rPr lang="en-US" sz="1200" kern="1200" dirty="0" smtClean="0"/>
                            <a:t>   - capillary basement membrane thickening.</a:t>
                          </a:r>
                        </a:p>
                        <a:p>
                          <a:pPr algn="l" rtl="0"/>
                          <a:r>
                            <a:rPr lang="en-US" sz="1200" kern="1200" dirty="0" smtClean="0"/>
                            <a:t>   - diffuse mesangial sclerosis </a:t>
                          </a:r>
                        </a:p>
                        <a:p>
                          <a:pPr algn="l" rtl="0"/>
                          <a:r>
                            <a:rPr lang="en-US" sz="1200" kern="1200" baseline="0" dirty="0" smtClean="0"/>
                            <a:t>   -  </a:t>
                          </a:r>
                          <a:r>
                            <a:rPr lang="en-US" sz="1200" kern="1200" dirty="0" smtClean="0"/>
                            <a:t> nodular glomerulosclerosis with ( Kimmelstiel-Wilson lesion ) change</a:t>
                          </a:r>
                        </a:p>
                        <a:p>
                          <a:pPr algn="l" rtl="0"/>
                          <a:r>
                            <a:rPr lang="en-US" sz="1200" kern="1200" dirty="0" smtClean="0"/>
                            <a:t>* renal vascular lesions, principally arteriolosclerosis</a:t>
                          </a:r>
                        </a:p>
                        <a:p>
                          <a:pPr algn="l" rtl="0"/>
                          <a:r>
                            <a:rPr lang="en-US" sz="1200" kern="1200" dirty="0" smtClean="0"/>
                            <a:t>*pyelonephritis, including necrotizing papillitis.</a:t>
                          </a:r>
                          <a:endParaRPr lang="en-US" sz="1200" kern="1200" dirty="0" smtClean="0">
                            <a:solidFill>
                              <a:schemeClr val="tx1"/>
                            </a:solidFill>
                            <a:latin typeface="+mj-lt"/>
                            <a:ea typeface="+mn-ea"/>
                            <a:cs typeface="+mn-cs"/>
                          </a:endParaRPr>
                        </a:p>
                      </a:txBody>
                      <a:tcPr/>
                    </a:tc>
                    <a:tc hMerge="1">
                      <a:txBody>
                        <a:bodyPr/>
                        <a:lstStyle/>
                        <a:p>
                          <a:pPr rtl="1"/>
                          <a:endParaRPr lang="ar-SA" dirty="0"/>
                        </a:p>
                      </a:txBody>
                      <a:tcPr/>
                    </a:tc>
                    <a:tc gridSpan="2">
                      <a:txBody>
                        <a:bodyPr/>
                        <a:lstStyle/>
                        <a:p>
                          <a:pPr algn="ctr" rtl="1"/>
                          <a:r>
                            <a:rPr lang="en-US" sz="1200" kern="1200" dirty="0" smtClean="0"/>
                            <a:t>Nephropathy</a:t>
                          </a:r>
                          <a:endParaRPr lang="ar-SA" sz="1200" b="1" kern="1200" dirty="0">
                            <a:solidFill>
                              <a:schemeClr val="accent2"/>
                            </a:solidFill>
                            <a:latin typeface="+mj-lt"/>
                            <a:ea typeface="+mn-ea"/>
                            <a:cs typeface="+mn-cs"/>
                          </a:endParaRPr>
                        </a:p>
                      </a:txBody>
                      <a:tcPr/>
                    </a:tc>
                    <a:tc hMerge="1">
                      <a:txBody>
                        <a:bodyPr/>
                        <a:lstStyle/>
                        <a:p>
                          <a:pPr rtl="1"/>
                          <a:endParaRPr lang="ar-SA"/>
                        </a:p>
                      </a:txBody>
                      <a:tcPr/>
                    </a:tc>
                    <a:extLst>
                      <a:ext uri="{0D108BD9-81ED-4DB2-BD59-A6C34878D82A}">
                        <a16:rowId xmlns:a16="http://schemas.microsoft.com/office/drawing/2014/main" val="10014"/>
                      </a:ext>
                    </a:extLst>
                  </a:tr>
                </a:tbl>
              </a:graphicData>
            </a:graphic>
          </p:graphicFrame>
        </mc:Choice>
        <mc:Fallback xmlns="">
          <p:graphicFrame>
            <p:nvGraphicFramePr>
              <p:cNvPr id="4" name="جدول 3"/>
              <p:cNvGraphicFramePr>
                <a:graphicFrameLocks noGrp="1"/>
              </p:cNvGraphicFramePr>
              <p:nvPr>
                <p:extLst>
                  <p:ext uri="{D42A27DB-BD31-4B8C-83A1-F6EECF244321}">
                    <p14:modId xmlns:p14="http://schemas.microsoft.com/office/powerpoint/2010/main" val="380034450"/>
                  </p:ext>
                </p:extLst>
              </p:nvPr>
            </p:nvGraphicFramePr>
            <p:xfrm>
              <a:off x="260648" y="611560"/>
              <a:ext cx="6364341" cy="7980680"/>
            </p:xfrm>
            <a:graphic>
              <a:graphicData uri="http://schemas.openxmlformats.org/drawingml/2006/table">
                <a:tbl>
                  <a:tblPr rtl="1" firstRow="1" bandRow="1">
                    <a:tableStyleId>{5FD0F851-EC5A-4D38-B0AD-8093EC10F338}</a:tableStyleId>
                  </a:tblPr>
                  <a:tblGrid>
                    <a:gridCol w="2382336"/>
                    <a:gridCol w="2662466"/>
                    <a:gridCol w="116840"/>
                    <a:gridCol w="1202699"/>
                  </a:tblGrid>
                  <a:tr h="548640">
                    <a:tc gridSpan="4">
                      <a:txBody>
                        <a:bodyPr/>
                        <a:lstStyle/>
                        <a:p>
                          <a:pPr algn="l" rtl="1"/>
                          <a:r>
                            <a:rPr lang="en-US" sz="1200" kern="1200" baseline="0" dirty="0" smtClean="0"/>
                            <a:t>Definition</a:t>
                          </a:r>
                          <a:r>
                            <a:rPr lang="en-US" dirty="0" smtClean="0"/>
                            <a:t> </a:t>
                          </a:r>
                          <a:r>
                            <a:rPr lang="en-US" sz="1200" kern="1200" baseline="0" dirty="0" smtClean="0"/>
                            <a:t>:</a:t>
                          </a:r>
                          <a:r>
                            <a:rPr lang="en-US" sz="1200" kern="1200" dirty="0" smtClean="0"/>
                            <a:t> group of metabolic disorders characterized by hyperglycemia due to defect in insulin secretion ,action or both  </a:t>
                          </a:r>
                          <a:r>
                            <a:rPr lang="ar-SA" sz="1200" kern="1200" dirty="0" smtClean="0"/>
                            <a:t> </a:t>
                          </a:r>
                          <a:r>
                            <a:rPr lang="en-US" sz="1200" kern="1200" dirty="0" smtClean="0"/>
                            <a:t> </a:t>
                          </a:r>
                          <a:endParaRPr lang="ar-SA" sz="1200" kern="1200" dirty="0">
                            <a:solidFill>
                              <a:schemeClr val="tx1"/>
                            </a:solidFill>
                            <a:latin typeface="+mj-lt"/>
                            <a:ea typeface="+mn-ea"/>
                            <a:cs typeface="+mn-cs"/>
                          </a:endParaRPr>
                        </a:p>
                      </a:txBody>
                      <a:tcPr/>
                    </a:tc>
                    <a:tc hMerge="1">
                      <a:txBody>
                        <a:bodyPr/>
                        <a:lstStyle/>
                        <a:p>
                          <a:pPr rtl="1"/>
                          <a:endParaRPr lang="ar-SA" dirty="0"/>
                        </a:p>
                      </a:txBody>
                      <a:tcPr/>
                    </a:tc>
                    <a:tc hMerge="1">
                      <a:txBody>
                        <a:bodyPr/>
                        <a:lstStyle/>
                        <a:p>
                          <a:pPr rtl="1"/>
                          <a:endParaRPr lang="ar-SA"/>
                        </a:p>
                      </a:txBody>
                      <a:tcPr/>
                    </a:tc>
                    <a:tc hMerge="1">
                      <a:txBody>
                        <a:bodyPr/>
                        <a:lstStyle/>
                        <a:p>
                          <a:pPr rtl="1"/>
                          <a:endParaRPr lang="ar-SA" dirty="0"/>
                        </a:p>
                      </a:txBody>
                      <a:tcPr/>
                    </a:tc>
                  </a:tr>
                  <a:tr h="640080">
                    <a:tc gridSpan="4">
                      <a:txBody>
                        <a:bodyPr/>
                        <a:lstStyle/>
                        <a:p>
                          <a:endParaRPr lang="en-US"/>
                        </a:p>
                      </a:txBody>
                      <a:tcPr>
                        <a:blipFill rotWithShape="0">
                          <a:blip r:embed="rId2"/>
                          <a:stretch>
                            <a:fillRect t="-86667" r="-96" b="-1068571"/>
                          </a:stretch>
                        </a:blipFill>
                      </a:tcPr>
                    </a:tc>
                    <a:tc hMerge="1">
                      <a:txBody>
                        <a:bodyPr/>
                        <a:lstStyle/>
                        <a:p>
                          <a:pPr rtl="1"/>
                          <a:endParaRPr lang="ar-SA" dirty="0"/>
                        </a:p>
                      </a:txBody>
                      <a:tcPr/>
                    </a:tc>
                    <a:tc hMerge="1">
                      <a:txBody>
                        <a:bodyPr/>
                        <a:lstStyle/>
                        <a:p>
                          <a:pPr rtl="1"/>
                          <a:endParaRPr lang="ar-SA"/>
                        </a:p>
                      </a:txBody>
                      <a:tcPr/>
                    </a:tc>
                    <a:tc hMerge="1">
                      <a:txBody>
                        <a:bodyPr/>
                        <a:lstStyle/>
                        <a:p>
                          <a:pPr rtl="1"/>
                          <a:endParaRPr lang="ar-SA" dirty="0"/>
                        </a:p>
                      </a:txBody>
                      <a:tcPr/>
                    </a:tc>
                  </a:tr>
                  <a:tr h="370840">
                    <a:tc>
                      <a:txBody>
                        <a:bodyPr/>
                        <a:lstStyle/>
                        <a:p>
                          <a:pPr algn="ctr" rtl="1"/>
                          <a:r>
                            <a:rPr lang="en-US" sz="1800" kern="1200" baseline="0" dirty="0" smtClean="0"/>
                            <a:t>type II</a:t>
                          </a:r>
                          <a:endParaRPr lang="ar-SA" sz="1800" b="1" kern="1200" baseline="0" dirty="0">
                            <a:solidFill>
                              <a:schemeClr val="accent3">
                                <a:lumMod val="20000"/>
                                <a:lumOff val="80000"/>
                              </a:schemeClr>
                            </a:solidFill>
                            <a:latin typeface="+mj-lt"/>
                            <a:ea typeface="+mn-ea"/>
                            <a:cs typeface="+mn-cs"/>
                          </a:endParaRPr>
                        </a:p>
                      </a:txBody>
                      <a:tcPr/>
                    </a:tc>
                    <a:tc gridSpan="2">
                      <a:txBody>
                        <a:bodyPr/>
                        <a:lstStyle/>
                        <a:p>
                          <a:pPr algn="ctr" rtl="1"/>
                          <a:r>
                            <a:rPr lang="en-US" sz="1800" kern="1200" baseline="0" dirty="0" smtClean="0"/>
                            <a:t>type I</a:t>
                          </a:r>
                          <a:endParaRPr lang="ar-SA" sz="1800" b="1" kern="1200" baseline="0" dirty="0">
                            <a:solidFill>
                              <a:schemeClr val="accent3">
                                <a:lumMod val="20000"/>
                                <a:lumOff val="80000"/>
                              </a:schemeClr>
                            </a:solidFill>
                            <a:latin typeface="+mj-lt"/>
                            <a:ea typeface="+mn-ea"/>
                            <a:cs typeface="+mn-cs"/>
                          </a:endParaRPr>
                        </a:p>
                      </a:txBody>
                      <a:tcPr/>
                    </a:tc>
                    <a:tc hMerge="1">
                      <a:txBody>
                        <a:bodyPr/>
                        <a:lstStyle/>
                        <a:p>
                          <a:pPr rtl="1"/>
                          <a:endParaRPr lang="ar-SA"/>
                        </a:p>
                      </a:txBody>
                      <a:tcPr/>
                    </a:tc>
                    <a:tc>
                      <a:txBody>
                        <a:bodyPr/>
                        <a:lstStyle/>
                        <a:p>
                          <a:pPr algn="ctr" rtl="1"/>
                          <a:r>
                            <a:rPr lang="en-US" sz="1200" kern="1200" baseline="0" dirty="0" smtClean="0"/>
                            <a:t>types</a:t>
                          </a:r>
                          <a:r>
                            <a:rPr lang="en-US" sz="1200" dirty="0" smtClean="0"/>
                            <a:t> </a:t>
                          </a:r>
                          <a:endParaRPr lang="ar-SA" sz="1200" b="1" dirty="0">
                            <a:solidFill>
                              <a:schemeClr val="accent2"/>
                            </a:solidFill>
                            <a:latin typeface="+mj-lt"/>
                          </a:endParaRPr>
                        </a:p>
                      </a:txBody>
                      <a:tcPr/>
                    </a:tc>
                  </a:tr>
                  <a:tr h="370840">
                    <a:tc>
                      <a:txBody>
                        <a:bodyPr/>
                        <a:lstStyle/>
                        <a:p>
                          <a:pPr algn="ctr" rtl="1"/>
                          <a:r>
                            <a:rPr lang="en-US" sz="1200" kern="1200" dirty="0" smtClean="0"/>
                            <a:t>relative deficiency</a:t>
                          </a:r>
                          <a:endParaRPr lang="ar-SA" sz="1200" kern="1200" dirty="0">
                            <a:solidFill>
                              <a:schemeClr val="tx1"/>
                            </a:solidFill>
                            <a:latin typeface="+mj-lt"/>
                            <a:ea typeface="+mn-ea"/>
                            <a:cs typeface="+mn-cs"/>
                          </a:endParaRPr>
                        </a:p>
                      </a:txBody>
                      <a:tcPr/>
                    </a:tc>
                    <a:tc gridSpan="2">
                      <a:txBody>
                        <a:bodyPr/>
                        <a:lstStyle/>
                        <a:p>
                          <a:pPr algn="ctr" rtl="1"/>
                          <a:r>
                            <a:rPr lang="en-US" sz="1200" dirty="0" smtClean="0"/>
                            <a:t>absolute deficiency </a:t>
                          </a:r>
                          <a:endParaRPr lang="ar-SA" sz="1200" dirty="0">
                            <a:latin typeface="+mj-lt"/>
                          </a:endParaRPr>
                        </a:p>
                      </a:txBody>
                      <a:tcPr/>
                    </a:tc>
                    <a:tc hMerge="1">
                      <a:txBody>
                        <a:bodyPr/>
                        <a:lstStyle/>
                        <a:p>
                          <a:pPr rtl="1"/>
                          <a:endParaRPr lang="ar-SA"/>
                        </a:p>
                      </a:txBody>
                      <a:tcPr/>
                    </a:tc>
                    <a:tc>
                      <a:txBody>
                        <a:bodyPr/>
                        <a:lstStyle/>
                        <a:p>
                          <a:pPr algn="ctr" rtl="1"/>
                          <a:r>
                            <a:rPr lang="en-US" sz="1200" dirty="0" smtClean="0"/>
                            <a:t>plasma insulin </a:t>
                          </a:r>
                          <a:endParaRPr lang="ar-SA" sz="1200" b="1" dirty="0">
                            <a:solidFill>
                              <a:schemeClr val="accent2"/>
                            </a:solidFill>
                            <a:latin typeface="+mj-lt"/>
                          </a:endParaRPr>
                        </a:p>
                      </a:txBody>
                      <a:tcPr/>
                    </a:tc>
                  </a:tr>
                  <a:tr h="370840">
                    <a:tc>
                      <a:txBody>
                        <a:bodyPr/>
                        <a:lstStyle/>
                        <a:p>
                          <a:pPr algn="ctr" rtl="1"/>
                          <a:r>
                            <a:rPr lang="en-US" sz="1200" kern="1200" dirty="0" smtClean="0"/>
                            <a:t>80% to 90% </a:t>
                          </a:r>
                          <a:endParaRPr lang="ar-SA" sz="1200" kern="1200" dirty="0">
                            <a:solidFill>
                              <a:schemeClr val="tx1"/>
                            </a:solidFill>
                            <a:latin typeface="+mj-lt"/>
                            <a:ea typeface="+mn-ea"/>
                            <a:cs typeface="+mn-cs"/>
                          </a:endParaRPr>
                        </a:p>
                      </a:txBody>
                      <a:tcPr anchor="ctr"/>
                    </a:tc>
                    <a:tc gridSpan="2">
                      <a:txBody>
                        <a:bodyPr/>
                        <a:lstStyle/>
                        <a:p>
                          <a:pPr algn="ctr" rtl="1"/>
                          <a:r>
                            <a:rPr lang="en-US" sz="1200" kern="1200" dirty="0" smtClean="0"/>
                            <a:t>10%</a:t>
                          </a:r>
                          <a:endParaRPr lang="ar-SA" sz="1200" kern="1200" dirty="0">
                            <a:solidFill>
                              <a:schemeClr val="tx1"/>
                            </a:solidFill>
                            <a:latin typeface="+mj-lt"/>
                            <a:ea typeface="+mn-ea"/>
                            <a:cs typeface="+mn-cs"/>
                          </a:endParaRPr>
                        </a:p>
                      </a:txBody>
                      <a:tcPr anchor="ctr"/>
                    </a:tc>
                    <a:tc hMerge="1">
                      <a:txBody>
                        <a:bodyPr/>
                        <a:lstStyle/>
                        <a:p>
                          <a:pPr rtl="1"/>
                          <a:endParaRPr lang="ar-SA"/>
                        </a:p>
                      </a:txBody>
                      <a:tcPr/>
                    </a:tc>
                    <a:tc>
                      <a:txBody>
                        <a:bodyPr/>
                        <a:lstStyle/>
                        <a:p>
                          <a:pPr algn="ctr" rtl="1"/>
                          <a:r>
                            <a:rPr lang="en-US" sz="1200" kern="1200" dirty="0" smtClean="0"/>
                            <a:t>prevalence</a:t>
                          </a:r>
                          <a:r>
                            <a:rPr lang="en-US" sz="1200" dirty="0" smtClean="0"/>
                            <a:t> </a:t>
                          </a:r>
                          <a:endParaRPr lang="ar-SA" sz="1200" b="1" dirty="0">
                            <a:solidFill>
                              <a:schemeClr val="accent2"/>
                            </a:solidFill>
                            <a:latin typeface="+mj-lt"/>
                          </a:endParaRPr>
                        </a:p>
                      </a:txBody>
                      <a:tcPr anchor="ctr"/>
                    </a:tc>
                  </a:tr>
                  <a:tr h="274320">
                    <a:tc>
                      <a:txBody>
                        <a:bodyPr/>
                        <a:lstStyle/>
                        <a:p>
                          <a:pPr algn="ctr" rtl="1"/>
                          <a:r>
                            <a:rPr lang="en-US" sz="1200" kern="1200" dirty="0" smtClean="0"/>
                            <a:t>adulthood </a:t>
                          </a:r>
                          <a:endParaRPr lang="ar-SA" sz="1200" kern="1200" dirty="0">
                            <a:solidFill>
                              <a:schemeClr val="tx1"/>
                            </a:solidFill>
                            <a:latin typeface="+mj-lt"/>
                            <a:ea typeface="+mn-ea"/>
                            <a:cs typeface="+mn-cs"/>
                          </a:endParaRPr>
                        </a:p>
                      </a:txBody>
                      <a:tcPr anchor="ctr"/>
                    </a:tc>
                    <a:tc gridSpan="2">
                      <a:txBody>
                        <a:bodyPr/>
                        <a:lstStyle/>
                        <a:p>
                          <a:pPr algn="ctr" rtl="1"/>
                          <a:r>
                            <a:rPr lang="en-US" sz="1200" dirty="0" smtClean="0"/>
                            <a:t>childhood and adolescence</a:t>
                          </a:r>
                          <a:r>
                            <a:rPr lang="en-US" sz="1200" baseline="0" dirty="0" smtClean="0"/>
                            <a:t> </a:t>
                          </a:r>
                          <a:endParaRPr lang="ar-SA" sz="1200" dirty="0">
                            <a:latin typeface="+mj-lt"/>
                          </a:endParaRPr>
                        </a:p>
                      </a:txBody>
                      <a:tcPr anchor="ctr"/>
                    </a:tc>
                    <a:tc hMerge="1">
                      <a:txBody>
                        <a:bodyPr/>
                        <a:lstStyle/>
                        <a:p>
                          <a:pPr rtl="1"/>
                          <a:endParaRPr lang="ar-SA"/>
                        </a:p>
                      </a:txBody>
                      <a:tcPr/>
                    </a:tc>
                    <a:tc>
                      <a:txBody>
                        <a:bodyPr/>
                        <a:lstStyle/>
                        <a:p>
                          <a:pPr algn="ctr" rtl="1"/>
                          <a:r>
                            <a:rPr lang="en-US" sz="1200" kern="1200" dirty="0" smtClean="0"/>
                            <a:t>onset</a:t>
                          </a:r>
                          <a:r>
                            <a:rPr lang="en-US" sz="1200" dirty="0" smtClean="0"/>
                            <a:t> </a:t>
                          </a:r>
                          <a:endParaRPr lang="ar-SA" sz="1200" b="1" dirty="0">
                            <a:solidFill>
                              <a:schemeClr val="accent2"/>
                            </a:solidFill>
                            <a:latin typeface="+mj-lt"/>
                          </a:endParaRPr>
                        </a:p>
                      </a:txBody>
                      <a:tcPr anchor="ctr"/>
                    </a:tc>
                  </a:tr>
                  <a:tr h="640080">
                    <a:tc>
                      <a:txBody>
                        <a:bodyPr/>
                        <a:lstStyle/>
                        <a:p>
                          <a:pPr algn="l" rtl="1"/>
                          <a:r>
                            <a:rPr lang="en-US" sz="1200" dirty="0" smtClean="0"/>
                            <a:t>multifactorial disease characterized</a:t>
                          </a:r>
                          <a:r>
                            <a:rPr lang="en-US" sz="1200" baseline="0" dirty="0" smtClean="0"/>
                            <a:t> by: insulin resistance + inadequate insulin secretion  </a:t>
                          </a:r>
                          <a:r>
                            <a:rPr lang="en-US" sz="1200" dirty="0" smtClean="0"/>
                            <a:t> </a:t>
                          </a:r>
                          <a:r>
                            <a:rPr lang="en-US" sz="1200" baseline="0" dirty="0" smtClean="0"/>
                            <a:t> </a:t>
                          </a:r>
                          <a:endParaRPr lang="ar-SA" sz="1200" dirty="0">
                            <a:latin typeface="+mj-lt"/>
                          </a:endParaRPr>
                        </a:p>
                      </a:txBody>
                      <a:tcPr/>
                    </a:tc>
                    <a:tc gridSpan="2">
                      <a:txBody>
                        <a:bodyPr/>
                        <a:lstStyle/>
                        <a:p>
                          <a:pPr algn="l" rtl="1"/>
                          <a:r>
                            <a:rPr lang="en-US" sz="1200" dirty="0" smtClean="0"/>
                            <a:t>autoimmune destruction of beta cells mediated by : autoantibodies + T cells</a:t>
                          </a:r>
                          <a:endParaRPr lang="ar-SA" sz="1200" dirty="0">
                            <a:latin typeface="+mj-lt"/>
                          </a:endParaRPr>
                        </a:p>
                      </a:txBody>
                      <a:tcPr/>
                    </a:tc>
                    <a:tc hMerge="1">
                      <a:txBody>
                        <a:bodyPr/>
                        <a:lstStyle/>
                        <a:p>
                          <a:pPr rtl="1"/>
                          <a:endParaRPr lang="ar-SA"/>
                        </a:p>
                      </a:txBody>
                      <a:tcPr/>
                    </a:tc>
                    <a:tc>
                      <a:txBody>
                        <a:bodyPr/>
                        <a:lstStyle/>
                        <a:p>
                          <a:pPr algn="ctr" rtl="1"/>
                          <a:r>
                            <a:rPr lang="en-US" sz="1200" kern="1200" dirty="0" smtClean="0"/>
                            <a:t>pathogenesis</a:t>
                          </a:r>
                          <a:r>
                            <a:rPr lang="en-US" sz="1200" baseline="0" dirty="0" smtClean="0"/>
                            <a:t> </a:t>
                          </a:r>
                          <a:endParaRPr lang="ar-SA" sz="1200" b="1" dirty="0">
                            <a:solidFill>
                              <a:schemeClr val="accent2"/>
                            </a:solidFill>
                            <a:latin typeface="+mj-lt"/>
                          </a:endParaRPr>
                        </a:p>
                      </a:txBody>
                      <a:tcPr anchor="ctr"/>
                    </a:tc>
                  </a:tr>
                  <a:tr h="457200">
                    <a:tc>
                      <a:txBody>
                        <a:bodyPr/>
                        <a:lstStyle/>
                        <a:p>
                          <a:pPr algn="ctr" rtl="1"/>
                          <a:r>
                            <a:rPr lang="en-US" sz="1200" kern="1200" dirty="0" smtClean="0"/>
                            <a:t>“diabetogenic” genes</a:t>
                          </a:r>
                          <a:endParaRPr lang="ar-SA" sz="1200" kern="1200" dirty="0">
                            <a:solidFill>
                              <a:schemeClr val="tx1"/>
                            </a:solidFill>
                            <a:latin typeface="+mj-lt"/>
                            <a:ea typeface="+mn-ea"/>
                            <a:cs typeface="+mn-cs"/>
                          </a:endParaRPr>
                        </a:p>
                      </a:txBody>
                      <a:tcPr anchor="ctr"/>
                    </a:tc>
                    <a:tc gridSpan="2">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200" kern="1200" dirty="0" smtClean="0"/>
                            <a:t>HLA-DR3, or DR4</a:t>
                          </a:r>
                          <a:endParaRPr lang="en-US" sz="1200" kern="1200" dirty="0" smtClean="0">
                            <a:solidFill>
                              <a:schemeClr val="tx1"/>
                            </a:solidFill>
                            <a:latin typeface="+mj-lt"/>
                            <a:ea typeface="+mn-ea"/>
                            <a:cs typeface="+mn-cs"/>
                          </a:endParaRPr>
                        </a:p>
                      </a:txBody>
                      <a:tcPr anchor="ctr"/>
                    </a:tc>
                    <a:tc hMerge="1">
                      <a:txBody>
                        <a:bodyPr/>
                        <a:lstStyle/>
                        <a:p>
                          <a:pPr rtl="1"/>
                          <a:endParaRPr lang="ar-SA"/>
                        </a:p>
                      </a:txBody>
                      <a:tcPr/>
                    </a:tc>
                    <a:tc>
                      <a:txBody>
                        <a:bodyPr/>
                        <a:lstStyle/>
                        <a:p>
                          <a:pPr algn="ctr" rtl="1"/>
                          <a:r>
                            <a:rPr lang="en-US" sz="1200" dirty="0" smtClean="0"/>
                            <a:t>genetic factor </a:t>
                          </a:r>
                        </a:p>
                        <a:p>
                          <a:pPr algn="ctr" rtl="1"/>
                          <a:r>
                            <a:rPr lang="en-US" sz="1200" dirty="0" smtClean="0"/>
                            <a:t>-</a:t>
                          </a:r>
                          <a:r>
                            <a:rPr lang="en-US" sz="1200" baseline="0" dirty="0" smtClean="0"/>
                            <a:t> complex - </a:t>
                          </a:r>
                          <a:endParaRPr lang="ar-SA" sz="1200" b="1" dirty="0">
                            <a:solidFill>
                              <a:schemeClr val="accent2"/>
                            </a:solidFill>
                            <a:latin typeface="+mj-lt"/>
                          </a:endParaRPr>
                        </a:p>
                      </a:txBody>
                      <a:tcPr/>
                    </a:tc>
                  </a:tr>
                  <a:tr h="370840">
                    <a:tc>
                      <a:txBody>
                        <a:bodyPr/>
                        <a:lstStyle/>
                        <a:p>
                          <a:pPr algn="ctr" rtl="1"/>
                          <a:r>
                            <a:rPr lang="en-US" sz="1200" kern="1200" dirty="0" smtClean="0"/>
                            <a:t>sedentary lifestyle</a:t>
                          </a:r>
                          <a:r>
                            <a:rPr lang="en-US" sz="1200" kern="1200" baseline="0" dirty="0" smtClean="0"/>
                            <a:t> + dietary habits</a:t>
                          </a:r>
                          <a:r>
                            <a:rPr lang="en-US" sz="1200" kern="1200" dirty="0" smtClean="0"/>
                            <a:t> </a:t>
                          </a:r>
                          <a:endParaRPr lang="ar-SA" sz="1200" kern="1200" dirty="0">
                            <a:solidFill>
                              <a:schemeClr val="tx1"/>
                            </a:solidFill>
                            <a:latin typeface="+mj-lt"/>
                            <a:ea typeface="+mn-ea"/>
                            <a:cs typeface="+mn-cs"/>
                          </a:endParaRPr>
                        </a:p>
                      </a:txBody>
                      <a:tcPr/>
                    </a:tc>
                    <a:tc gridSpan="2">
                      <a:txBody>
                        <a:bodyPr/>
                        <a:lstStyle/>
                        <a:p>
                          <a:pPr algn="ctr" rtl="1"/>
                          <a:r>
                            <a:rPr lang="en-US" sz="1200" kern="1200" dirty="0" smtClean="0"/>
                            <a:t>infection</a:t>
                          </a:r>
                          <a:r>
                            <a:rPr lang="en-US" sz="1400" dirty="0" smtClean="0"/>
                            <a:t> </a:t>
                          </a:r>
                          <a:endParaRPr lang="ar-SA" sz="1400" dirty="0">
                            <a:latin typeface="+mj-lt"/>
                          </a:endParaRPr>
                        </a:p>
                      </a:txBody>
                      <a:tcPr/>
                    </a:tc>
                    <a:tc hMerge="1">
                      <a:txBody>
                        <a:bodyPr/>
                        <a:lstStyle/>
                        <a:p>
                          <a:pPr rtl="1"/>
                          <a:endParaRPr lang="ar-SA"/>
                        </a:p>
                      </a:txBody>
                      <a:tcPr/>
                    </a:tc>
                    <a:tc>
                      <a:txBody>
                        <a:bodyPr/>
                        <a:lstStyle/>
                        <a:p>
                          <a:pPr algn="ctr" rtl="1"/>
                          <a:r>
                            <a:rPr lang="en-US" sz="1200" kern="1200" dirty="0" smtClean="0"/>
                            <a:t>environmental  </a:t>
                          </a:r>
                          <a:r>
                            <a:rPr lang="en-US" sz="1200" dirty="0" smtClean="0"/>
                            <a:t> </a:t>
                          </a:r>
                          <a:endParaRPr lang="ar-SA" sz="1200" b="1" dirty="0">
                            <a:solidFill>
                              <a:schemeClr val="accent2"/>
                            </a:solidFill>
                            <a:latin typeface="+mj-lt"/>
                          </a:endParaRPr>
                        </a:p>
                      </a:txBody>
                      <a:tcPr/>
                    </a:tc>
                  </a:tr>
                  <a:tr h="457200">
                    <a:tc>
                      <a:txBody>
                        <a:bodyPr/>
                        <a:lstStyle/>
                        <a:p>
                          <a:pPr algn="ctr" rtl="1"/>
                          <a:r>
                            <a:rPr lang="en-US" sz="1200" kern="1200" dirty="0" smtClean="0"/>
                            <a:t>Amyloid replacement of islets</a:t>
                          </a:r>
                          <a:endParaRPr lang="ar-SA" sz="1200" kern="1200" dirty="0">
                            <a:solidFill>
                              <a:schemeClr val="tx1"/>
                            </a:solidFill>
                            <a:latin typeface="+mj-lt"/>
                            <a:ea typeface="+mn-ea"/>
                            <a:cs typeface="+mn-cs"/>
                          </a:endParaRPr>
                        </a:p>
                      </a:txBody>
                      <a:tcPr/>
                    </a:tc>
                    <a:tc gridSpan="2">
                      <a:txBody>
                        <a:bodyPr/>
                        <a:lstStyle/>
                        <a:p>
                          <a:pPr algn="l" rtl="1"/>
                          <a:r>
                            <a:rPr lang="en-US" sz="1200" kern="1200" dirty="0" smtClean="0"/>
                            <a:t>Reduction in the number and size of islets +  Leukocyte infiltration of the islets </a:t>
                          </a:r>
                          <a:endParaRPr lang="ar-SA" sz="1200" kern="1200" dirty="0">
                            <a:solidFill>
                              <a:schemeClr val="tx1"/>
                            </a:solidFill>
                            <a:latin typeface="+mj-lt"/>
                            <a:ea typeface="+mn-ea"/>
                            <a:cs typeface="+mn-cs"/>
                          </a:endParaRPr>
                        </a:p>
                      </a:txBody>
                      <a:tcPr/>
                    </a:tc>
                    <a:tc hMerge="1">
                      <a:txBody>
                        <a:bodyPr/>
                        <a:lstStyle/>
                        <a:p>
                          <a:pPr rtl="1"/>
                          <a:endParaRPr lang="ar-SA"/>
                        </a:p>
                      </a:txBody>
                      <a:tcPr/>
                    </a:tc>
                    <a:tc>
                      <a:txBody>
                        <a:bodyPr/>
                        <a:lstStyle/>
                        <a:p>
                          <a:pPr algn="ctr" rtl="1"/>
                          <a:r>
                            <a:rPr lang="en-US" sz="1200" dirty="0" smtClean="0"/>
                            <a:t>morphology</a:t>
                          </a:r>
                          <a:r>
                            <a:rPr lang="en-US" sz="1200" baseline="0" dirty="0" smtClean="0"/>
                            <a:t> </a:t>
                          </a:r>
                          <a:endParaRPr lang="ar-SA" sz="1200" b="1" dirty="0">
                            <a:solidFill>
                              <a:schemeClr val="accent2"/>
                            </a:solidFill>
                            <a:latin typeface="+mj-lt"/>
                          </a:endParaRPr>
                        </a:p>
                      </a:txBody>
                      <a:tcPr/>
                    </a:tc>
                  </a:tr>
                  <a:tr h="457200">
                    <a:tc>
                      <a:txBody>
                        <a:bodyPr/>
                        <a:lstStyle/>
                        <a:p>
                          <a:pPr algn="l" rtl="1"/>
                          <a:r>
                            <a:rPr lang="en-US" sz="1200" kern="1200" dirty="0" smtClean="0"/>
                            <a:t>polyuria ,polydipsia , obesity and hyperosmolar</a:t>
                          </a:r>
                          <a:r>
                            <a:rPr lang="en-US" sz="1200" dirty="0" smtClean="0"/>
                            <a:t> </a:t>
                          </a:r>
                          <a:r>
                            <a:rPr lang="en-US" sz="1200" kern="1200" dirty="0" smtClean="0"/>
                            <a:t>non- ketotic</a:t>
                          </a:r>
                          <a:r>
                            <a:rPr lang="en-US" sz="1200" dirty="0" smtClean="0"/>
                            <a:t> coma</a:t>
                          </a:r>
                          <a:endParaRPr lang="ar-SA" sz="1200" kern="1200" dirty="0">
                            <a:solidFill>
                              <a:schemeClr val="tx1"/>
                            </a:solidFill>
                            <a:latin typeface="+mj-lt"/>
                            <a:ea typeface="+mn-ea"/>
                            <a:cs typeface="+mn-cs"/>
                          </a:endParaRPr>
                        </a:p>
                      </a:txBody>
                      <a:tcPr/>
                    </a:tc>
                    <a:tc gridSpan="2">
                      <a:txBody>
                        <a:bodyPr/>
                        <a:lstStyle/>
                        <a:p>
                          <a:pPr algn="l" rtl="1"/>
                          <a:r>
                            <a:rPr lang="en-US" sz="1200" kern="1200" dirty="0" smtClean="0"/>
                            <a:t>polyuria, polydipsia,  polyphagia  ,weight</a:t>
                          </a:r>
                          <a:r>
                            <a:rPr lang="en-US" sz="1200" kern="1200" baseline="0" dirty="0" smtClean="0"/>
                            <a:t> loss and</a:t>
                          </a:r>
                          <a:r>
                            <a:rPr lang="en-US" sz="1200" kern="1200" dirty="0" smtClean="0"/>
                            <a:t> diabetic ketoacidosis</a:t>
                          </a:r>
                          <a:r>
                            <a:rPr lang="en-US" sz="1200" dirty="0" smtClean="0"/>
                            <a:t>. </a:t>
                          </a:r>
                          <a:r>
                            <a:rPr lang="en-US" sz="1200" kern="1200" dirty="0" smtClean="0"/>
                            <a:t>  </a:t>
                          </a:r>
                          <a:endParaRPr lang="ar-SA" sz="1200" kern="1200" dirty="0">
                            <a:solidFill>
                              <a:schemeClr val="tx1"/>
                            </a:solidFill>
                            <a:latin typeface="+mj-lt"/>
                            <a:ea typeface="+mn-ea"/>
                            <a:cs typeface="+mn-cs"/>
                          </a:endParaRPr>
                        </a:p>
                      </a:txBody>
                      <a:tcPr/>
                    </a:tc>
                    <a:tc hMerge="1">
                      <a:txBody>
                        <a:bodyPr/>
                        <a:lstStyle/>
                        <a:p>
                          <a:pPr rtl="1"/>
                          <a:endParaRPr lang="ar-SA"/>
                        </a:p>
                      </a:txBody>
                      <a:tcPr/>
                    </a:tc>
                    <a:tc>
                      <a:txBody>
                        <a:bodyPr/>
                        <a:lstStyle/>
                        <a:p>
                          <a:pPr algn="ctr" rtl="1"/>
                          <a:r>
                            <a:rPr lang="en-US" sz="1200" dirty="0" smtClean="0"/>
                            <a:t>manifestations</a:t>
                          </a:r>
                          <a:r>
                            <a:rPr lang="en-US" sz="1200" baseline="0" dirty="0" smtClean="0"/>
                            <a:t> </a:t>
                          </a:r>
                          <a:endParaRPr lang="ar-SA" sz="1200" b="1" dirty="0">
                            <a:solidFill>
                              <a:schemeClr val="accent2"/>
                            </a:solidFill>
                            <a:latin typeface="+mj-lt"/>
                          </a:endParaRPr>
                        </a:p>
                      </a:txBody>
                      <a:tcPr/>
                    </a:tc>
                  </a:tr>
                  <a:tr h="370840">
                    <a:tc gridSpan="4">
                      <a:txBody>
                        <a:bodyPr/>
                        <a:lstStyle/>
                        <a:p>
                          <a:pPr algn="ctr" rtl="1"/>
                          <a:r>
                            <a:rPr lang="en-US" sz="1200" kern="1200" dirty="0" smtClean="0"/>
                            <a:t>complications</a:t>
                          </a:r>
                          <a:endParaRPr lang="ar-SA" sz="1200" b="1" kern="1200" dirty="0">
                            <a:solidFill>
                              <a:schemeClr val="accent2"/>
                            </a:solidFill>
                            <a:latin typeface="+mj-lt"/>
                            <a:ea typeface="+mn-ea"/>
                            <a:cs typeface="+mn-cs"/>
                          </a:endParaRPr>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dirty="0"/>
                        </a:p>
                      </a:txBody>
                      <a:tcPr/>
                    </a:tc>
                  </a:tr>
                  <a:tr h="640080">
                    <a:tc gridSpan="2">
                      <a:txBody>
                        <a:bodyPr/>
                        <a:lstStyle/>
                        <a:p>
                          <a:pPr algn="l" rtl="1"/>
                          <a:r>
                            <a:rPr lang="en-US" sz="1200" kern="1200" dirty="0" smtClean="0"/>
                            <a:t>*atherosclerosis affecting the aorta and large and medium-sized arteries,EX : in</a:t>
                          </a:r>
                          <a:r>
                            <a:rPr lang="en-US" sz="1200" kern="1200" baseline="0" dirty="0" smtClean="0"/>
                            <a:t> </a:t>
                          </a:r>
                          <a:r>
                            <a:rPr lang="en-US" sz="1200" kern="1200" dirty="0" smtClean="0"/>
                            <a:t>coronary arteries → MI or in </a:t>
                          </a:r>
                          <a:r>
                            <a:rPr lang="en-US" sz="1200" dirty="0" smtClean="0"/>
                            <a:t>lower extremities vessels → Gangrene .</a:t>
                          </a:r>
                        </a:p>
                        <a:p>
                          <a:pPr algn="l" rtl="1"/>
                          <a:r>
                            <a:rPr lang="en-US" sz="1200" dirty="0" smtClean="0"/>
                            <a:t> </a:t>
                          </a:r>
                          <a:r>
                            <a:rPr lang="ar-SA" sz="1200" dirty="0" smtClean="0"/>
                            <a:t> </a:t>
                          </a:r>
                          <a:r>
                            <a:rPr lang="en-US" sz="1200" dirty="0" smtClean="0"/>
                            <a:t>* Hyaline</a:t>
                          </a:r>
                          <a:r>
                            <a:rPr lang="en-US" sz="1200" baseline="0" dirty="0" smtClean="0"/>
                            <a:t> arteriosclerosis - usually associated  with hypertension - .</a:t>
                          </a:r>
                          <a:r>
                            <a:rPr lang="en-US" sz="1200" kern="1200" dirty="0" smtClean="0"/>
                            <a:t>  </a:t>
                          </a:r>
                          <a:endParaRPr lang="ar-SA" sz="1200" kern="1200" dirty="0">
                            <a:solidFill>
                              <a:schemeClr val="tx1"/>
                            </a:solidFill>
                            <a:latin typeface="+mj-lt"/>
                            <a:ea typeface="+mn-ea"/>
                            <a:cs typeface="+mn-cs"/>
                          </a:endParaRPr>
                        </a:p>
                      </a:txBody>
                      <a:tcPr/>
                    </a:tc>
                    <a:tc hMerge="1">
                      <a:txBody>
                        <a:bodyPr/>
                        <a:lstStyle/>
                        <a:p>
                          <a:pPr rtl="1"/>
                          <a:endParaRPr lang="ar-SA" sz="1400" dirty="0"/>
                        </a:p>
                      </a:txBody>
                      <a:tcPr/>
                    </a:tc>
                    <a:tc gridSpan="2">
                      <a:txBody>
                        <a:bodyPr/>
                        <a:lstStyle/>
                        <a:p>
                          <a:pPr algn="ctr" rtl="1"/>
                          <a:r>
                            <a:rPr lang="en-US" sz="1200" kern="1200" dirty="0" smtClean="0"/>
                            <a:t>Macrovascular</a:t>
                          </a:r>
                        </a:p>
                        <a:p>
                          <a:pPr algn="ctr" rtl="1"/>
                          <a:r>
                            <a:rPr lang="en-US" sz="1200" kern="1200" dirty="0" smtClean="0"/>
                            <a:t>diseases </a:t>
                          </a:r>
                          <a:endParaRPr lang="ar-SA" sz="1200" b="1" kern="1200" dirty="0">
                            <a:solidFill>
                              <a:schemeClr val="accent2"/>
                            </a:solidFill>
                            <a:latin typeface="+mj-lt"/>
                            <a:ea typeface="+mn-ea"/>
                            <a:cs typeface="+mn-cs"/>
                          </a:endParaRPr>
                        </a:p>
                      </a:txBody>
                      <a:tcPr/>
                    </a:tc>
                    <a:tc hMerge="1">
                      <a:txBody>
                        <a:bodyPr/>
                        <a:lstStyle/>
                        <a:p>
                          <a:pPr rtl="1"/>
                          <a:endParaRPr lang="ar-SA" sz="1200" kern="1200" dirty="0">
                            <a:solidFill>
                              <a:schemeClr val="tx1"/>
                            </a:solidFill>
                            <a:latin typeface="+mn-lt"/>
                            <a:ea typeface="+mn-ea"/>
                            <a:cs typeface="+mn-cs"/>
                          </a:endParaRPr>
                        </a:p>
                      </a:txBody>
                      <a:tcPr/>
                    </a:tc>
                  </a:tr>
                  <a:tr h="822960">
                    <a:tc gridSpan="2">
                      <a:txBody>
                        <a:bodyPr/>
                        <a:lstStyle/>
                        <a:p>
                          <a:pPr algn="l" rtl="1"/>
                          <a:r>
                            <a:rPr lang="en-US" sz="1200" kern="1200" dirty="0" smtClean="0"/>
                            <a:t>*diffuse thickening of basement membranes.</a:t>
                          </a:r>
                        </a:p>
                        <a:p>
                          <a:pPr algn="l" rtl="1"/>
                          <a:r>
                            <a:rPr lang="en-US" sz="1200" kern="1200" dirty="0" smtClean="0"/>
                            <a:t>*diabetic capillaries are more leaky.</a:t>
                          </a:r>
                        </a:p>
                        <a:p>
                          <a:pPr algn="l" rtl="1"/>
                          <a:r>
                            <a:rPr lang="en-US" sz="1200" kern="1200" dirty="0" smtClean="0"/>
                            <a:t>*has a role in diabetic nephropathy, retinopathy, and some forms of neuropathy.</a:t>
                          </a:r>
                          <a:endParaRPr lang="ar-SA" sz="1200" kern="1200" dirty="0">
                            <a:solidFill>
                              <a:schemeClr val="tx1"/>
                            </a:solidFill>
                            <a:latin typeface="+mj-lt"/>
                            <a:ea typeface="+mn-ea"/>
                            <a:cs typeface="+mn-cs"/>
                          </a:endParaRPr>
                        </a:p>
                      </a:txBody>
                      <a:tcPr/>
                    </a:tc>
                    <a:tc hMerge="1">
                      <a:txBody>
                        <a:bodyPr/>
                        <a:lstStyle/>
                        <a:p>
                          <a:pPr rtl="1"/>
                          <a:endParaRPr lang="ar-SA" dirty="0"/>
                        </a:p>
                      </a:txBody>
                      <a:tcPr/>
                    </a:tc>
                    <a:tc gridSpan="2">
                      <a:txBody>
                        <a:bodyPr/>
                        <a:lstStyle/>
                        <a:p>
                          <a:pPr algn="ctr" rtl="1"/>
                          <a:r>
                            <a:rPr lang="en-US" sz="1200" kern="1200" dirty="0" smtClean="0"/>
                            <a:t>Microangiopathy</a:t>
                          </a:r>
                          <a:endParaRPr lang="ar-SA" sz="1200" b="1" kern="1200" dirty="0">
                            <a:solidFill>
                              <a:schemeClr val="accent2"/>
                            </a:solidFill>
                            <a:latin typeface="+mj-lt"/>
                            <a:ea typeface="+mn-ea"/>
                            <a:cs typeface="+mn-cs"/>
                          </a:endParaRPr>
                        </a:p>
                      </a:txBody>
                      <a:tcPr/>
                    </a:tc>
                    <a:tc hMerge="1">
                      <a:txBody>
                        <a:bodyPr/>
                        <a:lstStyle/>
                        <a:p>
                          <a:pPr rtl="1"/>
                          <a:endParaRPr lang="ar-SA" sz="1200" kern="1200" dirty="0">
                            <a:solidFill>
                              <a:schemeClr val="tx1"/>
                            </a:solidFill>
                            <a:latin typeface="+mn-lt"/>
                            <a:ea typeface="+mn-ea"/>
                            <a:cs typeface="+mn-cs"/>
                          </a:endParaRPr>
                        </a:p>
                      </a:txBody>
                      <a:tcPr/>
                    </a:tc>
                  </a:tr>
                  <a:tr h="1188720">
                    <a:tc gridSpan="2">
                      <a:txBody>
                        <a:bodyPr/>
                        <a:lstStyle/>
                        <a:p>
                          <a:pPr algn="l" rtl="0"/>
                          <a:r>
                            <a:rPr lang="en-US" sz="1200" kern="1200" dirty="0" smtClean="0"/>
                            <a:t>* glomerular lesions:</a:t>
                          </a:r>
                        </a:p>
                        <a:p>
                          <a:pPr algn="l" rtl="0"/>
                          <a:r>
                            <a:rPr lang="en-US" sz="1200" kern="1200" dirty="0" smtClean="0"/>
                            <a:t>   - capillary basement membrane thickening.</a:t>
                          </a:r>
                        </a:p>
                        <a:p>
                          <a:pPr algn="l" rtl="0"/>
                          <a:r>
                            <a:rPr lang="en-US" sz="1200" kern="1200" dirty="0" smtClean="0"/>
                            <a:t>   - diffuse mesangial sclerosis </a:t>
                          </a:r>
                        </a:p>
                        <a:p>
                          <a:pPr algn="l" rtl="0"/>
                          <a:r>
                            <a:rPr lang="en-US" sz="1200" kern="1200" baseline="0" dirty="0" smtClean="0"/>
                            <a:t>   -  </a:t>
                          </a:r>
                          <a:r>
                            <a:rPr lang="en-US" sz="1200" kern="1200" dirty="0" smtClean="0"/>
                            <a:t> nodular glomerulosclerosis with ( Kimmelstiel-Wilson lesion ) change</a:t>
                          </a:r>
                        </a:p>
                        <a:p>
                          <a:pPr algn="l" rtl="0"/>
                          <a:r>
                            <a:rPr lang="en-US" sz="1200" kern="1200" dirty="0" smtClean="0"/>
                            <a:t>* renal vascular lesions, principally arteriolosclerosis</a:t>
                          </a:r>
                        </a:p>
                        <a:p>
                          <a:pPr algn="l" rtl="0"/>
                          <a:r>
                            <a:rPr lang="en-US" sz="1200" kern="1200" dirty="0" smtClean="0"/>
                            <a:t>*pyelonephritis, including necrotizing papillitis.</a:t>
                          </a:r>
                          <a:endParaRPr lang="en-US" sz="1200" kern="1200" dirty="0" smtClean="0">
                            <a:solidFill>
                              <a:schemeClr val="tx1"/>
                            </a:solidFill>
                            <a:latin typeface="+mj-lt"/>
                            <a:ea typeface="+mn-ea"/>
                            <a:cs typeface="+mn-cs"/>
                          </a:endParaRPr>
                        </a:p>
                      </a:txBody>
                      <a:tcPr/>
                    </a:tc>
                    <a:tc hMerge="1">
                      <a:txBody>
                        <a:bodyPr/>
                        <a:lstStyle/>
                        <a:p>
                          <a:pPr rtl="1"/>
                          <a:endParaRPr lang="ar-SA" dirty="0"/>
                        </a:p>
                      </a:txBody>
                      <a:tcPr/>
                    </a:tc>
                    <a:tc gridSpan="2">
                      <a:txBody>
                        <a:bodyPr/>
                        <a:lstStyle/>
                        <a:p>
                          <a:pPr algn="ctr" rtl="1"/>
                          <a:r>
                            <a:rPr lang="en-US" sz="1200" kern="1200" dirty="0" smtClean="0"/>
                            <a:t>Nephropathy</a:t>
                          </a:r>
                          <a:endParaRPr lang="ar-SA" sz="1200" b="1" kern="1200" dirty="0">
                            <a:solidFill>
                              <a:schemeClr val="accent2"/>
                            </a:solidFill>
                            <a:latin typeface="+mj-lt"/>
                            <a:ea typeface="+mn-ea"/>
                            <a:cs typeface="+mn-cs"/>
                          </a:endParaRPr>
                        </a:p>
                      </a:txBody>
                      <a:tcPr/>
                    </a:tc>
                    <a:tc hMerge="1">
                      <a:txBody>
                        <a:bodyPr/>
                        <a:lstStyle/>
                        <a:p>
                          <a:pPr rtl="1"/>
                          <a:endParaRPr lang="ar-SA"/>
                        </a:p>
                      </a:txBody>
                      <a:tcPr/>
                    </a:tc>
                  </a:tr>
                </a:tbl>
              </a:graphicData>
            </a:graphic>
          </p:graphicFrame>
        </mc:Fallback>
      </mc:AlternateContent>
      <p:sp>
        <p:nvSpPr>
          <p:cNvPr id="5" name="مربع نص 4"/>
          <p:cNvSpPr txBox="1"/>
          <p:nvPr/>
        </p:nvSpPr>
        <p:spPr>
          <a:xfrm>
            <a:off x="260648" y="88340"/>
            <a:ext cx="2016224" cy="523220"/>
          </a:xfrm>
          <a:prstGeom prst="rect">
            <a:avLst/>
          </a:prstGeom>
          <a:noFill/>
        </p:spPr>
        <p:txBody>
          <a:bodyPr wrap="square" rtlCol="1">
            <a:spAutoFit/>
          </a:bodyPr>
          <a:lstStyle/>
          <a:p>
            <a:r>
              <a:rPr lang="en-US" sz="2800" b="1" dirty="0" smtClean="0">
                <a:solidFill>
                  <a:schemeClr val="tx1">
                    <a:lumMod val="95000"/>
                    <a:lumOff val="5000"/>
                  </a:schemeClr>
                </a:solidFill>
              </a:rPr>
              <a:t>summary </a:t>
            </a:r>
            <a:endParaRPr lang="ar-SA" sz="2800" b="1" dirty="0">
              <a:solidFill>
                <a:schemeClr val="tx1">
                  <a:lumMod val="95000"/>
                  <a:lumOff val="5000"/>
                </a:schemeClr>
              </a:solidFill>
            </a:endParaRPr>
          </a:p>
        </p:txBody>
      </p:sp>
    </p:spTree>
    <p:extLst>
      <p:ext uri="{BB962C8B-B14F-4D97-AF65-F5344CB8AC3E}">
        <p14:creationId xmlns:p14="http://schemas.microsoft.com/office/powerpoint/2010/main" val="6680911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extLst>
              <p:ext uri="{D42A27DB-BD31-4B8C-83A1-F6EECF244321}">
                <p14:modId xmlns:p14="http://schemas.microsoft.com/office/powerpoint/2010/main" val="1822211422"/>
              </p:ext>
            </p:extLst>
          </p:nvPr>
        </p:nvGraphicFramePr>
        <p:xfrm>
          <a:off x="332656" y="611560"/>
          <a:ext cx="6233542" cy="4861560"/>
        </p:xfrm>
        <a:graphic>
          <a:graphicData uri="http://schemas.openxmlformats.org/drawingml/2006/table">
            <a:tbl>
              <a:tblPr rtl="1" firstRow="1" bandRow="1">
                <a:tableStyleId>{5FD0F851-EC5A-4D38-B0AD-8093EC10F338}</a:tableStyleId>
              </a:tblPr>
              <a:tblGrid>
                <a:gridCol w="2562944">
                  <a:extLst>
                    <a:ext uri="{9D8B030D-6E8A-4147-A177-3AD203B41FA5}">
                      <a16:colId xmlns:a16="http://schemas.microsoft.com/office/drawing/2014/main" val="20000"/>
                    </a:ext>
                  </a:extLst>
                </a:gridCol>
                <a:gridCol w="553827">
                  <a:extLst>
                    <a:ext uri="{9D8B030D-6E8A-4147-A177-3AD203B41FA5}">
                      <a16:colId xmlns:a16="http://schemas.microsoft.com/office/drawing/2014/main" val="20001"/>
                    </a:ext>
                  </a:extLst>
                </a:gridCol>
                <a:gridCol w="1775631">
                  <a:extLst>
                    <a:ext uri="{9D8B030D-6E8A-4147-A177-3AD203B41FA5}">
                      <a16:colId xmlns:a16="http://schemas.microsoft.com/office/drawing/2014/main" val="20002"/>
                    </a:ext>
                  </a:extLst>
                </a:gridCol>
                <a:gridCol w="1341140">
                  <a:extLst>
                    <a:ext uri="{9D8B030D-6E8A-4147-A177-3AD203B41FA5}">
                      <a16:colId xmlns:a16="http://schemas.microsoft.com/office/drawing/2014/main" val="20003"/>
                    </a:ext>
                  </a:extLst>
                </a:gridCol>
              </a:tblGrid>
              <a:tr h="370840">
                <a:tc>
                  <a:txBody>
                    <a:bodyPr/>
                    <a:lstStyle/>
                    <a:p>
                      <a:pPr algn="ctr" rtl="1"/>
                      <a:r>
                        <a:rPr lang="en-US" sz="1200" kern="1200" dirty="0" smtClean="0"/>
                        <a:t>Proliferative retinopathy</a:t>
                      </a:r>
                      <a:endParaRPr lang="ar-SA" sz="1200" b="1" kern="1200" dirty="0">
                        <a:solidFill>
                          <a:schemeClr val="accent2"/>
                        </a:solidFill>
                        <a:latin typeface="+mn-lt"/>
                        <a:ea typeface="+mn-ea"/>
                        <a:cs typeface="+mn-cs"/>
                      </a:endParaRPr>
                    </a:p>
                  </a:txBody>
                  <a:tcPr/>
                </a:tc>
                <a:tc gridSpan="2">
                  <a:txBody>
                    <a:bodyPr/>
                    <a:lstStyle/>
                    <a:p>
                      <a:pPr algn="ctr" rtl="1"/>
                      <a:r>
                        <a:rPr lang="en-US" sz="1200" kern="1200" dirty="0" smtClean="0"/>
                        <a:t>Nonproliferative retinopathy</a:t>
                      </a:r>
                      <a:endParaRPr lang="ar-SA" sz="1200" b="1" kern="1200" dirty="0">
                        <a:solidFill>
                          <a:schemeClr val="accent2"/>
                        </a:solidFill>
                        <a:latin typeface="+mn-lt"/>
                        <a:ea typeface="+mn-ea"/>
                        <a:cs typeface="+mn-cs"/>
                      </a:endParaRPr>
                    </a:p>
                  </a:txBody>
                  <a:tcPr/>
                </a:tc>
                <a:tc hMerge="1">
                  <a:txBody>
                    <a:bodyPr/>
                    <a:lstStyle/>
                    <a:p>
                      <a:pPr rtl="1"/>
                      <a:endParaRPr lang="ar-SA"/>
                    </a:p>
                  </a:txBody>
                  <a:tcPr/>
                </a:tc>
                <a:tc rowSpan="2">
                  <a:txBody>
                    <a:bodyPr/>
                    <a:lstStyle/>
                    <a:p>
                      <a:pPr algn="ctr" rtl="1"/>
                      <a:r>
                        <a:rPr lang="ar-SA" sz="1200" kern="1200" dirty="0" smtClean="0"/>
                        <a:t> </a:t>
                      </a:r>
                      <a:r>
                        <a:rPr lang="en-US" sz="1200" kern="1200" dirty="0" smtClean="0"/>
                        <a:t>ocular:</a:t>
                      </a:r>
                    </a:p>
                    <a:p>
                      <a:pPr algn="l" rtl="1"/>
                      <a:r>
                        <a:rPr lang="en-US" sz="1200" kern="1200" dirty="0" smtClean="0"/>
                        <a:t>*retinopathy *cataract</a:t>
                      </a:r>
                      <a:endParaRPr lang="ar-SA" sz="1200" kern="1200" dirty="0" smtClean="0"/>
                    </a:p>
                    <a:p>
                      <a:pPr algn="l" rtl="1"/>
                      <a:r>
                        <a:rPr lang="en-US" sz="1200" kern="1200" dirty="0" smtClean="0"/>
                        <a:t>*glaucoma  </a:t>
                      </a:r>
                      <a:endParaRPr lang="ar-SA" sz="1200" b="1" kern="1200" dirty="0">
                        <a:solidFill>
                          <a:schemeClr val="accent2"/>
                        </a:solidFill>
                        <a:latin typeface="+mn-lt"/>
                        <a:ea typeface="+mn-ea"/>
                        <a:cs typeface="+mn-cs"/>
                      </a:endParaRPr>
                    </a:p>
                  </a:txBody>
                  <a:tcPr anchor="ctr"/>
                </a:tc>
                <a:extLst>
                  <a:ext uri="{0D108BD9-81ED-4DB2-BD59-A6C34878D82A}">
                    <a16:rowId xmlns:a16="http://schemas.microsoft.com/office/drawing/2014/main" val="10000"/>
                  </a:ext>
                </a:extLst>
              </a:tr>
              <a:tr h="370840">
                <a:tc>
                  <a:txBody>
                    <a:bodyPr/>
                    <a:lstStyle/>
                    <a:p>
                      <a:pPr algn="l" rtl="1"/>
                      <a:r>
                        <a:rPr lang="en-US" sz="1200" kern="1200" dirty="0" smtClean="0"/>
                        <a:t>neovascularization and fibrosis</a:t>
                      </a:r>
                      <a:r>
                        <a:rPr lang="en-US" sz="1200" kern="1200" baseline="0" dirty="0" smtClean="0"/>
                        <a:t> → </a:t>
                      </a:r>
                    </a:p>
                    <a:p>
                      <a:pPr algn="l" rtl="1"/>
                      <a:r>
                        <a:rPr lang="en-US" sz="1200" kern="1200" dirty="0" smtClean="0"/>
                        <a:t>retinal detachment → blindness </a:t>
                      </a:r>
                      <a:r>
                        <a:rPr lang="en-US" dirty="0" smtClean="0"/>
                        <a:t> </a:t>
                      </a:r>
                      <a:endParaRPr lang="ar-SA" dirty="0"/>
                    </a:p>
                  </a:txBody>
                  <a:tcPr/>
                </a:tc>
                <a:tc gridSpan="2">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sz="1200" dirty="0" smtClean="0"/>
                        <a:t>-hemorrhages, -retinal exudates (cotton wool spots), </a:t>
                      </a:r>
                      <a:r>
                        <a:rPr lang="ar-SA" sz="1200" dirty="0" smtClean="0"/>
                        <a:t> </a:t>
                      </a:r>
                      <a:r>
                        <a:rPr lang="en-US" sz="1200" dirty="0" smtClean="0"/>
                        <a:t>microaneurysms (small red dots by ophthalmoscope</a:t>
                      </a:r>
                      <a:r>
                        <a:rPr lang="en-US" sz="1200" baseline="0" dirty="0" smtClean="0"/>
                        <a:t>)</a:t>
                      </a:r>
                      <a:r>
                        <a:rPr lang="en-US" sz="1200" dirty="0" smtClean="0"/>
                        <a:t> </a:t>
                      </a:r>
                      <a:r>
                        <a:rPr lang="ar-SA" sz="1200" dirty="0" smtClean="0"/>
                        <a:t> </a:t>
                      </a:r>
                      <a:r>
                        <a:rPr lang="en-US" sz="1200" dirty="0" smtClean="0"/>
                        <a:t> </a:t>
                      </a:r>
                      <a:endParaRPr lang="ar-SA" sz="1200" dirty="0" smtClean="0"/>
                    </a:p>
                    <a:p>
                      <a:pPr marL="0" marR="0" indent="0" algn="l" defTabSz="914400" rtl="1" eaLnBrk="1" fontAlgn="auto" latinLnBrk="0" hangingPunct="1">
                        <a:lnSpc>
                          <a:spcPct val="100000"/>
                        </a:lnSpc>
                        <a:spcBef>
                          <a:spcPts val="0"/>
                        </a:spcBef>
                        <a:spcAft>
                          <a:spcPts val="0"/>
                        </a:spcAft>
                        <a:buClrTx/>
                        <a:buSzTx/>
                        <a:buFontTx/>
                        <a:buNone/>
                        <a:tabLst/>
                        <a:defRPr/>
                      </a:pPr>
                      <a:r>
                        <a:rPr lang="en-US" sz="1200" dirty="0" smtClean="0"/>
                        <a:t>, -edema, -thickening of the retinal capillaries (microangiopathy).</a:t>
                      </a:r>
                    </a:p>
                    <a:p>
                      <a:pPr algn="l" rtl="1"/>
                      <a:r>
                        <a:rPr lang="en-US" sz="1200" kern="1200" dirty="0" smtClean="0"/>
                        <a:t> </a:t>
                      </a:r>
                      <a:endParaRPr lang="ar-SA" sz="1200" kern="1200" dirty="0">
                        <a:solidFill>
                          <a:schemeClr val="tx1"/>
                        </a:solidFill>
                        <a:latin typeface="+mn-lt"/>
                        <a:ea typeface="+mn-ea"/>
                        <a:cs typeface="+mn-cs"/>
                      </a:endParaRPr>
                    </a:p>
                  </a:txBody>
                  <a:tcPr/>
                </a:tc>
                <a:tc hMerge="1">
                  <a:txBody>
                    <a:bodyPr/>
                    <a:lstStyle/>
                    <a:p>
                      <a:pPr rtl="1"/>
                      <a:endParaRPr lang="ar-SA"/>
                    </a:p>
                  </a:txBody>
                  <a:tcPr/>
                </a:tc>
                <a:tc vMerge="1">
                  <a:txBody>
                    <a:bodyPr/>
                    <a:lstStyle/>
                    <a:p>
                      <a:pPr rtl="1"/>
                      <a:endParaRPr lang="ar-SA" dirty="0"/>
                    </a:p>
                  </a:txBody>
                  <a:tcPr/>
                </a:tc>
                <a:extLst>
                  <a:ext uri="{0D108BD9-81ED-4DB2-BD59-A6C34878D82A}">
                    <a16:rowId xmlns:a16="http://schemas.microsoft.com/office/drawing/2014/main" val="10001"/>
                  </a:ext>
                </a:extLst>
              </a:tr>
              <a:tr h="370840">
                <a:tc>
                  <a:txBody>
                    <a:bodyPr/>
                    <a:lstStyle/>
                    <a:p>
                      <a:pPr algn="ctr" rtl="1"/>
                      <a:r>
                        <a:rPr lang="en-US" sz="1200" kern="1200" dirty="0" smtClean="0"/>
                        <a:t>autonomic nerves </a:t>
                      </a:r>
                      <a:endParaRPr lang="ar-SA" sz="1200" b="1" kern="1200" dirty="0">
                        <a:solidFill>
                          <a:schemeClr val="accent2"/>
                        </a:solidFill>
                        <a:latin typeface="+mn-lt"/>
                        <a:ea typeface="+mn-ea"/>
                        <a:cs typeface="+mn-cs"/>
                      </a:endParaRPr>
                    </a:p>
                  </a:txBody>
                  <a:tcPr anchor="ctr"/>
                </a:tc>
                <a:tc gridSpan="2">
                  <a:txBody>
                    <a:bodyPr/>
                    <a:lstStyle/>
                    <a:p>
                      <a:pPr algn="ctr" rtl="1"/>
                      <a:r>
                        <a:rPr lang="en-US" sz="1200" kern="1200" dirty="0" smtClean="0"/>
                        <a:t>motor and sensory nerves </a:t>
                      </a:r>
                      <a:endParaRPr lang="ar-SA" sz="1200" b="1" kern="1200" dirty="0">
                        <a:solidFill>
                          <a:schemeClr val="accent2"/>
                        </a:solidFill>
                        <a:latin typeface="+mn-lt"/>
                        <a:ea typeface="+mn-ea"/>
                        <a:cs typeface="+mn-cs"/>
                      </a:endParaRPr>
                    </a:p>
                  </a:txBody>
                  <a:tcPr anchor="ctr"/>
                </a:tc>
                <a:tc hMerge="1">
                  <a:txBody>
                    <a:bodyPr/>
                    <a:lstStyle/>
                    <a:p>
                      <a:pPr rtl="1"/>
                      <a:endParaRPr lang="ar-SA"/>
                    </a:p>
                  </a:txBody>
                  <a:tcPr/>
                </a:tc>
                <a:tc rowSpan="2">
                  <a:txBody>
                    <a:bodyPr/>
                    <a:lstStyle/>
                    <a:p>
                      <a:pPr algn="ctr" rtl="1"/>
                      <a:r>
                        <a:rPr lang="en-US" sz="1200" kern="1200" dirty="0" smtClean="0"/>
                        <a:t>Neuropathy</a:t>
                      </a:r>
                      <a:endParaRPr lang="ar-SA" sz="1200" b="1" kern="1200" dirty="0">
                        <a:solidFill>
                          <a:schemeClr val="accent2"/>
                        </a:solidFill>
                        <a:latin typeface="+mn-lt"/>
                        <a:ea typeface="+mn-ea"/>
                        <a:cs typeface="+mn-cs"/>
                      </a:endParaRPr>
                    </a:p>
                  </a:txBody>
                  <a:tcPr anchor="ctr"/>
                </a:tc>
                <a:extLst>
                  <a:ext uri="{0D108BD9-81ED-4DB2-BD59-A6C34878D82A}">
                    <a16:rowId xmlns:a16="http://schemas.microsoft.com/office/drawing/2014/main" val="10002"/>
                  </a:ext>
                </a:extLst>
              </a:tr>
              <a:tr h="370840">
                <a:tc>
                  <a:txBody>
                    <a:bodyPr/>
                    <a:lstStyle/>
                    <a:p>
                      <a:pPr algn="ctr" rtl="1"/>
                      <a:r>
                        <a:rPr lang="en-US" sz="1200" kern="1200" dirty="0" smtClean="0"/>
                        <a:t>disturbances in bowel and bladder function </a:t>
                      </a:r>
                      <a:endParaRPr lang="ar-SA" sz="1200" kern="1200" dirty="0">
                        <a:solidFill>
                          <a:schemeClr val="tx1"/>
                        </a:solidFill>
                        <a:latin typeface="+mn-lt"/>
                        <a:ea typeface="+mn-ea"/>
                        <a:cs typeface="+mn-cs"/>
                      </a:endParaRPr>
                    </a:p>
                  </a:txBody>
                  <a:tcPr/>
                </a:tc>
                <a:tc gridSpan="2">
                  <a:txBody>
                    <a:bodyPr/>
                    <a:lstStyle/>
                    <a:p>
                      <a:pPr algn="ctr" rtl="1"/>
                      <a:r>
                        <a:rPr lang="en-US" sz="1200" kern="1200" dirty="0" smtClean="0"/>
                        <a:t>peripheral, symmetric neuropathy of the lower extremities</a:t>
                      </a:r>
                      <a:endParaRPr lang="ar-SA" sz="1200" kern="1200" dirty="0">
                        <a:solidFill>
                          <a:schemeClr val="tx1"/>
                        </a:solidFill>
                        <a:latin typeface="+mn-lt"/>
                        <a:ea typeface="+mn-ea"/>
                        <a:cs typeface="+mn-cs"/>
                      </a:endParaRPr>
                    </a:p>
                  </a:txBody>
                  <a:tcPr/>
                </a:tc>
                <a:tc hMerge="1">
                  <a:txBody>
                    <a:bodyPr/>
                    <a:lstStyle/>
                    <a:p>
                      <a:pPr rtl="1"/>
                      <a:endParaRPr lang="ar-SA"/>
                    </a:p>
                  </a:txBody>
                  <a:tcPr/>
                </a:tc>
                <a:tc vMerge="1">
                  <a:txBody>
                    <a:bodyPr/>
                    <a:lstStyle/>
                    <a:p>
                      <a:pPr rtl="1"/>
                      <a:endParaRPr lang="ar-SA" dirty="0"/>
                    </a:p>
                  </a:txBody>
                  <a:tcPr/>
                </a:tc>
                <a:extLst>
                  <a:ext uri="{0D108BD9-81ED-4DB2-BD59-A6C34878D82A}">
                    <a16:rowId xmlns:a16="http://schemas.microsoft.com/office/drawing/2014/main" val="10003"/>
                  </a:ext>
                </a:extLst>
              </a:tr>
              <a:tr h="370840">
                <a:tc gridSpan="3">
                  <a:txBody>
                    <a:bodyPr/>
                    <a:lstStyle/>
                    <a:p>
                      <a:pPr algn="l" rtl="1"/>
                      <a:r>
                        <a:rPr lang="en-US" sz="1800" dirty="0" smtClean="0"/>
                        <a:t> </a:t>
                      </a:r>
                      <a:r>
                        <a:rPr lang="en-US" sz="1200" kern="1200" dirty="0" smtClean="0"/>
                        <a:t>*Renal papillary necrosis as a complication of bladder infection</a:t>
                      </a:r>
                    </a:p>
                    <a:p>
                      <a:pPr algn="l" rtl="1"/>
                      <a:r>
                        <a:rPr lang="en-US" sz="1200" dirty="0" smtClean="0"/>
                        <a:t> </a:t>
                      </a:r>
                      <a:r>
                        <a:rPr lang="en-US" sz="1200" kern="1200" dirty="0" smtClean="0"/>
                        <a:t>*Mucormycosis</a:t>
                      </a:r>
                      <a:endParaRPr lang="ar-SA" sz="1200" kern="1200" dirty="0">
                        <a:solidFill>
                          <a:schemeClr val="tx1"/>
                        </a:solidFill>
                        <a:latin typeface="+mn-lt"/>
                        <a:ea typeface="+mn-ea"/>
                        <a:cs typeface="+mn-cs"/>
                      </a:endParaRPr>
                    </a:p>
                  </a:txBody>
                  <a:tcPr/>
                </a:tc>
                <a:tc hMerge="1">
                  <a:txBody>
                    <a:bodyPr/>
                    <a:lstStyle/>
                    <a:p>
                      <a:pPr rtl="1"/>
                      <a:endParaRPr lang="ar-SA"/>
                    </a:p>
                  </a:txBody>
                  <a:tcPr/>
                </a:tc>
                <a:tc hMerge="1">
                  <a:txBody>
                    <a:bodyPr/>
                    <a:lstStyle/>
                    <a:p>
                      <a:pPr rtl="1"/>
                      <a:endParaRPr lang="ar-SA"/>
                    </a:p>
                  </a:txBody>
                  <a:tcPr/>
                </a:tc>
                <a:tc>
                  <a:txBody>
                    <a:bodyPr/>
                    <a:lstStyle/>
                    <a:p>
                      <a:pPr algn="ctr" rtl="1"/>
                      <a:r>
                        <a:rPr lang="en-US" sz="1200" kern="1200" dirty="0" smtClean="0"/>
                        <a:t>infection (bacteria or fungi) </a:t>
                      </a:r>
                      <a:endParaRPr lang="ar-SA" sz="1200" b="1" kern="1200" dirty="0">
                        <a:solidFill>
                          <a:schemeClr val="accent2"/>
                        </a:solidFill>
                        <a:latin typeface="+mn-lt"/>
                        <a:ea typeface="+mn-ea"/>
                        <a:cs typeface="+mn-cs"/>
                      </a:endParaRPr>
                    </a:p>
                  </a:txBody>
                  <a:tcPr/>
                </a:tc>
                <a:extLst>
                  <a:ext uri="{0D108BD9-81ED-4DB2-BD59-A6C34878D82A}">
                    <a16:rowId xmlns:a16="http://schemas.microsoft.com/office/drawing/2014/main" val="10004"/>
                  </a:ext>
                </a:extLst>
              </a:tr>
              <a:tr h="370840">
                <a:tc gridSpan="2">
                  <a:txBody>
                    <a:bodyPr/>
                    <a:lstStyle/>
                    <a:p>
                      <a:pPr algn="ctr" rtl="1"/>
                      <a:r>
                        <a:rPr lang="en-US" sz="1800" kern="1200" baseline="0" dirty="0" smtClean="0"/>
                        <a:t>Gestational diabetes</a:t>
                      </a:r>
                      <a:endParaRPr lang="ar-SA" sz="1800" b="1" kern="1200" baseline="0" dirty="0">
                        <a:solidFill>
                          <a:schemeClr val="accent3">
                            <a:lumMod val="20000"/>
                            <a:lumOff val="80000"/>
                          </a:schemeClr>
                        </a:solidFill>
                        <a:latin typeface="+mn-lt"/>
                        <a:ea typeface="+mn-ea"/>
                        <a:cs typeface="+mn-cs"/>
                      </a:endParaRPr>
                    </a:p>
                  </a:txBody>
                  <a:tcPr/>
                </a:tc>
                <a:tc hMerge="1">
                  <a:txBody>
                    <a:bodyPr/>
                    <a:lstStyle/>
                    <a:p>
                      <a:pPr rtl="1"/>
                      <a:endParaRPr lang="ar-SA"/>
                    </a:p>
                  </a:txBody>
                  <a:tcPr/>
                </a:tc>
                <a:tc gridSpan="2">
                  <a:txBody>
                    <a:bodyPr/>
                    <a:lstStyle/>
                    <a:p>
                      <a:pPr algn="ctr" rtl="1"/>
                      <a:r>
                        <a:rPr lang="en-US" sz="1800" kern="1200" baseline="0" dirty="0" smtClean="0"/>
                        <a:t>MODY </a:t>
                      </a:r>
                      <a:endParaRPr lang="ar-SA" sz="1800" b="1" kern="1200" baseline="0" dirty="0">
                        <a:solidFill>
                          <a:schemeClr val="accent3">
                            <a:lumMod val="20000"/>
                            <a:lumOff val="80000"/>
                          </a:schemeClr>
                        </a:solidFill>
                        <a:latin typeface="+mn-lt"/>
                        <a:ea typeface="+mn-ea"/>
                        <a:cs typeface="+mn-cs"/>
                      </a:endParaRPr>
                    </a:p>
                  </a:txBody>
                  <a:tcPr/>
                </a:tc>
                <a:tc hMerge="1">
                  <a:txBody>
                    <a:bodyPr/>
                    <a:lstStyle/>
                    <a:p>
                      <a:pPr algn="ctr" rtl="1"/>
                      <a:endParaRPr lang="ar-SA" dirty="0"/>
                    </a:p>
                  </a:txBody>
                  <a:tcPr/>
                </a:tc>
                <a:extLst>
                  <a:ext uri="{0D108BD9-81ED-4DB2-BD59-A6C34878D82A}">
                    <a16:rowId xmlns:a16="http://schemas.microsoft.com/office/drawing/2014/main" val="10005"/>
                  </a:ext>
                </a:extLst>
              </a:tr>
              <a:tr h="370840">
                <a:tc gridSpan="2">
                  <a:txBody>
                    <a:bodyPr/>
                    <a:lstStyle/>
                    <a:p>
                      <a:pPr algn="l" rtl="1"/>
                      <a:r>
                        <a:rPr lang="en-US" sz="1200" kern="1200" dirty="0" smtClean="0"/>
                        <a:t>*During Pregnancy</a:t>
                      </a:r>
                    </a:p>
                    <a:p>
                      <a:pPr algn="l" rtl="1"/>
                      <a:r>
                        <a:rPr lang="en-US" sz="1200" kern="1200" dirty="0" smtClean="0"/>
                        <a:t>*both Mother and Fetus at risk</a:t>
                      </a:r>
                    </a:p>
                    <a:p>
                      <a:pPr algn="l" rtl="1"/>
                      <a:r>
                        <a:rPr lang="en-US" sz="1200" kern="1200" dirty="0" smtClean="0"/>
                        <a:t>*Develops in only a few percent of seemingly healthy women during pregnancy</a:t>
                      </a:r>
                    </a:p>
                    <a:p>
                      <a:pPr algn="l" rtl="1"/>
                      <a:r>
                        <a:rPr lang="en-US" sz="1200" kern="1200" dirty="0" smtClean="0"/>
                        <a:t>*may continue after parturition</a:t>
                      </a:r>
                    </a:p>
                    <a:p>
                      <a:pPr algn="l" rtl="1"/>
                      <a:r>
                        <a:rPr lang="en-US" sz="1200" kern="1200" dirty="0" smtClean="0"/>
                        <a:t>*These women highly susceptible to overt T2DM later in life</a:t>
                      </a:r>
                      <a:endParaRPr lang="ar-SA" sz="1200" kern="1200" dirty="0">
                        <a:solidFill>
                          <a:schemeClr val="tx1"/>
                        </a:solidFill>
                        <a:latin typeface="+mn-lt"/>
                        <a:ea typeface="+mn-ea"/>
                        <a:cs typeface="+mn-cs"/>
                      </a:endParaRPr>
                    </a:p>
                  </a:txBody>
                  <a:tcPr/>
                </a:tc>
                <a:tc hMerge="1">
                  <a:txBody>
                    <a:bodyPr/>
                    <a:lstStyle/>
                    <a:p>
                      <a:pPr rtl="1"/>
                      <a:endParaRPr lang="ar-SA"/>
                    </a:p>
                  </a:txBody>
                  <a:tcPr/>
                </a:tc>
                <a:tc gridSpan="2">
                  <a:txBody>
                    <a:bodyPr/>
                    <a:lstStyle/>
                    <a:p>
                      <a:pPr algn="l" rtl="1"/>
                      <a:r>
                        <a:rPr lang="en-US" sz="1200" kern="1200" baseline="0" dirty="0" smtClean="0"/>
                        <a:t>*loss-of-function mutations within a single gene.</a:t>
                      </a:r>
                    </a:p>
                    <a:p>
                      <a:pPr algn="l" rtl="1"/>
                      <a:r>
                        <a:rPr lang="en-US" sz="1200" dirty="0" smtClean="0"/>
                        <a:t>*resembles type 2 diabetes.</a:t>
                      </a:r>
                    </a:p>
                    <a:p>
                      <a:pPr algn="l" rtl="1"/>
                      <a:r>
                        <a:rPr lang="en-US" sz="1200" dirty="0" smtClean="0"/>
                        <a:t>*occurrence in younger patients</a:t>
                      </a:r>
                      <a:endParaRPr lang="ar-SA" sz="1200" kern="1200" baseline="0" dirty="0">
                        <a:solidFill>
                          <a:schemeClr val="tx1"/>
                        </a:solidFill>
                        <a:latin typeface="+mn-lt"/>
                        <a:ea typeface="+mn-ea"/>
                        <a:cs typeface="+mn-cs"/>
                      </a:endParaRPr>
                    </a:p>
                  </a:txBody>
                  <a:tcPr/>
                </a:tc>
                <a:tc hMerge="1">
                  <a:txBody>
                    <a:bodyPr/>
                    <a:lstStyle/>
                    <a:p>
                      <a:pPr algn="ctr" rtl="1"/>
                      <a:endParaRPr lang="ar-SA"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029786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8957"/>
            <a:ext cx="3132026" cy="649298"/>
          </a:xfrm>
        </p:spPr>
        <p:txBody>
          <a:bodyPr>
            <a:normAutofit/>
          </a:bodyPr>
          <a:lstStyle/>
          <a:p>
            <a:pPr algn="l" latinLnBrk="0">
              <a:defRPr lang="en-GB" altLang="en-US"/>
            </a:pPr>
            <a:r>
              <a:rPr lang="en-GB" altLang="en-US" sz="1800" b="1" dirty="0">
                <a:latin typeface="Tahoma" panose="020B0604030504040204" pitchFamily="34" charset="0"/>
                <a:ea typeface="Tahoma" panose="020B0604030504040204" pitchFamily="34" charset="0"/>
                <a:cs typeface="Tahoma" panose="020B0604030504040204" pitchFamily="34" charset="0"/>
              </a:rPr>
              <a:t>The endocrine pancreas</a:t>
            </a:r>
          </a:p>
        </p:txBody>
      </p:sp>
      <p:sp>
        <p:nvSpPr>
          <p:cNvPr id="3" name="Subtitle 2"/>
          <p:cNvSpPr>
            <a:spLocks noGrp="1"/>
          </p:cNvSpPr>
          <p:nvPr>
            <p:ph type="subTitle" idx="1"/>
          </p:nvPr>
        </p:nvSpPr>
        <p:spPr>
          <a:xfrm>
            <a:off x="429492" y="3945492"/>
            <a:ext cx="5879868" cy="5562691"/>
          </a:xfrm>
        </p:spPr>
        <p:txBody>
          <a:bodyPr/>
          <a:lstStyle/>
          <a:p>
            <a:pPr marL="285750" indent="-285750" algn="l" latinLnBrk="0">
              <a:buFont typeface="Wingdings" charset="2"/>
              <a:buChar char="Ø"/>
              <a:defRPr lang="en-GB" altLang="en-US"/>
            </a:pPr>
            <a:r>
              <a:rPr lang="en-GB" altLang="en-US" sz="1400" dirty="0" smtClean="0">
                <a:solidFill>
                  <a:schemeClr val="tx1"/>
                </a:solidFill>
                <a:latin typeface="Tahoma" panose="020B0604030504040204" pitchFamily="34" charset="0"/>
                <a:ea typeface="Tahoma" panose="020B0604030504040204" pitchFamily="34" charset="0"/>
                <a:cs typeface="Tahoma" panose="020B0604030504040204" pitchFamily="34" charset="0"/>
              </a:rPr>
              <a:t>Diabetes </a:t>
            </a:r>
            <a:r>
              <a:rPr lang="en-GB" altLang="en-US" sz="1400" dirty="0">
                <a:solidFill>
                  <a:schemeClr val="tx1"/>
                </a:solidFill>
                <a:latin typeface="Tahoma" panose="020B0604030504040204" pitchFamily="34" charset="0"/>
                <a:ea typeface="Tahoma" panose="020B0604030504040204" pitchFamily="34" charset="0"/>
                <a:cs typeface="Tahoma" panose="020B0604030504040204" pitchFamily="34" charset="0"/>
              </a:rPr>
              <a:t>mellitus is not a single disease entity but rather a group of metabolic disorders sharing the common underlying feature of </a:t>
            </a:r>
            <a:r>
              <a:rPr lang="en-GB" altLang="en-US" sz="1400" dirty="0" err="1">
                <a:solidFill>
                  <a:srgbClr val="C00000"/>
                </a:solidFill>
                <a:latin typeface="Tahoma" panose="020B0604030504040204" pitchFamily="34" charset="0"/>
                <a:ea typeface="Tahoma" panose="020B0604030504040204" pitchFamily="34" charset="0"/>
                <a:cs typeface="Tahoma" panose="020B0604030504040204" pitchFamily="34" charset="0"/>
              </a:rPr>
              <a:t>hyperglycemia</a:t>
            </a:r>
            <a:r>
              <a:rPr lang="en-GB" altLang="en-US" sz="1400"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marL="285750" indent="-285750" algn="l" latinLnBrk="0">
              <a:buFont typeface="Wingdings" charset="2"/>
              <a:buChar char="Ø"/>
              <a:defRPr lang="en-GB" altLang="en-US"/>
            </a:pPr>
            <a:endParaRPr lang="en-GB" altLang="en-US"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285750" indent="-285750" algn="l" latinLnBrk="0">
              <a:buFont typeface="Wingdings" charset="2"/>
              <a:buChar char="Ø"/>
              <a:defRPr lang="en-GB" altLang="en-US"/>
            </a:pPr>
            <a:r>
              <a:rPr lang="en-GB" altLang="en-US" sz="14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Hyperglycemia</a:t>
            </a:r>
            <a:r>
              <a:rPr lang="en-GB" altLang="en-US" sz="14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GB" altLang="en-US" sz="1400" dirty="0">
                <a:solidFill>
                  <a:schemeClr val="tx1"/>
                </a:solidFill>
                <a:latin typeface="Tahoma" panose="020B0604030504040204" pitchFamily="34" charset="0"/>
                <a:ea typeface="Tahoma" panose="020B0604030504040204" pitchFamily="34" charset="0"/>
                <a:cs typeface="Tahoma" panose="020B0604030504040204" pitchFamily="34" charset="0"/>
              </a:rPr>
              <a:t>in diabetes results from defects in insulin </a:t>
            </a:r>
            <a:r>
              <a:rPr lang="en-GB" altLang="en-US" sz="1400" dirty="0" smtClean="0">
                <a:solidFill>
                  <a:schemeClr val="tx1"/>
                </a:solidFill>
                <a:latin typeface="Tahoma" panose="020B0604030504040204" pitchFamily="34" charset="0"/>
                <a:ea typeface="Tahoma" panose="020B0604030504040204" pitchFamily="34" charset="0"/>
                <a:cs typeface="Tahoma" panose="020B0604030504040204" pitchFamily="34" charset="0"/>
              </a:rPr>
              <a:t>secretion </a:t>
            </a:r>
            <a:r>
              <a:rPr lang="en-GB" altLang="en-US" sz="1400" dirty="0" smtClean="0">
                <a:solidFill>
                  <a:srgbClr val="B3B3B3"/>
                </a:solidFill>
                <a:latin typeface="Tahoma" panose="020B0604030504040204" pitchFamily="34" charset="0"/>
                <a:ea typeface="Tahoma" panose="020B0604030504040204" pitchFamily="34" charset="0"/>
                <a:cs typeface="Tahoma" panose="020B0604030504040204" pitchFamily="34" charset="0"/>
              </a:rPr>
              <a:t>(</a:t>
            </a:r>
            <a:r>
              <a:rPr lang="en-GB" altLang="en-US" sz="1400" dirty="0" smtClean="0">
                <a:solidFill>
                  <a:srgbClr val="759239"/>
                </a:solidFill>
                <a:latin typeface="Tahoma" panose="020B0604030504040204" pitchFamily="34" charset="0"/>
                <a:ea typeface="Tahoma" panose="020B0604030504040204" pitchFamily="34" charset="0"/>
                <a:cs typeface="Tahoma" panose="020B0604030504040204" pitchFamily="34" charset="0"/>
              </a:rPr>
              <a:t>cell resistance</a:t>
            </a:r>
            <a:r>
              <a:rPr lang="en-GB" altLang="en-US" sz="1400" dirty="0" smtClean="0">
                <a:solidFill>
                  <a:srgbClr val="B3B3B3"/>
                </a:solidFill>
                <a:latin typeface="Tahoma" panose="020B0604030504040204" pitchFamily="34" charset="0"/>
                <a:ea typeface="Tahoma" panose="020B0604030504040204" pitchFamily="34" charset="0"/>
                <a:cs typeface="Tahoma" panose="020B0604030504040204" pitchFamily="34" charset="0"/>
              </a:rPr>
              <a:t>/ insulin </a:t>
            </a:r>
            <a:r>
              <a:rPr lang="en-GB" altLang="en-US" sz="1400" dirty="0">
                <a:solidFill>
                  <a:srgbClr val="B3B3B3"/>
                </a:solidFill>
                <a:latin typeface="Tahoma" panose="020B0604030504040204" pitchFamily="34" charset="0"/>
                <a:ea typeface="Tahoma" panose="020B0604030504040204" pitchFamily="34" charset="0"/>
                <a:cs typeface="Tahoma" panose="020B0604030504040204" pitchFamily="34" charset="0"/>
              </a:rPr>
              <a:t>deficiency)</a:t>
            </a:r>
            <a:r>
              <a:rPr lang="en-GB" altLang="en-US" sz="1400" dirty="0">
                <a:solidFill>
                  <a:schemeClr val="tx1"/>
                </a:solidFill>
                <a:latin typeface="Tahoma" panose="020B0604030504040204" pitchFamily="34" charset="0"/>
                <a:ea typeface="Tahoma" panose="020B0604030504040204" pitchFamily="34" charset="0"/>
                <a:cs typeface="Tahoma" panose="020B0604030504040204" pitchFamily="34" charset="0"/>
              </a:rPr>
              <a:t>, insulin action</a:t>
            </a:r>
            <a:r>
              <a:rPr lang="en-GB" altLang="en-US" sz="1400" dirty="0">
                <a:solidFill>
                  <a:srgbClr val="B3B3B3"/>
                </a:solidFill>
                <a:latin typeface="Tahoma" panose="020B0604030504040204" pitchFamily="34" charset="0"/>
                <a:ea typeface="Tahoma" panose="020B0604030504040204" pitchFamily="34" charset="0"/>
                <a:cs typeface="Tahoma" panose="020B0604030504040204" pitchFamily="34" charset="0"/>
              </a:rPr>
              <a:t> (insulin-resistant)</a:t>
            </a:r>
            <a:r>
              <a:rPr lang="en-GB" altLang="en-US" sz="1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GB" altLang="en-US" sz="1400" dirty="0" smtClean="0">
                <a:solidFill>
                  <a:schemeClr val="tx1"/>
                </a:solidFill>
                <a:latin typeface="Tahoma" panose="020B0604030504040204" pitchFamily="34" charset="0"/>
                <a:ea typeface="Tahoma" panose="020B0604030504040204" pitchFamily="34" charset="0"/>
                <a:cs typeface="Tahoma" panose="020B0604030504040204" pitchFamily="34" charset="0"/>
              </a:rPr>
              <a:t>or most </a:t>
            </a:r>
            <a:r>
              <a:rPr lang="en-GB" altLang="en-US" sz="1400" dirty="0">
                <a:solidFill>
                  <a:schemeClr val="tx1"/>
                </a:solidFill>
                <a:latin typeface="Tahoma" panose="020B0604030504040204" pitchFamily="34" charset="0"/>
                <a:ea typeface="Tahoma" panose="020B0604030504040204" pitchFamily="34" charset="0"/>
                <a:cs typeface="Tahoma" panose="020B0604030504040204" pitchFamily="34" charset="0"/>
              </a:rPr>
              <a:t>commonly, both.</a:t>
            </a:r>
          </a:p>
          <a:p>
            <a:pPr marL="285750" indent="-285750" algn="l" latinLnBrk="0">
              <a:buFont typeface="Wingdings" charset="2"/>
              <a:buChar char="Ø"/>
              <a:defRPr lang="en-GB" altLang="en-US"/>
            </a:pPr>
            <a:endParaRPr lang="en-GB" altLang="en-US" sz="14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marL="285750" indent="-285750" algn="l" latinLnBrk="0">
              <a:buFont typeface="Wingdings" charset="2"/>
              <a:buChar char="Ø"/>
              <a:defRPr lang="en-GB" altLang="en-US"/>
            </a:pPr>
            <a:r>
              <a:rPr lang="en-GB" altLang="en-US" sz="1400" dirty="0" smtClean="0">
                <a:solidFill>
                  <a:schemeClr val="tx1"/>
                </a:solidFill>
                <a:latin typeface="Tahoma" panose="020B0604030504040204" pitchFamily="34" charset="0"/>
                <a:ea typeface="Tahoma" panose="020B0604030504040204" pitchFamily="34" charset="0"/>
                <a:cs typeface="Tahoma" panose="020B0604030504040204" pitchFamily="34" charset="0"/>
              </a:rPr>
              <a:t>Diabetes </a:t>
            </a:r>
            <a:r>
              <a:rPr lang="en-GB" altLang="en-US" sz="1400" dirty="0">
                <a:solidFill>
                  <a:schemeClr val="tx1"/>
                </a:solidFill>
                <a:latin typeface="Tahoma" panose="020B0604030504040204" pitchFamily="34" charset="0"/>
                <a:ea typeface="Tahoma" panose="020B0604030504040204" pitchFamily="34" charset="0"/>
                <a:cs typeface="Tahoma" panose="020B0604030504040204" pitchFamily="34" charset="0"/>
              </a:rPr>
              <a:t>is the leading cause of end-stage renal disease, adult-onset blindness, and </a:t>
            </a:r>
            <a:r>
              <a:rPr lang="en-GB" altLang="en-US" sz="1400" dirty="0" err="1">
                <a:solidFill>
                  <a:schemeClr val="tx1"/>
                </a:solidFill>
                <a:latin typeface="Tahoma" panose="020B0604030504040204" pitchFamily="34" charset="0"/>
                <a:ea typeface="Tahoma" panose="020B0604030504040204" pitchFamily="34" charset="0"/>
                <a:cs typeface="Tahoma" panose="020B0604030504040204" pitchFamily="34" charset="0"/>
              </a:rPr>
              <a:t>nontraumatic</a:t>
            </a:r>
            <a:r>
              <a:rPr lang="en-GB" altLang="en-US" sz="1400" dirty="0">
                <a:solidFill>
                  <a:schemeClr val="tx1"/>
                </a:solidFill>
                <a:latin typeface="Tahoma" panose="020B0604030504040204" pitchFamily="34" charset="0"/>
                <a:ea typeface="Tahoma" panose="020B0604030504040204" pitchFamily="34" charset="0"/>
                <a:cs typeface="Tahoma" panose="020B0604030504040204" pitchFamily="34" charset="0"/>
              </a:rPr>
              <a:t> lower extremity amputations</a:t>
            </a:r>
          </a:p>
          <a:p>
            <a:pPr marL="285750" indent="-285750" algn="l" latinLnBrk="0">
              <a:buFont typeface="Wingdings" charset="2"/>
              <a:buChar char="Ø"/>
              <a:defRPr lang="en-GB" altLang="en-US"/>
            </a:pPr>
            <a:endParaRPr lang="en-GB" altLang="en-US"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285750" indent="-285750" algn="l" latinLnBrk="0">
              <a:buFont typeface="Wingdings" charset="2"/>
              <a:buChar char="Ø"/>
              <a:defRPr lang="en-GB" altLang="en-US"/>
            </a:pPr>
            <a:r>
              <a:rPr lang="en-GB" altLang="en-US" sz="1400" b="1" dirty="0">
                <a:solidFill>
                  <a:schemeClr val="tx1"/>
                </a:solidFill>
                <a:latin typeface="Tahoma" panose="020B0604030504040204" pitchFamily="34" charset="0"/>
                <a:ea typeface="Tahoma" panose="020B0604030504040204" pitchFamily="34" charset="0"/>
                <a:cs typeface="Tahoma" panose="020B0604030504040204" pitchFamily="34" charset="0"/>
              </a:rPr>
              <a:t>Prediabetes</a:t>
            </a:r>
            <a:r>
              <a:rPr lang="en-GB" altLang="en-US" sz="1400" dirty="0">
                <a:solidFill>
                  <a:schemeClr val="tx1"/>
                </a:solidFill>
                <a:latin typeface="Tahoma" panose="020B0604030504040204" pitchFamily="34" charset="0"/>
                <a:ea typeface="Tahoma" panose="020B0604030504040204" pitchFamily="34" charset="0"/>
                <a:cs typeface="Tahoma" panose="020B0604030504040204" pitchFamily="34" charset="0"/>
              </a:rPr>
              <a:t>, defined as elevated blood sugar that does not reach the criterion accepted for an outright diagnosis of diabetes ; persons with prediabetes have an </a:t>
            </a:r>
            <a:r>
              <a:rPr lang="en-GB" alt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elevated risk for development of </a:t>
            </a:r>
            <a:r>
              <a:rPr lang="en-GB" altLang="en-US" sz="1400" dirty="0" smtClean="0">
                <a:solidFill>
                  <a:srgbClr val="C00000"/>
                </a:solidFill>
                <a:latin typeface="Tahoma" panose="020B0604030504040204" pitchFamily="34" charset="0"/>
                <a:ea typeface="Tahoma" panose="020B0604030504040204" pitchFamily="34" charset="0"/>
                <a:cs typeface="Tahoma" panose="020B0604030504040204" pitchFamily="34" charset="0"/>
              </a:rPr>
              <a:t>frank</a:t>
            </a:r>
            <a:r>
              <a:rPr lang="en-GB" altLang="en-US" sz="1400" baseline="30000" dirty="0" smtClean="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1</a:t>
            </a:r>
            <a:r>
              <a:rPr lang="en-GB" altLang="en-US" sz="1400" dirty="0" smtClean="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GB" alt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diabetes</a:t>
            </a:r>
            <a:r>
              <a:rPr lang="en-GB" altLang="en-US" sz="1400" dirty="0" smtClean="0">
                <a:solidFill>
                  <a:srgbClr val="C00000"/>
                </a:solidFill>
                <a:latin typeface="Tahoma" panose="020B0604030504040204" pitchFamily="34" charset="0"/>
                <a:ea typeface="Tahoma" panose="020B0604030504040204" pitchFamily="34" charset="0"/>
                <a:cs typeface="Tahoma" panose="020B0604030504040204" pitchFamily="34" charset="0"/>
              </a:rPr>
              <a:t>.</a:t>
            </a:r>
            <a:endParaRPr lang="en-GB" altLang="en-US" sz="14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0503733"/>
              </p:ext>
            </p:extLst>
          </p:nvPr>
        </p:nvGraphicFramePr>
        <p:xfrm>
          <a:off x="746623" y="720414"/>
          <a:ext cx="5562737" cy="2765145"/>
        </p:xfrm>
        <a:graphic>
          <a:graphicData uri="http://schemas.openxmlformats.org/drawingml/2006/table">
            <a:tbl>
              <a:tblPr firstRow="1" bandRow="1">
                <a:tableStyleId>{BDBED569-4797-4DF1-A0F4-6AAB3CD982D8}</a:tableStyleId>
              </a:tblPr>
              <a:tblGrid>
                <a:gridCol w="1270426">
                  <a:extLst>
                    <a:ext uri="{9D8B030D-6E8A-4147-A177-3AD203B41FA5}">
                      <a16:colId xmlns:a16="http://schemas.microsoft.com/office/drawing/2014/main" val="20000"/>
                    </a:ext>
                  </a:extLst>
                </a:gridCol>
                <a:gridCol w="4292311">
                  <a:extLst>
                    <a:ext uri="{9D8B030D-6E8A-4147-A177-3AD203B41FA5}">
                      <a16:colId xmlns:a16="http://schemas.microsoft.com/office/drawing/2014/main" val="20001"/>
                    </a:ext>
                  </a:extLst>
                </a:gridCol>
              </a:tblGrid>
              <a:tr h="312594">
                <a:tc gridSpan="2">
                  <a:txBody>
                    <a:bodyPr/>
                    <a:lstStyle/>
                    <a:p>
                      <a:pPr algn="ctr">
                        <a:defRPr lang="en-GB" altLang="en-US"/>
                      </a:pPr>
                      <a:r>
                        <a:rPr lang="en-GB" altLang="en-US" sz="1200" dirty="0"/>
                        <a:t>Islets of Langerhans, contain four major cell types.</a:t>
                      </a:r>
                      <a:endParaRPr lang="en-GB" alt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L="68580" marR="68580" marT="34290" marB="34290"/>
                </a:tc>
                <a:tc hMerge="1">
                  <a:txBody>
                    <a:bodyPr/>
                    <a:lstStyle/>
                    <a:p>
                      <a:pPr>
                        <a:defRPr lang="en-GB" altLang="en-US"/>
                      </a:pPr>
                      <a:endParaRPr lang="en-GB" altLang="en-US"/>
                    </a:p>
                  </a:txBody>
                  <a:tcPr/>
                </a:tc>
                <a:extLst>
                  <a:ext uri="{0D108BD9-81ED-4DB2-BD59-A6C34878D82A}">
                    <a16:rowId xmlns:a16="http://schemas.microsoft.com/office/drawing/2014/main" val="10000"/>
                  </a:ext>
                </a:extLst>
              </a:tr>
              <a:tr h="274320">
                <a:tc>
                  <a:txBody>
                    <a:bodyPr/>
                    <a:lstStyle/>
                    <a:p>
                      <a:pPr>
                        <a:defRPr lang="en-GB" altLang="en-US"/>
                      </a:pPr>
                      <a:r>
                        <a:rPr lang="en-GB" altLang="en-US" sz="1400"/>
                        <a:t>β cell</a:t>
                      </a:r>
                      <a:endParaRPr lang="en-GB" altLang="en-US" sz="1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68580" marR="68580" marT="34290" marB="34290"/>
                </a:tc>
                <a:tc>
                  <a:txBody>
                    <a:bodyPr/>
                    <a:lstStyle/>
                    <a:p>
                      <a:pPr>
                        <a:defRPr lang="en-GB" altLang="en-US"/>
                      </a:pPr>
                      <a:r>
                        <a:rPr lang="en-GB" altLang="en-US" sz="1400" dirty="0"/>
                        <a:t>secretes insulin decrease blood sugar</a:t>
                      </a:r>
                      <a:endParaRPr lang="en-GB" altLang="en-US" sz="1400" dirty="0">
                        <a:solidFill>
                          <a:srgbClr val="B3B3B3"/>
                        </a:solidFill>
                        <a:latin typeface="Tahoma" panose="020B0604030504040204" pitchFamily="34" charset="0"/>
                        <a:ea typeface="Tahoma" panose="020B0604030504040204" pitchFamily="34" charset="0"/>
                        <a:cs typeface="Tahoma" panose="020B0604030504040204" pitchFamily="34" charset="0"/>
                      </a:endParaRPr>
                    </a:p>
                  </a:txBody>
                  <a:tcPr marL="68580" marR="68580" marT="34290" marB="34290"/>
                </a:tc>
                <a:extLst>
                  <a:ext uri="{0D108BD9-81ED-4DB2-BD59-A6C34878D82A}">
                    <a16:rowId xmlns:a16="http://schemas.microsoft.com/office/drawing/2014/main" val="10001"/>
                  </a:ext>
                </a:extLst>
              </a:tr>
              <a:tr h="287909">
                <a:tc>
                  <a:txBody>
                    <a:bodyPr/>
                    <a:lstStyle/>
                    <a:p>
                      <a:pPr>
                        <a:defRPr lang="en-GB" altLang="en-US"/>
                      </a:pPr>
                      <a:r>
                        <a:rPr lang="en-GB" altLang="en-US" sz="1400" dirty="0"/>
                        <a:t>α cell</a:t>
                      </a:r>
                      <a:endParaRPr lang="en-GB" altLang="en-US"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68580" marR="68580" marT="34290" marB="34290"/>
                </a:tc>
                <a:tc>
                  <a:txBody>
                    <a:bodyPr/>
                    <a:lstStyle/>
                    <a:p>
                      <a:pPr>
                        <a:defRPr lang="en-GB" altLang="en-US"/>
                      </a:pPr>
                      <a:r>
                        <a:rPr lang="en-GB" altLang="en-US" sz="1400" dirty="0"/>
                        <a:t>secretes glucagon increase blood sugar</a:t>
                      </a:r>
                      <a:endParaRPr lang="en-GB" altLang="en-US" sz="1400" dirty="0">
                        <a:solidFill>
                          <a:srgbClr val="B3B3B3"/>
                        </a:solidFill>
                        <a:latin typeface="Tahoma" panose="020B0604030504040204" pitchFamily="34" charset="0"/>
                        <a:ea typeface="Tahoma" panose="020B0604030504040204" pitchFamily="34" charset="0"/>
                        <a:cs typeface="Tahoma" panose="020B0604030504040204" pitchFamily="34" charset="0"/>
                      </a:endParaRPr>
                    </a:p>
                  </a:txBody>
                  <a:tcPr marL="68580" marR="68580" marT="34290" marB="34290"/>
                </a:tc>
                <a:extLst>
                  <a:ext uri="{0D108BD9-81ED-4DB2-BD59-A6C34878D82A}">
                    <a16:rowId xmlns:a16="http://schemas.microsoft.com/office/drawing/2014/main" val="10002"/>
                  </a:ext>
                </a:extLst>
              </a:tr>
              <a:tr h="290396">
                <a:tc>
                  <a:txBody>
                    <a:bodyPr/>
                    <a:lstStyle/>
                    <a:p>
                      <a:pPr>
                        <a:defRPr lang="en-GB" altLang="en-US"/>
                      </a:pPr>
                      <a:r>
                        <a:rPr lang="en-GB" altLang="en-US" sz="1300"/>
                        <a:t>δ cells</a:t>
                      </a:r>
                      <a:endParaRPr lang="en-GB" altLang="en-US" sz="13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68580" marR="68580" marT="34290" marB="34290"/>
                </a:tc>
                <a:tc>
                  <a:txBody>
                    <a:bodyPr/>
                    <a:lstStyle/>
                    <a:p>
                      <a:pPr>
                        <a:defRPr lang="en-GB" altLang="en-US"/>
                      </a:pPr>
                      <a:r>
                        <a:rPr lang="en-GB" altLang="en-US" sz="1400" dirty="0"/>
                        <a:t>contain somatostatin</a:t>
                      </a:r>
                      <a:endParaRPr lang="en-GB" altLang="en-US"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68580" marR="68580" marT="34290" marB="34290"/>
                </a:tc>
                <a:extLst>
                  <a:ext uri="{0D108BD9-81ED-4DB2-BD59-A6C34878D82A}">
                    <a16:rowId xmlns:a16="http://schemas.microsoft.com/office/drawing/2014/main" val="10003"/>
                  </a:ext>
                </a:extLst>
              </a:tr>
              <a:tr h="662940">
                <a:tc>
                  <a:txBody>
                    <a:bodyPr/>
                    <a:lstStyle/>
                    <a:p>
                      <a:pPr>
                        <a:defRPr lang="en-GB" altLang="en-US"/>
                      </a:pPr>
                      <a:r>
                        <a:rPr lang="en-GB" altLang="en-US" sz="1400" dirty="0"/>
                        <a:t>PP</a:t>
                      </a:r>
                    </a:p>
                    <a:p>
                      <a:pPr>
                        <a:defRPr lang="en-GB" altLang="en-US"/>
                      </a:pPr>
                      <a:r>
                        <a:rPr lang="en-GB" altLang="en-US" sz="800" dirty="0"/>
                        <a:t>(pancreatic polypeptide)</a:t>
                      </a:r>
                      <a:endParaRPr lang="en-GB" altLang="en-US" sz="8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68580" marR="68580" marT="34290" marB="34290"/>
                </a:tc>
                <a:tc>
                  <a:txBody>
                    <a:bodyPr/>
                    <a:lstStyle/>
                    <a:p>
                      <a:pPr>
                        <a:defRPr lang="en-GB" altLang="en-US"/>
                      </a:pPr>
                      <a:r>
                        <a:rPr lang="en-GB" altLang="en-US" sz="1400" dirty="0"/>
                        <a:t>unique pancreatic polypeptide</a:t>
                      </a:r>
                      <a:r>
                        <a:rPr lang="en-GB" altLang="en-US" sz="1400" dirty="0" smtClean="0"/>
                        <a:t>.</a:t>
                      </a:r>
                      <a:endParaRPr lang="en-GB" altLang="en-US"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68580" marR="68580" marT="34290" marB="34290"/>
                </a:tc>
                <a:extLst>
                  <a:ext uri="{0D108BD9-81ED-4DB2-BD59-A6C34878D82A}">
                    <a16:rowId xmlns:a16="http://schemas.microsoft.com/office/drawing/2014/main" val="10004"/>
                  </a:ext>
                </a:extLst>
              </a:tr>
              <a:tr h="929366">
                <a:tc>
                  <a:txBody>
                    <a:bodyPr/>
                    <a:lstStyle/>
                    <a:p>
                      <a:pPr>
                        <a:defRPr lang="en-GB" altLang="en-US"/>
                      </a:pPr>
                      <a:r>
                        <a:rPr lang="en-GB" altLang="en-US" sz="1100" dirty="0" err="1">
                          <a:solidFill>
                            <a:schemeClr val="bg1">
                              <a:lumMod val="50000"/>
                            </a:schemeClr>
                          </a:solidFill>
                        </a:rPr>
                        <a:t>Enterochromaffin</a:t>
                      </a:r>
                      <a:endParaRPr lang="en-GB" altLang="en-US" sz="11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txBody>
                  <a:tcPr marL="68580" marR="68580" marT="34290" marB="34290"/>
                </a:tc>
                <a:tc>
                  <a:txBody>
                    <a:bodyPr/>
                    <a:lstStyle/>
                    <a:p>
                      <a:pPr>
                        <a:defRPr lang="en-GB" altLang="en-US"/>
                      </a:pPr>
                      <a:r>
                        <a:rPr lang="en-GB" altLang="en-US" sz="1400" dirty="0"/>
                        <a:t> VIP, that exerts  several gastrointestinal effects, such as stimulation of secretion of gastric and intestinal enzymes.</a:t>
                      </a:r>
                      <a:endParaRPr lang="en-GB" altLang="en-US"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68580" marR="68580" marT="34290" marB="34290"/>
                </a:tc>
                <a:extLst>
                  <a:ext uri="{0D108BD9-81ED-4DB2-BD59-A6C34878D82A}">
                    <a16:rowId xmlns:a16="http://schemas.microsoft.com/office/drawing/2014/main" val="10005"/>
                  </a:ext>
                </a:extLst>
              </a:tr>
            </a:tbl>
          </a:graphicData>
        </a:graphic>
      </p:graphicFrame>
      <p:sp>
        <p:nvSpPr>
          <p:cNvPr id="6" name="TextBox 5"/>
          <p:cNvSpPr txBox="1"/>
          <p:nvPr/>
        </p:nvSpPr>
        <p:spPr>
          <a:xfrm>
            <a:off x="0" y="3599833"/>
            <a:ext cx="3014461" cy="369332"/>
          </a:xfrm>
          <a:prstGeom prst="rect">
            <a:avLst/>
          </a:prstGeom>
          <a:noFill/>
        </p:spPr>
        <p:txBody>
          <a:bodyPr wrap="square" rtlCol="0">
            <a:spAutoFit/>
          </a:bodyPr>
          <a:lstStyle/>
          <a:p>
            <a:r>
              <a:rPr lang="en-US" b="1" dirty="0" smtClean="0">
                <a:latin typeface="Tahoma" charset="0"/>
                <a:ea typeface="Tahoma" charset="0"/>
                <a:cs typeface="Tahoma" charset="0"/>
              </a:rPr>
              <a:t>Diabetes Mellitus (DM)</a:t>
            </a:r>
            <a:endParaRPr lang="en-US" b="1" dirty="0">
              <a:latin typeface="Tahoma" charset="0"/>
              <a:ea typeface="Tahoma" charset="0"/>
              <a:cs typeface="Tahoma" charset="0"/>
            </a:endParaRPr>
          </a:p>
        </p:txBody>
      </p:sp>
      <p:sp>
        <p:nvSpPr>
          <p:cNvPr id="7" name="TextBox 6"/>
          <p:cNvSpPr txBox="1"/>
          <p:nvPr/>
        </p:nvSpPr>
        <p:spPr>
          <a:xfrm>
            <a:off x="0" y="8647611"/>
            <a:ext cx="5865222" cy="400110"/>
          </a:xfrm>
          <a:prstGeom prst="rect">
            <a:avLst/>
          </a:prstGeom>
          <a:noFill/>
        </p:spPr>
        <p:txBody>
          <a:bodyPr wrap="square" rtlCol="0">
            <a:spAutoFit/>
          </a:bodyPr>
          <a:lstStyle/>
          <a:p>
            <a:r>
              <a:rPr lang="en-US" sz="1000" dirty="0" smtClean="0">
                <a:solidFill>
                  <a:schemeClr val="bg1">
                    <a:lumMod val="50000"/>
                  </a:schemeClr>
                </a:solidFill>
              </a:rPr>
              <a:t>1: Is the </a:t>
            </a:r>
            <a:r>
              <a:rPr lang="en-US" sz="1000" dirty="0">
                <a:solidFill>
                  <a:schemeClr val="bg1">
                    <a:lumMod val="50000"/>
                  </a:schemeClr>
                </a:solidFill>
              </a:rPr>
              <a:t>precursor stage before </a:t>
            </a:r>
            <a:r>
              <a:rPr lang="en-US" sz="1000" dirty="0" smtClean="0">
                <a:solidFill>
                  <a:schemeClr val="bg1">
                    <a:lumMod val="50000"/>
                  </a:schemeClr>
                </a:solidFill>
              </a:rPr>
              <a:t>DM</a:t>
            </a:r>
            <a:r>
              <a:rPr lang="en-US" sz="1000" dirty="0">
                <a:solidFill>
                  <a:schemeClr val="bg1">
                    <a:lumMod val="50000"/>
                  </a:schemeClr>
                </a:solidFill>
              </a:rPr>
              <a:t> in which not all of the symptoms required to </a:t>
            </a:r>
            <a:r>
              <a:rPr lang="en-US" sz="1000" dirty="0" smtClean="0">
                <a:solidFill>
                  <a:schemeClr val="bg1">
                    <a:lumMod val="50000"/>
                  </a:schemeClr>
                </a:solidFill>
              </a:rPr>
              <a:t>diagnose diabetes </a:t>
            </a:r>
            <a:r>
              <a:rPr lang="en-US" sz="1000" dirty="0">
                <a:solidFill>
                  <a:schemeClr val="bg1">
                    <a:lumMod val="50000"/>
                  </a:schemeClr>
                </a:solidFill>
              </a:rPr>
              <a:t>are present, but </a:t>
            </a:r>
            <a:r>
              <a:rPr lang="en-US" sz="1000" dirty="0" smtClean="0">
                <a:solidFill>
                  <a:schemeClr val="bg1">
                    <a:lumMod val="50000"/>
                  </a:schemeClr>
                </a:solidFill>
              </a:rPr>
              <a:t>blood sugar</a:t>
            </a:r>
            <a:r>
              <a:rPr lang="en-US" sz="1000" dirty="0">
                <a:solidFill>
                  <a:schemeClr val="bg1">
                    <a:lumMod val="50000"/>
                  </a:schemeClr>
                </a:solidFill>
              </a:rPr>
              <a:t> is abnormally high</a:t>
            </a:r>
          </a:p>
        </p:txBody>
      </p:sp>
      <p:sp>
        <p:nvSpPr>
          <p:cNvPr id="8" name="Rectangle 7"/>
          <p:cNvSpPr/>
          <p:nvPr/>
        </p:nvSpPr>
        <p:spPr>
          <a:xfrm>
            <a:off x="746621" y="7523626"/>
            <a:ext cx="5562738" cy="1169551"/>
          </a:xfrm>
          <a:prstGeom prst="rect">
            <a:avLst/>
          </a:prstGeom>
        </p:spPr>
        <p:txBody>
          <a:bodyPr wrap="square">
            <a:spAutoFit/>
          </a:bodyPr>
          <a:lstStyle/>
          <a:p>
            <a:pPr marL="285750" indent="-285750">
              <a:buClr>
                <a:schemeClr val="tx1"/>
              </a:buClr>
              <a:buFont typeface="Wingdings" charset="2"/>
              <a:buChar char="Ø"/>
              <a:defRPr lang="en-GB" altLang="en-US"/>
            </a:pPr>
            <a:r>
              <a:rPr lang="en-GB" altLang="en-US" sz="1400" dirty="0" smtClean="0">
                <a:solidFill>
                  <a:srgbClr val="759239"/>
                </a:solidFill>
                <a:latin typeface="Tahoma" panose="020B0604030504040204" pitchFamily="34" charset="0"/>
                <a:ea typeface="Tahoma" panose="020B0604030504040204" pitchFamily="34" charset="0"/>
                <a:cs typeface="Tahoma" panose="020B0604030504040204" pitchFamily="34" charset="0"/>
              </a:rPr>
              <a:t>Blood </a:t>
            </a:r>
            <a:r>
              <a:rPr lang="en-GB" altLang="en-US" sz="1400" dirty="0">
                <a:solidFill>
                  <a:srgbClr val="759239"/>
                </a:solidFill>
                <a:latin typeface="Tahoma" panose="020B0604030504040204" pitchFamily="34" charset="0"/>
                <a:ea typeface="Tahoma" panose="020B0604030504040204" pitchFamily="34" charset="0"/>
                <a:cs typeface="Tahoma" panose="020B0604030504040204" pitchFamily="34" charset="0"/>
              </a:rPr>
              <a:t>glucose level should be tightly regulated by </a:t>
            </a:r>
            <a:r>
              <a:rPr lang="en-GB" altLang="en-US" sz="1400" dirty="0" smtClean="0">
                <a:solidFill>
                  <a:srgbClr val="759239"/>
                </a:solidFill>
                <a:latin typeface="Tahoma" panose="020B0604030504040204" pitchFamily="34" charset="0"/>
                <a:ea typeface="Tahoma" panose="020B0604030504040204" pitchFamily="34" charset="0"/>
                <a:cs typeface="Tahoma" panose="020B0604030504040204" pitchFamily="34" charset="0"/>
              </a:rPr>
              <a:t>insulin </a:t>
            </a:r>
            <a:r>
              <a:rPr lang="en-GB" altLang="en-US" sz="1400" dirty="0">
                <a:solidFill>
                  <a:srgbClr val="759239"/>
                </a:solidFill>
                <a:latin typeface="Tahoma" panose="020B0604030504040204" pitchFamily="34" charset="0"/>
                <a:ea typeface="Tahoma" panose="020B0604030504040204" pitchFamily="34" charset="0"/>
                <a:cs typeface="Tahoma" panose="020B0604030504040204" pitchFamily="34" charset="0"/>
              </a:rPr>
              <a:t>and </a:t>
            </a:r>
            <a:r>
              <a:rPr lang="en-GB" altLang="en-US" sz="1400" dirty="0" smtClean="0">
                <a:solidFill>
                  <a:srgbClr val="759239"/>
                </a:solidFill>
                <a:latin typeface="Tahoma" panose="020B0604030504040204" pitchFamily="34" charset="0"/>
                <a:ea typeface="Tahoma" panose="020B0604030504040204" pitchFamily="34" charset="0"/>
                <a:cs typeface="Tahoma" panose="020B0604030504040204" pitchFamily="34" charset="0"/>
              </a:rPr>
              <a:t>glucagon.</a:t>
            </a:r>
          </a:p>
          <a:p>
            <a:pPr marL="285750" indent="-285750">
              <a:buClr>
                <a:schemeClr val="tx1"/>
              </a:buClr>
              <a:buFont typeface="Wingdings" charset="2"/>
              <a:buChar char="Ø"/>
              <a:defRPr lang="en-GB" altLang="en-US"/>
            </a:pPr>
            <a:r>
              <a:rPr lang="en-GB" altLang="en-US" sz="1400" dirty="0" smtClean="0">
                <a:solidFill>
                  <a:srgbClr val="759239"/>
                </a:solidFill>
                <a:latin typeface="Tahoma" panose="020B0604030504040204" pitchFamily="34" charset="0"/>
                <a:ea typeface="Tahoma" panose="020B0604030504040204" pitchFamily="34" charset="0"/>
                <a:cs typeface="Tahoma" panose="020B0604030504040204" pitchFamily="34" charset="0"/>
              </a:rPr>
              <a:t>insulin </a:t>
            </a:r>
            <a:r>
              <a:rPr lang="en-GB" altLang="en-US" sz="1400" dirty="0">
                <a:solidFill>
                  <a:srgbClr val="759239"/>
                </a:solidFill>
                <a:latin typeface="Tahoma" panose="020B0604030504040204" pitchFamily="34" charset="0"/>
                <a:ea typeface="Tahoma" panose="020B0604030504040204" pitchFamily="34" charset="0"/>
                <a:cs typeface="Tahoma" panose="020B0604030504040204" pitchFamily="34" charset="0"/>
              </a:rPr>
              <a:t>is an anabolic hormone; main effect </a:t>
            </a:r>
            <a:r>
              <a:rPr lang="en-GB" altLang="en-US" sz="1400" dirty="0" smtClean="0">
                <a:solidFill>
                  <a:srgbClr val="759239"/>
                </a:solidFill>
                <a:latin typeface="Tahoma" panose="020B0604030504040204" pitchFamily="34" charset="0"/>
                <a:ea typeface="Tahoma" panose="020B0604030504040204" pitchFamily="34" charset="0"/>
                <a:cs typeface="Tahoma" panose="020B0604030504040204" pitchFamily="34" charset="0"/>
              </a:rPr>
              <a:t>on: skeletal </a:t>
            </a:r>
            <a:r>
              <a:rPr lang="en-GB" altLang="en-US" sz="1400" dirty="0">
                <a:solidFill>
                  <a:srgbClr val="759239"/>
                </a:solidFill>
                <a:latin typeface="Tahoma" panose="020B0604030504040204" pitchFamily="34" charset="0"/>
                <a:ea typeface="Tahoma" panose="020B0604030504040204" pitchFamily="34" charset="0"/>
                <a:cs typeface="Tahoma" panose="020B0604030504040204" pitchFamily="34" charset="0"/>
              </a:rPr>
              <a:t>muscles, adipose tissue, liver (gluconeogenesis) no action on </a:t>
            </a:r>
            <a:r>
              <a:rPr lang="en-GB" altLang="en-US" sz="1400" dirty="0" smtClean="0">
                <a:solidFill>
                  <a:srgbClr val="759239"/>
                </a:solidFill>
                <a:latin typeface="Tahoma" panose="020B0604030504040204" pitchFamily="34" charset="0"/>
                <a:ea typeface="Tahoma" panose="020B0604030504040204" pitchFamily="34" charset="0"/>
                <a:cs typeface="Tahoma" panose="020B0604030504040204" pitchFamily="34" charset="0"/>
              </a:rPr>
              <a:t>brain.</a:t>
            </a:r>
          </a:p>
          <a:p>
            <a:pPr marL="285750" indent="-285750">
              <a:buClr>
                <a:schemeClr val="tx1"/>
              </a:buClr>
              <a:buFont typeface="Wingdings" charset="2"/>
              <a:buChar char="Ø"/>
              <a:defRPr lang="en-GB" altLang="en-US"/>
            </a:pPr>
            <a:r>
              <a:rPr lang="en-GB" altLang="en-US" sz="1400" dirty="0" smtClean="0">
                <a:solidFill>
                  <a:srgbClr val="759239"/>
                </a:solidFill>
                <a:latin typeface="Tahoma" panose="020B0604030504040204" pitchFamily="34" charset="0"/>
                <a:ea typeface="Tahoma" panose="020B0604030504040204" pitchFamily="34" charset="0"/>
                <a:cs typeface="Tahoma" panose="020B0604030504040204" pitchFamily="34" charset="0"/>
              </a:rPr>
              <a:t>GH</a:t>
            </a:r>
            <a:r>
              <a:rPr lang="en-GB" altLang="en-US" sz="1400" dirty="0">
                <a:solidFill>
                  <a:srgbClr val="759239"/>
                </a:solidFill>
                <a:latin typeface="Tahoma" panose="020B0604030504040204" pitchFamily="34" charset="0"/>
                <a:ea typeface="Tahoma" panose="020B0604030504040204" pitchFamily="34" charset="0"/>
                <a:cs typeface="Tahoma" panose="020B0604030504040204" pitchFamily="34" charset="0"/>
              </a:rPr>
              <a:t>, Glucagon are catabolic </a:t>
            </a:r>
            <a:r>
              <a:rPr lang="en-GB" altLang="en-US" sz="1400" dirty="0" smtClean="0">
                <a:solidFill>
                  <a:srgbClr val="759239"/>
                </a:solidFill>
                <a:latin typeface="Tahoma" panose="020B0604030504040204" pitchFamily="34" charset="0"/>
                <a:ea typeface="Tahoma" panose="020B0604030504040204" pitchFamily="34" charset="0"/>
                <a:cs typeface="Tahoma" panose="020B0604030504040204" pitchFamily="34" charset="0"/>
              </a:rPr>
              <a:t>hormones.</a:t>
            </a:r>
            <a:endParaRPr lang="en-GB" altLang="en-US" sz="1400" dirty="0">
              <a:solidFill>
                <a:srgbClr val="759239"/>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01633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9712"/>
          <p:cNvSpPr txBox="1"/>
          <p:nvPr/>
        </p:nvSpPr>
        <p:spPr>
          <a:xfrm>
            <a:off x="-450215" y="0"/>
            <a:ext cx="7758430" cy="571500"/>
          </a:xfrm>
          <a:prstGeom prst="rect">
            <a:avLst/>
          </a:prstGeom>
          <a:noFill/>
          <a:ln w="3175" cmpd="sng">
            <a:noFill/>
            <a:prstDash val="solid"/>
          </a:ln>
          <a:effectLst/>
          <a:extLst>
            <a:ext uri="{C572A759-6A51-4108-AA02-DFA0A04FC94B}">
              <ma14:wrappingTextBoxFlag xmlns="" xmlns:ma14="http://schemas.microsoft.com/office/mac/drawingml/2011/main"/>
            </a:ext>
          </a:ex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2400" b="1">
                <a:solidFill>
                  <a:srgbClr val="4A442A"/>
                </a:solidFill>
                <a:effectLst/>
                <a:latin typeface="Tahoma"/>
                <a:ea typeface="Weibei SC Bold"/>
                <a:cs typeface="Tahoma"/>
              </a:rPr>
              <a:t>Questions</a:t>
            </a:r>
            <a:endParaRPr lang="en-US" sz="1100">
              <a:effectLst/>
              <a:latin typeface="Calibri"/>
              <a:ea typeface="Calibri"/>
              <a:cs typeface="Arial"/>
            </a:endParaRPr>
          </a:p>
        </p:txBody>
      </p:sp>
      <p:cxnSp>
        <p:nvCxnSpPr>
          <p:cNvPr id="3" name="Straight Connector 2"/>
          <p:cNvCxnSpPr/>
          <p:nvPr/>
        </p:nvCxnSpPr>
        <p:spPr>
          <a:xfrm flipH="1">
            <a:off x="2585174" y="571500"/>
            <a:ext cx="1600200" cy="0"/>
          </a:xfrm>
          <a:prstGeom prst="line">
            <a:avLst/>
          </a:prstGeom>
          <a:noFill/>
          <a:ln w="3175" cap="flat" cmpd="sng" algn="ctr">
            <a:solidFill>
              <a:sysClr val="window" lastClr="FFFFFF">
                <a:lumMod val="50000"/>
              </a:sysClr>
            </a:solidFill>
            <a:prstDash val="solid"/>
            <a:headEnd type="none"/>
            <a:tailEnd type="none"/>
          </a:ln>
          <a:effectLst/>
        </p:spPr>
      </p:cxnSp>
      <p:sp>
        <p:nvSpPr>
          <p:cNvPr id="4" name="TextBox 3"/>
          <p:cNvSpPr txBox="1"/>
          <p:nvPr/>
        </p:nvSpPr>
        <p:spPr>
          <a:xfrm>
            <a:off x="287383" y="770709"/>
            <a:ext cx="5499463" cy="7494359"/>
          </a:xfrm>
          <a:prstGeom prst="rect">
            <a:avLst/>
          </a:prstGeom>
          <a:noFill/>
        </p:spPr>
        <p:txBody>
          <a:bodyPr wrap="square" rtlCol="0">
            <a:spAutoFit/>
          </a:bodyPr>
          <a:lstStyle/>
          <a:p>
            <a:r>
              <a:rPr lang="en-US" sz="1500" dirty="0">
                <a:latin typeface="Tahoma" charset="0"/>
                <a:ea typeface="Tahoma" charset="0"/>
                <a:cs typeface="Tahoma" charset="0"/>
              </a:rPr>
              <a:t>Q1: an 18 year-old male, previously healthy, came to the general practitioner with 1 month history of polydipsia and polyuria. No long-term medications are used. Random blood glucose concentration is 300 mg/</a:t>
            </a:r>
            <a:r>
              <a:rPr lang="en-US" sz="1500" dirty="0" err="1">
                <a:latin typeface="Tahoma" charset="0"/>
                <a:ea typeface="Tahoma" charset="0"/>
                <a:cs typeface="Tahoma" charset="0"/>
              </a:rPr>
              <a:t>dL</a:t>
            </a:r>
            <a:r>
              <a:rPr lang="en-US" sz="1500" dirty="0">
                <a:latin typeface="Tahoma" charset="0"/>
                <a:ea typeface="Tahoma" charset="0"/>
                <a:cs typeface="Tahoma" charset="0"/>
              </a:rPr>
              <a:t>. What is the most likely diagnosis?</a:t>
            </a:r>
          </a:p>
          <a:p>
            <a:pPr marL="342900" indent="-342900">
              <a:buFont typeface="+mj-lt"/>
              <a:buAutoNum type="alphaLcParenR"/>
            </a:pPr>
            <a:r>
              <a:rPr lang="en-US" sz="1500" dirty="0">
                <a:latin typeface="Tahoma" charset="0"/>
                <a:ea typeface="Tahoma" charset="0"/>
                <a:cs typeface="Tahoma" charset="0"/>
              </a:rPr>
              <a:t>Type 1 DM </a:t>
            </a:r>
          </a:p>
          <a:p>
            <a:pPr marL="342900" indent="-342900">
              <a:buFont typeface="+mj-lt"/>
              <a:buAutoNum type="alphaLcParenR"/>
            </a:pPr>
            <a:r>
              <a:rPr lang="en-US" sz="1500" dirty="0">
                <a:latin typeface="Tahoma" charset="0"/>
                <a:ea typeface="Tahoma" charset="0"/>
                <a:cs typeface="Tahoma" charset="0"/>
              </a:rPr>
              <a:t>Type 2 DM</a:t>
            </a:r>
          </a:p>
          <a:p>
            <a:pPr marL="342900" indent="-342900">
              <a:buFont typeface="+mj-lt"/>
              <a:buAutoNum type="alphaLcParenR"/>
            </a:pPr>
            <a:r>
              <a:rPr lang="en-US" sz="1500" dirty="0">
                <a:latin typeface="Tahoma" charset="0"/>
                <a:ea typeface="Tahoma" charset="0"/>
                <a:cs typeface="Tahoma" charset="0"/>
              </a:rPr>
              <a:t>Maturity-onset Diabetes of the Young (MODY</a:t>
            </a:r>
            <a:r>
              <a:rPr lang="en-US" sz="1500" dirty="0" smtClean="0">
                <a:latin typeface="Tahoma" charset="0"/>
                <a:ea typeface="Tahoma" charset="0"/>
                <a:cs typeface="Tahoma" charset="0"/>
              </a:rPr>
              <a:t>)</a:t>
            </a:r>
          </a:p>
          <a:p>
            <a:r>
              <a:rPr lang="en-US" sz="1000" dirty="0" err="1" smtClean="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Ans:C</a:t>
            </a:r>
            <a:endParaRPr lang="en-US" sz="1000" dirty="0">
              <a:solidFill>
                <a:schemeClr val="bg1">
                  <a:lumMod val="50000"/>
                </a:schemeClr>
              </a:solidFill>
            </a:endParaRPr>
          </a:p>
          <a:p>
            <a:endParaRPr lang="en-US" dirty="0"/>
          </a:p>
          <a:p>
            <a:r>
              <a:rPr lang="en-US" sz="1500" dirty="0">
                <a:latin typeface="Tahoma" charset="0"/>
                <a:ea typeface="Tahoma" charset="0"/>
                <a:cs typeface="Tahoma" charset="0"/>
              </a:rPr>
              <a:t>Q2: For patient in the previous Q ,what is the most likely genetic mutation he will have?</a:t>
            </a:r>
          </a:p>
          <a:p>
            <a:pPr marL="342900" indent="-342900">
              <a:buFont typeface="+mj-lt"/>
              <a:buAutoNum type="alphaLcParenR"/>
            </a:pPr>
            <a:r>
              <a:rPr lang="en-US" sz="1500" dirty="0" smtClean="0">
                <a:latin typeface="Tahoma" charset="0"/>
                <a:ea typeface="Tahoma" charset="0"/>
                <a:cs typeface="Tahoma" charset="0"/>
              </a:rPr>
              <a:t>RAS</a:t>
            </a:r>
            <a:endParaRPr lang="en-US" sz="1500" dirty="0">
              <a:latin typeface="Tahoma" charset="0"/>
              <a:ea typeface="Tahoma" charset="0"/>
              <a:cs typeface="Tahoma" charset="0"/>
            </a:endParaRPr>
          </a:p>
          <a:p>
            <a:pPr marL="342900" indent="-342900">
              <a:buFont typeface="+mj-lt"/>
              <a:buAutoNum type="alphaLcParenR"/>
            </a:pPr>
            <a:r>
              <a:rPr lang="en-US" sz="1500" dirty="0" smtClean="0">
                <a:latin typeface="Tahoma" charset="0"/>
                <a:ea typeface="Tahoma" charset="0"/>
                <a:cs typeface="Tahoma" charset="0"/>
              </a:rPr>
              <a:t>MEN2</a:t>
            </a:r>
            <a:endParaRPr lang="en-US" sz="1500" dirty="0">
              <a:latin typeface="Tahoma" charset="0"/>
              <a:ea typeface="Tahoma" charset="0"/>
              <a:cs typeface="Tahoma" charset="0"/>
            </a:endParaRPr>
          </a:p>
          <a:p>
            <a:pPr marL="342900" indent="-342900">
              <a:buFont typeface="+mj-lt"/>
              <a:buAutoNum type="alphaLcParenR"/>
            </a:pPr>
            <a:r>
              <a:rPr lang="en-US" sz="1500" dirty="0" smtClean="0">
                <a:latin typeface="Tahoma" charset="0"/>
                <a:ea typeface="Tahoma" charset="0"/>
                <a:cs typeface="Tahoma" charset="0"/>
              </a:rPr>
              <a:t>Hepatocyte </a:t>
            </a:r>
            <a:r>
              <a:rPr lang="en-US" sz="1500" dirty="0">
                <a:latin typeface="Tahoma" charset="0"/>
                <a:ea typeface="Tahoma" charset="0"/>
                <a:cs typeface="Tahoma" charset="0"/>
              </a:rPr>
              <a:t>Nuclear Factor 1</a:t>
            </a:r>
            <a:r>
              <a:rPr lang="el-GR" sz="1500" dirty="0">
                <a:latin typeface="Tahoma" charset="0"/>
                <a:ea typeface="Tahoma" charset="0"/>
                <a:cs typeface="Tahoma" charset="0"/>
              </a:rPr>
              <a:t>α</a:t>
            </a:r>
            <a:r>
              <a:rPr lang="en-US" sz="1500" dirty="0">
                <a:latin typeface="Tahoma" charset="0"/>
                <a:ea typeface="Tahoma" charset="0"/>
                <a:cs typeface="Tahoma" charset="0"/>
              </a:rPr>
              <a:t> </a:t>
            </a:r>
            <a:r>
              <a:rPr lang="en-US" sz="1500" dirty="0" smtClean="0">
                <a:latin typeface="Tahoma" charset="0"/>
                <a:ea typeface="Tahoma" charset="0"/>
                <a:cs typeface="Tahoma" charset="0"/>
              </a:rPr>
              <a:t>gene</a:t>
            </a:r>
          </a:p>
          <a:p>
            <a:r>
              <a:rPr lang="en-US" sz="1000" dirty="0" err="1" smtClean="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Ans:C</a:t>
            </a:r>
            <a:endParaRPr lang="ar-SA" sz="10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endParaRPr lang="en-US" dirty="0"/>
          </a:p>
          <a:p>
            <a:r>
              <a:rPr lang="en-US" sz="1500" dirty="0" smtClean="0">
                <a:latin typeface="Tahoma" charset="0"/>
                <a:ea typeface="Tahoma" charset="0"/>
                <a:cs typeface="Tahoma" charset="0"/>
              </a:rPr>
              <a:t>Q3: </a:t>
            </a:r>
            <a:r>
              <a:rPr lang="en-US" sz="1500" dirty="0">
                <a:latin typeface="Tahoma" charset="0"/>
                <a:ea typeface="Tahoma" charset="0"/>
                <a:cs typeface="Tahoma" charset="0"/>
              </a:rPr>
              <a:t>Khalid, a 68 year-old civil engineer. BMI: 35, he has a history of poorly controlled DM over the last 20 years. 2 days ago he died of a stroke affected the brainstem. What is suspected to see in pancreatic islets of Langerhans :</a:t>
            </a:r>
          </a:p>
          <a:p>
            <a:pPr marL="342900" indent="-342900">
              <a:buFont typeface="+mj-lt"/>
              <a:buAutoNum type="alphaLcParenR"/>
            </a:pPr>
            <a:r>
              <a:rPr lang="en-US" sz="1500" dirty="0">
                <a:latin typeface="Tahoma" charset="0"/>
                <a:ea typeface="Tahoma" charset="0"/>
                <a:cs typeface="Tahoma" charset="0"/>
              </a:rPr>
              <a:t>Beta cells destruction by autoantibodies </a:t>
            </a:r>
          </a:p>
          <a:p>
            <a:pPr marL="342900" indent="-342900">
              <a:buFont typeface="+mj-lt"/>
              <a:buAutoNum type="alphaLcParenR"/>
            </a:pPr>
            <a:r>
              <a:rPr lang="en-US" sz="1500" dirty="0">
                <a:latin typeface="Tahoma" charset="0"/>
                <a:ea typeface="Tahoma" charset="0"/>
                <a:cs typeface="Tahoma" charset="0"/>
              </a:rPr>
              <a:t>Insulitis </a:t>
            </a:r>
          </a:p>
          <a:p>
            <a:pPr marL="342900" indent="-342900">
              <a:buFont typeface="+mj-lt"/>
              <a:buAutoNum type="alphaLcParenR"/>
            </a:pPr>
            <a:r>
              <a:rPr lang="en-US" sz="1500" dirty="0">
                <a:latin typeface="Tahoma" charset="0"/>
                <a:ea typeface="Tahoma" charset="0"/>
                <a:cs typeface="Tahoma" charset="0"/>
              </a:rPr>
              <a:t>Islets replaced by Amyloid pink amorphous </a:t>
            </a:r>
            <a:r>
              <a:rPr lang="en-US" sz="1500" dirty="0" smtClean="0">
                <a:latin typeface="Tahoma" charset="0"/>
                <a:ea typeface="Tahoma" charset="0"/>
                <a:cs typeface="Tahoma" charset="0"/>
              </a:rPr>
              <a:t>material</a:t>
            </a:r>
          </a:p>
          <a:p>
            <a:r>
              <a:rPr lang="en-US" sz="1000" dirty="0" err="1" smtClean="0">
                <a:solidFill>
                  <a:schemeClr val="bg1">
                    <a:lumMod val="50000"/>
                  </a:schemeClr>
                </a:solidFill>
              </a:rPr>
              <a:t>Ans:C</a:t>
            </a:r>
            <a:endParaRPr lang="en-US" sz="1000" dirty="0" smtClean="0">
              <a:solidFill>
                <a:schemeClr val="bg1">
                  <a:lumMod val="50000"/>
                </a:schemeClr>
              </a:solidFill>
            </a:endParaRPr>
          </a:p>
          <a:p>
            <a:endParaRPr lang="en-US" sz="1000" dirty="0">
              <a:solidFill>
                <a:schemeClr val="bg1">
                  <a:lumMod val="50000"/>
                </a:schemeClr>
              </a:solidFill>
            </a:endParaRPr>
          </a:p>
          <a:p>
            <a:pPr>
              <a:defRPr lang="en-GB" altLang="en-US"/>
            </a:pPr>
            <a:r>
              <a:rPr lang="en-US" sz="1500" dirty="0" smtClean="0">
                <a:solidFill>
                  <a:schemeClr val="tx1">
                    <a:lumMod val="95000"/>
                    <a:lumOff val="5000"/>
                  </a:schemeClr>
                </a:solidFill>
                <a:latin typeface="Tahoma" charset="0"/>
                <a:ea typeface="Tahoma" charset="0"/>
                <a:cs typeface="Tahoma" charset="0"/>
              </a:rPr>
              <a:t>Q4: </a:t>
            </a:r>
            <a:r>
              <a:rPr lang="en-GB" altLang="en-US" sz="1500" dirty="0" smtClean="0">
                <a:latin typeface="Tahoma" panose="020B0604030504040204" pitchFamily="34" charset="0"/>
                <a:ea typeface="Tahoma" panose="020B0604030504040204" pitchFamily="34" charset="0"/>
                <a:cs typeface="Tahoma" panose="020B0604030504040204" pitchFamily="34" charset="0"/>
              </a:rPr>
              <a:t>Which </a:t>
            </a:r>
            <a:r>
              <a:rPr lang="en-GB" altLang="en-US" sz="1500" dirty="0">
                <a:latin typeface="Tahoma" panose="020B0604030504040204" pitchFamily="34" charset="0"/>
                <a:ea typeface="Tahoma" panose="020B0604030504040204" pitchFamily="34" charset="0"/>
                <a:cs typeface="Tahoma" panose="020B0604030504040204" pitchFamily="34" charset="0"/>
              </a:rPr>
              <a:t>of the following is right in DM?</a:t>
            </a:r>
          </a:p>
          <a:p>
            <a:pPr marL="342900" indent="-342900">
              <a:buFont typeface="+mj-lt"/>
              <a:buAutoNum type="alphaLcParenR"/>
              <a:defRPr lang="en-GB" altLang="en-US"/>
            </a:pPr>
            <a:r>
              <a:rPr lang="en-GB" altLang="en-US" sz="1500" dirty="0">
                <a:latin typeface="Tahoma" panose="020B0604030504040204" pitchFamily="34" charset="0"/>
                <a:ea typeface="Tahoma" panose="020B0604030504040204" pitchFamily="34" charset="0"/>
                <a:cs typeface="Tahoma" panose="020B0604030504040204" pitchFamily="34" charset="0"/>
              </a:rPr>
              <a:t>S</a:t>
            </a:r>
            <a:r>
              <a:rPr lang="en-GB" altLang="en-US" sz="1500" dirty="0" smtClean="0">
                <a:latin typeface="Tahoma" panose="020B0604030504040204" pitchFamily="34" charset="0"/>
                <a:ea typeface="Tahoma" panose="020B0604030504040204" pitchFamily="34" charset="0"/>
                <a:cs typeface="Tahoma" panose="020B0604030504040204" pitchFamily="34" charset="0"/>
              </a:rPr>
              <a:t>ingle </a:t>
            </a:r>
            <a:r>
              <a:rPr lang="en-GB" altLang="en-US" sz="1500" dirty="0">
                <a:latin typeface="Tahoma" panose="020B0604030504040204" pitchFamily="34" charset="0"/>
                <a:ea typeface="Tahoma" panose="020B0604030504040204" pitchFamily="34" charset="0"/>
                <a:cs typeface="Tahoma" panose="020B0604030504040204" pitchFamily="34" charset="0"/>
              </a:rPr>
              <a:t>disease due to </a:t>
            </a:r>
            <a:r>
              <a:rPr lang="en-GB" altLang="en-US" sz="1500" dirty="0" err="1">
                <a:latin typeface="Tahoma" panose="020B0604030504040204" pitchFamily="34" charset="0"/>
                <a:ea typeface="Tahoma" panose="020B0604030504040204" pitchFamily="34" charset="0"/>
                <a:cs typeface="Tahoma" panose="020B0604030504040204" pitchFamily="34" charset="0"/>
              </a:rPr>
              <a:t>hyperglycemia</a:t>
            </a:r>
            <a:endParaRPr lang="en-GB" altLang="en-US" sz="15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mj-lt"/>
              <a:buAutoNum type="alphaLcParenR"/>
              <a:defRPr lang="en-GB" altLang="en-US"/>
            </a:pPr>
            <a:r>
              <a:rPr lang="en-GB" altLang="en-US" sz="1500" dirty="0">
                <a:latin typeface="Tahoma" panose="020B0604030504040204" pitchFamily="34" charset="0"/>
                <a:ea typeface="Tahoma" panose="020B0604030504040204" pitchFamily="34" charset="0"/>
                <a:cs typeface="Tahoma" panose="020B0604030504040204" pitchFamily="34" charset="0"/>
              </a:rPr>
              <a:t>D</a:t>
            </a:r>
            <a:r>
              <a:rPr lang="en-GB" altLang="en-US" sz="1500" dirty="0" smtClean="0">
                <a:latin typeface="Tahoma" panose="020B0604030504040204" pitchFamily="34" charset="0"/>
                <a:ea typeface="Tahoma" panose="020B0604030504040204" pitchFamily="34" charset="0"/>
                <a:cs typeface="Tahoma" panose="020B0604030504040204" pitchFamily="34" charset="0"/>
              </a:rPr>
              <a:t>elta </a:t>
            </a:r>
            <a:r>
              <a:rPr lang="en-GB" altLang="en-US" sz="1500" dirty="0">
                <a:latin typeface="Tahoma" panose="020B0604030504040204" pitchFamily="34" charset="0"/>
                <a:ea typeface="Tahoma" panose="020B0604030504040204" pitchFamily="34" charset="0"/>
                <a:cs typeface="Tahoma" panose="020B0604030504040204" pitchFamily="34" charset="0"/>
              </a:rPr>
              <a:t>cells are </a:t>
            </a:r>
            <a:r>
              <a:rPr lang="en-GB" altLang="en-US" sz="1500" dirty="0" err="1">
                <a:latin typeface="Tahoma" panose="020B0604030504040204" pitchFamily="34" charset="0"/>
                <a:ea typeface="Tahoma" panose="020B0604030504040204" pitchFamily="34" charset="0"/>
                <a:cs typeface="Tahoma" panose="020B0604030504040204" pitchFamily="34" charset="0"/>
              </a:rPr>
              <a:t>hypofunctioning</a:t>
            </a:r>
            <a:r>
              <a:rPr lang="en-GB" altLang="en-US" sz="1500" dirty="0">
                <a:latin typeface="Tahoma" panose="020B0604030504040204" pitchFamily="34" charset="0"/>
                <a:ea typeface="Tahoma" panose="020B0604030504040204" pitchFamily="34" charset="0"/>
                <a:cs typeface="Tahoma" panose="020B0604030504040204" pitchFamily="34" charset="0"/>
              </a:rPr>
              <a:t>.</a:t>
            </a:r>
          </a:p>
          <a:p>
            <a:pPr marL="342900" indent="-342900">
              <a:buFont typeface="+mj-lt"/>
              <a:buAutoNum type="alphaLcParenR"/>
              <a:defRPr lang="en-GB" altLang="en-US"/>
            </a:pPr>
            <a:r>
              <a:rPr lang="en-GB" altLang="en-US" sz="1500" dirty="0" err="1">
                <a:latin typeface="Tahoma" panose="020B0604030504040204" pitchFamily="34" charset="0"/>
                <a:ea typeface="Tahoma" panose="020B0604030504040204" pitchFamily="34" charset="0"/>
                <a:cs typeface="Tahoma" panose="020B0604030504040204" pitchFamily="34" charset="0"/>
              </a:rPr>
              <a:t>C</a:t>
            </a:r>
            <a:r>
              <a:rPr lang="en-GB" altLang="en-US" sz="1500" dirty="0" err="1" smtClean="0">
                <a:latin typeface="Tahoma" panose="020B0604030504040204" pitchFamily="34" charset="0"/>
                <a:ea typeface="Tahoma" panose="020B0604030504040204" pitchFamily="34" charset="0"/>
                <a:cs typeface="Tahoma" panose="020B0604030504040204" pitchFamily="34" charset="0"/>
              </a:rPr>
              <a:t>uased</a:t>
            </a:r>
            <a:r>
              <a:rPr lang="en-GB" altLang="en-US" sz="1500" dirty="0" smtClean="0">
                <a:latin typeface="Tahoma" panose="020B0604030504040204" pitchFamily="34" charset="0"/>
                <a:ea typeface="Tahoma" panose="020B0604030504040204" pitchFamily="34" charset="0"/>
                <a:cs typeface="Tahoma" panose="020B0604030504040204" pitchFamily="34" charset="0"/>
              </a:rPr>
              <a:t> </a:t>
            </a:r>
            <a:r>
              <a:rPr lang="en-GB" altLang="en-US" sz="1500" dirty="0">
                <a:latin typeface="Tahoma" panose="020B0604030504040204" pitchFamily="34" charset="0"/>
                <a:ea typeface="Tahoma" panose="020B0604030504040204" pitchFamily="34" charset="0"/>
                <a:cs typeface="Tahoma" panose="020B0604030504040204" pitchFamily="34" charset="0"/>
              </a:rPr>
              <a:t>by decrease in insulin </a:t>
            </a:r>
            <a:r>
              <a:rPr lang="en-GB" altLang="en-US" sz="1500" dirty="0" smtClean="0">
                <a:latin typeface="Tahoma" panose="020B0604030504040204" pitchFamily="34" charset="0"/>
                <a:ea typeface="Tahoma" panose="020B0604030504040204" pitchFamily="34" charset="0"/>
                <a:cs typeface="Tahoma" panose="020B0604030504040204" pitchFamily="34" charset="0"/>
              </a:rPr>
              <a:t>action</a:t>
            </a:r>
            <a:endParaRPr lang="en-GB" altLang="en-US" sz="15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mj-lt"/>
              <a:buAutoNum type="alphaLcParenR"/>
              <a:defRPr lang="en-GB" altLang="en-US"/>
            </a:pPr>
            <a:r>
              <a:rPr lang="en-GB" altLang="en-US" sz="1500" dirty="0">
                <a:latin typeface="Tahoma" panose="020B0604030504040204" pitchFamily="34" charset="0"/>
                <a:ea typeface="Tahoma" panose="020B0604030504040204" pitchFamily="34" charset="0"/>
                <a:cs typeface="Tahoma" panose="020B0604030504040204" pitchFamily="34" charset="0"/>
              </a:rPr>
              <a:t>T</a:t>
            </a:r>
            <a:r>
              <a:rPr lang="en-GB" altLang="en-US" sz="1500" dirty="0" smtClean="0">
                <a:latin typeface="Tahoma" panose="020B0604030504040204" pitchFamily="34" charset="0"/>
                <a:ea typeface="Tahoma" panose="020B0604030504040204" pitchFamily="34" charset="0"/>
                <a:cs typeface="Tahoma" panose="020B0604030504040204" pitchFamily="34" charset="0"/>
              </a:rPr>
              <a:t>he patient </a:t>
            </a:r>
            <a:r>
              <a:rPr lang="en-GB" altLang="en-US" sz="1500" dirty="0">
                <a:latin typeface="Tahoma" panose="020B0604030504040204" pitchFamily="34" charset="0"/>
                <a:ea typeface="Tahoma" panose="020B0604030504040204" pitchFamily="34" charset="0"/>
                <a:cs typeface="Tahoma" panose="020B0604030504040204" pitchFamily="34" charset="0"/>
              </a:rPr>
              <a:t>could </a:t>
            </a:r>
            <a:r>
              <a:rPr lang="en-GB" altLang="en-US" sz="1500" dirty="0" err="1">
                <a:latin typeface="Tahoma" panose="020B0604030504040204" pitchFamily="34" charset="0"/>
                <a:ea typeface="Tahoma" panose="020B0604030504040204" pitchFamily="34" charset="0"/>
                <a:cs typeface="Tahoma" panose="020B0604030504040204" pitchFamily="34" charset="0"/>
              </a:rPr>
              <a:t>develope</a:t>
            </a:r>
            <a:r>
              <a:rPr lang="en-GB" altLang="en-US" sz="1500" dirty="0">
                <a:latin typeface="Tahoma" panose="020B0604030504040204" pitchFamily="34" charset="0"/>
                <a:ea typeface="Tahoma" panose="020B0604030504040204" pitchFamily="34" charset="0"/>
                <a:cs typeface="Tahoma" panose="020B0604030504040204" pitchFamily="34" charset="0"/>
              </a:rPr>
              <a:t> </a:t>
            </a:r>
            <a:r>
              <a:rPr lang="en-GB" altLang="en-US" sz="1500" dirty="0" err="1" smtClean="0">
                <a:latin typeface="Tahoma" panose="020B0604030504040204" pitchFamily="34" charset="0"/>
                <a:ea typeface="Tahoma" panose="020B0604030504040204" pitchFamily="34" charset="0"/>
                <a:cs typeface="Tahoma" panose="020B0604030504040204" pitchFamily="34" charset="0"/>
              </a:rPr>
              <a:t>hypotention</a:t>
            </a:r>
            <a:endParaRPr lang="en-GB" altLang="en-US" sz="1500" dirty="0" smtClean="0">
              <a:latin typeface="Tahoma" panose="020B0604030504040204" pitchFamily="34" charset="0"/>
              <a:ea typeface="Tahoma" panose="020B0604030504040204" pitchFamily="34" charset="0"/>
              <a:cs typeface="Tahoma" panose="020B0604030504040204" pitchFamily="34" charset="0"/>
            </a:endParaRPr>
          </a:p>
          <a:p>
            <a:pPr>
              <a:defRPr lang="en-GB" altLang="en-US"/>
            </a:pPr>
            <a:r>
              <a:rPr lang="en-GB" altLang="en-US" sz="1000" dirty="0" err="1" smtClean="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Ans:C</a:t>
            </a:r>
            <a:endParaRPr lang="en-GB" altLang="en-US" sz="10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endParaRPr lang="en-US" sz="1500" dirty="0">
              <a:solidFill>
                <a:schemeClr val="bg1">
                  <a:lumMod val="50000"/>
                </a:schemeClr>
              </a:solidFill>
            </a:endParaRPr>
          </a:p>
        </p:txBody>
      </p:sp>
    </p:spTree>
    <p:extLst>
      <p:ext uri="{BB962C8B-B14F-4D97-AF65-F5344CB8AC3E}">
        <p14:creationId xmlns:p14="http://schemas.microsoft.com/office/powerpoint/2010/main" val="9239893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6754" y="235131"/>
            <a:ext cx="6230983" cy="7340471"/>
          </a:xfrm>
          <a:prstGeom prst="rect">
            <a:avLst/>
          </a:prstGeom>
          <a:noFill/>
        </p:spPr>
        <p:txBody>
          <a:bodyPr wrap="square" rtlCol="0">
            <a:spAutoFit/>
          </a:bodyPr>
          <a:lstStyle/>
          <a:p>
            <a:r>
              <a:rPr lang="en-US" sz="1500" dirty="0" smtClean="0">
                <a:latin typeface="Tahoma" charset="0"/>
                <a:ea typeface="Tahoma" charset="0"/>
                <a:cs typeface="Tahoma" charset="0"/>
              </a:rPr>
              <a:t>Q5: What </a:t>
            </a:r>
            <a:r>
              <a:rPr lang="en-US" sz="1500" dirty="0">
                <a:latin typeface="Tahoma" charset="0"/>
                <a:ea typeface="Tahoma" charset="0"/>
                <a:cs typeface="Tahoma" charset="0"/>
              </a:rPr>
              <a:t>are the genes involved in developing diabetes type 1</a:t>
            </a:r>
            <a:r>
              <a:rPr lang="en-US" sz="1500" dirty="0" smtClean="0">
                <a:latin typeface="Tahoma" charset="0"/>
                <a:ea typeface="Tahoma" charset="0"/>
                <a:cs typeface="Tahoma" charset="0"/>
              </a:rPr>
              <a:t>?</a:t>
            </a:r>
          </a:p>
          <a:p>
            <a:pPr marL="342900" indent="-342900">
              <a:buFont typeface="+mj-lt"/>
              <a:buAutoNum type="alphaLcParenR"/>
            </a:pPr>
            <a:r>
              <a:rPr lang="en-US" sz="1500" dirty="0" smtClean="0">
                <a:latin typeface="Tahoma" charset="0"/>
                <a:ea typeface="Tahoma" charset="0"/>
                <a:cs typeface="Tahoma" charset="0"/>
              </a:rPr>
              <a:t>HLA-DR3</a:t>
            </a:r>
            <a:r>
              <a:rPr lang="en-US" sz="1500" dirty="0">
                <a:latin typeface="Tahoma" charset="0"/>
                <a:ea typeface="Tahoma" charset="0"/>
                <a:cs typeface="Tahoma" charset="0"/>
              </a:rPr>
              <a:t>.</a:t>
            </a:r>
          </a:p>
          <a:p>
            <a:pPr marL="342900" indent="-342900">
              <a:buFont typeface="+mj-lt"/>
              <a:buAutoNum type="alphaLcParenR"/>
            </a:pPr>
            <a:r>
              <a:rPr lang="en-US" sz="1500" dirty="0" smtClean="0">
                <a:latin typeface="Tahoma" charset="0"/>
                <a:ea typeface="Tahoma" charset="0"/>
                <a:cs typeface="Tahoma" charset="0"/>
              </a:rPr>
              <a:t>HLA-DR4</a:t>
            </a:r>
            <a:r>
              <a:rPr lang="en-US" sz="1500" dirty="0">
                <a:latin typeface="Tahoma" charset="0"/>
                <a:ea typeface="Tahoma" charset="0"/>
                <a:cs typeface="Tahoma" charset="0"/>
              </a:rPr>
              <a:t>.</a:t>
            </a:r>
          </a:p>
          <a:p>
            <a:pPr marL="342900" indent="-342900">
              <a:buFont typeface="+mj-lt"/>
              <a:buAutoNum type="alphaLcParenR"/>
            </a:pPr>
            <a:r>
              <a:rPr lang="en-US" sz="1500" dirty="0" smtClean="0">
                <a:latin typeface="Tahoma" charset="0"/>
                <a:ea typeface="Tahoma" charset="0"/>
                <a:cs typeface="Tahoma" charset="0"/>
              </a:rPr>
              <a:t>HLA-DR7</a:t>
            </a:r>
            <a:r>
              <a:rPr lang="en-US" sz="1500" dirty="0">
                <a:latin typeface="Tahoma" charset="0"/>
                <a:ea typeface="Tahoma" charset="0"/>
                <a:cs typeface="Tahoma" charset="0"/>
              </a:rPr>
              <a:t>.</a:t>
            </a:r>
          </a:p>
          <a:p>
            <a:pPr marL="342900" indent="-342900">
              <a:buFont typeface="+mj-lt"/>
              <a:buAutoNum type="alphaLcParenR"/>
            </a:pPr>
            <a:r>
              <a:rPr lang="en-US" sz="1500" dirty="0" smtClean="0">
                <a:latin typeface="Tahoma" charset="0"/>
                <a:ea typeface="Tahoma" charset="0"/>
                <a:cs typeface="Tahoma" charset="0"/>
              </a:rPr>
              <a:t>A </a:t>
            </a:r>
            <a:r>
              <a:rPr lang="en-US" sz="1500" dirty="0">
                <a:latin typeface="Tahoma" charset="0"/>
                <a:ea typeface="Tahoma" charset="0"/>
                <a:cs typeface="Tahoma" charset="0"/>
              </a:rPr>
              <a:t>&amp; B. </a:t>
            </a:r>
          </a:p>
          <a:p>
            <a:r>
              <a:rPr lang="en-US" sz="1000" dirty="0" err="1" smtClean="0">
                <a:solidFill>
                  <a:schemeClr val="bg1">
                    <a:lumMod val="50000"/>
                  </a:schemeClr>
                </a:solidFill>
                <a:latin typeface="Tahoma" charset="0"/>
                <a:ea typeface="Tahoma" charset="0"/>
                <a:cs typeface="Tahoma" charset="0"/>
              </a:rPr>
              <a:t>Ans:D</a:t>
            </a:r>
            <a:endParaRPr lang="en-US" sz="1000" dirty="0">
              <a:solidFill>
                <a:schemeClr val="bg1">
                  <a:lumMod val="50000"/>
                </a:schemeClr>
              </a:solidFill>
              <a:latin typeface="Tahoma" charset="0"/>
              <a:ea typeface="Tahoma" charset="0"/>
              <a:cs typeface="Tahoma" charset="0"/>
            </a:endParaRPr>
          </a:p>
          <a:p>
            <a:r>
              <a:rPr lang="en-US" sz="1500" dirty="0">
                <a:latin typeface="Tahoma" charset="0"/>
                <a:ea typeface="Tahoma" charset="0"/>
                <a:cs typeface="Tahoma" charset="0"/>
              </a:rPr>
              <a:t/>
            </a:r>
            <a:br>
              <a:rPr lang="en-US" sz="1500" dirty="0">
                <a:latin typeface="Tahoma" charset="0"/>
                <a:ea typeface="Tahoma" charset="0"/>
                <a:cs typeface="Tahoma" charset="0"/>
              </a:rPr>
            </a:br>
            <a:endParaRPr lang="en-US" sz="1500" dirty="0">
              <a:latin typeface="Tahoma" charset="0"/>
              <a:ea typeface="Tahoma" charset="0"/>
              <a:cs typeface="Tahoma" charset="0"/>
            </a:endParaRPr>
          </a:p>
          <a:p>
            <a:r>
              <a:rPr lang="en-US" sz="1500" dirty="0" smtClean="0">
                <a:latin typeface="Tahoma" charset="0"/>
                <a:ea typeface="Tahoma" charset="0"/>
                <a:cs typeface="Tahoma" charset="0"/>
              </a:rPr>
              <a:t>Q6: </a:t>
            </a:r>
            <a:r>
              <a:rPr lang="en-US" sz="1500" dirty="0">
                <a:latin typeface="Tahoma" charset="0"/>
                <a:ea typeface="Tahoma" charset="0"/>
                <a:cs typeface="Tahoma" charset="0"/>
              </a:rPr>
              <a:t>What are the defects recognized in diabetes type 2?</a:t>
            </a:r>
          </a:p>
          <a:p>
            <a:pPr marL="342900" indent="-342900">
              <a:buFont typeface="+mj-lt"/>
              <a:buAutoNum type="alphaLcParenR"/>
            </a:pPr>
            <a:r>
              <a:rPr lang="en-US" sz="1500" dirty="0" smtClean="0">
                <a:latin typeface="Tahoma" charset="0"/>
                <a:ea typeface="Tahoma" charset="0"/>
                <a:cs typeface="Tahoma" charset="0"/>
              </a:rPr>
              <a:t>Insulin </a:t>
            </a:r>
            <a:r>
              <a:rPr lang="en-US" sz="1500" dirty="0">
                <a:latin typeface="Tahoma" charset="0"/>
                <a:ea typeface="Tahoma" charset="0"/>
                <a:cs typeface="Tahoma" charset="0"/>
              </a:rPr>
              <a:t>resistance. </a:t>
            </a:r>
          </a:p>
          <a:p>
            <a:pPr marL="342900" indent="-342900">
              <a:buFont typeface="+mj-lt"/>
              <a:buAutoNum type="alphaLcParenR"/>
            </a:pPr>
            <a:r>
              <a:rPr lang="en-US" sz="1500" dirty="0" smtClean="0">
                <a:latin typeface="Tahoma" charset="0"/>
                <a:ea typeface="Tahoma" charset="0"/>
                <a:cs typeface="Tahoma" charset="0"/>
              </a:rPr>
              <a:t>Destruction </a:t>
            </a:r>
            <a:r>
              <a:rPr lang="en-US" sz="1500" dirty="0">
                <a:latin typeface="Tahoma" charset="0"/>
                <a:ea typeface="Tahoma" charset="0"/>
                <a:cs typeface="Tahoma" charset="0"/>
              </a:rPr>
              <a:t>of Beta cells by autoantibodies.</a:t>
            </a:r>
          </a:p>
          <a:p>
            <a:pPr marL="342900" indent="-342900">
              <a:buFont typeface="+mj-lt"/>
              <a:buAutoNum type="alphaLcParenR"/>
            </a:pPr>
            <a:r>
              <a:rPr lang="en-US" sz="1500" dirty="0" smtClean="0">
                <a:latin typeface="Tahoma" charset="0"/>
                <a:ea typeface="Tahoma" charset="0"/>
                <a:cs typeface="Tahoma" charset="0"/>
              </a:rPr>
              <a:t>Beta </a:t>
            </a:r>
            <a:r>
              <a:rPr lang="en-US" sz="1500" dirty="0">
                <a:latin typeface="Tahoma" charset="0"/>
                <a:ea typeface="Tahoma" charset="0"/>
                <a:cs typeface="Tahoma" charset="0"/>
              </a:rPr>
              <a:t>cells dysfunction.  </a:t>
            </a:r>
          </a:p>
          <a:p>
            <a:pPr marL="342900" indent="-342900">
              <a:buFont typeface="+mj-lt"/>
              <a:buAutoNum type="alphaLcParenR"/>
            </a:pPr>
            <a:r>
              <a:rPr lang="en-US" sz="1500" dirty="0" smtClean="0">
                <a:latin typeface="Tahoma" charset="0"/>
                <a:ea typeface="Tahoma" charset="0"/>
                <a:cs typeface="Tahoma" charset="0"/>
              </a:rPr>
              <a:t>A </a:t>
            </a:r>
            <a:r>
              <a:rPr lang="en-US" sz="1500" dirty="0">
                <a:latin typeface="Tahoma" charset="0"/>
                <a:ea typeface="Tahoma" charset="0"/>
                <a:cs typeface="Tahoma" charset="0"/>
              </a:rPr>
              <a:t>&amp; </a:t>
            </a:r>
            <a:r>
              <a:rPr lang="en-US" sz="1500" dirty="0" smtClean="0">
                <a:latin typeface="Tahoma" charset="0"/>
                <a:ea typeface="Tahoma" charset="0"/>
                <a:cs typeface="Tahoma" charset="0"/>
              </a:rPr>
              <a:t>C</a:t>
            </a:r>
          </a:p>
          <a:p>
            <a:r>
              <a:rPr lang="en-US" sz="1000" dirty="0" err="1" smtClean="0">
                <a:solidFill>
                  <a:schemeClr val="bg1">
                    <a:lumMod val="50000"/>
                  </a:schemeClr>
                </a:solidFill>
                <a:latin typeface="Tahoma" charset="0"/>
                <a:ea typeface="Tahoma" charset="0"/>
                <a:cs typeface="Tahoma" charset="0"/>
              </a:rPr>
              <a:t>Ans:D</a:t>
            </a:r>
            <a:endParaRPr lang="en-US" sz="1000" dirty="0" smtClean="0">
              <a:solidFill>
                <a:schemeClr val="bg1">
                  <a:lumMod val="50000"/>
                </a:schemeClr>
              </a:solidFill>
              <a:latin typeface="Tahoma" charset="0"/>
              <a:ea typeface="Tahoma" charset="0"/>
              <a:cs typeface="Tahoma" charset="0"/>
            </a:endParaRPr>
          </a:p>
          <a:p>
            <a:pPr marL="342900" indent="-342900">
              <a:buFont typeface="+mj-lt"/>
              <a:buAutoNum type="alphaLcParenR"/>
            </a:pPr>
            <a:endParaRPr lang="en-US" sz="1000" dirty="0">
              <a:solidFill>
                <a:schemeClr val="bg1">
                  <a:lumMod val="50000"/>
                </a:schemeClr>
              </a:solidFill>
              <a:latin typeface="Tahoma" charset="0"/>
              <a:ea typeface="Tahoma" charset="0"/>
              <a:cs typeface="Tahoma" charset="0"/>
            </a:endParaRPr>
          </a:p>
          <a:p>
            <a:pPr marL="342900" indent="-342900">
              <a:buFont typeface="+mj-lt"/>
              <a:buAutoNum type="alphaLcParenR"/>
            </a:pPr>
            <a:endParaRPr lang="en-US" sz="1000" dirty="0" smtClean="0">
              <a:solidFill>
                <a:schemeClr val="bg1">
                  <a:lumMod val="50000"/>
                </a:schemeClr>
              </a:solidFill>
              <a:latin typeface="Tahoma" charset="0"/>
              <a:ea typeface="Tahoma" charset="0"/>
              <a:cs typeface="Tahoma" charset="0"/>
            </a:endParaRPr>
          </a:p>
          <a:p>
            <a:pPr marL="342900" indent="-342900">
              <a:buFont typeface="+mj-lt"/>
              <a:buAutoNum type="alphaLcParenR"/>
            </a:pPr>
            <a:endParaRPr lang="en-US" sz="1000" dirty="0">
              <a:solidFill>
                <a:schemeClr val="bg1">
                  <a:lumMod val="50000"/>
                </a:schemeClr>
              </a:solidFill>
              <a:latin typeface="Tahoma" charset="0"/>
              <a:ea typeface="Tahoma" charset="0"/>
              <a:cs typeface="Tahoma" charset="0"/>
            </a:endParaRPr>
          </a:p>
          <a:p>
            <a:r>
              <a:rPr lang="en-US" sz="1500" dirty="0" smtClean="0">
                <a:latin typeface="Tahoma" panose="020B0604030504040204" pitchFamily="34" charset="0"/>
                <a:ea typeface="Tahoma" panose="020B0604030504040204" pitchFamily="34" charset="0"/>
                <a:cs typeface="Tahoma" panose="020B0604030504040204" pitchFamily="34" charset="0"/>
              </a:rPr>
              <a:t>Q7:What </a:t>
            </a:r>
            <a:r>
              <a:rPr lang="en-US" sz="1500" dirty="0">
                <a:latin typeface="Tahoma" panose="020B0604030504040204" pitchFamily="34" charset="0"/>
                <a:ea typeface="Tahoma" panose="020B0604030504040204" pitchFamily="34" charset="0"/>
                <a:cs typeface="Tahoma" panose="020B0604030504040204" pitchFamily="34" charset="0"/>
              </a:rPr>
              <a:t>is primary cause of diabetic complication including retinopathy , nephropathy and peripheral neuropathy:</a:t>
            </a:r>
          </a:p>
          <a:p>
            <a:pPr marL="342900" indent="-342900">
              <a:buFont typeface="+mj-lt"/>
              <a:buAutoNum type="alphaLcParenR"/>
            </a:pPr>
            <a:r>
              <a:rPr lang="en-US" sz="1500" dirty="0">
                <a:latin typeface="Tahoma" panose="020B0604030504040204" pitchFamily="34" charset="0"/>
                <a:ea typeface="Tahoma" panose="020B0604030504040204" pitchFamily="34" charset="0"/>
                <a:cs typeface="Tahoma" panose="020B0604030504040204" pitchFamily="34" charset="0"/>
              </a:rPr>
              <a:t>Low immunity</a:t>
            </a:r>
          </a:p>
          <a:p>
            <a:pPr marL="342900" indent="-342900">
              <a:buFont typeface="+mj-lt"/>
              <a:buAutoNum type="alphaLcParenR"/>
            </a:pPr>
            <a:r>
              <a:rPr lang="en-US" sz="1500" dirty="0" err="1">
                <a:latin typeface="Tahoma" panose="020B0604030504040204" pitchFamily="34" charset="0"/>
                <a:ea typeface="Tahoma" panose="020B0604030504040204" pitchFamily="34" charset="0"/>
                <a:cs typeface="Tahoma" panose="020B0604030504040204" pitchFamily="34" charset="0"/>
              </a:rPr>
              <a:t>Microangiopathy</a:t>
            </a:r>
            <a:endParaRPr lang="en-US" sz="15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mj-lt"/>
              <a:buAutoNum type="alphaLcParenR"/>
            </a:pPr>
            <a:r>
              <a:rPr lang="en-US" sz="1500" dirty="0">
                <a:latin typeface="Tahoma" panose="020B0604030504040204" pitchFamily="34" charset="0"/>
                <a:ea typeface="Tahoma" panose="020B0604030504040204" pitchFamily="34" charset="0"/>
                <a:cs typeface="Tahoma" panose="020B0604030504040204" pitchFamily="34" charset="0"/>
              </a:rPr>
              <a:t>Atheroma</a:t>
            </a:r>
          </a:p>
          <a:p>
            <a:pPr marL="342900" indent="-342900">
              <a:buFont typeface="+mj-lt"/>
              <a:buAutoNum type="alphaLcParenR"/>
            </a:pPr>
            <a:r>
              <a:rPr lang="en-US" sz="1500" dirty="0">
                <a:latin typeface="Tahoma" panose="020B0604030504040204" pitchFamily="34" charset="0"/>
                <a:ea typeface="Tahoma" panose="020B0604030504040204" pitchFamily="34" charset="0"/>
                <a:cs typeface="Tahoma" panose="020B0604030504040204" pitchFamily="34" charset="0"/>
              </a:rPr>
              <a:t>Systemic </a:t>
            </a:r>
            <a:r>
              <a:rPr lang="en-US" sz="1500" dirty="0" smtClean="0">
                <a:latin typeface="Tahoma" panose="020B0604030504040204" pitchFamily="34" charset="0"/>
                <a:ea typeface="Tahoma" panose="020B0604030504040204" pitchFamily="34" charset="0"/>
                <a:cs typeface="Tahoma" panose="020B0604030504040204" pitchFamily="34" charset="0"/>
              </a:rPr>
              <a:t>disturbances</a:t>
            </a:r>
          </a:p>
          <a:p>
            <a:r>
              <a:rPr lang="en-US" sz="1000" dirty="0" err="1" smtClean="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Ans:B</a:t>
            </a:r>
            <a:endParaRPr lang="en-US" sz="10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endParaRPr lang="en-US" sz="1500" dirty="0" smtClean="0">
              <a:latin typeface="Tahoma" panose="020B0604030504040204" pitchFamily="34" charset="0"/>
              <a:ea typeface="Tahoma" panose="020B0604030504040204" pitchFamily="34" charset="0"/>
              <a:cs typeface="Tahoma" panose="020B0604030504040204" pitchFamily="34" charset="0"/>
            </a:endParaRPr>
          </a:p>
          <a:p>
            <a:r>
              <a:rPr lang="en-US" sz="1500" dirty="0" smtClean="0">
                <a:latin typeface="Tahoma" panose="020B0604030504040204" pitchFamily="34" charset="0"/>
                <a:ea typeface="Tahoma" panose="020B0604030504040204" pitchFamily="34" charset="0"/>
                <a:cs typeface="Tahoma" panose="020B0604030504040204" pitchFamily="34" charset="0"/>
              </a:rPr>
              <a:t>Q8:What </a:t>
            </a:r>
            <a:r>
              <a:rPr lang="en-US" sz="1500" dirty="0">
                <a:latin typeface="Tahoma" panose="020B0604030504040204" pitchFamily="34" charset="0"/>
                <a:ea typeface="Tahoma" panose="020B0604030504040204" pitchFamily="34" charset="0"/>
                <a:cs typeface="Tahoma" panose="020B0604030504040204" pitchFamily="34" charset="0"/>
              </a:rPr>
              <a:t>is the most frequent pattern of involvement in neuropathy?</a:t>
            </a:r>
          </a:p>
          <a:p>
            <a:pPr marL="342900" indent="-342900">
              <a:buFont typeface="+mj-lt"/>
              <a:buAutoNum type="alphaUcPeriod"/>
            </a:pPr>
            <a:r>
              <a:rPr lang="en-US" sz="1500" dirty="0">
                <a:latin typeface="Tahoma" panose="020B0604030504040204" pitchFamily="34" charset="0"/>
                <a:ea typeface="Tahoma" panose="020B0604030504040204" pitchFamily="34" charset="0"/>
                <a:cs typeface="Tahoma" panose="020B0604030504040204" pitchFamily="34" charset="0"/>
              </a:rPr>
              <a:t>Peripheral symmetric neuropathy</a:t>
            </a:r>
          </a:p>
          <a:p>
            <a:pPr marL="342900" indent="-342900">
              <a:buFont typeface="+mj-lt"/>
              <a:buAutoNum type="alphaUcPeriod"/>
            </a:pPr>
            <a:r>
              <a:rPr lang="en-US" sz="1500" dirty="0">
                <a:latin typeface="Tahoma" panose="020B0604030504040204" pitchFamily="34" charset="0"/>
                <a:ea typeface="Tahoma" panose="020B0604030504040204" pitchFamily="34" charset="0"/>
                <a:cs typeface="Tahoma" panose="020B0604030504040204" pitchFamily="34" charset="0"/>
              </a:rPr>
              <a:t>Peripheral asymmetric neuropathy</a:t>
            </a:r>
          </a:p>
          <a:p>
            <a:pPr marL="342900" indent="-342900">
              <a:buFont typeface="+mj-lt"/>
              <a:buAutoNum type="alphaUcPeriod"/>
            </a:pPr>
            <a:r>
              <a:rPr lang="en-US" sz="1500" dirty="0" err="1">
                <a:latin typeface="Tahoma" panose="020B0604030504040204" pitchFamily="34" charset="0"/>
                <a:ea typeface="Tahoma" panose="020B0604030504040204" pitchFamily="34" charset="0"/>
                <a:cs typeface="Tahoma" panose="020B0604030504040204" pitchFamily="34" charset="0"/>
              </a:rPr>
              <a:t>Mononeuropathy</a:t>
            </a:r>
            <a:endParaRPr lang="en-US" sz="15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mj-lt"/>
              <a:buAutoNum type="alphaUcPeriod"/>
            </a:pPr>
            <a:r>
              <a:rPr lang="en-US" sz="1500" dirty="0">
                <a:latin typeface="Tahoma" panose="020B0604030504040204" pitchFamily="34" charset="0"/>
                <a:ea typeface="Tahoma" panose="020B0604030504040204" pitchFamily="34" charset="0"/>
                <a:cs typeface="Tahoma" panose="020B0604030504040204" pitchFamily="34" charset="0"/>
              </a:rPr>
              <a:t>Autonomic </a:t>
            </a:r>
            <a:r>
              <a:rPr lang="en-US" sz="1500" dirty="0" smtClean="0">
                <a:latin typeface="Tahoma" panose="020B0604030504040204" pitchFamily="34" charset="0"/>
                <a:ea typeface="Tahoma" panose="020B0604030504040204" pitchFamily="34" charset="0"/>
                <a:cs typeface="Tahoma" panose="020B0604030504040204" pitchFamily="34" charset="0"/>
              </a:rPr>
              <a:t>neuropathy</a:t>
            </a:r>
          </a:p>
          <a:p>
            <a:r>
              <a:rPr lang="en-US" sz="1000" dirty="0" err="1" smtClean="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Ans:A</a:t>
            </a:r>
            <a:endParaRPr lang="en-US" sz="1000" dirty="0">
              <a:solidFill>
                <a:schemeClr val="bg1">
                  <a:lumMod val="50000"/>
                </a:schemeClr>
              </a:solidFill>
              <a:latin typeface="Tahoma" charset="0"/>
              <a:ea typeface="Tahoma" charset="0"/>
              <a:cs typeface="Tahoma" charset="0"/>
            </a:endParaRPr>
          </a:p>
          <a:p>
            <a:r>
              <a:rPr lang="en-US" dirty="0"/>
              <a:t/>
            </a:r>
            <a:br>
              <a:rPr lang="en-US" dirty="0"/>
            </a:br>
            <a:endParaRPr lang="en-US" dirty="0"/>
          </a:p>
        </p:txBody>
      </p:sp>
    </p:spTree>
    <p:extLst>
      <p:ext uri="{BB962C8B-B14F-4D97-AF65-F5344CB8AC3E}">
        <p14:creationId xmlns:p14="http://schemas.microsoft.com/office/powerpoint/2010/main" val="13613182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9"/>
          <p:cNvSpPr txBox="1"/>
          <p:nvPr/>
        </p:nvSpPr>
        <p:spPr>
          <a:xfrm>
            <a:off x="193040" y="195918"/>
            <a:ext cx="6471920" cy="73850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x-none" sz="1800" b="1">
                <a:effectLst/>
                <a:latin typeface="Calibri"/>
                <a:ea typeface="Calibri"/>
                <a:cs typeface="Calibri Light"/>
              </a:rPr>
              <a:t>حسبي </a:t>
            </a:r>
            <a:r>
              <a:rPr lang="x-none" sz="1800" b="1">
                <a:solidFill>
                  <a:srgbClr val="FF0000"/>
                </a:solidFill>
                <a:effectLst/>
                <a:latin typeface="Calibri"/>
                <a:ea typeface="Calibri"/>
                <a:cs typeface="Calibri Light"/>
              </a:rPr>
              <a:t>الله</a:t>
            </a:r>
            <a:r>
              <a:rPr lang="x-none" sz="1800" b="1">
                <a:effectLst/>
                <a:latin typeface="Calibri"/>
                <a:ea typeface="Calibri"/>
                <a:cs typeface="Calibri Light"/>
              </a:rPr>
              <a:t> لا إله إلَّا هو عليه توكلت وهو رب العرش العظيم.</a:t>
            </a:r>
            <a:endParaRPr lang="en-US" sz="1100">
              <a:effectLst/>
              <a:latin typeface="Calibri"/>
              <a:ea typeface="Calibri"/>
              <a:cs typeface="Arial"/>
            </a:endParaRPr>
          </a:p>
        </p:txBody>
      </p:sp>
      <p:sp>
        <p:nvSpPr>
          <p:cNvPr id="3" name="Text Box 52247"/>
          <p:cNvSpPr txBox="1"/>
          <p:nvPr/>
        </p:nvSpPr>
        <p:spPr>
          <a:xfrm>
            <a:off x="3783965" y="1458967"/>
            <a:ext cx="2695575" cy="1985645"/>
          </a:xfrm>
          <a:prstGeom prst="rect">
            <a:avLst/>
          </a:prstGeom>
          <a:noFill/>
          <a:ln w="6350">
            <a:noFill/>
          </a:ln>
        </p:spPr>
        <p:txBody>
          <a:bodyPr rot="0" spcFirstLastPara="0" vert="horz" wrap="square" lIns="91440" tIns="45720" rIns="91440" bIns="45720" numCol="1" spcCol="0" rtlCol="1" fromWordArt="0" anchor="t" anchorCtr="0" forceAA="0" compatLnSpc="1">
            <a:prstTxWarp prst="textNoShape">
              <a:avLst/>
            </a:prstTxWarp>
            <a:noAutofit/>
          </a:bodyPr>
          <a:lstStyle/>
          <a:p>
            <a:pPr marL="0" marR="0" algn="ctr">
              <a:lnSpc>
                <a:spcPct val="115000"/>
              </a:lnSpc>
              <a:spcBef>
                <a:spcPts val="0"/>
              </a:spcBef>
              <a:spcAft>
                <a:spcPts val="1000"/>
              </a:spcAft>
            </a:pPr>
            <a:r>
              <a:rPr lang="x-none" sz="1800" b="1" dirty="0">
                <a:effectLst/>
                <a:latin typeface="Calibri"/>
                <a:ea typeface="Calibri"/>
                <a:cs typeface="Calibri Light"/>
              </a:rPr>
              <a:t>القادة</a:t>
            </a:r>
            <a:endParaRPr lang="en-US" sz="1100" dirty="0">
              <a:effectLst/>
              <a:latin typeface="Calibri"/>
              <a:ea typeface="Calibri"/>
              <a:cs typeface="Arial"/>
            </a:endParaRPr>
          </a:p>
          <a:p>
            <a:pPr marL="342900" marR="0" lvl="0" indent="-342900" algn="l">
              <a:lnSpc>
                <a:spcPct val="115000"/>
              </a:lnSpc>
              <a:spcBef>
                <a:spcPts val="0"/>
              </a:spcBef>
              <a:spcAft>
                <a:spcPts val="0"/>
              </a:spcAft>
              <a:buFont typeface="Wingdings"/>
              <a:buChar char=""/>
            </a:pPr>
            <a:r>
              <a:rPr lang="x-none" sz="1400" b="1" dirty="0" smtClean="0">
                <a:effectLst/>
                <a:latin typeface="Calibri"/>
                <a:ea typeface="Calibri"/>
                <a:cs typeface="Calibri Light"/>
              </a:rPr>
              <a:t>حنين </a:t>
            </a:r>
            <a:r>
              <a:rPr lang="x-none" sz="1400" b="1" dirty="0">
                <a:effectLst/>
                <a:latin typeface="Calibri"/>
                <a:ea typeface="Calibri"/>
                <a:cs typeface="Calibri Light"/>
              </a:rPr>
              <a:t>السبكي</a:t>
            </a:r>
            <a:endParaRPr lang="en-US" sz="1100" dirty="0">
              <a:effectLst/>
              <a:latin typeface="Calibri"/>
              <a:ea typeface="Calibri"/>
              <a:cs typeface="Arial"/>
            </a:endParaRPr>
          </a:p>
          <a:p>
            <a:pPr marL="342900" marR="0" lvl="0" indent="-342900" algn="l">
              <a:lnSpc>
                <a:spcPct val="115000"/>
              </a:lnSpc>
              <a:spcBef>
                <a:spcPts val="0"/>
              </a:spcBef>
              <a:spcAft>
                <a:spcPts val="1000"/>
              </a:spcAft>
              <a:buFont typeface="Wingdings"/>
              <a:buChar char=""/>
            </a:pPr>
            <a:r>
              <a:rPr lang="x-none" sz="1400" b="1" dirty="0">
                <a:effectLst/>
                <a:latin typeface="Calibri"/>
                <a:ea typeface="Calibri"/>
                <a:cs typeface="Calibri Light"/>
              </a:rPr>
              <a:t>عبدالله أبو عمارة</a:t>
            </a:r>
            <a:endParaRPr lang="en-US" sz="1100" dirty="0">
              <a:effectLst/>
              <a:latin typeface="Calibri"/>
              <a:ea typeface="Calibri"/>
              <a:cs typeface="Arial"/>
            </a:endParaRPr>
          </a:p>
          <a:p>
            <a:pPr marL="0" marR="0">
              <a:lnSpc>
                <a:spcPct val="115000"/>
              </a:lnSpc>
              <a:spcBef>
                <a:spcPts val="0"/>
              </a:spcBef>
              <a:spcAft>
                <a:spcPts val="0"/>
              </a:spcAft>
            </a:pPr>
            <a:r>
              <a:rPr lang="x-none" sz="1800" b="1" dirty="0">
                <a:solidFill>
                  <a:srgbClr val="000000"/>
                </a:solidFill>
                <a:effectLst/>
                <a:latin typeface="Calibri"/>
                <a:ea typeface="Times New Roman"/>
                <a:cs typeface="Calibri Light"/>
              </a:rPr>
              <a:t> </a:t>
            </a:r>
            <a:endParaRPr lang="en-US" sz="1100" dirty="0">
              <a:effectLst/>
              <a:latin typeface="Calibri"/>
              <a:ea typeface="Calibri"/>
              <a:cs typeface="Arial"/>
            </a:endParaRPr>
          </a:p>
          <a:p>
            <a:pPr marL="0" marR="0">
              <a:lnSpc>
                <a:spcPct val="115000"/>
              </a:lnSpc>
              <a:spcBef>
                <a:spcPts val="0"/>
              </a:spcBef>
              <a:spcAft>
                <a:spcPts val="0"/>
              </a:spcAft>
            </a:pPr>
            <a:r>
              <a:rPr lang="x-none" sz="1800" b="1" dirty="0">
                <a:solidFill>
                  <a:srgbClr val="000000"/>
                </a:solidFill>
                <a:effectLst/>
                <a:latin typeface="Calibri"/>
                <a:ea typeface="Times New Roman"/>
                <a:cs typeface="Calibri Light"/>
              </a:rPr>
              <a:t> </a:t>
            </a:r>
            <a:endParaRPr lang="en-US" sz="1100" dirty="0">
              <a:effectLst/>
              <a:latin typeface="Calibri"/>
              <a:ea typeface="Calibri"/>
              <a:cs typeface="Arial"/>
            </a:endParaRPr>
          </a:p>
          <a:p>
            <a:pPr marL="0" marR="0">
              <a:lnSpc>
                <a:spcPct val="115000"/>
              </a:lnSpc>
              <a:spcBef>
                <a:spcPts val="0"/>
              </a:spcBef>
              <a:spcAft>
                <a:spcPts val="0"/>
              </a:spcAft>
            </a:pPr>
            <a:r>
              <a:rPr lang="en-US" sz="1000" b="1" dirty="0">
                <a:effectLst/>
                <a:latin typeface="Calibri Light"/>
                <a:ea typeface="Calibri"/>
                <a:cs typeface="Arial"/>
              </a:rPr>
              <a:t> </a:t>
            </a:r>
            <a:endParaRPr lang="en-US" sz="1100" dirty="0">
              <a:effectLst/>
              <a:latin typeface="Calibri"/>
              <a:ea typeface="Calibri"/>
              <a:cs typeface="Arial"/>
            </a:endParaRPr>
          </a:p>
          <a:p>
            <a:pPr marL="0" marR="0" algn="ctr">
              <a:lnSpc>
                <a:spcPct val="115000"/>
              </a:lnSpc>
              <a:spcBef>
                <a:spcPts val="0"/>
              </a:spcBef>
              <a:spcAft>
                <a:spcPts val="1000"/>
              </a:spcAft>
            </a:pPr>
            <a:r>
              <a:rPr lang="en-US" sz="1800" b="1" dirty="0">
                <a:effectLst/>
                <a:latin typeface="Calibri Light"/>
                <a:ea typeface="Calibri"/>
                <a:cs typeface="Arial"/>
              </a:rPr>
              <a:t> </a:t>
            </a:r>
            <a:endParaRPr lang="en-US" sz="1100" dirty="0">
              <a:effectLst/>
              <a:latin typeface="Calibri"/>
              <a:ea typeface="Calibri"/>
              <a:cs typeface="Arial"/>
            </a:endParaRPr>
          </a:p>
        </p:txBody>
      </p:sp>
      <p:sp>
        <p:nvSpPr>
          <p:cNvPr id="4" name="Text Box 6"/>
          <p:cNvSpPr txBox="1"/>
          <p:nvPr/>
        </p:nvSpPr>
        <p:spPr>
          <a:xfrm>
            <a:off x="378460" y="1408802"/>
            <a:ext cx="3181350" cy="34436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90170" marR="0" algn="ctr">
              <a:lnSpc>
                <a:spcPct val="115000"/>
              </a:lnSpc>
              <a:spcBef>
                <a:spcPts val="0"/>
              </a:spcBef>
              <a:spcAft>
                <a:spcPts val="1000"/>
              </a:spcAft>
            </a:pPr>
            <a:r>
              <a:rPr lang="x-none" sz="1800" b="1" dirty="0" smtClean="0">
                <a:effectLst/>
                <a:latin typeface="Calibri"/>
                <a:ea typeface="Calibri"/>
                <a:cs typeface="Calibri Light"/>
              </a:rPr>
              <a:t>الأعضاء</a:t>
            </a:r>
            <a:endParaRPr lang="en-US" sz="1800" b="1" dirty="0" smtClean="0">
              <a:effectLst/>
              <a:latin typeface="Calibri"/>
              <a:ea typeface="Calibri"/>
              <a:cs typeface="Calibri Light"/>
            </a:endParaRPr>
          </a:p>
          <a:p>
            <a:pPr marL="375920" marR="0" indent="-285750">
              <a:lnSpc>
                <a:spcPct val="115000"/>
              </a:lnSpc>
              <a:spcBef>
                <a:spcPts val="0"/>
              </a:spcBef>
              <a:spcAft>
                <a:spcPts val="1000"/>
              </a:spcAft>
              <a:buFont typeface="Wingdings" charset="2"/>
              <a:buChar char="§"/>
            </a:pPr>
            <a:r>
              <a:rPr lang="ar-SA" sz="1400" b="1" dirty="0" smtClean="0">
                <a:latin typeface="Calibri"/>
                <a:ea typeface="Calibri"/>
                <a:cs typeface="Calibri Light"/>
              </a:rPr>
              <a:t>نوف العماري </a:t>
            </a:r>
          </a:p>
          <a:p>
            <a:pPr marL="375920" marR="0" indent="-285750">
              <a:lnSpc>
                <a:spcPct val="115000"/>
              </a:lnSpc>
              <a:spcBef>
                <a:spcPts val="0"/>
              </a:spcBef>
              <a:spcAft>
                <a:spcPts val="1000"/>
              </a:spcAft>
              <a:buFont typeface="Wingdings" charset="2"/>
              <a:buChar char="§"/>
            </a:pPr>
            <a:r>
              <a:rPr lang="ar-SA" sz="1400" b="1" dirty="0" smtClean="0">
                <a:latin typeface="Calibri"/>
                <a:ea typeface="Calibri"/>
                <a:cs typeface="Calibri Light"/>
              </a:rPr>
              <a:t>ابتسام المطيري</a:t>
            </a:r>
          </a:p>
          <a:p>
            <a:pPr marL="375920" marR="0" indent="-285750">
              <a:lnSpc>
                <a:spcPct val="115000"/>
              </a:lnSpc>
              <a:spcBef>
                <a:spcPts val="0"/>
              </a:spcBef>
              <a:spcAft>
                <a:spcPts val="1000"/>
              </a:spcAft>
              <a:buFont typeface="Wingdings" charset="2"/>
              <a:buChar char="§"/>
            </a:pPr>
            <a:r>
              <a:rPr lang="ar-SA" sz="1400" b="1" dirty="0" smtClean="0">
                <a:effectLst/>
                <a:latin typeface="Calibri"/>
                <a:ea typeface="Calibri"/>
                <a:cs typeface="Calibri Light"/>
              </a:rPr>
              <a:t>فاطمة الطاسا</a:t>
            </a:r>
            <a:r>
              <a:rPr lang="ar-SA" sz="1400" b="1" dirty="0" smtClean="0">
                <a:latin typeface="Calibri"/>
                <a:ea typeface="Calibri"/>
                <a:cs typeface="Calibri Light"/>
              </a:rPr>
              <a:t>ن </a:t>
            </a:r>
          </a:p>
          <a:p>
            <a:pPr marL="375920" marR="0" indent="-285750">
              <a:lnSpc>
                <a:spcPct val="115000"/>
              </a:lnSpc>
              <a:spcBef>
                <a:spcPts val="0"/>
              </a:spcBef>
              <a:spcAft>
                <a:spcPts val="1000"/>
              </a:spcAft>
              <a:buFont typeface="Wingdings" charset="2"/>
              <a:buChar char="§"/>
            </a:pPr>
            <a:r>
              <a:rPr lang="ar-SA" sz="1400" b="1" dirty="0" smtClean="0">
                <a:effectLst/>
                <a:latin typeface="Calibri"/>
                <a:ea typeface="Calibri"/>
                <a:cs typeface="Calibri Light"/>
              </a:rPr>
              <a:t>جواهر الخيال </a:t>
            </a:r>
          </a:p>
          <a:p>
            <a:pPr marL="375920" marR="0" indent="-285750">
              <a:lnSpc>
                <a:spcPct val="115000"/>
              </a:lnSpc>
              <a:spcBef>
                <a:spcPts val="0"/>
              </a:spcBef>
              <a:spcAft>
                <a:spcPts val="1000"/>
              </a:spcAft>
              <a:buFont typeface="Wingdings" charset="2"/>
              <a:buChar char="§"/>
            </a:pPr>
            <a:r>
              <a:rPr lang="ar-SA" sz="1400" b="1" dirty="0" smtClean="0">
                <a:latin typeface="Calibri"/>
                <a:ea typeface="Calibri"/>
                <a:cs typeface="Calibri Light"/>
              </a:rPr>
              <a:t>أمل القرني </a:t>
            </a:r>
          </a:p>
          <a:p>
            <a:pPr marL="375920" marR="0" indent="-285750">
              <a:lnSpc>
                <a:spcPct val="115000"/>
              </a:lnSpc>
              <a:spcBef>
                <a:spcPts val="0"/>
              </a:spcBef>
              <a:spcAft>
                <a:spcPts val="1000"/>
              </a:spcAft>
              <a:buFont typeface="Wingdings" charset="2"/>
              <a:buChar char="§"/>
            </a:pPr>
            <a:r>
              <a:rPr lang="ar-SA" sz="1400" b="1" dirty="0" smtClean="0">
                <a:effectLst/>
                <a:latin typeface="Calibri"/>
                <a:ea typeface="Calibri"/>
                <a:cs typeface="Calibri Light"/>
              </a:rPr>
              <a:t>أميرة نيازي </a:t>
            </a:r>
          </a:p>
          <a:p>
            <a:pPr marL="375920" marR="0" indent="-285750">
              <a:lnSpc>
                <a:spcPct val="115000"/>
              </a:lnSpc>
              <a:spcBef>
                <a:spcPts val="0"/>
              </a:spcBef>
              <a:spcAft>
                <a:spcPts val="1000"/>
              </a:spcAft>
              <a:buFont typeface="Wingdings" charset="2"/>
              <a:buChar char="§"/>
            </a:pPr>
            <a:r>
              <a:rPr lang="ar-SA" sz="1400" b="1" dirty="0" smtClean="0">
                <a:latin typeface="Calibri"/>
                <a:ea typeface="Calibri"/>
                <a:cs typeface="Calibri Light"/>
              </a:rPr>
              <a:t>دعاء وليد </a:t>
            </a:r>
          </a:p>
          <a:p>
            <a:pPr marL="375920" marR="0" indent="-285750">
              <a:lnSpc>
                <a:spcPct val="115000"/>
              </a:lnSpc>
              <a:spcBef>
                <a:spcPts val="0"/>
              </a:spcBef>
              <a:spcAft>
                <a:spcPts val="1000"/>
              </a:spcAft>
              <a:buFont typeface="Wingdings" charset="2"/>
              <a:buChar char="§"/>
            </a:pPr>
            <a:r>
              <a:rPr lang="ar-SA" sz="1400" b="1" dirty="0" smtClean="0">
                <a:effectLst/>
                <a:latin typeface="Calibri"/>
                <a:ea typeface="Calibri"/>
                <a:cs typeface="Calibri Light"/>
              </a:rPr>
              <a:t>رنيم الغامدي </a:t>
            </a:r>
          </a:p>
          <a:p>
            <a:pPr marL="375920" marR="0" indent="-285750">
              <a:lnSpc>
                <a:spcPct val="115000"/>
              </a:lnSpc>
              <a:spcBef>
                <a:spcPts val="0"/>
              </a:spcBef>
              <a:spcAft>
                <a:spcPts val="1000"/>
              </a:spcAft>
              <a:buFont typeface="Wingdings" charset="2"/>
              <a:buChar char="§"/>
            </a:pPr>
            <a:r>
              <a:rPr lang="ar-SA" sz="1400" b="1" dirty="0" smtClean="0">
                <a:latin typeface="Calibri"/>
                <a:ea typeface="Calibri"/>
                <a:cs typeface="Calibri Light"/>
              </a:rPr>
              <a:t>لمى التميمي </a:t>
            </a:r>
          </a:p>
          <a:p>
            <a:pPr marL="375920" marR="0" indent="-285750">
              <a:lnSpc>
                <a:spcPct val="115000"/>
              </a:lnSpc>
              <a:spcBef>
                <a:spcPts val="0"/>
              </a:spcBef>
              <a:spcAft>
                <a:spcPts val="1000"/>
              </a:spcAft>
              <a:buFont typeface="Wingdings" charset="2"/>
              <a:buChar char="§"/>
            </a:pPr>
            <a:r>
              <a:rPr lang="ar-SA" sz="1400" b="1" dirty="0" smtClean="0">
                <a:effectLst/>
                <a:latin typeface="Calibri"/>
                <a:ea typeface="Calibri"/>
                <a:cs typeface="Calibri Light"/>
              </a:rPr>
              <a:t>ريما الشايع </a:t>
            </a:r>
            <a:endParaRPr lang="en-US" sz="1400" b="1" dirty="0">
              <a:effectLst/>
              <a:latin typeface="Calibri"/>
              <a:ea typeface="Calibri"/>
              <a:cs typeface="Arial"/>
            </a:endParaRPr>
          </a:p>
          <a:p>
            <a:pPr marL="457200" marR="0" algn="r">
              <a:lnSpc>
                <a:spcPct val="115000"/>
              </a:lnSpc>
              <a:spcBef>
                <a:spcPts val="0"/>
              </a:spcBef>
              <a:spcAft>
                <a:spcPts val="1000"/>
              </a:spcAft>
            </a:pPr>
            <a:r>
              <a:rPr lang="en-US" sz="1000" b="1" dirty="0">
                <a:effectLst/>
                <a:latin typeface="Calibri Light"/>
                <a:ea typeface="Calibri"/>
                <a:cs typeface="Arial"/>
              </a:rPr>
              <a:t> </a:t>
            </a:r>
            <a:endParaRPr lang="en-US" sz="1100" dirty="0">
              <a:effectLst/>
              <a:latin typeface="Calibri"/>
              <a:ea typeface="Calibri"/>
              <a:cs typeface="Arial"/>
            </a:endParaRPr>
          </a:p>
        </p:txBody>
      </p:sp>
      <p:sp>
        <p:nvSpPr>
          <p:cNvPr id="5" name="Rectangle 4"/>
          <p:cNvSpPr/>
          <p:nvPr/>
        </p:nvSpPr>
        <p:spPr>
          <a:xfrm>
            <a:off x="2030186" y="5682295"/>
            <a:ext cx="2962275" cy="1092200"/>
          </a:xfrm>
          <a:prstGeom prst="rect">
            <a:avLst/>
          </a:prstGeom>
          <a:noFill/>
          <a:ln>
            <a:noFill/>
          </a:ln>
          <a:effectLst/>
        </p:spPr>
        <p:txBody>
          <a:bodyPr rot="0" spcFirstLastPara="0" vert="horz" wrap="square" lIns="91440" tIns="45720" rIns="91440" bIns="45720" numCol="1" spcCol="0" rtlCol="1" fromWordArt="0" anchor="ctr" anchorCtr="0" forceAA="0" compatLnSpc="1">
            <a:prstTxWarp prst="textNoShape">
              <a:avLst/>
            </a:prstTxWarp>
            <a:noAutofit/>
          </a:bodyPr>
          <a:lstStyle/>
          <a:p>
            <a:pPr marL="0" marR="0" algn="ctr">
              <a:lnSpc>
                <a:spcPct val="115000"/>
              </a:lnSpc>
              <a:spcBef>
                <a:spcPts val="0"/>
              </a:spcBef>
              <a:spcAft>
                <a:spcPts val="1000"/>
              </a:spcAft>
            </a:pPr>
            <a:r>
              <a:rPr lang="en-US" sz="1800" b="1" u="none" strike="noStrike" dirty="0">
                <a:solidFill>
                  <a:srgbClr val="0070C0"/>
                </a:solidFill>
                <a:effectLst/>
                <a:latin typeface="Tahoma"/>
                <a:ea typeface="Calibri"/>
                <a:cs typeface="Tahoma"/>
                <a:hlinkClick r:id="rId2"/>
              </a:rPr>
              <a:t>Editing File</a:t>
            </a:r>
            <a:endParaRPr lang="en-US" sz="1100" dirty="0">
              <a:effectLst/>
              <a:latin typeface="Calibri"/>
              <a:ea typeface="Calibri"/>
              <a:cs typeface="Arial"/>
            </a:endParaRPr>
          </a:p>
          <a:p>
            <a:pPr marL="0" marR="0" algn="ctr">
              <a:lnSpc>
                <a:spcPct val="115000"/>
              </a:lnSpc>
              <a:spcBef>
                <a:spcPts val="0"/>
              </a:spcBef>
              <a:spcAft>
                <a:spcPts val="1000"/>
              </a:spcAft>
            </a:pPr>
            <a:r>
              <a:rPr lang="en-US" sz="1400" b="1" dirty="0">
                <a:solidFill>
                  <a:srgbClr val="0070C0"/>
                </a:solidFill>
                <a:effectLst/>
                <a:latin typeface="Tahoma"/>
                <a:ea typeface="Calibri"/>
                <a:cs typeface="Tahoma"/>
              </a:rPr>
              <a:t>Email: </a:t>
            </a:r>
            <a:r>
              <a:rPr lang="en-US" sz="1400" dirty="0">
                <a:solidFill>
                  <a:srgbClr val="0070C0"/>
                </a:solidFill>
                <a:effectLst/>
                <a:latin typeface="Tahoma"/>
                <a:ea typeface="Calibri"/>
                <a:cs typeface="Tahoma"/>
              </a:rPr>
              <a:t>pathology436@gmail.com</a:t>
            </a:r>
            <a:r>
              <a:rPr lang="en-US" sz="1400" b="1" dirty="0">
                <a:solidFill>
                  <a:srgbClr val="0070C0"/>
                </a:solidFill>
                <a:effectLst/>
                <a:latin typeface="Tahoma"/>
                <a:ea typeface="Calibri"/>
                <a:cs typeface="Tahoma"/>
              </a:rPr>
              <a:t> Twitter: </a:t>
            </a:r>
            <a:r>
              <a:rPr lang="en-US" sz="1400" dirty="0">
                <a:solidFill>
                  <a:srgbClr val="0070C0"/>
                </a:solidFill>
                <a:effectLst/>
                <a:latin typeface="Tahoma"/>
                <a:ea typeface="Calibri"/>
                <a:cs typeface="Tahoma"/>
              </a:rPr>
              <a:t>@pathology436</a:t>
            </a:r>
            <a:endParaRPr lang="en-US" sz="1100" dirty="0">
              <a:effectLst/>
              <a:latin typeface="Calibri"/>
              <a:ea typeface="Calibri"/>
              <a:cs typeface="Arial"/>
            </a:endParaRPr>
          </a:p>
        </p:txBody>
      </p:sp>
      <p:sp>
        <p:nvSpPr>
          <p:cNvPr id="6" name="Text Box 29707"/>
          <p:cNvSpPr txBox="1"/>
          <p:nvPr/>
        </p:nvSpPr>
        <p:spPr>
          <a:xfrm>
            <a:off x="302578" y="8696584"/>
            <a:ext cx="6252845" cy="37592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400" b="1">
                <a:solidFill>
                  <a:srgbClr val="0070C0"/>
                </a:solidFill>
                <a:effectLst/>
                <a:latin typeface="Tahoma"/>
                <a:ea typeface="Calibri"/>
                <a:cs typeface="Tahoma"/>
              </a:rPr>
              <a:t>References: </a:t>
            </a:r>
            <a:r>
              <a:rPr lang="en-US" sz="1400">
                <a:solidFill>
                  <a:srgbClr val="0070C0"/>
                </a:solidFill>
                <a:effectLst/>
                <a:latin typeface="Tahoma"/>
                <a:ea typeface="Calibri"/>
                <a:cs typeface="Tahoma"/>
              </a:rPr>
              <a:t>Doctor’s slides + notes, Robbins basic pathology </a:t>
            </a:r>
            <a:r>
              <a:rPr lang="x-none" sz="1400">
                <a:solidFill>
                  <a:srgbClr val="0070C0"/>
                </a:solidFill>
                <a:effectLst/>
                <a:latin typeface="Tahoma"/>
                <a:ea typeface="Calibri"/>
                <a:cs typeface="Tahoma"/>
              </a:rPr>
              <a:t>10</a:t>
            </a:r>
            <a:r>
              <a:rPr lang="en-US" sz="1400" baseline="30000">
                <a:solidFill>
                  <a:srgbClr val="0070C0"/>
                </a:solidFill>
                <a:effectLst/>
                <a:latin typeface="Tahoma"/>
                <a:ea typeface="Calibri"/>
                <a:cs typeface="Tahoma"/>
              </a:rPr>
              <a:t>th </a:t>
            </a:r>
            <a:r>
              <a:rPr lang="en-US" sz="1400">
                <a:solidFill>
                  <a:srgbClr val="0070C0"/>
                </a:solidFill>
                <a:effectLst/>
                <a:latin typeface="Tahoma"/>
                <a:ea typeface="Calibri"/>
                <a:cs typeface="Tahoma"/>
              </a:rPr>
              <a:t>edition.</a:t>
            </a:r>
            <a:endParaRPr lang="en-US" sz="1100">
              <a:effectLst/>
              <a:ea typeface="Calibri"/>
              <a:cs typeface="Arial"/>
            </a:endParaRPr>
          </a:p>
        </p:txBody>
      </p:sp>
      <p:cxnSp>
        <p:nvCxnSpPr>
          <p:cNvPr id="7" name="Straight Connector 6"/>
          <p:cNvCxnSpPr/>
          <p:nvPr/>
        </p:nvCxnSpPr>
        <p:spPr>
          <a:xfrm flipH="1">
            <a:off x="2731453" y="8538469"/>
            <a:ext cx="1600200" cy="0"/>
          </a:xfrm>
          <a:prstGeom prst="line">
            <a:avLst/>
          </a:prstGeom>
          <a:noFill/>
          <a:ln w="3175" cap="flat" cmpd="sng" algn="ctr">
            <a:solidFill>
              <a:schemeClr val="tx1">
                <a:lumMod val="50000"/>
                <a:lumOff val="50000"/>
              </a:schemeClr>
            </a:solidFill>
            <a:prstDash val="solid"/>
            <a:headEnd type="none"/>
            <a:tailEnd type="none"/>
          </a:ln>
          <a:effectLst/>
        </p:spPr>
      </p:cxnSp>
      <p:pic>
        <p:nvPicPr>
          <p:cNvPr id="8" name="Picture 7"/>
          <p:cNvPicPr/>
          <p:nvPr/>
        </p:nvPicPr>
        <p:blipFill rotWithShape="1">
          <a:blip r:embed="rId3">
            <a:extLst>
              <a:ext uri="{BEBA8EAE-BF5A-486C-A8C5-ECC9F3942E4B}">
                <a14:imgProps xmlns:a14="http://schemas.microsoft.com/office/drawing/2010/main">
                  <a14:imgLayer r:embed="rId4">
                    <a14:imgEffect>
                      <a14:backgroundRemoval t="0" b="63462" l="20349" r="77907"/>
                    </a14:imgEffect>
                  </a14:imgLayer>
                </a14:imgProps>
              </a:ext>
              <a:ext uri="{28A0092B-C50C-407E-A947-70E740481C1C}">
                <a14:useLocalDpi xmlns:a14="http://schemas.microsoft.com/office/drawing/2010/main" val="0"/>
              </a:ext>
            </a:extLst>
          </a:blip>
          <a:srcRect l="20834" r="25085" b="30602"/>
          <a:stretch/>
        </p:blipFill>
        <p:spPr bwMode="auto">
          <a:xfrm>
            <a:off x="2969259" y="6741736"/>
            <a:ext cx="1122680" cy="1094105"/>
          </a:xfrm>
          <a:prstGeom prst="rect">
            <a:avLst/>
          </a:prstGeom>
          <a:noFill/>
          <a:ln>
            <a:noFill/>
          </a:ln>
          <a:effectLst>
            <a:outerShdw blurRad="38100" sx="1000" sy="1000" algn="ctr" rotWithShape="0">
              <a:srgbClr val="000000"/>
            </a:outerShdw>
          </a:effectLst>
          <a:extLst>
            <a:ext uri="{53640926-AAD7-44d8-BBD7-CCE9431645EC}">
              <a14:shadowObscured xmlns:a14="http://schemas.microsoft.com/office/drawing/2010/main" xmlns=""/>
            </a:ext>
          </a:extLst>
        </p:spPr>
      </p:pic>
    </p:spTree>
    <p:extLst>
      <p:ext uri="{BB962C8B-B14F-4D97-AF65-F5344CB8AC3E}">
        <p14:creationId xmlns:p14="http://schemas.microsoft.com/office/powerpoint/2010/main" val="27932591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7566" y="235132"/>
            <a:ext cx="3239588" cy="369332"/>
          </a:xfrm>
          <a:prstGeom prst="rect">
            <a:avLst/>
          </a:prstGeom>
          <a:noFill/>
        </p:spPr>
        <p:txBody>
          <a:bodyPr wrap="square" rtlCol="0">
            <a:spAutoFit/>
          </a:bodyPr>
          <a:lstStyle/>
          <a:p>
            <a:r>
              <a:rPr lang="en-US" b="1" dirty="0" smtClean="0">
                <a:latin typeface="Tahoma" charset="0"/>
                <a:ea typeface="Tahoma" charset="0"/>
                <a:cs typeface="Tahoma" charset="0"/>
              </a:rPr>
              <a:t>Diagnosis of DM:  </a:t>
            </a:r>
            <a:endParaRPr lang="en-US" b="1" dirty="0">
              <a:latin typeface="Tahoma" charset="0"/>
              <a:ea typeface="Tahoma" charset="0"/>
              <a:cs typeface="Tahoma" charset="0"/>
            </a:endParaRPr>
          </a:p>
        </p:txBody>
      </p:sp>
      <p:sp>
        <p:nvSpPr>
          <p:cNvPr id="5" name="TextBox 4"/>
          <p:cNvSpPr txBox="1"/>
          <p:nvPr/>
        </p:nvSpPr>
        <p:spPr>
          <a:xfrm>
            <a:off x="222069" y="718457"/>
            <a:ext cx="6087291" cy="1169551"/>
          </a:xfrm>
          <a:prstGeom prst="rect">
            <a:avLst/>
          </a:prstGeom>
          <a:noFill/>
        </p:spPr>
        <p:txBody>
          <a:bodyPr wrap="square" rtlCol="0">
            <a:spAutoFit/>
          </a:bodyPr>
          <a:lstStyle/>
          <a:p>
            <a:pPr marL="285750" indent="-285750">
              <a:buFont typeface="Wingdings" charset="2"/>
              <a:buChar char="q"/>
              <a:defRPr lang="en-GB" altLang="en-US"/>
            </a:pPr>
            <a:r>
              <a:rPr lang="en-GB" altLang="en-US" sz="1400" dirty="0">
                <a:latin typeface="Tahoma" panose="020B0604030504040204" pitchFamily="34" charset="0"/>
                <a:ea typeface="Tahoma" panose="020B0604030504040204" pitchFamily="34" charset="0"/>
                <a:cs typeface="Tahoma" panose="020B0604030504040204" pitchFamily="34" charset="0"/>
              </a:rPr>
              <a:t>Normal blood glucose levels </a:t>
            </a:r>
            <a:r>
              <a:rPr lang="en-GB" alt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70 to 120 mg/</a:t>
            </a:r>
            <a:r>
              <a:rPr lang="en-GB" altLang="en-US" sz="1400" dirty="0" err="1">
                <a:solidFill>
                  <a:srgbClr val="C00000"/>
                </a:solidFill>
                <a:latin typeface="Tahoma" panose="020B0604030504040204" pitchFamily="34" charset="0"/>
                <a:ea typeface="Tahoma" panose="020B0604030504040204" pitchFamily="34" charset="0"/>
                <a:cs typeface="Tahoma" panose="020B0604030504040204" pitchFamily="34" charset="0"/>
              </a:rPr>
              <a:t>dL</a:t>
            </a:r>
            <a:r>
              <a:rPr lang="en-GB" altLang="en-US" sz="1400" dirty="0">
                <a:latin typeface="Tahoma" panose="020B0604030504040204" pitchFamily="34" charset="0"/>
                <a:ea typeface="Tahoma" panose="020B0604030504040204" pitchFamily="34" charset="0"/>
                <a:cs typeface="Tahoma" panose="020B0604030504040204" pitchFamily="34" charset="0"/>
              </a:rPr>
              <a:t>.</a:t>
            </a:r>
            <a:br>
              <a:rPr lang="en-GB" altLang="en-US" sz="1400" dirty="0">
                <a:latin typeface="Tahoma" panose="020B0604030504040204" pitchFamily="34" charset="0"/>
                <a:ea typeface="Tahoma" panose="020B0604030504040204" pitchFamily="34" charset="0"/>
                <a:cs typeface="Tahoma" panose="020B0604030504040204" pitchFamily="34" charset="0"/>
              </a:rPr>
            </a:br>
            <a:endParaRPr lang="en-GB" altLang="en-US" sz="1400" dirty="0" smtClean="0">
              <a:latin typeface="Tahoma" panose="020B0604030504040204" pitchFamily="34" charset="0"/>
              <a:ea typeface="Tahoma" panose="020B0604030504040204" pitchFamily="34" charset="0"/>
              <a:cs typeface="Tahoma" panose="020B0604030504040204" pitchFamily="34" charset="0"/>
            </a:endParaRPr>
          </a:p>
          <a:p>
            <a:pPr>
              <a:defRPr lang="en-GB" altLang="en-US"/>
            </a:pPr>
            <a:r>
              <a:rPr lang="en-GB" altLang="en-US" sz="1400" dirty="0" smtClean="0">
                <a:latin typeface="Tahoma" panose="020B0604030504040204" pitchFamily="34" charset="0"/>
                <a:ea typeface="Tahoma" panose="020B0604030504040204" pitchFamily="34" charset="0"/>
                <a:cs typeface="Tahoma" panose="020B0604030504040204" pitchFamily="34" charset="0"/>
              </a:rPr>
              <a:t>The </a:t>
            </a:r>
            <a:r>
              <a:rPr lang="en-GB" altLang="en-US" sz="1400" dirty="0">
                <a:latin typeface="Tahoma" panose="020B0604030504040204" pitchFamily="34" charset="0"/>
                <a:ea typeface="Tahoma" panose="020B0604030504040204" pitchFamily="34" charset="0"/>
                <a:cs typeface="Tahoma" panose="020B0604030504040204" pitchFamily="34" charset="0"/>
              </a:rPr>
              <a:t>diagnosis of diabetes is established by elevation of blood glucose by any </a:t>
            </a:r>
            <a:r>
              <a:rPr lang="en-GB" alt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one</a:t>
            </a:r>
            <a:r>
              <a:rPr lang="en-GB" altLang="en-US" sz="1400" dirty="0">
                <a:latin typeface="Tahoma" panose="020B0604030504040204" pitchFamily="34" charset="0"/>
                <a:ea typeface="Tahoma" panose="020B0604030504040204" pitchFamily="34" charset="0"/>
                <a:cs typeface="Tahoma" panose="020B0604030504040204" pitchFamily="34" charset="0"/>
              </a:rPr>
              <a:t> of three criteria</a:t>
            </a:r>
            <a:r>
              <a:rPr lang="en-GB" altLang="en-US" sz="1400" dirty="0" smtClean="0">
                <a:latin typeface="Tahoma" panose="020B0604030504040204" pitchFamily="34" charset="0"/>
                <a:ea typeface="Tahoma" panose="020B0604030504040204" pitchFamily="34" charset="0"/>
                <a:cs typeface="Tahoma" panose="020B0604030504040204" pitchFamily="34" charset="0"/>
              </a:rPr>
              <a:t>:</a:t>
            </a:r>
          </a:p>
          <a:p>
            <a:pPr>
              <a:defRPr lang="en-GB" altLang="en-US"/>
            </a:pPr>
            <a:endParaRPr lang="en-GB" altLang="en-US" sz="14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305473421"/>
              </p:ext>
            </p:extLst>
          </p:nvPr>
        </p:nvGraphicFramePr>
        <p:xfrm>
          <a:off x="117566" y="1888008"/>
          <a:ext cx="6609805" cy="2735885"/>
        </p:xfrm>
        <a:graphic>
          <a:graphicData uri="http://schemas.openxmlformats.org/drawingml/2006/table">
            <a:tbl>
              <a:tblPr firstRow="1" bandRow="1">
                <a:tableStyleId>{BDBED569-4797-4DF1-A0F4-6AAB3CD982D8}</a:tableStyleId>
              </a:tblPr>
              <a:tblGrid>
                <a:gridCol w="1593608">
                  <a:extLst>
                    <a:ext uri="{9D8B030D-6E8A-4147-A177-3AD203B41FA5}">
                      <a16:colId xmlns:a16="http://schemas.microsoft.com/office/drawing/2014/main" val="20000"/>
                    </a:ext>
                  </a:extLst>
                </a:gridCol>
                <a:gridCol w="5016197">
                  <a:extLst>
                    <a:ext uri="{9D8B030D-6E8A-4147-A177-3AD203B41FA5}">
                      <a16:colId xmlns:a16="http://schemas.microsoft.com/office/drawing/2014/main" val="20001"/>
                    </a:ext>
                  </a:extLst>
                </a:gridCol>
              </a:tblGrid>
              <a:tr h="352764">
                <a:tc>
                  <a:txBody>
                    <a:bodyPr/>
                    <a:lstStyle/>
                    <a:p>
                      <a:pPr>
                        <a:defRPr lang="en-GB" altLang="en-US"/>
                      </a:pPr>
                      <a:r>
                        <a:rPr lang="en-GB" altLang="en-US" sz="1400" dirty="0">
                          <a:latin typeface="Tahoma" charset="0"/>
                          <a:ea typeface="Tahoma" charset="0"/>
                          <a:cs typeface="Tahoma" charset="0"/>
                        </a:rPr>
                        <a:t>Test</a:t>
                      </a:r>
                    </a:p>
                  </a:txBody>
                  <a:tcPr marL="68580" marR="68580" marT="34290" marB="34290"/>
                </a:tc>
                <a:tc>
                  <a:txBody>
                    <a:bodyPr/>
                    <a:lstStyle/>
                    <a:p>
                      <a:pPr>
                        <a:defRPr lang="en-GB" altLang="en-US"/>
                      </a:pPr>
                      <a:r>
                        <a:rPr lang="en-GB" altLang="en-US" sz="1400" dirty="0">
                          <a:latin typeface="Tahoma" charset="0"/>
                          <a:ea typeface="Tahoma" charset="0"/>
                          <a:cs typeface="Tahoma" charset="0"/>
                        </a:rPr>
                        <a:t>Blood Glucose level indicate DM</a:t>
                      </a:r>
                    </a:p>
                  </a:txBody>
                  <a:tcPr marL="68580" marR="68580" marT="34290" marB="34290"/>
                </a:tc>
                <a:extLst>
                  <a:ext uri="{0D108BD9-81ED-4DB2-BD59-A6C34878D82A}">
                    <a16:rowId xmlns:a16="http://schemas.microsoft.com/office/drawing/2014/main" val="10000"/>
                  </a:ext>
                </a:extLst>
              </a:tr>
              <a:tr h="752441">
                <a:tc>
                  <a:txBody>
                    <a:bodyPr/>
                    <a:lstStyle/>
                    <a:p>
                      <a:pPr>
                        <a:defRPr lang="en-GB" altLang="en-US"/>
                      </a:pPr>
                      <a:r>
                        <a:rPr lang="en-GB" altLang="en-US" sz="1400" b="1" dirty="0" smtClean="0">
                          <a:latin typeface="Tahoma" charset="0"/>
                          <a:ea typeface="Tahoma" charset="0"/>
                          <a:cs typeface="Tahoma" charset="0"/>
                        </a:rPr>
                        <a:t>Random</a:t>
                      </a:r>
                      <a:r>
                        <a:rPr lang="en-GB" altLang="en-US" sz="1400" b="1" baseline="0" dirty="0" smtClean="0">
                          <a:latin typeface="Tahoma" charset="0"/>
                          <a:ea typeface="Tahoma" charset="0"/>
                          <a:cs typeface="Tahoma" charset="0"/>
                        </a:rPr>
                        <a:t> </a:t>
                      </a:r>
                      <a:r>
                        <a:rPr lang="en-GB" altLang="en-US" sz="1400" b="0" baseline="0" dirty="0" smtClean="0">
                          <a:solidFill>
                            <a:srgbClr val="759239"/>
                          </a:solidFill>
                          <a:latin typeface="Tahoma" charset="0"/>
                          <a:ea typeface="Tahoma" charset="0"/>
                          <a:cs typeface="Tahoma" charset="0"/>
                        </a:rPr>
                        <a:t>(at anytime) </a:t>
                      </a:r>
                      <a:r>
                        <a:rPr lang="en-GB" altLang="en-US" sz="1400" b="1" baseline="0" dirty="0" smtClean="0">
                          <a:latin typeface="Tahoma" charset="0"/>
                          <a:ea typeface="Tahoma" charset="0"/>
                          <a:cs typeface="Tahoma" charset="0"/>
                        </a:rPr>
                        <a:t>blood </a:t>
                      </a:r>
                      <a:r>
                        <a:rPr lang="en-GB" altLang="en-US" sz="1400" b="1" dirty="0" smtClean="0">
                          <a:latin typeface="Tahoma" charset="0"/>
                          <a:ea typeface="Tahoma" charset="0"/>
                          <a:cs typeface="Tahoma" charset="0"/>
                        </a:rPr>
                        <a:t>glucose </a:t>
                      </a:r>
                      <a:r>
                        <a:rPr lang="en-GB" altLang="en-US" sz="1400" b="1" dirty="0">
                          <a:latin typeface="Tahoma" charset="0"/>
                          <a:ea typeface="Tahoma" charset="0"/>
                          <a:cs typeface="Tahoma" charset="0"/>
                        </a:rPr>
                        <a:t>concentration</a:t>
                      </a:r>
                    </a:p>
                  </a:txBody>
                  <a:tcPr marL="68580" marR="68580" marT="34290" marB="34290"/>
                </a:tc>
                <a:tc>
                  <a:txBody>
                    <a:bodyPr/>
                    <a:lstStyle/>
                    <a:p>
                      <a:pPr>
                        <a:defRPr lang="en-GB" altLang="en-US"/>
                      </a:pPr>
                      <a:r>
                        <a:rPr lang="en-GB" altLang="en-US" sz="1400" dirty="0">
                          <a:solidFill>
                            <a:srgbClr val="C00000"/>
                          </a:solidFill>
                          <a:latin typeface="Tahoma" charset="0"/>
                          <a:ea typeface="Tahoma" charset="0"/>
                          <a:cs typeface="Tahoma" charset="0"/>
                        </a:rPr>
                        <a:t>&gt; 200 mg/</a:t>
                      </a:r>
                      <a:r>
                        <a:rPr lang="en-GB" altLang="en-US" sz="1400" dirty="0" err="1">
                          <a:solidFill>
                            <a:srgbClr val="C00000"/>
                          </a:solidFill>
                          <a:latin typeface="Tahoma" charset="0"/>
                          <a:ea typeface="Tahoma" charset="0"/>
                          <a:cs typeface="Tahoma" charset="0"/>
                        </a:rPr>
                        <a:t>dL</a:t>
                      </a:r>
                      <a:r>
                        <a:rPr lang="en-GB" altLang="en-US" sz="1400" dirty="0">
                          <a:latin typeface="Tahoma" charset="0"/>
                          <a:ea typeface="Tahoma" charset="0"/>
                          <a:cs typeface="Tahoma" charset="0"/>
                        </a:rPr>
                        <a:t>, </a:t>
                      </a:r>
                      <a:r>
                        <a:rPr lang="en-GB" altLang="en-US" sz="1400" dirty="0">
                          <a:solidFill>
                            <a:srgbClr val="C00000"/>
                          </a:solidFill>
                          <a:latin typeface="Tahoma" charset="0"/>
                          <a:ea typeface="Tahoma" charset="0"/>
                          <a:cs typeface="Tahoma" charset="0"/>
                        </a:rPr>
                        <a:t>with classical signs and symptoms </a:t>
                      </a:r>
                      <a:r>
                        <a:rPr lang="en-GB" altLang="en-US" sz="1400" dirty="0">
                          <a:solidFill>
                            <a:schemeClr val="bg1">
                              <a:lumMod val="50000"/>
                            </a:schemeClr>
                          </a:solidFill>
                          <a:latin typeface="Tahoma" charset="0"/>
                          <a:ea typeface="Tahoma" charset="0"/>
                          <a:cs typeface="Tahoma" charset="0"/>
                        </a:rPr>
                        <a:t>(like increasing weight, </a:t>
                      </a:r>
                      <a:r>
                        <a:rPr lang="en-GB" altLang="en-US" sz="1400" dirty="0" smtClean="0">
                          <a:solidFill>
                            <a:schemeClr val="bg1">
                              <a:lumMod val="50000"/>
                            </a:schemeClr>
                          </a:solidFill>
                          <a:latin typeface="Tahoma" charset="0"/>
                          <a:ea typeface="Tahoma" charset="0"/>
                          <a:cs typeface="Tahoma" charset="0"/>
                        </a:rPr>
                        <a:t>Polydipsia</a:t>
                      </a:r>
                      <a:r>
                        <a:rPr lang="en-GB" altLang="en-US" sz="1400" baseline="0" dirty="0" smtClean="0">
                          <a:solidFill>
                            <a:schemeClr val="bg1">
                              <a:lumMod val="50000"/>
                            </a:schemeClr>
                          </a:solidFill>
                          <a:latin typeface="Tahoma" charset="0"/>
                          <a:ea typeface="Tahoma" charset="0"/>
                          <a:cs typeface="Tahoma" charset="0"/>
                        </a:rPr>
                        <a:t> , </a:t>
                      </a:r>
                      <a:r>
                        <a:rPr lang="en-GB" altLang="en-US" sz="1400" dirty="0" smtClean="0">
                          <a:solidFill>
                            <a:schemeClr val="bg1">
                              <a:lumMod val="50000"/>
                            </a:schemeClr>
                          </a:solidFill>
                          <a:latin typeface="Tahoma" charset="0"/>
                          <a:ea typeface="Tahoma" charset="0"/>
                          <a:cs typeface="Tahoma" charset="0"/>
                        </a:rPr>
                        <a:t>polyuria).</a:t>
                      </a:r>
                      <a:endParaRPr lang="en-GB" altLang="en-US" sz="1400" dirty="0">
                        <a:solidFill>
                          <a:schemeClr val="bg1">
                            <a:lumMod val="50000"/>
                          </a:schemeClr>
                        </a:solidFill>
                        <a:latin typeface="Tahoma" charset="0"/>
                        <a:ea typeface="Tahoma" charset="0"/>
                        <a:cs typeface="Tahoma" charset="0"/>
                      </a:endParaRPr>
                    </a:p>
                  </a:txBody>
                  <a:tcPr marL="68580" marR="68580" marT="34290" marB="34290"/>
                </a:tc>
                <a:extLst>
                  <a:ext uri="{0D108BD9-81ED-4DB2-BD59-A6C34878D82A}">
                    <a16:rowId xmlns:a16="http://schemas.microsoft.com/office/drawing/2014/main" val="10001"/>
                  </a:ext>
                </a:extLst>
              </a:tr>
              <a:tr h="525900">
                <a:tc>
                  <a:txBody>
                    <a:bodyPr/>
                    <a:lstStyle/>
                    <a:p>
                      <a:pPr>
                        <a:defRPr lang="en-GB" altLang="en-US"/>
                      </a:pPr>
                      <a:r>
                        <a:rPr lang="en-GB" altLang="en-US" sz="1400" b="1" dirty="0">
                          <a:latin typeface="Tahoma" charset="0"/>
                          <a:ea typeface="Tahoma" charset="0"/>
                          <a:cs typeface="Tahoma" charset="0"/>
                        </a:rPr>
                        <a:t>fasting glucose </a:t>
                      </a:r>
                      <a:r>
                        <a:rPr lang="en-GB" altLang="en-US" sz="1400" b="1" dirty="0" smtClean="0">
                          <a:latin typeface="Tahoma" charset="0"/>
                          <a:ea typeface="Tahoma" charset="0"/>
                          <a:cs typeface="Tahoma" charset="0"/>
                        </a:rPr>
                        <a:t>concentration </a:t>
                      </a:r>
                      <a:r>
                        <a:rPr lang="en-GB" altLang="en-US" sz="1400" b="0" dirty="0" smtClean="0">
                          <a:solidFill>
                            <a:srgbClr val="759239"/>
                          </a:solidFill>
                          <a:latin typeface="Tahoma" charset="0"/>
                          <a:ea typeface="Tahoma" charset="0"/>
                          <a:cs typeface="Tahoma" charset="0"/>
                        </a:rPr>
                        <a:t>(Minimum 8hrs)</a:t>
                      </a:r>
                      <a:endParaRPr lang="en-GB" altLang="en-US" sz="1400" b="0" dirty="0">
                        <a:solidFill>
                          <a:srgbClr val="759239"/>
                        </a:solidFill>
                        <a:latin typeface="Tahoma" charset="0"/>
                        <a:ea typeface="Tahoma" charset="0"/>
                        <a:cs typeface="Tahoma" charset="0"/>
                      </a:endParaRPr>
                    </a:p>
                  </a:txBody>
                  <a:tcPr marL="68580" marR="68580" marT="34290" marB="34290"/>
                </a:tc>
                <a:tc>
                  <a:txBody>
                    <a:bodyPr/>
                    <a:lstStyle/>
                    <a:p>
                      <a:pPr>
                        <a:defRPr lang="en-GB" altLang="en-US"/>
                      </a:pPr>
                      <a:r>
                        <a:rPr lang="en-GB" altLang="en-US" sz="1400" dirty="0">
                          <a:solidFill>
                            <a:srgbClr val="C00000"/>
                          </a:solidFill>
                          <a:latin typeface="Tahoma" charset="0"/>
                          <a:ea typeface="Tahoma" charset="0"/>
                          <a:cs typeface="Tahoma" charset="0"/>
                        </a:rPr>
                        <a:t>≥126 mg/</a:t>
                      </a:r>
                      <a:r>
                        <a:rPr lang="en-GB" altLang="en-US" sz="1400" dirty="0" err="1">
                          <a:solidFill>
                            <a:srgbClr val="C00000"/>
                          </a:solidFill>
                          <a:latin typeface="Tahoma" charset="0"/>
                          <a:ea typeface="Tahoma" charset="0"/>
                          <a:cs typeface="Tahoma" charset="0"/>
                        </a:rPr>
                        <a:t>dL</a:t>
                      </a:r>
                      <a:r>
                        <a:rPr lang="en-GB" altLang="en-US" sz="1400" dirty="0">
                          <a:solidFill>
                            <a:srgbClr val="C00000"/>
                          </a:solidFill>
                          <a:latin typeface="Tahoma" charset="0"/>
                          <a:ea typeface="Tahoma" charset="0"/>
                          <a:cs typeface="Tahoma" charset="0"/>
                        </a:rPr>
                        <a:t> on more than one </a:t>
                      </a:r>
                      <a:r>
                        <a:rPr lang="en-GB" altLang="en-US" sz="1400" dirty="0" smtClean="0">
                          <a:solidFill>
                            <a:srgbClr val="C00000"/>
                          </a:solidFill>
                          <a:latin typeface="Tahoma" charset="0"/>
                          <a:ea typeface="Tahoma" charset="0"/>
                          <a:cs typeface="Tahoma" charset="0"/>
                        </a:rPr>
                        <a:t>occasion</a:t>
                      </a:r>
                      <a:r>
                        <a:rPr lang="en-GB" altLang="en-US" sz="1400" dirty="0" smtClean="0">
                          <a:solidFill>
                            <a:schemeClr val="bg1">
                              <a:lumMod val="50000"/>
                            </a:schemeClr>
                          </a:solidFill>
                          <a:latin typeface="Tahoma" charset="0"/>
                          <a:ea typeface="Tahoma" charset="0"/>
                          <a:cs typeface="Tahoma" charset="0"/>
                        </a:rPr>
                        <a:t>(It is </a:t>
                      </a:r>
                      <a:r>
                        <a:rPr lang="en-GB" altLang="en-US" sz="1400" dirty="0">
                          <a:solidFill>
                            <a:schemeClr val="bg1">
                              <a:lumMod val="50000"/>
                            </a:schemeClr>
                          </a:solidFill>
                          <a:latin typeface="Tahoma" charset="0"/>
                          <a:ea typeface="Tahoma" charset="0"/>
                          <a:cs typeface="Tahoma" charset="0"/>
                        </a:rPr>
                        <a:t>done </a:t>
                      </a:r>
                      <a:r>
                        <a:rPr lang="en-GB" altLang="en-US" sz="1400" dirty="0" smtClean="0">
                          <a:solidFill>
                            <a:schemeClr val="bg1">
                              <a:lumMod val="50000"/>
                            </a:schemeClr>
                          </a:solidFill>
                          <a:latin typeface="Tahoma" charset="0"/>
                          <a:ea typeface="Tahoma" charset="0"/>
                          <a:cs typeface="Tahoma" charset="0"/>
                        </a:rPr>
                        <a:t>on</a:t>
                      </a:r>
                      <a:r>
                        <a:rPr lang="en-GB" altLang="en-US" sz="1400" baseline="0" dirty="0" smtClean="0">
                          <a:solidFill>
                            <a:schemeClr val="bg1">
                              <a:lumMod val="50000"/>
                            </a:schemeClr>
                          </a:solidFill>
                          <a:latin typeface="Tahoma" charset="0"/>
                          <a:ea typeface="Tahoma" charset="0"/>
                          <a:cs typeface="Tahoma" charset="0"/>
                        </a:rPr>
                        <a:t> more than one </a:t>
                      </a:r>
                      <a:r>
                        <a:rPr lang="en-GB" altLang="en-US" sz="1400" dirty="0" smtClean="0">
                          <a:solidFill>
                            <a:schemeClr val="bg1">
                              <a:lumMod val="50000"/>
                            </a:schemeClr>
                          </a:solidFill>
                          <a:latin typeface="Tahoma" charset="0"/>
                          <a:ea typeface="Tahoma" charset="0"/>
                          <a:cs typeface="Tahoma" charset="0"/>
                        </a:rPr>
                        <a:t>occasion </a:t>
                      </a:r>
                      <a:r>
                        <a:rPr lang="en-GB" altLang="en-US" sz="1400" dirty="0">
                          <a:solidFill>
                            <a:schemeClr val="bg1">
                              <a:lumMod val="50000"/>
                            </a:schemeClr>
                          </a:solidFill>
                          <a:latin typeface="Tahoma" charset="0"/>
                          <a:ea typeface="Tahoma" charset="0"/>
                          <a:cs typeface="Tahoma" charset="0"/>
                        </a:rPr>
                        <a:t>to avoid false dx).</a:t>
                      </a:r>
                    </a:p>
                  </a:txBody>
                  <a:tcPr marL="68580" marR="68580" marT="34290" marB="34290"/>
                </a:tc>
                <a:extLst>
                  <a:ext uri="{0D108BD9-81ED-4DB2-BD59-A6C34878D82A}">
                    <a16:rowId xmlns:a16="http://schemas.microsoft.com/office/drawing/2014/main" val="10002"/>
                  </a:ext>
                </a:extLst>
              </a:tr>
              <a:tr h="752441">
                <a:tc>
                  <a:txBody>
                    <a:bodyPr/>
                    <a:lstStyle/>
                    <a:p>
                      <a:pPr>
                        <a:defRPr lang="en-GB" altLang="en-US"/>
                      </a:pPr>
                      <a:r>
                        <a:rPr lang="en-GB" altLang="en-US" sz="1400" b="1" dirty="0">
                          <a:latin typeface="Tahoma" charset="0"/>
                          <a:ea typeface="Tahoma" charset="0"/>
                          <a:cs typeface="Tahoma" charset="0"/>
                        </a:rPr>
                        <a:t>oral glucose tolerance test (</a:t>
                      </a:r>
                      <a:r>
                        <a:rPr lang="en-GB" altLang="en-US" sz="1400" b="1" dirty="0" smtClean="0">
                          <a:latin typeface="Tahoma" charset="0"/>
                          <a:ea typeface="Tahoma" charset="0"/>
                          <a:cs typeface="Tahoma" charset="0"/>
                        </a:rPr>
                        <a:t>OGTT)</a:t>
                      </a:r>
                      <a:r>
                        <a:rPr lang="en-GB" altLang="en-US" sz="1400" b="1" baseline="30000" dirty="0" smtClean="0">
                          <a:solidFill>
                            <a:schemeClr val="bg1">
                              <a:lumMod val="50000"/>
                            </a:schemeClr>
                          </a:solidFill>
                          <a:latin typeface="Tahoma" charset="0"/>
                          <a:ea typeface="Tahoma" charset="0"/>
                          <a:cs typeface="Tahoma" charset="0"/>
                        </a:rPr>
                        <a:t>2</a:t>
                      </a:r>
                      <a:endParaRPr lang="en-GB" altLang="en-US" sz="1400" b="1" dirty="0">
                        <a:solidFill>
                          <a:schemeClr val="bg1">
                            <a:lumMod val="50000"/>
                          </a:schemeClr>
                        </a:solidFill>
                        <a:latin typeface="Tahoma" charset="0"/>
                        <a:ea typeface="Tahoma" charset="0"/>
                        <a:cs typeface="Tahoma" charset="0"/>
                      </a:endParaRPr>
                    </a:p>
                  </a:txBody>
                  <a:tcPr marL="68580" marR="68580" marT="34290" marB="34290"/>
                </a:tc>
                <a:tc>
                  <a:txBody>
                    <a:bodyPr/>
                    <a:lstStyle/>
                    <a:p>
                      <a:pPr>
                        <a:defRPr lang="en-GB" altLang="en-US"/>
                      </a:pPr>
                      <a:r>
                        <a:rPr lang="en-GB" altLang="en-US" sz="1400" dirty="0">
                          <a:solidFill>
                            <a:srgbClr val="C00000"/>
                          </a:solidFill>
                          <a:latin typeface="Tahoma" charset="0"/>
                          <a:ea typeface="Tahoma" charset="0"/>
                          <a:cs typeface="Tahoma" charset="0"/>
                        </a:rPr>
                        <a:t>&gt;200 mg/</a:t>
                      </a:r>
                      <a:r>
                        <a:rPr lang="en-GB" altLang="en-US" sz="1400" dirty="0" err="1">
                          <a:solidFill>
                            <a:srgbClr val="C00000"/>
                          </a:solidFill>
                          <a:latin typeface="Tahoma" charset="0"/>
                          <a:ea typeface="Tahoma" charset="0"/>
                          <a:cs typeface="Tahoma" charset="0"/>
                        </a:rPr>
                        <a:t>dL</a:t>
                      </a:r>
                      <a:r>
                        <a:rPr lang="en-GB" altLang="en-US" sz="1400" dirty="0">
                          <a:solidFill>
                            <a:srgbClr val="C00000"/>
                          </a:solidFill>
                          <a:latin typeface="Tahoma" charset="0"/>
                          <a:ea typeface="Tahoma" charset="0"/>
                          <a:cs typeface="Tahoma" charset="0"/>
                        </a:rPr>
                        <a:t> after </a:t>
                      </a:r>
                      <a:r>
                        <a:rPr lang="en-GB" altLang="en-US" sz="1400" dirty="0" smtClean="0">
                          <a:solidFill>
                            <a:srgbClr val="C00000"/>
                          </a:solidFill>
                          <a:latin typeface="Tahoma" charset="0"/>
                          <a:ea typeface="Tahoma" charset="0"/>
                          <a:cs typeface="Tahoma" charset="0"/>
                        </a:rPr>
                        <a:t>2hrs. </a:t>
                      </a:r>
                      <a:r>
                        <a:rPr lang="en-GB" altLang="en-US" sz="1400" dirty="0" smtClean="0">
                          <a:latin typeface="Tahoma" charset="0"/>
                          <a:ea typeface="Tahoma" charset="0"/>
                          <a:cs typeface="Tahoma" charset="0"/>
                        </a:rPr>
                        <a:t>From</a:t>
                      </a:r>
                      <a:r>
                        <a:rPr lang="en-GB" altLang="en-US" sz="1400" baseline="0" dirty="0" smtClean="0">
                          <a:latin typeface="Tahoma" charset="0"/>
                          <a:ea typeface="Tahoma" charset="0"/>
                          <a:cs typeface="Tahoma" charset="0"/>
                        </a:rPr>
                        <a:t> administering a standard carbohydrate load (75 g of glucose) </a:t>
                      </a:r>
                    </a:p>
                    <a:p>
                      <a:pPr>
                        <a:defRPr lang="en-GB" altLang="en-US"/>
                      </a:pPr>
                      <a:r>
                        <a:rPr lang="en-GB" altLang="en-US" sz="1400" dirty="0" smtClean="0">
                          <a:solidFill>
                            <a:srgbClr val="759239"/>
                          </a:solidFill>
                          <a:latin typeface="Tahoma" charset="0"/>
                          <a:ea typeface="Tahoma" charset="0"/>
                          <a:cs typeface="Tahoma" charset="0"/>
                        </a:rPr>
                        <a:t>repeat to assure diagnosis</a:t>
                      </a:r>
                      <a:endParaRPr lang="en-GB" altLang="en-US" sz="1400" dirty="0">
                        <a:solidFill>
                          <a:srgbClr val="759239"/>
                        </a:solidFill>
                        <a:latin typeface="Tahoma" charset="0"/>
                        <a:ea typeface="Tahoma" charset="0"/>
                        <a:cs typeface="Tahoma" charset="0"/>
                      </a:endParaRPr>
                    </a:p>
                  </a:txBody>
                  <a:tcPr marL="68580" marR="68580" marT="34290" marB="34290"/>
                </a:tc>
                <a:extLst>
                  <a:ext uri="{0D108BD9-81ED-4DB2-BD59-A6C34878D82A}">
                    <a16:rowId xmlns:a16="http://schemas.microsoft.com/office/drawing/2014/main" val="10003"/>
                  </a:ext>
                </a:extLst>
              </a:tr>
            </a:tbl>
          </a:graphicData>
        </a:graphic>
      </p:graphicFrame>
      <p:sp>
        <p:nvSpPr>
          <p:cNvPr id="7" name="TextBox 6"/>
          <p:cNvSpPr txBox="1"/>
          <p:nvPr/>
        </p:nvSpPr>
        <p:spPr>
          <a:xfrm>
            <a:off x="0" y="8647612"/>
            <a:ext cx="5891348" cy="400110"/>
          </a:xfrm>
          <a:prstGeom prst="rect">
            <a:avLst/>
          </a:prstGeom>
          <a:noFill/>
        </p:spPr>
        <p:txBody>
          <a:bodyPr wrap="square" rtlCol="0">
            <a:spAutoFit/>
          </a:bodyPr>
          <a:lstStyle/>
          <a:p>
            <a:r>
              <a:rPr lang="en-US" sz="1000" dirty="0" smtClean="0">
                <a:solidFill>
                  <a:schemeClr val="bg1">
                    <a:lumMod val="50000"/>
                  </a:schemeClr>
                </a:solidFill>
              </a:rPr>
              <a:t>2: A </a:t>
            </a:r>
            <a:r>
              <a:rPr lang="en-US" sz="1000" dirty="0">
                <a:solidFill>
                  <a:schemeClr val="bg1">
                    <a:lumMod val="50000"/>
                  </a:schemeClr>
                </a:solidFill>
              </a:rPr>
              <a:t>glucose tolerance </a:t>
            </a:r>
            <a:r>
              <a:rPr lang="en-US" sz="1000" dirty="0" smtClean="0">
                <a:solidFill>
                  <a:schemeClr val="bg1">
                    <a:lumMod val="50000"/>
                  </a:schemeClr>
                </a:solidFill>
              </a:rPr>
              <a:t>test  </a:t>
            </a:r>
            <a:r>
              <a:rPr lang="en-US" sz="1000" dirty="0">
                <a:solidFill>
                  <a:schemeClr val="bg1">
                    <a:lumMod val="50000"/>
                  </a:schemeClr>
                </a:solidFill>
              </a:rPr>
              <a:t>measures how well your body’s cells are able to absorb glucose, or sugar, after you ingest a given amount of </a:t>
            </a:r>
            <a:r>
              <a:rPr lang="en-US" sz="1000" dirty="0" smtClean="0">
                <a:solidFill>
                  <a:schemeClr val="bg1">
                    <a:lumMod val="50000"/>
                  </a:schemeClr>
                </a:solidFill>
              </a:rPr>
              <a:t>sugar.</a:t>
            </a:r>
            <a:endParaRPr lang="en-US" sz="1000" dirty="0">
              <a:solidFill>
                <a:schemeClr val="bg1">
                  <a:lumMod val="50000"/>
                </a:schemeClr>
              </a:solidFill>
            </a:endParaRPr>
          </a:p>
        </p:txBody>
      </p:sp>
      <p:sp>
        <p:nvSpPr>
          <p:cNvPr id="8" name="TextBox 7"/>
          <p:cNvSpPr txBox="1"/>
          <p:nvPr/>
        </p:nvSpPr>
        <p:spPr>
          <a:xfrm>
            <a:off x="91440" y="6318612"/>
            <a:ext cx="6766560" cy="954107"/>
          </a:xfrm>
          <a:prstGeom prst="rect">
            <a:avLst/>
          </a:prstGeom>
          <a:noFill/>
        </p:spPr>
        <p:txBody>
          <a:bodyPr wrap="square" rtlCol="0">
            <a:spAutoFit/>
          </a:bodyPr>
          <a:lstStyle/>
          <a:p>
            <a:pPr marL="285750" indent="-285750">
              <a:buFont typeface="Wingdings" charset="2"/>
              <a:buChar char="q"/>
              <a:defRPr lang="en-GB" altLang="en-US"/>
            </a:pPr>
            <a:r>
              <a:rPr lang="en-GB" altLang="x-none" sz="1400" dirty="0" smtClean="0">
                <a:latin typeface="Tahoma" panose="020B0604030504040204" pitchFamily="34" charset="0"/>
                <a:ea typeface="Tahoma" panose="020B0604030504040204" pitchFamily="34" charset="0"/>
                <a:cs typeface="Tahoma" panose="020B0604030504040204" pitchFamily="34" charset="0"/>
              </a:rPr>
              <a:t>people </a:t>
            </a:r>
            <a:r>
              <a:rPr lang="en-GB" altLang="x-none" sz="1400" dirty="0">
                <a:latin typeface="Tahoma" panose="020B0604030504040204" pitchFamily="34" charset="0"/>
                <a:ea typeface="Tahoma" panose="020B0604030504040204" pitchFamily="34" charset="0"/>
                <a:cs typeface="Tahoma" panose="020B0604030504040204" pitchFamily="34" charset="0"/>
              </a:rPr>
              <a:t>with impaired glucose tolerance</a:t>
            </a:r>
            <a:r>
              <a:rPr lang="en-GB" altLang="en-US" sz="1400" dirty="0">
                <a:latin typeface="Tahoma" panose="020B0604030504040204" pitchFamily="34" charset="0"/>
                <a:ea typeface="Tahoma" panose="020B0604030504040204" pitchFamily="34" charset="0"/>
                <a:cs typeface="Tahoma" panose="020B0604030504040204" pitchFamily="34" charset="0"/>
              </a:rPr>
              <a:t> (prediabetes)</a:t>
            </a:r>
            <a:r>
              <a:rPr lang="en-GB" altLang="x-none" sz="1400" dirty="0">
                <a:latin typeface="Tahoma" panose="020B0604030504040204" pitchFamily="34" charset="0"/>
                <a:ea typeface="Tahoma" panose="020B0604030504040204" pitchFamily="34" charset="0"/>
                <a:cs typeface="Tahoma" panose="020B0604030504040204" pitchFamily="34" charset="0"/>
              </a:rPr>
              <a:t> have a significant risk for progression </a:t>
            </a:r>
            <a:r>
              <a:rPr lang="en-GB" altLang="x-none" sz="1400" dirty="0" smtClean="0">
                <a:latin typeface="Tahoma" panose="020B0604030504040204" pitchFamily="34" charset="0"/>
                <a:ea typeface="Tahoma" panose="020B0604030504040204" pitchFamily="34" charset="0"/>
                <a:cs typeface="Tahoma" panose="020B0604030504040204" pitchFamily="34" charset="0"/>
              </a:rPr>
              <a:t>to overt </a:t>
            </a:r>
            <a:r>
              <a:rPr lang="en-GB" altLang="x-none" sz="1400" dirty="0" smtClean="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(Visible) </a:t>
            </a:r>
            <a:r>
              <a:rPr lang="en-GB" altLang="x-none" sz="1400" dirty="0" smtClean="0">
                <a:latin typeface="Tahoma" panose="020B0604030504040204" pitchFamily="34" charset="0"/>
                <a:ea typeface="Tahoma" panose="020B0604030504040204" pitchFamily="34" charset="0"/>
                <a:cs typeface="Tahoma" panose="020B0604030504040204" pitchFamily="34" charset="0"/>
              </a:rPr>
              <a:t>diabetes </a:t>
            </a:r>
            <a:r>
              <a:rPr lang="en-GB" altLang="x-none" sz="1400" dirty="0">
                <a:latin typeface="Tahoma" panose="020B0604030504040204" pitchFamily="34" charset="0"/>
                <a:ea typeface="Tahoma" panose="020B0604030504040204" pitchFamily="34" charset="0"/>
                <a:cs typeface="Tahoma" panose="020B0604030504040204" pitchFamily="34" charset="0"/>
              </a:rPr>
              <a:t>over time</a:t>
            </a:r>
            <a:r>
              <a:rPr lang="en-GB" altLang="en-US" sz="1400" dirty="0" smtClean="0">
                <a:latin typeface="Tahoma" panose="020B0604030504040204" pitchFamily="34" charset="0"/>
                <a:ea typeface="Tahoma" panose="020B0604030504040204" pitchFamily="34" charset="0"/>
                <a:cs typeface="Tahoma" panose="020B0604030504040204" pitchFamily="34" charset="0"/>
              </a:rPr>
              <a:t>.</a:t>
            </a:r>
          </a:p>
          <a:p>
            <a:pPr marL="285750" indent="-285750">
              <a:buFont typeface="Wingdings" charset="2"/>
              <a:buChar char="q"/>
              <a:defRPr lang="en-GB" altLang="en-US"/>
            </a:pPr>
            <a:endParaRPr lang="en-GB" altLang="en-US" sz="14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charset="2"/>
              <a:buChar char="q"/>
              <a:defRPr lang="en-GB" altLang="en-US"/>
            </a:pPr>
            <a:r>
              <a:rPr lang="en-GB" altLang="en-US" sz="1400" dirty="0" smtClean="0">
                <a:solidFill>
                  <a:srgbClr val="759239"/>
                </a:solidFill>
                <a:latin typeface="Tahoma" panose="020B0604030504040204" pitchFamily="34" charset="0"/>
                <a:ea typeface="Tahoma" panose="020B0604030504040204" pitchFamily="34" charset="0"/>
                <a:cs typeface="Tahoma" panose="020B0604030504040204" pitchFamily="34" charset="0"/>
              </a:rPr>
              <a:t>Boarder </a:t>
            </a:r>
            <a:r>
              <a:rPr lang="en-GB" altLang="en-US" sz="1400" dirty="0">
                <a:solidFill>
                  <a:srgbClr val="759239"/>
                </a:solidFill>
                <a:latin typeface="Tahoma" panose="020B0604030504040204" pitchFamily="34" charset="0"/>
                <a:ea typeface="Tahoma" panose="020B0604030504040204" pitchFamily="34" charset="0"/>
                <a:cs typeface="Tahoma" panose="020B0604030504040204" pitchFamily="34" charset="0"/>
              </a:rPr>
              <a:t>line or grey zone; higher tendency to develop diabetes</a:t>
            </a:r>
          </a:p>
        </p:txBody>
      </p:sp>
      <p:graphicFrame>
        <p:nvGraphicFramePr>
          <p:cNvPr id="9" name="Table 8"/>
          <p:cNvGraphicFramePr>
            <a:graphicFrameLocks noGrp="1"/>
          </p:cNvGraphicFramePr>
          <p:nvPr>
            <p:extLst>
              <p:ext uri="{D42A27DB-BD31-4B8C-83A1-F6EECF244321}">
                <p14:modId xmlns:p14="http://schemas.microsoft.com/office/powerpoint/2010/main" val="700670993"/>
              </p:ext>
            </p:extLst>
          </p:nvPr>
        </p:nvGraphicFramePr>
        <p:xfrm>
          <a:off x="91436" y="5372546"/>
          <a:ext cx="6635934" cy="687828"/>
        </p:xfrm>
        <a:graphic>
          <a:graphicData uri="http://schemas.openxmlformats.org/drawingml/2006/table">
            <a:tbl>
              <a:tblPr firstRow="1" bandRow="1">
                <a:tableStyleId>{22838BEF-8BB2-4498-84A7-C5851F593DF1}</a:tableStyleId>
              </a:tblPr>
              <a:tblGrid>
                <a:gridCol w="3317967">
                  <a:extLst>
                    <a:ext uri="{9D8B030D-6E8A-4147-A177-3AD203B41FA5}">
                      <a16:colId xmlns:a16="http://schemas.microsoft.com/office/drawing/2014/main" val="20000"/>
                    </a:ext>
                  </a:extLst>
                </a:gridCol>
                <a:gridCol w="3317967">
                  <a:extLst>
                    <a:ext uri="{9D8B030D-6E8A-4147-A177-3AD203B41FA5}">
                      <a16:colId xmlns:a16="http://schemas.microsoft.com/office/drawing/2014/main" val="20001"/>
                    </a:ext>
                  </a:extLst>
                </a:gridCol>
              </a:tblGrid>
              <a:tr h="316988">
                <a:tc>
                  <a:txBody>
                    <a:bodyPr/>
                    <a:lstStyle/>
                    <a:p>
                      <a:r>
                        <a:rPr lang="en-US" sz="1400" b="1" dirty="0" smtClean="0"/>
                        <a:t>Fasting Glucose </a:t>
                      </a:r>
                      <a:endParaRPr lang="en-US" sz="1400" b="1" dirty="0">
                        <a:solidFill>
                          <a:schemeClr val="tx1"/>
                        </a:solidFill>
                        <a:latin typeface="Tahoma" charset="0"/>
                        <a:ea typeface="Tahoma" charset="0"/>
                        <a:cs typeface="Tahoma" charset="0"/>
                      </a:endParaRPr>
                    </a:p>
                  </a:txBody>
                  <a:tcPr/>
                </a:tc>
                <a:tc>
                  <a:txBody>
                    <a:bodyPr/>
                    <a:lstStyle/>
                    <a:p>
                      <a:r>
                        <a:rPr lang="en-US" sz="1400" b="0" dirty="0" smtClean="0"/>
                        <a:t>110-125 mg/</a:t>
                      </a:r>
                      <a:r>
                        <a:rPr lang="en-US" sz="1400" b="0" dirty="0" err="1" smtClean="0"/>
                        <a:t>dL</a:t>
                      </a:r>
                      <a:endParaRPr lang="en-US" sz="1400" b="0" dirty="0">
                        <a:solidFill>
                          <a:schemeClr val="tx1"/>
                        </a:solidFill>
                        <a:latin typeface="Tahoma" charset="0"/>
                        <a:ea typeface="Tahoma" charset="0"/>
                        <a:cs typeface="Tahoma" charset="0"/>
                      </a:endParaRPr>
                    </a:p>
                  </a:txBody>
                  <a:tcPr/>
                </a:tc>
                <a:extLst>
                  <a:ext uri="{0D108BD9-81ED-4DB2-BD59-A6C34878D82A}">
                    <a16:rowId xmlns:a16="http://schemas.microsoft.com/office/drawing/2014/main" val="10000"/>
                  </a:ext>
                </a:extLst>
              </a:tr>
              <a:tr h="370840">
                <a:tc>
                  <a:txBody>
                    <a:bodyPr/>
                    <a:lstStyle/>
                    <a:p>
                      <a:r>
                        <a:rPr lang="en-US" sz="1400" b="1" dirty="0" smtClean="0"/>
                        <a:t>OGTT</a:t>
                      </a:r>
                      <a:endParaRPr lang="en-US" sz="1400" b="1" dirty="0">
                        <a:latin typeface="Tahoma" charset="0"/>
                        <a:ea typeface="Tahoma" charset="0"/>
                        <a:cs typeface="Tahoma" charset="0"/>
                      </a:endParaRPr>
                    </a:p>
                  </a:txBody>
                  <a:tcPr/>
                </a:tc>
                <a:tc>
                  <a:txBody>
                    <a:bodyPr/>
                    <a:lstStyle/>
                    <a:p>
                      <a:r>
                        <a:rPr lang="en-US" sz="1400" dirty="0" smtClean="0"/>
                        <a:t>140-199 mg/</a:t>
                      </a:r>
                      <a:r>
                        <a:rPr lang="en-US" sz="1400" dirty="0" err="1" smtClean="0"/>
                        <a:t>dL</a:t>
                      </a:r>
                      <a:endParaRPr lang="en-US" sz="1400" dirty="0">
                        <a:latin typeface="Tahoma" charset="0"/>
                        <a:ea typeface="Tahoma" charset="0"/>
                        <a:cs typeface="Tahoma" charset="0"/>
                      </a:endParaRPr>
                    </a:p>
                  </a:txBody>
                  <a:tcPr/>
                </a:tc>
                <a:extLst>
                  <a:ext uri="{0D108BD9-81ED-4DB2-BD59-A6C34878D82A}">
                    <a16:rowId xmlns:a16="http://schemas.microsoft.com/office/drawing/2014/main" val="10001"/>
                  </a:ext>
                </a:extLst>
              </a:tr>
            </a:tbl>
          </a:graphicData>
        </a:graphic>
      </p:graphicFrame>
      <p:sp>
        <p:nvSpPr>
          <p:cNvPr id="10" name="TextBox 9"/>
          <p:cNvSpPr txBox="1"/>
          <p:nvPr/>
        </p:nvSpPr>
        <p:spPr>
          <a:xfrm>
            <a:off x="78377" y="4632845"/>
            <a:ext cx="6492240" cy="584775"/>
          </a:xfrm>
          <a:prstGeom prst="rect">
            <a:avLst/>
          </a:prstGeom>
          <a:noFill/>
        </p:spPr>
        <p:txBody>
          <a:bodyPr wrap="square" rtlCol="0">
            <a:spAutoFit/>
          </a:bodyPr>
          <a:lstStyle/>
          <a:p>
            <a:r>
              <a:rPr lang="en-US" sz="1600" dirty="0" smtClean="0">
                <a:latin typeface="Tahoma" charset="0"/>
                <a:ea typeface="Tahoma" charset="0"/>
                <a:cs typeface="Tahoma" charset="0"/>
              </a:rPr>
              <a:t>Those who have Pre-diabetes (Impaired glucose tolerance will show the following results) :  </a:t>
            </a:r>
            <a:endParaRPr lang="en-US" sz="1600" dirty="0">
              <a:latin typeface="Tahoma" charset="0"/>
              <a:ea typeface="Tahoma" charset="0"/>
              <a:cs typeface="Tahoma" charset="0"/>
            </a:endParaRPr>
          </a:p>
        </p:txBody>
      </p:sp>
    </p:spTree>
    <p:extLst>
      <p:ext uri="{BB962C8B-B14F-4D97-AF65-F5344CB8AC3E}">
        <p14:creationId xmlns:p14="http://schemas.microsoft.com/office/powerpoint/2010/main" val="16078890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65820"/>
            <a:ext cx="5956663" cy="369332"/>
          </a:xfrm>
          <a:prstGeom prst="rect">
            <a:avLst/>
          </a:prstGeom>
          <a:noFill/>
        </p:spPr>
        <p:txBody>
          <a:bodyPr wrap="square" rtlCol="0">
            <a:spAutoFit/>
          </a:bodyPr>
          <a:lstStyle/>
          <a:p>
            <a:r>
              <a:rPr lang="en-US" b="1" dirty="0" smtClean="0"/>
              <a:t>Classification of </a:t>
            </a:r>
            <a:r>
              <a:rPr lang="en-US" b="1" dirty="0"/>
              <a:t>DM: </a:t>
            </a:r>
            <a:r>
              <a:rPr lang="en-US" dirty="0">
                <a:solidFill>
                  <a:srgbClr val="759239"/>
                </a:solidFill>
              </a:rPr>
              <a:t>you have to know the genes of MODY </a:t>
            </a:r>
          </a:p>
        </p:txBody>
      </p:sp>
      <p:pic>
        <p:nvPicPr>
          <p:cNvPr id="16" name="Picture 15"/>
          <p:cNvPicPr>
            <a:picLocks noChangeAspect="1"/>
          </p:cNvPicPr>
          <p:nvPr/>
        </p:nvPicPr>
        <p:blipFill rotWithShape="1">
          <a:blip r:embed="rId2"/>
          <a:srcRect l="2532" t="2269" r="5009"/>
          <a:stretch/>
        </p:blipFill>
        <p:spPr>
          <a:xfrm>
            <a:off x="3680750" y="952855"/>
            <a:ext cx="2803178" cy="4197927"/>
          </a:xfrm>
          <a:prstGeom prst="rect">
            <a:avLst/>
          </a:prstGeom>
          <a:ln>
            <a:solidFill>
              <a:schemeClr val="tx1"/>
            </a:solidFill>
          </a:ln>
        </p:spPr>
      </p:pic>
      <p:pic>
        <p:nvPicPr>
          <p:cNvPr id="17" name="Content Placeholder 7"/>
          <p:cNvPicPr>
            <a:picLocks noGrp="1" noChangeAspect="1"/>
          </p:cNvPicPr>
          <p:nvPr>
            <p:ph idx="1"/>
          </p:nvPr>
        </p:nvPicPr>
        <p:blipFill rotWithShape="1">
          <a:blip r:embed="rId3"/>
          <a:srcRect l="4371" t="2572" r="2870"/>
          <a:stretch/>
        </p:blipFill>
        <p:spPr>
          <a:xfrm>
            <a:off x="595746" y="952854"/>
            <a:ext cx="2888234" cy="4197927"/>
          </a:xfrm>
          <a:prstGeom prst="rect">
            <a:avLst/>
          </a:prstGeom>
          <a:ln>
            <a:solidFill>
              <a:schemeClr val="tx1"/>
            </a:solidFill>
          </a:ln>
        </p:spPr>
      </p:pic>
      <p:sp>
        <p:nvSpPr>
          <p:cNvPr id="18" name="Rectangle 17"/>
          <p:cNvSpPr/>
          <p:nvPr/>
        </p:nvSpPr>
        <p:spPr>
          <a:xfrm>
            <a:off x="595746" y="906553"/>
            <a:ext cx="2888234" cy="792000"/>
          </a:xfrm>
          <a:prstGeom prst="rect">
            <a:avLst/>
          </a:prstGeom>
          <a:noFill/>
          <a:ln w="57150">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1" anchor="ctr"/>
          <a:lstStyle/>
          <a:p>
            <a:pPr algn="ctr"/>
            <a:endParaRPr lang="ar-SA"/>
          </a:p>
        </p:txBody>
      </p:sp>
      <p:sp>
        <p:nvSpPr>
          <p:cNvPr id="7" name="Rectangle 6"/>
          <p:cNvSpPr/>
          <p:nvPr/>
        </p:nvSpPr>
        <p:spPr>
          <a:xfrm>
            <a:off x="595746" y="1720708"/>
            <a:ext cx="1925781" cy="178976"/>
          </a:xfrm>
          <a:prstGeom prst="rect">
            <a:avLst/>
          </a:prstGeom>
          <a:noFill/>
          <a:ln w="38100">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1" anchor="ctr"/>
          <a:lstStyle/>
          <a:p>
            <a:pPr algn="ctr"/>
            <a:endParaRPr lang="ar-SA"/>
          </a:p>
        </p:txBody>
      </p:sp>
      <p:sp>
        <p:nvSpPr>
          <p:cNvPr id="8" name="Rectangle 7"/>
          <p:cNvSpPr/>
          <p:nvPr/>
        </p:nvSpPr>
        <p:spPr>
          <a:xfrm>
            <a:off x="3653040" y="3051817"/>
            <a:ext cx="711141" cy="245565"/>
          </a:xfrm>
          <a:prstGeom prst="rect">
            <a:avLst/>
          </a:prstGeom>
          <a:noFill/>
          <a:ln w="38100">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1" anchor="ctr"/>
          <a:lstStyle/>
          <a:p>
            <a:pPr algn="ctr"/>
            <a:endParaRPr lang="ar-SA"/>
          </a:p>
        </p:txBody>
      </p:sp>
      <p:sp>
        <p:nvSpPr>
          <p:cNvPr id="9" name="Rectangle 8"/>
          <p:cNvSpPr/>
          <p:nvPr/>
        </p:nvSpPr>
        <p:spPr>
          <a:xfrm>
            <a:off x="3670578" y="2191761"/>
            <a:ext cx="721313" cy="229295"/>
          </a:xfrm>
          <a:prstGeom prst="rect">
            <a:avLst/>
          </a:prstGeom>
          <a:noFill/>
          <a:ln w="38100">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20052726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82878122"/>
              </p:ext>
            </p:extLst>
          </p:nvPr>
        </p:nvGraphicFramePr>
        <p:xfrm>
          <a:off x="199208" y="1"/>
          <a:ext cx="6449785" cy="914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p:cNvSpPr/>
          <p:nvPr/>
        </p:nvSpPr>
        <p:spPr>
          <a:xfrm>
            <a:off x="3931920" y="831557"/>
            <a:ext cx="2717073" cy="553998"/>
          </a:xfrm>
          <a:prstGeom prst="rect">
            <a:avLst/>
          </a:prstGeom>
          <a:ln>
            <a:solidFill>
              <a:srgbClr val="759239"/>
            </a:solidFill>
            <a:prstDash val="dash"/>
          </a:ln>
        </p:spPr>
        <p:txBody>
          <a:bodyPr wrap="square">
            <a:spAutoFit/>
          </a:bodyPr>
          <a:lstStyle/>
          <a:p>
            <a:r>
              <a:rPr lang="en-US" sz="1000" dirty="0">
                <a:solidFill>
                  <a:srgbClr val="759239"/>
                </a:solidFill>
                <a:latin typeface="Tahoma" charset="0"/>
                <a:ea typeface="Tahoma" charset="0"/>
                <a:cs typeface="Tahoma" charset="0"/>
              </a:rPr>
              <a:t>starts with peripheral resistance despite normal insulin </a:t>
            </a:r>
            <a:r>
              <a:rPr lang="en-US" sz="1000" dirty="0" smtClean="0">
                <a:solidFill>
                  <a:srgbClr val="759239"/>
                </a:solidFill>
                <a:latin typeface="Tahoma" charset="0"/>
                <a:ea typeface="Tahoma" charset="0"/>
                <a:cs typeface="Tahoma" charset="0"/>
              </a:rPr>
              <a:t>level → progressive </a:t>
            </a:r>
            <a:r>
              <a:rPr lang="en-US" sz="1000" dirty="0">
                <a:solidFill>
                  <a:srgbClr val="759239"/>
                </a:solidFill>
                <a:latin typeface="Tahoma" charset="0"/>
                <a:ea typeface="Tahoma" charset="0"/>
                <a:cs typeface="Tahoma" charset="0"/>
              </a:rPr>
              <a:t>loss of beta-cells </a:t>
            </a:r>
            <a:r>
              <a:rPr lang="en-US" sz="1000" dirty="0" smtClean="0">
                <a:solidFill>
                  <a:srgbClr val="759239"/>
                </a:solidFill>
                <a:latin typeface="Tahoma" charset="0"/>
                <a:ea typeface="Tahoma" charset="0"/>
                <a:cs typeface="Tahoma" charset="0"/>
              </a:rPr>
              <a:t>function</a:t>
            </a:r>
            <a:endParaRPr lang="en-US" sz="1000" dirty="0">
              <a:solidFill>
                <a:srgbClr val="759239"/>
              </a:solidFill>
              <a:latin typeface="Tahoma" charset="0"/>
              <a:ea typeface="Tahoma" charset="0"/>
              <a:cs typeface="Tahoma" charset="0"/>
            </a:endParaRPr>
          </a:p>
        </p:txBody>
      </p:sp>
    </p:spTree>
    <p:extLst>
      <p:ext uri="{BB962C8B-B14F-4D97-AF65-F5344CB8AC3E}">
        <p14:creationId xmlns:p14="http://schemas.microsoft.com/office/powerpoint/2010/main" val="91901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266338" y="1707968"/>
            <a:ext cx="3340003" cy="4888776"/>
          </a:xfrm>
          <a:prstGeom prst="rect">
            <a:avLst/>
          </a:prstGeom>
        </p:spPr>
      </p:pic>
      <p:pic>
        <p:nvPicPr>
          <p:cNvPr id="5" name="Picture 4"/>
          <p:cNvPicPr/>
          <p:nvPr/>
        </p:nvPicPr>
        <p:blipFill rotWithShape="1">
          <a:blip r:embed="rId4" cstate="print">
            <a:extLst>
              <a:ext uri="{28A0092B-C50C-407E-A947-70E740481C1C}">
                <a14:useLocalDpi xmlns:a14="http://schemas.microsoft.com/office/drawing/2010/main" val="0"/>
              </a:ext>
            </a:extLst>
          </a:blip>
          <a:srcRect l="2447"/>
          <a:stretch/>
        </p:blipFill>
        <p:spPr>
          <a:xfrm>
            <a:off x="3673643" y="1876925"/>
            <a:ext cx="2909264" cy="4719819"/>
          </a:xfrm>
          <a:prstGeom prst="rect">
            <a:avLst/>
          </a:prstGeom>
        </p:spPr>
      </p:pic>
      <p:sp>
        <p:nvSpPr>
          <p:cNvPr id="6" name="TextBox 5"/>
          <p:cNvSpPr txBox="1"/>
          <p:nvPr/>
        </p:nvSpPr>
        <p:spPr>
          <a:xfrm>
            <a:off x="0" y="832757"/>
            <a:ext cx="3935186" cy="369332"/>
          </a:xfrm>
          <a:prstGeom prst="rect">
            <a:avLst/>
          </a:prstGeom>
          <a:noFill/>
        </p:spPr>
        <p:txBody>
          <a:bodyPr wrap="square" rtlCol="0">
            <a:spAutoFit/>
          </a:bodyPr>
          <a:lstStyle/>
          <a:p>
            <a:r>
              <a:rPr lang="en-US" b="1" dirty="0" smtClean="0">
                <a:latin typeface="Tahoma" charset="0"/>
                <a:ea typeface="Tahoma" charset="0"/>
                <a:cs typeface="Tahoma" charset="0"/>
              </a:rPr>
              <a:t>Obesity and insulin resistance:</a:t>
            </a:r>
            <a:endParaRPr lang="en-US" b="1" dirty="0">
              <a:latin typeface="Tahoma" charset="0"/>
              <a:ea typeface="Tahoma" charset="0"/>
              <a:cs typeface="Tahoma" charset="0"/>
            </a:endParaRPr>
          </a:p>
        </p:txBody>
      </p:sp>
      <p:sp>
        <p:nvSpPr>
          <p:cNvPr id="7" name="TextBox 6"/>
          <p:cNvSpPr txBox="1"/>
          <p:nvPr/>
        </p:nvSpPr>
        <p:spPr>
          <a:xfrm>
            <a:off x="0" y="6824400"/>
            <a:ext cx="5992585" cy="738664"/>
          </a:xfrm>
          <a:prstGeom prst="rect">
            <a:avLst/>
          </a:prstGeom>
          <a:noFill/>
        </p:spPr>
        <p:txBody>
          <a:bodyPr wrap="square" rtlCol="0">
            <a:spAutoFit/>
          </a:bodyPr>
          <a:lstStyle/>
          <a:p>
            <a:pPr marL="285750" indent="-285750">
              <a:buFont typeface="Wingdings" charset="2"/>
              <a:buChar char="Ø"/>
            </a:pPr>
            <a:r>
              <a:rPr lang="en-US" sz="1400" dirty="0" smtClean="0">
                <a:latin typeface="Tahoma" charset="0"/>
                <a:ea typeface="Tahoma" charset="0"/>
                <a:cs typeface="Tahoma" charset="0"/>
              </a:rPr>
              <a:t>Insulin resistance is defined as the failure of target tissue to respond normally to insulin . It leads to decreased uptake of glucose in muscles . </a:t>
            </a:r>
            <a:endParaRPr lang="en-US" sz="1400" dirty="0">
              <a:latin typeface="Tahoma" charset="0"/>
              <a:ea typeface="Tahoma" charset="0"/>
              <a:cs typeface="Tahoma" charset="0"/>
            </a:endParaRPr>
          </a:p>
        </p:txBody>
      </p:sp>
      <p:sp>
        <p:nvSpPr>
          <p:cNvPr id="8" name="TextBox 7"/>
          <p:cNvSpPr txBox="1"/>
          <p:nvPr/>
        </p:nvSpPr>
        <p:spPr>
          <a:xfrm>
            <a:off x="0" y="8128337"/>
            <a:ext cx="6188529" cy="1015663"/>
          </a:xfrm>
          <a:prstGeom prst="rect">
            <a:avLst/>
          </a:prstGeom>
          <a:noFill/>
        </p:spPr>
        <p:txBody>
          <a:bodyPr wrap="square" rtlCol="0">
            <a:spAutoFit/>
          </a:bodyPr>
          <a:lstStyle/>
          <a:p>
            <a:r>
              <a:rPr lang="en-US" sz="1200" dirty="0" smtClean="0">
                <a:solidFill>
                  <a:schemeClr val="bg1">
                    <a:lumMod val="50000"/>
                  </a:schemeClr>
                </a:solidFill>
                <a:latin typeface="Tahoma" charset="0"/>
                <a:ea typeface="Tahoma" charset="0"/>
                <a:cs typeface="Tahoma" charset="0"/>
              </a:rPr>
              <a:t>Picture1 : multifactorial components leads to insulin resistance , then B-cells tries to compensate by rising the production of insulin (hyperplasia) until it returns the glucose blood level to normal . After a while , B-cells are tired of producing so much insulin , so they start to secrete less insulin and here we will have (Impaired glucose tolerance) . When the B-cells stops completely from secreting insulin (Failure) we will get diabetes . </a:t>
            </a:r>
            <a:endParaRPr lang="en-US" sz="1200" dirty="0">
              <a:solidFill>
                <a:schemeClr val="bg1">
                  <a:lumMod val="50000"/>
                </a:schemeClr>
              </a:solidFill>
              <a:latin typeface="Tahoma" charset="0"/>
              <a:ea typeface="Tahoma" charset="0"/>
              <a:cs typeface="Tahoma" charset="0"/>
            </a:endParaRPr>
          </a:p>
        </p:txBody>
      </p:sp>
      <p:sp>
        <p:nvSpPr>
          <p:cNvPr id="2" name="Rectangle 1"/>
          <p:cNvSpPr/>
          <p:nvPr/>
        </p:nvSpPr>
        <p:spPr>
          <a:xfrm>
            <a:off x="3382450" y="1707968"/>
            <a:ext cx="582386" cy="473758"/>
          </a:xfrm>
          <a:prstGeom prst="rect">
            <a:avLst/>
          </a:prstGeom>
          <a:ln>
            <a:no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ar-SA"/>
          </a:p>
        </p:txBody>
      </p:sp>
    </p:spTree>
    <p:extLst>
      <p:ext uri="{BB962C8B-B14F-4D97-AF65-F5344CB8AC3E}">
        <p14:creationId xmlns:p14="http://schemas.microsoft.com/office/powerpoint/2010/main" val="2716490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134835" y="274340"/>
            <a:ext cx="5829300" cy="566030"/>
          </a:xfrm>
        </p:spPr>
        <p:txBody>
          <a:bodyPr>
            <a:noAutofit/>
          </a:bodyPr>
          <a:lstStyle/>
          <a:p>
            <a:r>
              <a:rPr lang="en-US" sz="1800" b="1" dirty="0">
                <a:latin typeface="Tahoma" panose="020B0604030504040204" pitchFamily="34" charset="0"/>
                <a:ea typeface="Tahoma" panose="020B0604030504040204" pitchFamily="34" charset="0"/>
                <a:cs typeface="Tahoma" panose="020B0604030504040204" pitchFamily="34" charset="0"/>
              </a:rPr>
              <a:t>Monogenic Forms of Diabetes</a:t>
            </a:r>
            <a:br>
              <a:rPr lang="en-US" sz="1800" b="1" dirty="0">
                <a:latin typeface="Tahoma" panose="020B0604030504040204" pitchFamily="34" charset="0"/>
                <a:ea typeface="Tahoma" panose="020B0604030504040204" pitchFamily="34" charset="0"/>
                <a:cs typeface="Tahoma" panose="020B0604030504040204" pitchFamily="34" charset="0"/>
              </a:rPr>
            </a:br>
            <a:endParaRPr lang="ar-SA" sz="1800" b="1" dirty="0">
              <a:latin typeface="Tahoma" panose="020B0604030504040204" pitchFamily="34" charset="0"/>
              <a:ea typeface="Tahoma" panose="020B0604030504040204" pitchFamily="34" charset="0"/>
              <a:cs typeface="Tahoma" panose="020B0604030504040204" pitchFamily="34" charset="0"/>
            </a:endParaRPr>
          </a:p>
        </p:txBody>
      </p:sp>
      <p:sp>
        <p:nvSpPr>
          <p:cNvPr id="3" name="عنوان فرعي 2"/>
          <p:cNvSpPr>
            <a:spLocks noGrp="1"/>
          </p:cNvSpPr>
          <p:nvPr>
            <p:ph type="subTitle" idx="1"/>
          </p:nvPr>
        </p:nvSpPr>
        <p:spPr>
          <a:xfrm>
            <a:off x="246185" y="840370"/>
            <a:ext cx="5583115" cy="6811108"/>
          </a:xfrm>
        </p:spPr>
        <p:txBody>
          <a:bodyPr>
            <a:normAutofit/>
          </a:bodyPr>
          <a:lstStyle/>
          <a:p>
            <a:pPr marL="342900" indent="-342900" algn="l">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Resembles type 2 DM, but occurs in young age group. </a:t>
            </a:r>
            <a:endParaRPr lang="en-US" sz="11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marL="342900" indent="-342900" algn="l">
              <a:buFont typeface="Wingdings" charset="2"/>
              <a:buChar char="Ø"/>
            </a:pPr>
            <a:r>
              <a:rPr lang="en-US" sz="1400" dirty="0" smtClean="0">
                <a:solidFill>
                  <a:schemeClr val="tx1"/>
                </a:solidFill>
                <a:latin typeface="Tahoma" panose="020B0604030504040204" pitchFamily="34" charset="0"/>
                <a:ea typeface="Tahoma" panose="020B0604030504040204" pitchFamily="34" charset="0"/>
                <a:cs typeface="Tahoma" panose="020B0604030504040204" pitchFamily="34" charset="0"/>
              </a:rPr>
              <a:t>Type </a:t>
            </a:r>
            <a:r>
              <a:rPr lang="en-US" sz="1400" dirty="0">
                <a:solidFill>
                  <a:schemeClr val="tx1"/>
                </a:solidFill>
                <a:latin typeface="Tahoma" panose="020B0604030504040204" pitchFamily="34" charset="0"/>
                <a:ea typeface="Tahoma" panose="020B0604030504040204" pitchFamily="34" charset="0"/>
                <a:cs typeface="Tahoma" panose="020B0604030504040204" pitchFamily="34" charset="0"/>
              </a:rPr>
              <a:t>1 and type 2 diabetes are </a:t>
            </a: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genetically complex </a:t>
            </a:r>
            <a:r>
              <a:rPr lang="en-US" sz="1400" dirty="0">
                <a:solidFill>
                  <a:schemeClr val="tx1"/>
                </a:solidFill>
                <a:latin typeface="Tahoma" panose="020B0604030504040204" pitchFamily="34" charset="0"/>
                <a:ea typeface="Tahoma" panose="020B0604030504040204" pitchFamily="34" charset="0"/>
                <a:cs typeface="Tahoma" panose="020B0604030504040204" pitchFamily="34" charset="0"/>
              </a:rPr>
              <a:t>,no single-gene defect (mutation) can account for predisposition to these entities.</a:t>
            </a:r>
          </a:p>
          <a:p>
            <a:pPr marL="342900" indent="-342900" algn="l">
              <a:buFont typeface="Wingdings" charset="2"/>
              <a:buChar char="Ø"/>
            </a:pPr>
            <a:r>
              <a:rPr lang="en-US" sz="1400" dirty="0">
                <a:solidFill>
                  <a:schemeClr val="tx1"/>
                </a:solidFill>
                <a:latin typeface="Tahoma" panose="020B0604030504040204" pitchFamily="34" charset="0"/>
                <a:ea typeface="Tahoma" panose="020B0604030504040204" pitchFamily="34" charset="0"/>
                <a:cs typeface="Tahoma" panose="020B0604030504040204" pitchFamily="34" charset="0"/>
              </a:rPr>
              <a:t> By contrast, monogenic forms of diabetes  are </a:t>
            </a: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uncommon</a:t>
            </a:r>
            <a:r>
              <a:rPr lang="en-US" sz="1400" dirty="0">
                <a:solidFill>
                  <a:schemeClr val="tx1"/>
                </a:solidFill>
                <a:latin typeface="Tahoma" panose="020B0604030504040204" pitchFamily="34" charset="0"/>
                <a:ea typeface="Tahoma" panose="020B0604030504040204" pitchFamily="34" charset="0"/>
                <a:cs typeface="Tahoma" panose="020B0604030504040204" pitchFamily="34" charset="0"/>
              </a:rPr>
              <a:t> examples of the diabetic phenotype occurring as a result of loss-of-function mutations within a </a:t>
            </a: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single gene.</a:t>
            </a:r>
          </a:p>
          <a:p>
            <a:pPr marL="342900" indent="-342900" algn="l">
              <a:buFont typeface="Wingdings" charset="2"/>
              <a:buChar char="Ø"/>
            </a:pPr>
            <a:r>
              <a:rPr lang="en-US" sz="1400" dirty="0">
                <a:solidFill>
                  <a:schemeClr val="tx1"/>
                </a:solidFill>
                <a:latin typeface="Tahoma" panose="020B0604030504040204" pitchFamily="34" charset="0"/>
                <a:ea typeface="Tahoma" panose="020B0604030504040204" pitchFamily="34" charset="0"/>
                <a:cs typeface="Tahoma" panose="020B0604030504040204" pitchFamily="34" charset="0"/>
              </a:rPr>
              <a:t> The largest subgroup of patients in this category traditionally was designated as having </a:t>
            </a:r>
            <a:r>
              <a:rPr lang="en-US" sz="14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maturity-onset diabetes of the young </a:t>
            </a:r>
            <a:r>
              <a:rPr lang="en-US" sz="1400" dirty="0" smtClean="0">
                <a:solidFill>
                  <a:srgbClr val="C00000"/>
                </a:solidFill>
                <a:latin typeface="Tahoma" panose="020B0604030504040204" pitchFamily="34" charset="0"/>
                <a:ea typeface="Tahoma" panose="020B0604030504040204" pitchFamily="34" charset="0"/>
                <a:cs typeface="Tahoma" panose="020B0604030504040204" pitchFamily="34" charset="0"/>
              </a:rPr>
              <a:t>(MODY)</a:t>
            </a: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1400" dirty="0">
                <a:solidFill>
                  <a:schemeClr val="tx1"/>
                </a:solidFill>
                <a:latin typeface="Tahoma" panose="020B0604030504040204" pitchFamily="34" charset="0"/>
                <a:ea typeface="Tahoma" panose="020B0604030504040204" pitchFamily="34" charset="0"/>
                <a:cs typeface="Tahoma" panose="020B0604030504040204" pitchFamily="34" charset="0"/>
              </a:rPr>
              <a:t>because of its superficial resemblance to type 2 diabetes and its occurrence in younger </a:t>
            </a:r>
            <a:r>
              <a:rPr lang="en-US" sz="1400" dirty="0" smtClean="0">
                <a:solidFill>
                  <a:schemeClr val="tx1"/>
                </a:solidFill>
                <a:latin typeface="Tahoma" panose="020B0604030504040204" pitchFamily="34" charset="0"/>
                <a:ea typeface="Tahoma" panose="020B0604030504040204" pitchFamily="34" charset="0"/>
                <a:cs typeface="Tahoma" panose="020B0604030504040204" pitchFamily="34" charset="0"/>
              </a:rPr>
              <a:t>patients.</a:t>
            </a:r>
            <a:endParaRPr lang="en-US"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342900" indent="-342900" algn="l">
              <a:buFont typeface="Wingdings" charset="2"/>
              <a:buChar char="Ø"/>
            </a:pPr>
            <a:r>
              <a:rPr lang="en-US" sz="1400" dirty="0">
                <a:solidFill>
                  <a:schemeClr val="tx1"/>
                </a:solidFill>
                <a:latin typeface="Tahoma" panose="020B0604030504040204" pitchFamily="34" charset="0"/>
                <a:ea typeface="Tahoma" panose="020B0604030504040204" pitchFamily="34" charset="0"/>
                <a:cs typeface="Tahoma" panose="020B0604030504040204" pitchFamily="34" charset="0"/>
              </a:rPr>
              <a:t> MODY can be the result of inactivating mutations in </a:t>
            </a: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one of six </a:t>
            </a:r>
            <a:r>
              <a:rPr lang="en-US" sz="1400" dirty="0" smtClean="0">
                <a:solidFill>
                  <a:srgbClr val="C00000"/>
                </a:solidFill>
                <a:latin typeface="Tahoma" panose="020B0604030504040204" pitchFamily="34" charset="0"/>
                <a:ea typeface="Tahoma" panose="020B0604030504040204" pitchFamily="34" charset="0"/>
                <a:cs typeface="Tahoma" panose="020B0604030504040204" pitchFamily="34" charset="0"/>
              </a:rPr>
              <a:t>genes.</a:t>
            </a:r>
          </a:p>
          <a:p>
            <a:pPr marL="342900" indent="-342900" algn="l">
              <a:buFont typeface="Arial" panose="020B0604020202020204" pitchFamily="34" charset="0"/>
              <a:buChar char="•"/>
            </a:pPr>
            <a:endParaRPr lang="en-US"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ar-SA" sz="14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جدول 3"/>
          <p:cNvGraphicFramePr>
            <a:graphicFrameLocks noGrp="1"/>
          </p:cNvGraphicFramePr>
          <p:nvPr>
            <p:extLst>
              <p:ext uri="{D42A27DB-BD31-4B8C-83A1-F6EECF244321}">
                <p14:modId xmlns:p14="http://schemas.microsoft.com/office/powerpoint/2010/main" val="719537532"/>
              </p:ext>
            </p:extLst>
          </p:nvPr>
        </p:nvGraphicFramePr>
        <p:xfrm>
          <a:off x="246185" y="4060818"/>
          <a:ext cx="5736137" cy="2915920"/>
        </p:xfrm>
        <a:graphic>
          <a:graphicData uri="http://schemas.openxmlformats.org/drawingml/2006/table">
            <a:tbl>
              <a:tblPr rtl="1" firstRow="1" bandRow="1">
                <a:tableStyleId>{FABFCF23-3B69-468F-B69F-88F6DE6A72F2}</a:tableStyleId>
              </a:tblPr>
              <a:tblGrid>
                <a:gridCol w="3068439">
                  <a:extLst>
                    <a:ext uri="{9D8B030D-6E8A-4147-A177-3AD203B41FA5}">
                      <a16:colId xmlns:a16="http://schemas.microsoft.com/office/drawing/2014/main" val="20000"/>
                    </a:ext>
                  </a:extLst>
                </a:gridCol>
                <a:gridCol w="1210089">
                  <a:extLst>
                    <a:ext uri="{9D8B030D-6E8A-4147-A177-3AD203B41FA5}">
                      <a16:colId xmlns:a16="http://schemas.microsoft.com/office/drawing/2014/main" val="20001"/>
                    </a:ext>
                  </a:extLst>
                </a:gridCol>
                <a:gridCol w="1457609">
                  <a:extLst>
                    <a:ext uri="{9D8B030D-6E8A-4147-A177-3AD203B41FA5}">
                      <a16:colId xmlns:a16="http://schemas.microsoft.com/office/drawing/2014/main" val="20002"/>
                    </a:ext>
                  </a:extLst>
                </a:gridCol>
              </a:tblGrid>
              <a:tr h="370840">
                <a:tc gridSpan="3">
                  <a:txBody>
                    <a:bodyPr/>
                    <a:lstStyle/>
                    <a:p>
                      <a:pPr algn="l" rtl="1"/>
                      <a:r>
                        <a:rPr lang="en-US" sz="1400" dirty="0" smtClean="0"/>
                        <a:t>MODY</a:t>
                      </a:r>
                      <a:r>
                        <a:rPr lang="en-US" sz="1400" baseline="0" dirty="0" smtClean="0"/>
                        <a:t> is caused by genetics defects in Beta cell function, due to mutations in:</a:t>
                      </a:r>
                      <a:endParaRPr lang="ar-SA" sz="1400" dirty="0">
                        <a:latin typeface="Tahoma" panose="020B0604030504040204" pitchFamily="34" charset="0"/>
                        <a:ea typeface="Tahoma" panose="020B0604030504040204" pitchFamily="34" charset="0"/>
                        <a:cs typeface="Tahoma" panose="020B0604030504040204" pitchFamily="34" charset="0"/>
                      </a:endParaRPr>
                    </a:p>
                  </a:txBody>
                  <a:tcPr/>
                </a:tc>
                <a:tc hMerge="1">
                  <a:txBody>
                    <a:bodyPr/>
                    <a:lstStyle/>
                    <a:p>
                      <a:pPr rtl="1"/>
                      <a:endParaRPr lang="ar-SA" dirty="0"/>
                    </a:p>
                  </a:txBody>
                  <a:tcPr/>
                </a:tc>
                <a:tc hMerge="1">
                  <a:txBody>
                    <a:bodyPr/>
                    <a:lstStyle/>
                    <a:p>
                      <a:pPr rtl="1"/>
                      <a:endParaRPr lang="ar-SA" dirty="0"/>
                    </a:p>
                  </a:txBody>
                  <a:tcPr/>
                </a:tc>
                <a:extLst>
                  <a:ext uri="{0D108BD9-81ED-4DB2-BD59-A6C34878D82A}">
                    <a16:rowId xmlns:a16="http://schemas.microsoft.com/office/drawing/2014/main" val="10000"/>
                  </a:ext>
                </a:extLst>
              </a:tr>
              <a:tr h="370840">
                <a:tc>
                  <a:txBody>
                    <a:bodyPr/>
                    <a:lstStyle/>
                    <a:p>
                      <a:pPr rtl="1"/>
                      <a:r>
                        <a:rPr lang="en-US" sz="1200" dirty="0" smtClean="0">
                          <a:latin typeface="Tahoma" charset="0"/>
                          <a:ea typeface="Tahoma" charset="0"/>
                          <a:cs typeface="Tahoma" charset="0"/>
                        </a:rPr>
                        <a:t>Hepatocyte</a:t>
                      </a:r>
                      <a:r>
                        <a:rPr lang="en-US" sz="1200" baseline="0" dirty="0" smtClean="0">
                          <a:latin typeface="Tahoma" charset="0"/>
                          <a:ea typeface="Tahoma" charset="0"/>
                          <a:cs typeface="Tahoma" charset="0"/>
                        </a:rPr>
                        <a:t> Nuclear Factor 4</a:t>
                      </a:r>
                      <a:r>
                        <a:rPr lang="el-GR" sz="1200" baseline="0" dirty="0" smtClean="0">
                          <a:latin typeface="Tahoma" charset="0"/>
                          <a:ea typeface="Tahoma" charset="0"/>
                          <a:cs typeface="Tahoma" charset="0"/>
                        </a:rPr>
                        <a:t>α</a:t>
                      </a:r>
                      <a:r>
                        <a:rPr lang="en-US" sz="1200" baseline="0" dirty="0" smtClean="0">
                          <a:latin typeface="Tahoma" charset="0"/>
                          <a:ea typeface="Tahoma" charset="0"/>
                          <a:cs typeface="Tahoma" charset="0"/>
                        </a:rPr>
                        <a:t> gene</a:t>
                      </a:r>
                      <a:endParaRPr lang="ar-SA" sz="1200" dirty="0">
                        <a:latin typeface="Tahoma" charset="0"/>
                        <a:ea typeface="Tahoma" charset="0"/>
                        <a:cs typeface="Tahoma" charset="0"/>
                      </a:endParaRPr>
                    </a:p>
                  </a:txBody>
                  <a:tcPr/>
                </a:tc>
                <a:tc>
                  <a:txBody>
                    <a:bodyPr/>
                    <a:lstStyle/>
                    <a:p>
                      <a:pPr rtl="1"/>
                      <a:r>
                        <a:rPr lang="en-US" sz="1200" dirty="0" smtClean="0">
                          <a:latin typeface="Tahoma" charset="0"/>
                          <a:ea typeface="Tahoma" charset="0"/>
                          <a:cs typeface="Tahoma" charset="0"/>
                        </a:rPr>
                        <a:t>HNF4A</a:t>
                      </a:r>
                      <a:endParaRPr lang="ar-SA" sz="1200" dirty="0">
                        <a:latin typeface="Tahoma" charset="0"/>
                        <a:ea typeface="Tahoma" charset="0"/>
                        <a:cs typeface="Tahoma" charset="0"/>
                      </a:endParaRPr>
                    </a:p>
                  </a:txBody>
                  <a:tcPr/>
                </a:tc>
                <a:tc>
                  <a:txBody>
                    <a:bodyPr/>
                    <a:lstStyle/>
                    <a:p>
                      <a:pPr rtl="1"/>
                      <a:r>
                        <a:rPr lang="en-US" sz="1200" dirty="0" smtClean="0">
                          <a:latin typeface="Tahoma" charset="0"/>
                          <a:ea typeface="Tahoma" charset="0"/>
                          <a:cs typeface="Tahoma" charset="0"/>
                        </a:rPr>
                        <a:t>MODY-1</a:t>
                      </a:r>
                      <a:endParaRPr lang="ar-SA" sz="1200" dirty="0">
                        <a:latin typeface="Tahoma" charset="0"/>
                        <a:ea typeface="Tahoma" charset="0"/>
                        <a:cs typeface="Tahoma" charset="0"/>
                      </a:endParaRPr>
                    </a:p>
                  </a:txBody>
                  <a:tcPr/>
                </a:tc>
                <a:extLst>
                  <a:ext uri="{0D108BD9-81ED-4DB2-BD59-A6C34878D82A}">
                    <a16:rowId xmlns:a16="http://schemas.microsoft.com/office/drawing/2014/main" val="10001"/>
                  </a:ext>
                </a:extLst>
              </a:tr>
              <a:tr h="370840">
                <a:tc>
                  <a:txBody>
                    <a:bodyPr/>
                    <a:lstStyle/>
                    <a:p>
                      <a:pPr rtl="1"/>
                      <a:r>
                        <a:rPr lang="en-US" sz="1200" dirty="0" err="1" smtClean="0">
                          <a:latin typeface="Tahoma" charset="0"/>
                          <a:ea typeface="Tahoma" charset="0"/>
                          <a:cs typeface="Tahoma" charset="0"/>
                        </a:rPr>
                        <a:t>Glucokinase</a:t>
                      </a:r>
                      <a:r>
                        <a:rPr lang="en-US" sz="1200" dirty="0" smtClean="0">
                          <a:latin typeface="Tahoma" charset="0"/>
                          <a:ea typeface="Tahoma" charset="0"/>
                          <a:cs typeface="Tahoma" charset="0"/>
                        </a:rPr>
                        <a:t> gene</a:t>
                      </a:r>
                      <a:endParaRPr lang="ar-SA" sz="1200" dirty="0">
                        <a:latin typeface="Tahoma" charset="0"/>
                        <a:ea typeface="Tahoma" charset="0"/>
                        <a:cs typeface="Tahoma" charset="0"/>
                      </a:endParaRPr>
                    </a:p>
                  </a:txBody>
                  <a:tcPr/>
                </a:tc>
                <a:tc>
                  <a:txBody>
                    <a:bodyPr/>
                    <a:lstStyle/>
                    <a:p>
                      <a:pPr rtl="1"/>
                      <a:r>
                        <a:rPr lang="en-US" sz="1200" dirty="0" smtClean="0">
                          <a:latin typeface="Tahoma" charset="0"/>
                          <a:ea typeface="Tahoma" charset="0"/>
                          <a:cs typeface="Tahoma" charset="0"/>
                        </a:rPr>
                        <a:t>GCK</a:t>
                      </a:r>
                      <a:endParaRPr lang="ar-SA" sz="1200" dirty="0">
                        <a:latin typeface="Tahoma" charset="0"/>
                        <a:ea typeface="Tahoma" charset="0"/>
                        <a:cs typeface="Tahoma" charset="0"/>
                      </a:endParaRPr>
                    </a:p>
                  </a:txBody>
                  <a:tcPr/>
                </a:tc>
                <a:tc>
                  <a:txBody>
                    <a:bodyPr/>
                    <a:lstStyle/>
                    <a:p>
                      <a:pPr marL="0" marR="0" lvl="0" indent="0" algn="l" defTabSz="457200" rtl="1" eaLnBrk="1" fontAlgn="auto" latinLnBrk="0" hangingPunct="1">
                        <a:lnSpc>
                          <a:spcPct val="100000"/>
                        </a:lnSpc>
                        <a:spcBef>
                          <a:spcPts val="0"/>
                        </a:spcBef>
                        <a:spcAft>
                          <a:spcPts val="0"/>
                        </a:spcAft>
                        <a:buClrTx/>
                        <a:buSzTx/>
                        <a:buFontTx/>
                        <a:buNone/>
                        <a:tabLst/>
                        <a:defRPr/>
                      </a:pPr>
                      <a:r>
                        <a:rPr lang="en-US" sz="1200" dirty="0" smtClean="0">
                          <a:latin typeface="Tahoma" charset="0"/>
                          <a:ea typeface="Tahoma" charset="0"/>
                          <a:cs typeface="Tahoma" charset="0"/>
                        </a:rPr>
                        <a:t>MODY-2</a:t>
                      </a:r>
                      <a:endParaRPr lang="ar-SA" sz="1200" dirty="0" smtClean="0">
                        <a:latin typeface="Tahoma" charset="0"/>
                        <a:ea typeface="Tahoma" charset="0"/>
                        <a:cs typeface="Tahoma" charset="0"/>
                      </a:endParaRPr>
                    </a:p>
                  </a:txBody>
                  <a:tcPr/>
                </a:tc>
                <a:extLst>
                  <a:ext uri="{0D108BD9-81ED-4DB2-BD59-A6C34878D82A}">
                    <a16:rowId xmlns:a16="http://schemas.microsoft.com/office/drawing/2014/main" val="10002"/>
                  </a:ext>
                </a:extLst>
              </a:tr>
              <a:tr h="370840">
                <a:tc>
                  <a:txBody>
                    <a:bodyPr/>
                    <a:lstStyle/>
                    <a:p>
                      <a:pPr marL="0" marR="0" lvl="0" indent="0" algn="l" defTabSz="457200" rtl="1" eaLnBrk="1" fontAlgn="auto" latinLnBrk="0" hangingPunct="1">
                        <a:lnSpc>
                          <a:spcPct val="100000"/>
                        </a:lnSpc>
                        <a:spcBef>
                          <a:spcPts val="0"/>
                        </a:spcBef>
                        <a:spcAft>
                          <a:spcPts val="0"/>
                        </a:spcAft>
                        <a:buClrTx/>
                        <a:buSzTx/>
                        <a:buFontTx/>
                        <a:buNone/>
                        <a:tabLst/>
                        <a:defRPr/>
                      </a:pPr>
                      <a:r>
                        <a:rPr lang="en-US" sz="1200" dirty="0" smtClean="0">
                          <a:latin typeface="Tahoma" charset="0"/>
                          <a:ea typeface="Tahoma" charset="0"/>
                          <a:cs typeface="Tahoma" charset="0"/>
                        </a:rPr>
                        <a:t>Hepatocyte</a:t>
                      </a:r>
                      <a:r>
                        <a:rPr lang="en-US" sz="1200" baseline="0" dirty="0" smtClean="0">
                          <a:latin typeface="Tahoma" charset="0"/>
                          <a:ea typeface="Tahoma" charset="0"/>
                          <a:cs typeface="Tahoma" charset="0"/>
                        </a:rPr>
                        <a:t> Nuclear Factor 1</a:t>
                      </a:r>
                      <a:r>
                        <a:rPr lang="el-GR" sz="1200" baseline="0" dirty="0" smtClean="0">
                          <a:latin typeface="Tahoma" charset="0"/>
                          <a:ea typeface="Tahoma" charset="0"/>
                          <a:cs typeface="Tahoma" charset="0"/>
                        </a:rPr>
                        <a:t>α</a:t>
                      </a:r>
                      <a:r>
                        <a:rPr lang="en-US" sz="1200" baseline="0" dirty="0" smtClean="0">
                          <a:latin typeface="Tahoma" charset="0"/>
                          <a:ea typeface="Tahoma" charset="0"/>
                          <a:cs typeface="Tahoma" charset="0"/>
                        </a:rPr>
                        <a:t> gene</a:t>
                      </a:r>
                      <a:endParaRPr lang="ar-SA" sz="1200" dirty="0" smtClean="0">
                        <a:latin typeface="Tahoma" charset="0"/>
                        <a:ea typeface="Tahoma" charset="0"/>
                        <a:cs typeface="Tahoma" charset="0"/>
                      </a:endParaRPr>
                    </a:p>
                    <a:p>
                      <a:pPr rtl="1"/>
                      <a:endParaRPr lang="ar-SA" sz="1200" dirty="0">
                        <a:latin typeface="Tahoma" charset="0"/>
                        <a:ea typeface="Tahoma" charset="0"/>
                        <a:cs typeface="Tahoma" charset="0"/>
                      </a:endParaRPr>
                    </a:p>
                  </a:txBody>
                  <a:tcPr/>
                </a:tc>
                <a:tc>
                  <a:txBody>
                    <a:bodyPr/>
                    <a:lstStyle/>
                    <a:p>
                      <a:pPr rtl="1"/>
                      <a:r>
                        <a:rPr lang="en-US" sz="1200" dirty="0" smtClean="0">
                          <a:latin typeface="Tahoma" charset="0"/>
                          <a:ea typeface="Tahoma" charset="0"/>
                          <a:cs typeface="Tahoma" charset="0"/>
                        </a:rPr>
                        <a:t>HNF1A</a:t>
                      </a:r>
                      <a:endParaRPr lang="ar-SA" sz="1200" dirty="0">
                        <a:latin typeface="Tahoma" charset="0"/>
                        <a:ea typeface="Tahoma" charset="0"/>
                        <a:cs typeface="Tahoma" charset="0"/>
                      </a:endParaRPr>
                    </a:p>
                  </a:txBody>
                  <a:tcPr/>
                </a:tc>
                <a:tc>
                  <a:txBody>
                    <a:bodyPr/>
                    <a:lstStyle/>
                    <a:p>
                      <a:pPr marL="0" marR="0" lvl="0" indent="0" algn="l" defTabSz="457200" rtl="1" eaLnBrk="1" fontAlgn="auto" latinLnBrk="0" hangingPunct="1">
                        <a:lnSpc>
                          <a:spcPct val="100000"/>
                        </a:lnSpc>
                        <a:spcBef>
                          <a:spcPts val="0"/>
                        </a:spcBef>
                        <a:spcAft>
                          <a:spcPts val="0"/>
                        </a:spcAft>
                        <a:buClrTx/>
                        <a:buSzTx/>
                        <a:buFontTx/>
                        <a:buNone/>
                        <a:tabLst/>
                        <a:defRPr/>
                      </a:pPr>
                      <a:r>
                        <a:rPr lang="en-US" sz="1200" dirty="0" smtClean="0">
                          <a:latin typeface="Tahoma" charset="0"/>
                          <a:ea typeface="Tahoma" charset="0"/>
                          <a:cs typeface="Tahoma" charset="0"/>
                        </a:rPr>
                        <a:t>MODY-3</a:t>
                      </a:r>
                      <a:endParaRPr lang="ar-SA" sz="1200" dirty="0" smtClean="0">
                        <a:latin typeface="Tahoma" charset="0"/>
                        <a:ea typeface="Tahoma" charset="0"/>
                        <a:cs typeface="Tahoma" charset="0"/>
                      </a:endParaRPr>
                    </a:p>
                  </a:txBody>
                  <a:tcPr/>
                </a:tc>
                <a:extLst>
                  <a:ext uri="{0D108BD9-81ED-4DB2-BD59-A6C34878D82A}">
                    <a16:rowId xmlns:a16="http://schemas.microsoft.com/office/drawing/2014/main" val="10003"/>
                  </a:ext>
                </a:extLst>
              </a:tr>
              <a:tr h="370840">
                <a:tc>
                  <a:txBody>
                    <a:bodyPr/>
                    <a:lstStyle/>
                    <a:p>
                      <a:pPr rtl="1"/>
                      <a:r>
                        <a:rPr lang="en-US" sz="1200" dirty="0" smtClean="0">
                          <a:latin typeface="Tahoma" charset="0"/>
                          <a:ea typeface="Tahoma" charset="0"/>
                          <a:cs typeface="Tahoma" charset="0"/>
                        </a:rPr>
                        <a:t>Pancreatic and duodenal </a:t>
                      </a:r>
                      <a:r>
                        <a:rPr lang="en-US" sz="1200" dirty="0" err="1" smtClean="0">
                          <a:latin typeface="Tahoma" charset="0"/>
                          <a:ea typeface="Tahoma" charset="0"/>
                          <a:cs typeface="Tahoma" charset="0"/>
                        </a:rPr>
                        <a:t>hemobox</a:t>
                      </a:r>
                      <a:r>
                        <a:rPr lang="en-US" sz="1200" dirty="0" smtClean="0">
                          <a:latin typeface="Tahoma" charset="0"/>
                          <a:ea typeface="Tahoma" charset="0"/>
                          <a:cs typeface="Tahoma" charset="0"/>
                        </a:rPr>
                        <a:t> 1 gene</a:t>
                      </a:r>
                      <a:endParaRPr lang="ar-SA" sz="1200" dirty="0">
                        <a:latin typeface="Tahoma" charset="0"/>
                        <a:ea typeface="Tahoma" charset="0"/>
                        <a:cs typeface="Tahoma" charset="0"/>
                      </a:endParaRPr>
                    </a:p>
                  </a:txBody>
                  <a:tcPr/>
                </a:tc>
                <a:tc>
                  <a:txBody>
                    <a:bodyPr/>
                    <a:lstStyle/>
                    <a:p>
                      <a:pPr rtl="1"/>
                      <a:r>
                        <a:rPr lang="en-US" sz="1200" dirty="0" smtClean="0">
                          <a:latin typeface="Tahoma" charset="0"/>
                          <a:ea typeface="Tahoma" charset="0"/>
                          <a:cs typeface="Tahoma" charset="0"/>
                        </a:rPr>
                        <a:t>PDX1</a:t>
                      </a:r>
                      <a:endParaRPr lang="ar-SA" sz="1200" dirty="0">
                        <a:latin typeface="Tahoma" charset="0"/>
                        <a:ea typeface="Tahoma" charset="0"/>
                        <a:cs typeface="Tahoma" charset="0"/>
                      </a:endParaRPr>
                    </a:p>
                  </a:txBody>
                  <a:tcPr/>
                </a:tc>
                <a:tc>
                  <a:txBody>
                    <a:bodyPr/>
                    <a:lstStyle/>
                    <a:p>
                      <a:pPr marL="0" marR="0" lvl="0" indent="0" algn="l" defTabSz="457200" rtl="1" eaLnBrk="1" fontAlgn="auto" latinLnBrk="0" hangingPunct="1">
                        <a:lnSpc>
                          <a:spcPct val="100000"/>
                        </a:lnSpc>
                        <a:spcBef>
                          <a:spcPts val="0"/>
                        </a:spcBef>
                        <a:spcAft>
                          <a:spcPts val="0"/>
                        </a:spcAft>
                        <a:buClrTx/>
                        <a:buSzTx/>
                        <a:buFontTx/>
                        <a:buNone/>
                        <a:tabLst/>
                        <a:defRPr/>
                      </a:pPr>
                      <a:r>
                        <a:rPr lang="en-US" sz="1200" dirty="0" smtClean="0">
                          <a:latin typeface="Tahoma" charset="0"/>
                          <a:ea typeface="Tahoma" charset="0"/>
                          <a:cs typeface="Tahoma" charset="0"/>
                        </a:rPr>
                        <a:t>MODY-4</a:t>
                      </a:r>
                      <a:endParaRPr lang="ar-SA" sz="1200" dirty="0" smtClean="0">
                        <a:latin typeface="Tahoma" charset="0"/>
                        <a:ea typeface="Tahoma" charset="0"/>
                        <a:cs typeface="Tahoma" charset="0"/>
                      </a:endParaRPr>
                    </a:p>
                  </a:txBody>
                  <a:tcPr/>
                </a:tc>
                <a:extLst>
                  <a:ext uri="{0D108BD9-81ED-4DB2-BD59-A6C34878D82A}">
                    <a16:rowId xmlns:a16="http://schemas.microsoft.com/office/drawing/2014/main" val="10004"/>
                  </a:ext>
                </a:extLst>
              </a:tr>
              <a:tr h="370840">
                <a:tc>
                  <a:txBody>
                    <a:bodyPr/>
                    <a:lstStyle/>
                    <a:p>
                      <a:pPr marL="0" marR="0" lvl="0" indent="0" algn="l" defTabSz="457200" rtl="1" eaLnBrk="1" fontAlgn="auto" latinLnBrk="0" hangingPunct="1">
                        <a:lnSpc>
                          <a:spcPct val="100000"/>
                        </a:lnSpc>
                        <a:spcBef>
                          <a:spcPts val="0"/>
                        </a:spcBef>
                        <a:spcAft>
                          <a:spcPts val="0"/>
                        </a:spcAft>
                        <a:buClrTx/>
                        <a:buSzTx/>
                        <a:buFontTx/>
                        <a:buNone/>
                        <a:tabLst/>
                        <a:defRPr/>
                      </a:pPr>
                      <a:r>
                        <a:rPr lang="en-US" sz="1200" dirty="0" smtClean="0">
                          <a:latin typeface="Tahoma" charset="0"/>
                          <a:ea typeface="Tahoma" charset="0"/>
                          <a:cs typeface="Tahoma" charset="0"/>
                        </a:rPr>
                        <a:t>Hepatocyte</a:t>
                      </a:r>
                      <a:r>
                        <a:rPr lang="en-US" sz="1200" baseline="0" dirty="0" smtClean="0">
                          <a:latin typeface="Tahoma" charset="0"/>
                          <a:ea typeface="Tahoma" charset="0"/>
                          <a:cs typeface="Tahoma" charset="0"/>
                        </a:rPr>
                        <a:t> Nuclear Factor 1</a:t>
                      </a:r>
                      <a:r>
                        <a:rPr lang="el-GR" sz="1200" baseline="0" dirty="0" smtClean="0">
                          <a:latin typeface="Tahoma" charset="0"/>
                          <a:ea typeface="Tahoma" charset="0"/>
                          <a:cs typeface="Tahoma" charset="0"/>
                        </a:rPr>
                        <a:t>β</a:t>
                      </a:r>
                      <a:r>
                        <a:rPr lang="en-US" sz="1200" baseline="0" dirty="0" smtClean="0">
                          <a:latin typeface="Tahoma" charset="0"/>
                          <a:ea typeface="Tahoma" charset="0"/>
                          <a:cs typeface="Tahoma" charset="0"/>
                        </a:rPr>
                        <a:t> gene</a:t>
                      </a:r>
                      <a:endParaRPr lang="ar-SA" sz="1200" dirty="0" smtClean="0">
                        <a:latin typeface="Tahoma" charset="0"/>
                        <a:ea typeface="Tahoma" charset="0"/>
                        <a:cs typeface="Tahoma" charset="0"/>
                      </a:endParaRPr>
                    </a:p>
                    <a:p>
                      <a:pPr rtl="1"/>
                      <a:endParaRPr lang="ar-SA" sz="1200" dirty="0">
                        <a:latin typeface="Tahoma" charset="0"/>
                        <a:ea typeface="Tahoma" charset="0"/>
                        <a:cs typeface="Tahoma" charset="0"/>
                      </a:endParaRPr>
                    </a:p>
                  </a:txBody>
                  <a:tcPr/>
                </a:tc>
                <a:tc>
                  <a:txBody>
                    <a:bodyPr/>
                    <a:lstStyle/>
                    <a:p>
                      <a:pPr rtl="1"/>
                      <a:r>
                        <a:rPr lang="en-US" sz="1200" dirty="0" smtClean="0">
                          <a:latin typeface="Tahoma" charset="0"/>
                          <a:ea typeface="Tahoma" charset="0"/>
                          <a:cs typeface="Tahoma" charset="0"/>
                        </a:rPr>
                        <a:t>HNF1B</a:t>
                      </a:r>
                      <a:endParaRPr lang="ar-SA" sz="1200" dirty="0">
                        <a:latin typeface="Tahoma" charset="0"/>
                        <a:ea typeface="Tahoma" charset="0"/>
                        <a:cs typeface="Tahoma" charset="0"/>
                      </a:endParaRPr>
                    </a:p>
                  </a:txBody>
                  <a:tcPr/>
                </a:tc>
                <a:tc>
                  <a:txBody>
                    <a:bodyPr/>
                    <a:lstStyle/>
                    <a:p>
                      <a:pPr marL="0" marR="0" lvl="0" indent="0" algn="l" defTabSz="457200" rtl="1" eaLnBrk="1" fontAlgn="auto" latinLnBrk="0" hangingPunct="1">
                        <a:lnSpc>
                          <a:spcPct val="100000"/>
                        </a:lnSpc>
                        <a:spcBef>
                          <a:spcPts val="0"/>
                        </a:spcBef>
                        <a:spcAft>
                          <a:spcPts val="0"/>
                        </a:spcAft>
                        <a:buClrTx/>
                        <a:buSzTx/>
                        <a:buFontTx/>
                        <a:buNone/>
                        <a:tabLst/>
                        <a:defRPr/>
                      </a:pPr>
                      <a:r>
                        <a:rPr lang="en-US" sz="1200" dirty="0" smtClean="0">
                          <a:latin typeface="Tahoma" charset="0"/>
                          <a:ea typeface="Tahoma" charset="0"/>
                          <a:cs typeface="Tahoma" charset="0"/>
                        </a:rPr>
                        <a:t>MODY-5</a:t>
                      </a:r>
                      <a:endParaRPr lang="ar-SA" sz="1200" dirty="0" smtClean="0">
                        <a:latin typeface="Tahoma" charset="0"/>
                        <a:ea typeface="Tahoma" charset="0"/>
                        <a:cs typeface="Tahoma" charset="0"/>
                      </a:endParaRPr>
                    </a:p>
                  </a:txBody>
                  <a:tcPr/>
                </a:tc>
                <a:extLst>
                  <a:ext uri="{0D108BD9-81ED-4DB2-BD59-A6C34878D82A}">
                    <a16:rowId xmlns:a16="http://schemas.microsoft.com/office/drawing/2014/main" val="10005"/>
                  </a:ext>
                </a:extLst>
              </a:tr>
              <a:tr h="370840">
                <a:tc>
                  <a:txBody>
                    <a:bodyPr/>
                    <a:lstStyle/>
                    <a:p>
                      <a:pPr rtl="1"/>
                      <a:r>
                        <a:rPr lang="en-US" sz="1200" dirty="0" smtClean="0">
                          <a:latin typeface="Tahoma" charset="0"/>
                          <a:ea typeface="Tahoma" charset="0"/>
                          <a:cs typeface="Tahoma" charset="0"/>
                        </a:rPr>
                        <a:t>Neurogenic differentiation factor 1 gene</a:t>
                      </a:r>
                      <a:endParaRPr lang="ar-SA" sz="1200" dirty="0">
                        <a:latin typeface="Tahoma" charset="0"/>
                        <a:ea typeface="Tahoma" charset="0"/>
                        <a:cs typeface="Tahoma" charset="0"/>
                      </a:endParaRPr>
                    </a:p>
                  </a:txBody>
                  <a:tcPr/>
                </a:tc>
                <a:tc>
                  <a:txBody>
                    <a:bodyPr/>
                    <a:lstStyle/>
                    <a:p>
                      <a:pPr rtl="1"/>
                      <a:r>
                        <a:rPr lang="en-US" sz="1200" dirty="0" smtClean="0">
                          <a:latin typeface="Tahoma" charset="0"/>
                          <a:ea typeface="Tahoma" charset="0"/>
                          <a:cs typeface="Tahoma" charset="0"/>
                        </a:rPr>
                        <a:t>NEUROD1</a:t>
                      </a:r>
                      <a:endParaRPr lang="ar-SA" sz="1200" dirty="0">
                        <a:latin typeface="Tahoma" charset="0"/>
                        <a:ea typeface="Tahoma" charset="0"/>
                        <a:cs typeface="Tahoma" charset="0"/>
                      </a:endParaRPr>
                    </a:p>
                  </a:txBody>
                  <a:tcPr/>
                </a:tc>
                <a:tc>
                  <a:txBody>
                    <a:bodyPr/>
                    <a:lstStyle/>
                    <a:p>
                      <a:pPr marL="0" marR="0" lvl="0" indent="0" algn="l" defTabSz="457200" rtl="1" eaLnBrk="1" fontAlgn="auto" latinLnBrk="0" hangingPunct="1">
                        <a:lnSpc>
                          <a:spcPct val="100000"/>
                        </a:lnSpc>
                        <a:spcBef>
                          <a:spcPts val="0"/>
                        </a:spcBef>
                        <a:spcAft>
                          <a:spcPts val="0"/>
                        </a:spcAft>
                        <a:buClrTx/>
                        <a:buSzTx/>
                        <a:buFontTx/>
                        <a:buNone/>
                        <a:tabLst/>
                        <a:defRPr/>
                      </a:pPr>
                      <a:r>
                        <a:rPr lang="en-US" sz="1200" dirty="0" smtClean="0">
                          <a:latin typeface="Tahoma" charset="0"/>
                          <a:ea typeface="Tahoma" charset="0"/>
                          <a:cs typeface="Tahoma" charset="0"/>
                        </a:rPr>
                        <a:t>MODY-6</a:t>
                      </a:r>
                      <a:endParaRPr lang="ar-SA" sz="1200" dirty="0" smtClean="0">
                        <a:latin typeface="Tahoma" charset="0"/>
                        <a:ea typeface="Tahoma" charset="0"/>
                        <a:cs typeface="Tahoma" charset="0"/>
                      </a:endParaRP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204885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ctrTitle"/>
          </p:nvPr>
        </p:nvSpPr>
        <p:spPr>
          <a:xfrm>
            <a:off x="0" y="215022"/>
            <a:ext cx="1714500" cy="666720"/>
          </a:xfrm>
        </p:spPr>
        <p:txBody>
          <a:bodyPr>
            <a:normAutofit/>
          </a:bodyPr>
          <a:lstStyle/>
          <a:p>
            <a:pPr algn="l"/>
            <a:r>
              <a:rPr lang="en-US" sz="1800" b="1" dirty="0">
                <a:latin typeface="Tahoma" panose="020B0604030504040204" pitchFamily="34" charset="0"/>
                <a:ea typeface="Tahoma" panose="020B0604030504040204" pitchFamily="34" charset="0"/>
                <a:cs typeface="Tahoma" panose="020B0604030504040204" pitchFamily="34" charset="0"/>
              </a:rPr>
              <a:t>Morphology</a:t>
            </a:r>
            <a:endParaRPr lang="ar-SA" sz="1800" b="1" dirty="0">
              <a:latin typeface="Tahoma" panose="020B0604030504040204" pitchFamily="34" charset="0"/>
              <a:ea typeface="Tahoma" panose="020B0604030504040204" pitchFamily="34" charset="0"/>
              <a:cs typeface="Tahoma" panose="020B0604030504040204" pitchFamily="34" charset="0"/>
            </a:endParaRPr>
          </a:p>
        </p:txBody>
      </p:sp>
      <p:sp>
        <p:nvSpPr>
          <p:cNvPr id="6" name="عنوان فرعي 5"/>
          <p:cNvSpPr>
            <a:spLocks noGrp="1"/>
          </p:cNvSpPr>
          <p:nvPr>
            <p:ph type="subTitle" idx="1"/>
          </p:nvPr>
        </p:nvSpPr>
        <p:spPr>
          <a:xfrm>
            <a:off x="237994" y="914399"/>
            <a:ext cx="6325644" cy="3707705"/>
          </a:xfrm>
        </p:spPr>
        <p:txBody>
          <a:bodyPr>
            <a:noAutofit/>
          </a:bodyPr>
          <a:lstStyle/>
          <a:p>
            <a:pPr marL="285750" indent="-285750" algn="l" fontAlgn="base">
              <a:buFont typeface="Wingdings" charset="2"/>
              <a:buChar char="q"/>
            </a:pPr>
            <a:r>
              <a:rPr lang="en-US" sz="1400" dirty="0">
                <a:solidFill>
                  <a:schemeClr val="tx1"/>
                </a:solidFill>
                <a:latin typeface="Tahoma" panose="020B0604030504040204" pitchFamily="34" charset="0"/>
                <a:ea typeface="Tahoma" panose="020B0604030504040204" pitchFamily="34" charset="0"/>
                <a:cs typeface="Tahoma" panose="020B0604030504040204" pitchFamily="34" charset="0"/>
              </a:rPr>
              <a:t>Lesions in the pancreas </a:t>
            </a: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are inconstant </a:t>
            </a:r>
            <a:r>
              <a:rPr lang="en-US" sz="1400" dirty="0" smtClean="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(not significant)</a:t>
            </a:r>
            <a:r>
              <a:rPr lang="en-US" sz="1400" dirty="0" smtClean="0">
                <a:solidFill>
                  <a:schemeClr val="tx1"/>
                </a:solidFill>
                <a:latin typeface="Tahoma" panose="020B0604030504040204" pitchFamily="34" charset="0"/>
                <a:ea typeface="Tahoma" panose="020B0604030504040204" pitchFamily="34" charset="0"/>
                <a:cs typeface="Tahoma" panose="020B0604030504040204" pitchFamily="34" charset="0"/>
              </a:rPr>
              <a:t>and </a:t>
            </a:r>
            <a:r>
              <a:rPr lang="en-US" sz="1400" dirty="0">
                <a:solidFill>
                  <a:schemeClr val="tx1"/>
                </a:solidFill>
                <a:latin typeface="Tahoma" panose="020B0604030504040204" pitchFamily="34" charset="0"/>
                <a:ea typeface="Tahoma" panose="020B0604030504040204" pitchFamily="34" charset="0"/>
                <a:cs typeface="Tahoma" panose="020B0604030504040204" pitchFamily="34" charset="0"/>
              </a:rPr>
              <a:t>rarely of diagnostic </a:t>
            </a:r>
            <a:r>
              <a:rPr lang="en-US" sz="1400" dirty="0" smtClean="0">
                <a:solidFill>
                  <a:schemeClr val="tx1"/>
                </a:solidFill>
                <a:latin typeface="Tahoma" panose="020B0604030504040204" pitchFamily="34" charset="0"/>
                <a:ea typeface="Tahoma" panose="020B0604030504040204" pitchFamily="34" charset="0"/>
                <a:cs typeface="Tahoma" panose="020B0604030504040204" pitchFamily="34" charset="0"/>
              </a:rPr>
              <a:t>value. </a:t>
            </a:r>
            <a:r>
              <a:rPr lang="en-US" sz="1400" dirty="0" smtClean="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we don’t take pancreas biopsy for diagnosing diabetes, Diagnosis is by biochemical tests.</a:t>
            </a:r>
          </a:p>
          <a:p>
            <a:pPr algn="l" fontAlgn="base"/>
            <a:r>
              <a:rPr lang="en-US" sz="1400" dirty="0" smtClean="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p>
          <a:p>
            <a:pPr algn="l" fontAlgn="base"/>
            <a:r>
              <a:rPr lang="en-US" sz="1400" dirty="0" smtClean="0">
                <a:solidFill>
                  <a:schemeClr val="tx1"/>
                </a:solidFill>
                <a:latin typeface="Tahoma" panose="020B0604030504040204" pitchFamily="34" charset="0"/>
                <a:ea typeface="Tahoma" panose="020B0604030504040204" pitchFamily="34" charset="0"/>
                <a:cs typeface="Tahoma" panose="020B0604030504040204" pitchFamily="34" charset="0"/>
              </a:rPr>
              <a:t>One </a:t>
            </a:r>
            <a:r>
              <a:rPr lang="en-US" sz="1400" dirty="0">
                <a:solidFill>
                  <a:schemeClr val="tx1"/>
                </a:solidFill>
                <a:latin typeface="Tahoma" panose="020B0604030504040204" pitchFamily="34" charset="0"/>
                <a:ea typeface="Tahoma" panose="020B0604030504040204" pitchFamily="34" charset="0"/>
                <a:cs typeface="Tahoma" panose="020B0604030504040204" pitchFamily="34" charset="0"/>
              </a:rPr>
              <a:t>or more of the following alterations may be present</a:t>
            </a:r>
            <a:r>
              <a:rPr lang="en-US" sz="1400"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p>
          <a:p>
            <a:pPr algn="l" fontAlgn="base"/>
            <a:r>
              <a:rPr lang="en-US" sz="14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In </a:t>
            </a:r>
            <a:r>
              <a:rPr lang="en-US" sz="14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Type1 DM</a:t>
            </a:r>
            <a:r>
              <a:rPr lang="en-US" sz="1400" b="1"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marL="285750" indent="-285750" algn="l" fontAlgn="base">
              <a:buFont typeface="Arial" panose="020B0604020202020204" pitchFamily="34" charset="0"/>
              <a:buChar char="•"/>
            </a:pPr>
            <a:r>
              <a:rPr lang="en-US" sz="1400" b="1" dirty="0">
                <a:solidFill>
                  <a:schemeClr val="tx1"/>
                </a:solidFill>
                <a:latin typeface="Tahoma" panose="020B0604030504040204" pitchFamily="34" charset="0"/>
                <a:ea typeface="Tahoma" panose="020B0604030504040204" pitchFamily="34" charset="0"/>
                <a:cs typeface="Tahoma" panose="020B0604030504040204" pitchFamily="34" charset="0"/>
              </a:rPr>
              <a:t>Reduction in the number and size of islets.</a:t>
            </a:r>
            <a:r>
              <a:rPr lang="en-US" sz="1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400" dirty="0" smtClean="0">
                <a:solidFill>
                  <a:schemeClr val="tx1"/>
                </a:solidFill>
                <a:latin typeface="Tahoma" panose="020B0604030504040204" pitchFamily="34" charset="0"/>
                <a:ea typeface="Tahoma" panose="020B0604030504040204" pitchFamily="34" charset="0"/>
                <a:cs typeface="Tahoma" panose="020B0604030504040204" pitchFamily="34" charset="0"/>
              </a:rPr>
              <a:t>This change most often is seen in </a:t>
            </a:r>
            <a:r>
              <a:rPr lang="en-US" sz="1400" dirty="0">
                <a:solidFill>
                  <a:schemeClr val="tx1"/>
                </a:solidFill>
                <a:latin typeface="Tahoma" panose="020B0604030504040204" pitchFamily="34" charset="0"/>
                <a:ea typeface="Tahoma" panose="020B0604030504040204" pitchFamily="34" charset="0"/>
                <a:cs typeface="Tahoma" panose="020B0604030504040204" pitchFamily="34" charset="0"/>
              </a:rPr>
              <a:t>Type1 DM.</a:t>
            </a:r>
          </a:p>
          <a:p>
            <a:pPr marL="285750" indent="-285750" algn="l" fontAlgn="base">
              <a:buFont typeface="Arial" panose="020B0604020202020204" pitchFamily="34" charset="0"/>
              <a:buChar char="•"/>
            </a:pPr>
            <a:endParaRPr lang="en-US" sz="14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marL="285750" indent="-285750" algn="l" fontAlgn="base">
              <a:buFont typeface="Arial" panose="020B0604020202020204" pitchFamily="34" charset="0"/>
              <a:buChar char="•"/>
            </a:pPr>
            <a:r>
              <a:rPr lang="en-US" sz="14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Insulitis: </a:t>
            </a:r>
            <a:r>
              <a:rPr lang="en-US" sz="1400"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Leukocytic</a:t>
            </a:r>
            <a:r>
              <a:rPr lang="en-US" sz="14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400" b="1" dirty="0">
                <a:solidFill>
                  <a:schemeClr val="tx1"/>
                </a:solidFill>
                <a:latin typeface="Tahoma" panose="020B0604030504040204" pitchFamily="34" charset="0"/>
                <a:ea typeface="Tahoma" panose="020B0604030504040204" pitchFamily="34" charset="0"/>
                <a:cs typeface="Tahoma" panose="020B0604030504040204" pitchFamily="34" charset="0"/>
              </a:rPr>
              <a:t>infiltration of the islets</a:t>
            </a:r>
            <a:r>
              <a:rPr lang="en-US" sz="1400" dirty="0">
                <a:solidFill>
                  <a:schemeClr val="tx1"/>
                </a:solidFill>
                <a:latin typeface="Tahoma" panose="020B0604030504040204" pitchFamily="34" charset="0"/>
                <a:ea typeface="Tahoma" panose="020B0604030504040204" pitchFamily="34" charset="0"/>
                <a:cs typeface="Tahoma" panose="020B0604030504040204" pitchFamily="34" charset="0"/>
              </a:rPr>
              <a:t>, which are principally composed of </a:t>
            </a: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mononuclear cells</a:t>
            </a:r>
            <a:r>
              <a:rPr lang="en-US" sz="1400" dirty="0">
                <a:solidFill>
                  <a:schemeClr val="tx1"/>
                </a:solidFill>
                <a:latin typeface="Tahoma" panose="020B0604030504040204" pitchFamily="34" charset="0"/>
                <a:ea typeface="Tahoma" panose="020B0604030504040204" pitchFamily="34" charset="0"/>
                <a:cs typeface="Tahoma" panose="020B0604030504040204" pitchFamily="34" charset="0"/>
              </a:rPr>
              <a:t> (lymphocytes and macrophages). I</a:t>
            </a:r>
            <a:r>
              <a:rPr lang="en-US" sz="1400" dirty="0" smtClean="0">
                <a:solidFill>
                  <a:schemeClr val="tx1"/>
                </a:solidFill>
                <a:latin typeface="Tahoma" panose="020B0604030504040204" pitchFamily="34" charset="0"/>
                <a:ea typeface="Tahoma" panose="020B0604030504040204" pitchFamily="34" charset="0"/>
                <a:cs typeface="Tahoma" panose="020B0604030504040204" pitchFamily="34" charset="0"/>
              </a:rPr>
              <a:t>t </a:t>
            </a:r>
            <a:r>
              <a:rPr lang="en-US" sz="1400" dirty="0">
                <a:solidFill>
                  <a:schemeClr val="tx1"/>
                </a:solidFill>
                <a:latin typeface="Tahoma" panose="020B0604030504040204" pitchFamily="34" charset="0"/>
                <a:ea typeface="Tahoma" panose="020B0604030504040204" pitchFamily="34" charset="0"/>
                <a:cs typeface="Tahoma" panose="020B0604030504040204" pitchFamily="34" charset="0"/>
              </a:rPr>
              <a:t>is typically more in Type1 DM</a:t>
            </a:r>
            <a:r>
              <a:rPr lang="en-US" sz="1400"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p>
          <a:p>
            <a:pPr marL="285750" indent="-285750" algn="l" fontAlgn="base">
              <a:buFont typeface="Arial" panose="020B0604020202020204" pitchFamily="34" charset="0"/>
              <a:buChar char="•"/>
            </a:pPr>
            <a:endParaRPr lang="en-US"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l" fontAlgn="base"/>
            <a:r>
              <a:rPr lang="en-US" sz="1400" b="1" dirty="0">
                <a:solidFill>
                  <a:schemeClr val="tx1"/>
                </a:solidFill>
                <a:latin typeface="Tahoma" panose="020B0604030504040204" pitchFamily="34" charset="0"/>
                <a:ea typeface="Tahoma" panose="020B0604030504040204" pitchFamily="34" charset="0"/>
                <a:cs typeface="Tahoma" panose="020B0604030504040204" pitchFamily="34" charset="0"/>
              </a:rPr>
              <a:t>In </a:t>
            </a:r>
            <a:r>
              <a:rPr lang="en-US" sz="14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Type2 </a:t>
            </a:r>
            <a:r>
              <a:rPr lang="en-US" sz="1400" b="1" dirty="0">
                <a:solidFill>
                  <a:srgbClr val="C00000"/>
                </a:solidFill>
                <a:latin typeface="Tahoma" panose="020B0604030504040204" pitchFamily="34" charset="0"/>
                <a:ea typeface="Tahoma" panose="020B0604030504040204" pitchFamily="34" charset="0"/>
                <a:cs typeface="Tahoma" panose="020B0604030504040204" pitchFamily="34" charset="0"/>
              </a:rPr>
              <a:t>DM</a:t>
            </a:r>
            <a:r>
              <a:rPr lang="en-US" sz="14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endParaRPr lang="en-US" sz="14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285750" indent="-285750" algn="l" fontAlgn="base">
              <a:buFont typeface="Arial" panose="020B0604020202020204" pitchFamily="34" charset="0"/>
              <a:buChar char="•"/>
            </a:pPr>
            <a:r>
              <a:rPr lang="en-US" sz="1400" b="1" dirty="0">
                <a:solidFill>
                  <a:srgbClr val="C00000"/>
                </a:solidFill>
                <a:latin typeface="Tahoma" panose="020B0604030504040204" pitchFamily="34" charset="0"/>
                <a:ea typeface="Tahoma" panose="020B0604030504040204" pitchFamily="34" charset="0"/>
                <a:cs typeface="Tahoma" panose="020B0604030504040204" pitchFamily="34" charset="0"/>
              </a:rPr>
              <a:t>Amyloid </a:t>
            </a:r>
            <a:r>
              <a:rPr lang="en-US" sz="1400" b="1" dirty="0">
                <a:solidFill>
                  <a:schemeClr val="tx1"/>
                </a:solidFill>
                <a:latin typeface="Tahoma" panose="020B0604030504040204" pitchFamily="34" charset="0"/>
                <a:ea typeface="Tahoma" panose="020B0604030504040204" pitchFamily="34" charset="0"/>
                <a:cs typeface="Tahoma" panose="020B0604030504040204" pitchFamily="34" charset="0"/>
              </a:rPr>
              <a:t>replacement of islets in long-standing type 2 diabetes</a:t>
            </a:r>
            <a:r>
              <a:rPr lang="en-US" sz="1400" dirty="0">
                <a:solidFill>
                  <a:schemeClr val="tx1"/>
                </a:solidFill>
                <a:latin typeface="Tahoma" panose="020B0604030504040204" pitchFamily="34" charset="0"/>
                <a:ea typeface="Tahoma" panose="020B0604030504040204" pitchFamily="34" charset="0"/>
                <a:cs typeface="Tahoma" panose="020B0604030504040204" pitchFamily="34" charset="0"/>
              </a:rPr>
              <a:t>, appearing as deposition of pink, amorphous material. At advanced stages </a:t>
            </a:r>
            <a:r>
              <a:rPr lang="en-US" sz="1400" dirty="0" smtClean="0">
                <a:solidFill>
                  <a:schemeClr val="tx1"/>
                </a:solidFill>
                <a:latin typeface="Tahoma" panose="020B0604030504040204" pitchFamily="34" charset="0"/>
                <a:ea typeface="Tahoma" panose="020B0604030504040204" pitchFamily="34" charset="0"/>
                <a:cs typeface="Tahoma" panose="020B0604030504040204" pitchFamily="34" charset="0"/>
              </a:rPr>
              <a:t>fibrosis </a:t>
            </a:r>
            <a:r>
              <a:rPr lang="en-US" sz="1400" dirty="0">
                <a:solidFill>
                  <a:schemeClr val="tx1"/>
                </a:solidFill>
                <a:latin typeface="Tahoma" panose="020B0604030504040204" pitchFamily="34" charset="0"/>
                <a:ea typeface="Tahoma" panose="020B0604030504040204" pitchFamily="34" charset="0"/>
                <a:cs typeface="Tahoma" panose="020B0604030504040204" pitchFamily="34" charset="0"/>
              </a:rPr>
              <a:t>also may be </a:t>
            </a:r>
            <a:r>
              <a:rPr lang="en-US" sz="1400" dirty="0" smtClean="0">
                <a:solidFill>
                  <a:schemeClr val="tx1"/>
                </a:solidFill>
                <a:latin typeface="Tahoma" panose="020B0604030504040204" pitchFamily="34" charset="0"/>
                <a:ea typeface="Tahoma" panose="020B0604030504040204" pitchFamily="34" charset="0"/>
                <a:cs typeface="Tahoma" panose="020B0604030504040204" pitchFamily="34" charset="0"/>
              </a:rPr>
              <a:t>observed.</a:t>
            </a:r>
            <a:endParaRPr lang="en-US"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ar-SA"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8" name="Content Placeholder 4"/>
          <p:cNvPicPr>
            <a:picLocks noChangeAspect="1"/>
          </p:cNvPicPr>
          <p:nvPr/>
        </p:nvPicPr>
        <p:blipFill rotWithShape="1">
          <a:blip r:embed="rId2"/>
          <a:srcRect l="2053" t="2802" r="2219" b="2739"/>
          <a:stretch/>
        </p:blipFill>
        <p:spPr>
          <a:xfrm>
            <a:off x="237994" y="5385686"/>
            <a:ext cx="2570520" cy="2556694"/>
          </a:xfrm>
          <a:prstGeom prst="rect">
            <a:avLst/>
          </a:prstGeom>
        </p:spPr>
      </p:pic>
      <p:pic>
        <p:nvPicPr>
          <p:cNvPr id="9" name="Content Placeholder 3">
            <a:extLst>
              <a:ext uri="{FF2B5EF4-FFF2-40B4-BE49-F238E27FC236}">
                <a16:creationId xmlns:a16="http://schemas.microsoft.com/office/drawing/2014/main" id="{1C683CF8-814D-4185-AA2B-515DD64052E0}"/>
              </a:ext>
            </a:extLst>
          </p:cNvPr>
          <p:cNvPicPr>
            <a:picLocks noChangeAspect="1"/>
          </p:cNvPicPr>
          <p:nvPr/>
        </p:nvPicPr>
        <p:blipFill>
          <a:blip r:embed="rId3"/>
          <a:stretch>
            <a:fillRect/>
          </a:stretch>
        </p:blipFill>
        <p:spPr>
          <a:xfrm>
            <a:off x="3820887" y="5385687"/>
            <a:ext cx="2478880" cy="2556694"/>
          </a:xfrm>
          <a:prstGeom prst="rect">
            <a:avLst/>
          </a:prstGeom>
        </p:spPr>
      </p:pic>
      <p:sp>
        <p:nvSpPr>
          <p:cNvPr id="10" name="مربع نص 9"/>
          <p:cNvSpPr txBox="1"/>
          <p:nvPr/>
        </p:nvSpPr>
        <p:spPr>
          <a:xfrm>
            <a:off x="465212" y="8062904"/>
            <a:ext cx="1858472" cy="769441"/>
          </a:xfrm>
          <a:prstGeom prst="rect">
            <a:avLst/>
          </a:prstGeom>
          <a:noFill/>
        </p:spPr>
        <p:txBody>
          <a:bodyPr wrap="square" rtlCol="1">
            <a:spAutoFit/>
          </a:bodyPr>
          <a:lstStyle/>
          <a:p>
            <a:pPr algn="ctr"/>
            <a:r>
              <a:rPr lang="en-US" sz="1600" b="1" dirty="0" smtClean="0"/>
              <a:t>Insulitis</a:t>
            </a:r>
          </a:p>
          <a:p>
            <a:pPr algn="ctr"/>
            <a:r>
              <a:rPr lang="en-US" sz="1400" b="1" dirty="0" smtClean="0">
                <a:solidFill>
                  <a:schemeClr val="bg1">
                    <a:lumMod val="50000"/>
                  </a:schemeClr>
                </a:solidFill>
              </a:rPr>
              <a:t>Type1 </a:t>
            </a:r>
            <a:r>
              <a:rPr lang="en-US" sz="1400" b="1" dirty="0">
                <a:solidFill>
                  <a:schemeClr val="bg1">
                    <a:lumMod val="50000"/>
                  </a:schemeClr>
                </a:solidFill>
              </a:rPr>
              <a:t>DM</a:t>
            </a:r>
            <a:endParaRPr lang="en-US" sz="1400" dirty="0" smtClean="0">
              <a:solidFill>
                <a:schemeClr val="bg1">
                  <a:lumMod val="50000"/>
                </a:schemeClr>
              </a:solidFill>
            </a:endParaRPr>
          </a:p>
          <a:p>
            <a:pPr algn="ctr"/>
            <a:endParaRPr lang="ar-SA" sz="1400" dirty="0"/>
          </a:p>
        </p:txBody>
      </p:sp>
      <p:sp>
        <p:nvSpPr>
          <p:cNvPr id="11" name="مربع نص 10"/>
          <p:cNvSpPr txBox="1"/>
          <p:nvPr/>
        </p:nvSpPr>
        <p:spPr>
          <a:xfrm>
            <a:off x="3986858" y="8105195"/>
            <a:ext cx="2312908" cy="769441"/>
          </a:xfrm>
          <a:prstGeom prst="rect">
            <a:avLst/>
          </a:prstGeom>
          <a:noFill/>
        </p:spPr>
        <p:txBody>
          <a:bodyPr wrap="square" rtlCol="1">
            <a:spAutoFit/>
          </a:bodyPr>
          <a:lstStyle/>
          <a:p>
            <a:pPr algn="ctr"/>
            <a:r>
              <a:rPr lang="en-US" sz="1600" b="1" dirty="0" smtClean="0"/>
              <a:t>Amyloidosis </a:t>
            </a:r>
          </a:p>
          <a:p>
            <a:pPr algn="ctr"/>
            <a:r>
              <a:rPr lang="en-US" sz="1400" b="1" dirty="0" smtClean="0">
                <a:solidFill>
                  <a:schemeClr val="bg1">
                    <a:lumMod val="50000"/>
                  </a:schemeClr>
                </a:solidFill>
              </a:rPr>
              <a:t>Type2 </a:t>
            </a:r>
            <a:r>
              <a:rPr lang="en-US" sz="1400" b="1" dirty="0">
                <a:solidFill>
                  <a:schemeClr val="bg1">
                    <a:lumMod val="50000"/>
                  </a:schemeClr>
                </a:solidFill>
              </a:rPr>
              <a:t>DM</a:t>
            </a:r>
            <a:endParaRPr lang="en-US" sz="1400" dirty="0" smtClean="0">
              <a:solidFill>
                <a:schemeClr val="bg1">
                  <a:lumMod val="50000"/>
                </a:schemeClr>
              </a:solidFill>
            </a:endParaRPr>
          </a:p>
          <a:p>
            <a:pPr algn="ctr"/>
            <a:endParaRPr lang="ar-SA" sz="1400" dirty="0"/>
          </a:p>
        </p:txBody>
      </p:sp>
    </p:spTree>
    <p:extLst>
      <p:ext uri="{BB962C8B-B14F-4D97-AF65-F5344CB8AC3E}">
        <p14:creationId xmlns:p14="http://schemas.microsoft.com/office/powerpoint/2010/main" val="9562158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2504" y="1028700"/>
            <a:ext cx="4203399" cy="4025371"/>
          </a:xfrm>
          <a:prstGeom prst="rect">
            <a:avLst/>
          </a:prstGeom>
        </p:spPr>
      </p:pic>
      <p:pic>
        <p:nvPicPr>
          <p:cNvPr id="5" name="Content Placeholder 3" descr="C22FF7.gif"/>
          <p:cNvPicPr>
            <a:picLocks noChangeAspect="1"/>
          </p:cNvPicPr>
          <p:nvPr/>
        </p:nvPicPr>
        <p:blipFill>
          <a:blip r:embed="rId3" cstate="print"/>
          <a:stretch>
            <a:fillRect/>
          </a:stretch>
        </p:blipFill>
        <p:spPr>
          <a:xfrm>
            <a:off x="192504" y="5054071"/>
            <a:ext cx="4491532" cy="3942972"/>
          </a:xfrm>
          <a:prstGeom prst="rect">
            <a:avLst/>
          </a:prstGeom>
        </p:spPr>
      </p:pic>
      <p:sp>
        <p:nvSpPr>
          <p:cNvPr id="6" name="TextBox 5"/>
          <p:cNvSpPr txBox="1"/>
          <p:nvPr/>
        </p:nvSpPr>
        <p:spPr>
          <a:xfrm>
            <a:off x="0" y="366185"/>
            <a:ext cx="4082143" cy="369332"/>
          </a:xfrm>
          <a:prstGeom prst="rect">
            <a:avLst/>
          </a:prstGeom>
          <a:noFill/>
        </p:spPr>
        <p:txBody>
          <a:bodyPr wrap="square" rtlCol="0">
            <a:spAutoFit/>
          </a:bodyPr>
          <a:lstStyle/>
          <a:p>
            <a:r>
              <a:rPr lang="en-US" b="1" dirty="0" smtClean="0">
                <a:latin typeface="Tahoma" charset="0"/>
                <a:ea typeface="Tahoma" charset="0"/>
                <a:cs typeface="Tahoma" charset="0"/>
              </a:rPr>
              <a:t>Clinical </a:t>
            </a:r>
            <a:r>
              <a:rPr lang="en-US" b="1" dirty="0" err="1" smtClean="0">
                <a:latin typeface="Tahoma" charset="0"/>
                <a:ea typeface="Tahoma" charset="0"/>
                <a:cs typeface="Tahoma" charset="0"/>
              </a:rPr>
              <a:t>Manifistations</a:t>
            </a:r>
            <a:r>
              <a:rPr lang="en-US" b="1" dirty="0" smtClean="0">
                <a:latin typeface="Tahoma" charset="0"/>
                <a:ea typeface="Tahoma" charset="0"/>
                <a:cs typeface="Tahoma" charset="0"/>
              </a:rPr>
              <a:t>: </a:t>
            </a:r>
            <a:endParaRPr lang="en-US" b="1" dirty="0">
              <a:latin typeface="Tahoma" charset="0"/>
              <a:ea typeface="Tahoma" charset="0"/>
              <a:cs typeface="Tahoma" charset="0"/>
            </a:endParaRPr>
          </a:p>
        </p:txBody>
      </p:sp>
      <p:sp>
        <p:nvSpPr>
          <p:cNvPr id="7" name="TextBox 6"/>
          <p:cNvSpPr txBox="1"/>
          <p:nvPr/>
        </p:nvSpPr>
        <p:spPr>
          <a:xfrm>
            <a:off x="4491532" y="2106386"/>
            <a:ext cx="2203182" cy="5078313"/>
          </a:xfrm>
          <a:prstGeom prst="rect">
            <a:avLst/>
          </a:prstGeom>
          <a:noFill/>
        </p:spPr>
        <p:txBody>
          <a:bodyPr wrap="square" rtlCol="0">
            <a:spAutoFit/>
          </a:bodyPr>
          <a:lstStyle/>
          <a:p>
            <a:pPr marL="171450" indent="-171450">
              <a:buFont typeface="Wingdings" charset="2"/>
              <a:buChar char="Ø"/>
            </a:pPr>
            <a:r>
              <a:rPr lang="en-US" sz="1200" dirty="0" err="1" smtClean="0">
                <a:solidFill>
                  <a:schemeClr val="bg1">
                    <a:lumMod val="50000"/>
                  </a:schemeClr>
                </a:solidFill>
                <a:latin typeface="Tahoma" charset="0"/>
                <a:ea typeface="Tahoma" charset="0"/>
                <a:cs typeface="Tahoma" charset="0"/>
              </a:rPr>
              <a:t>Polyuria:when</a:t>
            </a:r>
            <a:r>
              <a:rPr lang="en-US" sz="1200" dirty="0" smtClean="0">
                <a:solidFill>
                  <a:schemeClr val="bg1">
                    <a:lumMod val="50000"/>
                  </a:schemeClr>
                </a:solidFill>
                <a:latin typeface="Tahoma" charset="0"/>
                <a:ea typeface="Tahoma" charset="0"/>
                <a:cs typeface="Tahoma" charset="0"/>
              </a:rPr>
              <a:t> </a:t>
            </a:r>
            <a:r>
              <a:rPr lang="en-US" sz="1200" dirty="0">
                <a:solidFill>
                  <a:schemeClr val="bg1">
                    <a:lumMod val="50000"/>
                  </a:schemeClr>
                </a:solidFill>
                <a:latin typeface="Tahoma" charset="0"/>
                <a:ea typeface="Tahoma" charset="0"/>
                <a:cs typeface="Tahoma" charset="0"/>
              </a:rPr>
              <a:t>glucose levels are so high that glucose is excreted in the urine. Water follows the glucose concentration passively, leading to abnormally high urine output</a:t>
            </a:r>
            <a:r>
              <a:rPr lang="en-US" sz="1200" dirty="0" smtClean="0">
                <a:solidFill>
                  <a:schemeClr val="bg1">
                    <a:lumMod val="50000"/>
                  </a:schemeClr>
                </a:solidFill>
                <a:latin typeface="Tahoma" charset="0"/>
                <a:ea typeface="Tahoma" charset="0"/>
                <a:cs typeface="Tahoma" charset="0"/>
              </a:rPr>
              <a:t>.</a:t>
            </a:r>
          </a:p>
          <a:p>
            <a:pPr marL="171450" indent="-171450">
              <a:buFont typeface="Wingdings" charset="2"/>
              <a:buChar char="Ø"/>
            </a:pPr>
            <a:r>
              <a:rPr lang="en-US" sz="1200" dirty="0" err="1" smtClean="0">
                <a:solidFill>
                  <a:schemeClr val="bg1">
                    <a:lumMod val="50000"/>
                  </a:schemeClr>
                </a:solidFill>
                <a:latin typeface="Tahoma" charset="0"/>
                <a:ea typeface="Tahoma" charset="0"/>
                <a:cs typeface="Tahoma" charset="0"/>
              </a:rPr>
              <a:t>Polyghagia</a:t>
            </a:r>
            <a:r>
              <a:rPr lang="en-US" sz="1200" dirty="0" smtClean="0">
                <a:solidFill>
                  <a:schemeClr val="bg1">
                    <a:lumMod val="50000"/>
                  </a:schemeClr>
                </a:solidFill>
                <a:latin typeface="Tahoma" charset="0"/>
                <a:ea typeface="Tahoma" charset="0"/>
                <a:cs typeface="Tahoma" charset="0"/>
              </a:rPr>
              <a:t>: </a:t>
            </a:r>
            <a:r>
              <a:rPr lang="en-US" sz="1200" dirty="0">
                <a:solidFill>
                  <a:schemeClr val="bg1">
                    <a:lumMod val="50000"/>
                  </a:schemeClr>
                </a:solidFill>
                <a:latin typeface="Tahoma" charset="0"/>
                <a:ea typeface="Tahoma" charset="0"/>
                <a:cs typeface="Tahoma" charset="0"/>
              </a:rPr>
              <a:t>glucose from the blood cannot enter the cells - due to either a lack of insulin or insulin resistance - so the body can't convert the food you eat into energy. This lack of energy causes an increase in hunger</a:t>
            </a:r>
            <a:r>
              <a:rPr lang="en-US" sz="1200" dirty="0" smtClean="0">
                <a:solidFill>
                  <a:schemeClr val="bg1">
                    <a:lumMod val="50000"/>
                  </a:schemeClr>
                </a:solidFill>
                <a:latin typeface="Tahoma" charset="0"/>
                <a:ea typeface="Tahoma" charset="0"/>
                <a:cs typeface="Tahoma" charset="0"/>
              </a:rPr>
              <a:t>.</a:t>
            </a:r>
          </a:p>
          <a:p>
            <a:pPr marL="171450" indent="-171450">
              <a:buFont typeface="Wingdings" charset="2"/>
              <a:buChar char="Ø"/>
            </a:pPr>
            <a:r>
              <a:rPr lang="en-US" sz="1200" dirty="0" smtClean="0">
                <a:solidFill>
                  <a:schemeClr val="bg1">
                    <a:lumMod val="50000"/>
                  </a:schemeClr>
                </a:solidFill>
                <a:latin typeface="Tahoma" charset="0"/>
                <a:ea typeface="Tahoma" charset="0"/>
                <a:cs typeface="Tahoma" charset="0"/>
              </a:rPr>
              <a:t>Weight loss: </a:t>
            </a:r>
            <a:r>
              <a:rPr lang="en-US" sz="1200" dirty="0">
                <a:solidFill>
                  <a:schemeClr val="bg1">
                    <a:lumMod val="50000"/>
                  </a:schemeClr>
                </a:solidFill>
                <a:latin typeface="Tahoma" charset="0"/>
                <a:ea typeface="Tahoma" charset="0"/>
                <a:cs typeface="Tahoma" charset="0"/>
              </a:rPr>
              <a:t>insufficient insulin prevents the body from getting glucose from the blood into the body's cells to use as energy. When this occurs, the body starts burning fat and muscle for energy, causing a reduction in overall body weight.</a:t>
            </a:r>
          </a:p>
        </p:txBody>
      </p:sp>
    </p:spTree>
    <p:extLst>
      <p:ext uri="{BB962C8B-B14F-4D97-AF65-F5344CB8AC3E}">
        <p14:creationId xmlns:p14="http://schemas.microsoft.com/office/powerpoint/2010/main" val="15393613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366</TotalTime>
  <Words>2801</Words>
  <Application>Microsoft Office PowerPoint</Application>
  <PresentationFormat>On-screen Show (4:3)</PresentationFormat>
  <Paragraphs>378</Paragraphs>
  <Slides>22</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Arial</vt:lpstr>
      <vt:lpstr>Calibri</vt:lpstr>
      <vt:lpstr>Calibri Light</vt:lpstr>
      <vt:lpstr>Cambria Math</vt:lpstr>
      <vt:lpstr>Century Schoolbook</vt:lpstr>
      <vt:lpstr>Tahoma</vt:lpstr>
      <vt:lpstr>Times New Roman</vt:lpstr>
      <vt:lpstr>Weibei SC Bold</vt:lpstr>
      <vt:lpstr>Wingdings</vt:lpstr>
      <vt:lpstr>Office Theme</vt:lpstr>
      <vt:lpstr>PowerPoint Presentation</vt:lpstr>
      <vt:lpstr>The endocrine pancreas</vt:lpstr>
      <vt:lpstr>PowerPoint Presentation</vt:lpstr>
      <vt:lpstr>PowerPoint Presentation</vt:lpstr>
      <vt:lpstr>PowerPoint Presentation</vt:lpstr>
      <vt:lpstr>PowerPoint Presentation</vt:lpstr>
      <vt:lpstr>Monogenic Forms of Diabetes </vt:lpstr>
      <vt:lpstr>Morphology</vt:lpstr>
      <vt:lpstr>PowerPoint Presentation</vt:lpstr>
      <vt:lpstr>Clinical manifistations</vt:lpstr>
      <vt:lpstr>PowerPoint Presentation</vt:lpstr>
      <vt:lpstr>  Microangiopathy4</vt:lpstr>
      <vt:lpstr>  Nephropathy</vt:lpstr>
      <vt:lpstr>Occular Complications of Diabetes</vt:lpstr>
      <vt:lpstr>Diabetic Neuropathy: may be sensory or autonomic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maha</dc:creator>
  <cp:lastModifiedBy>abdulaziz abdullah</cp:lastModifiedBy>
  <cp:revision>65</cp:revision>
  <dcterms:created xsi:type="dcterms:W3CDTF">2018-01-23T10:16:13Z</dcterms:created>
  <dcterms:modified xsi:type="dcterms:W3CDTF">2018-02-23T14:23:40Z</dcterms:modified>
</cp:coreProperties>
</file>