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7772400" cy="10071100"/>
  <p:notesSz cx="7772400" cy="100711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22041"/>
            <a:ext cx="6606540" cy="2114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9816"/>
            <a:ext cx="5440680" cy="2517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24455" y="1772452"/>
            <a:ext cx="7480685" cy="4170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50" b="1" i="0" u="heavy">
                <a:solidFill>
                  <a:srgbClr val="3498DB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50" b="1" i="0" u="heavy">
                <a:solidFill>
                  <a:srgbClr val="3498DB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88620" y="2316353"/>
            <a:ext cx="3380994" cy="66469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002786" y="2316353"/>
            <a:ext cx="3380994" cy="66469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40199" y="164987"/>
            <a:ext cx="6538694" cy="5751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50" b="1" i="0" u="heavy">
                <a:solidFill>
                  <a:srgbClr val="3498DB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61387" y="907886"/>
            <a:ext cx="4249625" cy="35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1" i="0" u="heavy">
                <a:solidFill>
                  <a:srgbClr val="3498DB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6353"/>
            <a:ext cx="6995160" cy="66469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642616" y="9366123"/>
            <a:ext cx="2487168" cy="503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88620" y="9366123"/>
            <a:ext cx="1787652" cy="503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596128" y="9366123"/>
            <a:ext cx="1787652" cy="503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9.png"/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5" Type="http://schemas.openxmlformats.org/officeDocument/2006/relationships/image" Target="../media/image162.png"/><Relationship Id="rId6" Type="http://schemas.openxmlformats.org/officeDocument/2006/relationships/image" Target="../media/image163.png"/><Relationship Id="rId7" Type="http://schemas.openxmlformats.org/officeDocument/2006/relationships/image" Target="../media/image164.png"/><Relationship Id="rId8" Type="http://schemas.openxmlformats.org/officeDocument/2006/relationships/image" Target="../media/image165.png"/><Relationship Id="rId9" Type="http://schemas.openxmlformats.org/officeDocument/2006/relationships/image" Target="../media/image166.png"/><Relationship Id="rId10" Type="http://schemas.openxmlformats.org/officeDocument/2006/relationships/image" Target="../media/image167.png"/><Relationship Id="rId11" Type="http://schemas.openxmlformats.org/officeDocument/2006/relationships/image" Target="../media/image168.png"/><Relationship Id="rId12" Type="http://schemas.openxmlformats.org/officeDocument/2006/relationships/image" Target="../media/image169.png"/><Relationship Id="rId13" Type="http://schemas.openxmlformats.org/officeDocument/2006/relationships/image" Target="../media/image170.png"/><Relationship Id="rId14" Type="http://schemas.openxmlformats.org/officeDocument/2006/relationships/image" Target="../media/image171.png"/><Relationship Id="rId15" Type="http://schemas.openxmlformats.org/officeDocument/2006/relationships/image" Target="../media/image172.png"/><Relationship Id="rId16" Type="http://schemas.openxmlformats.org/officeDocument/2006/relationships/image" Target="../media/image173.png"/><Relationship Id="rId17" Type="http://schemas.openxmlformats.org/officeDocument/2006/relationships/image" Target="../media/image174.png"/><Relationship Id="rId18" Type="http://schemas.openxmlformats.org/officeDocument/2006/relationships/image" Target="../media/image175.png"/><Relationship Id="rId19" Type="http://schemas.openxmlformats.org/officeDocument/2006/relationships/image" Target="../media/image176.png"/><Relationship Id="rId20" Type="http://schemas.openxmlformats.org/officeDocument/2006/relationships/image" Target="../media/image177.png"/><Relationship Id="rId21" Type="http://schemas.openxmlformats.org/officeDocument/2006/relationships/image" Target="../media/image178.png"/><Relationship Id="rId22" Type="http://schemas.openxmlformats.org/officeDocument/2006/relationships/image" Target="../media/image179.png"/><Relationship Id="rId23" Type="http://schemas.openxmlformats.org/officeDocument/2006/relationships/image" Target="../media/image180.png"/><Relationship Id="rId24" Type="http://schemas.openxmlformats.org/officeDocument/2006/relationships/image" Target="../media/image181.png"/><Relationship Id="rId25" Type="http://schemas.openxmlformats.org/officeDocument/2006/relationships/image" Target="../media/image182.png"/><Relationship Id="rId26" Type="http://schemas.openxmlformats.org/officeDocument/2006/relationships/image" Target="../media/image183.png"/><Relationship Id="rId27" Type="http://schemas.openxmlformats.org/officeDocument/2006/relationships/image" Target="../media/image184.png"/><Relationship Id="rId28" Type="http://schemas.openxmlformats.org/officeDocument/2006/relationships/image" Target="../media/image185.png"/><Relationship Id="rId29" Type="http://schemas.openxmlformats.org/officeDocument/2006/relationships/image" Target="../media/image186.png"/><Relationship Id="rId30" Type="http://schemas.openxmlformats.org/officeDocument/2006/relationships/image" Target="../media/image187.png"/><Relationship Id="rId31" Type="http://schemas.openxmlformats.org/officeDocument/2006/relationships/image" Target="../media/image188.png"/><Relationship Id="rId32" Type="http://schemas.openxmlformats.org/officeDocument/2006/relationships/image" Target="../media/image189.png"/><Relationship Id="rId33" Type="http://schemas.openxmlformats.org/officeDocument/2006/relationships/image" Target="../media/image190.png"/><Relationship Id="rId34" Type="http://schemas.openxmlformats.org/officeDocument/2006/relationships/image" Target="../media/image191.png"/><Relationship Id="rId35" Type="http://schemas.openxmlformats.org/officeDocument/2006/relationships/image" Target="../media/image192.png"/><Relationship Id="rId36" Type="http://schemas.openxmlformats.org/officeDocument/2006/relationships/image" Target="../media/image193.png"/><Relationship Id="rId37" Type="http://schemas.openxmlformats.org/officeDocument/2006/relationships/image" Target="../media/image194.png"/><Relationship Id="rId38" Type="http://schemas.openxmlformats.org/officeDocument/2006/relationships/image" Target="../media/image195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6.png"/><Relationship Id="rId3" Type="http://schemas.openxmlformats.org/officeDocument/2006/relationships/image" Target="../media/image197.png"/><Relationship Id="rId4" Type="http://schemas.openxmlformats.org/officeDocument/2006/relationships/image" Target="../media/image198.png"/><Relationship Id="rId5" Type="http://schemas.openxmlformats.org/officeDocument/2006/relationships/image" Target="../media/image199.png"/><Relationship Id="rId6" Type="http://schemas.openxmlformats.org/officeDocument/2006/relationships/image" Target="../media/image200.png"/><Relationship Id="rId7" Type="http://schemas.openxmlformats.org/officeDocument/2006/relationships/image" Target="../media/image201.png"/><Relationship Id="rId8" Type="http://schemas.openxmlformats.org/officeDocument/2006/relationships/image" Target="../media/image202.png"/><Relationship Id="rId9" Type="http://schemas.openxmlformats.org/officeDocument/2006/relationships/image" Target="../media/image203.png"/><Relationship Id="rId10" Type="http://schemas.openxmlformats.org/officeDocument/2006/relationships/image" Target="../media/image204.png"/><Relationship Id="rId11" Type="http://schemas.openxmlformats.org/officeDocument/2006/relationships/image" Target="../media/image205.png"/><Relationship Id="rId12" Type="http://schemas.openxmlformats.org/officeDocument/2006/relationships/image" Target="../media/image206.png"/><Relationship Id="rId13" Type="http://schemas.openxmlformats.org/officeDocument/2006/relationships/image" Target="../media/image207.png"/><Relationship Id="rId14" Type="http://schemas.openxmlformats.org/officeDocument/2006/relationships/image" Target="../media/image208.png"/><Relationship Id="rId15" Type="http://schemas.openxmlformats.org/officeDocument/2006/relationships/image" Target="../media/image209.png"/><Relationship Id="rId16" Type="http://schemas.openxmlformats.org/officeDocument/2006/relationships/image" Target="../media/image210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1.png"/><Relationship Id="rId3" Type="http://schemas.openxmlformats.org/officeDocument/2006/relationships/image" Target="../media/image212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3.png"/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5" Type="http://schemas.openxmlformats.org/officeDocument/2006/relationships/image" Target="../media/image216.png"/><Relationship Id="rId6" Type="http://schemas.openxmlformats.org/officeDocument/2006/relationships/image" Target="../media/image217.png"/><Relationship Id="rId7" Type="http://schemas.openxmlformats.org/officeDocument/2006/relationships/image" Target="../media/image218.png"/><Relationship Id="rId8" Type="http://schemas.openxmlformats.org/officeDocument/2006/relationships/image" Target="../media/image219.png"/><Relationship Id="rId9" Type="http://schemas.openxmlformats.org/officeDocument/2006/relationships/image" Target="../media/image220.png"/><Relationship Id="rId10" Type="http://schemas.openxmlformats.org/officeDocument/2006/relationships/image" Target="../media/image221.png"/><Relationship Id="rId11" Type="http://schemas.openxmlformats.org/officeDocument/2006/relationships/image" Target="../media/image222.png"/><Relationship Id="rId12" Type="http://schemas.openxmlformats.org/officeDocument/2006/relationships/image" Target="../media/image223.png"/><Relationship Id="rId13" Type="http://schemas.openxmlformats.org/officeDocument/2006/relationships/image" Target="../media/image224.png"/><Relationship Id="rId14" Type="http://schemas.openxmlformats.org/officeDocument/2006/relationships/image" Target="../media/image225.png"/><Relationship Id="rId15" Type="http://schemas.openxmlformats.org/officeDocument/2006/relationships/image" Target="../media/image226.png"/><Relationship Id="rId16" Type="http://schemas.openxmlformats.org/officeDocument/2006/relationships/image" Target="../media/image227.png"/><Relationship Id="rId17" Type="http://schemas.openxmlformats.org/officeDocument/2006/relationships/image" Target="../media/image228.png"/><Relationship Id="rId18" Type="http://schemas.openxmlformats.org/officeDocument/2006/relationships/image" Target="../media/image229.png"/><Relationship Id="rId19" Type="http://schemas.openxmlformats.org/officeDocument/2006/relationships/image" Target="../media/image230.png"/><Relationship Id="rId20" Type="http://schemas.openxmlformats.org/officeDocument/2006/relationships/image" Target="../media/image231.png"/><Relationship Id="rId21" Type="http://schemas.openxmlformats.org/officeDocument/2006/relationships/image" Target="../media/image232.png"/><Relationship Id="rId22" Type="http://schemas.openxmlformats.org/officeDocument/2006/relationships/image" Target="../media/image233.png"/><Relationship Id="rId23" Type="http://schemas.openxmlformats.org/officeDocument/2006/relationships/image" Target="../media/image234.png"/><Relationship Id="rId24" Type="http://schemas.openxmlformats.org/officeDocument/2006/relationships/image" Target="../media/image235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9" Type="http://schemas.openxmlformats.org/officeDocument/2006/relationships/image" Target="../media/image22.png"/><Relationship Id="rId20" Type="http://schemas.openxmlformats.org/officeDocument/2006/relationships/image" Target="../media/image23.png"/><Relationship Id="rId21" Type="http://schemas.openxmlformats.org/officeDocument/2006/relationships/image" Target="../media/image24.png"/><Relationship Id="rId22" Type="http://schemas.openxmlformats.org/officeDocument/2006/relationships/image" Target="../media/image25.png"/><Relationship Id="rId23" Type="http://schemas.openxmlformats.org/officeDocument/2006/relationships/image" Target="../media/image26.png"/><Relationship Id="rId24" Type="http://schemas.openxmlformats.org/officeDocument/2006/relationships/image" Target="../media/image27.png"/><Relationship Id="rId25" Type="http://schemas.openxmlformats.org/officeDocument/2006/relationships/image" Target="../media/image28.png"/><Relationship Id="rId26" Type="http://schemas.openxmlformats.org/officeDocument/2006/relationships/image" Target="../media/image29.png"/><Relationship Id="rId27" Type="http://schemas.openxmlformats.org/officeDocument/2006/relationships/image" Target="../media/image30.png"/><Relationship Id="rId28" Type="http://schemas.openxmlformats.org/officeDocument/2006/relationships/image" Target="../media/image31.png"/><Relationship Id="rId29" Type="http://schemas.openxmlformats.org/officeDocument/2006/relationships/image" Target="../media/image32.png"/><Relationship Id="rId30" Type="http://schemas.openxmlformats.org/officeDocument/2006/relationships/image" Target="../media/image33.png"/><Relationship Id="rId31" Type="http://schemas.openxmlformats.org/officeDocument/2006/relationships/image" Target="../media/image34.png"/><Relationship Id="rId32" Type="http://schemas.openxmlformats.org/officeDocument/2006/relationships/image" Target="../media/image35.png"/><Relationship Id="rId33" Type="http://schemas.openxmlformats.org/officeDocument/2006/relationships/image" Target="../media/image36.png"/><Relationship Id="rId34" Type="http://schemas.openxmlformats.org/officeDocument/2006/relationships/image" Target="../media/image37.png"/><Relationship Id="rId35" Type="http://schemas.openxmlformats.org/officeDocument/2006/relationships/image" Target="../media/image38.png"/><Relationship Id="rId36" Type="http://schemas.openxmlformats.org/officeDocument/2006/relationships/image" Target="../media/image39.png"/><Relationship Id="rId37" Type="http://schemas.openxmlformats.org/officeDocument/2006/relationships/image" Target="../media/image40.png"/><Relationship Id="rId38" Type="http://schemas.openxmlformats.org/officeDocument/2006/relationships/image" Target="../media/image41.png"/><Relationship Id="rId39" Type="http://schemas.openxmlformats.org/officeDocument/2006/relationships/image" Target="../media/image42.png"/><Relationship Id="rId40" Type="http://schemas.openxmlformats.org/officeDocument/2006/relationships/image" Target="../media/image43.png"/><Relationship Id="rId41" Type="http://schemas.openxmlformats.org/officeDocument/2006/relationships/image" Target="../media/image44.png"/><Relationship Id="rId42" Type="http://schemas.openxmlformats.org/officeDocument/2006/relationships/image" Target="../media/image45.png"/><Relationship Id="rId43" Type="http://schemas.openxmlformats.org/officeDocument/2006/relationships/image" Target="../media/image46.png"/><Relationship Id="rId44" Type="http://schemas.openxmlformats.org/officeDocument/2006/relationships/image" Target="../media/image47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4" Type="http://schemas.openxmlformats.org/officeDocument/2006/relationships/image" Target="../media/image60.png"/><Relationship Id="rId15" Type="http://schemas.openxmlformats.org/officeDocument/2006/relationships/image" Target="../media/image61.png"/><Relationship Id="rId16" Type="http://schemas.openxmlformats.org/officeDocument/2006/relationships/image" Target="../media/image62.png"/><Relationship Id="rId17" Type="http://schemas.openxmlformats.org/officeDocument/2006/relationships/image" Target="../media/image63.png"/><Relationship Id="rId18" Type="http://schemas.openxmlformats.org/officeDocument/2006/relationships/image" Target="../media/image64.png"/><Relationship Id="rId19" Type="http://schemas.openxmlformats.org/officeDocument/2006/relationships/image" Target="../media/image65.png"/><Relationship Id="rId20" Type="http://schemas.openxmlformats.org/officeDocument/2006/relationships/image" Target="../media/image66.png"/><Relationship Id="rId21" Type="http://schemas.openxmlformats.org/officeDocument/2006/relationships/image" Target="../media/image67.png"/><Relationship Id="rId22" Type="http://schemas.openxmlformats.org/officeDocument/2006/relationships/image" Target="../media/image68.png"/><Relationship Id="rId23" Type="http://schemas.openxmlformats.org/officeDocument/2006/relationships/image" Target="../media/image69.png"/><Relationship Id="rId24" Type="http://schemas.openxmlformats.org/officeDocument/2006/relationships/image" Target="../media/image70.png"/><Relationship Id="rId25" Type="http://schemas.openxmlformats.org/officeDocument/2006/relationships/image" Target="../media/image71.png"/><Relationship Id="rId26" Type="http://schemas.openxmlformats.org/officeDocument/2006/relationships/image" Target="../media/image72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png"/><Relationship Id="rId11" Type="http://schemas.openxmlformats.org/officeDocument/2006/relationships/image" Target="../media/image82.png"/><Relationship Id="rId12" Type="http://schemas.openxmlformats.org/officeDocument/2006/relationships/image" Target="../media/image83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0" Type="http://schemas.openxmlformats.org/officeDocument/2006/relationships/image" Target="../media/image92.png"/><Relationship Id="rId11" Type="http://schemas.openxmlformats.org/officeDocument/2006/relationships/image" Target="../media/image93.png"/><Relationship Id="rId12" Type="http://schemas.openxmlformats.org/officeDocument/2006/relationships/image" Target="../media/image94.png"/><Relationship Id="rId13" Type="http://schemas.openxmlformats.org/officeDocument/2006/relationships/image" Target="../media/image95.png"/><Relationship Id="rId14" Type="http://schemas.openxmlformats.org/officeDocument/2006/relationships/image" Target="../media/image96.png"/><Relationship Id="rId15" Type="http://schemas.openxmlformats.org/officeDocument/2006/relationships/image" Target="../media/image97.png"/><Relationship Id="rId16" Type="http://schemas.openxmlformats.org/officeDocument/2006/relationships/image" Target="../media/image98.png"/><Relationship Id="rId17" Type="http://schemas.openxmlformats.org/officeDocument/2006/relationships/image" Target="../media/image99.png"/><Relationship Id="rId18" Type="http://schemas.openxmlformats.org/officeDocument/2006/relationships/image" Target="../media/image100.png"/><Relationship Id="rId19" Type="http://schemas.openxmlformats.org/officeDocument/2006/relationships/image" Target="../media/image101.png"/><Relationship Id="rId20" Type="http://schemas.openxmlformats.org/officeDocument/2006/relationships/image" Target="../media/image102.png"/><Relationship Id="rId21" Type="http://schemas.openxmlformats.org/officeDocument/2006/relationships/image" Target="../media/image103.png"/><Relationship Id="rId22" Type="http://schemas.openxmlformats.org/officeDocument/2006/relationships/image" Target="../media/image104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9" Type="http://schemas.openxmlformats.org/officeDocument/2006/relationships/image" Target="../media/image112.png"/><Relationship Id="rId10" Type="http://schemas.openxmlformats.org/officeDocument/2006/relationships/image" Target="../media/image113.png"/><Relationship Id="rId11" Type="http://schemas.openxmlformats.org/officeDocument/2006/relationships/image" Target="../media/image114.png"/><Relationship Id="rId12" Type="http://schemas.openxmlformats.org/officeDocument/2006/relationships/image" Target="../media/image115.png"/><Relationship Id="rId13" Type="http://schemas.openxmlformats.org/officeDocument/2006/relationships/image" Target="../media/image116.png"/><Relationship Id="rId14" Type="http://schemas.openxmlformats.org/officeDocument/2006/relationships/image" Target="../media/image117.png"/><Relationship Id="rId15" Type="http://schemas.openxmlformats.org/officeDocument/2006/relationships/image" Target="../media/image118.png"/><Relationship Id="rId16" Type="http://schemas.openxmlformats.org/officeDocument/2006/relationships/image" Target="../media/image119.png"/><Relationship Id="rId17" Type="http://schemas.openxmlformats.org/officeDocument/2006/relationships/image" Target="../media/image120.png"/><Relationship Id="rId18" Type="http://schemas.openxmlformats.org/officeDocument/2006/relationships/image" Target="../media/image121.png"/><Relationship Id="rId19" Type="http://schemas.openxmlformats.org/officeDocument/2006/relationships/image" Target="../media/image122.png"/><Relationship Id="rId20" Type="http://schemas.openxmlformats.org/officeDocument/2006/relationships/image" Target="../media/image123.png"/><Relationship Id="rId21" Type="http://schemas.openxmlformats.org/officeDocument/2006/relationships/image" Target="../media/image124.png"/><Relationship Id="rId22" Type="http://schemas.openxmlformats.org/officeDocument/2006/relationships/image" Target="../media/image125.png"/><Relationship Id="rId23" Type="http://schemas.openxmlformats.org/officeDocument/2006/relationships/image" Target="../media/image126.png"/><Relationship Id="rId24" Type="http://schemas.openxmlformats.org/officeDocument/2006/relationships/image" Target="../media/image127.png"/><Relationship Id="rId25" Type="http://schemas.openxmlformats.org/officeDocument/2006/relationships/image" Target="../media/image128.png"/><Relationship Id="rId26" Type="http://schemas.openxmlformats.org/officeDocument/2006/relationships/image" Target="../media/image129.png"/><Relationship Id="rId27" Type="http://schemas.openxmlformats.org/officeDocument/2006/relationships/image" Target="../media/image130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1.png"/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7" Type="http://schemas.openxmlformats.org/officeDocument/2006/relationships/image" Target="../media/image136.png"/><Relationship Id="rId8" Type="http://schemas.openxmlformats.org/officeDocument/2006/relationships/image" Target="../media/image137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8.png"/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8" Type="http://schemas.openxmlformats.org/officeDocument/2006/relationships/image" Target="../media/image144.png"/><Relationship Id="rId9" Type="http://schemas.openxmlformats.org/officeDocument/2006/relationships/image" Target="../media/image145.png"/><Relationship Id="rId10" Type="http://schemas.openxmlformats.org/officeDocument/2006/relationships/image" Target="../media/image146.png"/><Relationship Id="rId11" Type="http://schemas.openxmlformats.org/officeDocument/2006/relationships/image" Target="../media/image147.png"/><Relationship Id="rId12" Type="http://schemas.openxmlformats.org/officeDocument/2006/relationships/image" Target="../media/image148.png"/><Relationship Id="rId13" Type="http://schemas.openxmlformats.org/officeDocument/2006/relationships/image" Target="../media/image149.png"/><Relationship Id="rId14" Type="http://schemas.openxmlformats.org/officeDocument/2006/relationships/image" Target="../media/image150.png"/><Relationship Id="rId15" Type="http://schemas.openxmlformats.org/officeDocument/2006/relationships/image" Target="../media/image151.png"/><Relationship Id="rId16" Type="http://schemas.openxmlformats.org/officeDocument/2006/relationships/image" Target="../media/image152.png"/><Relationship Id="rId17" Type="http://schemas.openxmlformats.org/officeDocument/2006/relationships/image" Target="../media/image153.png"/><Relationship Id="rId18" Type="http://schemas.openxmlformats.org/officeDocument/2006/relationships/image" Target="../media/image154.png"/><Relationship Id="rId19" Type="http://schemas.openxmlformats.org/officeDocument/2006/relationships/image" Target="../media/image155.png"/><Relationship Id="rId20" Type="http://schemas.openxmlformats.org/officeDocument/2006/relationships/image" Target="../media/image156.png"/><Relationship Id="rId21" Type="http://schemas.openxmlformats.org/officeDocument/2006/relationships/image" Target="../media/image157.png"/><Relationship Id="rId22" Type="http://schemas.openxmlformats.org/officeDocument/2006/relationships/image" Target="../media/image158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" y="3908628"/>
            <a:ext cx="5915050" cy="25635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689868" y="2820937"/>
            <a:ext cx="1886597" cy="10764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59922" y="1819841"/>
            <a:ext cx="880110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10" b="1">
                <a:latin typeface="Arial"/>
                <a:cs typeface="Arial"/>
              </a:rPr>
              <a:t>Cushing's</a:t>
            </a:r>
            <a:r>
              <a:rPr dirty="0" sz="750" spc="-15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disease</a:t>
            </a:r>
            <a:endParaRPr sz="7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42341" y="1804649"/>
            <a:ext cx="8128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3006" y="1789805"/>
            <a:ext cx="3362325" cy="28003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750" spc="5" b="1">
                <a:latin typeface="Arial"/>
                <a:cs typeface="Arial"/>
              </a:rPr>
              <a:t>Q1: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15" b="1">
                <a:latin typeface="Arial"/>
                <a:cs typeface="Arial"/>
              </a:rPr>
              <a:t>Drugs </a:t>
            </a:r>
            <a:r>
              <a:rPr dirty="0" sz="750" spc="25" b="1">
                <a:latin typeface="Arial"/>
                <a:cs typeface="Arial"/>
              </a:rPr>
              <a:t>can be </a:t>
            </a:r>
            <a:r>
              <a:rPr dirty="0" sz="750" spc="15" b="1">
                <a:latin typeface="Arial"/>
                <a:cs typeface="Arial"/>
              </a:rPr>
              <a:t>used </a:t>
            </a:r>
            <a:r>
              <a:rPr dirty="0" sz="750" spc="20" b="1">
                <a:latin typeface="Arial"/>
                <a:cs typeface="Arial"/>
              </a:rPr>
              <a:t>to treat patient</a:t>
            </a:r>
            <a:r>
              <a:rPr dirty="0" sz="750" spc="-35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with</a:t>
            </a:r>
            <a:endParaRPr sz="750">
              <a:latin typeface="Arial"/>
              <a:cs typeface="Arial"/>
            </a:endParaRPr>
          </a:p>
          <a:p>
            <a:pPr marL="40005">
              <a:lnSpc>
                <a:spcPct val="100000"/>
              </a:lnSpc>
              <a:spcBef>
                <a:spcPts val="110"/>
              </a:spcBef>
              <a:tabLst>
                <a:tab pos="1334770" algn="l"/>
                <a:tab pos="2357755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Dexamethasone.	</a:t>
            </a: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Mifepristone.	</a:t>
            </a: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Spironolactone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39477" y="2307648"/>
            <a:ext cx="0" cy="119380"/>
          </a:xfrm>
          <a:custGeom>
            <a:avLst/>
            <a:gdLst/>
            <a:ahLst/>
            <a:cxnLst/>
            <a:rect l="l" t="t" r="r" b="b"/>
            <a:pathLst>
              <a:path w="0" h="119380">
                <a:moveTo>
                  <a:pt x="0" y="0"/>
                </a:moveTo>
                <a:lnTo>
                  <a:pt x="0" y="119055"/>
                </a:lnTo>
              </a:path>
            </a:pathLst>
          </a:custGeom>
          <a:ln w="27766">
            <a:solidFill>
              <a:srgbClr val="19B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83006" y="2155662"/>
            <a:ext cx="4105910" cy="28003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750" spc="5" b="1">
                <a:latin typeface="Arial"/>
                <a:cs typeface="Arial"/>
              </a:rPr>
              <a:t>Q2: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5" b="1">
                <a:latin typeface="Arial"/>
                <a:cs typeface="Arial"/>
              </a:rPr>
              <a:t>most common </a:t>
            </a:r>
            <a:r>
              <a:rPr dirty="0" sz="750" spc="10" b="1">
                <a:latin typeface="Arial"/>
                <a:cs typeface="Arial"/>
              </a:rPr>
              <a:t>side </a:t>
            </a:r>
            <a:r>
              <a:rPr dirty="0" sz="750" spc="5" b="1">
                <a:latin typeface="Arial"/>
                <a:cs typeface="Arial"/>
              </a:rPr>
              <a:t>eﬀect </a:t>
            </a:r>
            <a:r>
              <a:rPr dirty="0" sz="750" spc="15" b="1">
                <a:latin typeface="Arial"/>
                <a:cs typeface="Arial"/>
              </a:rPr>
              <a:t>of steroid therapy</a:t>
            </a:r>
            <a:r>
              <a:rPr dirty="0" sz="750" spc="35" b="1">
                <a:latin typeface="Arial"/>
                <a:cs typeface="Arial"/>
              </a:rPr>
              <a:t> </a:t>
            </a:r>
            <a:r>
              <a:rPr dirty="0" sz="750" spc="-140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537335" algn="l"/>
                <a:tab pos="2474595" algn="l"/>
              </a:tabLst>
            </a:pPr>
            <a:r>
              <a:rPr dirty="0" sz="700" spc="-10">
                <a:latin typeface="Arial"/>
                <a:cs typeface="Arial"/>
              </a:rPr>
              <a:t>A. </a:t>
            </a:r>
            <a:r>
              <a:rPr dirty="0" sz="700" spc="5">
                <a:latin typeface="Arial"/>
                <a:cs typeface="Arial"/>
              </a:rPr>
              <a:t>Induced</a:t>
            </a:r>
            <a:r>
              <a:rPr dirty="0" sz="700" spc="1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Adrenal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tumor.	</a:t>
            </a: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Weight</a:t>
            </a:r>
            <a:r>
              <a:rPr dirty="0" sz="700">
                <a:latin typeface="Arial"/>
                <a:cs typeface="Arial"/>
              </a:rPr>
              <a:t> loss.	C.</a:t>
            </a:r>
            <a:r>
              <a:rPr dirty="0" sz="700" spc="-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Osteoporosis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83006" y="2536362"/>
            <a:ext cx="302831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Q3: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0" b="1">
                <a:latin typeface="Arial"/>
                <a:cs typeface="Arial"/>
              </a:rPr>
              <a:t>the main mechanism </a:t>
            </a:r>
            <a:r>
              <a:rPr dirty="0" sz="750" b="1">
                <a:latin typeface="Arial"/>
                <a:cs typeface="Arial"/>
              </a:rPr>
              <a:t>in</a:t>
            </a:r>
            <a:r>
              <a:rPr dirty="0" sz="750" spc="-10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which</a:t>
            </a:r>
            <a:endParaRPr sz="7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26128" y="2551551"/>
            <a:ext cx="754380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15" b="1">
                <a:latin typeface="Arial"/>
                <a:cs typeface="Arial"/>
              </a:rPr>
              <a:t>glucocorticoids</a:t>
            </a:r>
            <a:endParaRPr sz="7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82499" y="2536362"/>
            <a:ext cx="31432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30" b="1">
                <a:latin typeface="Arial"/>
                <a:cs typeface="Arial"/>
              </a:rPr>
              <a:t>act</a:t>
            </a:r>
            <a:r>
              <a:rPr dirty="0" sz="750" spc="-50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as</a:t>
            </a:r>
            <a:endParaRPr sz="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39283" y="2551551"/>
            <a:ext cx="1148715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20" b="1">
                <a:latin typeface="Arial"/>
                <a:cs typeface="Arial"/>
              </a:rPr>
              <a:t>anti-inflammatory</a:t>
            </a:r>
            <a:r>
              <a:rPr dirty="0" sz="750" spc="-35" b="1">
                <a:latin typeface="Arial"/>
                <a:cs typeface="Arial"/>
              </a:rPr>
              <a:t> </a:t>
            </a:r>
            <a:r>
              <a:rPr dirty="0" sz="750" spc="10" b="1">
                <a:latin typeface="Arial"/>
                <a:cs typeface="Arial"/>
              </a:rPr>
              <a:t>drugs</a:t>
            </a:r>
            <a:endParaRPr sz="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02555" y="2536362"/>
            <a:ext cx="8128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95706" y="2779419"/>
            <a:ext cx="2486025" cy="103505"/>
          </a:xfrm>
          <a:custGeom>
            <a:avLst/>
            <a:gdLst/>
            <a:ahLst/>
            <a:cxnLst/>
            <a:rect l="l" t="t" r="r" b="b"/>
            <a:pathLst>
              <a:path w="2486025" h="103505">
                <a:moveTo>
                  <a:pt x="0" y="103430"/>
                </a:moveTo>
                <a:lnTo>
                  <a:pt x="2485872" y="103430"/>
                </a:lnTo>
                <a:lnTo>
                  <a:pt x="2485872" y="0"/>
                </a:lnTo>
                <a:lnTo>
                  <a:pt x="0" y="0"/>
                </a:lnTo>
                <a:lnTo>
                  <a:pt x="0" y="103430"/>
                </a:lnTo>
                <a:close/>
              </a:path>
            </a:pathLst>
          </a:custGeom>
          <a:solidFill>
            <a:srgbClr val="19B092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636896" y="4194740"/>
            <a:ext cx="721360" cy="119380"/>
          </a:xfrm>
          <a:custGeom>
            <a:avLst/>
            <a:gdLst/>
            <a:ahLst/>
            <a:cxnLst/>
            <a:rect l="l" t="t" r="r" b="b"/>
            <a:pathLst>
              <a:path w="721360" h="119379">
                <a:moveTo>
                  <a:pt x="0" y="119055"/>
                </a:moveTo>
                <a:lnTo>
                  <a:pt x="721125" y="119055"/>
                </a:lnTo>
                <a:lnTo>
                  <a:pt x="721125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983006" y="2656550"/>
            <a:ext cx="5502910" cy="16687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9380" indent="-106680">
              <a:lnSpc>
                <a:spcPts val="835"/>
              </a:lnSpc>
              <a:spcBef>
                <a:spcPts val="100"/>
              </a:spcBef>
              <a:buAutoNum type="alphaUcPeriod"/>
              <a:tabLst>
                <a:tab pos="120014" algn="l"/>
              </a:tabLst>
            </a:pPr>
            <a:r>
              <a:rPr dirty="0" sz="700" spc="10">
                <a:latin typeface="Arial"/>
                <a:cs typeface="Arial"/>
              </a:rPr>
              <a:t>Block </a:t>
            </a:r>
            <a:r>
              <a:rPr dirty="0" sz="700">
                <a:latin typeface="Arial"/>
                <a:cs typeface="Arial"/>
              </a:rPr>
              <a:t>the </a:t>
            </a:r>
            <a:r>
              <a:rPr dirty="0" sz="700" spc="5">
                <a:latin typeface="Arial"/>
                <a:cs typeface="Arial"/>
              </a:rPr>
              <a:t>action </a:t>
            </a:r>
            <a:r>
              <a:rPr dirty="0" sz="700" spc="10">
                <a:latin typeface="Arial"/>
                <a:cs typeface="Arial"/>
              </a:rPr>
              <a:t>of </a:t>
            </a:r>
            <a:r>
              <a:rPr dirty="0" sz="700" spc="5">
                <a:latin typeface="Arial"/>
                <a:cs typeface="Arial"/>
              </a:rPr>
              <a:t>cytokines </a:t>
            </a:r>
            <a:r>
              <a:rPr dirty="0" sz="700">
                <a:latin typeface="Arial"/>
                <a:cs typeface="Arial"/>
              </a:rPr>
              <a:t>and</a:t>
            </a:r>
            <a:r>
              <a:rPr dirty="0" sz="700" spc="-6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chemokine.</a:t>
            </a:r>
            <a:endParaRPr sz="700">
              <a:latin typeface="Arial"/>
              <a:cs typeface="Arial"/>
            </a:endParaRPr>
          </a:p>
          <a:p>
            <a:pPr marL="122555" indent="-109855">
              <a:lnSpc>
                <a:spcPts val="835"/>
              </a:lnSpc>
              <a:buAutoNum type="alphaUcPeriod"/>
              <a:tabLst>
                <a:tab pos="123189" algn="l"/>
              </a:tabLst>
            </a:pPr>
            <a:r>
              <a:rPr dirty="0" sz="700" spc="5">
                <a:latin typeface="Arial"/>
                <a:cs typeface="Arial"/>
              </a:rPr>
              <a:t>Inhibit phospholipase </a:t>
            </a:r>
            <a:r>
              <a:rPr dirty="0" sz="700" spc="-10">
                <a:latin typeface="Arial"/>
                <a:cs typeface="Arial"/>
              </a:rPr>
              <a:t>A2 </a:t>
            </a:r>
            <a:r>
              <a:rPr dirty="0" sz="700">
                <a:latin typeface="Arial"/>
                <a:cs typeface="Arial"/>
              </a:rPr>
              <a:t>and prostaglandin</a:t>
            </a:r>
            <a:r>
              <a:rPr dirty="0" sz="700" spc="5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synthesis.</a:t>
            </a:r>
            <a:endParaRPr sz="700">
              <a:latin typeface="Arial"/>
              <a:cs typeface="Arial"/>
            </a:endParaRPr>
          </a:p>
          <a:p>
            <a:pPr marL="125730" indent="-113030">
              <a:lnSpc>
                <a:spcPct val="100000"/>
              </a:lnSpc>
              <a:spcBef>
                <a:spcPts val="95"/>
              </a:spcBef>
              <a:buAutoNum type="alphaUcPeriod"/>
              <a:tabLst>
                <a:tab pos="126364" algn="l"/>
              </a:tabLst>
            </a:pPr>
            <a:r>
              <a:rPr dirty="0" sz="700" spc="5">
                <a:latin typeface="Arial"/>
                <a:cs typeface="Arial"/>
              </a:rPr>
              <a:t>Inhibit </a:t>
            </a:r>
            <a:r>
              <a:rPr dirty="0" sz="700">
                <a:latin typeface="Arial"/>
                <a:cs typeface="Arial"/>
              </a:rPr>
              <a:t>the </a:t>
            </a:r>
            <a:r>
              <a:rPr dirty="0" sz="700" spc="5">
                <a:latin typeface="Arial"/>
                <a:cs typeface="Arial"/>
              </a:rPr>
              <a:t>migration </a:t>
            </a:r>
            <a:r>
              <a:rPr dirty="0" sz="700" spc="10">
                <a:latin typeface="Arial"/>
                <a:cs typeface="Arial"/>
              </a:rPr>
              <a:t>of </a:t>
            </a:r>
            <a:r>
              <a:rPr dirty="0" sz="700">
                <a:latin typeface="Arial"/>
                <a:cs typeface="Arial"/>
              </a:rPr>
              <a:t>neutrophils and leukocytes.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10" b="1">
                <a:latin typeface="Arial"/>
                <a:cs typeface="Arial"/>
              </a:rPr>
              <a:t>Q4:Which </a:t>
            </a:r>
            <a:r>
              <a:rPr dirty="0" sz="750" spc="15" b="1">
                <a:latin typeface="Arial"/>
                <a:cs typeface="Arial"/>
              </a:rPr>
              <a:t>corticosteroids </a:t>
            </a:r>
            <a:r>
              <a:rPr dirty="0" sz="750" spc="10" b="1">
                <a:latin typeface="Arial"/>
                <a:cs typeface="Arial"/>
              </a:rPr>
              <a:t>possess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highest </a:t>
            </a:r>
            <a:r>
              <a:rPr dirty="0" sz="750" spc="15" b="1">
                <a:latin typeface="Arial"/>
                <a:cs typeface="Arial"/>
              </a:rPr>
              <a:t>mineralocorticoid </a:t>
            </a:r>
            <a:r>
              <a:rPr dirty="0" sz="750" spc="10" b="1">
                <a:latin typeface="Arial"/>
                <a:cs typeface="Arial"/>
              </a:rPr>
              <a:t>function</a:t>
            </a:r>
            <a:r>
              <a:rPr dirty="0" sz="750" spc="-1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1565910" algn="l"/>
                <a:tab pos="2893060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Hydrocortisone.	B.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Fluprednisolone.	C.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Fludrocortisone.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750" spc="5" b="1">
                <a:latin typeface="Arial"/>
                <a:cs typeface="Arial"/>
              </a:rPr>
              <a:t>Q5: </a:t>
            </a:r>
            <a:r>
              <a:rPr dirty="0" sz="750" spc="15" b="1">
                <a:latin typeface="Arial"/>
                <a:cs typeface="Arial"/>
              </a:rPr>
              <a:t>Corticosteroids </a:t>
            </a:r>
            <a:r>
              <a:rPr dirty="0" sz="750" spc="20" b="1">
                <a:latin typeface="Arial"/>
                <a:cs typeface="Arial"/>
              </a:rPr>
              <a:t>are </a:t>
            </a:r>
            <a:r>
              <a:rPr dirty="0" sz="750" spc="10" b="1">
                <a:latin typeface="Arial"/>
                <a:cs typeface="Arial"/>
              </a:rPr>
              <a:t>useful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25" b="1">
                <a:latin typeface="Arial"/>
                <a:cs typeface="Arial"/>
              </a:rPr>
              <a:t>treatment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5" b="1">
                <a:latin typeface="Arial"/>
                <a:cs typeface="Arial"/>
              </a:rPr>
              <a:t>all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disorders</a:t>
            </a:r>
            <a:r>
              <a:rPr dirty="0" sz="750" spc="-20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except:</a:t>
            </a:r>
            <a:endParaRPr sz="750">
              <a:latin typeface="Arial"/>
              <a:cs typeface="Arial"/>
            </a:endParaRPr>
          </a:p>
          <a:p>
            <a:pPr marL="36830">
              <a:lnSpc>
                <a:spcPct val="100000"/>
              </a:lnSpc>
              <a:spcBef>
                <a:spcPts val="60"/>
              </a:spcBef>
              <a:tabLst>
                <a:tab pos="1280160" algn="l"/>
                <a:tab pos="2498090" algn="l"/>
                <a:tab pos="2809240" algn="l"/>
                <a:tab pos="3914140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Addison </a:t>
            </a:r>
            <a:r>
              <a:rPr dirty="0" sz="700" spc="-5">
                <a:latin typeface="Arial"/>
                <a:cs typeface="Arial"/>
              </a:rPr>
              <a:t>disease.	</a:t>
            </a: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Allergic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rhinitis.	C.	Cushing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syndrome.	</a:t>
            </a:r>
            <a:r>
              <a:rPr dirty="0" sz="700" spc="-10">
                <a:latin typeface="Arial"/>
                <a:cs typeface="Arial"/>
              </a:rPr>
              <a:t>D. </a:t>
            </a:r>
            <a:r>
              <a:rPr dirty="0" sz="700">
                <a:latin typeface="Arial"/>
                <a:cs typeface="Arial"/>
              </a:rPr>
              <a:t>Inflammatory </a:t>
            </a:r>
            <a:r>
              <a:rPr dirty="0" sz="700" spc="10">
                <a:latin typeface="Arial"/>
                <a:cs typeface="Arial"/>
              </a:rPr>
              <a:t>bowel</a:t>
            </a:r>
            <a:r>
              <a:rPr dirty="0" sz="700" spc="-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disease</a:t>
            </a:r>
            <a:r>
              <a:rPr dirty="0" sz="750" spc="-5" b="1">
                <a:latin typeface="Arial"/>
                <a:cs typeface="Arial"/>
              </a:rPr>
              <a:t>.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Q6: </a:t>
            </a:r>
            <a:r>
              <a:rPr dirty="0" sz="750" spc="15" b="1">
                <a:latin typeface="Arial"/>
                <a:cs typeface="Arial"/>
              </a:rPr>
              <a:t>Osteoporosis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30" b="1">
                <a:latin typeface="Arial"/>
                <a:cs typeface="Arial"/>
              </a:rPr>
              <a:t>a </a:t>
            </a:r>
            <a:r>
              <a:rPr dirty="0" sz="750" spc="25" b="1">
                <a:latin typeface="Arial"/>
                <a:cs typeface="Arial"/>
              </a:rPr>
              <a:t>major </a:t>
            </a:r>
            <a:r>
              <a:rPr dirty="0" sz="750" spc="15" b="1">
                <a:latin typeface="Arial"/>
                <a:cs typeface="Arial"/>
              </a:rPr>
              <a:t>adverse </a:t>
            </a:r>
            <a:r>
              <a:rPr dirty="0" sz="750" spc="5" b="1">
                <a:latin typeface="Arial"/>
                <a:cs typeface="Arial"/>
              </a:rPr>
              <a:t>eﬀect </a:t>
            </a:r>
            <a:r>
              <a:rPr dirty="0" sz="750" spc="20" b="1">
                <a:latin typeface="Arial"/>
                <a:cs typeface="Arial"/>
              </a:rPr>
              <a:t>caused </a:t>
            </a:r>
            <a:r>
              <a:rPr dirty="0" sz="750" spc="5" b="1">
                <a:latin typeface="Arial"/>
                <a:cs typeface="Arial"/>
              </a:rPr>
              <a:t>by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5" b="1">
                <a:latin typeface="Arial"/>
                <a:cs typeface="Arial"/>
              </a:rPr>
              <a:t>glucocorticoids. </a:t>
            </a:r>
            <a:r>
              <a:rPr dirty="0" sz="750" spc="25" b="1">
                <a:latin typeface="Arial"/>
                <a:cs typeface="Arial"/>
              </a:rPr>
              <a:t>It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0" b="1">
                <a:latin typeface="Arial"/>
                <a:cs typeface="Arial"/>
              </a:rPr>
              <a:t>due to </a:t>
            </a:r>
            <a:r>
              <a:rPr dirty="0" sz="750" spc="15" b="1">
                <a:latin typeface="Arial"/>
                <a:cs typeface="Arial"/>
              </a:rPr>
              <a:t>their </a:t>
            </a:r>
            <a:r>
              <a:rPr dirty="0" sz="750" spc="5" b="1">
                <a:latin typeface="Arial"/>
                <a:cs typeface="Arial"/>
              </a:rPr>
              <a:t>ability</a:t>
            </a:r>
            <a:r>
              <a:rPr dirty="0" sz="750" spc="-130" b="1">
                <a:latin typeface="Arial"/>
                <a:cs typeface="Arial"/>
              </a:rPr>
              <a:t> </a:t>
            </a:r>
            <a:r>
              <a:rPr dirty="0" sz="750" spc="5" b="1">
                <a:latin typeface="Arial"/>
                <a:cs typeface="Arial"/>
              </a:rPr>
              <a:t>to: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1876425" algn="l"/>
                <a:tab pos="3314065" algn="l"/>
              </a:tabLst>
            </a:pPr>
            <a:r>
              <a:rPr dirty="0" sz="700" spc="-10">
                <a:latin typeface="Arial"/>
                <a:cs typeface="Arial"/>
              </a:rPr>
              <a:t>A. Increase </a:t>
            </a:r>
            <a:r>
              <a:rPr dirty="0" sz="700">
                <a:latin typeface="Arial"/>
                <a:cs typeface="Arial"/>
              </a:rPr>
              <a:t>the excretion</a:t>
            </a:r>
            <a:r>
              <a:rPr dirty="0" sz="700" spc="100">
                <a:latin typeface="Arial"/>
                <a:cs typeface="Arial"/>
              </a:rPr>
              <a:t> </a:t>
            </a:r>
            <a:r>
              <a:rPr dirty="0" sz="700" spc="10">
                <a:latin typeface="Arial"/>
                <a:cs typeface="Arial"/>
              </a:rPr>
              <a:t>of </a:t>
            </a:r>
            <a:r>
              <a:rPr dirty="0" sz="700" spc="5">
                <a:latin typeface="Arial"/>
                <a:cs typeface="Arial"/>
              </a:rPr>
              <a:t>calcium.	B. Inhibit absorption </a:t>
            </a:r>
            <a:r>
              <a:rPr dirty="0" sz="700" spc="10">
                <a:latin typeface="Arial"/>
                <a:cs typeface="Arial"/>
              </a:rPr>
              <a:t>of</a:t>
            </a:r>
            <a:r>
              <a:rPr dirty="0" sz="700" spc="3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calcium.	</a:t>
            </a:r>
            <a:r>
              <a:rPr dirty="0" sz="700">
                <a:latin typeface="Arial"/>
                <a:cs typeface="Arial"/>
              </a:rPr>
              <a:t>C. </a:t>
            </a:r>
            <a:r>
              <a:rPr dirty="0" sz="700" spc="-10">
                <a:latin typeface="Arial"/>
                <a:cs typeface="Arial"/>
              </a:rPr>
              <a:t>Decrease </a:t>
            </a:r>
            <a:r>
              <a:rPr dirty="0" sz="700">
                <a:latin typeface="Arial"/>
                <a:cs typeface="Arial"/>
              </a:rPr>
              <a:t>collagen</a:t>
            </a:r>
            <a:r>
              <a:rPr dirty="0" sz="700" spc="2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synthesis.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750" spc="5" b="1">
                <a:latin typeface="Arial"/>
                <a:cs typeface="Arial"/>
              </a:rPr>
              <a:t>Q7: </a:t>
            </a:r>
            <a:r>
              <a:rPr dirty="0" sz="750" spc="-5" b="1">
                <a:latin typeface="Arial"/>
                <a:cs typeface="Arial"/>
              </a:rPr>
              <a:t>A </a:t>
            </a:r>
            <a:r>
              <a:rPr dirty="0" sz="750" spc="10" b="1">
                <a:latin typeface="Arial"/>
                <a:cs typeface="Arial"/>
              </a:rPr>
              <a:t>child's </a:t>
            </a:r>
            <a:r>
              <a:rPr dirty="0" sz="750" spc="20" b="1">
                <a:latin typeface="Arial"/>
                <a:cs typeface="Arial"/>
              </a:rPr>
              <a:t>with </a:t>
            </a:r>
            <a:r>
              <a:rPr dirty="0" sz="750" spc="15" b="1">
                <a:latin typeface="Arial"/>
                <a:cs typeface="Arial"/>
              </a:rPr>
              <a:t>severe </a:t>
            </a:r>
            <a:r>
              <a:rPr dirty="0" sz="750" spc="25" b="1">
                <a:latin typeface="Arial"/>
                <a:cs typeface="Arial"/>
              </a:rPr>
              <a:t>asthma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15" b="1">
                <a:latin typeface="Arial"/>
                <a:cs typeface="Arial"/>
              </a:rPr>
              <a:t>being </a:t>
            </a:r>
            <a:r>
              <a:rPr dirty="0" sz="750" spc="25" b="1">
                <a:latin typeface="Arial"/>
                <a:cs typeface="Arial"/>
              </a:rPr>
              <a:t>treated </a:t>
            </a:r>
            <a:r>
              <a:rPr dirty="0" sz="750" spc="20" b="1">
                <a:latin typeface="Arial"/>
                <a:cs typeface="Arial"/>
              </a:rPr>
              <a:t>with </a:t>
            </a:r>
            <a:r>
              <a:rPr dirty="0" sz="750" spc="5" b="1">
                <a:latin typeface="Arial"/>
                <a:cs typeface="Arial"/>
              </a:rPr>
              <a:t>high </a:t>
            </a:r>
            <a:r>
              <a:rPr dirty="0" sz="750" spc="15" b="1">
                <a:latin typeface="Arial"/>
                <a:cs typeface="Arial"/>
              </a:rPr>
              <a:t>doses of </a:t>
            </a:r>
            <a:r>
              <a:rPr dirty="0" sz="750" spc="10" b="1">
                <a:latin typeface="Arial"/>
                <a:cs typeface="Arial"/>
              </a:rPr>
              <a:t>inhaled </a:t>
            </a:r>
            <a:r>
              <a:rPr dirty="0" sz="750" spc="15" b="1">
                <a:latin typeface="Arial"/>
                <a:cs typeface="Arial"/>
              </a:rPr>
              <a:t>corticosteroids. Which of </a:t>
            </a:r>
            <a:r>
              <a:rPr dirty="0" sz="750" spc="20" b="1">
                <a:latin typeface="Arial"/>
                <a:cs typeface="Arial"/>
              </a:rPr>
              <a:t>the</a:t>
            </a:r>
            <a:r>
              <a:rPr dirty="0" sz="750" spc="80" b="1">
                <a:latin typeface="Arial"/>
                <a:cs typeface="Arial"/>
              </a:rPr>
              <a:t> </a:t>
            </a:r>
            <a:r>
              <a:rPr dirty="0" sz="750" spc="10" b="1">
                <a:latin typeface="Arial"/>
                <a:cs typeface="Arial"/>
              </a:rPr>
              <a:t>following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5706" y="4316686"/>
            <a:ext cx="742315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15" b="1">
                <a:latin typeface="Arial"/>
                <a:cs typeface="Arial"/>
              </a:rPr>
              <a:t>adverse</a:t>
            </a:r>
            <a:r>
              <a:rPr dirty="0" sz="750" spc="-25" b="1">
                <a:latin typeface="Arial"/>
                <a:cs typeface="Arial"/>
              </a:rPr>
              <a:t> </a:t>
            </a:r>
            <a:r>
              <a:rPr dirty="0" sz="750" spc="-20" b="1">
                <a:latin typeface="Arial"/>
                <a:cs typeface="Arial"/>
              </a:rPr>
              <a:t>eﬀects</a:t>
            </a:r>
            <a:endParaRPr sz="7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749711" y="4438644"/>
            <a:ext cx="0" cy="119380"/>
          </a:xfrm>
          <a:custGeom>
            <a:avLst/>
            <a:gdLst/>
            <a:ahLst/>
            <a:cxnLst/>
            <a:rect l="l" t="t" r="r" b="b"/>
            <a:pathLst>
              <a:path w="0" h="119379">
                <a:moveTo>
                  <a:pt x="0" y="0"/>
                </a:moveTo>
                <a:lnTo>
                  <a:pt x="0" y="119055"/>
                </a:lnTo>
              </a:path>
            </a:pathLst>
          </a:custGeom>
          <a:ln w="27766">
            <a:solidFill>
              <a:srgbClr val="19B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983006" y="4434549"/>
            <a:ext cx="72263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-2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Hypoglycemia.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40288" y="4286655"/>
            <a:ext cx="1553845" cy="28003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15" b="1">
                <a:latin typeface="Arial"/>
                <a:cs typeface="Arial"/>
              </a:rPr>
              <a:t>of particular</a:t>
            </a:r>
            <a:r>
              <a:rPr dirty="0" sz="750" spc="10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concern?</a:t>
            </a:r>
            <a:endParaRPr sz="750">
              <a:latin typeface="Arial"/>
              <a:cs typeface="Arial"/>
            </a:endParaRPr>
          </a:p>
          <a:p>
            <a:pPr marL="1030605">
              <a:lnSpc>
                <a:spcPct val="100000"/>
              </a:lnSpc>
              <a:spcBef>
                <a:spcPts val="110"/>
              </a:spcBef>
            </a:pP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 spc="-4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Hirsutism.</a:t>
            </a:r>
            <a:endParaRPr sz="7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23243" y="4451501"/>
            <a:ext cx="951230" cy="103505"/>
          </a:xfrm>
          <a:prstGeom prst="rect">
            <a:avLst/>
          </a:prstGeom>
          <a:solidFill>
            <a:srgbClr val="19B092">
              <a:alpha val="26998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15"/>
              </a:lnSpc>
            </a:pPr>
            <a:r>
              <a:rPr dirty="0" sz="700">
                <a:latin typeface="Arial"/>
                <a:cs typeface="Arial"/>
              </a:rPr>
              <a:t>C. </a:t>
            </a:r>
            <a:r>
              <a:rPr dirty="0" sz="700" spc="5">
                <a:latin typeface="Arial"/>
                <a:cs typeface="Arial"/>
              </a:rPr>
              <a:t>Growth</a:t>
            </a:r>
            <a:r>
              <a:rPr dirty="0" sz="700" spc="-5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suppression</a:t>
            </a:r>
            <a:r>
              <a:rPr dirty="0" sz="750" b="1">
                <a:latin typeface="Arial"/>
                <a:cs typeface="Arial"/>
              </a:rPr>
              <a:t>.</a:t>
            </a:r>
            <a:endParaRPr sz="7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998091" y="4682547"/>
            <a:ext cx="1483360" cy="119380"/>
          </a:xfrm>
          <a:custGeom>
            <a:avLst/>
            <a:gdLst/>
            <a:ahLst/>
            <a:cxnLst/>
            <a:rect l="l" t="t" r="r" b="b"/>
            <a:pathLst>
              <a:path w="1483360" h="119379">
                <a:moveTo>
                  <a:pt x="0" y="119055"/>
                </a:moveTo>
                <a:lnTo>
                  <a:pt x="1483258" y="119055"/>
                </a:lnTo>
                <a:lnTo>
                  <a:pt x="1483258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95706" y="4804493"/>
            <a:ext cx="481330" cy="119380"/>
          </a:xfrm>
          <a:custGeom>
            <a:avLst/>
            <a:gdLst/>
            <a:ahLst/>
            <a:cxnLst/>
            <a:rect l="l" t="t" r="r" b="b"/>
            <a:pathLst>
              <a:path w="481330" h="119379">
                <a:moveTo>
                  <a:pt x="0" y="119055"/>
                </a:moveTo>
                <a:lnTo>
                  <a:pt x="481016" y="119055"/>
                </a:lnTo>
                <a:lnTo>
                  <a:pt x="481016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983006" y="4667356"/>
            <a:ext cx="5457825" cy="26733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75"/>
              </a:spcBef>
            </a:pPr>
            <a:r>
              <a:rPr dirty="0" sz="750" spc="5" b="1">
                <a:latin typeface="Arial"/>
                <a:cs typeface="Arial"/>
              </a:rPr>
              <a:t>Q8: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diagnosis </a:t>
            </a:r>
            <a:r>
              <a:rPr dirty="0" sz="750" spc="15" b="1">
                <a:latin typeface="Arial"/>
                <a:cs typeface="Arial"/>
              </a:rPr>
              <a:t>of congenital adrenal </a:t>
            </a:r>
            <a:r>
              <a:rPr dirty="0" sz="750" spc="10" b="1">
                <a:latin typeface="Arial"/>
                <a:cs typeface="Arial"/>
              </a:rPr>
              <a:t>hyperplasia </a:t>
            </a:r>
            <a:r>
              <a:rPr dirty="0" sz="750" spc="5" b="1">
                <a:latin typeface="Arial"/>
                <a:cs typeface="Arial"/>
              </a:rPr>
              <a:t>(CAH)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15" b="1">
                <a:latin typeface="Arial"/>
                <a:cs typeface="Arial"/>
              </a:rPr>
              <a:t>confirmedin </a:t>
            </a:r>
            <a:r>
              <a:rPr dirty="0" sz="750" spc="30" b="1">
                <a:latin typeface="Arial"/>
                <a:cs typeface="Arial"/>
              </a:rPr>
              <a:t>a </a:t>
            </a:r>
            <a:r>
              <a:rPr dirty="0" sz="750" spc="10" b="1">
                <a:latin typeface="Arial"/>
                <a:cs typeface="Arial"/>
              </a:rPr>
              <a:t>child. </a:t>
            </a:r>
            <a:r>
              <a:rPr dirty="0" sz="750" spc="5" b="1">
                <a:latin typeface="Arial"/>
                <a:cs typeface="Arial"/>
              </a:rPr>
              <a:t>This </a:t>
            </a:r>
            <a:r>
              <a:rPr dirty="0" sz="750" spc="10" b="1">
                <a:latin typeface="Arial"/>
                <a:cs typeface="Arial"/>
              </a:rPr>
              <a:t>condition </a:t>
            </a:r>
            <a:r>
              <a:rPr dirty="0" sz="750" spc="25" b="1">
                <a:latin typeface="Arial"/>
                <a:cs typeface="Arial"/>
              </a:rPr>
              <a:t>can be </a:t>
            </a:r>
            <a:r>
              <a:rPr dirty="0" sz="750" spc="-15" b="1">
                <a:latin typeface="Arial"/>
                <a:cs typeface="Arial"/>
              </a:rPr>
              <a:t>eﬀectively  </a:t>
            </a:r>
            <a:r>
              <a:rPr dirty="0" sz="750" spc="25" b="1">
                <a:latin typeface="Arial"/>
                <a:cs typeface="Arial"/>
              </a:rPr>
              <a:t>treated </a:t>
            </a:r>
            <a:r>
              <a:rPr dirty="0" sz="750" spc="5" b="1">
                <a:latin typeface="Arial"/>
                <a:cs typeface="Arial"/>
              </a:rPr>
              <a:t>by </a:t>
            </a:r>
            <a:r>
              <a:rPr dirty="0" sz="750" spc="10" b="1">
                <a:latin typeface="Arial"/>
                <a:cs typeface="Arial"/>
              </a:rPr>
              <a:t>Administering</a:t>
            </a:r>
            <a:r>
              <a:rPr dirty="0" sz="750" spc="-5" b="1">
                <a:latin typeface="Arial"/>
                <a:cs typeface="Arial"/>
              </a:rPr>
              <a:t> </a:t>
            </a:r>
            <a:r>
              <a:rPr dirty="0" sz="750" spc="-35" b="1">
                <a:latin typeface="Arial"/>
                <a:cs typeface="Arial"/>
              </a:rPr>
              <a:t>:</a:t>
            </a:r>
            <a:endParaRPr sz="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95706" y="4939308"/>
            <a:ext cx="726440" cy="103505"/>
          </a:xfrm>
          <a:prstGeom prst="rect">
            <a:avLst/>
          </a:prstGeom>
          <a:solidFill>
            <a:srgbClr val="19B092">
              <a:alpha val="26998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5"/>
              </a:lnSpc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-70">
                <a:latin typeface="Arial"/>
                <a:cs typeface="Arial"/>
              </a:rPr>
              <a:t> </a:t>
            </a:r>
            <a:r>
              <a:rPr dirty="0" sz="700" spc="10">
                <a:latin typeface="Arial"/>
                <a:cs typeface="Arial"/>
              </a:rPr>
              <a:t>Glucocorticoid.</a:t>
            </a:r>
            <a:endParaRPr sz="7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61359" y="4922358"/>
            <a:ext cx="291782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8450" algn="l"/>
                <a:tab pos="2261235" algn="l"/>
              </a:tabLst>
            </a:pPr>
            <a:r>
              <a:rPr dirty="0" sz="700" spc="5">
                <a:latin typeface="Arial"/>
                <a:cs typeface="Arial"/>
              </a:rPr>
              <a:t>B.	</a:t>
            </a:r>
            <a:r>
              <a:rPr dirty="0" sz="700">
                <a:latin typeface="Arial"/>
                <a:cs typeface="Arial"/>
              </a:rPr>
              <a:t>Androgen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antagonist.	C.</a:t>
            </a:r>
            <a:r>
              <a:rPr dirty="0" sz="700" spc="-3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ketoconazole</a:t>
            </a:r>
            <a:endParaRPr sz="7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316194" y="5170354"/>
            <a:ext cx="704850" cy="119380"/>
          </a:xfrm>
          <a:custGeom>
            <a:avLst/>
            <a:gdLst/>
            <a:ahLst/>
            <a:cxnLst/>
            <a:rect l="l" t="t" r="r" b="b"/>
            <a:pathLst>
              <a:path w="704850" h="119379">
                <a:moveTo>
                  <a:pt x="0" y="119055"/>
                </a:moveTo>
                <a:lnTo>
                  <a:pt x="704345" y="119055"/>
                </a:lnTo>
                <a:lnTo>
                  <a:pt x="704345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983006" y="5155164"/>
            <a:ext cx="87630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Q9: </a:t>
            </a:r>
            <a:r>
              <a:rPr dirty="0" sz="750" spc="-5" b="1">
                <a:latin typeface="Arial"/>
                <a:cs typeface="Arial"/>
              </a:rPr>
              <a:t>A </a:t>
            </a:r>
            <a:r>
              <a:rPr dirty="0" sz="750" spc="20" b="1">
                <a:latin typeface="Arial"/>
                <a:cs typeface="Arial"/>
              </a:rPr>
              <a:t>patient</a:t>
            </a:r>
            <a:r>
              <a:rPr dirty="0" sz="750" spc="-5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with</a:t>
            </a:r>
            <a:endParaRPr sz="7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874164" y="5170354"/>
            <a:ext cx="784225" cy="122555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10" b="1">
                <a:latin typeface="Arial"/>
                <a:cs typeface="Arial"/>
              </a:rPr>
              <a:t>Addison</a:t>
            </a:r>
            <a:r>
              <a:rPr dirty="0" sz="750" spc="-65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disease</a:t>
            </a:r>
            <a:endParaRPr sz="7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673179" y="5155164"/>
            <a:ext cx="3332479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15" b="1">
                <a:latin typeface="Arial"/>
                <a:cs typeface="Arial"/>
              </a:rPr>
              <a:t>being </a:t>
            </a:r>
            <a:r>
              <a:rPr dirty="0" sz="750" spc="25" b="1">
                <a:latin typeface="Arial"/>
                <a:cs typeface="Arial"/>
              </a:rPr>
              <a:t>treated </a:t>
            </a:r>
            <a:r>
              <a:rPr dirty="0" sz="750" spc="20" b="1">
                <a:latin typeface="Arial"/>
                <a:cs typeface="Arial"/>
              </a:rPr>
              <a:t>with </a:t>
            </a:r>
            <a:r>
              <a:rPr dirty="0" sz="750" spc="10" b="1">
                <a:latin typeface="Arial"/>
                <a:cs typeface="Arial"/>
              </a:rPr>
              <a:t>hydrocortisone </a:t>
            </a:r>
            <a:r>
              <a:rPr dirty="0" sz="750" spc="15" b="1">
                <a:latin typeface="Arial"/>
                <a:cs typeface="Arial"/>
              </a:rPr>
              <a:t>but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b="1">
                <a:latin typeface="Arial"/>
                <a:cs typeface="Arial"/>
              </a:rPr>
              <a:t>still </a:t>
            </a:r>
            <a:r>
              <a:rPr dirty="0" sz="750" spc="5" b="1">
                <a:latin typeface="Arial"/>
                <a:cs typeface="Arial"/>
              </a:rPr>
              <a:t>having </a:t>
            </a:r>
            <a:r>
              <a:rPr dirty="0" sz="750" spc="15" b="1">
                <a:latin typeface="Arial"/>
                <a:cs typeface="Arial"/>
              </a:rPr>
              <a:t>problems</a:t>
            </a:r>
            <a:r>
              <a:rPr dirty="0" sz="750" spc="125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with</a:t>
            </a:r>
            <a:endParaRPr sz="75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95706" y="5292300"/>
            <a:ext cx="568325" cy="119380"/>
          </a:xfrm>
          <a:custGeom>
            <a:avLst/>
            <a:gdLst/>
            <a:ahLst/>
            <a:cxnLst/>
            <a:rect l="l" t="t" r="r" b="b"/>
            <a:pathLst>
              <a:path w="568325" h="119379">
                <a:moveTo>
                  <a:pt x="0" y="119055"/>
                </a:moveTo>
                <a:lnTo>
                  <a:pt x="567810" y="119055"/>
                </a:lnTo>
                <a:lnTo>
                  <a:pt x="567810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983006" y="5277117"/>
            <a:ext cx="82486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15" b="1">
                <a:latin typeface="Arial"/>
                <a:cs typeface="Arial"/>
              </a:rPr>
              <a:t>dehydration</a:t>
            </a:r>
            <a:r>
              <a:rPr dirty="0" sz="750" spc="145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and</a:t>
            </a:r>
            <a:endParaRPr sz="7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822526" y="5292300"/>
            <a:ext cx="666115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15" b="1">
                <a:latin typeface="Arial"/>
                <a:cs typeface="Arial"/>
              </a:rPr>
              <a:t>hyponat</a:t>
            </a:r>
            <a:r>
              <a:rPr dirty="0" sz="750" spc="-5" b="1">
                <a:latin typeface="Arial"/>
                <a:cs typeface="Arial"/>
              </a:rPr>
              <a:t>r</a:t>
            </a:r>
            <a:r>
              <a:rPr dirty="0" sz="750" spc="25" b="1">
                <a:latin typeface="Arial"/>
                <a:cs typeface="Arial"/>
              </a:rPr>
              <a:t>emia</a:t>
            </a:r>
            <a:endParaRPr sz="7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462634" y="5277117"/>
            <a:ext cx="3678554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10" b="1">
                <a:latin typeface="Arial"/>
                <a:cs typeface="Arial"/>
              </a:rPr>
              <a:t>. </a:t>
            </a:r>
            <a:r>
              <a:rPr dirty="0" sz="750" spc="15" b="1">
                <a:latin typeface="Arial"/>
                <a:cs typeface="Arial"/>
              </a:rPr>
              <a:t>Which 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drugs </a:t>
            </a:r>
            <a:r>
              <a:rPr dirty="0" sz="750" spc="20" b="1">
                <a:latin typeface="Arial"/>
                <a:cs typeface="Arial"/>
              </a:rPr>
              <a:t>would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20" b="1">
                <a:latin typeface="Arial"/>
                <a:cs typeface="Arial"/>
              </a:rPr>
              <a:t>best to </a:t>
            </a:r>
            <a:r>
              <a:rPr dirty="0" sz="750" spc="25" b="1">
                <a:latin typeface="Arial"/>
                <a:cs typeface="Arial"/>
              </a:rPr>
              <a:t>add </a:t>
            </a:r>
            <a:r>
              <a:rPr dirty="0" sz="750" spc="20" b="1">
                <a:latin typeface="Arial"/>
                <a:cs typeface="Arial"/>
              </a:rPr>
              <a:t>to the </a:t>
            </a:r>
            <a:r>
              <a:rPr dirty="0" sz="750" spc="10" b="1">
                <a:latin typeface="Arial"/>
                <a:cs typeface="Arial"/>
              </a:rPr>
              <a:t>patient’s</a:t>
            </a:r>
            <a:r>
              <a:rPr dirty="0" sz="750" spc="-35" b="1">
                <a:latin typeface="Arial"/>
                <a:cs typeface="Arial"/>
              </a:rPr>
              <a:t> </a:t>
            </a:r>
            <a:r>
              <a:rPr dirty="0" sz="750" spc="10" b="1">
                <a:latin typeface="Arial"/>
                <a:cs typeface="Arial"/>
              </a:rPr>
              <a:t>therapy?</a:t>
            </a:r>
            <a:endParaRPr sz="7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83006" y="5397304"/>
            <a:ext cx="8020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-3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Dexamethasone.</a:t>
            </a:r>
            <a:endParaRPr sz="7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70847" y="5397304"/>
            <a:ext cx="2794000" cy="132080"/>
          </a:xfrm>
          <a:prstGeom prst="rect">
            <a:avLst/>
          </a:prstGeom>
          <a:solidFill>
            <a:srgbClr val="19B092">
              <a:alpha val="26998"/>
            </a:srgbClr>
          </a:solidFill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310515" algn="l"/>
                <a:tab pos="2195195" algn="l"/>
              </a:tabLst>
            </a:pPr>
            <a:r>
              <a:rPr dirty="0" sz="700" spc="5">
                <a:latin typeface="Arial"/>
                <a:cs typeface="Arial"/>
              </a:rPr>
              <a:t>B.	</a:t>
            </a:r>
            <a:r>
              <a:rPr dirty="0" sz="700">
                <a:latin typeface="Arial"/>
                <a:cs typeface="Arial"/>
              </a:rPr>
              <a:t>Fludrocortisone.	C.</a:t>
            </a:r>
            <a:r>
              <a:rPr dirty="0" sz="700" spc="-4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Prednisone.</a:t>
            </a:r>
            <a:endParaRPr sz="7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83006" y="5626937"/>
            <a:ext cx="463486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Q10: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synthetic </a:t>
            </a:r>
            <a:r>
              <a:rPr dirty="0" sz="750" spc="15" b="1">
                <a:latin typeface="Arial"/>
                <a:cs typeface="Arial"/>
              </a:rPr>
              <a:t>steroid shows predominantly </a:t>
            </a:r>
            <a:r>
              <a:rPr dirty="0" sz="750" spc="20" b="1">
                <a:latin typeface="Arial"/>
                <a:cs typeface="Arial"/>
              </a:rPr>
              <a:t>anti-inflammatory</a:t>
            </a:r>
            <a:r>
              <a:rPr dirty="0" sz="750" spc="210" b="1">
                <a:latin typeface="Arial"/>
                <a:cs typeface="Arial"/>
              </a:rPr>
              <a:t> </a:t>
            </a:r>
            <a:r>
              <a:rPr dirty="0" sz="750" spc="5" b="1">
                <a:latin typeface="Arial"/>
                <a:cs typeface="Arial"/>
              </a:rPr>
              <a:t>eﬀect</a:t>
            </a:r>
            <a:endParaRPr sz="7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632923" y="5626937"/>
            <a:ext cx="80454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20" b="1">
                <a:latin typeface="Arial"/>
                <a:cs typeface="Arial"/>
              </a:rPr>
              <a:t>and </a:t>
            </a:r>
            <a:r>
              <a:rPr dirty="0" sz="750" spc="10" b="1">
                <a:latin typeface="Arial"/>
                <a:cs typeface="Arial"/>
              </a:rPr>
              <a:t>possess</a:t>
            </a:r>
            <a:r>
              <a:rPr dirty="0" sz="750" spc="-45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the</a:t>
            </a:r>
            <a:endParaRPr sz="7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95706" y="5764079"/>
            <a:ext cx="327025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20" b="1">
                <a:latin typeface="Arial"/>
                <a:cs typeface="Arial"/>
              </a:rPr>
              <a:t>lowest</a:t>
            </a:r>
            <a:endParaRPr sz="7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337691" y="5748889"/>
            <a:ext cx="1012190" cy="145415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71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dirty="0" sz="750" spc="15" b="1">
                <a:latin typeface="Arial"/>
                <a:cs typeface="Arial"/>
              </a:rPr>
              <a:t>salt </a:t>
            </a:r>
            <a:r>
              <a:rPr dirty="0" sz="750" spc="10" b="1">
                <a:latin typeface="Arial"/>
                <a:cs typeface="Arial"/>
              </a:rPr>
              <a:t>retaining </a:t>
            </a:r>
            <a:r>
              <a:rPr dirty="0" sz="750" spc="5" b="1">
                <a:latin typeface="Arial"/>
                <a:cs typeface="Arial"/>
              </a:rPr>
              <a:t>eﬀect</a:t>
            </a:r>
            <a:r>
              <a:rPr dirty="0" sz="750" spc="-30" b="1">
                <a:latin typeface="Arial"/>
                <a:cs typeface="Arial"/>
              </a:rPr>
              <a:t> </a:t>
            </a:r>
            <a:r>
              <a:rPr dirty="0" sz="750" spc="-14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168772" y="5898894"/>
            <a:ext cx="832485" cy="103505"/>
          </a:xfrm>
          <a:prstGeom prst="rect">
            <a:avLst/>
          </a:prstGeom>
          <a:solidFill>
            <a:srgbClr val="19B092">
              <a:alpha val="26998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5"/>
              </a:lnSpc>
            </a:pP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-2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Dexamethasone.</a:t>
            </a:r>
            <a:endParaRPr sz="7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83006" y="5881938"/>
            <a:ext cx="3743325" cy="378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  <a:tabLst>
                <a:tab pos="1635760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Hydrocortisone.	B.</a:t>
            </a:r>
            <a:r>
              <a:rPr dirty="0" sz="700" spc="-5">
                <a:latin typeface="Arial"/>
                <a:cs typeface="Arial"/>
              </a:rPr>
              <a:t> Prednisone.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Q11: </a:t>
            </a:r>
            <a:r>
              <a:rPr dirty="0" sz="750" spc="20" b="1">
                <a:latin typeface="Arial"/>
                <a:cs typeface="Arial"/>
              </a:rPr>
              <a:t>Comparing to </a:t>
            </a:r>
            <a:r>
              <a:rPr dirty="0" sz="750" spc="15" b="1">
                <a:latin typeface="Arial"/>
                <a:cs typeface="Arial"/>
              </a:rPr>
              <a:t>Cortisol/Hydrocortisone,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synthetic </a:t>
            </a:r>
            <a:r>
              <a:rPr dirty="0" sz="750" spc="15" b="1">
                <a:latin typeface="Arial"/>
                <a:cs typeface="Arial"/>
              </a:rPr>
              <a:t>glucocorticoids</a:t>
            </a:r>
            <a:r>
              <a:rPr dirty="0" sz="750" spc="95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are</a:t>
            </a:r>
            <a:endParaRPr sz="7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752276" y="6129928"/>
            <a:ext cx="453390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20" b="1">
                <a:latin typeface="Arial"/>
                <a:cs typeface="Arial"/>
              </a:rPr>
              <a:t>p</a:t>
            </a:r>
            <a:r>
              <a:rPr dirty="0" sz="750" spc="-5" b="1">
                <a:latin typeface="Arial"/>
                <a:cs typeface="Arial"/>
              </a:rPr>
              <a:t>r</a:t>
            </a:r>
            <a:r>
              <a:rPr dirty="0" sz="750" spc="20" b="1">
                <a:latin typeface="Arial"/>
                <a:cs typeface="Arial"/>
              </a:rPr>
              <a:t>efer</a:t>
            </a:r>
            <a:r>
              <a:rPr dirty="0" sz="750" b="1">
                <a:latin typeface="Arial"/>
                <a:cs typeface="Arial"/>
              </a:rPr>
              <a:t>r</a:t>
            </a:r>
            <a:r>
              <a:rPr dirty="0" sz="750" spc="25" b="1">
                <a:latin typeface="Arial"/>
                <a:cs typeface="Arial"/>
              </a:rPr>
              <a:t>ed</a:t>
            </a:r>
            <a:endParaRPr sz="7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207617" y="6114745"/>
            <a:ext cx="91186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15" b="1">
                <a:latin typeface="Arial"/>
                <a:cs typeface="Arial"/>
              </a:rPr>
              <a:t>used </a:t>
            </a:r>
            <a:r>
              <a:rPr dirty="0" sz="750" spc="20" b="1">
                <a:latin typeface="Arial"/>
                <a:cs typeface="Arial"/>
              </a:rPr>
              <a:t>due to</a:t>
            </a:r>
            <a:r>
              <a:rPr dirty="0" sz="750" spc="-85" b="1">
                <a:latin typeface="Arial"/>
                <a:cs typeface="Arial"/>
              </a:rPr>
              <a:t> </a:t>
            </a:r>
            <a:r>
              <a:rPr dirty="0" sz="750" spc="-35" b="1">
                <a:latin typeface="Arial"/>
                <a:cs typeface="Arial"/>
              </a:rPr>
              <a:t>:</a:t>
            </a:r>
            <a:endParaRPr sz="75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045367" y="6264743"/>
            <a:ext cx="1402715" cy="103505"/>
          </a:xfrm>
          <a:custGeom>
            <a:avLst/>
            <a:gdLst/>
            <a:ahLst/>
            <a:cxnLst/>
            <a:rect l="l" t="t" r="r" b="b"/>
            <a:pathLst>
              <a:path w="1402714" h="103504">
                <a:moveTo>
                  <a:pt x="0" y="103430"/>
                </a:moveTo>
                <a:lnTo>
                  <a:pt x="1402473" y="103430"/>
                </a:lnTo>
                <a:lnTo>
                  <a:pt x="1402473" y="0"/>
                </a:lnTo>
                <a:lnTo>
                  <a:pt x="0" y="0"/>
                </a:lnTo>
                <a:lnTo>
                  <a:pt x="0" y="103430"/>
                </a:lnTo>
                <a:close/>
              </a:path>
            </a:pathLst>
          </a:custGeom>
          <a:solidFill>
            <a:srgbClr val="19B092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6489503" y="6251886"/>
            <a:ext cx="0" cy="119380"/>
          </a:xfrm>
          <a:custGeom>
            <a:avLst/>
            <a:gdLst/>
            <a:ahLst/>
            <a:cxnLst/>
            <a:rect l="l" t="t" r="r" b="b"/>
            <a:pathLst>
              <a:path w="0" h="119379">
                <a:moveTo>
                  <a:pt x="0" y="0"/>
                </a:moveTo>
                <a:lnTo>
                  <a:pt x="0" y="119055"/>
                </a:lnTo>
              </a:path>
            </a:pathLst>
          </a:custGeom>
          <a:ln w="83298">
            <a:solidFill>
              <a:srgbClr val="19B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789119" y="6495790"/>
            <a:ext cx="716915" cy="119380"/>
          </a:xfrm>
          <a:custGeom>
            <a:avLst/>
            <a:gdLst/>
            <a:ahLst/>
            <a:cxnLst/>
            <a:rect l="l" t="t" r="r" b="b"/>
            <a:pathLst>
              <a:path w="716914" h="119379">
                <a:moveTo>
                  <a:pt x="0" y="119055"/>
                </a:moveTo>
                <a:lnTo>
                  <a:pt x="716730" y="119055"/>
                </a:lnTo>
                <a:lnTo>
                  <a:pt x="716730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617179" y="6617748"/>
            <a:ext cx="216535" cy="119380"/>
          </a:xfrm>
          <a:custGeom>
            <a:avLst/>
            <a:gdLst/>
            <a:ahLst/>
            <a:cxnLst/>
            <a:rect l="l" t="t" r="r" b="b"/>
            <a:pathLst>
              <a:path w="216535" h="119379">
                <a:moveTo>
                  <a:pt x="0" y="119055"/>
                </a:moveTo>
                <a:lnTo>
                  <a:pt x="216336" y="119055"/>
                </a:lnTo>
                <a:lnTo>
                  <a:pt x="216336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995706" y="6951522"/>
            <a:ext cx="2175510" cy="103505"/>
          </a:xfrm>
          <a:custGeom>
            <a:avLst/>
            <a:gdLst/>
            <a:ahLst/>
            <a:cxnLst/>
            <a:rect l="l" t="t" r="r" b="b"/>
            <a:pathLst>
              <a:path w="2175510" h="103504">
                <a:moveTo>
                  <a:pt x="0" y="103430"/>
                </a:moveTo>
                <a:lnTo>
                  <a:pt x="2175141" y="103430"/>
                </a:lnTo>
                <a:lnTo>
                  <a:pt x="2175141" y="0"/>
                </a:lnTo>
                <a:lnTo>
                  <a:pt x="0" y="0"/>
                </a:lnTo>
                <a:lnTo>
                  <a:pt x="0" y="103430"/>
                </a:lnTo>
                <a:close/>
              </a:path>
            </a:pathLst>
          </a:custGeom>
          <a:solidFill>
            <a:srgbClr val="19B092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983006" y="6236697"/>
            <a:ext cx="5505450" cy="829944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565910" algn="l"/>
                <a:tab pos="1876425" algn="l"/>
                <a:tab pos="4062095" algn="l"/>
              </a:tabLst>
            </a:pPr>
            <a:r>
              <a:rPr dirty="0" sz="700" spc="-10">
                <a:latin typeface="Arial"/>
                <a:cs typeface="Arial"/>
              </a:rPr>
              <a:t>A. </a:t>
            </a:r>
            <a:r>
              <a:rPr dirty="0" sz="700">
                <a:latin typeface="Arial"/>
                <a:cs typeface="Arial"/>
              </a:rPr>
              <a:t>Rapid </a:t>
            </a:r>
            <a:r>
              <a:rPr dirty="0" sz="700" spc="5">
                <a:latin typeface="Arial"/>
                <a:cs typeface="Arial"/>
              </a:rPr>
              <a:t>onset</a:t>
            </a:r>
            <a:r>
              <a:rPr dirty="0" sz="700" spc="10">
                <a:latin typeface="Arial"/>
                <a:cs typeface="Arial"/>
              </a:rPr>
              <a:t> of</a:t>
            </a:r>
            <a:r>
              <a:rPr dirty="0" sz="700" spc="5">
                <a:latin typeface="Arial"/>
                <a:cs typeface="Arial"/>
              </a:rPr>
              <a:t> action.	B.	Mineralocorticoid</a:t>
            </a:r>
            <a:r>
              <a:rPr dirty="0" sz="700" spc="15">
                <a:latin typeface="Arial"/>
                <a:cs typeface="Arial"/>
              </a:rPr>
              <a:t> </a:t>
            </a:r>
            <a:r>
              <a:rPr dirty="0" sz="700" spc="-25">
                <a:latin typeface="Arial"/>
                <a:cs typeface="Arial"/>
              </a:rPr>
              <a:t>eﬀect.	</a:t>
            </a:r>
            <a:r>
              <a:rPr dirty="0" sz="700">
                <a:latin typeface="Arial"/>
                <a:cs typeface="Arial"/>
              </a:rPr>
              <a:t>C. </a:t>
            </a:r>
            <a:r>
              <a:rPr dirty="0" sz="700" spc="5">
                <a:latin typeface="Arial"/>
                <a:cs typeface="Arial"/>
              </a:rPr>
              <a:t>Better </a:t>
            </a:r>
            <a:r>
              <a:rPr dirty="0" sz="700">
                <a:latin typeface="Arial"/>
                <a:cs typeface="Arial"/>
              </a:rPr>
              <a:t>penetration </a:t>
            </a:r>
            <a:r>
              <a:rPr dirty="0" sz="700" spc="10">
                <a:latin typeface="Arial"/>
                <a:cs typeface="Arial"/>
              </a:rPr>
              <a:t>of lipid</a:t>
            </a:r>
            <a:r>
              <a:rPr dirty="0" sz="700" spc="-6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barrier</a:t>
            </a:r>
            <a:r>
              <a:rPr dirty="0" sz="750" b="1">
                <a:latin typeface="Arial"/>
                <a:cs typeface="Arial"/>
              </a:rPr>
              <a:t>.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Times New Roman"/>
              <a:cs typeface="Times New Roman"/>
            </a:endParaRPr>
          </a:p>
          <a:p>
            <a:pPr marL="12700" marR="299720">
              <a:lnSpc>
                <a:spcPct val="106700"/>
              </a:lnSpc>
              <a:tabLst>
                <a:tab pos="633730" algn="l"/>
              </a:tabLst>
            </a:pPr>
            <a:r>
              <a:rPr dirty="0" sz="750" spc="5" b="1">
                <a:latin typeface="Arial"/>
                <a:cs typeface="Arial"/>
              </a:rPr>
              <a:t>Q12: </a:t>
            </a:r>
            <a:r>
              <a:rPr dirty="0" sz="750" spc="20" b="1">
                <a:latin typeface="Arial"/>
                <a:cs typeface="Arial"/>
              </a:rPr>
              <a:t>49 </a:t>
            </a:r>
            <a:r>
              <a:rPr dirty="0" sz="750" spc="15" b="1">
                <a:latin typeface="Arial"/>
                <a:cs typeface="Arial"/>
              </a:rPr>
              <a:t>years </a:t>
            </a:r>
            <a:r>
              <a:rPr dirty="0" sz="750" spc="10" b="1">
                <a:latin typeface="Arial"/>
                <a:cs typeface="Arial"/>
              </a:rPr>
              <a:t>old </a:t>
            </a:r>
            <a:r>
              <a:rPr dirty="0" sz="750" spc="20" b="1">
                <a:latin typeface="Arial"/>
                <a:cs typeface="Arial"/>
              </a:rPr>
              <a:t>patient </a:t>
            </a:r>
            <a:r>
              <a:rPr dirty="0" sz="750" spc="25" b="1">
                <a:latin typeface="Arial"/>
                <a:cs typeface="Arial"/>
              </a:rPr>
              <a:t>who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15" b="1">
                <a:latin typeface="Arial"/>
                <a:cs typeface="Arial"/>
              </a:rPr>
              <a:t>on </a:t>
            </a:r>
            <a:r>
              <a:rPr dirty="0" sz="750" spc="10" b="1">
                <a:latin typeface="Arial"/>
                <a:cs typeface="Arial"/>
              </a:rPr>
              <a:t>cortisol </a:t>
            </a:r>
            <a:r>
              <a:rPr dirty="0" sz="750" spc="15" b="1">
                <a:latin typeface="Arial"/>
                <a:cs typeface="Arial"/>
              </a:rPr>
              <a:t>thereby for </a:t>
            </a:r>
            <a:r>
              <a:rPr dirty="0" sz="750" spc="20" b="1">
                <a:latin typeface="Arial"/>
                <a:cs typeface="Arial"/>
              </a:rPr>
              <a:t>2 </a:t>
            </a:r>
            <a:r>
              <a:rPr dirty="0" sz="750" spc="10" b="1">
                <a:latin typeface="Arial"/>
                <a:cs typeface="Arial"/>
              </a:rPr>
              <a:t>years. </a:t>
            </a:r>
            <a:r>
              <a:rPr dirty="0" sz="750" spc="35" b="1">
                <a:latin typeface="Arial"/>
                <a:cs typeface="Arial"/>
              </a:rPr>
              <a:t>He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10" b="1">
                <a:latin typeface="Arial"/>
                <a:cs typeface="Arial"/>
              </a:rPr>
              <a:t>going </a:t>
            </a: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25" b="1">
                <a:latin typeface="Arial"/>
                <a:cs typeface="Arial"/>
              </a:rPr>
              <a:t>major </a:t>
            </a:r>
            <a:r>
              <a:rPr dirty="0" sz="750" spc="5" b="1">
                <a:latin typeface="Arial"/>
                <a:cs typeface="Arial"/>
              </a:rPr>
              <a:t>surgery </a:t>
            </a:r>
            <a:r>
              <a:rPr dirty="0" sz="750" spc="20" b="1">
                <a:latin typeface="Arial"/>
                <a:cs typeface="Arial"/>
              </a:rPr>
              <a:t>after </a:t>
            </a:r>
            <a:r>
              <a:rPr dirty="0" sz="750" spc="15" b="1">
                <a:latin typeface="Arial"/>
                <a:cs typeface="Arial"/>
              </a:rPr>
              <a:t>systemic  </a:t>
            </a:r>
            <a:r>
              <a:rPr dirty="0" sz="750" spc="10" b="1">
                <a:latin typeface="Arial"/>
                <a:cs typeface="Arial"/>
              </a:rPr>
              <a:t>infection.	</a:t>
            </a:r>
            <a:r>
              <a:rPr dirty="0" sz="750" spc="40" b="1">
                <a:latin typeface="Arial"/>
                <a:cs typeface="Arial"/>
              </a:rPr>
              <a:t>How </a:t>
            </a:r>
            <a:r>
              <a:rPr dirty="0" sz="750" spc="25" b="1">
                <a:latin typeface="Arial"/>
                <a:cs typeface="Arial"/>
              </a:rPr>
              <a:t>can </a:t>
            </a:r>
            <a:r>
              <a:rPr dirty="0" sz="750" b="1">
                <a:latin typeface="Arial"/>
                <a:cs typeface="Arial"/>
              </a:rPr>
              <a:t>his </a:t>
            </a:r>
            <a:r>
              <a:rPr dirty="0" sz="750" spc="20" b="1">
                <a:latin typeface="Arial"/>
                <a:cs typeface="Arial"/>
              </a:rPr>
              <a:t>doctor </a:t>
            </a:r>
            <a:r>
              <a:rPr dirty="0" sz="750" spc="15" b="1">
                <a:latin typeface="Arial"/>
                <a:cs typeface="Arial"/>
              </a:rPr>
              <a:t>adjust </a:t>
            </a:r>
            <a:r>
              <a:rPr dirty="0" sz="750" spc="20" b="1">
                <a:latin typeface="Arial"/>
                <a:cs typeface="Arial"/>
              </a:rPr>
              <a:t>the dose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10" b="1">
                <a:latin typeface="Arial"/>
                <a:cs typeface="Arial"/>
              </a:rPr>
              <a:t>cortisol </a:t>
            </a:r>
            <a:r>
              <a:rPr dirty="0" sz="750" spc="20" b="1">
                <a:latin typeface="Arial"/>
                <a:cs typeface="Arial"/>
              </a:rPr>
              <a:t>before </a:t>
            </a:r>
            <a:r>
              <a:rPr dirty="0" sz="750" spc="5" b="1">
                <a:latin typeface="Arial"/>
                <a:cs typeface="Arial"/>
              </a:rPr>
              <a:t>surgery</a:t>
            </a:r>
            <a:r>
              <a:rPr dirty="0" sz="750" spc="-9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19380" indent="-106680">
              <a:lnSpc>
                <a:spcPts val="835"/>
              </a:lnSpc>
              <a:spcBef>
                <a:spcPts val="10"/>
              </a:spcBef>
              <a:buAutoNum type="alphaUcPeriod"/>
              <a:tabLst>
                <a:tab pos="120014" algn="l"/>
              </a:tabLst>
            </a:pPr>
            <a:r>
              <a:rPr dirty="0" sz="700" spc="-15">
                <a:latin typeface="Arial"/>
                <a:cs typeface="Arial"/>
              </a:rPr>
              <a:t>Tapering </a:t>
            </a:r>
            <a:r>
              <a:rPr dirty="0" sz="700">
                <a:latin typeface="Arial"/>
                <a:cs typeface="Arial"/>
              </a:rPr>
              <a:t>the </a:t>
            </a:r>
            <a:r>
              <a:rPr dirty="0" sz="700" spc="5">
                <a:latin typeface="Arial"/>
                <a:cs typeface="Arial"/>
              </a:rPr>
              <a:t>dose </a:t>
            </a:r>
            <a:r>
              <a:rPr dirty="0" sz="700">
                <a:latin typeface="Arial"/>
                <a:cs typeface="Arial"/>
              </a:rPr>
              <a:t>before the </a:t>
            </a:r>
            <a:r>
              <a:rPr dirty="0" sz="700" spc="-5">
                <a:latin typeface="Arial"/>
                <a:cs typeface="Arial"/>
              </a:rPr>
              <a:t>surgery </a:t>
            </a:r>
            <a:r>
              <a:rPr dirty="0" sz="700" spc="15">
                <a:latin typeface="Arial"/>
                <a:cs typeface="Arial"/>
              </a:rPr>
              <a:t>to </a:t>
            </a:r>
            <a:r>
              <a:rPr dirty="0" sz="700">
                <a:latin typeface="Arial"/>
                <a:cs typeface="Arial"/>
              </a:rPr>
              <a:t>the</a:t>
            </a:r>
            <a:r>
              <a:rPr dirty="0" sz="700" spc="-4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half.</a:t>
            </a:r>
            <a:endParaRPr sz="700">
              <a:latin typeface="Arial"/>
              <a:cs typeface="Arial"/>
            </a:endParaRPr>
          </a:p>
          <a:p>
            <a:pPr marL="122555" indent="-109855">
              <a:lnSpc>
                <a:spcPts val="835"/>
              </a:lnSpc>
              <a:buAutoNum type="alphaUcPeriod"/>
              <a:tabLst>
                <a:tab pos="123189" algn="l"/>
              </a:tabLst>
            </a:pPr>
            <a:r>
              <a:rPr dirty="0" sz="700" spc="-10">
                <a:latin typeface="Arial"/>
                <a:cs typeface="Arial"/>
              </a:rPr>
              <a:t>Give </a:t>
            </a:r>
            <a:r>
              <a:rPr dirty="0" sz="700">
                <a:latin typeface="Arial"/>
                <a:cs typeface="Arial"/>
              </a:rPr>
              <a:t>him the </a:t>
            </a:r>
            <a:r>
              <a:rPr dirty="0" sz="700" spc="5">
                <a:latin typeface="Arial"/>
                <a:cs typeface="Arial"/>
              </a:rPr>
              <a:t>drug </a:t>
            </a:r>
            <a:r>
              <a:rPr dirty="0" sz="700">
                <a:latin typeface="Arial"/>
                <a:cs typeface="Arial"/>
              </a:rPr>
              <a:t>daily instead </a:t>
            </a:r>
            <a:r>
              <a:rPr dirty="0" sz="700" spc="10">
                <a:latin typeface="Arial"/>
                <a:cs typeface="Arial"/>
              </a:rPr>
              <a:t>of </a:t>
            </a:r>
            <a:r>
              <a:rPr dirty="0" sz="700">
                <a:latin typeface="Arial"/>
                <a:cs typeface="Arial"/>
              </a:rPr>
              <a:t>alternate day</a:t>
            </a:r>
            <a:r>
              <a:rPr dirty="0" sz="700" spc="-50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thereby.</a:t>
            </a:r>
            <a:endParaRPr sz="700">
              <a:latin typeface="Arial"/>
              <a:cs typeface="Arial"/>
            </a:endParaRPr>
          </a:p>
          <a:p>
            <a:pPr marL="125730" indent="-113030">
              <a:lnSpc>
                <a:spcPts val="835"/>
              </a:lnSpc>
              <a:buAutoNum type="alphaUcPeriod"/>
              <a:tabLst>
                <a:tab pos="126364" algn="l"/>
              </a:tabLst>
            </a:pPr>
            <a:r>
              <a:rPr dirty="0" sz="700" spc="-10">
                <a:latin typeface="Arial"/>
                <a:cs typeface="Arial"/>
              </a:rPr>
              <a:t>Give </a:t>
            </a:r>
            <a:r>
              <a:rPr dirty="0" sz="700">
                <a:latin typeface="Arial"/>
                <a:cs typeface="Arial"/>
              </a:rPr>
              <a:t>him </a:t>
            </a:r>
            <a:r>
              <a:rPr dirty="0" sz="700" spc="5">
                <a:latin typeface="Arial"/>
                <a:cs typeface="Arial"/>
              </a:rPr>
              <a:t>additional </a:t>
            </a:r>
            <a:r>
              <a:rPr dirty="0" sz="700" spc="-5">
                <a:latin typeface="Arial"/>
                <a:cs typeface="Arial"/>
              </a:rPr>
              <a:t>stress </a:t>
            </a:r>
            <a:r>
              <a:rPr dirty="0" sz="700" spc="5">
                <a:latin typeface="Arial"/>
                <a:cs typeface="Arial"/>
              </a:rPr>
              <a:t>dose </a:t>
            </a:r>
            <a:r>
              <a:rPr dirty="0" sz="700">
                <a:latin typeface="Arial"/>
                <a:cs typeface="Arial"/>
              </a:rPr>
              <a:t>before the</a:t>
            </a:r>
            <a:r>
              <a:rPr dirty="0" sz="700" spc="-35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surgery.</a:t>
            </a:r>
            <a:endParaRPr sz="7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233292" y="7179393"/>
            <a:ext cx="652780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20" b="1">
                <a:latin typeface="Arial"/>
                <a:cs typeface="Arial"/>
              </a:rPr>
              <a:t>hyperkalemia</a:t>
            </a:r>
            <a:endParaRPr sz="7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887983" y="7164206"/>
            <a:ext cx="8128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83006" y="7149361"/>
            <a:ext cx="2235835" cy="28003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750" spc="5" b="1">
                <a:latin typeface="Arial"/>
                <a:cs typeface="Arial"/>
              </a:rPr>
              <a:t>Q13: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0" b="1">
                <a:latin typeface="Arial"/>
                <a:cs typeface="Arial"/>
              </a:rPr>
              <a:t>contraindicated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30" b="1">
                <a:latin typeface="Arial"/>
                <a:cs typeface="Arial"/>
              </a:rPr>
              <a:t>a </a:t>
            </a:r>
            <a:r>
              <a:rPr dirty="0" sz="750" spc="20" b="1">
                <a:latin typeface="Arial"/>
                <a:cs typeface="Arial"/>
              </a:rPr>
              <a:t>patient</a:t>
            </a:r>
            <a:r>
              <a:rPr dirty="0" sz="750" spc="-30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with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403350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>
                <a:latin typeface="Arial"/>
                <a:cs typeface="Arial"/>
              </a:rPr>
              <a:t> Aldosterone.	</a:t>
            </a: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 spc="18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Ketoconazole.</a:t>
            </a:r>
            <a:endParaRPr sz="7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773879" y="7314208"/>
            <a:ext cx="726440" cy="103505"/>
          </a:xfrm>
          <a:prstGeom prst="rect">
            <a:avLst/>
          </a:prstGeom>
          <a:solidFill>
            <a:srgbClr val="19B092">
              <a:alpha val="26998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5"/>
              </a:lnSpc>
            </a:pP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-3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Spironolactone</a:t>
            </a:r>
            <a:endParaRPr sz="7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474804" y="7297256"/>
            <a:ext cx="5016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>
                <a:latin typeface="Arial"/>
                <a:cs typeface="Arial"/>
              </a:rPr>
              <a:t>.</a:t>
            </a:r>
            <a:endParaRPr sz="7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860116" y="7545254"/>
            <a:ext cx="2304415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30" b="1">
                <a:latin typeface="Arial"/>
                <a:cs typeface="Arial"/>
              </a:rPr>
              <a:t>act </a:t>
            </a:r>
            <a:r>
              <a:rPr dirty="0" sz="750" spc="5" b="1">
                <a:latin typeface="Arial"/>
                <a:cs typeface="Arial"/>
              </a:rPr>
              <a:t>by inhibiting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5" b="1">
                <a:latin typeface="Arial"/>
                <a:cs typeface="Arial"/>
              </a:rPr>
              <a:t>synthesis </a:t>
            </a:r>
            <a:r>
              <a:rPr dirty="0" sz="750" spc="15" b="1">
                <a:latin typeface="Arial"/>
                <a:cs typeface="Arial"/>
              </a:rPr>
              <a:t>of</a:t>
            </a:r>
            <a:r>
              <a:rPr dirty="0" sz="750" spc="-45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corticosteroids</a:t>
            </a:r>
            <a:endParaRPr sz="7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179295" y="7530062"/>
            <a:ext cx="8128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792308" y="7680069"/>
            <a:ext cx="542925" cy="103505"/>
          </a:xfrm>
          <a:custGeom>
            <a:avLst/>
            <a:gdLst/>
            <a:ahLst/>
            <a:cxnLst/>
            <a:rect l="l" t="t" r="r" b="b"/>
            <a:pathLst>
              <a:path w="542925" h="103504">
                <a:moveTo>
                  <a:pt x="0" y="103430"/>
                </a:moveTo>
                <a:lnTo>
                  <a:pt x="542452" y="103430"/>
                </a:lnTo>
                <a:lnTo>
                  <a:pt x="542452" y="0"/>
                </a:lnTo>
                <a:lnTo>
                  <a:pt x="0" y="0"/>
                </a:lnTo>
                <a:lnTo>
                  <a:pt x="0" y="103430"/>
                </a:lnTo>
                <a:close/>
              </a:path>
            </a:pathLst>
          </a:custGeom>
          <a:solidFill>
            <a:srgbClr val="19B092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983006" y="7515218"/>
            <a:ext cx="1852930" cy="28003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750" spc="5" b="1">
                <a:latin typeface="Arial"/>
                <a:cs typeface="Arial"/>
              </a:rPr>
              <a:t>Q14: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</a:t>
            </a:r>
            <a:r>
              <a:rPr dirty="0" sz="750" spc="120" b="1">
                <a:latin typeface="Arial"/>
                <a:cs typeface="Arial"/>
              </a:rPr>
              <a:t> </a:t>
            </a:r>
            <a:r>
              <a:rPr dirty="0" sz="750" spc="10" b="1">
                <a:latin typeface="Arial"/>
                <a:cs typeface="Arial"/>
              </a:rPr>
              <a:t>drugs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23215" algn="l"/>
              </a:tabLst>
            </a:pPr>
            <a:r>
              <a:rPr dirty="0" sz="700" spc="-10">
                <a:latin typeface="Arial"/>
                <a:cs typeface="Arial"/>
              </a:rPr>
              <a:t>A.	</a:t>
            </a:r>
            <a:r>
              <a:rPr dirty="0" sz="700">
                <a:latin typeface="Arial"/>
                <a:cs typeface="Arial"/>
              </a:rPr>
              <a:t>Aldosterone.</a:t>
            </a:r>
            <a:endParaRPr sz="7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468881" y="7663112"/>
            <a:ext cx="9036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3215" algn="l"/>
              </a:tabLst>
            </a:pPr>
            <a:r>
              <a:rPr dirty="0" sz="700" spc="5">
                <a:latin typeface="Arial"/>
                <a:cs typeface="Arial"/>
              </a:rPr>
              <a:t>B.	</a:t>
            </a:r>
            <a:r>
              <a:rPr dirty="0" sz="700">
                <a:latin typeface="Arial"/>
                <a:cs typeface="Arial"/>
              </a:rPr>
              <a:t>Ketoconazole.</a:t>
            </a:r>
            <a:endParaRPr sz="7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476935" y="7663112"/>
            <a:ext cx="73914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-3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Spironolactone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7693" y="960934"/>
            <a:ext cx="5903944" cy="1664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146567" y="1668775"/>
            <a:ext cx="3665854" cy="292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1750" spc="-145" b="1">
                <a:solidFill>
                  <a:srgbClr val="3498DB"/>
                </a:solidFill>
                <a:uFill>
                  <a:solidFill>
                    <a:srgbClr val="3498DB"/>
                  </a:solidFill>
                </a:uFill>
                <a:latin typeface="Arial"/>
                <a:cs typeface="Arial"/>
              </a:rPr>
              <a:t>Summary </a:t>
            </a:r>
            <a:r>
              <a:rPr dirty="0" u="heavy" sz="1750" spc="-55" b="1">
                <a:solidFill>
                  <a:srgbClr val="3498DB"/>
                </a:solidFill>
                <a:uFill>
                  <a:solidFill>
                    <a:srgbClr val="3498DB"/>
                  </a:solidFill>
                </a:uFill>
                <a:latin typeface="Arial"/>
                <a:cs typeface="Arial"/>
              </a:rPr>
              <a:t>of </a:t>
            </a:r>
            <a:r>
              <a:rPr dirty="0" u="heavy" sz="1750" spc="-65" b="1">
                <a:solidFill>
                  <a:srgbClr val="3498DB"/>
                </a:solidFill>
                <a:uFill>
                  <a:solidFill>
                    <a:srgbClr val="3498DB"/>
                  </a:solidFill>
                </a:uFill>
                <a:latin typeface="Arial"/>
                <a:cs typeface="Arial"/>
              </a:rPr>
              <a:t>(Oral </a:t>
            </a:r>
            <a:r>
              <a:rPr dirty="0" u="heavy" sz="1750" spc="-155" b="1">
                <a:solidFill>
                  <a:srgbClr val="3498DB"/>
                </a:solidFill>
                <a:uFill>
                  <a:solidFill>
                    <a:srgbClr val="3498DB"/>
                  </a:solidFill>
                </a:uFill>
                <a:latin typeface="Arial"/>
                <a:cs typeface="Arial"/>
              </a:rPr>
              <a:t>hypoglycemic</a:t>
            </a:r>
            <a:r>
              <a:rPr dirty="0" u="heavy" sz="1750" spc="-254" b="1">
                <a:solidFill>
                  <a:srgbClr val="3498DB"/>
                </a:solidFill>
                <a:uFill>
                  <a:solidFill>
                    <a:srgbClr val="3498DB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750" spc="-140" b="1">
                <a:solidFill>
                  <a:srgbClr val="3498DB"/>
                </a:solidFill>
                <a:uFill>
                  <a:solidFill>
                    <a:srgbClr val="3498DB"/>
                  </a:solidFill>
                </a:uFill>
                <a:latin typeface="Arial"/>
                <a:cs typeface="Arial"/>
              </a:rPr>
              <a:t>drugs)</a:t>
            </a:r>
            <a:r>
              <a:rPr dirty="0" u="heavy" sz="1750" spc="-90" b="1">
                <a:solidFill>
                  <a:srgbClr val="3498DB"/>
                </a:solidFill>
                <a:uFill>
                  <a:solidFill>
                    <a:srgbClr val="3498DB"/>
                  </a:solidFill>
                </a:uFill>
                <a:latin typeface="Arial"/>
                <a:cs typeface="Arial"/>
              </a:rPr>
              <a:t> </a:t>
            </a:r>
            <a:endParaRPr sz="17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51073" y="2768556"/>
            <a:ext cx="5820122" cy="42580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046393" y="6415373"/>
            <a:ext cx="583565" cy="0"/>
          </a:xfrm>
          <a:custGeom>
            <a:avLst/>
            <a:gdLst/>
            <a:ahLst/>
            <a:cxnLst/>
            <a:rect l="l" t="t" r="r" b="b"/>
            <a:pathLst>
              <a:path w="583565" h="0">
                <a:moveTo>
                  <a:pt x="0" y="0"/>
                </a:moveTo>
                <a:lnTo>
                  <a:pt x="582993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058839" y="6109894"/>
            <a:ext cx="532295" cy="124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585650" y="6421640"/>
            <a:ext cx="375285" cy="0"/>
          </a:xfrm>
          <a:custGeom>
            <a:avLst/>
            <a:gdLst/>
            <a:ahLst/>
            <a:cxnLst/>
            <a:rect l="l" t="t" r="r" b="b"/>
            <a:pathLst>
              <a:path w="375285" h="0">
                <a:moveTo>
                  <a:pt x="0" y="0"/>
                </a:moveTo>
                <a:lnTo>
                  <a:pt x="375043" y="0"/>
                </a:lnTo>
              </a:path>
            </a:pathLst>
          </a:custGeom>
          <a:ln w="2448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654903" y="6446926"/>
            <a:ext cx="201930" cy="24765"/>
          </a:xfrm>
          <a:custGeom>
            <a:avLst/>
            <a:gdLst/>
            <a:ahLst/>
            <a:cxnLst/>
            <a:rect l="l" t="t" r="r" b="b"/>
            <a:pathLst>
              <a:path w="201929" h="24764">
                <a:moveTo>
                  <a:pt x="196049" y="0"/>
                </a:moveTo>
                <a:lnTo>
                  <a:pt x="5473" y="0"/>
                </a:lnTo>
                <a:lnTo>
                  <a:pt x="0" y="5473"/>
                </a:lnTo>
                <a:lnTo>
                  <a:pt x="0" y="19011"/>
                </a:lnTo>
                <a:lnTo>
                  <a:pt x="5473" y="24485"/>
                </a:lnTo>
                <a:lnTo>
                  <a:pt x="196049" y="24485"/>
                </a:lnTo>
                <a:lnTo>
                  <a:pt x="201523" y="19011"/>
                </a:lnTo>
                <a:lnTo>
                  <a:pt x="201523" y="5473"/>
                </a:lnTo>
                <a:lnTo>
                  <a:pt x="196049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226126" y="6407734"/>
            <a:ext cx="196215" cy="24765"/>
          </a:xfrm>
          <a:custGeom>
            <a:avLst/>
            <a:gdLst/>
            <a:ahLst/>
            <a:cxnLst/>
            <a:rect l="l" t="t" r="r" b="b"/>
            <a:pathLst>
              <a:path w="196214" h="24764">
                <a:moveTo>
                  <a:pt x="190398" y="0"/>
                </a:moveTo>
                <a:lnTo>
                  <a:pt x="5473" y="0"/>
                </a:lnTo>
                <a:lnTo>
                  <a:pt x="0" y="5486"/>
                </a:lnTo>
                <a:lnTo>
                  <a:pt x="0" y="19011"/>
                </a:lnTo>
                <a:lnTo>
                  <a:pt x="5473" y="24498"/>
                </a:lnTo>
                <a:lnTo>
                  <a:pt x="190398" y="24498"/>
                </a:lnTo>
                <a:lnTo>
                  <a:pt x="195884" y="19011"/>
                </a:lnTo>
                <a:lnTo>
                  <a:pt x="195884" y="5486"/>
                </a:lnTo>
                <a:lnTo>
                  <a:pt x="190398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481652" y="6511671"/>
            <a:ext cx="643089" cy="961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10202" y="6530924"/>
            <a:ext cx="205740" cy="24765"/>
          </a:xfrm>
          <a:custGeom>
            <a:avLst/>
            <a:gdLst/>
            <a:ahLst/>
            <a:cxnLst/>
            <a:rect l="l" t="t" r="r" b="b"/>
            <a:pathLst>
              <a:path w="205739" h="24765">
                <a:moveTo>
                  <a:pt x="199834" y="0"/>
                </a:moveTo>
                <a:lnTo>
                  <a:pt x="5486" y="0"/>
                </a:lnTo>
                <a:lnTo>
                  <a:pt x="0" y="5486"/>
                </a:lnTo>
                <a:lnTo>
                  <a:pt x="0" y="19011"/>
                </a:lnTo>
                <a:lnTo>
                  <a:pt x="5486" y="24498"/>
                </a:lnTo>
                <a:lnTo>
                  <a:pt x="199834" y="24498"/>
                </a:lnTo>
                <a:lnTo>
                  <a:pt x="205320" y="19011"/>
                </a:lnTo>
                <a:lnTo>
                  <a:pt x="205320" y="5486"/>
                </a:lnTo>
                <a:lnTo>
                  <a:pt x="199834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817797" y="6731679"/>
            <a:ext cx="352425" cy="0"/>
          </a:xfrm>
          <a:custGeom>
            <a:avLst/>
            <a:gdLst/>
            <a:ahLst/>
            <a:cxnLst/>
            <a:rect l="l" t="t" r="r" b="b"/>
            <a:pathLst>
              <a:path w="352425" h="0">
                <a:moveTo>
                  <a:pt x="0" y="0"/>
                </a:moveTo>
                <a:lnTo>
                  <a:pt x="351917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292887" y="5826519"/>
            <a:ext cx="226695" cy="24765"/>
          </a:xfrm>
          <a:custGeom>
            <a:avLst/>
            <a:gdLst/>
            <a:ahLst/>
            <a:cxnLst/>
            <a:rect l="l" t="t" r="r" b="b"/>
            <a:pathLst>
              <a:path w="226695" h="24764">
                <a:moveTo>
                  <a:pt x="220840" y="0"/>
                </a:moveTo>
                <a:lnTo>
                  <a:pt x="5473" y="0"/>
                </a:lnTo>
                <a:lnTo>
                  <a:pt x="0" y="5473"/>
                </a:lnTo>
                <a:lnTo>
                  <a:pt x="0" y="19011"/>
                </a:lnTo>
                <a:lnTo>
                  <a:pt x="5473" y="24485"/>
                </a:lnTo>
                <a:lnTo>
                  <a:pt x="220840" y="24485"/>
                </a:lnTo>
                <a:lnTo>
                  <a:pt x="226326" y="19011"/>
                </a:lnTo>
                <a:lnTo>
                  <a:pt x="226326" y="5473"/>
                </a:lnTo>
                <a:lnTo>
                  <a:pt x="220840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147523" y="5572087"/>
            <a:ext cx="378371" cy="117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182588" y="5731986"/>
            <a:ext cx="286385" cy="0"/>
          </a:xfrm>
          <a:custGeom>
            <a:avLst/>
            <a:gdLst/>
            <a:ahLst/>
            <a:cxnLst/>
            <a:rect l="l" t="t" r="r" b="b"/>
            <a:pathLst>
              <a:path w="286385" h="0">
                <a:moveTo>
                  <a:pt x="0" y="0"/>
                </a:moveTo>
                <a:lnTo>
                  <a:pt x="286194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456935" y="5631878"/>
            <a:ext cx="191135" cy="24765"/>
          </a:xfrm>
          <a:custGeom>
            <a:avLst/>
            <a:gdLst/>
            <a:ahLst/>
            <a:cxnLst/>
            <a:rect l="l" t="t" r="r" b="b"/>
            <a:pathLst>
              <a:path w="191135" h="24764">
                <a:moveTo>
                  <a:pt x="185204" y="0"/>
                </a:moveTo>
                <a:lnTo>
                  <a:pt x="5486" y="0"/>
                </a:lnTo>
                <a:lnTo>
                  <a:pt x="0" y="5473"/>
                </a:lnTo>
                <a:lnTo>
                  <a:pt x="0" y="19011"/>
                </a:lnTo>
                <a:lnTo>
                  <a:pt x="5486" y="24485"/>
                </a:lnTo>
                <a:lnTo>
                  <a:pt x="185204" y="24485"/>
                </a:lnTo>
                <a:lnTo>
                  <a:pt x="190677" y="19011"/>
                </a:lnTo>
                <a:lnTo>
                  <a:pt x="190677" y="5473"/>
                </a:lnTo>
                <a:lnTo>
                  <a:pt x="185204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711126" y="5912732"/>
            <a:ext cx="384175" cy="0"/>
          </a:xfrm>
          <a:custGeom>
            <a:avLst/>
            <a:gdLst/>
            <a:ahLst/>
            <a:cxnLst/>
            <a:rect l="l" t="t" r="r" b="b"/>
            <a:pathLst>
              <a:path w="384175" h="0">
                <a:moveTo>
                  <a:pt x="0" y="0"/>
                </a:moveTo>
                <a:lnTo>
                  <a:pt x="383832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338597" y="5897600"/>
            <a:ext cx="248570" cy="303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035501" y="5664473"/>
            <a:ext cx="528955" cy="0"/>
          </a:xfrm>
          <a:custGeom>
            <a:avLst/>
            <a:gdLst/>
            <a:ahLst/>
            <a:cxnLst/>
            <a:rect l="l" t="t" r="r" b="b"/>
            <a:pathLst>
              <a:path w="528954" h="0">
                <a:moveTo>
                  <a:pt x="0" y="0"/>
                </a:moveTo>
                <a:lnTo>
                  <a:pt x="528955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865536" y="5744547"/>
            <a:ext cx="843915" cy="0"/>
          </a:xfrm>
          <a:custGeom>
            <a:avLst/>
            <a:gdLst/>
            <a:ahLst/>
            <a:cxnLst/>
            <a:rect l="l" t="t" r="r" b="b"/>
            <a:pathLst>
              <a:path w="843914" h="0">
                <a:moveTo>
                  <a:pt x="0" y="0"/>
                </a:moveTo>
                <a:lnTo>
                  <a:pt x="843648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233204" y="5696051"/>
            <a:ext cx="390789" cy="1610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726334" y="5846229"/>
            <a:ext cx="291465" cy="0"/>
          </a:xfrm>
          <a:custGeom>
            <a:avLst/>
            <a:gdLst/>
            <a:ahLst/>
            <a:cxnLst/>
            <a:rect l="l" t="t" r="r" b="b"/>
            <a:pathLst>
              <a:path w="291464" h="0">
                <a:moveTo>
                  <a:pt x="0" y="0"/>
                </a:moveTo>
                <a:lnTo>
                  <a:pt x="291211" y="0"/>
                </a:lnTo>
              </a:path>
            </a:pathLst>
          </a:custGeom>
          <a:ln w="2448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658173" y="5887117"/>
            <a:ext cx="414020" cy="0"/>
          </a:xfrm>
          <a:custGeom>
            <a:avLst/>
            <a:gdLst/>
            <a:ahLst/>
            <a:cxnLst/>
            <a:rect l="l" t="t" r="r" b="b"/>
            <a:pathLst>
              <a:path w="414019" h="0">
                <a:moveTo>
                  <a:pt x="0" y="0"/>
                </a:moveTo>
                <a:lnTo>
                  <a:pt x="413829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626148" y="5787314"/>
            <a:ext cx="48895" cy="23495"/>
          </a:xfrm>
          <a:custGeom>
            <a:avLst/>
            <a:gdLst/>
            <a:ahLst/>
            <a:cxnLst/>
            <a:rect l="l" t="t" r="r" b="b"/>
            <a:pathLst>
              <a:path w="48894" h="23495">
                <a:moveTo>
                  <a:pt x="7150" y="19411"/>
                </a:moveTo>
                <a:lnTo>
                  <a:pt x="7806" y="20015"/>
                </a:lnTo>
                <a:lnTo>
                  <a:pt x="11959" y="22961"/>
                </a:lnTo>
                <a:lnTo>
                  <a:pt x="16837" y="22123"/>
                </a:lnTo>
                <a:lnTo>
                  <a:pt x="12530" y="22123"/>
                </a:lnTo>
                <a:lnTo>
                  <a:pt x="11133" y="20726"/>
                </a:lnTo>
                <a:lnTo>
                  <a:pt x="9660" y="20726"/>
                </a:lnTo>
                <a:lnTo>
                  <a:pt x="8327" y="19886"/>
                </a:lnTo>
                <a:lnTo>
                  <a:pt x="7150" y="19411"/>
                </a:lnTo>
                <a:close/>
              </a:path>
              <a:path w="48894" h="23495">
                <a:moveTo>
                  <a:pt x="31074" y="22120"/>
                </a:moveTo>
                <a:lnTo>
                  <a:pt x="30297" y="22148"/>
                </a:lnTo>
                <a:lnTo>
                  <a:pt x="30412" y="22415"/>
                </a:lnTo>
                <a:lnTo>
                  <a:pt x="36787" y="22885"/>
                </a:lnTo>
                <a:lnTo>
                  <a:pt x="37448" y="22313"/>
                </a:lnTo>
                <a:lnTo>
                  <a:pt x="31638" y="22123"/>
                </a:lnTo>
                <a:lnTo>
                  <a:pt x="31074" y="22120"/>
                </a:lnTo>
                <a:close/>
              </a:path>
              <a:path w="48894" h="23495">
                <a:moveTo>
                  <a:pt x="35420" y="355"/>
                </a:moveTo>
                <a:lnTo>
                  <a:pt x="32025" y="355"/>
                </a:lnTo>
                <a:lnTo>
                  <a:pt x="38387" y="825"/>
                </a:lnTo>
                <a:lnTo>
                  <a:pt x="45610" y="9182"/>
                </a:lnTo>
                <a:lnTo>
                  <a:pt x="45584" y="10329"/>
                </a:lnTo>
                <a:lnTo>
                  <a:pt x="45225" y="15201"/>
                </a:lnTo>
                <a:lnTo>
                  <a:pt x="45100" y="15690"/>
                </a:lnTo>
                <a:lnTo>
                  <a:pt x="37448" y="22313"/>
                </a:lnTo>
                <a:lnTo>
                  <a:pt x="37841" y="22326"/>
                </a:lnTo>
                <a:lnTo>
                  <a:pt x="42210" y="21031"/>
                </a:lnTo>
                <a:lnTo>
                  <a:pt x="47646" y="15798"/>
                </a:lnTo>
                <a:lnTo>
                  <a:pt x="48267" y="12204"/>
                </a:lnTo>
                <a:lnTo>
                  <a:pt x="48151" y="10329"/>
                </a:lnTo>
                <a:lnTo>
                  <a:pt x="37041" y="482"/>
                </a:lnTo>
                <a:lnTo>
                  <a:pt x="35420" y="355"/>
                </a:lnTo>
                <a:close/>
              </a:path>
              <a:path w="48894" h="23495">
                <a:moveTo>
                  <a:pt x="42020" y="5029"/>
                </a:moveTo>
                <a:lnTo>
                  <a:pt x="43213" y="6781"/>
                </a:lnTo>
                <a:lnTo>
                  <a:pt x="44209" y="11163"/>
                </a:lnTo>
                <a:lnTo>
                  <a:pt x="44330" y="12826"/>
                </a:lnTo>
                <a:lnTo>
                  <a:pt x="44003" y="14566"/>
                </a:lnTo>
                <a:lnTo>
                  <a:pt x="31074" y="22120"/>
                </a:lnTo>
                <a:lnTo>
                  <a:pt x="37448" y="22313"/>
                </a:lnTo>
                <a:lnTo>
                  <a:pt x="45100" y="15690"/>
                </a:lnTo>
                <a:lnTo>
                  <a:pt x="45225" y="15201"/>
                </a:lnTo>
                <a:lnTo>
                  <a:pt x="45584" y="10329"/>
                </a:lnTo>
                <a:lnTo>
                  <a:pt x="45610" y="9182"/>
                </a:lnTo>
                <a:lnTo>
                  <a:pt x="42020" y="5029"/>
                </a:lnTo>
                <a:close/>
              </a:path>
              <a:path w="48894" h="23495">
                <a:moveTo>
                  <a:pt x="30180" y="22147"/>
                </a:moveTo>
                <a:close/>
              </a:path>
              <a:path w="48894" h="23495">
                <a:moveTo>
                  <a:pt x="30151" y="22114"/>
                </a:moveTo>
                <a:lnTo>
                  <a:pt x="31074" y="22120"/>
                </a:lnTo>
                <a:lnTo>
                  <a:pt x="30151" y="22114"/>
                </a:lnTo>
                <a:close/>
              </a:path>
              <a:path w="48894" h="23495">
                <a:moveTo>
                  <a:pt x="27326" y="22097"/>
                </a:moveTo>
                <a:lnTo>
                  <a:pt x="22995" y="22110"/>
                </a:lnTo>
                <a:lnTo>
                  <a:pt x="30180" y="22147"/>
                </a:lnTo>
                <a:lnTo>
                  <a:pt x="27326" y="22097"/>
                </a:lnTo>
                <a:close/>
              </a:path>
              <a:path w="48894" h="23495">
                <a:moveTo>
                  <a:pt x="15766" y="18472"/>
                </a:moveTo>
                <a:lnTo>
                  <a:pt x="15121" y="19494"/>
                </a:lnTo>
                <a:lnTo>
                  <a:pt x="11019" y="20419"/>
                </a:lnTo>
                <a:lnTo>
                  <a:pt x="10973" y="20565"/>
                </a:lnTo>
                <a:lnTo>
                  <a:pt x="12530" y="22123"/>
                </a:lnTo>
                <a:lnTo>
                  <a:pt x="16869" y="22118"/>
                </a:lnTo>
                <a:lnTo>
                  <a:pt x="17724" y="21970"/>
                </a:lnTo>
                <a:lnTo>
                  <a:pt x="17740" y="18551"/>
                </a:lnTo>
                <a:lnTo>
                  <a:pt x="15766" y="18472"/>
                </a:lnTo>
                <a:close/>
              </a:path>
              <a:path w="48894" h="23495">
                <a:moveTo>
                  <a:pt x="30522" y="20140"/>
                </a:moveTo>
                <a:lnTo>
                  <a:pt x="30289" y="20189"/>
                </a:lnTo>
                <a:lnTo>
                  <a:pt x="29303" y="20891"/>
                </a:lnTo>
                <a:lnTo>
                  <a:pt x="29214" y="21031"/>
                </a:lnTo>
                <a:lnTo>
                  <a:pt x="30151" y="22114"/>
                </a:lnTo>
                <a:lnTo>
                  <a:pt x="31359" y="22109"/>
                </a:lnTo>
                <a:lnTo>
                  <a:pt x="32012" y="22085"/>
                </a:lnTo>
                <a:lnTo>
                  <a:pt x="34666" y="21818"/>
                </a:lnTo>
                <a:lnTo>
                  <a:pt x="36281" y="21488"/>
                </a:lnTo>
                <a:lnTo>
                  <a:pt x="32325" y="21475"/>
                </a:lnTo>
                <a:lnTo>
                  <a:pt x="30522" y="20140"/>
                </a:lnTo>
                <a:close/>
              </a:path>
              <a:path w="48894" h="23495">
                <a:moveTo>
                  <a:pt x="17737" y="21952"/>
                </a:moveTo>
                <a:lnTo>
                  <a:pt x="16869" y="22118"/>
                </a:lnTo>
                <a:lnTo>
                  <a:pt x="17737" y="22116"/>
                </a:lnTo>
                <a:lnTo>
                  <a:pt x="17737" y="21952"/>
                </a:lnTo>
                <a:close/>
              </a:path>
              <a:path w="48894" h="23495">
                <a:moveTo>
                  <a:pt x="20873" y="18541"/>
                </a:moveTo>
                <a:lnTo>
                  <a:pt x="20141" y="18561"/>
                </a:lnTo>
                <a:lnTo>
                  <a:pt x="17832" y="21818"/>
                </a:lnTo>
                <a:lnTo>
                  <a:pt x="17750" y="22116"/>
                </a:lnTo>
                <a:lnTo>
                  <a:pt x="22996" y="22109"/>
                </a:lnTo>
                <a:lnTo>
                  <a:pt x="24686" y="20419"/>
                </a:lnTo>
                <a:lnTo>
                  <a:pt x="21877" y="19951"/>
                </a:lnTo>
                <a:lnTo>
                  <a:pt x="20873" y="18541"/>
                </a:lnTo>
                <a:close/>
              </a:path>
              <a:path w="48894" h="23495">
                <a:moveTo>
                  <a:pt x="30137" y="22097"/>
                </a:moveTo>
                <a:lnTo>
                  <a:pt x="27326" y="22097"/>
                </a:lnTo>
                <a:lnTo>
                  <a:pt x="30151" y="22114"/>
                </a:lnTo>
                <a:close/>
              </a:path>
              <a:path w="48894" h="23495">
                <a:moveTo>
                  <a:pt x="24686" y="20419"/>
                </a:moveTo>
                <a:lnTo>
                  <a:pt x="22996" y="22109"/>
                </a:lnTo>
                <a:lnTo>
                  <a:pt x="30137" y="22097"/>
                </a:lnTo>
                <a:lnTo>
                  <a:pt x="29302" y="21132"/>
                </a:lnTo>
                <a:lnTo>
                  <a:pt x="28964" y="21132"/>
                </a:lnTo>
                <a:lnTo>
                  <a:pt x="28507" y="21056"/>
                </a:lnTo>
                <a:lnTo>
                  <a:pt x="27999" y="21056"/>
                </a:lnTo>
                <a:lnTo>
                  <a:pt x="26929" y="20793"/>
                </a:lnTo>
                <a:lnTo>
                  <a:pt x="24686" y="20419"/>
                </a:lnTo>
                <a:close/>
              </a:path>
              <a:path w="48894" h="23495">
                <a:moveTo>
                  <a:pt x="17747" y="18551"/>
                </a:moveTo>
                <a:lnTo>
                  <a:pt x="17750" y="21935"/>
                </a:lnTo>
                <a:lnTo>
                  <a:pt x="20128" y="18580"/>
                </a:lnTo>
                <a:lnTo>
                  <a:pt x="18461" y="18580"/>
                </a:lnTo>
                <a:lnTo>
                  <a:pt x="17747" y="18551"/>
                </a:lnTo>
                <a:close/>
              </a:path>
              <a:path w="48894" h="23495">
                <a:moveTo>
                  <a:pt x="31614" y="19911"/>
                </a:moveTo>
                <a:lnTo>
                  <a:pt x="30522" y="20140"/>
                </a:lnTo>
                <a:lnTo>
                  <a:pt x="32342" y="21488"/>
                </a:lnTo>
                <a:lnTo>
                  <a:pt x="32770" y="21031"/>
                </a:lnTo>
                <a:lnTo>
                  <a:pt x="32667" y="20509"/>
                </a:lnTo>
                <a:lnTo>
                  <a:pt x="32533" y="20269"/>
                </a:lnTo>
                <a:lnTo>
                  <a:pt x="31614" y="19911"/>
                </a:lnTo>
                <a:close/>
              </a:path>
              <a:path w="48894" h="23495">
                <a:moveTo>
                  <a:pt x="36152" y="2743"/>
                </a:moveTo>
                <a:lnTo>
                  <a:pt x="32749" y="2743"/>
                </a:lnTo>
                <a:lnTo>
                  <a:pt x="34399" y="3821"/>
                </a:lnTo>
                <a:lnTo>
                  <a:pt x="37189" y="4154"/>
                </a:lnTo>
                <a:lnTo>
                  <a:pt x="36093" y="4927"/>
                </a:lnTo>
                <a:lnTo>
                  <a:pt x="37142" y="5612"/>
                </a:lnTo>
                <a:lnTo>
                  <a:pt x="38809" y="13604"/>
                </a:lnTo>
                <a:lnTo>
                  <a:pt x="38919" y="14705"/>
                </a:lnTo>
                <a:lnTo>
                  <a:pt x="36139" y="18961"/>
                </a:lnTo>
                <a:lnTo>
                  <a:pt x="34451" y="19315"/>
                </a:lnTo>
                <a:lnTo>
                  <a:pt x="34628" y="19392"/>
                </a:lnTo>
                <a:lnTo>
                  <a:pt x="34083" y="19392"/>
                </a:lnTo>
                <a:lnTo>
                  <a:pt x="31729" y="19886"/>
                </a:lnTo>
                <a:lnTo>
                  <a:pt x="32533" y="20269"/>
                </a:lnTo>
                <a:lnTo>
                  <a:pt x="32667" y="20509"/>
                </a:lnTo>
                <a:lnTo>
                  <a:pt x="32770" y="21031"/>
                </a:lnTo>
                <a:lnTo>
                  <a:pt x="32342" y="21488"/>
                </a:lnTo>
                <a:lnTo>
                  <a:pt x="36343" y="21475"/>
                </a:lnTo>
                <a:lnTo>
                  <a:pt x="37556" y="21132"/>
                </a:lnTo>
                <a:lnTo>
                  <a:pt x="38222" y="20891"/>
                </a:lnTo>
                <a:lnTo>
                  <a:pt x="39682" y="20140"/>
                </a:lnTo>
                <a:lnTo>
                  <a:pt x="40745" y="19392"/>
                </a:lnTo>
                <a:lnTo>
                  <a:pt x="34628" y="19392"/>
                </a:lnTo>
                <a:lnTo>
                  <a:pt x="34440" y="19317"/>
                </a:lnTo>
                <a:lnTo>
                  <a:pt x="40836" y="19317"/>
                </a:lnTo>
                <a:lnTo>
                  <a:pt x="41234" y="18991"/>
                </a:lnTo>
                <a:lnTo>
                  <a:pt x="43172" y="16513"/>
                </a:lnTo>
                <a:lnTo>
                  <a:pt x="44003" y="14566"/>
                </a:lnTo>
                <a:lnTo>
                  <a:pt x="44330" y="12826"/>
                </a:lnTo>
                <a:lnTo>
                  <a:pt x="44209" y="11163"/>
                </a:lnTo>
                <a:lnTo>
                  <a:pt x="43213" y="6781"/>
                </a:lnTo>
                <a:lnTo>
                  <a:pt x="42020" y="5029"/>
                </a:lnTo>
                <a:lnTo>
                  <a:pt x="36152" y="2743"/>
                </a:lnTo>
                <a:close/>
              </a:path>
              <a:path w="48894" h="23495">
                <a:moveTo>
                  <a:pt x="28811" y="20565"/>
                </a:moveTo>
                <a:lnTo>
                  <a:pt x="28109" y="20990"/>
                </a:lnTo>
                <a:lnTo>
                  <a:pt x="28964" y="21132"/>
                </a:lnTo>
                <a:lnTo>
                  <a:pt x="28950" y="20726"/>
                </a:lnTo>
                <a:lnTo>
                  <a:pt x="28811" y="20565"/>
                </a:lnTo>
                <a:close/>
              </a:path>
              <a:path w="48894" h="23495">
                <a:moveTo>
                  <a:pt x="29173" y="20984"/>
                </a:moveTo>
                <a:lnTo>
                  <a:pt x="28964" y="21132"/>
                </a:lnTo>
                <a:lnTo>
                  <a:pt x="29302" y="21132"/>
                </a:lnTo>
                <a:lnTo>
                  <a:pt x="29173" y="20984"/>
                </a:lnTo>
                <a:close/>
              </a:path>
              <a:path w="48894" h="23495">
                <a:moveTo>
                  <a:pt x="27211" y="20840"/>
                </a:moveTo>
                <a:lnTo>
                  <a:pt x="27999" y="21056"/>
                </a:lnTo>
                <a:lnTo>
                  <a:pt x="27211" y="20840"/>
                </a:lnTo>
                <a:close/>
              </a:path>
              <a:path w="48894" h="23495">
                <a:moveTo>
                  <a:pt x="28109" y="20990"/>
                </a:moveTo>
                <a:lnTo>
                  <a:pt x="28507" y="21056"/>
                </a:lnTo>
                <a:lnTo>
                  <a:pt x="28109" y="20990"/>
                </a:lnTo>
                <a:close/>
              </a:path>
              <a:path w="48894" h="23495">
                <a:moveTo>
                  <a:pt x="28762" y="20509"/>
                </a:moveTo>
                <a:lnTo>
                  <a:pt x="27211" y="20840"/>
                </a:lnTo>
                <a:lnTo>
                  <a:pt x="28119" y="20984"/>
                </a:lnTo>
                <a:lnTo>
                  <a:pt x="28811" y="20565"/>
                </a:lnTo>
                <a:close/>
              </a:path>
              <a:path w="48894" h="23495">
                <a:moveTo>
                  <a:pt x="30289" y="20189"/>
                </a:moveTo>
                <a:lnTo>
                  <a:pt x="29022" y="20455"/>
                </a:lnTo>
                <a:lnTo>
                  <a:pt x="28811" y="20565"/>
                </a:lnTo>
                <a:lnTo>
                  <a:pt x="29173" y="20984"/>
                </a:lnTo>
                <a:lnTo>
                  <a:pt x="30289" y="20189"/>
                </a:lnTo>
                <a:close/>
              </a:path>
              <a:path w="48894" h="23495">
                <a:moveTo>
                  <a:pt x="26929" y="20793"/>
                </a:moveTo>
                <a:lnTo>
                  <a:pt x="27120" y="20840"/>
                </a:lnTo>
                <a:lnTo>
                  <a:pt x="26929" y="20793"/>
                </a:lnTo>
                <a:close/>
              </a:path>
              <a:path w="48894" h="23495">
                <a:moveTo>
                  <a:pt x="27197" y="20838"/>
                </a:moveTo>
                <a:close/>
              </a:path>
              <a:path w="48894" h="23495">
                <a:moveTo>
                  <a:pt x="26973" y="18442"/>
                </a:moveTo>
                <a:lnTo>
                  <a:pt x="26658" y="18447"/>
                </a:lnTo>
                <a:lnTo>
                  <a:pt x="25419" y="19686"/>
                </a:lnTo>
                <a:lnTo>
                  <a:pt x="27213" y="20835"/>
                </a:lnTo>
                <a:lnTo>
                  <a:pt x="28762" y="20509"/>
                </a:lnTo>
                <a:lnTo>
                  <a:pt x="26973" y="18442"/>
                </a:lnTo>
                <a:close/>
              </a:path>
              <a:path w="48894" h="23495">
                <a:moveTo>
                  <a:pt x="25419" y="19686"/>
                </a:moveTo>
                <a:lnTo>
                  <a:pt x="24828" y="20277"/>
                </a:lnTo>
                <a:lnTo>
                  <a:pt x="26929" y="20793"/>
                </a:lnTo>
                <a:lnTo>
                  <a:pt x="27177" y="20835"/>
                </a:lnTo>
                <a:lnTo>
                  <a:pt x="25419" y="19686"/>
                </a:lnTo>
                <a:close/>
              </a:path>
              <a:path w="48894" h="23495">
                <a:moveTo>
                  <a:pt x="24828" y="20277"/>
                </a:moveTo>
                <a:lnTo>
                  <a:pt x="24686" y="20419"/>
                </a:lnTo>
                <a:lnTo>
                  <a:pt x="26929" y="20793"/>
                </a:lnTo>
                <a:lnTo>
                  <a:pt x="24828" y="20277"/>
                </a:lnTo>
                <a:close/>
              </a:path>
              <a:path w="48894" h="23495">
                <a:moveTo>
                  <a:pt x="8327" y="19886"/>
                </a:moveTo>
                <a:lnTo>
                  <a:pt x="9660" y="20726"/>
                </a:lnTo>
                <a:lnTo>
                  <a:pt x="10822" y="20464"/>
                </a:lnTo>
                <a:lnTo>
                  <a:pt x="10447" y="20040"/>
                </a:lnTo>
                <a:lnTo>
                  <a:pt x="8707" y="20040"/>
                </a:lnTo>
                <a:lnTo>
                  <a:pt x="8327" y="19886"/>
                </a:lnTo>
                <a:close/>
              </a:path>
              <a:path w="48894" h="23495">
                <a:moveTo>
                  <a:pt x="10862" y="20455"/>
                </a:moveTo>
                <a:lnTo>
                  <a:pt x="9660" y="20726"/>
                </a:lnTo>
                <a:lnTo>
                  <a:pt x="11133" y="20726"/>
                </a:lnTo>
                <a:lnTo>
                  <a:pt x="10862" y="20455"/>
                </a:lnTo>
                <a:close/>
              </a:path>
              <a:path w="48894" h="23495">
                <a:moveTo>
                  <a:pt x="28979" y="20464"/>
                </a:moveTo>
                <a:lnTo>
                  <a:pt x="28762" y="20509"/>
                </a:lnTo>
                <a:lnTo>
                  <a:pt x="28979" y="20464"/>
                </a:lnTo>
                <a:close/>
              </a:path>
              <a:path w="48894" h="23495">
                <a:moveTo>
                  <a:pt x="27122" y="18440"/>
                </a:moveTo>
                <a:lnTo>
                  <a:pt x="27092" y="18580"/>
                </a:lnTo>
                <a:lnTo>
                  <a:pt x="28762" y="20509"/>
                </a:lnTo>
                <a:lnTo>
                  <a:pt x="28979" y="20464"/>
                </a:lnTo>
                <a:lnTo>
                  <a:pt x="29934" y="19886"/>
                </a:lnTo>
                <a:lnTo>
                  <a:pt x="29825" y="19624"/>
                </a:lnTo>
                <a:lnTo>
                  <a:pt x="28415" y="18580"/>
                </a:lnTo>
                <a:lnTo>
                  <a:pt x="27122" y="18440"/>
                </a:lnTo>
                <a:close/>
              </a:path>
              <a:path w="48894" h="23495">
                <a:moveTo>
                  <a:pt x="30069" y="19805"/>
                </a:moveTo>
                <a:lnTo>
                  <a:pt x="28979" y="20464"/>
                </a:lnTo>
                <a:lnTo>
                  <a:pt x="30271" y="20192"/>
                </a:lnTo>
                <a:lnTo>
                  <a:pt x="30250" y="19938"/>
                </a:lnTo>
                <a:lnTo>
                  <a:pt x="30069" y="19805"/>
                </a:lnTo>
                <a:close/>
              </a:path>
              <a:path w="48894" h="23495">
                <a:moveTo>
                  <a:pt x="10031" y="19624"/>
                </a:moveTo>
                <a:lnTo>
                  <a:pt x="10862" y="20455"/>
                </a:lnTo>
                <a:lnTo>
                  <a:pt x="13882" y="19773"/>
                </a:lnTo>
                <a:lnTo>
                  <a:pt x="10955" y="19773"/>
                </a:lnTo>
                <a:lnTo>
                  <a:pt x="10031" y="19624"/>
                </a:lnTo>
                <a:close/>
              </a:path>
              <a:path w="48894" h="23495">
                <a:moveTo>
                  <a:pt x="22591" y="18513"/>
                </a:moveTo>
                <a:lnTo>
                  <a:pt x="20873" y="18541"/>
                </a:lnTo>
                <a:lnTo>
                  <a:pt x="21877" y="19951"/>
                </a:lnTo>
                <a:lnTo>
                  <a:pt x="24686" y="20419"/>
                </a:lnTo>
                <a:lnTo>
                  <a:pt x="24795" y="20269"/>
                </a:lnTo>
                <a:lnTo>
                  <a:pt x="23504" y="19951"/>
                </a:lnTo>
                <a:lnTo>
                  <a:pt x="22591" y="18513"/>
                </a:lnTo>
                <a:close/>
              </a:path>
              <a:path w="48894" h="23495">
                <a:moveTo>
                  <a:pt x="23598" y="18497"/>
                </a:moveTo>
                <a:lnTo>
                  <a:pt x="22591" y="18513"/>
                </a:lnTo>
                <a:lnTo>
                  <a:pt x="23421" y="19886"/>
                </a:lnTo>
                <a:lnTo>
                  <a:pt x="24828" y="20277"/>
                </a:lnTo>
                <a:lnTo>
                  <a:pt x="25300" y="19805"/>
                </a:lnTo>
                <a:lnTo>
                  <a:pt x="25262" y="19584"/>
                </a:lnTo>
                <a:lnTo>
                  <a:pt x="23598" y="18497"/>
                </a:lnTo>
                <a:close/>
              </a:path>
              <a:path w="48894" h="23495">
                <a:moveTo>
                  <a:pt x="30441" y="20080"/>
                </a:moveTo>
                <a:lnTo>
                  <a:pt x="30289" y="20189"/>
                </a:lnTo>
                <a:lnTo>
                  <a:pt x="30522" y="20140"/>
                </a:lnTo>
                <a:close/>
              </a:path>
              <a:path w="48894" h="23495">
                <a:moveTo>
                  <a:pt x="31318" y="19456"/>
                </a:moveTo>
                <a:lnTo>
                  <a:pt x="30640" y="19938"/>
                </a:lnTo>
                <a:lnTo>
                  <a:pt x="30522" y="20140"/>
                </a:lnTo>
                <a:lnTo>
                  <a:pt x="31602" y="19913"/>
                </a:lnTo>
                <a:lnTo>
                  <a:pt x="31164" y="19686"/>
                </a:lnTo>
                <a:lnTo>
                  <a:pt x="31318" y="19456"/>
                </a:lnTo>
                <a:close/>
              </a:path>
              <a:path w="48894" h="23495">
                <a:moveTo>
                  <a:pt x="31542" y="18915"/>
                </a:moveTo>
                <a:lnTo>
                  <a:pt x="30268" y="19684"/>
                </a:lnTo>
                <a:lnTo>
                  <a:pt x="30180" y="19886"/>
                </a:lnTo>
                <a:lnTo>
                  <a:pt x="30441" y="20080"/>
                </a:lnTo>
                <a:lnTo>
                  <a:pt x="31265" y="19494"/>
                </a:lnTo>
                <a:lnTo>
                  <a:pt x="31484" y="19163"/>
                </a:lnTo>
                <a:lnTo>
                  <a:pt x="31542" y="18915"/>
                </a:lnTo>
                <a:close/>
              </a:path>
              <a:path w="48894" h="23495">
                <a:moveTo>
                  <a:pt x="7179" y="19163"/>
                </a:moveTo>
                <a:lnTo>
                  <a:pt x="8387" y="19911"/>
                </a:lnTo>
                <a:lnTo>
                  <a:pt x="8707" y="20040"/>
                </a:lnTo>
                <a:lnTo>
                  <a:pt x="9781" y="19584"/>
                </a:lnTo>
                <a:lnTo>
                  <a:pt x="7179" y="19163"/>
                </a:lnTo>
                <a:close/>
              </a:path>
              <a:path w="48894" h="23495">
                <a:moveTo>
                  <a:pt x="9781" y="19584"/>
                </a:moveTo>
                <a:lnTo>
                  <a:pt x="8707" y="20040"/>
                </a:lnTo>
                <a:lnTo>
                  <a:pt x="10447" y="20040"/>
                </a:lnTo>
                <a:lnTo>
                  <a:pt x="10031" y="19624"/>
                </a:lnTo>
                <a:lnTo>
                  <a:pt x="9781" y="19584"/>
                </a:lnTo>
                <a:close/>
              </a:path>
              <a:path w="48894" h="23495">
                <a:moveTo>
                  <a:pt x="32105" y="18895"/>
                </a:moveTo>
                <a:lnTo>
                  <a:pt x="31381" y="19411"/>
                </a:lnTo>
                <a:lnTo>
                  <a:pt x="31164" y="19686"/>
                </a:lnTo>
                <a:lnTo>
                  <a:pt x="31614" y="19911"/>
                </a:lnTo>
                <a:lnTo>
                  <a:pt x="34440" y="19317"/>
                </a:lnTo>
                <a:lnTo>
                  <a:pt x="33993" y="19138"/>
                </a:lnTo>
                <a:lnTo>
                  <a:pt x="32939" y="18961"/>
                </a:lnTo>
                <a:lnTo>
                  <a:pt x="32105" y="18895"/>
                </a:lnTo>
                <a:close/>
              </a:path>
              <a:path w="48894" h="23495">
                <a:moveTo>
                  <a:pt x="6761" y="19096"/>
                </a:moveTo>
                <a:lnTo>
                  <a:pt x="7150" y="19411"/>
                </a:lnTo>
                <a:lnTo>
                  <a:pt x="8327" y="19886"/>
                </a:lnTo>
                <a:lnTo>
                  <a:pt x="7179" y="19163"/>
                </a:lnTo>
                <a:lnTo>
                  <a:pt x="6761" y="19096"/>
                </a:lnTo>
                <a:close/>
              </a:path>
              <a:path w="48894" h="23495">
                <a:moveTo>
                  <a:pt x="28390" y="18561"/>
                </a:moveTo>
                <a:lnTo>
                  <a:pt x="30069" y="19805"/>
                </a:lnTo>
                <a:lnTo>
                  <a:pt x="31416" y="18991"/>
                </a:lnTo>
                <a:lnTo>
                  <a:pt x="31544" y="18851"/>
                </a:lnTo>
                <a:lnTo>
                  <a:pt x="28390" y="18561"/>
                </a:lnTo>
                <a:close/>
              </a:path>
              <a:path w="48894" h="23495">
                <a:moveTo>
                  <a:pt x="12687" y="18350"/>
                </a:moveTo>
                <a:lnTo>
                  <a:pt x="10142" y="19430"/>
                </a:lnTo>
                <a:lnTo>
                  <a:pt x="10031" y="19624"/>
                </a:lnTo>
                <a:lnTo>
                  <a:pt x="10955" y="19773"/>
                </a:lnTo>
                <a:lnTo>
                  <a:pt x="12907" y="18358"/>
                </a:lnTo>
                <a:lnTo>
                  <a:pt x="12687" y="18350"/>
                </a:lnTo>
                <a:close/>
              </a:path>
              <a:path w="48894" h="23495">
                <a:moveTo>
                  <a:pt x="12907" y="18358"/>
                </a:moveTo>
                <a:lnTo>
                  <a:pt x="10955" y="19773"/>
                </a:lnTo>
                <a:lnTo>
                  <a:pt x="13882" y="19773"/>
                </a:lnTo>
                <a:lnTo>
                  <a:pt x="15121" y="19494"/>
                </a:lnTo>
                <a:lnTo>
                  <a:pt x="15766" y="18472"/>
                </a:lnTo>
                <a:lnTo>
                  <a:pt x="12907" y="18358"/>
                </a:lnTo>
                <a:close/>
              </a:path>
              <a:path w="48894" h="23495">
                <a:moveTo>
                  <a:pt x="26658" y="18447"/>
                </a:moveTo>
                <a:lnTo>
                  <a:pt x="23598" y="18497"/>
                </a:lnTo>
                <a:lnTo>
                  <a:pt x="25419" y="19686"/>
                </a:lnTo>
                <a:lnTo>
                  <a:pt x="26658" y="18447"/>
                </a:lnTo>
                <a:close/>
              </a:path>
              <a:path w="48894" h="23495">
                <a:moveTo>
                  <a:pt x="9929" y="19521"/>
                </a:moveTo>
                <a:lnTo>
                  <a:pt x="9781" y="19584"/>
                </a:lnTo>
                <a:lnTo>
                  <a:pt x="10031" y="19624"/>
                </a:lnTo>
                <a:close/>
              </a:path>
              <a:path w="48894" h="23495">
                <a:moveTo>
                  <a:pt x="11533" y="989"/>
                </a:moveTo>
                <a:lnTo>
                  <a:pt x="10600" y="1079"/>
                </a:lnTo>
                <a:lnTo>
                  <a:pt x="8352" y="1676"/>
                </a:lnTo>
                <a:lnTo>
                  <a:pt x="7730" y="1790"/>
                </a:lnTo>
                <a:lnTo>
                  <a:pt x="1188" y="11226"/>
                </a:lnTo>
                <a:lnTo>
                  <a:pt x="1697" y="13436"/>
                </a:lnTo>
                <a:lnTo>
                  <a:pt x="9781" y="19584"/>
                </a:lnTo>
                <a:lnTo>
                  <a:pt x="9685" y="19278"/>
                </a:lnTo>
                <a:lnTo>
                  <a:pt x="8406" y="17998"/>
                </a:lnTo>
                <a:lnTo>
                  <a:pt x="8322" y="7395"/>
                </a:lnTo>
                <a:lnTo>
                  <a:pt x="12530" y="3187"/>
                </a:lnTo>
                <a:lnTo>
                  <a:pt x="14938" y="3187"/>
                </a:lnTo>
                <a:lnTo>
                  <a:pt x="11533" y="989"/>
                </a:lnTo>
                <a:close/>
              </a:path>
              <a:path w="48894" h="23495">
                <a:moveTo>
                  <a:pt x="14938" y="3187"/>
                </a:moveTo>
                <a:lnTo>
                  <a:pt x="12517" y="3200"/>
                </a:lnTo>
                <a:lnTo>
                  <a:pt x="8322" y="7395"/>
                </a:lnTo>
                <a:lnTo>
                  <a:pt x="8406" y="17998"/>
                </a:lnTo>
                <a:lnTo>
                  <a:pt x="9929" y="19521"/>
                </a:lnTo>
                <a:lnTo>
                  <a:pt x="12687" y="18350"/>
                </a:lnTo>
                <a:lnTo>
                  <a:pt x="12086" y="18326"/>
                </a:lnTo>
                <a:lnTo>
                  <a:pt x="11717" y="18262"/>
                </a:lnTo>
                <a:lnTo>
                  <a:pt x="17662" y="6781"/>
                </a:lnTo>
                <a:lnTo>
                  <a:pt x="16124" y="4343"/>
                </a:lnTo>
                <a:lnTo>
                  <a:pt x="15034" y="3322"/>
                </a:lnTo>
                <a:lnTo>
                  <a:pt x="14938" y="3187"/>
                </a:lnTo>
                <a:close/>
              </a:path>
              <a:path w="48894" h="23495">
                <a:moveTo>
                  <a:pt x="31635" y="18858"/>
                </a:moveTo>
                <a:lnTo>
                  <a:pt x="31440" y="19278"/>
                </a:lnTo>
                <a:lnTo>
                  <a:pt x="31318" y="19456"/>
                </a:lnTo>
                <a:lnTo>
                  <a:pt x="32105" y="18895"/>
                </a:lnTo>
                <a:lnTo>
                  <a:pt x="31635" y="18858"/>
                </a:lnTo>
                <a:close/>
              </a:path>
              <a:path w="48894" h="23495">
                <a:moveTo>
                  <a:pt x="6110" y="18991"/>
                </a:moveTo>
                <a:lnTo>
                  <a:pt x="7150" y="19411"/>
                </a:lnTo>
                <a:lnTo>
                  <a:pt x="6761" y="19096"/>
                </a:lnTo>
                <a:lnTo>
                  <a:pt x="6110" y="18991"/>
                </a:lnTo>
                <a:close/>
              </a:path>
              <a:path w="48894" h="23495">
                <a:moveTo>
                  <a:pt x="34451" y="19315"/>
                </a:moveTo>
                <a:lnTo>
                  <a:pt x="34628" y="19392"/>
                </a:lnTo>
                <a:lnTo>
                  <a:pt x="34451" y="19315"/>
                </a:lnTo>
                <a:close/>
              </a:path>
              <a:path w="48894" h="23495">
                <a:moveTo>
                  <a:pt x="32666" y="18235"/>
                </a:moveTo>
                <a:lnTo>
                  <a:pt x="32371" y="18413"/>
                </a:lnTo>
                <a:lnTo>
                  <a:pt x="32245" y="18795"/>
                </a:lnTo>
                <a:lnTo>
                  <a:pt x="32105" y="18895"/>
                </a:lnTo>
                <a:lnTo>
                  <a:pt x="32939" y="18961"/>
                </a:lnTo>
                <a:lnTo>
                  <a:pt x="33993" y="19138"/>
                </a:lnTo>
                <a:lnTo>
                  <a:pt x="34440" y="19317"/>
                </a:lnTo>
                <a:lnTo>
                  <a:pt x="33410" y="18851"/>
                </a:lnTo>
                <a:lnTo>
                  <a:pt x="32666" y="18235"/>
                </a:lnTo>
                <a:close/>
              </a:path>
              <a:path w="48894" h="23495">
                <a:moveTo>
                  <a:pt x="36089" y="4925"/>
                </a:moveTo>
                <a:lnTo>
                  <a:pt x="32917" y="6945"/>
                </a:lnTo>
                <a:lnTo>
                  <a:pt x="32967" y="7083"/>
                </a:lnTo>
                <a:lnTo>
                  <a:pt x="35941" y="11995"/>
                </a:lnTo>
                <a:lnTo>
                  <a:pt x="36022" y="12655"/>
                </a:lnTo>
                <a:lnTo>
                  <a:pt x="34996" y="16827"/>
                </a:lnTo>
                <a:lnTo>
                  <a:pt x="32871" y="18111"/>
                </a:lnTo>
                <a:lnTo>
                  <a:pt x="32775" y="18326"/>
                </a:lnTo>
                <a:lnTo>
                  <a:pt x="33410" y="18851"/>
                </a:lnTo>
                <a:lnTo>
                  <a:pt x="34451" y="19315"/>
                </a:lnTo>
                <a:lnTo>
                  <a:pt x="36139" y="18961"/>
                </a:lnTo>
                <a:lnTo>
                  <a:pt x="38919" y="14705"/>
                </a:lnTo>
                <a:lnTo>
                  <a:pt x="38809" y="13604"/>
                </a:lnTo>
                <a:lnTo>
                  <a:pt x="37142" y="5612"/>
                </a:lnTo>
                <a:lnTo>
                  <a:pt x="36089" y="4925"/>
                </a:lnTo>
                <a:close/>
              </a:path>
              <a:path w="48894" h="23495">
                <a:moveTo>
                  <a:pt x="5472" y="18088"/>
                </a:moveTo>
                <a:lnTo>
                  <a:pt x="6761" y="19096"/>
                </a:lnTo>
                <a:lnTo>
                  <a:pt x="7179" y="19163"/>
                </a:lnTo>
                <a:lnTo>
                  <a:pt x="5472" y="18088"/>
                </a:lnTo>
                <a:close/>
              </a:path>
              <a:path w="48894" h="23495">
                <a:moveTo>
                  <a:pt x="4625" y="17555"/>
                </a:moveTo>
                <a:lnTo>
                  <a:pt x="5501" y="18745"/>
                </a:lnTo>
                <a:lnTo>
                  <a:pt x="6110" y="18991"/>
                </a:lnTo>
                <a:lnTo>
                  <a:pt x="6761" y="19096"/>
                </a:lnTo>
                <a:lnTo>
                  <a:pt x="5284" y="17970"/>
                </a:lnTo>
                <a:lnTo>
                  <a:pt x="4625" y="17555"/>
                </a:lnTo>
                <a:close/>
              </a:path>
              <a:path w="48894" h="23495">
                <a:moveTo>
                  <a:pt x="5484" y="18738"/>
                </a:moveTo>
                <a:lnTo>
                  <a:pt x="5687" y="18922"/>
                </a:lnTo>
                <a:lnTo>
                  <a:pt x="6110" y="18991"/>
                </a:lnTo>
                <a:lnTo>
                  <a:pt x="5484" y="18738"/>
                </a:lnTo>
                <a:close/>
              </a:path>
              <a:path w="48894" h="23495">
                <a:moveTo>
                  <a:pt x="32371" y="18413"/>
                </a:moveTo>
                <a:lnTo>
                  <a:pt x="31635" y="18858"/>
                </a:lnTo>
                <a:lnTo>
                  <a:pt x="32105" y="18895"/>
                </a:lnTo>
                <a:lnTo>
                  <a:pt x="32245" y="18795"/>
                </a:lnTo>
                <a:lnTo>
                  <a:pt x="32371" y="18413"/>
                </a:lnTo>
                <a:close/>
              </a:path>
              <a:path w="48894" h="23495">
                <a:moveTo>
                  <a:pt x="32075" y="17574"/>
                </a:moveTo>
                <a:lnTo>
                  <a:pt x="31715" y="18199"/>
                </a:lnTo>
                <a:lnTo>
                  <a:pt x="31635" y="18858"/>
                </a:lnTo>
                <a:lnTo>
                  <a:pt x="32328" y="18440"/>
                </a:lnTo>
                <a:lnTo>
                  <a:pt x="32334" y="17881"/>
                </a:lnTo>
                <a:lnTo>
                  <a:pt x="32075" y="17574"/>
                </a:lnTo>
                <a:close/>
              </a:path>
              <a:path w="48894" h="23495">
                <a:moveTo>
                  <a:pt x="27880" y="4300"/>
                </a:moveTo>
                <a:lnTo>
                  <a:pt x="27491" y="4622"/>
                </a:lnTo>
                <a:lnTo>
                  <a:pt x="26146" y="6351"/>
                </a:lnTo>
                <a:lnTo>
                  <a:pt x="27190" y="7395"/>
                </a:lnTo>
                <a:lnTo>
                  <a:pt x="27224" y="17698"/>
                </a:lnTo>
                <a:lnTo>
                  <a:pt x="28390" y="18561"/>
                </a:lnTo>
                <a:lnTo>
                  <a:pt x="31544" y="18851"/>
                </a:lnTo>
                <a:lnTo>
                  <a:pt x="31671" y="18276"/>
                </a:lnTo>
                <a:lnTo>
                  <a:pt x="32015" y="17678"/>
                </a:lnTo>
                <a:lnTo>
                  <a:pt x="30950" y="15608"/>
                </a:lnTo>
                <a:lnTo>
                  <a:pt x="30567" y="14444"/>
                </a:lnTo>
                <a:lnTo>
                  <a:pt x="30458" y="13604"/>
                </a:lnTo>
                <a:lnTo>
                  <a:pt x="30564" y="11732"/>
                </a:lnTo>
                <a:lnTo>
                  <a:pt x="31009" y="9182"/>
                </a:lnTo>
                <a:lnTo>
                  <a:pt x="31898" y="7594"/>
                </a:lnTo>
                <a:lnTo>
                  <a:pt x="32875" y="6972"/>
                </a:lnTo>
                <a:lnTo>
                  <a:pt x="32785" y="6781"/>
                </a:lnTo>
                <a:lnTo>
                  <a:pt x="31885" y="5295"/>
                </a:lnTo>
                <a:lnTo>
                  <a:pt x="27880" y="4300"/>
                </a:lnTo>
                <a:close/>
              </a:path>
              <a:path w="48894" h="23495">
                <a:moveTo>
                  <a:pt x="2999" y="16531"/>
                </a:moveTo>
                <a:lnTo>
                  <a:pt x="3572" y="17881"/>
                </a:lnTo>
                <a:lnTo>
                  <a:pt x="5484" y="18738"/>
                </a:lnTo>
                <a:lnTo>
                  <a:pt x="4625" y="17555"/>
                </a:lnTo>
                <a:lnTo>
                  <a:pt x="2999" y="16531"/>
                </a:lnTo>
                <a:close/>
              </a:path>
              <a:path w="48894" h="23495">
                <a:moveTo>
                  <a:pt x="19240" y="12969"/>
                </a:moveTo>
                <a:lnTo>
                  <a:pt x="18669" y="13874"/>
                </a:lnTo>
                <a:lnTo>
                  <a:pt x="18613" y="14224"/>
                </a:lnTo>
                <a:lnTo>
                  <a:pt x="18309" y="14444"/>
                </a:lnTo>
                <a:lnTo>
                  <a:pt x="18144" y="14705"/>
                </a:lnTo>
                <a:lnTo>
                  <a:pt x="17902" y="15303"/>
                </a:lnTo>
                <a:lnTo>
                  <a:pt x="17778" y="18552"/>
                </a:lnTo>
                <a:lnTo>
                  <a:pt x="18461" y="18580"/>
                </a:lnTo>
                <a:lnTo>
                  <a:pt x="20147" y="18552"/>
                </a:lnTo>
                <a:lnTo>
                  <a:pt x="20476" y="18088"/>
                </a:lnTo>
                <a:lnTo>
                  <a:pt x="20403" y="17881"/>
                </a:lnTo>
                <a:lnTo>
                  <a:pt x="19543" y="16674"/>
                </a:lnTo>
                <a:lnTo>
                  <a:pt x="19668" y="15540"/>
                </a:lnTo>
                <a:lnTo>
                  <a:pt x="19901" y="14156"/>
                </a:lnTo>
                <a:lnTo>
                  <a:pt x="19787" y="13874"/>
                </a:lnTo>
                <a:lnTo>
                  <a:pt x="19240" y="12969"/>
                </a:lnTo>
                <a:close/>
              </a:path>
              <a:path w="48894" h="23495">
                <a:moveTo>
                  <a:pt x="20147" y="18552"/>
                </a:moveTo>
                <a:lnTo>
                  <a:pt x="18461" y="18580"/>
                </a:lnTo>
                <a:lnTo>
                  <a:pt x="20128" y="18580"/>
                </a:lnTo>
                <a:close/>
              </a:path>
              <a:path w="48894" h="23495">
                <a:moveTo>
                  <a:pt x="28226" y="18440"/>
                </a:moveTo>
                <a:lnTo>
                  <a:pt x="27122" y="18440"/>
                </a:lnTo>
                <a:lnTo>
                  <a:pt x="28390" y="18561"/>
                </a:lnTo>
                <a:lnTo>
                  <a:pt x="28226" y="18440"/>
                </a:lnTo>
                <a:close/>
              </a:path>
              <a:path w="48894" h="23495">
                <a:moveTo>
                  <a:pt x="20513" y="18036"/>
                </a:moveTo>
                <a:lnTo>
                  <a:pt x="20147" y="18552"/>
                </a:lnTo>
                <a:lnTo>
                  <a:pt x="20873" y="18541"/>
                </a:lnTo>
                <a:lnTo>
                  <a:pt x="20513" y="18036"/>
                </a:lnTo>
                <a:close/>
              </a:path>
              <a:path w="48894" h="23495">
                <a:moveTo>
                  <a:pt x="17741" y="15700"/>
                </a:moveTo>
                <a:lnTo>
                  <a:pt x="17496" y="16306"/>
                </a:lnTo>
                <a:lnTo>
                  <a:pt x="17010" y="16513"/>
                </a:lnTo>
                <a:lnTo>
                  <a:pt x="15766" y="18472"/>
                </a:lnTo>
                <a:lnTo>
                  <a:pt x="17740" y="18551"/>
                </a:lnTo>
                <a:lnTo>
                  <a:pt x="17741" y="15700"/>
                </a:lnTo>
                <a:close/>
              </a:path>
              <a:path w="48894" h="23495">
                <a:moveTo>
                  <a:pt x="21479" y="16674"/>
                </a:moveTo>
                <a:lnTo>
                  <a:pt x="20623" y="17881"/>
                </a:lnTo>
                <a:lnTo>
                  <a:pt x="20551" y="18088"/>
                </a:lnTo>
                <a:lnTo>
                  <a:pt x="20873" y="18541"/>
                </a:lnTo>
                <a:lnTo>
                  <a:pt x="22591" y="18513"/>
                </a:lnTo>
                <a:lnTo>
                  <a:pt x="21479" y="16674"/>
                </a:lnTo>
                <a:close/>
              </a:path>
              <a:path w="48894" h="23495">
                <a:moveTo>
                  <a:pt x="22282" y="15540"/>
                </a:moveTo>
                <a:lnTo>
                  <a:pt x="21640" y="16446"/>
                </a:lnTo>
                <a:lnTo>
                  <a:pt x="21572" y="16827"/>
                </a:lnTo>
                <a:lnTo>
                  <a:pt x="22591" y="18513"/>
                </a:lnTo>
                <a:lnTo>
                  <a:pt x="23598" y="18497"/>
                </a:lnTo>
                <a:lnTo>
                  <a:pt x="22893" y="18036"/>
                </a:lnTo>
                <a:lnTo>
                  <a:pt x="22773" y="17881"/>
                </a:lnTo>
                <a:lnTo>
                  <a:pt x="22282" y="15540"/>
                </a:lnTo>
                <a:close/>
              </a:path>
              <a:path w="48894" h="23495">
                <a:moveTo>
                  <a:pt x="23263" y="14156"/>
                </a:moveTo>
                <a:lnTo>
                  <a:pt x="22426" y="15337"/>
                </a:lnTo>
                <a:lnTo>
                  <a:pt x="22314" y="15690"/>
                </a:lnTo>
                <a:lnTo>
                  <a:pt x="22773" y="17881"/>
                </a:lnTo>
                <a:lnTo>
                  <a:pt x="22893" y="18036"/>
                </a:lnTo>
                <a:lnTo>
                  <a:pt x="23598" y="18497"/>
                </a:lnTo>
                <a:lnTo>
                  <a:pt x="26658" y="18447"/>
                </a:lnTo>
                <a:lnTo>
                  <a:pt x="26667" y="18088"/>
                </a:lnTo>
                <a:lnTo>
                  <a:pt x="23263" y="14156"/>
                </a:lnTo>
                <a:close/>
              </a:path>
              <a:path w="48894" h="23495">
                <a:moveTo>
                  <a:pt x="17001" y="16517"/>
                </a:moveTo>
                <a:lnTo>
                  <a:pt x="13247" y="18111"/>
                </a:lnTo>
                <a:lnTo>
                  <a:pt x="12907" y="18358"/>
                </a:lnTo>
                <a:lnTo>
                  <a:pt x="15766" y="18472"/>
                </a:lnTo>
                <a:lnTo>
                  <a:pt x="17001" y="16517"/>
                </a:lnTo>
                <a:close/>
              </a:path>
              <a:path w="48894" h="23495">
                <a:moveTo>
                  <a:pt x="26829" y="18276"/>
                </a:moveTo>
                <a:lnTo>
                  <a:pt x="26658" y="18447"/>
                </a:lnTo>
                <a:lnTo>
                  <a:pt x="26973" y="18442"/>
                </a:lnTo>
                <a:lnTo>
                  <a:pt x="26829" y="18276"/>
                </a:lnTo>
                <a:close/>
              </a:path>
              <a:path w="48894" h="23495">
                <a:moveTo>
                  <a:pt x="27224" y="17698"/>
                </a:moveTo>
                <a:lnTo>
                  <a:pt x="27107" y="17998"/>
                </a:lnTo>
                <a:lnTo>
                  <a:pt x="26872" y="18326"/>
                </a:lnTo>
                <a:lnTo>
                  <a:pt x="27122" y="18440"/>
                </a:lnTo>
                <a:lnTo>
                  <a:pt x="28226" y="18440"/>
                </a:lnTo>
                <a:lnTo>
                  <a:pt x="27224" y="17698"/>
                </a:lnTo>
                <a:close/>
              </a:path>
              <a:path w="48894" h="23495">
                <a:moveTo>
                  <a:pt x="32440" y="17998"/>
                </a:moveTo>
                <a:lnTo>
                  <a:pt x="32371" y="18413"/>
                </a:lnTo>
                <a:lnTo>
                  <a:pt x="32599" y="18276"/>
                </a:lnTo>
                <a:lnTo>
                  <a:pt x="32440" y="17998"/>
                </a:lnTo>
                <a:close/>
              </a:path>
              <a:path w="48894" h="23495">
                <a:moveTo>
                  <a:pt x="13247" y="18111"/>
                </a:moveTo>
                <a:lnTo>
                  <a:pt x="12687" y="18350"/>
                </a:lnTo>
                <a:lnTo>
                  <a:pt x="12907" y="18358"/>
                </a:lnTo>
                <a:lnTo>
                  <a:pt x="13247" y="18111"/>
                </a:lnTo>
                <a:close/>
              </a:path>
              <a:path w="48894" h="23495">
                <a:moveTo>
                  <a:pt x="14791" y="16992"/>
                </a:moveTo>
                <a:lnTo>
                  <a:pt x="13515" y="17698"/>
                </a:lnTo>
                <a:lnTo>
                  <a:pt x="12086" y="18199"/>
                </a:lnTo>
                <a:lnTo>
                  <a:pt x="11872" y="18235"/>
                </a:lnTo>
                <a:lnTo>
                  <a:pt x="12086" y="18326"/>
                </a:lnTo>
                <a:lnTo>
                  <a:pt x="12687" y="18350"/>
                </a:lnTo>
                <a:lnTo>
                  <a:pt x="13247" y="18111"/>
                </a:lnTo>
                <a:lnTo>
                  <a:pt x="14791" y="16992"/>
                </a:lnTo>
                <a:close/>
              </a:path>
              <a:path w="48894" h="23495">
                <a:moveTo>
                  <a:pt x="25655" y="5860"/>
                </a:moveTo>
                <a:lnTo>
                  <a:pt x="23605" y="7632"/>
                </a:lnTo>
                <a:lnTo>
                  <a:pt x="23503" y="9004"/>
                </a:lnTo>
                <a:lnTo>
                  <a:pt x="23383" y="12204"/>
                </a:lnTo>
                <a:lnTo>
                  <a:pt x="23630" y="13639"/>
                </a:lnTo>
                <a:lnTo>
                  <a:pt x="23423" y="13931"/>
                </a:lnTo>
                <a:lnTo>
                  <a:pt x="23322" y="14224"/>
                </a:lnTo>
                <a:lnTo>
                  <a:pt x="26829" y="18276"/>
                </a:lnTo>
                <a:lnTo>
                  <a:pt x="27135" y="17970"/>
                </a:lnTo>
                <a:lnTo>
                  <a:pt x="27031" y="17555"/>
                </a:lnTo>
                <a:lnTo>
                  <a:pt x="25739" y="16598"/>
                </a:lnTo>
                <a:lnTo>
                  <a:pt x="25619" y="16446"/>
                </a:lnTo>
                <a:lnTo>
                  <a:pt x="24444" y="11226"/>
                </a:lnTo>
                <a:lnTo>
                  <a:pt x="25001" y="8394"/>
                </a:lnTo>
                <a:lnTo>
                  <a:pt x="25683" y="6945"/>
                </a:lnTo>
                <a:lnTo>
                  <a:pt x="26030" y="6499"/>
                </a:lnTo>
                <a:lnTo>
                  <a:pt x="26081" y="6286"/>
                </a:lnTo>
                <a:lnTo>
                  <a:pt x="25655" y="5860"/>
                </a:lnTo>
                <a:close/>
              </a:path>
              <a:path w="48894" h="23495">
                <a:moveTo>
                  <a:pt x="35396" y="15201"/>
                </a:moveTo>
                <a:lnTo>
                  <a:pt x="32901" y="15201"/>
                </a:lnTo>
                <a:lnTo>
                  <a:pt x="32749" y="16268"/>
                </a:lnTo>
                <a:lnTo>
                  <a:pt x="32658" y="16674"/>
                </a:lnTo>
                <a:lnTo>
                  <a:pt x="32542" y="18111"/>
                </a:lnTo>
                <a:lnTo>
                  <a:pt x="34996" y="16827"/>
                </a:lnTo>
                <a:lnTo>
                  <a:pt x="35396" y="15201"/>
                </a:lnTo>
                <a:close/>
              </a:path>
              <a:path w="48894" h="23495">
                <a:moveTo>
                  <a:pt x="17742" y="14855"/>
                </a:moveTo>
                <a:lnTo>
                  <a:pt x="13247" y="18111"/>
                </a:lnTo>
                <a:lnTo>
                  <a:pt x="16958" y="16535"/>
                </a:lnTo>
                <a:lnTo>
                  <a:pt x="17639" y="15506"/>
                </a:lnTo>
                <a:lnTo>
                  <a:pt x="17742" y="14855"/>
                </a:lnTo>
                <a:close/>
              </a:path>
              <a:path w="48894" h="23495">
                <a:moveTo>
                  <a:pt x="4248" y="17035"/>
                </a:moveTo>
                <a:lnTo>
                  <a:pt x="4655" y="17574"/>
                </a:lnTo>
                <a:lnTo>
                  <a:pt x="5472" y="18088"/>
                </a:lnTo>
                <a:lnTo>
                  <a:pt x="4824" y="17555"/>
                </a:lnTo>
                <a:lnTo>
                  <a:pt x="4248" y="17035"/>
                </a:lnTo>
                <a:close/>
              </a:path>
              <a:path w="48894" h="23495">
                <a:moveTo>
                  <a:pt x="19913" y="14083"/>
                </a:moveTo>
                <a:lnTo>
                  <a:pt x="19668" y="15540"/>
                </a:lnTo>
                <a:lnTo>
                  <a:pt x="19543" y="16674"/>
                </a:lnTo>
                <a:lnTo>
                  <a:pt x="20513" y="18036"/>
                </a:lnTo>
                <a:lnTo>
                  <a:pt x="21370" y="16827"/>
                </a:lnTo>
                <a:lnTo>
                  <a:pt x="21257" y="16306"/>
                </a:lnTo>
                <a:lnTo>
                  <a:pt x="19913" y="14083"/>
                </a:lnTo>
                <a:close/>
              </a:path>
              <a:path w="48894" h="23495">
                <a:moveTo>
                  <a:pt x="32685" y="16513"/>
                </a:moveTo>
                <a:lnTo>
                  <a:pt x="32085" y="17555"/>
                </a:lnTo>
                <a:lnTo>
                  <a:pt x="32167" y="17698"/>
                </a:lnTo>
                <a:lnTo>
                  <a:pt x="32440" y="17998"/>
                </a:lnTo>
                <a:lnTo>
                  <a:pt x="32685" y="16513"/>
                </a:lnTo>
                <a:close/>
              </a:path>
              <a:path w="48894" h="23495">
                <a:moveTo>
                  <a:pt x="26146" y="6351"/>
                </a:moveTo>
                <a:lnTo>
                  <a:pt x="25683" y="6945"/>
                </a:lnTo>
                <a:lnTo>
                  <a:pt x="25001" y="8394"/>
                </a:lnTo>
                <a:lnTo>
                  <a:pt x="24559" y="10528"/>
                </a:lnTo>
                <a:lnTo>
                  <a:pt x="24444" y="11226"/>
                </a:lnTo>
                <a:lnTo>
                  <a:pt x="25619" y="16446"/>
                </a:lnTo>
                <a:lnTo>
                  <a:pt x="25739" y="16598"/>
                </a:lnTo>
                <a:lnTo>
                  <a:pt x="27224" y="17698"/>
                </a:lnTo>
                <a:lnTo>
                  <a:pt x="27190" y="7395"/>
                </a:lnTo>
                <a:lnTo>
                  <a:pt x="26146" y="6351"/>
                </a:lnTo>
                <a:close/>
              </a:path>
              <a:path w="48894" h="23495">
                <a:moveTo>
                  <a:pt x="32893" y="6960"/>
                </a:moveTo>
                <a:lnTo>
                  <a:pt x="31898" y="7594"/>
                </a:lnTo>
                <a:lnTo>
                  <a:pt x="31009" y="9182"/>
                </a:lnTo>
                <a:lnTo>
                  <a:pt x="30564" y="11732"/>
                </a:lnTo>
                <a:lnTo>
                  <a:pt x="30458" y="13604"/>
                </a:lnTo>
                <a:lnTo>
                  <a:pt x="30567" y="14444"/>
                </a:lnTo>
                <a:lnTo>
                  <a:pt x="30832" y="15303"/>
                </a:lnTo>
                <a:lnTo>
                  <a:pt x="30950" y="15608"/>
                </a:lnTo>
                <a:lnTo>
                  <a:pt x="31809" y="17170"/>
                </a:lnTo>
                <a:lnTo>
                  <a:pt x="32075" y="17574"/>
                </a:lnTo>
                <a:lnTo>
                  <a:pt x="32592" y="16674"/>
                </a:lnTo>
                <a:lnTo>
                  <a:pt x="32719" y="16306"/>
                </a:lnTo>
                <a:lnTo>
                  <a:pt x="32901" y="15201"/>
                </a:lnTo>
                <a:lnTo>
                  <a:pt x="35396" y="15201"/>
                </a:lnTo>
                <a:lnTo>
                  <a:pt x="36022" y="12655"/>
                </a:lnTo>
                <a:lnTo>
                  <a:pt x="35941" y="11995"/>
                </a:lnTo>
                <a:lnTo>
                  <a:pt x="32893" y="6960"/>
                </a:lnTo>
                <a:close/>
              </a:path>
              <a:path w="48894" h="23495">
                <a:moveTo>
                  <a:pt x="1757" y="13604"/>
                </a:moveTo>
                <a:lnTo>
                  <a:pt x="2991" y="16513"/>
                </a:lnTo>
                <a:lnTo>
                  <a:pt x="4625" y="17555"/>
                </a:lnTo>
                <a:lnTo>
                  <a:pt x="4200" y="16992"/>
                </a:lnTo>
                <a:lnTo>
                  <a:pt x="3399" y="16268"/>
                </a:lnTo>
                <a:lnTo>
                  <a:pt x="1953" y="13874"/>
                </a:lnTo>
                <a:lnTo>
                  <a:pt x="1757" y="13604"/>
                </a:lnTo>
                <a:close/>
              </a:path>
              <a:path w="48894" h="23495">
                <a:moveTo>
                  <a:pt x="1994" y="13931"/>
                </a:moveTo>
                <a:lnTo>
                  <a:pt x="3399" y="16268"/>
                </a:lnTo>
                <a:lnTo>
                  <a:pt x="4248" y="17035"/>
                </a:lnTo>
                <a:lnTo>
                  <a:pt x="1994" y="13931"/>
                </a:lnTo>
                <a:close/>
              </a:path>
              <a:path w="48894" h="23495">
                <a:moveTo>
                  <a:pt x="17743" y="11319"/>
                </a:moveTo>
                <a:lnTo>
                  <a:pt x="16586" y="15201"/>
                </a:lnTo>
                <a:lnTo>
                  <a:pt x="16514" y="15343"/>
                </a:lnTo>
                <a:lnTo>
                  <a:pt x="14791" y="16992"/>
                </a:lnTo>
                <a:lnTo>
                  <a:pt x="17742" y="14855"/>
                </a:lnTo>
                <a:lnTo>
                  <a:pt x="17743" y="11319"/>
                </a:lnTo>
                <a:close/>
              </a:path>
              <a:path w="48894" h="23495">
                <a:moveTo>
                  <a:pt x="21055" y="9687"/>
                </a:moveTo>
                <a:lnTo>
                  <a:pt x="20480" y="10528"/>
                </a:lnTo>
                <a:lnTo>
                  <a:pt x="20077" y="13110"/>
                </a:lnTo>
                <a:lnTo>
                  <a:pt x="19958" y="14156"/>
                </a:lnTo>
                <a:lnTo>
                  <a:pt x="21479" y="16674"/>
                </a:lnTo>
                <a:lnTo>
                  <a:pt x="22176" y="15690"/>
                </a:lnTo>
                <a:lnTo>
                  <a:pt x="22053" y="14444"/>
                </a:lnTo>
                <a:lnTo>
                  <a:pt x="21055" y="9687"/>
                </a:lnTo>
                <a:close/>
              </a:path>
              <a:path w="48894" h="23495">
                <a:moveTo>
                  <a:pt x="589" y="11995"/>
                </a:moveTo>
                <a:lnTo>
                  <a:pt x="1320" y="15201"/>
                </a:lnTo>
                <a:lnTo>
                  <a:pt x="1426" y="15540"/>
                </a:lnTo>
                <a:lnTo>
                  <a:pt x="2999" y="16531"/>
                </a:lnTo>
                <a:lnTo>
                  <a:pt x="1757" y="13604"/>
                </a:lnTo>
                <a:lnTo>
                  <a:pt x="589" y="11995"/>
                </a:lnTo>
                <a:close/>
              </a:path>
              <a:path w="48894" h="23495">
                <a:moveTo>
                  <a:pt x="17742" y="15343"/>
                </a:moveTo>
                <a:lnTo>
                  <a:pt x="17001" y="16517"/>
                </a:lnTo>
                <a:lnTo>
                  <a:pt x="17496" y="16306"/>
                </a:lnTo>
                <a:lnTo>
                  <a:pt x="17702" y="15798"/>
                </a:lnTo>
                <a:lnTo>
                  <a:pt x="17742" y="15343"/>
                </a:lnTo>
                <a:close/>
              </a:path>
              <a:path w="48894" h="23495">
                <a:moveTo>
                  <a:pt x="32901" y="15201"/>
                </a:moveTo>
                <a:lnTo>
                  <a:pt x="32685" y="16513"/>
                </a:lnTo>
                <a:lnTo>
                  <a:pt x="32749" y="16268"/>
                </a:lnTo>
                <a:lnTo>
                  <a:pt x="32901" y="15201"/>
                </a:lnTo>
                <a:close/>
              </a:path>
              <a:path w="48894" h="23495">
                <a:moveTo>
                  <a:pt x="18144" y="14705"/>
                </a:moveTo>
                <a:lnTo>
                  <a:pt x="17831" y="15201"/>
                </a:lnTo>
                <a:lnTo>
                  <a:pt x="17746" y="15690"/>
                </a:lnTo>
                <a:lnTo>
                  <a:pt x="18144" y="14705"/>
                </a:lnTo>
                <a:close/>
              </a:path>
              <a:path w="48894" h="23495">
                <a:moveTo>
                  <a:pt x="22407" y="7709"/>
                </a:moveTo>
                <a:lnTo>
                  <a:pt x="21055" y="9687"/>
                </a:lnTo>
                <a:lnTo>
                  <a:pt x="22282" y="15540"/>
                </a:lnTo>
                <a:lnTo>
                  <a:pt x="23216" y="14224"/>
                </a:lnTo>
                <a:lnTo>
                  <a:pt x="23095" y="10528"/>
                </a:lnTo>
                <a:lnTo>
                  <a:pt x="22639" y="7874"/>
                </a:lnTo>
                <a:lnTo>
                  <a:pt x="22407" y="7709"/>
                </a:lnTo>
                <a:close/>
              </a:path>
              <a:path w="48894" h="23495">
                <a:moveTo>
                  <a:pt x="18226" y="14504"/>
                </a:moveTo>
                <a:lnTo>
                  <a:pt x="17745" y="14852"/>
                </a:lnTo>
                <a:lnTo>
                  <a:pt x="17745" y="15337"/>
                </a:lnTo>
                <a:lnTo>
                  <a:pt x="18144" y="14705"/>
                </a:lnTo>
                <a:lnTo>
                  <a:pt x="18226" y="14504"/>
                </a:lnTo>
                <a:close/>
              </a:path>
              <a:path w="48894" h="23495">
                <a:moveTo>
                  <a:pt x="17747" y="6963"/>
                </a:moveTo>
                <a:lnTo>
                  <a:pt x="17819" y="7395"/>
                </a:lnTo>
                <a:lnTo>
                  <a:pt x="18158" y="8864"/>
                </a:lnTo>
                <a:lnTo>
                  <a:pt x="18229" y="9687"/>
                </a:lnTo>
                <a:lnTo>
                  <a:pt x="17789" y="11163"/>
                </a:lnTo>
                <a:lnTo>
                  <a:pt x="17745" y="14852"/>
                </a:lnTo>
                <a:lnTo>
                  <a:pt x="18140" y="14566"/>
                </a:lnTo>
                <a:lnTo>
                  <a:pt x="18790" y="13110"/>
                </a:lnTo>
                <a:lnTo>
                  <a:pt x="19089" y="11226"/>
                </a:lnTo>
                <a:lnTo>
                  <a:pt x="18963" y="9834"/>
                </a:lnTo>
                <a:lnTo>
                  <a:pt x="17747" y="6963"/>
                </a:lnTo>
                <a:close/>
              </a:path>
              <a:path w="48894" h="23495">
                <a:moveTo>
                  <a:pt x="18309" y="14444"/>
                </a:moveTo>
                <a:lnTo>
                  <a:pt x="18144" y="14705"/>
                </a:lnTo>
                <a:lnTo>
                  <a:pt x="18309" y="14444"/>
                </a:lnTo>
                <a:close/>
              </a:path>
              <a:path w="48894" h="23495">
                <a:moveTo>
                  <a:pt x="18790" y="13110"/>
                </a:moveTo>
                <a:lnTo>
                  <a:pt x="18226" y="14504"/>
                </a:lnTo>
                <a:lnTo>
                  <a:pt x="18585" y="14008"/>
                </a:lnTo>
                <a:lnTo>
                  <a:pt x="18706" y="13639"/>
                </a:lnTo>
                <a:lnTo>
                  <a:pt x="18790" y="13110"/>
                </a:lnTo>
                <a:close/>
              </a:path>
              <a:path w="48894" h="23495">
                <a:moveTo>
                  <a:pt x="18669" y="13874"/>
                </a:moveTo>
                <a:lnTo>
                  <a:pt x="18309" y="14444"/>
                </a:lnTo>
                <a:lnTo>
                  <a:pt x="18613" y="14224"/>
                </a:lnTo>
                <a:lnTo>
                  <a:pt x="18669" y="13874"/>
                </a:lnTo>
                <a:close/>
              </a:path>
              <a:path w="48894" h="23495">
                <a:moveTo>
                  <a:pt x="23302" y="11732"/>
                </a:moveTo>
                <a:lnTo>
                  <a:pt x="23200" y="14083"/>
                </a:lnTo>
                <a:lnTo>
                  <a:pt x="23630" y="13639"/>
                </a:lnTo>
                <a:lnTo>
                  <a:pt x="23302" y="11732"/>
                </a:lnTo>
                <a:close/>
              </a:path>
              <a:path w="48894" h="23495">
                <a:moveTo>
                  <a:pt x="21933" y="7441"/>
                </a:moveTo>
                <a:lnTo>
                  <a:pt x="20353" y="8394"/>
                </a:lnTo>
                <a:lnTo>
                  <a:pt x="20158" y="9182"/>
                </a:lnTo>
                <a:lnTo>
                  <a:pt x="20034" y="9880"/>
                </a:lnTo>
                <a:lnTo>
                  <a:pt x="20159" y="10430"/>
                </a:lnTo>
                <a:lnTo>
                  <a:pt x="20282" y="11319"/>
                </a:lnTo>
                <a:lnTo>
                  <a:pt x="19439" y="12655"/>
                </a:lnTo>
                <a:lnTo>
                  <a:pt x="19326" y="13110"/>
                </a:lnTo>
                <a:lnTo>
                  <a:pt x="19913" y="14083"/>
                </a:lnTo>
                <a:lnTo>
                  <a:pt x="20480" y="10528"/>
                </a:lnTo>
                <a:lnTo>
                  <a:pt x="20995" y="9775"/>
                </a:lnTo>
                <a:lnTo>
                  <a:pt x="21003" y="8864"/>
                </a:lnTo>
                <a:lnTo>
                  <a:pt x="21933" y="7441"/>
                </a:lnTo>
                <a:close/>
              </a:path>
              <a:path w="48894" h="23495">
                <a:moveTo>
                  <a:pt x="2406" y="6482"/>
                </a:moveTo>
                <a:lnTo>
                  <a:pt x="382" y="9687"/>
                </a:lnTo>
                <a:lnTo>
                  <a:pt x="368" y="10329"/>
                </a:lnTo>
                <a:lnTo>
                  <a:pt x="1783" y="13639"/>
                </a:lnTo>
                <a:lnTo>
                  <a:pt x="1994" y="13931"/>
                </a:lnTo>
                <a:lnTo>
                  <a:pt x="1697" y="13436"/>
                </a:lnTo>
                <a:lnTo>
                  <a:pt x="1188" y="11226"/>
                </a:lnTo>
                <a:lnTo>
                  <a:pt x="1255" y="10329"/>
                </a:lnTo>
                <a:lnTo>
                  <a:pt x="2406" y="6482"/>
                </a:lnTo>
                <a:close/>
              </a:path>
              <a:path w="48894" h="23495">
                <a:moveTo>
                  <a:pt x="17749" y="4911"/>
                </a:moveTo>
                <a:lnTo>
                  <a:pt x="17748" y="6499"/>
                </a:lnTo>
                <a:lnTo>
                  <a:pt x="19464" y="8864"/>
                </a:lnTo>
                <a:lnTo>
                  <a:pt x="19370" y="9461"/>
                </a:lnTo>
                <a:lnTo>
                  <a:pt x="19257" y="10528"/>
                </a:lnTo>
                <a:lnTo>
                  <a:pt x="19392" y="10845"/>
                </a:lnTo>
                <a:lnTo>
                  <a:pt x="19516" y="11319"/>
                </a:lnTo>
                <a:lnTo>
                  <a:pt x="18790" y="13110"/>
                </a:lnTo>
                <a:lnTo>
                  <a:pt x="18669" y="13874"/>
                </a:lnTo>
                <a:lnTo>
                  <a:pt x="19151" y="13110"/>
                </a:lnTo>
                <a:lnTo>
                  <a:pt x="19294" y="12655"/>
                </a:lnTo>
                <a:lnTo>
                  <a:pt x="19965" y="9958"/>
                </a:lnTo>
                <a:lnTo>
                  <a:pt x="19875" y="9182"/>
                </a:lnTo>
                <a:lnTo>
                  <a:pt x="19096" y="5765"/>
                </a:lnTo>
                <a:lnTo>
                  <a:pt x="17749" y="4911"/>
                </a:lnTo>
                <a:close/>
              </a:path>
              <a:path w="48894" h="23495">
                <a:moveTo>
                  <a:pt x="253" y="10059"/>
                </a:moveTo>
                <a:lnTo>
                  <a:pt x="327" y="10845"/>
                </a:lnTo>
                <a:lnTo>
                  <a:pt x="589" y="11995"/>
                </a:lnTo>
                <a:lnTo>
                  <a:pt x="1757" y="13604"/>
                </a:lnTo>
                <a:lnTo>
                  <a:pt x="253" y="10059"/>
                </a:lnTo>
                <a:close/>
              </a:path>
              <a:path w="48894" h="23495">
                <a:moveTo>
                  <a:pt x="19216" y="10430"/>
                </a:moveTo>
                <a:lnTo>
                  <a:pt x="18790" y="13110"/>
                </a:lnTo>
                <a:lnTo>
                  <a:pt x="19516" y="11319"/>
                </a:lnTo>
                <a:lnTo>
                  <a:pt x="19526" y="11163"/>
                </a:lnTo>
                <a:lnTo>
                  <a:pt x="19216" y="10430"/>
                </a:lnTo>
                <a:close/>
              </a:path>
              <a:path w="48894" h="23495">
                <a:moveTo>
                  <a:pt x="20010" y="9775"/>
                </a:moveTo>
                <a:lnTo>
                  <a:pt x="19294" y="12655"/>
                </a:lnTo>
                <a:lnTo>
                  <a:pt x="19240" y="12969"/>
                </a:lnTo>
                <a:lnTo>
                  <a:pt x="20282" y="11319"/>
                </a:lnTo>
                <a:lnTo>
                  <a:pt x="20159" y="10430"/>
                </a:lnTo>
                <a:lnTo>
                  <a:pt x="20010" y="9775"/>
                </a:lnTo>
                <a:close/>
              </a:path>
              <a:path w="48894" h="23495">
                <a:moveTo>
                  <a:pt x="209" y="10329"/>
                </a:moveTo>
                <a:lnTo>
                  <a:pt x="98" y="11319"/>
                </a:lnTo>
                <a:lnTo>
                  <a:pt x="589" y="11995"/>
                </a:lnTo>
                <a:lnTo>
                  <a:pt x="209" y="10329"/>
                </a:lnTo>
                <a:close/>
              </a:path>
              <a:path w="48894" h="23495">
                <a:moveTo>
                  <a:pt x="25237" y="5441"/>
                </a:moveTo>
                <a:lnTo>
                  <a:pt x="23846" y="6286"/>
                </a:lnTo>
                <a:lnTo>
                  <a:pt x="22538" y="7518"/>
                </a:lnTo>
                <a:lnTo>
                  <a:pt x="22407" y="7709"/>
                </a:lnTo>
                <a:lnTo>
                  <a:pt x="22639" y="7874"/>
                </a:lnTo>
                <a:lnTo>
                  <a:pt x="23302" y="11732"/>
                </a:lnTo>
                <a:lnTo>
                  <a:pt x="23548" y="8394"/>
                </a:lnTo>
                <a:lnTo>
                  <a:pt x="23649" y="7594"/>
                </a:lnTo>
                <a:lnTo>
                  <a:pt x="25603" y="5905"/>
                </a:lnTo>
                <a:lnTo>
                  <a:pt x="25560" y="5765"/>
                </a:lnTo>
                <a:lnTo>
                  <a:pt x="25237" y="5441"/>
                </a:lnTo>
                <a:close/>
              </a:path>
              <a:path w="48894" h="23495">
                <a:moveTo>
                  <a:pt x="17747" y="7083"/>
                </a:moveTo>
                <a:lnTo>
                  <a:pt x="17744" y="11313"/>
                </a:lnTo>
                <a:lnTo>
                  <a:pt x="18229" y="9687"/>
                </a:lnTo>
                <a:lnTo>
                  <a:pt x="18158" y="8864"/>
                </a:lnTo>
                <a:lnTo>
                  <a:pt x="17747" y="7083"/>
                </a:lnTo>
                <a:close/>
              </a:path>
              <a:path w="48894" h="23495">
                <a:moveTo>
                  <a:pt x="17748" y="6499"/>
                </a:moveTo>
                <a:lnTo>
                  <a:pt x="17798" y="7083"/>
                </a:lnTo>
                <a:lnTo>
                  <a:pt x="19216" y="10430"/>
                </a:lnTo>
                <a:lnTo>
                  <a:pt x="19464" y="8864"/>
                </a:lnTo>
                <a:lnTo>
                  <a:pt x="17748" y="6499"/>
                </a:lnTo>
                <a:close/>
              </a:path>
              <a:path w="48894" h="23495">
                <a:moveTo>
                  <a:pt x="734" y="7076"/>
                </a:moveTo>
                <a:lnTo>
                  <a:pt x="10" y="8864"/>
                </a:lnTo>
                <a:lnTo>
                  <a:pt x="0" y="9461"/>
                </a:lnTo>
                <a:lnTo>
                  <a:pt x="211" y="9958"/>
                </a:lnTo>
                <a:lnTo>
                  <a:pt x="313" y="9687"/>
                </a:lnTo>
                <a:lnTo>
                  <a:pt x="734" y="7076"/>
                </a:lnTo>
                <a:close/>
              </a:path>
              <a:path w="48894" h="23495">
                <a:moveTo>
                  <a:pt x="4326" y="3440"/>
                </a:moveTo>
                <a:lnTo>
                  <a:pt x="1327" y="5612"/>
                </a:lnTo>
                <a:lnTo>
                  <a:pt x="744" y="7051"/>
                </a:lnTo>
                <a:lnTo>
                  <a:pt x="289" y="9834"/>
                </a:lnTo>
                <a:lnTo>
                  <a:pt x="2394" y="6499"/>
                </a:lnTo>
                <a:lnTo>
                  <a:pt x="2878" y="4902"/>
                </a:lnTo>
                <a:lnTo>
                  <a:pt x="4159" y="3691"/>
                </a:lnTo>
                <a:lnTo>
                  <a:pt x="4326" y="3440"/>
                </a:lnTo>
                <a:close/>
              </a:path>
              <a:path w="48894" h="23495">
                <a:moveTo>
                  <a:pt x="17749" y="4492"/>
                </a:moveTo>
                <a:lnTo>
                  <a:pt x="17774" y="4927"/>
                </a:lnTo>
                <a:lnTo>
                  <a:pt x="19096" y="5765"/>
                </a:lnTo>
                <a:lnTo>
                  <a:pt x="20010" y="9775"/>
                </a:lnTo>
                <a:lnTo>
                  <a:pt x="20353" y="8394"/>
                </a:lnTo>
                <a:lnTo>
                  <a:pt x="21933" y="7441"/>
                </a:lnTo>
                <a:lnTo>
                  <a:pt x="18431" y="4902"/>
                </a:lnTo>
                <a:lnTo>
                  <a:pt x="17749" y="4492"/>
                </a:lnTo>
                <a:close/>
              </a:path>
              <a:path w="48894" h="23495">
                <a:moveTo>
                  <a:pt x="21984" y="7410"/>
                </a:moveTo>
                <a:lnTo>
                  <a:pt x="21003" y="8864"/>
                </a:lnTo>
                <a:lnTo>
                  <a:pt x="20949" y="9182"/>
                </a:lnTo>
                <a:lnTo>
                  <a:pt x="21055" y="9687"/>
                </a:lnTo>
                <a:lnTo>
                  <a:pt x="22295" y="7874"/>
                </a:lnTo>
                <a:lnTo>
                  <a:pt x="22244" y="7594"/>
                </a:lnTo>
                <a:lnTo>
                  <a:pt x="21984" y="7410"/>
                </a:lnTo>
                <a:close/>
              </a:path>
              <a:path w="48894" h="23495">
                <a:moveTo>
                  <a:pt x="23846" y="6286"/>
                </a:moveTo>
                <a:lnTo>
                  <a:pt x="22009" y="7395"/>
                </a:lnTo>
                <a:lnTo>
                  <a:pt x="22407" y="7709"/>
                </a:lnTo>
                <a:lnTo>
                  <a:pt x="22538" y="7518"/>
                </a:lnTo>
                <a:lnTo>
                  <a:pt x="23846" y="6286"/>
                </a:lnTo>
                <a:close/>
              </a:path>
              <a:path w="48894" h="23495">
                <a:moveTo>
                  <a:pt x="24297" y="4502"/>
                </a:moveTo>
                <a:lnTo>
                  <a:pt x="23774" y="4622"/>
                </a:lnTo>
                <a:lnTo>
                  <a:pt x="21963" y="7395"/>
                </a:lnTo>
                <a:lnTo>
                  <a:pt x="23846" y="6286"/>
                </a:lnTo>
                <a:lnTo>
                  <a:pt x="25037" y="5295"/>
                </a:lnTo>
                <a:lnTo>
                  <a:pt x="24297" y="4502"/>
                </a:lnTo>
                <a:close/>
              </a:path>
              <a:path w="48894" h="23495">
                <a:moveTo>
                  <a:pt x="17750" y="3187"/>
                </a:moveTo>
                <a:lnTo>
                  <a:pt x="17765" y="4502"/>
                </a:lnTo>
                <a:lnTo>
                  <a:pt x="18474" y="4927"/>
                </a:lnTo>
                <a:lnTo>
                  <a:pt x="21963" y="7395"/>
                </a:lnTo>
                <a:lnTo>
                  <a:pt x="23782" y="4610"/>
                </a:lnTo>
                <a:lnTo>
                  <a:pt x="24297" y="4502"/>
                </a:lnTo>
                <a:lnTo>
                  <a:pt x="22996" y="3201"/>
                </a:lnTo>
                <a:lnTo>
                  <a:pt x="17750" y="3187"/>
                </a:lnTo>
                <a:close/>
              </a:path>
              <a:path w="48894" h="23495">
                <a:moveTo>
                  <a:pt x="1327" y="5612"/>
                </a:moveTo>
                <a:lnTo>
                  <a:pt x="922" y="5905"/>
                </a:lnTo>
                <a:lnTo>
                  <a:pt x="734" y="7076"/>
                </a:lnTo>
                <a:lnTo>
                  <a:pt x="1327" y="5612"/>
                </a:lnTo>
                <a:close/>
              </a:path>
              <a:path w="48894" h="23495">
                <a:moveTo>
                  <a:pt x="29704" y="3372"/>
                </a:moveTo>
                <a:lnTo>
                  <a:pt x="29197" y="3477"/>
                </a:lnTo>
                <a:lnTo>
                  <a:pt x="28227" y="4013"/>
                </a:lnTo>
                <a:lnTo>
                  <a:pt x="27880" y="4300"/>
                </a:lnTo>
                <a:lnTo>
                  <a:pt x="31885" y="5295"/>
                </a:lnTo>
                <a:lnTo>
                  <a:pt x="32893" y="6960"/>
                </a:lnTo>
                <a:lnTo>
                  <a:pt x="36086" y="4927"/>
                </a:lnTo>
                <a:lnTo>
                  <a:pt x="34399" y="3821"/>
                </a:lnTo>
                <a:lnTo>
                  <a:pt x="32710" y="3619"/>
                </a:lnTo>
                <a:lnTo>
                  <a:pt x="29704" y="3372"/>
                </a:lnTo>
                <a:close/>
              </a:path>
              <a:path w="48894" h="23495">
                <a:moveTo>
                  <a:pt x="17272" y="5844"/>
                </a:moveTo>
                <a:lnTo>
                  <a:pt x="17740" y="6945"/>
                </a:lnTo>
                <a:lnTo>
                  <a:pt x="17640" y="6351"/>
                </a:lnTo>
                <a:lnTo>
                  <a:pt x="17272" y="5844"/>
                </a:lnTo>
                <a:close/>
              </a:path>
              <a:path w="48894" h="23495">
                <a:moveTo>
                  <a:pt x="14969" y="3149"/>
                </a:moveTo>
                <a:lnTo>
                  <a:pt x="15034" y="3322"/>
                </a:lnTo>
                <a:lnTo>
                  <a:pt x="16124" y="4343"/>
                </a:lnTo>
                <a:lnTo>
                  <a:pt x="17686" y="6819"/>
                </a:lnTo>
                <a:lnTo>
                  <a:pt x="17298" y="5905"/>
                </a:lnTo>
                <a:lnTo>
                  <a:pt x="15612" y="3557"/>
                </a:lnTo>
                <a:lnTo>
                  <a:pt x="14969" y="3149"/>
                </a:lnTo>
                <a:close/>
              </a:path>
              <a:path w="48894" h="23495">
                <a:moveTo>
                  <a:pt x="16554" y="4154"/>
                </a:moveTo>
                <a:lnTo>
                  <a:pt x="17239" y="5765"/>
                </a:lnTo>
                <a:lnTo>
                  <a:pt x="17739" y="6488"/>
                </a:lnTo>
                <a:lnTo>
                  <a:pt x="17734" y="4902"/>
                </a:lnTo>
                <a:lnTo>
                  <a:pt x="16554" y="4154"/>
                </a:lnTo>
                <a:close/>
              </a:path>
              <a:path w="48894" h="23495">
                <a:moveTo>
                  <a:pt x="4180" y="3670"/>
                </a:moveTo>
                <a:lnTo>
                  <a:pt x="2878" y="4902"/>
                </a:lnTo>
                <a:lnTo>
                  <a:pt x="2406" y="6482"/>
                </a:lnTo>
                <a:lnTo>
                  <a:pt x="4180" y="3670"/>
                </a:lnTo>
                <a:close/>
              </a:path>
              <a:path w="48894" h="23495">
                <a:moveTo>
                  <a:pt x="27554" y="4219"/>
                </a:moveTo>
                <a:lnTo>
                  <a:pt x="25765" y="5765"/>
                </a:lnTo>
                <a:lnTo>
                  <a:pt x="25700" y="5905"/>
                </a:lnTo>
                <a:lnTo>
                  <a:pt x="26146" y="6351"/>
                </a:lnTo>
                <a:lnTo>
                  <a:pt x="27506" y="4610"/>
                </a:lnTo>
                <a:lnTo>
                  <a:pt x="27880" y="4300"/>
                </a:lnTo>
                <a:lnTo>
                  <a:pt x="27554" y="4219"/>
                </a:lnTo>
                <a:close/>
              </a:path>
              <a:path w="48894" h="23495">
                <a:moveTo>
                  <a:pt x="25066" y="5271"/>
                </a:moveTo>
                <a:lnTo>
                  <a:pt x="23846" y="6286"/>
                </a:lnTo>
                <a:lnTo>
                  <a:pt x="25237" y="5441"/>
                </a:lnTo>
                <a:lnTo>
                  <a:pt x="25066" y="5271"/>
                </a:lnTo>
                <a:close/>
              </a:path>
              <a:path w="48894" h="23495">
                <a:moveTo>
                  <a:pt x="27338" y="4165"/>
                </a:moveTo>
                <a:lnTo>
                  <a:pt x="25237" y="5441"/>
                </a:lnTo>
                <a:lnTo>
                  <a:pt x="25655" y="5860"/>
                </a:lnTo>
                <a:lnTo>
                  <a:pt x="27554" y="4219"/>
                </a:lnTo>
                <a:lnTo>
                  <a:pt x="27338" y="4165"/>
                </a:lnTo>
                <a:close/>
              </a:path>
              <a:path w="48894" h="23495">
                <a:moveTo>
                  <a:pt x="15612" y="3557"/>
                </a:moveTo>
                <a:lnTo>
                  <a:pt x="17272" y="5844"/>
                </a:lnTo>
                <a:lnTo>
                  <a:pt x="16554" y="4154"/>
                </a:lnTo>
                <a:lnTo>
                  <a:pt x="15612" y="3557"/>
                </a:lnTo>
                <a:close/>
              </a:path>
              <a:path w="48894" h="23495">
                <a:moveTo>
                  <a:pt x="4629" y="2960"/>
                </a:moveTo>
                <a:lnTo>
                  <a:pt x="1938" y="4102"/>
                </a:lnTo>
                <a:lnTo>
                  <a:pt x="1327" y="5612"/>
                </a:lnTo>
                <a:lnTo>
                  <a:pt x="4274" y="3477"/>
                </a:lnTo>
                <a:lnTo>
                  <a:pt x="4400" y="3322"/>
                </a:lnTo>
                <a:lnTo>
                  <a:pt x="4629" y="2960"/>
                </a:lnTo>
                <a:close/>
              </a:path>
              <a:path w="48894" h="23495">
                <a:moveTo>
                  <a:pt x="28099" y="3748"/>
                </a:moveTo>
                <a:lnTo>
                  <a:pt x="25129" y="5219"/>
                </a:lnTo>
                <a:lnTo>
                  <a:pt x="25237" y="5441"/>
                </a:lnTo>
                <a:lnTo>
                  <a:pt x="27338" y="4165"/>
                </a:lnTo>
                <a:lnTo>
                  <a:pt x="27616" y="4165"/>
                </a:lnTo>
                <a:lnTo>
                  <a:pt x="28099" y="3748"/>
                </a:lnTo>
                <a:close/>
              </a:path>
              <a:path w="48894" h="23495">
                <a:moveTo>
                  <a:pt x="28165" y="3691"/>
                </a:moveTo>
                <a:lnTo>
                  <a:pt x="24374" y="4486"/>
                </a:lnTo>
                <a:lnTo>
                  <a:pt x="24417" y="4622"/>
                </a:lnTo>
                <a:lnTo>
                  <a:pt x="25066" y="5271"/>
                </a:lnTo>
                <a:lnTo>
                  <a:pt x="27344" y="4102"/>
                </a:lnTo>
                <a:lnTo>
                  <a:pt x="28099" y="3748"/>
                </a:lnTo>
                <a:close/>
              </a:path>
              <a:path w="48894" h="23495">
                <a:moveTo>
                  <a:pt x="39386" y="1981"/>
                </a:moveTo>
                <a:lnTo>
                  <a:pt x="34196" y="1981"/>
                </a:lnTo>
                <a:lnTo>
                  <a:pt x="42020" y="5029"/>
                </a:lnTo>
                <a:lnTo>
                  <a:pt x="39386" y="1981"/>
                </a:lnTo>
                <a:close/>
              </a:path>
              <a:path w="48894" h="23495">
                <a:moveTo>
                  <a:pt x="34399" y="3821"/>
                </a:moveTo>
                <a:lnTo>
                  <a:pt x="36089" y="4925"/>
                </a:lnTo>
                <a:lnTo>
                  <a:pt x="37163" y="4241"/>
                </a:lnTo>
                <a:lnTo>
                  <a:pt x="34399" y="3821"/>
                </a:lnTo>
                <a:close/>
              </a:path>
              <a:path w="48894" h="23495">
                <a:moveTo>
                  <a:pt x="16369" y="3719"/>
                </a:moveTo>
                <a:lnTo>
                  <a:pt x="16571" y="4165"/>
                </a:lnTo>
                <a:lnTo>
                  <a:pt x="17738" y="4905"/>
                </a:lnTo>
                <a:lnTo>
                  <a:pt x="17738" y="4486"/>
                </a:lnTo>
                <a:lnTo>
                  <a:pt x="16759" y="3898"/>
                </a:lnTo>
                <a:lnTo>
                  <a:pt x="16369" y="3719"/>
                </a:lnTo>
                <a:close/>
              </a:path>
              <a:path w="48894" h="23495">
                <a:moveTo>
                  <a:pt x="22996" y="3201"/>
                </a:moveTo>
                <a:lnTo>
                  <a:pt x="24297" y="4502"/>
                </a:lnTo>
                <a:lnTo>
                  <a:pt x="28165" y="3691"/>
                </a:lnTo>
                <a:lnTo>
                  <a:pt x="28534" y="3372"/>
                </a:lnTo>
                <a:lnTo>
                  <a:pt x="27912" y="3225"/>
                </a:lnTo>
                <a:lnTo>
                  <a:pt x="22996" y="3201"/>
                </a:lnTo>
                <a:close/>
              </a:path>
              <a:path w="48894" h="23495">
                <a:moveTo>
                  <a:pt x="27427" y="0"/>
                </a:moveTo>
                <a:lnTo>
                  <a:pt x="22106" y="241"/>
                </a:lnTo>
                <a:lnTo>
                  <a:pt x="18004" y="469"/>
                </a:lnTo>
                <a:lnTo>
                  <a:pt x="14410" y="711"/>
                </a:lnTo>
                <a:lnTo>
                  <a:pt x="12130" y="931"/>
                </a:lnTo>
                <a:lnTo>
                  <a:pt x="13914" y="1219"/>
                </a:lnTo>
                <a:lnTo>
                  <a:pt x="14362" y="1835"/>
                </a:lnTo>
                <a:lnTo>
                  <a:pt x="15819" y="2425"/>
                </a:lnTo>
                <a:lnTo>
                  <a:pt x="16327" y="3619"/>
                </a:lnTo>
                <a:lnTo>
                  <a:pt x="16432" y="3748"/>
                </a:lnTo>
                <a:lnTo>
                  <a:pt x="16759" y="3898"/>
                </a:lnTo>
                <a:lnTo>
                  <a:pt x="17738" y="4486"/>
                </a:lnTo>
                <a:lnTo>
                  <a:pt x="17737" y="3187"/>
                </a:lnTo>
                <a:lnTo>
                  <a:pt x="28748" y="3187"/>
                </a:lnTo>
                <a:lnTo>
                  <a:pt x="32025" y="355"/>
                </a:lnTo>
                <a:lnTo>
                  <a:pt x="35420" y="355"/>
                </a:lnTo>
                <a:lnTo>
                  <a:pt x="34285" y="266"/>
                </a:lnTo>
                <a:lnTo>
                  <a:pt x="31910" y="228"/>
                </a:lnTo>
                <a:lnTo>
                  <a:pt x="27427" y="0"/>
                </a:lnTo>
                <a:close/>
              </a:path>
              <a:path w="48894" h="23495">
                <a:moveTo>
                  <a:pt x="29197" y="3477"/>
                </a:moveTo>
                <a:lnTo>
                  <a:pt x="28265" y="3670"/>
                </a:lnTo>
                <a:lnTo>
                  <a:pt x="28042" y="3797"/>
                </a:lnTo>
                <a:lnTo>
                  <a:pt x="27690" y="4102"/>
                </a:lnTo>
                <a:lnTo>
                  <a:pt x="27645" y="4241"/>
                </a:lnTo>
                <a:lnTo>
                  <a:pt x="27880" y="4300"/>
                </a:lnTo>
                <a:lnTo>
                  <a:pt x="28227" y="4013"/>
                </a:lnTo>
                <a:lnTo>
                  <a:pt x="29197" y="3477"/>
                </a:lnTo>
                <a:close/>
              </a:path>
              <a:path w="48894" h="23495">
                <a:moveTo>
                  <a:pt x="27616" y="4165"/>
                </a:moveTo>
                <a:lnTo>
                  <a:pt x="27338" y="4165"/>
                </a:lnTo>
                <a:lnTo>
                  <a:pt x="27554" y="4219"/>
                </a:lnTo>
                <a:close/>
              </a:path>
              <a:path w="48894" h="23495">
                <a:moveTo>
                  <a:pt x="15408" y="3277"/>
                </a:moveTo>
                <a:lnTo>
                  <a:pt x="15612" y="3557"/>
                </a:lnTo>
                <a:lnTo>
                  <a:pt x="16554" y="4154"/>
                </a:lnTo>
                <a:lnTo>
                  <a:pt x="16369" y="3719"/>
                </a:lnTo>
                <a:lnTo>
                  <a:pt x="15408" y="3277"/>
                </a:lnTo>
                <a:close/>
              </a:path>
              <a:path w="48894" h="23495">
                <a:moveTo>
                  <a:pt x="30130" y="3284"/>
                </a:moveTo>
                <a:lnTo>
                  <a:pt x="29704" y="3372"/>
                </a:lnTo>
                <a:lnTo>
                  <a:pt x="32710" y="3619"/>
                </a:lnTo>
                <a:lnTo>
                  <a:pt x="34399" y="3821"/>
                </a:lnTo>
                <a:lnTo>
                  <a:pt x="33682" y="3352"/>
                </a:lnTo>
                <a:lnTo>
                  <a:pt x="30082" y="3352"/>
                </a:lnTo>
                <a:close/>
              </a:path>
              <a:path w="48894" h="23495">
                <a:moveTo>
                  <a:pt x="28265" y="3670"/>
                </a:moveTo>
                <a:lnTo>
                  <a:pt x="28099" y="3748"/>
                </a:lnTo>
                <a:lnTo>
                  <a:pt x="28265" y="3670"/>
                </a:lnTo>
                <a:close/>
              </a:path>
              <a:path w="48894" h="23495">
                <a:moveTo>
                  <a:pt x="14362" y="1835"/>
                </a:moveTo>
                <a:lnTo>
                  <a:pt x="15380" y="3238"/>
                </a:lnTo>
                <a:lnTo>
                  <a:pt x="16369" y="3719"/>
                </a:lnTo>
                <a:lnTo>
                  <a:pt x="15819" y="2425"/>
                </a:lnTo>
                <a:lnTo>
                  <a:pt x="14362" y="1835"/>
                </a:lnTo>
                <a:close/>
              </a:path>
              <a:path w="48894" h="23495">
                <a:moveTo>
                  <a:pt x="28635" y="3285"/>
                </a:moveTo>
                <a:lnTo>
                  <a:pt x="28165" y="3691"/>
                </a:lnTo>
                <a:lnTo>
                  <a:pt x="29088" y="3322"/>
                </a:lnTo>
                <a:lnTo>
                  <a:pt x="28635" y="3285"/>
                </a:lnTo>
                <a:close/>
              </a:path>
              <a:path w="48894" h="23495">
                <a:moveTo>
                  <a:pt x="4745" y="3136"/>
                </a:moveTo>
                <a:lnTo>
                  <a:pt x="4302" y="3477"/>
                </a:lnTo>
                <a:lnTo>
                  <a:pt x="4180" y="3670"/>
                </a:lnTo>
                <a:lnTo>
                  <a:pt x="4745" y="3136"/>
                </a:lnTo>
                <a:close/>
              </a:path>
              <a:path w="48894" h="23495">
                <a:moveTo>
                  <a:pt x="29088" y="3322"/>
                </a:moveTo>
                <a:lnTo>
                  <a:pt x="28265" y="3670"/>
                </a:lnTo>
                <a:lnTo>
                  <a:pt x="29197" y="3477"/>
                </a:lnTo>
                <a:lnTo>
                  <a:pt x="29448" y="3351"/>
                </a:lnTo>
                <a:lnTo>
                  <a:pt x="29088" y="3322"/>
                </a:lnTo>
                <a:close/>
              </a:path>
              <a:path w="48894" h="23495">
                <a:moveTo>
                  <a:pt x="14969" y="3149"/>
                </a:moveTo>
                <a:lnTo>
                  <a:pt x="15612" y="3557"/>
                </a:lnTo>
                <a:lnTo>
                  <a:pt x="15408" y="3277"/>
                </a:lnTo>
                <a:lnTo>
                  <a:pt x="14969" y="3149"/>
                </a:lnTo>
                <a:close/>
              </a:path>
              <a:path w="48894" h="23495">
                <a:moveTo>
                  <a:pt x="29448" y="3351"/>
                </a:moveTo>
                <a:lnTo>
                  <a:pt x="29197" y="3477"/>
                </a:lnTo>
                <a:lnTo>
                  <a:pt x="29704" y="3372"/>
                </a:lnTo>
                <a:lnTo>
                  <a:pt x="29448" y="3351"/>
                </a:lnTo>
                <a:close/>
              </a:path>
              <a:path w="48894" h="23495">
                <a:moveTo>
                  <a:pt x="5497" y="2592"/>
                </a:moveTo>
                <a:lnTo>
                  <a:pt x="4629" y="2960"/>
                </a:lnTo>
                <a:lnTo>
                  <a:pt x="4326" y="3440"/>
                </a:lnTo>
                <a:lnTo>
                  <a:pt x="5497" y="2592"/>
                </a:lnTo>
                <a:close/>
              </a:path>
              <a:path w="48894" h="23495">
                <a:moveTo>
                  <a:pt x="29642" y="3255"/>
                </a:moveTo>
                <a:lnTo>
                  <a:pt x="29460" y="3352"/>
                </a:lnTo>
                <a:lnTo>
                  <a:pt x="29704" y="3372"/>
                </a:lnTo>
                <a:lnTo>
                  <a:pt x="30128" y="3285"/>
                </a:lnTo>
                <a:lnTo>
                  <a:pt x="29642" y="3255"/>
                </a:lnTo>
                <a:close/>
              </a:path>
              <a:path w="48894" h="23495">
                <a:moveTo>
                  <a:pt x="30427" y="3223"/>
                </a:moveTo>
                <a:lnTo>
                  <a:pt x="30166" y="3277"/>
                </a:lnTo>
                <a:lnTo>
                  <a:pt x="30427" y="3223"/>
                </a:lnTo>
                <a:close/>
              </a:path>
              <a:path w="48894" h="23495">
                <a:moveTo>
                  <a:pt x="32749" y="2743"/>
                </a:moveTo>
                <a:lnTo>
                  <a:pt x="30386" y="3238"/>
                </a:lnTo>
                <a:lnTo>
                  <a:pt x="30082" y="3352"/>
                </a:lnTo>
                <a:lnTo>
                  <a:pt x="33682" y="3352"/>
                </a:lnTo>
                <a:lnTo>
                  <a:pt x="32749" y="2743"/>
                </a:lnTo>
                <a:close/>
              </a:path>
              <a:path w="48894" h="23495">
                <a:moveTo>
                  <a:pt x="29262" y="3248"/>
                </a:moveTo>
                <a:lnTo>
                  <a:pt x="29088" y="3322"/>
                </a:lnTo>
                <a:lnTo>
                  <a:pt x="29448" y="3351"/>
                </a:lnTo>
                <a:lnTo>
                  <a:pt x="29642" y="3255"/>
                </a:lnTo>
                <a:lnTo>
                  <a:pt x="29262" y="3248"/>
                </a:lnTo>
                <a:close/>
              </a:path>
              <a:path w="48894" h="23495">
                <a:moveTo>
                  <a:pt x="28688" y="3239"/>
                </a:moveTo>
                <a:lnTo>
                  <a:pt x="29088" y="3322"/>
                </a:lnTo>
                <a:lnTo>
                  <a:pt x="29262" y="3248"/>
                </a:lnTo>
                <a:lnTo>
                  <a:pt x="28688" y="3239"/>
                </a:lnTo>
                <a:close/>
              </a:path>
              <a:path w="48894" h="23495">
                <a:moveTo>
                  <a:pt x="27912" y="3225"/>
                </a:moveTo>
                <a:lnTo>
                  <a:pt x="28635" y="3285"/>
                </a:lnTo>
                <a:lnTo>
                  <a:pt x="27912" y="3225"/>
                </a:lnTo>
                <a:close/>
              </a:path>
              <a:path w="48894" h="23495">
                <a:moveTo>
                  <a:pt x="30094" y="3086"/>
                </a:moveTo>
                <a:lnTo>
                  <a:pt x="29878" y="3136"/>
                </a:lnTo>
                <a:lnTo>
                  <a:pt x="29642" y="3255"/>
                </a:lnTo>
                <a:lnTo>
                  <a:pt x="30145" y="3263"/>
                </a:lnTo>
                <a:lnTo>
                  <a:pt x="30522" y="3187"/>
                </a:lnTo>
                <a:lnTo>
                  <a:pt x="30094" y="3086"/>
                </a:lnTo>
                <a:close/>
              </a:path>
              <a:path w="48894" h="23495">
                <a:moveTo>
                  <a:pt x="12116" y="932"/>
                </a:moveTo>
                <a:lnTo>
                  <a:pt x="11533" y="989"/>
                </a:lnTo>
                <a:lnTo>
                  <a:pt x="14908" y="3111"/>
                </a:lnTo>
                <a:lnTo>
                  <a:pt x="15408" y="3277"/>
                </a:lnTo>
                <a:lnTo>
                  <a:pt x="14362" y="1835"/>
                </a:lnTo>
                <a:lnTo>
                  <a:pt x="12116" y="932"/>
                </a:lnTo>
                <a:close/>
              </a:path>
              <a:path w="48894" h="23495">
                <a:moveTo>
                  <a:pt x="34196" y="1981"/>
                </a:moveTo>
                <a:lnTo>
                  <a:pt x="30814" y="2592"/>
                </a:lnTo>
                <a:lnTo>
                  <a:pt x="29262" y="3248"/>
                </a:lnTo>
                <a:lnTo>
                  <a:pt x="29642" y="3255"/>
                </a:lnTo>
                <a:lnTo>
                  <a:pt x="29967" y="3111"/>
                </a:lnTo>
                <a:lnTo>
                  <a:pt x="30094" y="3086"/>
                </a:lnTo>
                <a:lnTo>
                  <a:pt x="31090" y="3086"/>
                </a:lnTo>
                <a:lnTo>
                  <a:pt x="32749" y="2743"/>
                </a:lnTo>
                <a:lnTo>
                  <a:pt x="36152" y="2743"/>
                </a:lnTo>
                <a:lnTo>
                  <a:pt x="34196" y="1981"/>
                </a:lnTo>
                <a:close/>
              </a:path>
              <a:path w="48894" h="23495">
                <a:moveTo>
                  <a:pt x="32025" y="355"/>
                </a:moveTo>
                <a:lnTo>
                  <a:pt x="28688" y="3239"/>
                </a:lnTo>
                <a:lnTo>
                  <a:pt x="29262" y="3248"/>
                </a:lnTo>
                <a:lnTo>
                  <a:pt x="30818" y="2590"/>
                </a:lnTo>
                <a:lnTo>
                  <a:pt x="34196" y="1981"/>
                </a:lnTo>
                <a:lnTo>
                  <a:pt x="39386" y="1981"/>
                </a:lnTo>
                <a:lnTo>
                  <a:pt x="38387" y="825"/>
                </a:lnTo>
                <a:lnTo>
                  <a:pt x="32025" y="355"/>
                </a:lnTo>
                <a:close/>
              </a:path>
              <a:path w="48894" h="23495">
                <a:moveTo>
                  <a:pt x="28748" y="3187"/>
                </a:moveTo>
                <a:lnTo>
                  <a:pt x="22982" y="3187"/>
                </a:lnTo>
                <a:lnTo>
                  <a:pt x="28688" y="3239"/>
                </a:lnTo>
                <a:close/>
              </a:path>
              <a:path w="48894" h="23495">
                <a:moveTo>
                  <a:pt x="31090" y="3086"/>
                </a:moveTo>
                <a:lnTo>
                  <a:pt x="30094" y="3086"/>
                </a:lnTo>
                <a:lnTo>
                  <a:pt x="30437" y="3124"/>
                </a:lnTo>
                <a:lnTo>
                  <a:pt x="31090" y="3086"/>
                </a:lnTo>
                <a:close/>
              </a:path>
              <a:path w="48894" h="23495">
                <a:moveTo>
                  <a:pt x="18982" y="3187"/>
                </a:moveTo>
                <a:lnTo>
                  <a:pt x="17750" y="3187"/>
                </a:lnTo>
                <a:lnTo>
                  <a:pt x="22996" y="3201"/>
                </a:lnTo>
                <a:lnTo>
                  <a:pt x="18982" y="3187"/>
                </a:lnTo>
                <a:close/>
              </a:path>
              <a:path w="48894" h="23495">
                <a:moveTo>
                  <a:pt x="22982" y="3187"/>
                </a:moveTo>
                <a:lnTo>
                  <a:pt x="18982" y="3187"/>
                </a:lnTo>
                <a:lnTo>
                  <a:pt x="22989" y="3194"/>
                </a:lnTo>
                <a:close/>
              </a:path>
              <a:path w="48894" h="23495">
                <a:moveTo>
                  <a:pt x="10358" y="653"/>
                </a:moveTo>
                <a:lnTo>
                  <a:pt x="9662" y="825"/>
                </a:lnTo>
                <a:lnTo>
                  <a:pt x="5497" y="2592"/>
                </a:lnTo>
                <a:lnTo>
                  <a:pt x="4745" y="3136"/>
                </a:lnTo>
                <a:lnTo>
                  <a:pt x="6066" y="2374"/>
                </a:lnTo>
                <a:lnTo>
                  <a:pt x="7730" y="1790"/>
                </a:lnTo>
                <a:lnTo>
                  <a:pt x="8352" y="1676"/>
                </a:lnTo>
                <a:lnTo>
                  <a:pt x="10600" y="1079"/>
                </a:lnTo>
                <a:lnTo>
                  <a:pt x="11533" y="989"/>
                </a:lnTo>
                <a:lnTo>
                  <a:pt x="11216" y="789"/>
                </a:lnTo>
                <a:lnTo>
                  <a:pt x="10358" y="653"/>
                </a:lnTo>
                <a:close/>
              </a:path>
              <a:path w="48894" h="23495">
                <a:moveTo>
                  <a:pt x="7172" y="1379"/>
                </a:moveTo>
                <a:lnTo>
                  <a:pt x="5367" y="1790"/>
                </a:lnTo>
                <a:lnTo>
                  <a:pt x="4629" y="2960"/>
                </a:lnTo>
                <a:lnTo>
                  <a:pt x="5499" y="2590"/>
                </a:lnTo>
                <a:lnTo>
                  <a:pt x="7172" y="1379"/>
                </a:lnTo>
                <a:close/>
              </a:path>
              <a:path w="48894" h="23495">
                <a:moveTo>
                  <a:pt x="9731" y="796"/>
                </a:moveTo>
                <a:lnTo>
                  <a:pt x="7147" y="1396"/>
                </a:lnTo>
                <a:lnTo>
                  <a:pt x="5497" y="2592"/>
                </a:lnTo>
                <a:lnTo>
                  <a:pt x="9731" y="796"/>
                </a:lnTo>
                <a:close/>
              </a:path>
              <a:path w="48894" h="23495">
                <a:moveTo>
                  <a:pt x="12145" y="937"/>
                </a:moveTo>
                <a:lnTo>
                  <a:pt x="14362" y="1835"/>
                </a:lnTo>
                <a:lnTo>
                  <a:pt x="13914" y="1219"/>
                </a:lnTo>
                <a:lnTo>
                  <a:pt x="12145" y="937"/>
                </a:lnTo>
                <a:close/>
              </a:path>
              <a:path w="48894" h="23495">
                <a:moveTo>
                  <a:pt x="8568" y="368"/>
                </a:moveTo>
                <a:lnTo>
                  <a:pt x="7172" y="1379"/>
                </a:lnTo>
                <a:lnTo>
                  <a:pt x="9746" y="789"/>
                </a:lnTo>
                <a:lnTo>
                  <a:pt x="10147" y="619"/>
                </a:lnTo>
                <a:lnTo>
                  <a:pt x="8568" y="368"/>
                </a:lnTo>
                <a:close/>
              </a:path>
              <a:path w="48894" h="23495">
                <a:moveTo>
                  <a:pt x="11216" y="789"/>
                </a:moveTo>
                <a:lnTo>
                  <a:pt x="11533" y="989"/>
                </a:lnTo>
                <a:lnTo>
                  <a:pt x="12107" y="931"/>
                </a:lnTo>
                <a:lnTo>
                  <a:pt x="11216" y="789"/>
                </a:lnTo>
                <a:close/>
              </a:path>
              <a:path w="48894" h="23495">
                <a:moveTo>
                  <a:pt x="11178" y="546"/>
                </a:moveTo>
                <a:lnTo>
                  <a:pt x="10828" y="546"/>
                </a:lnTo>
                <a:lnTo>
                  <a:pt x="11216" y="789"/>
                </a:lnTo>
                <a:lnTo>
                  <a:pt x="12130" y="931"/>
                </a:lnTo>
                <a:lnTo>
                  <a:pt x="11178" y="546"/>
                </a:lnTo>
                <a:close/>
              </a:path>
              <a:path w="48894" h="23495">
                <a:moveTo>
                  <a:pt x="10147" y="619"/>
                </a:moveTo>
                <a:lnTo>
                  <a:pt x="9731" y="796"/>
                </a:lnTo>
                <a:lnTo>
                  <a:pt x="10358" y="653"/>
                </a:lnTo>
                <a:lnTo>
                  <a:pt x="10147" y="619"/>
                </a:lnTo>
                <a:close/>
              </a:path>
              <a:path w="48894" h="23495">
                <a:moveTo>
                  <a:pt x="10828" y="546"/>
                </a:moveTo>
                <a:lnTo>
                  <a:pt x="10358" y="653"/>
                </a:lnTo>
                <a:lnTo>
                  <a:pt x="11216" y="789"/>
                </a:lnTo>
                <a:lnTo>
                  <a:pt x="10828" y="546"/>
                </a:lnTo>
                <a:close/>
              </a:path>
              <a:path w="48894" h="23495">
                <a:moveTo>
                  <a:pt x="10739" y="368"/>
                </a:moveTo>
                <a:lnTo>
                  <a:pt x="10147" y="619"/>
                </a:lnTo>
                <a:lnTo>
                  <a:pt x="10358" y="653"/>
                </a:lnTo>
                <a:lnTo>
                  <a:pt x="10828" y="546"/>
                </a:lnTo>
                <a:lnTo>
                  <a:pt x="11178" y="546"/>
                </a:lnTo>
                <a:lnTo>
                  <a:pt x="10739" y="368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830601" y="5799156"/>
            <a:ext cx="277495" cy="0"/>
          </a:xfrm>
          <a:custGeom>
            <a:avLst/>
            <a:gdLst/>
            <a:ahLst/>
            <a:cxnLst/>
            <a:rect l="l" t="t" r="r" b="b"/>
            <a:pathLst>
              <a:path w="277494" h="0">
                <a:moveTo>
                  <a:pt x="0" y="0"/>
                </a:moveTo>
                <a:lnTo>
                  <a:pt x="277456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850859" y="5821661"/>
            <a:ext cx="306705" cy="0"/>
          </a:xfrm>
          <a:custGeom>
            <a:avLst/>
            <a:gdLst/>
            <a:ahLst/>
            <a:cxnLst/>
            <a:rect l="l" t="t" r="r" b="b"/>
            <a:pathLst>
              <a:path w="306705" h="0">
                <a:moveTo>
                  <a:pt x="0" y="0"/>
                </a:moveTo>
                <a:lnTo>
                  <a:pt x="306628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864410" y="5856338"/>
            <a:ext cx="324802" cy="664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004529" y="6201276"/>
            <a:ext cx="254635" cy="0"/>
          </a:xfrm>
          <a:custGeom>
            <a:avLst/>
            <a:gdLst/>
            <a:ahLst/>
            <a:cxnLst/>
            <a:rect l="l" t="t" r="r" b="b"/>
            <a:pathLst>
              <a:path w="254635" h="0">
                <a:moveTo>
                  <a:pt x="0" y="0"/>
                </a:moveTo>
                <a:lnTo>
                  <a:pt x="254520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027072" y="6368643"/>
            <a:ext cx="210529" cy="287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474810" y="6158077"/>
            <a:ext cx="570877" cy="1036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482316" y="6299295"/>
            <a:ext cx="498475" cy="0"/>
          </a:xfrm>
          <a:custGeom>
            <a:avLst/>
            <a:gdLst/>
            <a:ahLst/>
            <a:cxnLst/>
            <a:rect l="l" t="t" r="r" b="b"/>
            <a:pathLst>
              <a:path w="498475" h="0">
                <a:moveTo>
                  <a:pt x="0" y="0"/>
                </a:moveTo>
                <a:lnTo>
                  <a:pt x="497852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594089" y="6344964"/>
            <a:ext cx="371475" cy="0"/>
          </a:xfrm>
          <a:custGeom>
            <a:avLst/>
            <a:gdLst/>
            <a:ahLst/>
            <a:cxnLst/>
            <a:rect l="l" t="t" r="r" b="b"/>
            <a:pathLst>
              <a:path w="371475" h="0">
                <a:moveTo>
                  <a:pt x="0" y="0"/>
                </a:moveTo>
                <a:lnTo>
                  <a:pt x="370865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851503" y="6066079"/>
            <a:ext cx="698948" cy="11838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937569" y="6155055"/>
            <a:ext cx="337019" cy="6478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795589" y="6013082"/>
            <a:ext cx="156876" cy="3121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116804" y="4633201"/>
            <a:ext cx="309880" cy="0"/>
          </a:xfrm>
          <a:custGeom>
            <a:avLst/>
            <a:gdLst/>
            <a:ahLst/>
            <a:cxnLst/>
            <a:rect l="l" t="t" r="r" b="b"/>
            <a:pathLst>
              <a:path w="309879" h="0">
                <a:moveTo>
                  <a:pt x="0" y="0"/>
                </a:moveTo>
                <a:lnTo>
                  <a:pt x="309270" y="0"/>
                </a:lnTo>
              </a:path>
            </a:pathLst>
          </a:custGeom>
          <a:ln w="2448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247614" y="4626089"/>
            <a:ext cx="172720" cy="26034"/>
          </a:xfrm>
          <a:custGeom>
            <a:avLst/>
            <a:gdLst/>
            <a:ahLst/>
            <a:cxnLst/>
            <a:rect l="l" t="t" r="r" b="b"/>
            <a:pathLst>
              <a:path w="172720" h="26035">
                <a:moveTo>
                  <a:pt x="139153" y="25069"/>
                </a:moveTo>
                <a:lnTo>
                  <a:pt x="135331" y="25082"/>
                </a:lnTo>
                <a:lnTo>
                  <a:pt x="133754" y="25169"/>
                </a:lnTo>
                <a:lnTo>
                  <a:pt x="134188" y="25552"/>
                </a:lnTo>
                <a:lnTo>
                  <a:pt x="140893" y="25145"/>
                </a:lnTo>
                <a:lnTo>
                  <a:pt x="139153" y="25069"/>
                </a:lnTo>
                <a:close/>
              </a:path>
              <a:path w="172720" h="26035">
                <a:moveTo>
                  <a:pt x="128617" y="25180"/>
                </a:moveTo>
                <a:lnTo>
                  <a:pt x="128905" y="25438"/>
                </a:lnTo>
                <a:lnTo>
                  <a:pt x="130671" y="25340"/>
                </a:lnTo>
                <a:lnTo>
                  <a:pt x="128617" y="25180"/>
                </a:lnTo>
                <a:close/>
              </a:path>
              <a:path w="172720" h="26035">
                <a:moveTo>
                  <a:pt x="131943" y="25269"/>
                </a:moveTo>
                <a:lnTo>
                  <a:pt x="130671" y="25340"/>
                </a:lnTo>
                <a:lnTo>
                  <a:pt x="131762" y="25425"/>
                </a:lnTo>
                <a:lnTo>
                  <a:pt x="131943" y="25269"/>
                </a:lnTo>
                <a:close/>
              </a:path>
              <a:path w="172720" h="26035">
                <a:moveTo>
                  <a:pt x="128545" y="25115"/>
                </a:moveTo>
                <a:lnTo>
                  <a:pt x="130671" y="25340"/>
                </a:lnTo>
                <a:lnTo>
                  <a:pt x="131943" y="25269"/>
                </a:lnTo>
                <a:lnTo>
                  <a:pt x="129461" y="25169"/>
                </a:lnTo>
                <a:lnTo>
                  <a:pt x="128545" y="25115"/>
                </a:lnTo>
                <a:close/>
              </a:path>
              <a:path w="172720" h="26035">
                <a:moveTo>
                  <a:pt x="132918" y="24433"/>
                </a:moveTo>
                <a:lnTo>
                  <a:pt x="131943" y="25269"/>
                </a:lnTo>
                <a:lnTo>
                  <a:pt x="133724" y="25171"/>
                </a:lnTo>
                <a:lnTo>
                  <a:pt x="132740" y="25171"/>
                </a:lnTo>
                <a:lnTo>
                  <a:pt x="133717" y="25137"/>
                </a:lnTo>
                <a:lnTo>
                  <a:pt x="132918" y="24433"/>
                </a:lnTo>
                <a:close/>
              </a:path>
              <a:path w="172720" h="26035">
                <a:moveTo>
                  <a:pt x="125412" y="24930"/>
                </a:moveTo>
                <a:lnTo>
                  <a:pt x="128617" y="25180"/>
                </a:lnTo>
                <a:lnTo>
                  <a:pt x="125412" y="24930"/>
                </a:lnTo>
                <a:close/>
              </a:path>
              <a:path w="172720" h="26035">
                <a:moveTo>
                  <a:pt x="129011" y="2094"/>
                </a:moveTo>
                <a:lnTo>
                  <a:pt x="127622" y="2171"/>
                </a:lnTo>
                <a:lnTo>
                  <a:pt x="122707" y="7670"/>
                </a:lnTo>
                <a:lnTo>
                  <a:pt x="123418" y="20510"/>
                </a:lnTo>
                <a:lnTo>
                  <a:pt x="128545" y="25115"/>
                </a:lnTo>
                <a:lnTo>
                  <a:pt x="129489" y="25171"/>
                </a:lnTo>
                <a:lnTo>
                  <a:pt x="132058" y="25171"/>
                </a:lnTo>
                <a:lnTo>
                  <a:pt x="132902" y="24447"/>
                </a:lnTo>
                <a:lnTo>
                  <a:pt x="128467" y="20510"/>
                </a:lnTo>
                <a:lnTo>
                  <a:pt x="128342" y="19361"/>
                </a:lnTo>
                <a:lnTo>
                  <a:pt x="127584" y="7048"/>
                </a:lnTo>
                <a:lnTo>
                  <a:pt x="131775" y="2305"/>
                </a:lnTo>
                <a:lnTo>
                  <a:pt x="129011" y="2094"/>
                </a:lnTo>
                <a:close/>
              </a:path>
              <a:path w="172720" h="26035">
                <a:moveTo>
                  <a:pt x="133717" y="25137"/>
                </a:moveTo>
                <a:lnTo>
                  <a:pt x="132740" y="25171"/>
                </a:lnTo>
                <a:lnTo>
                  <a:pt x="133724" y="25171"/>
                </a:lnTo>
                <a:close/>
              </a:path>
              <a:path w="172720" h="26035">
                <a:moveTo>
                  <a:pt x="135331" y="25082"/>
                </a:moveTo>
                <a:lnTo>
                  <a:pt x="133717" y="25137"/>
                </a:lnTo>
                <a:lnTo>
                  <a:pt x="135331" y="25082"/>
                </a:lnTo>
                <a:close/>
              </a:path>
              <a:path w="172720" h="26035">
                <a:moveTo>
                  <a:pt x="141186" y="25069"/>
                </a:moveTo>
                <a:lnTo>
                  <a:pt x="139153" y="25069"/>
                </a:lnTo>
                <a:lnTo>
                  <a:pt x="140893" y="25145"/>
                </a:lnTo>
                <a:lnTo>
                  <a:pt x="141186" y="25069"/>
                </a:lnTo>
                <a:close/>
              </a:path>
              <a:path w="172720" h="26035">
                <a:moveTo>
                  <a:pt x="148992" y="23145"/>
                </a:moveTo>
                <a:lnTo>
                  <a:pt x="148412" y="23190"/>
                </a:lnTo>
                <a:lnTo>
                  <a:pt x="140893" y="25145"/>
                </a:lnTo>
                <a:lnTo>
                  <a:pt x="147599" y="24726"/>
                </a:lnTo>
                <a:lnTo>
                  <a:pt x="148992" y="23145"/>
                </a:lnTo>
                <a:close/>
              </a:path>
              <a:path w="172720" h="26035">
                <a:moveTo>
                  <a:pt x="140474" y="1460"/>
                </a:moveTo>
                <a:lnTo>
                  <a:pt x="133845" y="1828"/>
                </a:lnTo>
                <a:lnTo>
                  <a:pt x="132113" y="1955"/>
                </a:lnTo>
                <a:lnTo>
                  <a:pt x="131775" y="2305"/>
                </a:lnTo>
                <a:lnTo>
                  <a:pt x="133527" y="2438"/>
                </a:lnTo>
                <a:lnTo>
                  <a:pt x="138277" y="7975"/>
                </a:lnTo>
                <a:lnTo>
                  <a:pt x="137299" y="20675"/>
                </a:lnTo>
                <a:lnTo>
                  <a:pt x="133010" y="24355"/>
                </a:lnTo>
                <a:lnTo>
                  <a:pt x="133717" y="25137"/>
                </a:lnTo>
                <a:lnTo>
                  <a:pt x="135331" y="25082"/>
                </a:lnTo>
                <a:lnTo>
                  <a:pt x="141757" y="24726"/>
                </a:lnTo>
                <a:lnTo>
                  <a:pt x="146553" y="19361"/>
                </a:lnTo>
                <a:lnTo>
                  <a:pt x="146469" y="15566"/>
                </a:lnTo>
                <a:lnTo>
                  <a:pt x="145961" y="6375"/>
                </a:lnTo>
                <a:lnTo>
                  <a:pt x="140474" y="1460"/>
                </a:lnTo>
                <a:close/>
              </a:path>
              <a:path w="172720" h="26035">
                <a:moveTo>
                  <a:pt x="120840" y="1473"/>
                </a:moveTo>
                <a:lnTo>
                  <a:pt x="115290" y="6223"/>
                </a:lnTo>
                <a:lnTo>
                  <a:pt x="114551" y="15938"/>
                </a:lnTo>
                <a:lnTo>
                  <a:pt x="114429" y="19031"/>
                </a:lnTo>
                <a:lnTo>
                  <a:pt x="119041" y="24407"/>
                </a:lnTo>
                <a:lnTo>
                  <a:pt x="120431" y="24550"/>
                </a:lnTo>
                <a:lnTo>
                  <a:pt x="125412" y="24930"/>
                </a:lnTo>
                <a:lnTo>
                  <a:pt x="128545" y="25115"/>
                </a:lnTo>
                <a:lnTo>
                  <a:pt x="123418" y="20510"/>
                </a:lnTo>
                <a:lnTo>
                  <a:pt x="122707" y="7670"/>
                </a:lnTo>
                <a:lnTo>
                  <a:pt x="127622" y="2171"/>
                </a:lnTo>
                <a:lnTo>
                  <a:pt x="129011" y="2094"/>
                </a:lnTo>
                <a:lnTo>
                  <a:pt x="120840" y="1473"/>
                </a:lnTo>
                <a:close/>
              </a:path>
              <a:path w="172720" h="26035">
                <a:moveTo>
                  <a:pt x="142985" y="1460"/>
                </a:moveTo>
                <a:lnTo>
                  <a:pt x="140474" y="1460"/>
                </a:lnTo>
                <a:lnTo>
                  <a:pt x="145961" y="6375"/>
                </a:lnTo>
                <a:lnTo>
                  <a:pt x="146469" y="15566"/>
                </a:lnTo>
                <a:lnTo>
                  <a:pt x="146553" y="19361"/>
                </a:lnTo>
                <a:lnTo>
                  <a:pt x="141757" y="24726"/>
                </a:lnTo>
                <a:lnTo>
                  <a:pt x="135331" y="25082"/>
                </a:lnTo>
                <a:lnTo>
                  <a:pt x="141186" y="25069"/>
                </a:lnTo>
                <a:lnTo>
                  <a:pt x="148412" y="23190"/>
                </a:lnTo>
                <a:lnTo>
                  <a:pt x="148992" y="23145"/>
                </a:lnTo>
                <a:lnTo>
                  <a:pt x="152619" y="19031"/>
                </a:lnTo>
                <a:lnTo>
                  <a:pt x="152500" y="15836"/>
                </a:lnTo>
                <a:lnTo>
                  <a:pt x="151866" y="5549"/>
                </a:lnTo>
                <a:lnTo>
                  <a:pt x="148646" y="2705"/>
                </a:lnTo>
                <a:lnTo>
                  <a:pt x="147608" y="2438"/>
                </a:lnTo>
                <a:lnTo>
                  <a:pt x="142985" y="1460"/>
                </a:lnTo>
                <a:close/>
              </a:path>
              <a:path w="172720" h="26035">
                <a:moveTo>
                  <a:pt x="120431" y="24550"/>
                </a:moveTo>
                <a:lnTo>
                  <a:pt x="121526" y="24663"/>
                </a:lnTo>
                <a:lnTo>
                  <a:pt x="125412" y="24930"/>
                </a:lnTo>
                <a:lnTo>
                  <a:pt x="120431" y="24550"/>
                </a:lnTo>
                <a:close/>
              </a:path>
              <a:path w="172720" h="26035">
                <a:moveTo>
                  <a:pt x="9922" y="19243"/>
                </a:moveTo>
                <a:lnTo>
                  <a:pt x="30734" y="22301"/>
                </a:lnTo>
                <a:lnTo>
                  <a:pt x="37795" y="22758"/>
                </a:lnTo>
                <a:lnTo>
                  <a:pt x="69392" y="24355"/>
                </a:lnTo>
                <a:lnTo>
                  <a:pt x="78244" y="24637"/>
                </a:lnTo>
                <a:lnTo>
                  <a:pt x="95461" y="24041"/>
                </a:lnTo>
                <a:lnTo>
                  <a:pt x="104067" y="23873"/>
                </a:lnTo>
                <a:lnTo>
                  <a:pt x="118582" y="23873"/>
                </a:lnTo>
                <a:lnTo>
                  <a:pt x="115458" y="20231"/>
                </a:lnTo>
                <a:lnTo>
                  <a:pt x="16929" y="20231"/>
                </a:lnTo>
                <a:lnTo>
                  <a:pt x="15815" y="19850"/>
                </a:lnTo>
                <a:lnTo>
                  <a:pt x="11849" y="19850"/>
                </a:lnTo>
                <a:lnTo>
                  <a:pt x="9922" y="19243"/>
                </a:lnTo>
                <a:close/>
              </a:path>
              <a:path w="172720" h="26035">
                <a:moveTo>
                  <a:pt x="119041" y="24407"/>
                </a:moveTo>
                <a:lnTo>
                  <a:pt x="120431" y="24550"/>
                </a:lnTo>
                <a:lnTo>
                  <a:pt x="119041" y="24407"/>
                </a:lnTo>
                <a:close/>
              </a:path>
              <a:path w="172720" h="26035">
                <a:moveTo>
                  <a:pt x="131775" y="2305"/>
                </a:moveTo>
                <a:lnTo>
                  <a:pt x="127584" y="7048"/>
                </a:lnTo>
                <a:lnTo>
                  <a:pt x="128342" y="19361"/>
                </a:lnTo>
                <a:lnTo>
                  <a:pt x="128467" y="20510"/>
                </a:lnTo>
                <a:lnTo>
                  <a:pt x="132918" y="24433"/>
                </a:lnTo>
                <a:lnTo>
                  <a:pt x="137299" y="20675"/>
                </a:lnTo>
                <a:lnTo>
                  <a:pt x="138277" y="7975"/>
                </a:lnTo>
                <a:lnTo>
                  <a:pt x="133527" y="2438"/>
                </a:lnTo>
                <a:lnTo>
                  <a:pt x="131775" y="2305"/>
                </a:lnTo>
                <a:close/>
              </a:path>
              <a:path w="172720" h="26035">
                <a:moveTo>
                  <a:pt x="118582" y="23873"/>
                </a:moveTo>
                <a:lnTo>
                  <a:pt x="104067" y="23873"/>
                </a:lnTo>
                <a:lnTo>
                  <a:pt x="112572" y="23939"/>
                </a:lnTo>
                <a:lnTo>
                  <a:pt x="117081" y="24206"/>
                </a:lnTo>
                <a:lnTo>
                  <a:pt x="119041" y="24407"/>
                </a:lnTo>
                <a:lnTo>
                  <a:pt x="118582" y="23873"/>
                </a:lnTo>
                <a:close/>
              </a:path>
              <a:path w="172720" h="26035">
                <a:moveTo>
                  <a:pt x="169666" y="21742"/>
                </a:moveTo>
                <a:lnTo>
                  <a:pt x="162394" y="21742"/>
                </a:lnTo>
                <a:lnTo>
                  <a:pt x="165608" y="23355"/>
                </a:lnTo>
                <a:lnTo>
                  <a:pt x="169506" y="22059"/>
                </a:lnTo>
                <a:lnTo>
                  <a:pt x="169666" y="21742"/>
                </a:lnTo>
                <a:close/>
              </a:path>
              <a:path w="172720" h="26035">
                <a:moveTo>
                  <a:pt x="148646" y="2705"/>
                </a:moveTo>
                <a:lnTo>
                  <a:pt x="151866" y="5549"/>
                </a:lnTo>
                <a:lnTo>
                  <a:pt x="152500" y="15836"/>
                </a:lnTo>
                <a:lnTo>
                  <a:pt x="152619" y="19031"/>
                </a:lnTo>
                <a:lnTo>
                  <a:pt x="148992" y="23145"/>
                </a:lnTo>
                <a:lnTo>
                  <a:pt x="160070" y="22301"/>
                </a:lnTo>
                <a:lnTo>
                  <a:pt x="162394" y="21742"/>
                </a:lnTo>
                <a:lnTo>
                  <a:pt x="169666" y="21742"/>
                </a:lnTo>
                <a:lnTo>
                  <a:pt x="172630" y="15836"/>
                </a:lnTo>
                <a:lnTo>
                  <a:pt x="172710" y="15566"/>
                </a:lnTo>
                <a:lnTo>
                  <a:pt x="171437" y="11722"/>
                </a:lnTo>
                <a:lnTo>
                  <a:pt x="168224" y="10109"/>
                </a:lnTo>
                <a:lnTo>
                  <a:pt x="162968" y="7101"/>
                </a:lnTo>
                <a:lnTo>
                  <a:pt x="155719" y="4545"/>
                </a:lnTo>
                <a:lnTo>
                  <a:pt x="148646" y="2705"/>
                </a:lnTo>
                <a:close/>
              </a:path>
              <a:path w="172720" h="26035">
                <a:moveTo>
                  <a:pt x="16979" y="921"/>
                </a:moveTo>
                <a:lnTo>
                  <a:pt x="14262" y="1219"/>
                </a:lnTo>
                <a:lnTo>
                  <a:pt x="12759" y="1460"/>
                </a:lnTo>
                <a:lnTo>
                  <a:pt x="15127" y="2705"/>
                </a:lnTo>
                <a:lnTo>
                  <a:pt x="17056" y="3314"/>
                </a:lnTo>
                <a:lnTo>
                  <a:pt x="19489" y="7975"/>
                </a:lnTo>
                <a:lnTo>
                  <a:pt x="19512" y="8445"/>
                </a:lnTo>
                <a:lnTo>
                  <a:pt x="19046" y="9927"/>
                </a:lnTo>
                <a:lnTo>
                  <a:pt x="19024" y="11049"/>
                </a:lnTo>
                <a:lnTo>
                  <a:pt x="18429" y="11889"/>
                </a:lnTo>
                <a:lnTo>
                  <a:pt x="16725" y="17310"/>
                </a:lnTo>
                <a:lnTo>
                  <a:pt x="13421" y="19031"/>
                </a:lnTo>
                <a:lnTo>
                  <a:pt x="16929" y="20231"/>
                </a:lnTo>
                <a:lnTo>
                  <a:pt x="22186" y="17652"/>
                </a:lnTo>
                <a:lnTo>
                  <a:pt x="25428" y="8178"/>
                </a:lnTo>
                <a:lnTo>
                  <a:pt x="25476" y="7975"/>
                </a:lnTo>
                <a:lnTo>
                  <a:pt x="22910" y="2743"/>
                </a:lnTo>
                <a:lnTo>
                  <a:pt x="18084" y="1092"/>
                </a:lnTo>
                <a:lnTo>
                  <a:pt x="16979" y="921"/>
                </a:lnTo>
                <a:close/>
              </a:path>
              <a:path w="172720" h="26035">
                <a:moveTo>
                  <a:pt x="38328" y="50"/>
                </a:moveTo>
                <a:lnTo>
                  <a:pt x="30805" y="220"/>
                </a:lnTo>
                <a:lnTo>
                  <a:pt x="18199" y="787"/>
                </a:lnTo>
                <a:lnTo>
                  <a:pt x="16979" y="921"/>
                </a:lnTo>
                <a:lnTo>
                  <a:pt x="18121" y="1104"/>
                </a:lnTo>
                <a:lnTo>
                  <a:pt x="22910" y="2743"/>
                </a:lnTo>
                <a:lnTo>
                  <a:pt x="25326" y="7670"/>
                </a:lnTo>
                <a:lnTo>
                  <a:pt x="25428" y="8178"/>
                </a:lnTo>
                <a:lnTo>
                  <a:pt x="22186" y="17652"/>
                </a:lnTo>
                <a:lnTo>
                  <a:pt x="16929" y="20231"/>
                </a:lnTo>
                <a:lnTo>
                  <a:pt x="115458" y="20231"/>
                </a:lnTo>
                <a:lnTo>
                  <a:pt x="114429" y="19031"/>
                </a:lnTo>
                <a:lnTo>
                  <a:pt x="114551" y="15938"/>
                </a:lnTo>
                <a:lnTo>
                  <a:pt x="115290" y="6223"/>
                </a:lnTo>
                <a:lnTo>
                  <a:pt x="120840" y="1473"/>
                </a:lnTo>
                <a:lnTo>
                  <a:pt x="122226" y="1473"/>
                </a:lnTo>
                <a:lnTo>
                  <a:pt x="119125" y="1104"/>
                </a:lnTo>
                <a:lnTo>
                  <a:pt x="113880" y="723"/>
                </a:lnTo>
                <a:lnTo>
                  <a:pt x="104601" y="285"/>
                </a:lnTo>
                <a:lnTo>
                  <a:pt x="101471" y="220"/>
                </a:lnTo>
                <a:lnTo>
                  <a:pt x="60221" y="220"/>
                </a:lnTo>
                <a:lnTo>
                  <a:pt x="38328" y="50"/>
                </a:lnTo>
                <a:close/>
              </a:path>
              <a:path w="172720" h="26035">
                <a:moveTo>
                  <a:pt x="12675" y="18775"/>
                </a:moveTo>
                <a:lnTo>
                  <a:pt x="9922" y="19243"/>
                </a:lnTo>
                <a:lnTo>
                  <a:pt x="11849" y="19850"/>
                </a:lnTo>
                <a:lnTo>
                  <a:pt x="13421" y="19031"/>
                </a:lnTo>
                <a:lnTo>
                  <a:pt x="12675" y="18775"/>
                </a:lnTo>
                <a:close/>
              </a:path>
              <a:path w="172720" h="26035">
                <a:moveTo>
                  <a:pt x="13421" y="19031"/>
                </a:moveTo>
                <a:lnTo>
                  <a:pt x="11849" y="19850"/>
                </a:lnTo>
                <a:lnTo>
                  <a:pt x="15815" y="19850"/>
                </a:lnTo>
                <a:lnTo>
                  <a:pt x="13421" y="19031"/>
                </a:lnTo>
                <a:close/>
              </a:path>
              <a:path w="172720" h="26035">
                <a:moveTo>
                  <a:pt x="7148" y="18577"/>
                </a:moveTo>
                <a:lnTo>
                  <a:pt x="8445" y="19494"/>
                </a:lnTo>
                <a:lnTo>
                  <a:pt x="9230" y="19361"/>
                </a:lnTo>
                <a:lnTo>
                  <a:pt x="8239" y="18961"/>
                </a:lnTo>
                <a:lnTo>
                  <a:pt x="7962" y="18961"/>
                </a:lnTo>
                <a:lnTo>
                  <a:pt x="7148" y="18577"/>
                </a:lnTo>
                <a:close/>
              </a:path>
              <a:path w="172720" h="26035">
                <a:moveTo>
                  <a:pt x="8458" y="18782"/>
                </a:moveTo>
                <a:lnTo>
                  <a:pt x="8108" y="18908"/>
                </a:lnTo>
                <a:lnTo>
                  <a:pt x="9230" y="19361"/>
                </a:lnTo>
                <a:lnTo>
                  <a:pt x="9922" y="19243"/>
                </a:lnTo>
                <a:lnTo>
                  <a:pt x="8458" y="18782"/>
                </a:lnTo>
                <a:close/>
              </a:path>
              <a:path w="172720" h="26035">
                <a:moveTo>
                  <a:pt x="11813" y="17576"/>
                </a:moveTo>
                <a:lnTo>
                  <a:pt x="8478" y="18775"/>
                </a:lnTo>
                <a:lnTo>
                  <a:pt x="9922" y="19243"/>
                </a:lnTo>
                <a:lnTo>
                  <a:pt x="12675" y="18775"/>
                </a:lnTo>
                <a:lnTo>
                  <a:pt x="12108" y="18577"/>
                </a:lnTo>
                <a:lnTo>
                  <a:pt x="12915" y="18161"/>
                </a:lnTo>
                <a:lnTo>
                  <a:pt x="11480" y="17868"/>
                </a:lnTo>
                <a:lnTo>
                  <a:pt x="11813" y="17576"/>
                </a:lnTo>
                <a:close/>
              </a:path>
              <a:path w="172720" h="26035">
                <a:moveTo>
                  <a:pt x="18429" y="11889"/>
                </a:moveTo>
                <a:lnTo>
                  <a:pt x="17976" y="12530"/>
                </a:lnTo>
                <a:lnTo>
                  <a:pt x="16370" y="15938"/>
                </a:lnTo>
                <a:lnTo>
                  <a:pt x="15290" y="16326"/>
                </a:lnTo>
                <a:lnTo>
                  <a:pt x="13677" y="18605"/>
                </a:lnTo>
                <a:lnTo>
                  <a:pt x="12675" y="18775"/>
                </a:lnTo>
                <a:lnTo>
                  <a:pt x="13421" y="19031"/>
                </a:lnTo>
                <a:lnTo>
                  <a:pt x="16725" y="17310"/>
                </a:lnTo>
                <a:lnTo>
                  <a:pt x="18429" y="11889"/>
                </a:lnTo>
                <a:close/>
              </a:path>
              <a:path w="172720" h="26035">
                <a:moveTo>
                  <a:pt x="6622" y="18205"/>
                </a:moveTo>
                <a:lnTo>
                  <a:pt x="7208" y="18605"/>
                </a:lnTo>
                <a:lnTo>
                  <a:pt x="7962" y="18961"/>
                </a:lnTo>
                <a:lnTo>
                  <a:pt x="8108" y="18908"/>
                </a:lnTo>
                <a:lnTo>
                  <a:pt x="7813" y="18775"/>
                </a:lnTo>
                <a:lnTo>
                  <a:pt x="7289" y="18414"/>
                </a:lnTo>
                <a:lnTo>
                  <a:pt x="6622" y="18205"/>
                </a:lnTo>
                <a:close/>
              </a:path>
              <a:path w="172720" h="26035">
                <a:moveTo>
                  <a:pt x="8108" y="18908"/>
                </a:moveTo>
                <a:lnTo>
                  <a:pt x="7962" y="18961"/>
                </a:lnTo>
                <a:lnTo>
                  <a:pt x="8239" y="18961"/>
                </a:lnTo>
                <a:lnTo>
                  <a:pt x="8108" y="18908"/>
                </a:lnTo>
                <a:close/>
              </a:path>
              <a:path w="172720" h="26035">
                <a:moveTo>
                  <a:pt x="7289" y="18414"/>
                </a:moveTo>
                <a:lnTo>
                  <a:pt x="7861" y="18808"/>
                </a:lnTo>
                <a:lnTo>
                  <a:pt x="8108" y="18908"/>
                </a:lnTo>
                <a:lnTo>
                  <a:pt x="8436" y="18775"/>
                </a:lnTo>
                <a:lnTo>
                  <a:pt x="7289" y="18414"/>
                </a:lnTo>
                <a:close/>
              </a:path>
              <a:path w="172720" h="26035">
                <a:moveTo>
                  <a:pt x="9920" y="1061"/>
                </a:moveTo>
                <a:lnTo>
                  <a:pt x="6692" y="2222"/>
                </a:lnTo>
                <a:lnTo>
                  <a:pt x="1257" y="10629"/>
                </a:lnTo>
                <a:lnTo>
                  <a:pt x="3632" y="15836"/>
                </a:lnTo>
                <a:lnTo>
                  <a:pt x="4673" y="16827"/>
                </a:lnTo>
                <a:lnTo>
                  <a:pt x="5861" y="17652"/>
                </a:lnTo>
                <a:lnTo>
                  <a:pt x="7289" y="18414"/>
                </a:lnTo>
                <a:lnTo>
                  <a:pt x="8478" y="18775"/>
                </a:lnTo>
                <a:lnTo>
                  <a:pt x="11813" y="17576"/>
                </a:lnTo>
                <a:lnTo>
                  <a:pt x="16776" y="13220"/>
                </a:lnTo>
                <a:lnTo>
                  <a:pt x="17410" y="9927"/>
                </a:lnTo>
                <a:lnTo>
                  <a:pt x="17466" y="8915"/>
                </a:lnTo>
                <a:lnTo>
                  <a:pt x="15240" y="4013"/>
                </a:lnTo>
                <a:lnTo>
                  <a:pt x="14338" y="3136"/>
                </a:lnTo>
                <a:lnTo>
                  <a:pt x="13309" y="2401"/>
                </a:lnTo>
                <a:lnTo>
                  <a:pt x="12761" y="2094"/>
                </a:lnTo>
                <a:lnTo>
                  <a:pt x="12620" y="1914"/>
                </a:lnTo>
                <a:lnTo>
                  <a:pt x="9920" y="1061"/>
                </a:lnTo>
                <a:close/>
              </a:path>
              <a:path w="172720" h="26035">
                <a:moveTo>
                  <a:pt x="15290" y="16326"/>
                </a:moveTo>
                <a:lnTo>
                  <a:pt x="11813" y="17576"/>
                </a:lnTo>
                <a:lnTo>
                  <a:pt x="11480" y="17868"/>
                </a:lnTo>
                <a:lnTo>
                  <a:pt x="12915" y="18161"/>
                </a:lnTo>
                <a:lnTo>
                  <a:pt x="12108" y="18577"/>
                </a:lnTo>
                <a:lnTo>
                  <a:pt x="12675" y="18775"/>
                </a:lnTo>
                <a:lnTo>
                  <a:pt x="13677" y="18605"/>
                </a:lnTo>
                <a:lnTo>
                  <a:pt x="15290" y="16326"/>
                </a:lnTo>
                <a:close/>
              </a:path>
              <a:path w="172720" h="26035">
                <a:moveTo>
                  <a:pt x="5834" y="17958"/>
                </a:moveTo>
                <a:lnTo>
                  <a:pt x="7148" y="18577"/>
                </a:lnTo>
                <a:lnTo>
                  <a:pt x="6622" y="18205"/>
                </a:lnTo>
                <a:lnTo>
                  <a:pt x="5834" y="17958"/>
                </a:lnTo>
                <a:close/>
              </a:path>
              <a:path w="172720" h="26035">
                <a:moveTo>
                  <a:pt x="5779" y="17609"/>
                </a:moveTo>
                <a:lnTo>
                  <a:pt x="6622" y="18205"/>
                </a:lnTo>
                <a:lnTo>
                  <a:pt x="7289" y="18414"/>
                </a:lnTo>
                <a:lnTo>
                  <a:pt x="5779" y="17609"/>
                </a:lnTo>
                <a:close/>
              </a:path>
              <a:path w="172720" h="26035">
                <a:moveTo>
                  <a:pt x="2892" y="15566"/>
                </a:moveTo>
                <a:lnTo>
                  <a:pt x="3327" y="16776"/>
                </a:lnTo>
                <a:lnTo>
                  <a:pt x="5834" y="17958"/>
                </a:lnTo>
                <a:lnTo>
                  <a:pt x="6622" y="18205"/>
                </a:lnTo>
                <a:lnTo>
                  <a:pt x="5717" y="17576"/>
                </a:lnTo>
                <a:lnTo>
                  <a:pt x="5575" y="17500"/>
                </a:lnTo>
                <a:lnTo>
                  <a:pt x="4601" y="16776"/>
                </a:lnTo>
                <a:lnTo>
                  <a:pt x="2892" y="15566"/>
                </a:lnTo>
                <a:close/>
              </a:path>
              <a:path w="172720" h="26035">
                <a:moveTo>
                  <a:pt x="1444" y="14540"/>
                </a:moveTo>
                <a:lnTo>
                  <a:pt x="2717" y="16979"/>
                </a:lnTo>
                <a:lnTo>
                  <a:pt x="5834" y="17958"/>
                </a:lnTo>
                <a:lnTo>
                  <a:pt x="3327" y="16776"/>
                </a:lnTo>
                <a:lnTo>
                  <a:pt x="2892" y="15566"/>
                </a:lnTo>
                <a:lnTo>
                  <a:pt x="1444" y="14540"/>
                </a:lnTo>
                <a:close/>
              </a:path>
              <a:path w="172720" h="26035">
                <a:moveTo>
                  <a:pt x="4673" y="16827"/>
                </a:moveTo>
                <a:lnTo>
                  <a:pt x="5575" y="17500"/>
                </a:lnTo>
                <a:lnTo>
                  <a:pt x="5779" y="17609"/>
                </a:lnTo>
                <a:lnTo>
                  <a:pt x="4673" y="16827"/>
                </a:lnTo>
                <a:close/>
              </a:path>
              <a:path w="172720" h="26035">
                <a:moveTo>
                  <a:pt x="14233" y="3055"/>
                </a:moveTo>
                <a:lnTo>
                  <a:pt x="14368" y="3166"/>
                </a:lnTo>
                <a:lnTo>
                  <a:pt x="15240" y="4013"/>
                </a:lnTo>
                <a:lnTo>
                  <a:pt x="17564" y="9131"/>
                </a:lnTo>
                <a:lnTo>
                  <a:pt x="16776" y="13220"/>
                </a:lnTo>
                <a:lnTo>
                  <a:pt x="11813" y="17576"/>
                </a:lnTo>
                <a:lnTo>
                  <a:pt x="15290" y="16326"/>
                </a:lnTo>
                <a:lnTo>
                  <a:pt x="17976" y="12530"/>
                </a:lnTo>
                <a:lnTo>
                  <a:pt x="18528" y="11359"/>
                </a:lnTo>
                <a:lnTo>
                  <a:pt x="18463" y="11049"/>
                </a:lnTo>
                <a:lnTo>
                  <a:pt x="16052" y="4342"/>
                </a:lnTo>
                <a:lnTo>
                  <a:pt x="14233" y="3055"/>
                </a:lnTo>
                <a:close/>
              </a:path>
              <a:path w="172720" h="26035">
                <a:moveTo>
                  <a:pt x="6692" y="2222"/>
                </a:moveTo>
                <a:lnTo>
                  <a:pt x="4067" y="3166"/>
                </a:lnTo>
                <a:lnTo>
                  <a:pt x="2125" y="5911"/>
                </a:lnTo>
                <a:lnTo>
                  <a:pt x="864" y="9927"/>
                </a:lnTo>
                <a:lnTo>
                  <a:pt x="2892" y="15566"/>
                </a:lnTo>
                <a:lnTo>
                  <a:pt x="4673" y="16827"/>
                </a:lnTo>
                <a:lnTo>
                  <a:pt x="3632" y="15836"/>
                </a:lnTo>
                <a:lnTo>
                  <a:pt x="1257" y="10629"/>
                </a:lnTo>
                <a:lnTo>
                  <a:pt x="6692" y="2222"/>
                </a:lnTo>
                <a:close/>
              </a:path>
              <a:path w="172720" h="26035">
                <a:moveTo>
                  <a:pt x="17976" y="12530"/>
                </a:moveTo>
                <a:lnTo>
                  <a:pt x="15290" y="16326"/>
                </a:lnTo>
                <a:lnTo>
                  <a:pt x="16370" y="15938"/>
                </a:lnTo>
                <a:lnTo>
                  <a:pt x="17976" y="12530"/>
                </a:lnTo>
                <a:close/>
              </a:path>
              <a:path w="172720" h="26035">
                <a:moveTo>
                  <a:pt x="864" y="9927"/>
                </a:moveTo>
                <a:lnTo>
                  <a:pt x="512" y="11049"/>
                </a:lnTo>
                <a:lnTo>
                  <a:pt x="505" y="11889"/>
                </a:lnTo>
                <a:lnTo>
                  <a:pt x="720" y="13154"/>
                </a:lnTo>
                <a:lnTo>
                  <a:pt x="1444" y="14540"/>
                </a:lnTo>
                <a:lnTo>
                  <a:pt x="2892" y="15566"/>
                </a:lnTo>
                <a:lnTo>
                  <a:pt x="864" y="9927"/>
                </a:lnTo>
                <a:close/>
              </a:path>
              <a:path w="172720" h="26035">
                <a:moveTo>
                  <a:pt x="720" y="13154"/>
                </a:moveTo>
                <a:lnTo>
                  <a:pt x="888" y="14147"/>
                </a:lnTo>
                <a:lnTo>
                  <a:pt x="1444" y="14540"/>
                </a:lnTo>
                <a:lnTo>
                  <a:pt x="720" y="13154"/>
                </a:lnTo>
                <a:close/>
              </a:path>
              <a:path w="172720" h="26035">
                <a:moveTo>
                  <a:pt x="415" y="11359"/>
                </a:moveTo>
                <a:lnTo>
                  <a:pt x="177" y="12115"/>
                </a:lnTo>
                <a:lnTo>
                  <a:pt x="720" y="13154"/>
                </a:lnTo>
                <a:lnTo>
                  <a:pt x="415" y="11359"/>
                </a:lnTo>
                <a:close/>
              </a:path>
              <a:path w="172720" h="26035">
                <a:moveTo>
                  <a:pt x="16052" y="4342"/>
                </a:moveTo>
                <a:lnTo>
                  <a:pt x="18463" y="11049"/>
                </a:lnTo>
                <a:lnTo>
                  <a:pt x="18528" y="11359"/>
                </a:lnTo>
                <a:lnTo>
                  <a:pt x="17976" y="12530"/>
                </a:lnTo>
                <a:lnTo>
                  <a:pt x="18429" y="11889"/>
                </a:lnTo>
                <a:lnTo>
                  <a:pt x="18825" y="10629"/>
                </a:lnTo>
                <a:lnTo>
                  <a:pt x="18833" y="9927"/>
                </a:lnTo>
                <a:lnTo>
                  <a:pt x="18135" y="5816"/>
                </a:lnTo>
                <a:lnTo>
                  <a:pt x="16052" y="4342"/>
                </a:lnTo>
                <a:close/>
              </a:path>
              <a:path w="172720" h="26035">
                <a:moveTo>
                  <a:pt x="18908" y="10366"/>
                </a:moveTo>
                <a:lnTo>
                  <a:pt x="18429" y="11889"/>
                </a:lnTo>
                <a:lnTo>
                  <a:pt x="18844" y="11302"/>
                </a:lnTo>
                <a:lnTo>
                  <a:pt x="18908" y="10366"/>
                </a:lnTo>
                <a:close/>
              </a:path>
              <a:path w="172720" h="26035">
                <a:moveTo>
                  <a:pt x="332" y="8445"/>
                </a:moveTo>
                <a:lnTo>
                  <a:pt x="0" y="8915"/>
                </a:lnTo>
                <a:lnTo>
                  <a:pt x="415" y="11359"/>
                </a:lnTo>
                <a:lnTo>
                  <a:pt x="864" y="9927"/>
                </a:lnTo>
                <a:lnTo>
                  <a:pt x="332" y="8445"/>
                </a:lnTo>
                <a:close/>
              </a:path>
              <a:path w="172720" h="26035">
                <a:moveTo>
                  <a:pt x="15133" y="2707"/>
                </a:moveTo>
                <a:lnTo>
                  <a:pt x="15532" y="2895"/>
                </a:lnTo>
                <a:lnTo>
                  <a:pt x="16052" y="4342"/>
                </a:lnTo>
                <a:lnTo>
                  <a:pt x="18135" y="5816"/>
                </a:lnTo>
                <a:lnTo>
                  <a:pt x="18908" y="10366"/>
                </a:lnTo>
                <a:lnTo>
                  <a:pt x="19512" y="8445"/>
                </a:lnTo>
                <a:lnTo>
                  <a:pt x="19489" y="7975"/>
                </a:lnTo>
                <a:lnTo>
                  <a:pt x="17056" y="3314"/>
                </a:lnTo>
                <a:lnTo>
                  <a:pt x="15133" y="2707"/>
                </a:lnTo>
                <a:close/>
              </a:path>
              <a:path w="172720" h="26035">
                <a:moveTo>
                  <a:pt x="2125" y="5911"/>
                </a:moveTo>
                <a:lnTo>
                  <a:pt x="332" y="8445"/>
                </a:lnTo>
                <a:lnTo>
                  <a:pt x="864" y="9927"/>
                </a:lnTo>
                <a:lnTo>
                  <a:pt x="2125" y="5911"/>
                </a:lnTo>
                <a:close/>
              </a:path>
              <a:path w="172720" h="26035">
                <a:moveTo>
                  <a:pt x="2849" y="3604"/>
                </a:moveTo>
                <a:lnTo>
                  <a:pt x="2489" y="3733"/>
                </a:lnTo>
                <a:lnTo>
                  <a:pt x="394" y="8178"/>
                </a:lnTo>
                <a:lnTo>
                  <a:pt x="332" y="8445"/>
                </a:lnTo>
                <a:lnTo>
                  <a:pt x="2125" y="5911"/>
                </a:lnTo>
                <a:lnTo>
                  <a:pt x="2849" y="3604"/>
                </a:lnTo>
                <a:close/>
              </a:path>
              <a:path w="172720" h="26035">
                <a:moveTo>
                  <a:pt x="4067" y="3166"/>
                </a:moveTo>
                <a:lnTo>
                  <a:pt x="2849" y="3604"/>
                </a:lnTo>
                <a:lnTo>
                  <a:pt x="2125" y="5911"/>
                </a:lnTo>
                <a:lnTo>
                  <a:pt x="4067" y="3166"/>
                </a:lnTo>
                <a:close/>
              </a:path>
              <a:path w="172720" h="26035">
                <a:moveTo>
                  <a:pt x="12719" y="1945"/>
                </a:moveTo>
                <a:lnTo>
                  <a:pt x="13400" y="2452"/>
                </a:lnTo>
                <a:lnTo>
                  <a:pt x="13601" y="2565"/>
                </a:lnTo>
                <a:lnTo>
                  <a:pt x="14389" y="3166"/>
                </a:lnTo>
                <a:lnTo>
                  <a:pt x="16052" y="4342"/>
                </a:lnTo>
                <a:lnTo>
                  <a:pt x="15532" y="2895"/>
                </a:lnTo>
                <a:lnTo>
                  <a:pt x="15125" y="2705"/>
                </a:lnTo>
                <a:lnTo>
                  <a:pt x="12719" y="1945"/>
                </a:lnTo>
                <a:close/>
              </a:path>
              <a:path w="172720" h="26035">
                <a:moveTo>
                  <a:pt x="4880" y="2017"/>
                </a:moveTo>
                <a:lnTo>
                  <a:pt x="3048" y="2971"/>
                </a:lnTo>
                <a:lnTo>
                  <a:pt x="2849" y="3604"/>
                </a:lnTo>
                <a:lnTo>
                  <a:pt x="4067" y="3166"/>
                </a:lnTo>
                <a:lnTo>
                  <a:pt x="4880" y="2017"/>
                </a:lnTo>
                <a:close/>
              </a:path>
              <a:path w="172720" h="26035">
                <a:moveTo>
                  <a:pt x="8931" y="749"/>
                </a:moveTo>
                <a:lnTo>
                  <a:pt x="6531" y="1157"/>
                </a:lnTo>
                <a:lnTo>
                  <a:pt x="4974" y="1968"/>
                </a:lnTo>
                <a:lnTo>
                  <a:pt x="4067" y="3166"/>
                </a:lnTo>
                <a:lnTo>
                  <a:pt x="7637" y="1826"/>
                </a:lnTo>
                <a:lnTo>
                  <a:pt x="9512" y="1041"/>
                </a:lnTo>
                <a:lnTo>
                  <a:pt x="9768" y="1014"/>
                </a:lnTo>
                <a:lnTo>
                  <a:pt x="8931" y="749"/>
                </a:lnTo>
                <a:close/>
              </a:path>
              <a:path w="172720" h="26035">
                <a:moveTo>
                  <a:pt x="13309" y="2401"/>
                </a:moveTo>
                <a:lnTo>
                  <a:pt x="14233" y="3055"/>
                </a:lnTo>
                <a:lnTo>
                  <a:pt x="13601" y="2565"/>
                </a:lnTo>
                <a:lnTo>
                  <a:pt x="13309" y="2401"/>
                </a:lnTo>
                <a:close/>
              </a:path>
              <a:path w="172720" h="26035">
                <a:moveTo>
                  <a:pt x="12556" y="1493"/>
                </a:moveTo>
                <a:lnTo>
                  <a:pt x="12598" y="1727"/>
                </a:lnTo>
                <a:lnTo>
                  <a:pt x="12702" y="1914"/>
                </a:lnTo>
                <a:lnTo>
                  <a:pt x="15133" y="2707"/>
                </a:lnTo>
                <a:lnTo>
                  <a:pt x="12556" y="1493"/>
                </a:lnTo>
                <a:close/>
              </a:path>
              <a:path w="172720" h="26035">
                <a:moveTo>
                  <a:pt x="146533" y="838"/>
                </a:moveTo>
                <a:lnTo>
                  <a:pt x="140042" y="838"/>
                </a:lnTo>
                <a:lnTo>
                  <a:pt x="147676" y="2452"/>
                </a:lnTo>
                <a:lnTo>
                  <a:pt x="148646" y="2705"/>
                </a:lnTo>
                <a:lnTo>
                  <a:pt x="146533" y="838"/>
                </a:lnTo>
                <a:close/>
              </a:path>
              <a:path w="172720" h="26035">
                <a:moveTo>
                  <a:pt x="12706" y="1974"/>
                </a:moveTo>
                <a:lnTo>
                  <a:pt x="13309" y="2401"/>
                </a:lnTo>
                <a:lnTo>
                  <a:pt x="12706" y="1974"/>
                </a:lnTo>
                <a:close/>
              </a:path>
              <a:path w="172720" h="26035">
                <a:moveTo>
                  <a:pt x="132081" y="1958"/>
                </a:moveTo>
                <a:lnTo>
                  <a:pt x="129011" y="2094"/>
                </a:lnTo>
                <a:lnTo>
                  <a:pt x="131775" y="2305"/>
                </a:lnTo>
                <a:lnTo>
                  <a:pt x="132081" y="1958"/>
                </a:lnTo>
                <a:close/>
              </a:path>
              <a:path w="172720" h="26035">
                <a:moveTo>
                  <a:pt x="9768" y="1014"/>
                </a:moveTo>
                <a:lnTo>
                  <a:pt x="9512" y="1041"/>
                </a:lnTo>
                <a:lnTo>
                  <a:pt x="6692" y="2222"/>
                </a:lnTo>
                <a:lnTo>
                  <a:pt x="9801" y="1104"/>
                </a:lnTo>
                <a:close/>
              </a:path>
              <a:path w="172720" h="26035">
                <a:moveTo>
                  <a:pt x="122226" y="1473"/>
                </a:moveTo>
                <a:lnTo>
                  <a:pt x="120840" y="1473"/>
                </a:lnTo>
                <a:lnTo>
                  <a:pt x="129011" y="2094"/>
                </a:lnTo>
                <a:lnTo>
                  <a:pt x="129944" y="2043"/>
                </a:lnTo>
                <a:lnTo>
                  <a:pt x="126679" y="1914"/>
                </a:lnTo>
                <a:lnTo>
                  <a:pt x="123723" y="1650"/>
                </a:lnTo>
                <a:lnTo>
                  <a:pt x="122226" y="1473"/>
                </a:lnTo>
                <a:close/>
              </a:path>
              <a:path w="172720" h="26035">
                <a:moveTo>
                  <a:pt x="129944" y="2043"/>
                </a:moveTo>
                <a:close/>
              </a:path>
              <a:path w="172720" h="26035">
                <a:moveTo>
                  <a:pt x="132112" y="1923"/>
                </a:moveTo>
                <a:lnTo>
                  <a:pt x="129944" y="2043"/>
                </a:lnTo>
                <a:lnTo>
                  <a:pt x="132081" y="1958"/>
                </a:lnTo>
                <a:close/>
              </a:path>
              <a:path w="172720" h="26035">
                <a:moveTo>
                  <a:pt x="6531" y="1157"/>
                </a:moveTo>
                <a:lnTo>
                  <a:pt x="5346" y="1358"/>
                </a:lnTo>
                <a:lnTo>
                  <a:pt x="4880" y="2017"/>
                </a:lnTo>
                <a:lnTo>
                  <a:pt x="6531" y="1157"/>
                </a:lnTo>
                <a:close/>
              </a:path>
              <a:path w="172720" h="26035">
                <a:moveTo>
                  <a:pt x="133856" y="1826"/>
                </a:moveTo>
                <a:lnTo>
                  <a:pt x="132112" y="1923"/>
                </a:lnTo>
                <a:lnTo>
                  <a:pt x="133856" y="1826"/>
                </a:lnTo>
                <a:close/>
              </a:path>
              <a:path w="172720" h="26035">
                <a:moveTo>
                  <a:pt x="11212" y="859"/>
                </a:moveTo>
                <a:lnTo>
                  <a:pt x="12620" y="1914"/>
                </a:lnTo>
                <a:lnTo>
                  <a:pt x="12598" y="1727"/>
                </a:lnTo>
                <a:lnTo>
                  <a:pt x="12486" y="1460"/>
                </a:lnTo>
                <a:lnTo>
                  <a:pt x="11212" y="859"/>
                </a:lnTo>
                <a:close/>
              </a:path>
              <a:path w="172720" h="26035">
                <a:moveTo>
                  <a:pt x="146088" y="444"/>
                </a:moveTo>
                <a:lnTo>
                  <a:pt x="132689" y="1269"/>
                </a:lnTo>
                <a:lnTo>
                  <a:pt x="132112" y="1923"/>
                </a:lnTo>
                <a:lnTo>
                  <a:pt x="133856" y="1826"/>
                </a:lnTo>
                <a:lnTo>
                  <a:pt x="135805" y="1460"/>
                </a:lnTo>
                <a:lnTo>
                  <a:pt x="137096" y="1181"/>
                </a:lnTo>
                <a:lnTo>
                  <a:pt x="140042" y="838"/>
                </a:lnTo>
                <a:lnTo>
                  <a:pt x="146533" y="838"/>
                </a:lnTo>
                <a:lnTo>
                  <a:pt x="146088" y="444"/>
                </a:lnTo>
                <a:close/>
              </a:path>
              <a:path w="172720" h="26035">
                <a:moveTo>
                  <a:pt x="11141" y="867"/>
                </a:moveTo>
                <a:lnTo>
                  <a:pt x="10174" y="970"/>
                </a:lnTo>
                <a:lnTo>
                  <a:pt x="10016" y="1092"/>
                </a:lnTo>
                <a:lnTo>
                  <a:pt x="12620" y="1914"/>
                </a:lnTo>
                <a:lnTo>
                  <a:pt x="11141" y="867"/>
                </a:lnTo>
                <a:close/>
              </a:path>
              <a:path w="172720" h="26035">
                <a:moveTo>
                  <a:pt x="140042" y="838"/>
                </a:moveTo>
                <a:lnTo>
                  <a:pt x="137096" y="1181"/>
                </a:lnTo>
                <a:lnTo>
                  <a:pt x="135394" y="1549"/>
                </a:lnTo>
                <a:lnTo>
                  <a:pt x="133856" y="1826"/>
                </a:lnTo>
                <a:lnTo>
                  <a:pt x="140474" y="1460"/>
                </a:lnTo>
                <a:lnTo>
                  <a:pt x="142985" y="1460"/>
                </a:lnTo>
                <a:lnTo>
                  <a:pt x="140042" y="838"/>
                </a:lnTo>
                <a:close/>
              </a:path>
              <a:path w="172720" h="26035">
                <a:moveTo>
                  <a:pt x="14389" y="520"/>
                </a:moveTo>
                <a:lnTo>
                  <a:pt x="11212" y="859"/>
                </a:lnTo>
                <a:lnTo>
                  <a:pt x="12556" y="1493"/>
                </a:lnTo>
                <a:lnTo>
                  <a:pt x="14262" y="1219"/>
                </a:lnTo>
                <a:lnTo>
                  <a:pt x="16979" y="921"/>
                </a:lnTo>
                <a:lnTo>
                  <a:pt x="14389" y="520"/>
                </a:lnTo>
                <a:close/>
              </a:path>
              <a:path w="172720" h="26035">
                <a:moveTo>
                  <a:pt x="7924" y="431"/>
                </a:moveTo>
                <a:lnTo>
                  <a:pt x="6531" y="1157"/>
                </a:lnTo>
                <a:lnTo>
                  <a:pt x="8931" y="749"/>
                </a:lnTo>
                <a:lnTo>
                  <a:pt x="7924" y="431"/>
                </a:lnTo>
                <a:close/>
              </a:path>
              <a:path w="172720" h="26035">
                <a:moveTo>
                  <a:pt x="10174" y="970"/>
                </a:moveTo>
                <a:lnTo>
                  <a:pt x="9768" y="1014"/>
                </a:lnTo>
                <a:lnTo>
                  <a:pt x="9920" y="1061"/>
                </a:lnTo>
                <a:lnTo>
                  <a:pt x="10174" y="970"/>
                </a:lnTo>
                <a:close/>
              </a:path>
              <a:path w="172720" h="26035">
                <a:moveTo>
                  <a:pt x="10579" y="469"/>
                </a:moveTo>
                <a:lnTo>
                  <a:pt x="9158" y="711"/>
                </a:lnTo>
                <a:lnTo>
                  <a:pt x="9768" y="1014"/>
                </a:lnTo>
                <a:lnTo>
                  <a:pt x="10174" y="970"/>
                </a:lnTo>
                <a:lnTo>
                  <a:pt x="10920" y="711"/>
                </a:lnTo>
                <a:lnTo>
                  <a:pt x="10579" y="469"/>
                </a:lnTo>
                <a:close/>
              </a:path>
              <a:path w="172720" h="26035">
                <a:moveTo>
                  <a:pt x="10896" y="711"/>
                </a:moveTo>
                <a:lnTo>
                  <a:pt x="10174" y="970"/>
                </a:lnTo>
                <a:lnTo>
                  <a:pt x="11141" y="867"/>
                </a:lnTo>
                <a:lnTo>
                  <a:pt x="10896" y="711"/>
                </a:lnTo>
                <a:close/>
              </a:path>
              <a:path w="172720" h="26035">
                <a:moveTo>
                  <a:pt x="10967" y="744"/>
                </a:moveTo>
                <a:lnTo>
                  <a:pt x="11141" y="867"/>
                </a:lnTo>
                <a:lnTo>
                  <a:pt x="10967" y="744"/>
                </a:lnTo>
                <a:close/>
              </a:path>
              <a:path w="172720" h="26035">
                <a:moveTo>
                  <a:pt x="10920" y="711"/>
                </a:moveTo>
                <a:close/>
              </a:path>
              <a:path w="172720" h="26035">
                <a:moveTo>
                  <a:pt x="77990" y="0"/>
                </a:moveTo>
                <a:lnTo>
                  <a:pt x="69609" y="195"/>
                </a:lnTo>
                <a:lnTo>
                  <a:pt x="60221" y="220"/>
                </a:lnTo>
                <a:lnTo>
                  <a:pt x="101471" y="220"/>
                </a:lnTo>
                <a:lnTo>
                  <a:pt x="95440" y="95"/>
                </a:lnTo>
                <a:lnTo>
                  <a:pt x="77990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993538" y="4417491"/>
            <a:ext cx="428574" cy="12228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983378" y="5215033"/>
            <a:ext cx="319405" cy="0"/>
          </a:xfrm>
          <a:custGeom>
            <a:avLst/>
            <a:gdLst/>
            <a:ahLst/>
            <a:cxnLst/>
            <a:rect l="l" t="t" r="r" b="b"/>
            <a:pathLst>
              <a:path w="319404" h="0">
                <a:moveTo>
                  <a:pt x="0" y="0"/>
                </a:moveTo>
                <a:lnTo>
                  <a:pt x="319036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815289" y="4618152"/>
            <a:ext cx="208883" cy="293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684966" y="5173484"/>
            <a:ext cx="193040" cy="24765"/>
          </a:xfrm>
          <a:custGeom>
            <a:avLst/>
            <a:gdLst/>
            <a:ahLst/>
            <a:cxnLst/>
            <a:rect l="l" t="t" r="r" b="b"/>
            <a:pathLst>
              <a:path w="193039" h="24764">
                <a:moveTo>
                  <a:pt x="187350" y="0"/>
                </a:moveTo>
                <a:lnTo>
                  <a:pt x="5486" y="0"/>
                </a:lnTo>
                <a:lnTo>
                  <a:pt x="0" y="5486"/>
                </a:lnTo>
                <a:lnTo>
                  <a:pt x="0" y="19011"/>
                </a:lnTo>
                <a:lnTo>
                  <a:pt x="5486" y="24498"/>
                </a:lnTo>
                <a:lnTo>
                  <a:pt x="187350" y="24498"/>
                </a:lnTo>
                <a:lnTo>
                  <a:pt x="192824" y="19011"/>
                </a:lnTo>
                <a:lnTo>
                  <a:pt x="192824" y="5486"/>
                </a:lnTo>
                <a:lnTo>
                  <a:pt x="187350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933888" y="4813408"/>
            <a:ext cx="645795" cy="0"/>
          </a:xfrm>
          <a:custGeom>
            <a:avLst/>
            <a:gdLst/>
            <a:ahLst/>
            <a:cxnLst/>
            <a:rect l="l" t="t" r="r" b="b"/>
            <a:pathLst>
              <a:path w="645795" h="0">
                <a:moveTo>
                  <a:pt x="0" y="0"/>
                </a:moveTo>
                <a:lnTo>
                  <a:pt x="645553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046588" y="4955826"/>
            <a:ext cx="525145" cy="0"/>
          </a:xfrm>
          <a:custGeom>
            <a:avLst/>
            <a:gdLst/>
            <a:ahLst/>
            <a:cxnLst/>
            <a:rect l="l" t="t" r="r" b="b"/>
            <a:pathLst>
              <a:path w="525145" h="0">
                <a:moveTo>
                  <a:pt x="0" y="0"/>
                </a:moveTo>
                <a:lnTo>
                  <a:pt x="524840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945688" y="4786858"/>
            <a:ext cx="699503" cy="12983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982140" y="4638926"/>
            <a:ext cx="133461" cy="7086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401479" y="4632960"/>
            <a:ext cx="167106" cy="546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458161" y="4764938"/>
            <a:ext cx="304165" cy="0"/>
          </a:xfrm>
          <a:custGeom>
            <a:avLst/>
            <a:gdLst/>
            <a:ahLst/>
            <a:cxnLst/>
            <a:rect l="l" t="t" r="r" b="b"/>
            <a:pathLst>
              <a:path w="304164" h="0">
                <a:moveTo>
                  <a:pt x="0" y="0"/>
                </a:moveTo>
                <a:lnTo>
                  <a:pt x="303872" y="0"/>
                </a:lnTo>
              </a:path>
            </a:pathLst>
          </a:custGeom>
          <a:ln w="2448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942295" y="5311610"/>
            <a:ext cx="815060" cy="14507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6088280" y="3501517"/>
            <a:ext cx="534680" cy="11756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6154102" y="3690887"/>
            <a:ext cx="236854" cy="24765"/>
          </a:xfrm>
          <a:custGeom>
            <a:avLst/>
            <a:gdLst/>
            <a:ahLst/>
            <a:cxnLst/>
            <a:rect l="l" t="t" r="r" b="b"/>
            <a:pathLst>
              <a:path w="236854" h="24764">
                <a:moveTo>
                  <a:pt x="231203" y="0"/>
                </a:moveTo>
                <a:lnTo>
                  <a:pt x="5473" y="0"/>
                </a:lnTo>
                <a:lnTo>
                  <a:pt x="0" y="5486"/>
                </a:lnTo>
                <a:lnTo>
                  <a:pt x="0" y="19011"/>
                </a:lnTo>
                <a:lnTo>
                  <a:pt x="5473" y="24498"/>
                </a:lnTo>
                <a:lnTo>
                  <a:pt x="231203" y="24498"/>
                </a:lnTo>
                <a:lnTo>
                  <a:pt x="236689" y="19011"/>
                </a:lnTo>
                <a:lnTo>
                  <a:pt x="236689" y="5486"/>
                </a:lnTo>
                <a:lnTo>
                  <a:pt x="231203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6199809" y="3752355"/>
            <a:ext cx="334645" cy="0"/>
          </a:xfrm>
          <a:custGeom>
            <a:avLst/>
            <a:gdLst/>
            <a:ahLst/>
            <a:cxnLst/>
            <a:rect l="l" t="t" r="r" b="b"/>
            <a:pathLst>
              <a:path w="334645" h="0">
                <a:moveTo>
                  <a:pt x="0" y="0"/>
                </a:moveTo>
                <a:lnTo>
                  <a:pt x="334454" y="0"/>
                </a:lnTo>
              </a:path>
            </a:pathLst>
          </a:custGeom>
          <a:ln w="2448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6190551" y="3807282"/>
            <a:ext cx="363220" cy="0"/>
          </a:xfrm>
          <a:custGeom>
            <a:avLst/>
            <a:gdLst/>
            <a:ahLst/>
            <a:cxnLst/>
            <a:rect l="l" t="t" r="r" b="b"/>
            <a:pathLst>
              <a:path w="363220" h="0">
                <a:moveTo>
                  <a:pt x="0" y="0"/>
                </a:moveTo>
                <a:lnTo>
                  <a:pt x="362661" y="0"/>
                </a:lnTo>
              </a:path>
            </a:pathLst>
          </a:custGeom>
          <a:ln w="2448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689971" y="4060914"/>
            <a:ext cx="250576" cy="3263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295811" y="4066654"/>
            <a:ext cx="243119" cy="2609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513681" y="4185513"/>
            <a:ext cx="561928" cy="12285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695839" y="4177557"/>
            <a:ext cx="261620" cy="0"/>
          </a:xfrm>
          <a:custGeom>
            <a:avLst/>
            <a:gdLst/>
            <a:ahLst/>
            <a:cxnLst/>
            <a:rect l="l" t="t" r="r" b="b"/>
            <a:pathLst>
              <a:path w="261620" h="0">
                <a:moveTo>
                  <a:pt x="0" y="0"/>
                </a:moveTo>
                <a:lnTo>
                  <a:pt x="261442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083164" y="4226516"/>
            <a:ext cx="287655" cy="0"/>
          </a:xfrm>
          <a:custGeom>
            <a:avLst/>
            <a:gdLst/>
            <a:ahLst/>
            <a:cxnLst/>
            <a:rect l="l" t="t" r="r" b="b"/>
            <a:pathLst>
              <a:path w="287654" h="0">
                <a:moveTo>
                  <a:pt x="0" y="0"/>
                </a:moveTo>
                <a:lnTo>
                  <a:pt x="287388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999115" y="4277969"/>
            <a:ext cx="267970" cy="0"/>
          </a:xfrm>
          <a:custGeom>
            <a:avLst/>
            <a:gdLst/>
            <a:ahLst/>
            <a:cxnLst/>
            <a:rect l="l" t="t" r="r" b="b"/>
            <a:pathLst>
              <a:path w="267970" h="0">
                <a:moveTo>
                  <a:pt x="0" y="0"/>
                </a:moveTo>
                <a:lnTo>
                  <a:pt x="267563" y="0"/>
                </a:lnTo>
              </a:path>
            </a:pathLst>
          </a:custGeom>
          <a:ln w="2448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568776" y="4325258"/>
            <a:ext cx="827405" cy="0"/>
          </a:xfrm>
          <a:custGeom>
            <a:avLst/>
            <a:gdLst/>
            <a:ahLst/>
            <a:cxnLst/>
            <a:rect l="l" t="t" r="r" b="b"/>
            <a:pathLst>
              <a:path w="827404" h="0">
                <a:moveTo>
                  <a:pt x="0" y="0"/>
                </a:moveTo>
                <a:lnTo>
                  <a:pt x="827138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2808301" y="4096664"/>
            <a:ext cx="640540" cy="17711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2184412" y="4227862"/>
            <a:ext cx="292735" cy="0"/>
          </a:xfrm>
          <a:custGeom>
            <a:avLst/>
            <a:gdLst/>
            <a:ahLst/>
            <a:cxnLst/>
            <a:rect l="l" t="t" r="r" b="b"/>
            <a:pathLst>
              <a:path w="292735" h="0">
                <a:moveTo>
                  <a:pt x="0" y="0"/>
                </a:moveTo>
                <a:lnTo>
                  <a:pt x="292188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2413301" y="4160075"/>
            <a:ext cx="289560" cy="27940"/>
          </a:xfrm>
          <a:custGeom>
            <a:avLst/>
            <a:gdLst/>
            <a:ahLst/>
            <a:cxnLst/>
            <a:rect l="l" t="t" r="r" b="b"/>
            <a:pathLst>
              <a:path w="289560" h="27939">
                <a:moveTo>
                  <a:pt x="255023" y="22529"/>
                </a:moveTo>
                <a:lnTo>
                  <a:pt x="256018" y="24608"/>
                </a:lnTo>
                <a:lnTo>
                  <a:pt x="256581" y="24637"/>
                </a:lnTo>
                <a:lnTo>
                  <a:pt x="256032" y="24637"/>
                </a:lnTo>
                <a:lnTo>
                  <a:pt x="256276" y="25146"/>
                </a:lnTo>
                <a:lnTo>
                  <a:pt x="263527" y="27686"/>
                </a:lnTo>
                <a:lnTo>
                  <a:pt x="264904" y="27050"/>
                </a:lnTo>
                <a:lnTo>
                  <a:pt x="262207" y="27050"/>
                </a:lnTo>
                <a:lnTo>
                  <a:pt x="260949" y="26335"/>
                </a:lnTo>
                <a:lnTo>
                  <a:pt x="260695" y="26288"/>
                </a:lnTo>
                <a:lnTo>
                  <a:pt x="258486" y="25400"/>
                </a:lnTo>
                <a:lnTo>
                  <a:pt x="257279" y="24637"/>
                </a:lnTo>
                <a:lnTo>
                  <a:pt x="256581" y="24637"/>
                </a:lnTo>
                <a:lnTo>
                  <a:pt x="256018" y="24608"/>
                </a:lnTo>
                <a:lnTo>
                  <a:pt x="257242" y="24608"/>
                </a:lnTo>
                <a:lnTo>
                  <a:pt x="255679" y="23368"/>
                </a:lnTo>
                <a:lnTo>
                  <a:pt x="255506" y="23212"/>
                </a:lnTo>
                <a:lnTo>
                  <a:pt x="255381" y="22987"/>
                </a:lnTo>
                <a:lnTo>
                  <a:pt x="255023" y="22529"/>
                </a:lnTo>
                <a:close/>
              </a:path>
              <a:path w="289560" h="27939">
                <a:moveTo>
                  <a:pt x="260949" y="26335"/>
                </a:moveTo>
                <a:lnTo>
                  <a:pt x="262207" y="27050"/>
                </a:lnTo>
                <a:lnTo>
                  <a:pt x="264119" y="26523"/>
                </a:lnTo>
                <a:lnTo>
                  <a:pt x="261394" y="26415"/>
                </a:lnTo>
                <a:lnTo>
                  <a:pt x="260949" y="26335"/>
                </a:lnTo>
                <a:close/>
              </a:path>
              <a:path w="289560" h="27939">
                <a:moveTo>
                  <a:pt x="264119" y="26523"/>
                </a:moveTo>
                <a:lnTo>
                  <a:pt x="262207" y="27050"/>
                </a:lnTo>
                <a:lnTo>
                  <a:pt x="264904" y="27050"/>
                </a:lnTo>
                <a:lnTo>
                  <a:pt x="265895" y="26594"/>
                </a:lnTo>
                <a:lnTo>
                  <a:pt x="264119" y="26523"/>
                </a:lnTo>
                <a:close/>
              </a:path>
              <a:path w="289560" h="27939">
                <a:moveTo>
                  <a:pt x="268646" y="25886"/>
                </a:moveTo>
                <a:lnTo>
                  <a:pt x="267261" y="26035"/>
                </a:lnTo>
                <a:lnTo>
                  <a:pt x="267107" y="26035"/>
                </a:lnTo>
                <a:lnTo>
                  <a:pt x="265895" y="26594"/>
                </a:lnTo>
                <a:lnTo>
                  <a:pt x="267807" y="26670"/>
                </a:lnTo>
                <a:lnTo>
                  <a:pt x="269357" y="26415"/>
                </a:lnTo>
                <a:lnTo>
                  <a:pt x="270106" y="26162"/>
                </a:lnTo>
                <a:lnTo>
                  <a:pt x="269319" y="26162"/>
                </a:lnTo>
                <a:lnTo>
                  <a:pt x="268646" y="26035"/>
                </a:lnTo>
                <a:lnTo>
                  <a:pt x="267261" y="26035"/>
                </a:lnTo>
                <a:lnTo>
                  <a:pt x="268646" y="25989"/>
                </a:lnTo>
                <a:close/>
              </a:path>
              <a:path w="289560" h="27939">
                <a:moveTo>
                  <a:pt x="267050" y="25862"/>
                </a:moveTo>
                <a:lnTo>
                  <a:pt x="266497" y="25868"/>
                </a:lnTo>
                <a:lnTo>
                  <a:pt x="264119" y="26523"/>
                </a:lnTo>
                <a:lnTo>
                  <a:pt x="265895" y="26594"/>
                </a:lnTo>
                <a:lnTo>
                  <a:pt x="267107" y="26035"/>
                </a:lnTo>
                <a:lnTo>
                  <a:pt x="267050" y="25862"/>
                </a:lnTo>
                <a:close/>
              </a:path>
              <a:path w="289560" h="27939">
                <a:moveTo>
                  <a:pt x="257902" y="3595"/>
                </a:moveTo>
                <a:lnTo>
                  <a:pt x="255158" y="5714"/>
                </a:lnTo>
                <a:lnTo>
                  <a:pt x="253126" y="8636"/>
                </a:lnTo>
                <a:lnTo>
                  <a:pt x="252503" y="10033"/>
                </a:lnTo>
                <a:lnTo>
                  <a:pt x="252382" y="11992"/>
                </a:lnTo>
                <a:lnTo>
                  <a:pt x="255439" y="22972"/>
                </a:lnTo>
                <a:lnTo>
                  <a:pt x="264119" y="26523"/>
                </a:lnTo>
                <a:lnTo>
                  <a:pt x="265432" y="26162"/>
                </a:lnTo>
                <a:lnTo>
                  <a:pt x="262918" y="26162"/>
                </a:lnTo>
                <a:lnTo>
                  <a:pt x="257653" y="21010"/>
                </a:lnTo>
                <a:lnTo>
                  <a:pt x="257529" y="11539"/>
                </a:lnTo>
                <a:lnTo>
                  <a:pt x="257632" y="8382"/>
                </a:lnTo>
                <a:lnTo>
                  <a:pt x="262039" y="3884"/>
                </a:lnTo>
                <a:lnTo>
                  <a:pt x="259600" y="3679"/>
                </a:lnTo>
                <a:lnTo>
                  <a:pt x="257902" y="3595"/>
                </a:lnTo>
                <a:close/>
              </a:path>
              <a:path w="289560" h="27939">
                <a:moveTo>
                  <a:pt x="255632" y="23308"/>
                </a:moveTo>
                <a:lnTo>
                  <a:pt x="257279" y="24637"/>
                </a:lnTo>
                <a:lnTo>
                  <a:pt x="258486" y="25400"/>
                </a:lnTo>
                <a:lnTo>
                  <a:pt x="260695" y="26288"/>
                </a:lnTo>
                <a:lnTo>
                  <a:pt x="260949" y="26335"/>
                </a:lnTo>
                <a:lnTo>
                  <a:pt x="255632" y="23308"/>
                </a:lnTo>
                <a:close/>
              </a:path>
              <a:path w="289560" h="27939">
                <a:moveTo>
                  <a:pt x="266497" y="25868"/>
                </a:moveTo>
                <a:lnTo>
                  <a:pt x="262659" y="25907"/>
                </a:lnTo>
                <a:lnTo>
                  <a:pt x="262918" y="26162"/>
                </a:lnTo>
                <a:lnTo>
                  <a:pt x="265432" y="26162"/>
                </a:lnTo>
                <a:lnTo>
                  <a:pt x="266497" y="25868"/>
                </a:lnTo>
                <a:close/>
              </a:path>
              <a:path w="289560" h="27939">
                <a:moveTo>
                  <a:pt x="269307" y="25839"/>
                </a:moveTo>
                <a:lnTo>
                  <a:pt x="268646" y="25886"/>
                </a:lnTo>
                <a:lnTo>
                  <a:pt x="268646" y="26035"/>
                </a:lnTo>
                <a:lnTo>
                  <a:pt x="269319" y="26162"/>
                </a:lnTo>
                <a:lnTo>
                  <a:pt x="269307" y="25839"/>
                </a:lnTo>
                <a:close/>
              </a:path>
              <a:path w="289560" h="27939">
                <a:moveTo>
                  <a:pt x="270088" y="25831"/>
                </a:moveTo>
                <a:lnTo>
                  <a:pt x="269307" y="25839"/>
                </a:lnTo>
                <a:lnTo>
                  <a:pt x="269319" y="26162"/>
                </a:lnTo>
                <a:lnTo>
                  <a:pt x="270106" y="26162"/>
                </a:lnTo>
                <a:lnTo>
                  <a:pt x="270088" y="25831"/>
                </a:lnTo>
                <a:close/>
              </a:path>
              <a:path w="289560" h="27939">
                <a:moveTo>
                  <a:pt x="272824" y="25803"/>
                </a:moveTo>
                <a:lnTo>
                  <a:pt x="270088" y="25831"/>
                </a:lnTo>
                <a:lnTo>
                  <a:pt x="270106" y="26162"/>
                </a:lnTo>
                <a:lnTo>
                  <a:pt x="275707" y="26162"/>
                </a:lnTo>
                <a:lnTo>
                  <a:pt x="275966" y="25908"/>
                </a:lnTo>
                <a:lnTo>
                  <a:pt x="273116" y="25908"/>
                </a:lnTo>
                <a:lnTo>
                  <a:pt x="272824" y="25803"/>
                </a:lnTo>
                <a:close/>
              </a:path>
              <a:path w="289560" h="27939">
                <a:moveTo>
                  <a:pt x="268646" y="25846"/>
                </a:moveTo>
                <a:lnTo>
                  <a:pt x="267490" y="25858"/>
                </a:lnTo>
                <a:lnTo>
                  <a:pt x="267261" y="26035"/>
                </a:lnTo>
                <a:lnTo>
                  <a:pt x="268646" y="25886"/>
                </a:lnTo>
                <a:close/>
              </a:path>
              <a:path w="289560" h="27939">
                <a:moveTo>
                  <a:pt x="279255" y="25789"/>
                </a:moveTo>
                <a:lnTo>
                  <a:pt x="278137" y="25812"/>
                </a:lnTo>
                <a:lnTo>
                  <a:pt x="278691" y="26035"/>
                </a:lnTo>
                <a:lnTo>
                  <a:pt x="279255" y="25789"/>
                </a:lnTo>
                <a:close/>
              </a:path>
              <a:path w="289560" h="27939">
                <a:moveTo>
                  <a:pt x="267226" y="25861"/>
                </a:moveTo>
                <a:lnTo>
                  <a:pt x="267050" y="25862"/>
                </a:lnTo>
                <a:lnTo>
                  <a:pt x="267206" y="25989"/>
                </a:lnTo>
                <a:lnTo>
                  <a:pt x="267226" y="25861"/>
                </a:lnTo>
                <a:close/>
              </a:path>
              <a:path w="289560" h="27939">
                <a:moveTo>
                  <a:pt x="257736" y="8275"/>
                </a:moveTo>
                <a:lnTo>
                  <a:pt x="257529" y="11539"/>
                </a:lnTo>
                <a:lnTo>
                  <a:pt x="257653" y="21010"/>
                </a:lnTo>
                <a:lnTo>
                  <a:pt x="262651" y="25908"/>
                </a:lnTo>
                <a:lnTo>
                  <a:pt x="257756" y="21101"/>
                </a:lnTo>
                <a:lnTo>
                  <a:pt x="257736" y="8275"/>
                </a:lnTo>
                <a:close/>
              </a:path>
              <a:path w="289560" h="27939">
                <a:moveTo>
                  <a:pt x="262659" y="25907"/>
                </a:moveTo>
                <a:close/>
              </a:path>
              <a:path w="289560" h="27939">
                <a:moveTo>
                  <a:pt x="267490" y="25858"/>
                </a:moveTo>
                <a:lnTo>
                  <a:pt x="267226" y="25861"/>
                </a:lnTo>
                <a:lnTo>
                  <a:pt x="267383" y="25908"/>
                </a:lnTo>
                <a:close/>
              </a:path>
              <a:path w="289560" h="27939">
                <a:moveTo>
                  <a:pt x="273107" y="25800"/>
                </a:moveTo>
                <a:lnTo>
                  <a:pt x="272903" y="25802"/>
                </a:lnTo>
                <a:lnTo>
                  <a:pt x="273116" y="25908"/>
                </a:lnTo>
                <a:close/>
              </a:path>
              <a:path w="289560" h="27939">
                <a:moveTo>
                  <a:pt x="273114" y="25802"/>
                </a:moveTo>
                <a:lnTo>
                  <a:pt x="273472" y="25908"/>
                </a:lnTo>
                <a:lnTo>
                  <a:pt x="273114" y="25802"/>
                </a:lnTo>
                <a:close/>
              </a:path>
              <a:path w="289560" h="27939">
                <a:moveTo>
                  <a:pt x="273469" y="25796"/>
                </a:moveTo>
                <a:lnTo>
                  <a:pt x="273114" y="25800"/>
                </a:lnTo>
                <a:lnTo>
                  <a:pt x="273472" y="25908"/>
                </a:lnTo>
                <a:close/>
              </a:path>
              <a:path w="289560" h="27939">
                <a:moveTo>
                  <a:pt x="276280" y="25068"/>
                </a:moveTo>
                <a:lnTo>
                  <a:pt x="275643" y="25146"/>
                </a:lnTo>
                <a:lnTo>
                  <a:pt x="275021" y="25781"/>
                </a:lnTo>
                <a:lnTo>
                  <a:pt x="273469" y="25796"/>
                </a:lnTo>
                <a:lnTo>
                  <a:pt x="276019" y="25855"/>
                </a:lnTo>
                <a:lnTo>
                  <a:pt x="276610" y="25276"/>
                </a:lnTo>
                <a:lnTo>
                  <a:pt x="276280" y="25068"/>
                </a:lnTo>
                <a:close/>
              </a:path>
              <a:path w="289560" h="27939">
                <a:moveTo>
                  <a:pt x="276019" y="25855"/>
                </a:moveTo>
                <a:lnTo>
                  <a:pt x="273472" y="25908"/>
                </a:lnTo>
                <a:lnTo>
                  <a:pt x="275966" y="25908"/>
                </a:lnTo>
                <a:close/>
              </a:path>
              <a:path w="289560" h="27939">
                <a:moveTo>
                  <a:pt x="262081" y="3888"/>
                </a:moveTo>
                <a:lnTo>
                  <a:pt x="257757" y="8255"/>
                </a:lnTo>
                <a:lnTo>
                  <a:pt x="257756" y="21101"/>
                </a:lnTo>
                <a:lnTo>
                  <a:pt x="262659" y="25907"/>
                </a:lnTo>
                <a:lnTo>
                  <a:pt x="266497" y="25868"/>
                </a:lnTo>
                <a:lnTo>
                  <a:pt x="266815" y="25781"/>
                </a:lnTo>
                <a:lnTo>
                  <a:pt x="266750" y="25618"/>
                </a:lnTo>
                <a:lnTo>
                  <a:pt x="265872" y="24902"/>
                </a:lnTo>
                <a:lnTo>
                  <a:pt x="264264" y="24764"/>
                </a:lnTo>
                <a:lnTo>
                  <a:pt x="263591" y="24637"/>
                </a:lnTo>
                <a:lnTo>
                  <a:pt x="265548" y="24637"/>
                </a:lnTo>
                <a:lnTo>
                  <a:pt x="262037" y="21775"/>
                </a:lnTo>
                <a:lnTo>
                  <a:pt x="261648" y="21716"/>
                </a:lnTo>
                <a:lnTo>
                  <a:pt x="258079" y="17018"/>
                </a:lnTo>
                <a:lnTo>
                  <a:pt x="259451" y="6858"/>
                </a:lnTo>
                <a:lnTo>
                  <a:pt x="263138" y="4067"/>
                </a:lnTo>
                <a:lnTo>
                  <a:pt x="262081" y="3888"/>
                </a:lnTo>
                <a:close/>
              </a:path>
              <a:path w="289560" h="27939">
                <a:moveTo>
                  <a:pt x="269060" y="25842"/>
                </a:moveTo>
                <a:lnTo>
                  <a:pt x="268646" y="25846"/>
                </a:lnTo>
                <a:lnTo>
                  <a:pt x="269060" y="25842"/>
                </a:lnTo>
                <a:close/>
              </a:path>
              <a:path w="289560" h="27939">
                <a:moveTo>
                  <a:pt x="266916" y="25753"/>
                </a:moveTo>
                <a:lnTo>
                  <a:pt x="266497" y="25868"/>
                </a:lnTo>
                <a:lnTo>
                  <a:pt x="267050" y="25862"/>
                </a:lnTo>
                <a:lnTo>
                  <a:pt x="266916" y="25753"/>
                </a:lnTo>
                <a:close/>
              </a:path>
              <a:path w="289560" h="27939">
                <a:moveTo>
                  <a:pt x="267072" y="25710"/>
                </a:moveTo>
                <a:lnTo>
                  <a:pt x="267050" y="25862"/>
                </a:lnTo>
                <a:lnTo>
                  <a:pt x="267226" y="25861"/>
                </a:lnTo>
                <a:lnTo>
                  <a:pt x="267072" y="25710"/>
                </a:lnTo>
                <a:close/>
              </a:path>
              <a:path w="289560" h="27939">
                <a:moveTo>
                  <a:pt x="268534" y="25307"/>
                </a:moveTo>
                <a:lnTo>
                  <a:pt x="267072" y="25710"/>
                </a:lnTo>
                <a:lnTo>
                  <a:pt x="267226" y="25861"/>
                </a:lnTo>
                <a:lnTo>
                  <a:pt x="267490" y="25858"/>
                </a:lnTo>
                <a:lnTo>
                  <a:pt x="268591" y="25350"/>
                </a:lnTo>
                <a:close/>
              </a:path>
              <a:path w="289560" h="27939">
                <a:moveTo>
                  <a:pt x="268641" y="25327"/>
                </a:moveTo>
                <a:lnTo>
                  <a:pt x="267490" y="25858"/>
                </a:lnTo>
                <a:lnTo>
                  <a:pt x="268646" y="25846"/>
                </a:lnTo>
                <a:lnTo>
                  <a:pt x="268641" y="25327"/>
                </a:lnTo>
                <a:close/>
              </a:path>
              <a:path w="289560" h="27939">
                <a:moveTo>
                  <a:pt x="276665" y="25222"/>
                </a:moveTo>
                <a:lnTo>
                  <a:pt x="276019" y="25855"/>
                </a:lnTo>
                <a:lnTo>
                  <a:pt x="278137" y="25812"/>
                </a:lnTo>
                <a:lnTo>
                  <a:pt x="276665" y="25222"/>
                </a:lnTo>
                <a:close/>
              </a:path>
              <a:path w="289560" h="27939">
                <a:moveTo>
                  <a:pt x="268747" y="25347"/>
                </a:moveTo>
                <a:lnTo>
                  <a:pt x="268747" y="25781"/>
                </a:lnTo>
                <a:lnTo>
                  <a:pt x="269306" y="25815"/>
                </a:lnTo>
                <a:lnTo>
                  <a:pt x="269293" y="25448"/>
                </a:lnTo>
                <a:lnTo>
                  <a:pt x="268747" y="25347"/>
                </a:lnTo>
                <a:close/>
              </a:path>
              <a:path w="289560" h="27939">
                <a:moveTo>
                  <a:pt x="269306" y="25815"/>
                </a:moveTo>
                <a:lnTo>
                  <a:pt x="269060" y="25842"/>
                </a:lnTo>
                <a:lnTo>
                  <a:pt x="269307" y="25839"/>
                </a:lnTo>
                <a:close/>
              </a:path>
              <a:path w="289560" h="27939">
                <a:moveTo>
                  <a:pt x="270083" y="25732"/>
                </a:moveTo>
                <a:lnTo>
                  <a:pt x="269428" y="25802"/>
                </a:lnTo>
                <a:lnTo>
                  <a:pt x="270088" y="25831"/>
                </a:lnTo>
                <a:close/>
              </a:path>
              <a:path w="289560" h="27939">
                <a:moveTo>
                  <a:pt x="271148" y="25618"/>
                </a:moveTo>
                <a:lnTo>
                  <a:pt x="270083" y="25732"/>
                </a:lnTo>
                <a:lnTo>
                  <a:pt x="272824" y="25803"/>
                </a:lnTo>
                <a:lnTo>
                  <a:pt x="273040" y="25781"/>
                </a:lnTo>
                <a:lnTo>
                  <a:pt x="272608" y="25653"/>
                </a:lnTo>
                <a:lnTo>
                  <a:pt x="271706" y="25653"/>
                </a:lnTo>
                <a:lnTo>
                  <a:pt x="271148" y="25618"/>
                </a:lnTo>
                <a:close/>
              </a:path>
              <a:path w="289560" h="27939">
                <a:moveTo>
                  <a:pt x="269293" y="25448"/>
                </a:moveTo>
                <a:lnTo>
                  <a:pt x="269306" y="25815"/>
                </a:lnTo>
                <a:lnTo>
                  <a:pt x="270083" y="25732"/>
                </a:lnTo>
                <a:lnTo>
                  <a:pt x="270073" y="25549"/>
                </a:lnTo>
                <a:lnTo>
                  <a:pt x="269612" y="25508"/>
                </a:lnTo>
                <a:lnTo>
                  <a:pt x="269293" y="25448"/>
                </a:lnTo>
                <a:close/>
              </a:path>
              <a:path w="289560" h="27939">
                <a:moveTo>
                  <a:pt x="282296" y="23113"/>
                </a:moveTo>
                <a:lnTo>
                  <a:pt x="280647" y="23113"/>
                </a:lnTo>
                <a:lnTo>
                  <a:pt x="280338" y="23240"/>
                </a:lnTo>
                <a:lnTo>
                  <a:pt x="279110" y="24764"/>
                </a:lnTo>
                <a:lnTo>
                  <a:pt x="276889" y="25003"/>
                </a:lnTo>
                <a:lnTo>
                  <a:pt x="276791" y="25273"/>
                </a:lnTo>
                <a:lnTo>
                  <a:pt x="278137" y="25812"/>
                </a:lnTo>
                <a:lnTo>
                  <a:pt x="279255" y="25789"/>
                </a:lnTo>
                <a:lnTo>
                  <a:pt x="280007" y="25448"/>
                </a:lnTo>
                <a:lnTo>
                  <a:pt x="282296" y="23113"/>
                </a:lnTo>
                <a:close/>
              </a:path>
              <a:path w="289560" h="27939">
                <a:moveTo>
                  <a:pt x="273040" y="25781"/>
                </a:moveTo>
                <a:lnTo>
                  <a:pt x="272760" y="25781"/>
                </a:lnTo>
                <a:lnTo>
                  <a:pt x="273107" y="25800"/>
                </a:lnTo>
                <a:close/>
              </a:path>
              <a:path w="289560" h="27939">
                <a:moveTo>
                  <a:pt x="273105" y="25408"/>
                </a:moveTo>
                <a:lnTo>
                  <a:pt x="272540" y="25473"/>
                </a:lnTo>
                <a:lnTo>
                  <a:pt x="272254" y="25549"/>
                </a:lnTo>
                <a:lnTo>
                  <a:pt x="273107" y="25800"/>
                </a:lnTo>
                <a:lnTo>
                  <a:pt x="273105" y="25408"/>
                </a:lnTo>
                <a:close/>
              </a:path>
              <a:path w="289560" h="27939">
                <a:moveTo>
                  <a:pt x="273461" y="25370"/>
                </a:moveTo>
                <a:lnTo>
                  <a:pt x="273186" y="25400"/>
                </a:lnTo>
                <a:lnTo>
                  <a:pt x="273114" y="25800"/>
                </a:lnTo>
                <a:lnTo>
                  <a:pt x="273469" y="25796"/>
                </a:lnTo>
                <a:lnTo>
                  <a:pt x="273461" y="25370"/>
                </a:lnTo>
                <a:close/>
              </a:path>
              <a:path w="289560" h="27939">
                <a:moveTo>
                  <a:pt x="275654" y="25135"/>
                </a:moveTo>
                <a:lnTo>
                  <a:pt x="273461" y="25370"/>
                </a:lnTo>
                <a:lnTo>
                  <a:pt x="273469" y="25796"/>
                </a:lnTo>
                <a:lnTo>
                  <a:pt x="275021" y="25781"/>
                </a:lnTo>
                <a:lnTo>
                  <a:pt x="275654" y="25135"/>
                </a:lnTo>
                <a:close/>
              </a:path>
              <a:path w="289560" h="27939">
                <a:moveTo>
                  <a:pt x="279984" y="25473"/>
                </a:moveTo>
                <a:lnTo>
                  <a:pt x="279255" y="25789"/>
                </a:lnTo>
                <a:lnTo>
                  <a:pt x="279682" y="25781"/>
                </a:lnTo>
                <a:lnTo>
                  <a:pt x="279984" y="25473"/>
                </a:lnTo>
                <a:close/>
              </a:path>
              <a:path w="289560" h="27939">
                <a:moveTo>
                  <a:pt x="268646" y="25328"/>
                </a:moveTo>
                <a:lnTo>
                  <a:pt x="268646" y="25781"/>
                </a:lnTo>
                <a:lnTo>
                  <a:pt x="268646" y="25328"/>
                </a:lnTo>
                <a:close/>
              </a:path>
              <a:path w="289560" h="27939">
                <a:moveTo>
                  <a:pt x="265872" y="24902"/>
                </a:moveTo>
                <a:lnTo>
                  <a:pt x="266916" y="25753"/>
                </a:lnTo>
                <a:lnTo>
                  <a:pt x="266865" y="25508"/>
                </a:lnTo>
                <a:lnTo>
                  <a:pt x="266259" y="24935"/>
                </a:lnTo>
                <a:lnTo>
                  <a:pt x="265872" y="24902"/>
                </a:lnTo>
                <a:close/>
              </a:path>
              <a:path w="289560" h="27939">
                <a:moveTo>
                  <a:pt x="270073" y="25549"/>
                </a:moveTo>
                <a:lnTo>
                  <a:pt x="270083" y="25732"/>
                </a:lnTo>
                <a:lnTo>
                  <a:pt x="271148" y="25618"/>
                </a:lnTo>
                <a:lnTo>
                  <a:pt x="270073" y="25549"/>
                </a:lnTo>
                <a:close/>
              </a:path>
              <a:path w="289560" h="27939">
                <a:moveTo>
                  <a:pt x="266281" y="24937"/>
                </a:moveTo>
                <a:lnTo>
                  <a:pt x="267072" y="25710"/>
                </a:lnTo>
                <a:lnTo>
                  <a:pt x="268534" y="25307"/>
                </a:lnTo>
                <a:lnTo>
                  <a:pt x="267236" y="25019"/>
                </a:lnTo>
                <a:lnTo>
                  <a:pt x="266281" y="24937"/>
                </a:lnTo>
                <a:close/>
              </a:path>
              <a:path w="289560" h="27939">
                <a:moveTo>
                  <a:pt x="272175" y="25508"/>
                </a:moveTo>
                <a:lnTo>
                  <a:pt x="271148" y="25618"/>
                </a:lnTo>
                <a:lnTo>
                  <a:pt x="271706" y="25653"/>
                </a:lnTo>
                <a:lnTo>
                  <a:pt x="272186" y="25549"/>
                </a:lnTo>
                <a:close/>
              </a:path>
              <a:path w="289560" h="27939">
                <a:moveTo>
                  <a:pt x="272225" y="25541"/>
                </a:moveTo>
                <a:lnTo>
                  <a:pt x="271706" y="25653"/>
                </a:lnTo>
                <a:lnTo>
                  <a:pt x="272608" y="25653"/>
                </a:lnTo>
                <a:lnTo>
                  <a:pt x="272225" y="25541"/>
                </a:lnTo>
                <a:close/>
              </a:path>
              <a:path w="289560" h="27939">
                <a:moveTo>
                  <a:pt x="272104" y="24245"/>
                </a:moveTo>
                <a:lnTo>
                  <a:pt x="270187" y="24804"/>
                </a:lnTo>
                <a:lnTo>
                  <a:pt x="270073" y="25549"/>
                </a:lnTo>
                <a:lnTo>
                  <a:pt x="271148" y="25618"/>
                </a:lnTo>
                <a:lnTo>
                  <a:pt x="272175" y="25508"/>
                </a:lnTo>
                <a:lnTo>
                  <a:pt x="272104" y="24245"/>
                </a:lnTo>
                <a:close/>
              </a:path>
              <a:path w="289560" h="27939">
                <a:moveTo>
                  <a:pt x="270034" y="24849"/>
                </a:moveTo>
                <a:lnTo>
                  <a:pt x="269507" y="25003"/>
                </a:lnTo>
                <a:lnTo>
                  <a:pt x="269382" y="25465"/>
                </a:lnTo>
                <a:lnTo>
                  <a:pt x="269712" y="25526"/>
                </a:lnTo>
                <a:lnTo>
                  <a:pt x="270073" y="25549"/>
                </a:lnTo>
                <a:lnTo>
                  <a:pt x="270034" y="24849"/>
                </a:lnTo>
                <a:close/>
              </a:path>
              <a:path w="289560" h="27939">
                <a:moveTo>
                  <a:pt x="272576" y="25465"/>
                </a:moveTo>
                <a:lnTo>
                  <a:pt x="272175" y="25508"/>
                </a:lnTo>
                <a:lnTo>
                  <a:pt x="272576" y="25465"/>
                </a:lnTo>
                <a:close/>
              </a:path>
              <a:path w="289560" h="27939">
                <a:moveTo>
                  <a:pt x="273074" y="23962"/>
                </a:moveTo>
                <a:lnTo>
                  <a:pt x="272138" y="24235"/>
                </a:lnTo>
                <a:lnTo>
                  <a:pt x="272175" y="25508"/>
                </a:lnTo>
                <a:lnTo>
                  <a:pt x="273013" y="25370"/>
                </a:lnTo>
                <a:lnTo>
                  <a:pt x="273074" y="23962"/>
                </a:lnTo>
                <a:close/>
              </a:path>
              <a:path w="289560" h="27939">
                <a:moveTo>
                  <a:pt x="280010" y="3833"/>
                </a:moveTo>
                <a:lnTo>
                  <a:pt x="284559" y="8382"/>
                </a:lnTo>
                <a:lnTo>
                  <a:pt x="284660" y="20700"/>
                </a:lnTo>
                <a:lnTo>
                  <a:pt x="279984" y="25473"/>
                </a:lnTo>
                <a:lnTo>
                  <a:pt x="284825" y="23368"/>
                </a:lnTo>
                <a:lnTo>
                  <a:pt x="289194" y="12700"/>
                </a:lnTo>
                <a:lnTo>
                  <a:pt x="286603" y="6476"/>
                </a:lnTo>
                <a:lnTo>
                  <a:pt x="280010" y="3833"/>
                </a:lnTo>
                <a:close/>
              </a:path>
              <a:path w="289560" h="27939">
                <a:moveTo>
                  <a:pt x="273104" y="25350"/>
                </a:moveTo>
                <a:lnTo>
                  <a:pt x="272576" y="25465"/>
                </a:lnTo>
                <a:lnTo>
                  <a:pt x="273105" y="25408"/>
                </a:lnTo>
                <a:close/>
              </a:path>
              <a:path w="289560" h="27939">
                <a:moveTo>
                  <a:pt x="269279" y="25069"/>
                </a:moveTo>
                <a:lnTo>
                  <a:pt x="268896" y="25210"/>
                </a:lnTo>
                <a:lnTo>
                  <a:pt x="268872" y="25370"/>
                </a:lnTo>
                <a:lnTo>
                  <a:pt x="269293" y="25448"/>
                </a:lnTo>
                <a:lnTo>
                  <a:pt x="269279" y="25069"/>
                </a:lnTo>
                <a:close/>
              </a:path>
              <a:path w="289560" h="27939">
                <a:moveTo>
                  <a:pt x="273459" y="25273"/>
                </a:moveTo>
                <a:lnTo>
                  <a:pt x="273223" y="25325"/>
                </a:lnTo>
                <a:lnTo>
                  <a:pt x="273461" y="25370"/>
                </a:lnTo>
                <a:close/>
              </a:path>
              <a:path w="289560" h="27939">
                <a:moveTo>
                  <a:pt x="274268" y="25098"/>
                </a:moveTo>
                <a:lnTo>
                  <a:pt x="273582" y="25247"/>
                </a:lnTo>
                <a:lnTo>
                  <a:pt x="275556" y="25146"/>
                </a:lnTo>
                <a:lnTo>
                  <a:pt x="274272" y="25146"/>
                </a:lnTo>
                <a:close/>
              </a:path>
              <a:path w="289560" h="27939">
                <a:moveTo>
                  <a:pt x="273333" y="23886"/>
                </a:moveTo>
                <a:lnTo>
                  <a:pt x="273195" y="23926"/>
                </a:lnTo>
                <a:lnTo>
                  <a:pt x="273104" y="25350"/>
                </a:lnTo>
                <a:lnTo>
                  <a:pt x="273438" y="25278"/>
                </a:lnTo>
                <a:lnTo>
                  <a:pt x="273333" y="23886"/>
                </a:lnTo>
                <a:close/>
              </a:path>
              <a:path w="289560" h="27939">
                <a:moveTo>
                  <a:pt x="263228" y="21953"/>
                </a:moveTo>
                <a:lnTo>
                  <a:pt x="266281" y="24937"/>
                </a:lnTo>
                <a:lnTo>
                  <a:pt x="267287" y="25034"/>
                </a:lnTo>
                <a:lnTo>
                  <a:pt x="267668" y="25146"/>
                </a:lnTo>
                <a:lnTo>
                  <a:pt x="268534" y="25307"/>
                </a:lnTo>
                <a:lnTo>
                  <a:pt x="268582" y="23749"/>
                </a:lnTo>
                <a:lnTo>
                  <a:pt x="267229" y="23247"/>
                </a:lnTo>
                <a:lnTo>
                  <a:pt x="266741" y="22478"/>
                </a:lnTo>
                <a:lnTo>
                  <a:pt x="263228" y="21953"/>
                </a:lnTo>
                <a:close/>
              </a:path>
              <a:path w="289560" h="27939">
                <a:moveTo>
                  <a:pt x="269065" y="25132"/>
                </a:moveTo>
                <a:lnTo>
                  <a:pt x="268797" y="25210"/>
                </a:lnTo>
                <a:lnTo>
                  <a:pt x="269065" y="25132"/>
                </a:lnTo>
                <a:close/>
              </a:path>
              <a:path w="289560" h="27939">
                <a:moveTo>
                  <a:pt x="273434" y="23926"/>
                </a:moveTo>
                <a:lnTo>
                  <a:pt x="273459" y="25273"/>
                </a:lnTo>
                <a:lnTo>
                  <a:pt x="274268" y="25098"/>
                </a:lnTo>
                <a:lnTo>
                  <a:pt x="274202" y="24235"/>
                </a:lnTo>
                <a:lnTo>
                  <a:pt x="273434" y="23926"/>
                </a:lnTo>
                <a:close/>
              </a:path>
              <a:path w="289560" h="27939">
                <a:moveTo>
                  <a:pt x="268646" y="25254"/>
                </a:moveTo>
                <a:close/>
              </a:path>
              <a:path w="289560" h="27939">
                <a:moveTo>
                  <a:pt x="269276" y="25009"/>
                </a:moveTo>
                <a:lnTo>
                  <a:pt x="268748" y="25210"/>
                </a:lnTo>
                <a:lnTo>
                  <a:pt x="269203" y="25068"/>
                </a:lnTo>
                <a:close/>
              </a:path>
              <a:path w="289560" h="27939">
                <a:moveTo>
                  <a:pt x="276889" y="25003"/>
                </a:moveTo>
                <a:lnTo>
                  <a:pt x="276280" y="25068"/>
                </a:lnTo>
                <a:lnTo>
                  <a:pt x="276665" y="25222"/>
                </a:lnTo>
                <a:lnTo>
                  <a:pt x="276889" y="25003"/>
                </a:lnTo>
                <a:close/>
              </a:path>
              <a:path w="289560" h="27939">
                <a:moveTo>
                  <a:pt x="269242" y="24057"/>
                </a:moveTo>
                <a:lnTo>
                  <a:pt x="268862" y="24849"/>
                </a:lnTo>
                <a:lnTo>
                  <a:pt x="268748" y="25210"/>
                </a:lnTo>
                <a:lnTo>
                  <a:pt x="269211" y="25034"/>
                </a:lnTo>
                <a:lnTo>
                  <a:pt x="269242" y="24057"/>
                </a:lnTo>
                <a:close/>
              </a:path>
              <a:path w="289560" h="27939">
                <a:moveTo>
                  <a:pt x="275622" y="24804"/>
                </a:moveTo>
                <a:lnTo>
                  <a:pt x="274321" y="25086"/>
                </a:lnTo>
                <a:lnTo>
                  <a:pt x="275836" y="24949"/>
                </a:lnTo>
                <a:lnTo>
                  <a:pt x="275622" y="24804"/>
                </a:lnTo>
                <a:close/>
              </a:path>
              <a:path w="289560" h="27939">
                <a:moveTo>
                  <a:pt x="275836" y="24949"/>
                </a:moveTo>
                <a:lnTo>
                  <a:pt x="274272" y="25146"/>
                </a:lnTo>
                <a:lnTo>
                  <a:pt x="275556" y="25146"/>
                </a:lnTo>
                <a:lnTo>
                  <a:pt x="275836" y="24949"/>
                </a:lnTo>
                <a:close/>
              </a:path>
              <a:path w="289560" h="27939">
                <a:moveTo>
                  <a:pt x="275949" y="24935"/>
                </a:moveTo>
                <a:lnTo>
                  <a:pt x="275654" y="25135"/>
                </a:lnTo>
                <a:lnTo>
                  <a:pt x="276267" y="25069"/>
                </a:lnTo>
                <a:lnTo>
                  <a:pt x="275949" y="24935"/>
                </a:lnTo>
                <a:close/>
              </a:path>
              <a:path w="289560" h="27939">
                <a:moveTo>
                  <a:pt x="269277" y="25034"/>
                </a:moveTo>
                <a:lnTo>
                  <a:pt x="269065" y="25132"/>
                </a:lnTo>
                <a:lnTo>
                  <a:pt x="269277" y="25034"/>
                </a:lnTo>
                <a:close/>
              </a:path>
              <a:path w="289560" h="27939">
                <a:moveTo>
                  <a:pt x="274202" y="24235"/>
                </a:moveTo>
                <a:lnTo>
                  <a:pt x="274268" y="25098"/>
                </a:lnTo>
                <a:lnTo>
                  <a:pt x="275622" y="24804"/>
                </a:lnTo>
                <a:lnTo>
                  <a:pt x="274202" y="24235"/>
                </a:lnTo>
                <a:close/>
              </a:path>
              <a:path w="289560" h="27939">
                <a:moveTo>
                  <a:pt x="268749" y="23810"/>
                </a:moveTo>
                <a:lnTo>
                  <a:pt x="268748" y="25086"/>
                </a:lnTo>
                <a:lnTo>
                  <a:pt x="269156" y="24235"/>
                </a:lnTo>
                <a:lnTo>
                  <a:pt x="269063" y="23926"/>
                </a:lnTo>
                <a:lnTo>
                  <a:pt x="268749" y="23810"/>
                </a:lnTo>
                <a:close/>
              </a:path>
              <a:path w="289560" h="27939">
                <a:moveTo>
                  <a:pt x="270025" y="24679"/>
                </a:moveTo>
                <a:lnTo>
                  <a:pt x="269344" y="25003"/>
                </a:lnTo>
                <a:lnTo>
                  <a:pt x="270034" y="24849"/>
                </a:lnTo>
                <a:lnTo>
                  <a:pt x="270025" y="24679"/>
                </a:lnTo>
                <a:close/>
              </a:path>
              <a:path w="289560" h="27939">
                <a:moveTo>
                  <a:pt x="277106" y="24790"/>
                </a:moveTo>
                <a:lnTo>
                  <a:pt x="275949" y="24935"/>
                </a:lnTo>
                <a:lnTo>
                  <a:pt x="276280" y="25068"/>
                </a:lnTo>
                <a:lnTo>
                  <a:pt x="276831" y="25009"/>
                </a:lnTo>
                <a:lnTo>
                  <a:pt x="277106" y="24790"/>
                </a:lnTo>
                <a:close/>
              </a:path>
              <a:path w="289560" h="27939">
                <a:moveTo>
                  <a:pt x="269585" y="24891"/>
                </a:moveTo>
                <a:lnTo>
                  <a:pt x="269293" y="25003"/>
                </a:lnTo>
                <a:lnTo>
                  <a:pt x="269585" y="24891"/>
                </a:lnTo>
                <a:close/>
              </a:path>
              <a:path w="289560" h="27939">
                <a:moveTo>
                  <a:pt x="269195" y="22784"/>
                </a:moveTo>
                <a:lnTo>
                  <a:pt x="269276" y="25009"/>
                </a:lnTo>
                <a:lnTo>
                  <a:pt x="269956" y="24706"/>
                </a:lnTo>
                <a:lnTo>
                  <a:pt x="269926" y="22875"/>
                </a:lnTo>
                <a:lnTo>
                  <a:pt x="269195" y="22784"/>
                </a:lnTo>
                <a:close/>
              </a:path>
              <a:path w="289560" h="27939">
                <a:moveTo>
                  <a:pt x="280336" y="23242"/>
                </a:moveTo>
                <a:lnTo>
                  <a:pt x="278586" y="23962"/>
                </a:lnTo>
                <a:lnTo>
                  <a:pt x="278488" y="24511"/>
                </a:lnTo>
                <a:lnTo>
                  <a:pt x="277307" y="24764"/>
                </a:lnTo>
                <a:lnTo>
                  <a:pt x="277106" y="24790"/>
                </a:lnTo>
                <a:lnTo>
                  <a:pt x="276889" y="25003"/>
                </a:lnTo>
                <a:lnTo>
                  <a:pt x="279110" y="24764"/>
                </a:lnTo>
                <a:lnTo>
                  <a:pt x="280336" y="23242"/>
                </a:lnTo>
                <a:close/>
              </a:path>
              <a:path w="289560" h="27939">
                <a:moveTo>
                  <a:pt x="262037" y="21775"/>
                </a:moveTo>
                <a:lnTo>
                  <a:pt x="265807" y="24849"/>
                </a:lnTo>
                <a:lnTo>
                  <a:pt x="266281" y="24937"/>
                </a:lnTo>
                <a:lnTo>
                  <a:pt x="263228" y="21953"/>
                </a:lnTo>
                <a:lnTo>
                  <a:pt x="262037" y="21775"/>
                </a:lnTo>
                <a:close/>
              </a:path>
              <a:path w="289560" h="27939">
                <a:moveTo>
                  <a:pt x="277509" y="24395"/>
                </a:moveTo>
                <a:lnTo>
                  <a:pt x="276074" y="24706"/>
                </a:lnTo>
                <a:lnTo>
                  <a:pt x="275949" y="24935"/>
                </a:lnTo>
                <a:lnTo>
                  <a:pt x="277106" y="24790"/>
                </a:lnTo>
                <a:lnTo>
                  <a:pt x="277509" y="24395"/>
                </a:lnTo>
                <a:close/>
              </a:path>
              <a:path w="289560" h="27939">
                <a:moveTo>
                  <a:pt x="276074" y="24706"/>
                </a:moveTo>
                <a:lnTo>
                  <a:pt x="275805" y="24764"/>
                </a:lnTo>
                <a:lnTo>
                  <a:pt x="275878" y="24906"/>
                </a:lnTo>
                <a:lnTo>
                  <a:pt x="276074" y="24706"/>
                </a:lnTo>
                <a:close/>
              </a:path>
              <a:path w="289560" h="27939">
                <a:moveTo>
                  <a:pt x="265548" y="24637"/>
                </a:moveTo>
                <a:lnTo>
                  <a:pt x="263591" y="24637"/>
                </a:lnTo>
                <a:lnTo>
                  <a:pt x="264264" y="24764"/>
                </a:lnTo>
                <a:lnTo>
                  <a:pt x="265872" y="24902"/>
                </a:lnTo>
                <a:lnTo>
                  <a:pt x="265548" y="24637"/>
                </a:lnTo>
                <a:close/>
              </a:path>
              <a:path w="289560" h="27939">
                <a:moveTo>
                  <a:pt x="272072" y="23690"/>
                </a:moveTo>
                <a:lnTo>
                  <a:pt x="270111" y="24637"/>
                </a:lnTo>
                <a:lnTo>
                  <a:pt x="270034" y="24849"/>
                </a:lnTo>
                <a:lnTo>
                  <a:pt x="272104" y="24245"/>
                </a:lnTo>
                <a:lnTo>
                  <a:pt x="272072" y="23690"/>
                </a:lnTo>
                <a:close/>
              </a:path>
              <a:path w="289560" h="27939">
                <a:moveTo>
                  <a:pt x="274190" y="24070"/>
                </a:moveTo>
                <a:lnTo>
                  <a:pt x="274227" y="24245"/>
                </a:lnTo>
                <a:lnTo>
                  <a:pt x="275622" y="24804"/>
                </a:lnTo>
                <a:lnTo>
                  <a:pt x="276074" y="24706"/>
                </a:lnTo>
                <a:lnTo>
                  <a:pt x="276189" y="24511"/>
                </a:lnTo>
                <a:lnTo>
                  <a:pt x="274190" y="24070"/>
                </a:lnTo>
                <a:close/>
              </a:path>
              <a:path w="289560" h="27939">
                <a:moveTo>
                  <a:pt x="278475" y="24007"/>
                </a:moveTo>
                <a:lnTo>
                  <a:pt x="277509" y="24395"/>
                </a:lnTo>
                <a:lnTo>
                  <a:pt x="277106" y="24790"/>
                </a:lnTo>
                <a:lnTo>
                  <a:pt x="278488" y="24511"/>
                </a:lnTo>
                <a:lnTo>
                  <a:pt x="278475" y="24007"/>
                </a:lnTo>
                <a:close/>
              </a:path>
              <a:path w="289560" h="27939">
                <a:moveTo>
                  <a:pt x="278431" y="22301"/>
                </a:moveTo>
                <a:lnTo>
                  <a:pt x="276074" y="24706"/>
                </a:lnTo>
                <a:lnTo>
                  <a:pt x="276976" y="24511"/>
                </a:lnTo>
                <a:lnTo>
                  <a:pt x="276583" y="24511"/>
                </a:lnTo>
                <a:lnTo>
                  <a:pt x="277827" y="24083"/>
                </a:lnTo>
                <a:lnTo>
                  <a:pt x="278412" y="23510"/>
                </a:lnTo>
                <a:lnTo>
                  <a:pt x="278431" y="22301"/>
                </a:lnTo>
                <a:close/>
              </a:path>
              <a:path w="289560" h="27939">
                <a:moveTo>
                  <a:pt x="271827" y="23247"/>
                </a:moveTo>
                <a:lnTo>
                  <a:pt x="270025" y="24679"/>
                </a:lnTo>
                <a:lnTo>
                  <a:pt x="271951" y="23749"/>
                </a:lnTo>
                <a:lnTo>
                  <a:pt x="271970" y="23308"/>
                </a:lnTo>
                <a:lnTo>
                  <a:pt x="271827" y="23247"/>
                </a:lnTo>
                <a:close/>
              </a:path>
              <a:path w="289560" h="27939">
                <a:moveTo>
                  <a:pt x="269926" y="22875"/>
                </a:moveTo>
                <a:lnTo>
                  <a:pt x="270025" y="24672"/>
                </a:lnTo>
                <a:lnTo>
                  <a:pt x="271751" y="23308"/>
                </a:lnTo>
                <a:lnTo>
                  <a:pt x="271373" y="23055"/>
                </a:lnTo>
                <a:lnTo>
                  <a:pt x="269926" y="22875"/>
                </a:lnTo>
                <a:close/>
              </a:path>
              <a:path w="289560" h="27939">
                <a:moveTo>
                  <a:pt x="255059" y="22606"/>
                </a:moveTo>
                <a:lnTo>
                  <a:pt x="195519" y="22606"/>
                </a:lnTo>
                <a:lnTo>
                  <a:pt x="203266" y="22860"/>
                </a:lnTo>
                <a:lnTo>
                  <a:pt x="211813" y="23368"/>
                </a:lnTo>
                <a:lnTo>
                  <a:pt x="225069" y="23886"/>
                </a:lnTo>
                <a:lnTo>
                  <a:pt x="238889" y="24384"/>
                </a:lnTo>
                <a:lnTo>
                  <a:pt x="251716" y="24384"/>
                </a:lnTo>
                <a:lnTo>
                  <a:pt x="256018" y="24608"/>
                </a:lnTo>
                <a:lnTo>
                  <a:pt x="255059" y="22606"/>
                </a:lnTo>
                <a:close/>
              </a:path>
              <a:path w="289560" h="27939">
                <a:moveTo>
                  <a:pt x="29495" y="2614"/>
                </a:moveTo>
                <a:lnTo>
                  <a:pt x="0" y="16030"/>
                </a:lnTo>
                <a:lnTo>
                  <a:pt x="6262" y="23857"/>
                </a:lnTo>
                <a:lnTo>
                  <a:pt x="12093" y="24511"/>
                </a:lnTo>
                <a:lnTo>
                  <a:pt x="16068" y="21336"/>
                </a:lnTo>
                <a:lnTo>
                  <a:pt x="14595" y="21082"/>
                </a:lnTo>
                <a:lnTo>
                  <a:pt x="29121" y="21082"/>
                </a:lnTo>
                <a:lnTo>
                  <a:pt x="25288" y="17272"/>
                </a:lnTo>
                <a:lnTo>
                  <a:pt x="25326" y="6858"/>
                </a:lnTo>
                <a:lnTo>
                  <a:pt x="29495" y="2614"/>
                </a:lnTo>
                <a:close/>
              </a:path>
              <a:path w="289560" h="27939">
                <a:moveTo>
                  <a:pt x="278310" y="17637"/>
                </a:moveTo>
                <a:lnTo>
                  <a:pt x="275110" y="23368"/>
                </a:lnTo>
                <a:lnTo>
                  <a:pt x="274240" y="23622"/>
                </a:lnTo>
                <a:lnTo>
                  <a:pt x="274248" y="24083"/>
                </a:lnTo>
                <a:lnTo>
                  <a:pt x="276189" y="24511"/>
                </a:lnTo>
                <a:lnTo>
                  <a:pt x="278304" y="22430"/>
                </a:lnTo>
                <a:lnTo>
                  <a:pt x="278310" y="17637"/>
                </a:lnTo>
                <a:close/>
              </a:path>
              <a:path w="289560" h="27939">
                <a:moveTo>
                  <a:pt x="277827" y="24083"/>
                </a:moveTo>
                <a:lnTo>
                  <a:pt x="276583" y="24511"/>
                </a:lnTo>
                <a:lnTo>
                  <a:pt x="276976" y="24511"/>
                </a:lnTo>
                <a:lnTo>
                  <a:pt x="277520" y="24384"/>
                </a:lnTo>
                <a:lnTo>
                  <a:pt x="277827" y="24083"/>
                </a:lnTo>
                <a:close/>
              </a:path>
              <a:path w="289560" h="27939">
                <a:moveTo>
                  <a:pt x="278471" y="23861"/>
                </a:moveTo>
                <a:lnTo>
                  <a:pt x="277827" y="24083"/>
                </a:lnTo>
                <a:lnTo>
                  <a:pt x="277509" y="24395"/>
                </a:lnTo>
                <a:lnTo>
                  <a:pt x="278354" y="24057"/>
                </a:lnTo>
                <a:lnTo>
                  <a:pt x="278471" y="23861"/>
                </a:lnTo>
                <a:close/>
              </a:path>
              <a:path w="289560" h="27939">
                <a:moveTo>
                  <a:pt x="272445" y="23510"/>
                </a:moveTo>
                <a:lnTo>
                  <a:pt x="272214" y="23622"/>
                </a:lnTo>
                <a:lnTo>
                  <a:pt x="272104" y="24245"/>
                </a:lnTo>
                <a:lnTo>
                  <a:pt x="272970" y="23992"/>
                </a:lnTo>
                <a:lnTo>
                  <a:pt x="273007" y="23749"/>
                </a:lnTo>
                <a:lnTo>
                  <a:pt x="272445" y="23510"/>
                </a:lnTo>
                <a:close/>
              </a:path>
              <a:path w="289560" h="27939">
                <a:moveTo>
                  <a:pt x="273433" y="23903"/>
                </a:moveTo>
                <a:lnTo>
                  <a:pt x="274202" y="24235"/>
                </a:lnTo>
                <a:lnTo>
                  <a:pt x="274131" y="24057"/>
                </a:lnTo>
                <a:lnTo>
                  <a:pt x="273433" y="23903"/>
                </a:lnTo>
                <a:close/>
              </a:path>
              <a:path w="289560" h="27939">
                <a:moveTo>
                  <a:pt x="278461" y="23461"/>
                </a:moveTo>
                <a:lnTo>
                  <a:pt x="277827" y="24083"/>
                </a:lnTo>
                <a:lnTo>
                  <a:pt x="278407" y="23883"/>
                </a:lnTo>
                <a:lnTo>
                  <a:pt x="278461" y="23461"/>
                </a:lnTo>
                <a:close/>
              </a:path>
              <a:path w="289560" h="27939">
                <a:moveTo>
                  <a:pt x="274158" y="23645"/>
                </a:moveTo>
                <a:lnTo>
                  <a:pt x="273593" y="23810"/>
                </a:lnTo>
                <a:lnTo>
                  <a:pt x="274190" y="24070"/>
                </a:lnTo>
                <a:lnTo>
                  <a:pt x="274158" y="23645"/>
                </a:lnTo>
                <a:close/>
              </a:path>
              <a:path w="289560" h="27939">
                <a:moveTo>
                  <a:pt x="280359" y="23212"/>
                </a:moveTo>
                <a:lnTo>
                  <a:pt x="278484" y="23857"/>
                </a:lnTo>
                <a:lnTo>
                  <a:pt x="278475" y="24007"/>
                </a:lnTo>
                <a:lnTo>
                  <a:pt x="280322" y="23247"/>
                </a:lnTo>
                <a:close/>
              </a:path>
              <a:path w="289560" h="27939">
                <a:moveTo>
                  <a:pt x="268749" y="22728"/>
                </a:moveTo>
                <a:lnTo>
                  <a:pt x="268875" y="23857"/>
                </a:lnTo>
                <a:lnTo>
                  <a:pt x="269239" y="23992"/>
                </a:lnTo>
                <a:lnTo>
                  <a:pt x="269195" y="22784"/>
                </a:lnTo>
                <a:lnTo>
                  <a:pt x="268749" y="22728"/>
                </a:lnTo>
                <a:close/>
              </a:path>
              <a:path w="289560" h="27939">
                <a:moveTo>
                  <a:pt x="273070" y="23775"/>
                </a:moveTo>
                <a:lnTo>
                  <a:pt x="273074" y="23962"/>
                </a:lnTo>
                <a:lnTo>
                  <a:pt x="273274" y="23903"/>
                </a:lnTo>
                <a:lnTo>
                  <a:pt x="273070" y="23775"/>
                </a:lnTo>
                <a:close/>
              </a:path>
              <a:path w="289560" h="27939">
                <a:moveTo>
                  <a:pt x="273376" y="23060"/>
                </a:moveTo>
                <a:lnTo>
                  <a:pt x="273153" y="23810"/>
                </a:lnTo>
                <a:lnTo>
                  <a:pt x="273306" y="23875"/>
                </a:lnTo>
                <a:lnTo>
                  <a:pt x="273376" y="23060"/>
                </a:lnTo>
                <a:close/>
              </a:path>
              <a:path w="289560" h="27939">
                <a:moveTo>
                  <a:pt x="277962" y="4187"/>
                </a:moveTo>
                <a:lnTo>
                  <a:pt x="277983" y="5023"/>
                </a:lnTo>
                <a:lnTo>
                  <a:pt x="278108" y="5461"/>
                </a:lnTo>
                <a:lnTo>
                  <a:pt x="280888" y="8255"/>
                </a:lnTo>
                <a:lnTo>
                  <a:pt x="280868" y="21101"/>
                </a:lnTo>
                <a:lnTo>
                  <a:pt x="278581" y="23343"/>
                </a:lnTo>
                <a:lnTo>
                  <a:pt x="278471" y="23861"/>
                </a:lnTo>
                <a:lnTo>
                  <a:pt x="280359" y="23212"/>
                </a:lnTo>
                <a:lnTo>
                  <a:pt x="283301" y="19558"/>
                </a:lnTo>
                <a:lnTo>
                  <a:pt x="283178" y="17272"/>
                </a:lnTo>
                <a:lnTo>
                  <a:pt x="282171" y="7620"/>
                </a:lnTo>
                <a:lnTo>
                  <a:pt x="277962" y="4187"/>
                </a:lnTo>
                <a:close/>
              </a:path>
              <a:path w="289560" h="27939">
                <a:moveTo>
                  <a:pt x="274087" y="22716"/>
                </a:moveTo>
                <a:lnTo>
                  <a:pt x="273557" y="22972"/>
                </a:lnTo>
                <a:lnTo>
                  <a:pt x="273432" y="23857"/>
                </a:lnTo>
                <a:lnTo>
                  <a:pt x="274158" y="23645"/>
                </a:lnTo>
                <a:lnTo>
                  <a:pt x="274087" y="22716"/>
                </a:lnTo>
                <a:close/>
              </a:path>
              <a:path w="289560" h="27939">
                <a:moveTo>
                  <a:pt x="273058" y="23214"/>
                </a:moveTo>
                <a:lnTo>
                  <a:pt x="272445" y="23510"/>
                </a:lnTo>
                <a:lnTo>
                  <a:pt x="273070" y="23775"/>
                </a:lnTo>
                <a:lnTo>
                  <a:pt x="273058" y="23214"/>
                </a:lnTo>
                <a:close/>
              </a:path>
              <a:path w="289560" h="27939">
                <a:moveTo>
                  <a:pt x="266741" y="22478"/>
                </a:moveTo>
                <a:lnTo>
                  <a:pt x="267229" y="23247"/>
                </a:lnTo>
                <a:lnTo>
                  <a:pt x="268648" y="23773"/>
                </a:lnTo>
                <a:lnTo>
                  <a:pt x="268649" y="22716"/>
                </a:lnTo>
                <a:lnTo>
                  <a:pt x="266741" y="22478"/>
                </a:lnTo>
                <a:close/>
              </a:path>
              <a:path w="289560" h="27939">
                <a:moveTo>
                  <a:pt x="254685" y="22098"/>
                </a:moveTo>
                <a:lnTo>
                  <a:pt x="99139" y="22098"/>
                </a:lnTo>
                <a:lnTo>
                  <a:pt x="117186" y="22716"/>
                </a:lnTo>
                <a:lnTo>
                  <a:pt x="134344" y="23242"/>
                </a:lnTo>
                <a:lnTo>
                  <a:pt x="147627" y="23749"/>
                </a:lnTo>
                <a:lnTo>
                  <a:pt x="170746" y="23622"/>
                </a:lnTo>
                <a:lnTo>
                  <a:pt x="178514" y="23495"/>
                </a:lnTo>
                <a:lnTo>
                  <a:pt x="185509" y="23212"/>
                </a:lnTo>
                <a:lnTo>
                  <a:pt x="190896" y="22860"/>
                </a:lnTo>
                <a:lnTo>
                  <a:pt x="195519" y="22606"/>
                </a:lnTo>
                <a:lnTo>
                  <a:pt x="255059" y="22606"/>
                </a:lnTo>
                <a:lnTo>
                  <a:pt x="254685" y="22098"/>
                </a:lnTo>
                <a:close/>
              </a:path>
              <a:path w="289560" h="27939">
                <a:moveTo>
                  <a:pt x="272053" y="23343"/>
                </a:moveTo>
                <a:lnTo>
                  <a:pt x="272072" y="23690"/>
                </a:lnTo>
                <a:lnTo>
                  <a:pt x="272445" y="23510"/>
                </a:lnTo>
                <a:lnTo>
                  <a:pt x="272053" y="23343"/>
                </a:lnTo>
                <a:close/>
              </a:path>
              <a:path w="289560" h="27939">
                <a:moveTo>
                  <a:pt x="278268" y="16030"/>
                </a:moveTo>
                <a:lnTo>
                  <a:pt x="278247" y="17018"/>
                </a:lnTo>
                <a:lnTo>
                  <a:pt x="276946" y="18257"/>
                </a:lnTo>
                <a:lnTo>
                  <a:pt x="275631" y="21971"/>
                </a:lnTo>
                <a:lnTo>
                  <a:pt x="274194" y="22665"/>
                </a:lnTo>
                <a:lnTo>
                  <a:pt x="274158" y="23645"/>
                </a:lnTo>
                <a:lnTo>
                  <a:pt x="275110" y="23368"/>
                </a:lnTo>
                <a:lnTo>
                  <a:pt x="278231" y="17780"/>
                </a:lnTo>
                <a:lnTo>
                  <a:pt x="278268" y="16030"/>
                </a:lnTo>
                <a:close/>
              </a:path>
              <a:path w="289560" h="27939">
                <a:moveTo>
                  <a:pt x="273036" y="22210"/>
                </a:moveTo>
                <a:lnTo>
                  <a:pt x="272723" y="22529"/>
                </a:lnTo>
                <a:lnTo>
                  <a:pt x="272170" y="22972"/>
                </a:lnTo>
                <a:lnTo>
                  <a:pt x="272110" y="23368"/>
                </a:lnTo>
                <a:lnTo>
                  <a:pt x="272445" y="23510"/>
                </a:lnTo>
                <a:lnTo>
                  <a:pt x="272988" y="23247"/>
                </a:lnTo>
                <a:lnTo>
                  <a:pt x="273036" y="22210"/>
                </a:lnTo>
                <a:close/>
              </a:path>
              <a:path w="289560" h="27939">
                <a:moveTo>
                  <a:pt x="277992" y="5344"/>
                </a:moveTo>
                <a:lnTo>
                  <a:pt x="278049" y="6558"/>
                </a:lnTo>
                <a:lnTo>
                  <a:pt x="279910" y="8382"/>
                </a:lnTo>
                <a:lnTo>
                  <a:pt x="279999" y="20700"/>
                </a:lnTo>
                <a:lnTo>
                  <a:pt x="278581" y="22148"/>
                </a:lnTo>
                <a:lnTo>
                  <a:pt x="278461" y="23461"/>
                </a:lnTo>
                <a:lnTo>
                  <a:pt x="280868" y="21101"/>
                </a:lnTo>
                <a:lnTo>
                  <a:pt x="280888" y="8255"/>
                </a:lnTo>
                <a:lnTo>
                  <a:pt x="277992" y="5344"/>
                </a:lnTo>
                <a:close/>
              </a:path>
              <a:path w="289560" h="27939">
                <a:moveTo>
                  <a:pt x="272038" y="23078"/>
                </a:moveTo>
                <a:lnTo>
                  <a:pt x="271827" y="23247"/>
                </a:lnTo>
                <a:lnTo>
                  <a:pt x="272053" y="23343"/>
                </a:lnTo>
                <a:lnTo>
                  <a:pt x="272038" y="23078"/>
                </a:lnTo>
                <a:close/>
              </a:path>
              <a:path w="289560" h="27939">
                <a:moveTo>
                  <a:pt x="255477" y="23110"/>
                </a:moveTo>
                <a:lnTo>
                  <a:pt x="255632" y="23308"/>
                </a:lnTo>
                <a:lnTo>
                  <a:pt x="255477" y="23110"/>
                </a:lnTo>
                <a:close/>
              </a:path>
              <a:path w="289560" h="27939">
                <a:moveTo>
                  <a:pt x="271373" y="23055"/>
                </a:moveTo>
                <a:lnTo>
                  <a:pt x="271827" y="23247"/>
                </a:lnTo>
                <a:lnTo>
                  <a:pt x="271994" y="23113"/>
                </a:lnTo>
                <a:lnTo>
                  <a:pt x="271819" y="23110"/>
                </a:lnTo>
                <a:lnTo>
                  <a:pt x="271373" y="23055"/>
                </a:lnTo>
                <a:close/>
              </a:path>
              <a:path w="289560" h="27939">
                <a:moveTo>
                  <a:pt x="280647" y="23113"/>
                </a:moveTo>
                <a:lnTo>
                  <a:pt x="280359" y="23212"/>
                </a:lnTo>
                <a:lnTo>
                  <a:pt x="280647" y="23113"/>
                </a:lnTo>
                <a:close/>
              </a:path>
              <a:path w="289560" h="27939">
                <a:moveTo>
                  <a:pt x="273395" y="21938"/>
                </a:moveTo>
                <a:lnTo>
                  <a:pt x="273156" y="22120"/>
                </a:lnTo>
                <a:lnTo>
                  <a:pt x="273058" y="23214"/>
                </a:lnTo>
                <a:lnTo>
                  <a:pt x="273265" y="23113"/>
                </a:lnTo>
                <a:lnTo>
                  <a:pt x="273391" y="22875"/>
                </a:lnTo>
                <a:lnTo>
                  <a:pt x="273395" y="21938"/>
                </a:lnTo>
                <a:close/>
              </a:path>
              <a:path w="289560" h="27939">
                <a:moveTo>
                  <a:pt x="279001" y="3428"/>
                </a:moveTo>
                <a:lnTo>
                  <a:pt x="277942" y="3428"/>
                </a:lnTo>
                <a:lnTo>
                  <a:pt x="278002" y="4220"/>
                </a:lnTo>
                <a:lnTo>
                  <a:pt x="282171" y="7620"/>
                </a:lnTo>
                <a:lnTo>
                  <a:pt x="283178" y="17272"/>
                </a:lnTo>
                <a:lnTo>
                  <a:pt x="283301" y="19558"/>
                </a:lnTo>
                <a:lnTo>
                  <a:pt x="280359" y="23212"/>
                </a:lnTo>
                <a:lnTo>
                  <a:pt x="280647" y="23113"/>
                </a:lnTo>
                <a:lnTo>
                  <a:pt x="282296" y="23113"/>
                </a:lnTo>
                <a:lnTo>
                  <a:pt x="284660" y="20700"/>
                </a:lnTo>
                <a:lnTo>
                  <a:pt x="284559" y="8382"/>
                </a:lnTo>
                <a:lnTo>
                  <a:pt x="280034" y="3857"/>
                </a:lnTo>
                <a:lnTo>
                  <a:pt x="279001" y="3428"/>
                </a:lnTo>
                <a:close/>
              </a:path>
              <a:path w="289560" h="27939">
                <a:moveTo>
                  <a:pt x="271237" y="8889"/>
                </a:moveTo>
                <a:lnTo>
                  <a:pt x="268960" y="8889"/>
                </a:lnTo>
                <a:lnTo>
                  <a:pt x="269346" y="12700"/>
                </a:lnTo>
                <a:lnTo>
                  <a:pt x="269890" y="22210"/>
                </a:lnTo>
                <a:lnTo>
                  <a:pt x="270016" y="22478"/>
                </a:lnTo>
                <a:lnTo>
                  <a:pt x="271416" y="23060"/>
                </a:lnTo>
                <a:lnTo>
                  <a:pt x="271846" y="23113"/>
                </a:lnTo>
                <a:lnTo>
                  <a:pt x="271825" y="19303"/>
                </a:lnTo>
                <a:lnTo>
                  <a:pt x="271237" y="8889"/>
                </a:lnTo>
                <a:close/>
              </a:path>
              <a:path w="289560" h="27939">
                <a:moveTo>
                  <a:pt x="272032" y="22972"/>
                </a:moveTo>
                <a:lnTo>
                  <a:pt x="271846" y="23113"/>
                </a:lnTo>
                <a:lnTo>
                  <a:pt x="271994" y="23113"/>
                </a:lnTo>
                <a:lnTo>
                  <a:pt x="272032" y="22972"/>
                </a:lnTo>
                <a:close/>
              </a:path>
              <a:path w="289560" h="27939">
                <a:moveTo>
                  <a:pt x="252256" y="11539"/>
                </a:moveTo>
                <a:lnTo>
                  <a:pt x="251955" y="14345"/>
                </a:lnTo>
                <a:lnTo>
                  <a:pt x="251910" y="16030"/>
                </a:lnTo>
                <a:lnTo>
                  <a:pt x="254975" y="22430"/>
                </a:lnTo>
                <a:lnTo>
                  <a:pt x="255477" y="23110"/>
                </a:lnTo>
                <a:lnTo>
                  <a:pt x="252256" y="11539"/>
                </a:lnTo>
                <a:close/>
              </a:path>
              <a:path w="289560" h="27939">
                <a:moveTo>
                  <a:pt x="272923" y="22296"/>
                </a:moveTo>
                <a:lnTo>
                  <a:pt x="272161" y="22875"/>
                </a:lnTo>
                <a:lnTo>
                  <a:pt x="272038" y="23078"/>
                </a:lnTo>
                <a:lnTo>
                  <a:pt x="272723" y="22529"/>
                </a:lnTo>
                <a:lnTo>
                  <a:pt x="272923" y="22296"/>
                </a:lnTo>
                <a:close/>
              </a:path>
              <a:path w="289560" h="27939">
                <a:moveTo>
                  <a:pt x="269902" y="22430"/>
                </a:moveTo>
                <a:lnTo>
                  <a:pt x="269926" y="22875"/>
                </a:lnTo>
                <a:lnTo>
                  <a:pt x="271373" y="23055"/>
                </a:lnTo>
                <a:lnTo>
                  <a:pt x="269902" y="22430"/>
                </a:lnTo>
                <a:close/>
              </a:path>
              <a:path w="289560" h="27939">
                <a:moveTo>
                  <a:pt x="273993" y="21484"/>
                </a:moveTo>
                <a:lnTo>
                  <a:pt x="273476" y="21876"/>
                </a:lnTo>
                <a:lnTo>
                  <a:pt x="273417" y="23040"/>
                </a:lnTo>
                <a:lnTo>
                  <a:pt x="274062" y="22728"/>
                </a:lnTo>
                <a:lnTo>
                  <a:pt x="273993" y="21484"/>
                </a:lnTo>
                <a:close/>
              </a:path>
              <a:path w="289560" h="27939">
                <a:moveTo>
                  <a:pt x="271715" y="5641"/>
                </a:moveTo>
                <a:lnTo>
                  <a:pt x="271059" y="5742"/>
                </a:lnTo>
                <a:lnTo>
                  <a:pt x="272032" y="22972"/>
                </a:lnTo>
                <a:lnTo>
                  <a:pt x="272917" y="22301"/>
                </a:lnTo>
                <a:lnTo>
                  <a:pt x="272790" y="10811"/>
                </a:lnTo>
                <a:lnTo>
                  <a:pt x="272695" y="6388"/>
                </a:lnTo>
                <a:lnTo>
                  <a:pt x="271715" y="5641"/>
                </a:lnTo>
                <a:close/>
              </a:path>
              <a:path w="289560" h="27939">
                <a:moveTo>
                  <a:pt x="269171" y="22120"/>
                </a:moveTo>
                <a:lnTo>
                  <a:pt x="269195" y="22784"/>
                </a:lnTo>
                <a:lnTo>
                  <a:pt x="269926" y="22875"/>
                </a:lnTo>
                <a:lnTo>
                  <a:pt x="269902" y="22430"/>
                </a:lnTo>
                <a:lnTo>
                  <a:pt x="269171" y="22120"/>
                </a:lnTo>
                <a:close/>
              </a:path>
              <a:path w="289560" h="27939">
                <a:moveTo>
                  <a:pt x="268750" y="21941"/>
                </a:moveTo>
                <a:lnTo>
                  <a:pt x="268749" y="22728"/>
                </a:lnTo>
                <a:lnTo>
                  <a:pt x="269195" y="22784"/>
                </a:lnTo>
                <a:lnTo>
                  <a:pt x="269118" y="22098"/>
                </a:lnTo>
                <a:lnTo>
                  <a:pt x="268750" y="21941"/>
                </a:lnTo>
                <a:close/>
              </a:path>
              <a:path w="289560" h="27939">
                <a:moveTo>
                  <a:pt x="276469" y="19606"/>
                </a:moveTo>
                <a:lnTo>
                  <a:pt x="274189" y="21336"/>
                </a:lnTo>
                <a:lnTo>
                  <a:pt x="274087" y="22716"/>
                </a:lnTo>
                <a:lnTo>
                  <a:pt x="275631" y="21971"/>
                </a:lnTo>
                <a:lnTo>
                  <a:pt x="276469" y="19606"/>
                </a:lnTo>
                <a:close/>
              </a:path>
              <a:path w="289560" h="27939">
                <a:moveTo>
                  <a:pt x="266448" y="19303"/>
                </a:moveTo>
                <a:lnTo>
                  <a:pt x="265864" y="19812"/>
                </a:lnTo>
                <a:lnTo>
                  <a:pt x="266617" y="21101"/>
                </a:lnTo>
                <a:lnTo>
                  <a:pt x="266741" y="22478"/>
                </a:lnTo>
                <a:lnTo>
                  <a:pt x="268649" y="22716"/>
                </a:lnTo>
                <a:lnTo>
                  <a:pt x="268598" y="21876"/>
                </a:lnTo>
                <a:lnTo>
                  <a:pt x="267922" y="21589"/>
                </a:lnTo>
                <a:lnTo>
                  <a:pt x="267370" y="20290"/>
                </a:lnTo>
                <a:lnTo>
                  <a:pt x="266448" y="19303"/>
                </a:lnTo>
                <a:close/>
              </a:path>
              <a:path w="289560" h="27939">
                <a:moveTo>
                  <a:pt x="251832" y="15867"/>
                </a:moveTo>
                <a:lnTo>
                  <a:pt x="252339" y="18161"/>
                </a:lnTo>
                <a:lnTo>
                  <a:pt x="253393" y="20447"/>
                </a:lnTo>
                <a:lnTo>
                  <a:pt x="255023" y="22529"/>
                </a:lnTo>
                <a:lnTo>
                  <a:pt x="251832" y="15867"/>
                </a:lnTo>
                <a:close/>
              </a:path>
              <a:path w="289560" h="27939">
                <a:moveTo>
                  <a:pt x="266505" y="4413"/>
                </a:moveTo>
                <a:lnTo>
                  <a:pt x="266070" y="4460"/>
                </a:lnTo>
                <a:lnTo>
                  <a:pt x="262217" y="8382"/>
                </a:lnTo>
                <a:lnTo>
                  <a:pt x="262146" y="14345"/>
                </a:lnTo>
                <a:lnTo>
                  <a:pt x="262263" y="21010"/>
                </a:lnTo>
                <a:lnTo>
                  <a:pt x="263228" y="21953"/>
                </a:lnTo>
                <a:lnTo>
                  <a:pt x="266741" y="22478"/>
                </a:lnTo>
                <a:lnTo>
                  <a:pt x="266753" y="21336"/>
                </a:lnTo>
                <a:lnTo>
                  <a:pt x="265864" y="19812"/>
                </a:lnTo>
                <a:lnTo>
                  <a:pt x="266448" y="19303"/>
                </a:lnTo>
                <a:lnTo>
                  <a:pt x="266950" y="19303"/>
                </a:lnTo>
                <a:lnTo>
                  <a:pt x="265331" y="15494"/>
                </a:lnTo>
                <a:lnTo>
                  <a:pt x="268586" y="7450"/>
                </a:lnTo>
                <a:lnTo>
                  <a:pt x="268537" y="4804"/>
                </a:lnTo>
                <a:lnTo>
                  <a:pt x="266505" y="4413"/>
                </a:lnTo>
                <a:close/>
              </a:path>
              <a:path w="289560" h="27939">
                <a:moveTo>
                  <a:pt x="268960" y="8889"/>
                </a:moveTo>
                <a:lnTo>
                  <a:pt x="268826" y="12700"/>
                </a:lnTo>
                <a:lnTo>
                  <a:pt x="269170" y="22098"/>
                </a:lnTo>
                <a:lnTo>
                  <a:pt x="269902" y="22430"/>
                </a:lnTo>
                <a:lnTo>
                  <a:pt x="269460" y="14345"/>
                </a:lnTo>
                <a:lnTo>
                  <a:pt x="269346" y="12700"/>
                </a:lnTo>
                <a:lnTo>
                  <a:pt x="268960" y="8889"/>
                </a:lnTo>
                <a:close/>
              </a:path>
              <a:path w="289560" h="27939">
                <a:moveTo>
                  <a:pt x="278022" y="6531"/>
                </a:moveTo>
                <a:lnTo>
                  <a:pt x="278185" y="12792"/>
                </a:lnTo>
                <a:lnTo>
                  <a:pt x="278336" y="12953"/>
                </a:lnTo>
                <a:lnTo>
                  <a:pt x="278333" y="14732"/>
                </a:lnTo>
                <a:lnTo>
                  <a:pt x="278869" y="16637"/>
                </a:lnTo>
                <a:lnTo>
                  <a:pt x="278514" y="17272"/>
                </a:lnTo>
                <a:lnTo>
                  <a:pt x="278431" y="22301"/>
                </a:lnTo>
                <a:lnTo>
                  <a:pt x="279999" y="20700"/>
                </a:lnTo>
                <a:lnTo>
                  <a:pt x="279910" y="8382"/>
                </a:lnTo>
                <a:lnTo>
                  <a:pt x="278022" y="6531"/>
                </a:lnTo>
                <a:close/>
              </a:path>
              <a:path w="289560" h="27939">
                <a:moveTo>
                  <a:pt x="50615" y="22049"/>
                </a:moveTo>
                <a:lnTo>
                  <a:pt x="50790" y="22225"/>
                </a:lnTo>
                <a:lnTo>
                  <a:pt x="56441" y="22225"/>
                </a:lnTo>
                <a:lnTo>
                  <a:pt x="50615" y="22049"/>
                </a:lnTo>
                <a:close/>
              </a:path>
              <a:path w="289560" h="27939">
                <a:moveTo>
                  <a:pt x="55037" y="1825"/>
                </a:moveTo>
                <a:lnTo>
                  <a:pt x="50648" y="1970"/>
                </a:lnTo>
                <a:lnTo>
                  <a:pt x="46384" y="6222"/>
                </a:lnTo>
                <a:lnTo>
                  <a:pt x="46357" y="17780"/>
                </a:lnTo>
                <a:lnTo>
                  <a:pt x="50615" y="22049"/>
                </a:lnTo>
                <a:lnTo>
                  <a:pt x="56441" y="22225"/>
                </a:lnTo>
                <a:lnTo>
                  <a:pt x="62080" y="22225"/>
                </a:lnTo>
                <a:lnTo>
                  <a:pt x="63239" y="21101"/>
                </a:lnTo>
                <a:lnTo>
                  <a:pt x="63254" y="20931"/>
                </a:lnTo>
                <a:lnTo>
                  <a:pt x="60111" y="17780"/>
                </a:lnTo>
                <a:lnTo>
                  <a:pt x="60111" y="6350"/>
                </a:lnTo>
                <a:lnTo>
                  <a:pt x="63277" y="3175"/>
                </a:lnTo>
                <a:lnTo>
                  <a:pt x="63217" y="2991"/>
                </a:lnTo>
                <a:lnTo>
                  <a:pt x="62131" y="1905"/>
                </a:lnTo>
                <a:lnTo>
                  <a:pt x="55037" y="1825"/>
                </a:lnTo>
                <a:close/>
              </a:path>
              <a:path w="289560" h="27939">
                <a:moveTo>
                  <a:pt x="63333" y="21010"/>
                </a:moveTo>
                <a:lnTo>
                  <a:pt x="62080" y="22225"/>
                </a:lnTo>
                <a:lnTo>
                  <a:pt x="64544" y="22225"/>
                </a:lnTo>
                <a:lnTo>
                  <a:pt x="63333" y="21010"/>
                </a:lnTo>
                <a:close/>
              </a:path>
              <a:path w="289560" h="27939">
                <a:moveTo>
                  <a:pt x="75796" y="1905"/>
                </a:moveTo>
                <a:lnTo>
                  <a:pt x="64544" y="1905"/>
                </a:lnTo>
                <a:lnTo>
                  <a:pt x="63461" y="2991"/>
                </a:lnTo>
                <a:lnTo>
                  <a:pt x="63401" y="3175"/>
                </a:lnTo>
                <a:lnTo>
                  <a:pt x="66576" y="6350"/>
                </a:lnTo>
                <a:lnTo>
                  <a:pt x="66665" y="17780"/>
                </a:lnTo>
                <a:lnTo>
                  <a:pt x="63415" y="20931"/>
                </a:lnTo>
                <a:lnTo>
                  <a:pt x="63424" y="21101"/>
                </a:lnTo>
                <a:lnTo>
                  <a:pt x="64544" y="22225"/>
                </a:lnTo>
                <a:lnTo>
                  <a:pt x="70170" y="22225"/>
                </a:lnTo>
                <a:lnTo>
                  <a:pt x="75848" y="22173"/>
                </a:lnTo>
                <a:lnTo>
                  <a:pt x="80229" y="17780"/>
                </a:lnTo>
                <a:lnTo>
                  <a:pt x="80229" y="6350"/>
                </a:lnTo>
                <a:lnTo>
                  <a:pt x="75796" y="1905"/>
                </a:lnTo>
                <a:close/>
              </a:path>
              <a:path w="289560" h="27939">
                <a:moveTo>
                  <a:pt x="75848" y="22173"/>
                </a:moveTo>
                <a:lnTo>
                  <a:pt x="70170" y="22225"/>
                </a:lnTo>
                <a:lnTo>
                  <a:pt x="75796" y="22225"/>
                </a:lnTo>
                <a:close/>
              </a:path>
              <a:path w="289560" h="27939">
                <a:moveTo>
                  <a:pt x="273390" y="21676"/>
                </a:moveTo>
                <a:lnTo>
                  <a:pt x="273109" y="22049"/>
                </a:lnTo>
                <a:lnTo>
                  <a:pt x="273036" y="22210"/>
                </a:lnTo>
                <a:lnTo>
                  <a:pt x="273375" y="21953"/>
                </a:lnTo>
                <a:lnTo>
                  <a:pt x="273390" y="21676"/>
                </a:lnTo>
                <a:close/>
              </a:path>
              <a:path w="289560" h="27939">
                <a:moveTo>
                  <a:pt x="76935" y="1905"/>
                </a:moveTo>
                <a:lnTo>
                  <a:pt x="75796" y="1905"/>
                </a:lnTo>
                <a:lnTo>
                  <a:pt x="80229" y="6350"/>
                </a:lnTo>
                <a:lnTo>
                  <a:pt x="80229" y="17780"/>
                </a:lnTo>
                <a:lnTo>
                  <a:pt x="75848" y="22173"/>
                </a:lnTo>
                <a:lnTo>
                  <a:pt x="254685" y="22098"/>
                </a:lnTo>
                <a:lnTo>
                  <a:pt x="253393" y="20447"/>
                </a:lnTo>
                <a:lnTo>
                  <a:pt x="252339" y="18161"/>
                </a:lnTo>
                <a:lnTo>
                  <a:pt x="251868" y="16030"/>
                </a:lnTo>
                <a:lnTo>
                  <a:pt x="251775" y="15748"/>
                </a:lnTo>
                <a:lnTo>
                  <a:pt x="250558" y="13208"/>
                </a:lnTo>
                <a:lnTo>
                  <a:pt x="250632" y="12700"/>
                </a:lnTo>
                <a:lnTo>
                  <a:pt x="253050" y="5841"/>
                </a:lnTo>
                <a:lnTo>
                  <a:pt x="253576" y="5587"/>
                </a:lnTo>
                <a:lnTo>
                  <a:pt x="195481" y="5587"/>
                </a:lnTo>
                <a:lnTo>
                  <a:pt x="161165" y="3810"/>
                </a:lnTo>
                <a:lnTo>
                  <a:pt x="148135" y="3048"/>
                </a:lnTo>
                <a:lnTo>
                  <a:pt x="141265" y="2921"/>
                </a:lnTo>
                <a:lnTo>
                  <a:pt x="126914" y="2921"/>
                </a:lnTo>
                <a:lnTo>
                  <a:pt x="99507" y="2412"/>
                </a:lnTo>
                <a:lnTo>
                  <a:pt x="91807" y="2159"/>
                </a:lnTo>
                <a:lnTo>
                  <a:pt x="76935" y="1905"/>
                </a:lnTo>
                <a:close/>
              </a:path>
              <a:path w="289560" h="27939">
                <a:moveTo>
                  <a:pt x="273168" y="21971"/>
                </a:moveTo>
                <a:lnTo>
                  <a:pt x="273031" y="21971"/>
                </a:lnTo>
                <a:lnTo>
                  <a:pt x="273035" y="22148"/>
                </a:lnTo>
                <a:lnTo>
                  <a:pt x="273168" y="21971"/>
                </a:lnTo>
                <a:close/>
              </a:path>
              <a:path w="289560" h="27939">
                <a:moveTo>
                  <a:pt x="268806" y="12152"/>
                </a:moveTo>
                <a:lnTo>
                  <a:pt x="268850" y="21876"/>
                </a:lnTo>
                <a:lnTo>
                  <a:pt x="269171" y="22120"/>
                </a:lnTo>
                <a:lnTo>
                  <a:pt x="268806" y="12152"/>
                </a:lnTo>
                <a:close/>
              </a:path>
              <a:path w="289560" h="27939">
                <a:moveTo>
                  <a:pt x="32336" y="2573"/>
                </a:moveTo>
                <a:lnTo>
                  <a:pt x="29495" y="2614"/>
                </a:lnTo>
                <a:lnTo>
                  <a:pt x="25326" y="6858"/>
                </a:lnTo>
                <a:lnTo>
                  <a:pt x="25288" y="17272"/>
                </a:lnTo>
                <a:lnTo>
                  <a:pt x="29450" y="21408"/>
                </a:lnTo>
                <a:lnTo>
                  <a:pt x="34737" y="21462"/>
                </a:lnTo>
                <a:lnTo>
                  <a:pt x="47228" y="21941"/>
                </a:lnTo>
                <a:lnTo>
                  <a:pt x="50615" y="22049"/>
                </a:lnTo>
                <a:lnTo>
                  <a:pt x="50030" y="21462"/>
                </a:lnTo>
                <a:lnTo>
                  <a:pt x="39957" y="21462"/>
                </a:lnTo>
                <a:lnTo>
                  <a:pt x="44198" y="17272"/>
                </a:lnTo>
                <a:lnTo>
                  <a:pt x="44237" y="6858"/>
                </a:lnTo>
                <a:lnTo>
                  <a:pt x="40007" y="2666"/>
                </a:lnTo>
                <a:lnTo>
                  <a:pt x="32336" y="2573"/>
                </a:lnTo>
                <a:close/>
              </a:path>
              <a:path w="289560" h="27939">
                <a:moveTo>
                  <a:pt x="268750" y="21769"/>
                </a:moveTo>
                <a:lnTo>
                  <a:pt x="268819" y="21971"/>
                </a:lnTo>
                <a:lnTo>
                  <a:pt x="268750" y="21769"/>
                </a:lnTo>
                <a:close/>
              </a:path>
              <a:path w="289560" h="27939">
                <a:moveTo>
                  <a:pt x="272695" y="6388"/>
                </a:moveTo>
                <a:lnTo>
                  <a:pt x="273031" y="21971"/>
                </a:lnTo>
                <a:lnTo>
                  <a:pt x="273263" y="21769"/>
                </a:lnTo>
                <a:lnTo>
                  <a:pt x="273142" y="10287"/>
                </a:lnTo>
                <a:lnTo>
                  <a:pt x="272902" y="7133"/>
                </a:lnTo>
                <a:lnTo>
                  <a:pt x="272811" y="6476"/>
                </a:lnTo>
                <a:close/>
              </a:path>
              <a:path w="289560" h="27939">
                <a:moveTo>
                  <a:pt x="273390" y="21649"/>
                </a:moveTo>
                <a:lnTo>
                  <a:pt x="273052" y="21971"/>
                </a:lnTo>
                <a:lnTo>
                  <a:pt x="273360" y="21716"/>
                </a:lnTo>
                <a:close/>
              </a:path>
              <a:path w="289560" h="27939">
                <a:moveTo>
                  <a:pt x="266070" y="4460"/>
                </a:moveTo>
                <a:lnTo>
                  <a:pt x="265026" y="4572"/>
                </a:lnTo>
                <a:lnTo>
                  <a:pt x="260721" y="9778"/>
                </a:lnTo>
                <a:lnTo>
                  <a:pt x="261926" y="21336"/>
                </a:lnTo>
                <a:lnTo>
                  <a:pt x="262037" y="21775"/>
                </a:lnTo>
                <a:lnTo>
                  <a:pt x="263228" y="21953"/>
                </a:lnTo>
                <a:lnTo>
                  <a:pt x="262263" y="21010"/>
                </a:lnTo>
                <a:lnTo>
                  <a:pt x="262146" y="14345"/>
                </a:lnTo>
                <a:lnTo>
                  <a:pt x="262217" y="8382"/>
                </a:lnTo>
                <a:lnTo>
                  <a:pt x="266070" y="4460"/>
                </a:lnTo>
                <a:close/>
              </a:path>
              <a:path w="289560" h="27939">
                <a:moveTo>
                  <a:pt x="267370" y="20290"/>
                </a:moveTo>
                <a:lnTo>
                  <a:pt x="267922" y="21589"/>
                </a:lnTo>
                <a:lnTo>
                  <a:pt x="268650" y="21899"/>
                </a:lnTo>
                <a:lnTo>
                  <a:pt x="268535" y="21539"/>
                </a:lnTo>
                <a:lnTo>
                  <a:pt x="267370" y="20290"/>
                </a:lnTo>
                <a:close/>
              </a:path>
              <a:path w="289560" h="27939">
                <a:moveTo>
                  <a:pt x="273964" y="21101"/>
                </a:moveTo>
                <a:lnTo>
                  <a:pt x="273585" y="21462"/>
                </a:lnTo>
                <a:lnTo>
                  <a:pt x="273476" y="21876"/>
                </a:lnTo>
                <a:lnTo>
                  <a:pt x="273868" y="21579"/>
                </a:lnTo>
                <a:lnTo>
                  <a:pt x="273964" y="21101"/>
                </a:lnTo>
                <a:close/>
              </a:path>
              <a:path w="289560" h="27939">
                <a:moveTo>
                  <a:pt x="263223" y="4003"/>
                </a:moveTo>
                <a:lnTo>
                  <a:pt x="259451" y="6858"/>
                </a:lnTo>
                <a:lnTo>
                  <a:pt x="258079" y="17018"/>
                </a:lnTo>
                <a:lnTo>
                  <a:pt x="261648" y="21716"/>
                </a:lnTo>
                <a:lnTo>
                  <a:pt x="262037" y="21775"/>
                </a:lnTo>
                <a:lnTo>
                  <a:pt x="261926" y="21336"/>
                </a:lnTo>
                <a:lnTo>
                  <a:pt x="260721" y="9778"/>
                </a:lnTo>
                <a:lnTo>
                  <a:pt x="265026" y="4572"/>
                </a:lnTo>
                <a:lnTo>
                  <a:pt x="266070" y="4460"/>
                </a:lnTo>
                <a:lnTo>
                  <a:pt x="263223" y="4003"/>
                </a:lnTo>
                <a:close/>
              </a:path>
              <a:path w="289560" h="27939">
                <a:moveTo>
                  <a:pt x="268630" y="7342"/>
                </a:moveTo>
                <a:lnTo>
                  <a:pt x="265331" y="15494"/>
                </a:lnTo>
                <a:lnTo>
                  <a:pt x="267370" y="20290"/>
                </a:lnTo>
                <a:lnTo>
                  <a:pt x="268650" y="21663"/>
                </a:lnTo>
                <a:lnTo>
                  <a:pt x="268630" y="7342"/>
                </a:lnTo>
                <a:close/>
              </a:path>
              <a:path w="289560" h="27939">
                <a:moveTo>
                  <a:pt x="273182" y="10811"/>
                </a:moveTo>
                <a:lnTo>
                  <a:pt x="273390" y="21649"/>
                </a:lnTo>
                <a:lnTo>
                  <a:pt x="273516" y="21408"/>
                </a:lnTo>
                <a:lnTo>
                  <a:pt x="273695" y="19303"/>
                </a:lnTo>
                <a:lnTo>
                  <a:pt x="273578" y="16030"/>
                </a:lnTo>
                <a:lnTo>
                  <a:pt x="273182" y="10811"/>
                </a:lnTo>
                <a:close/>
              </a:path>
              <a:path w="289560" h="27939">
                <a:moveTo>
                  <a:pt x="273951" y="20931"/>
                </a:moveTo>
                <a:lnTo>
                  <a:pt x="273505" y="21539"/>
                </a:lnTo>
                <a:lnTo>
                  <a:pt x="273964" y="21101"/>
                </a:lnTo>
                <a:lnTo>
                  <a:pt x="273951" y="20931"/>
                </a:lnTo>
                <a:close/>
              </a:path>
              <a:path w="289560" h="27939">
                <a:moveTo>
                  <a:pt x="273765" y="18479"/>
                </a:moveTo>
                <a:lnTo>
                  <a:pt x="273506" y="21521"/>
                </a:lnTo>
                <a:lnTo>
                  <a:pt x="273933" y="20955"/>
                </a:lnTo>
                <a:lnTo>
                  <a:pt x="273765" y="18479"/>
                </a:lnTo>
                <a:close/>
              </a:path>
              <a:path w="289560" h="27939">
                <a:moveTo>
                  <a:pt x="276674" y="18517"/>
                </a:moveTo>
                <a:lnTo>
                  <a:pt x="274118" y="20955"/>
                </a:lnTo>
                <a:lnTo>
                  <a:pt x="273993" y="21484"/>
                </a:lnTo>
                <a:lnTo>
                  <a:pt x="276469" y="19606"/>
                </a:lnTo>
                <a:lnTo>
                  <a:pt x="276567" y="19303"/>
                </a:lnTo>
                <a:lnTo>
                  <a:pt x="276674" y="18517"/>
                </a:lnTo>
                <a:close/>
              </a:path>
              <a:path w="289560" h="27939">
                <a:moveTo>
                  <a:pt x="29450" y="21408"/>
                </a:moveTo>
                <a:lnTo>
                  <a:pt x="34737" y="21462"/>
                </a:lnTo>
                <a:lnTo>
                  <a:pt x="29450" y="21408"/>
                </a:lnTo>
                <a:close/>
              </a:path>
              <a:path w="289560" h="27939">
                <a:moveTo>
                  <a:pt x="50648" y="1970"/>
                </a:moveTo>
                <a:lnTo>
                  <a:pt x="34673" y="2539"/>
                </a:lnTo>
                <a:lnTo>
                  <a:pt x="32336" y="2573"/>
                </a:lnTo>
                <a:lnTo>
                  <a:pt x="40007" y="2666"/>
                </a:lnTo>
                <a:lnTo>
                  <a:pt x="44077" y="6699"/>
                </a:lnTo>
                <a:lnTo>
                  <a:pt x="44198" y="17272"/>
                </a:lnTo>
                <a:lnTo>
                  <a:pt x="39957" y="21462"/>
                </a:lnTo>
                <a:lnTo>
                  <a:pt x="50030" y="21462"/>
                </a:lnTo>
                <a:lnTo>
                  <a:pt x="46357" y="17780"/>
                </a:lnTo>
                <a:lnTo>
                  <a:pt x="46256" y="6350"/>
                </a:lnTo>
                <a:lnTo>
                  <a:pt x="50648" y="1970"/>
                </a:lnTo>
                <a:close/>
              </a:path>
              <a:path w="289560" h="27939">
                <a:moveTo>
                  <a:pt x="29121" y="21082"/>
                </a:moveTo>
                <a:lnTo>
                  <a:pt x="14595" y="21082"/>
                </a:lnTo>
                <a:lnTo>
                  <a:pt x="22443" y="21336"/>
                </a:lnTo>
                <a:lnTo>
                  <a:pt x="29450" y="21408"/>
                </a:lnTo>
                <a:lnTo>
                  <a:pt x="29121" y="21082"/>
                </a:lnTo>
                <a:close/>
              </a:path>
              <a:path w="289560" h="27939">
                <a:moveTo>
                  <a:pt x="274649" y="8068"/>
                </a:moveTo>
                <a:lnTo>
                  <a:pt x="274629" y="8636"/>
                </a:lnTo>
                <a:lnTo>
                  <a:pt x="275288" y="10033"/>
                </a:lnTo>
                <a:lnTo>
                  <a:pt x="275914" y="12700"/>
                </a:lnTo>
                <a:lnTo>
                  <a:pt x="273951" y="20931"/>
                </a:lnTo>
                <a:lnTo>
                  <a:pt x="273964" y="21101"/>
                </a:lnTo>
                <a:lnTo>
                  <a:pt x="276674" y="18517"/>
                </a:lnTo>
                <a:lnTo>
                  <a:pt x="277397" y="13208"/>
                </a:lnTo>
                <a:lnTo>
                  <a:pt x="277343" y="12953"/>
                </a:lnTo>
                <a:lnTo>
                  <a:pt x="276291" y="10763"/>
                </a:lnTo>
                <a:lnTo>
                  <a:pt x="275846" y="10287"/>
                </a:lnTo>
                <a:lnTo>
                  <a:pt x="274649" y="8068"/>
                </a:lnTo>
                <a:close/>
              </a:path>
              <a:path w="289560" h="27939">
                <a:moveTo>
                  <a:pt x="63339" y="3113"/>
                </a:moveTo>
                <a:lnTo>
                  <a:pt x="60111" y="6350"/>
                </a:lnTo>
                <a:lnTo>
                  <a:pt x="60111" y="17780"/>
                </a:lnTo>
                <a:lnTo>
                  <a:pt x="63333" y="21010"/>
                </a:lnTo>
                <a:lnTo>
                  <a:pt x="66665" y="17780"/>
                </a:lnTo>
                <a:lnTo>
                  <a:pt x="66576" y="6350"/>
                </a:lnTo>
                <a:lnTo>
                  <a:pt x="63339" y="3113"/>
                </a:lnTo>
                <a:close/>
              </a:path>
              <a:path w="289560" h="27939">
                <a:moveTo>
                  <a:pt x="274605" y="8584"/>
                </a:moveTo>
                <a:lnTo>
                  <a:pt x="273921" y="16637"/>
                </a:lnTo>
                <a:lnTo>
                  <a:pt x="273827" y="19303"/>
                </a:lnTo>
                <a:lnTo>
                  <a:pt x="273951" y="20931"/>
                </a:lnTo>
                <a:lnTo>
                  <a:pt x="274425" y="20290"/>
                </a:lnTo>
                <a:lnTo>
                  <a:pt x="275358" y="18257"/>
                </a:lnTo>
                <a:lnTo>
                  <a:pt x="275459" y="17637"/>
                </a:lnTo>
                <a:lnTo>
                  <a:pt x="275946" y="13208"/>
                </a:lnTo>
                <a:lnTo>
                  <a:pt x="275914" y="12700"/>
                </a:lnTo>
                <a:lnTo>
                  <a:pt x="275288" y="10033"/>
                </a:lnTo>
                <a:lnTo>
                  <a:pt x="274605" y="8584"/>
                </a:lnTo>
                <a:close/>
              </a:path>
              <a:path w="289560" h="27939">
                <a:moveTo>
                  <a:pt x="266950" y="19303"/>
                </a:moveTo>
                <a:lnTo>
                  <a:pt x="266448" y="19303"/>
                </a:lnTo>
                <a:lnTo>
                  <a:pt x="267370" y="20290"/>
                </a:lnTo>
                <a:lnTo>
                  <a:pt x="266950" y="19303"/>
                </a:lnTo>
                <a:close/>
              </a:path>
              <a:path w="289560" h="27939">
                <a:moveTo>
                  <a:pt x="276946" y="18257"/>
                </a:moveTo>
                <a:lnTo>
                  <a:pt x="276674" y="18517"/>
                </a:lnTo>
                <a:lnTo>
                  <a:pt x="276561" y="19344"/>
                </a:lnTo>
                <a:lnTo>
                  <a:pt x="276946" y="18257"/>
                </a:lnTo>
                <a:close/>
              </a:path>
              <a:path w="289560" h="27939">
                <a:moveTo>
                  <a:pt x="277412" y="13099"/>
                </a:moveTo>
                <a:lnTo>
                  <a:pt x="276674" y="18517"/>
                </a:lnTo>
                <a:lnTo>
                  <a:pt x="276946" y="18257"/>
                </a:lnTo>
                <a:lnTo>
                  <a:pt x="278196" y="14732"/>
                </a:lnTo>
                <a:lnTo>
                  <a:pt x="277412" y="13099"/>
                </a:lnTo>
                <a:close/>
              </a:path>
              <a:path w="289560" h="27939">
                <a:moveTo>
                  <a:pt x="273103" y="6699"/>
                </a:moveTo>
                <a:lnTo>
                  <a:pt x="273237" y="11539"/>
                </a:lnTo>
                <a:lnTo>
                  <a:pt x="273765" y="18479"/>
                </a:lnTo>
                <a:lnTo>
                  <a:pt x="274579" y="8889"/>
                </a:lnTo>
                <a:lnTo>
                  <a:pt x="274449" y="8255"/>
                </a:lnTo>
                <a:lnTo>
                  <a:pt x="273382" y="6913"/>
                </a:lnTo>
                <a:lnTo>
                  <a:pt x="273103" y="6699"/>
                </a:lnTo>
                <a:close/>
              </a:path>
              <a:path w="289560" h="27939">
                <a:moveTo>
                  <a:pt x="277547" y="12109"/>
                </a:moveTo>
                <a:lnTo>
                  <a:pt x="277464" y="13208"/>
                </a:lnTo>
                <a:lnTo>
                  <a:pt x="278196" y="14732"/>
                </a:lnTo>
                <a:lnTo>
                  <a:pt x="276946" y="18257"/>
                </a:lnTo>
                <a:lnTo>
                  <a:pt x="278247" y="17018"/>
                </a:lnTo>
                <a:lnTo>
                  <a:pt x="278225" y="14345"/>
                </a:lnTo>
                <a:lnTo>
                  <a:pt x="277617" y="12183"/>
                </a:lnTo>
                <a:close/>
              </a:path>
              <a:path w="289560" h="27939">
                <a:moveTo>
                  <a:pt x="278299" y="14611"/>
                </a:moveTo>
                <a:lnTo>
                  <a:pt x="278310" y="17637"/>
                </a:lnTo>
                <a:lnTo>
                  <a:pt x="278869" y="16637"/>
                </a:lnTo>
                <a:lnTo>
                  <a:pt x="278299" y="14611"/>
                </a:lnTo>
                <a:close/>
              </a:path>
              <a:path w="289560" h="27939">
                <a:moveTo>
                  <a:pt x="254963" y="4918"/>
                </a:moveTo>
                <a:lnTo>
                  <a:pt x="253050" y="5841"/>
                </a:lnTo>
                <a:lnTo>
                  <a:pt x="250632" y="12700"/>
                </a:lnTo>
                <a:lnTo>
                  <a:pt x="250558" y="13208"/>
                </a:lnTo>
                <a:lnTo>
                  <a:pt x="251832" y="15867"/>
                </a:lnTo>
                <a:lnTo>
                  <a:pt x="251955" y="14345"/>
                </a:lnTo>
                <a:lnTo>
                  <a:pt x="252256" y="11539"/>
                </a:lnTo>
                <a:lnTo>
                  <a:pt x="252040" y="10763"/>
                </a:lnTo>
                <a:lnTo>
                  <a:pt x="252052" y="10033"/>
                </a:lnTo>
                <a:lnTo>
                  <a:pt x="254963" y="4918"/>
                </a:lnTo>
                <a:close/>
              </a:path>
              <a:path w="289560" h="27939">
                <a:moveTo>
                  <a:pt x="278185" y="12792"/>
                </a:moveTo>
                <a:lnTo>
                  <a:pt x="278299" y="14611"/>
                </a:lnTo>
                <a:lnTo>
                  <a:pt x="278336" y="12953"/>
                </a:lnTo>
                <a:lnTo>
                  <a:pt x="278185" y="12792"/>
                </a:lnTo>
                <a:close/>
              </a:path>
              <a:path w="289560" h="27939">
                <a:moveTo>
                  <a:pt x="277617" y="12183"/>
                </a:moveTo>
                <a:lnTo>
                  <a:pt x="278225" y="14345"/>
                </a:lnTo>
                <a:lnTo>
                  <a:pt x="278099" y="12700"/>
                </a:lnTo>
                <a:lnTo>
                  <a:pt x="277617" y="12183"/>
                </a:lnTo>
                <a:close/>
              </a:path>
              <a:path w="289560" h="27939">
                <a:moveTo>
                  <a:pt x="276291" y="10763"/>
                </a:moveTo>
                <a:lnTo>
                  <a:pt x="277412" y="13099"/>
                </a:lnTo>
                <a:lnTo>
                  <a:pt x="277537" y="12183"/>
                </a:lnTo>
                <a:lnTo>
                  <a:pt x="277438" y="11992"/>
                </a:lnTo>
                <a:lnTo>
                  <a:pt x="276291" y="10763"/>
                </a:lnTo>
                <a:close/>
              </a:path>
              <a:path w="289560" h="27939">
                <a:moveTo>
                  <a:pt x="275269" y="3833"/>
                </a:moveTo>
                <a:lnTo>
                  <a:pt x="276197" y="7133"/>
                </a:lnTo>
                <a:lnTo>
                  <a:pt x="277917" y="9398"/>
                </a:lnTo>
                <a:lnTo>
                  <a:pt x="277731" y="10763"/>
                </a:lnTo>
                <a:lnTo>
                  <a:pt x="277617" y="12183"/>
                </a:lnTo>
                <a:lnTo>
                  <a:pt x="278185" y="12792"/>
                </a:lnTo>
                <a:lnTo>
                  <a:pt x="278062" y="8068"/>
                </a:lnTo>
                <a:lnTo>
                  <a:pt x="277966" y="6476"/>
                </a:lnTo>
                <a:lnTo>
                  <a:pt x="275269" y="3833"/>
                </a:lnTo>
                <a:close/>
              </a:path>
              <a:path w="289560" h="27939">
                <a:moveTo>
                  <a:pt x="271059" y="5742"/>
                </a:moveTo>
                <a:lnTo>
                  <a:pt x="269159" y="6034"/>
                </a:lnTo>
                <a:lnTo>
                  <a:pt x="268804" y="6911"/>
                </a:lnTo>
                <a:lnTo>
                  <a:pt x="268686" y="8889"/>
                </a:lnTo>
                <a:lnTo>
                  <a:pt x="268806" y="12152"/>
                </a:lnTo>
                <a:lnTo>
                  <a:pt x="268960" y="8889"/>
                </a:lnTo>
                <a:lnTo>
                  <a:pt x="271237" y="8889"/>
                </a:lnTo>
                <a:lnTo>
                  <a:pt x="271059" y="5742"/>
                </a:lnTo>
                <a:close/>
              </a:path>
              <a:path w="289560" h="27939">
                <a:moveTo>
                  <a:pt x="274876" y="5394"/>
                </a:moveTo>
                <a:lnTo>
                  <a:pt x="274782" y="7620"/>
                </a:lnTo>
                <a:lnTo>
                  <a:pt x="276291" y="10763"/>
                </a:lnTo>
                <a:lnTo>
                  <a:pt x="277547" y="12109"/>
                </a:lnTo>
                <a:lnTo>
                  <a:pt x="276197" y="7133"/>
                </a:lnTo>
                <a:lnTo>
                  <a:pt x="274876" y="5394"/>
                </a:lnTo>
                <a:close/>
              </a:path>
              <a:path w="289560" h="27939">
                <a:moveTo>
                  <a:pt x="276197" y="7133"/>
                </a:moveTo>
                <a:lnTo>
                  <a:pt x="277563" y="11992"/>
                </a:lnTo>
                <a:lnTo>
                  <a:pt x="277917" y="9398"/>
                </a:lnTo>
                <a:lnTo>
                  <a:pt x="276197" y="7133"/>
                </a:lnTo>
                <a:close/>
              </a:path>
              <a:path w="289560" h="27939">
                <a:moveTo>
                  <a:pt x="257723" y="3586"/>
                </a:moveTo>
                <a:lnTo>
                  <a:pt x="254963" y="4918"/>
                </a:lnTo>
                <a:lnTo>
                  <a:pt x="251907" y="10287"/>
                </a:lnTo>
                <a:lnTo>
                  <a:pt x="252256" y="11539"/>
                </a:lnTo>
                <a:lnTo>
                  <a:pt x="252339" y="10763"/>
                </a:lnTo>
                <a:lnTo>
                  <a:pt x="252446" y="10160"/>
                </a:lnTo>
                <a:lnTo>
                  <a:pt x="253126" y="8636"/>
                </a:lnTo>
                <a:lnTo>
                  <a:pt x="255158" y="5714"/>
                </a:lnTo>
                <a:lnTo>
                  <a:pt x="257902" y="3595"/>
                </a:lnTo>
                <a:lnTo>
                  <a:pt x="257723" y="3586"/>
                </a:lnTo>
                <a:close/>
              </a:path>
              <a:path w="289560" h="27939">
                <a:moveTo>
                  <a:pt x="272854" y="6510"/>
                </a:moveTo>
                <a:lnTo>
                  <a:pt x="273182" y="10811"/>
                </a:lnTo>
                <a:lnTo>
                  <a:pt x="273103" y="6699"/>
                </a:lnTo>
                <a:lnTo>
                  <a:pt x="272854" y="6510"/>
                </a:lnTo>
                <a:close/>
              </a:path>
              <a:path w="289560" h="27939">
                <a:moveTo>
                  <a:pt x="274701" y="7450"/>
                </a:moveTo>
                <a:lnTo>
                  <a:pt x="274760" y="8275"/>
                </a:lnTo>
                <a:lnTo>
                  <a:pt x="275846" y="10287"/>
                </a:lnTo>
                <a:lnTo>
                  <a:pt x="276291" y="10763"/>
                </a:lnTo>
                <a:lnTo>
                  <a:pt x="274701" y="7450"/>
                </a:lnTo>
                <a:close/>
              </a:path>
              <a:path w="289560" h="27939">
                <a:moveTo>
                  <a:pt x="273382" y="6913"/>
                </a:moveTo>
                <a:lnTo>
                  <a:pt x="274449" y="8255"/>
                </a:lnTo>
                <a:lnTo>
                  <a:pt x="274605" y="8584"/>
                </a:lnTo>
                <a:lnTo>
                  <a:pt x="274649" y="8068"/>
                </a:lnTo>
                <a:lnTo>
                  <a:pt x="274475" y="7747"/>
                </a:lnTo>
                <a:lnTo>
                  <a:pt x="273382" y="6913"/>
                </a:lnTo>
                <a:close/>
              </a:path>
              <a:path w="289560" h="27939">
                <a:moveTo>
                  <a:pt x="259073" y="6911"/>
                </a:moveTo>
                <a:lnTo>
                  <a:pt x="257736" y="8255"/>
                </a:lnTo>
                <a:lnTo>
                  <a:pt x="259073" y="6911"/>
                </a:lnTo>
                <a:close/>
              </a:path>
              <a:path w="289560" h="27939">
                <a:moveTo>
                  <a:pt x="273061" y="4522"/>
                </a:moveTo>
                <a:lnTo>
                  <a:pt x="273086" y="5841"/>
                </a:lnTo>
                <a:lnTo>
                  <a:pt x="273212" y="6699"/>
                </a:lnTo>
                <a:lnTo>
                  <a:pt x="273382" y="6913"/>
                </a:lnTo>
                <a:lnTo>
                  <a:pt x="274475" y="7747"/>
                </a:lnTo>
                <a:lnTo>
                  <a:pt x="274649" y="8068"/>
                </a:lnTo>
                <a:lnTo>
                  <a:pt x="274549" y="7133"/>
                </a:lnTo>
                <a:lnTo>
                  <a:pt x="273312" y="4557"/>
                </a:lnTo>
                <a:lnTo>
                  <a:pt x="273061" y="4522"/>
                </a:lnTo>
                <a:close/>
              </a:path>
              <a:path w="289560" h="27939">
                <a:moveTo>
                  <a:pt x="273312" y="4557"/>
                </a:moveTo>
                <a:lnTo>
                  <a:pt x="274701" y="7450"/>
                </a:lnTo>
                <a:lnTo>
                  <a:pt x="274827" y="5969"/>
                </a:lnTo>
                <a:lnTo>
                  <a:pt x="274830" y="5334"/>
                </a:lnTo>
                <a:lnTo>
                  <a:pt x="274348" y="4699"/>
                </a:lnTo>
                <a:lnTo>
                  <a:pt x="273312" y="4557"/>
                </a:lnTo>
                <a:close/>
              </a:path>
              <a:path w="289560" h="27939">
                <a:moveTo>
                  <a:pt x="269159" y="6034"/>
                </a:moveTo>
                <a:lnTo>
                  <a:pt x="268760" y="6096"/>
                </a:lnTo>
                <a:lnTo>
                  <a:pt x="268667" y="7251"/>
                </a:lnTo>
                <a:lnTo>
                  <a:pt x="269159" y="6034"/>
                </a:lnTo>
                <a:close/>
              </a:path>
              <a:path w="289560" h="27939">
                <a:moveTo>
                  <a:pt x="275039" y="3683"/>
                </a:moveTo>
                <a:lnTo>
                  <a:pt x="274927" y="5461"/>
                </a:lnTo>
                <a:lnTo>
                  <a:pt x="276197" y="7133"/>
                </a:lnTo>
                <a:lnTo>
                  <a:pt x="275274" y="3851"/>
                </a:lnTo>
                <a:lnTo>
                  <a:pt x="275039" y="3683"/>
                </a:lnTo>
                <a:close/>
              </a:path>
              <a:path w="289560" h="27939">
                <a:moveTo>
                  <a:pt x="273100" y="6558"/>
                </a:moveTo>
                <a:lnTo>
                  <a:pt x="273103" y="6699"/>
                </a:lnTo>
                <a:lnTo>
                  <a:pt x="273382" y="6913"/>
                </a:lnTo>
                <a:lnTo>
                  <a:pt x="273100" y="6558"/>
                </a:lnTo>
                <a:close/>
              </a:path>
              <a:path w="289560" h="27939">
                <a:moveTo>
                  <a:pt x="262039" y="3884"/>
                </a:moveTo>
                <a:lnTo>
                  <a:pt x="259073" y="6911"/>
                </a:lnTo>
                <a:lnTo>
                  <a:pt x="261986" y="3984"/>
                </a:lnTo>
                <a:close/>
              </a:path>
              <a:path w="289560" h="27939">
                <a:moveTo>
                  <a:pt x="272833" y="6222"/>
                </a:moveTo>
                <a:lnTo>
                  <a:pt x="272917" y="6558"/>
                </a:lnTo>
                <a:lnTo>
                  <a:pt x="273103" y="6699"/>
                </a:lnTo>
                <a:lnTo>
                  <a:pt x="273035" y="6476"/>
                </a:lnTo>
                <a:lnTo>
                  <a:pt x="272833" y="6222"/>
                </a:lnTo>
                <a:close/>
              </a:path>
              <a:path w="289560" h="27939">
                <a:moveTo>
                  <a:pt x="272700" y="4473"/>
                </a:moveTo>
                <a:lnTo>
                  <a:pt x="272813" y="5969"/>
                </a:lnTo>
                <a:lnTo>
                  <a:pt x="272934" y="6350"/>
                </a:lnTo>
                <a:lnTo>
                  <a:pt x="273100" y="6558"/>
                </a:lnTo>
                <a:lnTo>
                  <a:pt x="273058" y="4522"/>
                </a:lnTo>
                <a:lnTo>
                  <a:pt x="272700" y="4473"/>
                </a:lnTo>
                <a:close/>
              </a:path>
              <a:path w="289560" h="27939">
                <a:moveTo>
                  <a:pt x="276086" y="3428"/>
                </a:moveTo>
                <a:lnTo>
                  <a:pt x="275564" y="3442"/>
                </a:lnTo>
                <a:lnTo>
                  <a:pt x="275078" y="3494"/>
                </a:lnTo>
                <a:lnTo>
                  <a:pt x="278022" y="6531"/>
                </a:lnTo>
                <a:lnTo>
                  <a:pt x="277982" y="5334"/>
                </a:lnTo>
                <a:lnTo>
                  <a:pt x="276086" y="3428"/>
                </a:lnTo>
                <a:close/>
              </a:path>
              <a:path w="289560" h="27939">
                <a:moveTo>
                  <a:pt x="272687" y="6039"/>
                </a:moveTo>
                <a:lnTo>
                  <a:pt x="272811" y="6476"/>
                </a:lnTo>
                <a:lnTo>
                  <a:pt x="272732" y="6096"/>
                </a:lnTo>
                <a:close/>
              </a:path>
              <a:path w="289560" h="27939">
                <a:moveTo>
                  <a:pt x="271231" y="4680"/>
                </a:moveTo>
                <a:lnTo>
                  <a:pt x="271004" y="4767"/>
                </a:lnTo>
                <a:lnTo>
                  <a:pt x="271025" y="5139"/>
                </a:lnTo>
                <a:lnTo>
                  <a:pt x="271421" y="5416"/>
                </a:lnTo>
                <a:lnTo>
                  <a:pt x="272062" y="5587"/>
                </a:lnTo>
                <a:lnTo>
                  <a:pt x="271715" y="5641"/>
                </a:lnTo>
                <a:lnTo>
                  <a:pt x="272695" y="6388"/>
                </a:lnTo>
                <a:lnTo>
                  <a:pt x="272631" y="5969"/>
                </a:lnTo>
                <a:lnTo>
                  <a:pt x="272227" y="5461"/>
                </a:lnTo>
                <a:lnTo>
                  <a:pt x="271231" y="4680"/>
                </a:lnTo>
                <a:close/>
              </a:path>
              <a:path w="289560" h="27939">
                <a:moveTo>
                  <a:pt x="272653" y="4466"/>
                </a:moveTo>
                <a:lnTo>
                  <a:pt x="272732" y="6096"/>
                </a:lnTo>
                <a:lnTo>
                  <a:pt x="272706" y="4557"/>
                </a:lnTo>
                <a:close/>
              </a:path>
              <a:path w="289560" h="27939">
                <a:moveTo>
                  <a:pt x="268669" y="4832"/>
                </a:moveTo>
                <a:lnTo>
                  <a:pt x="268668" y="6096"/>
                </a:lnTo>
                <a:lnTo>
                  <a:pt x="268827" y="6034"/>
                </a:lnTo>
                <a:lnTo>
                  <a:pt x="268861" y="5587"/>
                </a:lnTo>
                <a:lnTo>
                  <a:pt x="269428" y="5371"/>
                </a:lnTo>
                <a:lnTo>
                  <a:pt x="269568" y="5023"/>
                </a:lnTo>
                <a:lnTo>
                  <a:pt x="268669" y="4832"/>
                </a:lnTo>
                <a:close/>
              </a:path>
              <a:path w="289560" h="27939">
                <a:moveTo>
                  <a:pt x="269428" y="5371"/>
                </a:moveTo>
                <a:lnTo>
                  <a:pt x="268861" y="5587"/>
                </a:lnTo>
                <a:lnTo>
                  <a:pt x="268827" y="6034"/>
                </a:lnTo>
                <a:lnTo>
                  <a:pt x="269128" y="6039"/>
                </a:lnTo>
                <a:lnTo>
                  <a:pt x="269237" y="5841"/>
                </a:lnTo>
                <a:lnTo>
                  <a:pt x="269428" y="5371"/>
                </a:lnTo>
                <a:close/>
              </a:path>
              <a:path w="289560" h="27939">
                <a:moveTo>
                  <a:pt x="272018" y="4379"/>
                </a:moveTo>
                <a:lnTo>
                  <a:pt x="271231" y="4680"/>
                </a:lnTo>
                <a:lnTo>
                  <a:pt x="272227" y="5461"/>
                </a:lnTo>
                <a:lnTo>
                  <a:pt x="272687" y="6039"/>
                </a:lnTo>
                <a:lnTo>
                  <a:pt x="272605" y="4460"/>
                </a:lnTo>
                <a:lnTo>
                  <a:pt x="272018" y="4379"/>
                </a:lnTo>
                <a:close/>
              </a:path>
              <a:path w="289560" h="27939">
                <a:moveTo>
                  <a:pt x="270062" y="5128"/>
                </a:moveTo>
                <a:lnTo>
                  <a:pt x="269499" y="5344"/>
                </a:lnTo>
                <a:lnTo>
                  <a:pt x="269159" y="6034"/>
                </a:lnTo>
                <a:lnTo>
                  <a:pt x="271059" y="5742"/>
                </a:lnTo>
                <a:lnTo>
                  <a:pt x="271031" y="5334"/>
                </a:lnTo>
                <a:lnTo>
                  <a:pt x="270062" y="5128"/>
                </a:lnTo>
                <a:close/>
              </a:path>
              <a:path w="289560" h="27939">
                <a:moveTo>
                  <a:pt x="271036" y="5334"/>
                </a:moveTo>
                <a:lnTo>
                  <a:pt x="271059" y="5742"/>
                </a:lnTo>
                <a:lnTo>
                  <a:pt x="271715" y="5641"/>
                </a:lnTo>
                <a:lnTo>
                  <a:pt x="271421" y="5416"/>
                </a:lnTo>
                <a:lnTo>
                  <a:pt x="271036" y="5334"/>
                </a:lnTo>
                <a:close/>
              </a:path>
              <a:path w="289560" h="27939">
                <a:moveTo>
                  <a:pt x="271421" y="5416"/>
                </a:moveTo>
                <a:lnTo>
                  <a:pt x="271715" y="5641"/>
                </a:lnTo>
                <a:lnTo>
                  <a:pt x="272062" y="5587"/>
                </a:lnTo>
                <a:lnTo>
                  <a:pt x="271421" y="5416"/>
                </a:lnTo>
                <a:close/>
              </a:path>
              <a:path w="289560" h="27939">
                <a:moveTo>
                  <a:pt x="251767" y="3428"/>
                </a:moveTo>
                <a:lnTo>
                  <a:pt x="246827" y="3683"/>
                </a:lnTo>
                <a:lnTo>
                  <a:pt x="237670" y="3852"/>
                </a:lnTo>
                <a:lnTo>
                  <a:pt x="218977" y="4526"/>
                </a:lnTo>
                <a:lnTo>
                  <a:pt x="211687" y="4832"/>
                </a:lnTo>
                <a:lnTo>
                  <a:pt x="203236" y="5334"/>
                </a:lnTo>
                <a:lnTo>
                  <a:pt x="195481" y="5587"/>
                </a:lnTo>
                <a:lnTo>
                  <a:pt x="253576" y="5587"/>
                </a:lnTo>
                <a:lnTo>
                  <a:pt x="254963" y="4918"/>
                </a:lnTo>
                <a:lnTo>
                  <a:pt x="255678" y="3679"/>
                </a:lnTo>
                <a:lnTo>
                  <a:pt x="256188" y="3534"/>
                </a:lnTo>
                <a:lnTo>
                  <a:pt x="251767" y="3428"/>
                </a:lnTo>
                <a:close/>
              </a:path>
              <a:path w="289560" h="27939">
                <a:moveTo>
                  <a:pt x="271025" y="5139"/>
                </a:moveTo>
                <a:lnTo>
                  <a:pt x="271079" y="5344"/>
                </a:lnTo>
                <a:lnTo>
                  <a:pt x="271421" y="5416"/>
                </a:lnTo>
                <a:lnTo>
                  <a:pt x="271025" y="5139"/>
                </a:lnTo>
                <a:close/>
              </a:path>
              <a:path w="289560" h="27939">
                <a:moveTo>
                  <a:pt x="275021" y="3683"/>
                </a:moveTo>
                <a:lnTo>
                  <a:pt x="273498" y="3813"/>
                </a:lnTo>
                <a:lnTo>
                  <a:pt x="273175" y="3937"/>
                </a:lnTo>
                <a:lnTo>
                  <a:pt x="273077" y="4067"/>
                </a:lnTo>
                <a:lnTo>
                  <a:pt x="273295" y="4522"/>
                </a:lnTo>
                <a:lnTo>
                  <a:pt x="274348" y="4699"/>
                </a:lnTo>
                <a:lnTo>
                  <a:pt x="274876" y="5394"/>
                </a:lnTo>
                <a:lnTo>
                  <a:pt x="275021" y="3683"/>
                </a:lnTo>
                <a:close/>
              </a:path>
              <a:path w="289560" h="27939">
                <a:moveTo>
                  <a:pt x="269568" y="5023"/>
                </a:moveTo>
                <a:lnTo>
                  <a:pt x="269428" y="5371"/>
                </a:lnTo>
                <a:lnTo>
                  <a:pt x="270062" y="5128"/>
                </a:lnTo>
                <a:lnTo>
                  <a:pt x="269568" y="5023"/>
                </a:lnTo>
                <a:close/>
              </a:path>
              <a:path w="289560" h="27939">
                <a:moveTo>
                  <a:pt x="276907" y="3328"/>
                </a:moveTo>
                <a:lnTo>
                  <a:pt x="276543" y="3337"/>
                </a:lnTo>
                <a:lnTo>
                  <a:pt x="276048" y="3390"/>
                </a:lnTo>
                <a:lnTo>
                  <a:pt x="277992" y="5344"/>
                </a:lnTo>
                <a:lnTo>
                  <a:pt x="277889" y="4128"/>
                </a:lnTo>
                <a:lnTo>
                  <a:pt x="276907" y="3328"/>
                </a:lnTo>
                <a:close/>
              </a:path>
              <a:path w="289560" h="27939">
                <a:moveTo>
                  <a:pt x="270666" y="4897"/>
                </a:moveTo>
                <a:lnTo>
                  <a:pt x="270189" y="5080"/>
                </a:lnTo>
                <a:lnTo>
                  <a:pt x="271036" y="5334"/>
                </a:lnTo>
                <a:lnTo>
                  <a:pt x="270936" y="5080"/>
                </a:lnTo>
                <a:lnTo>
                  <a:pt x="270666" y="4897"/>
                </a:lnTo>
                <a:close/>
              </a:path>
              <a:path w="289560" h="27939">
                <a:moveTo>
                  <a:pt x="271004" y="4767"/>
                </a:moveTo>
                <a:lnTo>
                  <a:pt x="270666" y="4897"/>
                </a:lnTo>
                <a:lnTo>
                  <a:pt x="271025" y="5139"/>
                </a:lnTo>
                <a:lnTo>
                  <a:pt x="271004" y="4767"/>
                </a:lnTo>
                <a:close/>
              </a:path>
              <a:path w="289560" h="27939">
                <a:moveTo>
                  <a:pt x="270116" y="4526"/>
                </a:moveTo>
                <a:lnTo>
                  <a:pt x="269743" y="4680"/>
                </a:lnTo>
                <a:lnTo>
                  <a:pt x="269568" y="5023"/>
                </a:lnTo>
                <a:lnTo>
                  <a:pt x="270062" y="5128"/>
                </a:lnTo>
                <a:lnTo>
                  <a:pt x="270610" y="4918"/>
                </a:lnTo>
                <a:lnTo>
                  <a:pt x="270116" y="4526"/>
                </a:lnTo>
                <a:close/>
              </a:path>
              <a:path w="289560" h="27939">
                <a:moveTo>
                  <a:pt x="269477" y="4095"/>
                </a:moveTo>
                <a:lnTo>
                  <a:pt x="268754" y="4172"/>
                </a:lnTo>
                <a:lnTo>
                  <a:pt x="268669" y="4832"/>
                </a:lnTo>
                <a:lnTo>
                  <a:pt x="269568" y="5023"/>
                </a:lnTo>
                <a:lnTo>
                  <a:pt x="269672" y="4767"/>
                </a:lnTo>
                <a:lnTo>
                  <a:pt x="270006" y="4572"/>
                </a:lnTo>
                <a:lnTo>
                  <a:pt x="269899" y="4379"/>
                </a:lnTo>
                <a:lnTo>
                  <a:pt x="269477" y="4095"/>
                </a:lnTo>
                <a:close/>
              </a:path>
              <a:path w="289560" h="27939">
                <a:moveTo>
                  <a:pt x="256188" y="3534"/>
                </a:moveTo>
                <a:lnTo>
                  <a:pt x="255678" y="3679"/>
                </a:lnTo>
                <a:lnTo>
                  <a:pt x="254963" y="4918"/>
                </a:lnTo>
                <a:lnTo>
                  <a:pt x="257723" y="3586"/>
                </a:lnTo>
                <a:lnTo>
                  <a:pt x="256188" y="3534"/>
                </a:lnTo>
                <a:close/>
              </a:path>
              <a:path w="289560" h="27939">
                <a:moveTo>
                  <a:pt x="270656" y="4302"/>
                </a:moveTo>
                <a:lnTo>
                  <a:pt x="270276" y="4460"/>
                </a:lnTo>
                <a:lnTo>
                  <a:pt x="270666" y="4897"/>
                </a:lnTo>
                <a:lnTo>
                  <a:pt x="270907" y="4804"/>
                </a:lnTo>
                <a:lnTo>
                  <a:pt x="270825" y="4413"/>
                </a:lnTo>
                <a:lnTo>
                  <a:pt x="270656" y="4302"/>
                </a:lnTo>
                <a:close/>
              </a:path>
              <a:path w="289560" h="27939">
                <a:moveTo>
                  <a:pt x="268670" y="4181"/>
                </a:moveTo>
                <a:lnTo>
                  <a:pt x="268637" y="4825"/>
                </a:lnTo>
                <a:lnTo>
                  <a:pt x="268670" y="4181"/>
                </a:lnTo>
                <a:close/>
              </a:path>
              <a:path w="289560" h="27939">
                <a:moveTo>
                  <a:pt x="268515" y="4198"/>
                </a:moveTo>
                <a:lnTo>
                  <a:pt x="266505" y="4413"/>
                </a:lnTo>
                <a:lnTo>
                  <a:pt x="267439" y="4572"/>
                </a:lnTo>
                <a:lnTo>
                  <a:pt x="268537" y="4804"/>
                </a:lnTo>
                <a:lnTo>
                  <a:pt x="268515" y="4198"/>
                </a:lnTo>
                <a:close/>
              </a:path>
              <a:path w="289560" h="27939">
                <a:moveTo>
                  <a:pt x="270990" y="4522"/>
                </a:moveTo>
                <a:lnTo>
                  <a:pt x="271004" y="4767"/>
                </a:lnTo>
                <a:lnTo>
                  <a:pt x="271231" y="4680"/>
                </a:lnTo>
                <a:lnTo>
                  <a:pt x="270990" y="4522"/>
                </a:lnTo>
                <a:close/>
              </a:path>
              <a:path w="289560" h="27939">
                <a:moveTo>
                  <a:pt x="270974" y="4236"/>
                </a:moveTo>
                <a:lnTo>
                  <a:pt x="271066" y="4572"/>
                </a:lnTo>
                <a:lnTo>
                  <a:pt x="271231" y="4680"/>
                </a:lnTo>
                <a:lnTo>
                  <a:pt x="272018" y="4379"/>
                </a:lnTo>
                <a:lnTo>
                  <a:pt x="270974" y="4236"/>
                </a:lnTo>
                <a:close/>
              </a:path>
              <a:path w="289560" h="27939">
                <a:moveTo>
                  <a:pt x="273051" y="4013"/>
                </a:moveTo>
                <a:lnTo>
                  <a:pt x="273089" y="4526"/>
                </a:lnTo>
                <a:lnTo>
                  <a:pt x="273312" y="4557"/>
                </a:lnTo>
                <a:lnTo>
                  <a:pt x="273051" y="4013"/>
                </a:lnTo>
                <a:close/>
              </a:path>
              <a:path w="289560" h="27939">
                <a:moveTo>
                  <a:pt x="269738" y="4067"/>
                </a:moveTo>
                <a:lnTo>
                  <a:pt x="269477" y="4095"/>
                </a:lnTo>
                <a:lnTo>
                  <a:pt x="270126" y="4522"/>
                </a:lnTo>
                <a:lnTo>
                  <a:pt x="270620" y="4318"/>
                </a:lnTo>
                <a:lnTo>
                  <a:pt x="270445" y="4164"/>
                </a:lnTo>
                <a:lnTo>
                  <a:pt x="269738" y="4067"/>
                </a:lnTo>
                <a:close/>
              </a:path>
              <a:path w="289560" h="27939">
                <a:moveTo>
                  <a:pt x="273039" y="3988"/>
                </a:moveTo>
                <a:lnTo>
                  <a:pt x="272761" y="4095"/>
                </a:lnTo>
                <a:lnTo>
                  <a:pt x="272700" y="4473"/>
                </a:lnTo>
                <a:lnTo>
                  <a:pt x="273061" y="4522"/>
                </a:lnTo>
                <a:lnTo>
                  <a:pt x="273039" y="3988"/>
                </a:lnTo>
                <a:close/>
              </a:path>
              <a:path w="289560" h="27939">
                <a:moveTo>
                  <a:pt x="270855" y="4220"/>
                </a:moveTo>
                <a:lnTo>
                  <a:pt x="270773" y="4379"/>
                </a:lnTo>
                <a:lnTo>
                  <a:pt x="270990" y="4522"/>
                </a:lnTo>
                <a:lnTo>
                  <a:pt x="270974" y="4236"/>
                </a:lnTo>
                <a:close/>
              </a:path>
              <a:path w="289560" h="27939">
                <a:moveTo>
                  <a:pt x="272646" y="4139"/>
                </a:moveTo>
                <a:lnTo>
                  <a:pt x="272018" y="4379"/>
                </a:lnTo>
                <a:lnTo>
                  <a:pt x="272653" y="4466"/>
                </a:lnTo>
                <a:lnTo>
                  <a:pt x="272646" y="4139"/>
                </a:lnTo>
                <a:close/>
              </a:path>
              <a:path w="289560" h="27939">
                <a:moveTo>
                  <a:pt x="266172" y="4357"/>
                </a:moveTo>
                <a:lnTo>
                  <a:pt x="266505" y="4413"/>
                </a:lnTo>
                <a:lnTo>
                  <a:pt x="266172" y="4357"/>
                </a:lnTo>
                <a:close/>
              </a:path>
              <a:path w="289560" h="27939">
                <a:moveTo>
                  <a:pt x="266845" y="3671"/>
                </a:moveTo>
                <a:lnTo>
                  <a:pt x="266172" y="4357"/>
                </a:lnTo>
                <a:lnTo>
                  <a:pt x="266505" y="4413"/>
                </a:lnTo>
                <a:lnTo>
                  <a:pt x="268515" y="4198"/>
                </a:lnTo>
                <a:lnTo>
                  <a:pt x="268405" y="3884"/>
                </a:lnTo>
                <a:lnTo>
                  <a:pt x="266845" y="3671"/>
                </a:lnTo>
                <a:close/>
              </a:path>
              <a:path w="289560" h="27939">
                <a:moveTo>
                  <a:pt x="272465" y="3775"/>
                </a:moveTo>
                <a:lnTo>
                  <a:pt x="271753" y="3851"/>
                </a:lnTo>
                <a:lnTo>
                  <a:pt x="271076" y="4128"/>
                </a:lnTo>
                <a:lnTo>
                  <a:pt x="272018" y="4379"/>
                </a:lnTo>
                <a:lnTo>
                  <a:pt x="272581" y="4164"/>
                </a:lnTo>
                <a:lnTo>
                  <a:pt x="272642" y="3937"/>
                </a:lnTo>
                <a:lnTo>
                  <a:pt x="272049" y="3937"/>
                </a:lnTo>
                <a:lnTo>
                  <a:pt x="272501" y="3898"/>
                </a:lnTo>
                <a:close/>
              </a:path>
              <a:path w="289560" h="27939">
                <a:moveTo>
                  <a:pt x="264150" y="3301"/>
                </a:moveTo>
                <a:lnTo>
                  <a:pt x="263447" y="3833"/>
                </a:lnTo>
                <a:lnTo>
                  <a:pt x="263333" y="4015"/>
                </a:lnTo>
                <a:lnTo>
                  <a:pt x="266172" y="4357"/>
                </a:lnTo>
                <a:lnTo>
                  <a:pt x="266845" y="3671"/>
                </a:lnTo>
                <a:lnTo>
                  <a:pt x="264150" y="3301"/>
                </a:lnTo>
                <a:close/>
              </a:path>
              <a:path w="289560" h="27939">
                <a:moveTo>
                  <a:pt x="270445" y="4164"/>
                </a:moveTo>
                <a:lnTo>
                  <a:pt x="270656" y="4302"/>
                </a:lnTo>
                <a:lnTo>
                  <a:pt x="270855" y="4220"/>
                </a:lnTo>
                <a:lnTo>
                  <a:pt x="270445" y="4164"/>
                </a:lnTo>
                <a:close/>
              </a:path>
              <a:path w="289560" h="27939">
                <a:moveTo>
                  <a:pt x="270957" y="3937"/>
                </a:moveTo>
                <a:lnTo>
                  <a:pt x="270338" y="4003"/>
                </a:lnTo>
                <a:lnTo>
                  <a:pt x="270855" y="4220"/>
                </a:lnTo>
                <a:lnTo>
                  <a:pt x="270957" y="3937"/>
                </a:lnTo>
                <a:close/>
              </a:path>
              <a:path w="289560" h="27939">
                <a:moveTo>
                  <a:pt x="268504" y="3898"/>
                </a:moveTo>
                <a:lnTo>
                  <a:pt x="268515" y="4198"/>
                </a:lnTo>
                <a:lnTo>
                  <a:pt x="268670" y="3921"/>
                </a:lnTo>
                <a:lnTo>
                  <a:pt x="268504" y="3898"/>
                </a:lnTo>
                <a:close/>
              </a:path>
              <a:path w="289560" h="27939">
                <a:moveTo>
                  <a:pt x="278704" y="3309"/>
                </a:moveTo>
                <a:lnTo>
                  <a:pt x="276907" y="3328"/>
                </a:lnTo>
                <a:lnTo>
                  <a:pt x="277962" y="4187"/>
                </a:lnTo>
                <a:lnTo>
                  <a:pt x="277942" y="3428"/>
                </a:lnTo>
                <a:lnTo>
                  <a:pt x="279001" y="3428"/>
                </a:lnTo>
                <a:lnTo>
                  <a:pt x="278704" y="3309"/>
                </a:lnTo>
                <a:close/>
              </a:path>
              <a:path w="289560" h="27939">
                <a:moveTo>
                  <a:pt x="268670" y="3921"/>
                </a:moveTo>
                <a:lnTo>
                  <a:pt x="268670" y="4181"/>
                </a:lnTo>
                <a:lnTo>
                  <a:pt x="269477" y="4095"/>
                </a:lnTo>
                <a:lnTo>
                  <a:pt x="268670" y="3921"/>
                </a:lnTo>
                <a:close/>
              </a:path>
              <a:path w="289560" h="27939">
                <a:moveTo>
                  <a:pt x="271744" y="3852"/>
                </a:moveTo>
                <a:lnTo>
                  <a:pt x="271093" y="3922"/>
                </a:lnTo>
                <a:lnTo>
                  <a:pt x="270970" y="4172"/>
                </a:lnTo>
                <a:lnTo>
                  <a:pt x="271744" y="3852"/>
                </a:lnTo>
                <a:close/>
              </a:path>
              <a:path w="289560" h="27939">
                <a:moveTo>
                  <a:pt x="270219" y="4015"/>
                </a:moveTo>
                <a:lnTo>
                  <a:pt x="269738" y="4067"/>
                </a:lnTo>
                <a:lnTo>
                  <a:pt x="270445" y="4164"/>
                </a:lnTo>
                <a:lnTo>
                  <a:pt x="270219" y="4015"/>
                </a:lnTo>
                <a:close/>
              </a:path>
              <a:path w="289560" h="27939">
                <a:moveTo>
                  <a:pt x="272976" y="3857"/>
                </a:moveTo>
                <a:lnTo>
                  <a:pt x="272658" y="3884"/>
                </a:lnTo>
                <a:lnTo>
                  <a:pt x="272673" y="4128"/>
                </a:lnTo>
                <a:lnTo>
                  <a:pt x="272968" y="4015"/>
                </a:lnTo>
                <a:lnTo>
                  <a:pt x="272976" y="3857"/>
                </a:lnTo>
                <a:close/>
              </a:path>
              <a:path w="289560" h="27939">
                <a:moveTo>
                  <a:pt x="269359" y="4015"/>
                </a:moveTo>
                <a:lnTo>
                  <a:pt x="269738" y="4067"/>
                </a:lnTo>
                <a:lnTo>
                  <a:pt x="269359" y="4015"/>
                </a:lnTo>
                <a:close/>
              </a:path>
              <a:path w="289560" h="27939">
                <a:moveTo>
                  <a:pt x="269086" y="3428"/>
                </a:moveTo>
                <a:lnTo>
                  <a:pt x="268671" y="3428"/>
                </a:lnTo>
                <a:lnTo>
                  <a:pt x="268745" y="3712"/>
                </a:lnTo>
                <a:lnTo>
                  <a:pt x="269242" y="3937"/>
                </a:lnTo>
                <a:lnTo>
                  <a:pt x="269738" y="4067"/>
                </a:lnTo>
                <a:lnTo>
                  <a:pt x="270219" y="4015"/>
                </a:lnTo>
                <a:lnTo>
                  <a:pt x="269683" y="3671"/>
                </a:lnTo>
                <a:lnTo>
                  <a:pt x="269086" y="3428"/>
                </a:lnTo>
                <a:close/>
              </a:path>
              <a:path w="289560" h="27939">
                <a:moveTo>
                  <a:pt x="272743" y="3371"/>
                </a:moveTo>
                <a:lnTo>
                  <a:pt x="269036" y="3408"/>
                </a:lnTo>
                <a:lnTo>
                  <a:pt x="269758" y="3712"/>
                </a:lnTo>
                <a:lnTo>
                  <a:pt x="270219" y="4015"/>
                </a:lnTo>
                <a:lnTo>
                  <a:pt x="271696" y="3857"/>
                </a:lnTo>
                <a:lnTo>
                  <a:pt x="272734" y="3442"/>
                </a:lnTo>
                <a:close/>
              </a:path>
              <a:path w="289560" h="27939">
                <a:moveTo>
                  <a:pt x="268671" y="3679"/>
                </a:moveTo>
                <a:lnTo>
                  <a:pt x="268785" y="3937"/>
                </a:lnTo>
                <a:lnTo>
                  <a:pt x="269359" y="4015"/>
                </a:lnTo>
                <a:lnTo>
                  <a:pt x="268671" y="3679"/>
                </a:lnTo>
                <a:close/>
              </a:path>
              <a:path w="289560" h="27939">
                <a:moveTo>
                  <a:pt x="267267" y="3048"/>
                </a:moveTo>
                <a:lnTo>
                  <a:pt x="262918" y="3048"/>
                </a:lnTo>
                <a:lnTo>
                  <a:pt x="262298" y="3671"/>
                </a:lnTo>
                <a:lnTo>
                  <a:pt x="262198" y="3898"/>
                </a:lnTo>
                <a:lnTo>
                  <a:pt x="263223" y="4003"/>
                </a:lnTo>
                <a:lnTo>
                  <a:pt x="264150" y="3301"/>
                </a:lnTo>
                <a:lnTo>
                  <a:pt x="267831" y="3301"/>
                </a:lnTo>
                <a:lnTo>
                  <a:pt x="267267" y="3048"/>
                </a:lnTo>
                <a:close/>
              </a:path>
              <a:path w="289560" h="27939">
                <a:moveTo>
                  <a:pt x="273498" y="3813"/>
                </a:moveTo>
                <a:lnTo>
                  <a:pt x="273048" y="3851"/>
                </a:lnTo>
                <a:lnTo>
                  <a:pt x="273050" y="3984"/>
                </a:lnTo>
                <a:lnTo>
                  <a:pt x="273498" y="3813"/>
                </a:lnTo>
                <a:close/>
              </a:path>
              <a:path w="289560" h="27939">
                <a:moveTo>
                  <a:pt x="272602" y="3889"/>
                </a:moveTo>
                <a:lnTo>
                  <a:pt x="272049" y="3937"/>
                </a:lnTo>
                <a:lnTo>
                  <a:pt x="272642" y="3937"/>
                </a:lnTo>
                <a:close/>
              </a:path>
              <a:path w="289560" h="27939">
                <a:moveTo>
                  <a:pt x="268493" y="3599"/>
                </a:moveTo>
                <a:lnTo>
                  <a:pt x="268504" y="3898"/>
                </a:lnTo>
                <a:lnTo>
                  <a:pt x="268670" y="3921"/>
                </a:lnTo>
                <a:lnTo>
                  <a:pt x="268652" y="3671"/>
                </a:lnTo>
                <a:lnTo>
                  <a:pt x="268493" y="3599"/>
                </a:lnTo>
                <a:close/>
              </a:path>
              <a:path w="289560" h="27939">
                <a:moveTo>
                  <a:pt x="268091" y="3418"/>
                </a:moveTo>
                <a:lnTo>
                  <a:pt x="267083" y="3428"/>
                </a:lnTo>
                <a:lnTo>
                  <a:pt x="266931" y="3683"/>
                </a:lnTo>
                <a:lnTo>
                  <a:pt x="268504" y="3898"/>
                </a:lnTo>
                <a:lnTo>
                  <a:pt x="268396" y="3556"/>
                </a:lnTo>
                <a:lnTo>
                  <a:pt x="268091" y="3418"/>
                </a:lnTo>
                <a:close/>
              </a:path>
              <a:path w="289560" h="27939">
                <a:moveTo>
                  <a:pt x="272638" y="3756"/>
                </a:moveTo>
                <a:lnTo>
                  <a:pt x="272465" y="3775"/>
                </a:lnTo>
                <a:lnTo>
                  <a:pt x="272602" y="3889"/>
                </a:lnTo>
                <a:lnTo>
                  <a:pt x="272638" y="3756"/>
                </a:lnTo>
                <a:close/>
              </a:path>
              <a:path w="289560" h="27939">
                <a:moveTo>
                  <a:pt x="262539" y="3428"/>
                </a:moveTo>
                <a:lnTo>
                  <a:pt x="262208" y="3712"/>
                </a:lnTo>
                <a:lnTo>
                  <a:pt x="262081" y="3888"/>
                </a:lnTo>
                <a:lnTo>
                  <a:pt x="262539" y="3428"/>
                </a:lnTo>
                <a:close/>
              </a:path>
              <a:path w="289560" h="27939">
                <a:moveTo>
                  <a:pt x="272914" y="3727"/>
                </a:moveTo>
                <a:lnTo>
                  <a:pt x="272638" y="3756"/>
                </a:lnTo>
                <a:lnTo>
                  <a:pt x="272641" y="3886"/>
                </a:lnTo>
                <a:lnTo>
                  <a:pt x="272976" y="3857"/>
                </a:lnTo>
                <a:lnTo>
                  <a:pt x="272914" y="3727"/>
                </a:lnTo>
                <a:close/>
              </a:path>
              <a:path w="289560" h="27939">
                <a:moveTo>
                  <a:pt x="261267" y="2159"/>
                </a:moveTo>
                <a:lnTo>
                  <a:pt x="259792" y="2614"/>
                </a:lnTo>
                <a:lnTo>
                  <a:pt x="258100" y="3442"/>
                </a:lnTo>
                <a:lnTo>
                  <a:pt x="257990" y="3599"/>
                </a:lnTo>
                <a:lnTo>
                  <a:pt x="259667" y="3683"/>
                </a:lnTo>
                <a:lnTo>
                  <a:pt x="262039" y="3884"/>
                </a:lnTo>
                <a:lnTo>
                  <a:pt x="262486" y="3428"/>
                </a:lnTo>
                <a:lnTo>
                  <a:pt x="262918" y="3048"/>
                </a:lnTo>
                <a:lnTo>
                  <a:pt x="267267" y="3048"/>
                </a:lnTo>
                <a:lnTo>
                  <a:pt x="266702" y="2794"/>
                </a:lnTo>
                <a:lnTo>
                  <a:pt x="262753" y="2539"/>
                </a:lnTo>
                <a:lnTo>
                  <a:pt x="260289" y="2539"/>
                </a:lnTo>
                <a:lnTo>
                  <a:pt x="261267" y="2159"/>
                </a:lnTo>
                <a:close/>
              </a:path>
              <a:path w="289560" h="27939">
                <a:moveTo>
                  <a:pt x="272770" y="3427"/>
                </a:moveTo>
                <a:lnTo>
                  <a:pt x="271744" y="3852"/>
                </a:lnTo>
                <a:lnTo>
                  <a:pt x="272363" y="3786"/>
                </a:lnTo>
                <a:lnTo>
                  <a:pt x="272633" y="3556"/>
                </a:lnTo>
                <a:lnTo>
                  <a:pt x="272832" y="3556"/>
                </a:lnTo>
                <a:lnTo>
                  <a:pt x="272770" y="3427"/>
                </a:lnTo>
                <a:close/>
              </a:path>
              <a:path w="289560" h="27939">
                <a:moveTo>
                  <a:pt x="274039" y="3606"/>
                </a:moveTo>
                <a:lnTo>
                  <a:pt x="273045" y="3712"/>
                </a:lnTo>
                <a:lnTo>
                  <a:pt x="273048" y="3851"/>
                </a:lnTo>
                <a:lnTo>
                  <a:pt x="273498" y="3813"/>
                </a:lnTo>
                <a:lnTo>
                  <a:pt x="274039" y="3606"/>
                </a:lnTo>
                <a:close/>
              </a:path>
              <a:path w="289560" h="27939">
                <a:moveTo>
                  <a:pt x="279479" y="3301"/>
                </a:moveTo>
                <a:lnTo>
                  <a:pt x="278704" y="3309"/>
                </a:lnTo>
                <a:lnTo>
                  <a:pt x="280010" y="3833"/>
                </a:lnTo>
                <a:lnTo>
                  <a:pt x="279479" y="3301"/>
                </a:lnTo>
                <a:close/>
              </a:path>
              <a:path w="289560" h="27939">
                <a:moveTo>
                  <a:pt x="274767" y="3528"/>
                </a:moveTo>
                <a:lnTo>
                  <a:pt x="274039" y="3606"/>
                </a:lnTo>
                <a:lnTo>
                  <a:pt x="273498" y="3813"/>
                </a:lnTo>
                <a:lnTo>
                  <a:pt x="275021" y="3683"/>
                </a:lnTo>
                <a:lnTo>
                  <a:pt x="274767" y="3528"/>
                </a:lnTo>
                <a:close/>
              </a:path>
              <a:path w="289560" h="27939">
                <a:moveTo>
                  <a:pt x="274938" y="3509"/>
                </a:moveTo>
                <a:lnTo>
                  <a:pt x="275220" y="3786"/>
                </a:lnTo>
                <a:lnTo>
                  <a:pt x="274938" y="3509"/>
                </a:lnTo>
                <a:close/>
              </a:path>
              <a:path w="289560" h="27939">
                <a:moveTo>
                  <a:pt x="272633" y="3556"/>
                </a:moveTo>
                <a:lnTo>
                  <a:pt x="272465" y="3775"/>
                </a:lnTo>
                <a:lnTo>
                  <a:pt x="272638" y="3756"/>
                </a:lnTo>
                <a:lnTo>
                  <a:pt x="272633" y="3556"/>
                </a:lnTo>
                <a:close/>
              </a:path>
              <a:path w="289560" h="27939">
                <a:moveTo>
                  <a:pt x="272832" y="3556"/>
                </a:moveTo>
                <a:lnTo>
                  <a:pt x="272633" y="3556"/>
                </a:lnTo>
                <a:lnTo>
                  <a:pt x="272638" y="3756"/>
                </a:lnTo>
                <a:lnTo>
                  <a:pt x="272914" y="3727"/>
                </a:lnTo>
                <a:lnTo>
                  <a:pt x="272832" y="3556"/>
                </a:lnTo>
                <a:close/>
              </a:path>
              <a:path w="289560" h="27939">
                <a:moveTo>
                  <a:pt x="274460" y="3353"/>
                </a:moveTo>
                <a:lnTo>
                  <a:pt x="272911" y="3369"/>
                </a:lnTo>
                <a:lnTo>
                  <a:pt x="272914" y="3727"/>
                </a:lnTo>
                <a:lnTo>
                  <a:pt x="273045" y="3712"/>
                </a:lnTo>
                <a:lnTo>
                  <a:pt x="273040" y="3428"/>
                </a:lnTo>
                <a:lnTo>
                  <a:pt x="274593" y="3428"/>
                </a:lnTo>
                <a:lnTo>
                  <a:pt x="274460" y="3353"/>
                </a:lnTo>
                <a:close/>
              </a:path>
              <a:path w="289560" h="27939">
                <a:moveTo>
                  <a:pt x="274593" y="3428"/>
                </a:moveTo>
                <a:lnTo>
                  <a:pt x="273040" y="3428"/>
                </a:lnTo>
                <a:lnTo>
                  <a:pt x="273045" y="3712"/>
                </a:lnTo>
                <a:lnTo>
                  <a:pt x="274039" y="3606"/>
                </a:lnTo>
                <a:lnTo>
                  <a:pt x="274170" y="3556"/>
                </a:lnTo>
                <a:lnTo>
                  <a:pt x="274735" y="3510"/>
                </a:lnTo>
                <a:lnTo>
                  <a:pt x="274593" y="3428"/>
                </a:lnTo>
                <a:close/>
              </a:path>
              <a:path w="289560" h="27939">
                <a:moveTo>
                  <a:pt x="269036" y="3408"/>
                </a:moveTo>
                <a:lnTo>
                  <a:pt x="268486" y="3414"/>
                </a:lnTo>
                <a:lnTo>
                  <a:pt x="268508" y="3606"/>
                </a:lnTo>
                <a:lnTo>
                  <a:pt x="268671" y="3679"/>
                </a:lnTo>
                <a:lnTo>
                  <a:pt x="268671" y="3428"/>
                </a:lnTo>
                <a:lnTo>
                  <a:pt x="269086" y="3428"/>
                </a:lnTo>
                <a:close/>
              </a:path>
              <a:path w="289560" h="27939">
                <a:moveTo>
                  <a:pt x="267831" y="3301"/>
                </a:moveTo>
                <a:lnTo>
                  <a:pt x="264150" y="3301"/>
                </a:lnTo>
                <a:lnTo>
                  <a:pt x="266845" y="3671"/>
                </a:lnTo>
                <a:lnTo>
                  <a:pt x="267083" y="3428"/>
                </a:lnTo>
                <a:lnTo>
                  <a:pt x="268091" y="3418"/>
                </a:lnTo>
                <a:lnTo>
                  <a:pt x="267831" y="3301"/>
                </a:lnTo>
                <a:close/>
              </a:path>
              <a:path w="289560" h="27939">
                <a:moveTo>
                  <a:pt x="274735" y="3510"/>
                </a:moveTo>
                <a:lnTo>
                  <a:pt x="274170" y="3556"/>
                </a:lnTo>
                <a:lnTo>
                  <a:pt x="274039" y="3606"/>
                </a:lnTo>
                <a:lnTo>
                  <a:pt x="274713" y="3534"/>
                </a:lnTo>
                <a:close/>
              </a:path>
              <a:path w="289560" h="27939">
                <a:moveTo>
                  <a:pt x="268486" y="3414"/>
                </a:moveTo>
                <a:lnTo>
                  <a:pt x="268091" y="3418"/>
                </a:lnTo>
                <a:lnTo>
                  <a:pt x="268493" y="3599"/>
                </a:lnTo>
                <a:lnTo>
                  <a:pt x="268486" y="3414"/>
                </a:lnTo>
                <a:close/>
              </a:path>
              <a:path w="289560" h="27939">
                <a:moveTo>
                  <a:pt x="266646" y="549"/>
                </a:moveTo>
                <a:lnTo>
                  <a:pt x="260154" y="2412"/>
                </a:lnTo>
                <a:lnTo>
                  <a:pt x="257723" y="3586"/>
                </a:lnTo>
                <a:lnTo>
                  <a:pt x="257902" y="3595"/>
                </a:lnTo>
                <a:lnTo>
                  <a:pt x="258137" y="3418"/>
                </a:lnTo>
                <a:lnTo>
                  <a:pt x="259108" y="2921"/>
                </a:lnTo>
                <a:lnTo>
                  <a:pt x="259959" y="2539"/>
                </a:lnTo>
                <a:lnTo>
                  <a:pt x="261267" y="2159"/>
                </a:lnTo>
                <a:lnTo>
                  <a:pt x="271024" y="2159"/>
                </a:lnTo>
                <a:lnTo>
                  <a:pt x="266646" y="549"/>
                </a:lnTo>
                <a:close/>
              </a:path>
              <a:path w="289560" h="27939">
                <a:moveTo>
                  <a:pt x="260210" y="2386"/>
                </a:moveTo>
                <a:lnTo>
                  <a:pt x="256188" y="3534"/>
                </a:lnTo>
                <a:lnTo>
                  <a:pt x="257723" y="3586"/>
                </a:lnTo>
                <a:lnTo>
                  <a:pt x="260210" y="2386"/>
                </a:lnTo>
                <a:close/>
              </a:path>
              <a:path w="289560" h="27939">
                <a:moveTo>
                  <a:pt x="274923" y="3494"/>
                </a:moveTo>
                <a:lnTo>
                  <a:pt x="274738" y="3509"/>
                </a:lnTo>
                <a:lnTo>
                  <a:pt x="274936" y="3510"/>
                </a:lnTo>
                <a:close/>
              </a:path>
              <a:path w="289560" h="27939">
                <a:moveTo>
                  <a:pt x="275995" y="3337"/>
                </a:moveTo>
                <a:lnTo>
                  <a:pt x="274460" y="3353"/>
                </a:lnTo>
                <a:lnTo>
                  <a:pt x="274738" y="3509"/>
                </a:lnTo>
                <a:lnTo>
                  <a:pt x="274923" y="3494"/>
                </a:lnTo>
                <a:lnTo>
                  <a:pt x="275878" y="3408"/>
                </a:lnTo>
                <a:lnTo>
                  <a:pt x="276048" y="3390"/>
                </a:lnTo>
                <a:close/>
              </a:path>
              <a:path w="289560" h="27939">
                <a:moveTo>
                  <a:pt x="275564" y="3442"/>
                </a:moveTo>
                <a:lnTo>
                  <a:pt x="274923" y="3494"/>
                </a:lnTo>
                <a:lnTo>
                  <a:pt x="275564" y="3442"/>
                </a:lnTo>
                <a:close/>
              </a:path>
              <a:path w="289560" h="27939">
                <a:moveTo>
                  <a:pt x="275692" y="3428"/>
                </a:moveTo>
                <a:lnTo>
                  <a:pt x="274856" y="3428"/>
                </a:lnTo>
                <a:lnTo>
                  <a:pt x="275692" y="3428"/>
                </a:lnTo>
                <a:close/>
              </a:path>
              <a:path w="289560" h="27939">
                <a:moveTo>
                  <a:pt x="276048" y="3390"/>
                </a:moveTo>
                <a:lnTo>
                  <a:pt x="275564" y="3442"/>
                </a:lnTo>
                <a:lnTo>
                  <a:pt x="275732" y="3428"/>
                </a:lnTo>
                <a:lnTo>
                  <a:pt x="276086" y="3428"/>
                </a:lnTo>
                <a:close/>
              </a:path>
              <a:path w="289560" h="27939">
                <a:moveTo>
                  <a:pt x="272911" y="3369"/>
                </a:moveTo>
                <a:lnTo>
                  <a:pt x="272743" y="3371"/>
                </a:lnTo>
                <a:lnTo>
                  <a:pt x="272911" y="3369"/>
                </a:lnTo>
                <a:close/>
              </a:path>
              <a:path w="289560" h="27939">
                <a:moveTo>
                  <a:pt x="271024" y="2159"/>
                </a:moveTo>
                <a:lnTo>
                  <a:pt x="261267" y="2159"/>
                </a:lnTo>
                <a:lnTo>
                  <a:pt x="260289" y="2539"/>
                </a:lnTo>
                <a:lnTo>
                  <a:pt x="262753" y="2539"/>
                </a:lnTo>
                <a:lnTo>
                  <a:pt x="266702" y="2794"/>
                </a:lnTo>
                <a:lnTo>
                  <a:pt x="268091" y="3418"/>
                </a:lnTo>
                <a:lnTo>
                  <a:pt x="268486" y="3414"/>
                </a:lnTo>
                <a:lnTo>
                  <a:pt x="268459" y="3175"/>
                </a:lnTo>
                <a:lnTo>
                  <a:pt x="267833" y="2921"/>
                </a:lnTo>
                <a:lnTo>
                  <a:pt x="264670" y="2412"/>
                </a:lnTo>
                <a:lnTo>
                  <a:pt x="271714" y="2412"/>
                </a:lnTo>
                <a:lnTo>
                  <a:pt x="271024" y="2159"/>
                </a:lnTo>
                <a:close/>
              </a:path>
              <a:path w="289560" h="27939">
                <a:moveTo>
                  <a:pt x="268477" y="3182"/>
                </a:moveTo>
                <a:lnTo>
                  <a:pt x="268486" y="3414"/>
                </a:lnTo>
                <a:lnTo>
                  <a:pt x="269036" y="3408"/>
                </a:lnTo>
                <a:lnTo>
                  <a:pt x="268477" y="3182"/>
                </a:lnTo>
                <a:close/>
              </a:path>
              <a:path w="289560" h="27939">
                <a:moveTo>
                  <a:pt x="271714" y="2412"/>
                </a:moveTo>
                <a:lnTo>
                  <a:pt x="264670" y="2412"/>
                </a:lnTo>
                <a:lnTo>
                  <a:pt x="267960" y="2666"/>
                </a:lnTo>
                <a:lnTo>
                  <a:pt x="268468" y="2921"/>
                </a:lnTo>
                <a:lnTo>
                  <a:pt x="268477" y="3182"/>
                </a:lnTo>
                <a:lnTo>
                  <a:pt x="269036" y="3408"/>
                </a:lnTo>
                <a:lnTo>
                  <a:pt x="272743" y="3371"/>
                </a:lnTo>
                <a:lnTo>
                  <a:pt x="272405" y="2666"/>
                </a:lnTo>
                <a:lnTo>
                  <a:pt x="271714" y="2412"/>
                </a:lnTo>
                <a:close/>
              </a:path>
              <a:path w="289560" h="27939">
                <a:moveTo>
                  <a:pt x="276600" y="3331"/>
                </a:moveTo>
                <a:lnTo>
                  <a:pt x="275995" y="3337"/>
                </a:lnTo>
                <a:lnTo>
                  <a:pt x="276600" y="3331"/>
                </a:lnTo>
                <a:close/>
              </a:path>
              <a:path w="289560" h="27939">
                <a:moveTo>
                  <a:pt x="268569" y="0"/>
                </a:moveTo>
                <a:lnTo>
                  <a:pt x="266646" y="549"/>
                </a:lnTo>
                <a:lnTo>
                  <a:pt x="272405" y="2666"/>
                </a:lnTo>
                <a:lnTo>
                  <a:pt x="272743" y="3371"/>
                </a:lnTo>
                <a:lnTo>
                  <a:pt x="272911" y="3369"/>
                </a:lnTo>
                <a:lnTo>
                  <a:pt x="273824" y="2991"/>
                </a:lnTo>
                <a:lnTo>
                  <a:pt x="268569" y="0"/>
                </a:lnTo>
                <a:close/>
              </a:path>
              <a:path w="289560" h="27939">
                <a:moveTo>
                  <a:pt x="273824" y="2991"/>
                </a:moveTo>
                <a:lnTo>
                  <a:pt x="272911" y="3369"/>
                </a:lnTo>
                <a:lnTo>
                  <a:pt x="274460" y="3353"/>
                </a:lnTo>
                <a:lnTo>
                  <a:pt x="273824" y="2991"/>
                </a:lnTo>
                <a:close/>
              </a:path>
              <a:path w="289560" h="27939">
                <a:moveTo>
                  <a:pt x="275834" y="2159"/>
                </a:moveTo>
                <a:lnTo>
                  <a:pt x="273994" y="2921"/>
                </a:lnTo>
                <a:lnTo>
                  <a:pt x="274460" y="3353"/>
                </a:lnTo>
                <a:lnTo>
                  <a:pt x="275995" y="3337"/>
                </a:lnTo>
                <a:lnTo>
                  <a:pt x="275707" y="3048"/>
                </a:lnTo>
                <a:lnTo>
                  <a:pt x="278051" y="3048"/>
                </a:lnTo>
                <a:lnTo>
                  <a:pt x="275834" y="2159"/>
                </a:lnTo>
                <a:close/>
              </a:path>
              <a:path w="289560" h="27939">
                <a:moveTo>
                  <a:pt x="278051" y="3048"/>
                </a:moveTo>
                <a:lnTo>
                  <a:pt x="275707" y="3048"/>
                </a:lnTo>
                <a:lnTo>
                  <a:pt x="275995" y="3337"/>
                </a:lnTo>
                <a:lnTo>
                  <a:pt x="276875" y="3301"/>
                </a:lnTo>
                <a:lnTo>
                  <a:pt x="278685" y="3301"/>
                </a:lnTo>
                <a:lnTo>
                  <a:pt x="278051" y="3048"/>
                </a:lnTo>
                <a:close/>
              </a:path>
              <a:path w="289560" h="27939">
                <a:moveTo>
                  <a:pt x="276875" y="3301"/>
                </a:moveTo>
                <a:lnTo>
                  <a:pt x="276600" y="3331"/>
                </a:lnTo>
                <a:lnTo>
                  <a:pt x="276907" y="3328"/>
                </a:lnTo>
                <a:close/>
              </a:path>
              <a:path w="289560" h="27939">
                <a:moveTo>
                  <a:pt x="278685" y="3301"/>
                </a:moveTo>
                <a:lnTo>
                  <a:pt x="276875" y="3301"/>
                </a:lnTo>
                <a:lnTo>
                  <a:pt x="278704" y="3309"/>
                </a:lnTo>
                <a:close/>
              </a:path>
              <a:path w="289560" h="27939">
                <a:moveTo>
                  <a:pt x="264670" y="2412"/>
                </a:moveTo>
                <a:lnTo>
                  <a:pt x="267833" y="2921"/>
                </a:lnTo>
                <a:lnTo>
                  <a:pt x="268477" y="3182"/>
                </a:lnTo>
                <a:lnTo>
                  <a:pt x="268468" y="2921"/>
                </a:lnTo>
                <a:lnTo>
                  <a:pt x="267960" y="2666"/>
                </a:lnTo>
                <a:lnTo>
                  <a:pt x="264670" y="2412"/>
                </a:lnTo>
                <a:close/>
              </a:path>
              <a:path w="289560" h="27939">
                <a:moveTo>
                  <a:pt x="56467" y="1777"/>
                </a:moveTo>
                <a:lnTo>
                  <a:pt x="55037" y="1825"/>
                </a:lnTo>
                <a:lnTo>
                  <a:pt x="62131" y="1905"/>
                </a:lnTo>
                <a:lnTo>
                  <a:pt x="63339" y="3113"/>
                </a:lnTo>
                <a:lnTo>
                  <a:pt x="64544" y="1905"/>
                </a:lnTo>
                <a:lnTo>
                  <a:pt x="70170" y="1905"/>
                </a:lnTo>
                <a:lnTo>
                  <a:pt x="56467" y="1777"/>
                </a:lnTo>
                <a:close/>
              </a:path>
              <a:path w="289560" h="27939">
                <a:moveTo>
                  <a:pt x="29568" y="2539"/>
                </a:moveTo>
                <a:lnTo>
                  <a:pt x="32336" y="2573"/>
                </a:lnTo>
                <a:lnTo>
                  <a:pt x="29568" y="2539"/>
                </a:lnTo>
                <a:close/>
              </a:path>
              <a:path w="289560" h="27939">
                <a:moveTo>
                  <a:pt x="265153" y="0"/>
                </a:moveTo>
                <a:lnTo>
                  <a:pt x="260210" y="2386"/>
                </a:lnTo>
                <a:lnTo>
                  <a:pt x="266646" y="549"/>
                </a:lnTo>
                <a:lnTo>
                  <a:pt x="265153" y="0"/>
                </a:lnTo>
                <a:close/>
              </a:path>
              <a:path w="289560" h="27939">
                <a:moveTo>
                  <a:pt x="50841" y="1777"/>
                </a:moveTo>
                <a:lnTo>
                  <a:pt x="50648" y="1970"/>
                </a:lnTo>
                <a:lnTo>
                  <a:pt x="55037" y="1825"/>
                </a:lnTo>
                <a:lnTo>
                  <a:pt x="50841" y="1777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247210" y="2931490"/>
            <a:ext cx="306705" cy="0"/>
          </a:xfrm>
          <a:custGeom>
            <a:avLst/>
            <a:gdLst/>
            <a:ahLst/>
            <a:cxnLst/>
            <a:rect l="l" t="t" r="r" b="b"/>
            <a:pathLst>
              <a:path w="306704" h="0">
                <a:moveTo>
                  <a:pt x="0" y="0"/>
                </a:moveTo>
                <a:lnTo>
                  <a:pt x="306285" y="0"/>
                </a:lnTo>
              </a:path>
            </a:pathLst>
          </a:custGeom>
          <a:ln w="2448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077538" y="3106166"/>
            <a:ext cx="231775" cy="24765"/>
          </a:xfrm>
          <a:custGeom>
            <a:avLst/>
            <a:gdLst/>
            <a:ahLst/>
            <a:cxnLst/>
            <a:rect l="l" t="t" r="r" b="b"/>
            <a:pathLst>
              <a:path w="231775" h="24764">
                <a:moveTo>
                  <a:pt x="225920" y="0"/>
                </a:moveTo>
                <a:lnTo>
                  <a:pt x="5473" y="0"/>
                </a:lnTo>
                <a:lnTo>
                  <a:pt x="0" y="5473"/>
                </a:lnTo>
                <a:lnTo>
                  <a:pt x="0" y="19011"/>
                </a:lnTo>
                <a:lnTo>
                  <a:pt x="5473" y="24485"/>
                </a:lnTo>
                <a:lnTo>
                  <a:pt x="225920" y="24485"/>
                </a:lnTo>
                <a:lnTo>
                  <a:pt x="231406" y="19011"/>
                </a:lnTo>
                <a:lnTo>
                  <a:pt x="231406" y="5473"/>
                </a:lnTo>
                <a:lnTo>
                  <a:pt x="225920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715144" y="2893669"/>
            <a:ext cx="977734" cy="17007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5145008" y="3387556"/>
            <a:ext cx="106601" cy="6222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439373" y="3257423"/>
            <a:ext cx="260714" cy="379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5076485" y="3729944"/>
            <a:ext cx="177397" cy="8191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709854" y="3611690"/>
            <a:ext cx="135415" cy="3556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429391" y="3592589"/>
            <a:ext cx="188985" cy="3491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710572" y="3772167"/>
            <a:ext cx="119364" cy="3950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372724" y="3746703"/>
            <a:ext cx="216229" cy="13072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3391995" y="3508438"/>
            <a:ext cx="827616" cy="14646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3463239" y="3682841"/>
            <a:ext cx="700405" cy="0"/>
          </a:xfrm>
          <a:custGeom>
            <a:avLst/>
            <a:gdLst/>
            <a:ahLst/>
            <a:cxnLst/>
            <a:rect l="l" t="t" r="r" b="b"/>
            <a:pathLst>
              <a:path w="700404" h="0">
                <a:moveTo>
                  <a:pt x="0" y="0"/>
                </a:moveTo>
                <a:lnTo>
                  <a:pt x="700354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3766616" y="3783336"/>
            <a:ext cx="459740" cy="0"/>
          </a:xfrm>
          <a:custGeom>
            <a:avLst/>
            <a:gdLst/>
            <a:ahLst/>
            <a:cxnLst/>
            <a:rect l="l" t="t" r="r" b="b"/>
            <a:pathLst>
              <a:path w="459739" h="0">
                <a:moveTo>
                  <a:pt x="0" y="0"/>
                </a:moveTo>
                <a:lnTo>
                  <a:pt x="459460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3744062" y="3814864"/>
            <a:ext cx="480695" cy="36830"/>
          </a:xfrm>
          <a:custGeom>
            <a:avLst/>
            <a:gdLst/>
            <a:ahLst/>
            <a:cxnLst/>
            <a:rect l="l" t="t" r="r" b="b"/>
            <a:pathLst>
              <a:path w="480695" h="36829">
                <a:moveTo>
                  <a:pt x="457774" y="35051"/>
                </a:moveTo>
                <a:lnTo>
                  <a:pt x="434097" y="35051"/>
                </a:lnTo>
                <a:lnTo>
                  <a:pt x="437728" y="35407"/>
                </a:lnTo>
                <a:lnTo>
                  <a:pt x="443165" y="35750"/>
                </a:lnTo>
                <a:lnTo>
                  <a:pt x="446556" y="36131"/>
                </a:lnTo>
                <a:lnTo>
                  <a:pt x="452716" y="36461"/>
                </a:lnTo>
                <a:lnTo>
                  <a:pt x="455662" y="36334"/>
                </a:lnTo>
                <a:lnTo>
                  <a:pt x="459853" y="36080"/>
                </a:lnTo>
                <a:lnTo>
                  <a:pt x="460751" y="36080"/>
                </a:lnTo>
                <a:lnTo>
                  <a:pt x="457774" y="35051"/>
                </a:lnTo>
                <a:close/>
              </a:path>
              <a:path w="480695" h="36829">
                <a:moveTo>
                  <a:pt x="456763" y="33326"/>
                </a:moveTo>
                <a:lnTo>
                  <a:pt x="456157" y="34493"/>
                </a:lnTo>
                <a:lnTo>
                  <a:pt x="462468" y="36394"/>
                </a:lnTo>
                <a:lnTo>
                  <a:pt x="468802" y="35748"/>
                </a:lnTo>
                <a:lnTo>
                  <a:pt x="471614" y="34264"/>
                </a:lnTo>
                <a:lnTo>
                  <a:pt x="469797" y="34264"/>
                </a:lnTo>
                <a:lnTo>
                  <a:pt x="468293" y="34137"/>
                </a:lnTo>
                <a:lnTo>
                  <a:pt x="460209" y="34137"/>
                </a:lnTo>
                <a:lnTo>
                  <a:pt x="456763" y="33326"/>
                </a:lnTo>
                <a:close/>
              </a:path>
              <a:path w="480695" h="36829">
                <a:moveTo>
                  <a:pt x="407300" y="35357"/>
                </a:moveTo>
                <a:lnTo>
                  <a:pt x="327484" y="35357"/>
                </a:lnTo>
                <a:lnTo>
                  <a:pt x="339125" y="35445"/>
                </a:lnTo>
                <a:lnTo>
                  <a:pt x="356326" y="35750"/>
                </a:lnTo>
                <a:lnTo>
                  <a:pt x="379089" y="36304"/>
                </a:lnTo>
                <a:lnTo>
                  <a:pt x="386413" y="36373"/>
                </a:lnTo>
                <a:lnTo>
                  <a:pt x="393711" y="36182"/>
                </a:lnTo>
                <a:lnTo>
                  <a:pt x="404058" y="35490"/>
                </a:lnTo>
                <a:lnTo>
                  <a:pt x="407300" y="35357"/>
                </a:lnTo>
                <a:close/>
              </a:path>
              <a:path w="480695" h="36829">
                <a:moveTo>
                  <a:pt x="460751" y="36080"/>
                </a:moveTo>
                <a:lnTo>
                  <a:pt x="459853" y="36080"/>
                </a:lnTo>
                <a:lnTo>
                  <a:pt x="461009" y="36169"/>
                </a:lnTo>
                <a:lnTo>
                  <a:pt x="460751" y="36080"/>
                </a:lnTo>
                <a:close/>
              </a:path>
              <a:path w="480695" h="36829">
                <a:moveTo>
                  <a:pt x="320748" y="35406"/>
                </a:moveTo>
                <a:lnTo>
                  <a:pt x="297750" y="35406"/>
                </a:lnTo>
                <a:lnTo>
                  <a:pt x="315327" y="35445"/>
                </a:lnTo>
                <a:lnTo>
                  <a:pt x="320748" y="35406"/>
                </a:lnTo>
                <a:close/>
              </a:path>
              <a:path w="480695" h="36829">
                <a:moveTo>
                  <a:pt x="448668" y="26276"/>
                </a:moveTo>
                <a:lnTo>
                  <a:pt x="65607" y="26276"/>
                </a:lnTo>
                <a:lnTo>
                  <a:pt x="70801" y="26327"/>
                </a:lnTo>
                <a:lnTo>
                  <a:pt x="77437" y="26697"/>
                </a:lnTo>
                <a:lnTo>
                  <a:pt x="97014" y="28079"/>
                </a:lnTo>
                <a:lnTo>
                  <a:pt x="103047" y="28587"/>
                </a:lnTo>
                <a:lnTo>
                  <a:pt x="109219" y="28956"/>
                </a:lnTo>
                <a:lnTo>
                  <a:pt x="116115" y="29260"/>
                </a:lnTo>
                <a:lnTo>
                  <a:pt x="153582" y="29969"/>
                </a:lnTo>
                <a:lnTo>
                  <a:pt x="166762" y="30441"/>
                </a:lnTo>
                <a:lnTo>
                  <a:pt x="174706" y="31013"/>
                </a:lnTo>
                <a:lnTo>
                  <a:pt x="197598" y="32956"/>
                </a:lnTo>
                <a:lnTo>
                  <a:pt x="207574" y="33629"/>
                </a:lnTo>
                <a:lnTo>
                  <a:pt x="221174" y="34440"/>
                </a:lnTo>
                <a:lnTo>
                  <a:pt x="228154" y="34759"/>
                </a:lnTo>
                <a:lnTo>
                  <a:pt x="255368" y="35256"/>
                </a:lnTo>
                <a:lnTo>
                  <a:pt x="278165" y="35407"/>
                </a:lnTo>
                <a:lnTo>
                  <a:pt x="320748" y="35406"/>
                </a:lnTo>
                <a:lnTo>
                  <a:pt x="407300" y="35357"/>
                </a:lnTo>
                <a:lnTo>
                  <a:pt x="413573" y="35099"/>
                </a:lnTo>
                <a:lnTo>
                  <a:pt x="457676" y="35017"/>
                </a:lnTo>
                <a:lnTo>
                  <a:pt x="456157" y="34493"/>
                </a:lnTo>
                <a:lnTo>
                  <a:pt x="451074" y="30289"/>
                </a:lnTo>
                <a:lnTo>
                  <a:pt x="449429" y="27177"/>
                </a:lnTo>
                <a:lnTo>
                  <a:pt x="448668" y="26276"/>
                </a:lnTo>
                <a:close/>
              </a:path>
              <a:path w="480695" h="36829">
                <a:moveTo>
                  <a:pt x="457676" y="35017"/>
                </a:moveTo>
                <a:lnTo>
                  <a:pt x="422113" y="35017"/>
                </a:lnTo>
                <a:lnTo>
                  <a:pt x="429538" y="35255"/>
                </a:lnTo>
                <a:lnTo>
                  <a:pt x="434097" y="35051"/>
                </a:lnTo>
                <a:lnTo>
                  <a:pt x="457774" y="35051"/>
                </a:lnTo>
                <a:close/>
              </a:path>
              <a:path w="480695" h="36829">
                <a:moveTo>
                  <a:pt x="450961" y="30075"/>
                </a:moveTo>
                <a:lnTo>
                  <a:pt x="451074" y="30289"/>
                </a:lnTo>
                <a:lnTo>
                  <a:pt x="456157" y="34493"/>
                </a:lnTo>
                <a:lnTo>
                  <a:pt x="456763" y="33326"/>
                </a:lnTo>
                <a:lnTo>
                  <a:pt x="455689" y="33073"/>
                </a:lnTo>
                <a:lnTo>
                  <a:pt x="454303" y="32956"/>
                </a:lnTo>
                <a:lnTo>
                  <a:pt x="453073" y="31497"/>
                </a:lnTo>
                <a:lnTo>
                  <a:pt x="452846" y="31318"/>
                </a:lnTo>
                <a:lnTo>
                  <a:pt x="450961" y="30075"/>
                </a:lnTo>
                <a:close/>
              </a:path>
              <a:path w="480695" h="36829">
                <a:moveTo>
                  <a:pt x="464438" y="5549"/>
                </a:moveTo>
                <a:lnTo>
                  <a:pt x="466493" y="5930"/>
                </a:lnTo>
                <a:lnTo>
                  <a:pt x="467093" y="8183"/>
                </a:lnTo>
                <a:lnTo>
                  <a:pt x="468870" y="8686"/>
                </a:lnTo>
                <a:lnTo>
                  <a:pt x="475093" y="19837"/>
                </a:lnTo>
                <a:lnTo>
                  <a:pt x="473106" y="26847"/>
                </a:lnTo>
                <a:lnTo>
                  <a:pt x="467557" y="29969"/>
                </a:lnTo>
                <a:lnTo>
                  <a:pt x="466508" y="31318"/>
                </a:lnTo>
                <a:lnTo>
                  <a:pt x="463523" y="32778"/>
                </a:lnTo>
                <a:lnTo>
                  <a:pt x="462256" y="33627"/>
                </a:lnTo>
                <a:lnTo>
                  <a:pt x="469797" y="34264"/>
                </a:lnTo>
                <a:lnTo>
                  <a:pt x="476542" y="28587"/>
                </a:lnTo>
                <a:lnTo>
                  <a:pt x="476667" y="27939"/>
                </a:lnTo>
                <a:lnTo>
                  <a:pt x="477851" y="14038"/>
                </a:lnTo>
                <a:lnTo>
                  <a:pt x="477852" y="12915"/>
                </a:lnTo>
                <a:lnTo>
                  <a:pt x="472185" y="6210"/>
                </a:lnTo>
                <a:lnTo>
                  <a:pt x="464438" y="5549"/>
                </a:lnTo>
                <a:close/>
              </a:path>
              <a:path w="480695" h="36829">
                <a:moveTo>
                  <a:pt x="465531" y="3311"/>
                </a:moveTo>
                <a:lnTo>
                  <a:pt x="463474" y="3520"/>
                </a:lnTo>
                <a:lnTo>
                  <a:pt x="463372" y="5459"/>
                </a:lnTo>
                <a:lnTo>
                  <a:pt x="472185" y="6210"/>
                </a:lnTo>
                <a:lnTo>
                  <a:pt x="477852" y="12915"/>
                </a:lnTo>
                <a:lnTo>
                  <a:pt x="477851" y="14038"/>
                </a:lnTo>
                <a:lnTo>
                  <a:pt x="476667" y="27939"/>
                </a:lnTo>
                <a:lnTo>
                  <a:pt x="476542" y="28587"/>
                </a:lnTo>
                <a:lnTo>
                  <a:pt x="469797" y="34264"/>
                </a:lnTo>
                <a:lnTo>
                  <a:pt x="471614" y="34264"/>
                </a:lnTo>
                <a:lnTo>
                  <a:pt x="474433" y="32776"/>
                </a:lnTo>
                <a:lnTo>
                  <a:pt x="478560" y="27791"/>
                </a:lnTo>
                <a:lnTo>
                  <a:pt x="478675" y="27571"/>
                </a:lnTo>
                <a:lnTo>
                  <a:pt x="480484" y="21564"/>
                </a:lnTo>
                <a:lnTo>
                  <a:pt x="480383" y="19837"/>
                </a:lnTo>
                <a:lnTo>
                  <a:pt x="479952" y="15595"/>
                </a:lnTo>
                <a:lnTo>
                  <a:pt x="479863" y="14986"/>
                </a:lnTo>
                <a:lnTo>
                  <a:pt x="476925" y="9421"/>
                </a:lnTo>
                <a:lnTo>
                  <a:pt x="471842" y="5219"/>
                </a:lnTo>
                <a:lnTo>
                  <a:pt x="465531" y="3311"/>
                </a:lnTo>
                <a:close/>
              </a:path>
              <a:path w="480695" h="36829">
                <a:moveTo>
                  <a:pt x="462256" y="33627"/>
                </a:moveTo>
                <a:lnTo>
                  <a:pt x="460209" y="34137"/>
                </a:lnTo>
                <a:lnTo>
                  <a:pt x="468293" y="34137"/>
                </a:lnTo>
                <a:lnTo>
                  <a:pt x="462256" y="33627"/>
                </a:lnTo>
                <a:close/>
              </a:path>
              <a:path w="480695" h="36829">
                <a:moveTo>
                  <a:pt x="457534" y="31843"/>
                </a:moveTo>
                <a:lnTo>
                  <a:pt x="456844" y="33171"/>
                </a:lnTo>
                <a:lnTo>
                  <a:pt x="462256" y="33627"/>
                </a:lnTo>
                <a:lnTo>
                  <a:pt x="463049" y="33096"/>
                </a:lnTo>
                <a:lnTo>
                  <a:pt x="461961" y="33096"/>
                </a:lnTo>
                <a:lnTo>
                  <a:pt x="457534" y="31843"/>
                </a:lnTo>
                <a:close/>
              </a:path>
              <a:path w="480695" h="36829">
                <a:moveTo>
                  <a:pt x="455689" y="33073"/>
                </a:moveTo>
                <a:lnTo>
                  <a:pt x="456763" y="33326"/>
                </a:lnTo>
                <a:lnTo>
                  <a:pt x="456844" y="33171"/>
                </a:lnTo>
                <a:lnTo>
                  <a:pt x="455689" y="33073"/>
                </a:lnTo>
                <a:close/>
              </a:path>
              <a:path w="480695" h="36829">
                <a:moveTo>
                  <a:pt x="452339" y="27428"/>
                </a:moveTo>
                <a:lnTo>
                  <a:pt x="456844" y="33171"/>
                </a:lnTo>
                <a:lnTo>
                  <a:pt x="457534" y="31843"/>
                </a:lnTo>
                <a:lnTo>
                  <a:pt x="454913" y="31102"/>
                </a:lnTo>
                <a:lnTo>
                  <a:pt x="453467" y="28514"/>
                </a:lnTo>
                <a:lnTo>
                  <a:pt x="453091" y="28079"/>
                </a:lnTo>
                <a:lnTo>
                  <a:pt x="452984" y="27751"/>
                </a:lnTo>
                <a:lnTo>
                  <a:pt x="452339" y="27428"/>
                </a:lnTo>
                <a:close/>
              </a:path>
              <a:path w="480695" h="36829">
                <a:moveTo>
                  <a:pt x="457860" y="31215"/>
                </a:moveTo>
                <a:lnTo>
                  <a:pt x="457534" y="31843"/>
                </a:lnTo>
                <a:lnTo>
                  <a:pt x="461961" y="33096"/>
                </a:lnTo>
                <a:lnTo>
                  <a:pt x="464393" y="31737"/>
                </a:lnTo>
                <a:lnTo>
                  <a:pt x="460933" y="31737"/>
                </a:lnTo>
                <a:lnTo>
                  <a:pt x="460246" y="31392"/>
                </a:lnTo>
                <a:lnTo>
                  <a:pt x="457860" y="31215"/>
                </a:lnTo>
                <a:close/>
              </a:path>
              <a:path w="480695" h="36829">
                <a:moveTo>
                  <a:pt x="467519" y="29990"/>
                </a:moveTo>
                <a:lnTo>
                  <a:pt x="461961" y="33096"/>
                </a:lnTo>
                <a:lnTo>
                  <a:pt x="463049" y="33096"/>
                </a:lnTo>
                <a:lnTo>
                  <a:pt x="463527" y="32776"/>
                </a:lnTo>
                <a:lnTo>
                  <a:pt x="466508" y="31318"/>
                </a:lnTo>
                <a:lnTo>
                  <a:pt x="467519" y="29990"/>
                </a:lnTo>
                <a:close/>
              </a:path>
              <a:path w="480695" h="36829">
                <a:moveTo>
                  <a:pt x="453016" y="31430"/>
                </a:moveTo>
                <a:lnTo>
                  <a:pt x="454303" y="32956"/>
                </a:lnTo>
                <a:lnTo>
                  <a:pt x="455689" y="33073"/>
                </a:lnTo>
                <a:lnTo>
                  <a:pt x="455408" y="33007"/>
                </a:lnTo>
                <a:lnTo>
                  <a:pt x="453016" y="31430"/>
                </a:lnTo>
                <a:close/>
              </a:path>
              <a:path w="480695" h="36829">
                <a:moveTo>
                  <a:pt x="453467" y="28514"/>
                </a:moveTo>
                <a:lnTo>
                  <a:pt x="454913" y="31102"/>
                </a:lnTo>
                <a:lnTo>
                  <a:pt x="457534" y="31843"/>
                </a:lnTo>
                <a:lnTo>
                  <a:pt x="457860" y="31215"/>
                </a:lnTo>
                <a:lnTo>
                  <a:pt x="455662" y="31051"/>
                </a:lnTo>
                <a:lnTo>
                  <a:pt x="453467" y="28514"/>
                </a:lnTo>
                <a:close/>
              </a:path>
              <a:path w="480695" h="36829">
                <a:moveTo>
                  <a:pt x="460246" y="31392"/>
                </a:moveTo>
                <a:lnTo>
                  <a:pt x="460933" y="31737"/>
                </a:lnTo>
                <a:lnTo>
                  <a:pt x="461653" y="31497"/>
                </a:lnTo>
                <a:lnTo>
                  <a:pt x="460246" y="31392"/>
                </a:lnTo>
                <a:close/>
              </a:path>
              <a:path w="480695" h="36829">
                <a:moveTo>
                  <a:pt x="461653" y="31497"/>
                </a:moveTo>
                <a:lnTo>
                  <a:pt x="460933" y="31737"/>
                </a:lnTo>
                <a:lnTo>
                  <a:pt x="464393" y="31737"/>
                </a:lnTo>
                <a:lnTo>
                  <a:pt x="464666" y="31584"/>
                </a:lnTo>
                <a:lnTo>
                  <a:pt x="462825" y="31584"/>
                </a:lnTo>
                <a:lnTo>
                  <a:pt x="461653" y="31497"/>
                </a:lnTo>
                <a:close/>
              </a:path>
              <a:path w="480695" h="36829">
                <a:moveTo>
                  <a:pt x="463726" y="30808"/>
                </a:moveTo>
                <a:lnTo>
                  <a:pt x="461653" y="31497"/>
                </a:lnTo>
                <a:lnTo>
                  <a:pt x="462825" y="31584"/>
                </a:lnTo>
                <a:lnTo>
                  <a:pt x="463726" y="30808"/>
                </a:lnTo>
                <a:close/>
              </a:path>
              <a:path w="480695" h="36829">
                <a:moveTo>
                  <a:pt x="468606" y="25457"/>
                </a:moveTo>
                <a:lnTo>
                  <a:pt x="466355" y="29933"/>
                </a:lnTo>
                <a:lnTo>
                  <a:pt x="463726" y="30808"/>
                </a:lnTo>
                <a:lnTo>
                  <a:pt x="462825" y="31584"/>
                </a:lnTo>
                <a:lnTo>
                  <a:pt x="464666" y="31584"/>
                </a:lnTo>
                <a:lnTo>
                  <a:pt x="467485" y="30010"/>
                </a:lnTo>
                <a:lnTo>
                  <a:pt x="467998" y="28514"/>
                </a:lnTo>
                <a:lnTo>
                  <a:pt x="468940" y="26454"/>
                </a:lnTo>
                <a:lnTo>
                  <a:pt x="468842" y="25951"/>
                </a:lnTo>
                <a:lnTo>
                  <a:pt x="468606" y="25457"/>
                </a:lnTo>
                <a:close/>
              </a:path>
              <a:path w="480695" h="36829">
                <a:moveTo>
                  <a:pt x="465930" y="14038"/>
                </a:moveTo>
                <a:lnTo>
                  <a:pt x="464682" y="18081"/>
                </a:lnTo>
                <a:lnTo>
                  <a:pt x="458452" y="30075"/>
                </a:lnTo>
                <a:lnTo>
                  <a:pt x="458349" y="30441"/>
                </a:lnTo>
                <a:lnTo>
                  <a:pt x="460246" y="31392"/>
                </a:lnTo>
                <a:lnTo>
                  <a:pt x="461653" y="31497"/>
                </a:lnTo>
                <a:lnTo>
                  <a:pt x="463726" y="30808"/>
                </a:lnTo>
                <a:lnTo>
                  <a:pt x="465875" y="28956"/>
                </a:lnTo>
                <a:lnTo>
                  <a:pt x="465976" y="28514"/>
                </a:lnTo>
                <a:lnTo>
                  <a:pt x="466203" y="25311"/>
                </a:lnTo>
                <a:lnTo>
                  <a:pt x="467092" y="24460"/>
                </a:lnTo>
                <a:lnTo>
                  <a:pt x="469108" y="24460"/>
                </a:lnTo>
                <a:lnTo>
                  <a:pt x="470756" y="21183"/>
                </a:lnTo>
                <a:lnTo>
                  <a:pt x="470688" y="20564"/>
                </a:lnTo>
                <a:lnTo>
                  <a:pt x="469035" y="15595"/>
                </a:lnTo>
                <a:lnTo>
                  <a:pt x="465930" y="14038"/>
                </a:lnTo>
                <a:close/>
              </a:path>
              <a:path w="480695" h="36829">
                <a:moveTo>
                  <a:pt x="451248" y="29334"/>
                </a:moveTo>
                <a:lnTo>
                  <a:pt x="451059" y="29665"/>
                </a:lnTo>
                <a:lnTo>
                  <a:pt x="450961" y="30075"/>
                </a:lnTo>
                <a:lnTo>
                  <a:pt x="453016" y="31430"/>
                </a:lnTo>
                <a:lnTo>
                  <a:pt x="451248" y="29334"/>
                </a:lnTo>
                <a:close/>
              </a:path>
              <a:path w="480695" h="36829">
                <a:moveTo>
                  <a:pt x="458280" y="30407"/>
                </a:moveTo>
                <a:lnTo>
                  <a:pt x="457860" y="31215"/>
                </a:lnTo>
                <a:lnTo>
                  <a:pt x="460246" y="31392"/>
                </a:lnTo>
                <a:lnTo>
                  <a:pt x="458280" y="30407"/>
                </a:lnTo>
                <a:close/>
              </a:path>
              <a:path w="480695" h="36829">
                <a:moveTo>
                  <a:pt x="453063" y="27791"/>
                </a:moveTo>
                <a:lnTo>
                  <a:pt x="453475" y="28524"/>
                </a:lnTo>
                <a:lnTo>
                  <a:pt x="455662" y="31051"/>
                </a:lnTo>
                <a:lnTo>
                  <a:pt x="457860" y="31215"/>
                </a:lnTo>
                <a:lnTo>
                  <a:pt x="458280" y="30407"/>
                </a:lnTo>
                <a:lnTo>
                  <a:pt x="453063" y="27791"/>
                </a:lnTo>
                <a:close/>
              </a:path>
              <a:path w="480695" h="36829">
                <a:moveTo>
                  <a:pt x="467092" y="24460"/>
                </a:moveTo>
                <a:lnTo>
                  <a:pt x="466203" y="25311"/>
                </a:lnTo>
                <a:lnTo>
                  <a:pt x="465976" y="28514"/>
                </a:lnTo>
                <a:lnTo>
                  <a:pt x="465875" y="28956"/>
                </a:lnTo>
                <a:lnTo>
                  <a:pt x="463726" y="30808"/>
                </a:lnTo>
                <a:lnTo>
                  <a:pt x="466355" y="29933"/>
                </a:lnTo>
                <a:lnTo>
                  <a:pt x="468599" y="25448"/>
                </a:lnTo>
                <a:lnTo>
                  <a:pt x="467770" y="25019"/>
                </a:lnTo>
                <a:lnTo>
                  <a:pt x="467092" y="24460"/>
                </a:lnTo>
                <a:close/>
              </a:path>
              <a:path w="480695" h="36829">
                <a:moveTo>
                  <a:pt x="461041" y="11587"/>
                </a:moveTo>
                <a:lnTo>
                  <a:pt x="459683" y="14594"/>
                </a:lnTo>
                <a:lnTo>
                  <a:pt x="453184" y="25951"/>
                </a:lnTo>
                <a:lnTo>
                  <a:pt x="453063" y="27791"/>
                </a:lnTo>
                <a:lnTo>
                  <a:pt x="458280" y="30407"/>
                </a:lnTo>
                <a:lnTo>
                  <a:pt x="464682" y="18081"/>
                </a:lnTo>
                <a:lnTo>
                  <a:pt x="465930" y="14038"/>
                </a:lnTo>
                <a:lnTo>
                  <a:pt x="461041" y="11587"/>
                </a:lnTo>
                <a:close/>
              </a:path>
              <a:path w="480695" h="36829">
                <a:moveTo>
                  <a:pt x="467093" y="8183"/>
                </a:moveTo>
                <a:lnTo>
                  <a:pt x="467230" y="8737"/>
                </a:lnTo>
                <a:lnTo>
                  <a:pt x="467354" y="9421"/>
                </a:lnTo>
                <a:lnTo>
                  <a:pt x="465930" y="14038"/>
                </a:lnTo>
                <a:lnTo>
                  <a:pt x="469035" y="15595"/>
                </a:lnTo>
                <a:lnTo>
                  <a:pt x="470688" y="20564"/>
                </a:lnTo>
                <a:lnTo>
                  <a:pt x="470756" y="21183"/>
                </a:lnTo>
                <a:lnTo>
                  <a:pt x="468680" y="25311"/>
                </a:lnTo>
                <a:lnTo>
                  <a:pt x="468640" y="25526"/>
                </a:lnTo>
                <a:lnTo>
                  <a:pt x="468842" y="25951"/>
                </a:lnTo>
                <a:lnTo>
                  <a:pt x="468940" y="26454"/>
                </a:lnTo>
                <a:lnTo>
                  <a:pt x="467965" y="28587"/>
                </a:lnTo>
                <a:lnTo>
                  <a:pt x="467519" y="29990"/>
                </a:lnTo>
                <a:lnTo>
                  <a:pt x="472986" y="26936"/>
                </a:lnTo>
                <a:lnTo>
                  <a:pt x="475093" y="19837"/>
                </a:lnTo>
                <a:lnTo>
                  <a:pt x="468870" y="8686"/>
                </a:lnTo>
                <a:lnTo>
                  <a:pt x="467093" y="8183"/>
                </a:lnTo>
                <a:close/>
              </a:path>
              <a:path w="480695" h="36829">
                <a:moveTo>
                  <a:pt x="449437" y="27188"/>
                </a:moveTo>
                <a:lnTo>
                  <a:pt x="450895" y="29951"/>
                </a:lnTo>
                <a:lnTo>
                  <a:pt x="451248" y="29334"/>
                </a:lnTo>
                <a:lnTo>
                  <a:pt x="449437" y="27188"/>
                </a:lnTo>
                <a:close/>
              </a:path>
              <a:path w="480695" h="36829">
                <a:moveTo>
                  <a:pt x="449025" y="20564"/>
                </a:moveTo>
                <a:lnTo>
                  <a:pt x="448845" y="22682"/>
                </a:lnTo>
                <a:lnTo>
                  <a:pt x="448721" y="25831"/>
                </a:lnTo>
                <a:lnTo>
                  <a:pt x="449398" y="27114"/>
                </a:lnTo>
                <a:lnTo>
                  <a:pt x="451248" y="29334"/>
                </a:lnTo>
                <a:lnTo>
                  <a:pt x="452257" y="27571"/>
                </a:lnTo>
                <a:lnTo>
                  <a:pt x="452270" y="27393"/>
                </a:lnTo>
                <a:lnTo>
                  <a:pt x="452017" y="27266"/>
                </a:lnTo>
                <a:lnTo>
                  <a:pt x="450936" y="23984"/>
                </a:lnTo>
                <a:lnTo>
                  <a:pt x="449025" y="20564"/>
                </a:lnTo>
                <a:close/>
              </a:path>
              <a:path w="480695" h="36829">
                <a:moveTo>
                  <a:pt x="452984" y="27751"/>
                </a:moveTo>
                <a:lnTo>
                  <a:pt x="453091" y="28079"/>
                </a:lnTo>
                <a:lnTo>
                  <a:pt x="453467" y="28514"/>
                </a:lnTo>
                <a:lnTo>
                  <a:pt x="453063" y="27791"/>
                </a:lnTo>
                <a:close/>
              </a:path>
              <a:path w="480695" h="36829">
                <a:moveTo>
                  <a:pt x="452603" y="26967"/>
                </a:moveTo>
                <a:lnTo>
                  <a:pt x="452339" y="27428"/>
                </a:lnTo>
                <a:lnTo>
                  <a:pt x="452984" y="27751"/>
                </a:lnTo>
                <a:lnTo>
                  <a:pt x="452860" y="27428"/>
                </a:lnTo>
                <a:lnTo>
                  <a:pt x="452603" y="26967"/>
                </a:lnTo>
                <a:close/>
              </a:path>
              <a:path w="480695" h="36829">
                <a:moveTo>
                  <a:pt x="453108" y="26084"/>
                </a:moveTo>
                <a:lnTo>
                  <a:pt x="452846" y="26543"/>
                </a:lnTo>
                <a:lnTo>
                  <a:pt x="452720" y="27177"/>
                </a:lnTo>
                <a:lnTo>
                  <a:pt x="452990" y="27661"/>
                </a:lnTo>
                <a:lnTo>
                  <a:pt x="453108" y="26084"/>
                </a:lnTo>
                <a:close/>
              </a:path>
              <a:path w="480695" h="36829">
                <a:moveTo>
                  <a:pt x="2633" y="11989"/>
                </a:moveTo>
                <a:lnTo>
                  <a:pt x="59" y="14986"/>
                </a:lnTo>
                <a:lnTo>
                  <a:pt x="0" y="15595"/>
                </a:lnTo>
                <a:lnTo>
                  <a:pt x="418" y="20929"/>
                </a:lnTo>
                <a:lnTo>
                  <a:pt x="8165" y="27571"/>
                </a:lnTo>
                <a:lnTo>
                  <a:pt x="14007" y="27114"/>
                </a:lnTo>
                <a:lnTo>
                  <a:pt x="14572" y="26454"/>
                </a:lnTo>
                <a:lnTo>
                  <a:pt x="8990" y="26454"/>
                </a:lnTo>
                <a:lnTo>
                  <a:pt x="4063" y="22682"/>
                </a:lnTo>
                <a:lnTo>
                  <a:pt x="2633" y="11989"/>
                </a:lnTo>
                <a:close/>
              </a:path>
              <a:path w="480695" h="36829">
                <a:moveTo>
                  <a:pt x="450936" y="23984"/>
                </a:moveTo>
                <a:lnTo>
                  <a:pt x="452017" y="27266"/>
                </a:lnTo>
                <a:lnTo>
                  <a:pt x="452339" y="27428"/>
                </a:lnTo>
                <a:lnTo>
                  <a:pt x="452555" y="27050"/>
                </a:lnTo>
                <a:lnTo>
                  <a:pt x="452429" y="26657"/>
                </a:lnTo>
                <a:lnTo>
                  <a:pt x="450936" y="23984"/>
                </a:lnTo>
                <a:close/>
              </a:path>
              <a:path w="480695" h="36829">
                <a:moveTo>
                  <a:pt x="17473" y="26372"/>
                </a:moveTo>
                <a:lnTo>
                  <a:pt x="18566" y="27393"/>
                </a:lnTo>
                <a:lnTo>
                  <a:pt x="24980" y="27177"/>
                </a:lnTo>
                <a:lnTo>
                  <a:pt x="21627" y="26873"/>
                </a:lnTo>
                <a:lnTo>
                  <a:pt x="19811" y="26543"/>
                </a:lnTo>
                <a:lnTo>
                  <a:pt x="17473" y="26372"/>
                </a:lnTo>
                <a:close/>
              </a:path>
              <a:path w="480695" h="36829">
                <a:moveTo>
                  <a:pt x="448596" y="25594"/>
                </a:moveTo>
                <a:lnTo>
                  <a:pt x="448621" y="26221"/>
                </a:lnTo>
                <a:lnTo>
                  <a:pt x="449437" y="27188"/>
                </a:lnTo>
                <a:lnTo>
                  <a:pt x="448596" y="25594"/>
                </a:lnTo>
                <a:close/>
              </a:path>
              <a:path w="480695" h="36829">
                <a:moveTo>
                  <a:pt x="17444" y="26345"/>
                </a:moveTo>
                <a:lnTo>
                  <a:pt x="19811" y="26543"/>
                </a:lnTo>
                <a:lnTo>
                  <a:pt x="21627" y="26873"/>
                </a:lnTo>
                <a:lnTo>
                  <a:pt x="24980" y="27177"/>
                </a:lnTo>
                <a:lnTo>
                  <a:pt x="27913" y="27050"/>
                </a:lnTo>
                <a:lnTo>
                  <a:pt x="31403" y="26938"/>
                </a:lnTo>
                <a:lnTo>
                  <a:pt x="31748" y="26568"/>
                </a:lnTo>
                <a:lnTo>
                  <a:pt x="22211" y="26568"/>
                </a:lnTo>
                <a:lnTo>
                  <a:pt x="17444" y="26345"/>
                </a:lnTo>
                <a:close/>
              </a:path>
              <a:path w="480695" h="36829">
                <a:moveTo>
                  <a:pt x="31403" y="26938"/>
                </a:moveTo>
                <a:lnTo>
                  <a:pt x="27913" y="27050"/>
                </a:lnTo>
                <a:lnTo>
                  <a:pt x="24980" y="27177"/>
                </a:lnTo>
                <a:lnTo>
                  <a:pt x="31403" y="26938"/>
                </a:lnTo>
                <a:close/>
              </a:path>
              <a:path w="480695" h="36829">
                <a:moveTo>
                  <a:pt x="452462" y="17373"/>
                </a:moveTo>
                <a:lnTo>
                  <a:pt x="450452" y="21382"/>
                </a:lnTo>
                <a:lnTo>
                  <a:pt x="450335" y="22161"/>
                </a:lnTo>
                <a:lnTo>
                  <a:pt x="450936" y="23984"/>
                </a:lnTo>
                <a:lnTo>
                  <a:pt x="452603" y="26967"/>
                </a:lnTo>
                <a:lnTo>
                  <a:pt x="452998" y="26276"/>
                </a:lnTo>
                <a:lnTo>
                  <a:pt x="453118" y="25951"/>
                </a:lnTo>
                <a:lnTo>
                  <a:pt x="453123" y="23984"/>
                </a:lnTo>
                <a:lnTo>
                  <a:pt x="452637" y="22377"/>
                </a:lnTo>
                <a:lnTo>
                  <a:pt x="452519" y="20929"/>
                </a:lnTo>
                <a:lnTo>
                  <a:pt x="452462" y="17373"/>
                </a:lnTo>
                <a:close/>
              </a:path>
              <a:path w="480695" h="36829">
                <a:moveTo>
                  <a:pt x="72048" y="3721"/>
                </a:moveTo>
                <a:lnTo>
                  <a:pt x="30593" y="3721"/>
                </a:lnTo>
                <a:lnTo>
                  <a:pt x="35965" y="8737"/>
                </a:lnTo>
                <a:lnTo>
                  <a:pt x="36410" y="21564"/>
                </a:lnTo>
                <a:lnTo>
                  <a:pt x="31403" y="26938"/>
                </a:lnTo>
                <a:lnTo>
                  <a:pt x="36308" y="26847"/>
                </a:lnTo>
                <a:lnTo>
                  <a:pt x="41553" y="26657"/>
                </a:lnTo>
                <a:lnTo>
                  <a:pt x="60184" y="26314"/>
                </a:lnTo>
                <a:lnTo>
                  <a:pt x="448668" y="26276"/>
                </a:lnTo>
                <a:lnTo>
                  <a:pt x="448561" y="25526"/>
                </a:lnTo>
                <a:lnTo>
                  <a:pt x="448102" y="24658"/>
                </a:lnTo>
                <a:lnTo>
                  <a:pt x="447568" y="19392"/>
                </a:lnTo>
                <a:lnTo>
                  <a:pt x="447555" y="18009"/>
                </a:lnTo>
                <a:lnTo>
                  <a:pt x="449363" y="12014"/>
                </a:lnTo>
                <a:lnTo>
                  <a:pt x="449716" y="11587"/>
                </a:lnTo>
                <a:lnTo>
                  <a:pt x="449830" y="11125"/>
                </a:lnTo>
                <a:lnTo>
                  <a:pt x="449871" y="10642"/>
                </a:lnTo>
                <a:lnTo>
                  <a:pt x="451938" y="8898"/>
                </a:lnTo>
                <a:lnTo>
                  <a:pt x="453566" y="6928"/>
                </a:lnTo>
                <a:lnTo>
                  <a:pt x="453869" y="6769"/>
                </a:lnTo>
                <a:lnTo>
                  <a:pt x="228700" y="6769"/>
                </a:lnTo>
                <a:lnTo>
                  <a:pt x="222151" y="6626"/>
                </a:lnTo>
                <a:lnTo>
                  <a:pt x="213561" y="6311"/>
                </a:lnTo>
                <a:lnTo>
                  <a:pt x="197558" y="5563"/>
                </a:lnTo>
                <a:lnTo>
                  <a:pt x="182913" y="4940"/>
                </a:lnTo>
                <a:lnTo>
                  <a:pt x="98081" y="4940"/>
                </a:lnTo>
                <a:lnTo>
                  <a:pt x="78369" y="3954"/>
                </a:lnTo>
                <a:lnTo>
                  <a:pt x="72048" y="3721"/>
                </a:lnTo>
                <a:close/>
              </a:path>
              <a:path w="480695" h="36829">
                <a:moveTo>
                  <a:pt x="17131" y="5597"/>
                </a:moveTo>
                <a:lnTo>
                  <a:pt x="22019" y="9339"/>
                </a:lnTo>
                <a:lnTo>
                  <a:pt x="22099" y="9753"/>
                </a:lnTo>
                <a:lnTo>
                  <a:pt x="23494" y="20078"/>
                </a:lnTo>
                <a:lnTo>
                  <a:pt x="19722" y="25019"/>
                </a:lnTo>
                <a:lnTo>
                  <a:pt x="16483" y="25448"/>
                </a:lnTo>
                <a:lnTo>
                  <a:pt x="17444" y="26345"/>
                </a:lnTo>
                <a:lnTo>
                  <a:pt x="22211" y="26568"/>
                </a:lnTo>
                <a:lnTo>
                  <a:pt x="27048" y="22174"/>
                </a:lnTo>
                <a:lnTo>
                  <a:pt x="27494" y="12915"/>
                </a:lnTo>
                <a:lnTo>
                  <a:pt x="27515" y="10642"/>
                </a:lnTo>
                <a:lnTo>
                  <a:pt x="23176" y="5880"/>
                </a:lnTo>
                <a:lnTo>
                  <a:pt x="17131" y="5597"/>
                </a:lnTo>
                <a:close/>
              </a:path>
              <a:path w="480695" h="36829">
                <a:moveTo>
                  <a:pt x="32592" y="5587"/>
                </a:moveTo>
                <a:lnTo>
                  <a:pt x="17118" y="5587"/>
                </a:lnTo>
                <a:lnTo>
                  <a:pt x="23176" y="5880"/>
                </a:lnTo>
                <a:lnTo>
                  <a:pt x="27515" y="10642"/>
                </a:lnTo>
                <a:lnTo>
                  <a:pt x="27494" y="12915"/>
                </a:lnTo>
                <a:lnTo>
                  <a:pt x="27048" y="22174"/>
                </a:lnTo>
                <a:lnTo>
                  <a:pt x="22211" y="26568"/>
                </a:lnTo>
                <a:lnTo>
                  <a:pt x="31748" y="26568"/>
                </a:lnTo>
                <a:lnTo>
                  <a:pt x="36410" y="21564"/>
                </a:lnTo>
                <a:lnTo>
                  <a:pt x="35965" y="8737"/>
                </a:lnTo>
                <a:lnTo>
                  <a:pt x="32592" y="5587"/>
                </a:lnTo>
                <a:close/>
              </a:path>
              <a:path w="480695" h="36829">
                <a:moveTo>
                  <a:pt x="10312" y="6660"/>
                </a:moveTo>
                <a:lnTo>
                  <a:pt x="9676" y="6819"/>
                </a:lnTo>
                <a:lnTo>
                  <a:pt x="5676" y="8686"/>
                </a:lnTo>
                <a:lnTo>
                  <a:pt x="3288" y="11226"/>
                </a:lnTo>
                <a:lnTo>
                  <a:pt x="2666" y="11950"/>
                </a:lnTo>
                <a:lnTo>
                  <a:pt x="2770" y="13017"/>
                </a:lnTo>
                <a:lnTo>
                  <a:pt x="4063" y="22682"/>
                </a:lnTo>
                <a:lnTo>
                  <a:pt x="8990" y="26454"/>
                </a:lnTo>
                <a:lnTo>
                  <a:pt x="11761" y="26080"/>
                </a:lnTo>
                <a:lnTo>
                  <a:pt x="10781" y="26035"/>
                </a:lnTo>
                <a:lnTo>
                  <a:pt x="6361" y="21183"/>
                </a:lnTo>
                <a:lnTo>
                  <a:pt x="6908" y="9753"/>
                </a:lnTo>
                <a:lnTo>
                  <a:pt x="10312" y="6660"/>
                </a:lnTo>
                <a:close/>
              </a:path>
              <a:path w="480695" h="36829">
                <a:moveTo>
                  <a:pt x="11761" y="26080"/>
                </a:moveTo>
                <a:lnTo>
                  <a:pt x="8990" y="26454"/>
                </a:lnTo>
                <a:lnTo>
                  <a:pt x="14572" y="26454"/>
                </a:lnTo>
                <a:lnTo>
                  <a:pt x="14771" y="26221"/>
                </a:lnTo>
                <a:lnTo>
                  <a:pt x="11761" y="26080"/>
                </a:lnTo>
                <a:close/>
              </a:path>
              <a:path w="480695" h="36829">
                <a:moveTo>
                  <a:pt x="16496" y="26301"/>
                </a:moveTo>
                <a:lnTo>
                  <a:pt x="17473" y="26372"/>
                </a:lnTo>
                <a:lnTo>
                  <a:pt x="16496" y="26301"/>
                </a:lnTo>
                <a:close/>
              </a:path>
              <a:path w="480695" h="36829">
                <a:moveTo>
                  <a:pt x="16483" y="25448"/>
                </a:moveTo>
                <a:lnTo>
                  <a:pt x="15298" y="25606"/>
                </a:lnTo>
                <a:lnTo>
                  <a:pt x="15002" y="25951"/>
                </a:lnTo>
                <a:lnTo>
                  <a:pt x="15239" y="26060"/>
                </a:lnTo>
                <a:lnTo>
                  <a:pt x="16496" y="26301"/>
                </a:lnTo>
                <a:lnTo>
                  <a:pt x="17444" y="26345"/>
                </a:lnTo>
                <a:lnTo>
                  <a:pt x="16483" y="25448"/>
                </a:lnTo>
                <a:close/>
              </a:path>
              <a:path w="480695" h="36829">
                <a:moveTo>
                  <a:pt x="15002" y="25951"/>
                </a:moveTo>
                <a:lnTo>
                  <a:pt x="14771" y="26221"/>
                </a:lnTo>
                <a:lnTo>
                  <a:pt x="16496" y="26301"/>
                </a:lnTo>
                <a:lnTo>
                  <a:pt x="15239" y="26060"/>
                </a:lnTo>
                <a:lnTo>
                  <a:pt x="15002" y="25951"/>
                </a:lnTo>
                <a:close/>
              </a:path>
              <a:path w="480695" h="36829">
                <a:moveTo>
                  <a:pt x="14362" y="25730"/>
                </a:moveTo>
                <a:lnTo>
                  <a:pt x="11912" y="26060"/>
                </a:lnTo>
                <a:lnTo>
                  <a:pt x="14771" y="26221"/>
                </a:lnTo>
                <a:lnTo>
                  <a:pt x="15002" y="25951"/>
                </a:lnTo>
                <a:lnTo>
                  <a:pt x="14743" y="25831"/>
                </a:lnTo>
                <a:lnTo>
                  <a:pt x="14362" y="25730"/>
                </a:lnTo>
                <a:close/>
              </a:path>
              <a:path w="480695" h="36829">
                <a:moveTo>
                  <a:pt x="460120" y="11125"/>
                </a:moveTo>
                <a:lnTo>
                  <a:pt x="454735" y="12915"/>
                </a:lnTo>
                <a:lnTo>
                  <a:pt x="452462" y="17373"/>
                </a:lnTo>
                <a:lnTo>
                  <a:pt x="452519" y="20929"/>
                </a:lnTo>
                <a:lnTo>
                  <a:pt x="452637" y="22377"/>
                </a:lnTo>
                <a:lnTo>
                  <a:pt x="453123" y="23984"/>
                </a:lnTo>
                <a:lnTo>
                  <a:pt x="453229" y="24460"/>
                </a:lnTo>
                <a:lnTo>
                  <a:pt x="453108" y="26084"/>
                </a:lnTo>
                <a:lnTo>
                  <a:pt x="459683" y="14594"/>
                </a:lnTo>
                <a:lnTo>
                  <a:pt x="461041" y="11587"/>
                </a:lnTo>
                <a:lnTo>
                  <a:pt x="460120" y="11125"/>
                </a:lnTo>
                <a:close/>
              </a:path>
              <a:path w="480695" h="36829">
                <a:moveTo>
                  <a:pt x="16340" y="5692"/>
                </a:moveTo>
                <a:lnTo>
                  <a:pt x="11607" y="6337"/>
                </a:lnTo>
                <a:lnTo>
                  <a:pt x="10312" y="6660"/>
                </a:lnTo>
                <a:lnTo>
                  <a:pt x="6908" y="9753"/>
                </a:lnTo>
                <a:lnTo>
                  <a:pt x="6361" y="21183"/>
                </a:lnTo>
                <a:lnTo>
                  <a:pt x="10781" y="26035"/>
                </a:lnTo>
                <a:lnTo>
                  <a:pt x="11761" y="26080"/>
                </a:lnTo>
                <a:lnTo>
                  <a:pt x="14362" y="25730"/>
                </a:lnTo>
                <a:lnTo>
                  <a:pt x="14200" y="25606"/>
                </a:lnTo>
                <a:lnTo>
                  <a:pt x="14234" y="25448"/>
                </a:lnTo>
                <a:lnTo>
                  <a:pt x="15635" y="24656"/>
                </a:lnTo>
                <a:lnTo>
                  <a:pt x="13194" y="22377"/>
                </a:lnTo>
                <a:lnTo>
                  <a:pt x="12776" y="10642"/>
                </a:lnTo>
                <a:lnTo>
                  <a:pt x="12857" y="9421"/>
                </a:lnTo>
                <a:lnTo>
                  <a:pt x="16340" y="5692"/>
                </a:lnTo>
                <a:close/>
              </a:path>
              <a:path w="480695" h="36829">
                <a:moveTo>
                  <a:pt x="15298" y="25606"/>
                </a:moveTo>
                <a:lnTo>
                  <a:pt x="14362" y="25730"/>
                </a:lnTo>
                <a:lnTo>
                  <a:pt x="14743" y="25831"/>
                </a:lnTo>
                <a:lnTo>
                  <a:pt x="15002" y="25951"/>
                </a:lnTo>
                <a:lnTo>
                  <a:pt x="15298" y="25606"/>
                </a:lnTo>
                <a:close/>
              </a:path>
              <a:path w="480695" h="36829">
                <a:moveTo>
                  <a:pt x="15635" y="24656"/>
                </a:moveTo>
                <a:lnTo>
                  <a:pt x="14234" y="25448"/>
                </a:lnTo>
                <a:lnTo>
                  <a:pt x="14200" y="25606"/>
                </a:lnTo>
                <a:lnTo>
                  <a:pt x="14362" y="25730"/>
                </a:lnTo>
                <a:lnTo>
                  <a:pt x="15298" y="25606"/>
                </a:lnTo>
                <a:lnTo>
                  <a:pt x="15899" y="24903"/>
                </a:lnTo>
                <a:lnTo>
                  <a:pt x="15635" y="24656"/>
                </a:lnTo>
                <a:close/>
              </a:path>
              <a:path w="480695" h="36829">
                <a:moveTo>
                  <a:pt x="15899" y="24903"/>
                </a:moveTo>
                <a:lnTo>
                  <a:pt x="15298" y="25606"/>
                </a:lnTo>
                <a:lnTo>
                  <a:pt x="16483" y="25448"/>
                </a:lnTo>
                <a:lnTo>
                  <a:pt x="15899" y="24903"/>
                </a:lnTo>
                <a:close/>
              </a:path>
              <a:path w="480695" h="36829">
                <a:moveTo>
                  <a:pt x="449799" y="11486"/>
                </a:moveTo>
                <a:lnTo>
                  <a:pt x="449363" y="12014"/>
                </a:lnTo>
                <a:lnTo>
                  <a:pt x="447555" y="18009"/>
                </a:lnTo>
                <a:lnTo>
                  <a:pt x="447568" y="19392"/>
                </a:lnTo>
                <a:lnTo>
                  <a:pt x="448102" y="24658"/>
                </a:lnTo>
                <a:lnTo>
                  <a:pt x="448596" y="25594"/>
                </a:lnTo>
                <a:lnTo>
                  <a:pt x="449025" y="20564"/>
                </a:lnTo>
                <a:lnTo>
                  <a:pt x="448754" y="20078"/>
                </a:lnTo>
                <a:lnTo>
                  <a:pt x="448851" y="19392"/>
                </a:lnTo>
                <a:lnTo>
                  <a:pt x="449243" y="18009"/>
                </a:lnTo>
                <a:lnTo>
                  <a:pt x="449799" y="11486"/>
                </a:lnTo>
                <a:close/>
              </a:path>
              <a:path w="480695" h="36829">
                <a:moveTo>
                  <a:pt x="469108" y="24460"/>
                </a:moveTo>
                <a:lnTo>
                  <a:pt x="467092" y="24460"/>
                </a:lnTo>
                <a:lnTo>
                  <a:pt x="467816" y="25057"/>
                </a:lnTo>
                <a:lnTo>
                  <a:pt x="468606" y="25457"/>
                </a:lnTo>
                <a:lnTo>
                  <a:pt x="469108" y="24460"/>
                </a:lnTo>
                <a:close/>
              </a:path>
              <a:path w="480695" h="36829">
                <a:moveTo>
                  <a:pt x="21079" y="23241"/>
                </a:moveTo>
                <a:lnTo>
                  <a:pt x="17322" y="23241"/>
                </a:lnTo>
                <a:lnTo>
                  <a:pt x="16110" y="24656"/>
                </a:lnTo>
                <a:lnTo>
                  <a:pt x="16023" y="25019"/>
                </a:lnTo>
                <a:lnTo>
                  <a:pt x="16483" y="25448"/>
                </a:lnTo>
                <a:lnTo>
                  <a:pt x="19722" y="25019"/>
                </a:lnTo>
                <a:lnTo>
                  <a:pt x="21079" y="23241"/>
                </a:lnTo>
                <a:close/>
              </a:path>
              <a:path w="480695" h="36829">
                <a:moveTo>
                  <a:pt x="17322" y="23241"/>
                </a:moveTo>
                <a:lnTo>
                  <a:pt x="16140" y="24371"/>
                </a:lnTo>
                <a:lnTo>
                  <a:pt x="15635" y="24656"/>
                </a:lnTo>
                <a:lnTo>
                  <a:pt x="15899" y="24903"/>
                </a:lnTo>
                <a:lnTo>
                  <a:pt x="17322" y="23241"/>
                </a:lnTo>
                <a:close/>
              </a:path>
              <a:path w="480695" h="36829">
                <a:moveTo>
                  <a:pt x="17068" y="5594"/>
                </a:moveTo>
                <a:lnTo>
                  <a:pt x="16340" y="5692"/>
                </a:lnTo>
                <a:lnTo>
                  <a:pt x="12857" y="9421"/>
                </a:lnTo>
                <a:lnTo>
                  <a:pt x="12776" y="10642"/>
                </a:lnTo>
                <a:lnTo>
                  <a:pt x="13194" y="22377"/>
                </a:lnTo>
                <a:lnTo>
                  <a:pt x="15635" y="24656"/>
                </a:lnTo>
                <a:lnTo>
                  <a:pt x="16154" y="24358"/>
                </a:lnTo>
                <a:lnTo>
                  <a:pt x="17322" y="23241"/>
                </a:lnTo>
                <a:lnTo>
                  <a:pt x="21079" y="23241"/>
                </a:lnTo>
                <a:lnTo>
                  <a:pt x="23494" y="20078"/>
                </a:lnTo>
                <a:lnTo>
                  <a:pt x="22099" y="9753"/>
                </a:lnTo>
                <a:lnTo>
                  <a:pt x="22019" y="9339"/>
                </a:lnTo>
                <a:lnTo>
                  <a:pt x="17185" y="5638"/>
                </a:lnTo>
                <a:close/>
              </a:path>
              <a:path w="480695" h="36829">
                <a:moveTo>
                  <a:pt x="456259" y="9804"/>
                </a:moveTo>
                <a:lnTo>
                  <a:pt x="450684" y="12915"/>
                </a:lnTo>
                <a:lnTo>
                  <a:pt x="449243" y="18009"/>
                </a:lnTo>
                <a:lnTo>
                  <a:pt x="449025" y="20564"/>
                </a:lnTo>
                <a:lnTo>
                  <a:pt x="450936" y="23984"/>
                </a:lnTo>
                <a:lnTo>
                  <a:pt x="450226" y="21831"/>
                </a:lnTo>
                <a:lnTo>
                  <a:pt x="452462" y="17373"/>
                </a:lnTo>
                <a:lnTo>
                  <a:pt x="452830" y="14986"/>
                </a:lnTo>
                <a:lnTo>
                  <a:pt x="455023" y="11486"/>
                </a:lnTo>
                <a:lnTo>
                  <a:pt x="456259" y="9804"/>
                </a:lnTo>
                <a:close/>
              </a:path>
              <a:path w="480695" h="36829">
                <a:moveTo>
                  <a:pt x="449243" y="18009"/>
                </a:moveTo>
                <a:lnTo>
                  <a:pt x="448851" y="19392"/>
                </a:lnTo>
                <a:lnTo>
                  <a:pt x="448754" y="20078"/>
                </a:lnTo>
                <a:lnTo>
                  <a:pt x="449025" y="20564"/>
                </a:lnTo>
                <a:lnTo>
                  <a:pt x="449243" y="18009"/>
                </a:lnTo>
                <a:close/>
              </a:path>
              <a:path w="480695" h="36829">
                <a:moveTo>
                  <a:pt x="457325" y="4943"/>
                </a:moveTo>
                <a:lnTo>
                  <a:pt x="455457" y="5930"/>
                </a:lnTo>
                <a:lnTo>
                  <a:pt x="451938" y="8898"/>
                </a:lnTo>
                <a:lnTo>
                  <a:pt x="449799" y="11486"/>
                </a:lnTo>
                <a:lnTo>
                  <a:pt x="449243" y="18009"/>
                </a:lnTo>
                <a:lnTo>
                  <a:pt x="450684" y="12915"/>
                </a:lnTo>
                <a:lnTo>
                  <a:pt x="456259" y="9804"/>
                </a:lnTo>
                <a:lnTo>
                  <a:pt x="458253" y="7937"/>
                </a:lnTo>
                <a:lnTo>
                  <a:pt x="462275" y="6311"/>
                </a:lnTo>
                <a:lnTo>
                  <a:pt x="463336" y="5937"/>
                </a:lnTo>
                <a:lnTo>
                  <a:pt x="463372" y="5459"/>
                </a:lnTo>
                <a:lnTo>
                  <a:pt x="457325" y="4943"/>
                </a:lnTo>
                <a:close/>
              </a:path>
              <a:path w="480695" h="36829">
                <a:moveTo>
                  <a:pt x="461834" y="6692"/>
                </a:moveTo>
                <a:lnTo>
                  <a:pt x="456259" y="9804"/>
                </a:lnTo>
                <a:lnTo>
                  <a:pt x="454887" y="11671"/>
                </a:lnTo>
                <a:lnTo>
                  <a:pt x="452830" y="14986"/>
                </a:lnTo>
                <a:lnTo>
                  <a:pt x="452462" y="17373"/>
                </a:lnTo>
                <a:lnTo>
                  <a:pt x="454652" y="13017"/>
                </a:lnTo>
                <a:lnTo>
                  <a:pt x="460120" y="11125"/>
                </a:lnTo>
                <a:lnTo>
                  <a:pt x="461250" y="11125"/>
                </a:lnTo>
                <a:lnTo>
                  <a:pt x="463091" y="7049"/>
                </a:lnTo>
                <a:lnTo>
                  <a:pt x="461834" y="6692"/>
                </a:lnTo>
                <a:close/>
              </a:path>
              <a:path w="480695" h="36829">
                <a:moveTo>
                  <a:pt x="463091" y="7049"/>
                </a:moveTo>
                <a:lnTo>
                  <a:pt x="461041" y="11587"/>
                </a:lnTo>
                <a:lnTo>
                  <a:pt x="465930" y="14038"/>
                </a:lnTo>
                <a:lnTo>
                  <a:pt x="467354" y="9421"/>
                </a:lnTo>
                <a:lnTo>
                  <a:pt x="467218" y="8686"/>
                </a:lnTo>
                <a:lnTo>
                  <a:pt x="467093" y="8183"/>
                </a:lnTo>
                <a:lnTo>
                  <a:pt x="463091" y="7049"/>
                </a:lnTo>
                <a:close/>
              </a:path>
              <a:path w="480695" h="36829">
                <a:moveTo>
                  <a:pt x="10521" y="6471"/>
                </a:moveTo>
                <a:lnTo>
                  <a:pt x="6400" y="7023"/>
                </a:lnTo>
                <a:lnTo>
                  <a:pt x="2628" y="11950"/>
                </a:lnTo>
                <a:lnTo>
                  <a:pt x="3384" y="11125"/>
                </a:lnTo>
                <a:lnTo>
                  <a:pt x="5676" y="8686"/>
                </a:lnTo>
                <a:lnTo>
                  <a:pt x="9676" y="6819"/>
                </a:lnTo>
                <a:lnTo>
                  <a:pt x="10312" y="6660"/>
                </a:lnTo>
                <a:lnTo>
                  <a:pt x="10521" y="6471"/>
                </a:lnTo>
                <a:close/>
              </a:path>
              <a:path w="480695" h="36829">
                <a:moveTo>
                  <a:pt x="461250" y="11125"/>
                </a:moveTo>
                <a:lnTo>
                  <a:pt x="460120" y="11125"/>
                </a:lnTo>
                <a:lnTo>
                  <a:pt x="461041" y="11587"/>
                </a:lnTo>
                <a:lnTo>
                  <a:pt x="461250" y="11125"/>
                </a:lnTo>
                <a:close/>
              </a:path>
              <a:path w="480695" h="36829">
                <a:moveTo>
                  <a:pt x="451938" y="8898"/>
                </a:moveTo>
                <a:lnTo>
                  <a:pt x="449871" y="10642"/>
                </a:lnTo>
                <a:lnTo>
                  <a:pt x="449799" y="11486"/>
                </a:lnTo>
                <a:lnTo>
                  <a:pt x="451938" y="8898"/>
                </a:lnTo>
                <a:close/>
              </a:path>
              <a:path w="480695" h="36829">
                <a:moveTo>
                  <a:pt x="463347" y="5934"/>
                </a:moveTo>
                <a:lnTo>
                  <a:pt x="462097" y="6380"/>
                </a:lnTo>
                <a:lnTo>
                  <a:pt x="458253" y="7937"/>
                </a:lnTo>
                <a:lnTo>
                  <a:pt x="456259" y="9804"/>
                </a:lnTo>
                <a:lnTo>
                  <a:pt x="461834" y="6692"/>
                </a:lnTo>
                <a:lnTo>
                  <a:pt x="463252" y="6692"/>
                </a:lnTo>
                <a:lnTo>
                  <a:pt x="463347" y="5934"/>
                </a:lnTo>
                <a:close/>
              </a:path>
              <a:path w="480695" h="36829">
                <a:moveTo>
                  <a:pt x="455457" y="5930"/>
                </a:moveTo>
                <a:lnTo>
                  <a:pt x="453566" y="6928"/>
                </a:lnTo>
                <a:lnTo>
                  <a:pt x="451938" y="8898"/>
                </a:lnTo>
                <a:lnTo>
                  <a:pt x="455457" y="5930"/>
                </a:lnTo>
                <a:close/>
              </a:path>
              <a:path w="480695" h="36829">
                <a:moveTo>
                  <a:pt x="464438" y="5549"/>
                </a:moveTo>
                <a:lnTo>
                  <a:pt x="463359" y="5930"/>
                </a:lnTo>
                <a:lnTo>
                  <a:pt x="463218" y="6769"/>
                </a:lnTo>
                <a:lnTo>
                  <a:pt x="463091" y="7049"/>
                </a:lnTo>
                <a:lnTo>
                  <a:pt x="467093" y="8183"/>
                </a:lnTo>
                <a:lnTo>
                  <a:pt x="466562" y="6045"/>
                </a:lnTo>
                <a:lnTo>
                  <a:pt x="464438" y="5549"/>
                </a:lnTo>
                <a:close/>
              </a:path>
              <a:path w="480695" h="36829">
                <a:moveTo>
                  <a:pt x="463252" y="6692"/>
                </a:moveTo>
                <a:lnTo>
                  <a:pt x="461834" y="6692"/>
                </a:lnTo>
                <a:lnTo>
                  <a:pt x="463091" y="7049"/>
                </a:lnTo>
                <a:lnTo>
                  <a:pt x="463252" y="6692"/>
                </a:lnTo>
                <a:close/>
              </a:path>
              <a:path w="480695" h="36829">
                <a:moveTo>
                  <a:pt x="430338" y="0"/>
                </a:moveTo>
                <a:lnTo>
                  <a:pt x="421861" y="122"/>
                </a:lnTo>
                <a:lnTo>
                  <a:pt x="412225" y="585"/>
                </a:lnTo>
                <a:lnTo>
                  <a:pt x="401774" y="1366"/>
                </a:lnTo>
                <a:lnTo>
                  <a:pt x="390854" y="2438"/>
                </a:lnTo>
                <a:lnTo>
                  <a:pt x="384956" y="2925"/>
                </a:lnTo>
                <a:lnTo>
                  <a:pt x="378640" y="3184"/>
                </a:lnTo>
                <a:lnTo>
                  <a:pt x="327055" y="4108"/>
                </a:lnTo>
                <a:lnTo>
                  <a:pt x="277770" y="5986"/>
                </a:lnTo>
                <a:lnTo>
                  <a:pt x="255389" y="6551"/>
                </a:lnTo>
                <a:lnTo>
                  <a:pt x="228700" y="6769"/>
                </a:lnTo>
                <a:lnTo>
                  <a:pt x="453869" y="6769"/>
                </a:lnTo>
                <a:lnTo>
                  <a:pt x="455457" y="5930"/>
                </a:lnTo>
                <a:lnTo>
                  <a:pt x="456691" y="4889"/>
                </a:lnTo>
                <a:lnTo>
                  <a:pt x="457427" y="4889"/>
                </a:lnTo>
                <a:lnTo>
                  <a:pt x="459191" y="3958"/>
                </a:lnTo>
                <a:lnTo>
                  <a:pt x="463474" y="3520"/>
                </a:lnTo>
                <a:lnTo>
                  <a:pt x="461898" y="2857"/>
                </a:lnTo>
                <a:lnTo>
                  <a:pt x="459040" y="2539"/>
                </a:lnTo>
                <a:lnTo>
                  <a:pt x="456056" y="2349"/>
                </a:lnTo>
                <a:lnTo>
                  <a:pt x="453981" y="2171"/>
                </a:lnTo>
                <a:lnTo>
                  <a:pt x="448652" y="2171"/>
                </a:lnTo>
                <a:lnTo>
                  <a:pt x="446480" y="2044"/>
                </a:lnTo>
                <a:lnTo>
                  <a:pt x="441819" y="1320"/>
                </a:lnTo>
                <a:lnTo>
                  <a:pt x="436739" y="355"/>
                </a:lnTo>
                <a:lnTo>
                  <a:pt x="430338" y="0"/>
                </a:lnTo>
                <a:close/>
              </a:path>
              <a:path w="480695" h="36829">
                <a:moveTo>
                  <a:pt x="11704" y="6312"/>
                </a:moveTo>
                <a:lnTo>
                  <a:pt x="10521" y="6471"/>
                </a:lnTo>
                <a:lnTo>
                  <a:pt x="10312" y="6660"/>
                </a:lnTo>
                <a:lnTo>
                  <a:pt x="11704" y="6312"/>
                </a:lnTo>
                <a:close/>
              </a:path>
              <a:path w="480695" h="36829">
                <a:moveTo>
                  <a:pt x="11759" y="5346"/>
                </a:moveTo>
                <a:lnTo>
                  <a:pt x="10521" y="6471"/>
                </a:lnTo>
                <a:lnTo>
                  <a:pt x="11708" y="6311"/>
                </a:lnTo>
                <a:lnTo>
                  <a:pt x="13727" y="5880"/>
                </a:lnTo>
                <a:lnTo>
                  <a:pt x="15963" y="5727"/>
                </a:lnTo>
                <a:lnTo>
                  <a:pt x="16166" y="5626"/>
                </a:lnTo>
                <a:lnTo>
                  <a:pt x="16399" y="5563"/>
                </a:lnTo>
                <a:lnTo>
                  <a:pt x="11759" y="5346"/>
                </a:lnTo>
                <a:close/>
              </a:path>
              <a:path w="480695" h="36829">
                <a:moveTo>
                  <a:pt x="16399" y="5563"/>
                </a:moveTo>
                <a:lnTo>
                  <a:pt x="16140" y="5638"/>
                </a:lnTo>
                <a:lnTo>
                  <a:pt x="15963" y="5727"/>
                </a:lnTo>
                <a:lnTo>
                  <a:pt x="13727" y="5880"/>
                </a:lnTo>
                <a:lnTo>
                  <a:pt x="11704" y="6312"/>
                </a:lnTo>
                <a:lnTo>
                  <a:pt x="16340" y="5692"/>
                </a:lnTo>
                <a:lnTo>
                  <a:pt x="16399" y="5563"/>
                </a:lnTo>
                <a:close/>
              </a:path>
              <a:path w="480695" h="36829">
                <a:moveTo>
                  <a:pt x="463372" y="5459"/>
                </a:moveTo>
                <a:lnTo>
                  <a:pt x="463347" y="5934"/>
                </a:lnTo>
                <a:lnTo>
                  <a:pt x="464399" y="5563"/>
                </a:lnTo>
                <a:lnTo>
                  <a:pt x="463372" y="5459"/>
                </a:lnTo>
                <a:close/>
              </a:path>
              <a:path w="480695" h="36829">
                <a:moveTo>
                  <a:pt x="456691" y="4889"/>
                </a:moveTo>
                <a:lnTo>
                  <a:pt x="455457" y="5930"/>
                </a:lnTo>
                <a:lnTo>
                  <a:pt x="457244" y="4986"/>
                </a:lnTo>
                <a:lnTo>
                  <a:pt x="456691" y="4889"/>
                </a:lnTo>
                <a:close/>
              </a:path>
              <a:path w="480695" h="36829">
                <a:moveTo>
                  <a:pt x="16458" y="5566"/>
                </a:moveTo>
                <a:lnTo>
                  <a:pt x="17068" y="5594"/>
                </a:lnTo>
                <a:lnTo>
                  <a:pt x="16458" y="5566"/>
                </a:lnTo>
                <a:close/>
              </a:path>
              <a:path w="480695" h="36829">
                <a:moveTo>
                  <a:pt x="30593" y="3721"/>
                </a:moveTo>
                <a:lnTo>
                  <a:pt x="16458" y="5566"/>
                </a:lnTo>
                <a:lnTo>
                  <a:pt x="17118" y="5587"/>
                </a:lnTo>
                <a:lnTo>
                  <a:pt x="32592" y="5587"/>
                </a:lnTo>
                <a:lnTo>
                  <a:pt x="30593" y="3721"/>
                </a:lnTo>
                <a:close/>
              </a:path>
              <a:path w="480695" h="36829">
                <a:moveTo>
                  <a:pt x="24208" y="3942"/>
                </a:moveTo>
                <a:lnTo>
                  <a:pt x="17766" y="4165"/>
                </a:lnTo>
                <a:lnTo>
                  <a:pt x="16481" y="5541"/>
                </a:lnTo>
                <a:lnTo>
                  <a:pt x="18765" y="4940"/>
                </a:lnTo>
                <a:lnTo>
                  <a:pt x="20780" y="4470"/>
                </a:lnTo>
                <a:lnTo>
                  <a:pt x="24053" y="3949"/>
                </a:lnTo>
                <a:lnTo>
                  <a:pt x="24208" y="3942"/>
                </a:lnTo>
                <a:close/>
              </a:path>
              <a:path w="480695" h="36829">
                <a:moveTo>
                  <a:pt x="463474" y="3520"/>
                </a:moveTo>
                <a:lnTo>
                  <a:pt x="459191" y="3958"/>
                </a:lnTo>
                <a:lnTo>
                  <a:pt x="457325" y="4943"/>
                </a:lnTo>
                <a:lnTo>
                  <a:pt x="463372" y="5459"/>
                </a:lnTo>
                <a:lnTo>
                  <a:pt x="463474" y="3520"/>
                </a:lnTo>
                <a:close/>
              </a:path>
              <a:path w="480695" h="36829">
                <a:moveTo>
                  <a:pt x="457427" y="4889"/>
                </a:moveTo>
                <a:lnTo>
                  <a:pt x="456691" y="4889"/>
                </a:lnTo>
                <a:lnTo>
                  <a:pt x="457325" y="4943"/>
                </a:lnTo>
                <a:close/>
              </a:path>
              <a:path w="480695" h="36829">
                <a:moveTo>
                  <a:pt x="154152" y="4254"/>
                </a:moveTo>
                <a:lnTo>
                  <a:pt x="116242" y="4470"/>
                </a:lnTo>
                <a:lnTo>
                  <a:pt x="103694" y="4889"/>
                </a:lnTo>
                <a:lnTo>
                  <a:pt x="98081" y="4940"/>
                </a:lnTo>
                <a:lnTo>
                  <a:pt x="182913" y="4940"/>
                </a:lnTo>
                <a:lnTo>
                  <a:pt x="167766" y="4419"/>
                </a:lnTo>
                <a:lnTo>
                  <a:pt x="154152" y="4254"/>
                </a:lnTo>
                <a:close/>
              </a:path>
              <a:path w="480695" h="36829">
                <a:moveTo>
                  <a:pt x="41210" y="3543"/>
                </a:moveTo>
                <a:lnTo>
                  <a:pt x="35838" y="3568"/>
                </a:lnTo>
                <a:lnTo>
                  <a:pt x="30860" y="3670"/>
                </a:lnTo>
                <a:lnTo>
                  <a:pt x="27012" y="3810"/>
                </a:lnTo>
                <a:lnTo>
                  <a:pt x="24208" y="3942"/>
                </a:lnTo>
                <a:lnTo>
                  <a:pt x="30593" y="3721"/>
                </a:lnTo>
                <a:lnTo>
                  <a:pt x="72048" y="3721"/>
                </a:lnTo>
                <a:lnTo>
                  <a:pt x="67131" y="3619"/>
                </a:lnTo>
                <a:lnTo>
                  <a:pt x="54672" y="3619"/>
                </a:lnTo>
                <a:lnTo>
                  <a:pt x="41210" y="3543"/>
                </a:lnTo>
                <a:close/>
              </a:path>
              <a:path w="480695" h="36829">
                <a:moveTo>
                  <a:pt x="65721" y="3594"/>
                </a:moveTo>
                <a:lnTo>
                  <a:pt x="60032" y="3594"/>
                </a:lnTo>
                <a:lnTo>
                  <a:pt x="54672" y="3619"/>
                </a:lnTo>
                <a:lnTo>
                  <a:pt x="67131" y="3619"/>
                </a:lnTo>
                <a:lnTo>
                  <a:pt x="65721" y="3594"/>
                </a:lnTo>
                <a:close/>
              </a:path>
              <a:path w="480695" h="36829">
                <a:moveTo>
                  <a:pt x="453389" y="2120"/>
                </a:moveTo>
                <a:lnTo>
                  <a:pt x="448652" y="2171"/>
                </a:lnTo>
                <a:lnTo>
                  <a:pt x="453981" y="2171"/>
                </a:lnTo>
                <a:lnTo>
                  <a:pt x="453389" y="212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019627" y="4365333"/>
            <a:ext cx="1057210" cy="52777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664207" y="4993449"/>
            <a:ext cx="260985" cy="0"/>
          </a:xfrm>
          <a:custGeom>
            <a:avLst/>
            <a:gdLst/>
            <a:ahLst/>
            <a:cxnLst/>
            <a:rect l="l" t="t" r="r" b="b"/>
            <a:pathLst>
              <a:path w="260985" h="0">
                <a:moveTo>
                  <a:pt x="0" y="0"/>
                </a:moveTo>
                <a:lnTo>
                  <a:pt x="260883" y="0"/>
                </a:lnTo>
              </a:path>
            </a:pathLst>
          </a:custGeom>
          <a:ln w="24485">
            <a:solidFill>
              <a:srgbClr val="A9FF1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663014" y="4928934"/>
            <a:ext cx="328295" cy="0"/>
          </a:xfrm>
          <a:custGeom>
            <a:avLst/>
            <a:gdLst/>
            <a:ahLst/>
            <a:cxnLst/>
            <a:rect l="l" t="t" r="r" b="b"/>
            <a:pathLst>
              <a:path w="328294" h="0">
                <a:moveTo>
                  <a:pt x="0" y="0"/>
                </a:moveTo>
                <a:lnTo>
                  <a:pt x="327926" y="0"/>
                </a:lnTo>
              </a:path>
            </a:pathLst>
          </a:custGeom>
          <a:ln w="24485">
            <a:solidFill>
              <a:srgbClr val="A9FF1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980139" y="5082603"/>
            <a:ext cx="360571" cy="7658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550161" y="5132889"/>
            <a:ext cx="630555" cy="0"/>
          </a:xfrm>
          <a:custGeom>
            <a:avLst/>
            <a:gdLst/>
            <a:ahLst/>
            <a:cxnLst/>
            <a:rect l="l" t="t" r="r" b="b"/>
            <a:pathLst>
              <a:path w="630555" h="0">
                <a:moveTo>
                  <a:pt x="0" y="0"/>
                </a:moveTo>
                <a:lnTo>
                  <a:pt x="630237" y="0"/>
                </a:lnTo>
              </a:path>
            </a:pathLst>
          </a:custGeom>
          <a:ln w="24498">
            <a:solidFill>
              <a:srgbClr val="A9FF1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555724" y="5193074"/>
            <a:ext cx="551180" cy="0"/>
          </a:xfrm>
          <a:custGeom>
            <a:avLst/>
            <a:gdLst/>
            <a:ahLst/>
            <a:cxnLst/>
            <a:rect l="l" t="t" r="r" b="b"/>
            <a:pathLst>
              <a:path w="551180" h="0">
                <a:moveTo>
                  <a:pt x="0" y="0"/>
                </a:moveTo>
                <a:lnTo>
                  <a:pt x="550710" y="0"/>
                </a:lnTo>
              </a:path>
            </a:pathLst>
          </a:custGeom>
          <a:ln w="24498">
            <a:solidFill>
              <a:srgbClr val="A9FF1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448142" y="5279149"/>
            <a:ext cx="635479" cy="9620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100198" y="5333403"/>
            <a:ext cx="230888" cy="3909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6104" y="992309"/>
            <a:ext cx="393700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20" b="1">
                <a:latin typeface="Arial"/>
                <a:cs typeface="Arial"/>
              </a:rPr>
              <a:t>diabetic</a:t>
            </a:r>
            <a:endParaRPr sz="7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41912" y="977118"/>
            <a:ext cx="58610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20" b="1">
                <a:latin typeface="Arial"/>
                <a:cs typeface="Arial"/>
              </a:rPr>
              <a:t>patient</a:t>
            </a:r>
            <a:r>
              <a:rPr dirty="0" sz="750" spc="-50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with</a:t>
            </a:r>
            <a:endParaRPr sz="7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42597" y="992309"/>
            <a:ext cx="643255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10" b="1">
                <a:latin typeface="Arial"/>
                <a:cs typeface="Arial"/>
              </a:rPr>
              <a:t>renal</a:t>
            </a:r>
            <a:r>
              <a:rPr dirty="0" sz="750" spc="-35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disease</a:t>
            </a:r>
            <a:endParaRPr sz="7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88201" y="977118"/>
            <a:ext cx="8128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37714" y="1114271"/>
            <a:ext cx="468630" cy="103505"/>
          </a:xfrm>
          <a:custGeom>
            <a:avLst/>
            <a:gdLst/>
            <a:ahLst/>
            <a:cxnLst/>
            <a:rect l="l" t="t" r="r" b="b"/>
            <a:pathLst>
              <a:path w="468630" h="103505">
                <a:moveTo>
                  <a:pt x="0" y="103430"/>
                </a:moveTo>
                <a:lnTo>
                  <a:pt x="468586" y="103430"/>
                </a:lnTo>
                <a:lnTo>
                  <a:pt x="468586" y="0"/>
                </a:lnTo>
                <a:lnTo>
                  <a:pt x="0" y="0"/>
                </a:lnTo>
                <a:lnTo>
                  <a:pt x="0" y="103430"/>
                </a:lnTo>
                <a:close/>
              </a:path>
            </a:pathLst>
          </a:custGeom>
          <a:solidFill>
            <a:srgbClr val="19B092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957187" y="977118"/>
            <a:ext cx="3027045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Q1: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15" b="1">
                <a:latin typeface="Arial"/>
                <a:cs typeface="Arial"/>
              </a:rPr>
              <a:t>oral hypoglycemic </a:t>
            </a:r>
            <a:r>
              <a:rPr dirty="0" sz="750" spc="10" b="1">
                <a:latin typeface="Arial"/>
                <a:cs typeface="Arial"/>
              </a:rPr>
              <a:t>drugs </a:t>
            </a:r>
            <a:r>
              <a:rPr dirty="0" sz="750" spc="25" b="1">
                <a:latin typeface="Arial"/>
                <a:cs typeface="Arial"/>
              </a:rPr>
              <a:t>can</a:t>
            </a:r>
            <a:r>
              <a:rPr dirty="0" sz="750" spc="-15" b="1">
                <a:latin typeface="Arial"/>
                <a:cs typeface="Arial"/>
              </a:rPr>
              <a:t> </a:t>
            </a:r>
            <a:r>
              <a:rPr dirty="0" sz="750" spc="25" b="1">
                <a:latin typeface="Arial"/>
                <a:cs typeface="Arial"/>
              </a:rPr>
              <a:t>be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1069975" algn="l"/>
                <a:tab pos="2117725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Glyburide.	</a:t>
            </a: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Repaglinide.	</a:t>
            </a: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Metformin.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75482" y="977118"/>
            <a:ext cx="755650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22860">
              <a:lnSpc>
                <a:spcPct val="100000"/>
              </a:lnSpc>
              <a:spcBef>
                <a:spcPts val="135"/>
              </a:spcBef>
            </a:pPr>
            <a:r>
              <a:rPr dirty="0" sz="750" spc="15" b="1">
                <a:latin typeface="Arial"/>
                <a:cs typeface="Arial"/>
              </a:rPr>
              <a:t>used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25" b="1">
                <a:latin typeface="Arial"/>
                <a:cs typeface="Arial"/>
              </a:rPr>
              <a:t>case</a:t>
            </a:r>
            <a:r>
              <a:rPr dirty="0" sz="750" spc="-50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of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700" spc="-10">
                <a:latin typeface="Arial"/>
                <a:cs typeface="Arial"/>
              </a:rPr>
              <a:t>D.</a:t>
            </a:r>
            <a:r>
              <a:rPr dirty="0" sz="700" spc="-1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Glimepiride.</a:t>
            </a:r>
            <a:endParaRPr sz="7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24413" y="1342130"/>
            <a:ext cx="1254125" cy="119380"/>
          </a:xfrm>
          <a:custGeom>
            <a:avLst/>
            <a:gdLst/>
            <a:ahLst/>
            <a:cxnLst/>
            <a:rect l="l" t="t" r="r" b="b"/>
            <a:pathLst>
              <a:path w="1254125" h="119380">
                <a:moveTo>
                  <a:pt x="0" y="119055"/>
                </a:moveTo>
                <a:lnTo>
                  <a:pt x="1254079" y="119055"/>
                </a:lnTo>
                <a:lnTo>
                  <a:pt x="1254079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661799" y="1342130"/>
            <a:ext cx="398145" cy="119380"/>
          </a:xfrm>
          <a:custGeom>
            <a:avLst/>
            <a:gdLst/>
            <a:ahLst/>
            <a:cxnLst/>
            <a:rect l="l" t="t" r="r" b="b"/>
            <a:pathLst>
              <a:path w="398145" h="119380">
                <a:moveTo>
                  <a:pt x="0" y="119055"/>
                </a:moveTo>
                <a:lnTo>
                  <a:pt x="397717" y="119055"/>
                </a:lnTo>
                <a:lnTo>
                  <a:pt x="397717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90641" y="1707992"/>
            <a:ext cx="551180" cy="119380"/>
          </a:xfrm>
          <a:custGeom>
            <a:avLst/>
            <a:gdLst/>
            <a:ahLst/>
            <a:cxnLst/>
            <a:rect l="l" t="t" r="r" b="b"/>
            <a:pathLst>
              <a:path w="551179" h="119380">
                <a:moveTo>
                  <a:pt x="0" y="119055"/>
                </a:moveTo>
                <a:lnTo>
                  <a:pt x="550832" y="119055"/>
                </a:lnTo>
                <a:lnTo>
                  <a:pt x="550832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69887" y="1935860"/>
            <a:ext cx="1831339" cy="103505"/>
          </a:xfrm>
          <a:custGeom>
            <a:avLst/>
            <a:gdLst/>
            <a:ahLst/>
            <a:cxnLst/>
            <a:rect l="l" t="t" r="r" b="b"/>
            <a:pathLst>
              <a:path w="1831339" h="103505">
                <a:moveTo>
                  <a:pt x="0" y="103430"/>
                </a:moveTo>
                <a:lnTo>
                  <a:pt x="1831111" y="103430"/>
                </a:lnTo>
                <a:lnTo>
                  <a:pt x="1831111" y="0"/>
                </a:lnTo>
                <a:lnTo>
                  <a:pt x="0" y="0"/>
                </a:lnTo>
                <a:lnTo>
                  <a:pt x="0" y="103430"/>
                </a:lnTo>
                <a:close/>
              </a:path>
            </a:pathLst>
          </a:custGeom>
          <a:solidFill>
            <a:srgbClr val="19B092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57187" y="1312093"/>
            <a:ext cx="5452745" cy="950594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750" spc="5" b="1">
                <a:latin typeface="Arial"/>
                <a:cs typeface="Arial"/>
              </a:rPr>
              <a:t>Q2: </a:t>
            </a:r>
            <a:r>
              <a:rPr dirty="0" sz="750" spc="-5" b="1">
                <a:latin typeface="Arial"/>
                <a:cs typeface="Arial"/>
              </a:rPr>
              <a:t>All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15" b="1">
                <a:latin typeface="Arial"/>
                <a:cs typeface="Arial"/>
              </a:rPr>
              <a:t>hypoglycemic </a:t>
            </a:r>
            <a:r>
              <a:rPr dirty="0" sz="750" spc="10" b="1">
                <a:latin typeface="Arial"/>
                <a:cs typeface="Arial"/>
              </a:rPr>
              <a:t>drugs </a:t>
            </a:r>
            <a:r>
              <a:rPr dirty="0" sz="750" spc="25" b="1">
                <a:latin typeface="Arial"/>
                <a:cs typeface="Arial"/>
              </a:rPr>
              <a:t>can be </a:t>
            </a:r>
            <a:r>
              <a:rPr dirty="0" sz="750" spc="15" b="1">
                <a:latin typeface="Arial"/>
                <a:cs typeface="Arial"/>
              </a:rPr>
              <a:t>used as </a:t>
            </a:r>
            <a:r>
              <a:rPr dirty="0" sz="750" spc="25" b="1">
                <a:latin typeface="Arial"/>
                <a:cs typeface="Arial"/>
              </a:rPr>
              <a:t>treatment </a:t>
            </a:r>
            <a:r>
              <a:rPr dirty="0" sz="750" spc="15" b="1">
                <a:latin typeface="Arial"/>
                <a:cs typeface="Arial"/>
              </a:rPr>
              <a:t>for </a:t>
            </a:r>
            <a:r>
              <a:rPr dirty="0" sz="750" spc="20" b="1">
                <a:latin typeface="Arial"/>
                <a:cs typeface="Arial"/>
              </a:rPr>
              <a:t>both </a:t>
            </a:r>
            <a:r>
              <a:rPr dirty="0" sz="750" spc="15" b="1">
                <a:latin typeface="Arial"/>
                <a:cs typeface="Arial"/>
              </a:rPr>
              <a:t>type </a:t>
            </a:r>
            <a:r>
              <a:rPr dirty="0" sz="750" spc="10" b="1">
                <a:latin typeface="Arial"/>
                <a:cs typeface="Arial"/>
              </a:rPr>
              <a:t>1&amp;2 </a:t>
            </a:r>
            <a:r>
              <a:rPr dirty="0" sz="750" spc="20" b="1">
                <a:latin typeface="Arial"/>
                <a:cs typeface="Arial"/>
              </a:rPr>
              <a:t>diabetes </a:t>
            </a:r>
            <a:r>
              <a:rPr dirty="0" sz="750" spc="10" b="1">
                <a:latin typeface="Arial"/>
                <a:cs typeface="Arial"/>
              </a:rPr>
              <a:t>, </a:t>
            </a:r>
            <a:r>
              <a:rPr dirty="0" sz="750" spc="20" b="1">
                <a:latin typeface="Arial"/>
                <a:cs typeface="Arial"/>
              </a:rPr>
              <a:t>EXCEPT</a:t>
            </a:r>
            <a:r>
              <a:rPr dirty="0" sz="750" spc="-15" b="1">
                <a:latin typeface="Arial"/>
                <a:cs typeface="Arial"/>
              </a:rPr>
              <a:t> </a:t>
            </a:r>
            <a:r>
              <a:rPr dirty="0" sz="750" spc="-35" b="1">
                <a:latin typeface="Arial"/>
                <a:cs typeface="Arial"/>
              </a:rPr>
              <a:t>: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064895" algn="l"/>
                <a:tab pos="2153920" algn="l"/>
                <a:tab pos="3091180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>
                <a:latin typeface="Arial"/>
                <a:cs typeface="Arial"/>
              </a:rPr>
              <a:t> Acarbose.	</a:t>
            </a: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>
                <a:latin typeface="Arial"/>
                <a:cs typeface="Arial"/>
              </a:rPr>
              <a:t> Pioglitazone.	C.</a:t>
            </a:r>
            <a:r>
              <a:rPr dirty="0" sz="700" spc="5">
                <a:latin typeface="Arial"/>
                <a:cs typeface="Arial"/>
              </a:rPr>
              <a:t> Metformin.	</a:t>
            </a:r>
            <a:r>
              <a:rPr dirty="0" sz="700" spc="-10">
                <a:latin typeface="Arial"/>
                <a:cs typeface="Arial"/>
              </a:rPr>
              <a:t>D.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Liraglutide.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Q3: Sulfonylureas </a:t>
            </a:r>
            <a:r>
              <a:rPr dirty="0" sz="750" spc="20" b="1">
                <a:latin typeface="Arial"/>
                <a:cs typeface="Arial"/>
              </a:rPr>
              <a:t>and </a:t>
            </a:r>
            <a:r>
              <a:rPr dirty="0" sz="750" spc="15" b="1">
                <a:latin typeface="Arial"/>
                <a:cs typeface="Arial"/>
              </a:rPr>
              <a:t>Meglitinides </a:t>
            </a:r>
            <a:r>
              <a:rPr dirty="0" sz="750" spc="30" b="1">
                <a:latin typeface="Arial"/>
                <a:cs typeface="Arial"/>
              </a:rPr>
              <a:t>act </a:t>
            </a:r>
            <a:r>
              <a:rPr dirty="0" sz="750" spc="15" b="1">
                <a:latin typeface="Arial"/>
                <a:cs typeface="Arial"/>
              </a:rPr>
              <a:t>as </a:t>
            </a:r>
            <a:r>
              <a:rPr dirty="0" sz="750" b="1">
                <a:latin typeface="Arial"/>
                <a:cs typeface="Arial"/>
              </a:rPr>
              <a:t>insulin </a:t>
            </a:r>
            <a:r>
              <a:rPr dirty="0" sz="750" spc="20" b="1">
                <a:latin typeface="Arial"/>
                <a:cs typeface="Arial"/>
              </a:rPr>
              <a:t>secretagogues </a:t>
            </a:r>
            <a:r>
              <a:rPr dirty="0" sz="750" spc="10" b="1">
                <a:latin typeface="Arial"/>
                <a:cs typeface="Arial"/>
              </a:rPr>
              <a:t>mainly </a:t>
            </a:r>
            <a:r>
              <a:rPr dirty="0" sz="750" spc="5" b="1">
                <a:latin typeface="Arial"/>
                <a:cs typeface="Arial"/>
              </a:rPr>
              <a:t>by </a:t>
            </a:r>
            <a:r>
              <a:rPr dirty="0" sz="750" spc="20" b="1">
                <a:latin typeface="Arial"/>
                <a:cs typeface="Arial"/>
              </a:rPr>
              <a:t>which 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</a:t>
            </a:r>
            <a:r>
              <a:rPr dirty="0" sz="750" spc="110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mechanism?</a:t>
            </a:r>
            <a:endParaRPr sz="750">
              <a:latin typeface="Arial"/>
              <a:cs typeface="Arial"/>
            </a:endParaRPr>
          </a:p>
          <a:p>
            <a:pPr marL="119380" indent="-106680">
              <a:lnSpc>
                <a:spcPts val="835"/>
              </a:lnSpc>
              <a:spcBef>
                <a:spcPts val="10"/>
              </a:spcBef>
              <a:buAutoNum type="alphaUcPeriod"/>
              <a:tabLst>
                <a:tab pos="120014" algn="l"/>
              </a:tabLst>
            </a:pPr>
            <a:r>
              <a:rPr dirty="0" sz="700">
                <a:latin typeface="Arial"/>
                <a:cs typeface="Arial"/>
              </a:rPr>
              <a:t>Opening the  </a:t>
            </a:r>
            <a:r>
              <a:rPr dirty="0" sz="700" spc="-40">
                <a:latin typeface="Arial"/>
                <a:cs typeface="Arial"/>
              </a:rPr>
              <a:t>ATP </a:t>
            </a:r>
            <a:r>
              <a:rPr dirty="0" sz="700" spc="5">
                <a:latin typeface="Arial"/>
                <a:cs typeface="Arial"/>
              </a:rPr>
              <a:t>dependent K+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channels.</a:t>
            </a:r>
            <a:endParaRPr sz="700">
              <a:latin typeface="Arial"/>
              <a:cs typeface="Arial"/>
            </a:endParaRPr>
          </a:p>
          <a:p>
            <a:pPr marL="122555" indent="-109855">
              <a:lnSpc>
                <a:spcPts val="835"/>
              </a:lnSpc>
              <a:buAutoNum type="alphaUcPeriod"/>
              <a:tabLst>
                <a:tab pos="123189" algn="l"/>
              </a:tabLst>
            </a:pPr>
            <a:r>
              <a:rPr dirty="0" sz="700" spc="5">
                <a:latin typeface="Arial"/>
                <a:cs typeface="Arial"/>
              </a:rPr>
              <a:t>Blocking </a:t>
            </a:r>
            <a:r>
              <a:rPr dirty="0" sz="700">
                <a:latin typeface="Arial"/>
                <a:cs typeface="Arial"/>
              </a:rPr>
              <a:t>the  </a:t>
            </a:r>
            <a:r>
              <a:rPr dirty="0" sz="700" spc="-40">
                <a:latin typeface="Arial"/>
                <a:cs typeface="Arial"/>
              </a:rPr>
              <a:t>ATP </a:t>
            </a:r>
            <a:r>
              <a:rPr dirty="0" sz="700" spc="5">
                <a:latin typeface="Arial"/>
                <a:cs typeface="Arial"/>
              </a:rPr>
              <a:t>dependent K+</a:t>
            </a:r>
            <a:r>
              <a:rPr dirty="0" sz="700" spc="1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channels.</a:t>
            </a:r>
            <a:endParaRPr sz="700">
              <a:latin typeface="Arial"/>
              <a:cs typeface="Arial"/>
            </a:endParaRPr>
          </a:p>
          <a:p>
            <a:pPr marL="125730" indent="-113030">
              <a:lnSpc>
                <a:spcPts val="835"/>
              </a:lnSpc>
              <a:buAutoNum type="alphaUcPeriod"/>
              <a:tabLst>
                <a:tab pos="126364" algn="l"/>
              </a:tabLst>
            </a:pPr>
            <a:r>
              <a:rPr dirty="0" sz="700">
                <a:latin typeface="Arial"/>
                <a:cs typeface="Arial"/>
              </a:rPr>
              <a:t>Opening the </a:t>
            </a:r>
            <a:r>
              <a:rPr dirty="0" sz="700" spc="5">
                <a:latin typeface="Arial"/>
                <a:cs typeface="Arial"/>
              </a:rPr>
              <a:t>voltage-dependent </a:t>
            </a:r>
            <a:r>
              <a:rPr dirty="0" sz="700" spc="-5">
                <a:latin typeface="Arial"/>
                <a:cs typeface="Arial"/>
              </a:rPr>
              <a:t>Ca2+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channels.</a:t>
            </a:r>
            <a:endParaRPr sz="700">
              <a:latin typeface="Arial"/>
              <a:cs typeface="Arial"/>
            </a:endParaRPr>
          </a:p>
          <a:p>
            <a:pPr marL="124460" indent="-111760">
              <a:lnSpc>
                <a:spcPts val="835"/>
              </a:lnSpc>
              <a:buAutoNum type="alphaUcPeriod"/>
              <a:tabLst>
                <a:tab pos="125095" algn="l"/>
              </a:tabLst>
            </a:pPr>
            <a:r>
              <a:rPr dirty="0" sz="700" spc="5">
                <a:latin typeface="Arial"/>
                <a:cs typeface="Arial"/>
              </a:rPr>
              <a:t>Blocking </a:t>
            </a:r>
            <a:r>
              <a:rPr dirty="0" sz="700">
                <a:latin typeface="Arial"/>
                <a:cs typeface="Arial"/>
              </a:rPr>
              <a:t>the </a:t>
            </a:r>
            <a:r>
              <a:rPr dirty="0" sz="700" spc="5">
                <a:latin typeface="Arial"/>
                <a:cs typeface="Arial"/>
              </a:rPr>
              <a:t>voltage-dependent </a:t>
            </a:r>
            <a:r>
              <a:rPr dirty="0" sz="700" spc="-5">
                <a:latin typeface="Arial"/>
                <a:cs typeface="Arial"/>
              </a:rPr>
              <a:t>Ca2+</a:t>
            </a:r>
            <a:r>
              <a:rPr dirty="0" sz="700" spc="2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channels.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57651" y="2359527"/>
            <a:ext cx="563880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20" b="1">
                <a:latin typeface="Arial"/>
                <a:cs typeface="Arial"/>
              </a:rPr>
              <a:t>mechanism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23554" y="2344327"/>
            <a:ext cx="120014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15" b="1">
                <a:latin typeface="Arial"/>
                <a:cs typeface="Arial"/>
              </a:rPr>
              <a:t>of</a:t>
            </a:r>
            <a:endParaRPr sz="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58310" y="2359527"/>
            <a:ext cx="614045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15" b="1">
                <a:latin typeface="Arial"/>
                <a:cs typeface="Arial"/>
              </a:rPr>
              <a:t>Pilogiltazone</a:t>
            </a:r>
            <a:endParaRPr sz="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87028" y="2344327"/>
            <a:ext cx="108140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15" b="1">
                <a:latin typeface="Arial"/>
                <a:cs typeface="Arial"/>
              </a:rPr>
              <a:t>as anti </a:t>
            </a:r>
            <a:r>
              <a:rPr dirty="0" sz="750" spc="20" b="1">
                <a:latin typeface="Arial"/>
                <a:cs typeface="Arial"/>
              </a:rPr>
              <a:t>diabetic </a:t>
            </a:r>
            <a:r>
              <a:rPr dirty="0" sz="750" spc="15" b="1">
                <a:latin typeface="Arial"/>
                <a:cs typeface="Arial"/>
              </a:rPr>
              <a:t>drug</a:t>
            </a:r>
            <a:r>
              <a:rPr dirty="0" sz="750" spc="-7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57187" y="2344327"/>
            <a:ext cx="2085975" cy="464184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Q4: </a:t>
            </a:r>
            <a:r>
              <a:rPr dirty="0" sz="750" spc="20" b="1">
                <a:latin typeface="Arial"/>
                <a:cs typeface="Arial"/>
              </a:rPr>
              <a:t>which 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20" b="1">
                <a:latin typeface="Arial"/>
                <a:cs typeface="Arial"/>
              </a:rPr>
              <a:t>describe</a:t>
            </a:r>
            <a:r>
              <a:rPr dirty="0" sz="750" spc="-50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the</a:t>
            </a:r>
            <a:endParaRPr sz="750">
              <a:latin typeface="Arial"/>
              <a:cs typeface="Arial"/>
            </a:endParaRPr>
          </a:p>
          <a:p>
            <a:pPr marL="12700" marR="359410">
              <a:lnSpc>
                <a:spcPct val="100000"/>
              </a:lnSpc>
              <a:spcBef>
                <a:spcPts val="10"/>
              </a:spcBef>
            </a:pPr>
            <a:r>
              <a:rPr dirty="0" sz="700" spc="10">
                <a:latin typeface="Arial"/>
                <a:cs typeface="Arial"/>
              </a:rPr>
              <a:t>A- </a:t>
            </a:r>
            <a:r>
              <a:rPr dirty="0" sz="700" spc="5">
                <a:latin typeface="Arial"/>
                <a:cs typeface="Arial"/>
              </a:rPr>
              <a:t>inhibit </a:t>
            </a:r>
            <a:r>
              <a:rPr dirty="0" sz="700">
                <a:latin typeface="Arial"/>
                <a:cs typeface="Arial"/>
              </a:rPr>
              <a:t>the gluconeogenesis </a:t>
            </a:r>
            <a:r>
              <a:rPr dirty="0" sz="700" spc="10">
                <a:latin typeface="Arial"/>
                <a:cs typeface="Arial"/>
              </a:rPr>
              <a:t>by </a:t>
            </a:r>
            <a:r>
              <a:rPr dirty="0" sz="700">
                <a:latin typeface="Arial"/>
                <a:cs typeface="Arial"/>
              </a:rPr>
              <a:t>the </a:t>
            </a:r>
            <a:r>
              <a:rPr dirty="0" sz="700" spc="-5">
                <a:latin typeface="Arial"/>
                <a:cs typeface="Arial"/>
              </a:rPr>
              <a:t>liver  </a:t>
            </a:r>
            <a:r>
              <a:rPr dirty="0" sz="700" spc="25">
                <a:latin typeface="Arial"/>
                <a:cs typeface="Arial"/>
              </a:rPr>
              <a:t>B- </a:t>
            </a:r>
            <a:r>
              <a:rPr dirty="0" sz="700" spc="10">
                <a:latin typeface="Arial"/>
                <a:cs typeface="Arial"/>
              </a:rPr>
              <a:t>it </a:t>
            </a:r>
            <a:r>
              <a:rPr dirty="0" sz="700" spc="5">
                <a:latin typeface="Arial"/>
                <a:cs typeface="Arial"/>
              </a:rPr>
              <a:t>inhibit </a:t>
            </a:r>
            <a:r>
              <a:rPr dirty="0" sz="700" spc="-5">
                <a:latin typeface="Arial"/>
                <a:cs typeface="Arial"/>
              </a:rPr>
              <a:t>alpha </a:t>
            </a:r>
            <a:r>
              <a:rPr dirty="0" sz="700">
                <a:latin typeface="Arial"/>
                <a:cs typeface="Arial"/>
              </a:rPr>
              <a:t>glucosidase </a:t>
            </a:r>
            <a:r>
              <a:rPr dirty="0" sz="700" spc="-5">
                <a:latin typeface="Arial"/>
                <a:cs typeface="Arial"/>
              </a:rPr>
              <a:t>in </a:t>
            </a:r>
            <a:r>
              <a:rPr dirty="0" sz="700">
                <a:latin typeface="Arial"/>
                <a:cs typeface="Arial"/>
              </a:rPr>
              <a:t>intestine  </a:t>
            </a:r>
            <a:r>
              <a:rPr dirty="0" sz="700" spc="15">
                <a:latin typeface="Arial"/>
                <a:cs typeface="Arial"/>
              </a:rPr>
              <a:t>C- </a:t>
            </a:r>
            <a:r>
              <a:rPr dirty="0" sz="700">
                <a:latin typeface="Arial"/>
                <a:cs typeface="Arial"/>
              </a:rPr>
              <a:t>maintain high </a:t>
            </a:r>
            <a:r>
              <a:rPr dirty="0" sz="700" spc="-10">
                <a:latin typeface="Arial"/>
                <a:cs typeface="Arial"/>
              </a:rPr>
              <a:t>level </a:t>
            </a:r>
            <a:r>
              <a:rPr dirty="0" sz="700" spc="10">
                <a:latin typeface="Arial"/>
                <a:cs typeface="Arial"/>
              </a:rPr>
              <a:t>of </a:t>
            </a:r>
            <a:r>
              <a:rPr dirty="0" sz="700">
                <a:latin typeface="Arial"/>
                <a:cs typeface="Arial"/>
              </a:rPr>
              <a:t>incretin </a:t>
            </a:r>
            <a:r>
              <a:rPr dirty="0" sz="700" spc="-5">
                <a:latin typeface="Arial"/>
                <a:cs typeface="Arial"/>
              </a:rPr>
              <a:t>in</a:t>
            </a:r>
            <a:r>
              <a:rPr dirty="0" sz="700" spc="-4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plasma.</a:t>
            </a:r>
            <a:endParaRPr sz="7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69887" y="2799218"/>
            <a:ext cx="1156335" cy="103505"/>
          </a:xfrm>
          <a:custGeom>
            <a:avLst/>
            <a:gdLst/>
            <a:ahLst/>
            <a:cxnLst/>
            <a:rect l="l" t="t" r="r" b="b"/>
            <a:pathLst>
              <a:path w="1156335" h="103505">
                <a:moveTo>
                  <a:pt x="0" y="103430"/>
                </a:moveTo>
                <a:lnTo>
                  <a:pt x="1156108" y="103430"/>
                </a:lnTo>
                <a:lnTo>
                  <a:pt x="1156108" y="0"/>
                </a:lnTo>
                <a:lnTo>
                  <a:pt x="0" y="0"/>
                </a:lnTo>
                <a:lnTo>
                  <a:pt x="0" y="103430"/>
                </a:lnTo>
                <a:close/>
              </a:path>
            </a:pathLst>
          </a:custGeom>
          <a:solidFill>
            <a:srgbClr val="19B092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139539" y="3027090"/>
            <a:ext cx="725170" cy="119380"/>
          </a:xfrm>
          <a:custGeom>
            <a:avLst/>
            <a:gdLst/>
            <a:ahLst/>
            <a:cxnLst/>
            <a:rect l="l" t="t" r="r" b="b"/>
            <a:pathLst>
              <a:path w="725170" h="119380">
                <a:moveTo>
                  <a:pt x="0" y="119055"/>
                </a:moveTo>
                <a:lnTo>
                  <a:pt x="725020" y="119055"/>
                </a:lnTo>
                <a:lnTo>
                  <a:pt x="725020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957187" y="2782262"/>
            <a:ext cx="5662295" cy="375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10">
                <a:latin typeface="Arial"/>
                <a:cs typeface="Arial"/>
              </a:rPr>
              <a:t>D- </a:t>
            </a:r>
            <a:r>
              <a:rPr dirty="0" sz="700">
                <a:latin typeface="Arial"/>
                <a:cs typeface="Arial"/>
              </a:rPr>
              <a:t>activate the </a:t>
            </a:r>
            <a:r>
              <a:rPr dirty="0" sz="700" spc="-35">
                <a:latin typeface="Arial"/>
                <a:cs typeface="Arial"/>
              </a:rPr>
              <a:t>PPAR </a:t>
            </a:r>
            <a:r>
              <a:rPr dirty="0" sz="700">
                <a:latin typeface="Arial"/>
                <a:cs typeface="Arial"/>
              </a:rPr>
              <a:t>gamma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Q5: </a:t>
            </a:r>
            <a:r>
              <a:rPr dirty="0" sz="750" spc="20" b="1">
                <a:latin typeface="Arial"/>
                <a:cs typeface="Arial"/>
              </a:rPr>
              <a:t>Newly patient </a:t>
            </a:r>
            <a:r>
              <a:rPr dirty="0" sz="750" spc="25" b="1">
                <a:latin typeface="Arial"/>
                <a:cs typeface="Arial"/>
              </a:rPr>
              <a:t>who </a:t>
            </a:r>
            <a:r>
              <a:rPr dirty="0" sz="750" spc="30" b="1">
                <a:latin typeface="Arial"/>
                <a:cs typeface="Arial"/>
              </a:rPr>
              <a:t>was </a:t>
            </a:r>
            <a:r>
              <a:rPr dirty="0" sz="750" spc="20" b="1">
                <a:latin typeface="Arial"/>
                <a:cs typeface="Arial"/>
              </a:rPr>
              <a:t>prediabetes, he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15" b="1">
                <a:latin typeface="Arial"/>
                <a:cs typeface="Arial"/>
              </a:rPr>
              <a:t>diagnosed </a:t>
            </a:r>
            <a:r>
              <a:rPr dirty="0" sz="750" spc="25" b="1">
                <a:latin typeface="Arial"/>
                <a:cs typeface="Arial"/>
              </a:rPr>
              <a:t>now </a:t>
            </a:r>
            <a:r>
              <a:rPr dirty="0" sz="750" spc="20" b="1">
                <a:latin typeface="Arial"/>
                <a:cs typeface="Arial"/>
              </a:rPr>
              <a:t>with </a:t>
            </a:r>
            <a:r>
              <a:rPr dirty="0" sz="750" spc="15" b="1">
                <a:latin typeface="Arial"/>
                <a:cs typeface="Arial"/>
              </a:rPr>
              <a:t>type </a:t>
            </a:r>
            <a:r>
              <a:rPr dirty="0" sz="750" spc="20" b="1">
                <a:latin typeface="Arial"/>
                <a:cs typeface="Arial"/>
              </a:rPr>
              <a:t>2 diabetes. The medical </a:t>
            </a:r>
            <a:r>
              <a:rPr dirty="0" sz="750" spc="5" b="1">
                <a:latin typeface="Arial"/>
                <a:cs typeface="Arial"/>
              </a:rPr>
              <a:t>history </a:t>
            </a:r>
            <a:r>
              <a:rPr dirty="0" sz="750" spc="10" b="1">
                <a:latin typeface="Arial"/>
                <a:cs typeface="Arial"/>
              </a:rPr>
              <a:t>relieves </a:t>
            </a:r>
            <a:r>
              <a:rPr dirty="0" sz="750" spc="20" b="1">
                <a:latin typeface="Arial"/>
                <a:cs typeface="Arial"/>
              </a:rPr>
              <a:t>that</a:t>
            </a:r>
            <a:r>
              <a:rPr dirty="0" sz="750" spc="-10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he</a:t>
            </a:r>
            <a:endParaRPr sz="75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104777" y="3149048"/>
            <a:ext cx="1078865" cy="119380"/>
          </a:xfrm>
          <a:custGeom>
            <a:avLst/>
            <a:gdLst/>
            <a:ahLst/>
            <a:cxnLst/>
            <a:rect l="l" t="t" r="r" b="b"/>
            <a:pathLst>
              <a:path w="1078864" h="119379">
                <a:moveTo>
                  <a:pt x="0" y="119055"/>
                </a:moveTo>
                <a:lnTo>
                  <a:pt x="1078391" y="119055"/>
                </a:lnTo>
                <a:lnTo>
                  <a:pt x="1078391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969887" y="3133847"/>
            <a:ext cx="1631314" cy="145415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71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dirty="0" sz="750" spc="25" b="1">
                <a:latin typeface="Arial"/>
                <a:cs typeface="Arial"/>
              </a:rPr>
              <a:t>can </a:t>
            </a:r>
            <a:r>
              <a:rPr dirty="0" sz="750" spc="15" b="1">
                <a:latin typeface="Arial"/>
                <a:cs typeface="Arial"/>
              </a:rPr>
              <a:t>not </a:t>
            </a:r>
            <a:r>
              <a:rPr dirty="0" sz="750" spc="20" b="1">
                <a:latin typeface="Arial"/>
                <a:cs typeface="Arial"/>
              </a:rPr>
              <a:t>tolerance </a:t>
            </a:r>
            <a:r>
              <a:rPr dirty="0" sz="750" spc="15" b="1">
                <a:latin typeface="Arial"/>
                <a:cs typeface="Arial"/>
              </a:rPr>
              <a:t>Sulfasalazine</a:t>
            </a:r>
            <a:r>
              <a:rPr dirty="0" sz="750" spc="-70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or</a:t>
            </a:r>
            <a:endParaRPr sz="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615895" y="3133847"/>
            <a:ext cx="3859529" cy="145415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71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dirty="0" sz="750" spc="15" b="1">
                <a:latin typeface="Arial"/>
                <a:cs typeface="Arial"/>
              </a:rPr>
              <a:t>sulfamethoxazole. 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drugs </a:t>
            </a:r>
            <a:r>
              <a:rPr dirty="0" sz="750" spc="25" b="1">
                <a:latin typeface="Arial"/>
                <a:cs typeface="Arial"/>
              </a:rPr>
              <a:t>can be </a:t>
            </a:r>
            <a:r>
              <a:rPr dirty="0" sz="750" spc="20" b="1">
                <a:latin typeface="Arial"/>
                <a:cs typeface="Arial"/>
              </a:rPr>
              <a:t>safe to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15" b="1">
                <a:latin typeface="Arial"/>
                <a:cs typeface="Arial"/>
              </a:rPr>
              <a:t>used </a:t>
            </a:r>
            <a:r>
              <a:rPr dirty="0" sz="750" b="1">
                <a:latin typeface="Arial"/>
                <a:cs typeface="Arial"/>
              </a:rPr>
              <a:t>in</a:t>
            </a:r>
            <a:r>
              <a:rPr dirty="0" sz="750" spc="5" b="1">
                <a:latin typeface="Arial"/>
                <a:cs typeface="Arial"/>
              </a:rPr>
              <a:t> </a:t>
            </a:r>
            <a:r>
              <a:rPr dirty="0" sz="750" b="1">
                <a:latin typeface="Arial"/>
                <a:cs typeface="Arial"/>
              </a:rPr>
              <a:t>his</a:t>
            </a:r>
            <a:endParaRPr sz="7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57187" y="3255799"/>
            <a:ext cx="104457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25" b="1">
                <a:latin typeface="Arial"/>
                <a:cs typeface="Arial"/>
              </a:rPr>
              <a:t>case </a:t>
            </a:r>
            <a:r>
              <a:rPr dirty="0" sz="750" spc="-25" b="1">
                <a:latin typeface="Arial"/>
                <a:cs typeface="Arial"/>
              </a:rPr>
              <a:t>? </a:t>
            </a: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glibenclamide.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346558" y="3266896"/>
            <a:ext cx="266509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34110" algn="l"/>
                <a:tab pos="2132330" algn="l"/>
              </a:tabLst>
            </a:pP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Repaglinide.	</a:t>
            </a:r>
            <a:r>
              <a:rPr dirty="0" sz="700">
                <a:latin typeface="Arial"/>
                <a:cs typeface="Arial"/>
              </a:rPr>
              <a:t>C. Glipizide.	</a:t>
            </a:r>
            <a:r>
              <a:rPr dirty="0" sz="700" spc="-10">
                <a:latin typeface="Arial"/>
                <a:cs typeface="Arial"/>
              </a:rPr>
              <a:t>D.</a:t>
            </a:r>
            <a:r>
              <a:rPr dirty="0" sz="700" spc="-5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Glyburide.</a:t>
            </a:r>
            <a:endParaRPr sz="7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57187" y="3484858"/>
            <a:ext cx="4666615" cy="63309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750" spc="5" b="1">
                <a:latin typeface="Arial"/>
                <a:cs typeface="Arial"/>
              </a:rPr>
              <a:t>Q6: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15" b="1">
                <a:latin typeface="Arial"/>
                <a:cs typeface="Arial"/>
              </a:rPr>
              <a:t>hypoglycemic </a:t>
            </a:r>
            <a:r>
              <a:rPr dirty="0" sz="750" spc="10" b="1">
                <a:latin typeface="Arial"/>
                <a:cs typeface="Arial"/>
              </a:rPr>
              <a:t>drugs </a:t>
            </a:r>
            <a:r>
              <a:rPr dirty="0" sz="750" spc="20" b="1">
                <a:latin typeface="Arial"/>
                <a:cs typeface="Arial"/>
              </a:rPr>
              <a:t>would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15" b="1">
                <a:latin typeface="Arial"/>
                <a:cs typeface="Arial"/>
              </a:rPr>
              <a:t>least </a:t>
            </a:r>
            <a:r>
              <a:rPr dirty="0" sz="750" spc="5" b="1">
                <a:latin typeface="Arial"/>
                <a:cs typeface="Arial"/>
              </a:rPr>
              <a:t>likely </a:t>
            </a:r>
            <a:r>
              <a:rPr dirty="0" sz="750" spc="20" b="1">
                <a:latin typeface="Arial"/>
                <a:cs typeface="Arial"/>
              </a:rPr>
              <a:t>to cause </a:t>
            </a:r>
            <a:r>
              <a:rPr dirty="0" sz="750" spc="15" b="1">
                <a:latin typeface="Arial"/>
                <a:cs typeface="Arial"/>
              </a:rPr>
              <a:t>hypoglycemia</a:t>
            </a:r>
            <a:r>
              <a:rPr dirty="0" sz="750" spc="2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015365" algn="l"/>
                <a:tab pos="2150745" algn="l"/>
                <a:tab pos="3127375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Glimepiride.	</a:t>
            </a: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>
                <a:latin typeface="Arial"/>
                <a:cs typeface="Arial"/>
              </a:rPr>
              <a:t> Glyburide.	</a:t>
            </a:r>
            <a:r>
              <a:rPr dirty="0" sz="700" spc="-5">
                <a:latin typeface="Arial"/>
                <a:cs typeface="Arial"/>
              </a:rPr>
              <a:t>C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Repaglinide.	</a:t>
            </a:r>
            <a:r>
              <a:rPr dirty="0" sz="700" spc="-15">
                <a:latin typeface="Arial"/>
                <a:cs typeface="Arial"/>
              </a:rPr>
              <a:t>D </a:t>
            </a:r>
            <a:r>
              <a:rPr dirty="0" sz="700">
                <a:latin typeface="Arial"/>
                <a:cs typeface="Arial"/>
              </a:rPr>
              <a:t>.  Dulaglutide.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Q7: </a:t>
            </a:r>
            <a:r>
              <a:rPr dirty="0" sz="750" spc="20" b="1">
                <a:latin typeface="Arial"/>
                <a:cs typeface="Arial"/>
              </a:rPr>
              <a:t>which 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15" b="1">
                <a:latin typeface="Arial"/>
                <a:cs typeface="Arial"/>
              </a:rPr>
              <a:t>hypoglycemic </a:t>
            </a:r>
            <a:r>
              <a:rPr dirty="0" sz="750" spc="10" b="1">
                <a:latin typeface="Arial"/>
                <a:cs typeface="Arial"/>
              </a:rPr>
              <a:t>drugs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5" b="1">
                <a:latin typeface="Arial"/>
                <a:cs typeface="Arial"/>
              </a:rPr>
              <a:t>taken </a:t>
            </a:r>
            <a:r>
              <a:rPr dirty="0" sz="750" spc="20" b="1">
                <a:latin typeface="Arial"/>
                <a:cs typeface="Arial"/>
              </a:rPr>
              <a:t>pre-prandial</a:t>
            </a:r>
            <a:r>
              <a:rPr dirty="0" sz="750" spc="-2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1089660" algn="l"/>
                <a:tab pos="2181860" algn="l"/>
                <a:tab pos="3193415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>
                <a:latin typeface="Arial"/>
                <a:cs typeface="Arial"/>
              </a:rPr>
              <a:t> Acarbose.	</a:t>
            </a: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 spc="2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Rebaglilinde.	</a:t>
            </a:r>
            <a:r>
              <a:rPr dirty="0" sz="700">
                <a:latin typeface="Arial"/>
                <a:cs typeface="Arial"/>
              </a:rPr>
              <a:t>C. </a:t>
            </a:r>
            <a:r>
              <a:rPr dirty="0" sz="700" spc="5">
                <a:latin typeface="Arial"/>
                <a:cs typeface="Arial"/>
              </a:rPr>
              <a:t>Metformin.	</a:t>
            </a:r>
            <a:r>
              <a:rPr dirty="0" sz="700" spc="-15">
                <a:latin typeface="Arial"/>
                <a:cs typeface="Arial"/>
              </a:rPr>
              <a:t>D </a:t>
            </a:r>
            <a:r>
              <a:rPr dirty="0" sz="700">
                <a:latin typeface="Arial"/>
                <a:cs typeface="Arial"/>
              </a:rPr>
              <a:t>. </a:t>
            </a:r>
            <a:r>
              <a:rPr dirty="0" sz="700" spc="-5">
                <a:latin typeface="Arial"/>
                <a:cs typeface="Arial"/>
              </a:rPr>
              <a:t>All </a:t>
            </a:r>
            <a:r>
              <a:rPr dirty="0" sz="700" spc="10">
                <a:latin typeface="Arial"/>
                <a:cs typeface="Arial"/>
              </a:rPr>
              <a:t>of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them.</a:t>
            </a:r>
            <a:endParaRPr sz="7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034842" y="4215379"/>
            <a:ext cx="92265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20" b="1">
                <a:latin typeface="Arial"/>
                <a:cs typeface="Arial"/>
              </a:rPr>
              <a:t>rather </a:t>
            </a:r>
            <a:r>
              <a:rPr dirty="0" sz="750" spc="15" b="1">
                <a:latin typeface="Arial"/>
                <a:cs typeface="Arial"/>
              </a:rPr>
              <a:t>than </a:t>
            </a:r>
            <a:r>
              <a:rPr dirty="0" sz="750" spc="5" b="1">
                <a:latin typeface="Arial"/>
                <a:cs typeface="Arial"/>
              </a:rPr>
              <a:t>orally</a:t>
            </a:r>
            <a:r>
              <a:rPr dirty="0" sz="750" spc="-4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76780" y="4365395"/>
            <a:ext cx="414655" cy="103505"/>
          </a:xfrm>
          <a:custGeom>
            <a:avLst/>
            <a:gdLst/>
            <a:ahLst/>
            <a:cxnLst/>
            <a:rect l="l" t="t" r="r" b="b"/>
            <a:pathLst>
              <a:path w="414655" h="103504">
                <a:moveTo>
                  <a:pt x="0" y="103430"/>
                </a:moveTo>
                <a:lnTo>
                  <a:pt x="414341" y="103430"/>
                </a:lnTo>
                <a:lnTo>
                  <a:pt x="414341" y="0"/>
                </a:lnTo>
                <a:lnTo>
                  <a:pt x="0" y="0"/>
                </a:lnTo>
                <a:lnTo>
                  <a:pt x="0" y="103430"/>
                </a:lnTo>
                <a:close/>
              </a:path>
            </a:pathLst>
          </a:custGeom>
          <a:solidFill>
            <a:srgbClr val="19B092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957187" y="4200535"/>
            <a:ext cx="4062729" cy="28003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750" spc="5" b="1">
                <a:latin typeface="Arial"/>
                <a:cs typeface="Arial"/>
              </a:rPr>
              <a:t>Q8: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15" b="1">
                <a:latin typeface="Arial"/>
                <a:cs typeface="Arial"/>
              </a:rPr>
              <a:t>hypoglycemic </a:t>
            </a:r>
            <a:r>
              <a:rPr dirty="0" sz="750" spc="10" b="1">
                <a:latin typeface="Arial"/>
                <a:cs typeface="Arial"/>
              </a:rPr>
              <a:t>drugs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5" b="1">
                <a:latin typeface="Arial"/>
                <a:cs typeface="Arial"/>
              </a:rPr>
              <a:t>taken </a:t>
            </a:r>
            <a:r>
              <a:rPr dirty="0" sz="750" spc="5" b="1">
                <a:latin typeface="Arial"/>
                <a:cs typeface="Arial"/>
              </a:rPr>
              <a:t>by </a:t>
            </a:r>
            <a:r>
              <a:rPr dirty="0" sz="750" spc="10" b="1">
                <a:latin typeface="Arial"/>
                <a:cs typeface="Arial"/>
              </a:rPr>
              <a:t>injection </a:t>
            </a:r>
            <a:r>
              <a:rPr dirty="0" sz="750" spc="20" b="1">
                <a:latin typeface="Arial"/>
                <a:cs typeface="Arial"/>
              </a:rPr>
              <a:t>once </a:t>
            </a:r>
            <a:r>
              <a:rPr dirty="0" sz="750" spc="30" b="1">
                <a:latin typeface="Arial"/>
                <a:cs typeface="Arial"/>
              </a:rPr>
              <a:t>a</a:t>
            </a:r>
            <a:r>
              <a:rPr dirty="0" sz="750" spc="90" b="1">
                <a:latin typeface="Arial"/>
                <a:cs typeface="Arial"/>
              </a:rPr>
              <a:t> </a:t>
            </a:r>
            <a:r>
              <a:rPr dirty="0" sz="750" spc="35" b="1">
                <a:latin typeface="Arial"/>
                <a:cs typeface="Arial"/>
              </a:rPr>
              <a:t>wake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903605" algn="l"/>
                <a:tab pos="1703070" algn="l"/>
                <a:tab pos="2581275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Liraglutide.	</a:t>
            </a: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Sitagliptin.	</a:t>
            </a:r>
            <a:r>
              <a:rPr dirty="0" sz="700" spc="-5">
                <a:latin typeface="Arial"/>
                <a:cs typeface="Arial"/>
              </a:rPr>
              <a:t>C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Repaglinide.	</a:t>
            </a:r>
            <a:r>
              <a:rPr dirty="0" sz="700" spc="-10">
                <a:latin typeface="Arial"/>
                <a:cs typeface="Arial"/>
              </a:rPr>
              <a:t>D. </a:t>
            </a:r>
            <a:r>
              <a:rPr dirty="0" sz="700" spc="10">
                <a:latin typeface="Arial"/>
                <a:cs typeface="Arial"/>
              </a:rPr>
              <a:t>Both </a:t>
            </a:r>
            <a:r>
              <a:rPr dirty="0" sz="700" spc="-15">
                <a:latin typeface="Arial"/>
                <a:cs typeface="Arial"/>
              </a:rPr>
              <a:t>A </a:t>
            </a:r>
            <a:r>
              <a:rPr dirty="0" sz="700" spc="-30">
                <a:latin typeface="Arial"/>
                <a:cs typeface="Arial"/>
              </a:rPr>
              <a:t>&amp; </a:t>
            </a:r>
            <a:r>
              <a:rPr dirty="0" sz="700" spc="10">
                <a:latin typeface="Arial"/>
                <a:cs typeface="Arial"/>
              </a:rPr>
              <a:t>B </a:t>
            </a:r>
            <a:r>
              <a:rPr dirty="0" sz="700">
                <a:latin typeface="Arial"/>
                <a:cs typeface="Arial"/>
              </a:rPr>
              <a:t>.</a:t>
            </a:r>
            <a:endParaRPr sz="7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57187" y="4581236"/>
            <a:ext cx="561086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Q9: Sulfonylureas </a:t>
            </a:r>
            <a:r>
              <a:rPr dirty="0" sz="750" spc="20" b="1">
                <a:latin typeface="Arial"/>
                <a:cs typeface="Arial"/>
              </a:rPr>
              <a:t>are </a:t>
            </a:r>
            <a:r>
              <a:rPr dirty="0" sz="750" spc="10" b="1">
                <a:latin typeface="Arial"/>
                <a:cs typeface="Arial"/>
              </a:rPr>
              <a:t>class </a:t>
            </a:r>
            <a:r>
              <a:rPr dirty="0" sz="750" spc="15" b="1">
                <a:latin typeface="Arial"/>
                <a:cs typeface="Arial"/>
              </a:rPr>
              <a:t>of oral </a:t>
            </a:r>
            <a:r>
              <a:rPr dirty="0" sz="750" spc="20" b="1">
                <a:latin typeface="Arial"/>
                <a:cs typeface="Arial"/>
              </a:rPr>
              <a:t>diabetes </a:t>
            </a:r>
            <a:r>
              <a:rPr dirty="0" sz="750" spc="10" b="1">
                <a:latin typeface="Arial"/>
                <a:cs typeface="Arial"/>
              </a:rPr>
              <a:t>drugs </a:t>
            </a:r>
            <a:r>
              <a:rPr dirty="0" sz="750" spc="20" b="1">
                <a:latin typeface="Arial"/>
                <a:cs typeface="Arial"/>
              </a:rPr>
              <a:t>which excreted </a:t>
            </a:r>
            <a:r>
              <a:rPr dirty="0" sz="750" spc="10" b="1">
                <a:latin typeface="Arial"/>
                <a:cs typeface="Arial"/>
              </a:rPr>
              <a:t>mainly </a:t>
            </a:r>
            <a:r>
              <a:rPr dirty="0" sz="750" spc="5" b="1">
                <a:latin typeface="Arial"/>
                <a:cs typeface="Arial"/>
              </a:rPr>
              <a:t>by </a:t>
            </a:r>
            <a:r>
              <a:rPr dirty="0" sz="750" spc="10" b="1">
                <a:latin typeface="Arial"/>
                <a:cs typeface="Arial"/>
              </a:rPr>
              <a:t>kidney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10" b="1">
                <a:latin typeface="Arial"/>
                <a:cs typeface="Arial"/>
              </a:rPr>
              <a:t>urine.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these</a:t>
            </a:r>
            <a:r>
              <a:rPr dirty="0" sz="750" spc="125" b="1">
                <a:latin typeface="Arial"/>
                <a:cs typeface="Arial"/>
              </a:rPr>
              <a:t> </a:t>
            </a:r>
            <a:r>
              <a:rPr dirty="0" sz="750" spc="10" b="1">
                <a:latin typeface="Arial"/>
                <a:cs typeface="Arial"/>
              </a:rPr>
              <a:t>drugs</a:t>
            </a:r>
            <a:endParaRPr sz="7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69887" y="4703188"/>
            <a:ext cx="3710304" cy="145415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71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dirty="0" sz="750" spc="15" b="1">
                <a:latin typeface="Arial"/>
                <a:cs typeface="Arial"/>
              </a:rPr>
              <a:t>has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5" b="1">
                <a:latin typeface="Arial"/>
                <a:cs typeface="Arial"/>
              </a:rPr>
              <a:t>least </a:t>
            </a:r>
            <a:r>
              <a:rPr dirty="0" sz="750" spc="10" b="1">
                <a:latin typeface="Arial"/>
                <a:cs typeface="Arial"/>
              </a:rPr>
              <a:t>risk </a:t>
            </a: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15" b="1">
                <a:latin typeface="Arial"/>
                <a:cs typeface="Arial"/>
              </a:rPr>
              <a:t>develop hypoglycemia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20" b="1">
                <a:latin typeface="Arial"/>
                <a:cs typeface="Arial"/>
              </a:rPr>
              <a:t>patient with </a:t>
            </a:r>
            <a:r>
              <a:rPr dirty="0" sz="750" spc="10" b="1">
                <a:latin typeface="Arial"/>
                <a:cs typeface="Arial"/>
              </a:rPr>
              <a:t>renal </a:t>
            </a:r>
            <a:r>
              <a:rPr dirty="0" sz="750" spc="25" b="1">
                <a:latin typeface="Arial"/>
                <a:cs typeface="Arial"/>
              </a:rPr>
              <a:t>insuﬃciency</a:t>
            </a:r>
            <a:r>
              <a:rPr dirty="0" sz="750" spc="10" b="1">
                <a:latin typeface="Arial"/>
                <a:cs typeface="Arial"/>
              </a:rPr>
              <a:t> </a:t>
            </a:r>
            <a:r>
              <a:rPr dirty="0" sz="750" spc="-210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57187" y="4823375"/>
            <a:ext cx="4421505" cy="4946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41705" algn="l"/>
                <a:tab pos="1898650" algn="l"/>
                <a:tab pos="2675255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1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glibenclamide.	</a:t>
            </a:r>
            <a:r>
              <a:rPr dirty="0" sz="700" spc="5">
                <a:latin typeface="Arial"/>
                <a:cs typeface="Arial"/>
              </a:rPr>
              <a:t>B. </a:t>
            </a:r>
            <a:r>
              <a:rPr dirty="0" sz="700">
                <a:latin typeface="Arial"/>
                <a:cs typeface="Arial"/>
              </a:rPr>
              <a:t>Glimepiride.	C.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Glipizide.	</a:t>
            </a:r>
            <a:r>
              <a:rPr dirty="0" sz="700" spc="-10">
                <a:latin typeface="Arial"/>
                <a:cs typeface="Arial"/>
              </a:rPr>
              <a:t>D.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Glyburide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Q10: </a:t>
            </a:r>
            <a:r>
              <a:rPr dirty="0" sz="750" spc="15" b="1">
                <a:latin typeface="Arial"/>
                <a:cs typeface="Arial"/>
              </a:rPr>
              <a:t>Which 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drugs </a:t>
            </a:r>
            <a:r>
              <a:rPr dirty="0" sz="750" spc="15" b="1">
                <a:latin typeface="Arial"/>
                <a:cs typeface="Arial"/>
              </a:rPr>
              <a:t>for </a:t>
            </a:r>
            <a:r>
              <a:rPr dirty="0" sz="750" spc="20" b="1">
                <a:latin typeface="Arial"/>
                <a:cs typeface="Arial"/>
              </a:rPr>
              <a:t>diabetes would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5" b="1">
                <a:latin typeface="Arial"/>
                <a:cs typeface="Arial"/>
              </a:rPr>
              <a:t>LEAST likely </a:t>
            </a:r>
            <a:r>
              <a:rPr dirty="0" sz="750" spc="20" b="1">
                <a:latin typeface="Arial"/>
                <a:cs typeface="Arial"/>
              </a:rPr>
              <a:t>to cause weight</a:t>
            </a:r>
            <a:r>
              <a:rPr dirty="0" sz="750" spc="50" b="1">
                <a:latin typeface="Arial"/>
                <a:cs typeface="Arial"/>
              </a:rPr>
              <a:t> </a:t>
            </a:r>
            <a:r>
              <a:rPr dirty="0" sz="750" spc="5" b="1">
                <a:latin typeface="Arial"/>
                <a:cs typeface="Arial"/>
              </a:rPr>
              <a:t>gain?</a:t>
            </a:r>
            <a:endParaRPr sz="750">
              <a:latin typeface="Arial"/>
              <a:cs typeface="Arial"/>
            </a:endParaRPr>
          </a:p>
          <a:p>
            <a:pPr marL="40005">
              <a:lnSpc>
                <a:spcPct val="100000"/>
              </a:lnSpc>
              <a:spcBef>
                <a:spcPts val="110"/>
              </a:spcBef>
              <a:tabLst>
                <a:tab pos="1020444" algn="l"/>
                <a:tab pos="1964689" algn="l"/>
                <a:tab pos="2982595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Metformin.	B. </a:t>
            </a:r>
            <a:r>
              <a:rPr dirty="0" sz="700">
                <a:latin typeface="Arial"/>
                <a:cs typeface="Arial"/>
              </a:rPr>
              <a:t>Liraglutide.	C. Pioglitazone.	</a:t>
            </a:r>
            <a:r>
              <a:rPr dirty="0" sz="700" spc="-10">
                <a:latin typeface="Arial"/>
                <a:cs typeface="Arial"/>
              </a:rPr>
              <a:t>D. </a:t>
            </a:r>
            <a:r>
              <a:rPr dirty="0" sz="700" spc="10">
                <a:latin typeface="Arial"/>
                <a:cs typeface="Arial"/>
              </a:rPr>
              <a:t>Both </a:t>
            </a:r>
            <a:r>
              <a:rPr dirty="0" sz="700" spc="-15">
                <a:latin typeface="Arial"/>
                <a:cs typeface="Arial"/>
              </a:rPr>
              <a:t>A </a:t>
            </a:r>
            <a:r>
              <a:rPr dirty="0" sz="700" spc="-30">
                <a:latin typeface="Arial"/>
                <a:cs typeface="Arial"/>
              </a:rPr>
              <a:t>&amp;</a:t>
            </a:r>
            <a:r>
              <a:rPr dirty="0" sz="700" spc="-1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B.</a:t>
            </a:r>
            <a:endParaRPr sz="7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438311" y="5434057"/>
            <a:ext cx="290830" cy="119380"/>
          </a:xfrm>
          <a:custGeom>
            <a:avLst/>
            <a:gdLst/>
            <a:ahLst/>
            <a:cxnLst/>
            <a:rect l="l" t="t" r="r" b="b"/>
            <a:pathLst>
              <a:path w="290830" h="119379">
                <a:moveTo>
                  <a:pt x="0" y="119055"/>
                </a:moveTo>
                <a:lnTo>
                  <a:pt x="290347" y="119055"/>
                </a:lnTo>
                <a:lnTo>
                  <a:pt x="290347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823627" y="5434057"/>
            <a:ext cx="564515" cy="119380"/>
          </a:xfrm>
          <a:custGeom>
            <a:avLst/>
            <a:gdLst/>
            <a:ahLst/>
            <a:cxnLst/>
            <a:rect l="l" t="t" r="r" b="b"/>
            <a:pathLst>
              <a:path w="564514" h="119379">
                <a:moveTo>
                  <a:pt x="0" y="119055"/>
                </a:moveTo>
                <a:lnTo>
                  <a:pt x="564015" y="119055"/>
                </a:lnTo>
                <a:lnTo>
                  <a:pt x="564015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957187" y="5418864"/>
            <a:ext cx="477266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Q11: </a:t>
            </a:r>
            <a:r>
              <a:rPr dirty="0" sz="750" spc="20" b="1">
                <a:latin typeface="Arial"/>
                <a:cs typeface="Arial"/>
              </a:rPr>
              <a:t>37 </a:t>
            </a:r>
            <a:r>
              <a:rPr dirty="0" sz="750" spc="15" b="1">
                <a:latin typeface="Arial"/>
                <a:cs typeface="Arial"/>
              </a:rPr>
              <a:t>years </a:t>
            </a:r>
            <a:r>
              <a:rPr dirty="0" sz="750" spc="10" b="1">
                <a:latin typeface="Arial"/>
                <a:cs typeface="Arial"/>
              </a:rPr>
              <a:t>old </a:t>
            </a:r>
            <a:r>
              <a:rPr dirty="0" sz="750" spc="25" b="1">
                <a:latin typeface="Arial"/>
                <a:cs typeface="Arial"/>
              </a:rPr>
              <a:t>male who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0" b="1">
                <a:latin typeface="Arial"/>
                <a:cs typeface="Arial"/>
              </a:rPr>
              <a:t>obese and </a:t>
            </a:r>
            <a:r>
              <a:rPr dirty="0" sz="750" spc="15" b="1">
                <a:latin typeface="Arial"/>
                <a:cs typeface="Arial"/>
              </a:rPr>
              <a:t>has diagnosed as </a:t>
            </a:r>
            <a:r>
              <a:rPr dirty="0" sz="750" spc="20" b="1">
                <a:latin typeface="Arial"/>
                <a:cs typeface="Arial"/>
              </a:rPr>
              <a:t>prediabetes. </a:t>
            </a:r>
            <a:r>
              <a:rPr dirty="0" sz="750" spc="10" b="1">
                <a:latin typeface="Arial"/>
                <a:cs typeface="Arial"/>
              </a:rPr>
              <a:t>His </a:t>
            </a:r>
            <a:r>
              <a:rPr dirty="0" sz="750" spc="15" b="1">
                <a:latin typeface="Arial"/>
                <a:cs typeface="Arial"/>
              </a:rPr>
              <a:t>blood glucose </a:t>
            </a:r>
            <a:r>
              <a:rPr dirty="0" sz="750" spc="20" b="1">
                <a:latin typeface="Arial"/>
                <a:cs typeface="Arial"/>
              </a:rPr>
              <a:t>and</a:t>
            </a:r>
            <a:r>
              <a:rPr dirty="0" sz="750" spc="5" b="1">
                <a:latin typeface="Arial"/>
                <a:cs typeface="Arial"/>
              </a:rPr>
              <a:t> lipid</a:t>
            </a:r>
            <a:endParaRPr sz="7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744881" y="5418864"/>
            <a:ext cx="70612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-5" b="1">
                <a:latin typeface="Arial"/>
                <a:cs typeface="Arial"/>
              </a:rPr>
              <a:t>is</a:t>
            </a:r>
            <a:r>
              <a:rPr dirty="0" sz="750" spc="-50" b="1">
                <a:latin typeface="Arial"/>
                <a:cs typeface="Arial"/>
              </a:rPr>
              <a:t> </a:t>
            </a:r>
            <a:r>
              <a:rPr dirty="0" sz="750" spc="10" b="1">
                <a:latin typeface="Arial"/>
                <a:cs typeface="Arial"/>
              </a:rPr>
              <a:t>significantly</a:t>
            </a:r>
            <a:endParaRPr sz="75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69887" y="5556015"/>
            <a:ext cx="205740" cy="119380"/>
          </a:xfrm>
          <a:custGeom>
            <a:avLst/>
            <a:gdLst/>
            <a:ahLst/>
            <a:cxnLst/>
            <a:rect l="l" t="t" r="r" b="b"/>
            <a:pathLst>
              <a:path w="205740" h="119379">
                <a:moveTo>
                  <a:pt x="0" y="119055"/>
                </a:moveTo>
                <a:lnTo>
                  <a:pt x="205251" y="119055"/>
                </a:lnTo>
                <a:lnTo>
                  <a:pt x="205251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5363260" y="5556015"/>
            <a:ext cx="1011555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10" b="1">
                <a:latin typeface="Arial"/>
                <a:cs typeface="Arial"/>
              </a:rPr>
              <a:t>first </a:t>
            </a:r>
            <a:r>
              <a:rPr dirty="0" sz="750" spc="5" b="1">
                <a:latin typeface="Arial"/>
                <a:cs typeface="Arial"/>
              </a:rPr>
              <a:t>line </a:t>
            </a:r>
            <a:r>
              <a:rPr dirty="0" sz="750" spc="15" b="1">
                <a:latin typeface="Arial"/>
                <a:cs typeface="Arial"/>
              </a:rPr>
              <a:t>of</a:t>
            </a:r>
            <a:r>
              <a:rPr dirty="0" sz="750" spc="-35" b="1">
                <a:latin typeface="Arial"/>
                <a:cs typeface="Arial"/>
              </a:rPr>
              <a:t> </a:t>
            </a:r>
            <a:r>
              <a:rPr dirty="0" sz="750" spc="25" b="1">
                <a:latin typeface="Arial"/>
                <a:cs typeface="Arial"/>
              </a:rPr>
              <a:t>treatment</a:t>
            </a:r>
            <a:endParaRPr sz="7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376915" y="5540817"/>
            <a:ext cx="27686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b="1">
                <a:latin typeface="Arial"/>
                <a:cs typeface="Arial"/>
              </a:rPr>
              <a:t>in</a:t>
            </a:r>
            <a:r>
              <a:rPr dirty="0" sz="750" spc="-55" b="1">
                <a:latin typeface="Arial"/>
                <a:cs typeface="Arial"/>
              </a:rPr>
              <a:t> </a:t>
            </a:r>
            <a:r>
              <a:rPr dirty="0" sz="750" b="1">
                <a:latin typeface="Arial"/>
                <a:cs typeface="Arial"/>
              </a:rPr>
              <a:t>his</a:t>
            </a:r>
            <a:endParaRPr sz="7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57187" y="5540817"/>
            <a:ext cx="4391025" cy="38735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75"/>
              </a:spcBef>
            </a:pPr>
            <a:r>
              <a:rPr dirty="0" sz="750" spc="5" b="1">
                <a:latin typeface="Arial"/>
                <a:cs typeface="Arial"/>
              </a:rPr>
              <a:t>high. </a:t>
            </a:r>
            <a:r>
              <a:rPr dirty="0" sz="750" spc="35" b="1">
                <a:latin typeface="Arial"/>
                <a:cs typeface="Arial"/>
              </a:rPr>
              <a:t>He </a:t>
            </a:r>
            <a:r>
              <a:rPr dirty="0" sz="750" spc="15" b="1">
                <a:latin typeface="Arial"/>
                <a:cs typeface="Arial"/>
              </a:rPr>
              <a:t>failed </a:t>
            </a: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5" b="1">
                <a:latin typeface="Arial"/>
                <a:cs typeface="Arial"/>
              </a:rPr>
              <a:t>loss </a:t>
            </a:r>
            <a:r>
              <a:rPr dirty="0" sz="750" b="1">
                <a:latin typeface="Arial"/>
                <a:cs typeface="Arial"/>
              </a:rPr>
              <a:t>his </a:t>
            </a:r>
            <a:r>
              <a:rPr dirty="0" sz="750" spc="20" b="1">
                <a:latin typeface="Arial"/>
                <a:cs typeface="Arial"/>
              </a:rPr>
              <a:t>weight with </a:t>
            </a:r>
            <a:r>
              <a:rPr dirty="0" sz="750" spc="15" b="1">
                <a:latin typeface="Arial"/>
                <a:cs typeface="Arial"/>
              </a:rPr>
              <a:t>diet </a:t>
            </a:r>
            <a:r>
              <a:rPr dirty="0" sz="750" spc="20" b="1">
                <a:latin typeface="Arial"/>
                <a:cs typeface="Arial"/>
              </a:rPr>
              <a:t>and </a:t>
            </a:r>
            <a:r>
              <a:rPr dirty="0" sz="750" spc="15" b="1">
                <a:latin typeface="Arial"/>
                <a:cs typeface="Arial"/>
              </a:rPr>
              <a:t>exercise. 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drugs </a:t>
            </a:r>
            <a:r>
              <a:rPr dirty="0" sz="750" spc="-5" b="1">
                <a:latin typeface="Arial"/>
                <a:cs typeface="Arial"/>
              </a:rPr>
              <a:t>is  </a:t>
            </a:r>
            <a:r>
              <a:rPr dirty="0" sz="750" spc="15" b="1">
                <a:latin typeface="Arial"/>
                <a:cs typeface="Arial"/>
              </a:rPr>
              <a:t>case?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882650" algn="l"/>
                <a:tab pos="1693545" algn="l"/>
                <a:tab pos="2571750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Sitagliptin.	B. Metformin.	</a:t>
            </a:r>
            <a:r>
              <a:rPr dirty="0" sz="700" spc="-5">
                <a:latin typeface="Arial"/>
                <a:cs typeface="Arial"/>
              </a:rPr>
              <a:t>C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Repaglinide.	</a:t>
            </a:r>
            <a:r>
              <a:rPr dirty="0" sz="700" spc="-10">
                <a:latin typeface="Arial"/>
                <a:cs typeface="Arial"/>
              </a:rPr>
              <a:t>D. </a:t>
            </a:r>
            <a:r>
              <a:rPr dirty="0" sz="700" spc="10">
                <a:latin typeface="Arial"/>
                <a:cs typeface="Arial"/>
              </a:rPr>
              <a:t>Both </a:t>
            </a:r>
            <a:r>
              <a:rPr dirty="0" sz="700" spc="-15">
                <a:latin typeface="Arial"/>
                <a:cs typeface="Arial"/>
              </a:rPr>
              <a:t>A </a:t>
            </a:r>
            <a:r>
              <a:rPr dirty="0" sz="700" spc="-30">
                <a:latin typeface="Arial"/>
                <a:cs typeface="Arial"/>
              </a:rPr>
              <a:t>&amp; </a:t>
            </a:r>
            <a:r>
              <a:rPr dirty="0" sz="700" spc="-5">
                <a:latin typeface="Arial"/>
                <a:cs typeface="Arial"/>
              </a:rPr>
              <a:t>C</a:t>
            </a:r>
            <a:r>
              <a:rPr dirty="0" sz="700" spc="1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.</a:t>
            </a:r>
            <a:endParaRPr sz="7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506726" y="6043822"/>
            <a:ext cx="381000" cy="119380"/>
          </a:xfrm>
          <a:custGeom>
            <a:avLst/>
            <a:gdLst/>
            <a:ahLst/>
            <a:cxnLst/>
            <a:rect l="l" t="t" r="r" b="b"/>
            <a:pathLst>
              <a:path w="381000" h="119379">
                <a:moveTo>
                  <a:pt x="0" y="119055"/>
                </a:moveTo>
                <a:lnTo>
                  <a:pt x="380738" y="119055"/>
                </a:lnTo>
                <a:lnTo>
                  <a:pt x="380738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500206" y="6043822"/>
            <a:ext cx="699135" cy="119380"/>
          </a:xfrm>
          <a:custGeom>
            <a:avLst/>
            <a:gdLst/>
            <a:ahLst/>
            <a:cxnLst/>
            <a:rect l="l" t="t" r="r" b="b"/>
            <a:pathLst>
              <a:path w="699135" h="119379">
                <a:moveTo>
                  <a:pt x="0" y="119055"/>
                </a:moveTo>
                <a:lnTo>
                  <a:pt x="698851" y="119055"/>
                </a:lnTo>
                <a:lnTo>
                  <a:pt x="698851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957187" y="6028625"/>
            <a:ext cx="539559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Q12: </a:t>
            </a:r>
            <a:r>
              <a:rPr dirty="0" sz="750" spc="-5" b="1">
                <a:latin typeface="Arial"/>
                <a:cs typeface="Arial"/>
              </a:rPr>
              <a:t>A </a:t>
            </a:r>
            <a:r>
              <a:rPr dirty="0" sz="750" spc="20" b="1">
                <a:latin typeface="Arial"/>
                <a:cs typeface="Arial"/>
              </a:rPr>
              <a:t>32 </a:t>
            </a:r>
            <a:r>
              <a:rPr dirty="0" sz="750" spc="15" b="1">
                <a:latin typeface="Arial"/>
                <a:cs typeface="Arial"/>
              </a:rPr>
              <a:t>years </a:t>
            </a:r>
            <a:r>
              <a:rPr dirty="0" sz="750" spc="10" b="1">
                <a:latin typeface="Arial"/>
                <a:cs typeface="Arial"/>
              </a:rPr>
              <a:t>old </a:t>
            </a:r>
            <a:r>
              <a:rPr dirty="0" sz="750" spc="25" b="1">
                <a:latin typeface="Arial"/>
                <a:cs typeface="Arial"/>
              </a:rPr>
              <a:t>male who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15" b="1">
                <a:latin typeface="Arial"/>
                <a:cs typeface="Arial"/>
              </a:rPr>
              <a:t>diabetic. </a:t>
            </a:r>
            <a:r>
              <a:rPr dirty="0" sz="750" spc="35" b="1">
                <a:latin typeface="Arial"/>
                <a:cs typeface="Arial"/>
              </a:rPr>
              <a:t>He </a:t>
            </a:r>
            <a:r>
              <a:rPr dirty="0" sz="750" spc="10" b="1">
                <a:latin typeface="Arial"/>
                <a:cs typeface="Arial"/>
              </a:rPr>
              <a:t>did </a:t>
            </a:r>
            <a:r>
              <a:rPr dirty="0" sz="750" spc="15" b="1">
                <a:latin typeface="Arial"/>
                <a:cs typeface="Arial"/>
              </a:rPr>
              <a:t>not </a:t>
            </a:r>
            <a:r>
              <a:rPr dirty="0" sz="750" spc="10" b="1">
                <a:latin typeface="Arial"/>
                <a:cs typeface="Arial"/>
              </a:rPr>
              <a:t>tell </a:t>
            </a:r>
            <a:r>
              <a:rPr dirty="0" sz="750" b="1">
                <a:latin typeface="Arial"/>
                <a:cs typeface="Arial"/>
              </a:rPr>
              <a:t>his </a:t>
            </a:r>
            <a:r>
              <a:rPr dirty="0" sz="750" spc="20" b="1">
                <a:latin typeface="Arial"/>
                <a:cs typeface="Arial"/>
              </a:rPr>
              <a:t>doctor that he </a:t>
            </a:r>
            <a:r>
              <a:rPr dirty="0" sz="750" spc="10" b="1">
                <a:latin typeface="Arial"/>
                <a:cs typeface="Arial"/>
              </a:rPr>
              <a:t>drinks </a:t>
            </a:r>
            <a:r>
              <a:rPr dirty="0" sz="750" spc="15" b="1">
                <a:latin typeface="Arial"/>
                <a:cs typeface="Arial"/>
              </a:rPr>
              <a:t>alcohol </a:t>
            </a:r>
            <a:r>
              <a:rPr dirty="0" sz="750" spc="20" b="1">
                <a:latin typeface="Arial"/>
                <a:cs typeface="Arial"/>
              </a:rPr>
              <a:t>almost </a:t>
            </a:r>
            <a:r>
              <a:rPr dirty="0" sz="750" spc="-5" b="1">
                <a:latin typeface="Arial"/>
                <a:cs typeface="Arial"/>
              </a:rPr>
              <a:t>daily. </a:t>
            </a:r>
            <a:r>
              <a:rPr dirty="0" sz="750" spc="20" b="1">
                <a:latin typeface="Arial"/>
                <a:cs typeface="Arial"/>
              </a:rPr>
              <a:t>The</a:t>
            </a:r>
            <a:r>
              <a:rPr dirty="0" sz="750" spc="110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doctor</a:t>
            </a:r>
            <a:endParaRPr sz="75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508036" y="6165768"/>
            <a:ext cx="492125" cy="119380"/>
          </a:xfrm>
          <a:custGeom>
            <a:avLst/>
            <a:gdLst/>
            <a:ahLst/>
            <a:cxnLst/>
            <a:rect l="l" t="t" r="r" b="b"/>
            <a:pathLst>
              <a:path w="492125" h="119379">
                <a:moveTo>
                  <a:pt x="0" y="119055"/>
                </a:moveTo>
                <a:lnTo>
                  <a:pt x="491603" y="119055"/>
                </a:lnTo>
                <a:lnTo>
                  <a:pt x="491603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957187" y="6150577"/>
            <a:ext cx="348361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15" b="1">
                <a:latin typeface="Arial"/>
                <a:cs typeface="Arial"/>
              </a:rPr>
              <a:t>prescribed </a:t>
            </a:r>
            <a:r>
              <a:rPr dirty="0" sz="750" spc="20" b="1">
                <a:latin typeface="Arial"/>
                <a:cs typeface="Arial"/>
              </a:rPr>
              <a:t>metformin </a:t>
            </a:r>
            <a:r>
              <a:rPr dirty="0" sz="750" spc="15" b="1">
                <a:latin typeface="Arial"/>
                <a:cs typeface="Arial"/>
              </a:rPr>
              <a:t>for </a:t>
            </a:r>
            <a:r>
              <a:rPr dirty="0" sz="750" spc="10" b="1">
                <a:latin typeface="Arial"/>
                <a:cs typeface="Arial"/>
              </a:rPr>
              <a:t>him.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15" b="1">
                <a:latin typeface="Arial"/>
                <a:cs typeface="Arial"/>
              </a:rPr>
              <a:t>adverse</a:t>
            </a:r>
            <a:r>
              <a:rPr dirty="0" sz="750" spc="50" b="1">
                <a:latin typeface="Arial"/>
                <a:cs typeface="Arial"/>
              </a:rPr>
              <a:t> </a:t>
            </a:r>
            <a:r>
              <a:rPr dirty="0" sz="750" spc="5" b="1">
                <a:latin typeface="Arial"/>
                <a:cs typeface="Arial"/>
              </a:rPr>
              <a:t>eﬀect</a:t>
            </a:r>
            <a:endParaRPr sz="7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428533" y="6150577"/>
            <a:ext cx="1449705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4604">
              <a:lnSpc>
                <a:spcPct val="100000"/>
              </a:lnSpc>
              <a:spcBef>
                <a:spcPts val="135"/>
              </a:spcBef>
            </a:pPr>
            <a:r>
              <a:rPr dirty="0" sz="750" spc="15" b="1">
                <a:latin typeface="Arial"/>
                <a:cs typeface="Arial"/>
              </a:rPr>
              <a:t>could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20" b="1">
                <a:latin typeface="Arial"/>
                <a:cs typeface="Arial"/>
              </a:rPr>
              <a:t>seen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5" b="1">
                <a:latin typeface="Arial"/>
                <a:cs typeface="Arial"/>
              </a:rPr>
              <a:t>this </a:t>
            </a:r>
            <a:r>
              <a:rPr dirty="0" sz="750" spc="20" b="1">
                <a:latin typeface="Arial"/>
                <a:cs typeface="Arial"/>
              </a:rPr>
              <a:t>patient</a:t>
            </a:r>
            <a:r>
              <a:rPr dirty="0" sz="750" spc="-6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700">
                <a:latin typeface="Arial"/>
                <a:cs typeface="Arial"/>
              </a:rPr>
              <a:t>.</a:t>
            </a:r>
            <a:endParaRPr sz="7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57187" y="6270765"/>
            <a:ext cx="348424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7240" algn="l"/>
                <a:tab pos="2780030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pancreatitis.	</a:t>
            </a:r>
            <a:r>
              <a:rPr dirty="0" sz="700" spc="5">
                <a:latin typeface="Arial"/>
                <a:cs typeface="Arial"/>
              </a:rPr>
              <a:t>B. </a:t>
            </a:r>
            <a:r>
              <a:rPr dirty="0" sz="700" spc="-5">
                <a:latin typeface="Arial"/>
                <a:cs typeface="Arial"/>
              </a:rPr>
              <a:t>urinary </a:t>
            </a:r>
            <a:r>
              <a:rPr dirty="0" sz="700" spc="10">
                <a:latin typeface="Arial"/>
                <a:cs typeface="Arial"/>
              </a:rPr>
              <a:t>tract </a:t>
            </a:r>
            <a:r>
              <a:rPr dirty="0" sz="700" spc="5">
                <a:latin typeface="Arial"/>
                <a:cs typeface="Arial"/>
              </a:rPr>
              <a:t>infections.     </a:t>
            </a: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Liver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cirrhosis.	</a:t>
            </a:r>
            <a:r>
              <a:rPr dirty="0" sz="700" spc="-10">
                <a:latin typeface="Arial"/>
                <a:cs typeface="Arial"/>
              </a:rPr>
              <a:t>D. </a:t>
            </a:r>
            <a:r>
              <a:rPr dirty="0" sz="700" spc="10">
                <a:latin typeface="Arial"/>
                <a:cs typeface="Arial"/>
              </a:rPr>
              <a:t>Lactic</a:t>
            </a:r>
            <a:r>
              <a:rPr dirty="0" sz="700" spc="-7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acidosis</a:t>
            </a:r>
            <a:endParaRPr sz="7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659312" y="6515589"/>
            <a:ext cx="571500" cy="119380"/>
          </a:xfrm>
          <a:custGeom>
            <a:avLst/>
            <a:gdLst/>
            <a:ahLst/>
            <a:cxnLst/>
            <a:rect l="l" t="t" r="r" b="b"/>
            <a:pathLst>
              <a:path w="571500" h="119379">
                <a:moveTo>
                  <a:pt x="0" y="119055"/>
                </a:moveTo>
                <a:lnTo>
                  <a:pt x="571407" y="119055"/>
                </a:lnTo>
                <a:lnTo>
                  <a:pt x="571407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652648" y="7109314"/>
            <a:ext cx="564515" cy="119380"/>
          </a:xfrm>
          <a:custGeom>
            <a:avLst/>
            <a:gdLst/>
            <a:ahLst/>
            <a:cxnLst/>
            <a:rect l="l" t="t" r="r" b="b"/>
            <a:pathLst>
              <a:path w="564514" h="119379">
                <a:moveTo>
                  <a:pt x="0" y="119055"/>
                </a:moveTo>
                <a:lnTo>
                  <a:pt x="564015" y="119055"/>
                </a:lnTo>
                <a:lnTo>
                  <a:pt x="564015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564621" y="7109314"/>
            <a:ext cx="1732914" cy="119380"/>
          </a:xfrm>
          <a:custGeom>
            <a:avLst/>
            <a:gdLst/>
            <a:ahLst/>
            <a:cxnLst/>
            <a:rect l="l" t="t" r="r" b="b"/>
            <a:pathLst>
              <a:path w="1732914" h="119379">
                <a:moveTo>
                  <a:pt x="0" y="119055"/>
                </a:moveTo>
                <a:lnTo>
                  <a:pt x="1732902" y="119055"/>
                </a:lnTo>
                <a:lnTo>
                  <a:pt x="1732902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969887" y="7719079"/>
            <a:ext cx="608965" cy="119380"/>
          </a:xfrm>
          <a:custGeom>
            <a:avLst/>
            <a:gdLst/>
            <a:ahLst/>
            <a:cxnLst/>
            <a:rect l="l" t="t" r="r" b="b"/>
            <a:pathLst>
              <a:path w="608965" h="119379">
                <a:moveTo>
                  <a:pt x="0" y="119055"/>
                </a:moveTo>
                <a:lnTo>
                  <a:pt x="608661" y="119055"/>
                </a:lnTo>
                <a:lnTo>
                  <a:pt x="608661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216772" y="7719079"/>
            <a:ext cx="763905" cy="119380"/>
          </a:xfrm>
          <a:custGeom>
            <a:avLst/>
            <a:gdLst/>
            <a:ahLst/>
            <a:cxnLst/>
            <a:rect l="l" t="t" r="r" b="b"/>
            <a:pathLst>
              <a:path w="763905" h="119379">
                <a:moveTo>
                  <a:pt x="0" y="119055"/>
                </a:moveTo>
                <a:lnTo>
                  <a:pt x="763374" y="119055"/>
                </a:lnTo>
                <a:lnTo>
                  <a:pt x="763374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957187" y="6500398"/>
            <a:ext cx="5601970" cy="146875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205104">
              <a:lnSpc>
                <a:spcPct val="106700"/>
              </a:lnSpc>
              <a:spcBef>
                <a:spcPts val="75"/>
              </a:spcBef>
            </a:pPr>
            <a:r>
              <a:rPr dirty="0" sz="750" spc="5" b="1">
                <a:latin typeface="Arial"/>
                <a:cs typeface="Arial"/>
              </a:rPr>
              <a:t>Q13: </a:t>
            </a:r>
            <a:r>
              <a:rPr dirty="0" sz="750" spc="-5" b="1">
                <a:latin typeface="Arial"/>
                <a:cs typeface="Arial"/>
              </a:rPr>
              <a:t>A </a:t>
            </a:r>
            <a:r>
              <a:rPr dirty="0" sz="750" spc="20" b="1">
                <a:latin typeface="Arial"/>
                <a:cs typeface="Arial"/>
              </a:rPr>
              <a:t>64-year-old </a:t>
            </a:r>
            <a:r>
              <a:rPr dirty="0" sz="750" spc="30" b="1">
                <a:latin typeface="Arial"/>
                <a:cs typeface="Arial"/>
              </a:rPr>
              <a:t>woman </a:t>
            </a:r>
            <a:r>
              <a:rPr dirty="0" sz="750" spc="20" b="1">
                <a:latin typeface="Arial"/>
                <a:cs typeface="Arial"/>
              </a:rPr>
              <a:t>with </a:t>
            </a:r>
            <a:r>
              <a:rPr dirty="0" sz="750" spc="30" b="1">
                <a:latin typeface="Arial"/>
                <a:cs typeface="Arial"/>
              </a:rPr>
              <a:t>a </a:t>
            </a:r>
            <a:r>
              <a:rPr dirty="0" sz="750" spc="5" b="1">
                <a:latin typeface="Arial"/>
                <a:cs typeface="Arial"/>
              </a:rPr>
              <a:t>history </a:t>
            </a:r>
            <a:r>
              <a:rPr dirty="0" sz="750" spc="15" b="1">
                <a:latin typeface="Arial"/>
                <a:cs typeface="Arial"/>
              </a:rPr>
              <a:t>of type </a:t>
            </a:r>
            <a:r>
              <a:rPr dirty="0" sz="750" spc="20" b="1">
                <a:latin typeface="Arial"/>
                <a:cs typeface="Arial"/>
              </a:rPr>
              <a:t>2 diabetes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15" b="1">
                <a:latin typeface="Arial"/>
                <a:cs typeface="Arial"/>
              </a:rPr>
              <a:t>diagnosed </a:t>
            </a:r>
            <a:r>
              <a:rPr dirty="0" sz="750" spc="20" b="1">
                <a:latin typeface="Arial"/>
                <a:cs typeface="Arial"/>
              </a:rPr>
              <a:t>with heart </a:t>
            </a:r>
            <a:r>
              <a:rPr dirty="0" sz="750" spc="10" b="1">
                <a:latin typeface="Arial"/>
                <a:cs typeface="Arial"/>
              </a:rPr>
              <a:t>failure. </a:t>
            </a:r>
            <a:r>
              <a:rPr dirty="0" sz="750" spc="15" b="1">
                <a:latin typeface="Arial"/>
                <a:cs typeface="Arial"/>
              </a:rPr>
              <a:t>Which 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 </a:t>
            </a:r>
            <a:r>
              <a:rPr dirty="0" sz="750" spc="20" b="1">
                <a:latin typeface="Arial"/>
                <a:cs typeface="Arial"/>
              </a:rPr>
              <a:t>medications would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30" b="1">
                <a:latin typeface="Arial"/>
                <a:cs typeface="Arial"/>
              </a:rPr>
              <a:t>a </a:t>
            </a:r>
            <a:r>
              <a:rPr dirty="0" sz="750" spc="20" b="1">
                <a:latin typeface="Arial"/>
                <a:cs typeface="Arial"/>
              </a:rPr>
              <a:t>poor choice </a:t>
            </a:r>
            <a:r>
              <a:rPr dirty="0" sz="750" spc="15" b="1">
                <a:latin typeface="Arial"/>
                <a:cs typeface="Arial"/>
              </a:rPr>
              <a:t>for </a:t>
            </a:r>
            <a:r>
              <a:rPr dirty="0" sz="750" spc="10" b="1">
                <a:latin typeface="Arial"/>
                <a:cs typeface="Arial"/>
              </a:rPr>
              <a:t>controlling </a:t>
            </a:r>
            <a:r>
              <a:rPr dirty="0" sz="750" spc="15" b="1">
                <a:latin typeface="Arial"/>
                <a:cs typeface="Arial"/>
              </a:rPr>
              <a:t>her</a:t>
            </a:r>
            <a:r>
              <a:rPr dirty="0" sz="750" spc="-75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diabetes?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956310" algn="l"/>
                <a:tab pos="1844675" algn="l"/>
                <a:tab pos="2747645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Sitagliptin</a:t>
            </a:r>
            <a:r>
              <a:rPr dirty="0" sz="700" spc="19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.	</a:t>
            </a:r>
            <a:r>
              <a:rPr dirty="0" sz="700" spc="5">
                <a:latin typeface="Arial"/>
                <a:cs typeface="Arial"/>
              </a:rPr>
              <a:t>B. </a:t>
            </a:r>
            <a:r>
              <a:rPr dirty="0" sz="700">
                <a:latin typeface="Arial"/>
                <a:cs typeface="Arial"/>
              </a:rPr>
              <a:t>Glyburide.	C.</a:t>
            </a:r>
            <a:r>
              <a:rPr dirty="0" sz="700" spc="1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Repaglinide.	</a:t>
            </a:r>
            <a:r>
              <a:rPr dirty="0" sz="700" spc="-10">
                <a:latin typeface="Arial"/>
                <a:cs typeface="Arial"/>
              </a:rPr>
              <a:t>D. </a:t>
            </a:r>
            <a:r>
              <a:rPr dirty="0" sz="700">
                <a:latin typeface="Arial"/>
                <a:cs typeface="Arial"/>
              </a:rPr>
              <a:t>Pioglitazone.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00">
              <a:latin typeface="Times New Roman"/>
              <a:cs typeface="Times New Roman"/>
            </a:endParaRPr>
          </a:p>
          <a:p>
            <a:pPr marL="12700" marR="5080">
              <a:lnSpc>
                <a:spcPct val="106700"/>
              </a:lnSpc>
            </a:pPr>
            <a:r>
              <a:rPr dirty="0" sz="750" spc="5" b="1">
                <a:latin typeface="Arial"/>
                <a:cs typeface="Arial"/>
              </a:rPr>
              <a:t>Q14: </a:t>
            </a:r>
            <a:r>
              <a:rPr dirty="0" sz="750" spc="20" b="1">
                <a:latin typeface="Arial"/>
                <a:cs typeface="Arial"/>
              </a:rPr>
              <a:t>21 </a:t>
            </a:r>
            <a:r>
              <a:rPr dirty="0" sz="750" spc="15" b="1">
                <a:latin typeface="Arial"/>
                <a:cs typeface="Arial"/>
              </a:rPr>
              <a:t>years </a:t>
            </a:r>
            <a:r>
              <a:rPr dirty="0" sz="750" spc="10" b="1">
                <a:latin typeface="Arial"/>
                <a:cs typeface="Arial"/>
              </a:rPr>
              <a:t>old </a:t>
            </a:r>
            <a:r>
              <a:rPr dirty="0" sz="750" spc="20" b="1">
                <a:latin typeface="Arial"/>
                <a:cs typeface="Arial"/>
              </a:rPr>
              <a:t>female, </a:t>
            </a:r>
            <a:r>
              <a:rPr dirty="0" sz="750" spc="15" b="1">
                <a:latin typeface="Arial"/>
                <a:cs typeface="Arial"/>
              </a:rPr>
              <a:t>her </a:t>
            </a:r>
            <a:r>
              <a:rPr dirty="0" sz="750" spc="10" b="1">
                <a:latin typeface="Arial"/>
                <a:cs typeface="Arial"/>
              </a:rPr>
              <a:t>family </a:t>
            </a:r>
            <a:r>
              <a:rPr dirty="0" sz="750" spc="15" b="1">
                <a:latin typeface="Arial"/>
                <a:cs typeface="Arial"/>
              </a:rPr>
              <a:t>have </a:t>
            </a:r>
            <a:r>
              <a:rPr dirty="0" sz="750" spc="5" b="1">
                <a:latin typeface="Arial"/>
                <a:cs typeface="Arial"/>
              </a:rPr>
              <a:t>history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diabetes </a:t>
            </a:r>
            <a:r>
              <a:rPr dirty="0" sz="750" spc="15" b="1">
                <a:latin typeface="Arial"/>
                <a:cs typeface="Arial"/>
              </a:rPr>
              <a:t>type2. She </a:t>
            </a:r>
            <a:r>
              <a:rPr dirty="0" sz="750" spc="10" b="1">
                <a:latin typeface="Arial"/>
                <a:cs typeface="Arial"/>
              </a:rPr>
              <a:t>did </a:t>
            </a:r>
            <a:r>
              <a:rPr dirty="0" sz="750" spc="15" b="1">
                <a:latin typeface="Arial"/>
                <a:cs typeface="Arial"/>
              </a:rPr>
              <a:t>oral glucose </a:t>
            </a:r>
            <a:r>
              <a:rPr dirty="0" sz="750" spc="20" b="1">
                <a:latin typeface="Arial"/>
                <a:cs typeface="Arial"/>
              </a:rPr>
              <a:t>tolerance test. </a:t>
            </a:r>
            <a:r>
              <a:rPr dirty="0" sz="750" spc="5" b="1">
                <a:latin typeface="Arial"/>
                <a:cs typeface="Arial"/>
              </a:rPr>
              <a:t>And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result  </a:t>
            </a:r>
            <a:r>
              <a:rPr dirty="0" sz="750" spc="30" b="1">
                <a:latin typeface="Arial"/>
                <a:cs typeface="Arial"/>
              </a:rPr>
              <a:t>was </a:t>
            </a:r>
            <a:r>
              <a:rPr dirty="0" sz="750" spc="25" b="1">
                <a:latin typeface="Arial"/>
                <a:cs typeface="Arial"/>
              </a:rPr>
              <a:t>156mg/dl </a:t>
            </a:r>
            <a:r>
              <a:rPr dirty="0" sz="750" spc="20" b="1">
                <a:latin typeface="Arial"/>
                <a:cs typeface="Arial"/>
              </a:rPr>
              <a:t>which </a:t>
            </a:r>
            <a:r>
              <a:rPr dirty="0" sz="750" spc="30" b="1">
                <a:latin typeface="Arial"/>
                <a:cs typeface="Arial"/>
              </a:rPr>
              <a:t>mean </a:t>
            </a:r>
            <a:r>
              <a:rPr dirty="0" sz="750" spc="15" b="1">
                <a:latin typeface="Arial"/>
                <a:cs typeface="Arial"/>
              </a:rPr>
              <a:t>she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30" b="1">
                <a:latin typeface="Arial"/>
                <a:cs typeface="Arial"/>
              </a:rPr>
              <a:t>a </a:t>
            </a:r>
            <a:r>
              <a:rPr dirty="0" sz="750" spc="20" b="1">
                <a:latin typeface="Arial"/>
                <a:cs typeface="Arial"/>
              </a:rPr>
              <a:t>prediabetes.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25" b="1">
                <a:latin typeface="Arial"/>
                <a:cs typeface="Arial"/>
              </a:rPr>
              <a:t>can be </a:t>
            </a:r>
            <a:r>
              <a:rPr dirty="0" sz="750" spc="15" b="1">
                <a:latin typeface="Arial"/>
                <a:cs typeface="Arial"/>
              </a:rPr>
              <a:t>used alone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5" b="1">
                <a:latin typeface="Arial"/>
                <a:cs typeface="Arial"/>
              </a:rPr>
              <a:t>this </a:t>
            </a:r>
            <a:r>
              <a:rPr dirty="0" sz="750" spc="10" b="1">
                <a:latin typeface="Arial"/>
                <a:cs typeface="Arial"/>
              </a:rPr>
              <a:t>early </a:t>
            </a:r>
            <a:r>
              <a:rPr dirty="0" sz="750" spc="20" b="1">
                <a:latin typeface="Arial"/>
                <a:cs typeface="Arial"/>
              </a:rPr>
              <a:t>stage to  </a:t>
            </a:r>
            <a:r>
              <a:rPr dirty="0" sz="750" spc="15" b="1">
                <a:latin typeface="Arial"/>
                <a:cs typeface="Arial"/>
              </a:rPr>
              <a:t>control her blood glucose </a:t>
            </a:r>
            <a:r>
              <a:rPr dirty="0" sz="750" spc="5" b="1">
                <a:latin typeface="Arial"/>
                <a:cs typeface="Arial"/>
              </a:rPr>
              <a:t>level</a:t>
            </a:r>
            <a:r>
              <a:rPr dirty="0" sz="750" spc="-1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40005">
              <a:lnSpc>
                <a:spcPct val="100000"/>
              </a:lnSpc>
              <a:spcBef>
                <a:spcPts val="110"/>
              </a:spcBef>
              <a:tabLst>
                <a:tab pos="964565" algn="l"/>
                <a:tab pos="1908810" algn="l"/>
                <a:tab pos="2745740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Dulaglutide.	</a:t>
            </a: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 spc="1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Rebaglilinde.	</a:t>
            </a:r>
            <a:r>
              <a:rPr dirty="0" sz="700">
                <a:latin typeface="Arial"/>
                <a:cs typeface="Arial"/>
              </a:rPr>
              <a:t>C. Acarbose.	</a:t>
            </a:r>
            <a:r>
              <a:rPr dirty="0" sz="700" spc="-10">
                <a:latin typeface="Arial"/>
                <a:cs typeface="Arial"/>
              </a:rPr>
              <a:t>D. </a:t>
            </a:r>
            <a:r>
              <a:rPr dirty="0" sz="700" spc="-5">
                <a:latin typeface="Arial"/>
                <a:cs typeface="Arial"/>
              </a:rPr>
              <a:t>All </a:t>
            </a:r>
            <a:r>
              <a:rPr dirty="0" sz="700" spc="10">
                <a:latin typeface="Arial"/>
                <a:cs typeface="Arial"/>
              </a:rPr>
              <a:t>of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them.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00">
              <a:latin typeface="Times New Roman"/>
              <a:cs typeface="Times New Roman"/>
            </a:endParaRPr>
          </a:p>
          <a:p>
            <a:pPr marL="12700" marR="269875">
              <a:lnSpc>
                <a:spcPct val="106700"/>
              </a:lnSpc>
            </a:pPr>
            <a:r>
              <a:rPr dirty="0" sz="750" spc="5" b="1">
                <a:latin typeface="Arial"/>
                <a:cs typeface="Arial"/>
              </a:rPr>
              <a:t>Q15: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15" b="1">
                <a:latin typeface="Arial"/>
                <a:cs typeface="Arial"/>
              </a:rPr>
              <a:t>hypoglycemic </a:t>
            </a:r>
            <a:r>
              <a:rPr dirty="0" sz="750" spc="10" b="1">
                <a:latin typeface="Arial"/>
                <a:cs typeface="Arial"/>
              </a:rPr>
              <a:t>drugs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0" b="1">
                <a:latin typeface="Arial"/>
                <a:cs typeface="Arial"/>
              </a:rPr>
              <a:t>preferable to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15" b="1">
                <a:latin typeface="Arial"/>
                <a:cs typeface="Arial"/>
              </a:rPr>
              <a:t>used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20" b="1">
                <a:latin typeface="Arial"/>
                <a:cs typeface="Arial"/>
              </a:rPr>
              <a:t>diabetic patient </a:t>
            </a:r>
            <a:r>
              <a:rPr dirty="0" sz="750" spc="25" b="1">
                <a:latin typeface="Arial"/>
                <a:cs typeface="Arial"/>
              </a:rPr>
              <a:t>who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0" b="1">
                <a:latin typeface="Arial"/>
                <a:cs typeface="Arial"/>
              </a:rPr>
              <a:t>obese </a:t>
            </a:r>
            <a:r>
              <a:rPr dirty="0" sz="750" spc="15" b="1">
                <a:latin typeface="Arial"/>
                <a:cs typeface="Arial"/>
              </a:rPr>
              <a:t>or  </a:t>
            </a:r>
            <a:r>
              <a:rPr dirty="0" sz="750" spc="10" b="1">
                <a:latin typeface="Arial"/>
                <a:cs typeface="Arial"/>
              </a:rPr>
              <a:t>hypertensive </a:t>
            </a:r>
            <a:r>
              <a:rPr dirty="0" sz="750" spc="15" b="1">
                <a:latin typeface="Arial"/>
                <a:cs typeface="Arial"/>
              </a:rPr>
              <a:t>or even </a:t>
            </a:r>
            <a:r>
              <a:rPr dirty="0" sz="750" spc="20" b="1">
                <a:latin typeface="Arial"/>
                <a:cs typeface="Arial"/>
              </a:rPr>
              <a:t>with </a:t>
            </a:r>
            <a:r>
              <a:rPr dirty="0" sz="750" spc="5" b="1">
                <a:latin typeface="Arial"/>
                <a:cs typeface="Arial"/>
              </a:rPr>
              <a:t>high lipid </a:t>
            </a:r>
            <a:r>
              <a:rPr dirty="0" sz="750" spc="10" b="1">
                <a:latin typeface="Arial"/>
                <a:cs typeface="Arial"/>
              </a:rPr>
              <a:t>profile</a:t>
            </a:r>
            <a:r>
              <a:rPr dirty="0" sz="75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903605" algn="l"/>
                <a:tab pos="1714500" algn="l"/>
                <a:tab pos="2592705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Liraglutide.	</a:t>
            </a:r>
            <a:r>
              <a:rPr dirty="0" sz="700" spc="5">
                <a:latin typeface="Arial"/>
                <a:cs typeface="Arial"/>
              </a:rPr>
              <a:t>B. Metformin.	</a:t>
            </a:r>
            <a:r>
              <a:rPr dirty="0" sz="700" spc="-5">
                <a:latin typeface="Arial"/>
                <a:cs typeface="Arial"/>
              </a:rPr>
              <a:t>C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Repaglinide.	</a:t>
            </a:r>
            <a:r>
              <a:rPr dirty="0" sz="700" spc="-10">
                <a:latin typeface="Arial"/>
                <a:cs typeface="Arial"/>
              </a:rPr>
              <a:t>D. </a:t>
            </a:r>
            <a:r>
              <a:rPr dirty="0" sz="700" spc="10">
                <a:latin typeface="Arial"/>
                <a:cs typeface="Arial"/>
              </a:rPr>
              <a:t>Both </a:t>
            </a:r>
            <a:r>
              <a:rPr dirty="0" sz="700" spc="-15">
                <a:latin typeface="Arial"/>
                <a:cs typeface="Arial"/>
              </a:rPr>
              <a:t>A </a:t>
            </a:r>
            <a:r>
              <a:rPr dirty="0" sz="700" spc="-30">
                <a:latin typeface="Arial"/>
                <a:cs typeface="Arial"/>
              </a:rPr>
              <a:t>&amp;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 spc="10">
                <a:latin typeface="Arial"/>
                <a:cs typeface="Arial"/>
              </a:rPr>
              <a:t>B</a:t>
            </a:r>
            <a:endParaRPr sz="7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552514" y="8069739"/>
            <a:ext cx="109982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b="1">
                <a:latin typeface="Arial"/>
                <a:cs typeface="Arial"/>
              </a:rPr>
              <a:t>if </a:t>
            </a:r>
            <a:r>
              <a:rPr dirty="0" sz="750" spc="10" b="1">
                <a:latin typeface="Arial"/>
                <a:cs typeface="Arial"/>
              </a:rPr>
              <a:t>it </a:t>
            </a:r>
            <a:r>
              <a:rPr dirty="0" sz="750" spc="15" b="1">
                <a:latin typeface="Arial"/>
                <a:cs typeface="Arial"/>
              </a:rPr>
              <a:t>use for </a:t>
            </a:r>
            <a:r>
              <a:rPr dirty="0" sz="750" spc="10" b="1">
                <a:latin typeface="Arial"/>
                <a:cs typeface="Arial"/>
              </a:rPr>
              <a:t>long </a:t>
            </a:r>
            <a:r>
              <a:rPr dirty="0" sz="750" spc="30" b="1">
                <a:latin typeface="Arial"/>
                <a:cs typeface="Arial"/>
              </a:rPr>
              <a:t>term</a:t>
            </a:r>
            <a:r>
              <a:rPr dirty="0" sz="750" spc="-6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971522" y="8206891"/>
            <a:ext cx="405130" cy="103505"/>
          </a:xfrm>
          <a:custGeom>
            <a:avLst/>
            <a:gdLst/>
            <a:ahLst/>
            <a:cxnLst/>
            <a:rect l="l" t="t" r="r" b="b"/>
            <a:pathLst>
              <a:path w="405130" h="103504">
                <a:moveTo>
                  <a:pt x="0" y="103430"/>
                </a:moveTo>
                <a:lnTo>
                  <a:pt x="404576" y="103430"/>
                </a:lnTo>
                <a:lnTo>
                  <a:pt x="404576" y="0"/>
                </a:lnTo>
                <a:lnTo>
                  <a:pt x="0" y="0"/>
                </a:lnTo>
                <a:lnTo>
                  <a:pt x="0" y="103430"/>
                </a:lnTo>
                <a:close/>
              </a:path>
            </a:pathLst>
          </a:custGeom>
          <a:solidFill>
            <a:srgbClr val="19B092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957187" y="8069739"/>
            <a:ext cx="4580890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Q16: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20" b="1">
                <a:latin typeface="Arial"/>
                <a:cs typeface="Arial"/>
              </a:rPr>
              <a:t>anti-diabetic </a:t>
            </a:r>
            <a:r>
              <a:rPr dirty="0" sz="750" spc="15" b="1">
                <a:latin typeface="Arial"/>
                <a:cs typeface="Arial"/>
              </a:rPr>
              <a:t>drug </a:t>
            </a:r>
            <a:r>
              <a:rPr dirty="0" sz="750" spc="20" b="1">
                <a:latin typeface="Arial"/>
                <a:cs typeface="Arial"/>
              </a:rPr>
              <a:t>may </a:t>
            </a:r>
            <a:r>
              <a:rPr dirty="0" sz="750" spc="15" b="1">
                <a:latin typeface="Arial"/>
                <a:cs typeface="Arial"/>
              </a:rPr>
              <a:t>interference </a:t>
            </a:r>
            <a:r>
              <a:rPr dirty="0" sz="750" spc="20" b="1">
                <a:latin typeface="Arial"/>
                <a:cs typeface="Arial"/>
              </a:rPr>
              <a:t>with </a:t>
            </a:r>
            <a:r>
              <a:rPr dirty="0" sz="750" spc="10" b="1">
                <a:latin typeface="Arial"/>
                <a:cs typeface="Arial"/>
              </a:rPr>
              <a:t>vitamin </a:t>
            </a:r>
            <a:r>
              <a:rPr dirty="0" sz="750" spc="15" b="1">
                <a:latin typeface="Arial"/>
                <a:cs typeface="Arial"/>
              </a:rPr>
              <a:t>B12</a:t>
            </a:r>
            <a:r>
              <a:rPr dirty="0" sz="750" spc="95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absorption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903605" algn="l"/>
                <a:tab pos="1714500" algn="l"/>
                <a:tab pos="2642235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Liraglutide.	</a:t>
            </a:r>
            <a:r>
              <a:rPr dirty="0" sz="700" spc="5">
                <a:latin typeface="Arial"/>
                <a:cs typeface="Arial"/>
              </a:rPr>
              <a:t>B. Metformin.	</a:t>
            </a:r>
            <a:r>
              <a:rPr dirty="0" sz="700" spc="-5">
                <a:latin typeface="Arial"/>
                <a:cs typeface="Arial"/>
              </a:rPr>
              <a:t>C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.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Repaglinide.	</a:t>
            </a:r>
            <a:r>
              <a:rPr dirty="0" sz="700" spc="-10">
                <a:latin typeface="Arial"/>
                <a:cs typeface="Arial"/>
              </a:rPr>
              <a:t>D.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glibenclamide.</a:t>
            </a:r>
            <a:endParaRPr sz="7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126168" y="8403523"/>
            <a:ext cx="2273935" cy="145415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71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dirty="0" sz="750" spc="20" b="1">
                <a:latin typeface="Arial"/>
                <a:cs typeface="Arial"/>
              </a:rPr>
              <a:t>mechanism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10" b="1">
                <a:latin typeface="Arial"/>
                <a:cs typeface="Arial"/>
              </a:rPr>
              <a:t>Sitagliptin </a:t>
            </a:r>
            <a:r>
              <a:rPr dirty="0" sz="750" spc="15" b="1">
                <a:latin typeface="Arial"/>
                <a:cs typeface="Arial"/>
              </a:rPr>
              <a:t>as anti </a:t>
            </a:r>
            <a:r>
              <a:rPr dirty="0" sz="750" spc="20" b="1">
                <a:latin typeface="Arial"/>
                <a:cs typeface="Arial"/>
              </a:rPr>
              <a:t>diabetic </a:t>
            </a:r>
            <a:r>
              <a:rPr dirty="0" sz="750" spc="15" b="1">
                <a:latin typeface="Arial"/>
                <a:cs typeface="Arial"/>
              </a:rPr>
              <a:t>drug</a:t>
            </a:r>
            <a:r>
              <a:rPr dirty="0" sz="750" spc="-4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57187" y="8403523"/>
            <a:ext cx="2153920" cy="35814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Q17: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20" b="1">
                <a:latin typeface="Arial"/>
                <a:cs typeface="Arial"/>
              </a:rPr>
              <a:t>describe</a:t>
            </a:r>
            <a:r>
              <a:rPr dirty="0" sz="750" spc="-25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the</a:t>
            </a:r>
            <a:endParaRPr sz="750">
              <a:latin typeface="Arial"/>
              <a:cs typeface="Arial"/>
            </a:endParaRPr>
          </a:p>
          <a:p>
            <a:pPr marL="12700" marR="450850">
              <a:lnSpc>
                <a:spcPct val="100000"/>
              </a:lnSpc>
              <a:spcBef>
                <a:spcPts val="10"/>
              </a:spcBef>
            </a:pPr>
            <a:r>
              <a:rPr dirty="0" sz="700" spc="10">
                <a:latin typeface="Arial"/>
                <a:cs typeface="Arial"/>
              </a:rPr>
              <a:t>A- </a:t>
            </a:r>
            <a:r>
              <a:rPr dirty="0" sz="700" spc="5">
                <a:latin typeface="Arial"/>
                <a:cs typeface="Arial"/>
              </a:rPr>
              <a:t>inhibit </a:t>
            </a:r>
            <a:r>
              <a:rPr dirty="0" sz="700">
                <a:latin typeface="Arial"/>
                <a:cs typeface="Arial"/>
              </a:rPr>
              <a:t>the gluconeogenesis </a:t>
            </a:r>
            <a:r>
              <a:rPr dirty="0" sz="700" spc="10">
                <a:latin typeface="Arial"/>
                <a:cs typeface="Arial"/>
              </a:rPr>
              <a:t>by </a:t>
            </a:r>
            <a:r>
              <a:rPr dirty="0" sz="700">
                <a:latin typeface="Arial"/>
                <a:cs typeface="Arial"/>
              </a:rPr>
              <a:t>the </a:t>
            </a:r>
            <a:r>
              <a:rPr dirty="0" sz="700" spc="-5">
                <a:latin typeface="Arial"/>
                <a:cs typeface="Arial"/>
              </a:rPr>
              <a:t>liver  </a:t>
            </a:r>
            <a:r>
              <a:rPr dirty="0" sz="700" spc="25">
                <a:latin typeface="Arial"/>
                <a:cs typeface="Arial"/>
              </a:rPr>
              <a:t>B- </a:t>
            </a:r>
            <a:r>
              <a:rPr dirty="0" sz="700" spc="10">
                <a:latin typeface="Arial"/>
                <a:cs typeface="Arial"/>
              </a:rPr>
              <a:t>it </a:t>
            </a:r>
            <a:r>
              <a:rPr dirty="0" sz="700" spc="5">
                <a:latin typeface="Arial"/>
                <a:cs typeface="Arial"/>
              </a:rPr>
              <a:t>inhibit </a:t>
            </a:r>
            <a:r>
              <a:rPr dirty="0" sz="700" spc="-5">
                <a:latin typeface="Arial"/>
                <a:cs typeface="Arial"/>
              </a:rPr>
              <a:t>alpha </a:t>
            </a:r>
            <a:r>
              <a:rPr dirty="0" sz="700">
                <a:latin typeface="Arial"/>
                <a:cs typeface="Arial"/>
              </a:rPr>
              <a:t>glucosidase </a:t>
            </a:r>
            <a:r>
              <a:rPr dirty="0" sz="700" spc="-5">
                <a:latin typeface="Arial"/>
                <a:cs typeface="Arial"/>
              </a:rPr>
              <a:t>in</a:t>
            </a:r>
            <a:r>
              <a:rPr dirty="0" sz="700" spc="-4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intestine</a:t>
            </a:r>
            <a:endParaRPr sz="7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969887" y="8752501"/>
            <a:ext cx="1730375" cy="103505"/>
          </a:xfrm>
          <a:custGeom>
            <a:avLst/>
            <a:gdLst/>
            <a:ahLst/>
            <a:cxnLst/>
            <a:rect l="l" t="t" r="r" b="b"/>
            <a:pathLst>
              <a:path w="1730375" h="103504">
                <a:moveTo>
                  <a:pt x="0" y="103430"/>
                </a:moveTo>
                <a:lnTo>
                  <a:pt x="1730082" y="103430"/>
                </a:lnTo>
                <a:lnTo>
                  <a:pt x="1730082" y="0"/>
                </a:lnTo>
                <a:lnTo>
                  <a:pt x="0" y="0"/>
                </a:lnTo>
                <a:lnTo>
                  <a:pt x="0" y="103430"/>
                </a:lnTo>
                <a:close/>
              </a:path>
            </a:pathLst>
          </a:custGeom>
          <a:solidFill>
            <a:srgbClr val="19B092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957187" y="8735542"/>
            <a:ext cx="1731010" cy="238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700" spc="15">
                <a:latin typeface="Arial"/>
                <a:cs typeface="Arial"/>
              </a:rPr>
              <a:t>C- </a:t>
            </a:r>
            <a:r>
              <a:rPr dirty="0" sz="700">
                <a:latin typeface="Arial"/>
                <a:cs typeface="Arial"/>
              </a:rPr>
              <a:t>maintain high </a:t>
            </a:r>
            <a:r>
              <a:rPr dirty="0" sz="700" spc="-10">
                <a:latin typeface="Arial"/>
                <a:cs typeface="Arial"/>
              </a:rPr>
              <a:t>level </a:t>
            </a:r>
            <a:r>
              <a:rPr dirty="0" sz="700" spc="10">
                <a:latin typeface="Arial"/>
                <a:cs typeface="Arial"/>
              </a:rPr>
              <a:t>of </a:t>
            </a:r>
            <a:r>
              <a:rPr dirty="0" sz="700">
                <a:latin typeface="Arial"/>
                <a:cs typeface="Arial"/>
              </a:rPr>
              <a:t>incretin </a:t>
            </a:r>
            <a:r>
              <a:rPr dirty="0" sz="700" spc="-5">
                <a:latin typeface="Arial"/>
                <a:cs typeface="Arial"/>
              </a:rPr>
              <a:t>in</a:t>
            </a:r>
            <a:r>
              <a:rPr dirty="0" sz="700" spc="-4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plasma.  </a:t>
            </a:r>
            <a:r>
              <a:rPr dirty="0" sz="700" spc="10">
                <a:latin typeface="Arial"/>
                <a:cs typeface="Arial"/>
              </a:rPr>
              <a:t>D- </a:t>
            </a:r>
            <a:r>
              <a:rPr dirty="0" sz="700">
                <a:latin typeface="Arial"/>
                <a:cs typeface="Arial"/>
              </a:rPr>
              <a:t>activate the </a:t>
            </a:r>
            <a:r>
              <a:rPr dirty="0" sz="700" spc="-35">
                <a:latin typeface="Arial"/>
                <a:cs typeface="Arial"/>
              </a:rPr>
              <a:t>PPAR </a:t>
            </a:r>
            <a:r>
              <a:rPr dirty="0" sz="700">
                <a:latin typeface="Arial"/>
                <a:cs typeface="Arial"/>
              </a:rPr>
              <a:t>gamma.</a:t>
            </a:r>
            <a:endParaRPr sz="700"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924561" y="990772"/>
            <a:ext cx="178931" cy="1181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964682" y="1351193"/>
            <a:ext cx="148039" cy="991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944687" y="1701034"/>
            <a:ext cx="152612" cy="1242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941336" y="2371457"/>
            <a:ext cx="165392" cy="985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948986" y="3045077"/>
            <a:ext cx="155983" cy="1083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959077" y="3532683"/>
            <a:ext cx="150505" cy="971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959795" y="3892055"/>
            <a:ext cx="168944" cy="10185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949832" y="4241541"/>
            <a:ext cx="162256" cy="1103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961715" y="5066384"/>
            <a:ext cx="207620" cy="11607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945408" y="5436233"/>
            <a:ext cx="221533" cy="1203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941862" y="6038648"/>
            <a:ext cx="236478" cy="11976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930857" y="6511721"/>
            <a:ext cx="228838" cy="1295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950448" y="6984991"/>
            <a:ext cx="215727" cy="1092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946729" y="7581870"/>
            <a:ext cx="208549" cy="1320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962857" y="8412060"/>
            <a:ext cx="199565" cy="1209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406" y="13753"/>
            <a:ext cx="7359707" cy="1719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91559" y="907886"/>
            <a:ext cx="3808729" cy="355600"/>
          </a:xfrm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pc="-165"/>
              <a:t>Summary </a:t>
            </a:r>
            <a:r>
              <a:rPr dirty="0" spc="-55"/>
              <a:t>of </a:t>
            </a:r>
            <a:r>
              <a:rPr dirty="0" spc="-145"/>
              <a:t>(Exogenous</a:t>
            </a:r>
            <a:r>
              <a:rPr dirty="0" spc="-250"/>
              <a:t> </a:t>
            </a:r>
            <a:r>
              <a:rPr dirty="0" spc="-155"/>
              <a:t>Insulin)</a:t>
            </a:r>
            <a:r>
              <a:rPr dirty="0" spc="-100"/>
              <a:t> </a:t>
            </a:r>
          </a:p>
        </p:txBody>
      </p:sp>
      <p:sp>
        <p:nvSpPr>
          <p:cNvPr id="4" name="object 4"/>
          <p:cNvSpPr/>
          <p:nvPr/>
        </p:nvSpPr>
        <p:spPr>
          <a:xfrm>
            <a:off x="127749" y="1722132"/>
            <a:ext cx="7442238" cy="42782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7187" y="1792635"/>
            <a:ext cx="39179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Q1:</a:t>
            </a:r>
            <a:r>
              <a:rPr dirty="0" sz="750" spc="-55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The</a:t>
            </a:r>
            <a:endParaRPr sz="7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64005" y="1807826"/>
            <a:ext cx="1817370" cy="122555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20" b="1">
                <a:latin typeface="Arial"/>
                <a:cs typeface="Arial"/>
              </a:rPr>
              <a:t>main </a:t>
            </a:r>
            <a:r>
              <a:rPr dirty="0" sz="750" spc="15" b="1">
                <a:latin typeface="Arial"/>
                <a:cs typeface="Arial"/>
              </a:rPr>
              <a:t>route of administration of</a:t>
            </a:r>
            <a:r>
              <a:rPr dirty="0" sz="750" spc="-50" b="1">
                <a:latin typeface="Arial"/>
                <a:cs typeface="Arial"/>
              </a:rPr>
              <a:t> </a:t>
            </a:r>
            <a:r>
              <a:rPr dirty="0" sz="750" b="1">
                <a:latin typeface="Arial"/>
                <a:cs typeface="Arial"/>
              </a:rPr>
              <a:t>insulin</a:t>
            </a:r>
            <a:endParaRPr sz="7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83487" y="1792635"/>
            <a:ext cx="16065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-5" b="1">
                <a:latin typeface="Arial"/>
                <a:cs typeface="Arial"/>
              </a:rPr>
              <a:t>is</a:t>
            </a:r>
            <a:r>
              <a:rPr dirty="0" sz="750" spc="-50" b="1">
                <a:latin typeface="Arial"/>
                <a:cs typeface="Arial"/>
              </a:rPr>
              <a:t> </a:t>
            </a:r>
            <a:r>
              <a:rPr dirty="0" sz="750" spc="-35" b="1">
                <a:latin typeface="Arial"/>
                <a:cs typeface="Arial"/>
              </a:rPr>
              <a:t>:</a:t>
            </a:r>
            <a:endParaRPr sz="7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7187" y="1912822"/>
            <a:ext cx="309499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4710" algn="l"/>
                <a:tab pos="1721485" algn="l"/>
                <a:tab pos="2722880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1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Intravenous.	</a:t>
            </a: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Subcutaneous.	</a:t>
            </a:r>
            <a:r>
              <a:rPr dirty="0" sz="700" spc="15">
                <a:latin typeface="Arial"/>
                <a:cs typeface="Arial"/>
              </a:rPr>
              <a:t>C-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Intramuscular.	</a:t>
            </a:r>
            <a:r>
              <a:rPr dirty="0" sz="700" spc="-10">
                <a:latin typeface="Arial"/>
                <a:cs typeface="Arial"/>
              </a:rPr>
              <a:t>D.</a:t>
            </a:r>
            <a:r>
              <a:rPr dirty="0" sz="700" spc="-50">
                <a:latin typeface="Arial"/>
                <a:cs typeface="Arial"/>
              </a:rPr>
              <a:t> </a:t>
            </a:r>
            <a:r>
              <a:rPr dirty="0" sz="700" spc="-15">
                <a:latin typeface="Arial"/>
                <a:cs typeface="Arial"/>
              </a:rPr>
              <a:t>Orally.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7187" y="2142455"/>
            <a:ext cx="314706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Q2: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15" b="1">
                <a:latin typeface="Arial"/>
                <a:cs typeface="Arial"/>
              </a:rPr>
              <a:t>preparation of </a:t>
            </a:r>
            <a:r>
              <a:rPr dirty="0" sz="750" b="1">
                <a:latin typeface="Arial"/>
                <a:cs typeface="Arial"/>
              </a:rPr>
              <a:t>insulin </a:t>
            </a:r>
            <a:r>
              <a:rPr dirty="0" sz="750" spc="25" b="1">
                <a:latin typeface="Arial"/>
                <a:cs typeface="Arial"/>
              </a:rPr>
              <a:t>can be</a:t>
            </a:r>
            <a:r>
              <a:rPr dirty="0" sz="750" spc="5" b="1">
                <a:latin typeface="Arial"/>
                <a:cs typeface="Arial"/>
              </a:rPr>
              <a:t> </a:t>
            </a:r>
            <a:r>
              <a:rPr dirty="0" sz="750" spc="10" b="1">
                <a:latin typeface="Arial"/>
                <a:cs typeface="Arial"/>
              </a:rPr>
              <a:t>given</a:t>
            </a:r>
            <a:endParaRPr sz="7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19270" y="2157648"/>
            <a:ext cx="640080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10" b="1">
                <a:latin typeface="Arial"/>
                <a:cs typeface="Arial"/>
              </a:rPr>
              <a:t>Intravenously</a:t>
            </a:r>
            <a:endParaRPr sz="7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74358" y="2142455"/>
            <a:ext cx="8128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15206" y="2279606"/>
            <a:ext cx="0" cy="119380"/>
          </a:xfrm>
          <a:custGeom>
            <a:avLst/>
            <a:gdLst/>
            <a:ahLst/>
            <a:cxnLst/>
            <a:rect l="l" t="t" r="r" b="b"/>
            <a:pathLst>
              <a:path w="0" h="119380">
                <a:moveTo>
                  <a:pt x="0" y="0"/>
                </a:moveTo>
                <a:lnTo>
                  <a:pt x="0" y="119055"/>
                </a:lnTo>
              </a:path>
            </a:pathLst>
          </a:custGeom>
          <a:ln w="27766">
            <a:solidFill>
              <a:srgbClr val="19B09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957187" y="2275505"/>
            <a:ext cx="4584065" cy="378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7275" algn="l"/>
                <a:tab pos="2235200" algn="l"/>
                <a:tab pos="3082290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glargine.	</a:t>
            </a: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Humulin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Lente.	</a:t>
            </a: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NPH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insulin.	</a:t>
            </a:r>
            <a:r>
              <a:rPr dirty="0" sz="700" spc="-10">
                <a:latin typeface="Arial"/>
                <a:cs typeface="Arial"/>
              </a:rPr>
              <a:t>D. </a:t>
            </a:r>
            <a:r>
              <a:rPr dirty="0" sz="700">
                <a:latin typeface="Arial"/>
                <a:cs typeface="Arial"/>
              </a:rPr>
              <a:t>Humulin </a:t>
            </a:r>
            <a:r>
              <a:rPr dirty="0" sz="700" spc="-5">
                <a:latin typeface="Arial"/>
                <a:cs typeface="Arial"/>
              </a:rPr>
              <a:t>regular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20" b="1">
                <a:latin typeface="Arial"/>
                <a:cs typeface="Arial"/>
              </a:rPr>
              <a:t>Q3 </a:t>
            </a:r>
            <a:r>
              <a:rPr dirty="0" sz="750" spc="-35" b="1">
                <a:latin typeface="Arial"/>
                <a:cs typeface="Arial"/>
              </a:rPr>
              <a:t>: </a:t>
            </a:r>
            <a:r>
              <a:rPr dirty="0" sz="750" spc="15" b="1">
                <a:latin typeface="Arial"/>
                <a:cs typeface="Arial"/>
              </a:rPr>
              <a:t>In </a:t>
            </a:r>
            <a:r>
              <a:rPr dirty="0" sz="750" spc="10" b="1">
                <a:latin typeface="Arial"/>
                <a:cs typeface="Arial"/>
              </a:rPr>
              <a:t>invitation, </a:t>
            </a:r>
            <a:r>
              <a:rPr dirty="0" sz="750" spc="20" b="1">
                <a:latin typeface="Arial"/>
                <a:cs typeface="Arial"/>
              </a:rPr>
              <a:t>which </a:t>
            </a:r>
            <a:r>
              <a:rPr dirty="0" sz="750" spc="15" b="1">
                <a:latin typeface="Arial"/>
                <a:cs typeface="Arial"/>
              </a:rPr>
              <a:t>preparation of </a:t>
            </a:r>
            <a:r>
              <a:rPr dirty="0" sz="750" b="1">
                <a:latin typeface="Arial"/>
                <a:cs typeface="Arial"/>
              </a:rPr>
              <a:t>insulin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5" b="1">
                <a:latin typeface="Arial"/>
                <a:cs typeface="Arial"/>
              </a:rPr>
              <a:t>recommended </a:t>
            </a: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25" b="1">
                <a:latin typeface="Arial"/>
                <a:cs typeface="Arial"/>
              </a:rPr>
              <a:t>be taken </a:t>
            </a:r>
            <a:r>
              <a:rPr dirty="0" sz="750" spc="20" b="1">
                <a:latin typeface="Arial"/>
                <a:cs typeface="Arial"/>
              </a:rPr>
              <a:t>with diabetic</a:t>
            </a:r>
            <a:r>
              <a:rPr dirty="0" sz="750" spc="35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patient</a:t>
            </a:r>
            <a:endParaRPr sz="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55818" y="2523509"/>
            <a:ext cx="1270635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20" b="1">
                <a:latin typeface="Arial"/>
                <a:cs typeface="Arial"/>
              </a:rPr>
              <a:t>to reduce the </a:t>
            </a:r>
            <a:r>
              <a:rPr dirty="0" sz="750" spc="15" b="1">
                <a:latin typeface="Arial"/>
                <a:cs typeface="Arial"/>
              </a:rPr>
              <a:t>waiting</a:t>
            </a:r>
            <a:r>
              <a:rPr dirty="0" sz="750" spc="-50" b="1">
                <a:latin typeface="Arial"/>
                <a:cs typeface="Arial"/>
              </a:rPr>
              <a:t> </a:t>
            </a:r>
            <a:r>
              <a:rPr dirty="0" sz="750" spc="25" b="1">
                <a:latin typeface="Arial"/>
                <a:cs typeface="Arial"/>
              </a:rPr>
              <a:t>time</a:t>
            </a:r>
            <a:endParaRPr sz="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9887" y="2645455"/>
            <a:ext cx="714375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20" b="1">
                <a:latin typeface="Arial"/>
                <a:cs typeface="Arial"/>
              </a:rPr>
              <a:t>before eating</a:t>
            </a:r>
            <a:r>
              <a:rPr dirty="0" sz="750" spc="-9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9887" y="2763314"/>
            <a:ext cx="3362325" cy="132080"/>
          </a:xfrm>
          <a:prstGeom prst="rect">
            <a:avLst/>
          </a:prstGeom>
          <a:solidFill>
            <a:srgbClr val="19B092">
              <a:alpha val="26998"/>
            </a:srgbClr>
          </a:solidFill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833755" algn="l"/>
                <a:tab pos="1733550" algn="l"/>
                <a:tab pos="2630170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aspart.	</a:t>
            </a:r>
            <a:r>
              <a:rPr dirty="0" sz="700" spc="5">
                <a:latin typeface="Arial"/>
                <a:cs typeface="Arial"/>
              </a:rPr>
              <a:t>B. </a:t>
            </a:r>
            <a:r>
              <a:rPr dirty="0" sz="700" spc="-5">
                <a:latin typeface="Arial"/>
                <a:cs typeface="Arial"/>
              </a:rPr>
              <a:t>Insulin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glargine.	</a:t>
            </a: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NPH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insulin.	</a:t>
            </a:r>
            <a:r>
              <a:rPr dirty="0" sz="700" spc="-10">
                <a:latin typeface="Arial"/>
                <a:cs typeface="Arial"/>
              </a:rPr>
              <a:t>D. Regular</a:t>
            </a:r>
            <a:r>
              <a:rPr dirty="0" sz="700" spc="-1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57187" y="2996120"/>
            <a:ext cx="359981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Q4: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15" b="1">
                <a:latin typeface="Arial"/>
                <a:cs typeface="Arial"/>
              </a:rPr>
              <a:t>preparation of </a:t>
            </a:r>
            <a:r>
              <a:rPr dirty="0" sz="750" b="1">
                <a:latin typeface="Arial"/>
                <a:cs typeface="Arial"/>
              </a:rPr>
              <a:t>insulin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0" b="1">
                <a:latin typeface="Arial"/>
                <a:cs typeface="Arial"/>
              </a:rPr>
              <a:t>preferable to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15" b="1">
                <a:latin typeface="Arial"/>
                <a:cs typeface="Arial"/>
              </a:rPr>
              <a:t>used</a:t>
            </a:r>
            <a:r>
              <a:rPr dirty="0" sz="750" spc="30" b="1">
                <a:latin typeface="Arial"/>
                <a:cs typeface="Arial"/>
              </a:rPr>
              <a:t> </a:t>
            </a:r>
            <a:r>
              <a:rPr dirty="0" sz="750" b="1">
                <a:latin typeface="Arial"/>
                <a:cs typeface="Arial"/>
              </a:rPr>
              <a:t>in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72012" y="3011316"/>
            <a:ext cx="817244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15" b="1">
                <a:latin typeface="Arial"/>
                <a:cs typeface="Arial"/>
              </a:rPr>
              <a:t>pregnant</a:t>
            </a:r>
            <a:r>
              <a:rPr dirty="0" sz="750" spc="-25" b="1">
                <a:latin typeface="Arial"/>
                <a:cs typeface="Arial"/>
              </a:rPr>
              <a:t> </a:t>
            </a:r>
            <a:r>
              <a:rPr dirty="0" sz="750" spc="30" b="1">
                <a:latin typeface="Arial"/>
                <a:cs typeface="Arial"/>
              </a:rPr>
              <a:t>women</a:t>
            </a:r>
            <a:endParaRPr sz="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91610" y="2996120"/>
            <a:ext cx="8128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7187" y="3116308"/>
            <a:ext cx="5819140" cy="1790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21690" algn="l"/>
                <a:tab pos="1722120" algn="l"/>
                <a:tab pos="2618105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aspart.	</a:t>
            </a:r>
            <a:r>
              <a:rPr dirty="0" sz="700" spc="5">
                <a:latin typeface="Arial"/>
                <a:cs typeface="Arial"/>
              </a:rPr>
              <a:t>B. </a:t>
            </a:r>
            <a:r>
              <a:rPr dirty="0" sz="700" spc="-5">
                <a:latin typeface="Arial"/>
                <a:cs typeface="Arial"/>
              </a:rPr>
              <a:t>Insulin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glargine.	</a:t>
            </a: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NPH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insulin.	</a:t>
            </a:r>
            <a:r>
              <a:rPr dirty="0" sz="700" spc="-10">
                <a:latin typeface="Arial"/>
                <a:cs typeface="Arial"/>
              </a:rPr>
              <a:t>D. Regular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Q5: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15" b="1">
                <a:latin typeface="Arial"/>
                <a:cs typeface="Arial"/>
              </a:rPr>
              <a:t>preparation of </a:t>
            </a:r>
            <a:r>
              <a:rPr dirty="0" sz="750" b="1">
                <a:latin typeface="Arial"/>
                <a:cs typeface="Arial"/>
              </a:rPr>
              <a:t>insulin </a:t>
            </a:r>
            <a:r>
              <a:rPr dirty="0" sz="750" spc="15" b="1">
                <a:latin typeface="Arial"/>
                <a:cs typeface="Arial"/>
              </a:rPr>
              <a:t>has </a:t>
            </a:r>
            <a:r>
              <a:rPr dirty="0" sz="750" spc="20" b="1">
                <a:latin typeface="Arial"/>
                <a:cs typeface="Arial"/>
              </a:rPr>
              <a:t>lowest </a:t>
            </a:r>
            <a:r>
              <a:rPr dirty="0" sz="750" spc="10" b="1">
                <a:latin typeface="Arial"/>
                <a:cs typeface="Arial"/>
              </a:rPr>
              <a:t>risk </a:t>
            </a: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15" b="1">
                <a:latin typeface="Arial"/>
                <a:cs typeface="Arial"/>
              </a:rPr>
              <a:t>develop hypoglycemia</a:t>
            </a:r>
            <a:r>
              <a:rPr dirty="0" sz="750" spc="-2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821690" algn="l"/>
                <a:tab pos="1703070" algn="l"/>
                <a:tab pos="2599690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aspart.	</a:t>
            </a:r>
            <a:r>
              <a:rPr dirty="0" sz="700" spc="5">
                <a:latin typeface="Arial"/>
                <a:cs typeface="Arial"/>
              </a:rPr>
              <a:t>B. </a:t>
            </a:r>
            <a:r>
              <a:rPr dirty="0" sz="700">
                <a:latin typeface="Arial"/>
                <a:cs typeface="Arial"/>
              </a:rPr>
              <a:t>Humulin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Lente.	</a:t>
            </a: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NPH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insulin.	</a:t>
            </a:r>
            <a:r>
              <a:rPr dirty="0" sz="700" spc="-10">
                <a:latin typeface="Arial"/>
                <a:cs typeface="Arial"/>
              </a:rPr>
              <a:t>D. Regular</a:t>
            </a:r>
            <a:r>
              <a:rPr dirty="0" sz="700" spc="-2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750" spc="5" b="1">
                <a:latin typeface="Arial"/>
                <a:cs typeface="Arial"/>
              </a:rPr>
              <a:t>Q6: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15" b="1">
                <a:latin typeface="Arial"/>
                <a:cs typeface="Arial"/>
              </a:rPr>
              <a:t>preparation of </a:t>
            </a:r>
            <a:r>
              <a:rPr dirty="0" sz="750" b="1">
                <a:latin typeface="Arial"/>
                <a:cs typeface="Arial"/>
              </a:rPr>
              <a:t>insulin </a:t>
            </a:r>
            <a:r>
              <a:rPr dirty="0" sz="750" spc="15" b="1">
                <a:latin typeface="Arial"/>
                <a:cs typeface="Arial"/>
              </a:rPr>
              <a:t>has </a:t>
            </a:r>
            <a:r>
              <a:rPr dirty="0" sz="750" spc="35" b="1">
                <a:latin typeface="Arial"/>
                <a:cs typeface="Arial"/>
              </a:rPr>
              <a:t>two </a:t>
            </a:r>
            <a:r>
              <a:rPr dirty="0" sz="750" spc="25" b="1">
                <a:latin typeface="Arial"/>
                <a:cs typeface="Arial"/>
              </a:rPr>
              <a:t>peaks</a:t>
            </a:r>
            <a:r>
              <a:rPr dirty="0" sz="750" spc="-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852805" algn="l"/>
                <a:tab pos="1783714" algn="l"/>
                <a:tab pos="2665095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NPH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insulin.	</a:t>
            </a:r>
            <a:r>
              <a:rPr dirty="0" sz="700" spc="5">
                <a:latin typeface="Arial"/>
                <a:cs typeface="Arial"/>
              </a:rPr>
              <a:t>B. </a:t>
            </a:r>
            <a:r>
              <a:rPr dirty="0" sz="700">
                <a:latin typeface="Arial"/>
                <a:cs typeface="Arial"/>
              </a:rPr>
              <a:t>Humulin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Lente.	</a:t>
            </a: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NPL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insulin.	</a:t>
            </a:r>
            <a:r>
              <a:rPr dirty="0" sz="700" spc="-10">
                <a:latin typeface="Arial"/>
                <a:cs typeface="Arial"/>
              </a:rPr>
              <a:t>D. </a:t>
            </a:r>
            <a:r>
              <a:rPr dirty="0" sz="700">
                <a:latin typeface="Arial"/>
                <a:cs typeface="Arial"/>
              </a:rPr>
              <a:t>Humulin </a:t>
            </a:r>
            <a:r>
              <a:rPr dirty="0" sz="700" spc="-15">
                <a:latin typeface="Arial"/>
                <a:cs typeface="Arial"/>
              </a:rPr>
              <a:t>regular.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Q7: </a:t>
            </a:r>
            <a:r>
              <a:rPr dirty="0" sz="750" spc="-5" b="1">
                <a:latin typeface="Arial"/>
                <a:cs typeface="Arial"/>
              </a:rPr>
              <a:t>All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20" b="1">
                <a:latin typeface="Arial"/>
                <a:cs typeface="Arial"/>
              </a:rPr>
              <a:t>mimic the </a:t>
            </a:r>
            <a:r>
              <a:rPr dirty="0" sz="750" spc="15" b="1">
                <a:latin typeface="Arial"/>
                <a:cs typeface="Arial"/>
              </a:rPr>
              <a:t>prandial </a:t>
            </a:r>
            <a:r>
              <a:rPr dirty="0" sz="750" spc="25" b="1">
                <a:latin typeface="Arial"/>
                <a:cs typeface="Arial"/>
              </a:rPr>
              <a:t>mealtime </a:t>
            </a:r>
            <a:r>
              <a:rPr dirty="0" sz="750" b="1">
                <a:latin typeface="Arial"/>
                <a:cs typeface="Arial"/>
              </a:rPr>
              <a:t>insulin </a:t>
            </a:r>
            <a:r>
              <a:rPr dirty="0" sz="750" spc="15" b="1">
                <a:latin typeface="Arial"/>
                <a:cs typeface="Arial"/>
              </a:rPr>
              <a:t>release</a:t>
            </a:r>
            <a:r>
              <a:rPr dirty="0" sz="750" spc="-10" b="1">
                <a:latin typeface="Arial"/>
                <a:cs typeface="Arial"/>
              </a:rPr>
              <a:t> </a:t>
            </a:r>
            <a:r>
              <a:rPr dirty="0" sz="750" b="1">
                <a:latin typeface="Arial"/>
                <a:cs typeface="Arial"/>
              </a:rPr>
              <a:t>EXCEPT: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870585" algn="l"/>
                <a:tab pos="1992630" algn="l"/>
                <a:tab pos="2874010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aspart.	</a:t>
            </a:r>
            <a:r>
              <a:rPr dirty="0" sz="700" spc="5">
                <a:latin typeface="Arial"/>
                <a:cs typeface="Arial"/>
              </a:rPr>
              <a:t>B. </a:t>
            </a:r>
            <a:r>
              <a:rPr dirty="0" sz="700">
                <a:latin typeface="Arial"/>
                <a:cs typeface="Arial"/>
              </a:rPr>
              <a:t>Humulin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15">
                <a:latin typeface="Arial"/>
                <a:cs typeface="Arial"/>
              </a:rPr>
              <a:t>regular.	</a:t>
            </a: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NPL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insulin.	</a:t>
            </a:r>
            <a:r>
              <a:rPr dirty="0" sz="700" spc="-10">
                <a:latin typeface="Arial"/>
                <a:cs typeface="Arial"/>
              </a:rPr>
              <a:t>D. </a:t>
            </a:r>
            <a:r>
              <a:rPr dirty="0" sz="700" spc="-5">
                <a:latin typeface="Arial"/>
                <a:cs typeface="Arial"/>
              </a:rPr>
              <a:t>Insulin detemir.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750" spc="5" b="1">
                <a:latin typeface="Arial"/>
                <a:cs typeface="Arial"/>
              </a:rPr>
              <a:t>Q8: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15" b="1">
                <a:latin typeface="Arial"/>
                <a:cs typeface="Arial"/>
              </a:rPr>
              <a:t>preparation of </a:t>
            </a:r>
            <a:r>
              <a:rPr dirty="0" sz="750" b="1">
                <a:latin typeface="Arial"/>
                <a:cs typeface="Arial"/>
              </a:rPr>
              <a:t>insulin </a:t>
            </a:r>
            <a:r>
              <a:rPr dirty="0" sz="750" spc="10" b="1">
                <a:latin typeface="Arial"/>
                <a:cs typeface="Arial"/>
              </a:rPr>
              <a:t>should </a:t>
            </a:r>
            <a:r>
              <a:rPr dirty="0" sz="750" spc="15" b="1">
                <a:latin typeface="Arial"/>
                <a:cs typeface="Arial"/>
              </a:rPr>
              <a:t>not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20" b="1">
                <a:latin typeface="Arial"/>
                <a:cs typeface="Arial"/>
              </a:rPr>
              <a:t>mixed with other form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b="1">
                <a:latin typeface="Arial"/>
                <a:cs typeface="Arial"/>
              </a:rPr>
              <a:t>insulin in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25" b="1">
                <a:latin typeface="Arial"/>
                <a:cs typeface="Arial"/>
              </a:rPr>
              <a:t>same </a:t>
            </a:r>
            <a:r>
              <a:rPr dirty="0" sz="750" spc="5" b="1">
                <a:latin typeface="Arial"/>
                <a:cs typeface="Arial"/>
              </a:rPr>
              <a:t>syringes</a:t>
            </a:r>
            <a:r>
              <a:rPr dirty="0" sz="750" spc="8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944880" algn="l"/>
                <a:tab pos="1943735" algn="l"/>
                <a:tab pos="2840355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aspart.	</a:t>
            </a:r>
            <a:r>
              <a:rPr dirty="0" sz="700" spc="5">
                <a:latin typeface="Arial"/>
                <a:cs typeface="Arial"/>
              </a:rPr>
              <a:t>B. </a:t>
            </a:r>
            <a:r>
              <a:rPr dirty="0" sz="700" spc="-5">
                <a:latin typeface="Arial"/>
                <a:cs typeface="Arial"/>
              </a:rPr>
              <a:t>Insulin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glargine.	</a:t>
            </a: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NPH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insulin.	</a:t>
            </a:r>
            <a:r>
              <a:rPr dirty="0" sz="700" spc="-10">
                <a:latin typeface="Arial"/>
                <a:cs typeface="Arial"/>
              </a:rPr>
              <a:t>D. Regular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Q9: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15" b="1">
                <a:latin typeface="Arial"/>
                <a:cs typeface="Arial"/>
              </a:rPr>
              <a:t>preparation of </a:t>
            </a:r>
            <a:r>
              <a:rPr dirty="0" sz="750" b="1">
                <a:latin typeface="Arial"/>
                <a:cs typeface="Arial"/>
              </a:rPr>
              <a:t>insulin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5" b="1">
                <a:latin typeface="Arial"/>
                <a:cs typeface="Arial"/>
              </a:rPr>
              <a:t>recommended </a:t>
            </a:r>
            <a:r>
              <a:rPr dirty="0" sz="750" spc="20" b="1">
                <a:latin typeface="Arial"/>
                <a:cs typeface="Arial"/>
              </a:rPr>
              <a:t>to reduce the </a:t>
            </a:r>
            <a:r>
              <a:rPr dirty="0" sz="750" spc="15" b="1">
                <a:latin typeface="Arial"/>
                <a:cs typeface="Arial"/>
              </a:rPr>
              <a:t>incidence of nocturnal</a:t>
            </a:r>
            <a:r>
              <a:rPr dirty="0" sz="750" spc="100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hypoglycemia</a:t>
            </a:r>
            <a:endParaRPr sz="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57187" y="4883210"/>
            <a:ext cx="188976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20" b="1">
                <a:latin typeface="Arial"/>
                <a:cs typeface="Arial"/>
              </a:rPr>
              <a:t>and </a:t>
            </a:r>
            <a:r>
              <a:rPr dirty="0" sz="750" spc="15" b="1">
                <a:latin typeface="Arial"/>
                <a:cs typeface="Arial"/>
              </a:rPr>
              <a:t>maintain </a:t>
            </a:r>
            <a:r>
              <a:rPr dirty="0" sz="750" spc="30" b="1">
                <a:latin typeface="Arial"/>
                <a:cs typeface="Arial"/>
              </a:rPr>
              <a:t>a </a:t>
            </a:r>
            <a:r>
              <a:rPr dirty="0" sz="750" spc="15" b="1">
                <a:latin typeface="Arial"/>
                <a:cs typeface="Arial"/>
              </a:rPr>
              <a:t>baseline </a:t>
            </a:r>
            <a:r>
              <a:rPr dirty="0" sz="750" b="1">
                <a:latin typeface="Arial"/>
                <a:cs typeface="Arial"/>
              </a:rPr>
              <a:t>insulin</a:t>
            </a:r>
            <a:r>
              <a:rPr dirty="0" sz="750" spc="-60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thereby</a:t>
            </a:r>
            <a:endParaRPr sz="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57187" y="5003397"/>
            <a:ext cx="162369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95350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aspart.	</a:t>
            </a:r>
            <a:r>
              <a:rPr dirty="0" sz="700" spc="5">
                <a:latin typeface="Arial"/>
                <a:cs typeface="Arial"/>
              </a:rPr>
              <a:t>B. </a:t>
            </a:r>
            <a:r>
              <a:rPr dirty="0" sz="700" spc="-5">
                <a:latin typeface="Arial"/>
                <a:cs typeface="Arial"/>
              </a:rPr>
              <a:t>Insulin</a:t>
            </a:r>
            <a:r>
              <a:rPr dirty="0" sz="700" spc="-7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glargine.</a:t>
            </a:r>
            <a:endParaRPr sz="7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34011" y="4883210"/>
            <a:ext cx="1695450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42545">
              <a:lnSpc>
                <a:spcPct val="100000"/>
              </a:lnSpc>
              <a:spcBef>
                <a:spcPts val="10"/>
              </a:spcBef>
              <a:tabLst>
                <a:tab pos="963294" algn="l"/>
              </a:tabLst>
            </a:pPr>
            <a:r>
              <a:rPr dirty="0" sz="700">
                <a:latin typeface="Arial"/>
                <a:cs typeface="Arial"/>
              </a:rPr>
              <a:t>C. </a:t>
            </a:r>
            <a:r>
              <a:rPr dirty="0" sz="700" spc="-5">
                <a:latin typeface="Arial"/>
                <a:cs typeface="Arial"/>
              </a:rPr>
              <a:t>NPH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insulin.	</a:t>
            </a:r>
            <a:r>
              <a:rPr dirty="0" sz="700" spc="-10">
                <a:latin typeface="Arial"/>
                <a:cs typeface="Arial"/>
              </a:rPr>
              <a:t>D. Regular</a:t>
            </a:r>
            <a:r>
              <a:rPr dirty="0" sz="700" spc="-1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57187" y="5218186"/>
            <a:ext cx="4613275" cy="28003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750" spc="5" b="1">
                <a:latin typeface="Arial"/>
                <a:cs typeface="Arial"/>
              </a:rPr>
              <a:t>Q10: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15" b="1">
                <a:latin typeface="Arial"/>
                <a:cs typeface="Arial"/>
              </a:rPr>
              <a:t>preparation of </a:t>
            </a:r>
            <a:r>
              <a:rPr dirty="0" sz="750" b="1">
                <a:latin typeface="Arial"/>
                <a:cs typeface="Arial"/>
              </a:rPr>
              <a:t>insulin </a:t>
            </a:r>
            <a:r>
              <a:rPr dirty="0" sz="750" spc="15" b="1">
                <a:latin typeface="Arial"/>
                <a:cs typeface="Arial"/>
              </a:rPr>
              <a:t>has </a:t>
            </a:r>
            <a:r>
              <a:rPr dirty="0" sz="750" spc="20" b="1">
                <a:latin typeface="Arial"/>
                <a:cs typeface="Arial"/>
              </a:rPr>
              <a:t>lowest </a:t>
            </a:r>
            <a:r>
              <a:rPr dirty="0" sz="750" spc="10" b="1">
                <a:latin typeface="Arial"/>
                <a:cs typeface="Arial"/>
              </a:rPr>
              <a:t>risk </a:t>
            </a: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15" b="1">
                <a:latin typeface="Arial"/>
                <a:cs typeface="Arial"/>
              </a:rPr>
              <a:t>develop hypoglycemia</a:t>
            </a:r>
            <a:r>
              <a:rPr dirty="0" sz="750" spc="7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057275" algn="l"/>
                <a:tab pos="2235200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glargine.	</a:t>
            </a: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Humulin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Lente.	</a:t>
            </a:r>
            <a:r>
              <a:rPr dirty="0" sz="700">
                <a:latin typeface="Arial"/>
                <a:cs typeface="Arial"/>
              </a:rPr>
              <a:t>C. </a:t>
            </a:r>
            <a:r>
              <a:rPr dirty="0" sz="700" spc="-5">
                <a:latin typeface="Arial"/>
                <a:cs typeface="Arial"/>
              </a:rPr>
              <a:t>NPH</a:t>
            </a:r>
            <a:r>
              <a:rPr dirty="0" sz="700" spc="-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750731" y="5614080"/>
            <a:ext cx="2019935" cy="119380"/>
          </a:xfrm>
          <a:custGeom>
            <a:avLst/>
            <a:gdLst/>
            <a:ahLst/>
            <a:cxnLst/>
            <a:rect l="l" t="t" r="r" b="b"/>
            <a:pathLst>
              <a:path w="2019935" h="119379">
                <a:moveTo>
                  <a:pt x="0" y="119055"/>
                </a:moveTo>
                <a:lnTo>
                  <a:pt x="2019452" y="119055"/>
                </a:lnTo>
                <a:lnTo>
                  <a:pt x="2019452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5960732" y="5614080"/>
            <a:ext cx="229235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40" b="1">
                <a:latin typeface="Arial"/>
                <a:cs typeface="Arial"/>
              </a:rPr>
              <a:t>How</a:t>
            </a:r>
            <a:endParaRPr sz="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92139" y="5598886"/>
            <a:ext cx="37909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25" b="1">
                <a:latin typeface="Arial"/>
                <a:cs typeface="Arial"/>
              </a:rPr>
              <a:t>can</a:t>
            </a:r>
            <a:r>
              <a:rPr dirty="0" sz="750" spc="-55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the</a:t>
            </a:r>
            <a:endParaRPr sz="7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57187" y="5598886"/>
            <a:ext cx="4988560" cy="61722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75"/>
              </a:spcBef>
            </a:pPr>
            <a:r>
              <a:rPr dirty="0" sz="750" spc="5" b="1">
                <a:latin typeface="Arial"/>
                <a:cs typeface="Arial"/>
              </a:rPr>
              <a:t>Q11: </a:t>
            </a:r>
            <a:r>
              <a:rPr dirty="0" sz="750" spc="20" b="1">
                <a:latin typeface="Arial"/>
                <a:cs typeface="Arial"/>
              </a:rPr>
              <a:t>Diabetic patient </a:t>
            </a:r>
            <a:r>
              <a:rPr dirty="0" sz="750" spc="25" b="1">
                <a:latin typeface="Arial"/>
                <a:cs typeface="Arial"/>
              </a:rPr>
              <a:t>who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10" b="1">
                <a:latin typeface="Arial"/>
                <a:cs typeface="Arial"/>
              </a:rPr>
              <a:t>going </a:t>
            </a: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15" b="1">
                <a:latin typeface="Arial"/>
                <a:cs typeface="Arial"/>
              </a:rPr>
              <a:t>increase </a:t>
            </a:r>
            <a:r>
              <a:rPr dirty="0" sz="750" b="1">
                <a:latin typeface="Arial"/>
                <a:cs typeface="Arial"/>
              </a:rPr>
              <a:t>his </a:t>
            </a:r>
            <a:r>
              <a:rPr dirty="0" sz="750" spc="10" b="1">
                <a:latin typeface="Arial"/>
                <a:cs typeface="Arial"/>
              </a:rPr>
              <a:t>physical activity </a:t>
            </a:r>
            <a:r>
              <a:rPr dirty="0" sz="750" spc="20" b="1">
                <a:latin typeface="Arial"/>
                <a:cs typeface="Arial"/>
              </a:rPr>
              <a:t>and </a:t>
            </a:r>
            <a:r>
              <a:rPr dirty="0" sz="750" spc="15" b="1">
                <a:latin typeface="Arial"/>
                <a:cs typeface="Arial"/>
              </a:rPr>
              <a:t>exercise </a:t>
            </a: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5" b="1">
                <a:latin typeface="Arial"/>
                <a:cs typeface="Arial"/>
              </a:rPr>
              <a:t>loss </a:t>
            </a:r>
            <a:r>
              <a:rPr dirty="0" sz="750" spc="25" b="1">
                <a:latin typeface="Arial"/>
                <a:cs typeface="Arial"/>
              </a:rPr>
              <a:t>some </a:t>
            </a:r>
            <a:r>
              <a:rPr dirty="0" sz="750" spc="15" b="1">
                <a:latin typeface="Arial"/>
                <a:cs typeface="Arial"/>
              </a:rPr>
              <a:t>kilograms.  </a:t>
            </a:r>
            <a:r>
              <a:rPr dirty="0" sz="750" spc="20" b="1">
                <a:latin typeface="Arial"/>
                <a:cs typeface="Arial"/>
              </a:rPr>
              <a:t>doctor </a:t>
            </a:r>
            <a:r>
              <a:rPr dirty="0" sz="750" spc="15" b="1">
                <a:latin typeface="Arial"/>
                <a:cs typeface="Arial"/>
              </a:rPr>
              <a:t>adjust </a:t>
            </a:r>
            <a:r>
              <a:rPr dirty="0" sz="750" b="1">
                <a:latin typeface="Arial"/>
                <a:cs typeface="Arial"/>
              </a:rPr>
              <a:t>his insulin </a:t>
            </a:r>
            <a:r>
              <a:rPr dirty="0" sz="750" spc="20" b="1">
                <a:latin typeface="Arial"/>
                <a:cs typeface="Arial"/>
              </a:rPr>
              <a:t>dose </a:t>
            </a:r>
            <a:r>
              <a:rPr dirty="0" sz="750" spc="15" b="1">
                <a:latin typeface="Arial"/>
                <a:cs typeface="Arial"/>
              </a:rPr>
              <a:t>according </a:t>
            </a:r>
            <a:r>
              <a:rPr dirty="0" sz="750" spc="20" b="1">
                <a:latin typeface="Arial"/>
                <a:cs typeface="Arial"/>
              </a:rPr>
              <a:t>to that</a:t>
            </a:r>
            <a:r>
              <a:rPr dirty="0" sz="750" spc="-1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1137285" algn="l"/>
              </a:tabLst>
            </a:pPr>
            <a:r>
              <a:rPr dirty="0" sz="700" spc="-10">
                <a:latin typeface="Arial"/>
                <a:cs typeface="Arial"/>
              </a:rPr>
              <a:t>A. </a:t>
            </a:r>
            <a:r>
              <a:rPr dirty="0" sz="700" spc="5">
                <a:latin typeface="Arial"/>
                <a:cs typeface="Arial"/>
              </a:rPr>
              <a:t>By doubling</a:t>
            </a:r>
            <a:r>
              <a:rPr dirty="0" sz="700" spc="1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the</a:t>
            </a:r>
            <a:r>
              <a:rPr dirty="0" sz="700" spc="5">
                <a:latin typeface="Arial"/>
                <a:cs typeface="Arial"/>
              </a:rPr>
              <a:t> dose.	B. </a:t>
            </a:r>
            <a:r>
              <a:rPr dirty="0" sz="700" spc="10">
                <a:latin typeface="Arial"/>
                <a:cs typeface="Arial"/>
              </a:rPr>
              <a:t>by </a:t>
            </a:r>
            <a:r>
              <a:rPr dirty="0" sz="700">
                <a:latin typeface="Arial"/>
                <a:cs typeface="Arial"/>
              </a:rPr>
              <a:t>reducing the </a:t>
            </a:r>
            <a:r>
              <a:rPr dirty="0" sz="700" spc="5">
                <a:latin typeface="Arial"/>
                <a:cs typeface="Arial"/>
              </a:rPr>
              <a:t>dose. </a:t>
            </a:r>
            <a:r>
              <a:rPr dirty="0" sz="700">
                <a:latin typeface="Arial"/>
                <a:cs typeface="Arial"/>
              </a:rPr>
              <a:t>C. </a:t>
            </a:r>
            <a:r>
              <a:rPr dirty="0" sz="700" spc="10">
                <a:latin typeface="Arial"/>
                <a:cs typeface="Arial"/>
              </a:rPr>
              <a:t>by </a:t>
            </a:r>
            <a:r>
              <a:rPr dirty="0" sz="700" spc="5">
                <a:latin typeface="Arial"/>
                <a:cs typeface="Arial"/>
              </a:rPr>
              <a:t>adding </a:t>
            </a:r>
            <a:r>
              <a:rPr dirty="0" sz="700" spc="-5">
                <a:latin typeface="Arial"/>
                <a:cs typeface="Arial"/>
              </a:rPr>
              <a:t>one </a:t>
            </a:r>
            <a:r>
              <a:rPr dirty="0" sz="700" spc="10">
                <a:latin typeface="Arial"/>
                <a:cs typeface="Arial"/>
              </a:rPr>
              <a:t>of </a:t>
            </a:r>
            <a:r>
              <a:rPr dirty="0" sz="700" spc="-5">
                <a:latin typeface="Arial"/>
                <a:cs typeface="Arial"/>
              </a:rPr>
              <a:t>oral </a:t>
            </a:r>
            <a:r>
              <a:rPr dirty="0" sz="700" spc="5">
                <a:latin typeface="Arial"/>
                <a:cs typeface="Arial"/>
              </a:rPr>
              <a:t>hypoglycemic</a:t>
            </a:r>
            <a:r>
              <a:rPr dirty="0" sz="700" spc="-8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drugs.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Q12: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15" b="1">
                <a:latin typeface="Arial"/>
                <a:cs typeface="Arial"/>
              </a:rPr>
              <a:t>preparation of </a:t>
            </a:r>
            <a:r>
              <a:rPr dirty="0" sz="750" b="1">
                <a:latin typeface="Arial"/>
                <a:cs typeface="Arial"/>
              </a:rPr>
              <a:t>insulin </a:t>
            </a:r>
            <a:r>
              <a:rPr dirty="0" sz="750" spc="25" b="1">
                <a:latin typeface="Arial"/>
                <a:cs typeface="Arial"/>
              </a:rPr>
              <a:t>can be </a:t>
            </a:r>
            <a:r>
              <a:rPr dirty="0" sz="750" spc="15" b="1">
                <a:latin typeface="Arial"/>
                <a:cs typeface="Arial"/>
              </a:rPr>
              <a:t>used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25" b="1">
                <a:latin typeface="Arial"/>
                <a:cs typeface="Arial"/>
              </a:rPr>
              <a:t>case </a:t>
            </a:r>
            <a:r>
              <a:rPr dirty="0" sz="750" spc="15" b="1">
                <a:latin typeface="Arial"/>
                <a:cs typeface="Arial"/>
              </a:rPr>
              <a:t>of ketoacidosis</a:t>
            </a:r>
            <a:r>
              <a:rPr dirty="0" sz="750" spc="-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57187" y="6190846"/>
            <a:ext cx="332549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95350" algn="l"/>
                <a:tab pos="1797050" algn="l"/>
                <a:tab pos="2773680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aspart.	</a:t>
            </a:r>
            <a:r>
              <a:rPr dirty="0" sz="700" spc="5">
                <a:latin typeface="Arial"/>
                <a:cs typeface="Arial"/>
              </a:rPr>
              <a:t>B. </a:t>
            </a:r>
            <a:r>
              <a:rPr dirty="0" sz="700" spc="-5">
                <a:latin typeface="Arial"/>
                <a:cs typeface="Arial"/>
              </a:rPr>
              <a:t>Insulin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lispro.	C.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Humulin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15">
                <a:latin typeface="Arial"/>
                <a:cs typeface="Arial"/>
              </a:rPr>
              <a:t>regular.	</a:t>
            </a:r>
            <a:r>
              <a:rPr dirty="0" sz="700" spc="-10">
                <a:latin typeface="Arial"/>
                <a:cs typeface="Arial"/>
              </a:rPr>
              <a:t>D. </a:t>
            </a:r>
            <a:r>
              <a:rPr dirty="0" sz="700" spc="-5">
                <a:latin typeface="Arial"/>
                <a:cs typeface="Arial"/>
              </a:rPr>
              <a:t>all </a:t>
            </a:r>
            <a:r>
              <a:rPr dirty="0" sz="700" spc="10">
                <a:latin typeface="Arial"/>
                <a:cs typeface="Arial"/>
              </a:rPr>
              <a:t>of</a:t>
            </a:r>
            <a:r>
              <a:rPr dirty="0" sz="700" spc="-8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them.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" y="1273588"/>
            <a:ext cx="5915050" cy="15093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837409" y="1981424"/>
            <a:ext cx="4209415" cy="292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1750" spc="-145" b="1">
                <a:solidFill>
                  <a:srgbClr val="3498DB"/>
                </a:solidFill>
                <a:uFill>
                  <a:solidFill>
                    <a:srgbClr val="3498DB"/>
                  </a:solidFill>
                </a:uFill>
                <a:latin typeface="Arial"/>
                <a:cs typeface="Arial"/>
              </a:rPr>
              <a:t>Summary </a:t>
            </a:r>
            <a:r>
              <a:rPr dirty="0" u="heavy" sz="1750" spc="-55" b="1">
                <a:solidFill>
                  <a:srgbClr val="3498DB"/>
                </a:solidFill>
                <a:uFill>
                  <a:solidFill>
                    <a:srgbClr val="3498DB"/>
                  </a:solidFill>
                </a:uFill>
                <a:latin typeface="Arial"/>
                <a:cs typeface="Arial"/>
              </a:rPr>
              <a:t>of </a:t>
            </a:r>
            <a:r>
              <a:rPr dirty="0" u="heavy" sz="1750" spc="-114" b="1">
                <a:solidFill>
                  <a:srgbClr val="3498DB"/>
                </a:solidFill>
                <a:uFill>
                  <a:solidFill>
                    <a:srgbClr val="3498DB"/>
                  </a:solidFill>
                </a:uFill>
                <a:latin typeface="Arial"/>
                <a:cs typeface="Arial"/>
              </a:rPr>
              <a:t>(Ketoacidosis </a:t>
            </a:r>
            <a:r>
              <a:rPr dirty="0" u="heavy" sz="1750" spc="254" b="1">
                <a:solidFill>
                  <a:srgbClr val="3498DB"/>
                </a:solidFill>
                <a:uFill>
                  <a:solidFill>
                    <a:srgbClr val="3498DB"/>
                  </a:solidFill>
                </a:uFill>
                <a:latin typeface="Arial"/>
                <a:cs typeface="Arial"/>
              </a:rPr>
              <a:t>&amp;</a:t>
            </a:r>
            <a:r>
              <a:rPr dirty="0" u="heavy" sz="1750" spc="-204" b="1">
                <a:solidFill>
                  <a:srgbClr val="3498DB"/>
                </a:solidFill>
                <a:uFill>
                  <a:solidFill>
                    <a:srgbClr val="3498DB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750" spc="-114" b="1">
                <a:solidFill>
                  <a:srgbClr val="3498DB"/>
                </a:solidFill>
                <a:uFill>
                  <a:solidFill>
                    <a:srgbClr val="3498DB"/>
                  </a:solidFill>
                </a:uFill>
                <a:latin typeface="Arial"/>
                <a:cs typeface="Arial"/>
              </a:rPr>
              <a:t>Hypoglycemia)</a:t>
            </a:r>
            <a:r>
              <a:rPr dirty="0" u="heavy" sz="1750" spc="-75" b="1">
                <a:solidFill>
                  <a:srgbClr val="3498DB"/>
                </a:solidFill>
                <a:uFill>
                  <a:solidFill>
                    <a:srgbClr val="3498DB"/>
                  </a:solidFill>
                </a:uFill>
                <a:latin typeface="Arial"/>
                <a:cs typeface="Arial"/>
              </a:rPr>
              <a:t> </a:t>
            </a:r>
            <a:endParaRPr sz="17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54172" y="3178594"/>
            <a:ext cx="5992727" cy="25635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824733" y="7478541"/>
            <a:ext cx="607060" cy="119380"/>
          </a:xfrm>
          <a:custGeom>
            <a:avLst/>
            <a:gdLst/>
            <a:ahLst/>
            <a:cxnLst/>
            <a:rect l="l" t="t" r="r" b="b"/>
            <a:pathLst>
              <a:path w="607060" h="119379">
                <a:moveTo>
                  <a:pt x="0" y="119055"/>
                </a:moveTo>
                <a:lnTo>
                  <a:pt x="606764" y="119055"/>
                </a:lnTo>
                <a:lnTo>
                  <a:pt x="606764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228221" y="7600487"/>
            <a:ext cx="793750" cy="119380"/>
          </a:xfrm>
          <a:custGeom>
            <a:avLst/>
            <a:gdLst/>
            <a:ahLst/>
            <a:cxnLst/>
            <a:rect l="l" t="t" r="r" b="b"/>
            <a:pathLst>
              <a:path w="793750" h="119379">
                <a:moveTo>
                  <a:pt x="0" y="119055"/>
                </a:moveTo>
                <a:lnTo>
                  <a:pt x="793537" y="119055"/>
                </a:lnTo>
                <a:lnTo>
                  <a:pt x="793537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69887" y="8072258"/>
            <a:ext cx="2494915" cy="103505"/>
          </a:xfrm>
          <a:custGeom>
            <a:avLst/>
            <a:gdLst/>
            <a:ahLst/>
            <a:cxnLst/>
            <a:rect l="l" t="t" r="r" b="b"/>
            <a:pathLst>
              <a:path w="2494915" h="103504">
                <a:moveTo>
                  <a:pt x="0" y="103430"/>
                </a:moveTo>
                <a:lnTo>
                  <a:pt x="2494394" y="103430"/>
                </a:lnTo>
                <a:lnTo>
                  <a:pt x="2494394" y="0"/>
                </a:lnTo>
                <a:lnTo>
                  <a:pt x="0" y="0"/>
                </a:lnTo>
                <a:lnTo>
                  <a:pt x="0" y="103430"/>
                </a:lnTo>
                <a:close/>
              </a:path>
            </a:pathLst>
          </a:custGeom>
          <a:solidFill>
            <a:srgbClr val="19B092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57187" y="6064058"/>
            <a:ext cx="5810885" cy="222948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Q1: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15" b="1">
                <a:latin typeface="Arial"/>
                <a:cs typeface="Arial"/>
              </a:rPr>
              <a:t>considered as </a:t>
            </a:r>
            <a:r>
              <a:rPr dirty="0" sz="750" spc="5" b="1">
                <a:latin typeface="Arial"/>
                <a:cs typeface="Arial"/>
              </a:rPr>
              <a:t>initial </a:t>
            </a:r>
            <a:r>
              <a:rPr dirty="0" sz="750" spc="20" b="1">
                <a:latin typeface="Arial"/>
                <a:cs typeface="Arial"/>
              </a:rPr>
              <a:t>step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25" b="1">
                <a:latin typeface="Arial"/>
                <a:cs typeface="Arial"/>
              </a:rPr>
              <a:t>treatment </a:t>
            </a:r>
            <a:r>
              <a:rPr dirty="0" sz="750" spc="15" b="1">
                <a:latin typeface="Arial"/>
                <a:cs typeface="Arial"/>
              </a:rPr>
              <a:t>of ketoacidosis</a:t>
            </a:r>
            <a:r>
              <a:rPr dirty="0" sz="750" spc="-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700" spc="-10">
                <a:latin typeface="Arial"/>
                <a:cs typeface="Arial"/>
              </a:rPr>
              <a:t>A. </a:t>
            </a:r>
            <a:r>
              <a:rPr dirty="0" sz="700" spc="15">
                <a:latin typeface="Arial"/>
                <a:cs typeface="Arial"/>
              </a:rPr>
              <a:t>0.9% </a:t>
            </a:r>
            <a:r>
              <a:rPr dirty="0" sz="700" spc="5">
                <a:latin typeface="Arial"/>
                <a:cs typeface="Arial"/>
              </a:rPr>
              <a:t>sodium chloride. B. </a:t>
            </a:r>
            <a:r>
              <a:rPr dirty="0" sz="700" spc="-10">
                <a:latin typeface="Arial"/>
                <a:cs typeface="Arial"/>
              </a:rPr>
              <a:t>Regular </a:t>
            </a:r>
            <a:r>
              <a:rPr dirty="0" sz="700" spc="-5">
                <a:latin typeface="Arial"/>
                <a:cs typeface="Arial"/>
              </a:rPr>
              <a:t>insulin. </a:t>
            </a:r>
            <a:r>
              <a:rPr dirty="0" sz="700">
                <a:latin typeface="Arial"/>
                <a:cs typeface="Arial"/>
              </a:rPr>
              <a:t>C. Potassium replacement. </a:t>
            </a:r>
            <a:r>
              <a:rPr dirty="0" sz="700" spc="-10">
                <a:latin typeface="Arial"/>
                <a:cs typeface="Arial"/>
              </a:rPr>
              <a:t>D. </a:t>
            </a:r>
            <a:r>
              <a:rPr dirty="0" sz="700" spc="5">
                <a:latin typeface="Arial"/>
                <a:cs typeface="Arial"/>
              </a:rPr>
              <a:t>sodium</a:t>
            </a:r>
            <a:r>
              <a:rPr dirty="0" sz="700" spc="-4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bicarbonate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Q2: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15" b="1">
                <a:latin typeface="Arial"/>
                <a:cs typeface="Arial"/>
              </a:rPr>
              <a:t>steps </a:t>
            </a:r>
            <a:r>
              <a:rPr dirty="0" sz="750" spc="25" b="1">
                <a:latin typeface="Arial"/>
                <a:cs typeface="Arial"/>
              </a:rPr>
              <a:t>can be </a:t>
            </a:r>
            <a:r>
              <a:rPr dirty="0" sz="750" spc="15" b="1">
                <a:latin typeface="Arial"/>
                <a:cs typeface="Arial"/>
              </a:rPr>
              <a:t>skipped </a:t>
            </a:r>
            <a:r>
              <a:rPr dirty="0" sz="750" spc="20" b="1">
                <a:latin typeface="Arial"/>
                <a:cs typeface="Arial"/>
              </a:rPr>
              <a:t>sometimes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25" b="1">
                <a:latin typeface="Arial"/>
                <a:cs typeface="Arial"/>
              </a:rPr>
              <a:t>case </a:t>
            </a:r>
            <a:r>
              <a:rPr dirty="0" sz="750" spc="15" b="1">
                <a:latin typeface="Arial"/>
                <a:cs typeface="Arial"/>
              </a:rPr>
              <a:t>of ketoacidosis </a:t>
            </a:r>
            <a:r>
              <a:rPr dirty="0" sz="750" spc="25" b="1">
                <a:latin typeface="Arial"/>
                <a:cs typeface="Arial"/>
              </a:rPr>
              <a:t>management</a:t>
            </a:r>
            <a:r>
              <a:rPr dirty="0" sz="750" spc="-25" b="1">
                <a:latin typeface="Arial"/>
                <a:cs typeface="Arial"/>
              </a:rPr>
              <a:t> 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700" spc="-10">
                <a:latin typeface="Arial"/>
                <a:cs typeface="Arial"/>
              </a:rPr>
              <a:t>A. </a:t>
            </a:r>
            <a:r>
              <a:rPr dirty="0" sz="700" spc="15">
                <a:latin typeface="Arial"/>
                <a:cs typeface="Arial"/>
              </a:rPr>
              <a:t>0.9% </a:t>
            </a:r>
            <a:r>
              <a:rPr dirty="0" sz="700" spc="5">
                <a:latin typeface="Arial"/>
                <a:cs typeface="Arial"/>
              </a:rPr>
              <a:t>sodium chloride. B. </a:t>
            </a:r>
            <a:r>
              <a:rPr dirty="0" sz="700" spc="-10">
                <a:latin typeface="Arial"/>
                <a:cs typeface="Arial"/>
              </a:rPr>
              <a:t>Regular </a:t>
            </a:r>
            <a:r>
              <a:rPr dirty="0" sz="700" spc="-5">
                <a:latin typeface="Arial"/>
                <a:cs typeface="Arial"/>
              </a:rPr>
              <a:t>insulin. </a:t>
            </a:r>
            <a:r>
              <a:rPr dirty="0" sz="700">
                <a:latin typeface="Arial"/>
                <a:cs typeface="Arial"/>
              </a:rPr>
              <a:t>C. Potassium replacement. </a:t>
            </a:r>
            <a:r>
              <a:rPr dirty="0" sz="700" spc="-10">
                <a:latin typeface="Arial"/>
                <a:cs typeface="Arial"/>
              </a:rPr>
              <a:t>D. </a:t>
            </a:r>
            <a:r>
              <a:rPr dirty="0" sz="700" spc="5">
                <a:latin typeface="Arial"/>
                <a:cs typeface="Arial"/>
              </a:rPr>
              <a:t>sodium</a:t>
            </a:r>
            <a:r>
              <a:rPr dirty="0" sz="700" spc="-4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bicarbonate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20" b="1">
                <a:latin typeface="Arial"/>
                <a:cs typeface="Arial"/>
              </a:rPr>
              <a:t>Q3 </a:t>
            </a:r>
            <a:r>
              <a:rPr dirty="0" sz="750" spc="-35" b="1">
                <a:latin typeface="Arial"/>
                <a:cs typeface="Arial"/>
              </a:rPr>
              <a:t>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15" b="1">
                <a:latin typeface="Arial"/>
                <a:cs typeface="Arial"/>
              </a:rPr>
              <a:t>preparation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0" b="1">
                <a:latin typeface="Arial"/>
                <a:cs typeface="Arial"/>
              </a:rPr>
              <a:t>commonly </a:t>
            </a:r>
            <a:r>
              <a:rPr dirty="0" sz="750" spc="15" b="1">
                <a:latin typeface="Arial"/>
                <a:cs typeface="Arial"/>
              </a:rPr>
              <a:t>use </a:t>
            </a:r>
            <a:r>
              <a:rPr dirty="0" sz="750" spc="20" b="1">
                <a:latin typeface="Arial"/>
                <a:cs typeface="Arial"/>
              </a:rPr>
              <a:t>to treat </a:t>
            </a:r>
            <a:r>
              <a:rPr dirty="0" sz="750" spc="15" b="1">
                <a:latin typeface="Arial"/>
                <a:cs typeface="Arial"/>
              </a:rPr>
              <a:t>ketoacidosis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10" b="1">
                <a:latin typeface="Arial"/>
                <a:cs typeface="Arial"/>
              </a:rPr>
              <a:t>clinical </a:t>
            </a:r>
            <a:r>
              <a:rPr dirty="0" sz="750" spc="20" b="1">
                <a:latin typeface="Arial"/>
                <a:cs typeface="Arial"/>
              </a:rPr>
              <a:t>practice</a:t>
            </a:r>
            <a:r>
              <a:rPr dirty="0" sz="750" spc="5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938530" algn="l"/>
                <a:tab pos="2009775" algn="l"/>
                <a:tab pos="3028950" algn="l"/>
              </a:tabLst>
            </a:pPr>
            <a:r>
              <a:rPr dirty="0" sz="700" spc="-10">
                <a:latin typeface="Arial"/>
                <a:cs typeface="Arial"/>
              </a:rPr>
              <a:t>A. </a:t>
            </a:r>
            <a:r>
              <a:rPr dirty="0" sz="700" spc="-20">
                <a:latin typeface="Arial"/>
                <a:cs typeface="Arial"/>
              </a:rPr>
              <a:t>I.V</a:t>
            </a:r>
            <a:r>
              <a:rPr dirty="0" sz="700" spc="2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lispro.	</a:t>
            </a:r>
            <a:r>
              <a:rPr dirty="0" sz="700" spc="5">
                <a:latin typeface="Arial"/>
                <a:cs typeface="Arial"/>
              </a:rPr>
              <a:t>B. </a:t>
            </a:r>
            <a:r>
              <a:rPr dirty="0" sz="700" spc="-5">
                <a:latin typeface="Arial"/>
                <a:cs typeface="Arial"/>
              </a:rPr>
              <a:t>S.C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glargine.	</a:t>
            </a:r>
            <a:r>
              <a:rPr dirty="0" sz="700">
                <a:latin typeface="Arial"/>
                <a:cs typeface="Arial"/>
              </a:rPr>
              <a:t>C. </a:t>
            </a:r>
            <a:r>
              <a:rPr dirty="0" sz="700" spc="-20">
                <a:latin typeface="Arial"/>
                <a:cs typeface="Arial"/>
              </a:rPr>
              <a:t>I.V</a:t>
            </a:r>
            <a:r>
              <a:rPr dirty="0" sz="700" spc="20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Regular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insulin.	</a:t>
            </a:r>
            <a:r>
              <a:rPr dirty="0" sz="700" spc="-10">
                <a:latin typeface="Arial"/>
                <a:cs typeface="Arial"/>
              </a:rPr>
              <a:t>D. </a:t>
            </a:r>
            <a:r>
              <a:rPr dirty="0" sz="700" spc="-20">
                <a:latin typeface="Arial"/>
                <a:cs typeface="Arial"/>
              </a:rPr>
              <a:t>I.V </a:t>
            </a:r>
            <a:r>
              <a:rPr dirty="0" sz="700" spc="-5">
                <a:latin typeface="Arial"/>
                <a:cs typeface="Arial"/>
              </a:rPr>
              <a:t>NPH</a:t>
            </a:r>
            <a:r>
              <a:rPr dirty="0" sz="700" spc="1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Q4: </a:t>
            </a:r>
            <a:r>
              <a:rPr dirty="0" sz="750" spc="15" b="1">
                <a:latin typeface="Arial"/>
                <a:cs typeface="Arial"/>
              </a:rPr>
              <a:t>In </a:t>
            </a:r>
            <a:r>
              <a:rPr dirty="0" sz="750" spc="20" b="1">
                <a:latin typeface="Arial"/>
                <a:cs typeface="Arial"/>
              </a:rPr>
              <a:t>which dose the </a:t>
            </a:r>
            <a:r>
              <a:rPr dirty="0" sz="750" spc="15" b="1">
                <a:latin typeface="Arial"/>
                <a:cs typeface="Arial"/>
              </a:rPr>
              <a:t>regular </a:t>
            </a:r>
            <a:r>
              <a:rPr dirty="0" sz="750" b="1">
                <a:latin typeface="Arial"/>
                <a:cs typeface="Arial"/>
              </a:rPr>
              <a:t>insulin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10" b="1">
                <a:latin typeface="Arial"/>
                <a:cs typeface="Arial"/>
              </a:rPr>
              <a:t>given intravenous </a:t>
            </a:r>
            <a:r>
              <a:rPr dirty="0" sz="750" spc="5" b="1">
                <a:latin typeface="Arial"/>
                <a:cs typeface="Arial"/>
              </a:rPr>
              <a:t>infusion</a:t>
            </a:r>
            <a:r>
              <a:rPr dirty="0" sz="75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758825" algn="l"/>
                <a:tab pos="1533525" algn="l"/>
                <a:tab pos="2336165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0.01</a:t>
            </a:r>
            <a:r>
              <a:rPr dirty="0" sz="700" spc="10">
                <a:latin typeface="Arial"/>
                <a:cs typeface="Arial"/>
              </a:rPr>
              <a:t> U/kg/h.	</a:t>
            </a: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0.05</a:t>
            </a:r>
            <a:r>
              <a:rPr dirty="0" sz="700" spc="10">
                <a:latin typeface="Arial"/>
                <a:cs typeface="Arial"/>
              </a:rPr>
              <a:t> U/kg/h.	</a:t>
            </a:r>
            <a:r>
              <a:rPr dirty="0" sz="700">
                <a:latin typeface="Arial"/>
                <a:cs typeface="Arial"/>
              </a:rPr>
              <a:t>C. 0.1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10">
                <a:latin typeface="Arial"/>
                <a:cs typeface="Arial"/>
              </a:rPr>
              <a:t>U/kg/h.	</a:t>
            </a:r>
            <a:r>
              <a:rPr dirty="0" sz="700" spc="-10">
                <a:latin typeface="Arial"/>
                <a:cs typeface="Arial"/>
              </a:rPr>
              <a:t>D. </a:t>
            </a:r>
            <a:r>
              <a:rPr dirty="0" sz="700">
                <a:latin typeface="Arial"/>
                <a:cs typeface="Arial"/>
              </a:rPr>
              <a:t>0.2 </a:t>
            </a:r>
            <a:r>
              <a:rPr dirty="0" sz="700" spc="10">
                <a:latin typeface="Arial"/>
                <a:cs typeface="Arial"/>
              </a:rPr>
              <a:t>U/kg/h.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00">
              <a:latin typeface="Times New Roman"/>
              <a:cs typeface="Times New Roman"/>
            </a:endParaRPr>
          </a:p>
          <a:p>
            <a:pPr marL="12700" marR="5080">
              <a:lnSpc>
                <a:spcPct val="106700"/>
              </a:lnSpc>
            </a:pPr>
            <a:r>
              <a:rPr dirty="0" sz="750" spc="5" b="1">
                <a:latin typeface="Arial"/>
                <a:cs typeface="Arial"/>
              </a:rPr>
              <a:t>Q5: </a:t>
            </a:r>
            <a:r>
              <a:rPr dirty="0" sz="750" spc="20" b="1">
                <a:latin typeface="Arial"/>
                <a:cs typeface="Arial"/>
              </a:rPr>
              <a:t>10 </a:t>
            </a:r>
            <a:r>
              <a:rPr dirty="0" sz="750" spc="15" b="1">
                <a:latin typeface="Arial"/>
                <a:cs typeface="Arial"/>
              </a:rPr>
              <a:t>years </a:t>
            </a:r>
            <a:r>
              <a:rPr dirty="0" sz="750" spc="10" b="1">
                <a:latin typeface="Arial"/>
                <a:cs typeface="Arial"/>
              </a:rPr>
              <a:t>old child </a:t>
            </a:r>
            <a:r>
              <a:rPr dirty="0" sz="750" spc="35" b="1">
                <a:latin typeface="Arial"/>
                <a:cs typeface="Arial"/>
              </a:rPr>
              <a:t>came </a:t>
            </a: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15" b="1">
                <a:latin typeface="Arial"/>
                <a:cs typeface="Arial"/>
              </a:rPr>
              <a:t>ER </a:t>
            </a:r>
            <a:r>
              <a:rPr dirty="0" sz="750" spc="20" b="1">
                <a:latin typeface="Arial"/>
                <a:cs typeface="Arial"/>
              </a:rPr>
              <a:t>with </a:t>
            </a:r>
            <a:r>
              <a:rPr dirty="0" sz="750" spc="5" b="1">
                <a:latin typeface="Arial"/>
                <a:cs typeface="Arial"/>
              </a:rPr>
              <a:t>fruity </a:t>
            </a:r>
            <a:r>
              <a:rPr dirty="0" sz="750" spc="15" b="1">
                <a:latin typeface="Arial"/>
                <a:cs typeface="Arial"/>
              </a:rPr>
              <a:t>breath, </a:t>
            </a:r>
            <a:r>
              <a:rPr dirty="0" sz="750" spc="20" b="1">
                <a:latin typeface="Arial"/>
                <a:cs typeface="Arial"/>
              </a:rPr>
              <a:t>he </a:t>
            </a:r>
            <a:r>
              <a:rPr dirty="0" sz="750" spc="30" b="1">
                <a:latin typeface="Arial"/>
                <a:cs typeface="Arial"/>
              </a:rPr>
              <a:t>was </a:t>
            </a:r>
            <a:r>
              <a:rPr dirty="0" sz="750" spc="20" b="1">
                <a:latin typeface="Arial"/>
                <a:cs typeface="Arial"/>
              </a:rPr>
              <a:t>with </a:t>
            </a:r>
            <a:r>
              <a:rPr dirty="0" sz="750" spc="15" b="1">
                <a:latin typeface="Arial"/>
                <a:cs typeface="Arial"/>
              </a:rPr>
              <a:t>hot </a:t>
            </a:r>
            <a:r>
              <a:rPr dirty="0" sz="750" spc="20" b="1">
                <a:latin typeface="Arial"/>
                <a:cs typeface="Arial"/>
              </a:rPr>
              <a:t>and </a:t>
            </a:r>
            <a:r>
              <a:rPr dirty="0" sz="750" spc="5" b="1">
                <a:latin typeface="Arial"/>
                <a:cs typeface="Arial"/>
              </a:rPr>
              <a:t>dry </a:t>
            </a:r>
            <a:r>
              <a:rPr dirty="0" sz="750" spc="10" b="1">
                <a:latin typeface="Arial"/>
                <a:cs typeface="Arial"/>
              </a:rPr>
              <a:t>skin, </a:t>
            </a:r>
            <a:r>
              <a:rPr dirty="0" sz="750" b="1">
                <a:latin typeface="Arial"/>
                <a:cs typeface="Arial"/>
              </a:rPr>
              <a:t>his </a:t>
            </a:r>
            <a:r>
              <a:rPr dirty="0" sz="750" spc="25" b="1">
                <a:latin typeface="Arial"/>
                <a:cs typeface="Arial"/>
              </a:rPr>
              <a:t>mother </a:t>
            </a:r>
            <a:r>
              <a:rPr dirty="0" sz="750" spc="10" b="1">
                <a:latin typeface="Arial"/>
                <a:cs typeface="Arial"/>
              </a:rPr>
              <a:t>said </a:t>
            </a:r>
            <a:r>
              <a:rPr dirty="0" sz="750" spc="20" b="1">
                <a:latin typeface="Arial"/>
                <a:cs typeface="Arial"/>
              </a:rPr>
              <a:t>that </a:t>
            </a:r>
            <a:r>
              <a:rPr dirty="0" sz="750" b="1">
                <a:latin typeface="Arial"/>
                <a:cs typeface="Arial"/>
              </a:rPr>
              <a:t>his </a:t>
            </a:r>
            <a:r>
              <a:rPr dirty="0" sz="750" spc="10" b="1">
                <a:latin typeface="Arial"/>
                <a:cs typeface="Arial"/>
              </a:rPr>
              <a:t>child </a:t>
            </a:r>
            <a:r>
              <a:rPr dirty="0" sz="750" spc="20" b="1">
                <a:latin typeface="Arial"/>
                <a:cs typeface="Arial"/>
              </a:rPr>
              <a:t>tend to </a:t>
            </a:r>
            <a:r>
              <a:rPr dirty="0" sz="750" spc="25" b="1">
                <a:latin typeface="Arial"/>
                <a:cs typeface="Arial"/>
              </a:rPr>
              <a:t>be  </a:t>
            </a:r>
            <a:r>
              <a:rPr dirty="0" sz="750" spc="5" b="1">
                <a:latin typeface="Arial"/>
                <a:cs typeface="Arial"/>
              </a:rPr>
              <a:t>thirsty all </a:t>
            </a:r>
            <a:r>
              <a:rPr dirty="0" sz="750" spc="20" b="1">
                <a:latin typeface="Arial"/>
                <a:cs typeface="Arial"/>
              </a:rPr>
              <a:t>the time. The biochemical </a:t>
            </a:r>
            <a:r>
              <a:rPr dirty="0" sz="750" spc="10" b="1">
                <a:latin typeface="Arial"/>
                <a:cs typeface="Arial"/>
              </a:rPr>
              <a:t>investigation </a:t>
            </a:r>
            <a:r>
              <a:rPr dirty="0" sz="750" spc="15" b="1">
                <a:latin typeface="Arial"/>
                <a:cs typeface="Arial"/>
              </a:rPr>
              <a:t>shows </a:t>
            </a:r>
            <a:r>
              <a:rPr dirty="0" sz="750" spc="5" b="1">
                <a:latin typeface="Arial"/>
                <a:cs typeface="Arial"/>
              </a:rPr>
              <a:t>(Blood </a:t>
            </a:r>
            <a:r>
              <a:rPr dirty="0" sz="750" spc="15" b="1">
                <a:latin typeface="Arial"/>
                <a:cs typeface="Arial"/>
              </a:rPr>
              <a:t>glucose </a:t>
            </a:r>
            <a:r>
              <a:rPr dirty="0" sz="750" spc="5" b="1">
                <a:latin typeface="Arial"/>
                <a:cs typeface="Arial"/>
              </a:rPr>
              <a:t>level </a:t>
            </a:r>
            <a:r>
              <a:rPr dirty="0" sz="750" spc="-35" b="1">
                <a:latin typeface="Arial"/>
                <a:cs typeface="Arial"/>
              </a:rPr>
              <a:t>: </a:t>
            </a:r>
            <a:r>
              <a:rPr dirty="0" sz="750" spc="20" b="1">
                <a:latin typeface="Arial"/>
                <a:cs typeface="Arial"/>
              </a:rPr>
              <a:t>267 </a:t>
            </a:r>
            <a:r>
              <a:rPr dirty="0" sz="750" spc="25" b="1">
                <a:latin typeface="Arial"/>
                <a:cs typeface="Arial"/>
              </a:rPr>
              <a:t>mg/dl, </a:t>
            </a:r>
            <a:r>
              <a:rPr dirty="0" sz="750" spc="10" b="1">
                <a:latin typeface="Arial"/>
                <a:cs typeface="Arial"/>
              </a:rPr>
              <a:t>Arterial </a:t>
            </a:r>
            <a:r>
              <a:rPr dirty="0" sz="750" spc="30" b="1">
                <a:latin typeface="Arial"/>
                <a:cs typeface="Arial"/>
              </a:rPr>
              <a:t>PH </a:t>
            </a:r>
            <a:r>
              <a:rPr dirty="0" sz="750" spc="-35" b="1">
                <a:latin typeface="Arial"/>
                <a:cs typeface="Arial"/>
              </a:rPr>
              <a:t>: </a:t>
            </a:r>
            <a:r>
              <a:rPr dirty="0" sz="750" spc="15" b="1">
                <a:latin typeface="Arial"/>
                <a:cs typeface="Arial"/>
              </a:rPr>
              <a:t>7.37, dehydration  </a:t>
            </a:r>
            <a:r>
              <a:rPr dirty="0" sz="750" spc="20" b="1">
                <a:latin typeface="Arial"/>
                <a:cs typeface="Arial"/>
              </a:rPr>
              <a:t>with </a:t>
            </a:r>
            <a:r>
              <a:rPr dirty="0" sz="750" spc="15" b="1">
                <a:latin typeface="Arial"/>
                <a:cs typeface="Arial"/>
              </a:rPr>
              <a:t>ketonuria) </a:t>
            </a:r>
            <a:r>
              <a:rPr dirty="0" sz="750" spc="10" b="1">
                <a:latin typeface="Arial"/>
                <a:cs typeface="Arial"/>
              </a:rPr>
              <a:t>. </a:t>
            </a:r>
            <a:r>
              <a:rPr dirty="0" sz="750" spc="40" b="1">
                <a:latin typeface="Arial"/>
                <a:cs typeface="Arial"/>
              </a:rPr>
              <a:t>How </a:t>
            </a:r>
            <a:r>
              <a:rPr dirty="0" sz="750" spc="25" b="1">
                <a:latin typeface="Arial"/>
                <a:cs typeface="Arial"/>
              </a:rPr>
              <a:t>can </a:t>
            </a:r>
            <a:r>
              <a:rPr dirty="0" sz="750" spc="45" b="1">
                <a:latin typeface="Arial"/>
                <a:cs typeface="Arial"/>
              </a:rPr>
              <a:t>we </a:t>
            </a:r>
            <a:r>
              <a:rPr dirty="0" sz="750" spc="25" b="1">
                <a:latin typeface="Arial"/>
                <a:cs typeface="Arial"/>
              </a:rPr>
              <a:t>mange </a:t>
            </a:r>
            <a:r>
              <a:rPr dirty="0" sz="750" b="1">
                <a:latin typeface="Arial"/>
                <a:cs typeface="Arial"/>
              </a:rPr>
              <a:t>his </a:t>
            </a:r>
            <a:r>
              <a:rPr dirty="0" sz="750" spc="25" b="1">
                <a:latin typeface="Arial"/>
                <a:cs typeface="Arial"/>
              </a:rPr>
              <a:t>case</a:t>
            </a:r>
            <a:r>
              <a:rPr dirty="0" sz="750" spc="-9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47320" indent="-107314">
              <a:lnSpc>
                <a:spcPct val="100000"/>
              </a:lnSpc>
              <a:spcBef>
                <a:spcPts val="110"/>
              </a:spcBef>
              <a:buAutoNum type="alphaUcPeriod"/>
              <a:tabLst>
                <a:tab pos="147955" algn="l"/>
              </a:tabLst>
            </a:pPr>
            <a:r>
              <a:rPr dirty="0" sz="700" spc="5">
                <a:latin typeface="Arial"/>
                <a:cs typeface="Arial"/>
              </a:rPr>
              <a:t>Isotonic </a:t>
            </a:r>
            <a:r>
              <a:rPr dirty="0" sz="700" spc="-5">
                <a:latin typeface="Arial"/>
                <a:cs typeface="Arial"/>
              </a:rPr>
              <a:t>saline </a:t>
            </a:r>
            <a:r>
              <a:rPr dirty="0" sz="700" spc="10">
                <a:latin typeface="Arial"/>
                <a:cs typeface="Arial"/>
              </a:rPr>
              <a:t>+ </a:t>
            </a:r>
            <a:r>
              <a:rPr dirty="0" sz="700">
                <a:latin typeface="Arial"/>
                <a:cs typeface="Arial"/>
              </a:rPr>
              <a:t>Humulin </a:t>
            </a:r>
            <a:r>
              <a:rPr dirty="0" sz="700" spc="-5">
                <a:latin typeface="Arial"/>
                <a:cs typeface="Arial"/>
              </a:rPr>
              <a:t>regular </a:t>
            </a:r>
            <a:r>
              <a:rPr dirty="0" sz="700" spc="10">
                <a:latin typeface="Arial"/>
                <a:cs typeface="Arial"/>
              </a:rPr>
              <a:t>+ </a:t>
            </a:r>
            <a:r>
              <a:rPr dirty="0" sz="700">
                <a:latin typeface="Arial"/>
                <a:cs typeface="Arial"/>
              </a:rPr>
              <a:t>Potassium replacement </a:t>
            </a:r>
            <a:r>
              <a:rPr dirty="0" sz="700" spc="10">
                <a:latin typeface="Arial"/>
                <a:cs typeface="Arial"/>
              </a:rPr>
              <a:t>+ </a:t>
            </a:r>
            <a:r>
              <a:rPr dirty="0" sz="700" spc="5">
                <a:latin typeface="Arial"/>
                <a:cs typeface="Arial"/>
              </a:rPr>
              <a:t>Sodium</a:t>
            </a:r>
            <a:r>
              <a:rPr dirty="0" sz="700" spc="-7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bicarbonate.</a:t>
            </a:r>
            <a:endParaRPr sz="700">
              <a:latin typeface="Arial"/>
              <a:cs typeface="Arial"/>
            </a:endParaRPr>
          </a:p>
          <a:p>
            <a:pPr marL="122555" indent="-109855">
              <a:lnSpc>
                <a:spcPts val="835"/>
              </a:lnSpc>
              <a:spcBef>
                <a:spcPts val="20"/>
              </a:spcBef>
              <a:buAutoNum type="alphaUcPeriod"/>
              <a:tabLst>
                <a:tab pos="123189" algn="l"/>
              </a:tabLst>
            </a:pPr>
            <a:r>
              <a:rPr dirty="0" sz="700">
                <a:latin typeface="Arial"/>
                <a:cs typeface="Arial"/>
              </a:rPr>
              <a:t>0.9 </a:t>
            </a:r>
            <a:r>
              <a:rPr dirty="0" sz="700" spc="75">
                <a:latin typeface="Arial"/>
                <a:cs typeface="Arial"/>
              </a:rPr>
              <a:t>% </a:t>
            </a:r>
            <a:r>
              <a:rPr dirty="0" sz="700" spc="5">
                <a:latin typeface="Arial"/>
                <a:cs typeface="Arial"/>
              </a:rPr>
              <a:t>sodium chloride </a:t>
            </a:r>
            <a:r>
              <a:rPr dirty="0" sz="700" spc="10">
                <a:latin typeface="Arial"/>
                <a:cs typeface="Arial"/>
              </a:rPr>
              <a:t>+ </a:t>
            </a:r>
            <a:r>
              <a:rPr dirty="0" sz="700">
                <a:latin typeface="Arial"/>
                <a:cs typeface="Arial"/>
              </a:rPr>
              <a:t>Humulin </a:t>
            </a:r>
            <a:r>
              <a:rPr dirty="0" sz="700" spc="-5">
                <a:latin typeface="Arial"/>
                <a:cs typeface="Arial"/>
              </a:rPr>
              <a:t>Lente </a:t>
            </a:r>
            <a:r>
              <a:rPr dirty="0" sz="700" spc="10">
                <a:latin typeface="Arial"/>
                <a:cs typeface="Arial"/>
              </a:rPr>
              <a:t>+ </a:t>
            </a:r>
            <a:r>
              <a:rPr dirty="0" sz="700">
                <a:latin typeface="Arial"/>
                <a:cs typeface="Arial"/>
              </a:rPr>
              <a:t>Potassium replacement </a:t>
            </a:r>
            <a:r>
              <a:rPr dirty="0" sz="700" spc="10">
                <a:latin typeface="Arial"/>
                <a:cs typeface="Arial"/>
              </a:rPr>
              <a:t>+ </a:t>
            </a:r>
            <a:r>
              <a:rPr dirty="0" sz="700" spc="5">
                <a:latin typeface="Arial"/>
                <a:cs typeface="Arial"/>
              </a:rPr>
              <a:t>Sodium</a:t>
            </a:r>
            <a:r>
              <a:rPr dirty="0" sz="700" spc="3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bicarbonate.</a:t>
            </a:r>
            <a:endParaRPr sz="700">
              <a:latin typeface="Arial"/>
              <a:cs typeface="Arial"/>
            </a:endParaRPr>
          </a:p>
          <a:p>
            <a:pPr marL="125730" indent="-113030">
              <a:lnSpc>
                <a:spcPts val="835"/>
              </a:lnSpc>
              <a:buAutoNum type="alphaUcPeriod"/>
              <a:tabLst>
                <a:tab pos="126364" algn="l"/>
              </a:tabLst>
            </a:pPr>
            <a:r>
              <a:rPr dirty="0" sz="700" spc="5">
                <a:latin typeface="Arial"/>
                <a:cs typeface="Arial"/>
              </a:rPr>
              <a:t>Isotonic </a:t>
            </a:r>
            <a:r>
              <a:rPr dirty="0" sz="700" spc="-5">
                <a:latin typeface="Arial"/>
                <a:cs typeface="Arial"/>
              </a:rPr>
              <a:t>saline </a:t>
            </a:r>
            <a:r>
              <a:rPr dirty="0" sz="700" spc="10">
                <a:latin typeface="Arial"/>
                <a:cs typeface="Arial"/>
              </a:rPr>
              <a:t>+ </a:t>
            </a:r>
            <a:r>
              <a:rPr dirty="0" sz="700">
                <a:latin typeface="Arial"/>
                <a:cs typeface="Arial"/>
              </a:rPr>
              <a:t>Humulin </a:t>
            </a:r>
            <a:r>
              <a:rPr dirty="0" sz="700" spc="-5">
                <a:latin typeface="Arial"/>
                <a:cs typeface="Arial"/>
              </a:rPr>
              <a:t>regular </a:t>
            </a:r>
            <a:r>
              <a:rPr dirty="0" sz="700" spc="10">
                <a:latin typeface="Arial"/>
                <a:cs typeface="Arial"/>
              </a:rPr>
              <a:t>+ </a:t>
            </a:r>
            <a:r>
              <a:rPr dirty="0" sz="700">
                <a:latin typeface="Arial"/>
                <a:cs typeface="Arial"/>
              </a:rPr>
              <a:t>Potassium</a:t>
            </a:r>
            <a:r>
              <a:rPr dirty="0" sz="700" spc="-5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replacement.</a:t>
            </a:r>
            <a:endParaRPr sz="700">
              <a:latin typeface="Arial"/>
              <a:cs typeface="Arial"/>
            </a:endParaRPr>
          </a:p>
          <a:p>
            <a:pPr marL="124460" indent="-111760">
              <a:lnSpc>
                <a:spcPts val="835"/>
              </a:lnSpc>
              <a:buAutoNum type="alphaUcPeriod"/>
              <a:tabLst>
                <a:tab pos="125095" algn="l"/>
              </a:tabLst>
            </a:pPr>
            <a:r>
              <a:rPr dirty="0" sz="700">
                <a:latin typeface="Arial"/>
                <a:cs typeface="Arial"/>
              </a:rPr>
              <a:t>0.9 </a:t>
            </a:r>
            <a:r>
              <a:rPr dirty="0" sz="700" spc="75">
                <a:latin typeface="Arial"/>
                <a:cs typeface="Arial"/>
              </a:rPr>
              <a:t>% </a:t>
            </a:r>
            <a:r>
              <a:rPr dirty="0" sz="700" spc="5">
                <a:latin typeface="Arial"/>
                <a:cs typeface="Arial"/>
              </a:rPr>
              <a:t>sodium chloride </a:t>
            </a:r>
            <a:r>
              <a:rPr dirty="0" sz="700" spc="10">
                <a:latin typeface="Arial"/>
                <a:cs typeface="Arial"/>
              </a:rPr>
              <a:t>+ </a:t>
            </a:r>
            <a:r>
              <a:rPr dirty="0" sz="700">
                <a:latin typeface="Arial"/>
                <a:cs typeface="Arial"/>
              </a:rPr>
              <a:t>Humulin </a:t>
            </a:r>
            <a:r>
              <a:rPr dirty="0" sz="700" spc="-5">
                <a:latin typeface="Arial"/>
                <a:cs typeface="Arial"/>
              </a:rPr>
              <a:t>regular </a:t>
            </a:r>
            <a:r>
              <a:rPr dirty="0" sz="700" spc="10">
                <a:latin typeface="Arial"/>
                <a:cs typeface="Arial"/>
              </a:rPr>
              <a:t>+ </a:t>
            </a:r>
            <a:r>
              <a:rPr dirty="0" sz="700" spc="5">
                <a:latin typeface="Arial"/>
                <a:cs typeface="Arial"/>
              </a:rPr>
              <a:t>Sodium</a:t>
            </a:r>
            <a:r>
              <a:rPr dirty="0" sz="700" spc="4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bicarbonate.</a:t>
            </a:r>
            <a:endParaRPr sz="7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7187" y="8390848"/>
            <a:ext cx="303466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Q6: </a:t>
            </a:r>
            <a:r>
              <a:rPr dirty="0" sz="750" spc="20" b="1">
                <a:latin typeface="Arial"/>
                <a:cs typeface="Arial"/>
              </a:rPr>
              <a:t>58 </a:t>
            </a:r>
            <a:r>
              <a:rPr dirty="0" sz="750" spc="15" b="1">
                <a:latin typeface="Arial"/>
                <a:cs typeface="Arial"/>
              </a:rPr>
              <a:t>years </a:t>
            </a:r>
            <a:r>
              <a:rPr dirty="0" sz="750" spc="10" b="1">
                <a:latin typeface="Arial"/>
                <a:cs typeface="Arial"/>
              </a:rPr>
              <a:t>old </a:t>
            </a:r>
            <a:r>
              <a:rPr dirty="0" sz="750" spc="25" b="1">
                <a:latin typeface="Arial"/>
                <a:cs typeface="Arial"/>
              </a:rPr>
              <a:t>male who </a:t>
            </a:r>
            <a:r>
              <a:rPr dirty="0" sz="750" spc="5" b="1">
                <a:latin typeface="Arial"/>
                <a:cs typeface="Arial"/>
              </a:rPr>
              <a:t>fall </a:t>
            </a:r>
            <a:r>
              <a:rPr dirty="0" sz="750" spc="25" b="1">
                <a:latin typeface="Arial"/>
                <a:cs typeface="Arial"/>
              </a:rPr>
              <a:t>down </a:t>
            </a:r>
            <a:r>
              <a:rPr dirty="0" sz="750" spc="20" b="1">
                <a:latin typeface="Arial"/>
                <a:cs typeface="Arial"/>
              </a:rPr>
              <a:t>due to </a:t>
            </a:r>
            <a:r>
              <a:rPr dirty="0" sz="750" spc="15" b="1">
                <a:latin typeface="Arial"/>
                <a:cs typeface="Arial"/>
              </a:rPr>
              <a:t>hypoglycemic</a:t>
            </a:r>
            <a:r>
              <a:rPr dirty="0" sz="750" spc="-55" b="1">
                <a:latin typeface="Arial"/>
                <a:cs typeface="Arial"/>
              </a:rPr>
              <a:t> </a:t>
            </a:r>
            <a:r>
              <a:rPr dirty="0" sz="750" spc="30" b="1">
                <a:latin typeface="Arial"/>
                <a:cs typeface="Arial"/>
              </a:rPr>
              <a:t>coma</a:t>
            </a:r>
            <a:endParaRPr sz="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78623" y="8390848"/>
            <a:ext cx="182689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10" b="1">
                <a:latin typeface="Arial"/>
                <a:cs typeface="Arial"/>
              </a:rPr>
              <a:t>. </a:t>
            </a:r>
            <a:r>
              <a:rPr dirty="0" sz="750" spc="40" b="1">
                <a:latin typeface="Arial"/>
                <a:cs typeface="Arial"/>
              </a:rPr>
              <a:t>How </a:t>
            </a:r>
            <a:r>
              <a:rPr dirty="0" sz="750" spc="25" b="1">
                <a:latin typeface="Arial"/>
                <a:cs typeface="Arial"/>
              </a:rPr>
              <a:t>can be treated </a:t>
            </a:r>
            <a:r>
              <a:rPr dirty="0" sz="750" spc="15" b="1">
                <a:latin typeface="Arial"/>
                <a:cs typeface="Arial"/>
              </a:rPr>
              <a:t>In </a:t>
            </a:r>
            <a:r>
              <a:rPr dirty="0" sz="750" spc="5" b="1">
                <a:latin typeface="Arial"/>
                <a:cs typeface="Arial"/>
              </a:rPr>
              <a:t>this</a:t>
            </a:r>
            <a:r>
              <a:rPr dirty="0" sz="750" spc="-140" b="1">
                <a:latin typeface="Arial"/>
                <a:cs typeface="Arial"/>
              </a:rPr>
              <a:t> </a:t>
            </a:r>
            <a:r>
              <a:rPr dirty="0" sz="750" spc="10" b="1">
                <a:latin typeface="Arial"/>
                <a:cs typeface="Arial"/>
              </a:rPr>
              <a:t>situation?</a:t>
            </a:r>
            <a:endParaRPr sz="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57187" y="8511036"/>
            <a:ext cx="279654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10335" algn="l"/>
              </a:tabLst>
            </a:pPr>
            <a:r>
              <a:rPr dirty="0" sz="700" spc="-10">
                <a:latin typeface="Arial"/>
                <a:cs typeface="Arial"/>
              </a:rPr>
              <a:t>A. </a:t>
            </a:r>
            <a:r>
              <a:rPr dirty="0" sz="700" spc="5">
                <a:latin typeface="Arial"/>
                <a:cs typeface="Arial"/>
              </a:rPr>
              <a:t>By </a:t>
            </a:r>
            <a:r>
              <a:rPr dirty="0" sz="700">
                <a:latin typeface="Arial"/>
                <a:cs typeface="Arial"/>
              </a:rPr>
              <a:t>giving him</a:t>
            </a:r>
            <a:r>
              <a:rPr dirty="0" sz="700" spc="3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orange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juice.	</a:t>
            </a:r>
            <a:r>
              <a:rPr dirty="0" sz="700" spc="5">
                <a:latin typeface="Arial"/>
                <a:cs typeface="Arial"/>
              </a:rPr>
              <a:t>B. By </a:t>
            </a:r>
            <a:r>
              <a:rPr dirty="0" sz="700">
                <a:latin typeface="Arial"/>
                <a:cs typeface="Arial"/>
              </a:rPr>
              <a:t>giving him </a:t>
            </a:r>
            <a:r>
              <a:rPr dirty="0" sz="700" spc="-20">
                <a:latin typeface="Arial"/>
                <a:cs typeface="Arial"/>
              </a:rPr>
              <a:t>I.V </a:t>
            </a:r>
            <a:r>
              <a:rPr dirty="0" sz="700" spc="-5">
                <a:latin typeface="Arial"/>
                <a:cs typeface="Arial"/>
              </a:rPr>
              <a:t>regular</a:t>
            </a:r>
            <a:r>
              <a:rPr dirty="0" sz="700" spc="-3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38282" y="8527998"/>
            <a:ext cx="1218565" cy="103505"/>
          </a:xfrm>
          <a:prstGeom prst="rect">
            <a:avLst/>
          </a:prstGeom>
          <a:solidFill>
            <a:srgbClr val="19B092">
              <a:alpha val="26998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5"/>
              </a:lnSpc>
            </a:pPr>
            <a:r>
              <a:rPr dirty="0" sz="700">
                <a:latin typeface="Arial"/>
                <a:cs typeface="Arial"/>
              </a:rPr>
              <a:t>C. </a:t>
            </a:r>
            <a:r>
              <a:rPr dirty="0" sz="700" spc="5">
                <a:latin typeface="Arial"/>
                <a:cs typeface="Arial"/>
              </a:rPr>
              <a:t>By </a:t>
            </a:r>
            <a:r>
              <a:rPr dirty="0" sz="700">
                <a:latin typeface="Arial"/>
                <a:cs typeface="Arial"/>
              </a:rPr>
              <a:t>giving him I.M</a:t>
            </a:r>
            <a:r>
              <a:rPr dirty="0" sz="700" spc="-5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Glucagon</a:t>
            </a:r>
            <a:endParaRPr sz="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30970" y="8511036"/>
            <a:ext cx="5016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>
                <a:latin typeface="Arial"/>
                <a:cs typeface="Arial"/>
              </a:rPr>
              <a:t>.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02463" y="8511036"/>
            <a:ext cx="58674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10">
                <a:latin typeface="Arial"/>
                <a:cs typeface="Arial"/>
              </a:rPr>
              <a:t>D. </a:t>
            </a:r>
            <a:r>
              <a:rPr dirty="0" sz="700" spc="-5">
                <a:latin typeface="Arial"/>
                <a:cs typeface="Arial"/>
              </a:rPr>
              <a:t>All </a:t>
            </a:r>
            <a:r>
              <a:rPr dirty="0" sz="700" spc="10">
                <a:latin typeface="Arial"/>
                <a:cs typeface="Arial"/>
              </a:rPr>
              <a:t>of</a:t>
            </a:r>
            <a:r>
              <a:rPr dirty="0" sz="700" spc="-7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them.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13822" y="8755863"/>
            <a:ext cx="375920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15" b="1">
                <a:latin typeface="Arial"/>
                <a:cs typeface="Arial"/>
              </a:rPr>
              <a:t>avoided</a:t>
            </a:r>
            <a:endParaRPr sz="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04328" y="8740668"/>
            <a:ext cx="120904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20" b="1">
                <a:latin typeface="Arial"/>
                <a:cs typeface="Arial"/>
              </a:rPr>
              <a:t>diabetic</a:t>
            </a:r>
            <a:r>
              <a:rPr dirty="0" sz="750" spc="-45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ketoacidosis?</a:t>
            </a:r>
            <a:endParaRPr sz="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7187" y="8725823"/>
            <a:ext cx="2941955" cy="28003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750" spc="5" b="1">
                <a:latin typeface="Arial"/>
                <a:cs typeface="Arial"/>
              </a:rPr>
              <a:t>Q7: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b="1">
                <a:latin typeface="Arial"/>
                <a:cs typeface="Arial"/>
              </a:rPr>
              <a:t>insulin </a:t>
            </a:r>
            <a:r>
              <a:rPr dirty="0" sz="750" spc="15" b="1">
                <a:latin typeface="Arial"/>
                <a:cs typeface="Arial"/>
              </a:rPr>
              <a:t>preparations </a:t>
            </a:r>
            <a:r>
              <a:rPr dirty="0" sz="750" spc="10" b="1">
                <a:latin typeface="Arial"/>
                <a:cs typeface="Arial"/>
              </a:rPr>
              <a:t>should </a:t>
            </a:r>
            <a:r>
              <a:rPr dirty="0" sz="750" spc="25" b="1">
                <a:latin typeface="Arial"/>
                <a:cs typeface="Arial"/>
              </a:rPr>
              <a:t>be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882015" algn="l"/>
                <a:tab pos="2004060" algn="l"/>
              </a:tabLst>
            </a:pPr>
            <a:r>
              <a:rPr dirty="0" sz="700" spc="-35">
                <a:latin typeface="Arial"/>
                <a:cs typeface="Arial"/>
              </a:rPr>
              <a:t>A)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Glulisine.	</a:t>
            </a:r>
            <a:r>
              <a:rPr dirty="0" sz="700" spc="5">
                <a:latin typeface="Arial"/>
                <a:cs typeface="Arial"/>
              </a:rPr>
              <a:t>B. </a:t>
            </a:r>
            <a:r>
              <a:rPr dirty="0" sz="700">
                <a:latin typeface="Arial"/>
                <a:cs typeface="Arial"/>
              </a:rPr>
              <a:t>Humulin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15">
                <a:latin typeface="Arial"/>
                <a:cs typeface="Arial"/>
              </a:rPr>
              <a:t>regular.	</a:t>
            </a:r>
            <a:r>
              <a:rPr dirty="0" sz="700">
                <a:latin typeface="Arial"/>
                <a:cs typeface="Arial"/>
              </a:rPr>
              <a:t>C. Novolin</a:t>
            </a:r>
            <a:r>
              <a:rPr dirty="0" sz="700" spc="-20">
                <a:latin typeface="Arial"/>
                <a:cs typeface="Arial"/>
              </a:rPr>
              <a:t> </a:t>
            </a:r>
            <a:r>
              <a:rPr dirty="0" sz="700" spc="-15">
                <a:latin typeface="Arial"/>
                <a:cs typeface="Arial"/>
              </a:rPr>
              <a:t>regular.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84625" y="8890677"/>
            <a:ext cx="758825" cy="103505"/>
          </a:xfrm>
          <a:prstGeom prst="rect">
            <a:avLst/>
          </a:prstGeom>
          <a:solidFill>
            <a:srgbClr val="19B092">
              <a:alpha val="26998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5"/>
              </a:lnSpc>
            </a:pPr>
            <a:r>
              <a:rPr dirty="0" sz="700" spc="-10">
                <a:latin typeface="Arial"/>
                <a:cs typeface="Arial"/>
              </a:rPr>
              <a:t>D. Glargine</a:t>
            </a:r>
            <a:r>
              <a:rPr dirty="0" sz="700" spc="-3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Insulin.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95952" y="5073148"/>
            <a:ext cx="307975" cy="0"/>
          </a:xfrm>
          <a:custGeom>
            <a:avLst/>
            <a:gdLst/>
            <a:ahLst/>
            <a:cxnLst/>
            <a:rect l="l" t="t" r="r" b="b"/>
            <a:pathLst>
              <a:path w="307975" h="0">
                <a:moveTo>
                  <a:pt x="0" y="0"/>
                </a:moveTo>
                <a:lnTo>
                  <a:pt x="307695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118341" y="4848771"/>
            <a:ext cx="279425" cy="1084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546357" y="4907546"/>
            <a:ext cx="250252" cy="682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583745" y="5168201"/>
            <a:ext cx="173990" cy="24765"/>
          </a:xfrm>
          <a:custGeom>
            <a:avLst/>
            <a:gdLst/>
            <a:ahLst/>
            <a:cxnLst/>
            <a:rect l="l" t="t" r="r" b="b"/>
            <a:pathLst>
              <a:path w="173989" h="24764">
                <a:moveTo>
                  <a:pt x="168071" y="0"/>
                </a:moveTo>
                <a:lnTo>
                  <a:pt x="5473" y="0"/>
                </a:lnTo>
                <a:lnTo>
                  <a:pt x="0" y="5486"/>
                </a:lnTo>
                <a:lnTo>
                  <a:pt x="0" y="19011"/>
                </a:lnTo>
                <a:lnTo>
                  <a:pt x="5473" y="24498"/>
                </a:lnTo>
                <a:lnTo>
                  <a:pt x="168071" y="24498"/>
                </a:lnTo>
                <a:lnTo>
                  <a:pt x="173558" y="19011"/>
                </a:lnTo>
                <a:lnTo>
                  <a:pt x="173558" y="5486"/>
                </a:lnTo>
                <a:lnTo>
                  <a:pt x="168071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436317" y="5197551"/>
            <a:ext cx="70730" cy="528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815154" y="3818172"/>
            <a:ext cx="391795" cy="0"/>
          </a:xfrm>
          <a:custGeom>
            <a:avLst/>
            <a:gdLst/>
            <a:ahLst/>
            <a:cxnLst/>
            <a:rect l="l" t="t" r="r" b="b"/>
            <a:pathLst>
              <a:path w="391795" h="0">
                <a:moveTo>
                  <a:pt x="0" y="0"/>
                </a:moveTo>
                <a:lnTo>
                  <a:pt x="391591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302465" y="3800945"/>
            <a:ext cx="817283" cy="356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199025" y="3805707"/>
            <a:ext cx="238125" cy="28575"/>
          </a:xfrm>
          <a:custGeom>
            <a:avLst/>
            <a:gdLst/>
            <a:ahLst/>
            <a:cxnLst/>
            <a:rect l="l" t="t" r="r" b="b"/>
            <a:pathLst>
              <a:path w="238125" h="28575">
                <a:moveTo>
                  <a:pt x="22825" y="4949"/>
                </a:moveTo>
                <a:lnTo>
                  <a:pt x="0" y="19189"/>
                </a:lnTo>
                <a:lnTo>
                  <a:pt x="5698" y="27444"/>
                </a:lnTo>
                <a:lnTo>
                  <a:pt x="11451" y="28498"/>
                </a:lnTo>
                <a:lnTo>
                  <a:pt x="15896" y="25412"/>
                </a:lnTo>
                <a:lnTo>
                  <a:pt x="17928" y="23914"/>
                </a:lnTo>
                <a:lnTo>
                  <a:pt x="21304" y="23914"/>
                </a:lnTo>
                <a:lnTo>
                  <a:pt x="18182" y="20688"/>
                </a:lnTo>
                <a:lnTo>
                  <a:pt x="18373" y="9245"/>
                </a:lnTo>
                <a:lnTo>
                  <a:pt x="22825" y="4949"/>
                </a:lnTo>
                <a:close/>
              </a:path>
              <a:path w="238125" h="28575">
                <a:moveTo>
                  <a:pt x="53242" y="26220"/>
                </a:moveTo>
                <a:lnTo>
                  <a:pt x="53399" y="26377"/>
                </a:lnTo>
                <a:lnTo>
                  <a:pt x="59597" y="26377"/>
                </a:lnTo>
                <a:lnTo>
                  <a:pt x="53242" y="26220"/>
                </a:lnTo>
                <a:close/>
              </a:path>
              <a:path w="238125" h="28575">
                <a:moveTo>
                  <a:pt x="107449" y="489"/>
                </a:moveTo>
                <a:lnTo>
                  <a:pt x="100815" y="841"/>
                </a:lnTo>
                <a:lnTo>
                  <a:pt x="73066" y="3121"/>
                </a:lnTo>
                <a:lnTo>
                  <a:pt x="59419" y="3911"/>
                </a:lnTo>
                <a:lnTo>
                  <a:pt x="53244" y="4067"/>
                </a:lnTo>
                <a:lnTo>
                  <a:pt x="48370" y="8940"/>
                </a:lnTo>
                <a:lnTo>
                  <a:pt x="48370" y="21348"/>
                </a:lnTo>
                <a:lnTo>
                  <a:pt x="53242" y="26220"/>
                </a:lnTo>
                <a:lnTo>
                  <a:pt x="59597" y="26377"/>
                </a:lnTo>
                <a:lnTo>
                  <a:pt x="65907" y="26265"/>
                </a:lnTo>
                <a:lnTo>
                  <a:pt x="70824" y="21348"/>
                </a:lnTo>
                <a:lnTo>
                  <a:pt x="70824" y="8940"/>
                </a:lnTo>
                <a:lnTo>
                  <a:pt x="65795" y="3911"/>
                </a:lnTo>
                <a:lnTo>
                  <a:pt x="104081" y="3911"/>
                </a:lnTo>
                <a:lnTo>
                  <a:pt x="107449" y="489"/>
                </a:lnTo>
                <a:close/>
              </a:path>
              <a:path w="238125" h="28575">
                <a:moveTo>
                  <a:pt x="65907" y="26265"/>
                </a:moveTo>
                <a:lnTo>
                  <a:pt x="59597" y="26377"/>
                </a:lnTo>
                <a:lnTo>
                  <a:pt x="65795" y="26377"/>
                </a:lnTo>
                <a:close/>
              </a:path>
              <a:path w="238125" h="28575">
                <a:moveTo>
                  <a:pt x="104081" y="3911"/>
                </a:moveTo>
                <a:lnTo>
                  <a:pt x="65795" y="3911"/>
                </a:lnTo>
                <a:lnTo>
                  <a:pt x="70824" y="8940"/>
                </a:lnTo>
                <a:lnTo>
                  <a:pt x="70824" y="21348"/>
                </a:lnTo>
                <a:lnTo>
                  <a:pt x="65907" y="26265"/>
                </a:lnTo>
                <a:lnTo>
                  <a:pt x="74027" y="26121"/>
                </a:lnTo>
                <a:lnTo>
                  <a:pt x="101731" y="24970"/>
                </a:lnTo>
                <a:lnTo>
                  <a:pt x="109340" y="24892"/>
                </a:lnTo>
                <a:lnTo>
                  <a:pt x="107971" y="24892"/>
                </a:lnTo>
                <a:lnTo>
                  <a:pt x="102473" y="19481"/>
                </a:lnTo>
                <a:lnTo>
                  <a:pt x="102379" y="17340"/>
                </a:lnTo>
                <a:lnTo>
                  <a:pt x="102307" y="5715"/>
                </a:lnTo>
                <a:lnTo>
                  <a:pt x="104081" y="3911"/>
                </a:lnTo>
                <a:close/>
              </a:path>
              <a:path w="238125" h="28575">
                <a:moveTo>
                  <a:pt x="28469" y="25501"/>
                </a:moveTo>
                <a:lnTo>
                  <a:pt x="53242" y="26220"/>
                </a:lnTo>
                <a:lnTo>
                  <a:pt x="52625" y="25603"/>
                </a:lnTo>
                <a:lnTo>
                  <a:pt x="34197" y="25603"/>
                </a:lnTo>
                <a:lnTo>
                  <a:pt x="28469" y="25501"/>
                </a:lnTo>
                <a:close/>
              </a:path>
              <a:path w="238125" h="28575">
                <a:moveTo>
                  <a:pt x="28574" y="4777"/>
                </a:moveTo>
                <a:lnTo>
                  <a:pt x="22825" y="4949"/>
                </a:lnTo>
                <a:lnTo>
                  <a:pt x="18373" y="9245"/>
                </a:lnTo>
                <a:lnTo>
                  <a:pt x="18182" y="20688"/>
                </a:lnTo>
                <a:lnTo>
                  <a:pt x="22487" y="25136"/>
                </a:lnTo>
                <a:lnTo>
                  <a:pt x="28469" y="25501"/>
                </a:lnTo>
                <a:lnTo>
                  <a:pt x="34197" y="25603"/>
                </a:lnTo>
                <a:lnTo>
                  <a:pt x="38921" y="21043"/>
                </a:lnTo>
                <a:lnTo>
                  <a:pt x="39112" y="9588"/>
                </a:lnTo>
                <a:lnTo>
                  <a:pt x="34553" y="4876"/>
                </a:lnTo>
                <a:lnTo>
                  <a:pt x="28574" y="4777"/>
                </a:lnTo>
                <a:close/>
              </a:path>
              <a:path w="238125" h="28575">
                <a:moveTo>
                  <a:pt x="53244" y="4067"/>
                </a:moveTo>
                <a:lnTo>
                  <a:pt x="28574" y="4777"/>
                </a:lnTo>
                <a:lnTo>
                  <a:pt x="34553" y="4876"/>
                </a:lnTo>
                <a:lnTo>
                  <a:pt x="39112" y="9588"/>
                </a:lnTo>
                <a:lnTo>
                  <a:pt x="38921" y="21043"/>
                </a:lnTo>
                <a:lnTo>
                  <a:pt x="34197" y="25603"/>
                </a:lnTo>
                <a:lnTo>
                  <a:pt x="52625" y="25603"/>
                </a:lnTo>
                <a:lnTo>
                  <a:pt x="48370" y="21348"/>
                </a:lnTo>
                <a:lnTo>
                  <a:pt x="48370" y="8940"/>
                </a:lnTo>
                <a:lnTo>
                  <a:pt x="53244" y="4067"/>
                </a:lnTo>
                <a:close/>
              </a:path>
              <a:path w="238125" h="28575">
                <a:moveTo>
                  <a:pt x="22487" y="25136"/>
                </a:moveTo>
                <a:lnTo>
                  <a:pt x="22754" y="25412"/>
                </a:lnTo>
                <a:lnTo>
                  <a:pt x="28469" y="25501"/>
                </a:lnTo>
                <a:lnTo>
                  <a:pt x="22487" y="25136"/>
                </a:lnTo>
                <a:close/>
              </a:path>
              <a:path w="238125" h="28575">
                <a:moveTo>
                  <a:pt x="21304" y="23914"/>
                </a:moveTo>
                <a:lnTo>
                  <a:pt x="17928" y="23914"/>
                </a:lnTo>
                <a:lnTo>
                  <a:pt x="19948" y="24980"/>
                </a:lnTo>
                <a:lnTo>
                  <a:pt x="22487" y="25136"/>
                </a:lnTo>
                <a:lnTo>
                  <a:pt x="21304" y="23914"/>
                </a:lnTo>
                <a:close/>
              </a:path>
              <a:path w="238125" h="28575">
                <a:moveTo>
                  <a:pt x="114740" y="101"/>
                </a:moveTo>
                <a:lnTo>
                  <a:pt x="107449" y="489"/>
                </a:lnTo>
                <a:lnTo>
                  <a:pt x="102494" y="5524"/>
                </a:lnTo>
                <a:lnTo>
                  <a:pt x="102379" y="17340"/>
                </a:lnTo>
                <a:lnTo>
                  <a:pt x="102473" y="19481"/>
                </a:lnTo>
                <a:lnTo>
                  <a:pt x="107971" y="24892"/>
                </a:lnTo>
                <a:lnTo>
                  <a:pt x="121645" y="24755"/>
                </a:lnTo>
                <a:lnTo>
                  <a:pt x="127123" y="19189"/>
                </a:lnTo>
                <a:lnTo>
                  <a:pt x="127009" y="5537"/>
                </a:lnTo>
                <a:lnTo>
                  <a:pt x="121538" y="153"/>
                </a:lnTo>
                <a:lnTo>
                  <a:pt x="114740" y="101"/>
                </a:lnTo>
                <a:close/>
              </a:path>
              <a:path w="238125" h="28575">
                <a:moveTo>
                  <a:pt x="121538" y="153"/>
                </a:moveTo>
                <a:lnTo>
                  <a:pt x="127009" y="5537"/>
                </a:lnTo>
                <a:lnTo>
                  <a:pt x="127123" y="19189"/>
                </a:lnTo>
                <a:lnTo>
                  <a:pt x="121636" y="24765"/>
                </a:lnTo>
                <a:lnTo>
                  <a:pt x="116028" y="24822"/>
                </a:lnTo>
                <a:lnTo>
                  <a:pt x="144435" y="24599"/>
                </a:lnTo>
                <a:lnTo>
                  <a:pt x="163908" y="24193"/>
                </a:lnTo>
                <a:lnTo>
                  <a:pt x="162429" y="24193"/>
                </a:lnTo>
                <a:lnTo>
                  <a:pt x="157073" y="19037"/>
                </a:lnTo>
                <a:lnTo>
                  <a:pt x="156950" y="17932"/>
                </a:lnTo>
                <a:lnTo>
                  <a:pt x="156727" y="5715"/>
                </a:lnTo>
                <a:lnTo>
                  <a:pt x="161959" y="266"/>
                </a:lnTo>
                <a:lnTo>
                  <a:pt x="144230" y="266"/>
                </a:lnTo>
                <a:lnTo>
                  <a:pt x="121538" y="153"/>
                </a:lnTo>
                <a:close/>
              </a:path>
              <a:path w="238125" h="28575">
                <a:moveTo>
                  <a:pt x="175309" y="112"/>
                </a:moveTo>
                <a:lnTo>
                  <a:pt x="168523" y="128"/>
                </a:lnTo>
                <a:lnTo>
                  <a:pt x="161959" y="266"/>
                </a:lnTo>
                <a:lnTo>
                  <a:pt x="156910" y="5524"/>
                </a:lnTo>
                <a:lnTo>
                  <a:pt x="156829" y="11328"/>
                </a:lnTo>
                <a:lnTo>
                  <a:pt x="156950" y="17932"/>
                </a:lnTo>
                <a:lnTo>
                  <a:pt x="157073" y="19037"/>
                </a:lnTo>
                <a:lnTo>
                  <a:pt x="162429" y="24193"/>
                </a:lnTo>
                <a:lnTo>
                  <a:pt x="175650" y="23939"/>
                </a:lnTo>
                <a:lnTo>
                  <a:pt x="180773" y="18618"/>
                </a:lnTo>
                <a:lnTo>
                  <a:pt x="180653" y="5257"/>
                </a:lnTo>
                <a:lnTo>
                  <a:pt x="175309" y="112"/>
                </a:lnTo>
                <a:close/>
              </a:path>
              <a:path w="238125" h="28575">
                <a:moveTo>
                  <a:pt x="169046" y="24066"/>
                </a:moveTo>
                <a:lnTo>
                  <a:pt x="162429" y="24193"/>
                </a:lnTo>
                <a:lnTo>
                  <a:pt x="163908" y="24193"/>
                </a:lnTo>
                <a:lnTo>
                  <a:pt x="169046" y="24066"/>
                </a:lnTo>
                <a:close/>
              </a:path>
              <a:path w="238125" h="28575">
                <a:moveTo>
                  <a:pt x="175729" y="111"/>
                </a:moveTo>
                <a:lnTo>
                  <a:pt x="175309" y="112"/>
                </a:lnTo>
                <a:lnTo>
                  <a:pt x="180653" y="5257"/>
                </a:lnTo>
                <a:lnTo>
                  <a:pt x="180907" y="18478"/>
                </a:lnTo>
                <a:lnTo>
                  <a:pt x="175650" y="23939"/>
                </a:lnTo>
                <a:lnTo>
                  <a:pt x="169046" y="24066"/>
                </a:lnTo>
                <a:lnTo>
                  <a:pt x="175870" y="23984"/>
                </a:lnTo>
                <a:lnTo>
                  <a:pt x="190775" y="23952"/>
                </a:lnTo>
                <a:lnTo>
                  <a:pt x="185467" y="18656"/>
                </a:lnTo>
                <a:lnTo>
                  <a:pt x="185505" y="5524"/>
                </a:lnTo>
                <a:lnTo>
                  <a:pt x="190750" y="254"/>
                </a:lnTo>
                <a:lnTo>
                  <a:pt x="197278" y="254"/>
                </a:lnTo>
                <a:lnTo>
                  <a:pt x="175729" y="111"/>
                </a:lnTo>
                <a:close/>
              </a:path>
              <a:path w="238125" h="28575">
                <a:moveTo>
                  <a:pt x="197278" y="254"/>
                </a:moveTo>
                <a:lnTo>
                  <a:pt x="190737" y="266"/>
                </a:lnTo>
                <a:lnTo>
                  <a:pt x="185505" y="5524"/>
                </a:lnTo>
                <a:lnTo>
                  <a:pt x="185467" y="18656"/>
                </a:lnTo>
                <a:lnTo>
                  <a:pt x="190775" y="23952"/>
                </a:lnTo>
                <a:lnTo>
                  <a:pt x="197316" y="23939"/>
                </a:lnTo>
                <a:lnTo>
                  <a:pt x="205873" y="21905"/>
                </a:lnTo>
                <a:lnTo>
                  <a:pt x="209114" y="18656"/>
                </a:lnTo>
                <a:lnTo>
                  <a:pt x="209127" y="5524"/>
                </a:lnTo>
                <a:lnTo>
                  <a:pt x="204542" y="950"/>
                </a:lnTo>
                <a:lnTo>
                  <a:pt x="197278" y="254"/>
                </a:lnTo>
                <a:close/>
              </a:path>
              <a:path w="238125" h="28575">
                <a:moveTo>
                  <a:pt x="205873" y="21905"/>
                </a:moveTo>
                <a:lnTo>
                  <a:pt x="197316" y="23939"/>
                </a:lnTo>
                <a:lnTo>
                  <a:pt x="190775" y="23952"/>
                </a:lnTo>
                <a:lnTo>
                  <a:pt x="203869" y="23914"/>
                </a:lnTo>
                <a:lnTo>
                  <a:pt x="205873" y="21905"/>
                </a:lnTo>
                <a:close/>
              </a:path>
              <a:path w="238125" h="28575">
                <a:moveTo>
                  <a:pt x="204542" y="950"/>
                </a:moveTo>
                <a:lnTo>
                  <a:pt x="209127" y="5524"/>
                </a:lnTo>
                <a:lnTo>
                  <a:pt x="209114" y="18656"/>
                </a:lnTo>
                <a:lnTo>
                  <a:pt x="205873" y="21905"/>
                </a:lnTo>
                <a:lnTo>
                  <a:pt x="206897" y="21662"/>
                </a:lnTo>
                <a:lnTo>
                  <a:pt x="214226" y="18997"/>
                </a:lnTo>
                <a:lnTo>
                  <a:pt x="220726" y="17340"/>
                </a:lnTo>
                <a:lnTo>
                  <a:pt x="235196" y="17340"/>
                </a:lnTo>
                <a:lnTo>
                  <a:pt x="237740" y="11328"/>
                </a:lnTo>
                <a:lnTo>
                  <a:pt x="204712" y="966"/>
                </a:lnTo>
                <a:lnTo>
                  <a:pt x="204542" y="950"/>
                </a:lnTo>
                <a:close/>
              </a:path>
              <a:path w="238125" h="28575">
                <a:moveTo>
                  <a:pt x="235196" y="17340"/>
                </a:moveTo>
                <a:lnTo>
                  <a:pt x="220726" y="17340"/>
                </a:lnTo>
                <a:lnTo>
                  <a:pt x="227821" y="18084"/>
                </a:lnTo>
                <a:lnTo>
                  <a:pt x="231136" y="19481"/>
                </a:lnTo>
                <a:lnTo>
                  <a:pt x="234946" y="17932"/>
                </a:lnTo>
                <a:lnTo>
                  <a:pt x="235196" y="17340"/>
                </a:lnTo>
                <a:close/>
              </a:path>
              <a:path w="238125" h="28575">
                <a:moveTo>
                  <a:pt x="23097" y="4686"/>
                </a:moveTo>
                <a:lnTo>
                  <a:pt x="22825" y="4949"/>
                </a:lnTo>
                <a:lnTo>
                  <a:pt x="28574" y="4777"/>
                </a:lnTo>
                <a:lnTo>
                  <a:pt x="23097" y="4686"/>
                </a:lnTo>
                <a:close/>
              </a:path>
              <a:path w="238125" h="28575">
                <a:moveTo>
                  <a:pt x="59419" y="3911"/>
                </a:moveTo>
                <a:lnTo>
                  <a:pt x="53399" y="3911"/>
                </a:lnTo>
                <a:lnTo>
                  <a:pt x="53244" y="4067"/>
                </a:lnTo>
                <a:lnTo>
                  <a:pt x="59419" y="3911"/>
                </a:lnTo>
                <a:close/>
              </a:path>
              <a:path w="238125" h="28575">
                <a:moveTo>
                  <a:pt x="203831" y="241"/>
                </a:moveTo>
                <a:lnTo>
                  <a:pt x="197290" y="254"/>
                </a:lnTo>
                <a:lnTo>
                  <a:pt x="204542" y="950"/>
                </a:lnTo>
                <a:lnTo>
                  <a:pt x="203831" y="241"/>
                </a:lnTo>
                <a:close/>
              </a:path>
              <a:path w="238125" h="28575">
                <a:moveTo>
                  <a:pt x="121421" y="38"/>
                </a:moveTo>
                <a:lnTo>
                  <a:pt x="107768" y="165"/>
                </a:lnTo>
                <a:lnTo>
                  <a:pt x="107449" y="489"/>
                </a:lnTo>
                <a:lnTo>
                  <a:pt x="114740" y="101"/>
                </a:lnTo>
                <a:lnTo>
                  <a:pt x="121485" y="101"/>
                </a:lnTo>
                <a:close/>
              </a:path>
              <a:path w="238125" h="28575">
                <a:moveTo>
                  <a:pt x="168523" y="128"/>
                </a:moveTo>
                <a:lnTo>
                  <a:pt x="144230" y="266"/>
                </a:lnTo>
                <a:lnTo>
                  <a:pt x="161972" y="254"/>
                </a:lnTo>
                <a:lnTo>
                  <a:pt x="168523" y="128"/>
                </a:lnTo>
                <a:close/>
              </a:path>
              <a:path w="238125" h="28575">
                <a:moveTo>
                  <a:pt x="121485" y="101"/>
                </a:moveTo>
                <a:lnTo>
                  <a:pt x="114740" y="101"/>
                </a:lnTo>
                <a:lnTo>
                  <a:pt x="121538" y="153"/>
                </a:lnTo>
                <a:close/>
              </a:path>
              <a:path w="238125" h="28575">
                <a:moveTo>
                  <a:pt x="175192" y="0"/>
                </a:moveTo>
                <a:lnTo>
                  <a:pt x="168523" y="128"/>
                </a:lnTo>
                <a:lnTo>
                  <a:pt x="175309" y="112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197652" y="3462452"/>
            <a:ext cx="212991" cy="305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081204" y="3480206"/>
            <a:ext cx="636905" cy="0"/>
          </a:xfrm>
          <a:custGeom>
            <a:avLst/>
            <a:gdLst/>
            <a:ahLst/>
            <a:cxnLst/>
            <a:rect l="l" t="t" r="r" b="b"/>
            <a:pathLst>
              <a:path w="636904" h="0">
                <a:moveTo>
                  <a:pt x="0" y="0"/>
                </a:moveTo>
                <a:lnTo>
                  <a:pt x="636600" y="0"/>
                </a:lnTo>
              </a:path>
            </a:pathLst>
          </a:custGeom>
          <a:ln w="2448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687239" y="3511080"/>
            <a:ext cx="403768" cy="34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475667" y="5069713"/>
            <a:ext cx="462699" cy="375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649589" y="3334398"/>
            <a:ext cx="513338" cy="1576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126561" y="3323996"/>
            <a:ext cx="306371" cy="289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544798" y="3808108"/>
            <a:ext cx="328766" cy="1519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196814" y="3883279"/>
            <a:ext cx="277575" cy="666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925726" y="4479042"/>
            <a:ext cx="384810" cy="0"/>
          </a:xfrm>
          <a:custGeom>
            <a:avLst/>
            <a:gdLst/>
            <a:ahLst/>
            <a:cxnLst/>
            <a:rect l="l" t="t" r="r" b="b"/>
            <a:pathLst>
              <a:path w="384810" h="0">
                <a:moveTo>
                  <a:pt x="0" y="0"/>
                </a:moveTo>
                <a:lnTo>
                  <a:pt x="384390" y="0"/>
                </a:lnTo>
              </a:path>
            </a:pathLst>
          </a:custGeom>
          <a:ln w="24498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947329" y="4917783"/>
            <a:ext cx="405446" cy="2849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770319" y="5069220"/>
            <a:ext cx="269044" cy="2506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746478" y="5189170"/>
            <a:ext cx="900279" cy="388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575887" y="5492610"/>
            <a:ext cx="1065407" cy="12891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948701" y="6077331"/>
            <a:ext cx="168348" cy="11557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921205" y="6422212"/>
            <a:ext cx="208032" cy="1270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941285" y="6767983"/>
            <a:ext cx="187050" cy="1397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960910" y="7481651"/>
            <a:ext cx="165218" cy="11772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937216" y="8397926"/>
            <a:ext cx="206583" cy="12280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957186" y="8745269"/>
            <a:ext cx="200007" cy="12433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910007" y="1333894"/>
            <a:ext cx="27305" cy="38100"/>
          </a:xfrm>
          <a:custGeom>
            <a:avLst/>
            <a:gdLst/>
            <a:ahLst/>
            <a:cxnLst/>
            <a:rect l="l" t="t" r="r" b="b"/>
            <a:pathLst>
              <a:path w="27304" h="38100">
                <a:moveTo>
                  <a:pt x="24829" y="16993"/>
                </a:moveTo>
                <a:lnTo>
                  <a:pt x="23386" y="20980"/>
                </a:lnTo>
                <a:lnTo>
                  <a:pt x="21681" y="21775"/>
                </a:lnTo>
                <a:lnTo>
                  <a:pt x="23843" y="26149"/>
                </a:lnTo>
                <a:lnTo>
                  <a:pt x="21989" y="31699"/>
                </a:lnTo>
                <a:lnTo>
                  <a:pt x="14432" y="35446"/>
                </a:lnTo>
                <a:lnTo>
                  <a:pt x="16960" y="37731"/>
                </a:lnTo>
                <a:lnTo>
                  <a:pt x="24135" y="37376"/>
                </a:lnTo>
                <a:lnTo>
                  <a:pt x="26891" y="34315"/>
                </a:lnTo>
                <a:lnTo>
                  <a:pt x="26761" y="31699"/>
                </a:lnTo>
                <a:lnTo>
                  <a:pt x="26692" y="29806"/>
                </a:lnTo>
                <a:lnTo>
                  <a:pt x="26561" y="23926"/>
                </a:lnTo>
                <a:lnTo>
                  <a:pt x="25049" y="17538"/>
                </a:lnTo>
                <a:lnTo>
                  <a:pt x="24829" y="16993"/>
                </a:lnTo>
                <a:close/>
              </a:path>
              <a:path w="27304" h="38100">
                <a:moveTo>
                  <a:pt x="204" y="16782"/>
                </a:moveTo>
                <a:lnTo>
                  <a:pt x="1643" y="22428"/>
                </a:lnTo>
                <a:lnTo>
                  <a:pt x="5034" y="29806"/>
                </a:lnTo>
                <a:lnTo>
                  <a:pt x="7308" y="34378"/>
                </a:lnTo>
                <a:lnTo>
                  <a:pt x="12845" y="36233"/>
                </a:lnTo>
                <a:lnTo>
                  <a:pt x="14432" y="35446"/>
                </a:lnTo>
                <a:lnTo>
                  <a:pt x="13912" y="34975"/>
                </a:lnTo>
                <a:lnTo>
                  <a:pt x="13738" y="31699"/>
                </a:lnTo>
                <a:lnTo>
                  <a:pt x="13264" y="25984"/>
                </a:lnTo>
                <a:lnTo>
                  <a:pt x="12163" y="22872"/>
                </a:lnTo>
                <a:lnTo>
                  <a:pt x="11918" y="22783"/>
                </a:lnTo>
                <a:lnTo>
                  <a:pt x="10834" y="20459"/>
                </a:lnTo>
                <a:lnTo>
                  <a:pt x="4094" y="20459"/>
                </a:lnTo>
                <a:lnTo>
                  <a:pt x="204" y="16782"/>
                </a:lnTo>
                <a:close/>
              </a:path>
              <a:path w="27304" h="38100">
                <a:moveTo>
                  <a:pt x="12163" y="22872"/>
                </a:moveTo>
                <a:lnTo>
                  <a:pt x="13264" y="25984"/>
                </a:lnTo>
                <a:lnTo>
                  <a:pt x="13738" y="31699"/>
                </a:lnTo>
                <a:lnTo>
                  <a:pt x="13912" y="34975"/>
                </a:lnTo>
                <a:lnTo>
                  <a:pt x="14432" y="35446"/>
                </a:lnTo>
                <a:lnTo>
                  <a:pt x="21989" y="31699"/>
                </a:lnTo>
                <a:lnTo>
                  <a:pt x="23843" y="26149"/>
                </a:lnTo>
                <a:lnTo>
                  <a:pt x="22945" y="24333"/>
                </a:lnTo>
                <a:lnTo>
                  <a:pt x="16198" y="24333"/>
                </a:lnTo>
                <a:lnTo>
                  <a:pt x="12163" y="22872"/>
                </a:lnTo>
                <a:close/>
              </a:path>
              <a:path w="27304" h="38100">
                <a:moveTo>
                  <a:pt x="17703" y="13944"/>
                </a:moveTo>
                <a:lnTo>
                  <a:pt x="17227" y="14882"/>
                </a:lnTo>
                <a:lnTo>
                  <a:pt x="17216" y="16319"/>
                </a:lnTo>
                <a:lnTo>
                  <a:pt x="13543" y="20205"/>
                </a:lnTo>
                <a:lnTo>
                  <a:pt x="10846" y="20278"/>
                </a:lnTo>
                <a:lnTo>
                  <a:pt x="11943" y="22250"/>
                </a:lnTo>
                <a:lnTo>
                  <a:pt x="12163" y="22872"/>
                </a:lnTo>
                <a:lnTo>
                  <a:pt x="16198" y="24333"/>
                </a:lnTo>
                <a:lnTo>
                  <a:pt x="21681" y="21775"/>
                </a:lnTo>
                <a:lnTo>
                  <a:pt x="18293" y="15544"/>
                </a:lnTo>
                <a:lnTo>
                  <a:pt x="17703" y="13944"/>
                </a:lnTo>
                <a:close/>
              </a:path>
              <a:path w="27304" h="38100">
                <a:moveTo>
                  <a:pt x="21681" y="21775"/>
                </a:moveTo>
                <a:lnTo>
                  <a:pt x="16198" y="24333"/>
                </a:lnTo>
                <a:lnTo>
                  <a:pt x="22945" y="24333"/>
                </a:lnTo>
                <a:lnTo>
                  <a:pt x="21681" y="21775"/>
                </a:lnTo>
                <a:close/>
              </a:path>
              <a:path w="27304" h="38100">
                <a:moveTo>
                  <a:pt x="10846" y="20278"/>
                </a:moveTo>
                <a:lnTo>
                  <a:pt x="10834" y="20459"/>
                </a:lnTo>
                <a:lnTo>
                  <a:pt x="11918" y="22783"/>
                </a:lnTo>
                <a:lnTo>
                  <a:pt x="12163" y="22872"/>
                </a:lnTo>
                <a:lnTo>
                  <a:pt x="11943" y="22250"/>
                </a:lnTo>
                <a:lnTo>
                  <a:pt x="10846" y="20278"/>
                </a:lnTo>
                <a:close/>
              </a:path>
              <a:path w="27304" h="38100">
                <a:moveTo>
                  <a:pt x="20205" y="9012"/>
                </a:moveTo>
                <a:lnTo>
                  <a:pt x="17755" y="13843"/>
                </a:lnTo>
                <a:lnTo>
                  <a:pt x="17801" y="14211"/>
                </a:lnTo>
                <a:lnTo>
                  <a:pt x="18293" y="15544"/>
                </a:lnTo>
                <a:lnTo>
                  <a:pt x="21681" y="21775"/>
                </a:lnTo>
                <a:lnTo>
                  <a:pt x="23386" y="20980"/>
                </a:lnTo>
                <a:lnTo>
                  <a:pt x="24829" y="16993"/>
                </a:lnTo>
                <a:lnTo>
                  <a:pt x="23218" y="13033"/>
                </a:lnTo>
                <a:lnTo>
                  <a:pt x="21582" y="9537"/>
                </a:lnTo>
                <a:lnTo>
                  <a:pt x="20205" y="9012"/>
                </a:lnTo>
                <a:close/>
              </a:path>
              <a:path w="27304" h="38100">
                <a:moveTo>
                  <a:pt x="262" y="9245"/>
                </a:moveTo>
                <a:lnTo>
                  <a:pt x="180" y="9474"/>
                </a:lnTo>
                <a:lnTo>
                  <a:pt x="90" y="14211"/>
                </a:lnTo>
                <a:lnTo>
                  <a:pt x="216" y="16794"/>
                </a:lnTo>
                <a:lnTo>
                  <a:pt x="4094" y="20459"/>
                </a:lnTo>
                <a:lnTo>
                  <a:pt x="10750" y="20280"/>
                </a:lnTo>
                <a:lnTo>
                  <a:pt x="10241" y="19189"/>
                </a:lnTo>
                <a:lnTo>
                  <a:pt x="9724" y="18232"/>
                </a:lnTo>
                <a:lnTo>
                  <a:pt x="6088" y="17983"/>
                </a:lnTo>
                <a:lnTo>
                  <a:pt x="287" y="11315"/>
                </a:lnTo>
                <a:lnTo>
                  <a:pt x="262" y="9245"/>
                </a:lnTo>
                <a:close/>
              </a:path>
              <a:path w="27304" h="38100">
                <a:moveTo>
                  <a:pt x="10750" y="20280"/>
                </a:moveTo>
                <a:lnTo>
                  <a:pt x="4094" y="20459"/>
                </a:lnTo>
                <a:lnTo>
                  <a:pt x="10834" y="20459"/>
                </a:lnTo>
                <a:lnTo>
                  <a:pt x="10750" y="20280"/>
                </a:lnTo>
                <a:close/>
              </a:path>
              <a:path w="27304" h="38100">
                <a:moveTo>
                  <a:pt x="10241" y="19189"/>
                </a:moveTo>
                <a:lnTo>
                  <a:pt x="10750" y="20280"/>
                </a:lnTo>
                <a:lnTo>
                  <a:pt x="10241" y="19189"/>
                </a:lnTo>
                <a:close/>
              </a:path>
              <a:path w="27304" h="38100">
                <a:moveTo>
                  <a:pt x="17227" y="14882"/>
                </a:moveTo>
                <a:lnTo>
                  <a:pt x="16350" y="16611"/>
                </a:lnTo>
                <a:lnTo>
                  <a:pt x="11613" y="18148"/>
                </a:lnTo>
                <a:lnTo>
                  <a:pt x="11283" y="18338"/>
                </a:lnTo>
                <a:lnTo>
                  <a:pt x="9841" y="18338"/>
                </a:lnTo>
                <a:lnTo>
                  <a:pt x="10241" y="19189"/>
                </a:lnTo>
                <a:lnTo>
                  <a:pt x="10846" y="20278"/>
                </a:lnTo>
                <a:lnTo>
                  <a:pt x="13543" y="20205"/>
                </a:lnTo>
                <a:lnTo>
                  <a:pt x="15308" y="18338"/>
                </a:lnTo>
                <a:lnTo>
                  <a:pt x="11283" y="18338"/>
                </a:lnTo>
                <a:lnTo>
                  <a:pt x="9793" y="18236"/>
                </a:lnTo>
                <a:lnTo>
                  <a:pt x="15404" y="18236"/>
                </a:lnTo>
                <a:lnTo>
                  <a:pt x="17216" y="16319"/>
                </a:lnTo>
                <a:lnTo>
                  <a:pt x="17227" y="14882"/>
                </a:lnTo>
                <a:close/>
              </a:path>
              <a:path w="27304" h="38100">
                <a:moveTo>
                  <a:pt x="9724" y="18232"/>
                </a:moveTo>
                <a:lnTo>
                  <a:pt x="10241" y="19189"/>
                </a:lnTo>
                <a:lnTo>
                  <a:pt x="9841" y="18338"/>
                </a:lnTo>
                <a:close/>
              </a:path>
              <a:path w="27304" h="38100">
                <a:moveTo>
                  <a:pt x="9168" y="16905"/>
                </a:moveTo>
                <a:lnTo>
                  <a:pt x="9793" y="18236"/>
                </a:lnTo>
                <a:lnTo>
                  <a:pt x="11283" y="18338"/>
                </a:lnTo>
                <a:lnTo>
                  <a:pt x="11542" y="18112"/>
                </a:lnTo>
                <a:lnTo>
                  <a:pt x="9168" y="16905"/>
                </a:lnTo>
                <a:close/>
              </a:path>
              <a:path w="27304" h="38100">
                <a:moveTo>
                  <a:pt x="8948" y="16794"/>
                </a:moveTo>
                <a:lnTo>
                  <a:pt x="9679" y="18148"/>
                </a:lnTo>
                <a:lnTo>
                  <a:pt x="9168" y="16905"/>
                </a:lnTo>
                <a:lnTo>
                  <a:pt x="8948" y="16794"/>
                </a:lnTo>
                <a:close/>
              </a:path>
              <a:path w="27304" h="38100">
                <a:moveTo>
                  <a:pt x="5452" y="3303"/>
                </a:moveTo>
                <a:lnTo>
                  <a:pt x="132" y="11137"/>
                </a:lnTo>
                <a:lnTo>
                  <a:pt x="6088" y="17983"/>
                </a:lnTo>
                <a:lnTo>
                  <a:pt x="9724" y="18232"/>
                </a:lnTo>
                <a:lnTo>
                  <a:pt x="8948" y="16794"/>
                </a:lnTo>
                <a:lnTo>
                  <a:pt x="3866" y="14211"/>
                </a:lnTo>
                <a:lnTo>
                  <a:pt x="2337" y="9537"/>
                </a:lnTo>
                <a:lnTo>
                  <a:pt x="2433" y="9245"/>
                </a:lnTo>
                <a:lnTo>
                  <a:pt x="5452" y="3303"/>
                </a:lnTo>
                <a:close/>
              </a:path>
              <a:path w="27304" h="38100">
                <a:moveTo>
                  <a:pt x="11542" y="18112"/>
                </a:moveTo>
                <a:close/>
              </a:path>
              <a:path w="27304" h="38100">
                <a:moveTo>
                  <a:pt x="17182" y="13194"/>
                </a:moveTo>
                <a:lnTo>
                  <a:pt x="11690" y="17983"/>
                </a:lnTo>
                <a:lnTo>
                  <a:pt x="11613" y="18148"/>
                </a:lnTo>
                <a:lnTo>
                  <a:pt x="16350" y="16611"/>
                </a:lnTo>
                <a:lnTo>
                  <a:pt x="17227" y="14882"/>
                </a:lnTo>
                <a:lnTo>
                  <a:pt x="17182" y="13194"/>
                </a:lnTo>
                <a:close/>
              </a:path>
              <a:path w="27304" h="38100">
                <a:moveTo>
                  <a:pt x="14699" y="15354"/>
                </a:moveTo>
                <a:lnTo>
                  <a:pt x="12451" y="16395"/>
                </a:lnTo>
                <a:lnTo>
                  <a:pt x="8949" y="16438"/>
                </a:lnTo>
                <a:lnTo>
                  <a:pt x="9168" y="16905"/>
                </a:lnTo>
                <a:lnTo>
                  <a:pt x="11542" y="18112"/>
                </a:lnTo>
                <a:lnTo>
                  <a:pt x="14699" y="15354"/>
                </a:lnTo>
                <a:close/>
              </a:path>
              <a:path w="27304" h="38100">
                <a:moveTo>
                  <a:pt x="23299" y="13205"/>
                </a:moveTo>
                <a:lnTo>
                  <a:pt x="24829" y="16993"/>
                </a:lnTo>
                <a:lnTo>
                  <a:pt x="24733" y="16268"/>
                </a:lnTo>
                <a:lnTo>
                  <a:pt x="23299" y="13205"/>
                </a:lnTo>
                <a:close/>
              </a:path>
              <a:path w="27304" h="38100">
                <a:moveTo>
                  <a:pt x="8949" y="16438"/>
                </a:moveTo>
                <a:lnTo>
                  <a:pt x="8835" y="16585"/>
                </a:lnTo>
                <a:lnTo>
                  <a:pt x="8948" y="16794"/>
                </a:lnTo>
                <a:lnTo>
                  <a:pt x="9168" y="16905"/>
                </a:lnTo>
                <a:lnTo>
                  <a:pt x="8949" y="16438"/>
                </a:lnTo>
                <a:close/>
              </a:path>
              <a:path w="27304" h="38100">
                <a:moveTo>
                  <a:pt x="8758" y="16441"/>
                </a:moveTo>
                <a:lnTo>
                  <a:pt x="8336" y="16446"/>
                </a:lnTo>
                <a:lnTo>
                  <a:pt x="8948" y="16794"/>
                </a:lnTo>
                <a:lnTo>
                  <a:pt x="8758" y="16441"/>
                </a:lnTo>
                <a:close/>
              </a:path>
              <a:path w="27304" h="38100">
                <a:moveTo>
                  <a:pt x="7739" y="16179"/>
                </a:moveTo>
                <a:lnTo>
                  <a:pt x="8264" y="16446"/>
                </a:lnTo>
                <a:lnTo>
                  <a:pt x="7739" y="16179"/>
                </a:lnTo>
                <a:close/>
              </a:path>
              <a:path w="27304" h="38100">
                <a:moveTo>
                  <a:pt x="7892" y="15735"/>
                </a:moveTo>
                <a:lnTo>
                  <a:pt x="7739" y="16179"/>
                </a:lnTo>
                <a:lnTo>
                  <a:pt x="8336" y="16446"/>
                </a:lnTo>
                <a:lnTo>
                  <a:pt x="8758" y="16441"/>
                </a:lnTo>
                <a:lnTo>
                  <a:pt x="7892" y="15735"/>
                </a:lnTo>
                <a:close/>
              </a:path>
              <a:path w="27304" h="38100">
                <a:moveTo>
                  <a:pt x="8618" y="15735"/>
                </a:moveTo>
                <a:lnTo>
                  <a:pt x="7892" y="15735"/>
                </a:lnTo>
                <a:lnTo>
                  <a:pt x="8692" y="16319"/>
                </a:lnTo>
                <a:lnTo>
                  <a:pt x="8949" y="16438"/>
                </a:lnTo>
                <a:lnTo>
                  <a:pt x="8618" y="15735"/>
                </a:lnTo>
                <a:close/>
              </a:path>
              <a:path w="27304" h="38100">
                <a:moveTo>
                  <a:pt x="17044" y="8071"/>
                </a:moveTo>
                <a:lnTo>
                  <a:pt x="10114" y="11315"/>
                </a:lnTo>
                <a:lnTo>
                  <a:pt x="8640" y="15354"/>
                </a:lnTo>
                <a:lnTo>
                  <a:pt x="8618" y="15735"/>
                </a:lnTo>
                <a:lnTo>
                  <a:pt x="8949" y="16438"/>
                </a:lnTo>
                <a:lnTo>
                  <a:pt x="12451" y="16395"/>
                </a:lnTo>
                <a:lnTo>
                  <a:pt x="14699" y="15354"/>
                </a:lnTo>
                <a:lnTo>
                  <a:pt x="15982" y="13843"/>
                </a:lnTo>
                <a:lnTo>
                  <a:pt x="16934" y="11353"/>
                </a:lnTo>
                <a:lnTo>
                  <a:pt x="17132" y="11353"/>
                </a:lnTo>
                <a:lnTo>
                  <a:pt x="17044" y="8071"/>
                </a:lnTo>
                <a:close/>
              </a:path>
              <a:path w="27304" h="38100">
                <a:moveTo>
                  <a:pt x="13073" y="3098"/>
                </a:moveTo>
                <a:lnTo>
                  <a:pt x="5452" y="3303"/>
                </a:lnTo>
                <a:lnTo>
                  <a:pt x="2433" y="9245"/>
                </a:lnTo>
                <a:lnTo>
                  <a:pt x="2337" y="9537"/>
                </a:lnTo>
                <a:lnTo>
                  <a:pt x="3866" y="14211"/>
                </a:lnTo>
                <a:lnTo>
                  <a:pt x="7739" y="16179"/>
                </a:lnTo>
                <a:lnTo>
                  <a:pt x="7892" y="15735"/>
                </a:lnTo>
                <a:lnTo>
                  <a:pt x="8618" y="15735"/>
                </a:lnTo>
                <a:lnTo>
                  <a:pt x="8640" y="15354"/>
                </a:lnTo>
                <a:lnTo>
                  <a:pt x="10114" y="11315"/>
                </a:lnTo>
                <a:lnTo>
                  <a:pt x="17044" y="8071"/>
                </a:lnTo>
                <a:lnTo>
                  <a:pt x="17010" y="6819"/>
                </a:lnTo>
                <a:lnTo>
                  <a:pt x="13073" y="3098"/>
                </a:lnTo>
                <a:close/>
              </a:path>
              <a:path w="27304" h="38100">
                <a:moveTo>
                  <a:pt x="16934" y="11353"/>
                </a:moveTo>
                <a:lnTo>
                  <a:pt x="15982" y="13843"/>
                </a:lnTo>
                <a:lnTo>
                  <a:pt x="14699" y="15354"/>
                </a:lnTo>
                <a:lnTo>
                  <a:pt x="17169" y="13205"/>
                </a:lnTo>
                <a:lnTo>
                  <a:pt x="17137" y="11544"/>
                </a:lnTo>
                <a:lnTo>
                  <a:pt x="16934" y="11353"/>
                </a:lnTo>
                <a:close/>
              </a:path>
              <a:path w="27304" h="38100">
                <a:moveTo>
                  <a:pt x="17367" y="13033"/>
                </a:moveTo>
                <a:lnTo>
                  <a:pt x="17227" y="14882"/>
                </a:lnTo>
                <a:lnTo>
                  <a:pt x="17703" y="13944"/>
                </a:lnTo>
                <a:lnTo>
                  <a:pt x="17367" y="13033"/>
                </a:lnTo>
                <a:close/>
              </a:path>
              <a:path w="27304" h="38100">
                <a:moveTo>
                  <a:pt x="18401" y="8352"/>
                </a:moveTo>
                <a:lnTo>
                  <a:pt x="18115" y="12382"/>
                </a:lnTo>
                <a:lnTo>
                  <a:pt x="17367" y="13033"/>
                </a:lnTo>
                <a:lnTo>
                  <a:pt x="17703" y="13944"/>
                </a:lnTo>
                <a:lnTo>
                  <a:pt x="20205" y="9012"/>
                </a:lnTo>
                <a:lnTo>
                  <a:pt x="18401" y="8352"/>
                </a:lnTo>
                <a:close/>
              </a:path>
              <a:path w="27304" h="38100">
                <a:moveTo>
                  <a:pt x="19358" y="6011"/>
                </a:moveTo>
                <a:lnTo>
                  <a:pt x="20124" y="8352"/>
                </a:lnTo>
                <a:lnTo>
                  <a:pt x="20205" y="9012"/>
                </a:lnTo>
                <a:lnTo>
                  <a:pt x="21466" y="9474"/>
                </a:lnTo>
                <a:lnTo>
                  <a:pt x="23299" y="13205"/>
                </a:lnTo>
                <a:lnTo>
                  <a:pt x="21303" y="8496"/>
                </a:lnTo>
                <a:lnTo>
                  <a:pt x="19358" y="6011"/>
                </a:lnTo>
                <a:close/>
              </a:path>
              <a:path w="27304" h="38100">
                <a:moveTo>
                  <a:pt x="17137" y="11544"/>
                </a:moveTo>
                <a:lnTo>
                  <a:pt x="17182" y="13194"/>
                </a:lnTo>
                <a:lnTo>
                  <a:pt x="17137" y="11544"/>
                </a:lnTo>
                <a:close/>
              </a:path>
              <a:path w="27304" h="38100">
                <a:moveTo>
                  <a:pt x="17302" y="7950"/>
                </a:moveTo>
                <a:lnTo>
                  <a:pt x="17044" y="8071"/>
                </a:lnTo>
                <a:lnTo>
                  <a:pt x="17190" y="12014"/>
                </a:lnTo>
                <a:lnTo>
                  <a:pt x="17277" y="12788"/>
                </a:lnTo>
                <a:lnTo>
                  <a:pt x="17367" y="13033"/>
                </a:lnTo>
                <a:lnTo>
                  <a:pt x="18115" y="12382"/>
                </a:lnTo>
                <a:lnTo>
                  <a:pt x="18401" y="8352"/>
                </a:lnTo>
                <a:lnTo>
                  <a:pt x="17302" y="7950"/>
                </a:lnTo>
                <a:close/>
              </a:path>
              <a:path w="27304" h="38100">
                <a:moveTo>
                  <a:pt x="435" y="6727"/>
                </a:moveTo>
                <a:lnTo>
                  <a:pt x="0" y="7188"/>
                </a:lnTo>
                <a:lnTo>
                  <a:pt x="30" y="12014"/>
                </a:lnTo>
                <a:lnTo>
                  <a:pt x="157" y="9537"/>
                </a:lnTo>
                <a:lnTo>
                  <a:pt x="278" y="9012"/>
                </a:lnTo>
                <a:lnTo>
                  <a:pt x="435" y="6727"/>
                </a:lnTo>
                <a:close/>
              </a:path>
              <a:path w="27304" h="38100">
                <a:moveTo>
                  <a:pt x="17132" y="11353"/>
                </a:moveTo>
                <a:lnTo>
                  <a:pt x="16934" y="11353"/>
                </a:lnTo>
                <a:lnTo>
                  <a:pt x="17137" y="11544"/>
                </a:lnTo>
                <a:lnTo>
                  <a:pt x="17132" y="11353"/>
                </a:lnTo>
                <a:close/>
              </a:path>
              <a:path w="27304" h="38100">
                <a:moveTo>
                  <a:pt x="1605" y="5489"/>
                </a:moveTo>
                <a:lnTo>
                  <a:pt x="435" y="6727"/>
                </a:lnTo>
                <a:lnTo>
                  <a:pt x="262" y="9245"/>
                </a:lnTo>
                <a:lnTo>
                  <a:pt x="1605" y="5489"/>
                </a:lnTo>
                <a:close/>
              </a:path>
              <a:path w="27304" h="38100">
                <a:moveTo>
                  <a:pt x="13504" y="1487"/>
                </a:moveTo>
                <a:lnTo>
                  <a:pt x="18484" y="7188"/>
                </a:lnTo>
                <a:lnTo>
                  <a:pt x="18401" y="8352"/>
                </a:lnTo>
                <a:lnTo>
                  <a:pt x="20205" y="9012"/>
                </a:lnTo>
                <a:lnTo>
                  <a:pt x="20124" y="8352"/>
                </a:lnTo>
                <a:lnTo>
                  <a:pt x="19358" y="6011"/>
                </a:lnTo>
                <a:lnTo>
                  <a:pt x="17963" y="4229"/>
                </a:lnTo>
                <a:lnTo>
                  <a:pt x="14826" y="2133"/>
                </a:lnTo>
                <a:lnTo>
                  <a:pt x="13504" y="1487"/>
                </a:lnTo>
                <a:close/>
              </a:path>
              <a:path w="27304" h="38100">
                <a:moveTo>
                  <a:pt x="18430" y="7950"/>
                </a:moveTo>
                <a:lnTo>
                  <a:pt x="17302" y="7950"/>
                </a:lnTo>
                <a:lnTo>
                  <a:pt x="18401" y="8352"/>
                </a:lnTo>
                <a:lnTo>
                  <a:pt x="18430" y="7950"/>
                </a:lnTo>
                <a:close/>
              </a:path>
              <a:path w="27304" h="38100">
                <a:moveTo>
                  <a:pt x="14911" y="3098"/>
                </a:moveTo>
                <a:lnTo>
                  <a:pt x="13073" y="3098"/>
                </a:lnTo>
                <a:lnTo>
                  <a:pt x="17010" y="6819"/>
                </a:lnTo>
                <a:lnTo>
                  <a:pt x="17044" y="8071"/>
                </a:lnTo>
                <a:lnTo>
                  <a:pt x="17302" y="7950"/>
                </a:lnTo>
                <a:lnTo>
                  <a:pt x="18430" y="7950"/>
                </a:lnTo>
                <a:lnTo>
                  <a:pt x="18484" y="7188"/>
                </a:lnTo>
                <a:lnTo>
                  <a:pt x="14911" y="3098"/>
                </a:lnTo>
                <a:close/>
              </a:path>
              <a:path w="27304" h="38100">
                <a:moveTo>
                  <a:pt x="3912" y="2976"/>
                </a:moveTo>
                <a:lnTo>
                  <a:pt x="488" y="5956"/>
                </a:lnTo>
                <a:lnTo>
                  <a:pt x="435" y="6727"/>
                </a:lnTo>
                <a:lnTo>
                  <a:pt x="1605" y="5489"/>
                </a:lnTo>
                <a:lnTo>
                  <a:pt x="1656" y="5346"/>
                </a:lnTo>
                <a:lnTo>
                  <a:pt x="3912" y="2976"/>
                </a:lnTo>
                <a:close/>
              </a:path>
              <a:path w="27304" h="38100">
                <a:moveTo>
                  <a:pt x="13452" y="1428"/>
                </a:moveTo>
                <a:lnTo>
                  <a:pt x="14826" y="2133"/>
                </a:lnTo>
                <a:lnTo>
                  <a:pt x="17963" y="4229"/>
                </a:lnTo>
                <a:lnTo>
                  <a:pt x="19358" y="6011"/>
                </a:lnTo>
                <a:lnTo>
                  <a:pt x="18738" y="4114"/>
                </a:lnTo>
                <a:lnTo>
                  <a:pt x="13452" y="1428"/>
                </a:lnTo>
                <a:close/>
              </a:path>
              <a:path w="27304" h="38100">
                <a:moveTo>
                  <a:pt x="8210" y="1087"/>
                </a:moveTo>
                <a:lnTo>
                  <a:pt x="7130" y="1092"/>
                </a:lnTo>
                <a:lnTo>
                  <a:pt x="3920" y="2970"/>
                </a:lnTo>
                <a:lnTo>
                  <a:pt x="1656" y="5346"/>
                </a:lnTo>
                <a:lnTo>
                  <a:pt x="1605" y="5489"/>
                </a:lnTo>
                <a:lnTo>
                  <a:pt x="3625" y="3352"/>
                </a:lnTo>
                <a:lnTo>
                  <a:pt x="5452" y="3303"/>
                </a:lnTo>
                <a:lnTo>
                  <a:pt x="6253" y="1727"/>
                </a:lnTo>
                <a:lnTo>
                  <a:pt x="8210" y="1087"/>
                </a:lnTo>
                <a:close/>
              </a:path>
              <a:path w="27304" h="38100">
                <a:moveTo>
                  <a:pt x="12642" y="1066"/>
                </a:moveTo>
                <a:lnTo>
                  <a:pt x="8195" y="1092"/>
                </a:lnTo>
                <a:lnTo>
                  <a:pt x="6253" y="1727"/>
                </a:lnTo>
                <a:lnTo>
                  <a:pt x="5452" y="3303"/>
                </a:lnTo>
                <a:lnTo>
                  <a:pt x="13073" y="3098"/>
                </a:lnTo>
                <a:lnTo>
                  <a:pt x="14911" y="3098"/>
                </a:lnTo>
                <a:lnTo>
                  <a:pt x="13504" y="1487"/>
                </a:lnTo>
                <a:lnTo>
                  <a:pt x="12642" y="1066"/>
                </a:lnTo>
                <a:close/>
              </a:path>
              <a:path w="27304" h="38100">
                <a:moveTo>
                  <a:pt x="7333" y="0"/>
                </a:moveTo>
                <a:lnTo>
                  <a:pt x="3920" y="2970"/>
                </a:lnTo>
                <a:lnTo>
                  <a:pt x="7130" y="1092"/>
                </a:lnTo>
                <a:lnTo>
                  <a:pt x="8210" y="1087"/>
                </a:lnTo>
                <a:lnTo>
                  <a:pt x="10806" y="238"/>
                </a:lnTo>
                <a:lnTo>
                  <a:pt x="7333" y="0"/>
                </a:lnTo>
                <a:close/>
              </a:path>
              <a:path w="27304" h="38100">
                <a:moveTo>
                  <a:pt x="12740" y="1066"/>
                </a:moveTo>
                <a:lnTo>
                  <a:pt x="13504" y="1487"/>
                </a:lnTo>
                <a:lnTo>
                  <a:pt x="12740" y="1066"/>
                </a:lnTo>
                <a:close/>
              </a:path>
              <a:path w="27304" h="38100">
                <a:moveTo>
                  <a:pt x="11157" y="262"/>
                </a:moveTo>
                <a:lnTo>
                  <a:pt x="13452" y="1428"/>
                </a:lnTo>
                <a:lnTo>
                  <a:pt x="12515" y="355"/>
                </a:lnTo>
                <a:lnTo>
                  <a:pt x="11157" y="262"/>
                </a:lnTo>
                <a:close/>
              </a:path>
              <a:path w="27304" h="38100">
                <a:moveTo>
                  <a:pt x="10806" y="238"/>
                </a:moveTo>
                <a:lnTo>
                  <a:pt x="8210" y="1087"/>
                </a:lnTo>
                <a:lnTo>
                  <a:pt x="12642" y="1066"/>
                </a:lnTo>
                <a:lnTo>
                  <a:pt x="11157" y="262"/>
                </a:lnTo>
                <a:lnTo>
                  <a:pt x="10806" y="238"/>
                </a:lnTo>
                <a:close/>
              </a:path>
              <a:path w="27304" h="38100">
                <a:moveTo>
                  <a:pt x="10991" y="177"/>
                </a:moveTo>
                <a:lnTo>
                  <a:pt x="10806" y="238"/>
                </a:lnTo>
                <a:lnTo>
                  <a:pt x="11157" y="262"/>
                </a:lnTo>
                <a:lnTo>
                  <a:pt x="10991" y="177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2027" y="2023761"/>
            <a:ext cx="140970" cy="1574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spc="-30" b="1">
                <a:solidFill>
                  <a:srgbClr val="B51515"/>
                </a:solidFill>
                <a:latin typeface="Arial"/>
                <a:cs typeface="Arial"/>
              </a:rPr>
              <a:t>***</a:t>
            </a:r>
            <a:endParaRPr sz="8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00897" y="2760679"/>
            <a:ext cx="140970" cy="1574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spc="-30" b="1">
                <a:solidFill>
                  <a:srgbClr val="B51515"/>
                </a:solidFill>
                <a:latin typeface="Arial"/>
                <a:cs typeface="Arial"/>
              </a:rPr>
              <a:t>***</a:t>
            </a:r>
            <a:endParaRPr sz="8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19638" y="3432725"/>
            <a:ext cx="140970" cy="1574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spc="-30" b="1">
                <a:solidFill>
                  <a:srgbClr val="B51515"/>
                </a:solidFill>
                <a:latin typeface="Arial"/>
                <a:cs typeface="Arial"/>
              </a:rPr>
              <a:t>***</a:t>
            </a:r>
            <a:endParaRPr sz="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06571" y="3412951"/>
            <a:ext cx="140970" cy="1574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spc="-30" b="1">
                <a:solidFill>
                  <a:srgbClr val="B51515"/>
                </a:solidFill>
                <a:latin typeface="Arial"/>
                <a:cs typeface="Arial"/>
              </a:rPr>
              <a:t>***</a:t>
            </a:r>
            <a:endParaRPr sz="8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36086" y="4023707"/>
            <a:ext cx="140970" cy="1574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spc="-30" b="1">
                <a:solidFill>
                  <a:srgbClr val="B51515"/>
                </a:solidFill>
                <a:latin typeface="Arial"/>
                <a:cs typeface="Arial"/>
              </a:rPr>
              <a:t>***</a:t>
            </a:r>
            <a:endParaRPr sz="8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17566" y="5038988"/>
            <a:ext cx="140970" cy="1574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spc="-30" b="1">
                <a:solidFill>
                  <a:srgbClr val="B51515"/>
                </a:solidFill>
                <a:latin typeface="Arial"/>
                <a:cs typeface="Arial"/>
              </a:rPr>
              <a:t>***</a:t>
            </a:r>
            <a:endParaRPr sz="8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12588" y="4833337"/>
            <a:ext cx="140970" cy="1574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spc="-30" b="1">
                <a:solidFill>
                  <a:srgbClr val="B51515"/>
                </a:solidFill>
                <a:latin typeface="Arial"/>
                <a:cs typeface="Arial"/>
              </a:rPr>
              <a:t>***</a:t>
            </a:r>
            <a:endParaRPr sz="8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28202" y="4043087"/>
            <a:ext cx="140970" cy="1574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spc="-30" b="1">
                <a:solidFill>
                  <a:srgbClr val="B51515"/>
                </a:solidFill>
                <a:latin typeface="Arial"/>
                <a:cs typeface="Arial"/>
              </a:rPr>
              <a:t>***</a:t>
            </a:r>
            <a:endParaRPr sz="8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44634" y="4820308"/>
            <a:ext cx="140970" cy="1574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spc="-30" b="1">
                <a:solidFill>
                  <a:srgbClr val="B51515"/>
                </a:solidFill>
                <a:latin typeface="Arial"/>
                <a:cs typeface="Arial"/>
              </a:rPr>
              <a:t>***</a:t>
            </a:r>
            <a:endParaRPr sz="8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24416" y="5092541"/>
            <a:ext cx="140970" cy="1574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spc="-30" b="1">
                <a:solidFill>
                  <a:srgbClr val="B51515"/>
                </a:solidFill>
                <a:latin typeface="Arial"/>
                <a:cs typeface="Arial"/>
              </a:rPr>
              <a:t>***</a:t>
            </a:r>
            <a:endParaRPr sz="8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88280" y="2635609"/>
            <a:ext cx="140970" cy="1574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spc="-30" b="1">
                <a:solidFill>
                  <a:srgbClr val="B51515"/>
                </a:solidFill>
                <a:latin typeface="Arial"/>
                <a:cs typeface="Arial"/>
              </a:rPr>
              <a:t>***</a:t>
            </a:r>
            <a:endParaRPr sz="85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2406" y="76732"/>
            <a:ext cx="7359707" cy="15821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62556" y="957225"/>
            <a:ext cx="5734685" cy="355600"/>
          </a:xfrm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pc="-165"/>
              <a:t>Summary </a:t>
            </a:r>
            <a:r>
              <a:rPr dirty="0" spc="-55"/>
              <a:t>of </a:t>
            </a:r>
            <a:r>
              <a:rPr dirty="0" spc="-135"/>
              <a:t>(Hyperthyroidism</a:t>
            </a:r>
            <a:r>
              <a:rPr dirty="0" spc="-229"/>
              <a:t> </a:t>
            </a:r>
            <a:r>
              <a:rPr dirty="0" spc="-120"/>
              <a:t>&amp;Hypothyroidism)</a:t>
            </a:r>
            <a:r>
              <a:rPr dirty="0" spc="-100"/>
              <a:t> </a:t>
            </a:r>
          </a:p>
        </p:txBody>
      </p:sp>
      <p:sp>
        <p:nvSpPr>
          <p:cNvPr id="15" name="object 15"/>
          <p:cNvSpPr/>
          <p:nvPr/>
        </p:nvSpPr>
        <p:spPr>
          <a:xfrm>
            <a:off x="4794872" y="2103145"/>
            <a:ext cx="525386" cy="830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467807" y="2102281"/>
            <a:ext cx="182181" cy="275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951157" y="2048192"/>
            <a:ext cx="428687" cy="107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986625" y="2652382"/>
            <a:ext cx="148292" cy="584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253011" y="2728709"/>
            <a:ext cx="294522" cy="772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826051" y="2937268"/>
            <a:ext cx="115207" cy="970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184101" y="2951393"/>
            <a:ext cx="292709" cy="728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213941" y="3090443"/>
            <a:ext cx="399013" cy="442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226238" y="3097872"/>
            <a:ext cx="240411" cy="321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005241" y="2781477"/>
            <a:ext cx="421716" cy="1300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848406" y="2186965"/>
            <a:ext cx="288531" cy="6502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816581" y="2442425"/>
            <a:ext cx="286257" cy="750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819907" y="2657868"/>
            <a:ext cx="277494" cy="7811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092100" y="2192807"/>
            <a:ext cx="331261" cy="3732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383178" y="2231161"/>
            <a:ext cx="317284" cy="8313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385896" y="2447607"/>
            <a:ext cx="355968" cy="7741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818563" y="3636136"/>
            <a:ext cx="319207" cy="782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986098" y="3307626"/>
            <a:ext cx="830033" cy="3473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703808" y="3424132"/>
            <a:ext cx="1091623" cy="15733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556481" y="3853167"/>
            <a:ext cx="589012" cy="4186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695382" y="3894445"/>
            <a:ext cx="354896" cy="372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892098" y="4402569"/>
            <a:ext cx="103764" cy="4495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281536" y="4174040"/>
            <a:ext cx="367652" cy="3346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298492" y="4147781"/>
            <a:ext cx="808809" cy="7951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634231" y="4036136"/>
            <a:ext cx="141370" cy="6680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450219" y="4353597"/>
            <a:ext cx="679462" cy="7545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714276" y="4593907"/>
            <a:ext cx="434659" cy="347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417252" y="4764625"/>
            <a:ext cx="1469997" cy="40473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111543" y="5375069"/>
            <a:ext cx="612600" cy="7882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845875" y="5376718"/>
            <a:ext cx="163630" cy="361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135324" y="4158170"/>
            <a:ext cx="538294" cy="7581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927707" y="4062793"/>
            <a:ext cx="486473" cy="1926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002205" y="4355668"/>
            <a:ext cx="486041" cy="12225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70404" y="4499559"/>
            <a:ext cx="435295" cy="3121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91754" y="4709734"/>
            <a:ext cx="770298" cy="11633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657686" y="4897251"/>
            <a:ext cx="219246" cy="2865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203153" y="5031390"/>
            <a:ext cx="182238" cy="2932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642547" y="5063366"/>
            <a:ext cx="502845" cy="7533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038085" y="4839356"/>
            <a:ext cx="389580" cy="19474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623759" y="5110291"/>
            <a:ext cx="588750" cy="14600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656892" y="5358767"/>
            <a:ext cx="639062" cy="8396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856560" y="5608930"/>
            <a:ext cx="613498" cy="12702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50250" y="5501665"/>
            <a:ext cx="140970" cy="1574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spc="-30" b="1">
                <a:solidFill>
                  <a:srgbClr val="B51515"/>
                </a:solidFill>
                <a:latin typeface="Arial"/>
                <a:cs typeface="Arial"/>
              </a:rPr>
              <a:t>***</a:t>
            </a:r>
            <a:endParaRPr sz="8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02942" y="4584315"/>
            <a:ext cx="299085" cy="417830"/>
          </a:xfrm>
          <a:prstGeom prst="rect">
            <a:avLst/>
          </a:prstGeom>
        </p:spPr>
        <p:txBody>
          <a:bodyPr wrap="square" lIns="0" tIns="78740" rIns="0" bIns="0" rtlCol="0" vert="horz">
            <a:spAutoFit/>
          </a:bodyPr>
          <a:lstStyle/>
          <a:p>
            <a:pPr marL="170180">
              <a:lnSpc>
                <a:spcPct val="100000"/>
              </a:lnSpc>
              <a:spcBef>
                <a:spcPts val="620"/>
              </a:spcBef>
            </a:pPr>
            <a:r>
              <a:rPr dirty="0" sz="850" spc="-30" b="1">
                <a:solidFill>
                  <a:srgbClr val="B51515"/>
                </a:solidFill>
                <a:latin typeface="Arial"/>
                <a:cs typeface="Arial"/>
              </a:rPr>
              <a:t>***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dirty="0" sz="850" spc="-30" b="1">
                <a:solidFill>
                  <a:srgbClr val="B51515"/>
                </a:solidFill>
                <a:latin typeface="Arial"/>
                <a:cs typeface="Arial"/>
              </a:rPr>
              <a:t>***</a:t>
            </a:r>
            <a:endParaRPr sz="8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8076" y="572583"/>
            <a:ext cx="140970" cy="1574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spc="-30" b="1">
                <a:solidFill>
                  <a:srgbClr val="B51515"/>
                </a:solidFill>
                <a:latin typeface="Arial"/>
                <a:cs typeface="Arial"/>
              </a:rPr>
              <a:t>***</a:t>
            </a:r>
            <a:endParaRPr sz="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95894" y="1684189"/>
            <a:ext cx="140970" cy="1574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spc="-30" b="1">
                <a:solidFill>
                  <a:srgbClr val="B51515"/>
                </a:solidFill>
                <a:latin typeface="Arial"/>
                <a:cs typeface="Arial"/>
              </a:rPr>
              <a:t>***</a:t>
            </a:r>
            <a:endParaRPr sz="8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4065" y="164987"/>
            <a:ext cx="6857758" cy="5751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09202" y="579735"/>
            <a:ext cx="986078" cy="173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69370" y="887996"/>
            <a:ext cx="805815" cy="47625"/>
          </a:xfrm>
          <a:custGeom>
            <a:avLst/>
            <a:gdLst/>
            <a:ahLst/>
            <a:cxnLst/>
            <a:rect l="l" t="t" r="r" b="b"/>
            <a:pathLst>
              <a:path w="805814" h="47625">
                <a:moveTo>
                  <a:pt x="23504" y="17063"/>
                </a:moveTo>
                <a:lnTo>
                  <a:pt x="0" y="33815"/>
                </a:lnTo>
                <a:lnTo>
                  <a:pt x="249" y="38404"/>
                </a:lnTo>
                <a:lnTo>
                  <a:pt x="372" y="38926"/>
                </a:lnTo>
                <a:lnTo>
                  <a:pt x="9683" y="47294"/>
                </a:lnTo>
                <a:lnTo>
                  <a:pt x="16922" y="46901"/>
                </a:lnTo>
                <a:lnTo>
                  <a:pt x="21151" y="42202"/>
                </a:lnTo>
                <a:lnTo>
                  <a:pt x="22625" y="39877"/>
                </a:lnTo>
                <a:lnTo>
                  <a:pt x="25851" y="39678"/>
                </a:lnTo>
                <a:lnTo>
                  <a:pt x="20300" y="35001"/>
                </a:lnTo>
                <a:lnTo>
                  <a:pt x="19208" y="22148"/>
                </a:lnTo>
                <a:lnTo>
                  <a:pt x="23504" y="17063"/>
                </a:lnTo>
                <a:close/>
              </a:path>
              <a:path w="805814" h="47625">
                <a:moveTo>
                  <a:pt x="32365" y="39217"/>
                </a:moveTo>
                <a:lnTo>
                  <a:pt x="25851" y="39678"/>
                </a:lnTo>
                <a:lnTo>
                  <a:pt x="32365" y="39217"/>
                </a:lnTo>
                <a:close/>
              </a:path>
              <a:path w="805814" h="47625">
                <a:moveTo>
                  <a:pt x="36954" y="15539"/>
                </a:moveTo>
                <a:lnTo>
                  <a:pt x="30397" y="15963"/>
                </a:lnTo>
                <a:lnTo>
                  <a:pt x="23504" y="17063"/>
                </a:lnTo>
                <a:lnTo>
                  <a:pt x="19208" y="22148"/>
                </a:lnTo>
                <a:lnTo>
                  <a:pt x="20300" y="35001"/>
                </a:lnTo>
                <a:lnTo>
                  <a:pt x="25851" y="39678"/>
                </a:lnTo>
                <a:lnTo>
                  <a:pt x="32365" y="39217"/>
                </a:lnTo>
                <a:lnTo>
                  <a:pt x="38792" y="38671"/>
                </a:lnTo>
                <a:lnTo>
                  <a:pt x="43554" y="33019"/>
                </a:lnTo>
                <a:lnTo>
                  <a:pt x="42462" y="20180"/>
                </a:lnTo>
                <a:lnTo>
                  <a:pt x="36954" y="15539"/>
                </a:lnTo>
                <a:close/>
              </a:path>
              <a:path w="805814" h="47625">
                <a:moveTo>
                  <a:pt x="105242" y="11938"/>
                </a:moveTo>
                <a:lnTo>
                  <a:pt x="52412" y="15040"/>
                </a:lnTo>
                <a:lnTo>
                  <a:pt x="36954" y="15539"/>
                </a:lnTo>
                <a:lnTo>
                  <a:pt x="42462" y="20180"/>
                </a:lnTo>
                <a:lnTo>
                  <a:pt x="43554" y="33019"/>
                </a:lnTo>
                <a:lnTo>
                  <a:pt x="38792" y="38671"/>
                </a:lnTo>
                <a:lnTo>
                  <a:pt x="32365" y="39217"/>
                </a:lnTo>
                <a:lnTo>
                  <a:pt x="38459" y="38926"/>
                </a:lnTo>
                <a:lnTo>
                  <a:pt x="53215" y="38696"/>
                </a:lnTo>
                <a:lnTo>
                  <a:pt x="55045" y="38633"/>
                </a:lnTo>
                <a:lnTo>
                  <a:pt x="49665" y="33815"/>
                </a:lnTo>
                <a:lnTo>
                  <a:pt x="49556" y="32977"/>
                </a:lnTo>
                <a:lnTo>
                  <a:pt x="48863" y="20637"/>
                </a:lnTo>
                <a:lnTo>
                  <a:pt x="53879" y="15024"/>
                </a:lnTo>
                <a:lnTo>
                  <a:pt x="66998" y="14300"/>
                </a:lnTo>
                <a:lnTo>
                  <a:pt x="103146" y="14300"/>
                </a:lnTo>
                <a:lnTo>
                  <a:pt x="105242" y="11938"/>
                </a:lnTo>
                <a:close/>
              </a:path>
              <a:path w="805814" h="47625">
                <a:moveTo>
                  <a:pt x="61766" y="38404"/>
                </a:moveTo>
                <a:lnTo>
                  <a:pt x="55045" y="38633"/>
                </a:lnTo>
                <a:lnTo>
                  <a:pt x="55200" y="38773"/>
                </a:lnTo>
                <a:lnTo>
                  <a:pt x="61766" y="38404"/>
                </a:lnTo>
                <a:close/>
              </a:path>
              <a:path w="805814" h="47625">
                <a:moveTo>
                  <a:pt x="66998" y="14300"/>
                </a:moveTo>
                <a:lnTo>
                  <a:pt x="53879" y="15024"/>
                </a:lnTo>
                <a:lnTo>
                  <a:pt x="48863" y="20637"/>
                </a:lnTo>
                <a:lnTo>
                  <a:pt x="49556" y="32977"/>
                </a:lnTo>
                <a:lnTo>
                  <a:pt x="49665" y="33815"/>
                </a:lnTo>
                <a:lnTo>
                  <a:pt x="55045" y="38633"/>
                </a:lnTo>
                <a:lnTo>
                  <a:pt x="61766" y="38404"/>
                </a:lnTo>
                <a:lnTo>
                  <a:pt x="68319" y="38036"/>
                </a:lnTo>
                <a:lnTo>
                  <a:pt x="73336" y="32423"/>
                </a:lnTo>
                <a:lnTo>
                  <a:pt x="72612" y="19316"/>
                </a:lnTo>
                <a:lnTo>
                  <a:pt x="66998" y="14300"/>
                </a:lnTo>
                <a:close/>
              </a:path>
              <a:path w="805814" h="47625">
                <a:moveTo>
                  <a:pt x="103146" y="14300"/>
                </a:moveTo>
                <a:lnTo>
                  <a:pt x="66998" y="14300"/>
                </a:lnTo>
                <a:lnTo>
                  <a:pt x="72612" y="19316"/>
                </a:lnTo>
                <a:lnTo>
                  <a:pt x="73336" y="32423"/>
                </a:lnTo>
                <a:lnTo>
                  <a:pt x="68319" y="38036"/>
                </a:lnTo>
                <a:lnTo>
                  <a:pt x="61766" y="38404"/>
                </a:lnTo>
                <a:lnTo>
                  <a:pt x="106646" y="36133"/>
                </a:lnTo>
                <a:lnTo>
                  <a:pt x="101031" y="31127"/>
                </a:lnTo>
                <a:lnTo>
                  <a:pt x="100904" y="30333"/>
                </a:lnTo>
                <a:lnTo>
                  <a:pt x="100171" y="17652"/>
                </a:lnTo>
                <a:lnTo>
                  <a:pt x="103146" y="14300"/>
                </a:lnTo>
                <a:close/>
              </a:path>
              <a:path w="805814" h="47625">
                <a:moveTo>
                  <a:pt x="758124" y="11125"/>
                </a:moveTo>
                <a:lnTo>
                  <a:pt x="118687" y="11125"/>
                </a:lnTo>
                <a:lnTo>
                  <a:pt x="124428" y="16243"/>
                </a:lnTo>
                <a:lnTo>
                  <a:pt x="125202" y="29641"/>
                </a:lnTo>
                <a:lnTo>
                  <a:pt x="120097" y="35394"/>
                </a:lnTo>
                <a:lnTo>
                  <a:pt x="113391" y="35775"/>
                </a:lnTo>
                <a:lnTo>
                  <a:pt x="124221" y="35793"/>
                </a:lnTo>
                <a:lnTo>
                  <a:pt x="134642" y="36169"/>
                </a:lnTo>
                <a:lnTo>
                  <a:pt x="156889" y="37249"/>
                </a:lnTo>
                <a:lnTo>
                  <a:pt x="231095" y="37782"/>
                </a:lnTo>
                <a:lnTo>
                  <a:pt x="281501" y="36118"/>
                </a:lnTo>
                <a:lnTo>
                  <a:pt x="302260" y="34769"/>
                </a:lnTo>
                <a:lnTo>
                  <a:pt x="309081" y="34368"/>
                </a:lnTo>
                <a:lnTo>
                  <a:pt x="317353" y="33972"/>
                </a:lnTo>
                <a:lnTo>
                  <a:pt x="326944" y="33815"/>
                </a:lnTo>
                <a:lnTo>
                  <a:pt x="358982" y="33815"/>
                </a:lnTo>
                <a:lnTo>
                  <a:pt x="366436" y="33580"/>
                </a:lnTo>
                <a:lnTo>
                  <a:pt x="408895" y="31521"/>
                </a:lnTo>
                <a:lnTo>
                  <a:pt x="430880" y="30838"/>
                </a:lnTo>
                <a:lnTo>
                  <a:pt x="450827" y="30556"/>
                </a:lnTo>
                <a:lnTo>
                  <a:pt x="631865" y="30549"/>
                </a:lnTo>
                <a:lnTo>
                  <a:pt x="759848" y="30325"/>
                </a:lnTo>
                <a:lnTo>
                  <a:pt x="757561" y="27876"/>
                </a:lnTo>
                <a:lnTo>
                  <a:pt x="758124" y="11125"/>
                </a:lnTo>
                <a:close/>
              </a:path>
              <a:path w="805814" h="47625">
                <a:moveTo>
                  <a:pt x="113391" y="35775"/>
                </a:moveTo>
                <a:lnTo>
                  <a:pt x="106646" y="36133"/>
                </a:lnTo>
                <a:lnTo>
                  <a:pt x="113391" y="35775"/>
                </a:lnTo>
                <a:close/>
              </a:path>
              <a:path w="805814" h="47625">
                <a:moveTo>
                  <a:pt x="118687" y="11125"/>
                </a:moveTo>
                <a:lnTo>
                  <a:pt x="105242" y="11938"/>
                </a:lnTo>
                <a:lnTo>
                  <a:pt x="100171" y="17652"/>
                </a:lnTo>
                <a:lnTo>
                  <a:pt x="100904" y="30333"/>
                </a:lnTo>
                <a:lnTo>
                  <a:pt x="101031" y="31127"/>
                </a:lnTo>
                <a:lnTo>
                  <a:pt x="106646" y="36133"/>
                </a:lnTo>
                <a:lnTo>
                  <a:pt x="120097" y="35394"/>
                </a:lnTo>
                <a:lnTo>
                  <a:pt x="125202" y="29641"/>
                </a:lnTo>
                <a:lnTo>
                  <a:pt x="124428" y="16243"/>
                </a:lnTo>
                <a:lnTo>
                  <a:pt x="118687" y="11125"/>
                </a:lnTo>
                <a:close/>
              </a:path>
              <a:path w="805814" h="47625">
                <a:moveTo>
                  <a:pt x="789752" y="34485"/>
                </a:moveTo>
                <a:lnTo>
                  <a:pt x="787752" y="34678"/>
                </a:lnTo>
                <a:lnTo>
                  <a:pt x="787139" y="34772"/>
                </a:lnTo>
                <a:lnTo>
                  <a:pt x="784802" y="34963"/>
                </a:lnTo>
                <a:lnTo>
                  <a:pt x="782775" y="35158"/>
                </a:lnTo>
                <a:lnTo>
                  <a:pt x="784231" y="35991"/>
                </a:lnTo>
                <a:lnTo>
                  <a:pt x="789752" y="34485"/>
                </a:lnTo>
                <a:close/>
              </a:path>
              <a:path w="805814" h="47625">
                <a:moveTo>
                  <a:pt x="775917" y="35403"/>
                </a:moveTo>
                <a:lnTo>
                  <a:pt x="776370" y="35775"/>
                </a:lnTo>
                <a:lnTo>
                  <a:pt x="779101" y="35512"/>
                </a:lnTo>
                <a:lnTo>
                  <a:pt x="775917" y="35403"/>
                </a:lnTo>
                <a:close/>
              </a:path>
              <a:path w="805814" h="47625">
                <a:moveTo>
                  <a:pt x="781552" y="35276"/>
                </a:moveTo>
                <a:lnTo>
                  <a:pt x="779101" y="35512"/>
                </a:lnTo>
                <a:lnTo>
                  <a:pt x="781221" y="35585"/>
                </a:lnTo>
                <a:lnTo>
                  <a:pt x="781552" y="35276"/>
                </a:lnTo>
                <a:close/>
              </a:path>
              <a:path w="805814" h="47625">
                <a:moveTo>
                  <a:pt x="775886" y="35377"/>
                </a:moveTo>
                <a:lnTo>
                  <a:pt x="779101" y="35512"/>
                </a:lnTo>
                <a:lnTo>
                  <a:pt x="780322" y="35394"/>
                </a:lnTo>
                <a:lnTo>
                  <a:pt x="776535" y="35394"/>
                </a:lnTo>
                <a:lnTo>
                  <a:pt x="775886" y="35377"/>
                </a:lnTo>
                <a:close/>
              </a:path>
              <a:path w="805814" h="47625">
                <a:moveTo>
                  <a:pt x="772712" y="35293"/>
                </a:moveTo>
                <a:lnTo>
                  <a:pt x="775917" y="35403"/>
                </a:lnTo>
                <a:lnTo>
                  <a:pt x="772712" y="35293"/>
                </a:lnTo>
                <a:close/>
              </a:path>
              <a:path w="805814" h="47625">
                <a:moveTo>
                  <a:pt x="779228" y="4685"/>
                </a:moveTo>
                <a:lnTo>
                  <a:pt x="773423" y="5245"/>
                </a:lnTo>
                <a:lnTo>
                  <a:pt x="767251" y="12738"/>
                </a:lnTo>
                <a:lnTo>
                  <a:pt x="768812" y="28930"/>
                </a:lnTo>
                <a:lnTo>
                  <a:pt x="768923" y="29641"/>
                </a:lnTo>
                <a:lnTo>
                  <a:pt x="775886" y="35377"/>
                </a:lnTo>
                <a:lnTo>
                  <a:pt x="776535" y="35394"/>
                </a:lnTo>
                <a:lnTo>
                  <a:pt x="780980" y="35331"/>
                </a:lnTo>
                <a:lnTo>
                  <a:pt x="781552" y="35276"/>
                </a:lnTo>
                <a:lnTo>
                  <a:pt x="782095" y="34769"/>
                </a:lnTo>
                <a:lnTo>
                  <a:pt x="775735" y="31127"/>
                </a:lnTo>
                <a:lnTo>
                  <a:pt x="771239" y="14655"/>
                </a:lnTo>
                <a:lnTo>
                  <a:pt x="776103" y="6159"/>
                </a:lnTo>
                <a:lnTo>
                  <a:pt x="781257" y="4753"/>
                </a:lnTo>
                <a:lnTo>
                  <a:pt x="779228" y="4685"/>
                </a:lnTo>
                <a:close/>
              </a:path>
              <a:path w="805814" h="47625">
                <a:moveTo>
                  <a:pt x="781552" y="35276"/>
                </a:moveTo>
                <a:lnTo>
                  <a:pt x="780980" y="35331"/>
                </a:lnTo>
                <a:lnTo>
                  <a:pt x="776535" y="35394"/>
                </a:lnTo>
                <a:lnTo>
                  <a:pt x="780322" y="35394"/>
                </a:lnTo>
                <a:lnTo>
                  <a:pt x="781552" y="35276"/>
                </a:lnTo>
                <a:close/>
              </a:path>
              <a:path w="805814" h="47625">
                <a:moveTo>
                  <a:pt x="765056" y="4404"/>
                </a:moveTo>
                <a:lnTo>
                  <a:pt x="758132" y="10871"/>
                </a:lnTo>
                <a:lnTo>
                  <a:pt x="757561" y="27876"/>
                </a:lnTo>
                <a:lnTo>
                  <a:pt x="763575" y="34315"/>
                </a:lnTo>
                <a:lnTo>
                  <a:pt x="775886" y="35377"/>
                </a:lnTo>
                <a:lnTo>
                  <a:pt x="768923" y="29641"/>
                </a:lnTo>
                <a:lnTo>
                  <a:pt x="768812" y="28930"/>
                </a:lnTo>
                <a:lnTo>
                  <a:pt x="767251" y="12738"/>
                </a:lnTo>
                <a:lnTo>
                  <a:pt x="773423" y="5245"/>
                </a:lnTo>
                <a:lnTo>
                  <a:pt x="779228" y="4685"/>
                </a:lnTo>
                <a:lnTo>
                  <a:pt x="777875" y="4640"/>
                </a:lnTo>
                <a:lnTo>
                  <a:pt x="776954" y="4635"/>
                </a:lnTo>
                <a:lnTo>
                  <a:pt x="775215" y="4559"/>
                </a:lnTo>
                <a:lnTo>
                  <a:pt x="770566" y="4559"/>
                </a:lnTo>
                <a:lnTo>
                  <a:pt x="765056" y="4404"/>
                </a:lnTo>
                <a:close/>
              </a:path>
              <a:path w="805814" h="47625">
                <a:moveTo>
                  <a:pt x="763624" y="34368"/>
                </a:moveTo>
                <a:lnTo>
                  <a:pt x="764216" y="35001"/>
                </a:lnTo>
                <a:lnTo>
                  <a:pt x="772712" y="35293"/>
                </a:lnTo>
                <a:lnTo>
                  <a:pt x="768915" y="35001"/>
                </a:lnTo>
                <a:lnTo>
                  <a:pt x="765041" y="34556"/>
                </a:lnTo>
                <a:lnTo>
                  <a:pt x="763624" y="34368"/>
                </a:lnTo>
                <a:close/>
              </a:path>
              <a:path w="805814" h="47625">
                <a:moveTo>
                  <a:pt x="782775" y="35158"/>
                </a:moveTo>
                <a:lnTo>
                  <a:pt x="781552" y="35276"/>
                </a:lnTo>
                <a:lnTo>
                  <a:pt x="782775" y="35158"/>
                </a:lnTo>
                <a:close/>
              </a:path>
              <a:path w="805814" h="47625">
                <a:moveTo>
                  <a:pt x="782095" y="34769"/>
                </a:moveTo>
                <a:lnTo>
                  <a:pt x="781552" y="35276"/>
                </a:lnTo>
                <a:lnTo>
                  <a:pt x="782775" y="35158"/>
                </a:lnTo>
                <a:lnTo>
                  <a:pt x="782095" y="34769"/>
                </a:lnTo>
                <a:close/>
              </a:path>
              <a:path w="805814" h="47625">
                <a:moveTo>
                  <a:pt x="787752" y="34678"/>
                </a:moveTo>
                <a:lnTo>
                  <a:pt x="782775" y="35158"/>
                </a:lnTo>
                <a:lnTo>
                  <a:pt x="784802" y="34963"/>
                </a:lnTo>
                <a:lnTo>
                  <a:pt x="787163" y="34769"/>
                </a:lnTo>
                <a:lnTo>
                  <a:pt x="787752" y="34678"/>
                </a:lnTo>
                <a:close/>
              </a:path>
              <a:path w="805814" h="47625">
                <a:moveTo>
                  <a:pt x="791089" y="8039"/>
                </a:moveTo>
                <a:lnTo>
                  <a:pt x="787762" y="10420"/>
                </a:lnTo>
                <a:lnTo>
                  <a:pt x="787722" y="10629"/>
                </a:lnTo>
                <a:lnTo>
                  <a:pt x="788906" y="11899"/>
                </a:lnTo>
                <a:lnTo>
                  <a:pt x="788902" y="12738"/>
                </a:lnTo>
                <a:lnTo>
                  <a:pt x="788346" y="28930"/>
                </a:lnTo>
                <a:lnTo>
                  <a:pt x="782101" y="34772"/>
                </a:lnTo>
                <a:lnTo>
                  <a:pt x="782775" y="35158"/>
                </a:lnTo>
                <a:lnTo>
                  <a:pt x="787752" y="34678"/>
                </a:lnTo>
                <a:lnTo>
                  <a:pt x="790124" y="34315"/>
                </a:lnTo>
                <a:lnTo>
                  <a:pt x="792473" y="33743"/>
                </a:lnTo>
                <a:lnTo>
                  <a:pt x="794322" y="30325"/>
                </a:lnTo>
                <a:lnTo>
                  <a:pt x="796232" y="27127"/>
                </a:lnTo>
                <a:lnTo>
                  <a:pt x="796842" y="23749"/>
                </a:lnTo>
                <a:lnTo>
                  <a:pt x="798980" y="22225"/>
                </a:lnTo>
                <a:lnTo>
                  <a:pt x="797939" y="11422"/>
                </a:lnTo>
                <a:lnTo>
                  <a:pt x="796131" y="8889"/>
                </a:lnTo>
                <a:lnTo>
                  <a:pt x="791089" y="8039"/>
                </a:lnTo>
                <a:close/>
              </a:path>
              <a:path w="805814" h="47625">
                <a:moveTo>
                  <a:pt x="781257" y="4753"/>
                </a:moveTo>
                <a:lnTo>
                  <a:pt x="776103" y="6159"/>
                </a:lnTo>
                <a:lnTo>
                  <a:pt x="771442" y="14300"/>
                </a:lnTo>
                <a:lnTo>
                  <a:pt x="771339" y="15024"/>
                </a:lnTo>
                <a:lnTo>
                  <a:pt x="775735" y="31127"/>
                </a:lnTo>
                <a:lnTo>
                  <a:pt x="782095" y="34769"/>
                </a:lnTo>
                <a:lnTo>
                  <a:pt x="788346" y="28930"/>
                </a:lnTo>
                <a:lnTo>
                  <a:pt x="788902" y="12738"/>
                </a:lnTo>
                <a:lnTo>
                  <a:pt x="788906" y="11899"/>
                </a:lnTo>
                <a:lnTo>
                  <a:pt x="787722" y="10629"/>
                </a:lnTo>
                <a:lnTo>
                  <a:pt x="787469" y="10629"/>
                </a:lnTo>
                <a:lnTo>
                  <a:pt x="786790" y="9630"/>
                </a:lnTo>
                <a:lnTo>
                  <a:pt x="782275" y="4787"/>
                </a:lnTo>
                <a:lnTo>
                  <a:pt x="781257" y="4753"/>
                </a:lnTo>
                <a:close/>
              </a:path>
              <a:path w="805814" h="47625">
                <a:moveTo>
                  <a:pt x="792473" y="33743"/>
                </a:moveTo>
                <a:lnTo>
                  <a:pt x="790124" y="34315"/>
                </a:lnTo>
                <a:lnTo>
                  <a:pt x="787752" y="34678"/>
                </a:lnTo>
                <a:lnTo>
                  <a:pt x="789752" y="34485"/>
                </a:lnTo>
                <a:lnTo>
                  <a:pt x="792473" y="33743"/>
                </a:lnTo>
                <a:close/>
              </a:path>
              <a:path w="805814" h="47625">
                <a:moveTo>
                  <a:pt x="793886" y="33360"/>
                </a:moveTo>
                <a:lnTo>
                  <a:pt x="789752" y="34485"/>
                </a:lnTo>
                <a:lnTo>
                  <a:pt x="793246" y="34137"/>
                </a:lnTo>
                <a:lnTo>
                  <a:pt x="793886" y="33360"/>
                </a:lnTo>
                <a:close/>
              </a:path>
              <a:path w="805814" h="47625">
                <a:moveTo>
                  <a:pt x="759848" y="30325"/>
                </a:moveTo>
                <a:lnTo>
                  <a:pt x="681823" y="30325"/>
                </a:lnTo>
                <a:lnTo>
                  <a:pt x="721591" y="30537"/>
                </a:lnTo>
                <a:lnTo>
                  <a:pt x="732758" y="30759"/>
                </a:lnTo>
                <a:lnTo>
                  <a:pt x="741416" y="31446"/>
                </a:lnTo>
                <a:lnTo>
                  <a:pt x="748577" y="32358"/>
                </a:lnTo>
                <a:lnTo>
                  <a:pt x="755112" y="33315"/>
                </a:lnTo>
                <a:lnTo>
                  <a:pt x="761987" y="34150"/>
                </a:lnTo>
                <a:lnTo>
                  <a:pt x="763624" y="34368"/>
                </a:lnTo>
                <a:lnTo>
                  <a:pt x="759848" y="30325"/>
                </a:lnTo>
                <a:close/>
              </a:path>
              <a:path w="805814" h="47625">
                <a:moveTo>
                  <a:pt x="358982" y="33815"/>
                </a:moveTo>
                <a:lnTo>
                  <a:pt x="326944" y="33815"/>
                </a:lnTo>
                <a:lnTo>
                  <a:pt x="353599" y="33985"/>
                </a:lnTo>
                <a:lnTo>
                  <a:pt x="358982" y="33815"/>
                </a:lnTo>
                <a:close/>
              </a:path>
              <a:path w="805814" h="47625">
                <a:moveTo>
                  <a:pt x="798980" y="22225"/>
                </a:moveTo>
                <a:lnTo>
                  <a:pt x="796842" y="23749"/>
                </a:lnTo>
                <a:lnTo>
                  <a:pt x="796232" y="27127"/>
                </a:lnTo>
                <a:lnTo>
                  <a:pt x="793869" y="31127"/>
                </a:lnTo>
                <a:lnTo>
                  <a:pt x="792473" y="33743"/>
                </a:lnTo>
                <a:lnTo>
                  <a:pt x="793886" y="33360"/>
                </a:lnTo>
                <a:lnTo>
                  <a:pt x="799407" y="26657"/>
                </a:lnTo>
                <a:lnTo>
                  <a:pt x="798980" y="22225"/>
                </a:lnTo>
                <a:close/>
              </a:path>
              <a:path w="805814" h="47625">
                <a:moveTo>
                  <a:pt x="796004" y="3619"/>
                </a:moveTo>
                <a:lnTo>
                  <a:pt x="790289" y="3619"/>
                </a:lnTo>
                <a:lnTo>
                  <a:pt x="797766" y="9778"/>
                </a:lnTo>
                <a:lnTo>
                  <a:pt x="797976" y="11474"/>
                </a:lnTo>
                <a:lnTo>
                  <a:pt x="801182" y="15963"/>
                </a:lnTo>
                <a:lnTo>
                  <a:pt x="801236" y="16510"/>
                </a:lnTo>
                <a:lnTo>
                  <a:pt x="800461" y="21170"/>
                </a:lnTo>
                <a:lnTo>
                  <a:pt x="799089" y="22148"/>
                </a:lnTo>
                <a:lnTo>
                  <a:pt x="799056" y="23012"/>
                </a:lnTo>
                <a:lnTo>
                  <a:pt x="799407" y="26657"/>
                </a:lnTo>
                <a:lnTo>
                  <a:pt x="793886" y="33360"/>
                </a:lnTo>
                <a:lnTo>
                  <a:pt x="800656" y="31521"/>
                </a:lnTo>
                <a:lnTo>
                  <a:pt x="805567" y="23012"/>
                </a:lnTo>
                <a:lnTo>
                  <a:pt x="801084" y="6527"/>
                </a:lnTo>
                <a:lnTo>
                  <a:pt x="796004" y="3619"/>
                </a:lnTo>
                <a:close/>
              </a:path>
              <a:path w="805814" h="47625">
                <a:moveTo>
                  <a:pt x="631865" y="30549"/>
                </a:moveTo>
                <a:lnTo>
                  <a:pt x="469588" y="30549"/>
                </a:lnTo>
                <a:lnTo>
                  <a:pt x="515877" y="30733"/>
                </a:lnTo>
                <a:lnTo>
                  <a:pt x="617083" y="30624"/>
                </a:lnTo>
                <a:lnTo>
                  <a:pt x="631865" y="30549"/>
                </a:lnTo>
                <a:close/>
              </a:path>
              <a:path w="805814" h="47625">
                <a:moveTo>
                  <a:pt x="617083" y="30624"/>
                </a:moveTo>
                <a:lnTo>
                  <a:pt x="570671" y="30624"/>
                </a:lnTo>
                <a:lnTo>
                  <a:pt x="595382" y="30733"/>
                </a:lnTo>
                <a:lnTo>
                  <a:pt x="617083" y="30624"/>
                </a:lnTo>
                <a:close/>
              </a:path>
              <a:path w="805814" h="47625">
                <a:moveTo>
                  <a:pt x="797939" y="11422"/>
                </a:moveTo>
                <a:lnTo>
                  <a:pt x="798980" y="22225"/>
                </a:lnTo>
                <a:lnTo>
                  <a:pt x="800461" y="21170"/>
                </a:lnTo>
                <a:lnTo>
                  <a:pt x="801236" y="16510"/>
                </a:lnTo>
                <a:lnTo>
                  <a:pt x="801182" y="15963"/>
                </a:lnTo>
                <a:lnTo>
                  <a:pt x="797939" y="11422"/>
                </a:lnTo>
                <a:close/>
              </a:path>
              <a:path w="805814" h="47625">
                <a:moveTo>
                  <a:pt x="36810" y="15417"/>
                </a:moveTo>
                <a:lnTo>
                  <a:pt x="23971" y="16510"/>
                </a:lnTo>
                <a:lnTo>
                  <a:pt x="23504" y="17063"/>
                </a:lnTo>
                <a:lnTo>
                  <a:pt x="30397" y="15963"/>
                </a:lnTo>
                <a:lnTo>
                  <a:pt x="36954" y="15539"/>
                </a:lnTo>
                <a:lnTo>
                  <a:pt x="36810" y="15417"/>
                </a:lnTo>
                <a:close/>
              </a:path>
              <a:path w="805814" h="47625">
                <a:moveTo>
                  <a:pt x="112643" y="11474"/>
                </a:moveTo>
                <a:lnTo>
                  <a:pt x="105276" y="11899"/>
                </a:lnTo>
                <a:lnTo>
                  <a:pt x="112643" y="11474"/>
                </a:lnTo>
                <a:close/>
              </a:path>
              <a:path w="805814" h="47625">
                <a:moveTo>
                  <a:pt x="202228" y="9778"/>
                </a:moveTo>
                <a:lnTo>
                  <a:pt x="157105" y="10058"/>
                </a:lnTo>
                <a:lnTo>
                  <a:pt x="134635" y="10420"/>
                </a:lnTo>
                <a:lnTo>
                  <a:pt x="123711" y="10779"/>
                </a:lnTo>
                <a:lnTo>
                  <a:pt x="112643" y="11474"/>
                </a:lnTo>
                <a:lnTo>
                  <a:pt x="118687" y="11125"/>
                </a:lnTo>
                <a:lnTo>
                  <a:pt x="758124" y="11125"/>
                </a:lnTo>
                <a:lnTo>
                  <a:pt x="758230" y="10779"/>
                </a:lnTo>
                <a:lnTo>
                  <a:pt x="759003" y="10058"/>
                </a:lnTo>
                <a:lnTo>
                  <a:pt x="231159" y="10058"/>
                </a:lnTo>
                <a:lnTo>
                  <a:pt x="202228" y="9778"/>
                </a:lnTo>
                <a:close/>
              </a:path>
              <a:path w="805814" h="47625">
                <a:moveTo>
                  <a:pt x="795654" y="8039"/>
                </a:moveTo>
                <a:lnTo>
                  <a:pt x="791089" y="8039"/>
                </a:lnTo>
                <a:lnTo>
                  <a:pt x="796131" y="8889"/>
                </a:lnTo>
                <a:lnTo>
                  <a:pt x="797939" y="11422"/>
                </a:lnTo>
                <a:lnTo>
                  <a:pt x="797766" y="9778"/>
                </a:lnTo>
                <a:lnTo>
                  <a:pt x="795654" y="8039"/>
                </a:lnTo>
                <a:close/>
              </a:path>
              <a:path w="805814" h="47625">
                <a:moveTo>
                  <a:pt x="786790" y="9630"/>
                </a:moveTo>
                <a:lnTo>
                  <a:pt x="787469" y="10629"/>
                </a:lnTo>
                <a:lnTo>
                  <a:pt x="787527" y="10420"/>
                </a:lnTo>
                <a:lnTo>
                  <a:pt x="786790" y="9630"/>
                </a:lnTo>
                <a:close/>
              </a:path>
              <a:path w="805814" h="47625">
                <a:moveTo>
                  <a:pt x="787621" y="10521"/>
                </a:moveTo>
                <a:lnTo>
                  <a:pt x="787469" y="10629"/>
                </a:lnTo>
                <a:lnTo>
                  <a:pt x="787722" y="10629"/>
                </a:lnTo>
                <a:close/>
              </a:path>
              <a:path w="805814" h="47625">
                <a:moveTo>
                  <a:pt x="790289" y="3619"/>
                </a:moveTo>
                <a:lnTo>
                  <a:pt x="784510" y="4176"/>
                </a:lnTo>
                <a:lnTo>
                  <a:pt x="785693" y="6083"/>
                </a:lnTo>
                <a:lnTo>
                  <a:pt x="786123" y="8648"/>
                </a:lnTo>
                <a:lnTo>
                  <a:pt x="786790" y="9630"/>
                </a:lnTo>
                <a:lnTo>
                  <a:pt x="787621" y="10521"/>
                </a:lnTo>
                <a:lnTo>
                  <a:pt x="791089" y="8039"/>
                </a:lnTo>
                <a:lnTo>
                  <a:pt x="795654" y="8039"/>
                </a:lnTo>
                <a:lnTo>
                  <a:pt x="790289" y="3619"/>
                </a:lnTo>
                <a:close/>
              </a:path>
              <a:path w="805814" h="47625">
                <a:moveTo>
                  <a:pt x="595395" y="0"/>
                </a:moveTo>
                <a:lnTo>
                  <a:pt x="469441" y="1663"/>
                </a:lnTo>
                <a:lnTo>
                  <a:pt x="450426" y="1895"/>
                </a:lnTo>
                <a:lnTo>
                  <a:pt x="430043" y="2409"/>
                </a:lnTo>
                <a:lnTo>
                  <a:pt x="379356" y="4640"/>
                </a:lnTo>
                <a:lnTo>
                  <a:pt x="365578" y="5193"/>
                </a:lnTo>
                <a:lnTo>
                  <a:pt x="353231" y="5524"/>
                </a:lnTo>
                <a:lnTo>
                  <a:pt x="326399" y="5776"/>
                </a:lnTo>
                <a:lnTo>
                  <a:pt x="316236" y="6083"/>
                </a:lnTo>
                <a:lnTo>
                  <a:pt x="307498" y="6599"/>
                </a:lnTo>
                <a:lnTo>
                  <a:pt x="279723" y="8623"/>
                </a:lnTo>
                <a:lnTo>
                  <a:pt x="266599" y="9283"/>
                </a:lnTo>
                <a:lnTo>
                  <a:pt x="253984" y="9731"/>
                </a:lnTo>
                <a:lnTo>
                  <a:pt x="242097" y="9984"/>
                </a:lnTo>
                <a:lnTo>
                  <a:pt x="231159" y="10058"/>
                </a:lnTo>
                <a:lnTo>
                  <a:pt x="759003" y="10058"/>
                </a:lnTo>
                <a:lnTo>
                  <a:pt x="765056" y="4404"/>
                </a:lnTo>
                <a:lnTo>
                  <a:pt x="764355" y="4381"/>
                </a:lnTo>
                <a:lnTo>
                  <a:pt x="758559" y="3827"/>
                </a:lnTo>
                <a:lnTo>
                  <a:pt x="688943" y="330"/>
                </a:lnTo>
                <a:lnTo>
                  <a:pt x="685824" y="292"/>
                </a:lnTo>
                <a:lnTo>
                  <a:pt x="657307" y="292"/>
                </a:lnTo>
                <a:lnTo>
                  <a:pt x="595395" y="0"/>
                </a:lnTo>
                <a:close/>
              </a:path>
              <a:path w="805814" h="47625">
                <a:moveTo>
                  <a:pt x="784510" y="4176"/>
                </a:moveTo>
                <a:lnTo>
                  <a:pt x="782753" y="4345"/>
                </a:lnTo>
                <a:lnTo>
                  <a:pt x="781257" y="4753"/>
                </a:lnTo>
                <a:lnTo>
                  <a:pt x="782275" y="4787"/>
                </a:lnTo>
                <a:lnTo>
                  <a:pt x="786790" y="9630"/>
                </a:lnTo>
                <a:lnTo>
                  <a:pt x="786123" y="8648"/>
                </a:lnTo>
                <a:lnTo>
                  <a:pt x="785782" y="6527"/>
                </a:lnTo>
                <a:lnTo>
                  <a:pt x="785693" y="6083"/>
                </a:lnTo>
                <a:lnTo>
                  <a:pt x="784510" y="4176"/>
                </a:lnTo>
                <a:close/>
              </a:path>
              <a:path w="805814" h="47625">
                <a:moveTo>
                  <a:pt x="782753" y="4345"/>
                </a:moveTo>
                <a:lnTo>
                  <a:pt x="779228" y="4685"/>
                </a:lnTo>
                <a:lnTo>
                  <a:pt x="781257" y="4753"/>
                </a:lnTo>
                <a:lnTo>
                  <a:pt x="782753" y="4345"/>
                </a:lnTo>
                <a:close/>
              </a:path>
              <a:path w="805814" h="47625">
                <a:moveTo>
                  <a:pt x="777875" y="4640"/>
                </a:moveTo>
                <a:lnTo>
                  <a:pt x="779228" y="4685"/>
                </a:lnTo>
                <a:lnTo>
                  <a:pt x="779616" y="4648"/>
                </a:lnTo>
                <a:lnTo>
                  <a:pt x="777875" y="4640"/>
                </a:lnTo>
                <a:close/>
              </a:path>
              <a:path w="805814" h="47625">
                <a:moveTo>
                  <a:pt x="774386" y="4522"/>
                </a:moveTo>
                <a:lnTo>
                  <a:pt x="776954" y="4635"/>
                </a:lnTo>
                <a:lnTo>
                  <a:pt x="777875" y="4640"/>
                </a:lnTo>
                <a:lnTo>
                  <a:pt x="774386" y="4522"/>
                </a:lnTo>
                <a:close/>
              </a:path>
              <a:path w="805814" h="47625">
                <a:moveTo>
                  <a:pt x="765257" y="4216"/>
                </a:moveTo>
                <a:lnTo>
                  <a:pt x="765056" y="4404"/>
                </a:lnTo>
                <a:lnTo>
                  <a:pt x="770566" y="4559"/>
                </a:lnTo>
                <a:lnTo>
                  <a:pt x="773647" y="4498"/>
                </a:lnTo>
                <a:lnTo>
                  <a:pt x="765257" y="4216"/>
                </a:lnTo>
                <a:close/>
              </a:path>
              <a:path w="805814" h="47625">
                <a:moveTo>
                  <a:pt x="773647" y="4498"/>
                </a:moveTo>
                <a:lnTo>
                  <a:pt x="770566" y="4559"/>
                </a:lnTo>
                <a:lnTo>
                  <a:pt x="775215" y="4559"/>
                </a:lnTo>
                <a:lnTo>
                  <a:pt x="773647" y="4498"/>
                </a:lnTo>
                <a:close/>
              </a:path>
              <a:path w="805814" h="47625">
                <a:moveTo>
                  <a:pt x="773766" y="4495"/>
                </a:moveTo>
                <a:lnTo>
                  <a:pt x="774386" y="4522"/>
                </a:lnTo>
                <a:lnTo>
                  <a:pt x="773766" y="4495"/>
                </a:lnTo>
                <a:close/>
              </a:path>
              <a:path w="805814" h="47625">
                <a:moveTo>
                  <a:pt x="782884" y="4310"/>
                </a:moveTo>
                <a:lnTo>
                  <a:pt x="781920" y="4426"/>
                </a:lnTo>
                <a:lnTo>
                  <a:pt x="782753" y="4345"/>
                </a:lnTo>
                <a:lnTo>
                  <a:pt x="782884" y="4310"/>
                </a:lnTo>
                <a:close/>
              </a:path>
              <a:path w="805814" h="47625">
                <a:moveTo>
                  <a:pt x="784345" y="3911"/>
                </a:moveTo>
                <a:lnTo>
                  <a:pt x="783593" y="4176"/>
                </a:lnTo>
                <a:lnTo>
                  <a:pt x="783240" y="4267"/>
                </a:lnTo>
                <a:lnTo>
                  <a:pt x="782884" y="4310"/>
                </a:lnTo>
                <a:lnTo>
                  <a:pt x="782753" y="4345"/>
                </a:lnTo>
                <a:lnTo>
                  <a:pt x="784510" y="4176"/>
                </a:lnTo>
                <a:lnTo>
                  <a:pt x="784345" y="3911"/>
                </a:lnTo>
                <a:close/>
              </a:path>
              <a:path w="805814" h="47625">
                <a:moveTo>
                  <a:pt x="784345" y="3911"/>
                </a:moveTo>
                <a:lnTo>
                  <a:pt x="782884" y="4310"/>
                </a:lnTo>
                <a:lnTo>
                  <a:pt x="783240" y="4267"/>
                </a:lnTo>
                <a:lnTo>
                  <a:pt x="783685" y="4152"/>
                </a:lnTo>
                <a:lnTo>
                  <a:pt x="784345" y="3911"/>
                </a:lnTo>
                <a:close/>
              </a:path>
              <a:path w="805814" h="47625">
                <a:moveTo>
                  <a:pt x="792587" y="1663"/>
                </a:moveTo>
                <a:lnTo>
                  <a:pt x="784345" y="3911"/>
                </a:lnTo>
                <a:lnTo>
                  <a:pt x="784510" y="4176"/>
                </a:lnTo>
                <a:lnTo>
                  <a:pt x="790289" y="3619"/>
                </a:lnTo>
                <a:lnTo>
                  <a:pt x="796004" y="3619"/>
                </a:lnTo>
                <a:lnTo>
                  <a:pt x="792587" y="1663"/>
                </a:lnTo>
                <a:close/>
              </a:path>
              <a:path w="805814" h="47625">
                <a:moveTo>
                  <a:pt x="674635" y="234"/>
                </a:moveTo>
                <a:lnTo>
                  <a:pt x="657307" y="292"/>
                </a:lnTo>
                <a:lnTo>
                  <a:pt x="685824" y="292"/>
                </a:lnTo>
                <a:lnTo>
                  <a:pt x="682023" y="245"/>
                </a:lnTo>
                <a:lnTo>
                  <a:pt x="674635" y="234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240250" y="1686286"/>
            <a:ext cx="388786" cy="745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51022" y="2036609"/>
            <a:ext cx="486270" cy="978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281322" y="1915909"/>
            <a:ext cx="386715" cy="28575"/>
          </a:xfrm>
          <a:custGeom>
            <a:avLst/>
            <a:gdLst/>
            <a:ahLst/>
            <a:cxnLst/>
            <a:rect l="l" t="t" r="r" b="b"/>
            <a:pathLst>
              <a:path w="386714" h="28575">
                <a:moveTo>
                  <a:pt x="144652" y="28041"/>
                </a:moveTo>
                <a:lnTo>
                  <a:pt x="172470" y="28382"/>
                </a:lnTo>
                <a:lnTo>
                  <a:pt x="187595" y="28296"/>
                </a:lnTo>
                <a:lnTo>
                  <a:pt x="194967" y="28117"/>
                </a:lnTo>
                <a:lnTo>
                  <a:pt x="151345" y="28117"/>
                </a:lnTo>
                <a:lnTo>
                  <a:pt x="144652" y="28041"/>
                </a:lnTo>
                <a:close/>
              </a:path>
              <a:path w="386714" h="28575">
                <a:moveTo>
                  <a:pt x="203326" y="27914"/>
                </a:moveTo>
                <a:lnTo>
                  <a:pt x="196526" y="28079"/>
                </a:lnTo>
                <a:lnTo>
                  <a:pt x="203326" y="27914"/>
                </a:lnTo>
                <a:close/>
              </a:path>
              <a:path w="386714" h="28575">
                <a:moveTo>
                  <a:pt x="144995" y="3822"/>
                </a:moveTo>
                <a:lnTo>
                  <a:pt x="138129" y="3829"/>
                </a:lnTo>
                <a:lnTo>
                  <a:pt x="132740" y="9118"/>
                </a:lnTo>
                <a:lnTo>
                  <a:pt x="132600" y="22491"/>
                </a:lnTo>
                <a:lnTo>
                  <a:pt x="137888" y="27904"/>
                </a:lnTo>
                <a:lnTo>
                  <a:pt x="151345" y="28117"/>
                </a:lnTo>
                <a:lnTo>
                  <a:pt x="156819" y="22745"/>
                </a:lnTo>
                <a:lnTo>
                  <a:pt x="156923" y="12788"/>
                </a:lnTo>
                <a:lnTo>
                  <a:pt x="156835" y="9245"/>
                </a:lnTo>
                <a:lnTo>
                  <a:pt x="151632" y="3919"/>
                </a:lnTo>
                <a:lnTo>
                  <a:pt x="144995" y="3822"/>
                </a:lnTo>
                <a:close/>
              </a:path>
              <a:path w="386714" h="28575">
                <a:moveTo>
                  <a:pt x="151632" y="3919"/>
                </a:moveTo>
                <a:lnTo>
                  <a:pt x="156835" y="9245"/>
                </a:lnTo>
                <a:lnTo>
                  <a:pt x="156923" y="12788"/>
                </a:lnTo>
                <a:lnTo>
                  <a:pt x="156819" y="22745"/>
                </a:lnTo>
                <a:lnTo>
                  <a:pt x="151345" y="28117"/>
                </a:lnTo>
                <a:lnTo>
                  <a:pt x="194967" y="28117"/>
                </a:lnTo>
                <a:lnTo>
                  <a:pt x="196526" y="28079"/>
                </a:lnTo>
                <a:lnTo>
                  <a:pt x="190969" y="22910"/>
                </a:lnTo>
                <a:lnTo>
                  <a:pt x="190606" y="12788"/>
                </a:lnTo>
                <a:lnTo>
                  <a:pt x="190688" y="9245"/>
                </a:lnTo>
                <a:lnTo>
                  <a:pt x="195484" y="4102"/>
                </a:lnTo>
                <a:lnTo>
                  <a:pt x="172423" y="4102"/>
                </a:lnTo>
                <a:lnTo>
                  <a:pt x="151632" y="3919"/>
                </a:lnTo>
                <a:close/>
              </a:path>
              <a:path w="386714" h="28575">
                <a:moveTo>
                  <a:pt x="209181" y="3340"/>
                </a:moveTo>
                <a:lnTo>
                  <a:pt x="195745" y="3822"/>
                </a:lnTo>
                <a:lnTo>
                  <a:pt x="190688" y="9245"/>
                </a:lnTo>
                <a:lnTo>
                  <a:pt x="190606" y="12788"/>
                </a:lnTo>
                <a:lnTo>
                  <a:pt x="190969" y="22910"/>
                </a:lnTo>
                <a:lnTo>
                  <a:pt x="196526" y="28079"/>
                </a:lnTo>
                <a:lnTo>
                  <a:pt x="203326" y="27914"/>
                </a:lnTo>
                <a:lnTo>
                  <a:pt x="210094" y="27634"/>
                </a:lnTo>
                <a:lnTo>
                  <a:pt x="215208" y="22136"/>
                </a:lnTo>
                <a:lnTo>
                  <a:pt x="215211" y="19494"/>
                </a:lnTo>
                <a:lnTo>
                  <a:pt x="214820" y="8597"/>
                </a:lnTo>
                <a:lnTo>
                  <a:pt x="209181" y="3340"/>
                </a:lnTo>
                <a:close/>
              </a:path>
              <a:path w="386714" h="28575">
                <a:moveTo>
                  <a:pt x="137888" y="27904"/>
                </a:moveTo>
                <a:lnTo>
                  <a:pt x="144652" y="28041"/>
                </a:lnTo>
                <a:lnTo>
                  <a:pt x="137888" y="27904"/>
                </a:lnTo>
                <a:close/>
              </a:path>
              <a:path w="386714" h="28575">
                <a:moveTo>
                  <a:pt x="210094" y="27634"/>
                </a:moveTo>
                <a:lnTo>
                  <a:pt x="203326" y="27914"/>
                </a:lnTo>
                <a:lnTo>
                  <a:pt x="210057" y="27673"/>
                </a:lnTo>
                <a:close/>
              </a:path>
              <a:path w="386714" h="28575">
                <a:moveTo>
                  <a:pt x="86884" y="26987"/>
                </a:moveTo>
                <a:lnTo>
                  <a:pt x="137888" y="27904"/>
                </a:lnTo>
                <a:lnTo>
                  <a:pt x="136992" y="26987"/>
                </a:lnTo>
                <a:lnTo>
                  <a:pt x="86884" y="26987"/>
                </a:lnTo>
                <a:close/>
              </a:path>
              <a:path w="386714" h="28575">
                <a:moveTo>
                  <a:pt x="272585" y="3340"/>
                </a:moveTo>
                <a:lnTo>
                  <a:pt x="209181" y="3340"/>
                </a:lnTo>
                <a:lnTo>
                  <a:pt x="214820" y="8597"/>
                </a:lnTo>
                <a:lnTo>
                  <a:pt x="215211" y="19494"/>
                </a:lnTo>
                <a:lnTo>
                  <a:pt x="215208" y="22136"/>
                </a:lnTo>
                <a:lnTo>
                  <a:pt x="210094" y="27634"/>
                </a:lnTo>
                <a:lnTo>
                  <a:pt x="224574" y="26985"/>
                </a:lnTo>
                <a:lnTo>
                  <a:pt x="246055" y="25941"/>
                </a:lnTo>
                <a:lnTo>
                  <a:pt x="259689" y="25450"/>
                </a:lnTo>
                <a:lnTo>
                  <a:pt x="267284" y="25323"/>
                </a:lnTo>
                <a:lnTo>
                  <a:pt x="275704" y="25323"/>
                </a:lnTo>
                <a:lnTo>
                  <a:pt x="270154" y="19773"/>
                </a:lnTo>
                <a:lnTo>
                  <a:pt x="270103" y="5816"/>
                </a:lnTo>
                <a:lnTo>
                  <a:pt x="272585" y="3340"/>
                </a:lnTo>
                <a:close/>
              </a:path>
              <a:path w="386714" h="28575">
                <a:moveTo>
                  <a:pt x="59938" y="4137"/>
                </a:moveTo>
                <a:lnTo>
                  <a:pt x="5029" y="4330"/>
                </a:lnTo>
                <a:lnTo>
                  <a:pt x="49" y="9372"/>
                </a:lnTo>
                <a:lnTo>
                  <a:pt x="0" y="22136"/>
                </a:lnTo>
                <a:lnTo>
                  <a:pt x="5156" y="27241"/>
                </a:lnTo>
                <a:lnTo>
                  <a:pt x="59436" y="26987"/>
                </a:lnTo>
                <a:lnTo>
                  <a:pt x="86775" y="26985"/>
                </a:lnTo>
                <a:lnTo>
                  <a:pt x="86067" y="26974"/>
                </a:lnTo>
                <a:lnTo>
                  <a:pt x="79755" y="26974"/>
                </a:lnTo>
                <a:lnTo>
                  <a:pt x="74688" y="21882"/>
                </a:lnTo>
                <a:lnTo>
                  <a:pt x="74675" y="9245"/>
                </a:lnTo>
                <a:lnTo>
                  <a:pt x="79785" y="4149"/>
                </a:lnTo>
                <a:lnTo>
                  <a:pt x="59938" y="4137"/>
                </a:lnTo>
                <a:close/>
              </a:path>
              <a:path w="386714" h="28575">
                <a:moveTo>
                  <a:pt x="351343" y="1816"/>
                </a:moveTo>
                <a:lnTo>
                  <a:pt x="356336" y="7505"/>
                </a:lnTo>
                <a:lnTo>
                  <a:pt x="355396" y="21450"/>
                </a:lnTo>
                <a:lnTo>
                  <a:pt x="349463" y="26644"/>
                </a:lnTo>
                <a:lnTo>
                  <a:pt x="355824" y="26988"/>
                </a:lnTo>
                <a:lnTo>
                  <a:pt x="386397" y="14503"/>
                </a:lnTo>
                <a:lnTo>
                  <a:pt x="381301" y="4043"/>
                </a:lnTo>
                <a:lnTo>
                  <a:pt x="366428" y="4043"/>
                </a:lnTo>
                <a:lnTo>
                  <a:pt x="363641" y="3581"/>
                </a:lnTo>
                <a:lnTo>
                  <a:pt x="357163" y="2460"/>
                </a:lnTo>
                <a:lnTo>
                  <a:pt x="351343" y="1816"/>
                </a:lnTo>
                <a:close/>
              </a:path>
              <a:path w="386714" h="28575">
                <a:moveTo>
                  <a:pt x="79785" y="4149"/>
                </a:moveTo>
                <a:lnTo>
                  <a:pt x="74803" y="9118"/>
                </a:lnTo>
                <a:lnTo>
                  <a:pt x="74688" y="21882"/>
                </a:lnTo>
                <a:lnTo>
                  <a:pt x="79755" y="26974"/>
                </a:lnTo>
                <a:lnTo>
                  <a:pt x="92367" y="26987"/>
                </a:lnTo>
                <a:lnTo>
                  <a:pt x="97485" y="21882"/>
                </a:lnTo>
                <a:lnTo>
                  <a:pt x="97358" y="9118"/>
                </a:lnTo>
                <a:lnTo>
                  <a:pt x="92405" y="4152"/>
                </a:lnTo>
                <a:lnTo>
                  <a:pt x="79785" y="4149"/>
                </a:lnTo>
                <a:close/>
              </a:path>
              <a:path w="386714" h="28575">
                <a:moveTo>
                  <a:pt x="138129" y="3829"/>
                </a:moveTo>
                <a:lnTo>
                  <a:pt x="86557" y="4147"/>
                </a:lnTo>
                <a:lnTo>
                  <a:pt x="92405" y="4152"/>
                </a:lnTo>
                <a:lnTo>
                  <a:pt x="97358" y="9118"/>
                </a:lnTo>
                <a:lnTo>
                  <a:pt x="97485" y="21882"/>
                </a:lnTo>
                <a:lnTo>
                  <a:pt x="92367" y="26987"/>
                </a:lnTo>
                <a:lnTo>
                  <a:pt x="136992" y="26987"/>
                </a:lnTo>
                <a:lnTo>
                  <a:pt x="132600" y="22491"/>
                </a:lnTo>
                <a:lnTo>
                  <a:pt x="132740" y="9118"/>
                </a:lnTo>
                <a:lnTo>
                  <a:pt x="138129" y="3829"/>
                </a:lnTo>
                <a:close/>
              </a:path>
              <a:path w="386714" h="28575">
                <a:moveTo>
                  <a:pt x="86775" y="26985"/>
                </a:moveTo>
                <a:lnTo>
                  <a:pt x="59983" y="26985"/>
                </a:lnTo>
                <a:lnTo>
                  <a:pt x="86884" y="26987"/>
                </a:lnTo>
                <a:close/>
              </a:path>
              <a:path w="386714" h="28575">
                <a:moveTo>
                  <a:pt x="343105" y="26301"/>
                </a:moveTo>
                <a:lnTo>
                  <a:pt x="349376" y="26720"/>
                </a:lnTo>
                <a:lnTo>
                  <a:pt x="343105" y="26301"/>
                </a:lnTo>
                <a:close/>
              </a:path>
              <a:path w="386714" h="28575">
                <a:moveTo>
                  <a:pt x="337093" y="583"/>
                </a:moveTo>
                <a:lnTo>
                  <a:pt x="333778" y="3479"/>
                </a:lnTo>
                <a:lnTo>
                  <a:pt x="336156" y="6045"/>
                </a:lnTo>
                <a:lnTo>
                  <a:pt x="335876" y="20002"/>
                </a:lnTo>
                <a:lnTo>
                  <a:pt x="333020" y="22745"/>
                </a:lnTo>
                <a:lnTo>
                  <a:pt x="332908" y="22910"/>
                </a:lnTo>
                <a:lnTo>
                  <a:pt x="335432" y="25793"/>
                </a:lnTo>
                <a:lnTo>
                  <a:pt x="343105" y="26301"/>
                </a:lnTo>
                <a:lnTo>
                  <a:pt x="349463" y="26644"/>
                </a:lnTo>
                <a:lnTo>
                  <a:pt x="355396" y="21450"/>
                </a:lnTo>
                <a:lnTo>
                  <a:pt x="356336" y="7505"/>
                </a:lnTo>
                <a:lnTo>
                  <a:pt x="351343" y="1816"/>
                </a:lnTo>
                <a:lnTo>
                  <a:pt x="344279" y="1035"/>
                </a:lnTo>
                <a:lnTo>
                  <a:pt x="338239" y="635"/>
                </a:lnTo>
                <a:lnTo>
                  <a:pt x="337093" y="583"/>
                </a:lnTo>
                <a:close/>
              </a:path>
              <a:path w="386714" h="28575">
                <a:moveTo>
                  <a:pt x="323138" y="25400"/>
                </a:moveTo>
                <a:lnTo>
                  <a:pt x="330288" y="25577"/>
                </a:lnTo>
                <a:lnTo>
                  <a:pt x="336549" y="25868"/>
                </a:lnTo>
                <a:lnTo>
                  <a:pt x="335432" y="25793"/>
                </a:lnTo>
                <a:lnTo>
                  <a:pt x="335210" y="25539"/>
                </a:lnTo>
                <a:lnTo>
                  <a:pt x="330111" y="25539"/>
                </a:lnTo>
                <a:lnTo>
                  <a:pt x="323138" y="25400"/>
                </a:lnTo>
                <a:close/>
              </a:path>
              <a:path w="386714" h="28575">
                <a:moveTo>
                  <a:pt x="316609" y="62"/>
                </a:moveTo>
                <a:lnTo>
                  <a:pt x="310895" y="5537"/>
                </a:lnTo>
                <a:lnTo>
                  <a:pt x="310616" y="19494"/>
                </a:lnTo>
                <a:lnTo>
                  <a:pt x="316166" y="25260"/>
                </a:lnTo>
                <a:lnTo>
                  <a:pt x="330111" y="25539"/>
                </a:lnTo>
                <a:lnTo>
                  <a:pt x="332848" y="22910"/>
                </a:lnTo>
                <a:lnTo>
                  <a:pt x="332763" y="22745"/>
                </a:lnTo>
                <a:lnTo>
                  <a:pt x="330161" y="19773"/>
                </a:lnTo>
                <a:lnTo>
                  <a:pt x="331103" y="5816"/>
                </a:lnTo>
                <a:lnTo>
                  <a:pt x="333656" y="3586"/>
                </a:lnTo>
                <a:lnTo>
                  <a:pt x="330643" y="305"/>
                </a:lnTo>
                <a:lnTo>
                  <a:pt x="323585" y="138"/>
                </a:lnTo>
                <a:lnTo>
                  <a:pt x="316609" y="62"/>
                </a:lnTo>
                <a:close/>
              </a:path>
              <a:path w="386714" h="28575">
                <a:moveTo>
                  <a:pt x="332881" y="22879"/>
                </a:moveTo>
                <a:lnTo>
                  <a:pt x="330111" y="25539"/>
                </a:lnTo>
                <a:lnTo>
                  <a:pt x="335210" y="25539"/>
                </a:lnTo>
                <a:lnTo>
                  <a:pt x="332881" y="22879"/>
                </a:lnTo>
                <a:close/>
              </a:path>
              <a:path w="386714" h="28575">
                <a:moveTo>
                  <a:pt x="316122" y="25214"/>
                </a:moveTo>
                <a:lnTo>
                  <a:pt x="303588" y="25214"/>
                </a:lnTo>
                <a:lnTo>
                  <a:pt x="313604" y="25254"/>
                </a:lnTo>
                <a:lnTo>
                  <a:pt x="323138" y="25400"/>
                </a:lnTo>
                <a:lnTo>
                  <a:pt x="316166" y="25260"/>
                </a:lnTo>
                <a:close/>
              </a:path>
              <a:path w="386714" h="28575">
                <a:moveTo>
                  <a:pt x="289635" y="25273"/>
                </a:moveTo>
                <a:lnTo>
                  <a:pt x="282638" y="25323"/>
                </a:lnTo>
                <a:lnTo>
                  <a:pt x="289572" y="25336"/>
                </a:lnTo>
                <a:close/>
              </a:path>
              <a:path w="386714" h="28575">
                <a:moveTo>
                  <a:pt x="283079" y="209"/>
                </a:moveTo>
                <a:lnTo>
                  <a:pt x="275705" y="227"/>
                </a:lnTo>
                <a:lnTo>
                  <a:pt x="270103" y="5816"/>
                </a:lnTo>
                <a:lnTo>
                  <a:pt x="270154" y="19773"/>
                </a:lnTo>
                <a:lnTo>
                  <a:pt x="275704" y="25323"/>
                </a:lnTo>
                <a:lnTo>
                  <a:pt x="282638" y="25323"/>
                </a:lnTo>
                <a:lnTo>
                  <a:pt x="289635" y="25273"/>
                </a:lnTo>
                <a:lnTo>
                  <a:pt x="295147" y="19773"/>
                </a:lnTo>
                <a:lnTo>
                  <a:pt x="295173" y="5816"/>
                </a:lnTo>
                <a:lnTo>
                  <a:pt x="289598" y="215"/>
                </a:lnTo>
                <a:lnTo>
                  <a:pt x="283079" y="209"/>
                </a:lnTo>
                <a:close/>
              </a:path>
              <a:path w="386714" h="28575">
                <a:moveTo>
                  <a:pt x="303610" y="30"/>
                </a:moveTo>
                <a:lnTo>
                  <a:pt x="289618" y="139"/>
                </a:lnTo>
                <a:lnTo>
                  <a:pt x="283079" y="209"/>
                </a:lnTo>
                <a:lnTo>
                  <a:pt x="289598" y="215"/>
                </a:lnTo>
                <a:lnTo>
                  <a:pt x="295173" y="5816"/>
                </a:lnTo>
                <a:lnTo>
                  <a:pt x="295147" y="19773"/>
                </a:lnTo>
                <a:lnTo>
                  <a:pt x="289635" y="25273"/>
                </a:lnTo>
                <a:lnTo>
                  <a:pt x="316122" y="25214"/>
                </a:lnTo>
                <a:lnTo>
                  <a:pt x="310812" y="19697"/>
                </a:lnTo>
                <a:lnTo>
                  <a:pt x="310895" y="5537"/>
                </a:lnTo>
                <a:lnTo>
                  <a:pt x="316609" y="62"/>
                </a:lnTo>
                <a:lnTo>
                  <a:pt x="313862" y="31"/>
                </a:lnTo>
                <a:lnTo>
                  <a:pt x="303610" y="30"/>
                </a:lnTo>
                <a:close/>
              </a:path>
              <a:path w="386714" h="28575">
                <a:moveTo>
                  <a:pt x="333731" y="3520"/>
                </a:moveTo>
                <a:lnTo>
                  <a:pt x="331103" y="5816"/>
                </a:lnTo>
                <a:lnTo>
                  <a:pt x="330161" y="19773"/>
                </a:lnTo>
                <a:lnTo>
                  <a:pt x="332881" y="22879"/>
                </a:lnTo>
                <a:lnTo>
                  <a:pt x="335876" y="20002"/>
                </a:lnTo>
                <a:lnTo>
                  <a:pt x="336156" y="6045"/>
                </a:lnTo>
                <a:lnTo>
                  <a:pt x="333731" y="3520"/>
                </a:lnTo>
                <a:close/>
              </a:path>
              <a:path w="386714" h="28575">
                <a:moveTo>
                  <a:pt x="79794" y="4140"/>
                </a:moveTo>
                <a:lnTo>
                  <a:pt x="86557" y="4147"/>
                </a:lnTo>
                <a:lnTo>
                  <a:pt x="79794" y="4140"/>
                </a:lnTo>
                <a:close/>
              </a:path>
              <a:path w="386714" h="28575">
                <a:moveTo>
                  <a:pt x="86557" y="4147"/>
                </a:moveTo>
                <a:lnTo>
                  <a:pt x="86067" y="4152"/>
                </a:lnTo>
                <a:lnTo>
                  <a:pt x="92405" y="4152"/>
                </a:lnTo>
                <a:lnTo>
                  <a:pt x="86557" y="4147"/>
                </a:lnTo>
                <a:close/>
              </a:path>
              <a:path w="386714" h="28575">
                <a:moveTo>
                  <a:pt x="275705" y="227"/>
                </a:moveTo>
                <a:lnTo>
                  <a:pt x="267017" y="241"/>
                </a:lnTo>
                <a:lnTo>
                  <a:pt x="259054" y="393"/>
                </a:lnTo>
                <a:lnTo>
                  <a:pt x="202412" y="3581"/>
                </a:lnTo>
                <a:lnTo>
                  <a:pt x="187138" y="3987"/>
                </a:lnTo>
                <a:lnTo>
                  <a:pt x="172423" y="4102"/>
                </a:lnTo>
                <a:lnTo>
                  <a:pt x="195484" y="4102"/>
                </a:lnTo>
                <a:lnTo>
                  <a:pt x="195745" y="3822"/>
                </a:lnTo>
                <a:lnTo>
                  <a:pt x="209181" y="3340"/>
                </a:lnTo>
                <a:lnTo>
                  <a:pt x="272585" y="3340"/>
                </a:lnTo>
                <a:lnTo>
                  <a:pt x="275705" y="227"/>
                </a:lnTo>
                <a:close/>
              </a:path>
              <a:path w="386714" h="28575">
                <a:moveTo>
                  <a:pt x="373964" y="698"/>
                </a:moveTo>
                <a:lnTo>
                  <a:pt x="368249" y="3479"/>
                </a:lnTo>
                <a:lnTo>
                  <a:pt x="366428" y="4043"/>
                </a:lnTo>
                <a:lnTo>
                  <a:pt x="381301" y="4043"/>
                </a:lnTo>
                <a:lnTo>
                  <a:pt x="380834" y="3086"/>
                </a:lnTo>
                <a:lnTo>
                  <a:pt x="373964" y="698"/>
                </a:lnTo>
                <a:close/>
              </a:path>
              <a:path w="386714" h="28575">
                <a:moveTo>
                  <a:pt x="145515" y="3822"/>
                </a:moveTo>
                <a:lnTo>
                  <a:pt x="144995" y="3822"/>
                </a:lnTo>
                <a:lnTo>
                  <a:pt x="151632" y="3919"/>
                </a:lnTo>
                <a:lnTo>
                  <a:pt x="145515" y="3822"/>
                </a:lnTo>
                <a:close/>
              </a:path>
              <a:path w="386714" h="28575">
                <a:moveTo>
                  <a:pt x="138214" y="3746"/>
                </a:moveTo>
                <a:lnTo>
                  <a:pt x="145515" y="3822"/>
                </a:lnTo>
                <a:lnTo>
                  <a:pt x="138214" y="3746"/>
                </a:lnTo>
                <a:close/>
              </a:path>
              <a:path w="386714" h="28575">
                <a:moveTo>
                  <a:pt x="330643" y="305"/>
                </a:moveTo>
                <a:lnTo>
                  <a:pt x="333731" y="3520"/>
                </a:lnTo>
                <a:lnTo>
                  <a:pt x="337093" y="583"/>
                </a:lnTo>
                <a:lnTo>
                  <a:pt x="330643" y="305"/>
                </a:lnTo>
                <a:close/>
              </a:path>
              <a:path w="386714" h="28575">
                <a:moveTo>
                  <a:pt x="344279" y="1035"/>
                </a:moveTo>
                <a:lnTo>
                  <a:pt x="351343" y="1816"/>
                </a:lnTo>
                <a:lnTo>
                  <a:pt x="351053" y="1485"/>
                </a:lnTo>
                <a:lnTo>
                  <a:pt x="344279" y="1035"/>
                </a:lnTo>
                <a:close/>
              </a:path>
              <a:path w="386714" h="28575">
                <a:moveTo>
                  <a:pt x="337121" y="558"/>
                </a:moveTo>
                <a:lnTo>
                  <a:pt x="339375" y="708"/>
                </a:lnTo>
                <a:lnTo>
                  <a:pt x="337121" y="558"/>
                </a:lnTo>
                <a:close/>
              </a:path>
              <a:path w="386714" h="28575">
                <a:moveTo>
                  <a:pt x="323967" y="146"/>
                </a:moveTo>
                <a:lnTo>
                  <a:pt x="330643" y="305"/>
                </a:lnTo>
                <a:lnTo>
                  <a:pt x="323967" y="146"/>
                </a:lnTo>
                <a:close/>
              </a:path>
              <a:path w="386714" h="28575">
                <a:moveTo>
                  <a:pt x="316674" y="0"/>
                </a:moveTo>
                <a:lnTo>
                  <a:pt x="323585" y="138"/>
                </a:lnTo>
                <a:lnTo>
                  <a:pt x="316674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591808" y="1701723"/>
            <a:ext cx="715933" cy="2179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611997" y="1780920"/>
            <a:ext cx="394104" cy="805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422793" y="2108936"/>
            <a:ext cx="723150" cy="1215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35504" y="2113470"/>
            <a:ext cx="278739" cy="320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931742" y="2105596"/>
            <a:ext cx="203991" cy="425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245667" y="2687053"/>
            <a:ext cx="840787" cy="39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003548" y="4198340"/>
            <a:ext cx="438654" cy="10996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212286" y="4200410"/>
            <a:ext cx="601377" cy="8140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110990" y="4956906"/>
            <a:ext cx="426018" cy="530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566793" y="4755541"/>
            <a:ext cx="329443" cy="441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086011" y="4750984"/>
            <a:ext cx="497329" cy="4724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700880" y="4671059"/>
            <a:ext cx="1006035" cy="32686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893237" y="4950125"/>
            <a:ext cx="684466" cy="4457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563237" y="5129697"/>
            <a:ext cx="905488" cy="1203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253591" y="5682112"/>
            <a:ext cx="277825" cy="5664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256410" y="4922761"/>
            <a:ext cx="230695" cy="949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204166" y="935062"/>
            <a:ext cx="263521" cy="8902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639946" y="5522749"/>
            <a:ext cx="1053291" cy="27833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494201" y="5625190"/>
            <a:ext cx="431726" cy="6451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882849" y="5625214"/>
            <a:ext cx="968247" cy="18348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907231" y="5155197"/>
            <a:ext cx="428421" cy="4295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9081" y="1964003"/>
            <a:ext cx="2328545" cy="103505"/>
          </a:xfrm>
          <a:custGeom>
            <a:avLst/>
            <a:gdLst/>
            <a:ahLst/>
            <a:cxnLst/>
            <a:rect l="l" t="t" r="r" b="b"/>
            <a:pathLst>
              <a:path w="2328545" h="103505">
                <a:moveTo>
                  <a:pt x="0" y="103430"/>
                </a:moveTo>
                <a:lnTo>
                  <a:pt x="2328468" y="103430"/>
                </a:lnTo>
                <a:lnTo>
                  <a:pt x="2328468" y="0"/>
                </a:lnTo>
                <a:lnTo>
                  <a:pt x="0" y="0"/>
                </a:lnTo>
                <a:lnTo>
                  <a:pt x="0" y="103430"/>
                </a:lnTo>
                <a:close/>
              </a:path>
            </a:pathLst>
          </a:custGeom>
          <a:solidFill>
            <a:srgbClr val="60BA46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14400" y="2737484"/>
            <a:ext cx="1148080" cy="103505"/>
          </a:xfrm>
          <a:custGeom>
            <a:avLst/>
            <a:gdLst/>
            <a:ahLst/>
            <a:cxnLst/>
            <a:rect l="l" t="t" r="r" b="b"/>
            <a:pathLst>
              <a:path w="1148080" h="103505">
                <a:moveTo>
                  <a:pt x="0" y="103430"/>
                </a:moveTo>
                <a:lnTo>
                  <a:pt x="1147940" y="103430"/>
                </a:lnTo>
                <a:lnTo>
                  <a:pt x="1147940" y="0"/>
                </a:lnTo>
                <a:lnTo>
                  <a:pt x="0" y="0"/>
                </a:lnTo>
                <a:lnTo>
                  <a:pt x="0" y="103430"/>
                </a:lnTo>
                <a:close/>
              </a:path>
            </a:pathLst>
          </a:custGeom>
          <a:solidFill>
            <a:srgbClr val="60BA46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14400" y="3754881"/>
            <a:ext cx="2566035" cy="103505"/>
          </a:xfrm>
          <a:custGeom>
            <a:avLst/>
            <a:gdLst/>
            <a:ahLst/>
            <a:cxnLst/>
            <a:rect l="l" t="t" r="r" b="b"/>
            <a:pathLst>
              <a:path w="2566035" h="103504">
                <a:moveTo>
                  <a:pt x="0" y="103430"/>
                </a:moveTo>
                <a:lnTo>
                  <a:pt x="2565425" y="103430"/>
                </a:lnTo>
                <a:lnTo>
                  <a:pt x="2565425" y="0"/>
                </a:lnTo>
                <a:lnTo>
                  <a:pt x="0" y="0"/>
                </a:lnTo>
                <a:lnTo>
                  <a:pt x="0" y="103430"/>
                </a:lnTo>
                <a:close/>
              </a:path>
            </a:pathLst>
          </a:custGeom>
          <a:solidFill>
            <a:srgbClr val="60BA46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01700" y="1248838"/>
            <a:ext cx="5965190" cy="272732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750" spc="5" b="1">
                <a:latin typeface="Arial"/>
                <a:cs typeface="Arial"/>
              </a:rPr>
              <a:t>Q1: </a:t>
            </a:r>
            <a:r>
              <a:rPr dirty="0" sz="750" spc="20" b="1">
                <a:latin typeface="Arial"/>
                <a:cs typeface="Arial"/>
              </a:rPr>
              <a:t>Patient with which 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drugs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0" b="1">
                <a:latin typeface="Arial"/>
                <a:cs typeface="Arial"/>
              </a:rPr>
              <a:t>need to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15" b="1">
                <a:latin typeface="Arial"/>
                <a:cs typeface="Arial"/>
              </a:rPr>
              <a:t>assessed </a:t>
            </a:r>
            <a:r>
              <a:rPr dirty="0" sz="750" spc="20" b="1">
                <a:latin typeface="Arial"/>
                <a:cs typeface="Arial"/>
              </a:rPr>
              <a:t>with the </a:t>
            </a:r>
            <a:r>
              <a:rPr dirty="0" sz="750" spc="5" b="1">
                <a:latin typeface="Arial"/>
                <a:cs typeface="Arial"/>
              </a:rPr>
              <a:t>thyroid </a:t>
            </a:r>
            <a:r>
              <a:rPr dirty="0" sz="750" spc="10" b="1">
                <a:latin typeface="Arial"/>
                <a:cs typeface="Arial"/>
              </a:rPr>
              <a:t>function </a:t>
            </a:r>
            <a:r>
              <a:rPr dirty="0" sz="750" spc="20" b="1">
                <a:latin typeface="Arial"/>
                <a:cs typeface="Arial"/>
              </a:rPr>
              <a:t>test </a:t>
            </a:r>
            <a:r>
              <a:rPr dirty="0" sz="750" spc="10" b="1">
                <a:latin typeface="Arial"/>
                <a:cs typeface="Arial"/>
              </a:rPr>
              <a:t>frequently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  <a:tabLst>
                <a:tab pos="2498090" algn="l"/>
                <a:tab pos="4545330" algn="l"/>
              </a:tabLst>
            </a:pPr>
            <a:r>
              <a:rPr dirty="0" sz="700" spc="10">
                <a:latin typeface="Arial"/>
                <a:cs typeface="Arial"/>
              </a:rPr>
              <a:t>A- </a:t>
            </a:r>
            <a:r>
              <a:rPr dirty="0" sz="700">
                <a:latin typeface="Arial"/>
                <a:cs typeface="Arial"/>
              </a:rPr>
              <a:t>Lithium.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500" spc="15">
                <a:solidFill>
                  <a:srgbClr val="969696"/>
                </a:solidFill>
                <a:latin typeface="Arial"/>
                <a:cs typeface="Arial"/>
              </a:rPr>
              <a:t>for</a:t>
            </a:r>
            <a:r>
              <a:rPr dirty="0" sz="500" spc="165">
                <a:solidFill>
                  <a:srgbClr val="969696"/>
                </a:solidFill>
                <a:latin typeface="Arial"/>
                <a:cs typeface="Arial"/>
              </a:rPr>
              <a:t> </a:t>
            </a:r>
            <a:r>
              <a:rPr dirty="0" sz="500" spc="20">
                <a:solidFill>
                  <a:srgbClr val="969696"/>
                </a:solidFill>
                <a:latin typeface="Arial"/>
                <a:cs typeface="Arial"/>
              </a:rPr>
              <a:t>Hypo	</a:t>
            </a:r>
            <a:r>
              <a:rPr dirty="0" sz="700" spc="25">
                <a:latin typeface="Arial"/>
                <a:cs typeface="Arial"/>
              </a:rPr>
              <a:t>B- </a:t>
            </a:r>
            <a:r>
              <a:rPr dirty="0" sz="700">
                <a:latin typeface="Arial"/>
                <a:cs typeface="Arial"/>
              </a:rPr>
              <a:t>Amiodarone. </a:t>
            </a:r>
            <a:r>
              <a:rPr dirty="0" sz="500" spc="15">
                <a:solidFill>
                  <a:srgbClr val="969696"/>
                </a:solidFill>
                <a:latin typeface="Arial"/>
                <a:cs typeface="Arial"/>
              </a:rPr>
              <a:t>for </a:t>
            </a:r>
            <a:r>
              <a:rPr dirty="0" sz="500" spc="20">
                <a:solidFill>
                  <a:srgbClr val="969696"/>
                </a:solidFill>
                <a:latin typeface="Arial"/>
                <a:cs typeface="Arial"/>
              </a:rPr>
              <a:t>both </a:t>
            </a:r>
            <a:r>
              <a:rPr dirty="0" sz="500" spc="10">
                <a:solidFill>
                  <a:srgbClr val="969696"/>
                </a:solidFill>
                <a:latin typeface="Arial"/>
                <a:cs typeface="Arial"/>
              </a:rPr>
              <a:t>Hyper</a:t>
            </a:r>
            <a:r>
              <a:rPr dirty="0" sz="500" spc="-10">
                <a:solidFill>
                  <a:srgbClr val="969696"/>
                </a:solidFill>
                <a:latin typeface="Arial"/>
                <a:cs typeface="Arial"/>
              </a:rPr>
              <a:t> </a:t>
            </a:r>
            <a:r>
              <a:rPr dirty="0" sz="500" spc="-5">
                <a:solidFill>
                  <a:srgbClr val="969696"/>
                </a:solidFill>
                <a:latin typeface="Arial"/>
                <a:cs typeface="Arial"/>
              </a:rPr>
              <a:t>&amp;</a:t>
            </a:r>
            <a:r>
              <a:rPr dirty="0" sz="500" spc="10">
                <a:solidFill>
                  <a:srgbClr val="969696"/>
                </a:solidFill>
                <a:latin typeface="Arial"/>
                <a:cs typeface="Arial"/>
              </a:rPr>
              <a:t> </a:t>
            </a:r>
            <a:r>
              <a:rPr dirty="0" sz="500" spc="15">
                <a:solidFill>
                  <a:srgbClr val="969696"/>
                </a:solidFill>
                <a:latin typeface="Arial"/>
                <a:cs typeface="Arial"/>
              </a:rPr>
              <a:t>Hypo.	</a:t>
            </a:r>
            <a:r>
              <a:rPr dirty="0" sz="700" spc="15">
                <a:latin typeface="Arial"/>
                <a:cs typeface="Arial"/>
              </a:rPr>
              <a:t>C-Both </a:t>
            </a:r>
            <a:r>
              <a:rPr dirty="0" sz="700" spc="10">
                <a:latin typeface="Arial"/>
                <a:cs typeface="Arial"/>
              </a:rPr>
              <a:t>of</a:t>
            </a:r>
            <a:r>
              <a:rPr dirty="0" sz="700" spc="-3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them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Q2: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20" b="1">
                <a:latin typeface="Arial"/>
                <a:cs typeface="Arial"/>
              </a:rPr>
              <a:t>describe the main mechanism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action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10" b="1">
                <a:latin typeface="Arial"/>
                <a:cs typeface="Arial"/>
              </a:rPr>
              <a:t>propylthiouracil</a:t>
            </a:r>
            <a:r>
              <a:rPr dirty="0" sz="750" spc="-7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40005">
              <a:lnSpc>
                <a:spcPct val="100000"/>
              </a:lnSpc>
              <a:spcBef>
                <a:spcPts val="110"/>
              </a:spcBef>
            </a:pPr>
            <a:r>
              <a:rPr dirty="0" sz="700" spc="10">
                <a:latin typeface="Arial"/>
                <a:cs typeface="Arial"/>
              </a:rPr>
              <a:t>A- Block </a:t>
            </a:r>
            <a:r>
              <a:rPr dirty="0" sz="700">
                <a:latin typeface="Arial"/>
                <a:cs typeface="Arial"/>
              </a:rPr>
              <a:t>the Conversion </a:t>
            </a:r>
            <a:r>
              <a:rPr dirty="0" sz="700" spc="-15">
                <a:latin typeface="Arial"/>
                <a:cs typeface="Arial"/>
              </a:rPr>
              <a:t>T3 </a:t>
            </a:r>
            <a:r>
              <a:rPr dirty="0" sz="700" spc="5">
                <a:latin typeface="Arial"/>
                <a:cs typeface="Arial"/>
              </a:rPr>
              <a:t>into </a:t>
            </a:r>
            <a:r>
              <a:rPr dirty="0" sz="700" spc="-15">
                <a:latin typeface="Arial"/>
                <a:cs typeface="Arial"/>
              </a:rPr>
              <a:t>T4 </a:t>
            </a:r>
            <a:r>
              <a:rPr dirty="0" sz="700" spc="-5">
                <a:latin typeface="Arial"/>
                <a:cs typeface="Arial"/>
              </a:rPr>
              <a:t>in </a:t>
            </a:r>
            <a:r>
              <a:rPr dirty="0" sz="700">
                <a:latin typeface="Arial"/>
                <a:cs typeface="Arial"/>
              </a:rPr>
              <a:t>the</a:t>
            </a:r>
            <a:r>
              <a:rPr dirty="0" sz="700" spc="-3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peripheral.</a:t>
            </a:r>
            <a:endParaRPr sz="700">
              <a:latin typeface="Arial"/>
              <a:cs typeface="Arial"/>
            </a:endParaRPr>
          </a:p>
          <a:p>
            <a:pPr marL="36830" marR="3378835">
              <a:lnSpc>
                <a:spcPct val="100000"/>
              </a:lnSpc>
              <a:spcBef>
                <a:spcPts val="20"/>
              </a:spcBef>
            </a:pPr>
            <a:r>
              <a:rPr dirty="0" sz="700" spc="25">
                <a:latin typeface="Arial"/>
                <a:cs typeface="Arial"/>
              </a:rPr>
              <a:t>B- </a:t>
            </a:r>
            <a:r>
              <a:rPr dirty="0" sz="700" spc="-5">
                <a:latin typeface="Arial"/>
                <a:cs typeface="Arial"/>
              </a:rPr>
              <a:t>Destroys </a:t>
            </a:r>
            <a:r>
              <a:rPr dirty="0" sz="700">
                <a:latin typeface="Arial"/>
                <a:cs typeface="Arial"/>
              </a:rPr>
              <a:t>the parenchymal cells </a:t>
            </a:r>
            <a:r>
              <a:rPr dirty="0" sz="700" spc="10">
                <a:latin typeface="Arial"/>
                <a:cs typeface="Arial"/>
              </a:rPr>
              <a:t>of </a:t>
            </a:r>
            <a:r>
              <a:rPr dirty="0" sz="700" spc="5">
                <a:latin typeface="Arial"/>
                <a:cs typeface="Arial"/>
              </a:rPr>
              <a:t>thyroid </a:t>
            </a:r>
            <a:r>
              <a:rPr dirty="0" sz="700">
                <a:latin typeface="Arial"/>
                <a:cs typeface="Arial"/>
              </a:rPr>
              <a:t>gland </a:t>
            </a:r>
            <a:r>
              <a:rPr dirty="0" sz="700" spc="10">
                <a:latin typeface="Arial"/>
                <a:cs typeface="Arial"/>
              </a:rPr>
              <a:t>by </a:t>
            </a:r>
            <a:r>
              <a:rPr dirty="0" sz="700" spc="5">
                <a:latin typeface="Arial"/>
                <a:cs typeface="Arial"/>
              </a:rPr>
              <a:t>beta</a:t>
            </a:r>
            <a:r>
              <a:rPr dirty="0" sz="700" spc="-6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rays.  </a:t>
            </a:r>
            <a:r>
              <a:rPr dirty="0" sz="700" spc="15">
                <a:latin typeface="Arial"/>
                <a:cs typeface="Arial"/>
              </a:rPr>
              <a:t>C- </a:t>
            </a:r>
            <a:r>
              <a:rPr dirty="0" sz="700" spc="5">
                <a:latin typeface="Arial"/>
                <a:cs typeface="Arial"/>
              </a:rPr>
              <a:t>Inhibit </a:t>
            </a:r>
            <a:r>
              <a:rPr dirty="0" sz="700">
                <a:latin typeface="Arial"/>
                <a:cs typeface="Arial"/>
              </a:rPr>
              <a:t>the peroxidase </a:t>
            </a:r>
            <a:r>
              <a:rPr dirty="0" sz="700" spc="-5">
                <a:latin typeface="Arial"/>
                <a:cs typeface="Arial"/>
              </a:rPr>
              <a:t>enzyme </a:t>
            </a:r>
            <a:r>
              <a:rPr dirty="0" sz="700">
                <a:latin typeface="Arial"/>
                <a:cs typeface="Arial"/>
              </a:rPr>
              <a:t>centrally </a:t>
            </a:r>
            <a:r>
              <a:rPr dirty="0" sz="700" spc="-5">
                <a:latin typeface="Arial"/>
                <a:cs typeface="Arial"/>
              </a:rPr>
              <a:t>in </a:t>
            </a:r>
            <a:r>
              <a:rPr dirty="0" sz="700" spc="5">
                <a:latin typeface="Arial"/>
                <a:cs typeface="Arial"/>
              </a:rPr>
              <a:t>thyroid</a:t>
            </a:r>
            <a:r>
              <a:rPr dirty="0" sz="700" spc="-4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gland.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Q3: </a:t>
            </a:r>
            <a:r>
              <a:rPr dirty="0" sz="750" spc="25" b="1">
                <a:latin typeface="Arial"/>
                <a:cs typeface="Arial"/>
              </a:rPr>
              <a:t>What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5" b="1">
                <a:latin typeface="Arial"/>
                <a:cs typeface="Arial"/>
              </a:rPr>
              <a:t>drug of </a:t>
            </a:r>
            <a:r>
              <a:rPr dirty="0" sz="750" spc="20" b="1">
                <a:latin typeface="Arial"/>
                <a:cs typeface="Arial"/>
              </a:rPr>
              <a:t>choice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25" b="1">
                <a:latin typeface="Arial"/>
                <a:cs typeface="Arial"/>
              </a:rPr>
              <a:t>treatment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10" b="1">
                <a:latin typeface="Arial"/>
                <a:cs typeface="Arial"/>
              </a:rPr>
              <a:t>hyperthyroidism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15" b="1">
                <a:latin typeface="Arial"/>
                <a:cs typeface="Arial"/>
              </a:rPr>
              <a:t>pregnant </a:t>
            </a:r>
            <a:r>
              <a:rPr dirty="0" sz="750" spc="30" b="1">
                <a:latin typeface="Arial"/>
                <a:cs typeface="Arial"/>
              </a:rPr>
              <a:t>women</a:t>
            </a:r>
            <a:r>
              <a:rPr dirty="0" sz="750" spc="-1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1992630" algn="l"/>
                <a:tab pos="3863340" algn="l"/>
              </a:tabLst>
            </a:pPr>
            <a:r>
              <a:rPr dirty="0" sz="700">
                <a:latin typeface="Arial"/>
                <a:cs typeface="Arial"/>
              </a:rPr>
              <a:t>A-Methimazole.	</a:t>
            </a: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Propylthiouracil.	</a:t>
            </a:r>
            <a:r>
              <a:rPr dirty="0" sz="700" spc="15">
                <a:latin typeface="Arial"/>
                <a:cs typeface="Arial"/>
              </a:rPr>
              <a:t>C-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Propranolol.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Q4: </a:t>
            </a:r>
            <a:r>
              <a:rPr dirty="0" sz="750" spc="10" b="1">
                <a:latin typeface="Arial"/>
                <a:cs typeface="Arial"/>
              </a:rPr>
              <a:t>Why propylthiouracil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15" b="1">
                <a:latin typeface="Arial"/>
                <a:cs typeface="Arial"/>
              </a:rPr>
              <a:t>drug of </a:t>
            </a:r>
            <a:r>
              <a:rPr dirty="0" sz="750" spc="20" b="1">
                <a:latin typeface="Arial"/>
                <a:cs typeface="Arial"/>
              </a:rPr>
              <a:t>choice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25" b="1">
                <a:latin typeface="Arial"/>
                <a:cs typeface="Arial"/>
              </a:rPr>
              <a:t>treatment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10" b="1">
                <a:latin typeface="Arial"/>
                <a:cs typeface="Arial"/>
              </a:rPr>
              <a:t>hyperthyroidism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15" b="1">
                <a:latin typeface="Arial"/>
                <a:cs typeface="Arial"/>
              </a:rPr>
              <a:t>pregnancy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 marR="3836035">
              <a:lnSpc>
                <a:spcPct val="100000"/>
              </a:lnSpc>
              <a:spcBef>
                <a:spcPts val="10"/>
              </a:spcBef>
            </a:pPr>
            <a:r>
              <a:rPr dirty="0" sz="700" spc="10">
                <a:latin typeface="Arial"/>
                <a:cs typeface="Arial"/>
              </a:rPr>
              <a:t>A- </a:t>
            </a:r>
            <a:r>
              <a:rPr dirty="0" sz="700" spc="5">
                <a:latin typeface="Arial"/>
                <a:cs typeface="Arial"/>
              </a:rPr>
              <a:t>It does </a:t>
            </a:r>
            <a:r>
              <a:rPr dirty="0" sz="700" spc="-5">
                <a:latin typeface="Arial"/>
                <a:cs typeface="Arial"/>
              </a:rPr>
              <a:t>Crosses </a:t>
            </a:r>
            <a:r>
              <a:rPr dirty="0" sz="700">
                <a:latin typeface="Arial"/>
                <a:cs typeface="Arial"/>
              </a:rPr>
              <a:t>placenta because </a:t>
            </a:r>
            <a:r>
              <a:rPr dirty="0" sz="700" spc="10">
                <a:latin typeface="Arial"/>
                <a:cs typeface="Arial"/>
              </a:rPr>
              <a:t>it</a:t>
            </a:r>
            <a:r>
              <a:rPr dirty="0" sz="700" spc="-2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hydrophobic.  </a:t>
            </a:r>
            <a:r>
              <a:rPr dirty="0" sz="700" spc="25">
                <a:latin typeface="Arial"/>
                <a:cs typeface="Arial"/>
              </a:rPr>
              <a:t>B- </a:t>
            </a:r>
            <a:r>
              <a:rPr dirty="0" sz="700" spc="5">
                <a:latin typeface="Arial"/>
                <a:cs typeface="Arial"/>
              </a:rPr>
              <a:t>It </a:t>
            </a:r>
            <a:r>
              <a:rPr dirty="0" sz="700" spc="-5">
                <a:latin typeface="Arial"/>
                <a:cs typeface="Arial"/>
              </a:rPr>
              <a:t>is </a:t>
            </a:r>
            <a:r>
              <a:rPr dirty="0" sz="700">
                <a:latin typeface="Arial"/>
                <a:cs typeface="Arial"/>
              </a:rPr>
              <a:t>highly </a:t>
            </a:r>
            <a:r>
              <a:rPr dirty="0" sz="700" spc="5">
                <a:latin typeface="Arial"/>
                <a:cs typeface="Arial"/>
              </a:rPr>
              <a:t>protein</a:t>
            </a:r>
            <a:r>
              <a:rPr dirty="0" sz="700" spc="-60">
                <a:latin typeface="Arial"/>
                <a:cs typeface="Arial"/>
              </a:rPr>
              <a:t> </a:t>
            </a:r>
            <a:r>
              <a:rPr dirty="0" sz="700" spc="10">
                <a:latin typeface="Arial"/>
                <a:cs typeface="Arial"/>
              </a:rPr>
              <a:t>bound.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830"/>
              </a:lnSpc>
            </a:pPr>
            <a:r>
              <a:rPr dirty="0" sz="700" spc="10">
                <a:latin typeface="Arial"/>
                <a:cs typeface="Arial"/>
              </a:rPr>
              <a:t>C-It </a:t>
            </a:r>
            <a:r>
              <a:rPr dirty="0" sz="700" spc="-5">
                <a:latin typeface="Arial"/>
                <a:cs typeface="Arial"/>
              </a:rPr>
              <a:t>has </a:t>
            </a:r>
            <a:r>
              <a:rPr dirty="0" sz="700" spc="10">
                <a:latin typeface="Arial"/>
                <a:cs typeface="Arial"/>
              </a:rPr>
              <a:t>low </a:t>
            </a:r>
            <a:r>
              <a:rPr dirty="0" sz="700" spc="5">
                <a:latin typeface="Arial"/>
                <a:cs typeface="Arial"/>
              </a:rPr>
              <a:t>incidence </a:t>
            </a:r>
            <a:r>
              <a:rPr dirty="0" sz="700" spc="10">
                <a:latin typeface="Arial"/>
                <a:cs typeface="Arial"/>
              </a:rPr>
              <a:t>of </a:t>
            </a:r>
            <a:r>
              <a:rPr dirty="0" sz="700">
                <a:latin typeface="Arial"/>
                <a:cs typeface="Arial"/>
              </a:rPr>
              <a:t>delayed</a:t>
            </a:r>
            <a:r>
              <a:rPr dirty="0" sz="700" spc="-6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hypothyroidism.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Times New Roman"/>
              <a:cs typeface="Times New Roman"/>
            </a:endParaRPr>
          </a:p>
          <a:p>
            <a:pPr marL="12700" marR="5080">
              <a:lnSpc>
                <a:spcPct val="106700"/>
              </a:lnSpc>
              <a:spcBef>
                <a:spcPts val="5"/>
              </a:spcBef>
            </a:pPr>
            <a:r>
              <a:rPr dirty="0" sz="750" spc="5" b="1">
                <a:latin typeface="Arial"/>
                <a:cs typeface="Arial"/>
              </a:rPr>
              <a:t>Q5: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5" b="1">
                <a:latin typeface="Arial"/>
                <a:cs typeface="Arial"/>
              </a:rPr>
              <a:t>recommended </a:t>
            </a: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15" b="1">
                <a:latin typeface="Arial"/>
                <a:cs typeface="Arial"/>
              </a:rPr>
              <a:t>used </a:t>
            </a:r>
            <a:r>
              <a:rPr dirty="0" sz="750" spc="20" b="1">
                <a:latin typeface="Arial"/>
                <a:cs typeface="Arial"/>
              </a:rPr>
              <a:t>before </a:t>
            </a:r>
            <a:r>
              <a:rPr dirty="0" sz="750" spc="15" b="1">
                <a:latin typeface="Arial"/>
                <a:cs typeface="Arial"/>
              </a:rPr>
              <a:t>thyroidectomy </a:t>
            </a:r>
            <a:r>
              <a:rPr dirty="0" sz="750" spc="20" b="1">
                <a:latin typeface="Arial"/>
                <a:cs typeface="Arial"/>
              </a:rPr>
              <a:t>to decrease the </a:t>
            </a:r>
            <a:r>
              <a:rPr dirty="0" sz="750" spc="5" b="1">
                <a:latin typeface="Arial"/>
                <a:cs typeface="Arial"/>
              </a:rPr>
              <a:t>possibility </a:t>
            </a:r>
            <a:r>
              <a:rPr dirty="0" sz="750" spc="15" b="1">
                <a:latin typeface="Arial"/>
                <a:cs typeface="Arial"/>
              </a:rPr>
              <a:t>of bleeding from  </a:t>
            </a:r>
            <a:r>
              <a:rPr dirty="0" sz="750" spc="5" b="1">
                <a:latin typeface="Arial"/>
                <a:cs typeface="Arial"/>
              </a:rPr>
              <a:t>thyroid </a:t>
            </a:r>
            <a:r>
              <a:rPr dirty="0" sz="750" spc="10" b="1">
                <a:latin typeface="Arial"/>
                <a:cs typeface="Arial"/>
              </a:rPr>
              <a:t>vessels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1969770" algn="l"/>
                <a:tab pos="3858260" algn="l"/>
              </a:tabLst>
            </a:pPr>
            <a:r>
              <a:rPr dirty="0" sz="700" spc="10">
                <a:latin typeface="Arial"/>
                <a:cs typeface="Arial"/>
              </a:rPr>
              <a:t>A-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Thioamides.	</a:t>
            </a: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Radioactive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iodine.	</a:t>
            </a:r>
            <a:r>
              <a:rPr dirty="0" sz="700" spc="10">
                <a:latin typeface="Arial"/>
                <a:cs typeface="Arial"/>
              </a:rPr>
              <a:t>C-Lugol's </a:t>
            </a:r>
            <a:r>
              <a:rPr dirty="0" sz="700" spc="5">
                <a:latin typeface="Arial"/>
                <a:cs typeface="Arial"/>
              </a:rPr>
              <a:t>solution or</a:t>
            </a:r>
            <a:r>
              <a:rPr dirty="0" sz="700" spc="-35">
                <a:latin typeface="Arial"/>
                <a:cs typeface="Arial"/>
              </a:rPr>
              <a:t> </a:t>
            </a:r>
            <a:r>
              <a:rPr dirty="0" sz="700" spc="-25">
                <a:latin typeface="Arial"/>
                <a:cs typeface="Arial"/>
              </a:rPr>
              <a:t>(KI).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Q6: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20" b="1">
                <a:latin typeface="Arial"/>
                <a:cs typeface="Arial"/>
              </a:rPr>
              <a:t>describe the mechanism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action </a:t>
            </a:r>
            <a:r>
              <a:rPr dirty="0" sz="750" spc="15" b="1">
                <a:latin typeface="Arial"/>
                <a:cs typeface="Arial"/>
              </a:rPr>
              <a:t>of radioactive </a:t>
            </a:r>
            <a:r>
              <a:rPr dirty="0" sz="750" spc="10" b="1">
                <a:latin typeface="Arial"/>
                <a:cs typeface="Arial"/>
              </a:rPr>
              <a:t>iodine</a:t>
            </a:r>
            <a:r>
              <a:rPr dirty="0" sz="750" spc="-6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 marR="2910205">
              <a:lnSpc>
                <a:spcPct val="100000"/>
              </a:lnSpc>
              <a:spcBef>
                <a:spcPts val="10"/>
              </a:spcBef>
            </a:pPr>
            <a:r>
              <a:rPr dirty="0" sz="700" spc="10">
                <a:latin typeface="Arial"/>
                <a:cs typeface="Arial"/>
              </a:rPr>
              <a:t>A- </a:t>
            </a:r>
            <a:r>
              <a:rPr dirty="0" sz="700" spc="-10">
                <a:latin typeface="Arial"/>
                <a:cs typeface="Arial"/>
              </a:rPr>
              <a:t>Decrease </a:t>
            </a:r>
            <a:r>
              <a:rPr dirty="0" sz="700" spc="15">
                <a:latin typeface="Arial"/>
                <a:cs typeface="Arial"/>
              </a:rPr>
              <a:t>both </a:t>
            </a:r>
            <a:r>
              <a:rPr dirty="0" sz="700">
                <a:latin typeface="Arial"/>
                <a:cs typeface="Arial"/>
              </a:rPr>
              <a:t>vascularity </a:t>
            </a:r>
            <a:r>
              <a:rPr dirty="0" sz="700" spc="-30">
                <a:latin typeface="Arial"/>
                <a:cs typeface="Arial"/>
              </a:rPr>
              <a:t>&amp; </a:t>
            </a:r>
            <a:r>
              <a:rPr dirty="0" sz="700" spc="-10">
                <a:latin typeface="Arial"/>
                <a:cs typeface="Arial"/>
              </a:rPr>
              <a:t>size </a:t>
            </a:r>
            <a:r>
              <a:rPr dirty="0" sz="700" spc="10">
                <a:latin typeface="Arial"/>
                <a:cs typeface="Arial"/>
              </a:rPr>
              <a:t>of </a:t>
            </a:r>
            <a:r>
              <a:rPr dirty="0" sz="700" spc="5">
                <a:latin typeface="Arial"/>
                <a:cs typeface="Arial"/>
              </a:rPr>
              <a:t>thyroid </a:t>
            </a:r>
            <a:r>
              <a:rPr dirty="0" sz="700">
                <a:latin typeface="Arial"/>
                <a:cs typeface="Arial"/>
              </a:rPr>
              <a:t>gland </a:t>
            </a:r>
            <a:r>
              <a:rPr dirty="0" sz="700" spc="10">
                <a:latin typeface="Arial"/>
                <a:cs typeface="Arial"/>
              </a:rPr>
              <a:t>by </a:t>
            </a:r>
            <a:r>
              <a:rPr dirty="0" sz="700" spc="5">
                <a:latin typeface="Arial"/>
                <a:cs typeface="Arial"/>
              </a:rPr>
              <a:t>inhibiting </a:t>
            </a:r>
            <a:r>
              <a:rPr dirty="0" sz="700">
                <a:latin typeface="Arial"/>
                <a:cs typeface="Arial"/>
              </a:rPr>
              <a:t>the </a:t>
            </a:r>
            <a:r>
              <a:rPr dirty="0" sz="700" spc="5">
                <a:latin typeface="Arial"/>
                <a:cs typeface="Arial"/>
              </a:rPr>
              <a:t>mitosis.  </a:t>
            </a:r>
            <a:r>
              <a:rPr dirty="0" sz="700" spc="25">
                <a:latin typeface="Arial"/>
                <a:cs typeface="Arial"/>
              </a:rPr>
              <a:t>B- </a:t>
            </a:r>
            <a:r>
              <a:rPr dirty="0" sz="700" spc="-5">
                <a:latin typeface="Arial"/>
                <a:cs typeface="Arial"/>
              </a:rPr>
              <a:t>Destroys </a:t>
            </a:r>
            <a:r>
              <a:rPr dirty="0" sz="700">
                <a:latin typeface="Arial"/>
                <a:cs typeface="Arial"/>
              </a:rPr>
              <a:t>the parenchymal cells </a:t>
            </a:r>
            <a:r>
              <a:rPr dirty="0" sz="700" spc="10">
                <a:latin typeface="Arial"/>
                <a:cs typeface="Arial"/>
              </a:rPr>
              <a:t>of </a:t>
            </a:r>
            <a:r>
              <a:rPr dirty="0" sz="700" spc="5">
                <a:latin typeface="Arial"/>
                <a:cs typeface="Arial"/>
              </a:rPr>
              <a:t>thyroid </a:t>
            </a:r>
            <a:r>
              <a:rPr dirty="0" sz="700">
                <a:latin typeface="Arial"/>
                <a:cs typeface="Arial"/>
              </a:rPr>
              <a:t>gland </a:t>
            </a:r>
            <a:r>
              <a:rPr dirty="0" sz="700" spc="10">
                <a:latin typeface="Arial"/>
                <a:cs typeface="Arial"/>
              </a:rPr>
              <a:t>by </a:t>
            </a:r>
            <a:r>
              <a:rPr dirty="0" sz="700" spc="5">
                <a:latin typeface="Arial"/>
                <a:cs typeface="Arial"/>
              </a:rPr>
              <a:t>beta</a:t>
            </a:r>
            <a:r>
              <a:rPr dirty="0" sz="700" spc="-8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rays.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830"/>
              </a:lnSpc>
            </a:pPr>
            <a:r>
              <a:rPr dirty="0" sz="700" spc="15">
                <a:latin typeface="Arial"/>
                <a:cs typeface="Arial"/>
              </a:rPr>
              <a:t>C- </a:t>
            </a:r>
            <a:r>
              <a:rPr dirty="0" sz="700" spc="5">
                <a:latin typeface="Arial"/>
                <a:cs typeface="Arial"/>
              </a:rPr>
              <a:t>Inhibit </a:t>
            </a:r>
            <a:r>
              <a:rPr dirty="0" sz="700">
                <a:latin typeface="Arial"/>
                <a:cs typeface="Arial"/>
              </a:rPr>
              <a:t>the peroxidase </a:t>
            </a:r>
            <a:r>
              <a:rPr dirty="0" sz="700" spc="-5">
                <a:latin typeface="Arial"/>
                <a:cs typeface="Arial"/>
              </a:rPr>
              <a:t>enzyme </a:t>
            </a:r>
            <a:r>
              <a:rPr dirty="0" sz="700">
                <a:latin typeface="Arial"/>
                <a:cs typeface="Arial"/>
              </a:rPr>
              <a:t>centrally </a:t>
            </a:r>
            <a:r>
              <a:rPr dirty="0" sz="700" spc="-5">
                <a:latin typeface="Arial"/>
                <a:cs typeface="Arial"/>
              </a:rPr>
              <a:t>in </a:t>
            </a:r>
            <a:r>
              <a:rPr dirty="0" sz="700" spc="5">
                <a:latin typeface="Arial"/>
                <a:cs typeface="Arial"/>
              </a:rPr>
              <a:t>thyroid</a:t>
            </a:r>
            <a:r>
              <a:rPr dirty="0" sz="700" spc="-5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gland.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1700" y="4073462"/>
            <a:ext cx="3503929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10" b="1">
                <a:latin typeface="Arial"/>
                <a:cs typeface="Arial"/>
              </a:rPr>
              <a:t>Q7:Which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5" b="1">
                <a:latin typeface="Arial"/>
                <a:cs typeface="Arial"/>
              </a:rPr>
              <a:t>line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5" b="1">
                <a:latin typeface="Arial"/>
                <a:cs typeface="Arial"/>
              </a:rPr>
              <a:t>treatment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10" b="1">
                <a:latin typeface="Arial"/>
                <a:cs typeface="Arial"/>
              </a:rPr>
              <a:t>hyperthyroidism</a:t>
            </a:r>
            <a:r>
              <a:rPr dirty="0" sz="750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acting</a:t>
            </a:r>
            <a:endParaRPr sz="7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20450" y="4088657"/>
            <a:ext cx="2212340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5" b="1">
                <a:latin typeface="Arial"/>
                <a:cs typeface="Arial"/>
              </a:rPr>
              <a:t>by </a:t>
            </a:r>
            <a:r>
              <a:rPr dirty="0" sz="750" spc="15" b="1">
                <a:latin typeface="Arial"/>
                <a:cs typeface="Arial"/>
              </a:rPr>
              <a:t>destruction of </a:t>
            </a:r>
            <a:r>
              <a:rPr dirty="0" sz="750" b="1">
                <a:latin typeface="Arial"/>
                <a:cs typeface="Arial"/>
              </a:rPr>
              <a:t>thyroid’s </a:t>
            </a:r>
            <a:r>
              <a:rPr dirty="0" sz="750" spc="20" b="1">
                <a:latin typeface="Arial"/>
                <a:cs typeface="Arial"/>
              </a:rPr>
              <a:t>parenchyma due</a:t>
            </a:r>
            <a:r>
              <a:rPr dirty="0" sz="750" spc="-10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to</a:t>
            </a:r>
            <a:endParaRPr sz="7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4400" y="4210615"/>
            <a:ext cx="948690" cy="119380"/>
          </a:xfrm>
          <a:custGeom>
            <a:avLst/>
            <a:gdLst/>
            <a:ahLst/>
            <a:cxnLst/>
            <a:rect l="l" t="t" r="r" b="b"/>
            <a:pathLst>
              <a:path w="948689" h="119379">
                <a:moveTo>
                  <a:pt x="0" y="119055"/>
                </a:moveTo>
                <a:lnTo>
                  <a:pt x="948150" y="119055"/>
                </a:lnTo>
                <a:lnTo>
                  <a:pt x="948150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71987" y="5138122"/>
            <a:ext cx="2097405" cy="119380"/>
          </a:xfrm>
          <a:custGeom>
            <a:avLst/>
            <a:gdLst/>
            <a:ahLst/>
            <a:cxnLst/>
            <a:rect l="l" t="t" r="r" b="b"/>
            <a:pathLst>
              <a:path w="2097404" h="119379">
                <a:moveTo>
                  <a:pt x="0" y="119055"/>
                </a:moveTo>
                <a:lnTo>
                  <a:pt x="2096858" y="119055"/>
                </a:lnTo>
                <a:lnTo>
                  <a:pt x="2096858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901700" y="4195415"/>
            <a:ext cx="5861685" cy="10731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10" b="1">
                <a:latin typeface="Arial"/>
                <a:cs typeface="Arial"/>
              </a:rPr>
              <a:t>emission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b="1">
                <a:latin typeface="Arial"/>
                <a:cs typeface="Arial"/>
              </a:rPr>
              <a:t>β </a:t>
            </a:r>
            <a:r>
              <a:rPr dirty="0" sz="750" spc="10" b="1">
                <a:latin typeface="Arial"/>
                <a:cs typeface="Arial"/>
              </a:rPr>
              <a:t>rays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1920875" algn="l"/>
                <a:tab pos="3759835" algn="l"/>
              </a:tabLst>
            </a:pPr>
            <a:r>
              <a:rPr dirty="0" sz="700" spc="10">
                <a:latin typeface="Arial"/>
                <a:cs typeface="Arial"/>
              </a:rPr>
              <a:t>A-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Thioamides.	</a:t>
            </a: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Radioactive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iodine.	</a:t>
            </a:r>
            <a:r>
              <a:rPr dirty="0" sz="700" spc="15">
                <a:latin typeface="Arial"/>
                <a:cs typeface="Arial"/>
              </a:rPr>
              <a:t>C- </a:t>
            </a:r>
            <a:r>
              <a:rPr dirty="0" sz="700" spc="10">
                <a:latin typeface="Arial"/>
                <a:cs typeface="Arial"/>
              </a:rPr>
              <a:t>Lugol's</a:t>
            </a:r>
            <a:r>
              <a:rPr dirty="0" sz="700" spc="-3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solution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Times New Roman"/>
              <a:cs typeface="Times New Roman"/>
            </a:endParaRPr>
          </a:p>
          <a:p>
            <a:pPr marL="12700" marR="441325">
              <a:lnSpc>
                <a:spcPct val="106700"/>
              </a:lnSpc>
              <a:spcBef>
                <a:spcPts val="5"/>
              </a:spcBef>
            </a:pPr>
            <a:r>
              <a:rPr dirty="0" sz="750" spc="10" b="1">
                <a:latin typeface="Arial"/>
                <a:cs typeface="Arial"/>
              </a:rPr>
              <a:t>Q8:Which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5" b="1">
                <a:latin typeface="Arial"/>
                <a:cs typeface="Arial"/>
              </a:rPr>
              <a:t>line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5" b="1">
                <a:latin typeface="Arial"/>
                <a:cs typeface="Arial"/>
              </a:rPr>
              <a:t>treatment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10" b="1">
                <a:latin typeface="Arial"/>
                <a:cs typeface="Arial"/>
              </a:rPr>
              <a:t>hyperthyroidism </a:t>
            </a:r>
            <a:r>
              <a:rPr dirty="0" sz="750" spc="20" b="1">
                <a:latin typeface="Arial"/>
                <a:cs typeface="Arial"/>
              </a:rPr>
              <a:t>may safe the </a:t>
            </a:r>
            <a:r>
              <a:rPr dirty="0" sz="750" spc="5" b="1">
                <a:latin typeface="Arial"/>
                <a:cs typeface="Arial"/>
              </a:rPr>
              <a:t>life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patient </a:t>
            </a:r>
            <a:r>
              <a:rPr dirty="0" sz="750" spc="10" b="1">
                <a:latin typeface="Arial"/>
                <a:cs typeface="Arial"/>
              </a:rPr>
              <a:t>especially </a:t>
            </a:r>
            <a:r>
              <a:rPr dirty="0" sz="750" b="1">
                <a:latin typeface="Arial"/>
                <a:cs typeface="Arial"/>
              </a:rPr>
              <a:t>if </a:t>
            </a:r>
            <a:r>
              <a:rPr dirty="0" sz="750" spc="20" b="1">
                <a:latin typeface="Arial"/>
                <a:cs typeface="Arial"/>
              </a:rPr>
              <a:t>he </a:t>
            </a:r>
            <a:r>
              <a:rPr dirty="0" sz="750" spc="15" b="1">
                <a:latin typeface="Arial"/>
                <a:cs typeface="Arial"/>
              </a:rPr>
              <a:t>has  tachycardia </a:t>
            </a:r>
            <a:r>
              <a:rPr dirty="0" sz="750" spc="20" b="1">
                <a:latin typeface="Arial"/>
                <a:cs typeface="Arial"/>
              </a:rPr>
              <a:t>and </a:t>
            </a:r>
            <a:r>
              <a:rPr dirty="0" sz="750" spc="15" b="1">
                <a:latin typeface="Arial"/>
                <a:cs typeface="Arial"/>
              </a:rPr>
              <a:t>sever palpitation </a:t>
            </a:r>
            <a:r>
              <a:rPr dirty="0" sz="750" spc="30" b="1">
                <a:latin typeface="Arial"/>
                <a:cs typeface="Arial"/>
              </a:rPr>
              <a:t>a </a:t>
            </a:r>
            <a:r>
              <a:rPr dirty="0" sz="750" spc="10" b="1">
                <a:latin typeface="Arial"/>
                <a:cs typeface="Arial"/>
              </a:rPr>
              <a:t>long </a:t>
            </a:r>
            <a:r>
              <a:rPr dirty="0" sz="750" spc="20" b="1">
                <a:latin typeface="Arial"/>
                <a:cs typeface="Arial"/>
              </a:rPr>
              <a:t>with </a:t>
            </a:r>
            <a:r>
              <a:rPr dirty="0" sz="750" spc="15" b="1">
                <a:latin typeface="Arial"/>
                <a:cs typeface="Arial"/>
              </a:rPr>
              <a:t>her </a:t>
            </a:r>
            <a:r>
              <a:rPr dirty="0" sz="750" spc="10" b="1">
                <a:latin typeface="Arial"/>
                <a:cs typeface="Arial"/>
              </a:rPr>
              <a:t>hyperthyroidism</a:t>
            </a:r>
            <a:r>
              <a:rPr dirty="0" sz="750" spc="-5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216785" algn="l"/>
                <a:tab pos="3685540" algn="l"/>
              </a:tabLst>
            </a:pPr>
            <a:r>
              <a:rPr dirty="0" sz="700" spc="10">
                <a:latin typeface="Arial"/>
                <a:cs typeface="Arial"/>
              </a:rPr>
              <a:t>A-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Thioamides.	</a:t>
            </a: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Radioactive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iodine.	</a:t>
            </a:r>
            <a:r>
              <a:rPr dirty="0" sz="700" spc="15">
                <a:latin typeface="Arial"/>
                <a:cs typeface="Arial"/>
              </a:rPr>
              <a:t>C-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β-blockers.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00">
              <a:latin typeface="Times New Roman"/>
              <a:cs typeface="Times New Roman"/>
            </a:endParaRPr>
          </a:p>
          <a:p>
            <a:pPr marL="12700" marR="5080">
              <a:lnSpc>
                <a:spcPct val="106700"/>
              </a:lnSpc>
            </a:pPr>
            <a:r>
              <a:rPr dirty="0" sz="750" spc="5" b="1">
                <a:latin typeface="Arial"/>
                <a:cs typeface="Arial"/>
              </a:rPr>
              <a:t>Q9: </a:t>
            </a:r>
            <a:r>
              <a:rPr dirty="0" sz="750" spc="20" b="1">
                <a:latin typeface="Arial"/>
                <a:cs typeface="Arial"/>
              </a:rPr>
              <a:t>Patient </a:t>
            </a:r>
            <a:r>
              <a:rPr dirty="0" sz="750" spc="25" b="1">
                <a:latin typeface="Arial"/>
                <a:cs typeface="Arial"/>
              </a:rPr>
              <a:t>who </a:t>
            </a:r>
            <a:r>
              <a:rPr dirty="0" sz="750" spc="20" b="1">
                <a:latin typeface="Arial"/>
                <a:cs typeface="Arial"/>
              </a:rPr>
              <a:t>had </a:t>
            </a:r>
            <a:r>
              <a:rPr dirty="0" sz="750" spc="10" b="1">
                <a:latin typeface="Arial"/>
                <a:cs typeface="Arial"/>
              </a:rPr>
              <a:t>hyperthyroidism </a:t>
            </a:r>
            <a:r>
              <a:rPr dirty="0" sz="750" spc="20" b="1">
                <a:latin typeface="Arial"/>
                <a:cs typeface="Arial"/>
              </a:rPr>
              <a:t>and </a:t>
            </a:r>
            <a:r>
              <a:rPr dirty="0" sz="750" spc="15" b="1">
                <a:latin typeface="Arial"/>
                <a:cs typeface="Arial"/>
              </a:rPr>
              <a:t>used anti-thyroid drug, </a:t>
            </a:r>
            <a:r>
              <a:rPr dirty="0" sz="750" spc="20" b="1">
                <a:latin typeface="Arial"/>
                <a:cs typeface="Arial"/>
              </a:rPr>
              <a:t>he </a:t>
            </a:r>
            <a:r>
              <a:rPr dirty="0" sz="750" spc="10" b="1">
                <a:latin typeface="Arial"/>
                <a:cs typeface="Arial"/>
              </a:rPr>
              <a:t>suddenly </a:t>
            </a:r>
            <a:r>
              <a:rPr dirty="0" sz="750" spc="15" b="1">
                <a:latin typeface="Arial"/>
                <a:cs typeface="Arial"/>
              </a:rPr>
              <a:t>developed </a:t>
            </a:r>
            <a:r>
              <a:rPr dirty="0" sz="750" spc="5" b="1">
                <a:latin typeface="Arial"/>
                <a:cs typeface="Arial"/>
              </a:rPr>
              <a:t>thyroid </a:t>
            </a:r>
            <a:r>
              <a:rPr dirty="0" sz="750" spc="20" b="1">
                <a:latin typeface="Arial"/>
                <a:cs typeface="Arial"/>
              </a:rPr>
              <a:t>storm which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0" b="1">
                <a:latin typeface="Arial"/>
                <a:cs typeface="Arial"/>
              </a:rPr>
              <a:t>emergency  </a:t>
            </a:r>
            <a:r>
              <a:rPr dirty="0" sz="750" spc="10" b="1">
                <a:latin typeface="Arial"/>
                <a:cs typeface="Arial"/>
              </a:rPr>
              <a:t>situation. </a:t>
            </a:r>
            <a:r>
              <a:rPr dirty="0" sz="750" spc="35" b="1">
                <a:latin typeface="Arial"/>
                <a:cs typeface="Arial"/>
              </a:rPr>
              <a:t>He </a:t>
            </a:r>
            <a:r>
              <a:rPr dirty="0" sz="750" spc="20" b="1">
                <a:latin typeface="Arial"/>
                <a:cs typeface="Arial"/>
              </a:rPr>
              <a:t>had </a:t>
            </a:r>
            <a:r>
              <a:rPr dirty="0" sz="750" spc="15" b="1">
                <a:latin typeface="Arial"/>
                <a:cs typeface="Arial"/>
              </a:rPr>
              <a:t>sever palpitation </a:t>
            </a:r>
            <a:r>
              <a:rPr dirty="0" sz="750" spc="20" b="1">
                <a:latin typeface="Arial"/>
                <a:cs typeface="Arial"/>
              </a:rPr>
              <a:t>and other </a:t>
            </a:r>
            <a:r>
              <a:rPr dirty="0" sz="750" spc="15" b="1">
                <a:latin typeface="Arial"/>
                <a:cs typeface="Arial"/>
              </a:rPr>
              <a:t>excessive adrenergic </a:t>
            </a:r>
            <a:r>
              <a:rPr dirty="0" sz="750" spc="5" b="1">
                <a:latin typeface="Arial"/>
                <a:cs typeface="Arial"/>
              </a:rPr>
              <a:t>activity.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15" b="1">
                <a:latin typeface="Arial"/>
                <a:cs typeface="Arial"/>
              </a:rPr>
              <a:t>considered</a:t>
            </a:r>
            <a:r>
              <a:rPr dirty="0" sz="750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as</a:t>
            </a:r>
            <a:endParaRPr sz="7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14400" y="5260067"/>
            <a:ext cx="2494915" cy="119380"/>
          </a:xfrm>
          <a:custGeom>
            <a:avLst/>
            <a:gdLst/>
            <a:ahLst/>
            <a:cxnLst/>
            <a:rect l="l" t="t" r="r" b="b"/>
            <a:pathLst>
              <a:path w="2494915" h="119379">
                <a:moveTo>
                  <a:pt x="0" y="119055"/>
                </a:moveTo>
                <a:lnTo>
                  <a:pt x="2494572" y="119055"/>
                </a:lnTo>
                <a:lnTo>
                  <a:pt x="2494572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901700" y="5244875"/>
            <a:ext cx="4556125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15" b="1">
                <a:latin typeface="Arial"/>
                <a:cs typeface="Arial"/>
              </a:rPr>
              <a:t>essential </a:t>
            </a:r>
            <a:r>
              <a:rPr dirty="0" sz="750" spc="10" b="1">
                <a:latin typeface="Arial"/>
                <a:cs typeface="Arial"/>
              </a:rPr>
              <a:t>first </a:t>
            </a:r>
            <a:r>
              <a:rPr dirty="0" sz="750" spc="20" b="1">
                <a:latin typeface="Arial"/>
                <a:cs typeface="Arial"/>
              </a:rPr>
              <a:t>step to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10" b="1">
                <a:latin typeface="Arial"/>
                <a:cs typeface="Arial"/>
              </a:rPr>
              <a:t>given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10" b="1">
                <a:latin typeface="Arial"/>
                <a:cs typeface="Arial"/>
              </a:rPr>
              <a:t>like </a:t>
            </a:r>
            <a:r>
              <a:rPr dirty="0" sz="750" spc="5" b="1">
                <a:latin typeface="Arial"/>
                <a:cs typeface="Arial"/>
              </a:rPr>
              <a:t>this </a:t>
            </a:r>
            <a:r>
              <a:rPr dirty="0" sz="750" spc="10" b="1">
                <a:latin typeface="Arial"/>
                <a:cs typeface="Arial"/>
              </a:rPr>
              <a:t>condition</a:t>
            </a:r>
            <a:r>
              <a:rPr dirty="0" sz="750" spc="-1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1795780" algn="l"/>
                <a:tab pos="3905885" algn="l"/>
              </a:tabLst>
            </a:pPr>
            <a:r>
              <a:rPr dirty="0" sz="700">
                <a:latin typeface="Arial"/>
                <a:cs typeface="Arial"/>
              </a:rPr>
              <a:t>A-Methimazole.	</a:t>
            </a: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Radioactive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iodine.	</a:t>
            </a:r>
            <a:r>
              <a:rPr dirty="0" sz="700" spc="15">
                <a:latin typeface="Arial"/>
                <a:cs typeface="Arial"/>
              </a:rPr>
              <a:t>C-</a:t>
            </a:r>
            <a:r>
              <a:rPr dirty="0" sz="700" spc="-3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propranolol.</a:t>
            </a:r>
            <a:endParaRPr sz="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69494" y="5387258"/>
            <a:ext cx="1123315" cy="1054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0" spc="15">
                <a:solidFill>
                  <a:srgbClr val="969696"/>
                </a:solidFill>
                <a:latin typeface="Arial"/>
                <a:cs typeface="Arial"/>
              </a:rPr>
              <a:t>Contraindicated </a:t>
            </a:r>
            <a:r>
              <a:rPr dirty="0" sz="500" spc="5">
                <a:solidFill>
                  <a:srgbClr val="969696"/>
                </a:solidFill>
                <a:latin typeface="Arial"/>
                <a:cs typeface="Arial"/>
              </a:rPr>
              <a:t>in </a:t>
            </a:r>
            <a:r>
              <a:rPr dirty="0" sz="500" spc="15">
                <a:solidFill>
                  <a:srgbClr val="969696"/>
                </a:solidFill>
                <a:latin typeface="Arial"/>
                <a:cs typeface="Arial"/>
              </a:rPr>
              <a:t>asthmatic</a:t>
            </a:r>
            <a:r>
              <a:rPr dirty="0" sz="500" spc="-20">
                <a:solidFill>
                  <a:srgbClr val="969696"/>
                </a:solidFill>
                <a:latin typeface="Arial"/>
                <a:cs typeface="Arial"/>
              </a:rPr>
              <a:t> </a:t>
            </a:r>
            <a:r>
              <a:rPr dirty="0" sz="500" spc="10">
                <a:solidFill>
                  <a:srgbClr val="969696"/>
                </a:solidFill>
                <a:latin typeface="Arial"/>
                <a:cs typeface="Arial"/>
              </a:rPr>
              <a:t>patient.</a:t>
            </a:r>
            <a:endParaRPr sz="5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33746" y="6065628"/>
            <a:ext cx="1991995" cy="119380"/>
          </a:xfrm>
          <a:custGeom>
            <a:avLst/>
            <a:gdLst/>
            <a:ahLst/>
            <a:cxnLst/>
            <a:rect l="l" t="t" r="r" b="b"/>
            <a:pathLst>
              <a:path w="1991995" h="119379">
                <a:moveTo>
                  <a:pt x="0" y="119055"/>
                </a:moveTo>
                <a:lnTo>
                  <a:pt x="1991588" y="119055"/>
                </a:lnTo>
                <a:lnTo>
                  <a:pt x="1991588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14400" y="6187574"/>
            <a:ext cx="1903095" cy="119380"/>
          </a:xfrm>
          <a:custGeom>
            <a:avLst/>
            <a:gdLst/>
            <a:ahLst/>
            <a:cxnLst/>
            <a:rect l="l" t="t" r="r" b="b"/>
            <a:pathLst>
              <a:path w="1903095" h="119379">
                <a:moveTo>
                  <a:pt x="0" y="119055"/>
                </a:moveTo>
                <a:lnTo>
                  <a:pt x="1902993" y="119055"/>
                </a:lnTo>
                <a:lnTo>
                  <a:pt x="1902993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901700" y="5806528"/>
            <a:ext cx="5908675" cy="86106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75"/>
              </a:spcBef>
            </a:pPr>
            <a:r>
              <a:rPr dirty="0" sz="750" spc="5" b="1">
                <a:latin typeface="Arial"/>
                <a:cs typeface="Arial"/>
              </a:rPr>
              <a:t>Q10: </a:t>
            </a:r>
            <a:r>
              <a:rPr dirty="0" sz="750" spc="-5" b="1">
                <a:latin typeface="Arial"/>
                <a:cs typeface="Arial"/>
              </a:rPr>
              <a:t>A </a:t>
            </a:r>
            <a:r>
              <a:rPr dirty="0" sz="750" spc="20" b="1">
                <a:latin typeface="Arial"/>
                <a:cs typeface="Arial"/>
              </a:rPr>
              <a:t>42 </a:t>
            </a:r>
            <a:r>
              <a:rPr dirty="0" sz="750" spc="15" b="1">
                <a:latin typeface="Arial"/>
                <a:cs typeface="Arial"/>
              </a:rPr>
              <a:t>years </a:t>
            </a:r>
            <a:r>
              <a:rPr dirty="0" sz="750" spc="10" b="1">
                <a:latin typeface="Arial"/>
                <a:cs typeface="Arial"/>
              </a:rPr>
              <a:t>old </a:t>
            </a:r>
            <a:r>
              <a:rPr dirty="0" sz="750" spc="25" b="1">
                <a:latin typeface="Arial"/>
                <a:cs typeface="Arial"/>
              </a:rPr>
              <a:t>female </a:t>
            </a:r>
            <a:r>
              <a:rPr dirty="0" sz="750" spc="35" b="1">
                <a:latin typeface="Arial"/>
                <a:cs typeface="Arial"/>
              </a:rPr>
              <a:t>came </a:t>
            </a:r>
            <a:r>
              <a:rPr dirty="0" sz="750" spc="20" b="1">
                <a:latin typeface="Arial"/>
                <a:cs typeface="Arial"/>
              </a:rPr>
              <a:t>to the </a:t>
            </a:r>
            <a:r>
              <a:rPr dirty="0" sz="750" spc="10" b="1">
                <a:latin typeface="Arial"/>
                <a:cs typeface="Arial"/>
              </a:rPr>
              <a:t>clinic </a:t>
            </a:r>
            <a:r>
              <a:rPr dirty="0" sz="750" spc="20" b="1">
                <a:latin typeface="Arial"/>
                <a:cs typeface="Arial"/>
              </a:rPr>
              <a:t>and </a:t>
            </a:r>
            <a:r>
              <a:rPr dirty="0" sz="750" spc="15" b="1">
                <a:latin typeface="Arial"/>
                <a:cs typeface="Arial"/>
              </a:rPr>
              <a:t>complain of </a:t>
            </a:r>
            <a:r>
              <a:rPr dirty="0" sz="750" spc="25" b="1">
                <a:latin typeface="Arial"/>
                <a:cs typeface="Arial"/>
              </a:rPr>
              <a:t>weakness </a:t>
            </a:r>
            <a:r>
              <a:rPr dirty="0" sz="750" spc="-5" b="1">
                <a:latin typeface="Arial"/>
                <a:cs typeface="Arial"/>
              </a:rPr>
              <a:t>&amp; </a:t>
            </a:r>
            <a:r>
              <a:rPr dirty="0" sz="750" spc="15" b="1">
                <a:latin typeface="Arial"/>
                <a:cs typeface="Arial"/>
              </a:rPr>
              <a:t>fatigue </a:t>
            </a:r>
            <a:r>
              <a:rPr dirty="0" sz="750" spc="20" b="1">
                <a:latin typeface="Arial"/>
                <a:cs typeface="Arial"/>
              </a:rPr>
              <a:t>and lack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10" b="1">
                <a:latin typeface="Arial"/>
                <a:cs typeface="Arial"/>
              </a:rPr>
              <a:t>energy </a:t>
            </a:r>
            <a:r>
              <a:rPr dirty="0" sz="750" spc="20" b="1">
                <a:latin typeface="Arial"/>
                <a:cs typeface="Arial"/>
              </a:rPr>
              <a:t>and weight </a:t>
            </a:r>
            <a:r>
              <a:rPr dirty="0" sz="750" spc="10" b="1">
                <a:latin typeface="Arial"/>
                <a:cs typeface="Arial"/>
              </a:rPr>
              <a:t>gain. </a:t>
            </a:r>
            <a:r>
              <a:rPr dirty="0" sz="750" b="1">
                <a:latin typeface="Arial"/>
                <a:cs typeface="Arial"/>
              </a:rPr>
              <a:t>Also  </a:t>
            </a:r>
            <a:r>
              <a:rPr dirty="0" sz="750" spc="15" b="1">
                <a:latin typeface="Arial"/>
                <a:cs typeface="Arial"/>
              </a:rPr>
              <a:t>she </a:t>
            </a:r>
            <a:r>
              <a:rPr dirty="0" sz="750" spc="20" b="1">
                <a:latin typeface="Arial"/>
                <a:cs typeface="Arial"/>
              </a:rPr>
              <a:t>mentioned that </a:t>
            </a:r>
            <a:r>
              <a:rPr dirty="0" sz="750" spc="15" b="1">
                <a:latin typeface="Arial"/>
                <a:cs typeface="Arial"/>
              </a:rPr>
              <a:t>she has cold intolerance </a:t>
            </a:r>
            <a:r>
              <a:rPr dirty="0" sz="750" spc="20" b="1">
                <a:latin typeface="Arial"/>
                <a:cs typeface="Arial"/>
              </a:rPr>
              <a:t>and </a:t>
            </a:r>
            <a:r>
              <a:rPr dirty="0" sz="750" spc="15" b="1">
                <a:latin typeface="Arial"/>
                <a:cs typeface="Arial"/>
              </a:rPr>
              <a:t>her </a:t>
            </a:r>
            <a:r>
              <a:rPr dirty="0" sz="750" spc="10" b="1">
                <a:latin typeface="Arial"/>
                <a:cs typeface="Arial"/>
              </a:rPr>
              <a:t>hairs </a:t>
            </a:r>
            <a:r>
              <a:rPr dirty="0" sz="750" spc="20" b="1">
                <a:latin typeface="Arial"/>
                <a:cs typeface="Arial"/>
              </a:rPr>
              <a:t>started to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15" b="1">
                <a:latin typeface="Arial"/>
                <a:cs typeface="Arial"/>
              </a:rPr>
              <a:t>brittle.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physician </a:t>
            </a:r>
            <a:r>
              <a:rPr dirty="0" sz="750" spc="15" b="1">
                <a:latin typeface="Arial"/>
                <a:cs typeface="Arial"/>
              </a:rPr>
              <a:t>request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5" b="1">
                <a:latin typeface="Arial"/>
                <a:cs typeface="Arial"/>
              </a:rPr>
              <a:t>thyroid </a:t>
            </a:r>
            <a:r>
              <a:rPr dirty="0" sz="750" spc="10" b="1">
                <a:latin typeface="Arial"/>
                <a:cs typeface="Arial"/>
              </a:rPr>
              <a:t>function  </a:t>
            </a:r>
            <a:r>
              <a:rPr dirty="0" sz="750" spc="20" b="1">
                <a:latin typeface="Arial"/>
                <a:cs typeface="Arial"/>
              </a:rPr>
              <a:t>test and the </a:t>
            </a:r>
            <a:r>
              <a:rPr dirty="0" sz="750" spc="10" b="1">
                <a:latin typeface="Arial"/>
                <a:cs typeface="Arial"/>
              </a:rPr>
              <a:t>result </a:t>
            </a:r>
            <a:r>
              <a:rPr dirty="0" sz="750" spc="15" b="1">
                <a:latin typeface="Arial"/>
                <a:cs typeface="Arial"/>
              </a:rPr>
              <a:t>shows </a:t>
            </a:r>
            <a:r>
              <a:rPr dirty="0" sz="750" spc="20" b="1">
                <a:latin typeface="Arial"/>
                <a:cs typeface="Arial"/>
              </a:rPr>
              <a:t>there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0" b="1">
                <a:latin typeface="Arial"/>
                <a:cs typeface="Arial"/>
              </a:rPr>
              <a:t>markedly decreased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5" b="1">
                <a:latin typeface="Arial"/>
                <a:cs typeface="Arial"/>
              </a:rPr>
              <a:t>level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both T3 </a:t>
            </a:r>
            <a:r>
              <a:rPr dirty="0" sz="750" spc="-5" b="1">
                <a:latin typeface="Arial"/>
                <a:cs typeface="Arial"/>
              </a:rPr>
              <a:t>&amp; </a:t>
            </a:r>
            <a:r>
              <a:rPr dirty="0" sz="750" spc="15" b="1">
                <a:latin typeface="Arial"/>
                <a:cs typeface="Arial"/>
              </a:rPr>
              <a:t>T4. Which drug 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5" b="1">
                <a:latin typeface="Arial"/>
                <a:cs typeface="Arial"/>
              </a:rPr>
              <a:t>drug of  </a:t>
            </a:r>
            <a:r>
              <a:rPr dirty="0" sz="750" spc="20" b="1">
                <a:latin typeface="Arial"/>
                <a:cs typeface="Arial"/>
              </a:rPr>
              <a:t>choice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15" b="1">
                <a:latin typeface="Arial"/>
                <a:cs typeface="Arial"/>
              </a:rPr>
              <a:t>her </a:t>
            </a:r>
            <a:r>
              <a:rPr dirty="0" sz="750" spc="25" b="1">
                <a:latin typeface="Arial"/>
                <a:cs typeface="Arial"/>
              </a:rPr>
              <a:t>case </a:t>
            </a:r>
            <a:r>
              <a:rPr dirty="0" sz="750" spc="15" b="1">
                <a:latin typeface="Arial"/>
                <a:cs typeface="Arial"/>
              </a:rPr>
              <a:t>for </a:t>
            </a:r>
            <a:r>
              <a:rPr dirty="0" sz="750" spc="10" b="1">
                <a:latin typeface="Arial"/>
                <a:cs typeface="Arial"/>
              </a:rPr>
              <a:t>long </a:t>
            </a:r>
            <a:r>
              <a:rPr dirty="0" sz="750" spc="5" b="1">
                <a:latin typeface="Arial"/>
                <a:cs typeface="Arial"/>
              </a:rPr>
              <a:t>life </a:t>
            </a:r>
            <a:r>
              <a:rPr dirty="0" sz="750" spc="15" b="1">
                <a:latin typeface="Arial"/>
                <a:cs typeface="Arial"/>
              </a:rPr>
              <a:t>thereby</a:t>
            </a:r>
            <a:r>
              <a:rPr dirty="0" sz="750" spc="-1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2072005" algn="l"/>
                <a:tab pos="3957320" algn="l"/>
              </a:tabLst>
            </a:pPr>
            <a:r>
              <a:rPr dirty="0" sz="700" spc="10">
                <a:latin typeface="Arial"/>
                <a:cs typeface="Arial"/>
              </a:rPr>
              <a:t>A-</a:t>
            </a:r>
            <a:r>
              <a:rPr dirty="0" sz="700">
                <a:latin typeface="Arial"/>
                <a:cs typeface="Arial"/>
              </a:rPr>
              <a:t> Liothyronine.	</a:t>
            </a: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Levothyroxine.	</a:t>
            </a:r>
            <a:r>
              <a:rPr dirty="0" sz="700" spc="15">
                <a:latin typeface="Arial"/>
                <a:cs typeface="Arial"/>
              </a:rPr>
              <a:t>C-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Liotrix.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Q11: </a:t>
            </a:r>
            <a:r>
              <a:rPr dirty="0" sz="750" spc="15" b="1">
                <a:latin typeface="Arial"/>
                <a:cs typeface="Arial"/>
              </a:rPr>
              <a:t>Which drug </a:t>
            </a:r>
            <a:r>
              <a:rPr dirty="0" sz="750" spc="25" b="1">
                <a:latin typeface="Arial"/>
                <a:cs typeface="Arial"/>
              </a:rPr>
              <a:t>can be </a:t>
            </a:r>
            <a:r>
              <a:rPr dirty="0" sz="750" spc="15" b="1">
                <a:latin typeface="Arial"/>
                <a:cs typeface="Arial"/>
              </a:rPr>
              <a:t>used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20" b="1">
                <a:latin typeface="Arial"/>
                <a:cs typeface="Arial"/>
              </a:rPr>
              <a:t>emergency </a:t>
            </a:r>
            <a:r>
              <a:rPr dirty="0" sz="750" spc="25" b="1">
                <a:latin typeface="Arial"/>
                <a:cs typeface="Arial"/>
              </a:rPr>
              <a:t>case </a:t>
            </a:r>
            <a:r>
              <a:rPr dirty="0" sz="750" spc="20" b="1">
                <a:latin typeface="Arial"/>
                <a:cs typeface="Arial"/>
              </a:rPr>
              <a:t>due to </a:t>
            </a:r>
            <a:r>
              <a:rPr dirty="0" sz="750" spc="5" b="1">
                <a:latin typeface="Arial"/>
                <a:cs typeface="Arial"/>
              </a:rPr>
              <a:t>its </a:t>
            </a:r>
            <a:r>
              <a:rPr dirty="0" sz="750" spc="15" b="1">
                <a:latin typeface="Arial"/>
                <a:cs typeface="Arial"/>
              </a:rPr>
              <a:t>rapid of onset </a:t>
            </a:r>
            <a:r>
              <a:rPr dirty="0" sz="750" spc="20" b="1">
                <a:latin typeface="Arial"/>
                <a:cs typeface="Arial"/>
              </a:rPr>
              <a:t>and </a:t>
            </a:r>
            <a:r>
              <a:rPr dirty="0" sz="750" spc="5" b="1">
                <a:latin typeface="Arial"/>
                <a:cs typeface="Arial"/>
              </a:rPr>
              <a:t>its </a:t>
            </a:r>
            <a:r>
              <a:rPr dirty="0" sz="750" spc="20" b="1">
                <a:latin typeface="Arial"/>
                <a:cs typeface="Arial"/>
              </a:rPr>
              <a:t>potent </a:t>
            </a:r>
            <a:r>
              <a:rPr dirty="0" sz="750" spc="5" b="1">
                <a:latin typeface="Arial"/>
                <a:cs typeface="Arial"/>
              </a:rPr>
              <a:t>eﬀect</a:t>
            </a:r>
            <a:r>
              <a:rPr dirty="0" sz="750" spc="-6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61424" y="6655254"/>
            <a:ext cx="245046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45335" algn="l"/>
              </a:tabLst>
            </a:pP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>
                <a:latin typeface="Arial"/>
                <a:cs typeface="Arial"/>
              </a:rPr>
              <a:t> Levothyroxine.	</a:t>
            </a:r>
            <a:r>
              <a:rPr dirty="0" sz="700" spc="15">
                <a:latin typeface="Arial"/>
                <a:cs typeface="Arial"/>
              </a:rPr>
              <a:t>C-</a:t>
            </a:r>
            <a:r>
              <a:rPr dirty="0" sz="700" spc="-5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Liotrix.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1700" y="6655254"/>
            <a:ext cx="1710055" cy="378460"/>
          </a:xfrm>
          <a:prstGeom prst="rect">
            <a:avLst/>
          </a:prstGeom>
          <a:solidFill>
            <a:srgbClr val="60BA46">
              <a:alpha val="26998"/>
            </a:srgbClr>
          </a:solidFill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10">
                <a:latin typeface="Arial"/>
                <a:cs typeface="Arial"/>
              </a:rPr>
              <a:t>A-</a:t>
            </a:r>
            <a:r>
              <a:rPr dirty="0" sz="700" spc="-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Liothyronine.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10" b="1">
                <a:latin typeface="Arial"/>
                <a:cs typeface="Arial"/>
              </a:rPr>
              <a:t>Q12:Which drugs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</a:t>
            </a:r>
            <a:r>
              <a:rPr dirty="0" sz="750" spc="5" b="1">
                <a:latin typeface="Arial"/>
                <a:cs typeface="Arial"/>
              </a:rPr>
              <a:t> </a:t>
            </a:r>
            <a:r>
              <a:rPr dirty="0" sz="750" spc="-5" b="1">
                <a:latin typeface="Arial"/>
                <a:cs typeface="Arial"/>
              </a:rPr>
              <a:t>is</a:t>
            </a:r>
            <a:endParaRPr sz="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26728" y="6903257"/>
            <a:ext cx="3818890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b="1">
                <a:latin typeface="Arial"/>
                <a:cs typeface="Arial"/>
              </a:rPr>
              <a:t>highly </a:t>
            </a:r>
            <a:r>
              <a:rPr dirty="0" sz="750" spc="20" b="1">
                <a:latin typeface="Arial"/>
                <a:cs typeface="Arial"/>
              </a:rPr>
              <a:t>contraindicated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20" b="1">
                <a:latin typeface="Arial"/>
                <a:cs typeface="Arial"/>
              </a:rPr>
              <a:t>patient with cardiac </a:t>
            </a:r>
            <a:r>
              <a:rPr dirty="0" sz="750" spc="15" b="1">
                <a:latin typeface="Arial"/>
                <a:cs typeface="Arial"/>
              </a:rPr>
              <a:t>disease </a:t>
            </a:r>
            <a:r>
              <a:rPr dirty="0" sz="750" spc="20" b="1">
                <a:latin typeface="Arial"/>
                <a:cs typeface="Arial"/>
              </a:rPr>
              <a:t>due to </a:t>
            </a:r>
            <a:r>
              <a:rPr dirty="0" sz="750" spc="5" b="1">
                <a:latin typeface="Arial"/>
                <a:cs typeface="Arial"/>
              </a:rPr>
              <a:t>its </a:t>
            </a:r>
            <a:r>
              <a:rPr dirty="0" sz="750" spc="10" b="1">
                <a:latin typeface="Arial"/>
                <a:cs typeface="Arial"/>
              </a:rPr>
              <a:t>cardiotoxicity</a:t>
            </a:r>
            <a:r>
              <a:rPr dirty="0" sz="750" spc="3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14400" y="7008248"/>
            <a:ext cx="4472305" cy="132080"/>
          </a:xfrm>
          <a:prstGeom prst="rect">
            <a:avLst/>
          </a:prstGeom>
          <a:solidFill>
            <a:srgbClr val="60BA46">
              <a:alpha val="26998"/>
            </a:srgbClr>
          </a:solidFill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034539" algn="l"/>
                <a:tab pos="4067810" algn="l"/>
              </a:tabLst>
            </a:pPr>
            <a:r>
              <a:rPr dirty="0" sz="700" spc="10">
                <a:latin typeface="Arial"/>
                <a:cs typeface="Arial"/>
              </a:rPr>
              <a:t>A-</a:t>
            </a:r>
            <a:r>
              <a:rPr dirty="0" sz="700">
                <a:latin typeface="Arial"/>
                <a:cs typeface="Arial"/>
              </a:rPr>
              <a:t> Liothyronine.	</a:t>
            </a: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Levothyroxine.	</a:t>
            </a:r>
            <a:r>
              <a:rPr dirty="0" sz="700" spc="15">
                <a:latin typeface="Arial"/>
                <a:cs typeface="Arial"/>
              </a:rPr>
              <a:t>C-</a:t>
            </a:r>
            <a:r>
              <a:rPr dirty="0" sz="700" spc="-6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Liotrix.</a:t>
            </a:r>
            <a:endParaRPr sz="7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14400" y="7965578"/>
            <a:ext cx="664845" cy="103505"/>
          </a:xfrm>
          <a:custGeom>
            <a:avLst/>
            <a:gdLst/>
            <a:ahLst/>
            <a:cxnLst/>
            <a:rect l="l" t="t" r="r" b="b"/>
            <a:pathLst>
              <a:path w="664844" h="103504">
                <a:moveTo>
                  <a:pt x="0" y="103430"/>
                </a:moveTo>
                <a:lnTo>
                  <a:pt x="664438" y="103430"/>
                </a:lnTo>
                <a:lnTo>
                  <a:pt x="664438" y="0"/>
                </a:lnTo>
                <a:lnTo>
                  <a:pt x="0" y="0"/>
                </a:lnTo>
                <a:lnTo>
                  <a:pt x="0" y="103430"/>
                </a:lnTo>
                <a:close/>
              </a:path>
            </a:pathLst>
          </a:custGeom>
          <a:solidFill>
            <a:srgbClr val="60BA46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592721" y="7952721"/>
            <a:ext cx="0" cy="119380"/>
          </a:xfrm>
          <a:custGeom>
            <a:avLst/>
            <a:gdLst/>
            <a:ahLst/>
            <a:cxnLst/>
            <a:rect l="l" t="t" r="r" b="b"/>
            <a:pathLst>
              <a:path w="0" h="119379">
                <a:moveTo>
                  <a:pt x="0" y="0"/>
                </a:moveTo>
                <a:lnTo>
                  <a:pt x="0" y="119055"/>
                </a:lnTo>
              </a:path>
            </a:pathLst>
          </a:custGeom>
          <a:ln w="27766">
            <a:solidFill>
              <a:srgbClr val="60BA4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14400" y="8896260"/>
            <a:ext cx="1674495" cy="103505"/>
          </a:xfrm>
          <a:custGeom>
            <a:avLst/>
            <a:gdLst/>
            <a:ahLst/>
            <a:cxnLst/>
            <a:rect l="l" t="t" r="r" b="b"/>
            <a:pathLst>
              <a:path w="1674495" h="103504">
                <a:moveTo>
                  <a:pt x="0" y="103430"/>
                </a:moveTo>
                <a:lnTo>
                  <a:pt x="1673885" y="103430"/>
                </a:lnTo>
                <a:lnTo>
                  <a:pt x="1673885" y="0"/>
                </a:lnTo>
                <a:lnTo>
                  <a:pt x="0" y="0"/>
                </a:lnTo>
                <a:lnTo>
                  <a:pt x="0" y="103430"/>
                </a:lnTo>
                <a:close/>
              </a:path>
            </a:pathLst>
          </a:custGeom>
          <a:solidFill>
            <a:srgbClr val="60BA46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901700" y="7223036"/>
            <a:ext cx="5801360" cy="178879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750" spc="5" b="1">
                <a:latin typeface="Arial"/>
                <a:cs typeface="Arial"/>
              </a:rPr>
              <a:t>Q13: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10" b="1">
                <a:latin typeface="Arial"/>
                <a:cs typeface="Arial"/>
              </a:rPr>
              <a:t>drugs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0" b="1">
                <a:latin typeface="Arial"/>
                <a:cs typeface="Arial"/>
              </a:rPr>
              <a:t>acting </a:t>
            </a:r>
            <a:r>
              <a:rPr dirty="0" sz="750" spc="5" b="1">
                <a:latin typeface="Arial"/>
                <a:cs typeface="Arial"/>
              </a:rPr>
              <a:t>by </a:t>
            </a:r>
            <a:r>
              <a:rPr dirty="0" sz="750" spc="15" b="1">
                <a:latin typeface="Arial"/>
                <a:cs typeface="Arial"/>
              </a:rPr>
              <a:t>mimicking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5" b="1">
                <a:latin typeface="Arial"/>
                <a:cs typeface="Arial"/>
              </a:rPr>
              <a:t>natural hormonal secretion of </a:t>
            </a:r>
            <a:r>
              <a:rPr dirty="0" sz="750" spc="5" b="1">
                <a:latin typeface="Arial"/>
                <a:cs typeface="Arial"/>
              </a:rPr>
              <a:t>thyroid</a:t>
            </a:r>
            <a:r>
              <a:rPr dirty="0" sz="750" spc="30" b="1">
                <a:latin typeface="Arial"/>
                <a:cs typeface="Arial"/>
              </a:rPr>
              <a:t> </a:t>
            </a:r>
            <a:r>
              <a:rPr dirty="0" sz="750" spc="10" b="1">
                <a:latin typeface="Arial"/>
                <a:cs typeface="Arial"/>
              </a:rPr>
              <a:t>gland?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072005" algn="l"/>
                <a:tab pos="4105275" algn="l"/>
              </a:tabLst>
            </a:pPr>
            <a:r>
              <a:rPr dirty="0" sz="700" spc="10">
                <a:latin typeface="Arial"/>
                <a:cs typeface="Arial"/>
              </a:rPr>
              <a:t>A-</a:t>
            </a:r>
            <a:r>
              <a:rPr dirty="0" sz="700">
                <a:latin typeface="Arial"/>
                <a:cs typeface="Arial"/>
              </a:rPr>
              <a:t> Liothyronine.	</a:t>
            </a: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Levothyroxine.	</a:t>
            </a:r>
            <a:r>
              <a:rPr dirty="0" sz="700" spc="15">
                <a:latin typeface="Arial"/>
                <a:cs typeface="Arial"/>
              </a:rPr>
              <a:t>C-</a:t>
            </a:r>
            <a:r>
              <a:rPr dirty="0" sz="700" spc="-1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Liotrix.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Q14: </a:t>
            </a:r>
            <a:r>
              <a:rPr dirty="0" sz="750" spc="10" b="1">
                <a:latin typeface="Arial"/>
                <a:cs typeface="Arial"/>
              </a:rPr>
              <a:t>Why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10" b="1">
                <a:latin typeface="Arial"/>
                <a:cs typeface="Arial"/>
              </a:rPr>
              <a:t>it </a:t>
            </a:r>
            <a:r>
              <a:rPr dirty="0" sz="750" spc="15" b="1">
                <a:latin typeface="Arial"/>
                <a:cs typeface="Arial"/>
              </a:rPr>
              <a:t>essential </a:t>
            </a: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15" b="1">
                <a:latin typeface="Arial"/>
                <a:cs typeface="Arial"/>
              </a:rPr>
              <a:t>increase </a:t>
            </a:r>
            <a:r>
              <a:rPr dirty="0" sz="750" spc="20" b="1">
                <a:latin typeface="Arial"/>
                <a:cs typeface="Arial"/>
              </a:rPr>
              <a:t>the dose </a:t>
            </a:r>
            <a:r>
              <a:rPr dirty="0" sz="750" spc="15" b="1">
                <a:latin typeface="Arial"/>
                <a:cs typeface="Arial"/>
              </a:rPr>
              <a:t>up </a:t>
            </a: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50" b="1">
                <a:latin typeface="Arial"/>
                <a:cs typeface="Arial"/>
              </a:rPr>
              <a:t>30%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30" b="1">
                <a:latin typeface="Arial"/>
                <a:cs typeface="Arial"/>
              </a:rPr>
              <a:t>women </a:t>
            </a:r>
            <a:r>
              <a:rPr dirty="0" sz="750" spc="20" b="1">
                <a:latin typeface="Arial"/>
                <a:cs typeface="Arial"/>
              </a:rPr>
              <a:t>with </a:t>
            </a:r>
            <a:r>
              <a:rPr dirty="0" sz="750" spc="10" b="1">
                <a:latin typeface="Arial"/>
                <a:cs typeface="Arial"/>
              </a:rPr>
              <a:t>hypothyroidism during </a:t>
            </a:r>
            <a:r>
              <a:rPr dirty="0" sz="750" spc="15" b="1">
                <a:latin typeface="Arial"/>
                <a:cs typeface="Arial"/>
              </a:rPr>
              <a:t>pregnancy</a:t>
            </a:r>
            <a:r>
              <a:rPr dirty="0" sz="750" spc="-5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ts val="835"/>
              </a:lnSpc>
              <a:spcBef>
                <a:spcPts val="10"/>
              </a:spcBef>
            </a:pPr>
            <a:r>
              <a:rPr dirty="0" sz="700" spc="10">
                <a:latin typeface="Arial"/>
                <a:cs typeface="Arial"/>
              </a:rPr>
              <a:t>A- </a:t>
            </a:r>
            <a:r>
              <a:rPr dirty="0" sz="700" spc="-15">
                <a:latin typeface="Arial"/>
                <a:cs typeface="Arial"/>
              </a:rPr>
              <a:t>The </a:t>
            </a:r>
            <a:r>
              <a:rPr dirty="0" sz="700" spc="-5">
                <a:latin typeface="Arial"/>
                <a:cs typeface="Arial"/>
              </a:rPr>
              <a:t>elevated </a:t>
            </a:r>
            <a:r>
              <a:rPr dirty="0" sz="700">
                <a:latin typeface="Arial"/>
                <a:cs typeface="Arial"/>
              </a:rPr>
              <a:t>estrogen </a:t>
            </a:r>
            <a:r>
              <a:rPr dirty="0" sz="700" spc="5">
                <a:latin typeface="Arial"/>
                <a:cs typeface="Arial"/>
              </a:rPr>
              <a:t>induced </a:t>
            </a:r>
            <a:r>
              <a:rPr dirty="0" sz="700">
                <a:latin typeface="Arial"/>
                <a:cs typeface="Arial"/>
              </a:rPr>
              <a:t>the thyroxine </a:t>
            </a:r>
            <a:r>
              <a:rPr dirty="0" sz="700" spc="5">
                <a:latin typeface="Arial"/>
                <a:cs typeface="Arial"/>
              </a:rPr>
              <a:t>binding</a:t>
            </a:r>
            <a:r>
              <a:rPr dirty="0" sz="700" spc="-3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globulin.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835"/>
              </a:lnSpc>
            </a:pPr>
            <a:r>
              <a:rPr dirty="0" sz="700" spc="25">
                <a:latin typeface="Arial"/>
                <a:cs typeface="Arial"/>
              </a:rPr>
              <a:t>B- </a:t>
            </a:r>
            <a:r>
              <a:rPr dirty="0" sz="700" spc="-15">
                <a:latin typeface="Arial"/>
                <a:cs typeface="Arial"/>
              </a:rPr>
              <a:t>The </a:t>
            </a:r>
            <a:r>
              <a:rPr dirty="0" sz="700">
                <a:latin typeface="Arial"/>
                <a:cs typeface="Arial"/>
              </a:rPr>
              <a:t>maternal thyroxine </a:t>
            </a:r>
            <a:r>
              <a:rPr dirty="0" sz="700" spc="-5">
                <a:latin typeface="Arial"/>
                <a:cs typeface="Arial"/>
              </a:rPr>
              <a:t>is essential </a:t>
            </a:r>
            <a:r>
              <a:rPr dirty="0" sz="700" spc="5">
                <a:latin typeface="Arial"/>
                <a:cs typeface="Arial"/>
              </a:rPr>
              <a:t>for development </a:t>
            </a:r>
            <a:r>
              <a:rPr dirty="0" sz="700" spc="10">
                <a:latin typeface="Arial"/>
                <a:cs typeface="Arial"/>
              </a:rPr>
              <a:t>of </a:t>
            </a:r>
            <a:r>
              <a:rPr dirty="0" sz="700">
                <a:latin typeface="Arial"/>
                <a:cs typeface="Arial"/>
              </a:rPr>
              <a:t>fetal</a:t>
            </a:r>
            <a:r>
              <a:rPr dirty="0" sz="700" spc="-8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brain.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15">
                <a:latin typeface="Arial"/>
                <a:cs typeface="Arial"/>
              </a:rPr>
              <a:t>C- </a:t>
            </a:r>
            <a:r>
              <a:rPr dirty="0" sz="700" spc="10">
                <a:latin typeface="Arial"/>
                <a:cs typeface="Arial"/>
              </a:rPr>
              <a:t>Both of</a:t>
            </a:r>
            <a:r>
              <a:rPr dirty="0" sz="700" spc="-4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them.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00">
              <a:latin typeface="Times New Roman"/>
              <a:cs typeface="Times New Roman"/>
            </a:endParaRPr>
          </a:p>
          <a:p>
            <a:pPr marL="12700" marR="5080">
              <a:lnSpc>
                <a:spcPct val="106700"/>
              </a:lnSpc>
            </a:pPr>
            <a:r>
              <a:rPr dirty="0" sz="750" spc="5" b="1">
                <a:latin typeface="Arial"/>
                <a:cs typeface="Arial"/>
              </a:rPr>
              <a:t>Q15: </a:t>
            </a:r>
            <a:r>
              <a:rPr dirty="0" sz="750" spc="20" b="1">
                <a:latin typeface="Arial"/>
                <a:cs typeface="Arial"/>
              </a:rPr>
              <a:t>56 </a:t>
            </a:r>
            <a:r>
              <a:rPr dirty="0" sz="750" spc="15" b="1">
                <a:latin typeface="Arial"/>
                <a:cs typeface="Arial"/>
              </a:rPr>
              <a:t>years </a:t>
            </a:r>
            <a:r>
              <a:rPr dirty="0" sz="750" spc="10" b="1">
                <a:latin typeface="Arial"/>
                <a:cs typeface="Arial"/>
              </a:rPr>
              <a:t>old </a:t>
            </a:r>
            <a:r>
              <a:rPr dirty="0" sz="750" spc="20" b="1">
                <a:latin typeface="Arial"/>
                <a:cs typeface="Arial"/>
              </a:rPr>
              <a:t>Patient </a:t>
            </a:r>
            <a:r>
              <a:rPr dirty="0" sz="750" spc="25" b="1">
                <a:latin typeface="Arial"/>
                <a:cs typeface="Arial"/>
              </a:rPr>
              <a:t>who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15" b="1">
                <a:latin typeface="Arial"/>
                <a:cs typeface="Arial"/>
              </a:rPr>
              <a:t>diagnosed </a:t>
            </a:r>
            <a:r>
              <a:rPr dirty="0" sz="750" spc="20" b="1">
                <a:latin typeface="Arial"/>
                <a:cs typeface="Arial"/>
              </a:rPr>
              <a:t>with </a:t>
            </a:r>
            <a:r>
              <a:rPr dirty="0" sz="750" spc="10" b="1">
                <a:latin typeface="Arial"/>
                <a:cs typeface="Arial"/>
              </a:rPr>
              <a:t>hypothyroidism </a:t>
            </a:r>
            <a:r>
              <a:rPr dirty="0" sz="750" spc="20" b="1">
                <a:latin typeface="Arial"/>
                <a:cs typeface="Arial"/>
              </a:rPr>
              <a:t>with weight </a:t>
            </a:r>
            <a:r>
              <a:rPr dirty="0" sz="750" spc="10" b="1">
                <a:latin typeface="Arial"/>
                <a:cs typeface="Arial"/>
              </a:rPr>
              <a:t>gain, </a:t>
            </a:r>
            <a:r>
              <a:rPr dirty="0" sz="750" spc="15" b="1">
                <a:latin typeface="Arial"/>
                <a:cs typeface="Arial"/>
              </a:rPr>
              <a:t>cold intolerance, fatigue </a:t>
            </a:r>
            <a:r>
              <a:rPr dirty="0" sz="750" spc="20" b="1">
                <a:latin typeface="Arial"/>
                <a:cs typeface="Arial"/>
              </a:rPr>
              <a:t>and lack </a:t>
            </a:r>
            <a:r>
              <a:rPr dirty="0" sz="750" spc="15" b="1">
                <a:latin typeface="Arial"/>
                <a:cs typeface="Arial"/>
              </a:rPr>
              <a:t>of  </a:t>
            </a:r>
            <a:r>
              <a:rPr dirty="0" sz="750" spc="10" b="1">
                <a:latin typeface="Arial"/>
                <a:cs typeface="Arial"/>
              </a:rPr>
              <a:t>energy </a:t>
            </a:r>
            <a:r>
              <a:rPr dirty="0" sz="750" spc="20" b="1">
                <a:latin typeface="Arial"/>
                <a:cs typeface="Arial"/>
              </a:rPr>
              <a:t>and </a:t>
            </a:r>
            <a:r>
              <a:rPr dirty="0" sz="750" spc="15" b="1">
                <a:latin typeface="Arial"/>
                <a:cs typeface="Arial"/>
              </a:rPr>
              <a:t>brittle </a:t>
            </a:r>
            <a:r>
              <a:rPr dirty="0" sz="750" spc="5" b="1">
                <a:latin typeface="Arial"/>
                <a:cs typeface="Arial"/>
              </a:rPr>
              <a:t>nails. </a:t>
            </a:r>
            <a:r>
              <a:rPr dirty="0" sz="750" spc="20" b="1">
                <a:latin typeface="Arial"/>
                <a:cs typeface="Arial"/>
              </a:rPr>
              <a:t>The doctor </a:t>
            </a:r>
            <a:r>
              <a:rPr dirty="0" sz="750" spc="15" b="1">
                <a:latin typeface="Arial"/>
                <a:cs typeface="Arial"/>
              </a:rPr>
              <a:t>prescribed 0.46 </a:t>
            </a:r>
            <a:r>
              <a:rPr dirty="0" sz="750" spc="30" b="1">
                <a:latin typeface="Arial"/>
                <a:cs typeface="Arial"/>
              </a:rPr>
              <a:t>mg </a:t>
            </a:r>
            <a:r>
              <a:rPr dirty="0" sz="750" spc="20" b="1">
                <a:latin typeface="Arial"/>
                <a:cs typeface="Arial"/>
              </a:rPr>
              <a:t>tablets </a:t>
            </a:r>
            <a:r>
              <a:rPr dirty="0" sz="750" spc="15" b="1">
                <a:latin typeface="Arial"/>
                <a:cs typeface="Arial"/>
              </a:rPr>
              <a:t>of drug as </a:t>
            </a:r>
            <a:r>
              <a:rPr dirty="0" sz="750" spc="20" b="1">
                <a:latin typeface="Arial"/>
                <a:cs typeface="Arial"/>
              </a:rPr>
              <a:t>treatment. </a:t>
            </a:r>
            <a:r>
              <a:rPr dirty="0" sz="750" spc="15" b="1">
                <a:latin typeface="Arial"/>
                <a:cs typeface="Arial"/>
              </a:rPr>
              <a:t>Three day </a:t>
            </a:r>
            <a:r>
              <a:rPr dirty="0" sz="750" spc="5" b="1">
                <a:latin typeface="Arial"/>
                <a:cs typeface="Arial"/>
              </a:rPr>
              <a:t>later, </a:t>
            </a:r>
            <a:r>
              <a:rPr dirty="0" sz="750" b="1">
                <a:latin typeface="Arial"/>
                <a:cs typeface="Arial"/>
              </a:rPr>
              <a:t>his </a:t>
            </a:r>
            <a:r>
              <a:rPr dirty="0" sz="750" spc="20" b="1">
                <a:latin typeface="Arial"/>
                <a:cs typeface="Arial"/>
              </a:rPr>
              <a:t>symptoms  completely changed to the </a:t>
            </a:r>
            <a:r>
              <a:rPr dirty="0" sz="750" spc="15" b="1">
                <a:latin typeface="Arial"/>
                <a:cs typeface="Arial"/>
              </a:rPr>
              <a:t>opposite. </a:t>
            </a:r>
            <a:r>
              <a:rPr dirty="0" sz="750" spc="35" b="1">
                <a:latin typeface="Arial"/>
                <a:cs typeface="Arial"/>
              </a:rPr>
              <a:t>He </a:t>
            </a:r>
            <a:r>
              <a:rPr dirty="0" sz="750" spc="15" b="1">
                <a:latin typeface="Arial"/>
                <a:cs typeface="Arial"/>
              </a:rPr>
              <a:t>develop </a:t>
            </a:r>
            <a:r>
              <a:rPr dirty="0" sz="750" spc="10" b="1">
                <a:latin typeface="Arial"/>
                <a:cs typeface="Arial"/>
              </a:rPr>
              <a:t>tremor, </a:t>
            </a:r>
            <a:r>
              <a:rPr dirty="0" sz="750" spc="25" b="1">
                <a:latin typeface="Arial"/>
                <a:cs typeface="Arial"/>
              </a:rPr>
              <a:t>heat </a:t>
            </a:r>
            <a:r>
              <a:rPr dirty="0" sz="750" spc="15" b="1">
                <a:latin typeface="Arial"/>
                <a:cs typeface="Arial"/>
              </a:rPr>
              <a:t>intolerance, </a:t>
            </a:r>
            <a:r>
              <a:rPr dirty="0" sz="750" spc="20" b="1">
                <a:latin typeface="Arial"/>
                <a:cs typeface="Arial"/>
              </a:rPr>
              <a:t>weight </a:t>
            </a:r>
            <a:r>
              <a:rPr dirty="0" sz="750" spc="5" b="1">
                <a:latin typeface="Arial"/>
                <a:cs typeface="Arial"/>
              </a:rPr>
              <a:t>loss </a:t>
            </a:r>
            <a:r>
              <a:rPr dirty="0" sz="750" spc="20" b="1">
                <a:latin typeface="Arial"/>
                <a:cs typeface="Arial"/>
              </a:rPr>
              <a:t>and </a:t>
            </a:r>
            <a:r>
              <a:rPr dirty="0" sz="750" spc="10" b="1">
                <a:latin typeface="Arial"/>
                <a:cs typeface="Arial"/>
              </a:rPr>
              <a:t>clubbing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fingers. </a:t>
            </a:r>
            <a:r>
              <a:rPr dirty="0" sz="750" spc="25" b="1">
                <a:latin typeface="Arial"/>
                <a:cs typeface="Arial"/>
              </a:rPr>
              <a:t>What </a:t>
            </a:r>
            <a:r>
              <a:rPr dirty="0" sz="750" spc="-5" b="1">
                <a:latin typeface="Arial"/>
                <a:cs typeface="Arial"/>
              </a:rPr>
              <a:t>is 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5" b="1">
                <a:latin typeface="Arial"/>
                <a:cs typeface="Arial"/>
              </a:rPr>
              <a:t>underlying </a:t>
            </a:r>
            <a:r>
              <a:rPr dirty="0" sz="750" spc="20" b="1">
                <a:latin typeface="Arial"/>
                <a:cs typeface="Arial"/>
              </a:rPr>
              <a:t>cause </a:t>
            </a:r>
            <a:r>
              <a:rPr dirty="0" sz="750" spc="15" b="1">
                <a:latin typeface="Arial"/>
                <a:cs typeface="Arial"/>
              </a:rPr>
              <a:t>behind </a:t>
            </a:r>
            <a:r>
              <a:rPr dirty="0" sz="750" spc="5" b="1">
                <a:latin typeface="Arial"/>
                <a:cs typeface="Arial"/>
              </a:rPr>
              <a:t>this</a:t>
            </a:r>
            <a:r>
              <a:rPr dirty="0" sz="750" spc="-10" b="1">
                <a:latin typeface="Arial"/>
                <a:cs typeface="Arial"/>
              </a:rPr>
              <a:t> </a:t>
            </a:r>
            <a:r>
              <a:rPr dirty="0" sz="750" spc="10" b="1">
                <a:latin typeface="Arial"/>
                <a:cs typeface="Arial"/>
              </a:rPr>
              <a:t>condition?</a:t>
            </a:r>
            <a:endParaRPr sz="750">
              <a:latin typeface="Arial"/>
              <a:cs typeface="Arial"/>
            </a:endParaRPr>
          </a:p>
          <a:p>
            <a:pPr marL="12700" marR="3933825">
              <a:lnSpc>
                <a:spcPct val="100000"/>
              </a:lnSpc>
              <a:spcBef>
                <a:spcPts val="10"/>
              </a:spcBef>
            </a:pPr>
            <a:r>
              <a:rPr dirty="0" sz="700" spc="10">
                <a:latin typeface="Arial"/>
                <a:cs typeface="Arial"/>
              </a:rPr>
              <a:t>A- </a:t>
            </a:r>
            <a:r>
              <a:rPr dirty="0" sz="700" spc="-10">
                <a:latin typeface="Arial"/>
                <a:cs typeface="Arial"/>
              </a:rPr>
              <a:t>he </a:t>
            </a:r>
            <a:r>
              <a:rPr dirty="0" sz="700">
                <a:latin typeface="Arial"/>
                <a:cs typeface="Arial"/>
              </a:rPr>
              <a:t>develops </a:t>
            </a:r>
            <a:r>
              <a:rPr dirty="0" sz="700" spc="5">
                <a:latin typeface="Arial"/>
                <a:cs typeface="Arial"/>
              </a:rPr>
              <a:t>Iodism </a:t>
            </a:r>
            <a:r>
              <a:rPr dirty="0" sz="700">
                <a:latin typeface="Arial"/>
                <a:cs typeface="Arial"/>
              </a:rPr>
              <a:t>and overdose </a:t>
            </a:r>
            <a:r>
              <a:rPr dirty="0" sz="700" spc="10">
                <a:latin typeface="Arial"/>
                <a:cs typeface="Arial"/>
              </a:rPr>
              <a:t>of</a:t>
            </a:r>
            <a:r>
              <a:rPr dirty="0" sz="700" spc="-3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iodine.  </a:t>
            </a:r>
            <a:r>
              <a:rPr dirty="0" sz="700" spc="25">
                <a:latin typeface="Arial"/>
                <a:cs typeface="Arial"/>
              </a:rPr>
              <a:t>B- </a:t>
            </a:r>
            <a:r>
              <a:rPr dirty="0" sz="700" spc="-10">
                <a:latin typeface="Arial"/>
                <a:cs typeface="Arial"/>
              </a:rPr>
              <a:t>he </a:t>
            </a:r>
            <a:r>
              <a:rPr dirty="0" sz="700">
                <a:latin typeface="Arial"/>
                <a:cs typeface="Arial"/>
              </a:rPr>
              <a:t>develops secondary</a:t>
            </a:r>
            <a:r>
              <a:rPr dirty="0" sz="700" spc="-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hyperthyroidism.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830"/>
              </a:lnSpc>
            </a:pPr>
            <a:r>
              <a:rPr dirty="0" sz="700" spc="15">
                <a:latin typeface="Arial"/>
                <a:cs typeface="Arial"/>
              </a:rPr>
              <a:t>C- </a:t>
            </a:r>
            <a:r>
              <a:rPr dirty="0" sz="700" spc="-10">
                <a:latin typeface="Arial"/>
                <a:cs typeface="Arial"/>
              </a:rPr>
              <a:t>he </a:t>
            </a:r>
            <a:r>
              <a:rPr dirty="0" sz="700">
                <a:latin typeface="Arial"/>
                <a:cs typeface="Arial"/>
              </a:rPr>
              <a:t>develops overdose </a:t>
            </a:r>
            <a:r>
              <a:rPr dirty="0" sz="700" spc="10">
                <a:latin typeface="Arial"/>
                <a:cs typeface="Arial"/>
              </a:rPr>
              <a:t>of</a:t>
            </a:r>
            <a:r>
              <a:rPr dirty="0" sz="700" spc="-3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levothyroxine.</a:t>
            </a:r>
            <a:endParaRPr sz="7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76122" y="5372633"/>
            <a:ext cx="1102238" cy="633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87464" y="1560231"/>
            <a:ext cx="190424" cy="137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86574" y="2126878"/>
            <a:ext cx="194064" cy="1202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53282" y="2989289"/>
            <a:ext cx="202093" cy="152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88193" y="3467837"/>
            <a:ext cx="170177" cy="1409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81553" y="4037241"/>
            <a:ext cx="175298" cy="1261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906793" y="4969838"/>
            <a:ext cx="162209" cy="11455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11177" y="5771894"/>
            <a:ext cx="219279" cy="1346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926272" y="6530153"/>
            <a:ext cx="208180" cy="910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919052" y="7943025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19" y="0"/>
                </a:moveTo>
                <a:lnTo>
                  <a:pt x="18704" y="2405"/>
                </a:lnTo>
                <a:lnTo>
                  <a:pt x="8970" y="8966"/>
                </a:lnTo>
                <a:lnTo>
                  <a:pt x="2407" y="18698"/>
                </a:lnTo>
                <a:lnTo>
                  <a:pt x="0" y="30619"/>
                </a:lnTo>
                <a:lnTo>
                  <a:pt x="2407" y="42533"/>
                </a:lnTo>
                <a:lnTo>
                  <a:pt x="8970" y="52262"/>
                </a:lnTo>
                <a:lnTo>
                  <a:pt x="18704" y="58821"/>
                </a:lnTo>
                <a:lnTo>
                  <a:pt x="30619" y="61226"/>
                </a:lnTo>
                <a:lnTo>
                  <a:pt x="42540" y="58821"/>
                </a:lnTo>
                <a:lnTo>
                  <a:pt x="52273" y="52262"/>
                </a:lnTo>
                <a:lnTo>
                  <a:pt x="58833" y="42533"/>
                </a:lnTo>
                <a:lnTo>
                  <a:pt x="61239" y="30619"/>
                </a:lnTo>
                <a:lnTo>
                  <a:pt x="58833" y="18698"/>
                </a:lnTo>
                <a:lnTo>
                  <a:pt x="52273" y="8966"/>
                </a:lnTo>
                <a:lnTo>
                  <a:pt x="42540" y="2405"/>
                </a:lnTo>
                <a:lnTo>
                  <a:pt x="30619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925992" y="6875209"/>
            <a:ext cx="196134" cy="802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942943" y="7573061"/>
            <a:ext cx="162195" cy="1270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406" y="120014"/>
            <a:ext cx="7359707" cy="15957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81216" y="1014147"/>
            <a:ext cx="4304030" cy="355600"/>
          </a:xfrm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pc="-165"/>
              <a:t>Summary </a:t>
            </a:r>
            <a:r>
              <a:rPr dirty="0" spc="-55"/>
              <a:t>of </a:t>
            </a:r>
            <a:r>
              <a:rPr dirty="0" spc="-155"/>
              <a:t>(Calcium </a:t>
            </a:r>
            <a:r>
              <a:rPr dirty="0" spc="-135"/>
              <a:t>and </a:t>
            </a:r>
            <a:r>
              <a:rPr dirty="0" spc="-130"/>
              <a:t>Vitamin</a:t>
            </a:r>
            <a:r>
              <a:rPr dirty="0" spc="-245"/>
              <a:t> </a:t>
            </a:r>
            <a:r>
              <a:rPr dirty="0" spc="-65"/>
              <a:t>D)</a:t>
            </a:r>
            <a:r>
              <a:rPr dirty="0" spc="-114"/>
              <a:t> </a:t>
            </a:r>
          </a:p>
        </p:txBody>
      </p:sp>
      <p:sp>
        <p:nvSpPr>
          <p:cNvPr id="4" name="object 4"/>
          <p:cNvSpPr/>
          <p:nvPr/>
        </p:nvSpPr>
        <p:spPr>
          <a:xfrm>
            <a:off x="100235" y="1652193"/>
            <a:ext cx="7469751" cy="4264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266400" y="5561322"/>
            <a:ext cx="279332" cy="792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888128" y="5560155"/>
            <a:ext cx="287553" cy="36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235194" y="5489408"/>
            <a:ext cx="406556" cy="628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37477" y="5325968"/>
            <a:ext cx="241852" cy="387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943161" y="5467196"/>
            <a:ext cx="617715" cy="1671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798747" y="5609785"/>
            <a:ext cx="204470" cy="30480"/>
          </a:xfrm>
          <a:custGeom>
            <a:avLst/>
            <a:gdLst/>
            <a:ahLst/>
            <a:cxnLst/>
            <a:rect l="l" t="t" r="r" b="b"/>
            <a:pathLst>
              <a:path w="204470" h="30479">
                <a:moveTo>
                  <a:pt x="197370" y="0"/>
                </a:moveTo>
                <a:lnTo>
                  <a:pt x="6807" y="0"/>
                </a:lnTo>
                <a:lnTo>
                  <a:pt x="0" y="6795"/>
                </a:lnTo>
                <a:lnTo>
                  <a:pt x="0" y="23563"/>
                </a:lnTo>
                <a:lnTo>
                  <a:pt x="6807" y="30360"/>
                </a:lnTo>
                <a:lnTo>
                  <a:pt x="197370" y="30360"/>
                </a:lnTo>
                <a:lnTo>
                  <a:pt x="204165" y="23563"/>
                </a:lnTo>
                <a:lnTo>
                  <a:pt x="204165" y="6795"/>
                </a:lnTo>
                <a:lnTo>
                  <a:pt x="197370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801253" y="5100295"/>
            <a:ext cx="183921" cy="775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845170" y="5275767"/>
            <a:ext cx="833755" cy="0"/>
          </a:xfrm>
          <a:custGeom>
            <a:avLst/>
            <a:gdLst/>
            <a:ahLst/>
            <a:cxnLst/>
            <a:rect l="l" t="t" r="r" b="b"/>
            <a:pathLst>
              <a:path w="833755" h="0">
                <a:moveTo>
                  <a:pt x="0" y="0"/>
                </a:moveTo>
                <a:lnTo>
                  <a:pt x="833399" y="0"/>
                </a:lnTo>
              </a:path>
            </a:pathLst>
          </a:custGeom>
          <a:ln w="30360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092960" y="5325738"/>
            <a:ext cx="344805" cy="0"/>
          </a:xfrm>
          <a:custGeom>
            <a:avLst/>
            <a:gdLst/>
            <a:ahLst/>
            <a:cxnLst/>
            <a:rect l="l" t="t" r="r" b="b"/>
            <a:pathLst>
              <a:path w="344805" h="0">
                <a:moveTo>
                  <a:pt x="0" y="0"/>
                </a:moveTo>
                <a:lnTo>
                  <a:pt x="344766" y="0"/>
                </a:lnTo>
              </a:path>
            </a:pathLst>
          </a:custGeom>
          <a:ln w="30360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052078" y="5427565"/>
            <a:ext cx="450850" cy="0"/>
          </a:xfrm>
          <a:custGeom>
            <a:avLst/>
            <a:gdLst/>
            <a:ahLst/>
            <a:cxnLst/>
            <a:rect l="l" t="t" r="r" b="b"/>
            <a:pathLst>
              <a:path w="450850" h="0">
                <a:moveTo>
                  <a:pt x="0" y="0"/>
                </a:moveTo>
                <a:lnTo>
                  <a:pt x="450761" y="0"/>
                </a:lnTo>
              </a:path>
            </a:pathLst>
          </a:custGeom>
          <a:ln w="30360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22131" y="5362088"/>
            <a:ext cx="276860" cy="30480"/>
          </a:xfrm>
          <a:custGeom>
            <a:avLst/>
            <a:gdLst/>
            <a:ahLst/>
            <a:cxnLst/>
            <a:rect l="l" t="t" r="r" b="b"/>
            <a:pathLst>
              <a:path w="276860" h="30479">
                <a:moveTo>
                  <a:pt x="269925" y="0"/>
                </a:moveTo>
                <a:lnTo>
                  <a:pt x="6794" y="0"/>
                </a:lnTo>
                <a:lnTo>
                  <a:pt x="0" y="6795"/>
                </a:lnTo>
                <a:lnTo>
                  <a:pt x="0" y="23563"/>
                </a:lnTo>
                <a:lnTo>
                  <a:pt x="6794" y="30360"/>
                </a:lnTo>
                <a:lnTo>
                  <a:pt x="269925" y="30360"/>
                </a:lnTo>
                <a:lnTo>
                  <a:pt x="276720" y="23563"/>
                </a:lnTo>
                <a:lnTo>
                  <a:pt x="276720" y="6795"/>
                </a:lnTo>
                <a:lnTo>
                  <a:pt x="269925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021306" y="5291184"/>
            <a:ext cx="64147" cy="724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13097" y="4491304"/>
            <a:ext cx="267970" cy="33655"/>
          </a:xfrm>
          <a:custGeom>
            <a:avLst/>
            <a:gdLst/>
            <a:ahLst/>
            <a:cxnLst/>
            <a:rect l="l" t="t" r="r" b="b"/>
            <a:pathLst>
              <a:path w="267970" h="33654">
                <a:moveTo>
                  <a:pt x="107416" y="5346"/>
                </a:moveTo>
                <a:lnTo>
                  <a:pt x="61569" y="5346"/>
                </a:lnTo>
                <a:lnTo>
                  <a:pt x="67792" y="11518"/>
                </a:lnTo>
                <a:lnTo>
                  <a:pt x="67881" y="26809"/>
                </a:lnTo>
                <a:lnTo>
                  <a:pt x="61709" y="33045"/>
                </a:lnTo>
                <a:lnTo>
                  <a:pt x="54063" y="33083"/>
                </a:lnTo>
                <a:lnTo>
                  <a:pt x="70466" y="33199"/>
                </a:lnTo>
                <a:lnTo>
                  <a:pt x="103252" y="32026"/>
                </a:lnTo>
                <a:lnTo>
                  <a:pt x="111201" y="31927"/>
                </a:lnTo>
                <a:lnTo>
                  <a:pt x="104520" y="25234"/>
                </a:lnTo>
                <a:lnTo>
                  <a:pt x="104406" y="8356"/>
                </a:lnTo>
                <a:lnTo>
                  <a:pt x="107416" y="5346"/>
                </a:lnTo>
                <a:close/>
              </a:path>
              <a:path w="267970" h="33654">
                <a:moveTo>
                  <a:pt x="45998" y="32718"/>
                </a:moveTo>
                <a:lnTo>
                  <a:pt x="46418" y="33134"/>
                </a:lnTo>
                <a:lnTo>
                  <a:pt x="54063" y="33083"/>
                </a:lnTo>
                <a:lnTo>
                  <a:pt x="45998" y="32718"/>
                </a:lnTo>
                <a:close/>
              </a:path>
              <a:path w="267970" h="33654">
                <a:moveTo>
                  <a:pt x="61569" y="5346"/>
                </a:moveTo>
                <a:lnTo>
                  <a:pt x="54574" y="5387"/>
                </a:lnTo>
                <a:lnTo>
                  <a:pt x="45946" y="5758"/>
                </a:lnTo>
                <a:lnTo>
                  <a:pt x="40232" y="11518"/>
                </a:lnTo>
                <a:lnTo>
                  <a:pt x="40182" y="26962"/>
                </a:lnTo>
                <a:lnTo>
                  <a:pt x="45998" y="32718"/>
                </a:lnTo>
                <a:lnTo>
                  <a:pt x="54063" y="33083"/>
                </a:lnTo>
                <a:lnTo>
                  <a:pt x="61709" y="33045"/>
                </a:lnTo>
                <a:lnTo>
                  <a:pt x="67881" y="26809"/>
                </a:lnTo>
                <a:lnTo>
                  <a:pt x="67792" y="11518"/>
                </a:lnTo>
                <a:lnTo>
                  <a:pt x="61569" y="5346"/>
                </a:lnTo>
                <a:close/>
              </a:path>
              <a:path w="267970" h="33654">
                <a:moveTo>
                  <a:pt x="43736" y="30480"/>
                </a:moveTo>
                <a:lnTo>
                  <a:pt x="11925" y="30480"/>
                </a:lnTo>
                <a:lnTo>
                  <a:pt x="18164" y="31061"/>
                </a:lnTo>
                <a:lnTo>
                  <a:pt x="28170" y="31762"/>
                </a:lnTo>
                <a:lnTo>
                  <a:pt x="40587" y="32473"/>
                </a:lnTo>
                <a:lnTo>
                  <a:pt x="45998" y="32718"/>
                </a:lnTo>
                <a:lnTo>
                  <a:pt x="43736" y="30480"/>
                </a:lnTo>
                <a:close/>
              </a:path>
              <a:path w="267970" h="33654">
                <a:moveTo>
                  <a:pt x="159221" y="32030"/>
                </a:moveTo>
                <a:lnTo>
                  <a:pt x="157848" y="32080"/>
                </a:lnTo>
                <a:lnTo>
                  <a:pt x="150970" y="32129"/>
                </a:lnTo>
                <a:lnTo>
                  <a:pt x="159054" y="32194"/>
                </a:lnTo>
                <a:lnTo>
                  <a:pt x="159221" y="32030"/>
                </a:lnTo>
                <a:close/>
              </a:path>
              <a:path w="267970" h="33654">
                <a:moveTo>
                  <a:pt x="142544" y="1778"/>
                </a:moveTo>
                <a:lnTo>
                  <a:pt x="135724" y="8509"/>
                </a:lnTo>
                <a:lnTo>
                  <a:pt x="135597" y="25234"/>
                </a:lnTo>
                <a:lnTo>
                  <a:pt x="142320" y="32059"/>
                </a:lnTo>
                <a:lnTo>
                  <a:pt x="150970" y="32129"/>
                </a:lnTo>
                <a:lnTo>
                  <a:pt x="157848" y="32080"/>
                </a:lnTo>
                <a:lnTo>
                  <a:pt x="159221" y="32030"/>
                </a:lnTo>
                <a:lnTo>
                  <a:pt x="159995" y="31267"/>
                </a:lnTo>
                <a:lnTo>
                  <a:pt x="153797" y="25514"/>
                </a:lnTo>
                <a:lnTo>
                  <a:pt x="153180" y="11518"/>
                </a:lnTo>
                <a:lnTo>
                  <a:pt x="153118" y="8737"/>
                </a:lnTo>
                <a:lnTo>
                  <a:pt x="159329" y="1966"/>
                </a:lnTo>
                <a:lnTo>
                  <a:pt x="142544" y="1778"/>
                </a:lnTo>
                <a:close/>
              </a:path>
              <a:path w="267970" h="33654">
                <a:moveTo>
                  <a:pt x="128017" y="1601"/>
                </a:moveTo>
                <a:lnTo>
                  <a:pt x="134531" y="8128"/>
                </a:lnTo>
                <a:lnTo>
                  <a:pt x="134658" y="25234"/>
                </a:lnTo>
                <a:lnTo>
                  <a:pt x="127965" y="31927"/>
                </a:lnTo>
                <a:lnTo>
                  <a:pt x="118668" y="31933"/>
                </a:lnTo>
                <a:lnTo>
                  <a:pt x="142320" y="32059"/>
                </a:lnTo>
                <a:lnTo>
                  <a:pt x="135597" y="25234"/>
                </a:lnTo>
                <a:lnTo>
                  <a:pt x="135724" y="8509"/>
                </a:lnTo>
                <a:lnTo>
                  <a:pt x="142544" y="1778"/>
                </a:lnTo>
                <a:lnTo>
                  <a:pt x="144709" y="1778"/>
                </a:lnTo>
                <a:lnTo>
                  <a:pt x="128017" y="1601"/>
                </a:lnTo>
                <a:close/>
              </a:path>
              <a:path w="267970" h="33654">
                <a:moveTo>
                  <a:pt x="160025" y="31238"/>
                </a:moveTo>
                <a:lnTo>
                  <a:pt x="159221" y="32030"/>
                </a:lnTo>
                <a:lnTo>
                  <a:pt x="160823" y="31972"/>
                </a:lnTo>
                <a:lnTo>
                  <a:pt x="160025" y="31238"/>
                </a:lnTo>
                <a:close/>
              </a:path>
              <a:path w="267970" h="33654">
                <a:moveTo>
                  <a:pt x="167420" y="31709"/>
                </a:moveTo>
                <a:lnTo>
                  <a:pt x="160823" y="31972"/>
                </a:lnTo>
                <a:lnTo>
                  <a:pt x="167425" y="31714"/>
                </a:lnTo>
                <a:close/>
              </a:path>
              <a:path w="267970" h="33654">
                <a:moveTo>
                  <a:pt x="163443" y="27870"/>
                </a:moveTo>
                <a:lnTo>
                  <a:pt x="160047" y="31216"/>
                </a:lnTo>
                <a:lnTo>
                  <a:pt x="160823" y="31972"/>
                </a:lnTo>
                <a:lnTo>
                  <a:pt x="167306" y="31714"/>
                </a:lnTo>
                <a:lnTo>
                  <a:pt x="167278" y="31572"/>
                </a:lnTo>
                <a:lnTo>
                  <a:pt x="163443" y="27870"/>
                </a:lnTo>
                <a:close/>
              </a:path>
              <a:path w="267970" h="33654">
                <a:moveTo>
                  <a:pt x="119583" y="1562"/>
                </a:moveTo>
                <a:lnTo>
                  <a:pt x="110797" y="1966"/>
                </a:lnTo>
                <a:lnTo>
                  <a:pt x="104635" y="8128"/>
                </a:lnTo>
                <a:lnTo>
                  <a:pt x="104520" y="25234"/>
                </a:lnTo>
                <a:lnTo>
                  <a:pt x="111201" y="31927"/>
                </a:lnTo>
                <a:lnTo>
                  <a:pt x="127965" y="31927"/>
                </a:lnTo>
                <a:lnTo>
                  <a:pt x="134658" y="25234"/>
                </a:lnTo>
                <a:lnTo>
                  <a:pt x="134759" y="8356"/>
                </a:lnTo>
                <a:lnTo>
                  <a:pt x="128017" y="1601"/>
                </a:lnTo>
                <a:lnTo>
                  <a:pt x="119583" y="1562"/>
                </a:lnTo>
                <a:close/>
              </a:path>
              <a:path w="267970" h="33654">
                <a:moveTo>
                  <a:pt x="171170" y="31572"/>
                </a:moveTo>
                <a:lnTo>
                  <a:pt x="167538" y="31709"/>
                </a:lnTo>
                <a:lnTo>
                  <a:pt x="175907" y="31597"/>
                </a:lnTo>
                <a:lnTo>
                  <a:pt x="172885" y="31597"/>
                </a:lnTo>
                <a:lnTo>
                  <a:pt x="171170" y="31572"/>
                </a:lnTo>
                <a:close/>
              </a:path>
              <a:path w="267970" h="33654">
                <a:moveTo>
                  <a:pt x="183927" y="24325"/>
                </a:moveTo>
                <a:lnTo>
                  <a:pt x="177571" y="31267"/>
                </a:lnTo>
                <a:lnTo>
                  <a:pt x="167420" y="31709"/>
                </a:lnTo>
                <a:lnTo>
                  <a:pt x="171170" y="31572"/>
                </a:lnTo>
                <a:lnTo>
                  <a:pt x="176912" y="31572"/>
                </a:lnTo>
                <a:lnTo>
                  <a:pt x="184413" y="31382"/>
                </a:lnTo>
                <a:lnTo>
                  <a:pt x="187635" y="28045"/>
                </a:lnTo>
                <a:lnTo>
                  <a:pt x="183934" y="24549"/>
                </a:lnTo>
                <a:lnTo>
                  <a:pt x="183927" y="24325"/>
                </a:lnTo>
                <a:close/>
              </a:path>
              <a:path w="267970" h="33654">
                <a:moveTo>
                  <a:pt x="176250" y="1003"/>
                </a:moveTo>
                <a:lnTo>
                  <a:pt x="166654" y="1427"/>
                </a:lnTo>
                <a:lnTo>
                  <a:pt x="162776" y="5451"/>
                </a:lnTo>
                <a:lnTo>
                  <a:pt x="166014" y="8737"/>
                </a:lnTo>
                <a:lnTo>
                  <a:pt x="165957" y="16266"/>
                </a:lnTo>
                <a:lnTo>
                  <a:pt x="165835" y="25514"/>
                </a:lnTo>
                <a:lnTo>
                  <a:pt x="163443" y="27870"/>
                </a:lnTo>
                <a:lnTo>
                  <a:pt x="167420" y="31709"/>
                </a:lnTo>
                <a:lnTo>
                  <a:pt x="177571" y="31267"/>
                </a:lnTo>
                <a:lnTo>
                  <a:pt x="183927" y="24325"/>
                </a:lnTo>
                <a:lnTo>
                  <a:pt x="183705" y="16266"/>
                </a:lnTo>
                <a:lnTo>
                  <a:pt x="183378" y="8737"/>
                </a:lnTo>
                <a:lnTo>
                  <a:pt x="183255" y="7416"/>
                </a:lnTo>
                <a:lnTo>
                  <a:pt x="176250" y="1003"/>
                </a:lnTo>
                <a:close/>
              </a:path>
              <a:path w="267970" h="33654">
                <a:moveTo>
                  <a:pt x="176912" y="31572"/>
                </a:moveTo>
                <a:lnTo>
                  <a:pt x="171170" y="31572"/>
                </a:lnTo>
                <a:lnTo>
                  <a:pt x="172885" y="31597"/>
                </a:lnTo>
                <a:lnTo>
                  <a:pt x="175907" y="31597"/>
                </a:lnTo>
                <a:lnTo>
                  <a:pt x="176912" y="31572"/>
                </a:lnTo>
                <a:close/>
              </a:path>
              <a:path w="267970" h="33654">
                <a:moveTo>
                  <a:pt x="184413" y="31382"/>
                </a:moveTo>
                <a:lnTo>
                  <a:pt x="175907" y="31597"/>
                </a:lnTo>
                <a:lnTo>
                  <a:pt x="184353" y="31445"/>
                </a:lnTo>
                <a:close/>
              </a:path>
              <a:path w="267970" h="33654">
                <a:moveTo>
                  <a:pt x="187635" y="28045"/>
                </a:moveTo>
                <a:lnTo>
                  <a:pt x="184413" y="31382"/>
                </a:lnTo>
                <a:lnTo>
                  <a:pt x="190993" y="31216"/>
                </a:lnTo>
                <a:lnTo>
                  <a:pt x="187635" y="28045"/>
                </a:lnTo>
                <a:close/>
              </a:path>
              <a:path w="267970" h="33654">
                <a:moveTo>
                  <a:pt x="199516" y="31000"/>
                </a:moveTo>
                <a:lnTo>
                  <a:pt x="190993" y="31216"/>
                </a:lnTo>
                <a:lnTo>
                  <a:pt x="199516" y="31000"/>
                </a:lnTo>
                <a:close/>
              </a:path>
              <a:path w="267970" h="33654">
                <a:moveTo>
                  <a:pt x="159336" y="1958"/>
                </a:moveTo>
                <a:lnTo>
                  <a:pt x="153118" y="8737"/>
                </a:lnTo>
                <a:lnTo>
                  <a:pt x="153180" y="11518"/>
                </a:lnTo>
                <a:lnTo>
                  <a:pt x="153797" y="25514"/>
                </a:lnTo>
                <a:lnTo>
                  <a:pt x="160025" y="31238"/>
                </a:lnTo>
                <a:lnTo>
                  <a:pt x="163443" y="27870"/>
                </a:lnTo>
                <a:lnTo>
                  <a:pt x="160595" y="25120"/>
                </a:lnTo>
                <a:lnTo>
                  <a:pt x="160475" y="24193"/>
                </a:lnTo>
                <a:lnTo>
                  <a:pt x="160197" y="8128"/>
                </a:lnTo>
                <a:lnTo>
                  <a:pt x="162776" y="5451"/>
                </a:lnTo>
                <a:lnTo>
                  <a:pt x="159336" y="1958"/>
                </a:lnTo>
                <a:close/>
              </a:path>
              <a:path w="267970" h="33654">
                <a:moveTo>
                  <a:pt x="198595" y="242"/>
                </a:moveTo>
                <a:lnTo>
                  <a:pt x="190114" y="527"/>
                </a:lnTo>
                <a:lnTo>
                  <a:pt x="187150" y="3660"/>
                </a:lnTo>
                <a:lnTo>
                  <a:pt x="187039" y="3972"/>
                </a:lnTo>
                <a:lnTo>
                  <a:pt x="190753" y="7556"/>
                </a:lnTo>
                <a:lnTo>
                  <a:pt x="190850" y="11518"/>
                </a:lnTo>
                <a:lnTo>
                  <a:pt x="190936" y="16266"/>
                </a:lnTo>
                <a:lnTo>
                  <a:pt x="191010" y="24549"/>
                </a:lnTo>
                <a:lnTo>
                  <a:pt x="187635" y="28045"/>
                </a:lnTo>
                <a:lnTo>
                  <a:pt x="190993" y="31216"/>
                </a:lnTo>
                <a:lnTo>
                  <a:pt x="199516" y="31000"/>
                </a:lnTo>
                <a:lnTo>
                  <a:pt x="209035" y="29663"/>
                </a:lnTo>
                <a:lnTo>
                  <a:pt x="214664" y="23703"/>
                </a:lnTo>
                <a:lnTo>
                  <a:pt x="214597" y="20218"/>
                </a:lnTo>
                <a:lnTo>
                  <a:pt x="214223" y="6692"/>
                </a:lnTo>
                <a:lnTo>
                  <a:pt x="208181" y="991"/>
                </a:lnTo>
                <a:lnTo>
                  <a:pt x="198595" y="242"/>
                </a:lnTo>
                <a:close/>
              </a:path>
              <a:path w="267970" h="33654">
                <a:moveTo>
                  <a:pt x="209035" y="29663"/>
                </a:moveTo>
                <a:lnTo>
                  <a:pt x="199516" y="31000"/>
                </a:lnTo>
                <a:lnTo>
                  <a:pt x="208000" y="30759"/>
                </a:lnTo>
                <a:lnTo>
                  <a:pt x="209035" y="29663"/>
                </a:lnTo>
                <a:close/>
              </a:path>
              <a:path w="267970" h="33654">
                <a:moveTo>
                  <a:pt x="45946" y="5758"/>
                </a:moveTo>
                <a:lnTo>
                  <a:pt x="18064" y="6969"/>
                </a:lnTo>
                <a:lnTo>
                  <a:pt x="11302" y="7594"/>
                </a:lnTo>
                <a:lnTo>
                  <a:pt x="4978" y="7759"/>
                </a:lnTo>
                <a:lnTo>
                  <a:pt x="0" y="13030"/>
                </a:lnTo>
                <a:lnTo>
                  <a:pt x="342" y="25679"/>
                </a:lnTo>
                <a:lnTo>
                  <a:pt x="5600" y="30657"/>
                </a:lnTo>
                <a:lnTo>
                  <a:pt x="11925" y="30480"/>
                </a:lnTo>
                <a:lnTo>
                  <a:pt x="43736" y="30480"/>
                </a:lnTo>
                <a:lnTo>
                  <a:pt x="40182" y="26962"/>
                </a:lnTo>
                <a:lnTo>
                  <a:pt x="40093" y="11658"/>
                </a:lnTo>
                <a:lnTo>
                  <a:pt x="45946" y="5758"/>
                </a:lnTo>
                <a:close/>
              </a:path>
              <a:path w="267970" h="33654">
                <a:moveTo>
                  <a:pt x="208187" y="991"/>
                </a:moveTo>
                <a:lnTo>
                  <a:pt x="214223" y="6692"/>
                </a:lnTo>
                <a:lnTo>
                  <a:pt x="214597" y="20218"/>
                </a:lnTo>
                <a:lnTo>
                  <a:pt x="214664" y="23703"/>
                </a:lnTo>
                <a:lnTo>
                  <a:pt x="209035" y="29663"/>
                </a:lnTo>
                <a:lnTo>
                  <a:pt x="216281" y="28646"/>
                </a:lnTo>
                <a:lnTo>
                  <a:pt x="231205" y="26289"/>
                </a:lnTo>
                <a:lnTo>
                  <a:pt x="245406" y="23703"/>
                </a:lnTo>
                <a:lnTo>
                  <a:pt x="260007" y="20662"/>
                </a:lnTo>
                <a:lnTo>
                  <a:pt x="264439" y="20218"/>
                </a:lnTo>
                <a:lnTo>
                  <a:pt x="267664" y="16266"/>
                </a:lnTo>
                <a:lnTo>
                  <a:pt x="266788" y="7416"/>
                </a:lnTo>
                <a:lnTo>
                  <a:pt x="263381" y="4622"/>
                </a:lnTo>
                <a:lnTo>
                  <a:pt x="258406" y="4622"/>
                </a:lnTo>
                <a:lnTo>
                  <a:pt x="244086" y="3972"/>
                </a:lnTo>
                <a:lnTo>
                  <a:pt x="230168" y="2874"/>
                </a:lnTo>
                <a:lnTo>
                  <a:pt x="215412" y="1556"/>
                </a:lnTo>
                <a:lnTo>
                  <a:pt x="208187" y="991"/>
                </a:lnTo>
                <a:close/>
              </a:path>
              <a:path w="267970" h="33654">
                <a:moveTo>
                  <a:pt x="186943" y="3879"/>
                </a:moveTo>
                <a:lnTo>
                  <a:pt x="183596" y="7416"/>
                </a:lnTo>
                <a:lnTo>
                  <a:pt x="183490" y="8509"/>
                </a:lnTo>
                <a:lnTo>
                  <a:pt x="183726" y="16751"/>
                </a:lnTo>
                <a:lnTo>
                  <a:pt x="183876" y="20218"/>
                </a:lnTo>
                <a:lnTo>
                  <a:pt x="183934" y="24549"/>
                </a:lnTo>
                <a:lnTo>
                  <a:pt x="187635" y="28045"/>
                </a:lnTo>
                <a:lnTo>
                  <a:pt x="191010" y="24549"/>
                </a:lnTo>
                <a:lnTo>
                  <a:pt x="190936" y="16266"/>
                </a:lnTo>
                <a:lnTo>
                  <a:pt x="190850" y="11518"/>
                </a:lnTo>
                <a:lnTo>
                  <a:pt x="190753" y="7556"/>
                </a:lnTo>
                <a:lnTo>
                  <a:pt x="186943" y="3879"/>
                </a:lnTo>
                <a:close/>
              </a:path>
              <a:path w="267970" h="33654">
                <a:moveTo>
                  <a:pt x="162776" y="5451"/>
                </a:moveTo>
                <a:lnTo>
                  <a:pt x="160197" y="8128"/>
                </a:lnTo>
                <a:lnTo>
                  <a:pt x="160475" y="24193"/>
                </a:lnTo>
                <a:lnTo>
                  <a:pt x="160595" y="25120"/>
                </a:lnTo>
                <a:lnTo>
                  <a:pt x="163443" y="27870"/>
                </a:lnTo>
                <a:lnTo>
                  <a:pt x="165835" y="25514"/>
                </a:lnTo>
                <a:lnTo>
                  <a:pt x="165957" y="16266"/>
                </a:lnTo>
                <a:lnTo>
                  <a:pt x="166014" y="8737"/>
                </a:lnTo>
                <a:lnTo>
                  <a:pt x="162776" y="5451"/>
                </a:lnTo>
                <a:close/>
              </a:path>
              <a:path w="267970" h="33654">
                <a:moveTo>
                  <a:pt x="183705" y="16266"/>
                </a:moveTo>
                <a:lnTo>
                  <a:pt x="183927" y="24325"/>
                </a:lnTo>
                <a:lnTo>
                  <a:pt x="184025" y="23672"/>
                </a:lnTo>
                <a:lnTo>
                  <a:pt x="183705" y="16266"/>
                </a:lnTo>
                <a:close/>
              </a:path>
              <a:path w="267970" h="33654">
                <a:moveTo>
                  <a:pt x="183964" y="1003"/>
                </a:moveTo>
                <a:lnTo>
                  <a:pt x="176250" y="1003"/>
                </a:lnTo>
                <a:lnTo>
                  <a:pt x="183255" y="7416"/>
                </a:lnTo>
                <a:lnTo>
                  <a:pt x="183378" y="8737"/>
                </a:lnTo>
                <a:lnTo>
                  <a:pt x="183705" y="16266"/>
                </a:lnTo>
                <a:lnTo>
                  <a:pt x="183490" y="8509"/>
                </a:lnTo>
                <a:lnTo>
                  <a:pt x="183596" y="7416"/>
                </a:lnTo>
                <a:lnTo>
                  <a:pt x="186943" y="3879"/>
                </a:lnTo>
                <a:lnTo>
                  <a:pt x="183964" y="1003"/>
                </a:lnTo>
                <a:close/>
              </a:path>
              <a:path w="267970" h="33654">
                <a:moveTo>
                  <a:pt x="54574" y="5387"/>
                </a:moveTo>
                <a:lnTo>
                  <a:pt x="46266" y="5435"/>
                </a:lnTo>
                <a:lnTo>
                  <a:pt x="45946" y="5758"/>
                </a:lnTo>
                <a:lnTo>
                  <a:pt x="54574" y="5387"/>
                </a:lnTo>
                <a:close/>
              </a:path>
              <a:path w="267970" h="33654">
                <a:moveTo>
                  <a:pt x="166654" y="1427"/>
                </a:moveTo>
                <a:lnTo>
                  <a:pt x="159537" y="1739"/>
                </a:lnTo>
                <a:lnTo>
                  <a:pt x="159343" y="1966"/>
                </a:lnTo>
                <a:lnTo>
                  <a:pt x="162776" y="5451"/>
                </a:lnTo>
                <a:lnTo>
                  <a:pt x="166654" y="1427"/>
                </a:lnTo>
                <a:close/>
              </a:path>
              <a:path w="267970" h="33654">
                <a:moveTo>
                  <a:pt x="110797" y="1966"/>
                </a:moveTo>
                <a:lnTo>
                  <a:pt x="102201" y="2361"/>
                </a:lnTo>
                <a:lnTo>
                  <a:pt x="69582" y="4869"/>
                </a:lnTo>
                <a:lnTo>
                  <a:pt x="54574" y="5387"/>
                </a:lnTo>
                <a:lnTo>
                  <a:pt x="107416" y="5346"/>
                </a:lnTo>
                <a:lnTo>
                  <a:pt x="110797" y="1966"/>
                </a:lnTo>
                <a:close/>
              </a:path>
              <a:path w="267970" h="33654">
                <a:moveTo>
                  <a:pt x="262839" y="4178"/>
                </a:moveTo>
                <a:lnTo>
                  <a:pt x="258406" y="4622"/>
                </a:lnTo>
                <a:lnTo>
                  <a:pt x="263381" y="4622"/>
                </a:lnTo>
                <a:lnTo>
                  <a:pt x="262839" y="4178"/>
                </a:lnTo>
                <a:close/>
              </a:path>
              <a:path w="267970" h="33654">
                <a:moveTo>
                  <a:pt x="189796" y="863"/>
                </a:moveTo>
                <a:lnTo>
                  <a:pt x="183819" y="863"/>
                </a:lnTo>
                <a:lnTo>
                  <a:pt x="186943" y="3879"/>
                </a:lnTo>
                <a:lnTo>
                  <a:pt x="189796" y="863"/>
                </a:lnTo>
                <a:close/>
              </a:path>
              <a:path w="267970" h="33654">
                <a:moveTo>
                  <a:pt x="119583" y="1562"/>
                </a:moveTo>
                <a:lnTo>
                  <a:pt x="111201" y="1562"/>
                </a:lnTo>
                <a:lnTo>
                  <a:pt x="110797" y="1966"/>
                </a:lnTo>
                <a:lnTo>
                  <a:pt x="119583" y="1562"/>
                </a:lnTo>
                <a:close/>
              </a:path>
              <a:path w="267970" h="33654">
                <a:moveTo>
                  <a:pt x="166339" y="1440"/>
                </a:moveTo>
                <a:lnTo>
                  <a:pt x="157213" y="1803"/>
                </a:lnTo>
                <a:lnTo>
                  <a:pt x="150825" y="1840"/>
                </a:lnTo>
                <a:lnTo>
                  <a:pt x="159283" y="1905"/>
                </a:lnTo>
                <a:lnTo>
                  <a:pt x="159537" y="1739"/>
                </a:lnTo>
                <a:lnTo>
                  <a:pt x="166339" y="1440"/>
                </a:lnTo>
                <a:close/>
              </a:path>
              <a:path w="267970" h="33654">
                <a:moveTo>
                  <a:pt x="150825" y="1840"/>
                </a:moveTo>
                <a:close/>
              </a:path>
              <a:path w="267970" h="33654">
                <a:moveTo>
                  <a:pt x="144709" y="1778"/>
                </a:moveTo>
                <a:lnTo>
                  <a:pt x="142544" y="1778"/>
                </a:lnTo>
                <a:lnTo>
                  <a:pt x="150195" y="1836"/>
                </a:lnTo>
                <a:lnTo>
                  <a:pt x="144709" y="1778"/>
                </a:lnTo>
                <a:close/>
              </a:path>
              <a:path w="267970" h="33654">
                <a:moveTo>
                  <a:pt x="127977" y="1562"/>
                </a:moveTo>
                <a:lnTo>
                  <a:pt x="119583" y="1562"/>
                </a:lnTo>
                <a:lnTo>
                  <a:pt x="128017" y="1601"/>
                </a:lnTo>
                <a:close/>
              </a:path>
              <a:path w="267970" h="33654">
                <a:moveTo>
                  <a:pt x="176415" y="991"/>
                </a:moveTo>
                <a:lnTo>
                  <a:pt x="166916" y="1155"/>
                </a:lnTo>
                <a:lnTo>
                  <a:pt x="166655" y="1426"/>
                </a:lnTo>
                <a:lnTo>
                  <a:pt x="167926" y="1370"/>
                </a:lnTo>
                <a:lnTo>
                  <a:pt x="170065" y="1206"/>
                </a:lnTo>
                <a:lnTo>
                  <a:pt x="176415" y="991"/>
                </a:lnTo>
                <a:close/>
              </a:path>
              <a:path w="267970" h="33654">
                <a:moveTo>
                  <a:pt x="183819" y="863"/>
                </a:moveTo>
                <a:lnTo>
                  <a:pt x="176402" y="991"/>
                </a:lnTo>
                <a:lnTo>
                  <a:pt x="170065" y="1206"/>
                </a:lnTo>
                <a:lnTo>
                  <a:pt x="167926" y="1370"/>
                </a:lnTo>
                <a:lnTo>
                  <a:pt x="176250" y="1003"/>
                </a:lnTo>
                <a:lnTo>
                  <a:pt x="183964" y="1003"/>
                </a:lnTo>
                <a:lnTo>
                  <a:pt x="183819" y="863"/>
                </a:lnTo>
                <a:close/>
              </a:path>
              <a:path w="267970" h="33654">
                <a:moveTo>
                  <a:pt x="207137" y="0"/>
                </a:moveTo>
                <a:lnTo>
                  <a:pt x="198595" y="242"/>
                </a:lnTo>
                <a:lnTo>
                  <a:pt x="208187" y="991"/>
                </a:lnTo>
                <a:lnTo>
                  <a:pt x="207137" y="0"/>
                </a:lnTo>
                <a:close/>
              </a:path>
              <a:path w="267970" h="33654">
                <a:moveTo>
                  <a:pt x="190114" y="527"/>
                </a:moveTo>
                <a:lnTo>
                  <a:pt x="176415" y="991"/>
                </a:lnTo>
                <a:lnTo>
                  <a:pt x="183819" y="863"/>
                </a:lnTo>
                <a:lnTo>
                  <a:pt x="189796" y="863"/>
                </a:lnTo>
                <a:lnTo>
                  <a:pt x="190114" y="527"/>
                </a:lnTo>
                <a:close/>
              </a:path>
              <a:path w="267970" h="33654">
                <a:moveTo>
                  <a:pt x="198211" y="253"/>
                </a:moveTo>
                <a:lnTo>
                  <a:pt x="190157" y="482"/>
                </a:lnTo>
                <a:lnTo>
                  <a:pt x="198211" y="253"/>
                </a:lnTo>
                <a:close/>
              </a:path>
              <a:path w="267970" h="33654">
                <a:moveTo>
                  <a:pt x="198577" y="241"/>
                </a:moveTo>
                <a:lnTo>
                  <a:pt x="198211" y="253"/>
                </a:lnTo>
                <a:lnTo>
                  <a:pt x="198595" y="242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293031" y="4541558"/>
            <a:ext cx="447040" cy="42545"/>
          </a:xfrm>
          <a:custGeom>
            <a:avLst/>
            <a:gdLst/>
            <a:ahLst/>
            <a:cxnLst/>
            <a:rect l="l" t="t" r="r" b="b"/>
            <a:pathLst>
              <a:path w="447039" h="42545">
                <a:moveTo>
                  <a:pt x="88406" y="16663"/>
                </a:moveTo>
                <a:lnTo>
                  <a:pt x="4965" y="19481"/>
                </a:lnTo>
                <a:lnTo>
                  <a:pt x="0" y="24765"/>
                </a:lnTo>
                <a:lnTo>
                  <a:pt x="381" y="37401"/>
                </a:lnTo>
                <a:lnTo>
                  <a:pt x="5664" y="42367"/>
                </a:lnTo>
                <a:lnTo>
                  <a:pt x="11988" y="42176"/>
                </a:lnTo>
                <a:lnTo>
                  <a:pt x="89052" y="41445"/>
                </a:lnTo>
                <a:lnTo>
                  <a:pt x="83413" y="36118"/>
                </a:lnTo>
                <a:lnTo>
                  <a:pt x="83032" y="22352"/>
                </a:lnTo>
                <a:lnTo>
                  <a:pt x="88406" y="16663"/>
                </a:lnTo>
                <a:close/>
              </a:path>
              <a:path w="447039" h="42545">
                <a:moveTo>
                  <a:pt x="96037" y="41351"/>
                </a:moveTo>
                <a:lnTo>
                  <a:pt x="89052" y="41445"/>
                </a:lnTo>
                <a:lnTo>
                  <a:pt x="96037" y="41351"/>
                </a:lnTo>
                <a:close/>
              </a:path>
              <a:path w="447039" h="42545">
                <a:moveTo>
                  <a:pt x="102222" y="16230"/>
                </a:moveTo>
                <a:lnTo>
                  <a:pt x="94957" y="16433"/>
                </a:lnTo>
                <a:lnTo>
                  <a:pt x="88406" y="16663"/>
                </a:lnTo>
                <a:lnTo>
                  <a:pt x="83032" y="22352"/>
                </a:lnTo>
                <a:lnTo>
                  <a:pt x="83413" y="36118"/>
                </a:lnTo>
                <a:lnTo>
                  <a:pt x="89052" y="41445"/>
                </a:lnTo>
                <a:lnTo>
                  <a:pt x="96037" y="41351"/>
                </a:lnTo>
                <a:lnTo>
                  <a:pt x="103206" y="40857"/>
                </a:lnTo>
                <a:lnTo>
                  <a:pt x="108343" y="35420"/>
                </a:lnTo>
                <a:lnTo>
                  <a:pt x="107962" y="21653"/>
                </a:lnTo>
                <a:lnTo>
                  <a:pt x="102222" y="16230"/>
                </a:lnTo>
                <a:close/>
              </a:path>
              <a:path w="447039" h="42545">
                <a:moveTo>
                  <a:pt x="103206" y="40857"/>
                </a:moveTo>
                <a:lnTo>
                  <a:pt x="96037" y="41351"/>
                </a:lnTo>
                <a:lnTo>
                  <a:pt x="102920" y="41160"/>
                </a:lnTo>
                <a:lnTo>
                  <a:pt x="103206" y="40857"/>
                </a:lnTo>
                <a:close/>
              </a:path>
              <a:path w="447039" h="42545">
                <a:moveTo>
                  <a:pt x="179663" y="16230"/>
                </a:moveTo>
                <a:lnTo>
                  <a:pt x="102222" y="16230"/>
                </a:lnTo>
                <a:lnTo>
                  <a:pt x="107962" y="21653"/>
                </a:lnTo>
                <a:lnTo>
                  <a:pt x="108343" y="35420"/>
                </a:lnTo>
                <a:lnTo>
                  <a:pt x="103206" y="40857"/>
                </a:lnTo>
                <a:lnTo>
                  <a:pt x="123271" y="39477"/>
                </a:lnTo>
                <a:lnTo>
                  <a:pt x="170896" y="35043"/>
                </a:lnTo>
                <a:lnTo>
                  <a:pt x="189834" y="34277"/>
                </a:lnTo>
                <a:lnTo>
                  <a:pt x="186258" y="34277"/>
                </a:lnTo>
                <a:lnTo>
                  <a:pt x="179920" y="28194"/>
                </a:lnTo>
                <a:lnTo>
                  <a:pt x="179663" y="16230"/>
                </a:lnTo>
                <a:close/>
              </a:path>
              <a:path w="447039" h="42545">
                <a:moveTo>
                  <a:pt x="201002" y="6197"/>
                </a:moveTo>
                <a:lnTo>
                  <a:pt x="193268" y="6362"/>
                </a:lnTo>
                <a:lnTo>
                  <a:pt x="185276" y="6930"/>
                </a:lnTo>
                <a:lnTo>
                  <a:pt x="179590" y="12865"/>
                </a:lnTo>
                <a:lnTo>
                  <a:pt x="179920" y="28194"/>
                </a:lnTo>
                <a:lnTo>
                  <a:pt x="186258" y="34277"/>
                </a:lnTo>
                <a:lnTo>
                  <a:pt x="201650" y="33894"/>
                </a:lnTo>
                <a:lnTo>
                  <a:pt x="207670" y="27609"/>
                </a:lnTo>
                <a:lnTo>
                  <a:pt x="207352" y="12280"/>
                </a:lnTo>
                <a:lnTo>
                  <a:pt x="201002" y="6197"/>
                </a:lnTo>
                <a:close/>
              </a:path>
              <a:path w="447039" h="42545">
                <a:moveTo>
                  <a:pt x="193916" y="34112"/>
                </a:moveTo>
                <a:lnTo>
                  <a:pt x="186258" y="34277"/>
                </a:lnTo>
                <a:lnTo>
                  <a:pt x="189834" y="34277"/>
                </a:lnTo>
                <a:lnTo>
                  <a:pt x="193916" y="34112"/>
                </a:lnTo>
                <a:close/>
              </a:path>
              <a:path w="447039" h="42545">
                <a:moveTo>
                  <a:pt x="201650" y="33894"/>
                </a:moveTo>
                <a:lnTo>
                  <a:pt x="193916" y="34112"/>
                </a:lnTo>
                <a:lnTo>
                  <a:pt x="201587" y="33959"/>
                </a:lnTo>
                <a:close/>
              </a:path>
              <a:path w="447039" h="42545">
                <a:moveTo>
                  <a:pt x="275326" y="6197"/>
                </a:moveTo>
                <a:lnTo>
                  <a:pt x="201002" y="6197"/>
                </a:lnTo>
                <a:lnTo>
                  <a:pt x="207352" y="12280"/>
                </a:lnTo>
                <a:lnTo>
                  <a:pt x="207670" y="27609"/>
                </a:lnTo>
                <a:lnTo>
                  <a:pt x="201650" y="33894"/>
                </a:lnTo>
                <a:lnTo>
                  <a:pt x="216297" y="33480"/>
                </a:lnTo>
                <a:lnTo>
                  <a:pt x="264444" y="31270"/>
                </a:lnTo>
                <a:lnTo>
                  <a:pt x="283191" y="30886"/>
                </a:lnTo>
                <a:lnTo>
                  <a:pt x="281559" y="30886"/>
                </a:lnTo>
                <a:lnTo>
                  <a:pt x="274586" y="24155"/>
                </a:lnTo>
                <a:lnTo>
                  <a:pt x="274307" y="7251"/>
                </a:lnTo>
                <a:lnTo>
                  <a:pt x="275326" y="6197"/>
                </a:lnTo>
                <a:close/>
              </a:path>
              <a:path w="447039" h="42545">
                <a:moveTo>
                  <a:pt x="289026" y="165"/>
                </a:moveTo>
                <a:lnTo>
                  <a:pt x="280777" y="561"/>
                </a:lnTo>
                <a:lnTo>
                  <a:pt x="274307" y="7251"/>
                </a:lnTo>
                <a:lnTo>
                  <a:pt x="274586" y="24155"/>
                </a:lnTo>
                <a:lnTo>
                  <a:pt x="281559" y="30886"/>
                </a:lnTo>
                <a:lnTo>
                  <a:pt x="290004" y="30746"/>
                </a:lnTo>
                <a:lnTo>
                  <a:pt x="298930" y="30123"/>
                </a:lnTo>
                <a:lnTo>
                  <a:pt x="305193" y="23647"/>
                </a:lnTo>
                <a:lnTo>
                  <a:pt x="304914" y="6743"/>
                </a:lnTo>
                <a:lnTo>
                  <a:pt x="298291" y="338"/>
                </a:lnTo>
                <a:lnTo>
                  <a:pt x="289026" y="165"/>
                </a:lnTo>
                <a:close/>
              </a:path>
              <a:path w="447039" h="42545">
                <a:moveTo>
                  <a:pt x="290004" y="30746"/>
                </a:moveTo>
                <a:lnTo>
                  <a:pt x="281559" y="30886"/>
                </a:lnTo>
                <a:lnTo>
                  <a:pt x="283191" y="30886"/>
                </a:lnTo>
                <a:lnTo>
                  <a:pt x="290004" y="30746"/>
                </a:lnTo>
                <a:close/>
              </a:path>
              <a:path w="447039" h="42545">
                <a:moveTo>
                  <a:pt x="298930" y="30123"/>
                </a:moveTo>
                <a:lnTo>
                  <a:pt x="290004" y="30746"/>
                </a:lnTo>
                <a:lnTo>
                  <a:pt x="298462" y="30607"/>
                </a:lnTo>
                <a:lnTo>
                  <a:pt x="298930" y="30123"/>
                </a:lnTo>
                <a:close/>
              </a:path>
              <a:path w="447039" h="42545">
                <a:moveTo>
                  <a:pt x="298291" y="338"/>
                </a:moveTo>
                <a:lnTo>
                  <a:pt x="304914" y="6743"/>
                </a:lnTo>
                <a:lnTo>
                  <a:pt x="305193" y="23647"/>
                </a:lnTo>
                <a:lnTo>
                  <a:pt x="298930" y="30123"/>
                </a:lnTo>
                <a:lnTo>
                  <a:pt x="330655" y="27906"/>
                </a:lnTo>
                <a:lnTo>
                  <a:pt x="369954" y="25849"/>
                </a:lnTo>
                <a:lnTo>
                  <a:pt x="406619" y="23036"/>
                </a:lnTo>
                <a:lnTo>
                  <a:pt x="443763" y="17208"/>
                </a:lnTo>
                <a:lnTo>
                  <a:pt x="446735" y="13055"/>
                </a:lnTo>
                <a:lnTo>
                  <a:pt x="445287" y="4279"/>
                </a:lnTo>
                <a:lnTo>
                  <a:pt x="444046" y="3385"/>
                </a:lnTo>
                <a:lnTo>
                  <a:pt x="405262" y="3385"/>
                </a:lnTo>
                <a:lnTo>
                  <a:pt x="369357" y="2516"/>
                </a:lnTo>
                <a:lnTo>
                  <a:pt x="330218" y="935"/>
                </a:lnTo>
                <a:lnTo>
                  <a:pt x="298291" y="338"/>
                </a:lnTo>
                <a:close/>
              </a:path>
              <a:path w="447039" h="42545">
                <a:moveTo>
                  <a:pt x="94989" y="16430"/>
                </a:moveTo>
                <a:lnTo>
                  <a:pt x="88455" y="16611"/>
                </a:lnTo>
                <a:lnTo>
                  <a:pt x="94989" y="16430"/>
                </a:lnTo>
                <a:close/>
              </a:path>
              <a:path w="447039" h="42545">
                <a:moveTo>
                  <a:pt x="185276" y="6930"/>
                </a:moveTo>
                <a:lnTo>
                  <a:pt x="168961" y="8088"/>
                </a:lnTo>
                <a:lnTo>
                  <a:pt x="121086" y="13944"/>
                </a:lnTo>
                <a:lnTo>
                  <a:pt x="94989" y="16430"/>
                </a:lnTo>
                <a:lnTo>
                  <a:pt x="102222" y="16230"/>
                </a:lnTo>
                <a:lnTo>
                  <a:pt x="179663" y="16230"/>
                </a:lnTo>
                <a:lnTo>
                  <a:pt x="179590" y="12865"/>
                </a:lnTo>
                <a:lnTo>
                  <a:pt x="185276" y="6930"/>
                </a:lnTo>
                <a:close/>
              </a:path>
              <a:path w="447039" h="42545">
                <a:moveTo>
                  <a:pt x="193390" y="6355"/>
                </a:moveTo>
                <a:lnTo>
                  <a:pt x="185674" y="6515"/>
                </a:lnTo>
                <a:lnTo>
                  <a:pt x="185276" y="6930"/>
                </a:lnTo>
                <a:lnTo>
                  <a:pt x="193390" y="6355"/>
                </a:lnTo>
                <a:close/>
              </a:path>
              <a:path w="447039" h="42545">
                <a:moveTo>
                  <a:pt x="280777" y="561"/>
                </a:moveTo>
                <a:lnTo>
                  <a:pt x="262995" y="1417"/>
                </a:lnTo>
                <a:lnTo>
                  <a:pt x="214928" y="5046"/>
                </a:lnTo>
                <a:lnTo>
                  <a:pt x="193390" y="6355"/>
                </a:lnTo>
                <a:lnTo>
                  <a:pt x="201002" y="6197"/>
                </a:lnTo>
                <a:lnTo>
                  <a:pt x="275326" y="6197"/>
                </a:lnTo>
                <a:lnTo>
                  <a:pt x="280777" y="561"/>
                </a:lnTo>
                <a:close/>
              </a:path>
              <a:path w="447039" h="42545">
                <a:moveTo>
                  <a:pt x="441147" y="1295"/>
                </a:moveTo>
                <a:lnTo>
                  <a:pt x="436752" y="2019"/>
                </a:lnTo>
                <a:lnTo>
                  <a:pt x="405262" y="3385"/>
                </a:lnTo>
                <a:lnTo>
                  <a:pt x="444046" y="3385"/>
                </a:lnTo>
                <a:lnTo>
                  <a:pt x="441147" y="1295"/>
                </a:lnTo>
                <a:close/>
              </a:path>
              <a:path w="447039" h="42545">
                <a:moveTo>
                  <a:pt x="297942" y="0"/>
                </a:moveTo>
                <a:lnTo>
                  <a:pt x="281050" y="279"/>
                </a:lnTo>
                <a:lnTo>
                  <a:pt x="280777" y="561"/>
                </a:lnTo>
                <a:lnTo>
                  <a:pt x="289026" y="165"/>
                </a:lnTo>
                <a:lnTo>
                  <a:pt x="298112" y="165"/>
                </a:lnTo>
                <a:lnTo>
                  <a:pt x="297942" y="0"/>
                </a:lnTo>
                <a:close/>
              </a:path>
              <a:path w="447039" h="42545">
                <a:moveTo>
                  <a:pt x="298112" y="165"/>
                </a:moveTo>
                <a:lnTo>
                  <a:pt x="289026" y="165"/>
                </a:lnTo>
                <a:lnTo>
                  <a:pt x="298291" y="338"/>
                </a:lnTo>
                <a:lnTo>
                  <a:pt x="298112" y="165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270121" y="4613046"/>
            <a:ext cx="491490" cy="0"/>
          </a:xfrm>
          <a:custGeom>
            <a:avLst/>
            <a:gdLst/>
            <a:ahLst/>
            <a:cxnLst/>
            <a:rect l="l" t="t" r="r" b="b"/>
            <a:pathLst>
              <a:path w="491489" h="0">
                <a:moveTo>
                  <a:pt x="0" y="0"/>
                </a:moveTo>
                <a:lnTo>
                  <a:pt x="490956" y="0"/>
                </a:lnTo>
              </a:path>
            </a:pathLst>
          </a:custGeom>
          <a:ln w="30353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368177" y="4047121"/>
            <a:ext cx="306070" cy="0"/>
          </a:xfrm>
          <a:custGeom>
            <a:avLst/>
            <a:gdLst/>
            <a:ahLst/>
            <a:cxnLst/>
            <a:rect l="l" t="t" r="r" b="b"/>
            <a:pathLst>
              <a:path w="306070" h="0">
                <a:moveTo>
                  <a:pt x="0" y="0"/>
                </a:moveTo>
                <a:lnTo>
                  <a:pt x="305523" y="0"/>
                </a:lnTo>
              </a:path>
            </a:pathLst>
          </a:custGeom>
          <a:ln w="30353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226521" y="4102963"/>
            <a:ext cx="549910" cy="0"/>
          </a:xfrm>
          <a:custGeom>
            <a:avLst/>
            <a:gdLst/>
            <a:ahLst/>
            <a:cxnLst/>
            <a:rect l="l" t="t" r="r" b="b"/>
            <a:pathLst>
              <a:path w="549910" h="0">
                <a:moveTo>
                  <a:pt x="0" y="0"/>
                </a:moveTo>
                <a:lnTo>
                  <a:pt x="549897" y="0"/>
                </a:lnTo>
              </a:path>
            </a:pathLst>
          </a:custGeom>
          <a:ln w="30353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060153" y="4060888"/>
            <a:ext cx="180975" cy="30480"/>
          </a:xfrm>
          <a:custGeom>
            <a:avLst/>
            <a:gdLst/>
            <a:ahLst/>
            <a:cxnLst/>
            <a:rect l="l" t="t" r="r" b="b"/>
            <a:pathLst>
              <a:path w="180975" h="30479">
                <a:moveTo>
                  <a:pt x="174129" y="0"/>
                </a:moveTo>
                <a:lnTo>
                  <a:pt x="6807" y="0"/>
                </a:lnTo>
                <a:lnTo>
                  <a:pt x="0" y="6807"/>
                </a:lnTo>
                <a:lnTo>
                  <a:pt x="0" y="23571"/>
                </a:lnTo>
                <a:lnTo>
                  <a:pt x="6807" y="30365"/>
                </a:lnTo>
                <a:lnTo>
                  <a:pt x="174129" y="30365"/>
                </a:lnTo>
                <a:lnTo>
                  <a:pt x="180924" y="23571"/>
                </a:lnTo>
                <a:lnTo>
                  <a:pt x="180924" y="6807"/>
                </a:lnTo>
                <a:lnTo>
                  <a:pt x="174129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879991" y="4231881"/>
            <a:ext cx="386080" cy="0"/>
          </a:xfrm>
          <a:custGeom>
            <a:avLst/>
            <a:gdLst/>
            <a:ahLst/>
            <a:cxnLst/>
            <a:rect l="l" t="t" r="r" b="b"/>
            <a:pathLst>
              <a:path w="386079" h="0">
                <a:moveTo>
                  <a:pt x="0" y="0"/>
                </a:moveTo>
                <a:lnTo>
                  <a:pt x="385927" y="0"/>
                </a:lnTo>
              </a:path>
            </a:pathLst>
          </a:custGeom>
          <a:ln w="30353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658870" y="3160979"/>
            <a:ext cx="330200" cy="0"/>
          </a:xfrm>
          <a:custGeom>
            <a:avLst/>
            <a:gdLst/>
            <a:ahLst/>
            <a:cxnLst/>
            <a:rect l="l" t="t" r="r" b="b"/>
            <a:pathLst>
              <a:path w="330200" h="0">
                <a:moveTo>
                  <a:pt x="0" y="0"/>
                </a:moveTo>
                <a:lnTo>
                  <a:pt x="330136" y="0"/>
                </a:lnTo>
              </a:path>
            </a:pathLst>
          </a:custGeom>
          <a:ln w="30353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933890" y="3367633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4" h="0">
                <a:moveTo>
                  <a:pt x="0" y="0"/>
                </a:moveTo>
                <a:lnTo>
                  <a:pt x="405511" y="0"/>
                </a:lnTo>
              </a:path>
            </a:pathLst>
          </a:custGeom>
          <a:ln w="30352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377412" y="3358451"/>
            <a:ext cx="306070" cy="33655"/>
          </a:xfrm>
          <a:custGeom>
            <a:avLst/>
            <a:gdLst/>
            <a:ahLst/>
            <a:cxnLst/>
            <a:rect l="l" t="t" r="r" b="b"/>
            <a:pathLst>
              <a:path w="306070" h="33654">
                <a:moveTo>
                  <a:pt x="2055" y="16496"/>
                </a:moveTo>
                <a:lnTo>
                  <a:pt x="0" y="19697"/>
                </a:lnTo>
                <a:lnTo>
                  <a:pt x="1536" y="26784"/>
                </a:lnTo>
                <a:lnTo>
                  <a:pt x="12179" y="33616"/>
                </a:lnTo>
                <a:lnTo>
                  <a:pt x="18200" y="32308"/>
                </a:lnTo>
                <a:lnTo>
                  <a:pt x="10756" y="32308"/>
                </a:lnTo>
                <a:lnTo>
                  <a:pt x="4699" y="28448"/>
                </a:lnTo>
                <a:lnTo>
                  <a:pt x="2055" y="16496"/>
                </a:lnTo>
                <a:close/>
              </a:path>
              <a:path w="306070" h="33654">
                <a:moveTo>
                  <a:pt x="9685" y="9497"/>
                </a:moveTo>
                <a:lnTo>
                  <a:pt x="6172" y="11303"/>
                </a:lnTo>
                <a:lnTo>
                  <a:pt x="3416" y="14376"/>
                </a:lnTo>
                <a:lnTo>
                  <a:pt x="2055" y="16496"/>
                </a:lnTo>
                <a:lnTo>
                  <a:pt x="4699" y="28448"/>
                </a:lnTo>
                <a:lnTo>
                  <a:pt x="10756" y="32308"/>
                </a:lnTo>
                <a:lnTo>
                  <a:pt x="16300" y="31089"/>
                </a:lnTo>
                <a:lnTo>
                  <a:pt x="11430" y="31089"/>
                </a:lnTo>
                <a:lnTo>
                  <a:pt x="6197" y="26276"/>
                </a:lnTo>
                <a:lnTo>
                  <a:pt x="5664" y="13868"/>
                </a:lnTo>
                <a:lnTo>
                  <a:pt x="9685" y="9497"/>
                </a:lnTo>
                <a:close/>
              </a:path>
              <a:path w="306070" h="33654">
                <a:moveTo>
                  <a:pt x="20131" y="30720"/>
                </a:moveTo>
                <a:lnTo>
                  <a:pt x="17448" y="30839"/>
                </a:lnTo>
                <a:lnTo>
                  <a:pt x="10756" y="32308"/>
                </a:lnTo>
                <a:lnTo>
                  <a:pt x="18200" y="32308"/>
                </a:lnTo>
                <a:lnTo>
                  <a:pt x="19253" y="32080"/>
                </a:lnTo>
                <a:lnTo>
                  <a:pt x="20131" y="30720"/>
                </a:lnTo>
                <a:close/>
              </a:path>
              <a:path w="306070" h="33654">
                <a:moveTo>
                  <a:pt x="19253" y="8331"/>
                </a:moveTo>
                <a:lnTo>
                  <a:pt x="5765" y="16217"/>
                </a:lnTo>
                <a:lnTo>
                  <a:pt x="6197" y="26276"/>
                </a:lnTo>
                <a:lnTo>
                  <a:pt x="11430" y="31089"/>
                </a:lnTo>
                <a:lnTo>
                  <a:pt x="17187" y="30842"/>
                </a:lnTo>
                <a:lnTo>
                  <a:pt x="19163" y="29823"/>
                </a:lnTo>
                <a:lnTo>
                  <a:pt x="14974" y="25844"/>
                </a:lnTo>
                <a:lnTo>
                  <a:pt x="14851" y="22103"/>
                </a:lnTo>
                <a:lnTo>
                  <a:pt x="14630" y="13639"/>
                </a:lnTo>
                <a:lnTo>
                  <a:pt x="19431" y="8572"/>
                </a:lnTo>
                <a:lnTo>
                  <a:pt x="19853" y="8561"/>
                </a:lnTo>
                <a:lnTo>
                  <a:pt x="19505" y="8339"/>
                </a:lnTo>
                <a:lnTo>
                  <a:pt x="19253" y="8331"/>
                </a:lnTo>
                <a:close/>
              </a:path>
              <a:path w="306070" h="33654">
                <a:moveTo>
                  <a:pt x="17245" y="30839"/>
                </a:moveTo>
                <a:lnTo>
                  <a:pt x="11430" y="31089"/>
                </a:lnTo>
                <a:lnTo>
                  <a:pt x="16300" y="31089"/>
                </a:lnTo>
                <a:lnTo>
                  <a:pt x="16878" y="30962"/>
                </a:lnTo>
                <a:lnTo>
                  <a:pt x="17205" y="30861"/>
                </a:lnTo>
                <a:close/>
              </a:path>
              <a:path w="306070" h="33654">
                <a:moveTo>
                  <a:pt x="17205" y="30861"/>
                </a:moveTo>
                <a:lnTo>
                  <a:pt x="16920" y="30886"/>
                </a:lnTo>
                <a:lnTo>
                  <a:pt x="17205" y="30861"/>
                </a:lnTo>
                <a:close/>
              </a:path>
              <a:path w="306070" h="33654">
                <a:moveTo>
                  <a:pt x="17420" y="30842"/>
                </a:moveTo>
                <a:lnTo>
                  <a:pt x="17205" y="30861"/>
                </a:lnTo>
                <a:lnTo>
                  <a:pt x="16878" y="30962"/>
                </a:lnTo>
                <a:lnTo>
                  <a:pt x="17420" y="30842"/>
                </a:lnTo>
                <a:close/>
              </a:path>
              <a:path w="306070" h="33654">
                <a:moveTo>
                  <a:pt x="17475" y="30829"/>
                </a:moveTo>
                <a:lnTo>
                  <a:pt x="17245" y="30839"/>
                </a:lnTo>
                <a:lnTo>
                  <a:pt x="17475" y="30829"/>
                </a:lnTo>
                <a:close/>
              </a:path>
              <a:path w="306070" h="33654">
                <a:moveTo>
                  <a:pt x="19163" y="29823"/>
                </a:moveTo>
                <a:lnTo>
                  <a:pt x="17245" y="30839"/>
                </a:lnTo>
                <a:lnTo>
                  <a:pt x="17507" y="30822"/>
                </a:lnTo>
                <a:lnTo>
                  <a:pt x="19702" y="30335"/>
                </a:lnTo>
                <a:lnTo>
                  <a:pt x="19163" y="29823"/>
                </a:lnTo>
                <a:close/>
              </a:path>
              <a:path w="306070" h="33654">
                <a:moveTo>
                  <a:pt x="19702" y="30335"/>
                </a:moveTo>
                <a:lnTo>
                  <a:pt x="17475" y="30829"/>
                </a:lnTo>
                <a:lnTo>
                  <a:pt x="19532" y="30670"/>
                </a:lnTo>
                <a:lnTo>
                  <a:pt x="20169" y="30662"/>
                </a:lnTo>
                <a:lnTo>
                  <a:pt x="20015" y="30632"/>
                </a:lnTo>
                <a:lnTo>
                  <a:pt x="19702" y="30335"/>
                </a:lnTo>
                <a:close/>
              </a:path>
              <a:path w="306070" h="33654">
                <a:moveTo>
                  <a:pt x="20169" y="30662"/>
                </a:moveTo>
                <a:lnTo>
                  <a:pt x="19532" y="30670"/>
                </a:lnTo>
                <a:lnTo>
                  <a:pt x="17640" y="30822"/>
                </a:lnTo>
                <a:lnTo>
                  <a:pt x="20131" y="30720"/>
                </a:lnTo>
                <a:close/>
              </a:path>
              <a:path w="306070" h="33654">
                <a:moveTo>
                  <a:pt x="22206" y="30635"/>
                </a:moveTo>
                <a:lnTo>
                  <a:pt x="20169" y="30662"/>
                </a:lnTo>
                <a:lnTo>
                  <a:pt x="22206" y="30635"/>
                </a:lnTo>
                <a:close/>
              </a:path>
              <a:path w="306070" h="33654">
                <a:moveTo>
                  <a:pt x="23875" y="30527"/>
                </a:moveTo>
                <a:lnTo>
                  <a:pt x="20191" y="30627"/>
                </a:lnTo>
                <a:lnTo>
                  <a:pt x="22404" y="30627"/>
                </a:lnTo>
                <a:lnTo>
                  <a:pt x="23837" y="30568"/>
                </a:lnTo>
                <a:close/>
              </a:path>
              <a:path w="306070" h="33654">
                <a:moveTo>
                  <a:pt x="26111" y="30467"/>
                </a:moveTo>
                <a:lnTo>
                  <a:pt x="23875" y="30527"/>
                </a:lnTo>
                <a:lnTo>
                  <a:pt x="22206" y="30635"/>
                </a:lnTo>
                <a:lnTo>
                  <a:pt x="26111" y="30467"/>
                </a:lnTo>
                <a:close/>
              </a:path>
              <a:path w="306070" h="33654">
                <a:moveTo>
                  <a:pt x="20493" y="30160"/>
                </a:moveTo>
                <a:lnTo>
                  <a:pt x="19795" y="30314"/>
                </a:lnTo>
                <a:lnTo>
                  <a:pt x="20015" y="30632"/>
                </a:lnTo>
                <a:lnTo>
                  <a:pt x="20191" y="30627"/>
                </a:lnTo>
                <a:lnTo>
                  <a:pt x="20493" y="30160"/>
                </a:lnTo>
                <a:close/>
              </a:path>
              <a:path w="306070" h="33654">
                <a:moveTo>
                  <a:pt x="23287" y="8471"/>
                </a:moveTo>
                <a:lnTo>
                  <a:pt x="19853" y="8561"/>
                </a:lnTo>
                <a:lnTo>
                  <a:pt x="24155" y="11303"/>
                </a:lnTo>
                <a:lnTo>
                  <a:pt x="26662" y="22648"/>
                </a:lnTo>
                <a:lnTo>
                  <a:pt x="26763" y="23698"/>
                </a:lnTo>
                <a:lnTo>
                  <a:pt x="22999" y="29603"/>
                </a:lnTo>
                <a:lnTo>
                  <a:pt x="20493" y="30160"/>
                </a:lnTo>
                <a:lnTo>
                  <a:pt x="20191" y="30627"/>
                </a:lnTo>
                <a:lnTo>
                  <a:pt x="23875" y="30527"/>
                </a:lnTo>
                <a:lnTo>
                  <a:pt x="28616" y="25361"/>
                </a:lnTo>
                <a:lnTo>
                  <a:pt x="28497" y="21662"/>
                </a:lnTo>
                <a:lnTo>
                  <a:pt x="28146" y="13293"/>
                </a:lnTo>
                <a:lnTo>
                  <a:pt x="28073" y="12863"/>
                </a:lnTo>
                <a:lnTo>
                  <a:pt x="23287" y="8471"/>
                </a:lnTo>
                <a:close/>
              </a:path>
              <a:path w="306070" h="33654">
                <a:moveTo>
                  <a:pt x="25201" y="8422"/>
                </a:moveTo>
                <a:lnTo>
                  <a:pt x="23287" y="8471"/>
                </a:lnTo>
                <a:lnTo>
                  <a:pt x="28073" y="12863"/>
                </a:lnTo>
                <a:lnTo>
                  <a:pt x="28146" y="13293"/>
                </a:lnTo>
                <a:lnTo>
                  <a:pt x="28497" y="21662"/>
                </a:lnTo>
                <a:lnTo>
                  <a:pt x="28616" y="25361"/>
                </a:lnTo>
                <a:lnTo>
                  <a:pt x="23875" y="30527"/>
                </a:lnTo>
                <a:lnTo>
                  <a:pt x="32194" y="30314"/>
                </a:lnTo>
                <a:lnTo>
                  <a:pt x="36899" y="25361"/>
                </a:lnTo>
                <a:lnTo>
                  <a:pt x="36788" y="17135"/>
                </a:lnTo>
                <a:lnTo>
                  <a:pt x="36677" y="13055"/>
                </a:lnTo>
                <a:lnTo>
                  <a:pt x="31797" y="8432"/>
                </a:lnTo>
                <a:lnTo>
                  <a:pt x="25120" y="8432"/>
                </a:lnTo>
                <a:close/>
              </a:path>
              <a:path w="306070" h="33654">
                <a:moveTo>
                  <a:pt x="72375" y="30175"/>
                </a:moveTo>
                <a:lnTo>
                  <a:pt x="41808" y="30175"/>
                </a:lnTo>
                <a:lnTo>
                  <a:pt x="45072" y="30429"/>
                </a:lnTo>
                <a:lnTo>
                  <a:pt x="50647" y="30518"/>
                </a:lnTo>
                <a:lnTo>
                  <a:pt x="64901" y="30333"/>
                </a:lnTo>
                <a:lnTo>
                  <a:pt x="72375" y="30175"/>
                </a:lnTo>
                <a:close/>
              </a:path>
              <a:path w="306070" h="33654">
                <a:moveTo>
                  <a:pt x="275410" y="8255"/>
                </a:moveTo>
                <a:lnTo>
                  <a:pt x="31610" y="8255"/>
                </a:lnTo>
                <a:lnTo>
                  <a:pt x="36677" y="13055"/>
                </a:lnTo>
                <a:lnTo>
                  <a:pt x="36788" y="17135"/>
                </a:lnTo>
                <a:lnTo>
                  <a:pt x="36899" y="25361"/>
                </a:lnTo>
                <a:lnTo>
                  <a:pt x="32194" y="30314"/>
                </a:lnTo>
                <a:lnTo>
                  <a:pt x="26111" y="30467"/>
                </a:lnTo>
                <a:lnTo>
                  <a:pt x="30429" y="30429"/>
                </a:lnTo>
                <a:lnTo>
                  <a:pt x="34671" y="30213"/>
                </a:lnTo>
                <a:lnTo>
                  <a:pt x="39750" y="30213"/>
                </a:lnTo>
                <a:lnTo>
                  <a:pt x="41808" y="30175"/>
                </a:lnTo>
                <a:lnTo>
                  <a:pt x="72375" y="30175"/>
                </a:lnTo>
                <a:lnTo>
                  <a:pt x="82918" y="29921"/>
                </a:lnTo>
                <a:lnTo>
                  <a:pt x="98031" y="29184"/>
                </a:lnTo>
                <a:lnTo>
                  <a:pt x="104673" y="28752"/>
                </a:lnTo>
                <a:lnTo>
                  <a:pt x="114579" y="28243"/>
                </a:lnTo>
                <a:lnTo>
                  <a:pt x="136055" y="26911"/>
                </a:lnTo>
                <a:lnTo>
                  <a:pt x="180905" y="25807"/>
                </a:lnTo>
                <a:lnTo>
                  <a:pt x="280252" y="25782"/>
                </a:lnTo>
                <a:lnTo>
                  <a:pt x="278759" y="24698"/>
                </a:lnTo>
                <a:lnTo>
                  <a:pt x="278640" y="24413"/>
                </a:lnTo>
                <a:lnTo>
                  <a:pt x="278565" y="23946"/>
                </a:lnTo>
                <a:lnTo>
                  <a:pt x="276082" y="21324"/>
                </a:lnTo>
                <a:lnTo>
                  <a:pt x="275894" y="21170"/>
                </a:lnTo>
                <a:lnTo>
                  <a:pt x="275094" y="20281"/>
                </a:lnTo>
                <a:lnTo>
                  <a:pt x="275138" y="17135"/>
                </a:lnTo>
                <a:lnTo>
                  <a:pt x="274843" y="16496"/>
                </a:lnTo>
                <a:lnTo>
                  <a:pt x="274757" y="16217"/>
                </a:lnTo>
                <a:lnTo>
                  <a:pt x="275235" y="14915"/>
                </a:lnTo>
                <a:lnTo>
                  <a:pt x="274788" y="10160"/>
                </a:lnTo>
                <a:lnTo>
                  <a:pt x="274845" y="9819"/>
                </a:lnTo>
                <a:lnTo>
                  <a:pt x="275303" y="9261"/>
                </a:lnTo>
                <a:lnTo>
                  <a:pt x="275410" y="8255"/>
                </a:lnTo>
                <a:close/>
              </a:path>
              <a:path w="306070" h="33654">
                <a:moveTo>
                  <a:pt x="22682" y="26771"/>
                </a:moveTo>
                <a:lnTo>
                  <a:pt x="20345" y="29197"/>
                </a:lnTo>
                <a:lnTo>
                  <a:pt x="19218" y="29794"/>
                </a:lnTo>
                <a:lnTo>
                  <a:pt x="19266" y="29921"/>
                </a:lnTo>
                <a:lnTo>
                  <a:pt x="19702" y="30335"/>
                </a:lnTo>
                <a:lnTo>
                  <a:pt x="20499" y="30150"/>
                </a:lnTo>
                <a:lnTo>
                  <a:pt x="22682" y="26771"/>
                </a:lnTo>
                <a:close/>
              </a:path>
              <a:path w="306070" h="33654">
                <a:moveTo>
                  <a:pt x="39750" y="30213"/>
                </a:moveTo>
                <a:lnTo>
                  <a:pt x="34671" y="30213"/>
                </a:lnTo>
                <a:lnTo>
                  <a:pt x="38379" y="30238"/>
                </a:lnTo>
                <a:lnTo>
                  <a:pt x="39750" y="30213"/>
                </a:lnTo>
                <a:close/>
              </a:path>
              <a:path w="306070" h="33654">
                <a:moveTo>
                  <a:pt x="24804" y="26771"/>
                </a:moveTo>
                <a:lnTo>
                  <a:pt x="22682" y="26771"/>
                </a:lnTo>
                <a:lnTo>
                  <a:pt x="20493" y="30160"/>
                </a:lnTo>
                <a:lnTo>
                  <a:pt x="22999" y="29603"/>
                </a:lnTo>
                <a:lnTo>
                  <a:pt x="24804" y="26771"/>
                </a:lnTo>
                <a:close/>
              </a:path>
              <a:path w="306070" h="33654">
                <a:moveTo>
                  <a:pt x="19853" y="8561"/>
                </a:moveTo>
                <a:lnTo>
                  <a:pt x="19431" y="8572"/>
                </a:lnTo>
                <a:lnTo>
                  <a:pt x="14630" y="13639"/>
                </a:lnTo>
                <a:lnTo>
                  <a:pt x="14851" y="22103"/>
                </a:lnTo>
                <a:lnTo>
                  <a:pt x="14974" y="25844"/>
                </a:lnTo>
                <a:lnTo>
                  <a:pt x="19163" y="29823"/>
                </a:lnTo>
                <a:lnTo>
                  <a:pt x="20357" y="29184"/>
                </a:lnTo>
                <a:lnTo>
                  <a:pt x="22682" y="26771"/>
                </a:lnTo>
                <a:lnTo>
                  <a:pt x="24804" y="26771"/>
                </a:lnTo>
                <a:lnTo>
                  <a:pt x="26763" y="23698"/>
                </a:lnTo>
                <a:lnTo>
                  <a:pt x="26662" y="22648"/>
                </a:lnTo>
                <a:lnTo>
                  <a:pt x="24155" y="11303"/>
                </a:lnTo>
                <a:lnTo>
                  <a:pt x="19853" y="8561"/>
                </a:lnTo>
                <a:close/>
              </a:path>
              <a:path w="306070" h="33654">
                <a:moveTo>
                  <a:pt x="283164" y="27897"/>
                </a:moveTo>
                <a:lnTo>
                  <a:pt x="285775" y="29794"/>
                </a:lnTo>
                <a:lnTo>
                  <a:pt x="292866" y="28663"/>
                </a:lnTo>
                <a:lnTo>
                  <a:pt x="289521" y="28663"/>
                </a:lnTo>
                <a:lnTo>
                  <a:pt x="289411" y="28517"/>
                </a:lnTo>
                <a:lnTo>
                  <a:pt x="288497" y="28448"/>
                </a:lnTo>
                <a:lnTo>
                  <a:pt x="285076" y="28054"/>
                </a:lnTo>
                <a:lnTo>
                  <a:pt x="283164" y="27897"/>
                </a:lnTo>
                <a:close/>
              </a:path>
              <a:path w="306070" h="33654">
                <a:moveTo>
                  <a:pt x="289524" y="28525"/>
                </a:moveTo>
                <a:lnTo>
                  <a:pt x="289521" y="28663"/>
                </a:lnTo>
                <a:lnTo>
                  <a:pt x="292866" y="28663"/>
                </a:lnTo>
                <a:lnTo>
                  <a:pt x="293025" y="28638"/>
                </a:lnTo>
                <a:lnTo>
                  <a:pt x="291134" y="28638"/>
                </a:lnTo>
                <a:lnTo>
                  <a:pt x="289524" y="28525"/>
                </a:lnTo>
                <a:close/>
              </a:path>
              <a:path w="306070" h="33654">
                <a:moveTo>
                  <a:pt x="289576" y="25578"/>
                </a:moveTo>
                <a:lnTo>
                  <a:pt x="289524" y="28525"/>
                </a:lnTo>
                <a:lnTo>
                  <a:pt x="291134" y="28638"/>
                </a:lnTo>
                <a:lnTo>
                  <a:pt x="293344" y="28587"/>
                </a:lnTo>
                <a:lnTo>
                  <a:pt x="293000" y="25641"/>
                </a:lnTo>
                <a:lnTo>
                  <a:pt x="291973" y="25641"/>
                </a:lnTo>
                <a:lnTo>
                  <a:pt x="289576" y="25578"/>
                </a:lnTo>
                <a:close/>
              </a:path>
              <a:path w="306070" h="33654">
                <a:moveTo>
                  <a:pt x="293344" y="28587"/>
                </a:moveTo>
                <a:lnTo>
                  <a:pt x="291134" y="28638"/>
                </a:lnTo>
                <a:lnTo>
                  <a:pt x="293025" y="28638"/>
                </a:lnTo>
                <a:lnTo>
                  <a:pt x="293344" y="28587"/>
                </a:lnTo>
                <a:close/>
              </a:path>
              <a:path w="306070" h="33654">
                <a:moveTo>
                  <a:pt x="298734" y="1587"/>
                </a:moveTo>
                <a:lnTo>
                  <a:pt x="286702" y="1587"/>
                </a:lnTo>
                <a:lnTo>
                  <a:pt x="288230" y="1914"/>
                </a:lnTo>
                <a:lnTo>
                  <a:pt x="288875" y="3633"/>
                </a:lnTo>
                <a:lnTo>
                  <a:pt x="292557" y="3733"/>
                </a:lnTo>
                <a:lnTo>
                  <a:pt x="297141" y="8561"/>
                </a:lnTo>
                <a:lnTo>
                  <a:pt x="297262" y="11431"/>
                </a:lnTo>
                <a:lnTo>
                  <a:pt x="297014" y="20866"/>
                </a:lnTo>
                <a:lnTo>
                  <a:pt x="293032" y="24638"/>
                </a:lnTo>
                <a:lnTo>
                  <a:pt x="292982" y="25483"/>
                </a:lnTo>
                <a:lnTo>
                  <a:pt x="293344" y="28587"/>
                </a:lnTo>
                <a:lnTo>
                  <a:pt x="300901" y="27381"/>
                </a:lnTo>
                <a:lnTo>
                  <a:pt x="306057" y="20281"/>
                </a:lnTo>
                <a:lnTo>
                  <a:pt x="303657" y="5156"/>
                </a:lnTo>
                <a:lnTo>
                  <a:pt x="298734" y="1587"/>
                </a:lnTo>
                <a:close/>
              </a:path>
              <a:path w="306070" h="33654">
                <a:moveTo>
                  <a:pt x="285962" y="25483"/>
                </a:moveTo>
                <a:lnTo>
                  <a:pt x="286753" y="26466"/>
                </a:lnTo>
                <a:lnTo>
                  <a:pt x="288709" y="27584"/>
                </a:lnTo>
                <a:lnTo>
                  <a:pt x="289411" y="28517"/>
                </a:lnTo>
                <a:lnTo>
                  <a:pt x="289576" y="25578"/>
                </a:lnTo>
                <a:lnTo>
                  <a:pt x="285962" y="25483"/>
                </a:lnTo>
                <a:close/>
              </a:path>
              <a:path w="306070" h="33654">
                <a:moveTo>
                  <a:pt x="278565" y="23946"/>
                </a:moveTo>
                <a:lnTo>
                  <a:pt x="278640" y="24413"/>
                </a:lnTo>
                <a:lnTo>
                  <a:pt x="278759" y="24698"/>
                </a:lnTo>
                <a:lnTo>
                  <a:pt x="283164" y="27897"/>
                </a:lnTo>
                <a:lnTo>
                  <a:pt x="285076" y="28054"/>
                </a:lnTo>
                <a:lnTo>
                  <a:pt x="288607" y="28460"/>
                </a:lnTo>
                <a:lnTo>
                  <a:pt x="289411" y="28517"/>
                </a:lnTo>
                <a:lnTo>
                  <a:pt x="288709" y="27584"/>
                </a:lnTo>
                <a:lnTo>
                  <a:pt x="286753" y="26466"/>
                </a:lnTo>
                <a:lnTo>
                  <a:pt x="285962" y="25483"/>
                </a:lnTo>
                <a:lnTo>
                  <a:pt x="279869" y="25323"/>
                </a:lnTo>
                <a:lnTo>
                  <a:pt x="278565" y="23946"/>
                </a:lnTo>
                <a:close/>
              </a:path>
              <a:path w="306070" h="33654">
                <a:moveTo>
                  <a:pt x="282540" y="27444"/>
                </a:moveTo>
                <a:lnTo>
                  <a:pt x="272808" y="27444"/>
                </a:lnTo>
                <a:lnTo>
                  <a:pt x="276618" y="27609"/>
                </a:lnTo>
                <a:lnTo>
                  <a:pt x="280797" y="27635"/>
                </a:lnTo>
                <a:lnTo>
                  <a:pt x="283164" y="27897"/>
                </a:lnTo>
                <a:lnTo>
                  <a:pt x="282540" y="27444"/>
                </a:lnTo>
                <a:close/>
              </a:path>
              <a:path w="306070" h="33654">
                <a:moveTo>
                  <a:pt x="280252" y="25782"/>
                </a:moveTo>
                <a:lnTo>
                  <a:pt x="187751" y="25782"/>
                </a:lnTo>
                <a:lnTo>
                  <a:pt x="209012" y="25897"/>
                </a:lnTo>
                <a:lnTo>
                  <a:pt x="234093" y="26521"/>
                </a:lnTo>
                <a:lnTo>
                  <a:pt x="245084" y="26695"/>
                </a:lnTo>
                <a:lnTo>
                  <a:pt x="269405" y="27495"/>
                </a:lnTo>
                <a:lnTo>
                  <a:pt x="272808" y="27444"/>
                </a:lnTo>
                <a:lnTo>
                  <a:pt x="282540" y="27444"/>
                </a:lnTo>
                <a:lnTo>
                  <a:pt x="280252" y="25782"/>
                </a:lnTo>
                <a:close/>
              </a:path>
              <a:path w="306070" h="33654">
                <a:moveTo>
                  <a:pt x="292744" y="23445"/>
                </a:moveTo>
                <a:lnTo>
                  <a:pt x="292163" y="24155"/>
                </a:lnTo>
                <a:lnTo>
                  <a:pt x="289597" y="24413"/>
                </a:lnTo>
                <a:lnTo>
                  <a:pt x="289576" y="25578"/>
                </a:lnTo>
                <a:lnTo>
                  <a:pt x="291973" y="25641"/>
                </a:lnTo>
                <a:lnTo>
                  <a:pt x="292848" y="24811"/>
                </a:lnTo>
                <a:lnTo>
                  <a:pt x="292744" y="23445"/>
                </a:lnTo>
                <a:close/>
              </a:path>
              <a:path w="306070" h="33654">
                <a:moveTo>
                  <a:pt x="292898" y="24764"/>
                </a:moveTo>
                <a:lnTo>
                  <a:pt x="291973" y="25641"/>
                </a:lnTo>
                <a:lnTo>
                  <a:pt x="293000" y="25641"/>
                </a:lnTo>
                <a:lnTo>
                  <a:pt x="292898" y="24764"/>
                </a:lnTo>
                <a:close/>
              </a:path>
              <a:path w="306070" h="33654">
                <a:moveTo>
                  <a:pt x="286073" y="24975"/>
                </a:moveTo>
                <a:lnTo>
                  <a:pt x="285762" y="25234"/>
                </a:lnTo>
                <a:lnTo>
                  <a:pt x="285962" y="25483"/>
                </a:lnTo>
                <a:lnTo>
                  <a:pt x="289576" y="25578"/>
                </a:lnTo>
                <a:lnTo>
                  <a:pt x="289580" y="25361"/>
                </a:lnTo>
                <a:lnTo>
                  <a:pt x="287121" y="25361"/>
                </a:lnTo>
                <a:lnTo>
                  <a:pt x="286073" y="24975"/>
                </a:lnTo>
                <a:close/>
              </a:path>
              <a:path w="306070" h="33654">
                <a:moveTo>
                  <a:pt x="278458" y="23273"/>
                </a:moveTo>
                <a:lnTo>
                  <a:pt x="278565" y="23946"/>
                </a:lnTo>
                <a:lnTo>
                  <a:pt x="279869" y="25323"/>
                </a:lnTo>
                <a:lnTo>
                  <a:pt x="285962" y="25483"/>
                </a:lnTo>
                <a:lnTo>
                  <a:pt x="285803" y="25285"/>
                </a:lnTo>
                <a:lnTo>
                  <a:pt x="280911" y="25285"/>
                </a:lnTo>
                <a:lnTo>
                  <a:pt x="278458" y="23273"/>
                </a:lnTo>
                <a:close/>
              </a:path>
              <a:path w="306070" h="33654">
                <a:moveTo>
                  <a:pt x="289053" y="24467"/>
                </a:moveTo>
                <a:lnTo>
                  <a:pt x="286754" y="24698"/>
                </a:lnTo>
                <a:lnTo>
                  <a:pt x="286073" y="24975"/>
                </a:lnTo>
                <a:lnTo>
                  <a:pt x="287121" y="25361"/>
                </a:lnTo>
                <a:lnTo>
                  <a:pt x="289053" y="24467"/>
                </a:lnTo>
                <a:close/>
              </a:path>
              <a:path w="306070" h="33654">
                <a:moveTo>
                  <a:pt x="289597" y="24413"/>
                </a:moveTo>
                <a:lnTo>
                  <a:pt x="289053" y="24467"/>
                </a:lnTo>
                <a:lnTo>
                  <a:pt x="287121" y="25361"/>
                </a:lnTo>
                <a:lnTo>
                  <a:pt x="289580" y="25361"/>
                </a:lnTo>
                <a:lnTo>
                  <a:pt x="289597" y="24413"/>
                </a:lnTo>
                <a:close/>
              </a:path>
              <a:path w="306070" h="33654">
                <a:moveTo>
                  <a:pt x="278271" y="22103"/>
                </a:moveTo>
                <a:lnTo>
                  <a:pt x="278458" y="23273"/>
                </a:lnTo>
                <a:lnTo>
                  <a:pt x="280911" y="25285"/>
                </a:lnTo>
                <a:lnTo>
                  <a:pt x="285629" y="24811"/>
                </a:lnTo>
                <a:lnTo>
                  <a:pt x="278271" y="22103"/>
                </a:lnTo>
                <a:close/>
              </a:path>
              <a:path w="306070" h="33654">
                <a:moveTo>
                  <a:pt x="285629" y="24811"/>
                </a:moveTo>
                <a:lnTo>
                  <a:pt x="280911" y="25285"/>
                </a:lnTo>
                <a:lnTo>
                  <a:pt x="285803" y="25285"/>
                </a:lnTo>
                <a:lnTo>
                  <a:pt x="286029" y="24993"/>
                </a:lnTo>
                <a:lnTo>
                  <a:pt x="285629" y="24811"/>
                </a:lnTo>
                <a:close/>
              </a:path>
              <a:path w="306070" h="33654">
                <a:moveTo>
                  <a:pt x="286754" y="24698"/>
                </a:moveTo>
                <a:lnTo>
                  <a:pt x="285629" y="24811"/>
                </a:lnTo>
                <a:lnTo>
                  <a:pt x="286073" y="24975"/>
                </a:lnTo>
                <a:lnTo>
                  <a:pt x="286754" y="24698"/>
                </a:lnTo>
                <a:close/>
              </a:path>
              <a:path w="306070" h="33654">
                <a:moveTo>
                  <a:pt x="287083" y="23075"/>
                </a:moveTo>
                <a:lnTo>
                  <a:pt x="283718" y="23507"/>
                </a:lnTo>
                <a:lnTo>
                  <a:pt x="282194" y="23545"/>
                </a:lnTo>
                <a:lnTo>
                  <a:pt x="285629" y="24811"/>
                </a:lnTo>
                <a:lnTo>
                  <a:pt x="286754" y="24698"/>
                </a:lnTo>
                <a:lnTo>
                  <a:pt x="287945" y="24214"/>
                </a:lnTo>
                <a:lnTo>
                  <a:pt x="288044" y="23946"/>
                </a:lnTo>
                <a:lnTo>
                  <a:pt x="288179" y="23230"/>
                </a:lnTo>
                <a:lnTo>
                  <a:pt x="287083" y="23075"/>
                </a:lnTo>
                <a:close/>
              </a:path>
              <a:path w="306070" h="33654">
                <a:moveTo>
                  <a:pt x="292605" y="3784"/>
                </a:moveTo>
                <a:lnTo>
                  <a:pt x="290131" y="3784"/>
                </a:lnTo>
                <a:lnTo>
                  <a:pt x="295148" y="7886"/>
                </a:lnTo>
                <a:lnTo>
                  <a:pt x="295274" y="9160"/>
                </a:lnTo>
                <a:lnTo>
                  <a:pt x="295392" y="9918"/>
                </a:lnTo>
                <a:lnTo>
                  <a:pt x="296824" y="11823"/>
                </a:lnTo>
                <a:lnTo>
                  <a:pt x="296197" y="16217"/>
                </a:lnTo>
                <a:lnTo>
                  <a:pt x="296163" y="18111"/>
                </a:lnTo>
                <a:lnTo>
                  <a:pt x="296265" y="19138"/>
                </a:lnTo>
                <a:lnTo>
                  <a:pt x="295678" y="19856"/>
                </a:lnTo>
                <a:lnTo>
                  <a:pt x="295567" y="20637"/>
                </a:lnTo>
                <a:lnTo>
                  <a:pt x="294202" y="21662"/>
                </a:lnTo>
                <a:lnTo>
                  <a:pt x="292884" y="23273"/>
                </a:lnTo>
                <a:lnTo>
                  <a:pt x="292773" y="23698"/>
                </a:lnTo>
                <a:lnTo>
                  <a:pt x="292898" y="24764"/>
                </a:lnTo>
                <a:lnTo>
                  <a:pt x="297014" y="20866"/>
                </a:lnTo>
                <a:lnTo>
                  <a:pt x="297332" y="8763"/>
                </a:lnTo>
                <a:lnTo>
                  <a:pt x="292605" y="3784"/>
                </a:lnTo>
                <a:close/>
              </a:path>
              <a:path w="306070" h="33654">
                <a:moveTo>
                  <a:pt x="288179" y="23230"/>
                </a:moveTo>
                <a:lnTo>
                  <a:pt x="288044" y="23946"/>
                </a:lnTo>
                <a:lnTo>
                  <a:pt x="287945" y="24214"/>
                </a:lnTo>
                <a:lnTo>
                  <a:pt x="286754" y="24698"/>
                </a:lnTo>
                <a:lnTo>
                  <a:pt x="289053" y="24467"/>
                </a:lnTo>
                <a:lnTo>
                  <a:pt x="289600" y="24214"/>
                </a:lnTo>
                <a:lnTo>
                  <a:pt x="289614" y="23433"/>
                </a:lnTo>
                <a:lnTo>
                  <a:pt x="288179" y="23230"/>
                </a:lnTo>
                <a:close/>
              </a:path>
              <a:path w="306070" h="33654">
                <a:moveTo>
                  <a:pt x="289600" y="24214"/>
                </a:moveTo>
                <a:lnTo>
                  <a:pt x="289053" y="24467"/>
                </a:lnTo>
                <a:lnTo>
                  <a:pt x="289597" y="24413"/>
                </a:lnTo>
                <a:lnTo>
                  <a:pt x="289600" y="24214"/>
                </a:lnTo>
                <a:close/>
              </a:path>
              <a:path w="306070" h="33654">
                <a:moveTo>
                  <a:pt x="290897" y="23614"/>
                </a:moveTo>
                <a:lnTo>
                  <a:pt x="289646" y="24193"/>
                </a:lnTo>
                <a:lnTo>
                  <a:pt x="289597" y="24413"/>
                </a:lnTo>
                <a:lnTo>
                  <a:pt x="292163" y="24155"/>
                </a:lnTo>
                <a:lnTo>
                  <a:pt x="292537" y="23698"/>
                </a:lnTo>
                <a:lnTo>
                  <a:pt x="291490" y="23698"/>
                </a:lnTo>
                <a:lnTo>
                  <a:pt x="290897" y="23614"/>
                </a:lnTo>
                <a:close/>
              </a:path>
              <a:path w="306070" h="33654">
                <a:moveTo>
                  <a:pt x="289614" y="23433"/>
                </a:moveTo>
                <a:lnTo>
                  <a:pt x="289600" y="24214"/>
                </a:lnTo>
                <a:lnTo>
                  <a:pt x="290897" y="23614"/>
                </a:lnTo>
                <a:lnTo>
                  <a:pt x="289614" y="23433"/>
                </a:lnTo>
                <a:close/>
              </a:path>
              <a:path w="306070" h="33654">
                <a:moveTo>
                  <a:pt x="276082" y="21324"/>
                </a:moveTo>
                <a:lnTo>
                  <a:pt x="278565" y="23946"/>
                </a:lnTo>
                <a:lnTo>
                  <a:pt x="278458" y="23273"/>
                </a:lnTo>
                <a:lnTo>
                  <a:pt x="276082" y="21324"/>
                </a:lnTo>
                <a:close/>
              </a:path>
              <a:path w="306070" h="33654">
                <a:moveTo>
                  <a:pt x="292651" y="22648"/>
                </a:moveTo>
                <a:lnTo>
                  <a:pt x="292582" y="22834"/>
                </a:lnTo>
                <a:lnTo>
                  <a:pt x="290897" y="23614"/>
                </a:lnTo>
                <a:lnTo>
                  <a:pt x="291490" y="23698"/>
                </a:lnTo>
                <a:lnTo>
                  <a:pt x="292640" y="22834"/>
                </a:lnTo>
                <a:lnTo>
                  <a:pt x="292651" y="22648"/>
                </a:lnTo>
                <a:close/>
              </a:path>
              <a:path w="306070" h="33654">
                <a:moveTo>
                  <a:pt x="292670" y="22812"/>
                </a:moveTo>
                <a:lnTo>
                  <a:pt x="291490" y="23698"/>
                </a:lnTo>
                <a:lnTo>
                  <a:pt x="292537" y="23698"/>
                </a:lnTo>
                <a:lnTo>
                  <a:pt x="292661" y="23545"/>
                </a:lnTo>
                <a:lnTo>
                  <a:pt x="292670" y="22812"/>
                </a:lnTo>
                <a:close/>
              </a:path>
              <a:path w="306070" h="33654">
                <a:moveTo>
                  <a:pt x="290708" y="9819"/>
                </a:moveTo>
                <a:lnTo>
                  <a:pt x="289793" y="14671"/>
                </a:lnTo>
                <a:lnTo>
                  <a:pt x="289699" y="23445"/>
                </a:lnTo>
                <a:lnTo>
                  <a:pt x="290897" y="23614"/>
                </a:lnTo>
                <a:lnTo>
                  <a:pt x="292582" y="22834"/>
                </a:lnTo>
                <a:lnTo>
                  <a:pt x="292472" y="21121"/>
                </a:lnTo>
                <a:lnTo>
                  <a:pt x="291626" y="13868"/>
                </a:lnTo>
                <a:lnTo>
                  <a:pt x="291500" y="13055"/>
                </a:lnTo>
                <a:lnTo>
                  <a:pt x="290708" y="9819"/>
                </a:lnTo>
                <a:close/>
              </a:path>
              <a:path w="306070" h="33654">
                <a:moveTo>
                  <a:pt x="284505" y="4343"/>
                </a:moveTo>
                <a:lnTo>
                  <a:pt x="282349" y="4558"/>
                </a:lnTo>
                <a:lnTo>
                  <a:pt x="278605" y="6286"/>
                </a:lnTo>
                <a:lnTo>
                  <a:pt x="278218" y="6819"/>
                </a:lnTo>
                <a:lnTo>
                  <a:pt x="276560" y="11303"/>
                </a:lnTo>
                <a:lnTo>
                  <a:pt x="278271" y="22103"/>
                </a:lnTo>
                <a:lnTo>
                  <a:pt x="282194" y="23545"/>
                </a:lnTo>
                <a:lnTo>
                  <a:pt x="279438" y="22326"/>
                </a:lnTo>
                <a:lnTo>
                  <a:pt x="282765" y="4902"/>
                </a:lnTo>
                <a:lnTo>
                  <a:pt x="284505" y="4343"/>
                </a:lnTo>
                <a:close/>
              </a:path>
              <a:path w="306070" h="33654">
                <a:moveTo>
                  <a:pt x="284979" y="4296"/>
                </a:moveTo>
                <a:lnTo>
                  <a:pt x="284505" y="4343"/>
                </a:lnTo>
                <a:lnTo>
                  <a:pt x="282765" y="4902"/>
                </a:lnTo>
                <a:lnTo>
                  <a:pt x="279438" y="22326"/>
                </a:lnTo>
                <a:lnTo>
                  <a:pt x="282194" y="23545"/>
                </a:lnTo>
                <a:lnTo>
                  <a:pt x="283718" y="23507"/>
                </a:lnTo>
                <a:lnTo>
                  <a:pt x="287083" y="23075"/>
                </a:lnTo>
                <a:lnTo>
                  <a:pt x="288208" y="23075"/>
                </a:lnTo>
                <a:lnTo>
                  <a:pt x="289747" y="14915"/>
                </a:lnTo>
                <a:lnTo>
                  <a:pt x="289624" y="9918"/>
                </a:lnTo>
                <a:lnTo>
                  <a:pt x="289456" y="7127"/>
                </a:lnTo>
                <a:lnTo>
                  <a:pt x="287845" y="6413"/>
                </a:lnTo>
                <a:lnTo>
                  <a:pt x="287705" y="5905"/>
                </a:lnTo>
                <a:lnTo>
                  <a:pt x="288759" y="5689"/>
                </a:lnTo>
                <a:lnTo>
                  <a:pt x="284979" y="4296"/>
                </a:lnTo>
                <a:close/>
              </a:path>
              <a:path w="306070" h="33654">
                <a:moveTo>
                  <a:pt x="294202" y="21662"/>
                </a:moveTo>
                <a:lnTo>
                  <a:pt x="292670" y="22812"/>
                </a:lnTo>
                <a:lnTo>
                  <a:pt x="292744" y="23445"/>
                </a:lnTo>
                <a:lnTo>
                  <a:pt x="294202" y="21662"/>
                </a:lnTo>
                <a:close/>
              </a:path>
              <a:path w="306070" h="33654">
                <a:moveTo>
                  <a:pt x="289766" y="14815"/>
                </a:moveTo>
                <a:lnTo>
                  <a:pt x="288179" y="23230"/>
                </a:lnTo>
                <a:lnTo>
                  <a:pt x="289614" y="23433"/>
                </a:lnTo>
                <a:lnTo>
                  <a:pt x="289766" y="14815"/>
                </a:lnTo>
                <a:close/>
              </a:path>
              <a:path w="306070" h="33654">
                <a:moveTo>
                  <a:pt x="275587" y="18111"/>
                </a:moveTo>
                <a:lnTo>
                  <a:pt x="275841" y="20637"/>
                </a:lnTo>
                <a:lnTo>
                  <a:pt x="275936" y="21170"/>
                </a:lnTo>
                <a:lnTo>
                  <a:pt x="276082" y="21324"/>
                </a:lnTo>
                <a:lnTo>
                  <a:pt x="278458" y="23273"/>
                </a:lnTo>
                <a:lnTo>
                  <a:pt x="278271" y="22103"/>
                </a:lnTo>
                <a:lnTo>
                  <a:pt x="277253" y="21729"/>
                </a:lnTo>
                <a:lnTo>
                  <a:pt x="275587" y="18111"/>
                </a:lnTo>
                <a:close/>
              </a:path>
              <a:path w="306070" h="33654">
                <a:moveTo>
                  <a:pt x="288208" y="23075"/>
                </a:moveTo>
                <a:lnTo>
                  <a:pt x="287083" y="23075"/>
                </a:lnTo>
                <a:lnTo>
                  <a:pt x="288179" y="23230"/>
                </a:lnTo>
                <a:lnTo>
                  <a:pt x="288208" y="23075"/>
                </a:lnTo>
                <a:close/>
              </a:path>
              <a:path w="306070" h="33654">
                <a:moveTo>
                  <a:pt x="295772" y="14178"/>
                </a:moveTo>
                <a:lnTo>
                  <a:pt x="292769" y="22326"/>
                </a:lnTo>
                <a:lnTo>
                  <a:pt x="292670" y="22812"/>
                </a:lnTo>
                <a:lnTo>
                  <a:pt x="294202" y="21662"/>
                </a:lnTo>
                <a:lnTo>
                  <a:pt x="295678" y="19856"/>
                </a:lnTo>
                <a:lnTo>
                  <a:pt x="296055" y="17215"/>
                </a:lnTo>
                <a:lnTo>
                  <a:pt x="295772" y="14178"/>
                </a:lnTo>
                <a:close/>
              </a:path>
              <a:path w="306070" h="33654">
                <a:moveTo>
                  <a:pt x="291170" y="7369"/>
                </a:moveTo>
                <a:lnTo>
                  <a:pt x="290908" y="8763"/>
                </a:lnTo>
                <a:lnTo>
                  <a:pt x="290792" y="10160"/>
                </a:lnTo>
                <a:lnTo>
                  <a:pt x="291500" y="13055"/>
                </a:lnTo>
                <a:lnTo>
                  <a:pt x="291626" y="13868"/>
                </a:lnTo>
                <a:lnTo>
                  <a:pt x="292651" y="22648"/>
                </a:lnTo>
                <a:lnTo>
                  <a:pt x="295699" y="14376"/>
                </a:lnTo>
                <a:lnTo>
                  <a:pt x="295642" y="12863"/>
                </a:lnTo>
                <a:lnTo>
                  <a:pt x="295539" y="11823"/>
                </a:lnTo>
                <a:lnTo>
                  <a:pt x="295440" y="11303"/>
                </a:lnTo>
                <a:lnTo>
                  <a:pt x="293860" y="7879"/>
                </a:lnTo>
                <a:lnTo>
                  <a:pt x="293750" y="7734"/>
                </a:lnTo>
                <a:lnTo>
                  <a:pt x="291170" y="7369"/>
                </a:lnTo>
                <a:close/>
              </a:path>
              <a:path w="306070" h="33654">
                <a:moveTo>
                  <a:pt x="276552" y="11325"/>
                </a:moveTo>
                <a:lnTo>
                  <a:pt x="275325" y="14671"/>
                </a:lnTo>
                <a:lnTo>
                  <a:pt x="275266" y="14915"/>
                </a:lnTo>
                <a:lnTo>
                  <a:pt x="275587" y="18111"/>
                </a:lnTo>
                <a:lnTo>
                  <a:pt x="277253" y="21729"/>
                </a:lnTo>
                <a:lnTo>
                  <a:pt x="278271" y="22103"/>
                </a:lnTo>
                <a:lnTo>
                  <a:pt x="276552" y="11325"/>
                </a:lnTo>
                <a:close/>
              </a:path>
              <a:path w="306070" h="33654">
                <a:moveTo>
                  <a:pt x="295678" y="19856"/>
                </a:moveTo>
                <a:lnTo>
                  <a:pt x="294202" y="21662"/>
                </a:lnTo>
                <a:lnTo>
                  <a:pt x="295567" y="20637"/>
                </a:lnTo>
                <a:lnTo>
                  <a:pt x="295678" y="19856"/>
                </a:lnTo>
                <a:close/>
              </a:path>
              <a:path w="306070" h="33654">
                <a:moveTo>
                  <a:pt x="275889" y="21121"/>
                </a:moveTo>
                <a:lnTo>
                  <a:pt x="276082" y="21324"/>
                </a:lnTo>
                <a:lnTo>
                  <a:pt x="275889" y="21121"/>
                </a:lnTo>
                <a:close/>
              </a:path>
              <a:path w="306070" h="33654">
                <a:moveTo>
                  <a:pt x="275175" y="17215"/>
                </a:moveTo>
                <a:lnTo>
                  <a:pt x="275094" y="20281"/>
                </a:lnTo>
                <a:lnTo>
                  <a:pt x="275889" y="21121"/>
                </a:lnTo>
                <a:lnTo>
                  <a:pt x="275587" y="18111"/>
                </a:lnTo>
                <a:lnTo>
                  <a:pt x="275175" y="17215"/>
                </a:lnTo>
                <a:close/>
              </a:path>
              <a:path w="306070" h="33654">
                <a:moveTo>
                  <a:pt x="296066" y="17135"/>
                </a:moveTo>
                <a:lnTo>
                  <a:pt x="295678" y="19856"/>
                </a:lnTo>
                <a:lnTo>
                  <a:pt x="296265" y="19138"/>
                </a:lnTo>
                <a:lnTo>
                  <a:pt x="296066" y="17135"/>
                </a:lnTo>
                <a:close/>
              </a:path>
              <a:path w="306070" h="33654">
                <a:moveTo>
                  <a:pt x="275259" y="14849"/>
                </a:moveTo>
                <a:lnTo>
                  <a:pt x="275175" y="17215"/>
                </a:lnTo>
                <a:lnTo>
                  <a:pt x="275587" y="18111"/>
                </a:lnTo>
                <a:lnTo>
                  <a:pt x="275259" y="14849"/>
                </a:lnTo>
                <a:close/>
              </a:path>
              <a:path w="306070" h="33654">
                <a:moveTo>
                  <a:pt x="275235" y="14915"/>
                </a:moveTo>
                <a:lnTo>
                  <a:pt x="274757" y="16217"/>
                </a:lnTo>
                <a:lnTo>
                  <a:pt x="274843" y="16496"/>
                </a:lnTo>
                <a:lnTo>
                  <a:pt x="275175" y="17215"/>
                </a:lnTo>
                <a:lnTo>
                  <a:pt x="275235" y="14915"/>
                </a:lnTo>
                <a:close/>
              </a:path>
              <a:path w="306070" h="33654">
                <a:moveTo>
                  <a:pt x="295343" y="9852"/>
                </a:moveTo>
                <a:lnTo>
                  <a:pt x="295500" y="11431"/>
                </a:lnTo>
                <a:lnTo>
                  <a:pt x="296161" y="12863"/>
                </a:lnTo>
                <a:lnTo>
                  <a:pt x="296099" y="13293"/>
                </a:lnTo>
                <a:lnTo>
                  <a:pt x="295971" y="13639"/>
                </a:lnTo>
                <a:lnTo>
                  <a:pt x="295846" y="14915"/>
                </a:lnTo>
                <a:lnTo>
                  <a:pt x="296066" y="17135"/>
                </a:lnTo>
                <a:lnTo>
                  <a:pt x="296824" y="11823"/>
                </a:lnTo>
                <a:lnTo>
                  <a:pt x="295343" y="9852"/>
                </a:lnTo>
                <a:close/>
              </a:path>
              <a:path w="306070" h="33654">
                <a:moveTo>
                  <a:pt x="9903" y="9261"/>
                </a:moveTo>
                <a:lnTo>
                  <a:pt x="5854" y="10160"/>
                </a:lnTo>
                <a:lnTo>
                  <a:pt x="1993" y="16217"/>
                </a:lnTo>
                <a:lnTo>
                  <a:pt x="2055" y="16496"/>
                </a:lnTo>
                <a:lnTo>
                  <a:pt x="3416" y="14376"/>
                </a:lnTo>
                <a:lnTo>
                  <a:pt x="6172" y="11303"/>
                </a:lnTo>
                <a:lnTo>
                  <a:pt x="9685" y="9497"/>
                </a:lnTo>
                <a:lnTo>
                  <a:pt x="9903" y="9261"/>
                </a:lnTo>
                <a:close/>
              </a:path>
              <a:path w="306070" h="33654">
                <a:moveTo>
                  <a:pt x="279668" y="4823"/>
                </a:moveTo>
                <a:lnTo>
                  <a:pt x="278879" y="4902"/>
                </a:lnTo>
                <a:lnTo>
                  <a:pt x="275386" y="9160"/>
                </a:lnTo>
                <a:lnTo>
                  <a:pt x="275259" y="14849"/>
                </a:lnTo>
                <a:lnTo>
                  <a:pt x="276548" y="11303"/>
                </a:lnTo>
                <a:lnTo>
                  <a:pt x="276273" y="9497"/>
                </a:lnTo>
                <a:lnTo>
                  <a:pt x="278190" y="6858"/>
                </a:lnTo>
                <a:lnTo>
                  <a:pt x="278358" y="6400"/>
                </a:lnTo>
                <a:lnTo>
                  <a:pt x="278605" y="6286"/>
                </a:lnTo>
                <a:lnTo>
                  <a:pt x="279668" y="4823"/>
                </a:lnTo>
                <a:close/>
              </a:path>
              <a:path w="306070" h="33654">
                <a:moveTo>
                  <a:pt x="289456" y="7127"/>
                </a:moveTo>
                <a:lnTo>
                  <a:pt x="289707" y="11303"/>
                </a:lnTo>
                <a:lnTo>
                  <a:pt x="289766" y="14815"/>
                </a:lnTo>
                <a:lnTo>
                  <a:pt x="290644" y="10160"/>
                </a:lnTo>
                <a:lnTo>
                  <a:pt x="290547" y="9160"/>
                </a:lnTo>
                <a:lnTo>
                  <a:pt x="290071" y="7214"/>
                </a:lnTo>
                <a:lnTo>
                  <a:pt x="289456" y="7127"/>
                </a:lnTo>
                <a:close/>
              </a:path>
              <a:path w="306070" h="33654">
                <a:moveTo>
                  <a:pt x="275386" y="9160"/>
                </a:moveTo>
                <a:lnTo>
                  <a:pt x="274845" y="9819"/>
                </a:lnTo>
                <a:lnTo>
                  <a:pt x="274788" y="10160"/>
                </a:lnTo>
                <a:lnTo>
                  <a:pt x="275241" y="14671"/>
                </a:lnTo>
                <a:lnTo>
                  <a:pt x="275386" y="9160"/>
                </a:lnTo>
                <a:close/>
              </a:path>
              <a:path w="306070" h="33654">
                <a:moveTo>
                  <a:pt x="295500" y="11431"/>
                </a:moveTo>
                <a:lnTo>
                  <a:pt x="295772" y="14178"/>
                </a:lnTo>
                <a:lnTo>
                  <a:pt x="296099" y="13293"/>
                </a:lnTo>
                <a:lnTo>
                  <a:pt x="296161" y="12863"/>
                </a:lnTo>
                <a:lnTo>
                  <a:pt x="295500" y="11431"/>
                </a:lnTo>
                <a:close/>
              </a:path>
              <a:path w="306070" h="33654">
                <a:moveTo>
                  <a:pt x="293860" y="7879"/>
                </a:moveTo>
                <a:lnTo>
                  <a:pt x="295500" y="11431"/>
                </a:lnTo>
                <a:lnTo>
                  <a:pt x="295373" y="10160"/>
                </a:lnTo>
                <a:lnTo>
                  <a:pt x="295318" y="9819"/>
                </a:lnTo>
                <a:lnTo>
                  <a:pt x="293860" y="7879"/>
                </a:lnTo>
                <a:close/>
              </a:path>
              <a:path w="306070" h="33654">
                <a:moveTo>
                  <a:pt x="278190" y="6858"/>
                </a:moveTo>
                <a:lnTo>
                  <a:pt x="276445" y="9261"/>
                </a:lnTo>
                <a:lnTo>
                  <a:pt x="276366" y="10160"/>
                </a:lnTo>
                <a:lnTo>
                  <a:pt x="276552" y="11325"/>
                </a:lnTo>
                <a:lnTo>
                  <a:pt x="278190" y="6858"/>
                </a:lnTo>
                <a:close/>
              </a:path>
              <a:path w="306070" h="33654">
                <a:moveTo>
                  <a:pt x="290131" y="3784"/>
                </a:moveTo>
                <a:lnTo>
                  <a:pt x="288975" y="3899"/>
                </a:lnTo>
                <a:lnTo>
                  <a:pt x="289317" y="4810"/>
                </a:lnTo>
                <a:lnTo>
                  <a:pt x="289428" y="5346"/>
                </a:lnTo>
                <a:lnTo>
                  <a:pt x="289678" y="5689"/>
                </a:lnTo>
                <a:lnTo>
                  <a:pt x="289790" y="6069"/>
                </a:lnTo>
                <a:lnTo>
                  <a:pt x="293687" y="7505"/>
                </a:lnTo>
                <a:lnTo>
                  <a:pt x="293860" y="7879"/>
                </a:lnTo>
                <a:lnTo>
                  <a:pt x="295343" y="9852"/>
                </a:lnTo>
                <a:lnTo>
                  <a:pt x="295139" y="7879"/>
                </a:lnTo>
                <a:lnTo>
                  <a:pt x="290131" y="3784"/>
                </a:lnTo>
                <a:close/>
              </a:path>
              <a:path w="306070" h="33654">
                <a:moveTo>
                  <a:pt x="290071" y="7214"/>
                </a:moveTo>
                <a:lnTo>
                  <a:pt x="290708" y="9819"/>
                </a:lnTo>
                <a:lnTo>
                  <a:pt x="291170" y="7369"/>
                </a:lnTo>
                <a:lnTo>
                  <a:pt x="290071" y="7214"/>
                </a:lnTo>
                <a:close/>
              </a:path>
              <a:path w="306070" h="33654">
                <a:moveTo>
                  <a:pt x="11787" y="8842"/>
                </a:moveTo>
                <a:lnTo>
                  <a:pt x="9903" y="9261"/>
                </a:lnTo>
                <a:lnTo>
                  <a:pt x="9685" y="9497"/>
                </a:lnTo>
                <a:lnTo>
                  <a:pt x="10299" y="9182"/>
                </a:lnTo>
                <a:lnTo>
                  <a:pt x="11787" y="8842"/>
                </a:lnTo>
                <a:close/>
              </a:path>
              <a:path w="306070" h="33654">
                <a:moveTo>
                  <a:pt x="13310" y="8504"/>
                </a:moveTo>
                <a:lnTo>
                  <a:pt x="10490" y="8623"/>
                </a:lnTo>
                <a:lnTo>
                  <a:pt x="9903" y="9261"/>
                </a:lnTo>
                <a:lnTo>
                  <a:pt x="13310" y="8504"/>
                </a:lnTo>
                <a:close/>
              </a:path>
              <a:path w="306070" h="33654">
                <a:moveTo>
                  <a:pt x="280454" y="3403"/>
                </a:moveTo>
                <a:lnTo>
                  <a:pt x="275492" y="8102"/>
                </a:lnTo>
                <a:lnTo>
                  <a:pt x="275386" y="9160"/>
                </a:lnTo>
                <a:lnTo>
                  <a:pt x="278879" y="4902"/>
                </a:lnTo>
                <a:lnTo>
                  <a:pt x="279678" y="4810"/>
                </a:lnTo>
                <a:lnTo>
                  <a:pt x="280695" y="3410"/>
                </a:lnTo>
                <a:lnTo>
                  <a:pt x="280454" y="3403"/>
                </a:lnTo>
                <a:close/>
              </a:path>
              <a:path w="306070" h="33654">
                <a:moveTo>
                  <a:pt x="14592" y="8450"/>
                </a:moveTo>
                <a:lnTo>
                  <a:pt x="13310" y="8504"/>
                </a:lnTo>
                <a:lnTo>
                  <a:pt x="12055" y="8783"/>
                </a:lnTo>
                <a:lnTo>
                  <a:pt x="13500" y="8534"/>
                </a:lnTo>
                <a:lnTo>
                  <a:pt x="14592" y="8450"/>
                </a:lnTo>
                <a:close/>
              </a:path>
              <a:path w="306070" h="33654">
                <a:moveTo>
                  <a:pt x="19505" y="8339"/>
                </a:moveTo>
                <a:lnTo>
                  <a:pt x="19853" y="8561"/>
                </a:lnTo>
                <a:lnTo>
                  <a:pt x="23287" y="8471"/>
                </a:lnTo>
                <a:lnTo>
                  <a:pt x="22275" y="8432"/>
                </a:lnTo>
                <a:lnTo>
                  <a:pt x="19505" y="8339"/>
                </a:lnTo>
                <a:close/>
              </a:path>
              <a:path w="306070" h="33654">
                <a:moveTo>
                  <a:pt x="18097" y="7442"/>
                </a:moveTo>
                <a:lnTo>
                  <a:pt x="13310" y="8504"/>
                </a:lnTo>
                <a:lnTo>
                  <a:pt x="14592" y="8450"/>
                </a:lnTo>
                <a:lnTo>
                  <a:pt x="15328" y="8394"/>
                </a:lnTo>
                <a:lnTo>
                  <a:pt x="16309" y="8378"/>
                </a:lnTo>
                <a:lnTo>
                  <a:pt x="19257" y="8255"/>
                </a:lnTo>
                <a:lnTo>
                  <a:pt x="19133" y="8102"/>
                </a:lnTo>
                <a:lnTo>
                  <a:pt x="18097" y="7442"/>
                </a:lnTo>
                <a:close/>
              </a:path>
              <a:path w="306070" h="33654">
                <a:moveTo>
                  <a:pt x="24789" y="8432"/>
                </a:moveTo>
                <a:lnTo>
                  <a:pt x="23245" y="8432"/>
                </a:lnTo>
                <a:lnTo>
                  <a:pt x="24789" y="8432"/>
                </a:lnTo>
                <a:close/>
              </a:path>
              <a:path w="306070" h="33654">
                <a:moveTo>
                  <a:pt x="16309" y="8378"/>
                </a:moveTo>
                <a:lnTo>
                  <a:pt x="15328" y="8394"/>
                </a:lnTo>
                <a:lnTo>
                  <a:pt x="14592" y="8450"/>
                </a:lnTo>
                <a:lnTo>
                  <a:pt x="16309" y="8378"/>
                </a:lnTo>
                <a:close/>
              </a:path>
              <a:path w="306070" h="33654">
                <a:moveTo>
                  <a:pt x="22885" y="8102"/>
                </a:moveTo>
                <a:lnTo>
                  <a:pt x="19365" y="8250"/>
                </a:lnTo>
                <a:lnTo>
                  <a:pt x="19505" y="8339"/>
                </a:lnTo>
                <a:lnTo>
                  <a:pt x="22275" y="8432"/>
                </a:lnTo>
                <a:lnTo>
                  <a:pt x="23245" y="8432"/>
                </a:lnTo>
                <a:lnTo>
                  <a:pt x="22885" y="8102"/>
                </a:lnTo>
                <a:close/>
              </a:path>
              <a:path w="306070" h="33654">
                <a:moveTo>
                  <a:pt x="31610" y="8255"/>
                </a:moveTo>
                <a:lnTo>
                  <a:pt x="25120" y="8432"/>
                </a:lnTo>
                <a:lnTo>
                  <a:pt x="31797" y="8432"/>
                </a:lnTo>
                <a:lnTo>
                  <a:pt x="31610" y="8255"/>
                </a:lnTo>
                <a:close/>
              </a:path>
              <a:path w="306070" h="33654">
                <a:moveTo>
                  <a:pt x="41795" y="6527"/>
                </a:moveTo>
                <a:lnTo>
                  <a:pt x="37185" y="6794"/>
                </a:lnTo>
                <a:lnTo>
                  <a:pt x="32740" y="7289"/>
                </a:lnTo>
                <a:lnTo>
                  <a:pt x="28486" y="7988"/>
                </a:lnTo>
                <a:lnTo>
                  <a:pt x="25201" y="8422"/>
                </a:lnTo>
                <a:lnTo>
                  <a:pt x="31610" y="8255"/>
                </a:lnTo>
                <a:lnTo>
                  <a:pt x="275410" y="8255"/>
                </a:lnTo>
                <a:lnTo>
                  <a:pt x="275492" y="8102"/>
                </a:lnTo>
                <a:lnTo>
                  <a:pt x="277074" y="6604"/>
                </a:lnTo>
                <a:lnTo>
                  <a:pt x="45542" y="6604"/>
                </a:lnTo>
                <a:lnTo>
                  <a:pt x="41795" y="6527"/>
                </a:lnTo>
                <a:close/>
              </a:path>
              <a:path w="306070" h="33654">
                <a:moveTo>
                  <a:pt x="19365" y="8250"/>
                </a:moveTo>
                <a:lnTo>
                  <a:pt x="16309" y="8378"/>
                </a:lnTo>
                <a:lnTo>
                  <a:pt x="19253" y="8331"/>
                </a:lnTo>
                <a:lnTo>
                  <a:pt x="19492" y="8331"/>
                </a:lnTo>
                <a:close/>
              </a:path>
              <a:path w="306070" h="33654">
                <a:moveTo>
                  <a:pt x="19492" y="8331"/>
                </a:moveTo>
                <a:lnTo>
                  <a:pt x="19253" y="8331"/>
                </a:lnTo>
                <a:lnTo>
                  <a:pt x="19505" y="8339"/>
                </a:lnTo>
                <a:close/>
              </a:path>
              <a:path w="306070" h="33654">
                <a:moveTo>
                  <a:pt x="289790" y="6069"/>
                </a:moveTo>
                <a:lnTo>
                  <a:pt x="291217" y="6794"/>
                </a:lnTo>
                <a:lnTo>
                  <a:pt x="291170" y="7369"/>
                </a:lnTo>
                <a:lnTo>
                  <a:pt x="293750" y="7734"/>
                </a:lnTo>
                <a:lnTo>
                  <a:pt x="293860" y="7879"/>
                </a:lnTo>
                <a:lnTo>
                  <a:pt x="293687" y="7505"/>
                </a:lnTo>
                <a:lnTo>
                  <a:pt x="289790" y="6069"/>
                </a:lnTo>
                <a:close/>
              </a:path>
              <a:path w="306070" h="33654">
                <a:moveTo>
                  <a:pt x="289813" y="6163"/>
                </a:moveTo>
                <a:lnTo>
                  <a:pt x="290071" y="7214"/>
                </a:lnTo>
                <a:lnTo>
                  <a:pt x="291170" y="7369"/>
                </a:lnTo>
                <a:lnTo>
                  <a:pt x="291217" y="6794"/>
                </a:lnTo>
                <a:lnTo>
                  <a:pt x="289813" y="6163"/>
                </a:lnTo>
                <a:close/>
              </a:path>
              <a:path w="306070" h="33654">
                <a:moveTo>
                  <a:pt x="289386" y="5971"/>
                </a:moveTo>
                <a:lnTo>
                  <a:pt x="289456" y="7127"/>
                </a:lnTo>
                <a:lnTo>
                  <a:pt x="290071" y="7214"/>
                </a:lnTo>
                <a:lnTo>
                  <a:pt x="289813" y="6163"/>
                </a:lnTo>
                <a:lnTo>
                  <a:pt x="289386" y="5971"/>
                </a:lnTo>
                <a:close/>
              </a:path>
              <a:path w="306070" h="33654">
                <a:moveTo>
                  <a:pt x="288759" y="5689"/>
                </a:moveTo>
                <a:lnTo>
                  <a:pt x="287705" y="5905"/>
                </a:lnTo>
                <a:lnTo>
                  <a:pt x="287845" y="6413"/>
                </a:lnTo>
                <a:lnTo>
                  <a:pt x="289344" y="7112"/>
                </a:lnTo>
                <a:lnTo>
                  <a:pt x="289386" y="5971"/>
                </a:lnTo>
                <a:lnTo>
                  <a:pt x="288759" y="5689"/>
                </a:lnTo>
                <a:close/>
              </a:path>
              <a:path w="306070" h="33654">
                <a:moveTo>
                  <a:pt x="278605" y="6286"/>
                </a:moveTo>
                <a:lnTo>
                  <a:pt x="278358" y="6400"/>
                </a:lnTo>
                <a:lnTo>
                  <a:pt x="278190" y="6858"/>
                </a:lnTo>
                <a:lnTo>
                  <a:pt x="278605" y="6286"/>
                </a:lnTo>
                <a:close/>
              </a:path>
              <a:path w="306070" h="33654">
                <a:moveTo>
                  <a:pt x="194729" y="254"/>
                </a:moveTo>
                <a:lnTo>
                  <a:pt x="148520" y="2033"/>
                </a:lnTo>
                <a:lnTo>
                  <a:pt x="120958" y="3955"/>
                </a:lnTo>
                <a:lnTo>
                  <a:pt x="113139" y="4558"/>
                </a:lnTo>
                <a:lnTo>
                  <a:pt x="103606" y="5156"/>
                </a:lnTo>
                <a:lnTo>
                  <a:pt x="97231" y="5257"/>
                </a:lnTo>
                <a:lnTo>
                  <a:pt x="82169" y="5346"/>
                </a:lnTo>
                <a:lnTo>
                  <a:pt x="50457" y="6515"/>
                </a:lnTo>
                <a:lnTo>
                  <a:pt x="45542" y="6604"/>
                </a:lnTo>
                <a:lnTo>
                  <a:pt x="277074" y="6604"/>
                </a:lnTo>
                <a:lnTo>
                  <a:pt x="280454" y="3403"/>
                </a:lnTo>
                <a:lnTo>
                  <a:pt x="280699" y="3403"/>
                </a:lnTo>
                <a:lnTo>
                  <a:pt x="281419" y="2413"/>
                </a:lnTo>
                <a:lnTo>
                  <a:pt x="283091" y="2146"/>
                </a:lnTo>
                <a:lnTo>
                  <a:pt x="281724" y="2146"/>
                </a:lnTo>
                <a:lnTo>
                  <a:pt x="278409" y="1816"/>
                </a:lnTo>
                <a:lnTo>
                  <a:pt x="274459" y="1282"/>
                </a:lnTo>
                <a:lnTo>
                  <a:pt x="273967" y="1244"/>
                </a:lnTo>
                <a:lnTo>
                  <a:pt x="245186" y="1244"/>
                </a:lnTo>
                <a:lnTo>
                  <a:pt x="234600" y="1039"/>
                </a:lnTo>
                <a:lnTo>
                  <a:pt x="209365" y="344"/>
                </a:lnTo>
                <a:lnTo>
                  <a:pt x="194729" y="254"/>
                </a:lnTo>
                <a:close/>
              </a:path>
              <a:path w="306070" h="33654">
                <a:moveTo>
                  <a:pt x="282351" y="4557"/>
                </a:moveTo>
                <a:lnTo>
                  <a:pt x="279668" y="4823"/>
                </a:lnTo>
                <a:lnTo>
                  <a:pt x="278605" y="6286"/>
                </a:lnTo>
                <a:lnTo>
                  <a:pt x="282351" y="4557"/>
                </a:lnTo>
                <a:close/>
              </a:path>
              <a:path w="306070" h="33654">
                <a:moveTo>
                  <a:pt x="289383" y="5919"/>
                </a:moveTo>
                <a:lnTo>
                  <a:pt x="289813" y="6163"/>
                </a:lnTo>
                <a:lnTo>
                  <a:pt x="289383" y="5919"/>
                </a:lnTo>
                <a:close/>
              </a:path>
              <a:path w="306070" h="33654">
                <a:moveTo>
                  <a:pt x="289342" y="5228"/>
                </a:moveTo>
                <a:lnTo>
                  <a:pt x="289383" y="5919"/>
                </a:lnTo>
                <a:lnTo>
                  <a:pt x="289790" y="6069"/>
                </a:lnTo>
                <a:lnTo>
                  <a:pt x="289678" y="5689"/>
                </a:lnTo>
                <a:lnTo>
                  <a:pt x="289342" y="5228"/>
                </a:lnTo>
                <a:close/>
              </a:path>
              <a:path w="306070" h="33654">
                <a:moveTo>
                  <a:pt x="288759" y="5689"/>
                </a:moveTo>
                <a:lnTo>
                  <a:pt x="289386" y="5971"/>
                </a:lnTo>
                <a:lnTo>
                  <a:pt x="288759" y="5689"/>
                </a:lnTo>
                <a:close/>
              </a:path>
              <a:path w="306070" h="33654">
                <a:moveTo>
                  <a:pt x="288412" y="3955"/>
                </a:moveTo>
                <a:lnTo>
                  <a:pt x="284979" y="4296"/>
                </a:lnTo>
                <a:lnTo>
                  <a:pt x="289383" y="5919"/>
                </a:lnTo>
                <a:lnTo>
                  <a:pt x="289289" y="5156"/>
                </a:lnTo>
                <a:lnTo>
                  <a:pt x="288412" y="3955"/>
                </a:lnTo>
                <a:close/>
              </a:path>
              <a:path w="306070" h="33654">
                <a:moveTo>
                  <a:pt x="288975" y="3899"/>
                </a:moveTo>
                <a:lnTo>
                  <a:pt x="288437" y="3952"/>
                </a:lnTo>
                <a:lnTo>
                  <a:pt x="289342" y="5228"/>
                </a:lnTo>
                <a:lnTo>
                  <a:pt x="289222" y="4557"/>
                </a:lnTo>
                <a:lnTo>
                  <a:pt x="288975" y="3899"/>
                </a:lnTo>
                <a:close/>
              </a:path>
              <a:path w="306070" h="33654">
                <a:moveTo>
                  <a:pt x="280695" y="3410"/>
                </a:moveTo>
                <a:lnTo>
                  <a:pt x="279668" y="4823"/>
                </a:lnTo>
                <a:lnTo>
                  <a:pt x="282351" y="4557"/>
                </a:lnTo>
                <a:lnTo>
                  <a:pt x="283832" y="3873"/>
                </a:lnTo>
                <a:lnTo>
                  <a:pt x="285804" y="3873"/>
                </a:lnTo>
                <a:lnTo>
                  <a:pt x="286499" y="3568"/>
                </a:lnTo>
                <a:lnTo>
                  <a:pt x="280695" y="3410"/>
                </a:lnTo>
                <a:close/>
              </a:path>
              <a:path w="306070" h="33654">
                <a:moveTo>
                  <a:pt x="283832" y="3873"/>
                </a:moveTo>
                <a:lnTo>
                  <a:pt x="282351" y="4557"/>
                </a:lnTo>
                <a:lnTo>
                  <a:pt x="284505" y="4343"/>
                </a:lnTo>
                <a:lnTo>
                  <a:pt x="284802" y="4231"/>
                </a:lnTo>
                <a:lnTo>
                  <a:pt x="283832" y="3873"/>
                </a:lnTo>
                <a:close/>
              </a:path>
              <a:path w="306070" h="33654">
                <a:moveTo>
                  <a:pt x="284802" y="4231"/>
                </a:moveTo>
                <a:lnTo>
                  <a:pt x="284505" y="4343"/>
                </a:lnTo>
                <a:lnTo>
                  <a:pt x="284979" y="4296"/>
                </a:lnTo>
                <a:lnTo>
                  <a:pt x="284802" y="4231"/>
                </a:lnTo>
                <a:close/>
              </a:path>
              <a:path w="306070" h="33654">
                <a:moveTo>
                  <a:pt x="286499" y="3568"/>
                </a:moveTo>
                <a:lnTo>
                  <a:pt x="286029" y="3797"/>
                </a:lnTo>
                <a:lnTo>
                  <a:pt x="284802" y="4231"/>
                </a:lnTo>
                <a:lnTo>
                  <a:pt x="284979" y="4296"/>
                </a:lnTo>
                <a:lnTo>
                  <a:pt x="288412" y="3955"/>
                </a:lnTo>
                <a:lnTo>
                  <a:pt x="288163" y="3614"/>
                </a:lnTo>
                <a:lnTo>
                  <a:pt x="286499" y="3568"/>
                </a:lnTo>
                <a:close/>
              </a:path>
              <a:path w="306070" h="33654">
                <a:moveTo>
                  <a:pt x="285804" y="3873"/>
                </a:moveTo>
                <a:lnTo>
                  <a:pt x="283832" y="3873"/>
                </a:lnTo>
                <a:lnTo>
                  <a:pt x="284802" y="4231"/>
                </a:lnTo>
                <a:lnTo>
                  <a:pt x="285804" y="3873"/>
                </a:lnTo>
                <a:close/>
              </a:path>
              <a:path w="306070" h="33654">
                <a:moveTo>
                  <a:pt x="288163" y="3614"/>
                </a:moveTo>
                <a:lnTo>
                  <a:pt x="288412" y="3955"/>
                </a:lnTo>
                <a:lnTo>
                  <a:pt x="288975" y="3899"/>
                </a:lnTo>
                <a:lnTo>
                  <a:pt x="288875" y="3633"/>
                </a:lnTo>
                <a:lnTo>
                  <a:pt x="288163" y="3614"/>
                </a:lnTo>
                <a:close/>
              </a:path>
              <a:path w="306070" h="33654">
                <a:moveTo>
                  <a:pt x="288875" y="3633"/>
                </a:moveTo>
                <a:lnTo>
                  <a:pt x="288975" y="3899"/>
                </a:lnTo>
                <a:lnTo>
                  <a:pt x="290131" y="3784"/>
                </a:lnTo>
                <a:lnTo>
                  <a:pt x="292605" y="3784"/>
                </a:lnTo>
                <a:lnTo>
                  <a:pt x="288875" y="3633"/>
                </a:lnTo>
                <a:close/>
              </a:path>
              <a:path w="306070" h="33654">
                <a:moveTo>
                  <a:pt x="288765" y="3339"/>
                </a:moveTo>
                <a:lnTo>
                  <a:pt x="287963" y="3339"/>
                </a:lnTo>
                <a:lnTo>
                  <a:pt x="288163" y="3614"/>
                </a:lnTo>
                <a:lnTo>
                  <a:pt x="288875" y="3633"/>
                </a:lnTo>
                <a:lnTo>
                  <a:pt x="288765" y="3339"/>
                </a:lnTo>
                <a:close/>
              </a:path>
              <a:path w="306070" h="33654">
                <a:moveTo>
                  <a:pt x="287963" y="3339"/>
                </a:moveTo>
                <a:lnTo>
                  <a:pt x="286499" y="3568"/>
                </a:lnTo>
                <a:lnTo>
                  <a:pt x="288163" y="3614"/>
                </a:lnTo>
                <a:lnTo>
                  <a:pt x="287963" y="3339"/>
                </a:lnTo>
                <a:close/>
              </a:path>
              <a:path w="306070" h="33654">
                <a:moveTo>
                  <a:pt x="286702" y="1587"/>
                </a:moveTo>
                <a:lnTo>
                  <a:pt x="286398" y="1618"/>
                </a:lnTo>
                <a:lnTo>
                  <a:pt x="281419" y="2413"/>
                </a:lnTo>
                <a:lnTo>
                  <a:pt x="280695" y="3410"/>
                </a:lnTo>
                <a:lnTo>
                  <a:pt x="286499" y="3568"/>
                </a:lnTo>
                <a:lnTo>
                  <a:pt x="287963" y="3339"/>
                </a:lnTo>
                <a:lnTo>
                  <a:pt x="288765" y="3339"/>
                </a:lnTo>
                <a:lnTo>
                  <a:pt x="288230" y="1914"/>
                </a:lnTo>
                <a:lnTo>
                  <a:pt x="286702" y="1587"/>
                </a:lnTo>
                <a:close/>
              </a:path>
              <a:path w="306070" h="33654">
                <a:moveTo>
                  <a:pt x="286398" y="1618"/>
                </a:moveTo>
                <a:lnTo>
                  <a:pt x="284721" y="1790"/>
                </a:lnTo>
                <a:lnTo>
                  <a:pt x="283235" y="2006"/>
                </a:lnTo>
                <a:lnTo>
                  <a:pt x="281724" y="2146"/>
                </a:lnTo>
                <a:lnTo>
                  <a:pt x="283091" y="2146"/>
                </a:lnTo>
                <a:lnTo>
                  <a:pt x="286398" y="1618"/>
                </a:lnTo>
                <a:close/>
              </a:path>
              <a:path w="306070" h="33654">
                <a:moveTo>
                  <a:pt x="296545" y="0"/>
                </a:moveTo>
                <a:lnTo>
                  <a:pt x="286398" y="1618"/>
                </a:lnTo>
                <a:lnTo>
                  <a:pt x="286702" y="1587"/>
                </a:lnTo>
                <a:lnTo>
                  <a:pt x="298734" y="1587"/>
                </a:lnTo>
                <a:lnTo>
                  <a:pt x="296545" y="0"/>
                </a:lnTo>
                <a:close/>
              </a:path>
              <a:path w="306070" h="33654">
                <a:moveTo>
                  <a:pt x="270027" y="939"/>
                </a:moveTo>
                <a:lnTo>
                  <a:pt x="245186" y="1244"/>
                </a:lnTo>
                <a:lnTo>
                  <a:pt x="273967" y="1244"/>
                </a:lnTo>
                <a:lnTo>
                  <a:pt x="270027" y="939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161372" y="3463289"/>
            <a:ext cx="300990" cy="30480"/>
          </a:xfrm>
          <a:custGeom>
            <a:avLst/>
            <a:gdLst/>
            <a:ahLst/>
            <a:cxnLst/>
            <a:rect l="l" t="t" r="r" b="b"/>
            <a:pathLst>
              <a:path w="300989" h="30479">
                <a:moveTo>
                  <a:pt x="293903" y="0"/>
                </a:moveTo>
                <a:lnTo>
                  <a:pt x="6794" y="0"/>
                </a:lnTo>
                <a:lnTo>
                  <a:pt x="0" y="6794"/>
                </a:lnTo>
                <a:lnTo>
                  <a:pt x="0" y="23558"/>
                </a:lnTo>
                <a:lnTo>
                  <a:pt x="6794" y="30352"/>
                </a:lnTo>
                <a:lnTo>
                  <a:pt x="293903" y="30352"/>
                </a:lnTo>
                <a:lnTo>
                  <a:pt x="300697" y="23558"/>
                </a:lnTo>
                <a:lnTo>
                  <a:pt x="300697" y="6794"/>
                </a:lnTo>
                <a:lnTo>
                  <a:pt x="293903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197121" y="3450437"/>
            <a:ext cx="314960" cy="0"/>
          </a:xfrm>
          <a:custGeom>
            <a:avLst/>
            <a:gdLst/>
            <a:ahLst/>
            <a:cxnLst/>
            <a:rect l="l" t="t" r="r" b="b"/>
            <a:pathLst>
              <a:path w="314960" h="0">
                <a:moveTo>
                  <a:pt x="0" y="0"/>
                </a:moveTo>
                <a:lnTo>
                  <a:pt x="314858" y="0"/>
                </a:lnTo>
              </a:path>
            </a:pathLst>
          </a:custGeom>
          <a:ln w="30353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218520" y="3530434"/>
            <a:ext cx="172720" cy="30480"/>
          </a:xfrm>
          <a:custGeom>
            <a:avLst/>
            <a:gdLst/>
            <a:ahLst/>
            <a:cxnLst/>
            <a:rect l="l" t="t" r="r" b="b"/>
            <a:pathLst>
              <a:path w="172720" h="30479">
                <a:moveTo>
                  <a:pt x="165493" y="0"/>
                </a:moveTo>
                <a:lnTo>
                  <a:pt x="6807" y="0"/>
                </a:lnTo>
                <a:lnTo>
                  <a:pt x="0" y="6807"/>
                </a:lnTo>
                <a:lnTo>
                  <a:pt x="0" y="23571"/>
                </a:lnTo>
                <a:lnTo>
                  <a:pt x="6807" y="30365"/>
                </a:lnTo>
                <a:lnTo>
                  <a:pt x="165493" y="30365"/>
                </a:lnTo>
                <a:lnTo>
                  <a:pt x="172288" y="23571"/>
                </a:lnTo>
                <a:lnTo>
                  <a:pt x="172288" y="6807"/>
                </a:lnTo>
                <a:lnTo>
                  <a:pt x="165493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929633" y="3469610"/>
            <a:ext cx="410845" cy="40005"/>
          </a:xfrm>
          <a:custGeom>
            <a:avLst/>
            <a:gdLst/>
            <a:ahLst/>
            <a:cxnLst/>
            <a:rect l="l" t="t" r="r" b="b"/>
            <a:pathLst>
              <a:path w="410845" h="40004">
                <a:moveTo>
                  <a:pt x="5868" y="16437"/>
                </a:moveTo>
                <a:lnTo>
                  <a:pt x="508" y="21314"/>
                </a:lnTo>
                <a:lnTo>
                  <a:pt x="111" y="29544"/>
                </a:lnTo>
                <a:lnTo>
                  <a:pt x="0" y="34049"/>
                </a:lnTo>
                <a:lnTo>
                  <a:pt x="4763" y="39310"/>
                </a:lnTo>
                <a:lnTo>
                  <a:pt x="11087" y="39615"/>
                </a:lnTo>
                <a:lnTo>
                  <a:pt x="20637" y="39719"/>
                </a:lnTo>
                <a:lnTo>
                  <a:pt x="32765" y="39159"/>
                </a:lnTo>
                <a:lnTo>
                  <a:pt x="46861" y="38002"/>
                </a:lnTo>
                <a:lnTo>
                  <a:pt x="55698" y="37036"/>
                </a:lnTo>
                <a:lnTo>
                  <a:pt x="49898" y="32554"/>
                </a:lnTo>
                <a:lnTo>
                  <a:pt x="48235" y="19561"/>
                </a:lnTo>
                <a:lnTo>
                  <a:pt x="50420" y="16742"/>
                </a:lnTo>
                <a:lnTo>
                  <a:pt x="12192" y="16742"/>
                </a:lnTo>
                <a:lnTo>
                  <a:pt x="5868" y="16437"/>
                </a:lnTo>
                <a:close/>
              </a:path>
              <a:path w="410845" h="40004">
                <a:moveTo>
                  <a:pt x="62319" y="36313"/>
                </a:moveTo>
                <a:lnTo>
                  <a:pt x="55698" y="37036"/>
                </a:lnTo>
                <a:lnTo>
                  <a:pt x="55829" y="37138"/>
                </a:lnTo>
                <a:lnTo>
                  <a:pt x="62319" y="36313"/>
                </a:lnTo>
                <a:close/>
              </a:path>
              <a:path w="410845" h="40004">
                <a:moveTo>
                  <a:pt x="66124" y="12208"/>
                </a:moveTo>
                <a:lnTo>
                  <a:pt x="59550" y="12780"/>
                </a:lnTo>
                <a:lnTo>
                  <a:pt x="52832" y="13631"/>
                </a:lnTo>
                <a:lnTo>
                  <a:pt x="48235" y="19561"/>
                </a:lnTo>
                <a:lnTo>
                  <a:pt x="49898" y="32554"/>
                </a:lnTo>
                <a:lnTo>
                  <a:pt x="55698" y="37036"/>
                </a:lnTo>
                <a:lnTo>
                  <a:pt x="62319" y="36313"/>
                </a:lnTo>
                <a:lnTo>
                  <a:pt x="68821" y="35487"/>
                </a:lnTo>
                <a:lnTo>
                  <a:pt x="73406" y="29544"/>
                </a:lnTo>
                <a:lnTo>
                  <a:pt x="71755" y="16564"/>
                </a:lnTo>
                <a:lnTo>
                  <a:pt x="66124" y="12208"/>
                </a:lnTo>
                <a:close/>
              </a:path>
              <a:path w="410845" h="40004">
                <a:moveTo>
                  <a:pt x="152302" y="8293"/>
                </a:moveTo>
                <a:lnTo>
                  <a:pt x="132235" y="9160"/>
                </a:lnTo>
                <a:lnTo>
                  <a:pt x="109633" y="9606"/>
                </a:lnTo>
                <a:lnTo>
                  <a:pt x="85964" y="10484"/>
                </a:lnTo>
                <a:lnTo>
                  <a:pt x="66124" y="12208"/>
                </a:lnTo>
                <a:lnTo>
                  <a:pt x="71755" y="16564"/>
                </a:lnTo>
                <a:lnTo>
                  <a:pt x="73406" y="29544"/>
                </a:lnTo>
                <a:lnTo>
                  <a:pt x="68821" y="35487"/>
                </a:lnTo>
                <a:lnTo>
                  <a:pt x="62319" y="36313"/>
                </a:lnTo>
                <a:lnTo>
                  <a:pt x="87371" y="34678"/>
                </a:lnTo>
                <a:lnTo>
                  <a:pt x="110171" y="34417"/>
                </a:lnTo>
                <a:lnTo>
                  <a:pt x="139445" y="34417"/>
                </a:lnTo>
                <a:lnTo>
                  <a:pt x="148398" y="34246"/>
                </a:lnTo>
                <a:lnTo>
                  <a:pt x="142614" y="29074"/>
                </a:lnTo>
                <a:lnTo>
                  <a:pt x="142489" y="27791"/>
                </a:lnTo>
                <a:lnTo>
                  <a:pt x="141794" y="15345"/>
                </a:lnTo>
                <a:lnTo>
                  <a:pt x="141823" y="14624"/>
                </a:lnTo>
                <a:lnTo>
                  <a:pt x="147231" y="8576"/>
                </a:lnTo>
                <a:lnTo>
                  <a:pt x="152302" y="8293"/>
                </a:lnTo>
                <a:close/>
              </a:path>
              <a:path w="410845" h="40004">
                <a:moveTo>
                  <a:pt x="139445" y="34417"/>
                </a:moveTo>
                <a:lnTo>
                  <a:pt x="110171" y="34417"/>
                </a:lnTo>
                <a:lnTo>
                  <a:pt x="132426" y="34552"/>
                </a:lnTo>
                <a:lnTo>
                  <a:pt x="139445" y="34417"/>
                </a:lnTo>
                <a:close/>
              </a:path>
              <a:path w="410845" h="40004">
                <a:moveTo>
                  <a:pt x="155842" y="34103"/>
                </a:moveTo>
                <a:lnTo>
                  <a:pt x="148398" y="34246"/>
                </a:lnTo>
                <a:lnTo>
                  <a:pt x="148679" y="34497"/>
                </a:lnTo>
                <a:lnTo>
                  <a:pt x="155842" y="34103"/>
                </a:lnTo>
                <a:close/>
              </a:path>
              <a:path w="410845" h="40004">
                <a:moveTo>
                  <a:pt x="161793" y="7987"/>
                </a:moveTo>
                <a:lnTo>
                  <a:pt x="141794" y="15345"/>
                </a:lnTo>
                <a:lnTo>
                  <a:pt x="142489" y="27791"/>
                </a:lnTo>
                <a:lnTo>
                  <a:pt x="142614" y="29074"/>
                </a:lnTo>
                <a:lnTo>
                  <a:pt x="148398" y="34246"/>
                </a:lnTo>
                <a:lnTo>
                  <a:pt x="155842" y="34103"/>
                </a:lnTo>
                <a:lnTo>
                  <a:pt x="163005" y="33709"/>
                </a:lnTo>
                <a:lnTo>
                  <a:pt x="168478" y="27575"/>
                </a:lnTo>
                <a:lnTo>
                  <a:pt x="167691" y="13262"/>
                </a:lnTo>
                <a:lnTo>
                  <a:pt x="161793" y="7987"/>
                </a:lnTo>
                <a:close/>
              </a:path>
              <a:path w="410845" h="40004">
                <a:moveTo>
                  <a:pt x="203215" y="4404"/>
                </a:moveTo>
                <a:lnTo>
                  <a:pt x="195889" y="5074"/>
                </a:lnTo>
                <a:lnTo>
                  <a:pt x="181785" y="6623"/>
                </a:lnTo>
                <a:lnTo>
                  <a:pt x="168590" y="7806"/>
                </a:lnTo>
                <a:lnTo>
                  <a:pt x="161793" y="7987"/>
                </a:lnTo>
                <a:lnTo>
                  <a:pt x="167691" y="13262"/>
                </a:lnTo>
                <a:lnTo>
                  <a:pt x="168478" y="27575"/>
                </a:lnTo>
                <a:lnTo>
                  <a:pt x="163005" y="33709"/>
                </a:lnTo>
                <a:lnTo>
                  <a:pt x="155842" y="34103"/>
                </a:lnTo>
                <a:lnTo>
                  <a:pt x="169986" y="34049"/>
                </a:lnTo>
                <a:lnTo>
                  <a:pt x="183804" y="33170"/>
                </a:lnTo>
                <a:lnTo>
                  <a:pt x="197865" y="31956"/>
                </a:lnTo>
                <a:lnTo>
                  <a:pt x="205926" y="31385"/>
                </a:lnTo>
                <a:lnTo>
                  <a:pt x="205207" y="31385"/>
                </a:lnTo>
                <a:lnTo>
                  <a:pt x="198717" y="25670"/>
                </a:lnTo>
                <a:lnTo>
                  <a:pt x="197854" y="12208"/>
                </a:lnTo>
                <a:lnTo>
                  <a:pt x="197872" y="10484"/>
                </a:lnTo>
                <a:lnTo>
                  <a:pt x="203215" y="4404"/>
                </a:lnTo>
                <a:close/>
              </a:path>
              <a:path w="410845" h="40004">
                <a:moveTo>
                  <a:pt x="218803" y="3407"/>
                </a:moveTo>
                <a:lnTo>
                  <a:pt x="211760" y="3623"/>
                </a:lnTo>
                <a:lnTo>
                  <a:pt x="203215" y="4404"/>
                </a:lnTo>
                <a:lnTo>
                  <a:pt x="197872" y="10484"/>
                </a:lnTo>
                <a:lnTo>
                  <a:pt x="197854" y="12208"/>
                </a:lnTo>
                <a:lnTo>
                  <a:pt x="198717" y="25670"/>
                </a:lnTo>
                <a:lnTo>
                  <a:pt x="205207" y="31385"/>
                </a:lnTo>
                <a:lnTo>
                  <a:pt x="220269" y="30433"/>
                </a:lnTo>
                <a:lnTo>
                  <a:pt x="225984" y="23930"/>
                </a:lnTo>
                <a:lnTo>
                  <a:pt x="225019" y="8881"/>
                </a:lnTo>
                <a:lnTo>
                  <a:pt x="218803" y="3407"/>
                </a:lnTo>
                <a:close/>
              </a:path>
              <a:path w="410845" h="40004">
                <a:moveTo>
                  <a:pt x="212738" y="30903"/>
                </a:moveTo>
                <a:lnTo>
                  <a:pt x="205207" y="31385"/>
                </a:lnTo>
                <a:lnTo>
                  <a:pt x="205926" y="31385"/>
                </a:lnTo>
                <a:lnTo>
                  <a:pt x="212738" y="30903"/>
                </a:lnTo>
                <a:close/>
              </a:path>
              <a:path w="410845" h="40004">
                <a:moveTo>
                  <a:pt x="347935" y="0"/>
                </a:moveTo>
                <a:lnTo>
                  <a:pt x="334407" y="169"/>
                </a:lnTo>
                <a:lnTo>
                  <a:pt x="304851" y="892"/>
                </a:lnTo>
                <a:lnTo>
                  <a:pt x="278484" y="1214"/>
                </a:lnTo>
                <a:lnTo>
                  <a:pt x="230416" y="3051"/>
                </a:lnTo>
                <a:lnTo>
                  <a:pt x="218803" y="3407"/>
                </a:lnTo>
                <a:lnTo>
                  <a:pt x="225019" y="8881"/>
                </a:lnTo>
                <a:lnTo>
                  <a:pt x="225984" y="23930"/>
                </a:lnTo>
                <a:lnTo>
                  <a:pt x="220269" y="30433"/>
                </a:lnTo>
                <a:lnTo>
                  <a:pt x="212738" y="30903"/>
                </a:lnTo>
                <a:lnTo>
                  <a:pt x="231930" y="30545"/>
                </a:lnTo>
                <a:lnTo>
                  <a:pt x="279150" y="29174"/>
                </a:lnTo>
                <a:lnTo>
                  <a:pt x="305143" y="29074"/>
                </a:lnTo>
                <a:lnTo>
                  <a:pt x="334829" y="28256"/>
                </a:lnTo>
                <a:lnTo>
                  <a:pt x="348088" y="28047"/>
                </a:lnTo>
                <a:lnTo>
                  <a:pt x="381521" y="28007"/>
                </a:lnTo>
                <a:lnTo>
                  <a:pt x="391338" y="27791"/>
                </a:lnTo>
                <a:lnTo>
                  <a:pt x="383756" y="27791"/>
                </a:lnTo>
                <a:lnTo>
                  <a:pt x="377724" y="21759"/>
                </a:lnTo>
                <a:lnTo>
                  <a:pt x="377609" y="6468"/>
                </a:lnTo>
                <a:lnTo>
                  <a:pt x="383756" y="321"/>
                </a:lnTo>
                <a:lnTo>
                  <a:pt x="389789" y="321"/>
                </a:lnTo>
                <a:lnTo>
                  <a:pt x="387884" y="245"/>
                </a:lnTo>
                <a:lnTo>
                  <a:pt x="381521" y="105"/>
                </a:lnTo>
                <a:lnTo>
                  <a:pt x="347935" y="0"/>
                </a:lnTo>
                <a:close/>
              </a:path>
              <a:path w="410845" h="40004">
                <a:moveTo>
                  <a:pt x="389789" y="321"/>
                </a:moveTo>
                <a:lnTo>
                  <a:pt x="383756" y="321"/>
                </a:lnTo>
                <a:lnTo>
                  <a:pt x="377808" y="6269"/>
                </a:lnTo>
                <a:lnTo>
                  <a:pt x="377724" y="21759"/>
                </a:lnTo>
                <a:lnTo>
                  <a:pt x="383756" y="27791"/>
                </a:lnTo>
                <a:lnTo>
                  <a:pt x="391338" y="27791"/>
                </a:lnTo>
                <a:lnTo>
                  <a:pt x="394500" y="26661"/>
                </a:lnTo>
                <a:lnTo>
                  <a:pt x="395999" y="25581"/>
                </a:lnTo>
                <a:lnTo>
                  <a:pt x="396812" y="24756"/>
                </a:lnTo>
                <a:lnTo>
                  <a:pt x="390817" y="24210"/>
                </a:lnTo>
                <a:lnTo>
                  <a:pt x="386410" y="18901"/>
                </a:lnTo>
                <a:lnTo>
                  <a:pt x="387503" y="6925"/>
                </a:lnTo>
                <a:lnTo>
                  <a:pt x="392811" y="2505"/>
                </a:lnTo>
                <a:lnTo>
                  <a:pt x="397472" y="2505"/>
                </a:lnTo>
                <a:lnTo>
                  <a:pt x="396012" y="1896"/>
                </a:lnTo>
                <a:lnTo>
                  <a:pt x="392773" y="1146"/>
                </a:lnTo>
                <a:lnTo>
                  <a:pt x="390424" y="346"/>
                </a:lnTo>
                <a:lnTo>
                  <a:pt x="389789" y="321"/>
                </a:lnTo>
                <a:close/>
              </a:path>
              <a:path w="410845" h="40004">
                <a:moveTo>
                  <a:pt x="396812" y="24756"/>
                </a:moveTo>
                <a:lnTo>
                  <a:pt x="395999" y="25581"/>
                </a:lnTo>
                <a:lnTo>
                  <a:pt x="394500" y="26661"/>
                </a:lnTo>
                <a:lnTo>
                  <a:pt x="391338" y="27791"/>
                </a:lnTo>
                <a:lnTo>
                  <a:pt x="398933" y="27791"/>
                </a:lnTo>
                <a:lnTo>
                  <a:pt x="401473" y="25251"/>
                </a:lnTo>
                <a:lnTo>
                  <a:pt x="400304" y="25251"/>
                </a:lnTo>
                <a:lnTo>
                  <a:pt x="399888" y="25036"/>
                </a:lnTo>
                <a:lnTo>
                  <a:pt x="396812" y="24756"/>
                </a:lnTo>
                <a:close/>
              </a:path>
              <a:path w="410845" h="40004">
                <a:moveTo>
                  <a:pt x="404469" y="23921"/>
                </a:moveTo>
                <a:lnTo>
                  <a:pt x="402021" y="24703"/>
                </a:lnTo>
                <a:lnTo>
                  <a:pt x="401537" y="25186"/>
                </a:lnTo>
                <a:lnTo>
                  <a:pt x="402806" y="25302"/>
                </a:lnTo>
                <a:lnTo>
                  <a:pt x="404469" y="23921"/>
                </a:lnTo>
                <a:close/>
              </a:path>
              <a:path w="410845" h="40004">
                <a:moveTo>
                  <a:pt x="399888" y="25036"/>
                </a:moveTo>
                <a:lnTo>
                  <a:pt x="400304" y="25251"/>
                </a:lnTo>
                <a:lnTo>
                  <a:pt x="400736" y="25113"/>
                </a:lnTo>
                <a:lnTo>
                  <a:pt x="399888" y="25036"/>
                </a:lnTo>
                <a:close/>
              </a:path>
              <a:path w="410845" h="40004">
                <a:moveTo>
                  <a:pt x="400736" y="25113"/>
                </a:moveTo>
                <a:lnTo>
                  <a:pt x="400304" y="25251"/>
                </a:lnTo>
                <a:lnTo>
                  <a:pt x="401473" y="25251"/>
                </a:lnTo>
                <a:lnTo>
                  <a:pt x="400736" y="25113"/>
                </a:lnTo>
                <a:close/>
              </a:path>
              <a:path w="410845" h="40004">
                <a:moveTo>
                  <a:pt x="402021" y="24703"/>
                </a:moveTo>
                <a:lnTo>
                  <a:pt x="400736" y="25113"/>
                </a:lnTo>
                <a:lnTo>
                  <a:pt x="401537" y="25186"/>
                </a:lnTo>
                <a:lnTo>
                  <a:pt x="402021" y="24703"/>
                </a:lnTo>
                <a:close/>
              </a:path>
              <a:path w="410845" h="40004">
                <a:moveTo>
                  <a:pt x="403080" y="23644"/>
                </a:moveTo>
                <a:lnTo>
                  <a:pt x="397629" y="23869"/>
                </a:lnTo>
                <a:lnTo>
                  <a:pt x="399888" y="25036"/>
                </a:lnTo>
                <a:lnTo>
                  <a:pt x="400736" y="25113"/>
                </a:lnTo>
                <a:lnTo>
                  <a:pt x="402021" y="24703"/>
                </a:lnTo>
                <a:lnTo>
                  <a:pt x="403080" y="23644"/>
                </a:lnTo>
                <a:close/>
              </a:path>
              <a:path w="410845" h="40004">
                <a:moveTo>
                  <a:pt x="397629" y="23869"/>
                </a:moveTo>
                <a:lnTo>
                  <a:pt x="396774" y="23905"/>
                </a:lnTo>
                <a:lnTo>
                  <a:pt x="397205" y="24299"/>
                </a:lnTo>
                <a:lnTo>
                  <a:pt x="396812" y="24756"/>
                </a:lnTo>
                <a:lnTo>
                  <a:pt x="399888" y="25036"/>
                </a:lnTo>
                <a:lnTo>
                  <a:pt x="397629" y="23869"/>
                </a:lnTo>
                <a:close/>
              </a:path>
              <a:path w="410845" h="40004">
                <a:moveTo>
                  <a:pt x="392811" y="2505"/>
                </a:moveTo>
                <a:lnTo>
                  <a:pt x="387503" y="6925"/>
                </a:lnTo>
                <a:lnTo>
                  <a:pt x="386410" y="18901"/>
                </a:lnTo>
                <a:lnTo>
                  <a:pt x="390817" y="24210"/>
                </a:lnTo>
                <a:lnTo>
                  <a:pt x="396812" y="24756"/>
                </a:lnTo>
                <a:lnTo>
                  <a:pt x="397205" y="24299"/>
                </a:lnTo>
                <a:lnTo>
                  <a:pt x="396245" y="23537"/>
                </a:lnTo>
                <a:lnTo>
                  <a:pt x="395753" y="22963"/>
                </a:lnTo>
                <a:lnTo>
                  <a:pt x="391004" y="20438"/>
                </a:lnTo>
                <a:lnTo>
                  <a:pt x="389179" y="14723"/>
                </a:lnTo>
                <a:lnTo>
                  <a:pt x="393980" y="5426"/>
                </a:lnTo>
                <a:lnTo>
                  <a:pt x="399707" y="3598"/>
                </a:lnTo>
                <a:lnTo>
                  <a:pt x="400052" y="3598"/>
                </a:lnTo>
                <a:lnTo>
                  <a:pt x="398775" y="3049"/>
                </a:lnTo>
                <a:lnTo>
                  <a:pt x="392811" y="2505"/>
                </a:lnTo>
                <a:close/>
              </a:path>
              <a:path w="410845" h="40004">
                <a:moveTo>
                  <a:pt x="404894" y="23568"/>
                </a:moveTo>
                <a:lnTo>
                  <a:pt x="403080" y="23644"/>
                </a:lnTo>
                <a:lnTo>
                  <a:pt x="402021" y="24703"/>
                </a:lnTo>
                <a:lnTo>
                  <a:pt x="404441" y="23930"/>
                </a:lnTo>
                <a:lnTo>
                  <a:pt x="404894" y="23568"/>
                </a:lnTo>
                <a:close/>
              </a:path>
              <a:path w="410845" h="40004">
                <a:moveTo>
                  <a:pt x="406367" y="22774"/>
                </a:moveTo>
                <a:lnTo>
                  <a:pt x="405664" y="23537"/>
                </a:lnTo>
                <a:lnTo>
                  <a:pt x="404894" y="23568"/>
                </a:lnTo>
                <a:lnTo>
                  <a:pt x="404469" y="23921"/>
                </a:lnTo>
                <a:lnTo>
                  <a:pt x="406032" y="23422"/>
                </a:lnTo>
                <a:lnTo>
                  <a:pt x="406367" y="22774"/>
                </a:lnTo>
                <a:close/>
              </a:path>
              <a:path w="410845" h="40004">
                <a:moveTo>
                  <a:pt x="395753" y="22963"/>
                </a:moveTo>
                <a:lnTo>
                  <a:pt x="396245" y="23537"/>
                </a:lnTo>
                <a:lnTo>
                  <a:pt x="396701" y="23905"/>
                </a:lnTo>
                <a:lnTo>
                  <a:pt x="395753" y="22963"/>
                </a:lnTo>
                <a:close/>
              </a:path>
              <a:path w="410845" h="40004">
                <a:moveTo>
                  <a:pt x="395656" y="22851"/>
                </a:moveTo>
                <a:lnTo>
                  <a:pt x="396774" y="23905"/>
                </a:lnTo>
                <a:lnTo>
                  <a:pt x="397629" y="23869"/>
                </a:lnTo>
                <a:lnTo>
                  <a:pt x="395656" y="22851"/>
                </a:lnTo>
                <a:close/>
              </a:path>
              <a:path w="410845" h="40004">
                <a:moveTo>
                  <a:pt x="405079" y="15993"/>
                </a:moveTo>
                <a:lnTo>
                  <a:pt x="392837" y="15993"/>
                </a:lnTo>
                <a:lnTo>
                  <a:pt x="392922" y="18141"/>
                </a:lnTo>
                <a:lnTo>
                  <a:pt x="394932" y="21759"/>
                </a:lnTo>
                <a:lnTo>
                  <a:pt x="395656" y="22851"/>
                </a:lnTo>
                <a:lnTo>
                  <a:pt x="397629" y="23869"/>
                </a:lnTo>
                <a:lnTo>
                  <a:pt x="403080" y="23644"/>
                </a:lnTo>
                <a:lnTo>
                  <a:pt x="404965" y="21759"/>
                </a:lnTo>
                <a:lnTo>
                  <a:pt x="405079" y="15993"/>
                </a:lnTo>
                <a:close/>
              </a:path>
              <a:path w="410845" h="40004">
                <a:moveTo>
                  <a:pt x="405079" y="6660"/>
                </a:moveTo>
                <a:lnTo>
                  <a:pt x="404965" y="21759"/>
                </a:lnTo>
                <a:lnTo>
                  <a:pt x="403080" y="23644"/>
                </a:lnTo>
                <a:lnTo>
                  <a:pt x="404894" y="23568"/>
                </a:lnTo>
                <a:lnTo>
                  <a:pt x="406753" y="22025"/>
                </a:lnTo>
                <a:lnTo>
                  <a:pt x="408281" y="19066"/>
                </a:lnTo>
                <a:lnTo>
                  <a:pt x="408854" y="12780"/>
                </a:lnTo>
                <a:lnTo>
                  <a:pt x="408887" y="12208"/>
                </a:lnTo>
                <a:lnTo>
                  <a:pt x="406159" y="7662"/>
                </a:lnTo>
                <a:lnTo>
                  <a:pt x="405079" y="6660"/>
                </a:lnTo>
                <a:close/>
              </a:path>
              <a:path w="410845" h="40004">
                <a:moveTo>
                  <a:pt x="406753" y="22025"/>
                </a:moveTo>
                <a:lnTo>
                  <a:pt x="404894" y="23568"/>
                </a:lnTo>
                <a:lnTo>
                  <a:pt x="405664" y="23537"/>
                </a:lnTo>
                <a:lnTo>
                  <a:pt x="406367" y="22774"/>
                </a:lnTo>
                <a:lnTo>
                  <a:pt x="406753" y="22025"/>
                </a:lnTo>
                <a:close/>
              </a:path>
              <a:path w="410845" h="40004">
                <a:moveTo>
                  <a:pt x="395598" y="22821"/>
                </a:moveTo>
                <a:lnTo>
                  <a:pt x="395753" y="22963"/>
                </a:lnTo>
                <a:lnTo>
                  <a:pt x="395598" y="22821"/>
                </a:lnTo>
                <a:close/>
              </a:path>
              <a:path w="410845" h="40004">
                <a:moveTo>
                  <a:pt x="392922" y="18141"/>
                </a:moveTo>
                <a:lnTo>
                  <a:pt x="393028" y="20450"/>
                </a:lnTo>
                <a:lnTo>
                  <a:pt x="395548" y="22774"/>
                </a:lnTo>
                <a:lnTo>
                  <a:pt x="394869" y="21644"/>
                </a:lnTo>
                <a:lnTo>
                  <a:pt x="392922" y="18141"/>
                </a:lnTo>
                <a:close/>
              </a:path>
              <a:path w="410845" h="40004">
                <a:moveTo>
                  <a:pt x="399707" y="3598"/>
                </a:moveTo>
                <a:lnTo>
                  <a:pt x="393980" y="5426"/>
                </a:lnTo>
                <a:lnTo>
                  <a:pt x="389179" y="14723"/>
                </a:lnTo>
                <a:lnTo>
                  <a:pt x="391008" y="20450"/>
                </a:lnTo>
                <a:lnTo>
                  <a:pt x="395598" y="22821"/>
                </a:lnTo>
                <a:lnTo>
                  <a:pt x="393028" y="20450"/>
                </a:lnTo>
                <a:lnTo>
                  <a:pt x="392837" y="15993"/>
                </a:lnTo>
                <a:lnTo>
                  <a:pt x="405079" y="15993"/>
                </a:lnTo>
                <a:lnTo>
                  <a:pt x="405040" y="6623"/>
                </a:lnTo>
                <a:lnTo>
                  <a:pt x="404369" y="6005"/>
                </a:lnTo>
                <a:lnTo>
                  <a:pt x="399707" y="3598"/>
                </a:lnTo>
                <a:close/>
              </a:path>
              <a:path w="410845" h="40004">
                <a:moveTo>
                  <a:pt x="408049" y="20950"/>
                </a:moveTo>
                <a:lnTo>
                  <a:pt x="406753" y="22025"/>
                </a:lnTo>
                <a:lnTo>
                  <a:pt x="406367" y="22774"/>
                </a:lnTo>
                <a:lnTo>
                  <a:pt x="408049" y="20950"/>
                </a:lnTo>
                <a:close/>
              </a:path>
              <a:path w="410845" h="40004">
                <a:moveTo>
                  <a:pt x="408281" y="19066"/>
                </a:moveTo>
                <a:lnTo>
                  <a:pt x="406753" y="22025"/>
                </a:lnTo>
                <a:lnTo>
                  <a:pt x="408049" y="20950"/>
                </a:lnTo>
                <a:lnTo>
                  <a:pt x="408156" y="20438"/>
                </a:lnTo>
                <a:lnTo>
                  <a:pt x="408281" y="19066"/>
                </a:lnTo>
                <a:close/>
              </a:path>
              <a:path w="410845" h="40004">
                <a:moveTo>
                  <a:pt x="409031" y="17615"/>
                </a:moveTo>
                <a:lnTo>
                  <a:pt x="408281" y="19066"/>
                </a:lnTo>
                <a:lnTo>
                  <a:pt x="408116" y="20876"/>
                </a:lnTo>
                <a:lnTo>
                  <a:pt x="409118" y="19790"/>
                </a:lnTo>
                <a:lnTo>
                  <a:pt x="409031" y="17615"/>
                </a:lnTo>
                <a:close/>
              </a:path>
              <a:path w="410845" h="40004">
                <a:moveTo>
                  <a:pt x="408902" y="12250"/>
                </a:moveTo>
                <a:lnTo>
                  <a:pt x="408281" y="19066"/>
                </a:lnTo>
                <a:lnTo>
                  <a:pt x="409031" y="17615"/>
                </a:lnTo>
                <a:lnTo>
                  <a:pt x="408902" y="12250"/>
                </a:lnTo>
                <a:close/>
              </a:path>
              <a:path w="410845" h="40004">
                <a:moveTo>
                  <a:pt x="409198" y="9006"/>
                </a:moveTo>
                <a:lnTo>
                  <a:pt x="408928" y="11967"/>
                </a:lnTo>
                <a:lnTo>
                  <a:pt x="408909" y="12780"/>
                </a:lnTo>
                <a:lnTo>
                  <a:pt x="409031" y="17615"/>
                </a:lnTo>
                <a:lnTo>
                  <a:pt x="410832" y="14126"/>
                </a:lnTo>
                <a:lnTo>
                  <a:pt x="409198" y="9006"/>
                </a:lnTo>
                <a:close/>
              </a:path>
              <a:path w="410845" h="40004">
                <a:moveTo>
                  <a:pt x="57500" y="13032"/>
                </a:moveTo>
                <a:lnTo>
                  <a:pt x="44578" y="14624"/>
                </a:lnTo>
                <a:lnTo>
                  <a:pt x="31356" y="15932"/>
                </a:lnTo>
                <a:lnTo>
                  <a:pt x="20392" y="16655"/>
                </a:lnTo>
                <a:lnTo>
                  <a:pt x="12192" y="16742"/>
                </a:lnTo>
                <a:lnTo>
                  <a:pt x="50420" y="16742"/>
                </a:lnTo>
                <a:lnTo>
                  <a:pt x="52832" y="13631"/>
                </a:lnTo>
                <a:lnTo>
                  <a:pt x="57500" y="13032"/>
                </a:lnTo>
                <a:close/>
              </a:path>
              <a:path w="410845" h="40004">
                <a:moveTo>
                  <a:pt x="65812" y="11967"/>
                </a:moveTo>
                <a:lnTo>
                  <a:pt x="57500" y="13032"/>
                </a:lnTo>
                <a:lnTo>
                  <a:pt x="59550" y="12780"/>
                </a:lnTo>
                <a:lnTo>
                  <a:pt x="66124" y="12208"/>
                </a:lnTo>
                <a:lnTo>
                  <a:pt x="65812" y="11967"/>
                </a:lnTo>
                <a:close/>
              </a:path>
              <a:path w="410845" h="40004">
                <a:moveTo>
                  <a:pt x="404881" y="6269"/>
                </a:moveTo>
                <a:lnTo>
                  <a:pt x="405079" y="6468"/>
                </a:lnTo>
                <a:lnTo>
                  <a:pt x="405079" y="6660"/>
                </a:lnTo>
                <a:lnTo>
                  <a:pt x="406159" y="7662"/>
                </a:lnTo>
                <a:lnTo>
                  <a:pt x="408902" y="12250"/>
                </a:lnTo>
                <a:lnTo>
                  <a:pt x="409143" y="9606"/>
                </a:lnTo>
                <a:lnTo>
                  <a:pt x="409140" y="8826"/>
                </a:lnTo>
                <a:lnTo>
                  <a:pt x="408618" y="8199"/>
                </a:lnTo>
                <a:lnTo>
                  <a:pt x="404881" y="6269"/>
                </a:lnTo>
                <a:close/>
              </a:path>
              <a:path w="410845" h="40004">
                <a:moveTo>
                  <a:pt x="408618" y="8199"/>
                </a:moveTo>
                <a:lnTo>
                  <a:pt x="409140" y="8826"/>
                </a:lnTo>
                <a:lnTo>
                  <a:pt x="409004" y="8398"/>
                </a:lnTo>
                <a:lnTo>
                  <a:pt x="408618" y="8199"/>
                </a:lnTo>
                <a:close/>
              </a:path>
              <a:path w="410845" h="40004">
                <a:moveTo>
                  <a:pt x="161557" y="7776"/>
                </a:moveTo>
                <a:lnTo>
                  <a:pt x="152302" y="8293"/>
                </a:lnTo>
                <a:lnTo>
                  <a:pt x="155448" y="8157"/>
                </a:lnTo>
                <a:lnTo>
                  <a:pt x="161793" y="7987"/>
                </a:lnTo>
                <a:lnTo>
                  <a:pt x="161557" y="7776"/>
                </a:lnTo>
                <a:close/>
              </a:path>
              <a:path w="410845" h="40004">
                <a:moveTo>
                  <a:pt x="401950" y="3339"/>
                </a:moveTo>
                <a:lnTo>
                  <a:pt x="404881" y="6269"/>
                </a:lnTo>
                <a:lnTo>
                  <a:pt x="408618" y="8199"/>
                </a:lnTo>
                <a:lnTo>
                  <a:pt x="404787" y="3598"/>
                </a:lnTo>
                <a:lnTo>
                  <a:pt x="401950" y="3339"/>
                </a:lnTo>
                <a:close/>
              </a:path>
              <a:path w="410845" h="40004">
                <a:moveTo>
                  <a:pt x="404369" y="6005"/>
                </a:moveTo>
                <a:lnTo>
                  <a:pt x="405079" y="6660"/>
                </a:lnTo>
                <a:lnTo>
                  <a:pt x="405079" y="6468"/>
                </a:lnTo>
                <a:lnTo>
                  <a:pt x="404881" y="6269"/>
                </a:lnTo>
                <a:lnTo>
                  <a:pt x="404369" y="6005"/>
                </a:lnTo>
                <a:close/>
              </a:path>
              <a:path w="410845" h="40004">
                <a:moveTo>
                  <a:pt x="398775" y="3049"/>
                </a:moveTo>
                <a:lnTo>
                  <a:pt x="402654" y="4715"/>
                </a:lnTo>
                <a:lnTo>
                  <a:pt x="404405" y="6023"/>
                </a:lnTo>
                <a:lnTo>
                  <a:pt x="404881" y="6269"/>
                </a:lnTo>
                <a:lnTo>
                  <a:pt x="401950" y="3339"/>
                </a:lnTo>
                <a:lnTo>
                  <a:pt x="398775" y="3049"/>
                </a:lnTo>
                <a:close/>
              </a:path>
              <a:path w="410845" h="40004">
                <a:moveTo>
                  <a:pt x="400052" y="3598"/>
                </a:moveTo>
                <a:lnTo>
                  <a:pt x="399707" y="3598"/>
                </a:lnTo>
                <a:lnTo>
                  <a:pt x="404369" y="6005"/>
                </a:lnTo>
                <a:lnTo>
                  <a:pt x="402654" y="4715"/>
                </a:lnTo>
                <a:lnTo>
                  <a:pt x="400052" y="3598"/>
                </a:lnTo>
                <a:close/>
              </a:path>
              <a:path w="410845" h="40004">
                <a:moveTo>
                  <a:pt x="218529" y="3166"/>
                </a:moveTo>
                <a:lnTo>
                  <a:pt x="203467" y="4118"/>
                </a:lnTo>
                <a:lnTo>
                  <a:pt x="203215" y="4404"/>
                </a:lnTo>
                <a:lnTo>
                  <a:pt x="211760" y="3623"/>
                </a:lnTo>
                <a:lnTo>
                  <a:pt x="218803" y="3407"/>
                </a:lnTo>
                <a:lnTo>
                  <a:pt x="218529" y="3166"/>
                </a:lnTo>
                <a:close/>
              </a:path>
              <a:path w="410845" h="40004">
                <a:moveTo>
                  <a:pt x="398933" y="321"/>
                </a:moveTo>
                <a:lnTo>
                  <a:pt x="389789" y="321"/>
                </a:lnTo>
                <a:lnTo>
                  <a:pt x="390424" y="346"/>
                </a:lnTo>
                <a:lnTo>
                  <a:pt x="392773" y="1146"/>
                </a:lnTo>
                <a:lnTo>
                  <a:pt x="396012" y="1896"/>
                </a:lnTo>
                <a:lnTo>
                  <a:pt x="398799" y="3051"/>
                </a:lnTo>
                <a:lnTo>
                  <a:pt x="401950" y="3339"/>
                </a:lnTo>
                <a:lnTo>
                  <a:pt x="398933" y="321"/>
                </a:lnTo>
                <a:close/>
              </a:path>
              <a:path w="410845" h="40004">
                <a:moveTo>
                  <a:pt x="397472" y="2505"/>
                </a:moveTo>
                <a:lnTo>
                  <a:pt x="392811" y="2505"/>
                </a:lnTo>
                <a:lnTo>
                  <a:pt x="398775" y="3049"/>
                </a:lnTo>
                <a:lnTo>
                  <a:pt x="397472" y="2505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012722" y="3220036"/>
            <a:ext cx="382905" cy="51435"/>
          </a:xfrm>
          <a:custGeom>
            <a:avLst/>
            <a:gdLst/>
            <a:ahLst/>
            <a:cxnLst/>
            <a:rect l="l" t="t" r="r" b="b"/>
            <a:pathLst>
              <a:path w="382904" h="51435">
                <a:moveTo>
                  <a:pt x="255417" y="47879"/>
                </a:moveTo>
                <a:lnTo>
                  <a:pt x="226473" y="47879"/>
                </a:lnTo>
                <a:lnTo>
                  <a:pt x="225267" y="48133"/>
                </a:lnTo>
                <a:lnTo>
                  <a:pt x="224043" y="48569"/>
                </a:lnTo>
                <a:lnTo>
                  <a:pt x="223971" y="49022"/>
                </a:lnTo>
                <a:lnTo>
                  <a:pt x="227883" y="50927"/>
                </a:lnTo>
                <a:lnTo>
                  <a:pt x="235932" y="51435"/>
                </a:lnTo>
                <a:lnTo>
                  <a:pt x="243440" y="50927"/>
                </a:lnTo>
                <a:lnTo>
                  <a:pt x="250054" y="49657"/>
                </a:lnTo>
                <a:lnTo>
                  <a:pt x="255417" y="47879"/>
                </a:lnTo>
                <a:close/>
              </a:path>
              <a:path w="382904" h="51435">
                <a:moveTo>
                  <a:pt x="144522" y="43355"/>
                </a:moveTo>
                <a:lnTo>
                  <a:pt x="143596" y="43600"/>
                </a:lnTo>
                <a:lnTo>
                  <a:pt x="145308" y="45339"/>
                </a:lnTo>
                <a:lnTo>
                  <a:pt x="150654" y="49276"/>
                </a:lnTo>
                <a:lnTo>
                  <a:pt x="156242" y="51054"/>
                </a:lnTo>
                <a:lnTo>
                  <a:pt x="166488" y="50546"/>
                </a:lnTo>
                <a:lnTo>
                  <a:pt x="175659" y="48641"/>
                </a:lnTo>
                <a:lnTo>
                  <a:pt x="183237" y="46101"/>
                </a:lnTo>
                <a:lnTo>
                  <a:pt x="186283" y="44897"/>
                </a:lnTo>
                <a:lnTo>
                  <a:pt x="184995" y="43687"/>
                </a:lnTo>
                <a:lnTo>
                  <a:pt x="327320" y="43687"/>
                </a:lnTo>
                <a:lnTo>
                  <a:pt x="327960" y="43434"/>
                </a:lnTo>
                <a:lnTo>
                  <a:pt x="144876" y="43434"/>
                </a:lnTo>
                <a:lnTo>
                  <a:pt x="144522" y="43355"/>
                </a:lnTo>
                <a:close/>
              </a:path>
              <a:path w="382904" h="51435">
                <a:moveTo>
                  <a:pt x="327320" y="43687"/>
                </a:moveTo>
                <a:lnTo>
                  <a:pt x="188615" y="43687"/>
                </a:lnTo>
                <a:lnTo>
                  <a:pt x="188703" y="43942"/>
                </a:lnTo>
                <a:lnTo>
                  <a:pt x="186283" y="44897"/>
                </a:lnTo>
                <a:lnTo>
                  <a:pt x="186887" y="45466"/>
                </a:lnTo>
                <a:lnTo>
                  <a:pt x="194943" y="48768"/>
                </a:lnTo>
                <a:lnTo>
                  <a:pt x="203777" y="50418"/>
                </a:lnTo>
                <a:lnTo>
                  <a:pt x="212617" y="50673"/>
                </a:lnTo>
                <a:lnTo>
                  <a:pt x="220695" y="49657"/>
                </a:lnTo>
                <a:lnTo>
                  <a:pt x="224043" y="48569"/>
                </a:lnTo>
                <a:lnTo>
                  <a:pt x="224111" y="48133"/>
                </a:lnTo>
                <a:lnTo>
                  <a:pt x="226473" y="47879"/>
                </a:lnTo>
                <a:lnTo>
                  <a:pt x="255417" y="47879"/>
                </a:lnTo>
                <a:lnTo>
                  <a:pt x="259823" y="46355"/>
                </a:lnTo>
                <a:lnTo>
                  <a:pt x="290023" y="46355"/>
                </a:lnTo>
                <a:lnTo>
                  <a:pt x="290496" y="46228"/>
                </a:lnTo>
                <a:lnTo>
                  <a:pt x="295714" y="44577"/>
                </a:lnTo>
                <a:lnTo>
                  <a:pt x="296006" y="44323"/>
                </a:lnTo>
                <a:lnTo>
                  <a:pt x="325721" y="44323"/>
                </a:lnTo>
                <a:lnTo>
                  <a:pt x="327320" y="43687"/>
                </a:lnTo>
                <a:close/>
              </a:path>
              <a:path w="382904" h="51435">
                <a:moveTo>
                  <a:pt x="290023" y="46355"/>
                </a:moveTo>
                <a:lnTo>
                  <a:pt x="259823" y="46355"/>
                </a:lnTo>
                <a:lnTo>
                  <a:pt x="259773" y="47879"/>
                </a:lnTo>
                <a:lnTo>
                  <a:pt x="268015" y="49657"/>
                </a:lnTo>
                <a:lnTo>
                  <a:pt x="276233" y="49276"/>
                </a:lnTo>
                <a:lnTo>
                  <a:pt x="283865" y="48006"/>
                </a:lnTo>
                <a:lnTo>
                  <a:pt x="290023" y="46355"/>
                </a:lnTo>
                <a:close/>
              </a:path>
              <a:path w="382904" h="51435">
                <a:moveTo>
                  <a:pt x="226473" y="47879"/>
                </a:moveTo>
                <a:lnTo>
                  <a:pt x="224111" y="48133"/>
                </a:lnTo>
                <a:lnTo>
                  <a:pt x="224043" y="48569"/>
                </a:lnTo>
                <a:lnTo>
                  <a:pt x="225267" y="48133"/>
                </a:lnTo>
                <a:lnTo>
                  <a:pt x="226473" y="47879"/>
                </a:lnTo>
                <a:close/>
              </a:path>
              <a:path w="382904" h="51435">
                <a:moveTo>
                  <a:pt x="325721" y="44323"/>
                </a:moveTo>
                <a:lnTo>
                  <a:pt x="296006" y="44323"/>
                </a:lnTo>
                <a:lnTo>
                  <a:pt x="298177" y="46228"/>
                </a:lnTo>
                <a:lnTo>
                  <a:pt x="306471" y="47625"/>
                </a:lnTo>
                <a:lnTo>
                  <a:pt x="312922" y="47752"/>
                </a:lnTo>
                <a:lnTo>
                  <a:pt x="319894" y="46355"/>
                </a:lnTo>
                <a:lnTo>
                  <a:pt x="324441" y="44831"/>
                </a:lnTo>
                <a:lnTo>
                  <a:pt x="325721" y="44323"/>
                </a:lnTo>
                <a:close/>
              </a:path>
              <a:path w="382904" h="51435">
                <a:moveTo>
                  <a:pt x="327262" y="29210"/>
                </a:moveTo>
                <a:lnTo>
                  <a:pt x="101124" y="29210"/>
                </a:lnTo>
                <a:lnTo>
                  <a:pt x="105658" y="34671"/>
                </a:lnTo>
                <a:lnTo>
                  <a:pt x="109328" y="36322"/>
                </a:lnTo>
                <a:lnTo>
                  <a:pt x="115958" y="37211"/>
                </a:lnTo>
                <a:lnTo>
                  <a:pt x="114269" y="37211"/>
                </a:lnTo>
                <a:lnTo>
                  <a:pt x="113646" y="37465"/>
                </a:lnTo>
                <a:lnTo>
                  <a:pt x="110065" y="38608"/>
                </a:lnTo>
                <a:lnTo>
                  <a:pt x="105423" y="39878"/>
                </a:lnTo>
                <a:lnTo>
                  <a:pt x="107068" y="42037"/>
                </a:lnTo>
                <a:lnTo>
                  <a:pt x="116087" y="45847"/>
                </a:lnTo>
                <a:lnTo>
                  <a:pt x="123545" y="47498"/>
                </a:lnTo>
                <a:lnTo>
                  <a:pt x="129390" y="47625"/>
                </a:lnTo>
                <a:lnTo>
                  <a:pt x="133573" y="46862"/>
                </a:lnTo>
                <a:lnTo>
                  <a:pt x="137891" y="45593"/>
                </a:lnTo>
                <a:lnTo>
                  <a:pt x="141510" y="44068"/>
                </a:lnTo>
                <a:lnTo>
                  <a:pt x="143596" y="43600"/>
                </a:lnTo>
                <a:lnTo>
                  <a:pt x="143733" y="43180"/>
                </a:lnTo>
                <a:lnTo>
                  <a:pt x="328600" y="43180"/>
                </a:lnTo>
                <a:lnTo>
                  <a:pt x="331159" y="42164"/>
                </a:lnTo>
                <a:lnTo>
                  <a:pt x="333585" y="40259"/>
                </a:lnTo>
                <a:lnTo>
                  <a:pt x="334900" y="39969"/>
                </a:lnTo>
                <a:lnTo>
                  <a:pt x="334381" y="39751"/>
                </a:lnTo>
                <a:lnTo>
                  <a:pt x="329527" y="34671"/>
                </a:lnTo>
                <a:lnTo>
                  <a:pt x="327262" y="29210"/>
                </a:lnTo>
                <a:close/>
              </a:path>
              <a:path w="382904" h="51435">
                <a:moveTo>
                  <a:pt x="188615" y="43687"/>
                </a:moveTo>
                <a:lnTo>
                  <a:pt x="184995" y="43687"/>
                </a:lnTo>
                <a:lnTo>
                  <a:pt x="186283" y="44897"/>
                </a:lnTo>
                <a:lnTo>
                  <a:pt x="188703" y="43942"/>
                </a:lnTo>
                <a:lnTo>
                  <a:pt x="188615" y="43687"/>
                </a:lnTo>
                <a:close/>
              </a:path>
              <a:path w="382904" h="51435">
                <a:moveTo>
                  <a:pt x="86941" y="20193"/>
                </a:moveTo>
                <a:lnTo>
                  <a:pt x="55582" y="20193"/>
                </a:lnTo>
                <a:lnTo>
                  <a:pt x="62364" y="31623"/>
                </a:lnTo>
                <a:lnTo>
                  <a:pt x="66110" y="32766"/>
                </a:lnTo>
                <a:lnTo>
                  <a:pt x="69006" y="32893"/>
                </a:lnTo>
                <a:lnTo>
                  <a:pt x="67304" y="33655"/>
                </a:lnTo>
                <a:lnTo>
                  <a:pt x="64993" y="35063"/>
                </a:lnTo>
                <a:lnTo>
                  <a:pt x="63787" y="35828"/>
                </a:lnTo>
                <a:lnTo>
                  <a:pt x="66937" y="39116"/>
                </a:lnTo>
                <a:lnTo>
                  <a:pt x="73088" y="42926"/>
                </a:lnTo>
                <a:lnTo>
                  <a:pt x="78391" y="44323"/>
                </a:lnTo>
                <a:lnTo>
                  <a:pt x="84259" y="44704"/>
                </a:lnTo>
                <a:lnTo>
                  <a:pt x="91117" y="43687"/>
                </a:lnTo>
                <a:lnTo>
                  <a:pt x="96286" y="42545"/>
                </a:lnTo>
                <a:lnTo>
                  <a:pt x="100781" y="41148"/>
                </a:lnTo>
                <a:lnTo>
                  <a:pt x="105413" y="39880"/>
                </a:lnTo>
                <a:lnTo>
                  <a:pt x="101124" y="29210"/>
                </a:lnTo>
                <a:lnTo>
                  <a:pt x="327262" y="29210"/>
                </a:lnTo>
                <a:lnTo>
                  <a:pt x="326946" y="28448"/>
                </a:lnTo>
                <a:lnTo>
                  <a:pt x="326920" y="23114"/>
                </a:lnTo>
                <a:lnTo>
                  <a:pt x="87650" y="23114"/>
                </a:lnTo>
                <a:lnTo>
                  <a:pt x="86941" y="20193"/>
                </a:lnTo>
                <a:close/>
              </a:path>
              <a:path w="382904" h="51435">
                <a:moveTo>
                  <a:pt x="143733" y="43180"/>
                </a:moveTo>
                <a:lnTo>
                  <a:pt x="143596" y="43600"/>
                </a:lnTo>
                <a:lnTo>
                  <a:pt x="144522" y="43355"/>
                </a:lnTo>
                <a:lnTo>
                  <a:pt x="143733" y="43180"/>
                </a:lnTo>
                <a:close/>
              </a:path>
              <a:path w="382904" h="51435">
                <a:moveTo>
                  <a:pt x="328600" y="43180"/>
                </a:moveTo>
                <a:lnTo>
                  <a:pt x="144139" y="43180"/>
                </a:lnTo>
                <a:lnTo>
                  <a:pt x="144698" y="43307"/>
                </a:lnTo>
                <a:lnTo>
                  <a:pt x="144876" y="43434"/>
                </a:lnTo>
                <a:lnTo>
                  <a:pt x="327960" y="43434"/>
                </a:lnTo>
                <a:lnTo>
                  <a:pt x="328600" y="43180"/>
                </a:lnTo>
                <a:close/>
              </a:path>
              <a:path w="382904" h="51435">
                <a:moveTo>
                  <a:pt x="144139" y="43180"/>
                </a:moveTo>
                <a:lnTo>
                  <a:pt x="143733" y="43180"/>
                </a:lnTo>
                <a:lnTo>
                  <a:pt x="144522" y="43355"/>
                </a:lnTo>
                <a:lnTo>
                  <a:pt x="144139" y="43180"/>
                </a:lnTo>
                <a:close/>
              </a:path>
              <a:path w="382904" h="51435">
                <a:moveTo>
                  <a:pt x="144139" y="43180"/>
                </a:moveTo>
                <a:lnTo>
                  <a:pt x="144592" y="43336"/>
                </a:lnTo>
                <a:lnTo>
                  <a:pt x="144139" y="43180"/>
                </a:lnTo>
                <a:close/>
              </a:path>
              <a:path w="382904" h="51435">
                <a:moveTo>
                  <a:pt x="335747" y="40327"/>
                </a:moveTo>
                <a:lnTo>
                  <a:pt x="337814" y="41275"/>
                </a:lnTo>
                <a:lnTo>
                  <a:pt x="341002" y="42545"/>
                </a:lnTo>
                <a:lnTo>
                  <a:pt x="335747" y="40327"/>
                </a:lnTo>
                <a:close/>
              </a:path>
              <a:path w="382904" h="51435">
                <a:moveTo>
                  <a:pt x="354749" y="39751"/>
                </a:moveTo>
                <a:lnTo>
                  <a:pt x="335896" y="39751"/>
                </a:lnTo>
                <a:lnTo>
                  <a:pt x="335747" y="40327"/>
                </a:lnTo>
                <a:lnTo>
                  <a:pt x="341002" y="42545"/>
                </a:lnTo>
                <a:lnTo>
                  <a:pt x="349449" y="42023"/>
                </a:lnTo>
                <a:lnTo>
                  <a:pt x="354618" y="39878"/>
                </a:lnTo>
                <a:lnTo>
                  <a:pt x="354749" y="39751"/>
                </a:lnTo>
                <a:close/>
              </a:path>
              <a:path w="382904" h="51435">
                <a:moveTo>
                  <a:pt x="349449" y="42023"/>
                </a:moveTo>
                <a:lnTo>
                  <a:pt x="341002" y="42545"/>
                </a:lnTo>
                <a:lnTo>
                  <a:pt x="348193" y="42545"/>
                </a:lnTo>
                <a:lnTo>
                  <a:pt x="349449" y="42023"/>
                </a:lnTo>
                <a:close/>
              </a:path>
              <a:path w="382904" h="51435">
                <a:moveTo>
                  <a:pt x="579" y="23908"/>
                </a:moveTo>
                <a:lnTo>
                  <a:pt x="679" y="30226"/>
                </a:lnTo>
                <a:lnTo>
                  <a:pt x="3577" y="36075"/>
                </a:lnTo>
                <a:lnTo>
                  <a:pt x="15844" y="42164"/>
                </a:lnTo>
                <a:lnTo>
                  <a:pt x="22537" y="41402"/>
                </a:lnTo>
                <a:lnTo>
                  <a:pt x="26067" y="40259"/>
                </a:lnTo>
                <a:lnTo>
                  <a:pt x="31439" y="38100"/>
                </a:lnTo>
                <a:lnTo>
                  <a:pt x="33751" y="36322"/>
                </a:lnTo>
                <a:lnTo>
                  <a:pt x="12910" y="36322"/>
                </a:lnTo>
                <a:lnTo>
                  <a:pt x="1353" y="28193"/>
                </a:lnTo>
                <a:lnTo>
                  <a:pt x="579" y="23908"/>
                </a:lnTo>
                <a:close/>
              </a:path>
              <a:path w="382904" h="51435">
                <a:moveTo>
                  <a:pt x="362097" y="37211"/>
                </a:moveTo>
                <a:lnTo>
                  <a:pt x="357277" y="37295"/>
                </a:lnTo>
                <a:lnTo>
                  <a:pt x="354611" y="39880"/>
                </a:lnTo>
                <a:lnTo>
                  <a:pt x="349449" y="42023"/>
                </a:lnTo>
                <a:lnTo>
                  <a:pt x="351289" y="41910"/>
                </a:lnTo>
                <a:lnTo>
                  <a:pt x="358363" y="38862"/>
                </a:lnTo>
                <a:lnTo>
                  <a:pt x="362097" y="37211"/>
                </a:lnTo>
                <a:close/>
              </a:path>
              <a:path w="382904" h="51435">
                <a:moveTo>
                  <a:pt x="57726" y="27559"/>
                </a:moveTo>
                <a:lnTo>
                  <a:pt x="46425" y="27559"/>
                </a:lnTo>
                <a:lnTo>
                  <a:pt x="45778" y="27812"/>
                </a:lnTo>
                <a:lnTo>
                  <a:pt x="44330" y="28829"/>
                </a:lnTo>
                <a:lnTo>
                  <a:pt x="41561" y="30861"/>
                </a:lnTo>
                <a:lnTo>
                  <a:pt x="38716" y="32766"/>
                </a:lnTo>
                <a:lnTo>
                  <a:pt x="35732" y="34798"/>
                </a:lnTo>
                <a:lnTo>
                  <a:pt x="35387" y="35063"/>
                </a:lnTo>
                <a:lnTo>
                  <a:pt x="45778" y="40386"/>
                </a:lnTo>
                <a:lnTo>
                  <a:pt x="51429" y="40386"/>
                </a:lnTo>
                <a:lnTo>
                  <a:pt x="54731" y="39751"/>
                </a:lnTo>
                <a:lnTo>
                  <a:pt x="60002" y="38227"/>
                </a:lnTo>
                <a:lnTo>
                  <a:pt x="63787" y="35828"/>
                </a:lnTo>
                <a:lnTo>
                  <a:pt x="60609" y="32512"/>
                </a:lnTo>
                <a:lnTo>
                  <a:pt x="57726" y="27559"/>
                </a:lnTo>
                <a:close/>
              </a:path>
              <a:path w="382904" h="51435">
                <a:moveTo>
                  <a:pt x="335896" y="39751"/>
                </a:moveTo>
                <a:lnTo>
                  <a:pt x="334900" y="39969"/>
                </a:lnTo>
                <a:lnTo>
                  <a:pt x="335747" y="40327"/>
                </a:lnTo>
                <a:lnTo>
                  <a:pt x="335896" y="39751"/>
                </a:lnTo>
                <a:close/>
              </a:path>
              <a:path w="382904" h="51435">
                <a:moveTo>
                  <a:pt x="347041" y="6985"/>
                </a:moveTo>
                <a:lnTo>
                  <a:pt x="341152" y="6985"/>
                </a:lnTo>
                <a:lnTo>
                  <a:pt x="334726" y="9652"/>
                </a:lnTo>
                <a:lnTo>
                  <a:pt x="329756" y="14478"/>
                </a:lnTo>
                <a:lnTo>
                  <a:pt x="326985" y="20955"/>
                </a:lnTo>
                <a:lnTo>
                  <a:pt x="326946" y="28448"/>
                </a:lnTo>
                <a:lnTo>
                  <a:pt x="329527" y="34671"/>
                </a:lnTo>
                <a:lnTo>
                  <a:pt x="334381" y="39751"/>
                </a:lnTo>
                <a:lnTo>
                  <a:pt x="334900" y="39969"/>
                </a:lnTo>
                <a:lnTo>
                  <a:pt x="335896" y="39751"/>
                </a:lnTo>
                <a:lnTo>
                  <a:pt x="354749" y="39751"/>
                </a:lnTo>
                <a:lnTo>
                  <a:pt x="357234" y="37337"/>
                </a:lnTo>
                <a:lnTo>
                  <a:pt x="354870" y="37337"/>
                </a:lnTo>
                <a:lnTo>
                  <a:pt x="348914" y="31496"/>
                </a:lnTo>
                <a:lnTo>
                  <a:pt x="348698" y="17018"/>
                </a:lnTo>
                <a:lnTo>
                  <a:pt x="354464" y="11176"/>
                </a:lnTo>
                <a:lnTo>
                  <a:pt x="356178" y="11145"/>
                </a:lnTo>
                <a:lnTo>
                  <a:pt x="354963" y="9906"/>
                </a:lnTo>
                <a:lnTo>
                  <a:pt x="353871" y="9423"/>
                </a:lnTo>
                <a:lnTo>
                  <a:pt x="349638" y="9017"/>
                </a:lnTo>
                <a:lnTo>
                  <a:pt x="347041" y="6985"/>
                </a:lnTo>
                <a:close/>
              </a:path>
              <a:path w="382904" h="51435">
                <a:moveTo>
                  <a:pt x="101124" y="29210"/>
                </a:moveTo>
                <a:lnTo>
                  <a:pt x="105423" y="39878"/>
                </a:lnTo>
                <a:lnTo>
                  <a:pt x="110065" y="38608"/>
                </a:lnTo>
                <a:lnTo>
                  <a:pt x="113646" y="37465"/>
                </a:lnTo>
                <a:lnTo>
                  <a:pt x="114269" y="37211"/>
                </a:lnTo>
                <a:lnTo>
                  <a:pt x="115958" y="37211"/>
                </a:lnTo>
                <a:lnTo>
                  <a:pt x="109328" y="36322"/>
                </a:lnTo>
                <a:lnTo>
                  <a:pt x="105658" y="34671"/>
                </a:lnTo>
                <a:lnTo>
                  <a:pt x="101124" y="29210"/>
                </a:lnTo>
                <a:close/>
              </a:path>
              <a:path w="382904" h="51435">
                <a:moveTo>
                  <a:pt x="369216" y="37085"/>
                </a:moveTo>
                <a:lnTo>
                  <a:pt x="367513" y="37115"/>
                </a:lnTo>
                <a:lnTo>
                  <a:pt x="367697" y="37592"/>
                </a:lnTo>
                <a:lnTo>
                  <a:pt x="372384" y="39624"/>
                </a:lnTo>
                <a:lnTo>
                  <a:pt x="378116" y="37337"/>
                </a:lnTo>
                <a:lnTo>
                  <a:pt x="369742" y="37337"/>
                </a:lnTo>
                <a:lnTo>
                  <a:pt x="369216" y="37085"/>
                </a:lnTo>
                <a:close/>
              </a:path>
              <a:path w="382904" h="51435">
                <a:moveTo>
                  <a:pt x="356178" y="11145"/>
                </a:moveTo>
                <a:lnTo>
                  <a:pt x="354464" y="11176"/>
                </a:lnTo>
                <a:lnTo>
                  <a:pt x="348843" y="16871"/>
                </a:lnTo>
                <a:lnTo>
                  <a:pt x="348789" y="23114"/>
                </a:lnTo>
                <a:lnTo>
                  <a:pt x="348914" y="31496"/>
                </a:lnTo>
                <a:lnTo>
                  <a:pt x="354870" y="37337"/>
                </a:lnTo>
                <a:lnTo>
                  <a:pt x="357277" y="37295"/>
                </a:lnTo>
                <a:lnTo>
                  <a:pt x="359577" y="35063"/>
                </a:lnTo>
                <a:lnTo>
                  <a:pt x="360473" y="32983"/>
                </a:lnTo>
                <a:lnTo>
                  <a:pt x="359163" y="32385"/>
                </a:lnTo>
                <a:lnTo>
                  <a:pt x="356864" y="26035"/>
                </a:lnTo>
                <a:lnTo>
                  <a:pt x="360890" y="17445"/>
                </a:lnTo>
                <a:lnTo>
                  <a:pt x="359817" y="14859"/>
                </a:lnTo>
                <a:lnTo>
                  <a:pt x="356178" y="11145"/>
                </a:lnTo>
                <a:close/>
              </a:path>
              <a:path w="382904" h="51435">
                <a:moveTo>
                  <a:pt x="357277" y="37295"/>
                </a:moveTo>
                <a:lnTo>
                  <a:pt x="354870" y="37337"/>
                </a:lnTo>
                <a:lnTo>
                  <a:pt x="357234" y="37337"/>
                </a:lnTo>
                <a:close/>
              </a:path>
              <a:path w="382904" h="51435">
                <a:moveTo>
                  <a:pt x="374876" y="16871"/>
                </a:moveTo>
                <a:lnTo>
                  <a:pt x="375089" y="31115"/>
                </a:lnTo>
                <a:lnTo>
                  <a:pt x="369279" y="37115"/>
                </a:lnTo>
                <a:lnTo>
                  <a:pt x="369742" y="37337"/>
                </a:lnTo>
                <a:lnTo>
                  <a:pt x="375998" y="35063"/>
                </a:lnTo>
                <a:lnTo>
                  <a:pt x="376087" y="34925"/>
                </a:lnTo>
                <a:lnTo>
                  <a:pt x="380439" y="25527"/>
                </a:lnTo>
                <a:lnTo>
                  <a:pt x="380357" y="24257"/>
                </a:lnTo>
                <a:lnTo>
                  <a:pt x="380105" y="23114"/>
                </a:lnTo>
                <a:lnTo>
                  <a:pt x="376549" y="18287"/>
                </a:lnTo>
                <a:lnTo>
                  <a:pt x="374876" y="16871"/>
                </a:lnTo>
                <a:close/>
              </a:path>
              <a:path w="382904" h="51435">
                <a:moveTo>
                  <a:pt x="380573" y="25239"/>
                </a:moveTo>
                <a:lnTo>
                  <a:pt x="376087" y="34925"/>
                </a:lnTo>
                <a:lnTo>
                  <a:pt x="375998" y="35063"/>
                </a:lnTo>
                <a:lnTo>
                  <a:pt x="369742" y="37337"/>
                </a:lnTo>
                <a:lnTo>
                  <a:pt x="378116" y="37337"/>
                </a:lnTo>
                <a:lnTo>
                  <a:pt x="380664" y="36322"/>
                </a:lnTo>
                <a:lnTo>
                  <a:pt x="382595" y="32004"/>
                </a:lnTo>
                <a:lnTo>
                  <a:pt x="382610" y="31496"/>
                </a:lnTo>
                <a:lnTo>
                  <a:pt x="381083" y="27559"/>
                </a:lnTo>
                <a:lnTo>
                  <a:pt x="380573" y="25239"/>
                </a:lnTo>
                <a:close/>
              </a:path>
              <a:path w="382904" h="51435">
                <a:moveTo>
                  <a:pt x="360473" y="32983"/>
                </a:moveTo>
                <a:lnTo>
                  <a:pt x="359577" y="35063"/>
                </a:lnTo>
                <a:lnTo>
                  <a:pt x="357277" y="37295"/>
                </a:lnTo>
                <a:lnTo>
                  <a:pt x="362097" y="37211"/>
                </a:lnTo>
                <a:lnTo>
                  <a:pt x="364002" y="36322"/>
                </a:lnTo>
                <a:lnTo>
                  <a:pt x="363938" y="35306"/>
                </a:lnTo>
                <a:lnTo>
                  <a:pt x="364446" y="34798"/>
                </a:lnTo>
                <a:lnTo>
                  <a:pt x="360473" y="32983"/>
                </a:lnTo>
                <a:close/>
              </a:path>
              <a:path w="382904" h="51435">
                <a:moveTo>
                  <a:pt x="364446" y="34798"/>
                </a:moveTo>
                <a:lnTo>
                  <a:pt x="363938" y="35306"/>
                </a:lnTo>
                <a:lnTo>
                  <a:pt x="364002" y="36322"/>
                </a:lnTo>
                <a:lnTo>
                  <a:pt x="362097" y="37211"/>
                </a:lnTo>
                <a:lnTo>
                  <a:pt x="367513" y="37115"/>
                </a:lnTo>
                <a:lnTo>
                  <a:pt x="367094" y="36068"/>
                </a:lnTo>
                <a:lnTo>
                  <a:pt x="364446" y="34798"/>
                </a:lnTo>
                <a:close/>
              </a:path>
              <a:path w="382904" h="51435">
                <a:moveTo>
                  <a:pt x="367109" y="36075"/>
                </a:moveTo>
                <a:lnTo>
                  <a:pt x="367513" y="37115"/>
                </a:lnTo>
                <a:lnTo>
                  <a:pt x="369216" y="37085"/>
                </a:lnTo>
                <a:lnTo>
                  <a:pt x="367109" y="36075"/>
                </a:lnTo>
                <a:close/>
              </a:path>
              <a:path w="382904" h="51435">
                <a:moveTo>
                  <a:pt x="373739" y="32512"/>
                </a:moveTo>
                <a:lnTo>
                  <a:pt x="364954" y="32512"/>
                </a:lnTo>
                <a:lnTo>
                  <a:pt x="366072" y="33401"/>
                </a:lnTo>
                <a:lnTo>
                  <a:pt x="367109" y="36075"/>
                </a:lnTo>
                <a:lnTo>
                  <a:pt x="369216" y="37085"/>
                </a:lnTo>
                <a:lnTo>
                  <a:pt x="373739" y="32512"/>
                </a:lnTo>
                <a:close/>
              </a:path>
              <a:path w="382904" h="51435">
                <a:moveTo>
                  <a:pt x="11052" y="9639"/>
                </a:moveTo>
                <a:lnTo>
                  <a:pt x="582" y="23925"/>
                </a:lnTo>
                <a:lnTo>
                  <a:pt x="1353" y="28193"/>
                </a:lnTo>
                <a:lnTo>
                  <a:pt x="12910" y="36322"/>
                </a:lnTo>
                <a:lnTo>
                  <a:pt x="20860" y="34925"/>
                </a:lnTo>
                <a:lnTo>
                  <a:pt x="21458" y="34067"/>
                </a:lnTo>
                <a:lnTo>
                  <a:pt x="13748" y="32893"/>
                </a:lnTo>
                <a:lnTo>
                  <a:pt x="9443" y="27051"/>
                </a:lnTo>
                <a:lnTo>
                  <a:pt x="9384" y="26486"/>
                </a:lnTo>
                <a:lnTo>
                  <a:pt x="7677" y="24765"/>
                </a:lnTo>
                <a:lnTo>
                  <a:pt x="7627" y="12954"/>
                </a:lnTo>
                <a:lnTo>
                  <a:pt x="11052" y="9639"/>
                </a:lnTo>
                <a:close/>
              </a:path>
              <a:path w="382904" h="51435">
                <a:moveTo>
                  <a:pt x="21458" y="34067"/>
                </a:moveTo>
                <a:lnTo>
                  <a:pt x="20860" y="34925"/>
                </a:lnTo>
                <a:lnTo>
                  <a:pt x="12910" y="36322"/>
                </a:lnTo>
                <a:lnTo>
                  <a:pt x="33751" y="36322"/>
                </a:lnTo>
                <a:lnTo>
                  <a:pt x="35387" y="35063"/>
                </a:lnTo>
                <a:lnTo>
                  <a:pt x="34869" y="34798"/>
                </a:lnTo>
                <a:lnTo>
                  <a:pt x="26258" y="34798"/>
                </a:lnTo>
                <a:lnTo>
                  <a:pt x="21458" y="34067"/>
                </a:lnTo>
                <a:close/>
              </a:path>
              <a:path w="382904" h="51435">
                <a:moveTo>
                  <a:pt x="364954" y="32512"/>
                </a:moveTo>
                <a:lnTo>
                  <a:pt x="365297" y="34162"/>
                </a:lnTo>
                <a:lnTo>
                  <a:pt x="364446" y="34798"/>
                </a:lnTo>
                <a:lnTo>
                  <a:pt x="367109" y="36075"/>
                </a:lnTo>
                <a:lnTo>
                  <a:pt x="366072" y="33401"/>
                </a:lnTo>
                <a:lnTo>
                  <a:pt x="364954" y="32512"/>
                </a:lnTo>
                <a:close/>
              </a:path>
              <a:path w="382904" h="51435">
                <a:moveTo>
                  <a:pt x="55582" y="20193"/>
                </a:moveTo>
                <a:lnTo>
                  <a:pt x="55150" y="20193"/>
                </a:lnTo>
                <a:lnTo>
                  <a:pt x="54769" y="22479"/>
                </a:lnTo>
                <a:lnTo>
                  <a:pt x="60609" y="32512"/>
                </a:lnTo>
                <a:lnTo>
                  <a:pt x="63787" y="35828"/>
                </a:lnTo>
                <a:lnTo>
                  <a:pt x="65412" y="34798"/>
                </a:lnTo>
                <a:lnTo>
                  <a:pt x="67304" y="33655"/>
                </a:lnTo>
                <a:lnTo>
                  <a:pt x="69006" y="32893"/>
                </a:lnTo>
                <a:lnTo>
                  <a:pt x="66110" y="32766"/>
                </a:lnTo>
                <a:lnTo>
                  <a:pt x="62364" y="31623"/>
                </a:lnTo>
                <a:lnTo>
                  <a:pt x="55582" y="20193"/>
                </a:lnTo>
                <a:close/>
              </a:path>
              <a:path w="382904" h="51435">
                <a:moveTo>
                  <a:pt x="32835" y="25592"/>
                </a:moveTo>
                <a:lnTo>
                  <a:pt x="32087" y="30480"/>
                </a:lnTo>
                <a:lnTo>
                  <a:pt x="31804" y="30689"/>
                </a:lnTo>
                <a:lnTo>
                  <a:pt x="33878" y="34290"/>
                </a:lnTo>
                <a:lnTo>
                  <a:pt x="35387" y="35063"/>
                </a:lnTo>
                <a:lnTo>
                  <a:pt x="35732" y="34798"/>
                </a:lnTo>
                <a:lnTo>
                  <a:pt x="41561" y="30861"/>
                </a:lnTo>
                <a:lnTo>
                  <a:pt x="44511" y="28702"/>
                </a:lnTo>
                <a:lnTo>
                  <a:pt x="42463" y="28702"/>
                </a:lnTo>
                <a:lnTo>
                  <a:pt x="36837" y="27940"/>
                </a:lnTo>
                <a:lnTo>
                  <a:pt x="34271" y="26797"/>
                </a:lnTo>
                <a:lnTo>
                  <a:pt x="32835" y="25592"/>
                </a:lnTo>
                <a:close/>
              </a:path>
              <a:path w="382904" h="51435">
                <a:moveTo>
                  <a:pt x="29614" y="26625"/>
                </a:moveTo>
                <a:lnTo>
                  <a:pt x="24454" y="32004"/>
                </a:lnTo>
                <a:lnTo>
                  <a:pt x="22875" y="32032"/>
                </a:lnTo>
                <a:lnTo>
                  <a:pt x="21458" y="34067"/>
                </a:lnTo>
                <a:lnTo>
                  <a:pt x="26258" y="34798"/>
                </a:lnTo>
                <a:lnTo>
                  <a:pt x="31804" y="30689"/>
                </a:lnTo>
                <a:lnTo>
                  <a:pt x="29709" y="27051"/>
                </a:lnTo>
                <a:lnTo>
                  <a:pt x="29614" y="26625"/>
                </a:lnTo>
                <a:close/>
              </a:path>
              <a:path w="382904" h="51435">
                <a:moveTo>
                  <a:pt x="31804" y="30689"/>
                </a:moveTo>
                <a:lnTo>
                  <a:pt x="26258" y="34798"/>
                </a:lnTo>
                <a:lnTo>
                  <a:pt x="34869" y="34798"/>
                </a:lnTo>
                <a:lnTo>
                  <a:pt x="33878" y="34290"/>
                </a:lnTo>
                <a:lnTo>
                  <a:pt x="31804" y="30689"/>
                </a:lnTo>
                <a:close/>
              </a:path>
              <a:path w="382904" h="51435">
                <a:moveTo>
                  <a:pt x="368091" y="13208"/>
                </a:moveTo>
                <a:lnTo>
                  <a:pt x="361804" y="15493"/>
                </a:lnTo>
                <a:lnTo>
                  <a:pt x="360890" y="17445"/>
                </a:lnTo>
                <a:lnTo>
                  <a:pt x="362346" y="20955"/>
                </a:lnTo>
                <a:lnTo>
                  <a:pt x="362431" y="25146"/>
                </a:lnTo>
                <a:lnTo>
                  <a:pt x="362305" y="28702"/>
                </a:lnTo>
                <a:lnTo>
                  <a:pt x="360473" y="32983"/>
                </a:lnTo>
                <a:lnTo>
                  <a:pt x="364446" y="34798"/>
                </a:lnTo>
                <a:lnTo>
                  <a:pt x="365297" y="34162"/>
                </a:lnTo>
                <a:lnTo>
                  <a:pt x="364954" y="32512"/>
                </a:lnTo>
                <a:lnTo>
                  <a:pt x="373739" y="32512"/>
                </a:lnTo>
                <a:lnTo>
                  <a:pt x="375089" y="31115"/>
                </a:lnTo>
                <a:lnTo>
                  <a:pt x="374876" y="16871"/>
                </a:lnTo>
                <a:lnTo>
                  <a:pt x="373583" y="15776"/>
                </a:lnTo>
                <a:lnTo>
                  <a:pt x="368091" y="13208"/>
                </a:lnTo>
                <a:close/>
              </a:path>
              <a:path w="382904" h="51435">
                <a:moveTo>
                  <a:pt x="9509" y="26612"/>
                </a:moveTo>
                <a:lnTo>
                  <a:pt x="9443" y="27051"/>
                </a:lnTo>
                <a:lnTo>
                  <a:pt x="13748" y="32893"/>
                </a:lnTo>
                <a:lnTo>
                  <a:pt x="21458" y="34067"/>
                </a:lnTo>
                <a:lnTo>
                  <a:pt x="22807" y="32131"/>
                </a:lnTo>
                <a:lnTo>
                  <a:pt x="17507" y="32131"/>
                </a:lnTo>
                <a:lnTo>
                  <a:pt x="14647" y="29337"/>
                </a:lnTo>
                <a:lnTo>
                  <a:pt x="12212" y="29337"/>
                </a:lnTo>
                <a:lnTo>
                  <a:pt x="9509" y="26612"/>
                </a:lnTo>
                <a:close/>
              </a:path>
              <a:path w="382904" h="51435">
                <a:moveTo>
                  <a:pt x="360890" y="17445"/>
                </a:moveTo>
                <a:lnTo>
                  <a:pt x="357072" y="25592"/>
                </a:lnTo>
                <a:lnTo>
                  <a:pt x="356956" y="26289"/>
                </a:lnTo>
                <a:lnTo>
                  <a:pt x="359163" y="32385"/>
                </a:lnTo>
                <a:lnTo>
                  <a:pt x="360473" y="32983"/>
                </a:lnTo>
                <a:lnTo>
                  <a:pt x="362305" y="28702"/>
                </a:lnTo>
                <a:lnTo>
                  <a:pt x="362431" y="25146"/>
                </a:lnTo>
                <a:lnTo>
                  <a:pt x="362346" y="20955"/>
                </a:lnTo>
                <a:lnTo>
                  <a:pt x="360890" y="17445"/>
                </a:lnTo>
                <a:close/>
              </a:path>
              <a:path w="382904" h="51435">
                <a:moveTo>
                  <a:pt x="13243" y="27966"/>
                </a:moveTo>
                <a:lnTo>
                  <a:pt x="17507" y="32131"/>
                </a:lnTo>
                <a:lnTo>
                  <a:pt x="22875" y="32032"/>
                </a:lnTo>
                <a:lnTo>
                  <a:pt x="24753" y="29337"/>
                </a:lnTo>
                <a:lnTo>
                  <a:pt x="23794" y="29337"/>
                </a:lnTo>
                <a:lnTo>
                  <a:pt x="23925" y="29210"/>
                </a:lnTo>
                <a:lnTo>
                  <a:pt x="16784" y="29210"/>
                </a:lnTo>
                <a:lnTo>
                  <a:pt x="14142" y="28321"/>
                </a:lnTo>
                <a:lnTo>
                  <a:pt x="13243" y="27966"/>
                </a:lnTo>
                <a:close/>
              </a:path>
              <a:path w="382904" h="51435">
                <a:moveTo>
                  <a:pt x="22875" y="32032"/>
                </a:moveTo>
                <a:lnTo>
                  <a:pt x="17507" y="32131"/>
                </a:lnTo>
                <a:lnTo>
                  <a:pt x="22807" y="32131"/>
                </a:lnTo>
                <a:close/>
              </a:path>
              <a:path w="382904" h="51435">
                <a:moveTo>
                  <a:pt x="25711" y="10174"/>
                </a:moveTo>
                <a:lnTo>
                  <a:pt x="28595" y="13081"/>
                </a:lnTo>
                <a:lnTo>
                  <a:pt x="28641" y="21843"/>
                </a:lnTo>
                <a:lnTo>
                  <a:pt x="28912" y="23368"/>
                </a:lnTo>
                <a:lnTo>
                  <a:pt x="28535" y="23908"/>
                </a:lnTo>
                <a:lnTo>
                  <a:pt x="28518" y="24765"/>
                </a:lnTo>
                <a:lnTo>
                  <a:pt x="26739" y="26486"/>
                </a:lnTo>
                <a:lnTo>
                  <a:pt x="22875" y="32032"/>
                </a:lnTo>
                <a:lnTo>
                  <a:pt x="24454" y="32004"/>
                </a:lnTo>
                <a:lnTo>
                  <a:pt x="29614" y="26625"/>
                </a:lnTo>
                <a:lnTo>
                  <a:pt x="29153" y="20320"/>
                </a:lnTo>
                <a:lnTo>
                  <a:pt x="32814" y="20320"/>
                </a:lnTo>
                <a:lnTo>
                  <a:pt x="32767" y="19304"/>
                </a:lnTo>
                <a:lnTo>
                  <a:pt x="30588" y="14224"/>
                </a:lnTo>
                <a:lnTo>
                  <a:pt x="28379" y="12065"/>
                </a:lnTo>
                <a:lnTo>
                  <a:pt x="26004" y="10287"/>
                </a:lnTo>
                <a:lnTo>
                  <a:pt x="25711" y="10174"/>
                </a:lnTo>
                <a:close/>
              </a:path>
              <a:path w="382904" h="51435">
                <a:moveTo>
                  <a:pt x="31773" y="24375"/>
                </a:moveTo>
                <a:lnTo>
                  <a:pt x="29748" y="26486"/>
                </a:lnTo>
                <a:lnTo>
                  <a:pt x="29709" y="27051"/>
                </a:lnTo>
                <a:lnTo>
                  <a:pt x="31804" y="30689"/>
                </a:lnTo>
                <a:lnTo>
                  <a:pt x="32087" y="30480"/>
                </a:lnTo>
                <a:lnTo>
                  <a:pt x="32767" y="26035"/>
                </a:lnTo>
                <a:lnTo>
                  <a:pt x="32757" y="25527"/>
                </a:lnTo>
                <a:lnTo>
                  <a:pt x="32303" y="25146"/>
                </a:lnTo>
                <a:lnTo>
                  <a:pt x="31773" y="24375"/>
                </a:lnTo>
                <a:close/>
              </a:path>
              <a:path w="382904" h="51435">
                <a:moveTo>
                  <a:pt x="9809" y="24611"/>
                </a:moveTo>
                <a:lnTo>
                  <a:pt x="9522" y="26625"/>
                </a:lnTo>
                <a:lnTo>
                  <a:pt x="12212" y="29337"/>
                </a:lnTo>
                <a:lnTo>
                  <a:pt x="14647" y="29337"/>
                </a:lnTo>
                <a:lnTo>
                  <a:pt x="13243" y="27966"/>
                </a:lnTo>
                <a:lnTo>
                  <a:pt x="12609" y="27346"/>
                </a:lnTo>
                <a:lnTo>
                  <a:pt x="9809" y="24611"/>
                </a:lnTo>
                <a:close/>
              </a:path>
              <a:path w="382904" h="51435">
                <a:moveTo>
                  <a:pt x="26739" y="26486"/>
                </a:moveTo>
                <a:lnTo>
                  <a:pt x="23794" y="29337"/>
                </a:lnTo>
                <a:lnTo>
                  <a:pt x="24753" y="29337"/>
                </a:lnTo>
                <a:lnTo>
                  <a:pt x="26739" y="26486"/>
                </a:lnTo>
                <a:close/>
              </a:path>
              <a:path w="382904" h="51435">
                <a:moveTo>
                  <a:pt x="26251" y="20701"/>
                </a:moveTo>
                <a:lnTo>
                  <a:pt x="10395" y="20701"/>
                </a:lnTo>
                <a:lnTo>
                  <a:pt x="10675" y="23114"/>
                </a:lnTo>
                <a:lnTo>
                  <a:pt x="12326" y="27051"/>
                </a:lnTo>
                <a:lnTo>
                  <a:pt x="13243" y="27966"/>
                </a:lnTo>
                <a:lnTo>
                  <a:pt x="14142" y="28321"/>
                </a:lnTo>
                <a:lnTo>
                  <a:pt x="16784" y="29210"/>
                </a:lnTo>
                <a:lnTo>
                  <a:pt x="21825" y="28702"/>
                </a:lnTo>
                <a:lnTo>
                  <a:pt x="24126" y="28702"/>
                </a:lnTo>
                <a:lnTo>
                  <a:pt x="26334" y="26289"/>
                </a:lnTo>
                <a:lnTo>
                  <a:pt x="26856" y="25592"/>
                </a:lnTo>
                <a:lnTo>
                  <a:pt x="26982" y="23368"/>
                </a:lnTo>
                <a:lnTo>
                  <a:pt x="26932" y="21462"/>
                </a:lnTo>
                <a:lnTo>
                  <a:pt x="26251" y="20701"/>
                </a:lnTo>
                <a:close/>
              </a:path>
              <a:path w="382904" h="51435">
                <a:moveTo>
                  <a:pt x="21825" y="28702"/>
                </a:moveTo>
                <a:lnTo>
                  <a:pt x="16784" y="29210"/>
                </a:lnTo>
                <a:lnTo>
                  <a:pt x="23925" y="29210"/>
                </a:lnTo>
                <a:lnTo>
                  <a:pt x="24056" y="29083"/>
                </a:lnTo>
                <a:lnTo>
                  <a:pt x="22499" y="29083"/>
                </a:lnTo>
                <a:lnTo>
                  <a:pt x="21825" y="28702"/>
                </a:lnTo>
                <a:close/>
              </a:path>
              <a:path w="382904" h="51435">
                <a:moveTo>
                  <a:pt x="24126" y="28702"/>
                </a:moveTo>
                <a:lnTo>
                  <a:pt x="21825" y="28702"/>
                </a:lnTo>
                <a:lnTo>
                  <a:pt x="22499" y="29083"/>
                </a:lnTo>
                <a:lnTo>
                  <a:pt x="24010" y="28829"/>
                </a:lnTo>
                <a:close/>
              </a:path>
              <a:path w="382904" h="51435">
                <a:moveTo>
                  <a:pt x="19844" y="10074"/>
                </a:moveTo>
                <a:lnTo>
                  <a:pt x="18054" y="11303"/>
                </a:lnTo>
                <a:lnTo>
                  <a:pt x="16847" y="12446"/>
                </a:lnTo>
                <a:lnTo>
                  <a:pt x="15971" y="12446"/>
                </a:lnTo>
                <a:lnTo>
                  <a:pt x="14993" y="13081"/>
                </a:lnTo>
                <a:lnTo>
                  <a:pt x="16847" y="13081"/>
                </a:lnTo>
                <a:lnTo>
                  <a:pt x="19895" y="13589"/>
                </a:lnTo>
                <a:lnTo>
                  <a:pt x="26932" y="21462"/>
                </a:lnTo>
                <a:lnTo>
                  <a:pt x="26982" y="23368"/>
                </a:lnTo>
                <a:lnTo>
                  <a:pt x="26856" y="25592"/>
                </a:lnTo>
                <a:lnTo>
                  <a:pt x="26334" y="26289"/>
                </a:lnTo>
                <a:lnTo>
                  <a:pt x="24010" y="28829"/>
                </a:lnTo>
                <a:lnTo>
                  <a:pt x="22499" y="29083"/>
                </a:lnTo>
                <a:lnTo>
                  <a:pt x="24056" y="29083"/>
                </a:lnTo>
                <a:lnTo>
                  <a:pt x="26739" y="26486"/>
                </a:lnTo>
                <a:lnTo>
                  <a:pt x="28524" y="23925"/>
                </a:lnTo>
                <a:lnTo>
                  <a:pt x="28438" y="20701"/>
                </a:lnTo>
                <a:lnTo>
                  <a:pt x="27490" y="15367"/>
                </a:lnTo>
                <a:lnTo>
                  <a:pt x="19844" y="10074"/>
                </a:lnTo>
                <a:close/>
              </a:path>
              <a:path w="382904" h="51435">
                <a:moveTo>
                  <a:pt x="48337" y="7874"/>
                </a:moveTo>
                <a:lnTo>
                  <a:pt x="24023" y="7874"/>
                </a:lnTo>
                <a:lnTo>
                  <a:pt x="32630" y="16143"/>
                </a:lnTo>
                <a:lnTo>
                  <a:pt x="32750" y="16383"/>
                </a:lnTo>
                <a:lnTo>
                  <a:pt x="32876" y="19558"/>
                </a:lnTo>
                <a:lnTo>
                  <a:pt x="32962" y="24765"/>
                </a:lnTo>
                <a:lnTo>
                  <a:pt x="32835" y="25592"/>
                </a:lnTo>
                <a:lnTo>
                  <a:pt x="34271" y="26797"/>
                </a:lnTo>
                <a:lnTo>
                  <a:pt x="36837" y="27940"/>
                </a:lnTo>
                <a:lnTo>
                  <a:pt x="42463" y="28702"/>
                </a:lnTo>
                <a:lnTo>
                  <a:pt x="46425" y="27559"/>
                </a:lnTo>
                <a:lnTo>
                  <a:pt x="57726" y="27559"/>
                </a:lnTo>
                <a:lnTo>
                  <a:pt x="54769" y="22479"/>
                </a:lnTo>
                <a:lnTo>
                  <a:pt x="55150" y="20193"/>
                </a:lnTo>
                <a:lnTo>
                  <a:pt x="86941" y="20193"/>
                </a:lnTo>
                <a:lnTo>
                  <a:pt x="86480" y="18287"/>
                </a:lnTo>
                <a:lnTo>
                  <a:pt x="59240" y="18287"/>
                </a:lnTo>
                <a:lnTo>
                  <a:pt x="50961" y="10033"/>
                </a:lnTo>
                <a:lnTo>
                  <a:pt x="45066" y="10033"/>
                </a:lnTo>
                <a:lnTo>
                  <a:pt x="48337" y="7874"/>
                </a:lnTo>
                <a:close/>
              </a:path>
              <a:path w="382904" h="51435">
                <a:moveTo>
                  <a:pt x="46425" y="27559"/>
                </a:moveTo>
                <a:lnTo>
                  <a:pt x="42463" y="28702"/>
                </a:lnTo>
                <a:lnTo>
                  <a:pt x="44511" y="28702"/>
                </a:lnTo>
                <a:lnTo>
                  <a:pt x="45778" y="27812"/>
                </a:lnTo>
                <a:lnTo>
                  <a:pt x="46425" y="27559"/>
                </a:lnTo>
                <a:close/>
              </a:path>
              <a:path w="382904" h="51435">
                <a:moveTo>
                  <a:pt x="12609" y="27346"/>
                </a:moveTo>
                <a:lnTo>
                  <a:pt x="13177" y="27940"/>
                </a:lnTo>
                <a:lnTo>
                  <a:pt x="12609" y="27346"/>
                </a:lnTo>
                <a:close/>
              </a:path>
              <a:path w="382904" h="51435">
                <a:moveTo>
                  <a:pt x="10395" y="20701"/>
                </a:moveTo>
                <a:lnTo>
                  <a:pt x="9957" y="23622"/>
                </a:lnTo>
                <a:lnTo>
                  <a:pt x="9836" y="24637"/>
                </a:lnTo>
                <a:lnTo>
                  <a:pt x="12609" y="27346"/>
                </a:lnTo>
                <a:lnTo>
                  <a:pt x="12326" y="27051"/>
                </a:lnTo>
                <a:lnTo>
                  <a:pt x="10675" y="23114"/>
                </a:lnTo>
                <a:lnTo>
                  <a:pt x="10395" y="20701"/>
                </a:lnTo>
                <a:close/>
              </a:path>
              <a:path w="382904" h="51435">
                <a:moveTo>
                  <a:pt x="29153" y="20320"/>
                </a:moveTo>
                <a:lnTo>
                  <a:pt x="29614" y="26625"/>
                </a:lnTo>
                <a:lnTo>
                  <a:pt x="31765" y="24384"/>
                </a:lnTo>
                <a:lnTo>
                  <a:pt x="30030" y="21843"/>
                </a:lnTo>
                <a:lnTo>
                  <a:pt x="29661" y="21462"/>
                </a:lnTo>
                <a:lnTo>
                  <a:pt x="29153" y="20320"/>
                </a:lnTo>
                <a:close/>
              </a:path>
              <a:path w="382904" h="51435">
                <a:moveTo>
                  <a:pt x="16417" y="8688"/>
                </a:moveTo>
                <a:lnTo>
                  <a:pt x="11039" y="9652"/>
                </a:lnTo>
                <a:lnTo>
                  <a:pt x="7758" y="12827"/>
                </a:lnTo>
                <a:lnTo>
                  <a:pt x="7677" y="24765"/>
                </a:lnTo>
                <a:lnTo>
                  <a:pt x="9509" y="26612"/>
                </a:lnTo>
                <a:lnTo>
                  <a:pt x="9809" y="24611"/>
                </a:lnTo>
                <a:lnTo>
                  <a:pt x="8795" y="23622"/>
                </a:lnTo>
                <a:lnTo>
                  <a:pt x="8839" y="16586"/>
                </a:lnTo>
                <a:lnTo>
                  <a:pt x="16417" y="8688"/>
                </a:lnTo>
                <a:close/>
              </a:path>
              <a:path w="382904" h="51435">
                <a:moveTo>
                  <a:pt x="28524" y="23925"/>
                </a:moveTo>
                <a:lnTo>
                  <a:pt x="26739" y="26486"/>
                </a:lnTo>
                <a:lnTo>
                  <a:pt x="28518" y="24765"/>
                </a:lnTo>
                <a:lnTo>
                  <a:pt x="28524" y="23925"/>
                </a:lnTo>
                <a:close/>
              </a:path>
              <a:path w="382904" h="51435">
                <a:moveTo>
                  <a:pt x="32799" y="19377"/>
                </a:moveTo>
                <a:lnTo>
                  <a:pt x="32740" y="23368"/>
                </a:lnTo>
                <a:lnTo>
                  <a:pt x="31778" y="24384"/>
                </a:lnTo>
                <a:lnTo>
                  <a:pt x="32303" y="25146"/>
                </a:lnTo>
                <a:lnTo>
                  <a:pt x="32835" y="25592"/>
                </a:lnTo>
                <a:lnTo>
                  <a:pt x="32962" y="24765"/>
                </a:lnTo>
                <a:lnTo>
                  <a:pt x="33040" y="19939"/>
                </a:lnTo>
                <a:lnTo>
                  <a:pt x="32799" y="19377"/>
                </a:lnTo>
                <a:close/>
              </a:path>
              <a:path w="382904" h="51435">
                <a:moveTo>
                  <a:pt x="374349" y="16134"/>
                </a:moveTo>
                <a:lnTo>
                  <a:pt x="374820" y="16586"/>
                </a:lnTo>
                <a:lnTo>
                  <a:pt x="374876" y="16871"/>
                </a:lnTo>
                <a:lnTo>
                  <a:pt x="376549" y="18287"/>
                </a:lnTo>
                <a:lnTo>
                  <a:pt x="380105" y="23114"/>
                </a:lnTo>
                <a:lnTo>
                  <a:pt x="380573" y="25239"/>
                </a:lnTo>
                <a:lnTo>
                  <a:pt x="380863" y="24611"/>
                </a:lnTo>
                <a:lnTo>
                  <a:pt x="380794" y="23908"/>
                </a:lnTo>
                <a:lnTo>
                  <a:pt x="378683" y="18161"/>
                </a:lnTo>
                <a:lnTo>
                  <a:pt x="374349" y="16134"/>
                </a:lnTo>
                <a:close/>
              </a:path>
              <a:path w="382904" h="51435">
                <a:moveTo>
                  <a:pt x="17552" y="8486"/>
                </a:moveTo>
                <a:lnTo>
                  <a:pt x="16417" y="8688"/>
                </a:lnTo>
                <a:lnTo>
                  <a:pt x="8839" y="16586"/>
                </a:lnTo>
                <a:lnTo>
                  <a:pt x="8795" y="23622"/>
                </a:lnTo>
                <a:lnTo>
                  <a:pt x="9809" y="24611"/>
                </a:lnTo>
                <a:lnTo>
                  <a:pt x="10395" y="20701"/>
                </a:lnTo>
                <a:lnTo>
                  <a:pt x="26251" y="20701"/>
                </a:lnTo>
                <a:lnTo>
                  <a:pt x="19895" y="13589"/>
                </a:lnTo>
                <a:lnTo>
                  <a:pt x="16847" y="13081"/>
                </a:lnTo>
                <a:lnTo>
                  <a:pt x="14993" y="13081"/>
                </a:lnTo>
                <a:lnTo>
                  <a:pt x="15971" y="12446"/>
                </a:lnTo>
                <a:lnTo>
                  <a:pt x="16847" y="12446"/>
                </a:lnTo>
                <a:lnTo>
                  <a:pt x="18054" y="11303"/>
                </a:lnTo>
                <a:lnTo>
                  <a:pt x="19844" y="10074"/>
                </a:lnTo>
                <a:lnTo>
                  <a:pt x="17552" y="8486"/>
                </a:lnTo>
                <a:close/>
              </a:path>
              <a:path w="382904" h="51435">
                <a:moveTo>
                  <a:pt x="32814" y="20320"/>
                </a:moveTo>
                <a:lnTo>
                  <a:pt x="29153" y="20320"/>
                </a:lnTo>
                <a:lnTo>
                  <a:pt x="29661" y="21462"/>
                </a:lnTo>
                <a:lnTo>
                  <a:pt x="30030" y="21843"/>
                </a:lnTo>
                <a:lnTo>
                  <a:pt x="31773" y="24375"/>
                </a:lnTo>
                <a:lnTo>
                  <a:pt x="32740" y="23368"/>
                </a:lnTo>
                <a:lnTo>
                  <a:pt x="32814" y="20320"/>
                </a:lnTo>
                <a:close/>
              </a:path>
              <a:path w="382904" h="51435">
                <a:moveTo>
                  <a:pt x="28541" y="21281"/>
                </a:moveTo>
                <a:lnTo>
                  <a:pt x="28524" y="23925"/>
                </a:lnTo>
                <a:lnTo>
                  <a:pt x="28912" y="23368"/>
                </a:lnTo>
                <a:lnTo>
                  <a:pt x="28541" y="21281"/>
                </a:lnTo>
                <a:close/>
              </a:path>
              <a:path w="382904" h="51435">
                <a:moveTo>
                  <a:pt x="3957" y="14478"/>
                </a:moveTo>
                <a:lnTo>
                  <a:pt x="18" y="20193"/>
                </a:lnTo>
                <a:lnTo>
                  <a:pt x="0" y="20701"/>
                </a:lnTo>
                <a:lnTo>
                  <a:pt x="579" y="23908"/>
                </a:lnTo>
                <a:lnTo>
                  <a:pt x="685" y="21462"/>
                </a:lnTo>
                <a:lnTo>
                  <a:pt x="3957" y="14478"/>
                </a:lnTo>
                <a:close/>
              </a:path>
              <a:path w="382904" h="51435">
                <a:moveTo>
                  <a:pt x="80766" y="10668"/>
                </a:moveTo>
                <a:lnTo>
                  <a:pt x="79699" y="10922"/>
                </a:lnTo>
                <a:lnTo>
                  <a:pt x="84081" y="13589"/>
                </a:lnTo>
                <a:lnTo>
                  <a:pt x="85618" y="14732"/>
                </a:lnTo>
                <a:lnTo>
                  <a:pt x="87650" y="23114"/>
                </a:lnTo>
                <a:lnTo>
                  <a:pt x="87621" y="19304"/>
                </a:lnTo>
                <a:lnTo>
                  <a:pt x="86722" y="15112"/>
                </a:lnTo>
                <a:lnTo>
                  <a:pt x="81307" y="10715"/>
                </a:lnTo>
                <a:lnTo>
                  <a:pt x="80766" y="10668"/>
                </a:lnTo>
                <a:close/>
              </a:path>
              <a:path w="382904" h="51435">
                <a:moveTo>
                  <a:pt x="113037" y="4191"/>
                </a:moveTo>
                <a:lnTo>
                  <a:pt x="110129" y="4826"/>
                </a:lnTo>
                <a:lnTo>
                  <a:pt x="108389" y="4826"/>
                </a:lnTo>
                <a:lnTo>
                  <a:pt x="104121" y="5968"/>
                </a:lnTo>
                <a:lnTo>
                  <a:pt x="101505" y="6731"/>
                </a:lnTo>
                <a:lnTo>
                  <a:pt x="98038" y="7239"/>
                </a:lnTo>
                <a:lnTo>
                  <a:pt x="92704" y="8255"/>
                </a:lnTo>
                <a:lnTo>
                  <a:pt x="87777" y="9271"/>
                </a:lnTo>
                <a:lnTo>
                  <a:pt x="82201" y="10795"/>
                </a:lnTo>
                <a:lnTo>
                  <a:pt x="81404" y="10795"/>
                </a:lnTo>
                <a:lnTo>
                  <a:pt x="86722" y="15112"/>
                </a:lnTo>
                <a:lnTo>
                  <a:pt x="87621" y="19304"/>
                </a:lnTo>
                <a:lnTo>
                  <a:pt x="87650" y="23114"/>
                </a:lnTo>
                <a:lnTo>
                  <a:pt x="326920" y="23114"/>
                </a:lnTo>
                <a:lnTo>
                  <a:pt x="326922" y="22733"/>
                </a:lnTo>
                <a:lnTo>
                  <a:pt x="135300" y="22733"/>
                </a:lnTo>
                <a:lnTo>
                  <a:pt x="134373" y="20955"/>
                </a:lnTo>
                <a:lnTo>
                  <a:pt x="128112" y="14986"/>
                </a:lnTo>
                <a:lnTo>
                  <a:pt x="124429" y="14351"/>
                </a:lnTo>
                <a:lnTo>
                  <a:pt x="121673" y="14224"/>
                </a:lnTo>
                <a:lnTo>
                  <a:pt x="124060" y="13462"/>
                </a:lnTo>
                <a:lnTo>
                  <a:pt x="126588" y="12827"/>
                </a:lnTo>
                <a:lnTo>
                  <a:pt x="129334" y="11717"/>
                </a:lnTo>
                <a:lnTo>
                  <a:pt x="128252" y="10795"/>
                </a:lnTo>
                <a:lnTo>
                  <a:pt x="82201" y="10795"/>
                </a:lnTo>
                <a:lnTo>
                  <a:pt x="81307" y="10715"/>
                </a:lnTo>
                <a:lnTo>
                  <a:pt x="128159" y="10715"/>
                </a:lnTo>
                <a:lnTo>
                  <a:pt x="121546" y="5080"/>
                </a:lnTo>
                <a:lnTo>
                  <a:pt x="113037" y="4191"/>
                </a:lnTo>
                <a:close/>
              </a:path>
              <a:path w="382904" h="51435">
                <a:moveTo>
                  <a:pt x="129334" y="11717"/>
                </a:moveTo>
                <a:lnTo>
                  <a:pt x="126588" y="12827"/>
                </a:lnTo>
                <a:lnTo>
                  <a:pt x="124060" y="13462"/>
                </a:lnTo>
                <a:lnTo>
                  <a:pt x="121673" y="14224"/>
                </a:lnTo>
                <a:lnTo>
                  <a:pt x="124429" y="14351"/>
                </a:lnTo>
                <a:lnTo>
                  <a:pt x="128112" y="14986"/>
                </a:lnTo>
                <a:lnTo>
                  <a:pt x="134373" y="20955"/>
                </a:lnTo>
                <a:lnTo>
                  <a:pt x="135300" y="22733"/>
                </a:lnTo>
                <a:lnTo>
                  <a:pt x="134932" y="21462"/>
                </a:lnTo>
                <a:lnTo>
                  <a:pt x="134005" y="19304"/>
                </a:lnTo>
                <a:lnTo>
                  <a:pt x="132874" y="16383"/>
                </a:lnTo>
                <a:lnTo>
                  <a:pt x="131084" y="13208"/>
                </a:lnTo>
                <a:lnTo>
                  <a:pt x="129334" y="11717"/>
                </a:lnTo>
                <a:close/>
              </a:path>
              <a:path w="382904" h="51435">
                <a:moveTo>
                  <a:pt x="145409" y="8762"/>
                </a:moveTo>
                <a:lnTo>
                  <a:pt x="139478" y="9143"/>
                </a:lnTo>
                <a:lnTo>
                  <a:pt x="135440" y="9906"/>
                </a:lnTo>
                <a:lnTo>
                  <a:pt x="130360" y="11303"/>
                </a:lnTo>
                <a:lnTo>
                  <a:pt x="129334" y="11717"/>
                </a:lnTo>
                <a:lnTo>
                  <a:pt x="131084" y="13208"/>
                </a:lnTo>
                <a:lnTo>
                  <a:pt x="132874" y="16383"/>
                </a:lnTo>
                <a:lnTo>
                  <a:pt x="134932" y="21462"/>
                </a:lnTo>
                <a:lnTo>
                  <a:pt x="135300" y="22733"/>
                </a:lnTo>
                <a:lnTo>
                  <a:pt x="326922" y="22733"/>
                </a:lnTo>
                <a:lnTo>
                  <a:pt x="326985" y="20955"/>
                </a:lnTo>
                <a:lnTo>
                  <a:pt x="327963" y="18668"/>
                </a:lnTo>
                <a:lnTo>
                  <a:pt x="169488" y="18668"/>
                </a:lnTo>
                <a:lnTo>
                  <a:pt x="166985" y="17272"/>
                </a:lnTo>
                <a:lnTo>
                  <a:pt x="163430" y="17272"/>
                </a:lnTo>
                <a:lnTo>
                  <a:pt x="162973" y="15875"/>
                </a:lnTo>
                <a:lnTo>
                  <a:pt x="165923" y="15875"/>
                </a:lnTo>
                <a:lnTo>
                  <a:pt x="163481" y="14224"/>
                </a:lnTo>
                <a:lnTo>
                  <a:pt x="157588" y="11049"/>
                </a:lnTo>
                <a:lnTo>
                  <a:pt x="151455" y="9639"/>
                </a:lnTo>
                <a:lnTo>
                  <a:pt x="145409" y="8762"/>
                </a:lnTo>
                <a:close/>
              </a:path>
              <a:path w="382904" h="51435">
                <a:moveTo>
                  <a:pt x="21862" y="8689"/>
                </a:moveTo>
                <a:lnTo>
                  <a:pt x="19844" y="10074"/>
                </a:lnTo>
                <a:lnTo>
                  <a:pt x="27490" y="15367"/>
                </a:lnTo>
                <a:lnTo>
                  <a:pt x="28541" y="21281"/>
                </a:lnTo>
                <a:lnTo>
                  <a:pt x="28469" y="12954"/>
                </a:lnTo>
                <a:lnTo>
                  <a:pt x="25711" y="10174"/>
                </a:lnTo>
                <a:lnTo>
                  <a:pt x="21862" y="8689"/>
                </a:lnTo>
                <a:close/>
              </a:path>
              <a:path w="382904" h="51435">
                <a:moveTo>
                  <a:pt x="28379" y="12065"/>
                </a:moveTo>
                <a:lnTo>
                  <a:pt x="30588" y="14224"/>
                </a:lnTo>
                <a:lnTo>
                  <a:pt x="32799" y="19377"/>
                </a:lnTo>
                <a:lnTo>
                  <a:pt x="32747" y="16256"/>
                </a:lnTo>
                <a:lnTo>
                  <a:pt x="28379" y="12065"/>
                </a:lnTo>
                <a:close/>
              </a:path>
              <a:path w="382904" h="51435">
                <a:moveTo>
                  <a:pt x="166320" y="16143"/>
                </a:moveTo>
                <a:lnTo>
                  <a:pt x="165186" y="16586"/>
                </a:lnTo>
                <a:lnTo>
                  <a:pt x="166529" y="17018"/>
                </a:lnTo>
                <a:lnTo>
                  <a:pt x="169488" y="18668"/>
                </a:lnTo>
                <a:lnTo>
                  <a:pt x="167990" y="17272"/>
                </a:lnTo>
                <a:lnTo>
                  <a:pt x="166320" y="16143"/>
                </a:lnTo>
                <a:close/>
              </a:path>
              <a:path w="382904" h="51435">
                <a:moveTo>
                  <a:pt x="186879" y="11303"/>
                </a:moveTo>
                <a:lnTo>
                  <a:pt x="179115" y="12192"/>
                </a:lnTo>
                <a:lnTo>
                  <a:pt x="170911" y="14351"/>
                </a:lnTo>
                <a:lnTo>
                  <a:pt x="166320" y="16143"/>
                </a:lnTo>
                <a:lnTo>
                  <a:pt x="167990" y="17272"/>
                </a:lnTo>
                <a:lnTo>
                  <a:pt x="169488" y="18668"/>
                </a:lnTo>
                <a:lnTo>
                  <a:pt x="327963" y="18668"/>
                </a:lnTo>
                <a:lnTo>
                  <a:pt x="328615" y="17145"/>
                </a:lnTo>
                <a:lnTo>
                  <a:pt x="206356" y="17145"/>
                </a:lnTo>
                <a:lnTo>
                  <a:pt x="206458" y="16129"/>
                </a:lnTo>
                <a:lnTo>
                  <a:pt x="201359" y="13843"/>
                </a:lnTo>
                <a:lnTo>
                  <a:pt x="194563" y="12065"/>
                </a:lnTo>
                <a:lnTo>
                  <a:pt x="186879" y="11303"/>
                </a:lnTo>
                <a:close/>
              </a:path>
              <a:path w="382904" h="51435">
                <a:moveTo>
                  <a:pt x="56836" y="9017"/>
                </a:moveTo>
                <a:lnTo>
                  <a:pt x="47873" y="9017"/>
                </a:lnTo>
                <a:lnTo>
                  <a:pt x="47721" y="9143"/>
                </a:lnTo>
                <a:lnTo>
                  <a:pt x="49169" y="9271"/>
                </a:lnTo>
                <a:lnTo>
                  <a:pt x="50324" y="9398"/>
                </a:lnTo>
                <a:lnTo>
                  <a:pt x="59240" y="18287"/>
                </a:lnTo>
                <a:lnTo>
                  <a:pt x="59595" y="18161"/>
                </a:lnTo>
                <a:lnTo>
                  <a:pt x="58996" y="14859"/>
                </a:lnTo>
                <a:lnTo>
                  <a:pt x="57436" y="9906"/>
                </a:lnTo>
                <a:lnTo>
                  <a:pt x="56836" y="9017"/>
                </a:lnTo>
                <a:close/>
              </a:path>
              <a:path w="382904" h="51435">
                <a:moveTo>
                  <a:pt x="63989" y="2921"/>
                </a:moveTo>
                <a:lnTo>
                  <a:pt x="59583" y="3429"/>
                </a:lnTo>
                <a:lnTo>
                  <a:pt x="54858" y="4953"/>
                </a:lnTo>
                <a:lnTo>
                  <a:pt x="54219" y="5226"/>
                </a:lnTo>
                <a:lnTo>
                  <a:pt x="54350" y="5334"/>
                </a:lnTo>
                <a:lnTo>
                  <a:pt x="57436" y="9906"/>
                </a:lnTo>
                <a:lnTo>
                  <a:pt x="58892" y="14478"/>
                </a:lnTo>
                <a:lnTo>
                  <a:pt x="58996" y="14859"/>
                </a:lnTo>
                <a:lnTo>
                  <a:pt x="59595" y="18161"/>
                </a:lnTo>
                <a:lnTo>
                  <a:pt x="59240" y="18287"/>
                </a:lnTo>
                <a:lnTo>
                  <a:pt x="86480" y="18287"/>
                </a:lnTo>
                <a:lnTo>
                  <a:pt x="85618" y="14732"/>
                </a:lnTo>
                <a:lnTo>
                  <a:pt x="84081" y="13589"/>
                </a:lnTo>
                <a:lnTo>
                  <a:pt x="79699" y="10922"/>
                </a:lnTo>
                <a:lnTo>
                  <a:pt x="80766" y="10668"/>
                </a:lnTo>
                <a:lnTo>
                  <a:pt x="81248" y="10668"/>
                </a:lnTo>
                <a:lnTo>
                  <a:pt x="77494" y="7620"/>
                </a:lnTo>
                <a:lnTo>
                  <a:pt x="69938" y="3937"/>
                </a:lnTo>
                <a:lnTo>
                  <a:pt x="63989" y="2921"/>
                </a:lnTo>
                <a:close/>
              </a:path>
              <a:path w="382904" h="51435">
                <a:moveTo>
                  <a:pt x="361671" y="11049"/>
                </a:moveTo>
                <a:lnTo>
                  <a:pt x="356178" y="11145"/>
                </a:lnTo>
                <a:lnTo>
                  <a:pt x="359817" y="14859"/>
                </a:lnTo>
                <a:lnTo>
                  <a:pt x="360890" y="17445"/>
                </a:lnTo>
                <a:lnTo>
                  <a:pt x="361804" y="15493"/>
                </a:lnTo>
                <a:lnTo>
                  <a:pt x="368091" y="13208"/>
                </a:lnTo>
                <a:lnTo>
                  <a:pt x="369490" y="13208"/>
                </a:lnTo>
                <a:lnTo>
                  <a:pt x="365043" y="11811"/>
                </a:lnTo>
                <a:lnTo>
                  <a:pt x="361671" y="11049"/>
                </a:lnTo>
                <a:close/>
              </a:path>
              <a:path w="382904" h="51435">
                <a:moveTo>
                  <a:pt x="165186" y="16586"/>
                </a:moveTo>
                <a:lnTo>
                  <a:pt x="163430" y="17272"/>
                </a:lnTo>
                <a:lnTo>
                  <a:pt x="166985" y="17272"/>
                </a:lnTo>
                <a:lnTo>
                  <a:pt x="166529" y="17018"/>
                </a:lnTo>
                <a:lnTo>
                  <a:pt x="165186" y="16586"/>
                </a:lnTo>
                <a:close/>
              </a:path>
              <a:path w="382904" h="51435">
                <a:moveTo>
                  <a:pt x="231515" y="13716"/>
                </a:moveTo>
                <a:lnTo>
                  <a:pt x="224556" y="13843"/>
                </a:lnTo>
                <a:lnTo>
                  <a:pt x="218460" y="14351"/>
                </a:lnTo>
                <a:lnTo>
                  <a:pt x="214573" y="15367"/>
                </a:lnTo>
                <a:lnTo>
                  <a:pt x="207868" y="17018"/>
                </a:lnTo>
                <a:lnTo>
                  <a:pt x="206356" y="17145"/>
                </a:lnTo>
                <a:lnTo>
                  <a:pt x="328615" y="17145"/>
                </a:lnTo>
                <a:lnTo>
                  <a:pt x="328832" y="16637"/>
                </a:lnTo>
                <a:lnTo>
                  <a:pt x="238373" y="16637"/>
                </a:lnTo>
                <a:lnTo>
                  <a:pt x="238741" y="15493"/>
                </a:lnTo>
                <a:lnTo>
                  <a:pt x="237395" y="15493"/>
                </a:lnTo>
                <a:lnTo>
                  <a:pt x="231515" y="13716"/>
                </a:lnTo>
                <a:close/>
              </a:path>
              <a:path w="382904" h="51435">
                <a:moveTo>
                  <a:pt x="373583" y="15776"/>
                </a:moveTo>
                <a:lnTo>
                  <a:pt x="374876" y="16871"/>
                </a:lnTo>
                <a:lnTo>
                  <a:pt x="374820" y="16586"/>
                </a:lnTo>
                <a:lnTo>
                  <a:pt x="374337" y="16129"/>
                </a:lnTo>
                <a:lnTo>
                  <a:pt x="373583" y="15776"/>
                </a:lnTo>
                <a:close/>
              </a:path>
              <a:path w="382904" h="51435">
                <a:moveTo>
                  <a:pt x="261721" y="13208"/>
                </a:moveTo>
                <a:lnTo>
                  <a:pt x="254057" y="13589"/>
                </a:lnTo>
                <a:lnTo>
                  <a:pt x="245422" y="15493"/>
                </a:lnTo>
                <a:lnTo>
                  <a:pt x="240659" y="16383"/>
                </a:lnTo>
                <a:lnTo>
                  <a:pt x="238373" y="16637"/>
                </a:lnTo>
                <a:lnTo>
                  <a:pt x="328832" y="16637"/>
                </a:lnTo>
                <a:lnTo>
                  <a:pt x="329539" y="14986"/>
                </a:lnTo>
                <a:lnTo>
                  <a:pt x="274428" y="14986"/>
                </a:lnTo>
                <a:lnTo>
                  <a:pt x="272904" y="13970"/>
                </a:lnTo>
                <a:lnTo>
                  <a:pt x="268105" y="13462"/>
                </a:lnTo>
                <a:lnTo>
                  <a:pt x="261721" y="13208"/>
                </a:lnTo>
                <a:close/>
              </a:path>
              <a:path w="382904" h="51435">
                <a:moveTo>
                  <a:pt x="165923" y="15875"/>
                </a:moveTo>
                <a:lnTo>
                  <a:pt x="162973" y="15875"/>
                </a:lnTo>
                <a:lnTo>
                  <a:pt x="165186" y="16586"/>
                </a:lnTo>
                <a:lnTo>
                  <a:pt x="166320" y="16143"/>
                </a:lnTo>
                <a:lnTo>
                  <a:pt x="165923" y="15875"/>
                </a:lnTo>
                <a:close/>
              </a:path>
              <a:path w="382904" h="51435">
                <a:moveTo>
                  <a:pt x="368916" y="10922"/>
                </a:moveTo>
                <a:lnTo>
                  <a:pt x="361671" y="11049"/>
                </a:lnTo>
                <a:lnTo>
                  <a:pt x="365043" y="11811"/>
                </a:lnTo>
                <a:lnTo>
                  <a:pt x="369894" y="13335"/>
                </a:lnTo>
                <a:lnTo>
                  <a:pt x="373400" y="15621"/>
                </a:lnTo>
                <a:lnTo>
                  <a:pt x="373583" y="15776"/>
                </a:lnTo>
                <a:lnTo>
                  <a:pt x="374349" y="16134"/>
                </a:lnTo>
                <a:lnTo>
                  <a:pt x="368916" y="10922"/>
                </a:lnTo>
                <a:close/>
              </a:path>
              <a:path w="382904" h="51435">
                <a:moveTo>
                  <a:pt x="369490" y="13208"/>
                </a:moveTo>
                <a:lnTo>
                  <a:pt x="368091" y="13208"/>
                </a:lnTo>
                <a:lnTo>
                  <a:pt x="373583" y="15776"/>
                </a:lnTo>
                <a:lnTo>
                  <a:pt x="373400" y="15621"/>
                </a:lnTo>
                <a:lnTo>
                  <a:pt x="369894" y="13335"/>
                </a:lnTo>
                <a:lnTo>
                  <a:pt x="369490" y="13208"/>
                </a:lnTo>
                <a:close/>
              </a:path>
              <a:path w="382904" h="51435">
                <a:moveTo>
                  <a:pt x="298089" y="9652"/>
                </a:moveTo>
                <a:lnTo>
                  <a:pt x="287852" y="11557"/>
                </a:lnTo>
                <a:lnTo>
                  <a:pt x="279864" y="13335"/>
                </a:lnTo>
                <a:lnTo>
                  <a:pt x="274428" y="14986"/>
                </a:lnTo>
                <a:lnTo>
                  <a:pt x="329539" y="14986"/>
                </a:lnTo>
                <a:lnTo>
                  <a:pt x="329756" y="14478"/>
                </a:lnTo>
                <a:lnTo>
                  <a:pt x="332372" y="11937"/>
                </a:lnTo>
                <a:lnTo>
                  <a:pt x="310535" y="11937"/>
                </a:lnTo>
                <a:lnTo>
                  <a:pt x="310135" y="11557"/>
                </a:lnTo>
                <a:lnTo>
                  <a:pt x="305886" y="11557"/>
                </a:lnTo>
                <a:lnTo>
                  <a:pt x="298089" y="9652"/>
                </a:lnTo>
                <a:close/>
              </a:path>
              <a:path w="382904" h="51435">
                <a:moveTo>
                  <a:pt x="15933" y="7366"/>
                </a:moveTo>
                <a:lnTo>
                  <a:pt x="7982" y="8762"/>
                </a:lnTo>
                <a:lnTo>
                  <a:pt x="3957" y="14478"/>
                </a:lnTo>
                <a:lnTo>
                  <a:pt x="6649" y="12192"/>
                </a:lnTo>
                <a:lnTo>
                  <a:pt x="10980" y="9652"/>
                </a:lnTo>
                <a:lnTo>
                  <a:pt x="12351" y="8382"/>
                </a:lnTo>
                <a:lnTo>
                  <a:pt x="16710" y="8382"/>
                </a:lnTo>
                <a:lnTo>
                  <a:pt x="16986" y="8094"/>
                </a:lnTo>
                <a:lnTo>
                  <a:pt x="15933" y="7366"/>
                </a:lnTo>
                <a:close/>
              </a:path>
              <a:path w="382904" h="51435">
                <a:moveTo>
                  <a:pt x="24551" y="8382"/>
                </a:moveTo>
                <a:lnTo>
                  <a:pt x="23934" y="8382"/>
                </a:lnTo>
                <a:lnTo>
                  <a:pt x="25711" y="10174"/>
                </a:lnTo>
                <a:lnTo>
                  <a:pt x="26004" y="10287"/>
                </a:lnTo>
                <a:lnTo>
                  <a:pt x="28379" y="12065"/>
                </a:lnTo>
                <a:lnTo>
                  <a:pt x="24551" y="8382"/>
                </a:lnTo>
                <a:close/>
              </a:path>
              <a:path w="382904" h="51435">
                <a:moveTo>
                  <a:pt x="338678" y="6350"/>
                </a:moveTo>
                <a:lnTo>
                  <a:pt x="323901" y="7887"/>
                </a:lnTo>
                <a:lnTo>
                  <a:pt x="318028" y="10287"/>
                </a:lnTo>
                <a:lnTo>
                  <a:pt x="313786" y="11176"/>
                </a:lnTo>
                <a:lnTo>
                  <a:pt x="311182" y="11811"/>
                </a:lnTo>
                <a:lnTo>
                  <a:pt x="310535" y="11937"/>
                </a:lnTo>
                <a:lnTo>
                  <a:pt x="332372" y="11937"/>
                </a:lnTo>
                <a:lnTo>
                  <a:pt x="334757" y="9639"/>
                </a:lnTo>
                <a:lnTo>
                  <a:pt x="341152" y="6985"/>
                </a:lnTo>
                <a:lnTo>
                  <a:pt x="347041" y="6985"/>
                </a:lnTo>
                <a:lnTo>
                  <a:pt x="346717" y="6731"/>
                </a:lnTo>
                <a:lnTo>
                  <a:pt x="344240" y="6731"/>
                </a:lnTo>
                <a:lnTo>
                  <a:pt x="338678" y="6350"/>
                </a:lnTo>
                <a:close/>
              </a:path>
              <a:path w="382904" h="51435">
                <a:moveTo>
                  <a:pt x="310001" y="11430"/>
                </a:moveTo>
                <a:lnTo>
                  <a:pt x="305886" y="11557"/>
                </a:lnTo>
                <a:lnTo>
                  <a:pt x="310135" y="11557"/>
                </a:lnTo>
                <a:lnTo>
                  <a:pt x="310001" y="11430"/>
                </a:lnTo>
                <a:close/>
              </a:path>
              <a:path w="382904" h="51435">
                <a:moveTo>
                  <a:pt x="353871" y="9423"/>
                </a:moveTo>
                <a:lnTo>
                  <a:pt x="354963" y="9906"/>
                </a:lnTo>
                <a:lnTo>
                  <a:pt x="356178" y="11145"/>
                </a:lnTo>
                <a:lnTo>
                  <a:pt x="361671" y="11049"/>
                </a:lnTo>
                <a:lnTo>
                  <a:pt x="354921" y="9525"/>
                </a:lnTo>
                <a:lnTo>
                  <a:pt x="353871" y="9423"/>
                </a:lnTo>
                <a:close/>
              </a:path>
              <a:path w="382904" h="51435">
                <a:moveTo>
                  <a:pt x="81248" y="10668"/>
                </a:moveTo>
                <a:lnTo>
                  <a:pt x="80766" y="10668"/>
                </a:lnTo>
                <a:lnTo>
                  <a:pt x="81307" y="10715"/>
                </a:lnTo>
                <a:close/>
              </a:path>
              <a:path w="382904" h="51435">
                <a:moveTo>
                  <a:pt x="24023" y="7874"/>
                </a:moveTo>
                <a:lnTo>
                  <a:pt x="23298" y="7887"/>
                </a:lnTo>
                <a:lnTo>
                  <a:pt x="21862" y="8689"/>
                </a:lnTo>
                <a:lnTo>
                  <a:pt x="25711" y="10174"/>
                </a:lnTo>
                <a:lnTo>
                  <a:pt x="23934" y="8382"/>
                </a:lnTo>
                <a:lnTo>
                  <a:pt x="24551" y="8382"/>
                </a:lnTo>
                <a:lnTo>
                  <a:pt x="24023" y="7874"/>
                </a:lnTo>
                <a:close/>
              </a:path>
              <a:path w="382904" h="51435">
                <a:moveTo>
                  <a:pt x="18142" y="8382"/>
                </a:moveTo>
                <a:lnTo>
                  <a:pt x="17552" y="8486"/>
                </a:lnTo>
                <a:lnTo>
                  <a:pt x="19844" y="10074"/>
                </a:lnTo>
                <a:lnTo>
                  <a:pt x="21858" y="8688"/>
                </a:lnTo>
                <a:lnTo>
                  <a:pt x="21394" y="8509"/>
                </a:lnTo>
                <a:lnTo>
                  <a:pt x="18142" y="8382"/>
                </a:lnTo>
                <a:close/>
              </a:path>
              <a:path w="382904" h="51435">
                <a:moveTo>
                  <a:pt x="54219" y="5226"/>
                </a:moveTo>
                <a:lnTo>
                  <a:pt x="48915" y="7493"/>
                </a:lnTo>
                <a:lnTo>
                  <a:pt x="45066" y="10033"/>
                </a:lnTo>
                <a:lnTo>
                  <a:pt x="46281" y="9639"/>
                </a:lnTo>
                <a:lnTo>
                  <a:pt x="47873" y="9017"/>
                </a:lnTo>
                <a:lnTo>
                  <a:pt x="56836" y="9017"/>
                </a:lnTo>
                <a:lnTo>
                  <a:pt x="54350" y="5334"/>
                </a:lnTo>
                <a:lnTo>
                  <a:pt x="54219" y="5226"/>
                </a:lnTo>
                <a:close/>
              </a:path>
              <a:path w="382904" h="51435">
                <a:moveTo>
                  <a:pt x="47873" y="9017"/>
                </a:moveTo>
                <a:lnTo>
                  <a:pt x="46248" y="9652"/>
                </a:lnTo>
                <a:lnTo>
                  <a:pt x="45066" y="10033"/>
                </a:lnTo>
                <a:lnTo>
                  <a:pt x="50961" y="10033"/>
                </a:lnTo>
                <a:lnTo>
                  <a:pt x="50324" y="9398"/>
                </a:lnTo>
                <a:lnTo>
                  <a:pt x="49169" y="9271"/>
                </a:lnTo>
                <a:lnTo>
                  <a:pt x="47721" y="9143"/>
                </a:lnTo>
                <a:lnTo>
                  <a:pt x="47873" y="9017"/>
                </a:lnTo>
                <a:close/>
              </a:path>
              <a:path w="382904" h="51435">
                <a:moveTo>
                  <a:pt x="16710" y="8382"/>
                </a:moveTo>
                <a:lnTo>
                  <a:pt x="12351" y="8382"/>
                </a:lnTo>
                <a:lnTo>
                  <a:pt x="11052" y="9639"/>
                </a:lnTo>
                <a:lnTo>
                  <a:pt x="16408" y="8689"/>
                </a:lnTo>
                <a:lnTo>
                  <a:pt x="16710" y="8382"/>
                </a:lnTo>
                <a:close/>
              </a:path>
              <a:path w="382904" h="51435">
                <a:moveTo>
                  <a:pt x="348342" y="6985"/>
                </a:moveTo>
                <a:lnTo>
                  <a:pt x="347041" y="6985"/>
                </a:lnTo>
                <a:lnTo>
                  <a:pt x="349638" y="9017"/>
                </a:lnTo>
                <a:lnTo>
                  <a:pt x="353871" y="9423"/>
                </a:lnTo>
                <a:lnTo>
                  <a:pt x="348342" y="6985"/>
                </a:lnTo>
                <a:close/>
              </a:path>
              <a:path w="382904" h="51435">
                <a:moveTo>
                  <a:pt x="22401" y="8382"/>
                </a:moveTo>
                <a:lnTo>
                  <a:pt x="18142" y="8382"/>
                </a:lnTo>
                <a:lnTo>
                  <a:pt x="21394" y="8509"/>
                </a:lnTo>
                <a:lnTo>
                  <a:pt x="21862" y="8689"/>
                </a:lnTo>
                <a:lnTo>
                  <a:pt x="22401" y="8382"/>
                </a:lnTo>
                <a:close/>
              </a:path>
              <a:path w="382904" h="51435">
                <a:moveTo>
                  <a:pt x="16986" y="8094"/>
                </a:moveTo>
                <a:lnTo>
                  <a:pt x="16417" y="8688"/>
                </a:lnTo>
                <a:lnTo>
                  <a:pt x="17552" y="8486"/>
                </a:lnTo>
                <a:lnTo>
                  <a:pt x="16986" y="8094"/>
                </a:lnTo>
                <a:close/>
              </a:path>
              <a:path w="382904" h="51435">
                <a:moveTo>
                  <a:pt x="23298" y="7887"/>
                </a:moveTo>
                <a:lnTo>
                  <a:pt x="17076" y="8001"/>
                </a:lnTo>
                <a:lnTo>
                  <a:pt x="17552" y="8486"/>
                </a:lnTo>
                <a:lnTo>
                  <a:pt x="18142" y="8382"/>
                </a:lnTo>
                <a:lnTo>
                  <a:pt x="22401" y="8382"/>
                </a:lnTo>
                <a:lnTo>
                  <a:pt x="23298" y="7887"/>
                </a:lnTo>
                <a:close/>
              </a:path>
              <a:path w="382904" h="51435">
                <a:moveTo>
                  <a:pt x="40545" y="0"/>
                </a:moveTo>
                <a:lnTo>
                  <a:pt x="37307" y="635"/>
                </a:lnTo>
                <a:lnTo>
                  <a:pt x="31617" y="2921"/>
                </a:lnTo>
                <a:lnTo>
                  <a:pt x="26118" y="6477"/>
                </a:lnTo>
                <a:lnTo>
                  <a:pt x="25166" y="6858"/>
                </a:lnTo>
                <a:lnTo>
                  <a:pt x="23298" y="7887"/>
                </a:lnTo>
                <a:lnTo>
                  <a:pt x="24023" y="7874"/>
                </a:lnTo>
                <a:lnTo>
                  <a:pt x="48337" y="7874"/>
                </a:lnTo>
                <a:lnTo>
                  <a:pt x="48915" y="7493"/>
                </a:lnTo>
                <a:lnTo>
                  <a:pt x="54219" y="5226"/>
                </a:lnTo>
                <a:lnTo>
                  <a:pt x="51264" y="2793"/>
                </a:lnTo>
                <a:lnTo>
                  <a:pt x="47581" y="889"/>
                </a:lnTo>
                <a:lnTo>
                  <a:pt x="40545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555339" y="2244877"/>
            <a:ext cx="245110" cy="30480"/>
          </a:xfrm>
          <a:custGeom>
            <a:avLst/>
            <a:gdLst/>
            <a:ahLst/>
            <a:cxnLst/>
            <a:rect l="l" t="t" r="r" b="b"/>
            <a:pathLst>
              <a:path w="245110" h="30480">
                <a:moveTo>
                  <a:pt x="237693" y="0"/>
                </a:moveTo>
                <a:lnTo>
                  <a:pt x="6807" y="0"/>
                </a:lnTo>
                <a:lnTo>
                  <a:pt x="0" y="6807"/>
                </a:lnTo>
                <a:lnTo>
                  <a:pt x="0" y="23571"/>
                </a:lnTo>
                <a:lnTo>
                  <a:pt x="6807" y="30365"/>
                </a:lnTo>
                <a:lnTo>
                  <a:pt x="237693" y="30365"/>
                </a:lnTo>
                <a:lnTo>
                  <a:pt x="244487" y="23571"/>
                </a:lnTo>
                <a:lnTo>
                  <a:pt x="244487" y="6807"/>
                </a:lnTo>
                <a:lnTo>
                  <a:pt x="237693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301872" y="2347633"/>
            <a:ext cx="685972" cy="1928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209810" y="2154624"/>
            <a:ext cx="550545" cy="0"/>
          </a:xfrm>
          <a:custGeom>
            <a:avLst/>
            <a:gdLst/>
            <a:ahLst/>
            <a:cxnLst/>
            <a:rect l="l" t="t" r="r" b="b"/>
            <a:pathLst>
              <a:path w="550545" h="0">
                <a:moveTo>
                  <a:pt x="0" y="0"/>
                </a:moveTo>
                <a:lnTo>
                  <a:pt x="550163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215068" y="2195486"/>
            <a:ext cx="234950" cy="30480"/>
          </a:xfrm>
          <a:custGeom>
            <a:avLst/>
            <a:gdLst/>
            <a:ahLst/>
            <a:cxnLst/>
            <a:rect l="l" t="t" r="r" b="b"/>
            <a:pathLst>
              <a:path w="234950" h="30480">
                <a:moveTo>
                  <a:pt x="227647" y="0"/>
                </a:moveTo>
                <a:lnTo>
                  <a:pt x="6794" y="0"/>
                </a:lnTo>
                <a:lnTo>
                  <a:pt x="0" y="6794"/>
                </a:lnTo>
                <a:lnTo>
                  <a:pt x="0" y="23558"/>
                </a:lnTo>
                <a:lnTo>
                  <a:pt x="6794" y="30352"/>
                </a:lnTo>
                <a:lnTo>
                  <a:pt x="227647" y="30352"/>
                </a:lnTo>
                <a:lnTo>
                  <a:pt x="234454" y="23558"/>
                </a:lnTo>
                <a:lnTo>
                  <a:pt x="234454" y="6794"/>
                </a:lnTo>
                <a:lnTo>
                  <a:pt x="227647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856776" y="2202865"/>
            <a:ext cx="183921" cy="775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985122" y="2698235"/>
            <a:ext cx="1495425" cy="0"/>
          </a:xfrm>
          <a:custGeom>
            <a:avLst/>
            <a:gdLst/>
            <a:ahLst/>
            <a:cxnLst/>
            <a:rect l="l" t="t" r="r" b="b"/>
            <a:pathLst>
              <a:path w="1495425" h="0">
                <a:moveTo>
                  <a:pt x="0" y="0"/>
                </a:moveTo>
                <a:lnTo>
                  <a:pt x="1495158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562595" y="1924811"/>
            <a:ext cx="183921" cy="775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361757" y="2187460"/>
            <a:ext cx="240857" cy="3822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028402" y="2199284"/>
            <a:ext cx="229721" cy="2863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305853" y="2346972"/>
            <a:ext cx="394257" cy="16349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941888" y="2347772"/>
            <a:ext cx="424896" cy="16446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338151" y="2613278"/>
            <a:ext cx="400131" cy="11084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880468" y="2893733"/>
            <a:ext cx="488315" cy="0"/>
          </a:xfrm>
          <a:custGeom>
            <a:avLst/>
            <a:gdLst/>
            <a:ahLst/>
            <a:cxnLst/>
            <a:rect l="l" t="t" r="r" b="b"/>
            <a:pathLst>
              <a:path w="488315" h="0">
                <a:moveTo>
                  <a:pt x="0" y="0"/>
                </a:moveTo>
                <a:lnTo>
                  <a:pt x="487728" y="0"/>
                </a:lnTo>
              </a:path>
            </a:pathLst>
          </a:custGeom>
          <a:ln w="30352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958455" y="2991776"/>
            <a:ext cx="369368" cy="8712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35208" y="3383279"/>
            <a:ext cx="550964" cy="8534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27749" y="1603349"/>
            <a:ext cx="7442238" cy="42232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315688" y="4073842"/>
            <a:ext cx="228561" cy="8277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19084" y="1460697"/>
            <a:ext cx="1645920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10" b="1">
                <a:latin typeface="Arial"/>
                <a:cs typeface="Arial"/>
              </a:rPr>
              <a:t>stimulus </a:t>
            </a:r>
            <a:r>
              <a:rPr dirty="0" sz="750" spc="15" b="1">
                <a:latin typeface="Arial"/>
                <a:cs typeface="Arial"/>
              </a:rPr>
              <a:t>for parathyroid</a:t>
            </a:r>
            <a:r>
              <a:rPr dirty="0" sz="750" spc="-80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hormones</a:t>
            </a:r>
            <a:endParaRPr sz="7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79949" y="1445506"/>
            <a:ext cx="1910714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20" b="1">
                <a:latin typeface="Arial"/>
                <a:cs typeface="Arial"/>
              </a:rPr>
              <a:t>secreted </a:t>
            </a:r>
            <a:r>
              <a:rPr dirty="0" sz="750" spc="15" b="1">
                <a:latin typeface="Arial"/>
                <a:cs typeface="Arial"/>
              </a:rPr>
              <a:t>from parathyroid gland</a:t>
            </a:r>
            <a:r>
              <a:rPr dirty="0" sz="750" spc="-5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57187" y="1430661"/>
            <a:ext cx="757555" cy="28003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750" spc="5" b="1">
                <a:latin typeface="Arial"/>
                <a:cs typeface="Arial"/>
              </a:rPr>
              <a:t>Q1: </a:t>
            </a:r>
            <a:r>
              <a:rPr dirty="0" sz="750" spc="25" b="1">
                <a:latin typeface="Arial"/>
                <a:cs typeface="Arial"/>
              </a:rPr>
              <a:t>What </a:t>
            </a:r>
            <a:r>
              <a:rPr dirty="0" sz="750" spc="-5" b="1">
                <a:latin typeface="Arial"/>
                <a:cs typeface="Arial"/>
              </a:rPr>
              <a:t>is</a:t>
            </a:r>
            <a:r>
              <a:rPr dirty="0" sz="750" spc="-75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the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700" spc="10">
                <a:latin typeface="Arial"/>
                <a:cs typeface="Arial"/>
              </a:rPr>
              <a:t>A-</a:t>
            </a:r>
            <a:r>
              <a:rPr dirty="0" sz="700" spc="-8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Hypercalcemia.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99069" y="1595512"/>
            <a:ext cx="770890" cy="103505"/>
          </a:xfrm>
          <a:prstGeom prst="rect">
            <a:avLst/>
          </a:prstGeom>
          <a:solidFill>
            <a:srgbClr val="19B092">
              <a:alpha val="26998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5"/>
              </a:lnSpc>
            </a:pP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 spc="-4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Hypocalcaemia.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66516" y="1578556"/>
            <a:ext cx="176530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15">
                <a:latin typeface="Arial"/>
                <a:cs typeface="Arial"/>
              </a:rPr>
              <a:t>C- </a:t>
            </a:r>
            <a:r>
              <a:rPr dirty="0" sz="700" spc="10">
                <a:latin typeface="Arial"/>
                <a:cs typeface="Arial"/>
              </a:rPr>
              <a:t>Low </a:t>
            </a:r>
            <a:r>
              <a:rPr dirty="0" sz="700" spc="5">
                <a:latin typeface="Arial"/>
                <a:cs typeface="Arial"/>
              </a:rPr>
              <a:t>phosphate concentration </a:t>
            </a:r>
            <a:r>
              <a:rPr dirty="0" sz="700" spc="-5">
                <a:latin typeface="Arial"/>
                <a:cs typeface="Arial"/>
              </a:rPr>
              <a:t>in</a:t>
            </a:r>
            <a:r>
              <a:rPr dirty="0" sz="700" spc="-7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plasma.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7187" y="1811362"/>
            <a:ext cx="74739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Q2: </a:t>
            </a:r>
            <a:r>
              <a:rPr dirty="0" sz="750" spc="25" b="1">
                <a:latin typeface="Arial"/>
                <a:cs typeface="Arial"/>
              </a:rPr>
              <a:t>What </a:t>
            </a:r>
            <a:r>
              <a:rPr dirty="0" sz="750" spc="-5" b="1">
                <a:latin typeface="Arial"/>
                <a:cs typeface="Arial"/>
              </a:rPr>
              <a:t>is</a:t>
            </a:r>
            <a:r>
              <a:rPr dirty="0" sz="750" spc="-65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the</a:t>
            </a:r>
            <a:endParaRPr sz="7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04708" y="1826559"/>
            <a:ext cx="1578610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15"/>
              </a:spcBef>
            </a:pPr>
            <a:r>
              <a:rPr dirty="0" sz="750" spc="10" b="1">
                <a:latin typeface="Arial"/>
                <a:cs typeface="Arial"/>
              </a:rPr>
              <a:t>stimulus </a:t>
            </a:r>
            <a:r>
              <a:rPr dirty="0" sz="750" spc="15" b="1">
                <a:latin typeface="Arial"/>
                <a:cs typeface="Arial"/>
              </a:rPr>
              <a:t>for calcitonin</a:t>
            </a:r>
            <a:r>
              <a:rPr dirty="0" sz="750" spc="-80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hormones</a:t>
            </a:r>
            <a:endParaRPr sz="7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98248" y="1811362"/>
            <a:ext cx="169608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20" b="1">
                <a:latin typeface="Arial"/>
                <a:cs typeface="Arial"/>
              </a:rPr>
              <a:t>secreted </a:t>
            </a:r>
            <a:r>
              <a:rPr dirty="0" sz="750" spc="15" b="1">
                <a:latin typeface="Arial"/>
                <a:cs typeface="Arial"/>
              </a:rPr>
              <a:t>from </a:t>
            </a:r>
            <a:r>
              <a:rPr dirty="0" sz="750" spc="5" b="1">
                <a:latin typeface="Arial"/>
                <a:cs typeface="Arial"/>
              </a:rPr>
              <a:t>thyroid </a:t>
            </a:r>
            <a:r>
              <a:rPr dirty="0" sz="750" spc="15" b="1">
                <a:latin typeface="Arial"/>
                <a:cs typeface="Arial"/>
              </a:rPr>
              <a:t>gland</a:t>
            </a:r>
            <a:r>
              <a:rPr dirty="0" sz="750" spc="-2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7654" y="1944412"/>
            <a:ext cx="1651000" cy="132080"/>
          </a:xfrm>
          <a:prstGeom prst="rect">
            <a:avLst/>
          </a:prstGeom>
          <a:solidFill>
            <a:srgbClr val="19B092">
              <a:alpha val="26998"/>
            </a:srgbClr>
          </a:solidFill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879475" algn="l"/>
              </a:tabLst>
            </a:pPr>
            <a:r>
              <a:rPr dirty="0" sz="700" spc="10">
                <a:latin typeface="Arial"/>
                <a:cs typeface="Arial"/>
              </a:rPr>
              <a:t>A-</a:t>
            </a:r>
            <a:r>
              <a:rPr dirty="0" sz="700">
                <a:latin typeface="Arial"/>
                <a:cs typeface="Arial"/>
              </a:rPr>
              <a:t> Hypercalcemia.	</a:t>
            </a: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 spc="-3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Hypocalcaemia.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94283" y="1944412"/>
            <a:ext cx="178181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15">
                <a:latin typeface="Arial"/>
                <a:cs typeface="Arial"/>
              </a:rPr>
              <a:t>C- </a:t>
            </a:r>
            <a:r>
              <a:rPr dirty="0" sz="700">
                <a:latin typeface="Arial"/>
                <a:cs typeface="Arial"/>
              </a:rPr>
              <a:t>High </a:t>
            </a:r>
            <a:r>
              <a:rPr dirty="0" sz="700" spc="5">
                <a:latin typeface="Arial"/>
                <a:cs typeface="Arial"/>
              </a:rPr>
              <a:t>phosphate concentration </a:t>
            </a:r>
            <a:r>
              <a:rPr dirty="0" sz="700" spc="-5">
                <a:latin typeface="Arial"/>
                <a:cs typeface="Arial"/>
              </a:rPr>
              <a:t>in</a:t>
            </a:r>
            <a:r>
              <a:rPr dirty="0" sz="700" spc="-5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plasma.</a:t>
            </a:r>
            <a:endParaRPr sz="7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57187" y="2177219"/>
            <a:ext cx="147891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Q3: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</a:t>
            </a:r>
            <a:r>
              <a:rPr dirty="0" sz="750" spc="-40" b="1">
                <a:latin typeface="Arial"/>
                <a:cs typeface="Arial"/>
              </a:rPr>
              <a:t> </a:t>
            </a:r>
            <a:r>
              <a:rPr dirty="0" sz="750" spc="10" b="1">
                <a:latin typeface="Arial"/>
                <a:cs typeface="Arial"/>
              </a:rPr>
              <a:t>following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51087" y="2192408"/>
            <a:ext cx="1635125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20" b="1">
                <a:latin typeface="Arial"/>
                <a:cs typeface="Arial"/>
              </a:rPr>
              <a:t>methods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15" b="1">
                <a:latin typeface="Arial"/>
                <a:cs typeface="Arial"/>
              </a:rPr>
              <a:t>preferred </a:t>
            </a: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15" b="1">
                <a:latin typeface="Arial"/>
                <a:cs typeface="Arial"/>
              </a:rPr>
              <a:t>used</a:t>
            </a:r>
            <a:r>
              <a:rPr dirty="0" sz="750" spc="-15" b="1">
                <a:latin typeface="Arial"/>
                <a:cs typeface="Arial"/>
              </a:rPr>
              <a:t> </a:t>
            </a:r>
            <a:r>
              <a:rPr dirty="0" sz="750" b="1">
                <a:latin typeface="Arial"/>
                <a:cs typeface="Arial"/>
              </a:rPr>
              <a:t>in</a:t>
            </a:r>
            <a:endParaRPr sz="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01075" y="2177219"/>
            <a:ext cx="129222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25" b="1">
                <a:latin typeface="Arial"/>
                <a:cs typeface="Arial"/>
              </a:rPr>
              <a:t>case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5" b="1">
                <a:latin typeface="Arial"/>
                <a:cs typeface="Arial"/>
              </a:rPr>
              <a:t>PTH </a:t>
            </a:r>
            <a:r>
              <a:rPr dirty="0" sz="750" spc="-5" b="1">
                <a:latin typeface="Arial"/>
                <a:cs typeface="Arial"/>
              </a:rPr>
              <a:t>&amp;</a:t>
            </a:r>
            <a:r>
              <a:rPr dirty="0" sz="750" spc="-60" b="1">
                <a:latin typeface="Arial"/>
                <a:cs typeface="Arial"/>
              </a:rPr>
              <a:t> </a:t>
            </a:r>
            <a:r>
              <a:rPr dirty="0" sz="750" spc="10" b="1">
                <a:latin typeface="Arial"/>
                <a:cs typeface="Arial"/>
              </a:rPr>
              <a:t>Teriparatide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08307" y="2192408"/>
            <a:ext cx="995680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20" b="1">
                <a:latin typeface="Arial"/>
                <a:cs typeface="Arial"/>
              </a:rPr>
              <a:t>to treat</a:t>
            </a:r>
            <a:r>
              <a:rPr dirty="0" sz="750" spc="-65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osteoporosis</a:t>
            </a:r>
            <a:endParaRPr sz="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18465" y="2177219"/>
            <a:ext cx="8128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7187" y="2310269"/>
            <a:ext cx="3429635" cy="497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26185" algn="l"/>
                <a:tab pos="2339975" algn="l"/>
              </a:tabLst>
            </a:pPr>
            <a:r>
              <a:rPr dirty="0" sz="700" spc="10">
                <a:latin typeface="Arial"/>
                <a:cs typeface="Arial"/>
              </a:rPr>
              <a:t>A- </a:t>
            </a:r>
            <a:r>
              <a:rPr dirty="0" sz="700">
                <a:latin typeface="Arial"/>
                <a:cs typeface="Arial"/>
              </a:rPr>
              <a:t>Continuous.	</a:t>
            </a: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 spc="5">
                <a:latin typeface="Arial"/>
                <a:cs typeface="Arial"/>
              </a:rPr>
              <a:t> intermittent.	</a:t>
            </a:r>
            <a:r>
              <a:rPr dirty="0" sz="700" spc="15">
                <a:latin typeface="Arial"/>
                <a:cs typeface="Arial"/>
              </a:rPr>
              <a:t>C- </a:t>
            </a:r>
            <a:r>
              <a:rPr dirty="0" sz="700" spc="10">
                <a:latin typeface="Arial"/>
                <a:cs typeface="Arial"/>
              </a:rPr>
              <a:t>Both of</a:t>
            </a:r>
            <a:r>
              <a:rPr dirty="0" sz="700" spc="-5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them.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Q4: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15" b="1">
                <a:latin typeface="Arial"/>
                <a:cs typeface="Arial"/>
              </a:rPr>
              <a:t>increase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25" b="1">
                <a:latin typeface="Arial"/>
                <a:cs typeface="Arial"/>
              </a:rPr>
              <a:t>rate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bone </a:t>
            </a:r>
            <a:r>
              <a:rPr dirty="0" sz="750" spc="15" b="1">
                <a:latin typeface="Arial"/>
                <a:cs typeface="Arial"/>
              </a:rPr>
              <a:t>resorption</a:t>
            </a:r>
            <a:r>
              <a:rPr dirty="0" sz="750" spc="-4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955800" algn="l"/>
              </a:tabLst>
            </a:pPr>
            <a:r>
              <a:rPr dirty="0" sz="700" spc="10">
                <a:latin typeface="Arial"/>
                <a:cs typeface="Arial"/>
              </a:rPr>
              <a:t>A- </a:t>
            </a:r>
            <a:r>
              <a:rPr dirty="0" sz="700">
                <a:latin typeface="Arial"/>
                <a:cs typeface="Arial"/>
              </a:rPr>
              <a:t>Continues </a:t>
            </a:r>
            <a:r>
              <a:rPr dirty="0" sz="700" spc="5">
                <a:latin typeface="Arial"/>
                <a:cs typeface="Arial"/>
              </a:rPr>
              <a:t>administration</a:t>
            </a:r>
            <a:r>
              <a:rPr dirty="0" sz="700" spc="15">
                <a:latin typeface="Arial"/>
                <a:cs typeface="Arial"/>
              </a:rPr>
              <a:t> </a:t>
            </a:r>
            <a:r>
              <a:rPr dirty="0" sz="700" spc="10">
                <a:latin typeface="Arial"/>
                <a:cs typeface="Arial"/>
              </a:rPr>
              <a:t>of </a:t>
            </a:r>
            <a:r>
              <a:rPr dirty="0" sz="700" spc="-10">
                <a:latin typeface="Arial"/>
                <a:cs typeface="Arial"/>
              </a:rPr>
              <a:t>Teriparatide.	</a:t>
            </a:r>
            <a:r>
              <a:rPr dirty="0" sz="700" spc="25">
                <a:latin typeface="Arial"/>
                <a:cs typeface="Arial"/>
              </a:rPr>
              <a:t>B- </a:t>
            </a:r>
            <a:r>
              <a:rPr dirty="0" sz="700" spc="5">
                <a:latin typeface="Arial"/>
                <a:cs typeface="Arial"/>
              </a:rPr>
              <a:t>Intermitted administration </a:t>
            </a:r>
            <a:r>
              <a:rPr dirty="0" sz="700" spc="10">
                <a:latin typeface="Arial"/>
                <a:cs typeface="Arial"/>
              </a:rPr>
              <a:t>of</a:t>
            </a:r>
            <a:r>
              <a:rPr dirty="0" sz="700" spc="-110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PTH.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57411" y="2676125"/>
            <a:ext cx="69024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15">
                <a:latin typeface="Arial"/>
                <a:cs typeface="Arial"/>
              </a:rPr>
              <a:t>C- </a:t>
            </a:r>
            <a:r>
              <a:rPr dirty="0" sz="700" spc="10">
                <a:latin typeface="Arial"/>
                <a:cs typeface="Arial"/>
              </a:rPr>
              <a:t>Both of</a:t>
            </a:r>
            <a:r>
              <a:rPr dirty="0" sz="700" spc="-10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them.</a:t>
            </a:r>
            <a:endParaRPr sz="7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69887" y="3046076"/>
            <a:ext cx="682625" cy="119380"/>
          </a:xfrm>
          <a:custGeom>
            <a:avLst/>
            <a:gdLst/>
            <a:ahLst/>
            <a:cxnLst/>
            <a:rect l="l" t="t" r="r" b="b"/>
            <a:pathLst>
              <a:path w="682625" h="119380">
                <a:moveTo>
                  <a:pt x="0" y="119055"/>
                </a:moveTo>
                <a:lnTo>
                  <a:pt x="682372" y="119055"/>
                </a:lnTo>
                <a:lnTo>
                  <a:pt x="682372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957187" y="2908932"/>
            <a:ext cx="5272405" cy="61722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75"/>
              </a:spcBef>
            </a:pPr>
            <a:r>
              <a:rPr dirty="0" sz="750" spc="5" b="1">
                <a:latin typeface="Arial"/>
                <a:cs typeface="Arial"/>
              </a:rPr>
              <a:t>Q5: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0" b="1">
                <a:latin typeface="Arial"/>
                <a:cs typeface="Arial"/>
              </a:rPr>
              <a:t>shown </a:t>
            </a:r>
            <a:r>
              <a:rPr dirty="0" sz="750" spc="15" b="1">
                <a:latin typeface="Arial"/>
                <a:cs typeface="Arial"/>
              </a:rPr>
              <a:t>carcinogenic </a:t>
            </a:r>
            <a:r>
              <a:rPr dirty="0" sz="750" spc="5" b="1">
                <a:latin typeface="Arial"/>
                <a:cs typeface="Arial"/>
              </a:rPr>
              <a:t>eﬀect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15" b="1">
                <a:latin typeface="Arial"/>
                <a:cs typeface="Arial"/>
              </a:rPr>
              <a:t>animal </a:t>
            </a:r>
            <a:r>
              <a:rPr dirty="0" sz="750" spc="20" b="1">
                <a:latin typeface="Arial"/>
                <a:cs typeface="Arial"/>
              </a:rPr>
              <a:t>experimentation and </a:t>
            </a:r>
            <a:r>
              <a:rPr dirty="0" sz="750" spc="15" b="1">
                <a:latin typeface="Arial"/>
                <a:cs typeface="Arial"/>
              </a:rPr>
              <a:t>increase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risk </a:t>
            </a:r>
            <a:r>
              <a:rPr dirty="0" sz="750" spc="-190" b="1">
                <a:latin typeface="Arial"/>
                <a:cs typeface="Arial"/>
              </a:rPr>
              <a:t>of  </a:t>
            </a:r>
            <a:r>
              <a:rPr dirty="0" sz="750" spc="20" b="1">
                <a:latin typeface="Arial"/>
                <a:cs typeface="Arial"/>
              </a:rPr>
              <a:t>osteosarcoma</a:t>
            </a:r>
            <a:r>
              <a:rPr dirty="0" sz="750" spc="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36830">
              <a:lnSpc>
                <a:spcPct val="100000"/>
              </a:lnSpc>
              <a:spcBef>
                <a:spcPts val="10"/>
              </a:spcBef>
              <a:tabLst>
                <a:tab pos="1895475" algn="l"/>
                <a:tab pos="3702685" algn="l"/>
              </a:tabLst>
            </a:pPr>
            <a:r>
              <a:rPr dirty="0" sz="700" spc="10">
                <a:latin typeface="Arial"/>
                <a:cs typeface="Arial"/>
              </a:rPr>
              <a:t>A- </a:t>
            </a:r>
            <a:r>
              <a:rPr dirty="0" sz="700">
                <a:latin typeface="Arial"/>
                <a:cs typeface="Arial"/>
              </a:rPr>
              <a:t>Chronic exposure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 spc="15">
                <a:latin typeface="Arial"/>
                <a:cs typeface="Arial"/>
              </a:rPr>
              <a:t>to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PTH.	</a:t>
            </a:r>
            <a:r>
              <a:rPr dirty="0" sz="700" spc="25">
                <a:latin typeface="Arial"/>
                <a:cs typeface="Arial"/>
              </a:rPr>
              <a:t>B- </a:t>
            </a:r>
            <a:r>
              <a:rPr dirty="0" sz="700" spc="5">
                <a:latin typeface="Arial"/>
                <a:cs typeface="Arial"/>
              </a:rPr>
              <a:t>continuous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administration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Teriparatide.	</a:t>
            </a:r>
            <a:r>
              <a:rPr dirty="0" sz="700" spc="15">
                <a:latin typeface="Arial"/>
                <a:cs typeface="Arial"/>
              </a:rPr>
              <a:t>C- </a:t>
            </a:r>
            <a:r>
              <a:rPr dirty="0" sz="700" spc="-5">
                <a:latin typeface="Arial"/>
                <a:cs typeface="Arial"/>
              </a:rPr>
              <a:t>Vitamin </a:t>
            </a:r>
            <a:r>
              <a:rPr dirty="0" sz="700" spc="-15">
                <a:latin typeface="Arial"/>
                <a:cs typeface="Arial"/>
              </a:rPr>
              <a:t>D</a:t>
            </a:r>
            <a:r>
              <a:rPr dirty="0" sz="700" spc="-3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toxicity.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Q6: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5" b="1">
                <a:latin typeface="Arial"/>
                <a:cs typeface="Arial"/>
              </a:rPr>
              <a:t>recommended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20" b="1">
                <a:latin typeface="Arial"/>
                <a:cs typeface="Arial"/>
              </a:rPr>
              <a:t>people with </a:t>
            </a:r>
            <a:r>
              <a:rPr dirty="0" sz="750" spc="25" b="1">
                <a:latin typeface="Arial"/>
                <a:cs typeface="Arial"/>
              </a:rPr>
              <a:t>Paget's </a:t>
            </a:r>
            <a:r>
              <a:rPr dirty="0" sz="750" spc="15" b="1">
                <a:latin typeface="Arial"/>
                <a:cs typeface="Arial"/>
              </a:rPr>
              <a:t>disease</a:t>
            </a:r>
            <a:r>
              <a:rPr dirty="0" sz="750" spc="-3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812133" y="3761759"/>
            <a:ext cx="1010285" cy="119380"/>
          </a:xfrm>
          <a:custGeom>
            <a:avLst/>
            <a:gdLst/>
            <a:ahLst/>
            <a:cxnLst/>
            <a:rect l="l" t="t" r="r" b="b"/>
            <a:pathLst>
              <a:path w="1010285" h="119379">
                <a:moveTo>
                  <a:pt x="0" y="119055"/>
                </a:moveTo>
                <a:lnTo>
                  <a:pt x="1009675" y="119055"/>
                </a:lnTo>
                <a:lnTo>
                  <a:pt x="1009675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224745" y="4477430"/>
            <a:ext cx="374015" cy="119380"/>
          </a:xfrm>
          <a:custGeom>
            <a:avLst/>
            <a:gdLst/>
            <a:ahLst/>
            <a:cxnLst/>
            <a:rect l="l" t="t" r="r" b="b"/>
            <a:pathLst>
              <a:path w="374014" h="119379">
                <a:moveTo>
                  <a:pt x="0" y="119055"/>
                </a:moveTo>
                <a:lnTo>
                  <a:pt x="373447" y="119055"/>
                </a:lnTo>
                <a:lnTo>
                  <a:pt x="373447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5458345" y="4477430"/>
            <a:ext cx="796925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-5" b="1">
                <a:latin typeface="Arial"/>
                <a:cs typeface="Arial"/>
              </a:rPr>
              <a:t>is</a:t>
            </a:r>
            <a:r>
              <a:rPr dirty="0" sz="750" spc="-55" b="1">
                <a:latin typeface="Arial"/>
                <a:cs typeface="Arial"/>
              </a:rPr>
              <a:t> </a:t>
            </a:r>
            <a:r>
              <a:rPr dirty="0" sz="750" spc="25" b="1">
                <a:latin typeface="Arial"/>
                <a:cs typeface="Arial"/>
              </a:rPr>
              <a:t>recommended</a:t>
            </a:r>
            <a:endParaRPr sz="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70244" y="4462237"/>
            <a:ext cx="53022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b="1">
                <a:latin typeface="Arial"/>
                <a:cs typeface="Arial"/>
              </a:rPr>
              <a:t>in his</a:t>
            </a:r>
            <a:r>
              <a:rPr dirty="0" sz="750" spc="-50" b="1">
                <a:latin typeface="Arial"/>
                <a:cs typeface="Arial"/>
              </a:rPr>
              <a:t> </a:t>
            </a:r>
            <a:r>
              <a:rPr dirty="0" sz="750" spc="25" b="1">
                <a:latin typeface="Arial"/>
                <a:cs typeface="Arial"/>
              </a:rPr>
              <a:t>case</a:t>
            </a:r>
            <a:endParaRPr sz="7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57187" y="3513754"/>
            <a:ext cx="4505960" cy="16725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  <a:tabLst>
                <a:tab pos="1450340" algn="l"/>
                <a:tab pos="2576830" algn="l"/>
              </a:tabLst>
            </a:pPr>
            <a:r>
              <a:rPr dirty="0" sz="700" spc="10">
                <a:latin typeface="Arial"/>
                <a:cs typeface="Arial"/>
              </a:rPr>
              <a:t>A-</a:t>
            </a:r>
            <a:r>
              <a:rPr dirty="0" sz="700" spc="-5">
                <a:latin typeface="Arial"/>
                <a:cs typeface="Arial"/>
              </a:rPr>
              <a:t> Vitamin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D.	</a:t>
            </a: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 spc="15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Teriparatide.	</a:t>
            </a:r>
            <a:r>
              <a:rPr dirty="0" sz="700" spc="15">
                <a:latin typeface="Arial"/>
                <a:cs typeface="Arial"/>
              </a:rPr>
              <a:t>C-</a:t>
            </a:r>
            <a:r>
              <a:rPr dirty="0" sz="700" spc="-1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Calcitonin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Q7: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should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15" b="1">
                <a:latin typeface="Arial"/>
                <a:cs typeface="Arial"/>
              </a:rPr>
              <a:t>avoided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20" b="1">
                <a:latin typeface="Arial"/>
                <a:cs typeface="Arial"/>
              </a:rPr>
              <a:t>people with </a:t>
            </a:r>
            <a:r>
              <a:rPr dirty="0" sz="750" spc="25" b="1">
                <a:latin typeface="Arial"/>
                <a:cs typeface="Arial"/>
              </a:rPr>
              <a:t>Paget's </a:t>
            </a:r>
            <a:r>
              <a:rPr dirty="0" sz="750" spc="15" b="1">
                <a:latin typeface="Arial"/>
                <a:cs typeface="Arial"/>
              </a:rPr>
              <a:t>disease</a:t>
            </a:r>
            <a:r>
              <a:rPr dirty="0" sz="750" spc="-4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1422400" algn="l"/>
                <a:tab pos="2548890" algn="l"/>
              </a:tabLst>
            </a:pPr>
            <a:r>
              <a:rPr dirty="0" sz="700" spc="10">
                <a:latin typeface="Arial"/>
                <a:cs typeface="Arial"/>
              </a:rPr>
              <a:t>A-</a:t>
            </a:r>
            <a:r>
              <a:rPr dirty="0" sz="700" spc="-5">
                <a:latin typeface="Arial"/>
                <a:cs typeface="Arial"/>
              </a:rPr>
              <a:t> Vitamin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D.	</a:t>
            </a: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 spc="15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Teriparatide.	</a:t>
            </a:r>
            <a:r>
              <a:rPr dirty="0" sz="700" spc="15">
                <a:latin typeface="Arial"/>
                <a:cs typeface="Arial"/>
              </a:rPr>
              <a:t>C-</a:t>
            </a:r>
            <a:r>
              <a:rPr dirty="0" sz="700" spc="-4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Calcitonin.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750" spc="5" b="1">
                <a:latin typeface="Arial"/>
                <a:cs typeface="Arial"/>
              </a:rPr>
              <a:t>Q8: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20" b="1">
                <a:latin typeface="Arial"/>
                <a:cs typeface="Arial"/>
              </a:rPr>
              <a:t>may lead to </a:t>
            </a:r>
            <a:r>
              <a:rPr dirty="0" sz="750" spc="15" b="1">
                <a:latin typeface="Arial"/>
                <a:cs typeface="Arial"/>
              </a:rPr>
              <a:t>develop </a:t>
            </a:r>
            <a:r>
              <a:rPr dirty="0" sz="750" spc="10" b="1">
                <a:latin typeface="Arial"/>
                <a:cs typeface="Arial"/>
              </a:rPr>
              <a:t>renal </a:t>
            </a:r>
            <a:r>
              <a:rPr dirty="0" sz="750" spc="15" b="1">
                <a:latin typeface="Arial"/>
                <a:cs typeface="Arial"/>
              </a:rPr>
              <a:t>stone</a:t>
            </a:r>
            <a:r>
              <a:rPr dirty="0" sz="75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40005">
              <a:lnSpc>
                <a:spcPct val="100000"/>
              </a:lnSpc>
              <a:spcBef>
                <a:spcPts val="110"/>
              </a:spcBef>
              <a:tabLst>
                <a:tab pos="1450340" algn="l"/>
                <a:tab pos="2724785" algn="l"/>
              </a:tabLst>
            </a:pPr>
            <a:r>
              <a:rPr dirty="0" sz="700" spc="10">
                <a:latin typeface="Arial"/>
                <a:cs typeface="Arial"/>
              </a:rPr>
              <a:t>A-</a:t>
            </a:r>
            <a:r>
              <a:rPr dirty="0" sz="700" spc="-5">
                <a:latin typeface="Arial"/>
                <a:cs typeface="Arial"/>
              </a:rPr>
              <a:t> Vitamin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D.	</a:t>
            </a: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 spc="15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Teriparatide.	</a:t>
            </a:r>
            <a:r>
              <a:rPr dirty="0" sz="700" spc="15">
                <a:latin typeface="Arial"/>
                <a:cs typeface="Arial"/>
              </a:rPr>
              <a:t>C-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Calcitonin.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800">
              <a:latin typeface="Times New Roman"/>
              <a:cs typeface="Times New Roman"/>
            </a:endParaRPr>
          </a:p>
          <a:p>
            <a:pPr marL="12700" marR="24130">
              <a:lnSpc>
                <a:spcPct val="106700"/>
              </a:lnSpc>
              <a:spcBef>
                <a:spcPts val="5"/>
              </a:spcBef>
            </a:pPr>
            <a:r>
              <a:rPr dirty="0" sz="750" spc="5" b="1">
                <a:latin typeface="Arial"/>
                <a:cs typeface="Arial"/>
              </a:rPr>
              <a:t>Q9: </a:t>
            </a:r>
            <a:r>
              <a:rPr dirty="0" sz="750" spc="15" b="1">
                <a:latin typeface="Arial"/>
                <a:cs typeface="Arial"/>
              </a:rPr>
              <a:t>Hypertensive </a:t>
            </a:r>
            <a:r>
              <a:rPr dirty="0" sz="750" spc="20" b="1">
                <a:latin typeface="Arial"/>
                <a:cs typeface="Arial"/>
              </a:rPr>
              <a:t>patient </a:t>
            </a:r>
            <a:r>
              <a:rPr dirty="0" sz="750" spc="25" b="1">
                <a:latin typeface="Arial"/>
                <a:cs typeface="Arial"/>
              </a:rPr>
              <a:t>who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15" b="1">
                <a:latin typeface="Arial"/>
                <a:cs typeface="Arial"/>
              </a:rPr>
              <a:t>on </a:t>
            </a:r>
            <a:r>
              <a:rPr dirty="0" sz="750" spc="10" b="1">
                <a:latin typeface="Arial"/>
                <a:cs typeface="Arial"/>
              </a:rPr>
              <a:t>hydrochlorothiazide </a:t>
            </a:r>
            <a:r>
              <a:rPr dirty="0" sz="750" spc="15" b="1">
                <a:latin typeface="Arial"/>
                <a:cs typeface="Arial"/>
              </a:rPr>
              <a:t>as </a:t>
            </a:r>
            <a:r>
              <a:rPr dirty="0" sz="750" spc="10" b="1">
                <a:latin typeface="Arial"/>
                <a:cs typeface="Arial"/>
              </a:rPr>
              <a:t>diuretic, </a:t>
            </a:r>
            <a:r>
              <a:rPr dirty="0" sz="750" spc="20" b="1">
                <a:latin typeface="Arial"/>
                <a:cs typeface="Arial"/>
              </a:rPr>
              <a:t>which 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 </a:t>
            </a: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15" b="1">
                <a:latin typeface="Arial"/>
                <a:cs typeface="Arial"/>
              </a:rPr>
              <a:t>maintain normal </a:t>
            </a:r>
            <a:r>
              <a:rPr dirty="0" sz="750" spc="20" b="1">
                <a:latin typeface="Arial"/>
                <a:cs typeface="Arial"/>
              </a:rPr>
              <a:t>plasma </a:t>
            </a:r>
            <a:r>
              <a:rPr dirty="0" sz="750" spc="5" b="1">
                <a:latin typeface="Arial"/>
                <a:cs typeface="Arial"/>
              </a:rPr>
              <a:t>level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calcium</a:t>
            </a:r>
            <a:r>
              <a:rPr dirty="0" sz="750" spc="-25" b="1">
                <a:latin typeface="Arial"/>
                <a:cs typeface="Arial"/>
              </a:rPr>
              <a:t> 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1486535" algn="l"/>
                <a:tab pos="2785745" algn="l"/>
              </a:tabLst>
            </a:pPr>
            <a:r>
              <a:rPr dirty="0" sz="700" spc="10">
                <a:latin typeface="Arial"/>
                <a:cs typeface="Arial"/>
              </a:rPr>
              <a:t>A-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PTH.	</a:t>
            </a: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Teriparatide.	</a:t>
            </a:r>
            <a:r>
              <a:rPr dirty="0" sz="700" spc="15">
                <a:latin typeface="Arial"/>
                <a:cs typeface="Arial"/>
              </a:rPr>
              <a:t>C-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Calcitonin.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Q10: </a:t>
            </a:r>
            <a:r>
              <a:rPr dirty="0" sz="750" spc="20" b="1">
                <a:latin typeface="Arial"/>
                <a:cs typeface="Arial"/>
              </a:rPr>
              <a:t>Orthostatic </a:t>
            </a:r>
            <a:r>
              <a:rPr dirty="0" sz="750" spc="10" b="1">
                <a:latin typeface="Arial"/>
                <a:cs typeface="Arial"/>
              </a:rPr>
              <a:t>hypotension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adverse </a:t>
            </a:r>
            <a:r>
              <a:rPr dirty="0" sz="750" spc="5" b="1">
                <a:latin typeface="Arial"/>
                <a:cs typeface="Arial"/>
              </a:rPr>
              <a:t>eﬀect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which 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 </a:t>
            </a:r>
            <a:r>
              <a:rPr dirty="0" sz="750" spc="15" b="1">
                <a:latin typeface="Arial"/>
                <a:cs typeface="Arial"/>
              </a:rPr>
              <a:t>treatment?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1486535" algn="l"/>
                <a:tab pos="2785745" algn="l"/>
              </a:tabLst>
            </a:pPr>
            <a:r>
              <a:rPr dirty="0" sz="700" spc="10">
                <a:latin typeface="Arial"/>
                <a:cs typeface="Arial"/>
              </a:rPr>
              <a:t>A-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PTH.	</a:t>
            </a: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Teriparatide.	</a:t>
            </a:r>
            <a:r>
              <a:rPr dirty="0" sz="700" spc="15">
                <a:latin typeface="Arial"/>
                <a:cs typeface="Arial"/>
              </a:rPr>
              <a:t>C-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Calcitonin.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494430" y="5299018"/>
            <a:ext cx="556260" cy="119380"/>
          </a:xfrm>
          <a:custGeom>
            <a:avLst/>
            <a:gdLst/>
            <a:ahLst/>
            <a:cxnLst/>
            <a:rect l="l" t="t" r="r" b="b"/>
            <a:pathLst>
              <a:path w="556260" h="119379">
                <a:moveTo>
                  <a:pt x="0" y="119055"/>
                </a:moveTo>
                <a:lnTo>
                  <a:pt x="556225" y="119055"/>
                </a:lnTo>
                <a:lnTo>
                  <a:pt x="556225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957187" y="5283829"/>
            <a:ext cx="495173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Q11: </a:t>
            </a:r>
            <a:r>
              <a:rPr dirty="0" sz="750" spc="20" b="1">
                <a:latin typeface="Arial"/>
                <a:cs typeface="Arial"/>
              </a:rPr>
              <a:t>Patient with peptic </a:t>
            </a:r>
            <a:r>
              <a:rPr dirty="0" sz="750" spc="15" b="1">
                <a:latin typeface="Arial"/>
                <a:cs typeface="Arial"/>
              </a:rPr>
              <a:t>ulcers </a:t>
            </a:r>
            <a:r>
              <a:rPr dirty="0" sz="750" spc="30" b="1">
                <a:latin typeface="Arial"/>
                <a:cs typeface="Arial"/>
              </a:rPr>
              <a:t>was </a:t>
            </a:r>
            <a:r>
              <a:rPr dirty="0" sz="750" spc="25" b="1">
                <a:latin typeface="Arial"/>
                <a:cs typeface="Arial"/>
              </a:rPr>
              <a:t>treated </a:t>
            </a:r>
            <a:r>
              <a:rPr dirty="0" sz="750" spc="5" b="1">
                <a:latin typeface="Arial"/>
                <a:cs typeface="Arial"/>
              </a:rPr>
              <a:t>by giving </a:t>
            </a:r>
            <a:r>
              <a:rPr dirty="0" sz="750" spc="30" b="1">
                <a:latin typeface="Arial"/>
                <a:cs typeface="Arial"/>
              </a:rPr>
              <a:t>a </a:t>
            </a:r>
            <a:r>
              <a:rPr dirty="0" sz="750" spc="10" b="1">
                <a:latin typeface="Arial"/>
                <a:cs typeface="Arial"/>
              </a:rPr>
              <a:t>lot </a:t>
            </a:r>
            <a:r>
              <a:rPr dirty="0" sz="750" spc="15" b="1">
                <a:latin typeface="Arial"/>
                <a:cs typeface="Arial"/>
              </a:rPr>
              <a:t>of milk </a:t>
            </a:r>
            <a:r>
              <a:rPr dirty="0" sz="750" spc="20" b="1">
                <a:latin typeface="Arial"/>
                <a:cs typeface="Arial"/>
              </a:rPr>
              <a:t>and absorbable </a:t>
            </a:r>
            <a:r>
              <a:rPr dirty="0" sz="750" spc="15" b="1">
                <a:latin typeface="Arial"/>
                <a:cs typeface="Arial"/>
              </a:rPr>
              <a:t>alkaline </a:t>
            </a:r>
            <a:r>
              <a:rPr dirty="0" sz="750" spc="20" b="1">
                <a:latin typeface="Arial"/>
                <a:cs typeface="Arial"/>
              </a:rPr>
              <a:t>which</a:t>
            </a:r>
            <a:r>
              <a:rPr dirty="0" sz="750" spc="-65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caused</a:t>
            </a:r>
            <a:endParaRPr sz="7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923775" y="5299018"/>
            <a:ext cx="499109" cy="122555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20" b="1">
                <a:latin typeface="Arial"/>
                <a:cs typeface="Arial"/>
              </a:rPr>
              <a:t>metabolic</a:t>
            </a:r>
            <a:endParaRPr sz="75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69887" y="5420976"/>
            <a:ext cx="417830" cy="119380"/>
          </a:xfrm>
          <a:custGeom>
            <a:avLst/>
            <a:gdLst/>
            <a:ahLst/>
            <a:cxnLst/>
            <a:rect l="l" t="t" r="r" b="b"/>
            <a:pathLst>
              <a:path w="417830" h="119379">
                <a:moveTo>
                  <a:pt x="0" y="119055"/>
                </a:moveTo>
                <a:lnTo>
                  <a:pt x="417593" y="119055"/>
                </a:lnTo>
                <a:lnTo>
                  <a:pt x="417593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710747" y="5420976"/>
            <a:ext cx="468630" cy="119380"/>
          </a:xfrm>
          <a:custGeom>
            <a:avLst/>
            <a:gdLst/>
            <a:ahLst/>
            <a:cxnLst/>
            <a:rect l="l" t="t" r="r" b="b"/>
            <a:pathLst>
              <a:path w="468629" h="119379">
                <a:moveTo>
                  <a:pt x="0" y="119055"/>
                </a:moveTo>
                <a:lnTo>
                  <a:pt x="468031" y="119055"/>
                </a:lnTo>
                <a:lnTo>
                  <a:pt x="468031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957187" y="5405782"/>
            <a:ext cx="514223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10" b="1">
                <a:latin typeface="Arial"/>
                <a:cs typeface="Arial"/>
              </a:rPr>
              <a:t>alkalosis </a:t>
            </a:r>
            <a:r>
              <a:rPr dirty="0" sz="750" spc="20" b="1">
                <a:latin typeface="Arial"/>
                <a:cs typeface="Arial"/>
              </a:rPr>
              <a:t>and </a:t>
            </a:r>
            <a:r>
              <a:rPr dirty="0" sz="750" spc="15" b="1">
                <a:latin typeface="Arial"/>
                <a:cs typeface="Arial"/>
              </a:rPr>
              <a:t>electrolytes disturbance, </a:t>
            </a:r>
            <a:r>
              <a:rPr dirty="0" sz="750" spc="20" b="1">
                <a:latin typeface="Arial"/>
                <a:cs typeface="Arial"/>
              </a:rPr>
              <a:t>which 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25" b="1">
                <a:latin typeface="Arial"/>
                <a:cs typeface="Arial"/>
              </a:rPr>
              <a:t>can be </a:t>
            </a:r>
            <a:r>
              <a:rPr dirty="0" sz="750" spc="15" b="1">
                <a:latin typeface="Arial"/>
                <a:cs typeface="Arial"/>
              </a:rPr>
              <a:t>used </a:t>
            </a:r>
            <a:r>
              <a:rPr dirty="0" sz="750" spc="20" b="1">
                <a:latin typeface="Arial"/>
                <a:cs typeface="Arial"/>
              </a:rPr>
              <a:t>to correct </a:t>
            </a:r>
            <a:r>
              <a:rPr dirty="0" sz="750" b="1">
                <a:latin typeface="Arial"/>
                <a:cs typeface="Arial"/>
              </a:rPr>
              <a:t>his </a:t>
            </a:r>
            <a:r>
              <a:rPr dirty="0" sz="750" spc="20" b="1">
                <a:latin typeface="Arial"/>
                <a:cs typeface="Arial"/>
              </a:rPr>
              <a:t>plasma </a:t>
            </a:r>
            <a:r>
              <a:rPr dirty="0" sz="750" spc="5" b="1">
                <a:latin typeface="Arial"/>
                <a:cs typeface="Arial"/>
              </a:rPr>
              <a:t>level</a:t>
            </a:r>
            <a:r>
              <a:rPr dirty="0" sz="750" spc="45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of</a:t>
            </a:r>
            <a:endParaRPr sz="7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14250" y="5420976"/>
            <a:ext cx="386080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20" b="1">
                <a:latin typeface="Arial"/>
                <a:cs typeface="Arial"/>
              </a:rPr>
              <a:t>calcium</a:t>
            </a:r>
            <a:endParaRPr sz="7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502562" y="5405782"/>
            <a:ext cx="8128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046768" y="6502508"/>
            <a:ext cx="2040889" cy="119380"/>
          </a:xfrm>
          <a:custGeom>
            <a:avLst/>
            <a:gdLst/>
            <a:ahLst/>
            <a:cxnLst/>
            <a:rect l="l" t="t" r="r" b="b"/>
            <a:pathLst>
              <a:path w="2040889" h="119379">
                <a:moveTo>
                  <a:pt x="0" y="119055"/>
                </a:moveTo>
                <a:lnTo>
                  <a:pt x="2040623" y="119055"/>
                </a:lnTo>
                <a:lnTo>
                  <a:pt x="2040623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957187" y="5525969"/>
            <a:ext cx="4826635" cy="1213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86535" algn="l"/>
                <a:tab pos="2785745" algn="l"/>
              </a:tabLst>
            </a:pPr>
            <a:r>
              <a:rPr dirty="0" sz="700" spc="10">
                <a:latin typeface="Arial"/>
                <a:cs typeface="Arial"/>
              </a:rPr>
              <a:t>A-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PTH.	</a:t>
            </a: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Teriparatide.	</a:t>
            </a:r>
            <a:r>
              <a:rPr dirty="0" sz="700" spc="15">
                <a:latin typeface="Arial"/>
                <a:cs typeface="Arial"/>
              </a:rPr>
              <a:t>C-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Calcitonin.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10" b="1">
                <a:latin typeface="Arial"/>
                <a:cs typeface="Arial"/>
              </a:rPr>
              <a:t>Q12:Which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has </a:t>
            </a:r>
            <a:r>
              <a:rPr dirty="0" sz="750" spc="25" b="1">
                <a:latin typeface="Arial"/>
                <a:cs typeface="Arial"/>
              </a:rPr>
              <a:t>more </a:t>
            </a:r>
            <a:r>
              <a:rPr dirty="0" sz="750" spc="40" b="1">
                <a:latin typeface="Arial"/>
                <a:cs typeface="Arial"/>
              </a:rPr>
              <a:t>aﬃnity </a:t>
            </a:r>
            <a:r>
              <a:rPr dirty="0" sz="750" spc="20" b="1">
                <a:latin typeface="Arial"/>
                <a:cs typeface="Arial"/>
              </a:rPr>
              <a:t>towards human </a:t>
            </a:r>
            <a:r>
              <a:rPr dirty="0" sz="750" spc="15" b="1">
                <a:latin typeface="Arial"/>
                <a:cs typeface="Arial"/>
              </a:rPr>
              <a:t>calcitonin </a:t>
            </a:r>
            <a:r>
              <a:rPr dirty="0" sz="750" spc="20" b="1">
                <a:latin typeface="Arial"/>
                <a:cs typeface="Arial"/>
              </a:rPr>
              <a:t>receptors</a:t>
            </a:r>
            <a:r>
              <a:rPr dirty="0" sz="750" spc="-8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40005">
              <a:lnSpc>
                <a:spcPct val="100000"/>
              </a:lnSpc>
              <a:spcBef>
                <a:spcPts val="110"/>
              </a:spcBef>
              <a:tabLst>
                <a:tab pos="1584325" algn="l"/>
                <a:tab pos="2673350" algn="l"/>
              </a:tabLst>
            </a:pPr>
            <a:r>
              <a:rPr dirty="0" sz="700" spc="10">
                <a:latin typeface="Arial"/>
                <a:cs typeface="Arial"/>
              </a:rPr>
              <a:t>A- </a:t>
            </a:r>
            <a:r>
              <a:rPr dirty="0" sz="700">
                <a:latin typeface="Arial"/>
                <a:cs typeface="Arial"/>
              </a:rPr>
              <a:t>Recombinant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human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calcitonin.	</a:t>
            </a: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Calcitonin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Salmon.	</a:t>
            </a:r>
            <a:r>
              <a:rPr dirty="0" sz="700" spc="15">
                <a:latin typeface="Arial"/>
                <a:cs typeface="Arial"/>
              </a:rPr>
              <a:t>C- </a:t>
            </a:r>
            <a:r>
              <a:rPr dirty="0" sz="700" spc="-5">
                <a:latin typeface="Arial"/>
                <a:cs typeface="Arial"/>
              </a:rPr>
              <a:t>Synthesized</a:t>
            </a:r>
            <a:r>
              <a:rPr dirty="0" sz="700" spc="-2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calcitonin.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Q13: </a:t>
            </a:r>
            <a:r>
              <a:rPr dirty="0" sz="750" spc="20" b="1">
                <a:latin typeface="Arial"/>
                <a:cs typeface="Arial"/>
              </a:rPr>
              <a:t>5 </a:t>
            </a:r>
            <a:r>
              <a:rPr dirty="0" sz="750" spc="15" b="1">
                <a:latin typeface="Arial"/>
                <a:cs typeface="Arial"/>
              </a:rPr>
              <a:t>years </a:t>
            </a:r>
            <a:r>
              <a:rPr dirty="0" sz="750" spc="10" b="1">
                <a:latin typeface="Arial"/>
                <a:cs typeface="Arial"/>
              </a:rPr>
              <a:t>old child </a:t>
            </a:r>
            <a:r>
              <a:rPr dirty="0" sz="750" spc="25" b="1">
                <a:latin typeface="Arial"/>
                <a:cs typeface="Arial"/>
              </a:rPr>
              <a:t>who </a:t>
            </a:r>
            <a:r>
              <a:rPr dirty="0" sz="750" spc="15" b="1">
                <a:latin typeface="Arial"/>
                <a:cs typeface="Arial"/>
              </a:rPr>
              <a:t>has </a:t>
            </a:r>
            <a:r>
              <a:rPr dirty="0" sz="750" spc="20" b="1">
                <a:latin typeface="Arial"/>
                <a:cs typeface="Arial"/>
              </a:rPr>
              <a:t>Rickets, which 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25" b="1">
                <a:latin typeface="Arial"/>
                <a:cs typeface="Arial"/>
              </a:rPr>
              <a:t>can be </a:t>
            </a:r>
            <a:r>
              <a:rPr dirty="0" sz="750" spc="10" b="1">
                <a:latin typeface="Arial"/>
                <a:cs typeface="Arial"/>
              </a:rPr>
              <a:t>helpful </a:t>
            </a: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10" b="1">
                <a:latin typeface="Arial"/>
                <a:cs typeface="Arial"/>
              </a:rPr>
              <a:t>given </a:t>
            </a: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15" b="1">
                <a:latin typeface="Arial"/>
                <a:cs typeface="Arial"/>
              </a:rPr>
              <a:t>him</a:t>
            </a:r>
            <a:r>
              <a:rPr dirty="0" sz="750" spc="-7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40005">
              <a:lnSpc>
                <a:spcPct val="100000"/>
              </a:lnSpc>
              <a:spcBef>
                <a:spcPts val="110"/>
              </a:spcBef>
              <a:tabLst>
                <a:tab pos="1483995" algn="l"/>
                <a:tab pos="2823210" algn="l"/>
              </a:tabLst>
            </a:pPr>
            <a:r>
              <a:rPr dirty="0" sz="700" spc="10">
                <a:latin typeface="Arial"/>
                <a:cs typeface="Arial"/>
              </a:rPr>
              <a:t>A- </a:t>
            </a:r>
            <a:r>
              <a:rPr dirty="0" sz="700" spc="-10">
                <a:latin typeface="Arial"/>
                <a:cs typeface="Arial"/>
              </a:rPr>
              <a:t>Teriparatide.	</a:t>
            </a: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Vitamin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D.	</a:t>
            </a:r>
            <a:r>
              <a:rPr dirty="0" sz="700" spc="15">
                <a:latin typeface="Arial"/>
                <a:cs typeface="Arial"/>
              </a:rPr>
              <a:t>C-</a:t>
            </a:r>
            <a:r>
              <a:rPr dirty="0" sz="700" spc="-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Calcitonin.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750" spc="5" b="1">
                <a:latin typeface="Arial"/>
                <a:cs typeface="Arial"/>
              </a:rPr>
              <a:t>Q14: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15" b="1">
                <a:latin typeface="Arial"/>
                <a:cs typeface="Arial"/>
              </a:rPr>
              <a:t>has </a:t>
            </a:r>
            <a:r>
              <a:rPr dirty="0" sz="750" spc="20" b="1">
                <a:latin typeface="Arial"/>
                <a:cs typeface="Arial"/>
              </a:rPr>
              <a:t>shown </a:t>
            </a:r>
            <a:r>
              <a:rPr dirty="0" sz="750" spc="15" b="1">
                <a:latin typeface="Arial"/>
                <a:cs typeface="Arial"/>
              </a:rPr>
              <a:t>protective </a:t>
            </a:r>
            <a:r>
              <a:rPr dirty="0" sz="750" spc="5" b="1">
                <a:latin typeface="Arial"/>
                <a:cs typeface="Arial"/>
              </a:rPr>
              <a:t>eﬀect </a:t>
            </a:r>
            <a:r>
              <a:rPr dirty="0" sz="750" spc="15" b="1">
                <a:latin typeface="Arial"/>
                <a:cs typeface="Arial"/>
              </a:rPr>
              <a:t>against colorectal </a:t>
            </a:r>
            <a:r>
              <a:rPr dirty="0" sz="750" spc="25" b="1">
                <a:latin typeface="Arial"/>
                <a:cs typeface="Arial"/>
              </a:rPr>
              <a:t>cancer</a:t>
            </a:r>
            <a:r>
              <a:rPr dirty="0" sz="750" spc="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36830">
              <a:lnSpc>
                <a:spcPct val="100000"/>
              </a:lnSpc>
              <a:spcBef>
                <a:spcPts val="10"/>
              </a:spcBef>
              <a:tabLst>
                <a:tab pos="1481455" algn="l"/>
                <a:tab pos="2820670" algn="l"/>
              </a:tabLst>
            </a:pPr>
            <a:r>
              <a:rPr dirty="0" sz="700" spc="10">
                <a:latin typeface="Arial"/>
                <a:cs typeface="Arial"/>
              </a:rPr>
              <a:t>A- </a:t>
            </a:r>
            <a:r>
              <a:rPr dirty="0" sz="700" spc="-10">
                <a:latin typeface="Arial"/>
                <a:cs typeface="Arial"/>
              </a:rPr>
              <a:t>Teriparatide.	</a:t>
            </a:r>
            <a:r>
              <a:rPr dirty="0" sz="700" spc="25">
                <a:latin typeface="Arial"/>
                <a:cs typeface="Arial"/>
              </a:rPr>
              <a:t>B-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Vitamin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D.	</a:t>
            </a:r>
            <a:r>
              <a:rPr dirty="0" sz="700" spc="15">
                <a:latin typeface="Arial"/>
                <a:cs typeface="Arial"/>
              </a:rPr>
              <a:t>C-</a:t>
            </a:r>
            <a:r>
              <a:rPr dirty="0" sz="700" spc="-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Calcitonin.</a:t>
            </a:r>
            <a:endParaRPr sz="7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453502" y="7449337"/>
            <a:ext cx="19685" cy="20955"/>
          </a:xfrm>
          <a:custGeom>
            <a:avLst/>
            <a:gdLst/>
            <a:ahLst/>
            <a:cxnLst/>
            <a:rect l="l" t="t" r="r" b="b"/>
            <a:pathLst>
              <a:path w="19684" h="20954">
                <a:moveTo>
                  <a:pt x="8318" y="0"/>
                </a:moveTo>
                <a:lnTo>
                  <a:pt x="2755" y="1803"/>
                </a:lnTo>
                <a:lnTo>
                  <a:pt x="444" y="6350"/>
                </a:lnTo>
                <a:lnTo>
                  <a:pt x="1638" y="10033"/>
                </a:lnTo>
                <a:lnTo>
                  <a:pt x="0" y="13220"/>
                </a:lnTo>
                <a:lnTo>
                  <a:pt x="1270" y="17145"/>
                </a:lnTo>
                <a:lnTo>
                  <a:pt x="7670" y="20408"/>
                </a:lnTo>
                <a:lnTo>
                  <a:pt x="11582" y="19138"/>
                </a:lnTo>
                <a:lnTo>
                  <a:pt x="13220" y="15938"/>
                </a:lnTo>
                <a:lnTo>
                  <a:pt x="16903" y="14744"/>
                </a:lnTo>
                <a:lnTo>
                  <a:pt x="19215" y="10198"/>
                </a:lnTo>
                <a:lnTo>
                  <a:pt x="17411" y="4635"/>
                </a:lnTo>
                <a:lnTo>
                  <a:pt x="8318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8146" y="1499526"/>
            <a:ext cx="6905739" cy="44846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2406" y="13753"/>
            <a:ext cx="7249648" cy="15957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25899" y="907886"/>
            <a:ext cx="3327400" cy="355600"/>
          </a:xfrm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pc="-165"/>
              <a:t>Summary </a:t>
            </a:r>
            <a:r>
              <a:rPr dirty="0" spc="-55"/>
              <a:t>of </a:t>
            </a:r>
            <a:r>
              <a:rPr dirty="0" spc="-135"/>
              <a:t>(Osteoporosis</a:t>
            </a:r>
            <a:r>
              <a:rPr dirty="0" spc="-260"/>
              <a:t> </a:t>
            </a:r>
            <a:r>
              <a:rPr dirty="0" spc="-75"/>
              <a:t>)</a:t>
            </a:r>
            <a:r>
              <a:rPr dirty="0" spc="-70"/>
              <a:t> </a:t>
            </a:r>
          </a:p>
        </p:txBody>
      </p:sp>
      <p:sp>
        <p:nvSpPr>
          <p:cNvPr id="5" name="object 5"/>
          <p:cNvSpPr/>
          <p:nvPr/>
        </p:nvSpPr>
        <p:spPr>
          <a:xfrm>
            <a:off x="4489322" y="1853538"/>
            <a:ext cx="544004" cy="488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513655" y="1979498"/>
            <a:ext cx="365490" cy="798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367047" y="1895901"/>
            <a:ext cx="754037" cy="89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27822" y="3209131"/>
            <a:ext cx="1068705" cy="0"/>
          </a:xfrm>
          <a:custGeom>
            <a:avLst/>
            <a:gdLst/>
            <a:ahLst/>
            <a:cxnLst/>
            <a:rect l="l" t="t" r="r" b="b"/>
            <a:pathLst>
              <a:path w="1068705" h="0">
                <a:moveTo>
                  <a:pt x="0" y="0"/>
                </a:moveTo>
                <a:lnTo>
                  <a:pt x="1068490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88414" y="3321430"/>
            <a:ext cx="757555" cy="0"/>
          </a:xfrm>
          <a:custGeom>
            <a:avLst/>
            <a:gdLst/>
            <a:ahLst/>
            <a:cxnLst/>
            <a:rect l="l" t="t" r="r" b="b"/>
            <a:pathLst>
              <a:path w="757555" h="0">
                <a:moveTo>
                  <a:pt x="0" y="0"/>
                </a:moveTo>
                <a:lnTo>
                  <a:pt x="757389" y="0"/>
                </a:lnTo>
              </a:path>
            </a:pathLst>
          </a:custGeom>
          <a:ln w="30352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43069" y="4012476"/>
            <a:ext cx="946785" cy="0"/>
          </a:xfrm>
          <a:custGeom>
            <a:avLst/>
            <a:gdLst/>
            <a:ahLst/>
            <a:cxnLst/>
            <a:rect l="l" t="t" r="r" b="b"/>
            <a:pathLst>
              <a:path w="946785" h="0">
                <a:moveTo>
                  <a:pt x="0" y="0"/>
                </a:moveTo>
                <a:lnTo>
                  <a:pt x="946461" y="0"/>
                </a:lnTo>
              </a:path>
            </a:pathLst>
          </a:custGeom>
          <a:ln w="30353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14830" y="4405414"/>
            <a:ext cx="1961352" cy="805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45412" y="5017310"/>
            <a:ext cx="407034" cy="0"/>
          </a:xfrm>
          <a:custGeom>
            <a:avLst/>
            <a:gdLst/>
            <a:ahLst/>
            <a:cxnLst/>
            <a:rect l="l" t="t" r="r" b="b"/>
            <a:pathLst>
              <a:path w="407035" h="0">
                <a:moveTo>
                  <a:pt x="0" y="0"/>
                </a:moveTo>
                <a:lnTo>
                  <a:pt x="406946" y="0"/>
                </a:lnTo>
              </a:path>
            </a:pathLst>
          </a:custGeom>
          <a:ln w="30360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31153" y="5187415"/>
            <a:ext cx="357985" cy="880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360081" y="5409543"/>
            <a:ext cx="427355" cy="0"/>
          </a:xfrm>
          <a:custGeom>
            <a:avLst/>
            <a:gdLst/>
            <a:ahLst/>
            <a:cxnLst/>
            <a:rect l="l" t="t" r="r" b="b"/>
            <a:pathLst>
              <a:path w="427355" h="0">
                <a:moveTo>
                  <a:pt x="0" y="0"/>
                </a:moveTo>
                <a:lnTo>
                  <a:pt x="427012" y="0"/>
                </a:lnTo>
              </a:path>
            </a:pathLst>
          </a:custGeom>
          <a:ln w="30360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74690" y="5340983"/>
            <a:ext cx="295275" cy="30480"/>
          </a:xfrm>
          <a:custGeom>
            <a:avLst/>
            <a:gdLst/>
            <a:ahLst/>
            <a:cxnLst/>
            <a:rect l="l" t="t" r="r" b="b"/>
            <a:pathLst>
              <a:path w="295275" h="30479">
                <a:moveTo>
                  <a:pt x="288235" y="0"/>
                </a:moveTo>
                <a:lnTo>
                  <a:pt x="6797" y="0"/>
                </a:lnTo>
                <a:lnTo>
                  <a:pt x="0" y="6795"/>
                </a:lnTo>
                <a:lnTo>
                  <a:pt x="0" y="23563"/>
                </a:lnTo>
                <a:lnTo>
                  <a:pt x="6797" y="30360"/>
                </a:lnTo>
                <a:lnTo>
                  <a:pt x="288235" y="30360"/>
                </a:lnTo>
                <a:lnTo>
                  <a:pt x="295029" y="23563"/>
                </a:lnTo>
                <a:lnTo>
                  <a:pt x="295029" y="6795"/>
                </a:lnTo>
                <a:lnTo>
                  <a:pt x="288235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505089" y="5442781"/>
            <a:ext cx="318135" cy="34925"/>
          </a:xfrm>
          <a:custGeom>
            <a:avLst/>
            <a:gdLst/>
            <a:ahLst/>
            <a:cxnLst/>
            <a:rect l="l" t="t" r="r" b="b"/>
            <a:pathLst>
              <a:path w="318135" h="34925">
                <a:moveTo>
                  <a:pt x="5334" y="11536"/>
                </a:moveTo>
                <a:lnTo>
                  <a:pt x="152" y="16601"/>
                </a:lnTo>
                <a:lnTo>
                  <a:pt x="0" y="29249"/>
                </a:lnTo>
                <a:lnTo>
                  <a:pt x="5067" y="34437"/>
                </a:lnTo>
                <a:lnTo>
                  <a:pt x="20200" y="34649"/>
                </a:lnTo>
                <a:lnTo>
                  <a:pt x="30607" y="34660"/>
                </a:lnTo>
                <a:lnTo>
                  <a:pt x="41804" y="34492"/>
                </a:lnTo>
                <a:lnTo>
                  <a:pt x="46344" y="34328"/>
                </a:lnTo>
                <a:lnTo>
                  <a:pt x="40932" y="29498"/>
                </a:lnTo>
                <a:lnTo>
                  <a:pt x="40170" y="16501"/>
                </a:lnTo>
                <a:lnTo>
                  <a:pt x="44525" y="11614"/>
                </a:lnTo>
                <a:lnTo>
                  <a:pt x="11658" y="11614"/>
                </a:lnTo>
                <a:lnTo>
                  <a:pt x="5334" y="11536"/>
                </a:lnTo>
                <a:close/>
              </a:path>
              <a:path w="318135" h="34925">
                <a:moveTo>
                  <a:pt x="52997" y="34088"/>
                </a:moveTo>
                <a:lnTo>
                  <a:pt x="46344" y="34328"/>
                </a:lnTo>
                <a:lnTo>
                  <a:pt x="46494" y="34462"/>
                </a:lnTo>
                <a:lnTo>
                  <a:pt x="52997" y="34088"/>
                </a:lnTo>
                <a:close/>
              </a:path>
              <a:path w="318135" h="34925">
                <a:moveTo>
                  <a:pt x="58140" y="10180"/>
                </a:moveTo>
                <a:lnTo>
                  <a:pt x="45135" y="10929"/>
                </a:lnTo>
                <a:lnTo>
                  <a:pt x="40170" y="16501"/>
                </a:lnTo>
                <a:lnTo>
                  <a:pt x="40932" y="29498"/>
                </a:lnTo>
                <a:lnTo>
                  <a:pt x="46344" y="34328"/>
                </a:lnTo>
                <a:lnTo>
                  <a:pt x="52997" y="34088"/>
                </a:lnTo>
                <a:lnTo>
                  <a:pt x="59657" y="33536"/>
                </a:lnTo>
                <a:lnTo>
                  <a:pt x="64465" y="28141"/>
                </a:lnTo>
                <a:lnTo>
                  <a:pt x="63715" y="15144"/>
                </a:lnTo>
                <a:lnTo>
                  <a:pt x="58140" y="10180"/>
                </a:lnTo>
                <a:close/>
              </a:path>
              <a:path w="318135" h="34925">
                <a:moveTo>
                  <a:pt x="59657" y="33536"/>
                </a:moveTo>
                <a:lnTo>
                  <a:pt x="52997" y="34088"/>
                </a:lnTo>
                <a:lnTo>
                  <a:pt x="59499" y="33714"/>
                </a:lnTo>
                <a:lnTo>
                  <a:pt x="59657" y="33536"/>
                </a:lnTo>
                <a:close/>
              </a:path>
              <a:path w="318135" h="34925">
                <a:moveTo>
                  <a:pt x="95407" y="10180"/>
                </a:moveTo>
                <a:lnTo>
                  <a:pt x="58140" y="10180"/>
                </a:lnTo>
                <a:lnTo>
                  <a:pt x="63715" y="15144"/>
                </a:lnTo>
                <a:lnTo>
                  <a:pt x="64465" y="28141"/>
                </a:lnTo>
                <a:lnTo>
                  <a:pt x="59657" y="33536"/>
                </a:lnTo>
                <a:lnTo>
                  <a:pt x="66658" y="32957"/>
                </a:lnTo>
                <a:lnTo>
                  <a:pt x="79659" y="31427"/>
                </a:lnTo>
                <a:lnTo>
                  <a:pt x="93457" y="29975"/>
                </a:lnTo>
                <a:lnTo>
                  <a:pt x="103289" y="29427"/>
                </a:lnTo>
                <a:lnTo>
                  <a:pt x="102235" y="29427"/>
                </a:lnTo>
                <a:lnTo>
                  <a:pt x="96050" y="23808"/>
                </a:lnTo>
                <a:lnTo>
                  <a:pt x="95407" y="10180"/>
                </a:lnTo>
                <a:close/>
              </a:path>
              <a:path w="318135" h="34925">
                <a:moveTo>
                  <a:pt x="115531" y="2387"/>
                </a:moveTo>
                <a:lnTo>
                  <a:pt x="107937" y="2752"/>
                </a:lnTo>
                <a:lnTo>
                  <a:pt x="100611" y="3481"/>
                </a:lnTo>
                <a:lnTo>
                  <a:pt x="95364" y="9257"/>
                </a:lnTo>
                <a:lnTo>
                  <a:pt x="96050" y="23808"/>
                </a:lnTo>
                <a:lnTo>
                  <a:pt x="102235" y="29427"/>
                </a:lnTo>
                <a:lnTo>
                  <a:pt x="116855" y="28662"/>
                </a:lnTo>
                <a:lnTo>
                  <a:pt x="122402" y="22556"/>
                </a:lnTo>
                <a:lnTo>
                  <a:pt x="121716" y="8004"/>
                </a:lnTo>
                <a:lnTo>
                  <a:pt x="115531" y="2387"/>
                </a:lnTo>
                <a:close/>
              </a:path>
              <a:path w="318135" h="34925">
                <a:moveTo>
                  <a:pt x="109512" y="29080"/>
                </a:moveTo>
                <a:lnTo>
                  <a:pt x="102235" y="29427"/>
                </a:lnTo>
                <a:lnTo>
                  <a:pt x="103289" y="29427"/>
                </a:lnTo>
                <a:lnTo>
                  <a:pt x="109512" y="29080"/>
                </a:lnTo>
                <a:close/>
              </a:path>
              <a:path w="318135" h="34925">
                <a:moveTo>
                  <a:pt x="116855" y="28662"/>
                </a:moveTo>
                <a:lnTo>
                  <a:pt x="109512" y="29080"/>
                </a:lnTo>
                <a:lnTo>
                  <a:pt x="116789" y="28735"/>
                </a:lnTo>
                <a:close/>
              </a:path>
              <a:path w="318135" h="34925">
                <a:moveTo>
                  <a:pt x="172400" y="2387"/>
                </a:moveTo>
                <a:lnTo>
                  <a:pt x="115531" y="2387"/>
                </a:lnTo>
                <a:lnTo>
                  <a:pt x="121716" y="8004"/>
                </a:lnTo>
                <a:lnTo>
                  <a:pt x="122402" y="22556"/>
                </a:lnTo>
                <a:lnTo>
                  <a:pt x="116855" y="28662"/>
                </a:lnTo>
                <a:lnTo>
                  <a:pt x="126124" y="28134"/>
                </a:lnTo>
                <a:lnTo>
                  <a:pt x="143697" y="27598"/>
                </a:lnTo>
                <a:lnTo>
                  <a:pt x="178378" y="27247"/>
                </a:lnTo>
                <a:lnTo>
                  <a:pt x="173634" y="27247"/>
                </a:lnTo>
                <a:lnTo>
                  <a:pt x="167792" y="21424"/>
                </a:lnTo>
                <a:lnTo>
                  <a:pt x="167815" y="6983"/>
                </a:lnTo>
                <a:lnTo>
                  <a:pt x="172400" y="2387"/>
                </a:lnTo>
                <a:close/>
              </a:path>
              <a:path w="318135" h="34925">
                <a:moveTo>
                  <a:pt x="268625" y="27726"/>
                </a:moveTo>
                <a:lnTo>
                  <a:pt x="268782" y="27884"/>
                </a:lnTo>
                <a:lnTo>
                  <a:pt x="276479" y="27884"/>
                </a:lnTo>
                <a:lnTo>
                  <a:pt x="268625" y="27726"/>
                </a:lnTo>
                <a:close/>
              </a:path>
              <a:path w="318135" h="34925">
                <a:moveTo>
                  <a:pt x="276351" y="1"/>
                </a:moveTo>
                <a:lnTo>
                  <a:pt x="268630" y="152"/>
                </a:lnTo>
                <a:lnTo>
                  <a:pt x="262547" y="6242"/>
                </a:lnTo>
                <a:lnTo>
                  <a:pt x="262547" y="21642"/>
                </a:lnTo>
                <a:lnTo>
                  <a:pt x="268625" y="27726"/>
                </a:lnTo>
                <a:lnTo>
                  <a:pt x="276479" y="27884"/>
                </a:lnTo>
                <a:lnTo>
                  <a:pt x="285484" y="26585"/>
                </a:lnTo>
                <a:lnTo>
                  <a:pt x="290423" y="21642"/>
                </a:lnTo>
                <a:lnTo>
                  <a:pt x="290423" y="6242"/>
                </a:lnTo>
                <a:lnTo>
                  <a:pt x="285330" y="1143"/>
                </a:lnTo>
                <a:lnTo>
                  <a:pt x="276351" y="1"/>
                </a:lnTo>
                <a:close/>
              </a:path>
              <a:path w="318135" h="34925">
                <a:moveTo>
                  <a:pt x="285484" y="26585"/>
                </a:moveTo>
                <a:lnTo>
                  <a:pt x="276479" y="27884"/>
                </a:lnTo>
                <a:lnTo>
                  <a:pt x="284187" y="27884"/>
                </a:lnTo>
                <a:lnTo>
                  <a:pt x="285484" y="26585"/>
                </a:lnTo>
                <a:close/>
              </a:path>
              <a:path w="318135" h="34925">
                <a:moveTo>
                  <a:pt x="268630" y="152"/>
                </a:moveTo>
                <a:lnTo>
                  <a:pt x="245821" y="562"/>
                </a:lnTo>
                <a:lnTo>
                  <a:pt x="253199" y="562"/>
                </a:lnTo>
                <a:lnTo>
                  <a:pt x="259159" y="6518"/>
                </a:lnTo>
                <a:lnTo>
                  <a:pt x="259101" y="21424"/>
                </a:lnTo>
                <a:lnTo>
                  <a:pt x="253199" y="27321"/>
                </a:lnTo>
                <a:lnTo>
                  <a:pt x="245821" y="27321"/>
                </a:lnTo>
                <a:lnTo>
                  <a:pt x="268625" y="27726"/>
                </a:lnTo>
                <a:lnTo>
                  <a:pt x="262547" y="21642"/>
                </a:lnTo>
                <a:lnTo>
                  <a:pt x="262547" y="6242"/>
                </a:lnTo>
                <a:lnTo>
                  <a:pt x="268630" y="152"/>
                </a:lnTo>
                <a:close/>
              </a:path>
              <a:path w="318135" h="34925">
                <a:moveTo>
                  <a:pt x="224409" y="1160"/>
                </a:moveTo>
                <a:lnTo>
                  <a:pt x="187985" y="1160"/>
                </a:lnTo>
                <a:lnTo>
                  <a:pt x="193827" y="6983"/>
                </a:lnTo>
                <a:lnTo>
                  <a:pt x="193804" y="21424"/>
                </a:lnTo>
                <a:lnTo>
                  <a:pt x="188036" y="27221"/>
                </a:lnTo>
                <a:lnTo>
                  <a:pt x="226555" y="27437"/>
                </a:lnTo>
                <a:lnTo>
                  <a:pt x="225069" y="27383"/>
                </a:lnTo>
                <a:lnTo>
                  <a:pt x="219109" y="21424"/>
                </a:lnTo>
                <a:lnTo>
                  <a:pt x="219049" y="6518"/>
                </a:lnTo>
                <a:lnTo>
                  <a:pt x="224409" y="1160"/>
                </a:lnTo>
                <a:close/>
              </a:path>
              <a:path w="318135" h="34925">
                <a:moveTo>
                  <a:pt x="235546" y="501"/>
                </a:moveTo>
                <a:lnTo>
                  <a:pt x="225069" y="501"/>
                </a:lnTo>
                <a:lnTo>
                  <a:pt x="219049" y="6518"/>
                </a:lnTo>
                <a:lnTo>
                  <a:pt x="219109" y="21424"/>
                </a:lnTo>
                <a:lnTo>
                  <a:pt x="225069" y="27383"/>
                </a:lnTo>
                <a:lnTo>
                  <a:pt x="232486" y="27383"/>
                </a:lnTo>
                <a:lnTo>
                  <a:pt x="239950" y="27348"/>
                </a:lnTo>
                <a:lnTo>
                  <a:pt x="238429" y="27321"/>
                </a:lnTo>
                <a:lnTo>
                  <a:pt x="232528" y="21424"/>
                </a:lnTo>
                <a:lnTo>
                  <a:pt x="232469" y="6518"/>
                </a:lnTo>
                <a:lnTo>
                  <a:pt x="238429" y="562"/>
                </a:lnTo>
                <a:lnTo>
                  <a:pt x="239976" y="562"/>
                </a:lnTo>
                <a:lnTo>
                  <a:pt x="235546" y="501"/>
                </a:lnTo>
                <a:close/>
              </a:path>
              <a:path w="318135" h="34925">
                <a:moveTo>
                  <a:pt x="239950" y="27348"/>
                </a:moveTo>
                <a:lnTo>
                  <a:pt x="232486" y="27383"/>
                </a:lnTo>
                <a:lnTo>
                  <a:pt x="239915" y="27383"/>
                </a:lnTo>
                <a:close/>
              </a:path>
              <a:path w="318135" h="34925">
                <a:moveTo>
                  <a:pt x="239941" y="527"/>
                </a:moveTo>
                <a:lnTo>
                  <a:pt x="245935" y="6518"/>
                </a:lnTo>
                <a:lnTo>
                  <a:pt x="245875" y="21424"/>
                </a:lnTo>
                <a:lnTo>
                  <a:pt x="239950" y="27348"/>
                </a:lnTo>
                <a:lnTo>
                  <a:pt x="253199" y="27321"/>
                </a:lnTo>
                <a:lnTo>
                  <a:pt x="259101" y="21424"/>
                </a:lnTo>
                <a:lnTo>
                  <a:pt x="259159" y="6518"/>
                </a:lnTo>
                <a:lnTo>
                  <a:pt x="253199" y="562"/>
                </a:lnTo>
                <a:lnTo>
                  <a:pt x="245821" y="562"/>
                </a:lnTo>
                <a:lnTo>
                  <a:pt x="239941" y="527"/>
                </a:lnTo>
                <a:close/>
              </a:path>
              <a:path w="318135" h="34925">
                <a:moveTo>
                  <a:pt x="239976" y="562"/>
                </a:moveTo>
                <a:lnTo>
                  <a:pt x="238429" y="562"/>
                </a:lnTo>
                <a:lnTo>
                  <a:pt x="232469" y="6518"/>
                </a:lnTo>
                <a:lnTo>
                  <a:pt x="232528" y="21424"/>
                </a:lnTo>
                <a:lnTo>
                  <a:pt x="238429" y="27321"/>
                </a:lnTo>
                <a:lnTo>
                  <a:pt x="239977" y="27321"/>
                </a:lnTo>
                <a:lnTo>
                  <a:pt x="245875" y="21424"/>
                </a:lnTo>
                <a:lnTo>
                  <a:pt x="245935" y="6518"/>
                </a:lnTo>
                <a:lnTo>
                  <a:pt x="239976" y="562"/>
                </a:lnTo>
                <a:close/>
              </a:path>
              <a:path w="318135" h="34925">
                <a:moveTo>
                  <a:pt x="187985" y="1160"/>
                </a:moveTo>
                <a:lnTo>
                  <a:pt x="173596" y="1188"/>
                </a:lnTo>
                <a:lnTo>
                  <a:pt x="167815" y="6983"/>
                </a:lnTo>
                <a:lnTo>
                  <a:pt x="167792" y="21424"/>
                </a:lnTo>
                <a:lnTo>
                  <a:pt x="173634" y="27247"/>
                </a:lnTo>
                <a:lnTo>
                  <a:pt x="188036" y="27221"/>
                </a:lnTo>
                <a:lnTo>
                  <a:pt x="193804" y="21424"/>
                </a:lnTo>
                <a:lnTo>
                  <a:pt x="193827" y="6983"/>
                </a:lnTo>
                <a:lnTo>
                  <a:pt x="187985" y="1160"/>
                </a:lnTo>
                <a:close/>
              </a:path>
              <a:path w="318135" h="34925">
                <a:moveTo>
                  <a:pt x="285330" y="1143"/>
                </a:moveTo>
                <a:lnTo>
                  <a:pt x="290423" y="6242"/>
                </a:lnTo>
                <a:lnTo>
                  <a:pt x="290423" y="21642"/>
                </a:lnTo>
                <a:lnTo>
                  <a:pt x="285484" y="26585"/>
                </a:lnTo>
                <a:lnTo>
                  <a:pt x="293419" y="25470"/>
                </a:lnTo>
                <a:lnTo>
                  <a:pt x="299765" y="24683"/>
                </a:lnTo>
                <a:lnTo>
                  <a:pt x="303530" y="24436"/>
                </a:lnTo>
                <a:lnTo>
                  <a:pt x="313546" y="24436"/>
                </a:lnTo>
                <a:lnTo>
                  <a:pt x="317690" y="15405"/>
                </a:lnTo>
                <a:lnTo>
                  <a:pt x="315696" y="10001"/>
                </a:lnTo>
                <a:lnTo>
                  <a:pt x="311124" y="7901"/>
                </a:lnTo>
                <a:lnTo>
                  <a:pt x="304035" y="4833"/>
                </a:lnTo>
                <a:lnTo>
                  <a:pt x="295238" y="2698"/>
                </a:lnTo>
                <a:lnTo>
                  <a:pt x="285330" y="1143"/>
                </a:lnTo>
                <a:close/>
              </a:path>
              <a:path w="318135" h="34925">
                <a:moveTo>
                  <a:pt x="313546" y="24436"/>
                </a:moveTo>
                <a:lnTo>
                  <a:pt x="303530" y="24436"/>
                </a:lnTo>
                <a:lnTo>
                  <a:pt x="308089" y="26536"/>
                </a:lnTo>
                <a:lnTo>
                  <a:pt x="313499" y="24537"/>
                </a:lnTo>
                <a:close/>
              </a:path>
              <a:path w="318135" h="34925">
                <a:moveTo>
                  <a:pt x="51051" y="10588"/>
                </a:moveTo>
                <a:lnTo>
                  <a:pt x="40880" y="11114"/>
                </a:lnTo>
                <a:lnTo>
                  <a:pt x="30222" y="11434"/>
                </a:lnTo>
                <a:lnTo>
                  <a:pt x="20227" y="11582"/>
                </a:lnTo>
                <a:lnTo>
                  <a:pt x="11658" y="11614"/>
                </a:lnTo>
                <a:lnTo>
                  <a:pt x="44525" y="11614"/>
                </a:lnTo>
                <a:lnTo>
                  <a:pt x="45135" y="10929"/>
                </a:lnTo>
                <a:lnTo>
                  <a:pt x="51051" y="10588"/>
                </a:lnTo>
                <a:close/>
              </a:path>
              <a:path w="318135" h="34925">
                <a:moveTo>
                  <a:pt x="100611" y="3481"/>
                </a:moveTo>
                <a:lnTo>
                  <a:pt x="90813" y="4457"/>
                </a:lnTo>
                <a:lnTo>
                  <a:pt x="76538" y="6667"/>
                </a:lnTo>
                <a:lnTo>
                  <a:pt x="63837" y="8873"/>
                </a:lnTo>
                <a:lnTo>
                  <a:pt x="51463" y="10565"/>
                </a:lnTo>
                <a:lnTo>
                  <a:pt x="58140" y="10180"/>
                </a:lnTo>
                <a:lnTo>
                  <a:pt x="95407" y="10180"/>
                </a:lnTo>
                <a:lnTo>
                  <a:pt x="95364" y="9257"/>
                </a:lnTo>
                <a:lnTo>
                  <a:pt x="100611" y="3481"/>
                </a:lnTo>
                <a:close/>
              </a:path>
              <a:path w="318135" h="34925">
                <a:moveTo>
                  <a:pt x="108842" y="2705"/>
                </a:moveTo>
                <a:lnTo>
                  <a:pt x="100977" y="3078"/>
                </a:lnTo>
                <a:lnTo>
                  <a:pt x="100611" y="3481"/>
                </a:lnTo>
                <a:lnTo>
                  <a:pt x="107937" y="2752"/>
                </a:lnTo>
                <a:lnTo>
                  <a:pt x="108842" y="2705"/>
                </a:lnTo>
                <a:close/>
              </a:path>
              <a:path w="318135" h="34925">
                <a:moveTo>
                  <a:pt x="226555" y="448"/>
                </a:moveTo>
                <a:lnTo>
                  <a:pt x="213169" y="494"/>
                </a:lnTo>
                <a:lnTo>
                  <a:pt x="180721" y="1174"/>
                </a:lnTo>
                <a:lnTo>
                  <a:pt x="143105" y="1391"/>
                </a:lnTo>
                <a:lnTo>
                  <a:pt x="125051" y="1864"/>
                </a:lnTo>
                <a:lnTo>
                  <a:pt x="108842" y="2705"/>
                </a:lnTo>
                <a:lnTo>
                  <a:pt x="115531" y="2387"/>
                </a:lnTo>
                <a:lnTo>
                  <a:pt x="172400" y="2387"/>
                </a:lnTo>
                <a:lnTo>
                  <a:pt x="173596" y="1188"/>
                </a:lnTo>
                <a:lnTo>
                  <a:pt x="224409" y="1160"/>
                </a:lnTo>
                <a:lnTo>
                  <a:pt x="225069" y="501"/>
                </a:lnTo>
                <a:lnTo>
                  <a:pt x="235546" y="501"/>
                </a:lnTo>
                <a:lnTo>
                  <a:pt x="226555" y="448"/>
                </a:lnTo>
                <a:close/>
              </a:path>
              <a:path w="318135" h="34925">
                <a:moveTo>
                  <a:pt x="284189" y="1"/>
                </a:moveTo>
                <a:lnTo>
                  <a:pt x="276351" y="1"/>
                </a:lnTo>
                <a:lnTo>
                  <a:pt x="285330" y="1143"/>
                </a:lnTo>
                <a:lnTo>
                  <a:pt x="284189" y="1"/>
                </a:lnTo>
                <a:close/>
              </a:path>
              <a:path w="318135" h="34925">
                <a:moveTo>
                  <a:pt x="239915" y="501"/>
                </a:moveTo>
                <a:lnTo>
                  <a:pt x="235546" y="501"/>
                </a:lnTo>
                <a:lnTo>
                  <a:pt x="239941" y="527"/>
                </a:lnTo>
                <a:close/>
              </a:path>
              <a:path w="318135" h="34925">
                <a:moveTo>
                  <a:pt x="284187" y="0"/>
                </a:moveTo>
                <a:lnTo>
                  <a:pt x="268781" y="1"/>
                </a:lnTo>
                <a:lnTo>
                  <a:pt x="268630" y="152"/>
                </a:lnTo>
                <a:lnTo>
                  <a:pt x="276351" y="1"/>
                </a:lnTo>
                <a:lnTo>
                  <a:pt x="284189" y="1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67523" y="5517741"/>
            <a:ext cx="564515" cy="0"/>
          </a:xfrm>
          <a:custGeom>
            <a:avLst/>
            <a:gdLst/>
            <a:ahLst/>
            <a:cxnLst/>
            <a:rect l="l" t="t" r="r" b="b"/>
            <a:pathLst>
              <a:path w="564514" h="0">
                <a:moveTo>
                  <a:pt x="0" y="0"/>
                </a:moveTo>
                <a:lnTo>
                  <a:pt x="563892" y="0"/>
                </a:lnTo>
              </a:path>
            </a:pathLst>
          </a:custGeom>
          <a:ln w="30361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438935" y="5574352"/>
            <a:ext cx="478790" cy="0"/>
          </a:xfrm>
          <a:custGeom>
            <a:avLst/>
            <a:gdLst/>
            <a:ahLst/>
            <a:cxnLst/>
            <a:rect l="l" t="t" r="r" b="b"/>
            <a:pathLst>
              <a:path w="478789" h="0">
                <a:moveTo>
                  <a:pt x="0" y="0"/>
                </a:moveTo>
                <a:lnTo>
                  <a:pt x="478637" y="0"/>
                </a:lnTo>
              </a:path>
            </a:pathLst>
          </a:custGeom>
          <a:ln w="30360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52407" y="5629475"/>
            <a:ext cx="1744980" cy="0"/>
          </a:xfrm>
          <a:custGeom>
            <a:avLst/>
            <a:gdLst/>
            <a:ahLst/>
            <a:cxnLst/>
            <a:rect l="l" t="t" r="r" b="b"/>
            <a:pathLst>
              <a:path w="1744980" h="0">
                <a:moveTo>
                  <a:pt x="0" y="0"/>
                </a:moveTo>
                <a:lnTo>
                  <a:pt x="1744894" y="0"/>
                </a:lnTo>
              </a:path>
            </a:pathLst>
          </a:custGeom>
          <a:ln w="30360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76895" y="5767091"/>
            <a:ext cx="619760" cy="0"/>
          </a:xfrm>
          <a:custGeom>
            <a:avLst/>
            <a:gdLst/>
            <a:ahLst/>
            <a:cxnLst/>
            <a:rect l="l" t="t" r="r" b="b"/>
            <a:pathLst>
              <a:path w="619760" h="0">
                <a:moveTo>
                  <a:pt x="0" y="0"/>
                </a:moveTo>
                <a:lnTo>
                  <a:pt x="619518" y="0"/>
                </a:lnTo>
              </a:path>
            </a:pathLst>
          </a:custGeom>
          <a:ln w="30361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229586" y="5750081"/>
            <a:ext cx="368300" cy="920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67677" y="5813314"/>
            <a:ext cx="581025" cy="0"/>
          </a:xfrm>
          <a:custGeom>
            <a:avLst/>
            <a:gdLst/>
            <a:ahLst/>
            <a:cxnLst/>
            <a:rect l="l" t="t" r="r" b="b"/>
            <a:pathLst>
              <a:path w="581025" h="0">
                <a:moveTo>
                  <a:pt x="0" y="0"/>
                </a:moveTo>
                <a:lnTo>
                  <a:pt x="580941" y="0"/>
                </a:lnTo>
              </a:path>
            </a:pathLst>
          </a:custGeom>
          <a:ln w="30360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489621" y="5806895"/>
            <a:ext cx="572135" cy="0"/>
          </a:xfrm>
          <a:custGeom>
            <a:avLst/>
            <a:gdLst/>
            <a:ahLst/>
            <a:cxnLst/>
            <a:rect l="l" t="t" r="r" b="b"/>
            <a:pathLst>
              <a:path w="572135" h="0">
                <a:moveTo>
                  <a:pt x="0" y="0"/>
                </a:moveTo>
                <a:lnTo>
                  <a:pt x="571804" y="0"/>
                </a:lnTo>
              </a:path>
            </a:pathLst>
          </a:custGeom>
          <a:ln w="30360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661907" y="2754680"/>
            <a:ext cx="546783" cy="1371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933890" y="2929610"/>
            <a:ext cx="391961" cy="1079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829842" y="3106800"/>
            <a:ext cx="526730" cy="1055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786138" y="3549713"/>
            <a:ext cx="490220" cy="0"/>
          </a:xfrm>
          <a:custGeom>
            <a:avLst/>
            <a:gdLst/>
            <a:ahLst/>
            <a:cxnLst/>
            <a:rect l="l" t="t" r="r" b="b"/>
            <a:pathLst>
              <a:path w="490220" h="0">
                <a:moveTo>
                  <a:pt x="0" y="0"/>
                </a:moveTo>
                <a:lnTo>
                  <a:pt x="489978" y="0"/>
                </a:lnTo>
              </a:path>
            </a:pathLst>
          </a:custGeom>
          <a:ln w="30353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842234" y="3600862"/>
            <a:ext cx="382270" cy="0"/>
          </a:xfrm>
          <a:custGeom>
            <a:avLst/>
            <a:gdLst/>
            <a:ahLst/>
            <a:cxnLst/>
            <a:rect l="l" t="t" r="r" b="b"/>
            <a:pathLst>
              <a:path w="382269" h="0">
                <a:moveTo>
                  <a:pt x="0" y="0"/>
                </a:moveTo>
                <a:lnTo>
                  <a:pt x="382041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308489" y="4024376"/>
            <a:ext cx="637044" cy="1098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929585" y="4545984"/>
            <a:ext cx="1375892" cy="1581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439604" y="4731224"/>
            <a:ext cx="649605" cy="0"/>
          </a:xfrm>
          <a:custGeom>
            <a:avLst/>
            <a:gdLst/>
            <a:ahLst/>
            <a:cxnLst/>
            <a:rect l="l" t="t" r="r" b="b"/>
            <a:pathLst>
              <a:path w="649604" h="0">
                <a:moveTo>
                  <a:pt x="0" y="0"/>
                </a:moveTo>
                <a:lnTo>
                  <a:pt x="649147" y="0"/>
                </a:lnTo>
              </a:path>
            </a:pathLst>
          </a:custGeom>
          <a:ln w="30361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151842" y="4936675"/>
            <a:ext cx="301536" cy="680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108845" y="4392243"/>
            <a:ext cx="188518" cy="8060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814612" y="5237696"/>
            <a:ext cx="188518" cy="806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009023" y="5285369"/>
            <a:ext cx="1301115" cy="0"/>
          </a:xfrm>
          <a:custGeom>
            <a:avLst/>
            <a:gdLst/>
            <a:ahLst/>
            <a:cxnLst/>
            <a:rect l="l" t="t" r="r" b="b"/>
            <a:pathLst>
              <a:path w="1301114" h="0">
                <a:moveTo>
                  <a:pt x="0" y="0"/>
                </a:moveTo>
                <a:lnTo>
                  <a:pt x="1301102" y="0"/>
                </a:lnTo>
              </a:path>
            </a:pathLst>
          </a:custGeom>
          <a:ln w="30361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476853" y="5679799"/>
            <a:ext cx="478790" cy="0"/>
          </a:xfrm>
          <a:custGeom>
            <a:avLst/>
            <a:gdLst/>
            <a:ahLst/>
            <a:cxnLst/>
            <a:rect l="l" t="t" r="r" b="b"/>
            <a:pathLst>
              <a:path w="478789" h="0">
                <a:moveTo>
                  <a:pt x="0" y="0"/>
                </a:moveTo>
                <a:lnTo>
                  <a:pt x="478637" y="0"/>
                </a:lnTo>
              </a:path>
            </a:pathLst>
          </a:custGeom>
          <a:ln w="30361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710324" y="2506357"/>
            <a:ext cx="327806" cy="3914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646688" y="2945517"/>
            <a:ext cx="614045" cy="0"/>
          </a:xfrm>
          <a:custGeom>
            <a:avLst/>
            <a:gdLst/>
            <a:ahLst/>
            <a:cxnLst/>
            <a:rect l="l" t="t" r="r" b="b"/>
            <a:pathLst>
              <a:path w="614045" h="0">
                <a:moveTo>
                  <a:pt x="0" y="0"/>
                </a:moveTo>
                <a:lnTo>
                  <a:pt x="614045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700574" y="2999377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 h="0">
                <a:moveTo>
                  <a:pt x="0" y="0"/>
                </a:moveTo>
                <a:lnTo>
                  <a:pt x="470484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602786" y="3033610"/>
            <a:ext cx="537210" cy="48895"/>
          </a:xfrm>
          <a:custGeom>
            <a:avLst/>
            <a:gdLst/>
            <a:ahLst/>
            <a:cxnLst/>
            <a:rect l="l" t="t" r="r" b="b"/>
            <a:pathLst>
              <a:path w="537210" h="48894">
                <a:moveTo>
                  <a:pt x="15466" y="13882"/>
                </a:moveTo>
                <a:lnTo>
                  <a:pt x="6576" y="14947"/>
                </a:lnTo>
                <a:lnTo>
                  <a:pt x="0" y="23346"/>
                </a:lnTo>
                <a:lnTo>
                  <a:pt x="2233" y="41783"/>
                </a:lnTo>
                <a:lnTo>
                  <a:pt x="10615" y="48361"/>
                </a:lnTo>
                <a:lnTo>
                  <a:pt x="22043" y="46976"/>
                </a:lnTo>
                <a:lnTo>
                  <a:pt x="20965" y="46926"/>
                </a:lnTo>
                <a:lnTo>
                  <a:pt x="18793" y="46361"/>
                </a:lnTo>
                <a:lnTo>
                  <a:pt x="17096" y="42714"/>
                </a:lnTo>
                <a:lnTo>
                  <a:pt x="16980" y="41714"/>
                </a:lnTo>
                <a:lnTo>
                  <a:pt x="15536" y="41714"/>
                </a:lnTo>
                <a:lnTo>
                  <a:pt x="15516" y="40617"/>
                </a:lnTo>
                <a:lnTo>
                  <a:pt x="11148" y="37833"/>
                </a:lnTo>
                <a:lnTo>
                  <a:pt x="9688" y="31292"/>
                </a:lnTo>
                <a:lnTo>
                  <a:pt x="15673" y="21854"/>
                </a:lnTo>
                <a:lnTo>
                  <a:pt x="15466" y="13882"/>
                </a:lnTo>
                <a:close/>
              </a:path>
              <a:path w="537210" h="48894">
                <a:moveTo>
                  <a:pt x="214399" y="5842"/>
                </a:moveTo>
                <a:lnTo>
                  <a:pt x="189447" y="6907"/>
                </a:lnTo>
                <a:lnTo>
                  <a:pt x="140163" y="10919"/>
                </a:lnTo>
                <a:lnTo>
                  <a:pt x="115390" y="12306"/>
                </a:lnTo>
                <a:lnTo>
                  <a:pt x="77057" y="13882"/>
                </a:lnTo>
                <a:lnTo>
                  <a:pt x="65453" y="14262"/>
                </a:lnTo>
                <a:lnTo>
                  <a:pt x="57732" y="14287"/>
                </a:lnTo>
                <a:lnTo>
                  <a:pt x="43432" y="14490"/>
                </a:lnTo>
                <a:lnTo>
                  <a:pt x="38123" y="14808"/>
                </a:lnTo>
                <a:lnTo>
                  <a:pt x="33043" y="15379"/>
                </a:lnTo>
                <a:lnTo>
                  <a:pt x="28903" y="15722"/>
                </a:lnTo>
                <a:lnTo>
                  <a:pt x="33399" y="19304"/>
                </a:lnTo>
                <a:lnTo>
                  <a:pt x="35534" y="36918"/>
                </a:lnTo>
                <a:lnTo>
                  <a:pt x="35564" y="37833"/>
                </a:lnTo>
                <a:lnTo>
                  <a:pt x="29055" y="46126"/>
                </a:lnTo>
                <a:lnTo>
                  <a:pt x="22043" y="46976"/>
                </a:lnTo>
                <a:lnTo>
                  <a:pt x="24534" y="47091"/>
                </a:lnTo>
                <a:lnTo>
                  <a:pt x="27684" y="47066"/>
                </a:lnTo>
                <a:lnTo>
                  <a:pt x="30655" y="46863"/>
                </a:lnTo>
                <a:lnTo>
                  <a:pt x="35685" y="46596"/>
                </a:lnTo>
                <a:lnTo>
                  <a:pt x="40498" y="46177"/>
                </a:lnTo>
                <a:lnTo>
                  <a:pt x="52093" y="45808"/>
                </a:lnTo>
                <a:lnTo>
                  <a:pt x="58430" y="45516"/>
                </a:lnTo>
                <a:lnTo>
                  <a:pt x="78464" y="45036"/>
                </a:lnTo>
                <a:lnTo>
                  <a:pt x="116330" y="43802"/>
                </a:lnTo>
                <a:lnTo>
                  <a:pt x="142163" y="42242"/>
                </a:lnTo>
                <a:lnTo>
                  <a:pt x="156608" y="40973"/>
                </a:lnTo>
                <a:lnTo>
                  <a:pt x="191050" y="38028"/>
                </a:lnTo>
                <a:lnTo>
                  <a:pt x="214526" y="36918"/>
                </a:lnTo>
                <a:lnTo>
                  <a:pt x="346053" y="36918"/>
                </a:lnTo>
                <a:lnTo>
                  <a:pt x="389883" y="32170"/>
                </a:lnTo>
                <a:lnTo>
                  <a:pt x="413598" y="30975"/>
                </a:lnTo>
                <a:lnTo>
                  <a:pt x="422994" y="30975"/>
                </a:lnTo>
                <a:lnTo>
                  <a:pt x="419898" y="30441"/>
                </a:lnTo>
                <a:lnTo>
                  <a:pt x="412582" y="20129"/>
                </a:lnTo>
                <a:lnTo>
                  <a:pt x="413802" y="12979"/>
                </a:lnTo>
                <a:lnTo>
                  <a:pt x="418971" y="9321"/>
                </a:lnTo>
                <a:lnTo>
                  <a:pt x="425478" y="6320"/>
                </a:lnTo>
                <a:lnTo>
                  <a:pt x="290428" y="6320"/>
                </a:lnTo>
                <a:lnTo>
                  <a:pt x="214399" y="5842"/>
                </a:lnTo>
                <a:close/>
              </a:path>
              <a:path w="537210" h="48894">
                <a:moveTo>
                  <a:pt x="16960" y="41534"/>
                </a:moveTo>
                <a:lnTo>
                  <a:pt x="17096" y="42714"/>
                </a:lnTo>
                <a:lnTo>
                  <a:pt x="18793" y="46361"/>
                </a:lnTo>
                <a:lnTo>
                  <a:pt x="20965" y="46926"/>
                </a:lnTo>
                <a:lnTo>
                  <a:pt x="22043" y="46976"/>
                </a:lnTo>
                <a:lnTo>
                  <a:pt x="29055" y="46126"/>
                </a:lnTo>
                <a:lnTo>
                  <a:pt x="30630" y="44119"/>
                </a:lnTo>
                <a:lnTo>
                  <a:pt x="21041" y="44119"/>
                </a:lnTo>
                <a:lnTo>
                  <a:pt x="18614" y="42582"/>
                </a:lnTo>
                <a:lnTo>
                  <a:pt x="17892" y="42443"/>
                </a:lnTo>
                <a:lnTo>
                  <a:pt x="17513" y="41885"/>
                </a:lnTo>
                <a:lnTo>
                  <a:pt x="16960" y="41534"/>
                </a:lnTo>
                <a:close/>
              </a:path>
              <a:path w="537210" h="48894">
                <a:moveTo>
                  <a:pt x="18614" y="42582"/>
                </a:moveTo>
                <a:lnTo>
                  <a:pt x="21041" y="44119"/>
                </a:lnTo>
                <a:lnTo>
                  <a:pt x="23605" y="43543"/>
                </a:lnTo>
                <a:lnTo>
                  <a:pt x="18614" y="42582"/>
                </a:lnTo>
                <a:close/>
              </a:path>
              <a:path w="537210" h="48894">
                <a:moveTo>
                  <a:pt x="15796" y="13843"/>
                </a:moveTo>
                <a:lnTo>
                  <a:pt x="15798" y="14022"/>
                </a:lnTo>
                <a:lnTo>
                  <a:pt x="20025" y="15824"/>
                </a:lnTo>
                <a:lnTo>
                  <a:pt x="24991" y="19202"/>
                </a:lnTo>
                <a:lnTo>
                  <a:pt x="27853" y="23279"/>
                </a:lnTo>
                <a:lnTo>
                  <a:pt x="32355" y="26174"/>
                </a:lnTo>
                <a:lnTo>
                  <a:pt x="32432" y="26364"/>
                </a:lnTo>
                <a:lnTo>
                  <a:pt x="33651" y="31784"/>
                </a:lnTo>
                <a:lnTo>
                  <a:pt x="33768" y="32912"/>
                </a:lnTo>
                <a:lnTo>
                  <a:pt x="32905" y="34272"/>
                </a:lnTo>
                <a:lnTo>
                  <a:pt x="32235" y="37744"/>
                </a:lnTo>
                <a:lnTo>
                  <a:pt x="30310" y="39072"/>
                </a:lnTo>
                <a:lnTo>
                  <a:pt x="30198" y="39725"/>
                </a:lnTo>
                <a:lnTo>
                  <a:pt x="28831" y="40696"/>
                </a:lnTo>
                <a:lnTo>
                  <a:pt x="27595" y="42646"/>
                </a:lnTo>
                <a:lnTo>
                  <a:pt x="23779" y="43504"/>
                </a:lnTo>
                <a:lnTo>
                  <a:pt x="23527" y="43561"/>
                </a:lnTo>
                <a:lnTo>
                  <a:pt x="21041" y="44119"/>
                </a:lnTo>
                <a:lnTo>
                  <a:pt x="30630" y="44119"/>
                </a:lnTo>
                <a:lnTo>
                  <a:pt x="31069" y="43561"/>
                </a:lnTo>
                <a:lnTo>
                  <a:pt x="23696" y="43561"/>
                </a:lnTo>
                <a:lnTo>
                  <a:pt x="31082" y="43543"/>
                </a:lnTo>
                <a:lnTo>
                  <a:pt x="35564" y="37833"/>
                </a:lnTo>
                <a:lnTo>
                  <a:pt x="35534" y="36918"/>
                </a:lnTo>
                <a:lnTo>
                  <a:pt x="33399" y="19304"/>
                </a:lnTo>
                <a:lnTo>
                  <a:pt x="28875" y="15748"/>
                </a:lnTo>
                <a:lnTo>
                  <a:pt x="27074" y="15748"/>
                </a:lnTo>
                <a:lnTo>
                  <a:pt x="25398" y="15671"/>
                </a:lnTo>
                <a:lnTo>
                  <a:pt x="23772" y="15519"/>
                </a:lnTo>
                <a:lnTo>
                  <a:pt x="23035" y="15036"/>
                </a:lnTo>
                <a:lnTo>
                  <a:pt x="20749" y="14211"/>
                </a:lnTo>
                <a:lnTo>
                  <a:pt x="15796" y="13843"/>
                </a:lnTo>
                <a:close/>
              </a:path>
              <a:path w="537210" h="48894">
                <a:moveTo>
                  <a:pt x="16853" y="40617"/>
                </a:moveTo>
                <a:lnTo>
                  <a:pt x="16901" y="40982"/>
                </a:lnTo>
                <a:lnTo>
                  <a:pt x="17513" y="41885"/>
                </a:lnTo>
                <a:lnTo>
                  <a:pt x="18614" y="42582"/>
                </a:lnTo>
                <a:lnTo>
                  <a:pt x="23605" y="43543"/>
                </a:lnTo>
                <a:lnTo>
                  <a:pt x="23779" y="43504"/>
                </a:lnTo>
                <a:lnTo>
                  <a:pt x="25197" y="42542"/>
                </a:lnTo>
                <a:lnTo>
                  <a:pt x="17257" y="41186"/>
                </a:lnTo>
                <a:lnTo>
                  <a:pt x="16853" y="40617"/>
                </a:lnTo>
                <a:close/>
              </a:path>
              <a:path w="537210" h="48894">
                <a:moveTo>
                  <a:pt x="25197" y="42542"/>
                </a:moveTo>
                <a:lnTo>
                  <a:pt x="23779" y="43504"/>
                </a:lnTo>
                <a:lnTo>
                  <a:pt x="27425" y="42684"/>
                </a:lnTo>
                <a:lnTo>
                  <a:pt x="26033" y="42684"/>
                </a:lnTo>
                <a:lnTo>
                  <a:pt x="25197" y="42542"/>
                </a:lnTo>
                <a:close/>
              </a:path>
              <a:path w="537210" h="48894">
                <a:moveTo>
                  <a:pt x="29522" y="39607"/>
                </a:moveTo>
                <a:lnTo>
                  <a:pt x="25197" y="42542"/>
                </a:lnTo>
                <a:lnTo>
                  <a:pt x="26033" y="42684"/>
                </a:lnTo>
                <a:lnTo>
                  <a:pt x="28831" y="40696"/>
                </a:lnTo>
                <a:lnTo>
                  <a:pt x="29522" y="39607"/>
                </a:lnTo>
                <a:close/>
              </a:path>
              <a:path w="537210" h="48894">
                <a:moveTo>
                  <a:pt x="28831" y="40696"/>
                </a:moveTo>
                <a:lnTo>
                  <a:pt x="26033" y="42684"/>
                </a:lnTo>
                <a:lnTo>
                  <a:pt x="27425" y="42684"/>
                </a:lnTo>
                <a:lnTo>
                  <a:pt x="27595" y="42646"/>
                </a:lnTo>
                <a:lnTo>
                  <a:pt x="28831" y="40696"/>
                </a:lnTo>
                <a:close/>
              </a:path>
              <a:path w="537210" h="48894">
                <a:moveTo>
                  <a:pt x="17513" y="41885"/>
                </a:moveTo>
                <a:lnTo>
                  <a:pt x="17892" y="42443"/>
                </a:lnTo>
                <a:lnTo>
                  <a:pt x="18614" y="42582"/>
                </a:lnTo>
                <a:lnTo>
                  <a:pt x="17513" y="41885"/>
                </a:lnTo>
                <a:close/>
              </a:path>
              <a:path w="537210" h="48894">
                <a:moveTo>
                  <a:pt x="21753" y="22326"/>
                </a:moveTo>
                <a:lnTo>
                  <a:pt x="16069" y="26174"/>
                </a:lnTo>
                <a:lnTo>
                  <a:pt x="15952" y="32639"/>
                </a:lnTo>
                <a:lnTo>
                  <a:pt x="16784" y="40018"/>
                </a:lnTo>
                <a:lnTo>
                  <a:pt x="16909" y="40696"/>
                </a:lnTo>
                <a:lnTo>
                  <a:pt x="17257" y="41186"/>
                </a:lnTo>
                <a:lnTo>
                  <a:pt x="25197" y="42542"/>
                </a:lnTo>
                <a:lnTo>
                  <a:pt x="29522" y="39607"/>
                </a:lnTo>
                <a:lnTo>
                  <a:pt x="30430" y="38176"/>
                </a:lnTo>
                <a:lnTo>
                  <a:pt x="30537" y="37744"/>
                </a:lnTo>
                <a:lnTo>
                  <a:pt x="30947" y="35344"/>
                </a:lnTo>
                <a:lnTo>
                  <a:pt x="31487" y="33172"/>
                </a:lnTo>
                <a:lnTo>
                  <a:pt x="31386" y="32170"/>
                </a:lnTo>
                <a:lnTo>
                  <a:pt x="30960" y="29375"/>
                </a:lnTo>
                <a:lnTo>
                  <a:pt x="30469" y="27736"/>
                </a:lnTo>
                <a:lnTo>
                  <a:pt x="27557" y="23444"/>
                </a:lnTo>
                <a:lnTo>
                  <a:pt x="21753" y="22326"/>
                </a:lnTo>
                <a:close/>
              </a:path>
              <a:path w="537210" h="48894">
                <a:moveTo>
                  <a:pt x="16894" y="40973"/>
                </a:moveTo>
                <a:lnTo>
                  <a:pt x="16960" y="41534"/>
                </a:lnTo>
                <a:lnTo>
                  <a:pt x="17513" y="41885"/>
                </a:lnTo>
                <a:lnTo>
                  <a:pt x="16894" y="40973"/>
                </a:lnTo>
                <a:close/>
              </a:path>
              <a:path w="537210" h="48894">
                <a:moveTo>
                  <a:pt x="15615" y="40681"/>
                </a:moveTo>
                <a:lnTo>
                  <a:pt x="15536" y="41714"/>
                </a:lnTo>
                <a:lnTo>
                  <a:pt x="16088" y="40982"/>
                </a:lnTo>
                <a:lnTo>
                  <a:pt x="15615" y="40681"/>
                </a:lnTo>
                <a:close/>
              </a:path>
              <a:path w="537210" h="48894">
                <a:moveTo>
                  <a:pt x="16088" y="40982"/>
                </a:moveTo>
                <a:lnTo>
                  <a:pt x="15536" y="41714"/>
                </a:lnTo>
                <a:lnTo>
                  <a:pt x="16980" y="41714"/>
                </a:lnTo>
                <a:lnTo>
                  <a:pt x="16960" y="41534"/>
                </a:lnTo>
                <a:lnTo>
                  <a:pt x="16088" y="40982"/>
                </a:lnTo>
                <a:close/>
              </a:path>
              <a:path w="537210" h="48894">
                <a:moveTo>
                  <a:pt x="15709" y="39227"/>
                </a:moveTo>
                <a:lnTo>
                  <a:pt x="15771" y="40220"/>
                </a:lnTo>
                <a:lnTo>
                  <a:pt x="16088" y="40982"/>
                </a:lnTo>
                <a:lnTo>
                  <a:pt x="16960" y="41534"/>
                </a:lnTo>
                <a:lnTo>
                  <a:pt x="16894" y="40973"/>
                </a:lnTo>
                <a:lnTo>
                  <a:pt x="15709" y="39227"/>
                </a:lnTo>
                <a:close/>
              </a:path>
              <a:path w="537210" h="48894">
                <a:moveTo>
                  <a:pt x="15666" y="40018"/>
                </a:moveTo>
                <a:lnTo>
                  <a:pt x="15639" y="40696"/>
                </a:lnTo>
                <a:lnTo>
                  <a:pt x="16088" y="40982"/>
                </a:lnTo>
                <a:lnTo>
                  <a:pt x="15771" y="40220"/>
                </a:lnTo>
                <a:lnTo>
                  <a:pt x="15666" y="40018"/>
                </a:lnTo>
                <a:close/>
              </a:path>
              <a:path w="537210" h="48894">
                <a:moveTo>
                  <a:pt x="15717" y="39017"/>
                </a:moveTo>
                <a:lnTo>
                  <a:pt x="15709" y="39227"/>
                </a:lnTo>
                <a:lnTo>
                  <a:pt x="16894" y="40973"/>
                </a:lnTo>
                <a:lnTo>
                  <a:pt x="16853" y="40617"/>
                </a:lnTo>
                <a:lnTo>
                  <a:pt x="15717" y="39017"/>
                </a:lnTo>
                <a:close/>
              </a:path>
              <a:path w="537210" h="48894">
                <a:moveTo>
                  <a:pt x="30310" y="39072"/>
                </a:moveTo>
                <a:lnTo>
                  <a:pt x="29522" y="39607"/>
                </a:lnTo>
                <a:lnTo>
                  <a:pt x="28831" y="40696"/>
                </a:lnTo>
                <a:lnTo>
                  <a:pt x="30198" y="39725"/>
                </a:lnTo>
                <a:lnTo>
                  <a:pt x="30310" y="39072"/>
                </a:lnTo>
                <a:close/>
              </a:path>
              <a:path w="537210" h="48894">
                <a:moveTo>
                  <a:pt x="15673" y="21854"/>
                </a:moveTo>
                <a:lnTo>
                  <a:pt x="9889" y="30975"/>
                </a:lnTo>
                <a:lnTo>
                  <a:pt x="9772" y="31672"/>
                </a:lnTo>
                <a:lnTo>
                  <a:pt x="11148" y="37833"/>
                </a:lnTo>
                <a:lnTo>
                  <a:pt x="15615" y="40681"/>
                </a:lnTo>
                <a:lnTo>
                  <a:pt x="15666" y="40018"/>
                </a:lnTo>
                <a:lnTo>
                  <a:pt x="15157" y="39017"/>
                </a:lnTo>
                <a:lnTo>
                  <a:pt x="14996" y="38176"/>
                </a:lnTo>
                <a:lnTo>
                  <a:pt x="12101" y="33909"/>
                </a:lnTo>
                <a:lnTo>
                  <a:pt x="13218" y="28105"/>
                </a:lnTo>
                <a:lnTo>
                  <a:pt x="15790" y="26364"/>
                </a:lnTo>
                <a:lnTo>
                  <a:pt x="15673" y="21854"/>
                </a:lnTo>
                <a:close/>
              </a:path>
              <a:path w="537210" h="48894">
                <a:moveTo>
                  <a:pt x="15946" y="32393"/>
                </a:moveTo>
                <a:lnTo>
                  <a:pt x="15756" y="39072"/>
                </a:lnTo>
                <a:lnTo>
                  <a:pt x="16853" y="40617"/>
                </a:lnTo>
                <a:lnTo>
                  <a:pt x="16075" y="33909"/>
                </a:lnTo>
                <a:lnTo>
                  <a:pt x="15952" y="32639"/>
                </a:lnTo>
                <a:lnTo>
                  <a:pt x="15946" y="32393"/>
                </a:lnTo>
                <a:close/>
              </a:path>
              <a:path w="537210" h="48894">
                <a:moveTo>
                  <a:pt x="14996" y="38176"/>
                </a:moveTo>
                <a:lnTo>
                  <a:pt x="15157" y="39017"/>
                </a:lnTo>
                <a:lnTo>
                  <a:pt x="15666" y="40018"/>
                </a:lnTo>
                <a:lnTo>
                  <a:pt x="15567" y="39017"/>
                </a:lnTo>
                <a:lnTo>
                  <a:pt x="14996" y="38176"/>
                </a:lnTo>
                <a:close/>
              </a:path>
              <a:path w="537210" h="48894">
                <a:moveTo>
                  <a:pt x="30475" y="38103"/>
                </a:moveTo>
                <a:lnTo>
                  <a:pt x="29522" y="39607"/>
                </a:lnTo>
                <a:lnTo>
                  <a:pt x="30310" y="39072"/>
                </a:lnTo>
                <a:lnTo>
                  <a:pt x="30475" y="38103"/>
                </a:lnTo>
                <a:close/>
              </a:path>
              <a:path w="537210" h="48894">
                <a:moveTo>
                  <a:pt x="14984" y="37986"/>
                </a:moveTo>
                <a:lnTo>
                  <a:pt x="14996" y="38176"/>
                </a:lnTo>
                <a:lnTo>
                  <a:pt x="15709" y="39227"/>
                </a:lnTo>
                <a:lnTo>
                  <a:pt x="15717" y="39017"/>
                </a:lnTo>
                <a:lnTo>
                  <a:pt x="14984" y="37986"/>
                </a:lnTo>
                <a:close/>
              </a:path>
              <a:path w="537210" h="48894">
                <a:moveTo>
                  <a:pt x="32905" y="34272"/>
                </a:moveTo>
                <a:lnTo>
                  <a:pt x="30550" y="37986"/>
                </a:lnTo>
                <a:lnTo>
                  <a:pt x="30463" y="38176"/>
                </a:lnTo>
                <a:lnTo>
                  <a:pt x="30310" y="39072"/>
                </a:lnTo>
                <a:lnTo>
                  <a:pt x="32137" y="37833"/>
                </a:lnTo>
                <a:lnTo>
                  <a:pt x="32905" y="34272"/>
                </a:lnTo>
                <a:close/>
              </a:path>
              <a:path w="537210" h="48894">
                <a:moveTo>
                  <a:pt x="15937" y="32639"/>
                </a:moveTo>
                <a:lnTo>
                  <a:pt x="15047" y="32639"/>
                </a:lnTo>
                <a:lnTo>
                  <a:pt x="14830" y="33909"/>
                </a:lnTo>
                <a:lnTo>
                  <a:pt x="14722" y="35344"/>
                </a:lnTo>
                <a:lnTo>
                  <a:pt x="15014" y="38028"/>
                </a:lnTo>
                <a:lnTo>
                  <a:pt x="15717" y="39017"/>
                </a:lnTo>
                <a:lnTo>
                  <a:pt x="15937" y="32639"/>
                </a:lnTo>
                <a:close/>
              </a:path>
              <a:path w="537210" h="48894">
                <a:moveTo>
                  <a:pt x="15790" y="26364"/>
                </a:moveTo>
                <a:lnTo>
                  <a:pt x="13218" y="28105"/>
                </a:lnTo>
                <a:lnTo>
                  <a:pt x="12101" y="33909"/>
                </a:lnTo>
                <a:lnTo>
                  <a:pt x="14996" y="38176"/>
                </a:lnTo>
                <a:lnTo>
                  <a:pt x="14875" y="37833"/>
                </a:lnTo>
                <a:lnTo>
                  <a:pt x="14406" y="37172"/>
                </a:lnTo>
                <a:lnTo>
                  <a:pt x="14315" y="36918"/>
                </a:lnTo>
                <a:lnTo>
                  <a:pt x="14584" y="35344"/>
                </a:lnTo>
                <a:lnTo>
                  <a:pt x="14675" y="33909"/>
                </a:lnTo>
                <a:lnTo>
                  <a:pt x="15047" y="32639"/>
                </a:lnTo>
                <a:lnTo>
                  <a:pt x="15937" y="32639"/>
                </a:lnTo>
                <a:lnTo>
                  <a:pt x="15790" y="26364"/>
                </a:lnTo>
                <a:close/>
              </a:path>
              <a:path w="537210" h="48894">
                <a:moveTo>
                  <a:pt x="346053" y="36918"/>
                </a:moveTo>
                <a:lnTo>
                  <a:pt x="214526" y="36918"/>
                </a:lnTo>
                <a:lnTo>
                  <a:pt x="290039" y="38083"/>
                </a:lnTo>
                <a:lnTo>
                  <a:pt x="315783" y="38112"/>
                </a:lnTo>
                <a:lnTo>
                  <a:pt x="340877" y="37452"/>
                </a:lnTo>
                <a:lnTo>
                  <a:pt x="346053" y="36918"/>
                </a:lnTo>
                <a:close/>
              </a:path>
              <a:path w="537210" h="48894">
                <a:moveTo>
                  <a:pt x="30484" y="27758"/>
                </a:moveTo>
                <a:lnTo>
                  <a:pt x="30960" y="29375"/>
                </a:lnTo>
                <a:lnTo>
                  <a:pt x="31386" y="32170"/>
                </a:lnTo>
                <a:lnTo>
                  <a:pt x="31487" y="33172"/>
                </a:lnTo>
                <a:lnTo>
                  <a:pt x="30947" y="35344"/>
                </a:lnTo>
                <a:lnTo>
                  <a:pt x="30475" y="38103"/>
                </a:lnTo>
                <a:lnTo>
                  <a:pt x="32905" y="34272"/>
                </a:lnTo>
                <a:lnTo>
                  <a:pt x="33311" y="32170"/>
                </a:lnTo>
                <a:lnTo>
                  <a:pt x="33216" y="31784"/>
                </a:lnTo>
                <a:lnTo>
                  <a:pt x="30484" y="27758"/>
                </a:lnTo>
                <a:close/>
              </a:path>
              <a:path w="537210" h="48894">
                <a:moveTo>
                  <a:pt x="14666" y="34864"/>
                </a:moveTo>
                <a:lnTo>
                  <a:pt x="14315" y="36918"/>
                </a:lnTo>
                <a:lnTo>
                  <a:pt x="14406" y="37172"/>
                </a:lnTo>
                <a:lnTo>
                  <a:pt x="14984" y="37986"/>
                </a:lnTo>
                <a:lnTo>
                  <a:pt x="14903" y="36918"/>
                </a:lnTo>
                <a:lnTo>
                  <a:pt x="14666" y="34864"/>
                </a:lnTo>
                <a:close/>
              </a:path>
              <a:path w="537210" h="48894">
                <a:moveTo>
                  <a:pt x="15047" y="32639"/>
                </a:moveTo>
                <a:lnTo>
                  <a:pt x="14675" y="33909"/>
                </a:lnTo>
                <a:lnTo>
                  <a:pt x="14666" y="34864"/>
                </a:lnTo>
                <a:lnTo>
                  <a:pt x="15047" y="32639"/>
                </a:lnTo>
                <a:close/>
              </a:path>
              <a:path w="537210" h="48894">
                <a:moveTo>
                  <a:pt x="27901" y="23346"/>
                </a:moveTo>
                <a:lnTo>
                  <a:pt x="28560" y="24384"/>
                </a:lnTo>
                <a:lnTo>
                  <a:pt x="29843" y="26174"/>
                </a:lnTo>
                <a:lnTo>
                  <a:pt x="30478" y="27736"/>
                </a:lnTo>
                <a:lnTo>
                  <a:pt x="33216" y="31784"/>
                </a:lnTo>
                <a:lnTo>
                  <a:pt x="33311" y="32170"/>
                </a:lnTo>
                <a:lnTo>
                  <a:pt x="32905" y="34272"/>
                </a:lnTo>
                <a:lnTo>
                  <a:pt x="33768" y="32912"/>
                </a:lnTo>
                <a:lnTo>
                  <a:pt x="33651" y="31784"/>
                </a:lnTo>
                <a:lnTo>
                  <a:pt x="32432" y="26364"/>
                </a:lnTo>
                <a:lnTo>
                  <a:pt x="32355" y="26174"/>
                </a:lnTo>
                <a:lnTo>
                  <a:pt x="27901" y="23346"/>
                </a:lnTo>
                <a:close/>
              </a:path>
              <a:path w="537210" h="48894">
                <a:moveTo>
                  <a:pt x="527837" y="2540"/>
                </a:moveTo>
                <a:lnTo>
                  <a:pt x="516354" y="2540"/>
                </a:lnTo>
                <a:lnTo>
                  <a:pt x="520774" y="2578"/>
                </a:lnTo>
                <a:lnTo>
                  <a:pt x="521802" y="2641"/>
                </a:lnTo>
                <a:lnTo>
                  <a:pt x="522755" y="2743"/>
                </a:lnTo>
                <a:lnTo>
                  <a:pt x="523034" y="2743"/>
                </a:lnTo>
                <a:lnTo>
                  <a:pt x="524647" y="3111"/>
                </a:lnTo>
                <a:lnTo>
                  <a:pt x="525615" y="4000"/>
                </a:lnTo>
                <a:lnTo>
                  <a:pt x="526170" y="6907"/>
                </a:lnTo>
                <a:lnTo>
                  <a:pt x="526233" y="8242"/>
                </a:lnTo>
                <a:lnTo>
                  <a:pt x="525430" y="15379"/>
                </a:lnTo>
                <a:lnTo>
                  <a:pt x="525305" y="16192"/>
                </a:lnTo>
                <a:lnTo>
                  <a:pt x="521447" y="31064"/>
                </a:lnTo>
                <a:lnTo>
                  <a:pt x="518945" y="31394"/>
                </a:lnTo>
                <a:lnTo>
                  <a:pt x="514419" y="31466"/>
                </a:lnTo>
                <a:lnTo>
                  <a:pt x="519707" y="33172"/>
                </a:lnTo>
                <a:lnTo>
                  <a:pt x="533880" y="25908"/>
                </a:lnTo>
                <a:lnTo>
                  <a:pt x="536674" y="17208"/>
                </a:lnTo>
                <a:lnTo>
                  <a:pt x="529410" y="3048"/>
                </a:lnTo>
                <a:lnTo>
                  <a:pt x="527837" y="2540"/>
                </a:lnTo>
                <a:close/>
              </a:path>
              <a:path w="537210" h="48894">
                <a:moveTo>
                  <a:pt x="15924" y="26272"/>
                </a:moveTo>
                <a:lnTo>
                  <a:pt x="15822" y="27611"/>
                </a:lnTo>
                <a:lnTo>
                  <a:pt x="15946" y="32393"/>
                </a:lnTo>
                <a:lnTo>
                  <a:pt x="15924" y="26272"/>
                </a:lnTo>
                <a:close/>
              </a:path>
              <a:path w="537210" h="48894">
                <a:moveTo>
                  <a:pt x="434562" y="27611"/>
                </a:moveTo>
                <a:lnTo>
                  <a:pt x="432204" y="28016"/>
                </a:lnTo>
                <a:lnTo>
                  <a:pt x="427459" y="31381"/>
                </a:lnTo>
                <a:lnTo>
                  <a:pt x="437349" y="31672"/>
                </a:lnTo>
                <a:lnTo>
                  <a:pt x="461450" y="31881"/>
                </a:lnTo>
                <a:lnTo>
                  <a:pt x="510360" y="31559"/>
                </a:lnTo>
                <a:lnTo>
                  <a:pt x="514419" y="31466"/>
                </a:lnTo>
                <a:lnTo>
                  <a:pt x="511007" y="30365"/>
                </a:lnTo>
                <a:lnTo>
                  <a:pt x="510428" y="29235"/>
                </a:lnTo>
                <a:lnTo>
                  <a:pt x="466646" y="29235"/>
                </a:lnTo>
                <a:lnTo>
                  <a:pt x="451508" y="29133"/>
                </a:lnTo>
                <a:lnTo>
                  <a:pt x="451039" y="28658"/>
                </a:lnTo>
                <a:lnTo>
                  <a:pt x="440054" y="27862"/>
                </a:lnTo>
                <a:lnTo>
                  <a:pt x="434562" y="27611"/>
                </a:lnTo>
                <a:close/>
              </a:path>
              <a:path w="537210" h="48894">
                <a:moveTo>
                  <a:pt x="424921" y="31307"/>
                </a:moveTo>
                <a:lnTo>
                  <a:pt x="427050" y="31672"/>
                </a:lnTo>
                <a:lnTo>
                  <a:pt x="427459" y="31381"/>
                </a:lnTo>
                <a:lnTo>
                  <a:pt x="424921" y="31307"/>
                </a:lnTo>
                <a:close/>
              </a:path>
              <a:path w="537210" h="48894">
                <a:moveTo>
                  <a:pt x="510305" y="28995"/>
                </a:moveTo>
                <a:lnTo>
                  <a:pt x="511007" y="30365"/>
                </a:lnTo>
                <a:lnTo>
                  <a:pt x="514419" y="31466"/>
                </a:lnTo>
                <a:lnTo>
                  <a:pt x="519040" y="31381"/>
                </a:lnTo>
                <a:lnTo>
                  <a:pt x="521447" y="31064"/>
                </a:lnTo>
                <a:lnTo>
                  <a:pt x="521645" y="30302"/>
                </a:lnTo>
                <a:lnTo>
                  <a:pt x="516494" y="30302"/>
                </a:lnTo>
                <a:lnTo>
                  <a:pt x="515757" y="30149"/>
                </a:lnTo>
                <a:lnTo>
                  <a:pt x="514741" y="29895"/>
                </a:lnTo>
                <a:lnTo>
                  <a:pt x="513215" y="29020"/>
                </a:lnTo>
                <a:lnTo>
                  <a:pt x="510305" y="28995"/>
                </a:lnTo>
                <a:close/>
              </a:path>
              <a:path w="537210" h="48894">
                <a:moveTo>
                  <a:pt x="451247" y="2160"/>
                </a:moveTo>
                <a:lnTo>
                  <a:pt x="413802" y="12979"/>
                </a:lnTo>
                <a:lnTo>
                  <a:pt x="412582" y="20129"/>
                </a:lnTo>
                <a:lnTo>
                  <a:pt x="419898" y="30441"/>
                </a:lnTo>
                <a:lnTo>
                  <a:pt x="424921" y="31307"/>
                </a:lnTo>
                <a:lnTo>
                  <a:pt x="427459" y="31381"/>
                </a:lnTo>
                <a:lnTo>
                  <a:pt x="432219" y="28013"/>
                </a:lnTo>
                <a:lnTo>
                  <a:pt x="434562" y="27611"/>
                </a:lnTo>
                <a:lnTo>
                  <a:pt x="450004" y="27611"/>
                </a:lnTo>
                <a:lnTo>
                  <a:pt x="445525" y="23075"/>
                </a:lnTo>
                <a:lnTo>
                  <a:pt x="445514" y="7823"/>
                </a:lnTo>
                <a:lnTo>
                  <a:pt x="451247" y="2160"/>
                </a:lnTo>
                <a:close/>
              </a:path>
              <a:path w="537210" h="48894">
                <a:moveTo>
                  <a:pt x="422994" y="30975"/>
                </a:moveTo>
                <a:lnTo>
                  <a:pt x="413598" y="30975"/>
                </a:lnTo>
                <a:lnTo>
                  <a:pt x="424921" y="31307"/>
                </a:lnTo>
                <a:lnTo>
                  <a:pt x="422994" y="30975"/>
                </a:lnTo>
                <a:close/>
              </a:path>
              <a:path w="537210" h="48894">
                <a:moveTo>
                  <a:pt x="513215" y="29020"/>
                </a:moveTo>
                <a:lnTo>
                  <a:pt x="514741" y="29895"/>
                </a:lnTo>
                <a:lnTo>
                  <a:pt x="515859" y="30175"/>
                </a:lnTo>
                <a:lnTo>
                  <a:pt x="516494" y="30302"/>
                </a:lnTo>
                <a:lnTo>
                  <a:pt x="516570" y="30048"/>
                </a:lnTo>
                <a:lnTo>
                  <a:pt x="515084" y="29514"/>
                </a:lnTo>
                <a:lnTo>
                  <a:pt x="513215" y="29020"/>
                </a:lnTo>
                <a:close/>
              </a:path>
              <a:path w="537210" h="48894">
                <a:moveTo>
                  <a:pt x="516354" y="2540"/>
                </a:moveTo>
                <a:lnTo>
                  <a:pt x="514078" y="3647"/>
                </a:lnTo>
                <a:lnTo>
                  <a:pt x="514703" y="4754"/>
                </a:lnTo>
                <a:lnTo>
                  <a:pt x="514575" y="5296"/>
                </a:lnTo>
                <a:lnTo>
                  <a:pt x="517446" y="8242"/>
                </a:lnTo>
                <a:lnTo>
                  <a:pt x="517296" y="19202"/>
                </a:lnTo>
                <a:lnTo>
                  <a:pt x="517178" y="23139"/>
                </a:lnTo>
                <a:lnTo>
                  <a:pt x="511906" y="28268"/>
                </a:lnTo>
                <a:lnTo>
                  <a:pt x="513215" y="29020"/>
                </a:lnTo>
                <a:lnTo>
                  <a:pt x="515084" y="29514"/>
                </a:lnTo>
                <a:lnTo>
                  <a:pt x="516570" y="30048"/>
                </a:lnTo>
                <a:lnTo>
                  <a:pt x="516494" y="30302"/>
                </a:lnTo>
                <a:lnTo>
                  <a:pt x="521645" y="30302"/>
                </a:lnTo>
                <a:lnTo>
                  <a:pt x="525305" y="16192"/>
                </a:lnTo>
                <a:lnTo>
                  <a:pt x="525430" y="15379"/>
                </a:lnTo>
                <a:lnTo>
                  <a:pt x="526233" y="8242"/>
                </a:lnTo>
                <a:lnTo>
                  <a:pt x="526170" y="6907"/>
                </a:lnTo>
                <a:lnTo>
                  <a:pt x="525615" y="4000"/>
                </a:lnTo>
                <a:lnTo>
                  <a:pt x="524647" y="3111"/>
                </a:lnTo>
                <a:lnTo>
                  <a:pt x="523034" y="2743"/>
                </a:lnTo>
                <a:lnTo>
                  <a:pt x="522755" y="2743"/>
                </a:lnTo>
                <a:lnTo>
                  <a:pt x="521802" y="2641"/>
                </a:lnTo>
                <a:lnTo>
                  <a:pt x="520774" y="2578"/>
                </a:lnTo>
                <a:lnTo>
                  <a:pt x="516354" y="2540"/>
                </a:lnTo>
                <a:close/>
              </a:path>
              <a:path w="537210" h="48894">
                <a:moveTo>
                  <a:pt x="466751" y="29132"/>
                </a:moveTo>
                <a:lnTo>
                  <a:pt x="459077" y="29184"/>
                </a:lnTo>
                <a:lnTo>
                  <a:pt x="466646" y="29235"/>
                </a:lnTo>
                <a:close/>
              </a:path>
              <a:path w="537210" h="48894">
                <a:moveTo>
                  <a:pt x="494647" y="28908"/>
                </a:moveTo>
                <a:lnTo>
                  <a:pt x="466751" y="29132"/>
                </a:lnTo>
                <a:lnTo>
                  <a:pt x="510428" y="29235"/>
                </a:lnTo>
                <a:lnTo>
                  <a:pt x="510305" y="28995"/>
                </a:lnTo>
                <a:lnTo>
                  <a:pt x="494561" y="28994"/>
                </a:lnTo>
                <a:close/>
              </a:path>
              <a:path w="537210" h="48894">
                <a:moveTo>
                  <a:pt x="451039" y="28658"/>
                </a:moveTo>
                <a:lnTo>
                  <a:pt x="451508" y="29133"/>
                </a:lnTo>
                <a:lnTo>
                  <a:pt x="459077" y="29184"/>
                </a:lnTo>
                <a:lnTo>
                  <a:pt x="451039" y="28658"/>
                </a:lnTo>
                <a:close/>
              </a:path>
              <a:path w="537210" h="48894">
                <a:moveTo>
                  <a:pt x="459166" y="1778"/>
                </a:moveTo>
                <a:lnTo>
                  <a:pt x="451247" y="2160"/>
                </a:lnTo>
                <a:lnTo>
                  <a:pt x="445514" y="7823"/>
                </a:lnTo>
                <a:lnTo>
                  <a:pt x="445525" y="23075"/>
                </a:lnTo>
                <a:lnTo>
                  <a:pt x="451039" y="28658"/>
                </a:lnTo>
                <a:lnTo>
                  <a:pt x="459077" y="29184"/>
                </a:lnTo>
                <a:lnTo>
                  <a:pt x="466751" y="29132"/>
                </a:lnTo>
                <a:lnTo>
                  <a:pt x="472819" y="23139"/>
                </a:lnTo>
                <a:lnTo>
                  <a:pt x="472745" y="7823"/>
                </a:lnTo>
                <a:lnTo>
                  <a:pt x="466826" y="1830"/>
                </a:lnTo>
                <a:lnTo>
                  <a:pt x="459166" y="1778"/>
                </a:lnTo>
                <a:close/>
              </a:path>
              <a:path w="537210" h="48894">
                <a:moveTo>
                  <a:pt x="466826" y="1830"/>
                </a:moveTo>
                <a:lnTo>
                  <a:pt x="472745" y="7823"/>
                </a:lnTo>
                <a:lnTo>
                  <a:pt x="472819" y="23139"/>
                </a:lnTo>
                <a:lnTo>
                  <a:pt x="466751" y="29132"/>
                </a:lnTo>
                <a:lnTo>
                  <a:pt x="479638" y="28994"/>
                </a:lnTo>
                <a:lnTo>
                  <a:pt x="473593" y="22961"/>
                </a:lnTo>
                <a:lnTo>
                  <a:pt x="473708" y="7886"/>
                </a:lnTo>
                <a:lnTo>
                  <a:pt x="479638" y="1968"/>
                </a:lnTo>
                <a:lnTo>
                  <a:pt x="487043" y="1968"/>
                </a:lnTo>
                <a:lnTo>
                  <a:pt x="466826" y="1830"/>
                </a:lnTo>
                <a:close/>
              </a:path>
              <a:path w="537210" h="48894">
                <a:moveTo>
                  <a:pt x="511906" y="28268"/>
                </a:moveTo>
                <a:lnTo>
                  <a:pt x="511356" y="28803"/>
                </a:lnTo>
                <a:lnTo>
                  <a:pt x="512481" y="28841"/>
                </a:lnTo>
                <a:lnTo>
                  <a:pt x="513215" y="29020"/>
                </a:lnTo>
                <a:lnTo>
                  <a:pt x="511906" y="28268"/>
                </a:lnTo>
                <a:close/>
              </a:path>
              <a:path w="537210" h="48894">
                <a:moveTo>
                  <a:pt x="510187" y="28764"/>
                </a:moveTo>
                <a:lnTo>
                  <a:pt x="510305" y="28995"/>
                </a:lnTo>
                <a:lnTo>
                  <a:pt x="511147" y="29006"/>
                </a:lnTo>
                <a:lnTo>
                  <a:pt x="511349" y="28803"/>
                </a:lnTo>
                <a:lnTo>
                  <a:pt x="510187" y="28764"/>
                </a:lnTo>
                <a:close/>
              </a:path>
              <a:path w="537210" h="48894">
                <a:moveTo>
                  <a:pt x="511356" y="28803"/>
                </a:moveTo>
                <a:lnTo>
                  <a:pt x="511147" y="29006"/>
                </a:lnTo>
                <a:lnTo>
                  <a:pt x="513161" y="29006"/>
                </a:lnTo>
                <a:lnTo>
                  <a:pt x="512481" y="28841"/>
                </a:lnTo>
                <a:lnTo>
                  <a:pt x="511356" y="28803"/>
                </a:lnTo>
                <a:close/>
              </a:path>
              <a:path w="537210" h="48894">
                <a:moveTo>
                  <a:pt x="509839" y="28752"/>
                </a:moveTo>
                <a:lnTo>
                  <a:pt x="503730" y="28905"/>
                </a:lnTo>
                <a:lnTo>
                  <a:pt x="510305" y="28995"/>
                </a:lnTo>
                <a:lnTo>
                  <a:pt x="510187" y="28764"/>
                </a:lnTo>
                <a:lnTo>
                  <a:pt x="509839" y="28752"/>
                </a:lnTo>
                <a:close/>
              </a:path>
              <a:path w="537210" h="48894">
                <a:moveTo>
                  <a:pt x="494561" y="1968"/>
                </a:moveTo>
                <a:lnTo>
                  <a:pt x="479638" y="1968"/>
                </a:lnTo>
                <a:lnTo>
                  <a:pt x="473708" y="7886"/>
                </a:lnTo>
                <a:lnTo>
                  <a:pt x="473593" y="22961"/>
                </a:lnTo>
                <a:lnTo>
                  <a:pt x="479638" y="28994"/>
                </a:lnTo>
                <a:lnTo>
                  <a:pt x="487093" y="28994"/>
                </a:lnTo>
                <a:lnTo>
                  <a:pt x="494647" y="28908"/>
                </a:lnTo>
                <a:lnTo>
                  <a:pt x="495543" y="28013"/>
                </a:lnTo>
                <a:lnTo>
                  <a:pt x="490383" y="22720"/>
                </a:lnTo>
                <a:lnTo>
                  <a:pt x="490586" y="7886"/>
                </a:lnTo>
                <a:lnTo>
                  <a:pt x="495601" y="3006"/>
                </a:lnTo>
                <a:lnTo>
                  <a:pt x="494561" y="1968"/>
                </a:lnTo>
                <a:close/>
              </a:path>
              <a:path w="537210" h="48894">
                <a:moveTo>
                  <a:pt x="498244" y="28867"/>
                </a:moveTo>
                <a:lnTo>
                  <a:pt x="494647" y="28908"/>
                </a:lnTo>
                <a:lnTo>
                  <a:pt x="510220" y="28994"/>
                </a:lnTo>
                <a:lnTo>
                  <a:pt x="498244" y="28867"/>
                </a:lnTo>
                <a:close/>
              </a:path>
              <a:path w="537210" h="48894">
                <a:moveTo>
                  <a:pt x="495543" y="28013"/>
                </a:moveTo>
                <a:lnTo>
                  <a:pt x="494647" y="28908"/>
                </a:lnTo>
                <a:lnTo>
                  <a:pt x="498244" y="28867"/>
                </a:lnTo>
                <a:lnTo>
                  <a:pt x="500949" y="28867"/>
                </a:lnTo>
                <a:lnTo>
                  <a:pt x="496331" y="28803"/>
                </a:lnTo>
                <a:lnTo>
                  <a:pt x="495543" y="28013"/>
                </a:lnTo>
                <a:close/>
              </a:path>
              <a:path w="537210" h="48894">
                <a:moveTo>
                  <a:pt x="500949" y="28867"/>
                </a:moveTo>
                <a:lnTo>
                  <a:pt x="498244" y="28867"/>
                </a:lnTo>
                <a:lnTo>
                  <a:pt x="503730" y="28905"/>
                </a:lnTo>
                <a:lnTo>
                  <a:pt x="500949" y="28867"/>
                </a:lnTo>
                <a:close/>
              </a:path>
              <a:path w="537210" h="48894">
                <a:moveTo>
                  <a:pt x="496682" y="1955"/>
                </a:moveTo>
                <a:lnTo>
                  <a:pt x="495601" y="3006"/>
                </a:lnTo>
                <a:lnTo>
                  <a:pt x="500492" y="7886"/>
                </a:lnTo>
                <a:lnTo>
                  <a:pt x="500606" y="22961"/>
                </a:lnTo>
                <a:lnTo>
                  <a:pt x="495732" y="27825"/>
                </a:lnTo>
                <a:lnTo>
                  <a:pt x="495633" y="28105"/>
                </a:lnTo>
                <a:lnTo>
                  <a:pt x="496331" y="28803"/>
                </a:lnTo>
                <a:lnTo>
                  <a:pt x="503730" y="28905"/>
                </a:lnTo>
                <a:lnTo>
                  <a:pt x="509839" y="28752"/>
                </a:lnTo>
                <a:lnTo>
                  <a:pt x="510181" y="28752"/>
                </a:lnTo>
                <a:lnTo>
                  <a:pt x="503743" y="16192"/>
                </a:lnTo>
                <a:lnTo>
                  <a:pt x="506550" y="7505"/>
                </a:lnTo>
                <a:lnTo>
                  <a:pt x="513337" y="4027"/>
                </a:lnTo>
                <a:lnTo>
                  <a:pt x="511704" y="2352"/>
                </a:lnTo>
                <a:lnTo>
                  <a:pt x="510766" y="2273"/>
                </a:lnTo>
                <a:lnTo>
                  <a:pt x="504442" y="2062"/>
                </a:lnTo>
                <a:lnTo>
                  <a:pt x="496682" y="1955"/>
                </a:lnTo>
                <a:close/>
              </a:path>
              <a:path w="537210" h="48894">
                <a:moveTo>
                  <a:pt x="507375" y="23279"/>
                </a:moveTo>
                <a:lnTo>
                  <a:pt x="510187" y="28764"/>
                </a:lnTo>
                <a:lnTo>
                  <a:pt x="511356" y="28803"/>
                </a:lnTo>
                <a:lnTo>
                  <a:pt x="511906" y="28268"/>
                </a:lnTo>
                <a:lnTo>
                  <a:pt x="511198" y="27862"/>
                </a:lnTo>
                <a:lnTo>
                  <a:pt x="507375" y="23279"/>
                </a:lnTo>
                <a:close/>
              </a:path>
              <a:path w="537210" h="48894">
                <a:moveTo>
                  <a:pt x="510181" y="28752"/>
                </a:moveTo>
                <a:lnTo>
                  <a:pt x="509839" y="28752"/>
                </a:lnTo>
                <a:lnTo>
                  <a:pt x="510187" y="28764"/>
                </a:lnTo>
                <a:close/>
              </a:path>
              <a:path w="537210" h="48894">
                <a:moveTo>
                  <a:pt x="450004" y="27611"/>
                </a:moveTo>
                <a:lnTo>
                  <a:pt x="434562" y="27611"/>
                </a:lnTo>
                <a:lnTo>
                  <a:pt x="440054" y="27862"/>
                </a:lnTo>
                <a:lnTo>
                  <a:pt x="451039" y="28658"/>
                </a:lnTo>
                <a:lnTo>
                  <a:pt x="450004" y="27611"/>
                </a:lnTo>
                <a:close/>
              </a:path>
              <a:path w="537210" h="48894">
                <a:moveTo>
                  <a:pt x="514575" y="5296"/>
                </a:moveTo>
                <a:lnTo>
                  <a:pt x="513200" y="11090"/>
                </a:lnTo>
                <a:lnTo>
                  <a:pt x="507533" y="22948"/>
                </a:lnTo>
                <a:lnTo>
                  <a:pt x="507417" y="23329"/>
                </a:lnTo>
                <a:lnTo>
                  <a:pt x="511079" y="27758"/>
                </a:lnTo>
                <a:lnTo>
                  <a:pt x="511906" y="28268"/>
                </a:lnTo>
                <a:lnTo>
                  <a:pt x="517178" y="23139"/>
                </a:lnTo>
                <a:lnTo>
                  <a:pt x="517296" y="19202"/>
                </a:lnTo>
                <a:lnTo>
                  <a:pt x="517446" y="8242"/>
                </a:lnTo>
                <a:lnTo>
                  <a:pt x="514575" y="5296"/>
                </a:lnTo>
                <a:close/>
              </a:path>
              <a:path w="537210" h="48894">
                <a:moveTo>
                  <a:pt x="495601" y="3006"/>
                </a:moveTo>
                <a:lnTo>
                  <a:pt x="490586" y="7886"/>
                </a:lnTo>
                <a:lnTo>
                  <a:pt x="490383" y="22720"/>
                </a:lnTo>
                <a:lnTo>
                  <a:pt x="495543" y="28013"/>
                </a:lnTo>
                <a:lnTo>
                  <a:pt x="500606" y="22961"/>
                </a:lnTo>
                <a:lnTo>
                  <a:pt x="500492" y="7886"/>
                </a:lnTo>
                <a:lnTo>
                  <a:pt x="495601" y="3006"/>
                </a:lnTo>
                <a:close/>
              </a:path>
              <a:path w="537210" h="48894">
                <a:moveTo>
                  <a:pt x="26295" y="22326"/>
                </a:moveTo>
                <a:lnTo>
                  <a:pt x="21753" y="22326"/>
                </a:lnTo>
                <a:lnTo>
                  <a:pt x="27557" y="23444"/>
                </a:lnTo>
                <a:lnTo>
                  <a:pt x="30484" y="27758"/>
                </a:lnTo>
                <a:lnTo>
                  <a:pt x="29843" y="26174"/>
                </a:lnTo>
                <a:lnTo>
                  <a:pt x="28560" y="24384"/>
                </a:lnTo>
                <a:lnTo>
                  <a:pt x="27965" y="23444"/>
                </a:lnTo>
                <a:lnTo>
                  <a:pt x="26295" y="22326"/>
                </a:lnTo>
                <a:close/>
              </a:path>
              <a:path w="537210" h="48894">
                <a:moveTo>
                  <a:pt x="15875" y="21535"/>
                </a:moveTo>
                <a:lnTo>
                  <a:pt x="15790" y="26364"/>
                </a:lnTo>
                <a:lnTo>
                  <a:pt x="15924" y="26272"/>
                </a:lnTo>
                <a:lnTo>
                  <a:pt x="15875" y="21535"/>
                </a:lnTo>
                <a:close/>
              </a:path>
              <a:path w="537210" h="48894">
                <a:moveTo>
                  <a:pt x="22515" y="19926"/>
                </a:moveTo>
                <a:lnTo>
                  <a:pt x="15961" y="21399"/>
                </a:lnTo>
                <a:lnTo>
                  <a:pt x="15924" y="26272"/>
                </a:lnTo>
                <a:lnTo>
                  <a:pt x="21753" y="22326"/>
                </a:lnTo>
                <a:lnTo>
                  <a:pt x="26295" y="22326"/>
                </a:lnTo>
                <a:lnTo>
                  <a:pt x="22515" y="19926"/>
                </a:lnTo>
                <a:close/>
              </a:path>
              <a:path w="537210" h="48894">
                <a:moveTo>
                  <a:pt x="25499" y="19926"/>
                </a:moveTo>
                <a:lnTo>
                  <a:pt x="22515" y="19926"/>
                </a:lnTo>
                <a:lnTo>
                  <a:pt x="27901" y="23346"/>
                </a:lnTo>
                <a:lnTo>
                  <a:pt x="25499" y="19926"/>
                </a:lnTo>
                <a:close/>
              </a:path>
              <a:path w="537210" h="48894">
                <a:moveTo>
                  <a:pt x="513337" y="4027"/>
                </a:moveTo>
                <a:lnTo>
                  <a:pt x="506550" y="7505"/>
                </a:lnTo>
                <a:lnTo>
                  <a:pt x="503743" y="16192"/>
                </a:lnTo>
                <a:lnTo>
                  <a:pt x="507375" y="23279"/>
                </a:lnTo>
                <a:lnTo>
                  <a:pt x="513200" y="11090"/>
                </a:lnTo>
                <a:lnTo>
                  <a:pt x="514575" y="5296"/>
                </a:lnTo>
                <a:lnTo>
                  <a:pt x="513337" y="4027"/>
                </a:lnTo>
                <a:close/>
              </a:path>
              <a:path w="537210" h="48894">
                <a:moveTo>
                  <a:pt x="15469" y="13882"/>
                </a:moveTo>
                <a:lnTo>
                  <a:pt x="15673" y="21854"/>
                </a:lnTo>
                <a:lnTo>
                  <a:pt x="15875" y="21535"/>
                </a:lnTo>
                <a:lnTo>
                  <a:pt x="15798" y="14022"/>
                </a:lnTo>
                <a:lnTo>
                  <a:pt x="15469" y="13882"/>
                </a:lnTo>
                <a:close/>
              </a:path>
              <a:path w="537210" h="48894">
                <a:moveTo>
                  <a:pt x="15798" y="14022"/>
                </a:moveTo>
                <a:lnTo>
                  <a:pt x="15875" y="21535"/>
                </a:lnTo>
                <a:lnTo>
                  <a:pt x="15961" y="21399"/>
                </a:lnTo>
                <a:lnTo>
                  <a:pt x="22515" y="19926"/>
                </a:lnTo>
                <a:lnTo>
                  <a:pt x="25499" y="19926"/>
                </a:lnTo>
                <a:lnTo>
                  <a:pt x="24991" y="19202"/>
                </a:lnTo>
                <a:lnTo>
                  <a:pt x="20025" y="15824"/>
                </a:lnTo>
                <a:lnTo>
                  <a:pt x="15798" y="14022"/>
                </a:lnTo>
                <a:close/>
              </a:path>
              <a:path w="537210" h="48894">
                <a:moveTo>
                  <a:pt x="25029" y="12725"/>
                </a:moveTo>
                <a:lnTo>
                  <a:pt x="15796" y="13843"/>
                </a:lnTo>
                <a:lnTo>
                  <a:pt x="20749" y="14211"/>
                </a:lnTo>
                <a:lnTo>
                  <a:pt x="23035" y="15036"/>
                </a:lnTo>
                <a:lnTo>
                  <a:pt x="23772" y="15519"/>
                </a:lnTo>
                <a:lnTo>
                  <a:pt x="25398" y="15671"/>
                </a:lnTo>
                <a:lnTo>
                  <a:pt x="27074" y="15748"/>
                </a:lnTo>
                <a:lnTo>
                  <a:pt x="28843" y="15723"/>
                </a:lnTo>
                <a:lnTo>
                  <a:pt x="25029" y="12725"/>
                </a:lnTo>
                <a:close/>
              </a:path>
              <a:path w="537210" h="48894">
                <a:moveTo>
                  <a:pt x="28843" y="15723"/>
                </a:moveTo>
                <a:lnTo>
                  <a:pt x="27074" y="15748"/>
                </a:lnTo>
                <a:lnTo>
                  <a:pt x="28875" y="15748"/>
                </a:lnTo>
                <a:close/>
              </a:path>
              <a:path w="537210" h="48894">
                <a:moveTo>
                  <a:pt x="15796" y="13843"/>
                </a:moveTo>
                <a:lnTo>
                  <a:pt x="15470" y="13882"/>
                </a:lnTo>
                <a:lnTo>
                  <a:pt x="15798" y="14022"/>
                </a:lnTo>
                <a:lnTo>
                  <a:pt x="15796" y="13843"/>
                </a:lnTo>
                <a:close/>
              </a:path>
              <a:path w="537210" h="48894">
                <a:moveTo>
                  <a:pt x="414475" y="0"/>
                </a:moveTo>
                <a:lnTo>
                  <a:pt x="388195" y="1054"/>
                </a:lnTo>
                <a:lnTo>
                  <a:pt x="373315" y="2542"/>
                </a:lnTo>
                <a:lnTo>
                  <a:pt x="339164" y="5822"/>
                </a:lnTo>
                <a:lnTo>
                  <a:pt x="290428" y="6320"/>
                </a:lnTo>
                <a:lnTo>
                  <a:pt x="425478" y="6320"/>
                </a:lnTo>
                <a:lnTo>
                  <a:pt x="427196" y="5528"/>
                </a:lnTo>
                <a:lnTo>
                  <a:pt x="436958" y="3387"/>
                </a:lnTo>
                <a:lnTo>
                  <a:pt x="447776" y="2328"/>
                </a:lnTo>
                <a:lnTo>
                  <a:pt x="451247" y="2160"/>
                </a:lnTo>
                <a:lnTo>
                  <a:pt x="451686" y="1727"/>
                </a:lnTo>
                <a:lnTo>
                  <a:pt x="483161" y="1727"/>
                </a:lnTo>
                <a:lnTo>
                  <a:pt x="461762" y="1535"/>
                </a:lnTo>
                <a:lnTo>
                  <a:pt x="437968" y="1011"/>
                </a:lnTo>
                <a:lnTo>
                  <a:pt x="414475" y="0"/>
                </a:lnTo>
                <a:close/>
              </a:path>
              <a:path w="537210" h="48894">
                <a:moveTo>
                  <a:pt x="514078" y="3647"/>
                </a:moveTo>
                <a:lnTo>
                  <a:pt x="513337" y="4027"/>
                </a:lnTo>
                <a:lnTo>
                  <a:pt x="514575" y="5296"/>
                </a:lnTo>
                <a:lnTo>
                  <a:pt x="514703" y="4754"/>
                </a:lnTo>
                <a:lnTo>
                  <a:pt x="514078" y="3647"/>
                </a:lnTo>
                <a:close/>
              </a:path>
              <a:path w="537210" h="48894">
                <a:moveTo>
                  <a:pt x="511704" y="2352"/>
                </a:moveTo>
                <a:lnTo>
                  <a:pt x="513337" y="4027"/>
                </a:lnTo>
                <a:lnTo>
                  <a:pt x="514078" y="3647"/>
                </a:lnTo>
                <a:lnTo>
                  <a:pt x="513430" y="2498"/>
                </a:lnTo>
                <a:lnTo>
                  <a:pt x="511704" y="2352"/>
                </a:lnTo>
                <a:close/>
              </a:path>
              <a:path w="537210" h="48894">
                <a:moveTo>
                  <a:pt x="513430" y="2498"/>
                </a:moveTo>
                <a:lnTo>
                  <a:pt x="514078" y="3647"/>
                </a:lnTo>
                <a:lnTo>
                  <a:pt x="516164" y="2578"/>
                </a:lnTo>
                <a:lnTo>
                  <a:pt x="514373" y="2578"/>
                </a:lnTo>
                <a:lnTo>
                  <a:pt x="513430" y="2498"/>
                </a:lnTo>
                <a:close/>
              </a:path>
              <a:path w="537210" h="48894">
                <a:moveTo>
                  <a:pt x="498295" y="1943"/>
                </a:moveTo>
                <a:lnTo>
                  <a:pt x="492377" y="1968"/>
                </a:lnTo>
                <a:lnTo>
                  <a:pt x="494561" y="1968"/>
                </a:lnTo>
                <a:lnTo>
                  <a:pt x="495601" y="3006"/>
                </a:lnTo>
                <a:lnTo>
                  <a:pt x="496682" y="1955"/>
                </a:lnTo>
                <a:lnTo>
                  <a:pt x="498998" y="1955"/>
                </a:lnTo>
                <a:lnTo>
                  <a:pt x="498295" y="1943"/>
                </a:lnTo>
                <a:close/>
              </a:path>
              <a:path w="537210" h="48894">
                <a:moveTo>
                  <a:pt x="516234" y="2542"/>
                </a:moveTo>
                <a:lnTo>
                  <a:pt x="514373" y="2578"/>
                </a:lnTo>
                <a:lnTo>
                  <a:pt x="516164" y="2578"/>
                </a:lnTo>
                <a:close/>
              </a:path>
              <a:path w="537210" h="48894">
                <a:moveTo>
                  <a:pt x="520723" y="241"/>
                </a:moveTo>
                <a:lnTo>
                  <a:pt x="516234" y="2542"/>
                </a:lnTo>
                <a:lnTo>
                  <a:pt x="527837" y="2540"/>
                </a:lnTo>
                <a:lnTo>
                  <a:pt x="520723" y="241"/>
                </a:lnTo>
                <a:close/>
              </a:path>
              <a:path w="537210" h="48894">
                <a:moveTo>
                  <a:pt x="511119" y="1943"/>
                </a:moveTo>
                <a:lnTo>
                  <a:pt x="498295" y="1943"/>
                </a:lnTo>
                <a:lnTo>
                  <a:pt x="504442" y="2062"/>
                </a:lnTo>
                <a:lnTo>
                  <a:pt x="511515" y="2159"/>
                </a:lnTo>
                <a:lnTo>
                  <a:pt x="511704" y="2352"/>
                </a:lnTo>
                <a:lnTo>
                  <a:pt x="513430" y="2498"/>
                </a:lnTo>
                <a:lnTo>
                  <a:pt x="513330" y="2321"/>
                </a:lnTo>
                <a:lnTo>
                  <a:pt x="511119" y="1943"/>
                </a:lnTo>
                <a:close/>
              </a:path>
              <a:path w="537210" h="48894">
                <a:moveTo>
                  <a:pt x="504442" y="2062"/>
                </a:moveTo>
                <a:lnTo>
                  <a:pt x="510766" y="2273"/>
                </a:lnTo>
                <a:lnTo>
                  <a:pt x="511704" y="2352"/>
                </a:lnTo>
                <a:lnTo>
                  <a:pt x="511515" y="2159"/>
                </a:lnTo>
                <a:lnTo>
                  <a:pt x="504442" y="2062"/>
                </a:lnTo>
                <a:close/>
              </a:path>
              <a:path w="537210" h="48894">
                <a:moveTo>
                  <a:pt x="451686" y="1727"/>
                </a:moveTo>
                <a:lnTo>
                  <a:pt x="451247" y="2160"/>
                </a:lnTo>
                <a:lnTo>
                  <a:pt x="459166" y="1778"/>
                </a:lnTo>
                <a:lnTo>
                  <a:pt x="451686" y="1727"/>
                </a:lnTo>
                <a:close/>
              </a:path>
              <a:path w="537210" h="48894">
                <a:moveTo>
                  <a:pt x="498998" y="1955"/>
                </a:moveTo>
                <a:lnTo>
                  <a:pt x="496682" y="1955"/>
                </a:lnTo>
                <a:lnTo>
                  <a:pt x="504442" y="2062"/>
                </a:lnTo>
                <a:lnTo>
                  <a:pt x="498998" y="1955"/>
                </a:lnTo>
                <a:close/>
              </a:path>
              <a:path w="537210" h="48894">
                <a:moveTo>
                  <a:pt x="483161" y="1727"/>
                </a:moveTo>
                <a:lnTo>
                  <a:pt x="451686" y="1727"/>
                </a:lnTo>
                <a:lnTo>
                  <a:pt x="487043" y="1968"/>
                </a:lnTo>
                <a:lnTo>
                  <a:pt x="511119" y="1943"/>
                </a:lnTo>
                <a:lnTo>
                  <a:pt x="510525" y="1841"/>
                </a:lnTo>
                <a:lnTo>
                  <a:pt x="483161" y="1727"/>
                </a:lnTo>
                <a:close/>
              </a:path>
              <a:path w="537210" h="48894">
                <a:moveTo>
                  <a:pt x="459255" y="1778"/>
                </a:moveTo>
                <a:lnTo>
                  <a:pt x="466826" y="1830"/>
                </a:lnTo>
                <a:lnTo>
                  <a:pt x="459255" y="1778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860950" y="3157550"/>
            <a:ext cx="327025" cy="0"/>
          </a:xfrm>
          <a:custGeom>
            <a:avLst/>
            <a:gdLst/>
            <a:ahLst/>
            <a:cxnLst/>
            <a:rect l="l" t="t" r="r" b="b"/>
            <a:pathLst>
              <a:path w="327025" h="0">
                <a:moveTo>
                  <a:pt x="0" y="0"/>
                </a:moveTo>
                <a:lnTo>
                  <a:pt x="326923" y="0"/>
                </a:lnTo>
              </a:path>
            </a:pathLst>
          </a:custGeom>
          <a:ln w="30352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142641" y="3253587"/>
            <a:ext cx="57221" cy="5617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652149" y="3320656"/>
            <a:ext cx="483234" cy="0"/>
          </a:xfrm>
          <a:custGeom>
            <a:avLst/>
            <a:gdLst/>
            <a:ahLst/>
            <a:cxnLst/>
            <a:rect l="l" t="t" r="r" b="b"/>
            <a:pathLst>
              <a:path w="483235" h="0">
                <a:moveTo>
                  <a:pt x="0" y="0"/>
                </a:moveTo>
                <a:lnTo>
                  <a:pt x="482828" y="0"/>
                </a:lnTo>
              </a:path>
            </a:pathLst>
          </a:custGeom>
          <a:ln w="30353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390059" y="2762795"/>
            <a:ext cx="188518" cy="8060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716741" y="4648098"/>
            <a:ext cx="407034" cy="40640"/>
          </a:xfrm>
          <a:custGeom>
            <a:avLst/>
            <a:gdLst/>
            <a:ahLst/>
            <a:cxnLst/>
            <a:rect l="l" t="t" r="r" b="b"/>
            <a:pathLst>
              <a:path w="407035" h="40639">
                <a:moveTo>
                  <a:pt x="385417" y="35300"/>
                </a:moveTo>
                <a:lnTo>
                  <a:pt x="383184" y="36207"/>
                </a:lnTo>
                <a:lnTo>
                  <a:pt x="378358" y="38468"/>
                </a:lnTo>
                <a:lnTo>
                  <a:pt x="371525" y="39966"/>
                </a:lnTo>
                <a:lnTo>
                  <a:pt x="380238" y="40208"/>
                </a:lnTo>
                <a:lnTo>
                  <a:pt x="385417" y="35300"/>
                </a:lnTo>
                <a:close/>
              </a:path>
              <a:path w="407035" h="40639">
                <a:moveTo>
                  <a:pt x="365573" y="39801"/>
                </a:moveTo>
                <a:lnTo>
                  <a:pt x="363524" y="39801"/>
                </a:lnTo>
                <a:lnTo>
                  <a:pt x="371525" y="39966"/>
                </a:lnTo>
                <a:lnTo>
                  <a:pt x="365573" y="39801"/>
                </a:lnTo>
                <a:close/>
              </a:path>
              <a:path w="407035" h="40639">
                <a:moveTo>
                  <a:pt x="363702" y="8178"/>
                </a:moveTo>
                <a:lnTo>
                  <a:pt x="360923" y="10807"/>
                </a:lnTo>
                <a:lnTo>
                  <a:pt x="360837" y="11114"/>
                </a:lnTo>
                <a:lnTo>
                  <a:pt x="364548" y="15049"/>
                </a:lnTo>
                <a:lnTo>
                  <a:pt x="364634" y="16776"/>
                </a:lnTo>
                <a:lnTo>
                  <a:pt x="364172" y="32829"/>
                </a:lnTo>
                <a:lnTo>
                  <a:pt x="360010" y="36747"/>
                </a:lnTo>
                <a:lnTo>
                  <a:pt x="362826" y="39725"/>
                </a:lnTo>
                <a:lnTo>
                  <a:pt x="371525" y="39966"/>
                </a:lnTo>
                <a:lnTo>
                  <a:pt x="378358" y="38468"/>
                </a:lnTo>
                <a:lnTo>
                  <a:pt x="383293" y="36163"/>
                </a:lnTo>
                <a:lnTo>
                  <a:pt x="385417" y="35300"/>
                </a:lnTo>
                <a:lnTo>
                  <a:pt x="385639" y="35090"/>
                </a:lnTo>
                <a:lnTo>
                  <a:pt x="379920" y="35090"/>
                </a:lnTo>
                <a:lnTo>
                  <a:pt x="374408" y="29933"/>
                </a:lnTo>
                <a:lnTo>
                  <a:pt x="373951" y="16776"/>
                </a:lnTo>
                <a:lnTo>
                  <a:pt x="379107" y="11264"/>
                </a:lnTo>
                <a:lnTo>
                  <a:pt x="383434" y="11114"/>
                </a:lnTo>
                <a:lnTo>
                  <a:pt x="382870" y="10518"/>
                </a:lnTo>
                <a:lnTo>
                  <a:pt x="380034" y="9994"/>
                </a:lnTo>
                <a:lnTo>
                  <a:pt x="375107" y="9677"/>
                </a:lnTo>
                <a:lnTo>
                  <a:pt x="371576" y="8420"/>
                </a:lnTo>
                <a:lnTo>
                  <a:pt x="369430" y="8337"/>
                </a:lnTo>
                <a:lnTo>
                  <a:pt x="363702" y="8178"/>
                </a:lnTo>
                <a:close/>
              </a:path>
              <a:path w="407035" h="40639">
                <a:moveTo>
                  <a:pt x="347992" y="39497"/>
                </a:moveTo>
                <a:lnTo>
                  <a:pt x="356946" y="39878"/>
                </a:lnTo>
                <a:lnTo>
                  <a:pt x="363524" y="39801"/>
                </a:lnTo>
                <a:lnTo>
                  <a:pt x="365573" y="39801"/>
                </a:lnTo>
                <a:lnTo>
                  <a:pt x="364199" y="39763"/>
                </a:lnTo>
                <a:lnTo>
                  <a:pt x="356806" y="39763"/>
                </a:lnTo>
                <a:lnTo>
                  <a:pt x="347992" y="39497"/>
                </a:lnTo>
                <a:close/>
              </a:path>
              <a:path w="407035" h="40639">
                <a:moveTo>
                  <a:pt x="340118" y="7315"/>
                </a:moveTo>
                <a:lnTo>
                  <a:pt x="332765" y="14249"/>
                </a:lnTo>
                <a:lnTo>
                  <a:pt x="332244" y="31889"/>
                </a:lnTo>
                <a:lnTo>
                  <a:pt x="339094" y="39154"/>
                </a:lnTo>
                <a:lnTo>
                  <a:pt x="356806" y="39763"/>
                </a:lnTo>
                <a:lnTo>
                  <a:pt x="360010" y="36747"/>
                </a:lnTo>
                <a:lnTo>
                  <a:pt x="355955" y="32461"/>
                </a:lnTo>
                <a:lnTo>
                  <a:pt x="356438" y="15049"/>
                </a:lnTo>
                <a:lnTo>
                  <a:pt x="360725" y="10994"/>
                </a:lnTo>
                <a:lnTo>
                  <a:pt x="357975" y="8078"/>
                </a:lnTo>
                <a:lnTo>
                  <a:pt x="348393" y="7559"/>
                </a:lnTo>
                <a:lnTo>
                  <a:pt x="340118" y="7315"/>
                </a:lnTo>
                <a:close/>
              </a:path>
              <a:path w="407035" h="40639">
                <a:moveTo>
                  <a:pt x="360010" y="36747"/>
                </a:moveTo>
                <a:lnTo>
                  <a:pt x="356806" y="39763"/>
                </a:lnTo>
                <a:lnTo>
                  <a:pt x="364199" y="39763"/>
                </a:lnTo>
                <a:lnTo>
                  <a:pt x="362826" y="39725"/>
                </a:lnTo>
                <a:lnTo>
                  <a:pt x="360010" y="36747"/>
                </a:lnTo>
                <a:close/>
              </a:path>
              <a:path w="407035" h="40639">
                <a:moveTo>
                  <a:pt x="339094" y="39154"/>
                </a:moveTo>
                <a:lnTo>
                  <a:pt x="347992" y="39497"/>
                </a:lnTo>
                <a:lnTo>
                  <a:pt x="339094" y="39154"/>
                </a:lnTo>
                <a:close/>
              </a:path>
              <a:path w="407035" h="40639">
                <a:moveTo>
                  <a:pt x="224243" y="34290"/>
                </a:moveTo>
                <a:lnTo>
                  <a:pt x="241224" y="34677"/>
                </a:lnTo>
                <a:lnTo>
                  <a:pt x="257814" y="35394"/>
                </a:lnTo>
                <a:lnTo>
                  <a:pt x="274451" y="36163"/>
                </a:lnTo>
                <a:lnTo>
                  <a:pt x="291782" y="36715"/>
                </a:lnTo>
                <a:lnTo>
                  <a:pt x="333893" y="38953"/>
                </a:lnTo>
                <a:lnTo>
                  <a:pt x="339094" y="39154"/>
                </a:lnTo>
                <a:lnTo>
                  <a:pt x="334520" y="34302"/>
                </a:lnTo>
                <a:lnTo>
                  <a:pt x="224243" y="34290"/>
                </a:lnTo>
                <a:close/>
              </a:path>
              <a:path w="407035" h="40639">
                <a:moveTo>
                  <a:pt x="360725" y="10994"/>
                </a:moveTo>
                <a:lnTo>
                  <a:pt x="356438" y="15049"/>
                </a:lnTo>
                <a:lnTo>
                  <a:pt x="355955" y="32461"/>
                </a:lnTo>
                <a:lnTo>
                  <a:pt x="360010" y="36747"/>
                </a:lnTo>
                <a:lnTo>
                  <a:pt x="364172" y="32829"/>
                </a:lnTo>
                <a:lnTo>
                  <a:pt x="364634" y="16776"/>
                </a:lnTo>
                <a:lnTo>
                  <a:pt x="364548" y="15049"/>
                </a:lnTo>
                <a:lnTo>
                  <a:pt x="360725" y="10994"/>
                </a:lnTo>
                <a:close/>
              </a:path>
              <a:path w="407035" h="40639">
                <a:moveTo>
                  <a:pt x="395481" y="13822"/>
                </a:moveTo>
                <a:lnTo>
                  <a:pt x="397722" y="15913"/>
                </a:lnTo>
                <a:lnTo>
                  <a:pt x="397804" y="16776"/>
                </a:lnTo>
                <a:lnTo>
                  <a:pt x="398221" y="29121"/>
                </a:lnTo>
                <a:lnTo>
                  <a:pt x="393770" y="33890"/>
                </a:lnTo>
                <a:lnTo>
                  <a:pt x="395350" y="35445"/>
                </a:lnTo>
                <a:lnTo>
                  <a:pt x="400456" y="35394"/>
                </a:lnTo>
                <a:lnTo>
                  <a:pt x="406629" y="29121"/>
                </a:lnTo>
                <a:lnTo>
                  <a:pt x="406653" y="23939"/>
                </a:lnTo>
                <a:lnTo>
                  <a:pt x="403478" y="20828"/>
                </a:lnTo>
                <a:lnTo>
                  <a:pt x="398957" y="15151"/>
                </a:lnTo>
                <a:lnTo>
                  <a:pt x="395481" y="13822"/>
                </a:lnTo>
                <a:close/>
              </a:path>
              <a:path w="407035" h="40639">
                <a:moveTo>
                  <a:pt x="386499" y="34861"/>
                </a:moveTo>
                <a:lnTo>
                  <a:pt x="385857" y="34883"/>
                </a:lnTo>
                <a:lnTo>
                  <a:pt x="385417" y="35300"/>
                </a:lnTo>
                <a:lnTo>
                  <a:pt x="386499" y="34861"/>
                </a:lnTo>
                <a:close/>
              </a:path>
              <a:path w="407035" h="40639">
                <a:moveTo>
                  <a:pt x="383434" y="11114"/>
                </a:moveTo>
                <a:lnTo>
                  <a:pt x="379107" y="11264"/>
                </a:lnTo>
                <a:lnTo>
                  <a:pt x="373951" y="16776"/>
                </a:lnTo>
                <a:lnTo>
                  <a:pt x="374408" y="29933"/>
                </a:lnTo>
                <a:lnTo>
                  <a:pt x="379920" y="35090"/>
                </a:lnTo>
                <a:lnTo>
                  <a:pt x="385857" y="34883"/>
                </a:lnTo>
                <a:lnTo>
                  <a:pt x="387449" y="33375"/>
                </a:lnTo>
                <a:lnTo>
                  <a:pt x="387574" y="30365"/>
                </a:lnTo>
                <a:lnTo>
                  <a:pt x="387972" y="15913"/>
                </a:lnTo>
                <a:lnTo>
                  <a:pt x="383434" y="11114"/>
                </a:lnTo>
                <a:close/>
              </a:path>
              <a:path w="407035" h="40639">
                <a:moveTo>
                  <a:pt x="385857" y="34883"/>
                </a:moveTo>
                <a:lnTo>
                  <a:pt x="379920" y="35090"/>
                </a:lnTo>
                <a:lnTo>
                  <a:pt x="385639" y="35090"/>
                </a:lnTo>
                <a:lnTo>
                  <a:pt x="385857" y="34883"/>
                </a:lnTo>
                <a:close/>
              </a:path>
              <a:path w="407035" h="40639">
                <a:moveTo>
                  <a:pt x="385674" y="11036"/>
                </a:moveTo>
                <a:lnTo>
                  <a:pt x="383434" y="11114"/>
                </a:lnTo>
                <a:lnTo>
                  <a:pt x="387972" y="15913"/>
                </a:lnTo>
                <a:lnTo>
                  <a:pt x="387574" y="30365"/>
                </a:lnTo>
                <a:lnTo>
                  <a:pt x="387449" y="33375"/>
                </a:lnTo>
                <a:lnTo>
                  <a:pt x="385857" y="34883"/>
                </a:lnTo>
                <a:lnTo>
                  <a:pt x="386499" y="34861"/>
                </a:lnTo>
                <a:lnTo>
                  <a:pt x="389863" y="33439"/>
                </a:lnTo>
                <a:lnTo>
                  <a:pt x="390334" y="31737"/>
                </a:lnTo>
                <a:lnTo>
                  <a:pt x="395779" y="31737"/>
                </a:lnTo>
                <a:lnTo>
                  <a:pt x="398221" y="29121"/>
                </a:lnTo>
                <a:lnTo>
                  <a:pt x="397804" y="16776"/>
                </a:lnTo>
                <a:lnTo>
                  <a:pt x="397722" y="15913"/>
                </a:lnTo>
                <a:lnTo>
                  <a:pt x="395481" y="13822"/>
                </a:lnTo>
                <a:lnTo>
                  <a:pt x="391185" y="12179"/>
                </a:lnTo>
                <a:lnTo>
                  <a:pt x="385674" y="11036"/>
                </a:lnTo>
                <a:close/>
              </a:path>
              <a:path w="407035" h="40639">
                <a:moveTo>
                  <a:pt x="390334" y="31737"/>
                </a:moveTo>
                <a:lnTo>
                  <a:pt x="389968" y="33337"/>
                </a:lnTo>
                <a:lnTo>
                  <a:pt x="386499" y="34861"/>
                </a:lnTo>
                <a:lnTo>
                  <a:pt x="393077" y="34632"/>
                </a:lnTo>
                <a:lnTo>
                  <a:pt x="393770" y="33890"/>
                </a:lnTo>
                <a:lnTo>
                  <a:pt x="392175" y="32321"/>
                </a:lnTo>
                <a:lnTo>
                  <a:pt x="390334" y="31737"/>
                </a:lnTo>
                <a:close/>
              </a:path>
              <a:path w="407035" h="40639">
                <a:moveTo>
                  <a:pt x="224447" y="1892"/>
                </a:moveTo>
                <a:lnTo>
                  <a:pt x="215258" y="1974"/>
                </a:lnTo>
                <a:lnTo>
                  <a:pt x="208153" y="9042"/>
                </a:lnTo>
                <a:lnTo>
                  <a:pt x="208127" y="27063"/>
                </a:lnTo>
                <a:lnTo>
                  <a:pt x="215235" y="34196"/>
                </a:lnTo>
                <a:lnTo>
                  <a:pt x="233197" y="34302"/>
                </a:lnTo>
                <a:lnTo>
                  <a:pt x="240461" y="27063"/>
                </a:lnTo>
                <a:lnTo>
                  <a:pt x="240373" y="9042"/>
                </a:lnTo>
                <a:lnTo>
                  <a:pt x="233500" y="2145"/>
                </a:lnTo>
                <a:lnTo>
                  <a:pt x="224447" y="1892"/>
                </a:lnTo>
                <a:close/>
              </a:path>
              <a:path w="407035" h="40639">
                <a:moveTo>
                  <a:pt x="233500" y="2145"/>
                </a:moveTo>
                <a:lnTo>
                  <a:pt x="240373" y="9042"/>
                </a:lnTo>
                <a:lnTo>
                  <a:pt x="240461" y="27063"/>
                </a:lnTo>
                <a:lnTo>
                  <a:pt x="233197" y="34302"/>
                </a:lnTo>
                <a:lnTo>
                  <a:pt x="334520" y="34302"/>
                </a:lnTo>
                <a:lnTo>
                  <a:pt x="332244" y="31889"/>
                </a:lnTo>
                <a:lnTo>
                  <a:pt x="332765" y="14249"/>
                </a:lnTo>
                <a:lnTo>
                  <a:pt x="340118" y="7315"/>
                </a:lnTo>
                <a:lnTo>
                  <a:pt x="342406" y="7315"/>
                </a:lnTo>
                <a:lnTo>
                  <a:pt x="335450" y="7031"/>
                </a:lnTo>
                <a:lnTo>
                  <a:pt x="292836" y="4686"/>
                </a:lnTo>
                <a:lnTo>
                  <a:pt x="275842" y="4060"/>
                </a:lnTo>
                <a:lnTo>
                  <a:pt x="242212" y="2389"/>
                </a:lnTo>
                <a:lnTo>
                  <a:pt x="233500" y="2145"/>
                </a:lnTo>
                <a:close/>
              </a:path>
              <a:path w="407035" h="40639">
                <a:moveTo>
                  <a:pt x="215235" y="34196"/>
                </a:moveTo>
                <a:lnTo>
                  <a:pt x="224243" y="34290"/>
                </a:lnTo>
                <a:lnTo>
                  <a:pt x="215235" y="34196"/>
                </a:lnTo>
                <a:close/>
              </a:path>
              <a:path w="407035" h="40639">
                <a:moveTo>
                  <a:pt x="214549" y="2679"/>
                </a:moveTo>
                <a:lnTo>
                  <a:pt x="134569" y="2679"/>
                </a:lnTo>
                <a:lnTo>
                  <a:pt x="141490" y="9499"/>
                </a:lnTo>
                <a:lnTo>
                  <a:pt x="141617" y="26454"/>
                </a:lnTo>
                <a:lnTo>
                  <a:pt x="134797" y="33375"/>
                </a:lnTo>
                <a:lnTo>
                  <a:pt x="126326" y="33439"/>
                </a:lnTo>
                <a:lnTo>
                  <a:pt x="215235" y="34196"/>
                </a:lnTo>
                <a:lnTo>
                  <a:pt x="208127" y="27063"/>
                </a:lnTo>
                <a:lnTo>
                  <a:pt x="208153" y="9042"/>
                </a:lnTo>
                <a:lnTo>
                  <a:pt x="214549" y="2679"/>
                </a:lnTo>
                <a:close/>
              </a:path>
              <a:path w="407035" h="40639">
                <a:moveTo>
                  <a:pt x="395779" y="31737"/>
                </a:moveTo>
                <a:lnTo>
                  <a:pt x="390334" y="31737"/>
                </a:lnTo>
                <a:lnTo>
                  <a:pt x="392175" y="32321"/>
                </a:lnTo>
                <a:lnTo>
                  <a:pt x="393770" y="33890"/>
                </a:lnTo>
                <a:lnTo>
                  <a:pt x="395779" y="31737"/>
                </a:lnTo>
                <a:close/>
              </a:path>
              <a:path w="407035" h="40639">
                <a:moveTo>
                  <a:pt x="117527" y="33178"/>
                </a:moveTo>
                <a:lnTo>
                  <a:pt x="117843" y="33489"/>
                </a:lnTo>
                <a:lnTo>
                  <a:pt x="126326" y="33439"/>
                </a:lnTo>
                <a:lnTo>
                  <a:pt x="117527" y="33178"/>
                </a:lnTo>
                <a:close/>
              </a:path>
              <a:path w="407035" h="40639">
                <a:moveTo>
                  <a:pt x="134569" y="2679"/>
                </a:moveTo>
                <a:lnTo>
                  <a:pt x="117582" y="2852"/>
                </a:lnTo>
                <a:lnTo>
                  <a:pt x="111008" y="9499"/>
                </a:lnTo>
                <a:lnTo>
                  <a:pt x="110921" y="26670"/>
                </a:lnTo>
                <a:lnTo>
                  <a:pt x="117527" y="33178"/>
                </a:lnTo>
                <a:lnTo>
                  <a:pt x="126326" y="33439"/>
                </a:lnTo>
                <a:lnTo>
                  <a:pt x="134797" y="33375"/>
                </a:lnTo>
                <a:lnTo>
                  <a:pt x="141617" y="26454"/>
                </a:lnTo>
                <a:lnTo>
                  <a:pt x="141490" y="9499"/>
                </a:lnTo>
                <a:lnTo>
                  <a:pt x="134569" y="2679"/>
                </a:lnTo>
                <a:close/>
              </a:path>
              <a:path w="407035" h="40639">
                <a:moveTo>
                  <a:pt x="80581" y="30708"/>
                </a:moveTo>
                <a:lnTo>
                  <a:pt x="102739" y="32416"/>
                </a:lnTo>
                <a:lnTo>
                  <a:pt x="114196" y="33080"/>
                </a:lnTo>
                <a:lnTo>
                  <a:pt x="117527" y="33178"/>
                </a:lnTo>
                <a:lnTo>
                  <a:pt x="115368" y="31051"/>
                </a:lnTo>
                <a:lnTo>
                  <a:pt x="88506" y="31051"/>
                </a:lnTo>
                <a:lnTo>
                  <a:pt x="80581" y="30708"/>
                </a:lnTo>
                <a:close/>
              </a:path>
              <a:path w="407035" h="40639">
                <a:moveTo>
                  <a:pt x="81851" y="2008"/>
                </a:moveTo>
                <a:lnTo>
                  <a:pt x="73394" y="2116"/>
                </a:lnTo>
                <a:lnTo>
                  <a:pt x="67183" y="7810"/>
                </a:lnTo>
                <a:lnTo>
                  <a:pt x="66619" y="20828"/>
                </a:lnTo>
                <a:lnTo>
                  <a:pt x="66590" y="23761"/>
                </a:lnTo>
                <a:lnTo>
                  <a:pt x="72528" y="30226"/>
                </a:lnTo>
                <a:lnTo>
                  <a:pt x="80581" y="30708"/>
                </a:lnTo>
                <a:lnTo>
                  <a:pt x="88506" y="31051"/>
                </a:lnTo>
                <a:lnTo>
                  <a:pt x="95211" y="24904"/>
                </a:lnTo>
                <a:lnTo>
                  <a:pt x="95885" y="9042"/>
                </a:lnTo>
                <a:lnTo>
                  <a:pt x="89738" y="2349"/>
                </a:lnTo>
                <a:lnTo>
                  <a:pt x="81851" y="2008"/>
                </a:lnTo>
                <a:close/>
              </a:path>
              <a:path w="407035" h="40639">
                <a:moveTo>
                  <a:pt x="81978" y="2006"/>
                </a:moveTo>
                <a:lnTo>
                  <a:pt x="81851" y="2008"/>
                </a:lnTo>
                <a:lnTo>
                  <a:pt x="89738" y="2349"/>
                </a:lnTo>
                <a:lnTo>
                  <a:pt x="95885" y="9042"/>
                </a:lnTo>
                <a:lnTo>
                  <a:pt x="95211" y="24904"/>
                </a:lnTo>
                <a:lnTo>
                  <a:pt x="88506" y="31051"/>
                </a:lnTo>
                <a:lnTo>
                  <a:pt x="115368" y="31051"/>
                </a:lnTo>
                <a:lnTo>
                  <a:pt x="110921" y="26670"/>
                </a:lnTo>
                <a:lnTo>
                  <a:pt x="110832" y="9677"/>
                </a:lnTo>
                <a:lnTo>
                  <a:pt x="117547" y="2887"/>
                </a:lnTo>
                <a:lnTo>
                  <a:pt x="114825" y="2887"/>
                </a:lnTo>
                <a:lnTo>
                  <a:pt x="103949" y="2732"/>
                </a:lnTo>
                <a:lnTo>
                  <a:pt x="81978" y="2006"/>
                </a:lnTo>
                <a:close/>
              </a:path>
              <a:path w="407035" h="40639">
                <a:moveTo>
                  <a:pt x="72528" y="30226"/>
                </a:moveTo>
                <a:lnTo>
                  <a:pt x="72656" y="30365"/>
                </a:lnTo>
                <a:lnTo>
                  <a:pt x="80581" y="30708"/>
                </a:lnTo>
                <a:lnTo>
                  <a:pt x="72528" y="30226"/>
                </a:lnTo>
                <a:close/>
              </a:path>
              <a:path w="407035" h="40639">
                <a:moveTo>
                  <a:pt x="9436" y="0"/>
                </a:moveTo>
                <a:lnTo>
                  <a:pt x="3187" y="3670"/>
                </a:lnTo>
                <a:lnTo>
                  <a:pt x="0" y="15913"/>
                </a:lnTo>
                <a:lnTo>
                  <a:pt x="3683" y="22161"/>
                </a:lnTo>
                <a:lnTo>
                  <a:pt x="9804" y="23761"/>
                </a:lnTo>
                <a:lnTo>
                  <a:pt x="25092" y="26963"/>
                </a:lnTo>
                <a:lnTo>
                  <a:pt x="42097" y="28573"/>
                </a:lnTo>
                <a:lnTo>
                  <a:pt x="72528" y="30226"/>
                </a:lnTo>
                <a:lnTo>
                  <a:pt x="66590" y="23761"/>
                </a:lnTo>
                <a:lnTo>
                  <a:pt x="66619" y="20828"/>
                </a:lnTo>
                <a:lnTo>
                  <a:pt x="67183" y="7810"/>
                </a:lnTo>
                <a:lnTo>
                  <a:pt x="72507" y="2929"/>
                </a:lnTo>
                <a:lnTo>
                  <a:pt x="28128" y="2929"/>
                </a:lnTo>
                <a:lnTo>
                  <a:pt x="15557" y="1587"/>
                </a:lnTo>
                <a:lnTo>
                  <a:pt x="9436" y="0"/>
                </a:lnTo>
                <a:close/>
              </a:path>
              <a:path w="407035" h="40639">
                <a:moveTo>
                  <a:pt x="392252" y="10807"/>
                </a:moveTo>
                <a:lnTo>
                  <a:pt x="385674" y="11036"/>
                </a:lnTo>
                <a:lnTo>
                  <a:pt x="391185" y="12179"/>
                </a:lnTo>
                <a:lnTo>
                  <a:pt x="395481" y="13822"/>
                </a:lnTo>
                <a:lnTo>
                  <a:pt x="392252" y="10807"/>
                </a:lnTo>
                <a:close/>
              </a:path>
              <a:path w="407035" h="40639">
                <a:moveTo>
                  <a:pt x="382870" y="10518"/>
                </a:moveTo>
                <a:lnTo>
                  <a:pt x="383434" y="11114"/>
                </a:lnTo>
                <a:lnTo>
                  <a:pt x="385674" y="11036"/>
                </a:lnTo>
                <a:lnTo>
                  <a:pt x="382870" y="10518"/>
                </a:lnTo>
                <a:close/>
              </a:path>
              <a:path w="407035" h="40639">
                <a:moveTo>
                  <a:pt x="357975" y="8078"/>
                </a:moveTo>
                <a:lnTo>
                  <a:pt x="360725" y="10994"/>
                </a:lnTo>
                <a:lnTo>
                  <a:pt x="363702" y="8178"/>
                </a:lnTo>
                <a:lnTo>
                  <a:pt x="365302" y="8178"/>
                </a:lnTo>
                <a:lnTo>
                  <a:pt x="363982" y="8128"/>
                </a:lnTo>
                <a:lnTo>
                  <a:pt x="357975" y="8078"/>
                </a:lnTo>
                <a:close/>
              </a:path>
              <a:path w="407035" h="40639">
                <a:moveTo>
                  <a:pt x="369430" y="8337"/>
                </a:moveTo>
                <a:lnTo>
                  <a:pt x="371576" y="8420"/>
                </a:lnTo>
                <a:lnTo>
                  <a:pt x="375107" y="9677"/>
                </a:lnTo>
                <a:lnTo>
                  <a:pt x="380034" y="9994"/>
                </a:lnTo>
                <a:lnTo>
                  <a:pt x="382870" y="10518"/>
                </a:lnTo>
                <a:lnTo>
                  <a:pt x="381114" y="8661"/>
                </a:lnTo>
                <a:lnTo>
                  <a:pt x="369430" y="8337"/>
                </a:lnTo>
                <a:close/>
              </a:path>
              <a:path w="407035" h="40639">
                <a:moveTo>
                  <a:pt x="365302" y="8178"/>
                </a:moveTo>
                <a:lnTo>
                  <a:pt x="363702" y="8178"/>
                </a:lnTo>
                <a:lnTo>
                  <a:pt x="369430" y="8337"/>
                </a:lnTo>
                <a:lnTo>
                  <a:pt x="365302" y="8178"/>
                </a:lnTo>
                <a:close/>
              </a:path>
              <a:path w="407035" h="40639">
                <a:moveTo>
                  <a:pt x="348393" y="7559"/>
                </a:moveTo>
                <a:lnTo>
                  <a:pt x="357975" y="8078"/>
                </a:lnTo>
                <a:lnTo>
                  <a:pt x="357746" y="7835"/>
                </a:lnTo>
                <a:lnTo>
                  <a:pt x="348393" y="7559"/>
                </a:lnTo>
                <a:close/>
              </a:path>
              <a:path w="407035" h="40639">
                <a:moveTo>
                  <a:pt x="342406" y="7315"/>
                </a:moveTo>
                <a:lnTo>
                  <a:pt x="340118" y="7315"/>
                </a:lnTo>
                <a:lnTo>
                  <a:pt x="348393" y="7559"/>
                </a:lnTo>
                <a:lnTo>
                  <a:pt x="342406" y="7315"/>
                </a:lnTo>
                <a:close/>
              </a:path>
              <a:path w="407035" h="40639">
                <a:moveTo>
                  <a:pt x="73394" y="2116"/>
                </a:moveTo>
                <a:lnTo>
                  <a:pt x="61377" y="2271"/>
                </a:lnTo>
                <a:lnTo>
                  <a:pt x="43414" y="2868"/>
                </a:lnTo>
                <a:lnTo>
                  <a:pt x="28128" y="2929"/>
                </a:lnTo>
                <a:lnTo>
                  <a:pt x="72507" y="2929"/>
                </a:lnTo>
                <a:lnTo>
                  <a:pt x="73394" y="2116"/>
                </a:lnTo>
                <a:close/>
              </a:path>
              <a:path w="407035" h="40639">
                <a:moveTo>
                  <a:pt x="117582" y="2852"/>
                </a:moveTo>
                <a:lnTo>
                  <a:pt x="114825" y="2887"/>
                </a:lnTo>
                <a:lnTo>
                  <a:pt x="117547" y="2887"/>
                </a:lnTo>
                <a:close/>
              </a:path>
              <a:path w="407035" h="40639">
                <a:moveTo>
                  <a:pt x="128663" y="2723"/>
                </a:moveTo>
                <a:lnTo>
                  <a:pt x="117627" y="2806"/>
                </a:lnTo>
                <a:lnTo>
                  <a:pt x="128663" y="2723"/>
                </a:lnTo>
                <a:close/>
              </a:path>
              <a:path w="407035" h="40639">
                <a:moveTo>
                  <a:pt x="215258" y="1974"/>
                </a:moveTo>
                <a:lnTo>
                  <a:pt x="128663" y="2723"/>
                </a:lnTo>
                <a:lnTo>
                  <a:pt x="214549" y="2679"/>
                </a:lnTo>
                <a:lnTo>
                  <a:pt x="215258" y="1974"/>
                </a:lnTo>
                <a:close/>
              </a:path>
              <a:path w="407035" h="40639">
                <a:moveTo>
                  <a:pt x="227296" y="1892"/>
                </a:moveTo>
                <a:lnTo>
                  <a:pt x="224447" y="1892"/>
                </a:lnTo>
                <a:lnTo>
                  <a:pt x="233500" y="2145"/>
                </a:lnTo>
                <a:lnTo>
                  <a:pt x="233260" y="1905"/>
                </a:lnTo>
                <a:lnTo>
                  <a:pt x="227296" y="1892"/>
                </a:lnTo>
                <a:close/>
              </a:path>
              <a:path w="407035" h="40639">
                <a:moveTo>
                  <a:pt x="73888" y="1663"/>
                </a:moveTo>
                <a:lnTo>
                  <a:pt x="73394" y="2116"/>
                </a:lnTo>
                <a:lnTo>
                  <a:pt x="81851" y="2008"/>
                </a:lnTo>
                <a:lnTo>
                  <a:pt x="73888" y="1663"/>
                </a:lnTo>
                <a:close/>
              </a:path>
              <a:path w="407035" h="40639">
                <a:moveTo>
                  <a:pt x="215366" y="1866"/>
                </a:moveTo>
                <a:lnTo>
                  <a:pt x="227296" y="1892"/>
                </a:lnTo>
                <a:lnTo>
                  <a:pt x="215366" y="1866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820805" y="4782523"/>
            <a:ext cx="418465" cy="0"/>
          </a:xfrm>
          <a:custGeom>
            <a:avLst/>
            <a:gdLst/>
            <a:ahLst/>
            <a:cxnLst/>
            <a:rect l="l" t="t" r="r" b="b"/>
            <a:pathLst>
              <a:path w="418464" h="0">
                <a:moveTo>
                  <a:pt x="0" y="0"/>
                </a:moveTo>
                <a:lnTo>
                  <a:pt x="418122" y="0"/>
                </a:lnTo>
              </a:path>
            </a:pathLst>
          </a:custGeom>
          <a:ln w="30361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770728" y="1871043"/>
            <a:ext cx="175087" cy="9778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935332" y="2081809"/>
            <a:ext cx="311261" cy="8089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543854" y="2441803"/>
            <a:ext cx="1202512" cy="22914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647525" y="2281465"/>
            <a:ext cx="188518" cy="8060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891085" y="2706649"/>
            <a:ext cx="393700" cy="0"/>
          </a:xfrm>
          <a:custGeom>
            <a:avLst/>
            <a:gdLst/>
            <a:ahLst/>
            <a:cxnLst/>
            <a:rect l="l" t="t" r="r" b="b"/>
            <a:pathLst>
              <a:path w="393700" h="0">
                <a:moveTo>
                  <a:pt x="0" y="0"/>
                </a:moveTo>
                <a:lnTo>
                  <a:pt x="393191" y="0"/>
                </a:lnTo>
              </a:path>
            </a:pathLst>
          </a:custGeom>
          <a:ln w="30352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6571792" y="2680791"/>
            <a:ext cx="555596" cy="11079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789813" y="2987052"/>
            <a:ext cx="376409" cy="921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694972" y="3483959"/>
            <a:ext cx="958215" cy="0"/>
          </a:xfrm>
          <a:custGeom>
            <a:avLst/>
            <a:gdLst/>
            <a:ahLst/>
            <a:cxnLst/>
            <a:rect l="l" t="t" r="r" b="b"/>
            <a:pathLst>
              <a:path w="958215" h="0">
                <a:moveTo>
                  <a:pt x="0" y="0"/>
                </a:moveTo>
                <a:lnTo>
                  <a:pt x="957732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974524" y="3725811"/>
            <a:ext cx="283845" cy="30480"/>
          </a:xfrm>
          <a:custGeom>
            <a:avLst/>
            <a:gdLst/>
            <a:ahLst/>
            <a:cxnLst/>
            <a:rect l="l" t="t" r="r" b="b"/>
            <a:pathLst>
              <a:path w="283845" h="30479">
                <a:moveTo>
                  <a:pt x="276631" y="0"/>
                </a:moveTo>
                <a:lnTo>
                  <a:pt x="6794" y="0"/>
                </a:lnTo>
                <a:lnTo>
                  <a:pt x="0" y="6794"/>
                </a:lnTo>
                <a:lnTo>
                  <a:pt x="0" y="23558"/>
                </a:lnTo>
                <a:lnTo>
                  <a:pt x="6794" y="30352"/>
                </a:lnTo>
                <a:lnTo>
                  <a:pt x="276631" y="30352"/>
                </a:lnTo>
                <a:lnTo>
                  <a:pt x="283425" y="23558"/>
                </a:lnTo>
                <a:lnTo>
                  <a:pt x="283425" y="6794"/>
                </a:lnTo>
                <a:lnTo>
                  <a:pt x="276631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706211" y="3801300"/>
            <a:ext cx="664616" cy="8061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5946940" y="4846113"/>
            <a:ext cx="450215" cy="0"/>
          </a:xfrm>
          <a:custGeom>
            <a:avLst/>
            <a:gdLst/>
            <a:ahLst/>
            <a:cxnLst/>
            <a:rect l="l" t="t" r="r" b="b"/>
            <a:pathLst>
              <a:path w="450214" h="0">
                <a:moveTo>
                  <a:pt x="0" y="0"/>
                </a:moveTo>
                <a:lnTo>
                  <a:pt x="449592" y="0"/>
                </a:lnTo>
              </a:path>
            </a:pathLst>
          </a:custGeom>
          <a:ln w="30361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80814" y="1287063"/>
            <a:ext cx="679450" cy="119380"/>
          </a:xfrm>
          <a:custGeom>
            <a:avLst/>
            <a:gdLst/>
            <a:ahLst/>
            <a:cxnLst/>
            <a:rect l="l" t="t" r="r" b="b"/>
            <a:pathLst>
              <a:path w="679450" h="119380">
                <a:moveTo>
                  <a:pt x="0" y="119055"/>
                </a:moveTo>
                <a:lnTo>
                  <a:pt x="678875" y="119055"/>
                </a:lnTo>
                <a:lnTo>
                  <a:pt x="678875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700547" y="1287063"/>
            <a:ext cx="958850" cy="119380"/>
          </a:xfrm>
          <a:custGeom>
            <a:avLst/>
            <a:gdLst/>
            <a:ahLst/>
            <a:cxnLst/>
            <a:rect l="l" t="t" r="r" b="b"/>
            <a:pathLst>
              <a:path w="958850" h="119380">
                <a:moveTo>
                  <a:pt x="0" y="119055"/>
                </a:moveTo>
                <a:lnTo>
                  <a:pt x="958237" y="119055"/>
                </a:lnTo>
                <a:lnTo>
                  <a:pt x="958237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57187" y="1271859"/>
            <a:ext cx="571436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Q1: </a:t>
            </a:r>
            <a:r>
              <a:rPr dirty="0" sz="750" spc="20" b="1">
                <a:latin typeface="Arial"/>
                <a:cs typeface="Arial"/>
              </a:rPr>
              <a:t>52 </a:t>
            </a:r>
            <a:r>
              <a:rPr dirty="0" sz="750" spc="15" b="1">
                <a:latin typeface="Arial"/>
                <a:cs typeface="Arial"/>
              </a:rPr>
              <a:t>years </a:t>
            </a:r>
            <a:r>
              <a:rPr dirty="0" sz="750" spc="10" b="1">
                <a:latin typeface="Arial"/>
                <a:cs typeface="Arial"/>
              </a:rPr>
              <a:t>old </a:t>
            </a:r>
            <a:r>
              <a:rPr dirty="0" sz="750" spc="20" b="1">
                <a:latin typeface="Arial"/>
                <a:cs typeface="Arial"/>
              </a:rPr>
              <a:t>female. </a:t>
            </a:r>
            <a:r>
              <a:rPr dirty="0" sz="750" spc="15" b="1">
                <a:latin typeface="Arial"/>
                <a:cs typeface="Arial"/>
              </a:rPr>
              <a:t>Three years </a:t>
            </a:r>
            <a:r>
              <a:rPr dirty="0" sz="750" spc="25" b="1">
                <a:latin typeface="Arial"/>
                <a:cs typeface="Arial"/>
              </a:rPr>
              <a:t>ago </a:t>
            </a:r>
            <a:r>
              <a:rPr dirty="0" sz="750" spc="15" b="1">
                <a:latin typeface="Arial"/>
                <a:cs typeface="Arial"/>
              </a:rPr>
              <a:t>she has diagnosed </a:t>
            </a:r>
            <a:r>
              <a:rPr dirty="0" sz="750" spc="20" b="1">
                <a:latin typeface="Arial"/>
                <a:cs typeface="Arial"/>
              </a:rPr>
              <a:t>with </a:t>
            </a:r>
            <a:r>
              <a:rPr dirty="0" sz="750" spc="15" b="1">
                <a:latin typeface="Arial"/>
                <a:cs typeface="Arial"/>
              </a:rPr>
              <a:t>uterine </a:t>
            </a:r>
            <a:r>
              <a:rPr dirty="0" sz="750" spc="10" b="1">
                <a:latin typeface="Arial"/>
                <a:cs typeface="Arial"/>
              </a:rPr>
              <a:t>cancer. </a:t>
            </a:r>
            <a:r>
              <a:rPr dirty="0" sz="750" spc="15" b="1">
                <a:latin typeface="Arial"/>
                <a:cs typeface="Arial"/>
              </a:rPr>
              <a:t>She </a:t>
            </a:r>
            <a:r>
              <a:rPr dirty="0" sz="750" spc="20" b="1">
                <a:latin typeface="Arial"/>
                <a:cs typeface="Arial"/>
              </a:rPr>
              <a:t>had </a:t>
            </a:r>
            <a:r>
              <a:rPr dirty="0" sz="750" spc="30" b="1">
                <a:latin typeface="Arial"/>
                <a:cs typeface="Arial"/>
              </a:rPr>
              <a:t>a </a:t>
            </a:r>
            <a:r>
              <a:rPr dirty="0" sz="750" spc="5" b="1">
                <a:latin typeface="Arial"/>
                <a:cs typeface="Arial"/>
              </a:rPr>
              <a:t>surgery </a:t>
            </a:r>
            <a:r>
              <a:rPr dirty="0" sz="750" spc="20" b="1">
                <a:latin typeface="Arial"/>
                <a:cs typeface="Arial"/>
              </a:rPr>
              <a:t>to remove the</a:t>
            </a:r>
            <a:r>
              <a:rPr dirty="0" sz="750" spc="15" b="1">
                <a:latin typeface="Arial"/>
                <a:cs typeface="Arial"/>
              </a:rPr>
              <a:t> entire</a:t>
            </a:r>
            <a:endParaRPr sz="7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9887" y="1393811"/>
            <a:ext cx="5038090" cy="145415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71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dirty="0" sz="750" spc="15" b="1">
                <a:latin typeface="Arial"/>
                <a:cs typeface="Arial"/>
              </a:rPr>
              <a:t>uterus. </a:t>
            </a:r>
            <a:r>
              <a:rPr dirty="0" sz="750" spc="40" b="1">
                <a:latin typeface="Arial"/>
                <a:cs typeface="Arial"/>
              </a:rPr>
              <a:t>Now </a:t>
            </a:r>
            <a:r>
              <a:rPr dirty="0" sz="750" spc="15" b="1">
                <a:latin typeface="Arial"/>
                <a:cs typeface="Arial"/>
              </a:rPr>
              <a:t>she develop primary </a:t>
            </a:r>
            <a:r>
              <a:rPr dirty="0" sz="750" spc="10" b="1">
                <a:latin typeface="Arial"/>
                <a:cs typeface="Arial"/>
              </a:rPr>
              <a:t>osteoporosis.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15" b="1">
                <a:latin typeface="Arial"/>
                <a:cs typeface="Arial"/>
              </a:rPr>
              <a:t>drug </a:t>
            </a:r>
            <a:r>
              <a:rPr dirty="0" sz="750" spc="25" b="1">
                <a:latin typeface="Arial"/>
                <a:cs typeface="Arial"/>
              </a:rPr>
              <a:t>can be </a:t>
            </a:r>
            <a:r>
              <a:rPr dirty="0" sz="750" spc="15" b="1">
                <a:latin typeface="Arial"/>
                <a:cs typeface="Arial"/>
              </a:rPr>
              <a:t>used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15" b="1">
                <a:latin typeface="Arial"/>
                <a:cs typeface="Arial"/>
              </a:rPr>
              <a:t>her </a:t>
            </a:r>
            <a:r>
              <a:rPr dirty="0" sz="750" spc="25" b="1">
                <a:latin typeface="Arial"/>
                <a:cs typeface="Arial"/>
              </a:rPr>
              <a:t>case</a:t>
            </a:r>
            <a:r>
              <a:rPr dirty="0" sz="75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9887" y="1513999"/>
            <a:ext cx="2658110" cy="132080"/>
          </a:xfrm>
          <a:prstGeom prst="rect">
            <a:avLst/>
          </a:prstGeom>
          <a:solidFill>
            <a:srgbClr val="19B092">
              <a:alpha val="26998"/>
            </a:srgbClr>
          </a:solidFill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953769" algn="l"/>
                <a:tab pos="2014220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Estrogen.	</a:t>
            </a: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Progesterone.	</a:t>
            </a:r>
            <a:r>
              <a:rPr dirty="0" sz="700">
                <a:latin typeface="Arial"/>
                <a:cs typeface="Arial"/>
              </a:rPr>
              <a:t>C. </a:t>
            </a:r>
            <a:r>
              <a:rPr dirty="0" sz="700" spc="10">
                <a:latin typeface="Arial"/>
                <a:cs typeface="Arial"/>
              </a:rPr>
              <a:t>Both of</a:t>
            </a:r>
            <a:r>
              <a:rPr dirty="0" sz="700" spc="-9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them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11878" y="1758830"/>
            <a:ext cx="375920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15" b="1">
                <a:latin typeface="Arial"/>
                <a:cs typeface="Arial"/>
              </a:rPr>
              <a:t>avoided</a:t>
            </a:r>
            <a:endParaRPr sz="7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02388" y="1743631"/>
            <a:ext cx="26797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20" b="1">
                <a:latin typeface="Arial"/>
                <a:cs typeface="Arial"/>
              </a:rPr>
              <a:t>to</a:t>
            </a:r>
            <a:r>
              <a:rPr dirty="0" sz="750" spc="-50" b="1">
                <a:latin typeface="Arial"/>
                <a:cs typeface="Arial"/>
              </a:rPr>
              <a:t> </a:t>
            </a:r>
            <a:r>
              <a:rPr dirty="0" sz="750" spc="25" b="1">
                <a:latin typeface="Arial"/>
                <a:cs typeface="Arial"/>
              </a:rPr>
              <a:t>be</a:t>
            </a:r>
            <a:endParaRPr sz="7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85156" y="1758830"/>
            <a:ext cx="279400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25" b="1">
                <a:latin typeface="Arial"/>
                <a:cs typeface="Arial"/>
              </a:rPr>
              <a:t>taken</a:t>
            </a:r>
            <a:endParaRPr sz="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66604" y="1743631"/>
            <a:ext cx="29019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15" b="1">
                <a:latin typeface="Arial"/>
                <a:cs typeface="Arial"/>
              </a:rPr>
              <a:t>along</a:t>
            </a:r>
            <a:endParaRPr sz="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71452" y="1758830"/>
            <a:ext cx="428625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20" b="1">
                <a:latin typeface="Arial"/>
                <a:cs typeface="Arial"/>
              </a:rPr>
              <a:t>with</a:t>
            </a:r>
            <a:r>
              <a:rPr dirty="0" sz="750" spc="-75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milk</a:t>
            </a:r>
            <a:endParaRPr sz="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15096" y="1743631"/>
            <a:ext cx="52705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15" b="1">
                <a:latin typeface="Arial"/>
                <a:cs typeface="Arial"/>
              </a:rPr>
              <a:t>containing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57187" y="1743631"/>
            <a:ext cx="3140075" cy="38735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75"/>
              </a:spcBef>
            </a:pPr>
            <a:r>
              <a:rPr dirty="0" sz="750" spc="5" b="1">
                <a:latin typeface="Arial"/>
                <a:cs typeface="Arial"/>
              </a:rPr>
              <a:t>Q2: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20" b="1">
                <a:latin typeface="Arial"/>
                <a:cs typeface="Arial"/>
              </a:rPr>
              <a:t>anti-osteoporotic </a:t>
            </a:r>
            <a:r>
              <a:rPr dirty="0" sz="750" spc="15" b="1">
                <a:latin typeface="Arial"/>
                <a:cs typeface="Arial"/>
              </a:rPr>
              <a:t>Drugs </a:t>
            </a:r>
            <a:r>
              <a:rPr dirty="0" sz="750" spc="10" b="1">
                <a:latin typeface="Arial"/>
                <a:cs typeface="Arial"/>
              </a:rPr>
              <a:t>should</a:t>
            </a:r>
            <a:r>
              <a:rPr dirty="0" sz="750" spc="-15" b="1">
                <a:latin typeface="Arial"/>
                <a:cs typeface="Arial"/>
              </a:rPr>
              <a:t> </a:t>
            </a:r>
            <a:r>
              <a:rPr dirty="0" sz="750" spc="25" b="1">
                <a:latin typeface="Arial"/>
                <a:cs typeface="Arial"/>
              </a:rPr>
              <a:t>be  </a:t>
            </a:r>
            <a:r>
              <a:rPr dirty="0" sz="750" spc="10" b="1">
                <a:latin typeface="Arial"/>
                <a:cs typeface="Arial"/>
              </a:rPr>
              <a:t>products?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292225" algn="l"/>
                <a:tab pos="2183765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-10">
                <a:latin typeface="Arial"/>
                <a:cs typeface="Arial"/>
              </a:rPr>
              <a:t>RANKL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inhibitors.	B.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Strontium.	</a:t>
            </a: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 spc="-15">
                <a:latin typeface="Arial"/>
                <a:cs typeface="Arial"/>
              </a:rPr>
              <a:t>SERM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36248" y="2246649"/>
            <a:ext cx="563880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15" b="1">
                <a:latin typeface="Arial"/>
                <a:cs typeface="Arial"/>
              </a:rPr>
              <a:t>esophagitis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30021" y="2231440"/>
            <a:ext cx="110426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20" b="1">
                <a:latin typeface="Arial"/>
                <a:cs typeface="Arial"/>
              </a:rPr>
              <a:t>to treat </a:t>
            </a:r>
            <a:r>
              <a:rPr dirty="0" sz="750" spc="15" b="1">
                <a:latin typeface="Arial"/>
                <a:cs typeface="Arial"/>
              </a:rPr>
              <a:t>osteoporosis</a:t>
            </a:r>
            <a:r>
              <a:rPr dirty="0" sz="750" spc="-6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57187" y="2231440"/>
            <a:ext cx="4064000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Q3: </a:t>
            </a:r>
            <a:r>
              <a:rPr dirty="0" sz="750" spc="15" b="1">
                <a:latin typeface="Arial"/>
                <a:cs typeface="Arial"/>
              </a:rPr>
              <a:t>Which route of administration of bisphosphonate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5" b="1">
                <a:latin typeface="Arial"/>
                <a:cs typeface="Arial"/>
              </a:rPr>
              <a:t>recommended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20" b="1">
                <a:latin typeface="Arial"/>
                <a:cs typeface="Arial"/>
              </a:rPr>
              <a:t>patient</a:t>
            </a:r>
            <a:r>
              <a:rPr dirty="0" sz="750" spc="30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with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1278890" algn="l"/>
                <a:tab pos="2440305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-15">
                <a:latin typeface="Arial"/>
                <a:cs typeface="Arial"/>
              </a:rPr>
              <a:t>Orally.	</a:t>
            </a: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 spc="1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Inhalation.	</a:t>
            </a: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-5">
                <a:latin typeface="Arial"/>
                <a:cs typeface="Arial"/>
              </a:rPr>
              <a:t> Intravenously.</a:t>
            </a:r>
            <a:endParaRPr sz="7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69887" y="3170973"/>
            <a:ext cx="556260" cy="103505"/>
          </a:xfrm>
          <a:custGeom>
            <a:avLst/>
            <a:gdLst/>
            <a:ahLst/>
            <a:cxnLst/>
            <a:rect l="l" t="t" r="r" b="b"/>
            <a:pathLst>
              <a:path w="556260" h="103504">
                <a:moveTo>
                  <a:pt x="0" y="103430"/>
                </a:moveTo>
                <a:lnTo>
                  <a:pt x="555858" y="103430"/>
                </a:lnTo>
                <a:lnTo>
                  <a:pt x="555858" y="0"/>
                </a:lnTo>
                <a:lnTo>
                  <a:pt x="0" y="0"/>
                </a:lnTo>
                <a:lnTo>
                  <a:pt x="0" y="103430"/>
                </a:lnTo>
                <a:close/>
              </a:path>
            </a:pathLst>
          </a:custGeom>
          <a:solidFill>
            <a:srgbClr val="19B092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957187" y="2581260"/>
            <a:ext cx="5692140" cy="70485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75"/>
              </a:spcBef>
            </a:pPr>
            <a:r>
              <a:rPr dirty="0" sz="750" spc="5" b="1">
                <a:latin typeface="Arial"/>
                <a:cs typeface="Arial"/>
              </a:rPr>
              <a:t>Q4: </a:t>
            </a:r>
            <a:r>
              <a:rPr dirty="0" sz="750" spc="-5" b="1">
                <a:latin typeface="Arial"/>
                <a:cs typeface="Arial"/>
              </a:rPr>
              <a:t>A </a:t>
            </a:r>
            <a:r>
              <a:rPr dirty="0" sz="750" spc="20" b="1">
                <a:latin typeface="Arial"/>
                <a:cs typeface="Arial"/>
              </a:rPr>
              <a:t>70-year-old </a:t>
            </a:r>
            <a:r>
              <a:rPr dirty="0" sz="750" spc="25" b="1">
                <a:latin typeface="Arial"/>
                <a:cs typeface="Arial"/>
              </a:rPr>
              <a:t>female who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15" b="1">
                <a:latin typeface="Arial"/>
                <a:cs typeface="Arial"/>
              </a:rPr>
              <a:t>being </a:t>
            </a:r>
            <a:r>
              <a:rPr dirty="0" sz="750" spc="20" b="1">
                <a:latin typeface="Arial"/>
                <a:cs typeface="Arial"/>
              </a:rPr>
              <a:t>started </a:t>
            </a:r>
            <a:r>
              <a:rPr dirty="0" sz="750" spc="15" b="1">
                <a:latin typeface="Arial"/>
                <a:cs typeface="Arial"/>
              </a:rPr>
              <a:t>on ibandronate </a:t>
            </a:r>
            <a:r>
              <a:rPr dirty="0" sz="750" spc="20" b="1">
                <a:latin typeface="Arial"/>
                <a:cs typeface="Arial"/>
              </a:rPr>
              <a:t>once </a:t>
            </a:r>
            <a:r>
              <a:rPr dirty="0" sz="750" spc="10" b="1">
                <a:latin typeface="Arial"/>
                <a:cs typeface="Arial"/>
              </a:rPr>
              <a:t>monthly </a:t>
            </a:r>
            <a:r>
              <a:rPr dirty="0" sz="750" spc="15" b="1">
                <a:latin typeface="Arial"/>
                <a:cs typeface="Arial"/>
              </a:rPr>
              <a:t>for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25" b="1">
                <a:latin typeface="Arial"/>
                <a:cs typeface="Arial"/>
              </a:rPr>
              <a:t>treatment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10" b="1">
                <a:latin typeface="Arial"/>
                <a:cs typeface="Arial"/>
              </a:rPr>
              <a:t>osteoporosis. </a:t>
            </a:r>
            <a:r>
              <a:rPr dirty="0" sz="750" spc="15" b="1">
                <a:latin typeface="Arial"/>
                <a:cs typeface="Arial"/>
              </a:rPr>
              <a:t>Which of 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0" b="1">
                <a:latin typeface="Arial"/>
                <a:cs typeface="Arial"/>
              </a:rPr>
              <a:t>important to </a:t>
            </a:r>
            <a:r>
              <a:rPr dirty="0" sz="750" spc="25" b="1">
                <a:latin typeface="Arial"/>
                <a:cs typeface="Arial"/>
              </a:rPr>
              <a:t>communicate </a:t>
            </a: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5" b="1">
                <a:latin typeface="Arial"/>
                <a:cs typeface="Arial"/>
              </a:rPr>
              <a:t>this</a:t>
            </a:r>
            <a:r>
              <a:rPr dirty="0" sz="750" spc="-30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patient?</a:t>
            </a:r>
            <a:endParaRPr sz="750">
              <a:latin typeface="Arial"/>
              <a:cs typeface="Arial"/>
            </a:endParaRPr>
          </a:p>
          <a:p>
            <a:pPr marL="119380" indent="-106680">
              <a:lnSpc>
                <a:spcPts val="835"/>
              </a:lnSpc>
              <a:spcBef>
                <a:spcPts val="10"/>
              </a:spcBef>
              <a:buAutoNum type="alphaUcPeriod"/>
              <a:tabLst>
                <a:tab pos="120014" algn="l"/>
              </a:tabLst>
            </a:pPr>
            <a:r>
              <a:rPr dirty="0" sz="700" spc="-30">
                <a:latin typeface="Arial"/>
                <a:cs typeface="Arial"/>
              </a:rPr>
              <a:t>Take </a:t>
            </a:r>
            <a:r>
              <a:rPr dirty="0" sz="700" spc="5">
                <a:latin typeface="Arial"/>
                <a:cs typeface="Arial"/>
              </a:rPr>
              <a:t>this medication </a:t>
            </a:r>
            <a:r>
              <a:rPr dirty="0" sz="700" spc="10">
                <a:latin typeface="Arial"/>
                <a:cs typeface="Arial"/>
              </a:rPr>
              <a:t>with </a:t>
            </a:r>
            <a:r>
              <a:rPr dirty="0" sz="700" spc="-5">
                <a:latin typeface="Arial"/>
                <a:cs typeface="Arial"/>
              </a:rPr>
              <a:t>orange </a:t>
            </a:r>
            <a:r>
              <a:rPr dirty="0" sz="700">
                <a:latin typeface="Arial"/>
                <a:cs typeface="Arial"/>
              </a:rPr>
              <a:t>juice </a:t>
            </a:r>
            <a:r>
              <a:rPr dirty="0" sz="700" spc="15">
                <a:latin typeface="Arial"/>
                <a:cs typeface="Arial"/>
              </a:rPr>
              <a:t>to </a:t>
            </a:r>
            <a:r>
              <a:rPr dirty="0" sz="700" spc="-5">
                <a:latin typeface="Arial"/>
                <a:cs typeface="Arial"/>
              </a:rPr>
              <a:t>increase</a:t>
            </a:r>
            <a:r>
              <a:rPr dirty="0" sz="700" spc="-4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absorption.</a:t>
            </a:r>
            <a:endParaRPr sz="700">
              <a:latin typeface="Arial"/>
              <a:cs typeface="Arial"/>
            </a:endParaRPr>
          </a:p>
          <a:p>
            <a:pPr marL="122555" indent="-109855">
              <a:lnSpc>
                <a:spcPts val="835"/>
              </a:lnSpc>
              <a:buAutoNum type="alphaUcPeriod"/>
              <a:tabLst>
                <a:tab pos="123189" algn="l"/>
              </a:tabLst>
            </a:pPr>
            <a:r>
              <a:rPr dirty="0" sz="700">
                <a:latin typeface="Arial"/>
                <a:cs typeface="Arial"/>
              </a:rPr>
              <a:t>Avoid </a:t>
            </a:r>
            <a:r>
              <a:rPr dirty="0" sz="700" spc="15">
                <a:latin typeface="Arial"/>
                <a:cs typeface="Arial"/>
              </a:rPr>
              <a:t>to </a:t>
            </a:r>
            <a:r>
              <a:rPr dirty="0" sz="700">
                <a:latin typeface="Arial"/>
                <a:cs typeface="Arial"/>
              </a:rPr>
              <a:t>take </a:t>
            </a:r>
            <a:r>
              <a:rPr dirty="0" sz="700" spc="5">
                <a:latin typeface="Arial"/>
                <a:cs typeface="Arial"/>
              </a:rPr>
              <a:t>this medication </a:t>
            </a:r>
            <a:r>
              <a:rPr dirty="0" sz="700">
                <a:latin typeface="Arial"/>
                <a:cs typeface="Arial"/>
              </a:rPr>
              <a:t>along </a:t>
            </a:r>
            <a:r>
              <a:rPr dirty="0" sz="700" spc="10">
                <a:latin typeface="Arial"/>
                <a:cs typeface="Arial"/>
              </a:rPr>
              <a:t>with </a:t>
            </a:r>
            <a:r>
              <a:rPr dirty="0" sz="700" spc="5">
                <a:latin typeface="Arial"/>
                <a:cs typeface="Arial"/>
              </a:rPr>
              <a:t>milk or other calcium containing</a:t>
            </a:r>
            <a:r>
              <a:rPr dirty="0" sz="700" spc="-12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substance.</a:t>
            </a:r>
            <a:endParaRPr sz="700">
              <a:latin typeface="Arial"/>
              <a:cs typeface="Arial"/>
            </a:endParaRPr>
          </a:p>
          <a:p>
            <a:pPr marL="125730" indent="-113030">
              <a:lnSpc>
                <a:spcPts val="835"/>
              </a:lnSpc>
              <a:buAutoNum type="alphaUcPeriod"/>
              <a:tabLst>
                <a:tab pos="126364" algn="l"/>
              </a:tabLst>
            </a:pPr>
            <a:r>
              <a:rPr dirty="0" sz="700" spc="-10">
                <a:latin typeface="Arial"/>
                <a:cs typeface="Arial"/>
              </a:rPr>
              <a:t>Remain </a:t>
            </a:r>
            <a:r>
              <a:rPr dirty="0" sz="700" spc="5">
                <a:latin typeface="Arial"/>
                <a:cs typeface="Arial"/>
              </a:rPr>
              <a:t>upright for at </a:t>
            </a:r>
            <a:r>
              <a:rPr dirty="0" sz="700" spc="-5">
                <a:latin typeface="Arial"/>
                <a:cs typeface="Arial"/>
              </a:rPr>
              <a:t>least 60 </a:t>
            </a:r>
            <a:r>
              <a:rPr dirty="0" sz="700">
                <a:latin typeface="Arial"/>
                <a:cs typeface="Arial"/>
              </a:rPr>
              <a:t>minutes after </a:t>
            </a:r>
            <a:r>
              <a:rPr dirty="0" sz="700" spc="5">
                <a:latin typeface="Arial"/>
                <a:cs typeface="Arial"/>
              </a:rPr>
              <a:t>taking this</a:t>
            </a:r>
            <a:r>
              <a:rPr dirty="0" sz="700" spc="-4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medication.</a:t>
            </a:r>
            <a:endParaRPr sz="700">
              <a:latin typeface="Arial"/>
              <a:cs typeface="Arial"/>
            </a:endParaRPr>
          </a:p>
          <a:p>
            <a:pPr marL="124460" indent="-111760">
              <a:lnSpc>
                <a:spcPct val="100000"/>
              </a:lnSpc>
              <a:spcBef>
                <a:spcPts val="95"/>
              </a:spcBef>
              <a:buAutoNum type="alphaUcPeriod"/>
              <a:tabLst>
                <a:tab pos="125095" algn="l"/>
              </a:tabLst>
            </a:pPr>
            <a:r>
              <a:rPr dirty="0" sz="700" spc="10">
                <a:latin typeface="Arial"/>
                <a:cs typeface="Arial"/>
              </a:rPr>
              <a:t>Both B </a:t>
            </a:r>
            <a:r>
              <a:rPr dirty="0" sz="700" spc="-30">
                <a:latin typeface="Arial"/>
                <a:cs typeface="Arial"/>
              </a:rPr>
              <a:t>&amp; </a:t>
            </a:r>
            <a:r>
              <a:rPr dirty="0" sz="700" spc="-5">
                <a:latin typeface="Arial"/>
                <a:cs typeface="Arial"/>
              </a:rPr>
              <a:t>C</a:t>
            </a:r>
            <a:r>
              <a:rPr dirty="0" sz="700" spc="-1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.</a:t>
            </a:r>
            <a:endParaRPr sz="7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57187" y="3386816"/>
            <a:ext cx="200787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Q5: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drugs</a:t>
            </a:r>
            <a:r>
              <a:rPr dirty="0" sz="750" spc="-20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may</a:t>
            </a:r>
            <a:endParaRPr sz="7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80054" y="3402019"/>
            <a:ext cx="1604010" cy="122555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15" b="1">
                <a:latin typeface="Arial"/>
                <a:cs typeface="Arial"/>
              </a:rPr>
              <a:t>induce osteonecrosis of </a:t>
            </a:r>
            <a:r>
              <a:rPr dirty="0" sz="750" spc="30" b="1">
                <a:latin typeface="Arial"/>
                <a:cs typeface="Arial"/>
              </a:rPr>
              <a:t>jaw</a:t>
            </a:r>
            <a:r>
              <a:rPr dirty="0" sz="750" spc="-50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bone</a:t>
            </a:r>
            <a:endParaRPr sz="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98572" y="3386816"/>
            <a:ext cx="97409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10" b="1">
                <a:latin typeface="Arial"/>
                <a:cs typeface="Arial"/>
              </a:rPr>
              <a:t>clinical </a:t>
            </a:r>
            <a:r>
              <a:rPr dirty="0" sz="750" spc="20" b="1">
                <a:latin typeface="Arial"/>
                <a:cs typeface="Arial"/>
              </a:rPr>
              <a:t>practice</a:t>
            </a:r>
            <a:r>
              <a:rPr dirty="0" sz="750" spc="-25" b="1">
                <a:latin typeface="Arial"/>
                <a:cs typeface="Arial"/>
              </a:rPr>
              <a:t> ?</a:t>
            </a:r>
            <a:endParaRPr sz="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57187" y="3507004"/>
            <a:ext cx="3272154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49375" algn="l"/>
                <a:tab pos="2644140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Raloxifene.	</a:t>
            </a: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strontium </a:t>
            </a:r>
            <a:r>
              <a:rPr dirty="0" sz="700" spc="-5">
                <a:latin typeface="Arial"/>
                <a:cs typeface="Arial"/>
              </a:rPr>
              <a:t>ranelate.	</a:t>
            </a: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-4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Risedronate.</a:t>
            </a:r>
            <a:endParaRPr sz="7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57187" y="3736637"/>
            <a:ext cx="223710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Q6: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0" b="1">
                <a:latin typeface="Arial"/>
                <a:cs typeface="Arial"/>
              </a:rPr>
              <a:t>the</a:t>
            </a:r>
            <a:r>
              <a:rPr dirty="0" sz="750" spc="-5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strongest</a:t>
            </a:r>
            <a:endParaRPr sz="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57187" y="3869687"/>
            <a:ext cx="223710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36675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Risedronate.	</a:t>
            </a:r>
            <a:r>
              <a:rPr dirty="0" sz="700" spc="5">
                <a:latin typeface="Arial"/>
                <a:cs typeface="Arial"/>
              </a:rPr>
              <a:t>B. strontium</a:t>
            </a:r>
            <a:r>
              <a:rPr dirty="0" sz="700" spc="-4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ranelate.</a:t>
            </a:r>
            <a:endParaRPr sz="7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206060" y="3721792"/>
            <a:ext cx="1584960" cy="28003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750" spc="10" b="1">
                <a:latin typeface="Arial"/>
                <a:cs typeface="Arial"/>
              </a:rPr>
              <a:t>drugs </a:t>
            </a:r>
            <a:r>
              <a:rPr dirty="0" sz="750" spc="20" b="1">
                <a:latin typeface="Arial"/>
                <a:cs typeface="Arial"/>
              </a:rPr>
              <a:t>to treat the </a:t>
            </a:r>
            <a:r>
              <a:rPr dirty="0" sz="750" spc="15" b="1">
                <a:latin typeface="Arial"/>
                <a:cs typeface="Arial"/>
              </a:rPr>
              <a:t>osteoporosis</a:t>
            </a:r>
            <a:r>
              <a:rPr dirty="0" sz="750" spc="-5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357505">
              <a:lnSpc>
                <a:spcPct val="100000"/>
              </a:lnSpc>
              <a:spcBef>
                <a:spcPts val="110"/>
              </a:spcBef>
            </a:pP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-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Denosumab.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57187" y="4102493"/>
            <a:ext cx="176593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Q7: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-5" b="1">
                <a:latin typeface="Arial"/>
                <a:cs typeface="Arial"/>
              </a:rPr>
              <a:t>is</a:t>
            </a:r>
            <a:r>
              <a:rPr dirty="0" sz="750" spc="-35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the</a:t>
            </a:r>
            <a:endParaRPr sz="7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37739" y="4117690"/>
            <a:ext cx="1273810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25" b="1">
                <a:latin typeface="Arial"/>
                <a:cs typeface="Arial"/>
              </a:rPr>
              <a:t>major </a:t>
            </a:r>
            <a:r>
              <a:rPr dirty="0" sz="750" spc="10" b="1">
                <a:latin typeface="Arial"/>
                <a:cs typeface="Arial"/>
              </a:rPr>
              <a:t>class</a:t>
            </a:r>
            <a:r>
              <a:rPr dirty="0" sz="750" spc="-65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predominantly</a:t>
            </a:r>
            <a:endParaRPr sz="7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41547" y="4102493"/>
            <a:ext cx="1790064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15" b="1">
                <a:latin typeface="Arial"/>
                <a:cs typeface="Arial"/>
              </a:rPr>
              <a:t>used </a:t>
            </a:r>
            <a:r>
              <a:rPr dirty="0" sz="750" spc="20" b="1">
                <a:latin typeface="Arial"/>
                <a:cs typeface="Arial"/>
              </a:rPr>
              <a:t>to treat </a:t>
            </a:r>
            <a:r>
              <a:rPr dirty="0" sz="750" spc="15" b="1">
                <a:latin typeface="Arial"/>
                <a:cs typeface="Arial"/>
              </a:rPr>
              <a:t>osteoporosis </a:t>
            </a:r>
            <a:r>
              <a:rPr dirty="0" sz="750" spc="5" b="1">
                <a:latin typeface="Arial"/>
                <a:cs typeface="Arial"/>
              </a:rPr>
              <a:t>clinically</a:t>
            </a:r>
            <a:r>
              <a:rPr dirty="0" sz="750" spc="-50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69887" y="4235543"/>
            <a:ext cx="2119630" cy="132080"/>
          </a:xfrm>
          <a:prstGeom prst="rect">
            <a:avLst/>
          </a:prstGeom>
          <a:solidFill>
            <a:srgbClr val="19B092">
              <a:alpha val="26998"/>
            </a:srgbClr>
          </a:solidFill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292225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-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Bisphosphonates.	B. </a:t>
            </a:r>
            <a:r>
              <a:rPr dirty="0" sz="700" spc="-10">
                <a:latin typeface="Arial"/>
                <a:cs typeface="Arial"/>
              </a:rPr>
              <a:t>RANKL</a:t>
            </a:r>
            <a:r>
              <a:rPr dirty="0" sz="700" spc="-75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inhibitors.</a:t>
            </a:r>
            <a:endParaRPr sz="7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434183" y="4235543"/>
            <a:ext cx="934719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>
                <a:latin typeface="Arial"/>
                <a:cs typeface="Arial"/>
              </a:rPr>
              <a:t>C. </a:t>
            </a:r>
            <a:r>
              <a:rPr dirty="0" sz="700" spc="-5">
                <a:latin typeface="Arial"/>
                <a:cs typeface="Arial"/>
              </a:rPr>
              <a:t>Estrogen</a:t>
            </a:r>
            <a:r>
              <a:rPr dirty="0" sz="700" spc="-5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Analogues</a:t>
            </a:r>
            <a:endParaRPr sz="7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57187" y="4468350"/>
            <a:ext cx="2094864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Q8: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drugs </a:t>
            </a:r>
            <a:r>
              <a:rPr dirty="0" sz="750" spc="-5" b="1">
                <a:latin typeface="Arial"/>
                <a:cs typeface="Arial"/>
              </a:rPr>
              <a:t>is</a:t>
            </a:r>
            <a:r>
              <a:rPr dirty="0" sz="750" spc="-15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the</a:t>
            </a:r>
            <a:endParaRPr sz="7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067037" y="4483551"/>
            <a:ext cx="2971165" cy="122555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20" b="1">
                <a:latin typeface="Arial"/>
                <a:cs typeface="Arial"/>
              </a:rPr>
              <a:t>best choice to treat </a:t>
            </a:r>
            <a:r>
              <a:rPr dirty="0" sz="750" spc="15" b="1">
                <a:latin typeface="Arial"/>
                <a:cs typeface="Arial"/>
              </a:rPr>
              <a:t>osteoporosis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30" b="1">
                <a:latin typeface="Arial"/>
                <a:cs typeface="Arial"/>
              </a:rPr>
              <a:t>women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10" b="1">
                <a:latin typeface="Arial"/>
                <a:cs typeface="Arial"/>
              </a:rPr>
              <a:t>clinical</a:t>
            </a:r>
            <a:r>
              <a:rPr dirty="0" sz="750" spc="-20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practice</a:t>
            </a:r>
            <a:endParaRPr sz="7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040523" y="4468350"/>
            <a:ext cx="8128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57187" y="4588537"/>
            <a:ext cx="297561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06500" algn="l"/>
                <a:tab pos="2408555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Estrogen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analogue.	</a:t>
            </a: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 spc="1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Progesterone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analogue.	</a:t>
            </a: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-5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Raloxifene.</a:t>
            </a:r>
            <a:endParaRPr sz="7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57187" y="4818170"/>
            <a:ext cx="395732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Q9: </a:t>
            </a:r>
            <a:r>
              <a:rPr dirty="0" sz="750" spc="20" b="1">
                <a:latin typeface="Arial"/>
                <a:cs typeface="Arial"/>
              </a:rPr>
              <a:t>49 </a:t>
            </a:r>
            <a:r>
              <a:rPr dirty="0" sz="750" spc="15" b="1">
                <a:latin typeface="Arial"/>
                <a:cs typeface="Arial"/>
              </a:rPr>
              <a:t>years </a:t>
            </a:r>
            <a:r>
              <a:rPr dirty="0" sz="750" spc="10" b="1">
                <a:latin typeface="Arial"/>
                <a:cs typeface="Arial"/>
              </a:rPr>
              <a:t>old </a:t>
            </a:r>
            <a:r>
              <a:rPr dirty="0" sz="750" spc="25" b="1">
                <a:latin typeface="Arial"/>
                <a:cs typeface="Arial"/>
              </a:rPr>
              <a:t>female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15" b="1">
                <a:latin typeface="Arial"/>
                <a:cs typeface="Arial"/>
              </a:rPr>
              <a:t>diagnosed </a:t>
            </a:r>
            <a:r>
              <a:rPr dirty="0" sz="750" spc="20" b="1">
                <a:latin typeface="Arial"/>
                <a:cs typeface="Arial"/>
              </a:rPr>
              <a:t>with </a:t>
            </a:r>
            <a:r>
              <a:rPr dirty="0" sz="750" spc="10" b="1">
                <a:latin typeface="Arial"/>
                <a:cs typeface="Arial"/>
              </a:rPr>
              <a:t>pelvic </a:t>
            </a:r>
            <a:r>
              <a:rPr dirty="0" sz="750" spc="20" b="1">
                <a:latin typeface="Arial"/>
                <a:cs typeface="Arial"/>
              </a:rPr>
              <a:t>inflammatory </a:t>
            </a:r>
            <a:r>
              <a:rPr dirty="0" sz="750" spc="15" b="1">
                <a:latin typeface="Arial"/>
                <a:cs typeface="Arial"/>
              </a:rPr>
              <a:t>disease </a:t>
            </a:r>
            <a:r>
              <a:rPr dirty="0" sz="750" spc="20" b="1">
                <a:latin typeface="Arial"/>
                <a:cs typeface="Arial"/>
              </a:rPr>
              <a:t>and </a:t>
            </a:r>
            <a:r>
              <a:rPr dirty="0" sz="750" spc="15" b="1">
                <a:latin typeface="Arial"/>
                <a:cs typeface="Arial"/>
              </a:rPr>
              <a:t>she</a:t>
            </a:r>
            <a:r>
              <a:rPr dirty="0" sz="750" spc="-25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has</a:t>
            </a:r>
            <a:endParaRPr sz="7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928984" y="4833373"/>
            <a:ext cx="1668145" cy="122555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5" b="1">
                <a:latin typeface="Arial"/>
                <a:cs typeface="Arial"/>
              </a:rPr>
              <a:t>high </a:t>
            </a:r>
            <a:r>
              <a:rPr dirty="0" sz="750" spc="10" b="1">
                <a:latin typeface="Arial"/>
                <a:cs typeface="Arial"/>
              </a:rPr>
              <a:t>risk </a:t>
            </a: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15" b="1">
                <a:latin typeface="Arial"/>
                <a:cs typeface="Arial"/>
              </a:rPr>
              <a:t>develop uterine</a:t>
            </a:r>
            <a:r>
              <a:rPr dirty="0" sz="750" spc="-25" b="1">
                <a:latin typeface="Arial"/>
                <a:cs typeface="Arial"/>
              </a:rPr>
              <a:t> </a:t>
            </a:r>
            <a:r>
              <a:rPr dirty="0" sz="750" spc="25" b="1">
                <a:latin typeface="Arial"/>
                <a:cs typeface="Arial"/>
              </a:rPr>
              <a:t>cancer</a:t>
            </a:r>
            <a:endParaRPr sz="7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558695" y="4818170"/>
            <a:ext cx="5334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10" b="1">
                <a:latin typeface="Arial"/>
                <a:cs typeface="Arial"/>
              </a:rPr>
              <a:t>,</a:t>
            </a:r>
            <a:endParaRPr sz="75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535986" y="4955318"/>
            <a:ext cx="741680" cy="119380"/>
          </a:xfrm>
          <a:custGeom>
            <a:avLst/>
            <a:gdLst/>
            <a:ahLst/>
            <a:cxnLst/>
            <a:rect l="l" t="t" r="r" b="b"/>
            <a:pathLst>
              <a:path w="741679" h="119379">
                <a:moveTo>
                  <a:pt x="0" y="119055"/>
                </a:moveTo>
                <a:lnTo>
                  <a:pt x="741599" y="119055"/>
                </a:lnTo>
                <a:lnTo>
                  <a:pt x="741599" y="0"/>
                </a:lnTo>
                <a:lnTo>
                  <a:pt x="0" y="0"/>
                </a:lnTo>
                <a:lnTo>
                  <a:pt x="0" y="119055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957187" y="4940122"/>
            <a:ext cx="352806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20" b="1">
                <a:latin typeface="Arial"/>
                <a:cs typeface="Arial"/>
              </a:rPr>
              <a:t>which 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-5" b="1">
                <a:latin typeface="Arial"/>
                <a:cs typeface="Arial"/>
              </a:rPr>
              <a:t>is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drugs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choice to treat</a:t>
            </a:r>
            <a:r>
              <a:rPr dirty="0" sz="750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postmenopausal</a:t>
            </a:r>
            <a:endParaRPr sz="7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500105" y="4955318"/>
            <a:ext cx="634365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20" b="1">
                <a:latin typeface="Arial"/>
                <a:cs typeface="Arial"/>
              </a:rPr>
              <a:t>osteopo</a:t>
            </a:r>
            <a:r>
              <a:rPr dirty="0" sz="750" b="1">
                <a:latin typeface="Arial"/>
                <a:cs typeface="Arial"/>
              </a:rPr>
              <a:t>r</a:t>
            </a:r>
            <a:r>
              <a:rPr dirty="0" sz="750" spc="5" b="1">
                <a:latin typeface="Arial"/>
                <a:cs typeface="Arial"/>
              </a:rPr>
              <a:t>osis</a:t>
            </a:r>
            <a:endParaRPr sz="7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136519" y="4940122"/>
            <a:ext cx="8128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994570" y="5776911"/>
            <a:ext cx="1562100" cy="103505"/>
          </a:xfrm>
          <a:custGeom>
            <a:avLst/>
            <a:gdLst/>
            <a:ahLst/>
            <a:cxnLst/>
            <a:rect l="l" t="t" r="r" b="b"/>
            <a:pathLst>
              <a:path w="1562100" h="103504">
                <a:moveTo>
                  <a:pt x="0" y="103430"/>
                </a:moveTo>
                <a:lnTo>
                  <a:pt x="1562100" y="103430"/>
                </a:lnTo>
                <a:lnTo>
                  <a:pt x="1562100" y="0"/>
                </a:lnTo>
                <a:lnTo>
                  <a:pt x="0" y="0"/>
                </a:lnTo>
                <a:lnTo>
                  <a:pt x="0" y="103430"/>
                </a:lnTo>
                <a:close/>
              </a:path>
            </a:pathLst>
          </a:custGeom>
          <a:solidFill>
            <a:srgbClr val="19B092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957187" y="5060309"/>
            <a:ext cx="5627370" cy="1043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06500" algn="l"/>
                <a:tab pos="2433320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Estrogen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analogue.	</a:t>
            </a: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 spc="1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Progesterone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analogue.	</a:t>
            </a: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-5">
                <a:latin typeface="Arial"/>
                <a:cs typeface="Arial"/>
              </a:rPr>
              <a:t> Raloxifene.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Times New Roman"/>
              <a:cs typeface="Times New Roman"/>
            </a:endParaRPr>
          </a:p>
          <a:p>
            <a:pPr marL="12700" marR="5080">
              <a:lnSpc>
                <a:spcPct val="106700"/>
              </a:lnSpc>
            </a:pPr>
            <a:r>
              <a:rPr dirty="0" sz="750" spc="5" b="1">
                <a:latin typeface="Arial"/>
                <a:cs typeface="Arial"/>
              </a:rPr>
              <a:t>Q10: </a:t>
            </a:r>
            <a:r>
              <a:rPr dirty="0" sz="750" spc="-5" b="1">
                <a:latin typeface="Arial"/>
                <a:cs typeface="Arial"/>
              </a:rPr>
              <a:t>A </a:t>
            </a:r>
            <a:r>
              <a:rPr dirty="0" sz="750" spc="20" b="1">
                <a:latin typeface="Arial"/>
                <a:cs typeface="Arial"/>
              </a:rPr>
              <a:t>78-year-old </a:t>
            </a:r>
            <a:r>
              <a:rPr dirty="0" sz="750" spc="30" b="1">
                <a:latin typeface="Arial"/>
                <a:cs typeface="Arial"/>
              </a:rPr>
              <a:t>woman </a:t>
            </a:r>
            <a:r>
              <a:rPr dirty="0" sz="750" spc="20" b="1">
                <a:latin typeface="Arial"/>
                <a:cs typeface="Arial"/>
              </a:rPr>
              <a:t>with </a:t>
            </a:r>
            <a:r>
              <a:rPr dirty="0" sz="750" spc="25" b="1">
                <a:latin typeface="Arial"/>
                <a:cs typeface="Arial"/>
              </a:rPr>
              <a:t>known </a:t>
            </a:r>
            <a:r>
              <a:rPr dirty="0" sz="750" spc="15" b="1">
                <a:latin typeface="Arial"/>
                <a:cs typeface="Arial"/>
              </a:rPr>
              <a:t>osteoporosis presents </a:t>
            </a: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15" b="1">
                <a:latin typeface="Arial"/>
                <a:cs typeface="Arial"/>
              </a:rPr>
              <a:t>her primary </a:t>
            </a:r>
            <a:r>
              <a:rPr dirty="0" sz="750" spc="25" b="1">
                <a:latin typeface="Arial"/>
                <a:cs typeface="Arial"/>
              </a:rPr>
              <a:t>care </a:t>
            </a:r>
            <a:r>
              <a:rPr dirty="0" sz="750" spc="10" b="1">
                <a:latin typeface="Arial"/>
                <a:cs typeface="Arial"/>
              </a:rPr>
              <a:t>physician </a:t>
            </a:r>
            <a:r>
              <a:rPr dirty="0" sz="750" spc="15" b="1">
                <a:latin typeface="Arial"/>
                <a:cs typeface="Arial"/>
              </a:rPr>
              <a:t>for </a:t>
            </a:r>
            <a:r>
              <a:rPr dirty="0" sz="750" spc="20" b="1">
                <a:latin typeface="Arial"/>
                <a:cs typeface="Arial"/>
              </a:rPr>
              <a:t>follow- </a:t>
            </a:r>
            <a:r>
              <a:rPr dirty="0" sz="750" spc="10" b="1">
                <a:latin typeface="Arial"/>
                <a:cs typeface="Arial"/>
              </a:rPr>
              <a:t>up. </a:t>
            </a:r>
            <a:r>
              <a:rPr dirty="0" sz="750" spc="15" b="1">
                <a:latin typeface="Arial"/>
                <a:cs typeface="Arial"/>
              </a:rPr>
              <a:t>She </a:t>
            </a:r>
            <a:r>
              <a:rPr dirty="0" sz="750" spc="-5" b="1">
                <a:latin typeface="Arial"/>
                <a:cs typeface="Arial"/>
              </a:rPr>
              <a:t>is  </a:t>
            </a:r>
            <a:r>
              <a:rPr dirty="0" sz="750" spc="25" b="1">
                <a:latin typeface="Arial"/>
                <a:cs typeface="Arial"/>
              </a:rPr>
              <a:t>amanaged </a:t>
            </a:r>
            <a:r>
              <a:rPr dirty="0" sz="750" spc="20" b="1">
                <a:latin typeface="Arial"/>
                <a:cs typeface="Arial"/>
              </a:rPr>
              <a:t>with </a:t>
            </a:r>
            <a:r>
              <a:rPr dirty="0" sz="750" spc="15" b="1">
                <a:latin typeface="Arial"/>
                <a:cs typeface="Arial"/>
              </a:rPr>
              <a:t>alendronate. </a:t>
            </a:r>
            <a:r>
              <a:rPr dirty="0" sz="750" spc="10" b="1">
                <a:latin typeface="Arial"/>
                <a:cs typeface="Arial"/>
              </a:rPr>
              <a:t>Physical </a:t>
            </a:r>
            <a:r>
              <a:rPr dirty="0" sz="750" spc="15" b="1">
                <a:latin typeface="Arial"/>
                <a:cs typeface="Arial"/>
              </a:rPr>
              <a:t>examination </a:t>
            </a:r>
            <a:r>
              <a:rPr dirty="0" sz="750" spc="10" b="1">
                <a:latin typeface="Arial"/>
                <a:cs typeface="Arial"/>
              </a:rPr>
              <a:t>reveals </a:t>
            </a:r>
            <a:r>
              <a:rPr dirty="0" sz="750" spc="30" b="1">
                <a:latin typeface="Arial"/>
                <a:cs typeface="Arial"/>
              </a:rPr>
              <a:t>a woman </a:t>
            </a:r>
            <a:r>
              <a:rPr dirty="0" sz="750" spc="20" b="1">
                <a:latin typeface="Arial"/>
                <a:cs typeface="Arial"/>
              </a:rPr>
              <a:t>with </a:t>
            </a:r>
            <a:r>
              <a:rPr dirty="0" sz="750" spc="30" b="1">
                <a:latin typeface="Arial"/>
                <a:cs typeface="Arial"/>
              </a:rPr>
              <a:t>a </a:t>
            </a:r>
            <a:r>
              <a:rPr dirty="0" sz="750" spc="15" b="1">
                <a:latin typeface="Arial"/>
                <a:cs typeface="Arial"/>
              </a:rPr>
              <a:t>height of </a:t>
            </a:r>
            <a:r>
              <a:rPr dirty="0" sz="750" spc="20" b="1">
                <a:latin typeface="Arial"/>
                <a:cs typeface="Arial"/>
              </a:rPr>
              <a:t>5 </a:t>
            </a:r>
            <a:r>
              <a:rPr dirty="0" sz="750" spc="15" b="1">
                <a:latin typeface="Arial"/>
                <a:cs typeface="Arial"/>
              </a:rPr>
              <a:t>ft </a:t>
            </a:r>
            <a:r>
              <a:rPr dirty="0" sz="750" spc="20" b="1">
                <a:latin typeface="Arial"/>
                <a:cs typeface="Arial"/>
              </a:rPr>
              <a:t>3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20" b="1">
                <a:latin typeface="Arial"/>
                <a:cs typeface="Arial"/>
              </a:rPr>
              <a:t>and weight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143 </a:t>
            </a:r>
            <a:r>
              <a:rPr dirty="0" sz="750" spc="5" b="1">
                <a:latin typeface="Arial"/>
                <a:cs typeface="Arial"/>
              </a:rPr>
              <a:t>lb. </a:t>
            </a:r>
            <a:r>
              <a:rPr dirty="0" sz="750" spc="20" b="1">
                <a:latin typeface="Arial"/>
                <a:cs typeface="Arial"/>
              </a:rPr>
              <a:t>The  </a:t>
            </a:r>
            <a:r>
              <a:rPr dirty="0" sz="750" spc="25" b="1">
                <a:latin typeface="Arial"/>
                <a:cs typeface="Arial"/>
              </a:rPr>
              <a:t>most </a:t>
            </a:r>
            <a:r>
              <a:rPr dirty="0" sz="750" spc="5" b="1">
                <a:latin typeface="Arial"/>
                <a:cs typeface="Arial"/>
              </a:rPr>
              <a:t>likely eﬀects </a:t>
            </a:r>
            <a:r>
              <a:rPr dirty="0" sz="750" spc="15" b="1">
                <a:latin typeface="Arial"/>
                <a:cs typeface="Arial"/>
              </a:rPr>
              <a:t>on </a:t>
            </a:r>
            <a:r>
              <a:rPr dirty="0" sz="750" spc="20" b="1">
                <a:latin typeface="Arial"/>
                <a:cs typeface="Arial"/>
              </a:rPr>
              <a:t>bone would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20" b="1">
                <a:latin typeface="Arial"/>
                <a:cs typeface="Arial"/>
              </a:rPr>
              <a:t>which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</a:t>
            </a:r>
            <a:r>
              <a:rPr dirty="0" sz="750" spc="-55" b="1">
                <a:latin typeface="Arial"/>
                <a:cs typeface="Arial"/>
              </a:rPr>
              <a:t> </a:t>
            </a:r>
            <a:r>
              <a:rPr dirty="0" sz="750" spc="10" b="1">
                <a:latin typeface="Arial"/>
                <a:cs typeface="Arial"/>
              </a:rPr>
              <a:t>following?</a:t>
            </a:r>
            <a:endParaRPr sz="750">
              <a:latin typeface="Arial"/>
              <a:cs typeface="Arial"/>
            </a:endParaRPr>
          </a:p>
          <a:p>
            <a:pPr marL="36830" marR="3916045" indent="2540">
              <a:lnSpc>
                <a:spcPct val="102299"/>
              </a:lnSpc>
              <a:spcBef>
                <a:spcPts val="95"/>
              </a:spcBef>
            </a:pPr>
            <a:r>
              <a:rPr dirty="0" sz="700" spc="10">
                <a:latin typeface="Arial"/>
                <a:cs typeface="Arial"/>
              </a:rPr>
              <a:t>A- </a:t>
            </a:r>
            <a:r>
              <a:rPr dirty="0" sz="700" spc="-5">
                <a:latin typeface="Arial"/>
                <a:cs typeface="Arial"/>
              </a:rPr>
              <a:t>Increased </a:t>
            </a:r>
            <a:r>
              <a:rPr dirty="0" sz="700" spc="5">
                <a:latin typeface="Arial"/>
                <a:cs typeface="Arial"/>
              </a:rPr>
              <a:t>osteoblastic bone </a:t>
            </a:r>
            <a:r>
              <a:rPr dirty="0" sz="700">
                <a:latin typeface="Arial"/>
                <a:cs typeface="Arial"/>
              </a:rPr>
              <a:t>resorption  </a:t>
            </a:r>
            <a:r>
              <a:rPr dirty="0" sz="700" spc="25">
                <a:latin typeface="Arial"/>
                <a:cs typeface="Arial"/>
              </a:rPr>
              <a:t>B- </a:t>
            </a:r>
            <a:r>
              <a:rPr dirty="0" sz="700" spc="5">
                <a:latin typeface="Arial"/>
                <a:cs typeface="Arial"/>
              </a:rPr>
              <a:t>Inhibition </a:t>
            </a:r>
            <a:r>
              <a:rPr dirty="0" sz="700" spc="10">
                <a:latin typeface="Arial"/>
                <a:cs typeface="Arial"/>
              </a:rPr>
              <a:t>of </a:t>
            </a:r>
            <a:r>
              <a:rPr dirty="0" sz="700">
                <a:latin typeface="Arial"/>
                <a:cs typeface="Arial"/>
              </a:rPr>
              <a:t>cholesterol</a:t>
            </a:r>
            <a:r>
              <a:rPr dirty="0" sz="700" spc="-6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biosynthesis</a:t>
            </a:r>
            <a:endParaRPr sz="700">
              <a:latin typeface="Arial"/>
              <a:cs typeface="Arial"/>
            </a:endParaRPr>
          </a:p>
          <a:p>
            <a:pPr marL="36830" marR="4077335">
              <a:lnSpc>
                <a:spcPts val="830"/>
              </a:lnSpc>
              <a:spcBef>
                <a:spcPts val="25"/>
              </a:spcBef>
            </a:pPr>
            <a:r>
              <a:rPr dirty="0" sz="700" spc="15">
                <a:latin typeface="Arial"/>
                <a:cs typeface="Arial"/>
              </a:rPr>
              <a:t>C- </a:t>
            </a:r>
            <a:r>
              <a:rPr dirty="0" sz="700" spc="5">
                <a:latin typeface="Arial"/>
                <a:cs typeface="Arial"/>
              </a:rPr>
              <a:t>Inhibition </a:t>
            </a:r>
            <a:r>
              <a:rPr dirty="0" sz="700" spc="10">
                <a:latin typeface="Arial"/>
                <a:cs typeface="Arial"/>
              </a:rPr>
              <a:t>of </a:t>
            </a:r>
            <a:r>
              <a:rPr dirty="0" sz="700" spc="5">
                <a:latin typeface="Arial"/>
                <a:cs typeface="Arial"/>
              </a:rPr>
              <a:t>osteoclastic</a:t>
            </a:r>
            <a:r>
              <a:rPr dirty="0" sz="700" spc="-5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apoptosis  </a:t>
            </a:r>
            <a:r>
              <a:rPr dirty="0" sz="700" spc="10">
                <a:latin typeface="Arial"/>
                <a:cs typeface="Arial"/>
              </a:rPr>
              <a:t>D- </a:t>
            </a:r>
            <a:r>
              <a:rPr dirty="0" sz="700" spc="5">
                <a:latin typeface="Arial"/>
                <a:cs typeface="Arial"/>
              </a:rPr>
              <a:t>Inhibition </a:t>
            </a:r>
            <a:r>
              <a:rPr dirty="0" sz="700" spc="10">
                <a:latin typeface="Arial"/>
                <a:cs typeface="Arial"/>
              </a:rPr>
              <a:t>of </a:t>
            </a:r>
            <a:r>
              <a:rPr dirty="0" sz="700" spc="5">
                <a:latin typeface="Arial"/>
                <a:cs typeface="Arial"/>
              </a:rPr>
              <a:t>osteocyte</a:t>
            </a:r>
            <a:r>
              <a:rPr dirty="0" sz="700" spc="-7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activation</a:t>
            </a:r>
            <a:endParaRPr sz="7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506624" y="6216618"/>
            <a:ext cx="2270760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30" b="1">
                <a:latin typeface="Arial"/>
                <a:cs typeface="Arial"/>
              </a:rPr>
              <a:t>act </a:t>
            </a:r>
            <a:r>
              <a:rPr dirty="0" sz="750" spc="5" b="1">
                <a:latin typeface="Arial"/>
                <a:cs typeface="Arial"/>
              </a:rPr>
              <a:t>by </a:t>
            </a:r>
            <a:r>
              <a:rPr dirty="0" sz="750" spc="15" b="1">
                <a:latin typeface="Arial"/>
                <a:cs typeface="Arial"/>
              </a:rPr>
              <a:t>mimicking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activity </a:t>
            </a:r>
            <a:r>
              <a:rPr dirty="0" sz="750" spc="15" b="1">
                <a:latin typeface="Arial"/>
                <a:cs typeface="Arial"/>
              </a:rPr>
              <a:t>of</a:t>
            </a:r>
            <a:r>
              <a:rPr dirty="0" sz="750" spc="20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osteoprotegerin</a:t>
            </a:r>
            <a:endParaRPr sz="7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820203" y="6201415"/>
            <a:ext cx="143891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20" b="1">
                <a:latin typeface="Arial"/>
                <a:cs typeface="Arial"/>
              </a:rPr>
              <a:t>and </a:t>
            </a:r>
            <a:r>
              <a:rPr dirty="0" sz="750" spc="15" b="1">
                <a:latin typeface="Arial"/>
                <a:cs typeface="Arial"/>
              </a:rPr>
              <a:t>prevent </a:t>
            </a:r>
            <a:r>
              <a:rPr dirty="0" sz="750" spc="20" b="1">
                <a:latin typeface="Arial"/>
                <a:cs typeface="Arial"/>
              </a:rPr>
              <a:t>the maturation</a:t>
            </a:r>
            <a:r>
              <a:rPr dirty="0" sz="750" spc="-65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of</a:t>
            </a:r>
            <a:endParaRPr sz="7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57187" y="6201415"/>
            <a:ext cx="1534795" cy="37465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75"/>
              </a:spcBef>
            </a:pPr>
            <a:r>
              <a:rPr dirty="0" sz="750" spc="5" b="1">
                <a:latin typeface="Arial"/>
                <a:cs typeface="Arial"/>
              </a:rPr>
              <a:t>Q11: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</a:t>
            </a:r>
            <a:r>
              <a:rPr dirty="0" sz="750" spc="-30" b="1">
                <a:latin typeface="Arial"/>
                <a:cs typeface="Arial"/>
              </a:rPr>
              <a:t> </a:t>
            </a:r>
            <a:r>
              <a:rPr dirty="0" sz="750" spc="10" b="1">
                <a:latin typeface="Arial"/>
                <a:cs typeface="Arial"/>
              </a:rPr>
              <a:t>following  </a:t>
            </a:r>
            <a:r>
              <a:rPr dirty="0" sz="750" spc="20" b="1">
                <a:latin typeface="Arial"/>
                <a:cs typeface="Arial"/>
              </a:rPr>
              <a:t>osteoclast</a:t>
            </a:r>
            <a:r>
              <a:rPr dirty="0" sz="750" spc="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700" spc="-10">
                <a:latin typeface="Arial"/>
                <a:cs typeface="Arial"/>
              </a:rPr>
              <a:t>A. </a:t>
            </a:r>
            <a:r>
              <a:rPr dirty="0" sz="700" spc="-5">
                <a:latin typeface="Arial"/>
                <a:cs typeface="Arial"/>
              </a:rPr>
              <a:t>Risedronate.</a:t>
            </a:r>
            <a:endParaRPr sz="7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552852" y="6443554"/>
            <a:ext cx="219773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78610" algn="l"/>
              </a:tabLst>
            </a:pP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strontium </a:t>
            </a:r>
            <a:r>
              <a:rPr dirty="0" sz="700" spc="-5">
                <a:latin typeface="Arial"/>
                <a:cs typeface="Arial"/>
              </a:rPr>
              <a:t>ranelate.	</a:t>
            </a: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-15">
                <a:latin typeface="Arial"/>
                <a:cs typeface="Arial"/>
              </a:rPr>
              <a:t> </a:t>
            </a:r>
            <a:r>
              <a:rPr dirty="0" sz="700" spc="-55">
                <a:latin typeface="Arial"/>
                <a:cs typeface="Arial"/>
              </a:rPr>
              <a:t>Denosumab.</a:t>
            </a:r>
            <a:endParaRPr sz="7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57187" y="6673187"/>
            <a:ext cx="164211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Q12: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</a:t>
            </a:r>
            <a:r>
              <a:rPr dirty="0" sz="750" spc="-25" b="1">
                <a:latin typeface="Arial"/>
                <a:cs typeface="Arial"/>
              </a:rPr>
              <a:t> </a:t>
            </a:r>
            <a:r>
              <a:rPr dirty="0" sz="750" spc="-5" b="1">
                <a:latin typeface="Arial"/>
                <a:cs typeface="Arial"/>
              </a:rPr>
              <a:t>is</a:t>
            </a:r>
            <a:endParaRPr sz="7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613799" y="6688386"/>
            <a:ext cx="1059815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b="1">
                <a:latin typeface="Arial"/>
                <a:cs typeface="Arial"/>
              </a:rPr>
              <a:t>highly</a:t>
            </a:r>
            <a:r>
              <a:rPr dirty="0" sz="750" spc="-60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contraindicated</a:t>
            </a:r>
            <a:endParaRPr sz="7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688375" y="6673187"/>
            <a:ext cx="126301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10" b="1">
                <a:latin typeface="Arial"/>
                <a:cs typeface="Arial"/>
              </a:rPr>
              <a:t>given </a:t>
            </a:r>
            <a:r>
              <a:rPr dirty="0" sz="750" spc="20" b="1">
                <a:latin typeface="Arial"/>
                <a:cs typeface="Arial"/>
              </a:rPr>
              <a:t>to patient</a:t>
            </a:r>
            <a:r>
              <a:rPr dirty="0" sz="750" spc="-80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with</a:t>
            </a:r>
            <a:endParaRPr sz="7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966144" y="6688386"/>
            <a:ext cx="662305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20" b="1">
                <a:latin typeface="Arial"/>
                <a:cs typeface="Arial"/>
              </a:rPr>
              <a:t>hypocalcemia</a:t>
            </a:r>
            <a:endParaRPr sz="7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643005" y="6673187"/>
            <a:ext cx="8128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84953" y="6806237"/>
            <a:ext cx="212471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0195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1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Alendronate.	</a:t>
            </a: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 spc="-55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Raloxifene.</a:t>
            </a:r>
            <a:endParaRPr sz="7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182325" y="6823201"/>
            <a:ext cx="643255" cy="103505"/>
          </a:xfrm>
          <a:prstGeom prst="rect">
            <a:avLst/>
          </a:prstGeom>
          <a:solidFill>
            <a:srgbClr val="19B092">
              <a:alpha val="26998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5"/>
              </a:lnSpc>
            </a:pP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-5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Denosumab.</a:t>
            </a:r>
            <a:endParaRPr sz="7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57187" y="7039043"/>
            <a:ext cx="243395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Q13: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 </a:t>
            </a:r>
            <a:r>
              <a:rPr dirty="0" sz="750" spc="-5" b="1">
                <a:latin typeface="Arial"/>
                <a:cs typeface="Arial"/>
              </a:rPr>
              <a:t>is</a:t>
            </a:r>
            <a:r>
              <a:rPr dirty="0" sz="750" spc="-15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contraindicated</a:t>
            </a:r>
            <a:endParaRPr sz="7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377752" y="7039043"/>
            <a:ext cx="200850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20" b="1">
                <a:latin typeface="Arial"/>
                <a:cs typeface="Arial"/>
              </a:rPr>
              <a:t>to </a:t>
            </a:r>
            <a:r>
              <a:rPr dirty="0" sz="750" spc="25" b="1">
                <a:latin typeface="Arial"/>
                <a:cs typeface="Arial"/>
              </a:rPr>
              <a:t>be </a:t>
            </a:r>
            <a:r>
              <a:rPr dirty="0" sz="750" spc="15" b="1">
                <a:latin typeface="Arial"/>
                <a:cs typeface="Arial"/>
              </a:rPr>
              <a:t>used </a:t>
            </a:r>
            <a:r>
              <a:rPr dirty="0" sz="750" b="1">
                <a:latin typeface="Arial"/>
                <a:cs typeface="Arial"/>
              </a:rPr>
              <a:t>in </a:t>
            </a:r>
            <a:r>
              <a:rPr dirty="0" sz="750" spc="20" b="1">
                <a:latin typeface="Arial"/>
                <a:cs typeface="Arial"/>
              </a:rPr>
              <a:t>patient with</a:t>
            </a:r>
            <a:r>
              <a:rPr dirty="0" sz="750" spc="-70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phenylketonuria</a:t>
            </a:r>
            <a:endParaRPr sz="7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400999" y="7039043"/>
            <a:ext cx="110426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20" b="1">
                <a:latin typeface="Arial"/>
                <a:cs typeface="Arial"/>
              </a:rPr>
              <a:t>to treat </a:t>
            </a:r>
            <a:r>
              <a:rPr dirty="0" sz="750" spc="15" b="1">
                <a:latin typeface="Arial"/>
                <a:cs typeface="Arial"/>
              </a:rPr>
              <a:t>osteoporosis</a:t>
            </a:r>
            <a:r>
              <a:rPr dirty="0" sz="750" spc="-6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957187" y="7159231"/>
            <a:ext cx="63436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-4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Risedronate.</a:t>
            </a:r>
            <a:endParaRPr sz="7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516187" y="7176197"/>
            <a:ext cx="875030" cy="103505"/>
          </a:xfrm>
          <a:prstGeom prst="rect">
            <a:avLst/>
          </a:prstGeom>
          <a:solidFill>
            <a:srgbClr val="19B092">
              <a:alpha val="26998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5"/>
              </a:lnSpc>
            </a:pPr>
            <a:r>
              <a:rPr dirty="0" sz="700" spc="5">
                <a:latin typeface="Arial"/>
                <a:cs typeface="Arial"/>
              </a:rPr>
              <a:t>B. strontium</a:t>
            </a:r>
            <a:r>
              <a:rPr dirty="0" sz="700" spc="-6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ranelate.</a:t>
            </a:r>
            <a:endParaRPr sz="7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094183" y="7159231"/>
            <a:ext cx="64389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-65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Denosumab.</a:t>
            </a:r>
            <a:endParaRPr sz="7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57187" y="7388863"/>
            <a:ext cx="1332865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5" b="1">
                <a:latin typeface="Arial"/>
                <a:cs typeface="Arial"/>
              </a:rPr>
              <a:t>Q14: </a:t>
            </a:r>
            <a:r>
              <a:rPr dirty="0" sz="750" spc="-5" b="1">
                <a:latin typeface="Arial"/>
                <a:cs typeface="Arial"/>
              </a:rPr>
              <a:t>All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 </a:t>
            </a:r>
            <a:r>
              <a:rPr dirty="0" sz="750" spc="10" b="1">
                <a:latin typeface="Arial"/>
                <a:cs typeface="Arial"/>
              </a:rPr>
              <a:t>following</a:t>
            </a:r>
            <a:r>
              <a:rPr dirty="0" sz="750" spc="-5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are</a:t>
            </a:r>
            <a:endParaRPr sz="7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304868" y="7404061"/>
            <a:ext cx="1301750" cy="11938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15" b="1">
                <a:latin typeface="Arial"/>
                <a:cs typeface="Arial"/>
              </a:rPr>
              <a:t>adverse </a:t>
            </a:r>
            <a:r>
              <a:rPr dirty="0" sz="750" spc="5" b="1">
                <a:latin typeface="Arial"/>
                <a:cs typeface="Arial"/>
              </a:rPr>
              <a:t>eﬀects </a:t>
            </a:r>
            <a:r>
              <a:rPr dirty="0" sz="750" spc="15" b="1">
                <a:latin typeface="Arial"/>
                <a:cs typeface="Arial"/>
              </a:rPr>
              <a:t>of  </a:t>
            </a:r>
            <a:r>
              <a:rPr dirty="0" sz="750" b="1">
                <a:latin typeface="Arial"/>
                <a:cs typeface="Arial"/>
              </a:rPr>
              <a:t>estrogen</a:t>
            </a:r>
            <a:endParaRPr sz="7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621057" y="7388863"/>
            <a:ext cx="134112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15" b="1">
                <a:latin typeface="Arial"/>
                <a:cs typeface="Arial"/>
              </a:rPr>
              <a:t>analogue as </a:t>
            </a:r>
            <a:r>
              <a:rPr dirty="0" sz="750" spc="30" b="1">
                <a:latin typeface="Arial"/>
                <a:cs typeface="Arial"/>
              </a:rPr>
              <a:t>a </a:t>
            </a:r>
            <a:r>
              <a:rPr dirty="0" sz="750" spc="15" b="1">
                <a:latin typeface="Arial"/>
                <a:cs typeface="Arial"/>
              </a:rPr>
              <a:t>drug </a:t>
            </a:r>
            <a:r>
              <a:rPr dirty="0" sz="750" spc="25" b="1">
                <a:latin typeface="Arial"/>
                <a:cs typeface="Arial"/>
              </a:rPr>
              <a:t>except</a:t>
            </a:r>
            <a:r>
              <a:rPr dirty="0" sz="750" spc="-55" b="1">
                <a:latin typeface="Arial"/>
                <a:cs typeface="Arial"/>
              </a:rPr>
              <a:t> </a:t>
            </a:r>
            <a:r>
              <a:rPr dirty="0" sz="750" spc="-35" b="1">
                <a:latin typeface="Arial"/>
                <a:cs typeface="Arial"/>
              </a:rPr>
              <a:t>:</a:t>
            </a:r>
            <a:endParaRPr sz="7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57187" y="7509051"/>
            <a:ext cx="303530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41705" algn="l"/>
              </a:tabLst>
            </a:pPr>
            <a:r>
              <a:rPr dirty="0" sz="700" spc="-10">
                <a:latin typeface="Arial"/>
                <a:cs typeface="Arial"/>
              </a:rPr>
              <a:t>A.</a:t>
            </a:r>
            <a:r>
              <a:rPr dirty="0" sz="700" spc="5">
                <a:latin typeface="Arial"/>
                <a:cs typeface="Arial"/>
              </a:rPr>
              <a:t> </a:t>
            </a:r>
            <a:r>
              <a:rPr dirty="0" sz="700" spc="-15">
                <a:latin typeface="Arial"/>
                <a:cs typeface="Arial"/>
              </a:rPr>
              <a:t>Vaginal</a:t>
            </a:r>
            <a:r>
              <a:rPr dirty="0" sz="700" spc="1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bleeding.	</a:t>
            </a:r>
            <a:r>
              <a:rPr dirty="0" sz="700" spc="5">
                <a:latin typeface="Arial"/>
                <a:cs typeface="Arial"/>
              </a:rPr>
              <a:t>B. </a:t>
            </a:r>
            <a:r>
              <a:rPr dirty="0" sz="700" spc="-5">
                <a:latin typeface="Arial"/>
                <a:cs typeface="Arial"/>
              </a:rPr>
              <a:t>Breast </a:t>
            </a:r>
            <a:r>
              <a:rPr dirty="0" sz="700" spc="-10">
                <a:latin typeface="Arial"/>
                <a:cs typeface="Arial"/>
              </a:rPr>
              <a:t>cancer. </a:t>
            </a:r>
            <a:r>
              <a:rPr dirty="0" sz="700">
                <a:latin typeface="Arial"/>
                <a:cs typeface="Arial"/>
              </a:rPr>
              <a:t>C. </a:t>
            </a:r>
            <a:r>
              <a:rPr dirty="0" sz="700" spc="-5">
                <a:latin typeface="Arial"/>
                <a:cs typeface="Arial"/>
              </a:rPr>
              <a:t>Change in </a:t>
            </a:r>
            <a:r>
              <a:rPr dirty="0" sz="700" spc="15">
                <a:latin typeface="Arial"/>
                <a:cs typeface="Arial"/>
              </a:rPr>
              <a:t>blood </a:t>
            </a:r>
            <a:r>
              <a:rPr dirty="0" sz="700" spc="5">
                <a:latin typeface="Arial"/>
                <a:cs typeface="Arial"/>
              </a:rPr>
              <a:t>coagulation.</a:t>
            </a:r>
            <a:endParaRPr sz="7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078029" y="7526013"/>
            <a:ext cx="1205865" cy="1035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5"/>
              </a:lnSpc>
            </a:pPr>
            <a:r>
              <a:rPr dirty="0" sz="700" spc="-10">
                <a:latin typeface="Arial"/>
                <a:cs typeface="Arial"/>
              </a:rPr>
              <a:t>D. </a:t>
            </a:r>
            <a:r>
              <a:rPr dirty="0" sz="700" spc="-5">
                <a:latin typeface="Arial"/>
                <a:cs typeface="Arial"/>
              </a:rPr>
              <a:t>delay </a:t>
            </a:r>
            <a:r>
              <a:rPr dirty="0" sz="700" spc="5">
                <a:latin typeface="Arial"/>
                <a:cs typeface="Arial"/>
              </a:rPr>
              <a:t>postmenopausal</a:t>
            </a:r>
            <a:r>
              <a:rPr dirty="0" sz="700" spc="-60">
                <a:latin typeface="Arial"/>
                <a:cs typeface="Arial"/>
              </a:rPr>
              <a:t> </a:t>
            </a:r>
            <a:r>
              <a:rPr dirty="0" sz="700" spc="-5">
                <a:latin typeface="Arial"/>
                <a:cs typeface="Arial"/>
              </a:rPr>
              <a:t>age.</a:t>
            </a:r>
            <a:endParaRPr sz="7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506624" y="7753890"/>
            <a:ext cx="3025140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30" b="1">
                <a:latin typeface="Arial"/>
                <a:cs typeface="Arial"/>
              </a:rPr>
              <a:t>act </a:t>
            </a:r>
            <a:r>
              <a:rPr dirty="0" sz="750" spc="5" b="1">
                <a:latin typeface="Arial"/>
                <a:cs typeface="Arial"/>
              </a:rPr>
              <a:t>by </a:t>
            </a:r>
            <a:r>
              <a:rPr dirty="0" sz="750" spc="15" b="1">
                <a:latin typeface="Arial"/>
                <a:cs typeface="Arial"/>
              </a:rPr>
              <a:t>mimicking </a:t>
            </a:r>
            <a:r>
              <a:rPr dirty="0" sz="750" spc="20" b="1">
                <a:latin typeface="Arial"/>
                <a:cs typeface="Arial"/>
              </a:rPr>
              <a:t>the action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calcium </a:t>
            </a:r>
            <a:r>
              <a:rPr dirty="0" sz="750" spc="15" b="1">
                <a:latin typeface="Arial"/>
                <a:cs typeface="Arial"/>
              </a:rPr>
              <a:t>on </a:t>
            </a:r>
            <a:r>
              <a:rPr dirty="0" sz="750" spc="5" b="1">
                <a:latin typeface="Arial"/>
                <a:cs typeface="Arial"/>
              </a:rPr>
              <a:t>its </a:t>
            </a:r>
            <a:r>
              <a:rPr dirty="0" sz="750" spc="10" b="1">
                <a:latin typeface="Arial"/>
                <a:cs typeface="Arial"/>
              </a:rPr>
              <a:t>sensing</a:t>
            </a:r>
            <a:r>
              <a:rPr dirty="0" sz="750" spc="-45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receptors</a:t>
            </a:r>
            <a:endParaRPr sz="7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561504" y="7738684"/>
            <a:ext cx="457200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spc="20" b="1">
                <a:latin typeface="Arial"/>
                <a:cs typeface="Arial"/>
              </a:rPr>
              <a:t>and</a:t>
            </a:r>
            <a:r>
              <a:rPr dirty="0" sz="750" spc="-50" b="1">
                <a:latin typeface="Arial"/>
                <a:cs typeface="Arial"/>
              </a:rPr>
              <a:t> </a:t>
            </a:r>
            <a:r>
              <a:rPr dirty="0" sz="750" spc="15" b="1">
                <a:latin typeface="Arial"/>
                <a:cs typeface="Arial"/>
              </a:rPr>
              <a:t>have</a:t>
            </a:r>
            <a:endParaRPr sz="7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033147" y="7753890"/>
            <a:ext cx="527050" cy="119380"/>
          </a:xfrm>
          <a:prstGeom prst="rect">
            <a:avLst/>
          </a:prstGeom>
          <a:solidFill>
            <a:srgbClr val="B51515">
              <a:alpha val="26998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750" spc="10" b="1">
                <a:latin typeface="Arial"/>
                <a:cs typeface="Arial"/>
              </a:rPr>
              <a:t>dual</a:t>
            </a:r>
            <a:r>
              <a:rPr dirty="0" sz="750" spc="-70" b="1">
                <a:latin typeface="Arial"/>
                <a:cs typeface="Arial"/>
              </a:rPr>
              <a:t> </a:t>
            </a:r>
            <a:r>
              <a:rPr dirty="0" sz="750" spc="20" b="1">
                <a:latin typeface="Arial"/>
                <a:cs typeface="Arial"/>
              </a:rPr>
              <a:t>action</a:t>
            </a:r>
            <a:endParaRPr sz="7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575174" y="7738684"/>
            <a:ext cx="110489" cy="1454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750" b="1">
                <a:latin typeface="Arial"/>
                <a:cs typeface="Arial"/>
              </a:rPr>
              <a:t>in</a:t>
            </a:r>
            <a:endParaRPr sz="7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57187" y="7738684"/>
            <a:ext cx="1534795" cy="37465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75"/>
              </a:spcBef>
            </a:pPr>
            <a:r>
              <a:rPr dirty="0" sz="750" spc="5" b="1">
                <a:latin typeface="Arial"/>
                <a:cs typeface="Arial"/>
              </a:rPr>
              <a:t>Q15: </a:t>
            </a:r>
            <a:r>
              <a:rPr dirty="0" sz="750" spc="15" b="1">
                <a:latin typeface="Arial"/>
                <a:cs typeface="Arial"/>
              </a:rPr>
              <a:t>Which </a:t>
            </a:r>
            <a:r>
              <a:rPr dirty="0" sz="750" spc="20" b="1">
                <a:latin typeface="Arial"/>
                <a:cs typeface="Arial"/>
              </a:rPr>
              <a:t>one </a:t>
            </a:r>
            <a:r>
              <a:rPr dirty="0" sz="750" spc="15" b="1">
                <a:latin typeface="Arial"/>
                <a:cs typeface="Arial"/>
              </a:rPr>
              <a:t>of </a:t>
            </a:r>
            <a:r>
              <a:rPr dirty="0" sz="750" spc="20" b="1">
                <a:latin typeface="Arial"/>
                <a:cs typeface="Arial"/>
              </a:rPr>
              <a:t>the</a:t>
            </a:r>
            <a:r>
              <a:rPr dirty="0" sz="750" spc="-30" b="1">
                <a:latin typeface="Arial"/>
                <a:cs typeface="Arial"/>
              </a:rPr>
              <a:t> </a:t>
            </a:r>
            <a:r>
              <a:rPr dirty="0" sz="750" spc="10" b="1">
                <a:latin typeface="Arial"/>
                <a:cs typeface="Arial"/>
              </a:rPr>
              <a:t>following  </a:t>
            </a:r>
            <a:r>
              <a:rPr dirty="0" sz="750" spc="25" b="1">
                <a:latin typeface="Arial"/>
                <a:cs typeface="Arial"/>
              </a:rPr>
              <a:t>treatment </a:t>
            </a:r>
            <a:r>
              <a:rPr dirty="0" sz="750" spc="15" b="1">
                <a:latin typeface="Arial"/>
                <a:cs typeface="Arial"/>
              </a:rPr>
              <a:t>of osteoporosis</a:t>
            </a:r>
            <a:r>
              <a:rPr dirty="0" sz="750" spc="-35" b="1">
                <a:latin typeface="Arial"/>
                <a:cs typeface="Arial"/>
              </a:rPr>
              <a:t> </a:t>
            </a:r>
            <a:r>
              <a:rPr dirty="0" sz="750" spc="-25" b="1">
                <a:latin typeface="Arial"/>
                <a:cs typeface="Arial"/>
              </a:rPr>
              <a:t>?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700" spc="-10">
                <a:latin typeface="Arial"/>
                <a:cs typeface="Arial"/>
              </a:rPr>
              <a:t>A. </a:t>
            </a:r>
            <a:r>
              <a:rPr dirty="0" sz="700" spc="-5">
                <a:latin typeface="Arial"/>
                <a:cs typeface="Arial"/>
              </a:rPr>
              <a:t>Raloxifene.</a:t>
            </a:r>
            <a:endParaRPr sz="7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504554" y="7980823"/>
            <a:ext cx="2271395" cy="132080"/>
          </a:xfrm>
          <a:prstGeom prst="rect">
            <a:avLst/>
          </a:prstGeom>
          <a:solidFill>
            <a:srgbClr val="19B092">
              <a:alpha val="26998"/>
            </a:srgbClr>
          </a:solidFill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639570" algn="l"/>
              </a:tabLst>
            </a:pPr>
            <a:r>
              <a:rPr dirty="0" sz="700" spc="5">
                <a:latin typeface="Arial"/>
                <a:cs typeface="Arial"/>
              </a:rPr>
              <a:t>B.</a:t>
            </a:r>
            <a:r>
              <a:rPr dirty="0" sz="700">
                <a:latin typeface="Arial"/>
                <a:cs typeface="Arial"/>
              </a:rPr>
              <a:t> </a:t>
            </a:r>
            <a:r>
              <a:rPr dirty="0" sz="700" spc="5">
                <a:latin typeface="Arial"/>
                <a:cs typeface="Arial"/>
              </a:rPr>
              <a:t>strontium </a:t>
            </a:r>
            <a:r>
              <a:rPr dirty="0" sz="700" spc="-5">
                <a:latin typeface="Arial"/>
                <a:cs typeface="Arial"/>
              </a:rPr>
              <a:t>ranelate.	</a:t>
            </a:r>
            <a:r>
              <a:rPr dirty="0" sz="700">
                <a:latin typeface="Arial"/>
                <a:cs typeface="Arial"/>
              </a:rPr>
              <a:t>C.</a:t>
            </a:r>
            <a:r>
              <a:rPr dirty="0" sz="700" spc="-60">
                <a:latin typeface="Arial"/>
                <a:cs typeface="Arial"/>
              </a:rPr>
              <a:t> </a:t>
            </a:r>
            <a:r>
              <a:rPr dirty="0" sz="700">
                <a:latin typeface="Arial"/>
                <a:cs typeface="Arial"/>
              </a:rPr>
              <a:t>Denosumab.</a:t>
            </a:r>
            <a:endParaRPr sz="700">
              <a:latin typeface="Arial"/>
              <a:cs typeface="Arial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945767" y="1325169"/>
            <a:ext cx="166625" cy="110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945012" y="1782325"/>
            <a:ext cx="172241" cy="142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939106" y="3426350"/>
            <a:ext cx="173738" cy="1384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959916" y="5270876"/>
            <a:ext cx="199238" cy="165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939960" y="6204259"/>
            <a:ext cx="208130" cy="167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945140" y="6700101"/>
            <a:ext cx="231793" cy="1164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958973" y="7745603"/>
            <a:ext cx="207853" cy="1397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2304821" y="7404316"/>
            <a:ext cx="1301750" cy="119380"/>
          </a:xfrm>
          <a:custGeom>
            <a:avLst/>
            <a:gdLst/>
            <a:ahLst/>
            <a:cxnLst/>
            <a:rect l="l" t="t" r="r" b="b"/>
            <a:pathLst>
              <a:path w="1301750" h="119379">
                <a:moveTo>
                  <a:pt x="0" y="119062"/>
                </a:moveTo>
                <a:lnTo>
                  <a:pt x="1301153" y="119062"/>
                </a:lnTo>
                <a:lnTo>
                  <a:pt x="1301153" y="0"/>
                </a:lnTo>
                <a:lnTo>
                  <a:pt x="0" y="0"/>
                </a:lnTo>
                <a:lnTo>
                  <a:pt x="0" y="119062"/>
                </a:lnTo>
                <a:close/>
              </a:path>
            </a:pathLst>
          </a:custGeom>
          <a:solidFill>
            <a:srgbClr val="B51515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4077906" y="7526355"/>
            <a:ext cx="1205865" cy="103505"/>
          </a:xfrm>
          <a:custGeom>
            <a:avLst/>
            <a:gdLst/>
            <a:ahLst/>
            <a:cxnLst/>
            <a:rect l="l" t="t" r="r" b="b"/>
            <a:pathLst>
              <a:path w="1205864" h="103504">
                <a:moveTo>
                  <a:pt x="0" y="103385"/>
                </a:moveTo>
                <a:lnTo>
                  <a:pt x="1205433" y="103385"/>
                </a:lnTo>
                <a:lnTo>
                  <a:pt x="1205433" y="0"/>
                </a:lnTo>
                <a:lnTo>
                  <a:pt x="0" y="0"/>
                </a:lnTo>
                <a:lnTo>
                  <a:pt x="0" y="103385"/>
                </a:lnTo>
                <a:close/>
              </a:path>
            </a:pathLst>
          </a:custGeom>
          <a:solidFill>
            <a:srgbClr val="19B092">
              <a:alpha val="26998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919" y="13753"/>
            <a:ext cx="7332193" cy="191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604520">
              <a:lnSpc>
                <a:spcPct val="100000"/>
              </a:lnSpc>
              <a:spcBef>
                <a:spcPts val="114"/>
              </a:spcBef>
            </a:pPr>
            <a:r>
              <a:rPr dirty="0" spc="-165"/>
              <a:t>Summary </a:t>
            </a:r>
            <a:r>
              <a:rPr dirty="0" spc="-55"/>
              <a:t>of </a:t>
            </a:r>
            <a:r>
              <a:rPr dirty="0" spc="-114"/>
              <a:t>(Cortticosteroids</a:t>
            </a:r>
            <a:r>
              <a:rPr dirty="0" spc="-254"/>
              <a:t> </a:t>
            </a:r>
            <a:r>
              <a:rPr dirty="0" spc="-75"/>
              <a:t>)</a:t>
            </a:r>
            <a:r>
              <a:rPr dirty="0" spc="-40"/>
              <a:t> </a:t>
            </a:r>
          </a:p>
        </p:txBody>
      </p:sp>
      <p:sp>
        <p:nvSpPr>
          <p:cNvPr id="4" name="object 4"/>
          <p:cNvSpPr/>
          <p:nvPr/>
        </p:nvSpPr>
        <p:spPr>
          <a:xfrm>
            <a:off x="127749" y="1903767"/>
            <a:ext cx="7428484" cy="40168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604851" y="4247908"/>
            <a:ext cx="203200" cy="31115"/>
          </a:xfrm>
          <a:custGeom>
            <a:avLst/>
            <a:gdLst/>
            <a:ahLst/>
            <a:cxnLst/>
            <a:rect l="l" t="t" r="r" b="b"/>
            <a:pathLst>
              <a:path w="203200" h="31114">
                <a:moveTo>
                  <a:pt x="27627" y="1992"/>
                </a:moveTo>
                <a:lnTo>
                  <a:pt x="25349" y="2209"/>
                </a:lnTo>
                <a:lnTo>
                  <a:pt x="17805" y="4254"/>
                </a:lnTo>
                <a:lnTo>
                  <a:pt x="3251" y="9055"/>
                </a:lnTo>
                <a:lnTo>
                  <a:pt x="0" y="15544"/>
                </a:lnTo>
                <a:lnTo>
                  <a:pt x="3975" y="27546"/>
                </a:lnTo>
                <a:lnTo>
                  <a:pt x="10452" y="30797"/>
                </a:lnTo>
                <a:lnTo>
                  <a:pt x="24561" y="26111"/>
                </a:lnTo>
                <a:lnTo>
                  <a:pt x="29298" y="24726"/>
                </a:lnTo>
                <a:lnTo>
                  <a:pt x="29702" y="24690"/>
                </a:lnTo>
                <a:lnTo>
                  <a:pt x="24168" y="20091"/>
                </a:lnTo>
                <a:lnTo>
                  <a:pt x="23025" y="7531"/>
                </a:lnTo>
                <a:lnTo>
                  <a:pt x="27627" y="1992"/>
                </a:lnTo>
                <a:close/>
              </a:path>
              <a:path w="203200" h="31114">
                <a:moveTo>
                  <a:pt x="158456" y="27950"/>
                </a:moveTo>
                <a:lnTo>
                  <a:pt x="150355" y="28498"/>
                </a:lnTo>
                <a:lnTo>
                  <a:pt x="156997" y="29146"/>
                </a:lnTo>
                <a:lnTo>
                  <a:pt x="158456" y="27950"/>
                </a:lnTo>
                <a:close/>
              </a:path>
              <a:path w="203200" h="31114">
                <a:moveTo>
                  <a:pt x="110718" y="25666"/>
                </a:moveTo>
                <a:lnTo>
                  <a:pt x="120846" y="25853"/>
                </a:lnTo>
                <a:lnTo>
                  <a:pt x="131008" y="26601"/>
                </a:lnTo>
                <a:lnTo>
                  <a:pt x="140990" y="27595"/>
                </a:lnTo>
                <a:lnTo>
                  <a:pt x="150312" y="28498"/>
                </a:lnTo>
                <a:lnTo>
                  <a:pt x="143725" y="27838"/>
                </a:lnTo>
                <a:lnTo>
                  <a:pt x="141966" y="25692"/>
                </a:lnTo>
                <a:lnTo>
                  <a:pt x="117703" y="25692"/>
                </a:lnTo>
                <a:lnTo>
                  <a:pt x="110718" y="25666"/>
                </a:lnTo>
                <a:close/>
              </a:path>
              <a:path w="203200" h="31114">
                <a:moveTo>
                  <a:pt x="146100" y="3797"/>
                </a:moveTo>
                <a:lnTo>
                  <a:pt x="140182" y="8648"/>
                </a:lnTo>
                <a:lnTo>
                  <a:pt x="138874" y="21920"/>
                </a:lnTo>
                <a:lnTo>
                  <a:pt x="143725" y="27838"/>
                </a:lnTo>
                <a:lnTo>
                  <a:pt x="150355" y="28498"/>
                </a:lnTo>
                <a:lnTo>
                  <a:pt x="158456" y="27950"/>
                </a:lnTo>
                <a:lnTo>
                  <a:pt x="162915" y="24295"/>
                </a:lnTo>
                <a:lnTo>
                  <a:pt x="164223" y="11023"/>
                </a:lnTo>
                <a:lnTo>
                  <a:pt x="159372" y="5105"/>
                </a:lnTo>
                <a:lnTo>
                  <a:pt x="146100" y="3797"/>
                </a:lnTo>
                <a:close/>
              </a:path>
              <a:path w="203200" h="31114">
                <a:moveTo>
                  <a:pt x="152294" y="4407"/>
                </a:moveTo>
                <a:lnTo>
                  <a:pt x="159372" y="5105"/>
                </a:lnTo>
                <a:lnTo>
                  <a:pt x="164223" y="11023"/>
                </a:lnTo>
                <a:lnTo>
                  <a:pt x="162915" y="24295"/>
                </a:lnTo>
                <a:lnTo>
                  <a:pt x="158456" y="27950"/>
                </a:lnTo>
                <a:lnTo>
                  <a:pt x="163727" y="27590"/>
                </a:lnTo>
                <a:lnTo>
                  <a:pt x="174261" y="25625"/>
                </a:lnTo>
                <a:lnTo>
                  <a:pt x="182879" y="23955"/>
                </a:lnTo>
                <a:lnTo>
                  <a:pt x="197242" y="23952"/>
                </a:lnTo>
                <a:lnTo>
                  <a:pt x="200710" y="21666"/>
                </a:lnTo>
                <a:lnTo>
                  <a:pt x="202857" y="11214"/>
                </a:lnTo>
                <a:lnTo>
                  <a:pt x="199491" y="6108"/>
                </a:lnTo>
                <a:lnTo>
                  <a:pt x="194259" y="5029"/>
                </a:lnTo>
                <a:lnTo>
                  <a:pt x="192579" y="4832"/>
                </a:lnTo>
                <a:lnTo>
                  <a:pt x="162646" y="4832"/>
                </a:lnTo>
                <a:lnTo>
                  <a:pt x="152294" y="4407"/>
                </a:lnTo>
                <a:close/>
              </a:path>
              <a:path w="203200" h="31114">
                <a:moveTo>
                  <a:pt x="103837" y="365"/>
                </a:moveTo>
                <a:lnTo>
                  <a:pt x="98158" y="5994"/>
                </a:lnTo>
                <a:lnTo>
                  <a:pt x="98208" y="20053"/>
                </a:lnTo>
                <a:lnTo>
                  <a:pt x="103669" y="25550"/>
                </a:lnTo>
                <a:lnTo>
                  <a:pt x="110718" y="25666"/>
                </a:lnTo>
                <a:lnTo>
                  <a:pt x="117703" y="25692"/>
                </a:lnTo>
                <a:lnTo>
                  <a:pt x="123342" y="20091"/>
                </a:lnTo>
                <a:lnTo>
                  <a:pt x="123343" y="5994"/>
                </a:lnTo>
                <a:lnTo>
                  <a:pt x="118117" y="733"/>
                </a:lnTo>
                <a:lnTo>
                  <a:pt x="110731" y="393"/>
                </a:lnTo>
                <a:lnTo>
                  <a:pt x="103837" y="365"/>
                </a:lnTo>
                <a:close/>
              </a:path>
              <a:path w="203200" h="31114">
                <a:moveTo>
                  <a:pt x="118117" y="733"/>
                </a:moveTo>
                <a:lnTo>
                  <a:pt x="123343" y="5994"/>
                </a:lnTo>
                <a:lnTo>
                  <a:pt x="123342" y="20091"/>
                </a:lnTo>
                <a:lnTo>
                  <a:pt x="117703" y="25692"/>
                </a:lnTo>
                <a:lnTo>
                  <a:pt x="141966" y="25692"/>
                </a:lnTo>
                <a:lnTo>
                  <a:pt x="138874" y="21920"/>
                </a:lnTo>
                <a:lnTo>
                  <a:pt x="140182" y="8648"/>
                </a:lnTo>
                <a:lnTo>
                  <a:pt x="146100" y="3797"/>
                </a:lnTo>
                <a:lnTo>
                  <a:pt x="147447" y="3797"/>
                </a:lnTo>
                <a:lnTo>
                  <a:pt x="133154" y="1992"/>
                </a:lnTo>
                <a:lnTo>
                  <a:pt x="122156" y="918"/>
                </a:lnTo>
                <a:lnTo>
                  <a:pt x="118117" y="733"/>
                </a:lnTo>
                <a:close/>
              </a:path>
              <a:path w="203200" h="31114">
                <a:moveTo>
                  <a:pt x="103669" y="25550"/>
                </a:moveTo>
                <a:lnTo>
                  <a:pt x="110718" y="25666"/>
                </a:lnTo>
                <a:lnTo>
                  <a:pt x="103669" y="25550"/>
                </a:lnTo>
                <a:close/>
              </a:path>
              <a:path w="203200" h="31114">
                <a:moveTo>
                  <a:pt x="66433" y="24866"/>
                </a:moveTo>
                <a:lnTo>
                  <a:pt x="103669" y="25550"/>
                </a:lnTo>
                <a:lnTo>
                  <a:pt x="103052" y="24930"/>
                </a:lnTo>
                <a:lnTo>
                  <a:pt x="73278" y="24930"/>
                </a:lnTo>
                <a:lnTo>
                  <a:pt x="66433" y="24866"/>
                </a:lnTo>
                <a:close/>
              </a:path>
              <a:path w="203200" h="31114">
                <a:moveTo>
                  <a:pt x="197242" y="23952"/>
                </a:moveTo>
                <a:lnTo>
                  <a:pt x="190385" y="23952"/>
                </a:lnTo>
                <a:lnTo>
                  <a:pt x="195605" y="25031"/>
                </a:lnTo>
                <a:lnTo>
                  <a:pt x="197242" y="23952"/>
                </a:lnTo>
                <a:close/>
              </a:path>
              <a:path w="203200" h="31114">
                <a:moveTo>
                  <a:pt x="66598" y="63"/>
                </a:moveTo>
                <a:lnTo>
                  <a:pt x="59633" y="180"/>
                </a:lnTo>
                <a:lnTo>
                  <a:pt x="54203" y="5499"/>
                </a:lnTo>
                <a:lnTo>
                  <a:pt x="54076" y="19202"/>
                </a:lnTo>
                <a:lnTo>
                  <a:pt x="59372" y="24595"/>
                </a:lnTo>
                <a:lnTo>
                  <a:pt x="66433" y="24866"/>
                </a:lnTo>
                <a:lnTo>
                  <a:pt x="73278" y="24930"/>
                </a:lnTo>
                <a:lnTo>
                  <a:pt x="78892" y="19430"/>
                </a:lnTo>
                <a:lnTo>
                  <a:pt x="79019" y="5727"/>
                </a:lnTo>
                <a:lnTo>
                  <a:pt x="73520" y="126"/>
                </a:lnTo>
                <a:lnTo>
                  <a:pt x="66598" y="63"/>
                </a:lnTo>
                <a:close/>
              </a:path>
              <a:path w="203200" h="31114">
                <a:moveTo>
                  <a:pt x="66734" y="64"/>
                </a:moveTo>
                <a:lnTo>
                  <a:pt x="73520" y="126"/>
                </a:lnTo>
                <a:lnTo>
                  <a:pt x="78794" y="5499"/>
                </a:lnTo>
                <a:lnTo>
                  <a:pt x="78892" y="19430"/>
                </a:lnTo>
                <a:lnTo>
                  <a:pt x="73278" y="24930"/>
                </a:lnTo>
                <a:lnTo>
                  <a:pt x="103052" y="24930"/>
                </a:lnTo>
                <a:lnTo>
                  <a:pt x="98208" y="20053"/>
                </a:lnTo>
                <a:lnTo>
                  <a:pt x="98158" y="5994"/>
                </a:lnTo>
                <a:lnTo>
                  <a:pt x="103837" y="365"/>
                </a:lnTo>
                <a:lnTo>
                  <a:pt x="66734" y="64"/>
                </a:lnTo>
                <a:close/>
              </a:path>
              <a:path w="203200" h="31114">
                <a:moveTo>
                  <a:pt x="59372" y="24595"/>
                </a:moveTo>
                <a:lnTo>
                  <a:pt x="59575" y="24803"/>
                </a:lnTo>
                <a:lnTo>
                  <a:pt x="66433" y="24866"/>
                </a:lnTo>
                <a:lnTo>
                  <a:pt x="59372" y="24595"/>
                </a:lnTo>
                <a:close/>
              </a:path>
              <a:path w="203200" h="31114">
                <a:moveTo>
                  <a:pt x="59633" y="180"/>
                </a:moveTo>
                <a:lnTo>
                  <a:pt x="49161" y="409"/>
                </a:lnTo>
                <a:lnTo>
                  <a:pt x="41206" y="763"/>
                </a:lnTo>
                <a:lnTo>
                  <a:pt x="40234" y="847"/>
                </a:lnTo>
                <a:lnTo>
                  <a:pt x="45770" y="5448"/>
                </a:lnTo>
                <a:lnTo>
                  <a:pt x="46913" y="18008"/>
                </a:lnTo>
                <a:lnTo>
                  <a:pt x="42291" y="23571"/>
                </a:lnTo>
                <a:lnTo>
                  <a:pt x="29702" y="24690"/>
                </a:lnTo>
                <a:lnTo>
                  <a:pt x="36004" y="24142"/>
                </a:lnTo>
                <a:lnTo>
                  <a:pt x="42202" y="24053"/>
                </a:lnTo>
                <a:lnTo>
                  <a:pt x="58840" y="24053"/>
                </a:lnTo>
                <a:lnTo>
                  <a:pt x="54076" y="19202"/>
                </a:lnTo>
                <a:lnTo>
                  <a:pt x="54203" y="5499"/>
                </a:lnTo>
                <a:lnTo>
                  <a:pt x="59633" y="180"/>
                </a:lnTo>
                <a:close/>
              </a:path>
              <a:path w="203200" h="31114">
                <a:moveTo>
                  <a:pt x="40234" y="847"/>
                </a:moveTo>
                <a:lnTo>
                  <a:pt x="27625" y="1995"/>
                </a:lnTo>
                <a:lnTo>
                  <a:pt x="23025" y="7531"/>
                </a:lnTo>
                <a:lnTo>
                  <a:pt x="24168" y="20091"/>
                </a:lnTo>
                <a:lnTo>
                  <a:pt x="29702" y="24690"/>
                </a:lnTo>
                <a:lnTo>
                  <a:pt x="42291" y="23571"/>
                </a:lnTo>
                <a:lnTo>
                  <a:pt x="46913" y="18008"/>
                </a:lnTo>
                <a:lnTo>
                  <a:pt x="45770" y="5448"/>
                </a:lnTo>
                <a:lnTo>
                  <a:pt x="40234" y="847"/>
                </a:lnTo>
                <a:close/>
              </a:path>
              <a:path w="203200" h="31114">
                <a:moveTo>
                  <a:pt x="58840" y="24053"/>
                </a:moveTo>
                <a:lnTo>
                  <a:pt x="42202" y="24053"/>
                </a:lnTo>
                <a:lnTo>
                  <a:pt x="49428" y="24214"/>
                </a:lnTo>
                <a:lnTo>
                  <a:pt x="59372" y="24595"/>
                </a:lnTo>
                <a:lnTo>
                  <a:pt x="58840" y="24053"/>
                </a:lnTo>
                <a:close/>
              </a:path>
              <a:path w="203200" h="31114">
                <a:moveTo>
                  <a:pt x="182921" y="3703"/>
                </a:moveTo>
                <a:lnTo>
                  <a:pt x="172623" y="4117"/>
                </a:lnTo>
                <a:lnTo>
                  <a:pt x="162646" y="4832"/>
                </a:lnTo>
                <a:lnTo>
                  <a:pt x="192579" y="4832"/>
                </a:lnTo>
                <a:lnTo>
                  <a:pt x="182921" y="3703"/>
                </a:lnTo>
                <a:close/>
              </a:path>
              <a:path w="203200" h="31114">
                <a:moveTo>
                  <a:pt x="147447" y="3797"/>
                </a:moveTo>
                <a:lnTo>
                  <a:pt x="146100" y="3797"/>
                </a:lnTo>
                <a:lnTo>
                  <a:pt x="152228" y="4401"/>
                </a:lnTo>
                <a:lnTo>
                  <a:pt x="147447" y="3797"/>
                </a:lnTo>
                <a:close/>
              </a:path>
              <a:path w="203200" h="31114">
                <a:moveTo>
                  <a:pt x="32806" y="1499"/>
                </a:moveTo>
                <a:lnTo>
                  <a:pt x="27647" y="1968"/>
                </a:lnTo>
                <a:lnTo>
                  <a:pt x="32806" y="1499"/>
                </a:lnTo>
                <a:close/>
              </a:path>
              <a:path w="203200" h="31114">
                <a:moveTo>
                  <a:pt x="40208" y="825"/>
                </a:moveTo>
                <a:lnTo>
                  <a:pt x="35105" y="1289"/>
                </a:lnTo>
                <a:lnTo>
                  <a:pt x="40234" y="847"/>
                </a:lnTo>
                <a:close/>
              </a:path>
              <a:path w="203200" h="31114">
                <a:moveTo>
                  <a:pt x="103847" y="355"/>
                </a:moveTo>
                <a:lnTo>
                  <a:pt x="110731" y="393"/>
                </a:lnTo>
                <a:lnTo>
                  <a:pt x="118117" y="733"/>
                </a:lnTo>
                <a:lnTo>
                  <a:pt x="117805" y="419"/>
                </a:lnTo>
                <a:lnTo>
                  <a:pt x="103847" y="355"/>
                </a:lnTo>
                <a:close/>
              </a:path>
              <a:path w="203200" h="31114">
                <a:moveTo>
                  <a:pt x="59817" y="0"/>
                </a:moveTo>
                <a:lnTo>
                  <a:pt x="59633" y="180"/>
                </a:lnTo>
                <a:lnTo>
                  <a:pt x="66668" y="63"/>
                </a:lnTo>
                <a:lnTo>
                  <a:pt x="59817" y="0"/>
                </a:lnTo>
                <a:close/>
              </a:path>
              <a:path w="203200" h="31114">
                <a:moveTo>
                  <a:pt x="66668" y="63"/>
                </a:move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591410" y="4973657"/>
            <a:ext cx="193806" cy="37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215837" y="5114590"/>
            <a:ext cx="285115" cy="31115"/>
          </a:xfrm>
          <a:custGeom>
            <a:avLst/>
            <a:gdLst/>
            <a:ahLst/>
            <a:cxnLst/>
            <a:rect l="l" t="t" r="r" b="b"/>
            <a:pathLst>
              <a:path w="285114" h="31114">
                <a:moveTo>
                  <a:pt x="283179" y="25870"/>
                </a:moveTo>
                <a:lnTo>
                  <a:pt x="229384" y="25870"/>
                </a:lnTo>
                <a:lnTo>
                  <a:pt x="252007" y="26310"/>
                </a:lnTo>
                <a:lnTo>
                  <a:pt x="273570" y="29574"/>
                </a:lnTo>
                <a:lnTo>
                  <a:pt x="277812" y="30910"/>
                </a:lnTo>
                <a:lnTo>
                  <a:pt x="282258" y="28591"/>
                </a:lnTo>
                <a:lnTo>
                  <a:pt x="283179" y="25870"/>
                </a:lnTo>
                <a:close/>
              </a:path>
              <a:path w="285114" h="31114">
                <a:moveTo>
                  <a:pt x="191406" y="27995"/>
                </a:moveTo>
                <a:lnTo>
                  <a:pt x="182930" y="28550"/>
                </a:lnTo>
                <a:lnTo>
                  <a:pt x="190804" y="28591"/>
                </a:lnTo>
                <a:lnTo>
                  <a:pt x="191406" y="27995"/>
                </a:lnTo>
                <a:close/>
              </a:path>
              <a:path w="285114" h="31114">
                <a:moveTo>
                  <a:pt x="174933" y="28386"/>
                </a:moveTo>
                <a:lnTo>
                  <a:pt x="182930" y="28550"/>
                </a:lnTo>
                <a:lnTo>
                  <a:pt x="174933" y="28386"/>
                </a:lnTo>
                <a:close/>
              </a:path>
              <a:path w="285114" h="31114">
                <a:moveTo>
                  <a:pt x="183159" y="40"/>
                </a:moveTo>
                <a:lnTo>
                  <a:pt x="174997" y="209"/>
                </a:lnTo>
                <a:lnTo>
                  <a:pt x="168783" y="6349"/>
                </a:lnTo>
                <a:lnTo>
                  <a:pt x="168706" y="22096"/>
                </a:lnTo>
                <a:lnTo>
                  <a:pt x="174933" y="28386"/>
                </a:lnTo>
                <a:lnTo>
                  <a:pt x="182930" y="28550"/>
                </a:lnTo>
                <a:lnTo>
                  <a:pt x="191406" y="27995"/>
                </a:lnTo>
                <a:lnTo>
                  <a:pt x="197218" y="22241"/>
                </a:lnTo>
                <a:lnTo>
                  <a:pt x="197151" y="6349"/>
                </a:lnTo>
                <a:lnTo>
                  <a:pt x="191473" y="614"/>
                </a:lnTo>
                <a:lnTo>
                  <a:pt x="183159" y="40"/>
                </a:lnTo>
                <a:close/>
              </a:path>
              <a:path w="285114" h="31114">
                <a:moveTo>
                  <a:pt x="84089" y="25899"/>
                </a:moveTo>
                <a:lnTo>
                  <a:pt x="90995" y="26045"/>
                </a:lnTo>
                <a:lnTo>
                  <a:pt x="116726" y="27124"/>
                </a:lnTo>
                <a:lnTo>
                  <a:pt x="174933" y="28386"/>
                </a:lnTo>
                <a:lnTo>
                  <a:pt x="172748" y="26179"/>
                </a:lnTo>
                <a:lnTo>
                  <a:pt x="97891" y="26179"/>
                </a:lnTo>
                <a:lnTo>
                  <a:pt x="84089" y="25899"/>
                </a:lnTo>
                <a:close/>
              </a:path>
              <a:path w="285114" h="31114">
                <a:moveTo>
                  <a:pt x="191473" y="614"/>
                </a:moveTo>
                <a:lnTo>
                  <a:pt x="197151" y="6349"/>
                </a:lnTo>
                <a:lnTo>
                  <a:pt x="197218" y="22241"/>
                </a:lnTo>
                <a:lnTo>
                  <a:pt x="191406" y="27995"/>
                </a:lnTo>
                <a:lnTo>
                  <a:pt x="206194" y="27026"/>
                </a:lnTo>
                <a:lnTo>
                  <a:pt x="229384" y="25870"/>
                </a:lnTo>
                <a:lnTo>
                  <a:pt x="283179" y="25870"/>
                </a:lnTo>
                <a:lnTo>
                  <a:pt x="285013" y="20058"/>
                </a:lnTo>
                <a:lnTo>
                  <a:pt x="230670" y="3700"/>
                </a:lnTo>
                <a:lnTo>
                  <a:pt x="206443" y="1646"/>
                </a:lnTo>
                <a:lnTo>
                  <a:pt x="191473" y="614"/>
                </a:lnTo>
                <a:close/>
              </a:path>
              <a:path w="285114" h="31114">
                <a:moveTo>
                  <a:pt x="91681" y="1087"/>
                </a:moveTo>
                <a:lnTo>
                  <a:pt x="84414" y="1118"/>
                </a:lnTo>
                <a:lnTo>
                  <a:pt x="78970" y="6349"/>
                </a:lnTo>
                <a:lnTo>
                  <a:pt x="78872" y="7463"/>
                </a:lnTo>
                <a:lnTo>
                  <a:pt x="78625" y="20210"/>
                </a:lnTo>
                <a:lnTo>
                  <a:pt x="84089" y="25899"/>
                </a:lnTo>
                <a:lnTo>
                  <a:pt x="97891" y="26179"/>
                </a:lnTo>
                <a:lnTo>
                  <a:pt x="103581" y="20702"/>
                </a:lnTo>
                <a:lnTo>
                  <a:pt x="103860" y="6915"/>
                </a:lnTo>
                <a:lnTo>
                  <a:pt x="98374" y="1217"/>
                </a:lnTo>
                <a:lnTo>
                  <a:pt x="91681" y="1087"/>
                </a:lnTo>
                <a:close/>
              </a:path>
              <a:path w="285114" h="31114">
                <a:moveTo>
                  <a:pt x="91778" y="1087"/>
                </a:moveTo>
                <a:lnTo>
                  <a:pt x="98374" y="1217"/>
                </a:lnTo>
                <a:lnTo>
                  <a:pt x="103860" y="6915"/>
                </a:lnTo>
                <a:lnTo>
                  <a:pt x="103581" y="20702"/>
                </a:lnTo>
                <a:lnTo>
                  <a:pt x="97891" y="26179"/>
                </a:lnTo>
                <a:lnTo>
                  <a:pt x="172748" y="26179"/>
                </a:lnTo>
                <a:lnTo>
                  <a:pt x="168706" y="22096"/>
                </a:lnTo>
                <a:lnTo>
                  <a:pt x="168783" y="6349"/>
                </a:lnTo>
                <a:lnTo>
                  <a:pt x="173918" y="1275"/>
                </a:lnTo>
                <a:lnTo>
                  <a:pt x="117081" y="1275"/>
                </a:lnTo>
                <a:lnTo>
                  <a:pt x="91778" y="1087"/>
                </a:lnTo>
                <a:close/>
              </a:path>
              <a:path w="285114" h="31114">
                <a:moveTo>
                  <a:pt x="6654" y="349"/>
                </a:moveTo>
                <a:lnTo>
                  <a:pt x="1092" y="5010"/>
                </a:lnTo>
                <a:lnTo>
                  <a:pt x="0" y="17611"/>
                </a:lnTo>
                <a:lnTo>
                  <a:pt x="4660" y="23164"/>
                </a:lnTo>
                <a:lnTo>
                  <a:pt x="10960" y="23714"/>
                </a:lnTo>
                <a:lnTo>
                  <a:pt x="28789" y="24875"/>
                </a:lnTo>
                <a:lnTo>
                  <a:pt x="84089" y="25899"/>
                </a:lnTo>
                <a:lnTo>
                  <a:pt x="78625" y="20210"/>
                </a:lnTo>
                <a:lnTo>
                  <a:pt x="78872" y="7463"/>
                </a:lnTo>
                <a:lnTo>
                  <a:pt x="78970" y="6349"/>
                </a:lnTo>
                <a:lnTo>
                  <a:pt x="84024" y="1494"/>
                </a:lnTo>
                <a:lnTo>
                  <a:pt x="29750" y="1494"/>
                </a:lnTo>
                <a:lnTo>
                  <a:pt x="12954" y="899"/>
                </a:lnTo>
                <a:lnTo>
                  <a:pt x="6654" y="349"/>
                </a:lnTo>
                <a:close/>
              </a:path>
              <a:path w="285114" h="31114">
                <a:moveTo>
                  <a:pt x="84414" y="1118"/>
                </a:moveTo>
                <a:lnTo>
                  <a:pt x="49598" y="1450"/>
                </a:lnTo>
                <a:lnTo>
                  <a:pt x="29750" y="1494"/>
                </a:lnTo>
                <a:lnTo>
                  <a:pt x="84024" y="1494"/>
                </a:lnTo>
                <a:lnTo>
                  <a:pt x="84414" y="1118"/>
                </a:lnTo>
                <a:close/>
              </a:path>
              <a:path w="285114" h="31114">
                <a:moveTo>
                  <a:pt x="174997" y="209"/>
                </a:moveTo>
                <a:lnTo>
                  <a:pt x="139977" y="986"/>
                </a:lnTo>
                <a:lnTo>
                  <a:pt x="117081" y="1275"/>
                </a:lnTo>
                <a:lnTo>
                  <a:pt x="173918" y="1275"/>
                </a:lnTo>
                <a:lnTo>
                  <a:pt x="174997" y="209"/>
                </a:lnTo>
                <a:close/>
              </a:path>
              <a:path w="285114" h="31114">
                <a:moveTo>
                  <a:pt x="84594" y="946"/>
                </a:moveTo>
                <a:lnTo>
                  <a:pt x="84414" y="1118"/>
                </a:lnTo>
                <a:lnTo>
                  <a:pt x="91681" y="1087"/>
                </a:lnTo>
                <a:lnTo>
                  <a:pt x="84594" y="946"/>
                </a:lnTo>
                <a:close/>
              </a:path>
              <a:path w="285114" h="31114">
                <a:moveTo>
                  <a:pt x="91742" y="1087"/>
                </a:moveTo>
                <a:close/>
              </a:path>
              <a:path w="285114" h="31114">
                <a:moveTo>
                  <a:pt x="183201" y="40"/>
                </a:moveTo>
                <a:lnTo>
                  <a:pt x="191473" y="614"/>
                </a:lnTo>
                <a:lnTo>
                  <a:pt x="190944" y="80"/>
                </a:lnTo>
                <a:lnTo>
                  <a:pt x="183201" y="40"/>
                </a:lnTo>
                <a:close/>
              </a:path>
              <a:path w="285114" h="31114">
                <a:moveTo>
                  <a:pt x="175209" y="0"/>
                </a:moveTo>
                <a:lnTo>
                  <a:pt x="174997" y="209"/>
                </a:lnTo>
                <a:lnTo>
                  <a:pt x="183159" y="40"/>
                </a:lnTo>
                <a:lnTo>
                  <a:pt x="175209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808766" y="4864131"/>
            <a:ext cx="1413662" cy="1661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254434" y="5273013"/>
            <a:ext cx="391299" cy="1805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306502" y="4511026"/>
            <a:ext cx="253377" cy="371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60453" y="4643183"/>
            <a:ext cx="263213" cy="344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827320" y="4605756"/>
            <a:ext cx="655523" cy="991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986731" y="4408334"/>
            <a:ext cx="578844" cy="956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144564" y="4170108"/>
            <a:ext cx="321310" cy="0"/>
          </a:xfrm>
          <a:custGeom>
            <a:avLst/>
            <a:gdLst/>
            <a:ahLst/>
            <a:cxnLst/>
            <a:rect l="l" t="t" r="r" b="b"/>
            <a:pathLst>
              <a:path w="321310" h="0">
                <a:moveTo>
                  <a:pt x="0" y="0"/>
                </a:moveTo>
                <a:lnTo>
                  <a:pt x="321170" y="0"/>
                </a:lnTo>
              </a:path>
            </a:pathLst>
          </a:custGeom>
          <a:ln w="30353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888420" y="3987513"/>
            <a:ext cx="627380" cy="0"/>
          </a:xfrm>
          <a:custGeom>
            <a:avLst/>
            <a:gdLst/>
            <a:ahLst/>
            <a:cxnLst/>
            <a:rect l="l" t="t" r="r" b="b"/>
            <a:pathLst>
              <a:path w="627379" h="0">
                <a:moveTo>
                  <a:pt x="0" y="0"/>
                </a:moveTo>
                <a:lnTo>
                  <a:pt x="626859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001514" y="4029449"/>
            <a:ext cx="390525" cy="0"/>
          </a:xfrm>
          <a:custGeom>
            <a:avLst/>
            <a:gdLst/>
            <a:ahLst/>
            <a:cxnLst/>
            <a:rect l="l" t="t" r="r" b="b"/>
            <a:pathLst>
              <a:path w="390525" h="0">
                <a:moveTo>
                  <a:pt x="0" y="0"/>
                </a:moveTo>
                <a:lnTo>
                  <a:pt x="390410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991518" y="4186682"/>
            <a:ext cx="462280" cy="0"/>
          </a:xfrm>
          <a:custGeom>
            <a:avLst/>
            <a:gdLst/>
            <a:ahLst/>
            <a:cxnLst/>
            <a:rect l="l" t="t" r="r" b="b"/>
            <a:pathLst>
              <a:path w="462279" h="0">
                <a:moveTo>
                  <a:pt x="0" y="0"/>
                </a:moveTo>
                <a:lnTo>
                  <a:pt x="462051" y="0"/>
                </a:lnTo>
              </a:path>
            </a:pathLst>
          </a:custGeom>
          <a:ln w="30352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921542" y="4226090"/>
            <a:ext cx="238125" cy="30480"/>
          </a:xfrm>
          <a:custGeom>
            <a:avLst/>
            <a:gdLst/>
            <a:ahLst/>
            <a:cxnLst/>
            <a:rect l="l" t="t" r="r" b="b"/>
            <a:pathLst>
              <a:path w="238125" h="30479">
                <a:moveTo>
                  <a:pt x="231038" y="0"/>
                </a:moveTo>
                <a:lnTo>
                  <a:pt x="6807" y="0"/>
                </a:lnTo>
                <a:lnTo>
                  <a:pt x="0" y="6794"/>
                </a:lnTo>
                <a:lnTo>
                  <a:pt x="0" y="23571"/>
                </a:lnTo>
                <a:lnTo>
                  <a:pt x="6807" y="30365"/>
                </a:lnTo>
                <a:lnTo>
                  <a:pt x="231038" y="30365"/>
                </a:lnTo>
                <a:lnTo>
                  <a:pt x="237832" y="23571"/>
                </a:lnTo>
                <a:lnTo>
                  <a:pt x="237832" y="6794"/>
                </a:lnTo>
                <a:lnTo>
                  <a:pt x="231038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533885" y="3779970"/>
            <a:ext cx="352425" cy="0"/>
          </a:xfrm>
          <a:custGeom>
            <a:avLst/>
            <a:gdLst/>
            <a:ahLst/>
            <a:cxnLst/>
            <a:rect l="l" t="t" r="r" b="b"/>
            <a:pathLst>
              <a:path w="352425" h="0">
                <a:moveTo>
                  <a:pt x="0" y="0"/>
                </a:moveTo>
                <a:lnTo>
                  <a:pt x="352120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092674" y="3774769"/>
            <a:ext cx="287020" cy="30480"/>
          </a:xfrm>
          <a:custGeom>
            <a:avLst/>
            <a:gdLst/>
            <a:ahLst/>
            <a:cxnLst/>
            <a:rect l="l" t="t" r="r" b="b"/>
            <a:pathLst>
              <a:path w="287020" h="30479">
                <a:moveTo>
                  <a:pt x="279996" y="0"/>
                </a:moveTo>
                <a:lnTo>
                  <a:pt x="6794" y="0"/>
                </a:lnTo>
                <a:lnTo>
                  <a:pt x="0" y="6807"/>
                </a:lnTo>
                <a:lnTo>
                  <a:pt x="0" y="23571"/>
                </a:lnTo>
                <a:lnTo>
                  <a:pt x="6794" y="30365"/>
                </a:lnTo>
                <a:lnTo>
                  <a:pt x="279996" y="30365"/>
                </a:lnTo>
                <a:lnTo>
                  <a:pt x="286791" y="23571"/>
                </a:lnTo>
                <a:lnTo>
                  <a:pt x="286791" y="6807"/>
                </a:lnTo>
                <a:lnTo>
                  <a:pt x="279996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901285" y="3837698"/>
            <a:ext cx="420370" cy="0"/>
          </a:xfrm>
          <a:custGeom>
            <a:avLst/>
            <a:gdLst/>
            <a:ahLst/>
            <a:cxnLst/>
            <a:rect l="l" t="t" r="r" b="b"/>
            <a:pathLst>
              <a:path w="420370" h="0">
                <a:moveTo>
                  <a:pt x="0" y="0"/>
                </a:moveTo>
                <a:lnTo>
                  <a:pt x="419912" y="0"/>
                </a:lnTo>
              </a:path>
            </a:pathLst>
          </a:custGeom>
          <a:ln w="30353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650471" y="2558249"/>
            <a:ext cx="330593" cy="2984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534989" y="2917278"/>
            <a:ext cx="329807" cy="2710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158866" y="3258311"/>
            <a:ext cx="1088390" cy="0"/>
          </a:xfrm>
          <a:custGeom>
            <a:avLst/>
            <a:gdLst/>
            <a:ahLst/>
            <a:cxnLst/>
            <a:rect l="l" t="t" r="r" b="b"/>
            <a:pathLst>
              <a:path w="1088389" h="0">
                <a:moveTo>
                  <a:pt x="0" y="0"/>
                </a:moveTo>
                <a:lnTo>
                  <a:pt x="1087818" y="0"/>
                </a:lnTo>
              </a:path>
            </a:pathLst>
          </a:custGeom>
          <a:ln w="30352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434291" y="3206864"/>
            <a:ext cx="566420" cy="0"/>
          </a:xfrm>
          <a:custGeom>
            <a:avLst/>
            <a:gdLst/>
            <a:ahLst/>
            <a:cxnLst/>
            <a:rect l="l" t="t" r="r" b="b"/>
            <a:pathLst>
              <a:path w="566420" h="0">
                <a:moveTo>
                  <a:pt x="0" y="0"/>
                </a:moveTo>
                <a:lnTo>
                  <a:pt x="565950" y="0"/>
                </a:lnTo>
              </a:path>
            </a:pathLst>
          </a:custGeom>
          <a:ln w="30353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388800" y="3357514"/>
            <a:ext cx="647014" cy="964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864582" y="2577756"/>
            <a:ext cx="547877" cy="16565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044403" y="2385329"/>
            <a:ext cx="660742" cy="1225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968559" y="2654471"/>
            <a:ext cx="469265" cy="0"/>
          </a:xfrm>
          <a:custGeom>
            <a:avLst/>
            <a:gdLst/>
            <a:ahLst/>
            <a:cxnLst/>
            <a:rect l="l" t="t" r="r" b="b"/>
            <a:pathLst>
              <a:path w="469264" h="0">
                <a:moveTo>
                  <a:pt x="0" y="0"/>
                </a:moveTo>
                <a:lnTo>
                  <a:pt x="469176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481160" y="2630665"/>
            <a:ext cx="207645" cy="36195"/>
          </a:xfrm>
          <a:custGeom>
            <a:avLst/>
            <a:gdLst/>
            <a:ahLst/>
            <a:cxnLst/>
            <a:rect l="l" t="t" r="r" b="b"/>
            <a:pathLst>
              <a:path w="207645" h="36194">
                <a:moveTo>
                  <a:pt x="20022" y="26088"/>
                </a:moveTo>
                <a:lnTo>
                  <a:pt x="19458" y="26143"/>
                </a:lnTo>
                <a:lnTo>
                  <a:pt x="18512" y="26332"/>
                </a:lnTo>
                <a:lnTo>
                  <a:pt x="17564" y="26611"/>
                </a:lnTo>
                <a:lnTo>
                  <a:pt x="16724" y="27987"/>
                </a:lnTo>
                <a:lnTo>
                  <a:pt x="14791" y="29832"/>
                </a:lnTo>
                <a:lnTo>
                  <a:pt x="14245" y="31318"/>
                </a:lnTo>
                <a:lnTo>
                  <a:pt x="13934" y="31939"/>
                </a:lnTo>
                <a:lnTo>
                  <a:pt x="13876" y="32385"/>
                </a:lnTo>
                <a:lnTo>
                  <a:pt x="55228" y="35128"/>
                </a:lnTo>
                <a:lnTo>
                  <a:pt x="98116" y="36068"/>
                </a:lnTo>
                <a:lnTo>
                  <a:pt x="105012" y="35890"/>
                </a:lnTo>
                <a:lnTo>
                  <a:pt x="112530" y="35420"/>
                </a:lnTo>
                <a:lnTo>
                  <a:pt x="119731" y="34531"/>
                </a:lnTo>
                <a:lnTo>
                  <a:pt x="127008" y="33934"/>
                </a:lnTo>
                <a:lnTo>
                  <a:pt x="131250" y="33731"/>
                </a:lnTo>
                <a:lnTo>
                  <a:pt x="135670" y="33629"/>
                </a:lnTo>
                <a:lnTo>
                  <a:pt x="139581" y="33604"/>
                </a:lnTo>
                <a:lnTo>
                  <a:pt x="144115" y="33375"/>
                </a:lnTo>
                <a:lnTo>
                  <a:pt x="147633" y="33350"/>
                </a:lnTo>
                <a:lnTo>
                  <a:pt x="159114" y="32385"/>
                </a:lnTo>
                <a:lnTo>
                  <a:pt x="166057" y="31039"/>
                </a:lnTo>
                <a:lnTo>
                  <a:pt x="166816" y="30962"/>
                </a:lnTo>
                <a:lnTo>
                  <a:pt x="25395" y="30962"/>
                </a:lnTo>
                <a:lnTo>
                  <a:pt x="20188" y="27381"/>
                </a:lnTo>
                <a:lnTo>
                  <a:pt x="23553" y="27381"/>
                </a:lnTo>
                <a:lnTo>
                  <a:pt x="22322" y="26809"/>
                </a:lnTo>
                <a:lnTo>
                  <a:pt x="20022" y="26088"/>
                </a:lnTo>
                <a:close/>
              </a:path>
              <a:path w="207645" h="36194">
                <a:moveTo>
                  <a:pt x="191143" y="31939"/>
                </a:moveTo>
                <a:lnTo>
                  <a:pt x="188528" y="32563"/>
                </a:lnTo>
                <a:lnTo>
                  <a:pt x="189556" y="33248"/>
                </a:lnTo>
                <a:lnTo>
                  <a:pt x="193064" y="32544"/>
                </a:lnTo>
                <a:lnTo>
                  <a:pt x="191143" y="31939"/>
                </a:lnTo>
                <a:close/>
              </a:path>
              <a:path w="207645" h="36194">
                <a:moveTo>
                  <a:pt x="186000" y="30877"/>
                </a:moveTo>
                <a:lnTo>
                  <a:pt x="185085" y="31013"/>
                </a:lnTo>
                <a:lnTo>
                  <a:pt x="183615" y="31039"/>
                </a:lnTo>
                <a:lnTo>
                  <a:pt x="186774" y="32981"/>
                </a:lnTo>
                <a:lnTo>
                  <a:pt x="188528" y="32563"/>
                </a:lnTo>
                <a:lnTo>
                  <a:pt x="186000" y="30877"/>
                </a:lnTo>
                <a:close/>
              </a:path>
              <a:path w="207645" h="36194">
                <a:moveTo>
                  <a:pt x="194578" y="32241"/>
                </a:moveTo>
                <a:lnTo>
                  <a:pt x="193064" y="32544"/>
                </a:lnTo>
                <a:lnTo>
                  <a:pt x="193645" y="32727"/>
                </a:lnTo>
                <a:lnTo>
                  <a:pt x="194578" y="32241"/>
                </a:lnTo>
                <a:close/>
              </a:path>
              <a:path w="207645" h="36194">
                <a:moveTo>
                  <a:pt x="187174" y="30688"/>
                </a:moveTo>
                <a:lnTo>
                  <a:pt x="186000" y="30877"/>
                </a:lnTo>
                <a:lnTo>
                  <a:pt x="188528" y="32563"/>
                </a:lnTo>
                <a:lnTo>
                  <a:pt x="191143" y="31939"/>
                </a:lnTo>
                <a:lnTo>
                  <a:pt x="187174" y="30688"/>
                </a:lnTo>
                <a:close/>
              </a:path>
              <a:path w="207645" h="36194">
                <a:moveTo>
                  <a:pt x="198541" y="30174"/>
                </a:moveTo>
                <a:lnTo>
                  <a:pt x="191143" y="31939"/>
                </a:lnTo>
                <a:lnTo>
                  <a:pt x="193064" y="32544"/>
                </a:lnTo>
                <a:lnTo>
                  <a:pt x="194594" y="32232"/>
                </a:lnTo>
                <a:lnTo>
                  <a:pt x="198541" y="30174"/>
                </a:lnTo>
                <a:close/>
              </a:path>
              <a:path w="207645" h="36194">
                <a:moveTo>
                  <a:pt x="199622" y="29916"/>
                </a:moveTo>
                <a:lnTo>
                  <a:pt x="198541" y="30174"/>
                </a:lnTo>
                <a:lnTo>
                  <a:pt x="194578" y="32241"/>
                </a:lnTo>
                <a:lnTo>
                  <a:pt x="198611" y="31432"/>
                </a:lnTo>
                <a:lnTo>
                  <a:pt x="199622" y="29916"/>
                </a:lnTo>
                <a:close/>
              </a:path>
              <a:path w="207645" h="36194">
                <a:moveTo>
                  <a:pt x="190127" y="27012"/>
                </a:moveTo>
                <a:lnTo>
                  <a:pt x="186990" y="30175"/>
                </a:lnTo>
                <a:lnTo>
                  <a:pt x="185624" y="30185"/>
                </a:lnTo>
                <a:lnTo>
                  <a:pt x="186273" y="30391"/>
                </a:lnTo>
                <a:lnTo>
                  <a:pt x="186876" y="30556"/>
                </a:lnTo>
                <a:lnTo>
                  <a:pt x="187536" y="30619"/>
                </a:lnTo>
                <a:lnTo>
                  <a:pt x="187174" y="30688"/>
                </a:lnTo>
                <a:lnTo>
                  <a:pt x="191143" y="31939"/>
                </a:lnTo>
                <a:lnTo>
                  <a:pt x="198541" y="30174"/>
                </a:lnTo>
                <a:lnTo>
                  <a:pt x="199934" y="29446"/>
                </a:lnTo>
                <a:lnTo>
                  <a:pt x="200236" y="28994"/>
                </a:lnTo>
                <a:lnTo>
                  <a:pt x="195347" y="28994"/>
                </a:lnTo>
                <a:lnTo>
                  <a:pt x="191994" y="27800"/>
                </a:lnTo>
                <a:lnTo>
                  <a:pt x="190127" y="27012"/>
                </a:lnTo>
                <a:close/>
              </a:path>
              <a:path w="207645" h="36194">
                <a:moveTo>
                  <a:pt x="182437" y="30314"/>
                </a:moveTo>
                <a:lnTo>
                  <a:pt x="175116" y="30314"/>
                </a:lnTo>
                <a:lnTo>
                  <a:pt x="177186" y="30391"/>
                </a:lnTo>
                <a:lnTo>
                  <a:pt x="178684" y="30784"/>
                </a:lnTo>
                <a:lnTo>
                  <a:pt x="180716" y="31089"/>
                </a:lnTo>
                <a:lnTo>
                  <a:pt x="183615" y="31039"/>
                </a:lnTo>
                <a:lnTo>
                  <a:pt x="182437" y="30314"/>
                </a:lnTo>
                <a:close/>
              </a:path>
              <a:path w="207645" h="36194">
                <a:moveTo>
                  <a:pt x="184968" y="30190"/>
                </a:moveTo>
                <a:lnTo>
                  <a:pt x="182267" y="30210"/>
                </a:lnTo>
                <a:lnTo>
                  <a:pt x="183615" y="31039"/>
                </a:lnTo>
                <a:lnTo>
                  <a:pt x="185085" y="31013"/>
                </a:lnTo>
                <a:lnTo>
                  <a:pt x="186000" y="30877"/>
                </a:lnTo>
                <a:lnTo>
                  <a:pt x="184968" y="30190"/>
                </a:lnTo>
                <a:close/>
              </a:path>
              <a:path w="207645" h="36194">
                <a:moveTo>
                  <a:pt x="20188" y="27381"/>
                </a:moveTo>
                <a:lnTo>
                  <a:pt x="25395" y="30962"/>
                </a:lnTo>
                <a:lnTo>
                  <a:pt x="32533" y="29654"/>
                </a:lnTo>
                <a:lnTo>
                  <a:pt x="33758" y="27876"/>
                </a:lnTo>
                <a:lnTo>
                  <a:pt x="24621" y="27876"/>
                </a:lnTo>
                <a:lnTo>
                  <a:pt x="20188" y="27381"/>
                </a:lnTo>
                <a:close/>
              </a:path>
              <a:path w="207645" h="36194">
                <a:moveTo>
                  <a:pt x="177905" y="7124"/>
                </a:moveTo>
                <a:lnTo>
                  <a:pt x="27466" y="7124"/>
                </a:lnTo>
                <a:lnTo>
                  <a:pt x="33193" y="8521"/>
                </a:lnTo>
                <a:lnTo>
                  <a:pt x="38400" y="12115"/>
                </a:lnTo>
                <a:lnTo>
                  <a:pt x="39638" y="18859"/>
                </a:lnTo>
                <a:lnTo>
                  <a:pt x="39691" y="19265"/>
                </a:lnTo>
                <a:lnTo>
                  <a:pt x="32533" y="29654"/>
                </a:lnTo>
                <a:lnTo>
                  <a:pt x="25395" y="30962"/>
                </a:lnTo>
                <a:lnTo>
                  <a:pt x="166816" y="30962"/>
                </a:lnTo>
                <a:lnTo>
                  <a:pt x="171357" y="30505"/>
                </a:lnTo>
                <a:lnTo>
                  <a:pt x="173312" y="30353"/>
                </a:lnTo>
                <a:lnTo>
                  <a:pt x="175116" y="30314"/>
                </a:lnTo>
                <a:lnTo>
                  <a:pt x="182437" y="30314"/>
                </a:lnTo>
                <a:lnTo>
                  <a:pt x="182272" y="30213"/>
                </a:lnTo>
                <a:lnTo>
                  <a:pt x="181898" y="30213"/>
                </a:lnTo>
                <a:lnTo>
                  <a:pt x="181281" y="29604"/>
                </a:lnTo>
                <a:lnTo>
                  <a:pt x="178926" y="28155"/>
                </a:lnTo>
                <a:lnTo>
                  <a:pt x="178240" y="27889"/>
                </a:lnTo>
                <a:lnTo>
                  <a:pt x="176852" y="25228"/>
                </a:lnTo>
                <a:lnTo>
                  <a:pt x="175560" y="23952"/>
                </a:lnTo>
                <a:lnTo>
                  <a:pt x="175551" y="22734"/>
                </a:lnTo>
                <a:lnTo>
                  <a:pt x="173960" y="19685"/>
                </a:lnTo>
                <a:lnTo>
                  <a:pt x="174727" y="17242"/>
                </a:lnTo>
                <a:lnTo>
                  <a:pt x="174328" y="15252"/>
                </a:lnTo>
                <a:lnTo>
                  <a:pt x="175435" y="13592"/>
                </a:lnTo>
                <a:lnTo>
                  <a:pt x="175288" y="12979"/>
                </a:lnTo>
                <a:lnTo>
                  <a:pt x="175405" y="12153"/>
                </a:lnTo>
                <a:lnTo>
                  <a:pt x="177214" y="9207"/>
                </a:lnTo>
                <a:lnTo>
                  <a:pt x="177327" y="8966"/>
                </a:lnTo>
                <a:lnTo>
                  <a:pt x="177905" y="7124"/>
                </a:lnTo>
                <a:close/>
              </a:path>
              <a:path w="207645" h="36194">
                <a:moveTo>
                  <a:pt x="185577" y="30185"/>
                </a:moveTo>
                <a:lnTo>
                  <a:pt x="184968" y="30190"/>
                </a:lnTo>
                <a:lnTo>
                  <a:pt x="186000" y="30877"/>
                </a:lnTo>
                <a:lnTo>
                  <a:pt x="187174" y="30688"/>
                </a:lnTo>
                <a:lnTo>
                  <a:pt x="185577" y="30185"/>
                </a:lnTo>
                <a:close/>
              </a:path>
              <a:path w="207645" h="36194">
                <a:moveTo>
                  <a:pt x="185949" y="30302"/>
                </a:moveTo>
                <a:lnTo>
                  <a:pt x="187174" y="30688"/>
                </a:lnTo>
                <a:lnTo>
                  <a:pt x="187536" y="30619"/>
                </a:lnTo>
                <a:lnTo>
                  <a:pt x="186876" y="30556"/>
                </a:lnTo>
                <a:lnTo>
                  <a:pt x="185949" y="30302"/>
                </a:lnTo>
                <a:close/>
              </a:path>
              <a:path w="207645" h="36194">
                <a:moveTo>
                  <a:pt x="3992" y="27987"/>
                </a:moveTo>
                <a:lnTo>
                  <a:pt x="4542" y="28994"/>
                </a:lnTo>
                <a:lnTo>
                  <a:pt x="9825" y="30556"/>
                </a:lnTo>
                <a:lnTo>
                  <a:pt x="11730" y="29514"/>
                </a:lnTo>
                <a:lnTo>
                  <a:pt x="7946" y="29514"/>
                </a:lnTo>
                <a:lnTo>
                  <a:pt x="5215" y="28689"/>
                </a:lnTo>
                <a:lnTo>
                  <a:pt x="3992" y="27987"/>
                </a:lnTo>
                <a:close/>
              </a:path>
              <a:path w="207645" h="36194">
                <a:moveTo>
                  <a:pt x="181281" y="29604"/>
                </a:moveTo>
                <a:lnTo>
                  <a:pt x="181898" y="30213"/>
                </a:lnTo>
                <a:lnTo>
                  <a:pt x="182267" y="30210"/>
                </a:lnTo>
                <a:lnTo>
                  <a:pt x="181281" y="29604"/>
                </a:lnTo>
                <a:close/>
              </a:path>
              <a:path w="207645" h="36194">
                <a:moveTo>
                  <a:pt x="182267" y="30210"/>
                </a:moveTo>
                <a:lnTo>
                  <a:pt x="181898" y="30213"/>
                </a:lnTo>
                <a:lnTo>
                  <a:pt x="182272" y="30213"/>
                </a:lnTo>
                <a:close/>
              </a:path>
              <a:path w="207645" h="36194">
                <a:moveTo>
                  <a:pt x="180150" y="28487"/>
                </a:moveTo>
                <a:lnTo>
                  <a:pt x="181281" y="29604"/>
                </a:lnTo>
                <a:lnTo>
                  <a:pt x="182267" y="30210"/>
                </a:lnTo>
                <a:lnTo>
                  <a:pt x="184968" y="30190"/>
                </a:lnTo>
                <a:lnTo>
                  <a:pt x="184417" y="29822"/>
                </a:lnTo>
                <a:lnTo>
                  <a:pt x="180150" y="28487"/>
                </a:lnTo>
                <a:close/>
              </a:path>
              <a:path w="207645" h="36194">
                <a:moveTo>
                  <a:pt x="184417" y="29822"/>
                </a:moveTo>
                <a:lnTo>
                  <a:pt x="184968" y="30190"/>
                </a:lnTo>
                <a:lnTo>
                  <a:pt x="185577" y="30185"/>
                </a:lnTo>
                <a:lnTo>
                  <a:pt x="184417" y="29822"/>
                </a:lnTo>
                <a:close/>
              </a:path>
              <a:path w="207645" h="36194">
                <a:moveTo>
                  <a:pt x="182850" y="28778"/>
                </a:moveTo>
                <a:lnTo>
                  <a:pt x="184448" y="29832"/>
                </a:lnTo>
                <a:lnTo>
                  <a:pt x="185577" y="30185"/>
                </a:lnTo>
                <a:lnTo>
                  <a:pt x="183981" y="29446"/>
                </a:lnTo>
                <a:lnTo>
                  <a:pt x="182850" y="28778"/>
                </a:lnTo>
                <a:close/>
              </a:path>
              <a:path w="207645" h="36194">
                <a:moveTo>
                  <a:pt x="201443" y="10888"/>
                </a:moveTo>
                <a:lnTo>
                  <a:pt x="181685" y="10888"/>
                </a:lnTo>
                <a:lnTo>
                  <a:pt x="180918" y="13060"/>
                </a:lnTo>
                <a:lnTo>
                  <a:pt x="177046" y="20332"/>
                </a:lnTo>
                <a:lnTo>
                  <a:pt x="185624" y="30185"/>
                </a:lnTo>
                <a:lnTo>
                  <a:pt x="186990" y="30175"/>
                </a:lnTo>
                <a:lnTo>
                  <a:pt x="190127" y="27012"/>
                </a:lnTo>
                <a:lnTo>
                  <a:pt x="200000" y="27012"/>
                </a:lnTo>
                <a:lnTo>
                  <a:pt x="201572" y="17242"/>
                </a:lnTo>
                <a:lnTo>
                  <a:pt x="201443" y="10888"/>
                </a:lnTo>
                <a:close/>
              </a:path>
              <a:path w="207645" h="36194">
                <a:moveTo>
                  <a:pt x="199934" y="29446"/>
                </a:moveTo>
                <a:lnTo>
                  <a:pt x="198541" y="30174"/>
                </a:lnTo>
                <a:lnTo>
                  <a:pt x="199622" y="29916"/>
                </a:lnTo>
                <a:lnTo>
                  <a:pt x="199934" y="29446"/>
                </a:lnTo>
                <a:close/>
              </a:path>
              <a:path w="207645" h="36194">
                <a:moveTo>
                  <a:pt x="206735" y="19245"/>
                </a:moveTo>
                <a:lnTo>
                  <a:pt x="202962" y="24905"/>
                </a:lnTo>
                <a:lnTo>
                  <a:pt x="201853" y="28435"/>
                </a:lnTo>
                <a:lnTo>
                  <a:pt x="199934" y="29446"/>
                </a:lnTo>
                <a:lnTo>
                  <a:pt x="199622" y="29916"/>
                </a:lnTo>
                <a:lnTo>
                  <a:pt x="202421" y="29248"/>
                </a:lnTo>
                <a:lnTo>
                  <a:pt x="207161" y="21526"/>
                </a:lnTo>
                <a:lnTo>
                  <a:pt x="207225" y="21295"/>
                </a:lnTo>
                <a:lnTo>
                  <a:pt x="206735" y="19245"/>
                </a:lnTo>
                <a:close/>
              </a:path>
              <a:path w="207645" h="36194">
                <a:moveTo>
                  <a:pt x="178355" y="25781"/>
                </a:moveTo>
                <a:lnTo>
                  <a:pt x="178649" y="27003"/>
                </a:lnTo>
                <a:lnTo>
                  <a:pt x="180150" y="28487"/>
                </a:lnTo>
                <a:lnTo>
                  <a:pt x="184417" y="29822"/>
                </a:lnTo>
                <a:lnTo>
                  <a:pt x="178355" y="25781"/>
                </a:lnTo>
                <a:close/>
              </a:path>
              <a:path w="207645" h="36194">
                <a:moveTo>
                  <a:pt x="178912" y="28099"/>
                </a:moveTo>
                <a:lnTo>
                  <a:pt x="181281" y="29604"/>
                </a:lnTo>
                <a:lnTo>
                  <a:pt x="180150" y="28487"/>
                </a:lnTo>
                <a:lnTo>
                  <a:pt x="178912" y="28099"/>
                </a:lnTo>
                <a:close/>
              </a:path>
              <a:path w="207645" h="36194">
                <a:moveTo>
                  <a:pt x="6433" y="12757"/>
                </a:moveTo>
                <a:lnTo>
                  <a:pt x="5710" y="12979"/>
                </a:lnTo>
                <a:lnTo>
                  <a:pt x="1494" y="15278"/>
                </a:lnTo>
                <a:lnTo>
                  <a:pt x="435" y="18859"/>
                </a:lnTo>
                <a:lnTo>
                  <a:pt x="314" y="19685"/>
                </a:lnTo>
                <a:lnTo>
                  <a:pt x="2572" y="25387"/>
                </a:lnTo>
                <a:lnTo>
                  <a:pt x="3997" y="27990"/>
                </a:lnTo>
                <a:lnTo>
                  <a:pt x="5215" y="28689"/>
                </a:lnTo>
                <a:lnTo>
                  <a:pt x="7946" y="29514"/>
                </a:lnTo>
                <a:lnTo>
                  <a:pt x="9813" y="29502"/>
                </a:lnTo>
                <a:lnTo>
                  <a:pt x="9876" y="29311"/>
                </a:lnTo>
                <a:lnTo>
                  <a:pt x="12786" y="28435"/>
                </a:lnTo>
                <a:lnTo>
                  <a:pt x="11959" y="28435"/>
                </a:lnTo>
                <a:lnTo>
                  <a:pt x="7158" y="25996"/>
                </a:lnTo>
                <a:lnTo>
                  <a:pt x="4237" y="17081"/>
                </a:lnTo>
                <a:lnTo>
                  <a:pt x="6433" y="12757"/>
                </a:lnTo>
                <a:close/>
              </a:path>
              <a:path w="207645" h="36194">
                <a:moveTo>
                  <a:pt x="16120" y="27114"/>
                </a:moveTo>
                <a:lnTo>
                  <a:pt x="15401" y="27419"/>
                </a:lnTo>
                <a:lnTo>
                  <a:pt x="14473" y="27927"/>
                </a:lnTo>
                <a:lnTo>
                  <a:pt x="9876" y="29311"/>
                </a:lnTo>
                <a:lnTo>
                  <a:pt x="9813" y="29502"/>
                </a:lnTo>
                <a:lnTo>
                  <a:pt x="7946" y="29514"/>
                </a:lnTo>
                <a:lnTo>
                  <a:pt x="11730" y="29514"/>
                </a:lnTo>
                <a:lnTo>
                  <a:pt x="16120" y="27114"/>
                </a:lnTo>
                <a:close/>
              </a:path>
              <a:path w="207645" h="36194">
                <a:moveTo>
                  <a:pt x="202962" y="24905"/>
                </a:moveTo>
                <a:lnTo>
                  <a:pt x="199934" y="29446"/>
                </a:lnTo>
                <a:lnTo>
                  <a:pt x="201853" y="28435"/>
                </a:lnTo>
                <a:lnTo>
                  <a:pt x="202962" y="24905"/>
                </a:lnTo>
                <a:close/>
              </a:path>
              <a:path w="207645" h="36194">
                <a:moveTo>
                  <a:pt x="200000" y="27012"/>
                </a:moveTo>
                <a:lnTo>
                  <a:pt x="190127" y="27012"/>
                </a:lnTo>
                <a:lnTo>
                  <a:pt x="192529" y="27990"/>
                </a:lnTo>
                <a:lnTo>
                  <a:pt x="195347" y="28994"/>
                </a:lnTo>
                <a:lnTo>
                  <a:pt x="199716" y="28778"/>
                </a:lnTo>
                <a:lnTo>
                  <a:pt x="200000" y="27012"/>
                </a:lnTo>
                <a:close/>
              </a:path>
              <a:path w="207645" h="36194">
                <a:moveTo>
                  <a:pt x="192396" y="1693"/>
                </a:moveTo>
                <a:lnTo>
                  <a:pt x="193188" y="1955"/>
                </a:lnTo>
                <a:lnTo>
                  <a:pt x="195174" y="2578"/>
                </a:lnTo>
                <a:lnTo>
                  <a:pt x="201572" y="17242"/>
                </a:lnTo>
                <a:lnTo>
                  <a:pt x="199716" y="28778"/>
                </a:lnTo>
                <a:lnTo>
                  <a:pt x="195347" y="28994"/>
                </a:lnTo>
                <a:lnTo>
                  <a:pt x="200236" y="28994"/>
                </a:lnTo>
                <a:lnTo>
                  <a:pt x="202962" y="24905"/>
                </a:lnTo>
                <a:lnTo>
                  <a:pt x="205858" y="15684"/>
                </a:lnTo>
                <a:lnTo>
                  <a:pt x="205782" y="15252"/>
                </a:lnTo>
                <a:lnTo>
                  <a:pt x="204043" y="7973"/>
                </a:lnTo>
                <a:lnTo>
                  <a:pt x="203934" y="7764"/>
                </a:lnTo>
                <a:lnTo>
                  <a:pt x="197008" y="3142"/>
                </a:lnTo>
                <a:lnTo>
                  <a:pt x="192396" y="1693"/>
                </a:lnTo>
                <a:close/>
              </a:path>
              <a:path w="207645" h="36194">
                <a:moveTo>
                  <a:pt x="177046" y="20332"/>
                </a:moveTo>
                <a:lnTo>
                  <a:pt x="178355" y="25781"/>
                </a:lnTo>
                <a:lnTo>
                  <a:pt x="182850" y="28778"/>
                </a:lnTo>
                <a:lnTo>
                  <a:pt x="181834" y="27990"/>
                </a:lnTo>
                <a:lnTo>
                  <a:pt x="178392" y="23812"/>
                </a:lnTo>
                <a:lnTo>
                  <a:pt x="177046" y="20332"/>
                </a:lnTo>
                <a:close/>
              </a:path>
              <a:path w="207645" h="36194">
                <a:moveTo>
                  <a:pt x="178649" y="27003"/>
                </a:moveTo>
                <a:lnTo>
                  <a:pt x="178912" y="28099"/>
                </a:lnTo>
                <a:lnTo>
                  <a:pt x="180150" y="28487"/>
                </a:lnTo>
                <a:lnTo>
                  <a:pt x="178649" y="27003"/>
                </a:lnTo>
                <a:close/>
              </a:path>
              <a:path w="207645" h="36194">
                <a:moveTo>
                  <a:pt x="11165" y="11722"/>
                </a:moveTo>
                <a:lnTo>
                  <a:pt x="9813" y="11722"/>
                </a:lnTo>
                <a:lnTo>
                  <a:pt x="6433" y="12757"/>
                </a:lnTo>
                <a:lnTo>
                  <a:pt x="4237" y="17081"/>
                </a:lnTo>
                <a:lnTo>
                  <a:pt x="7158" y="25996"/>
                </a:lnTo>
                <a:lnTo>
                  <a:pt x="11959" y="28435"/>
                </a:lnTo>
                <a:lnTo>
                  <a:pt x="16323" y="27003"/>
                </a:lnTo>
                <a:lnTo>
                  <a:pt x="17004" y="26631"/>
                </a:lnTo>
                <a:lnTo>
                  <a:pt x="14524" y="26631"/>
                </a:lnTo>
                <a:lnTo>
                  <a:pt x="10359" y="23215"/>
                </a:lnTo>
                <a:lnTo>
                  <a:pt x="9419" y="13843"/>
                </a:lnTo>
                <a:lnTo>
                  <a:pt x="11165" y="11722"/>
                </a:lnTo>
                <a:close/>
              </a:path>
              <a:path w="207645" h="36194">
                <a:moveTo>
                  <a:pt x="16316" y="27007"/>
                </a:moveTo>
                <a:lnTo>
                  <a:pt x="11959" y="28435"/>
                </a:lnTo>
                <a:lnTo>
                  <a:pt x="12786" y="28435"/>
                </a:lnTo>
                <a:lnTo>
                  <a:pt x="14473" y="27927"/>
                </a:lnTo>
                <a:lnTo>
                  <a:pt x="15491" y="27381"/>
                </a:lnTo>
                <a:lnTo>
                  <a:pt x="16120" y="27114"/>
                </a:lnTo>
                <a:lnTo>
                  <a:pt x="16316" y="27007"/>
                </a:lnTo>
                <a:close/>
              </a:path>
              <a:path w="207645" h="36194">
                <a:moveTo>
                  <a:pt x="176852" y="25228"/>
                </a:moveTo>
                <a:lnTo>
                  <a:pt x="178240" y="27889"/>
                </a:lnTo>
                <a:lnTo>
                  <a:pt x="178912" y="28099"/>
                </a:lnTo>
                <a:lnTo>
                  <a:pt x="178649" y="27003"/>
                </a:lnTo>
                <a:lnTo>
                  <a:pt x="176852" y="25228"/>
                </a:lnTo>
                <a:close/>
              </a:path>
              <a:path w="207645" h="36194">
                <a:moveTo>
                  <a:pt x="2578" y="25401"/>
                </a:moveTo>
                <a:lnTo>
                  <a:pt x="3488" y="27698"/>
                </a:lnTo>
                <a:lnTo>
                  <a:pt x="3992" y="27987"/>
                </a:lnTo>
                <a:lnTo>
                  <a:pt x="2578" y="25401"/>
                </a:lnTo>
                <a:close/>
              </a:path>
              <a:path w="207645" h="36194">
                <a:moveTo>
                  <a:pt x="23553" y="27381"/>
                </a:moveTo>
                <a:lnTo>
                  <a:pt x="20188" y="27381"/>
                </a:lnTo>
                <a:lnTo>
                  <a:pt x="24621" y="27876"/>
                </a:lnTo>
                <a:lnTo>
                  <a:pt x="23553" y="27381"/>
                </a:lnTo>
                <a:close/>
              </a:path>
              <a:path w="207645" h="36194">
                <a:moveTo>
                  <a:pt x="33506" y="8737"/>
                </a:moveTo>
                <a:lnTo>
                  <a:pt x="22208" y="8737"/>
                </a:lnTo>
                <a:lnTo>
                  <a:pt x="26386" y="12153"/>
                </a:lnTo>
                <a:lnTo>
                  <a:pt x="27313" y="21526"/>
                </a:lnTo>
                <a:lnTo>
                  <a:pt x="23897" y="25704"/>
                </a:lnTo>
                <a:lnTo>
                  <a:pt x="20022" y="26088"/>
                </a:lnTo>
                <a:lnTo>
                  <a:pt x="22322" y="26809"/>
                </a:lnTo>
                <a:lnTo>
                  <a:pt x="24621" y="27876"/>
                </a:lnTo>
                <a:lnTo>
                  <a:pt x="33758" y="27876"/>
                </a:lnTo>
                <a:lnTo>
                  <a:pt x="39691" y="19265"/>
                </a:lnTo>
                <a:lnTo>
                  <a:pt x="39638" y="18859"/>
                </a:lnTo>
                <a:lnTo>
                  <a:pt x="38400" y="12115"/>
                </a:lnTo>
                <a:lnTo>
                  <a:pt x="33506" y="8737"/>
                </a:lnTo>
                <a:close/>
              </a:path>
              <a:path w="207645" h="36194">
                <a:moveTo>
                  <a:pt x="16570" y="26924"/>
                </a:moveTo>
                <a:lnTo>
                  <a:pt x="16307" y="27012"/>
                </a:lnTo>
                <a:lnTo>
                  <a:pt x="16120" y="27114"/>
                </a:lnTo>
                <a:lnTo>
                  <a:pt x="16570" y="26924"/>
                </a:lnTo>
                <a:close/>
              </a:path>
              <a:path w="207645" h="36194">
                <a:moveTo>
                  <a:pt x="17746" y="26313"/>
                </a:moveTo>
                <a:lnTo>
                  <a:pt x="17551" y="26332"/>
                </a:lnTo>
                <a:lnTo>
                  <a:pt x="16316" y="27007"/>
                </a:lnTo>
                <a:lnTo>
                  <a:pt x="16721" y="26860"/>
                </a:lnTo>
                <a:lnTo>
                  <a:pt x="17574" y="26595"/>
                </a:lnTo>
                <a:lnTo>
                  <a:pt x="17746" y="26313"/>
                </a:lnTo>
                <a:close/>
              </a:path>
              <a:path w="207645" h="36194">
                <a:moveTo>
                  <a:pt x="176493" y="24540"/>
                </a:moveTo>
                <a:lnTo>
                  <a:pt x="176852" y="25228"/>
                </a:lnTo>
                <a:lnTo>
                  <a:pt x="178649" y="27003"/>
                </a:lnTo>
                <a:lnTo>
                  <a:pt x="178355" y="25781"/>
                </a:lnTo>
                <a:lnTo>
                  <a:pt x="176493" y="24540"/>
                </a:lnTo>
                <a:close/>
              </a:path>
              <a:path w="207645" h="36194">
                <a:moveTo>
                  <a:pt x="17162" y="26730"/>
                </a:moveTo>
                <a:lnTo>
                  <a:pt x="16721" y="26860"/>
                </a:lnTo>
                <a:lnTo>
                  <a:pt x="16570" y="26924"/>
                </a:lnTo>
                <a:lnTo>
                  <a:pt x="17162" y="26730"/>
                </a:lnTo>
                <a:close/>
              </a:path>
              <a:path w="207645" h="36194">
                <a:moveTo>
                  <a:pt x="11614" y="11175"/>
                </a:moveTo>
                <a:lnTo>
                  <a:pt x="9419" y="13843"/>
                </a:lnTo>
                <a:lnTo>
                  <a:pt x="10359" y="23215"/>
                </a:lnTo>
                <a:lnTo>
                  <a:pt x="14524" y="26631"/>
                </a:lnTo>
                <a:lnTo>
                  <a:pt x="19287" y="21894"/>
                </a:lnTo>
                <a:lnTo>
                  <a:pt x="16146" y="13946"/>
                </a:lnTo>
                <a:lnTo>
                  <a:pt x="15857" y="13416"/>
                </a:lnTo>
                <a:lnTo>
                  <a:pt x="14273" y="12519"/>
                </a:lnTo>
                <a:lnTo>
                  <a:pt x="11603" y="11722"/>
                </a:lnTo>
                <a:lnTo>
                  <a:pt x="13478" y="11722"/>
                </a:lnTo>
                <a:lnTo>
                  <a:pt x="11614" y="11175"/>
                </a:lnTo>
                <a:close/>
              </a:path>
              <a:path w="207645" h="36194">
                <a:moveTo>
                  <a:pt x="17551" y="26332"/>
                </a:moveTo>
                <a:lnTo>
                  <a:pt x="14524" y="26631"/>
                </a:lnTo>
                <a:lnTo>
                  <a:pt x="17004" y="26631"/>
                </a:lnTo>
                <a:lnTo>
                  <a:pt x="17551" y="26332"/>
                </a:lnTo>
                <a:close/>
              </a:path>
              <a:path w="207645" h="36194">
                <a:moveTo>
                  <a:pt x="19458" y="26143"/>
                </a:moveTo>
                <a:lnTo>
                  <a:pt x="18734" y="26215"/>
                </a:lnTo>
                <a:lnTo>
                  <a:pt x="17564" y="26611"/>
                </a:lnTo>
                <a:lnTo>
                  <a:pt x="18703" y="26276"/>
                </a:lnTo>
                <a:lnTo>
                  <a:pt x="19458" y="26143"/>
                </a:lnTo>
                <a:close/>
              </a:path>
              <a:path w="207645" h="36194">
                <a:moveTo>
                  <a:pt x="18734" y="26215"/>
                </a:moveTo>
                <a:lnTo>
                  <a:pt x="17746" y="26313"/>
                </a:lnTo>
                <a:lnTo>
                  <a:pt x="17574" y="26595"/>
                </a:lnTo>
                <a:lnTo>
                  <a:pt x="18734" y="26215"/>
                </a:lnTo>
                <a:close/>
              </a:path>
              <a:path w="207645" h="36194">
                <a:moveTo>
                  <a:pt x="17825" y="26182"/>
                </a:moveTo>
                <a:lnTo>
                  <a:pt x="17551" y="26332"/>
                </a:lnTo>
                <a:lnTo>
                  <a:pt x="17746" y="26313"/>
                </a:lnTo>
                <a:lnTo>
                  <a:pt x="17825" y="26182"/>
                </a:lnTo>
                <a:close/>
              </a:path>
              <a:path w="207645" h="36194">
                <a:moveTo>
                  <a:pt x="15880" y="9506"/>
                </a:moveTo>
                <a:lnTo>
                  <a:pt x="14804" y="9702"/>
                </a:lnTo>
                <a:lnTo>
                  <a:pt x="12723" y="10299"/>
                </a:lnTo>
                <a:lnTo>
                  <a:pt x="12193" y="10473"/>
                </a:lnTo>
                <a:lnTo>
                  <a:pt x="11614" y="11175"/>
                </a:lnTo>
                <a:lnTo>
                  <a:pt x="15210" y="12230"/>
                </a:lnTo>
                <a:lnTo>
                  <a:pt x="15857" y="13416"/>
                </a:lnTo>
                <a:lnTo>
                  <a:pt x="16146" y="13946"/>
                </a:lnTo>
                <a:lnTo>
                  <a:pt x="19752" y="20561"/>
                </a:lnTo>
                <a:lnTo>
                  <a:pt x="19793" y="20713"/>
                </a:lnTo>
                <a:lnTo>
                  <a:pt x="18258" y="25946"/>
                </a:lnTo>
                <a:lnTo>
                  <a:pt x="17825" y="26182"/>
                </a:lnTo>
                <a:lnTo>
                  <a:pt x="17746" y="26313"/>
                </a:lnTo>
                <a:lnTo>
                  <a:pt x="18734" y="26215"/>
                </a:lnTo>
                <a:lnTo>
                  <a:pt x="20874" y="25514"/>
                </a:lnTo>
                <a:lnTo>
                  <a:pt x="23313" y="20713"/>
                </a:lnTo>
                <a:lnTo>
                  <a:pt x="20392" y="11798"/>
                </a:lnTo>
                <a:lnTo>
                  <a:pt x="15880" y="9506"/>
                </a:lnTo>
                <a:close/>
              </a:path>
              <a:path w="207645" h="36194">
                <a:moveTo>
                  <a:pt x="22208" y="8737"/>
                </a:moveTo>
                <a:lnTo>
                  <a:pt x="17521" y="9207"/>
                </a:lnTo>
                <a:lnTo>
                  <a:pt x="15880" y="9506"/>
                </a:lnTo>
                <a:lnTo>
                  <a:pt x="20392" y="11798"/>
                </a:lnTo>
                <a:lnTo>
                  <a:pt x="23313" y="20713"/>
                </a:lnTo>
                <a:lnTo>
                  <a:pt x="20874" y="25514"/>
                </a:lnTo>
                <a:lnTo>
                  <a:pt x="18734" y="26215"/>
                </a:lnTo>
                <a:lnTo>
                  <a:pt x="19458" y="26143"/>
                </a:lnTo>
                <a:lnTo>
                  <a:pt x="19934" y="26060"/>
                </a:lnTo>
                <a:lnTo>
                  <a:pt x="20302" y="26060"/>
                </a:lnTo>
                <a:lnTo>
                  <a:pt x="23897" y="25704"/>
                </a:lnTo>
                <a:lnTo>
                  <a:pt x="27313" y="21526"/>
                </a:lnTo>
                <a:lnTo>
                  <a:pt x="26386" y="12153"/>
                </a:lnTo>
                <a:lnTo>
                  <a:pt x="22208" y="8737"/>
                </a:lnTo>
                <a:close/>
              </a:path>
              <a:path w="207645" h="36194">
                <a:moveTo>
                  <a:pt x="16146" y="13946"/>
                </a:moveTo>
                <a:lnTo>
                  <a:pt x="19287" y="21894"/>
                </a:lnTo>
                <a:lnTo>
                  <a:pt x="18353" y="25228"/>
                </a:lnTo>
                <a:lnTo>
                  <a:pt x="18232" y="25514"/>
                </a:lnTo>
                <a:lnTo>
                  <a:pt x="17825" y="26182"/>
                </a:lnTo>
                <a:lnTo>
                  <a:pt x="18258" y="25946"/>
                </a:lnTo>
                <a:lnTo>
                  <a:pt x="19793" y="20713"/>
                </a:lnTo>
                <a:lnTo>
                  <a:pt x="19752" y="20561"/>
                </a:lnTo>
                <a:lnTo>
                  <a:pt x="16146" y="13946"/>
                </a:lnTo>
                <a:close/>
              </a:path>
              <a:path w="207645" h="36194">
                <a:moveTo>
                  <a:pt x="19934" y="26060"/>
                </a:moveTo>
                <a:lnTo>
                  <a:pt x="19458" y="26143"/>
                </a:lnTo>
                <a:lnTo>
                  <a:pt x="20022" y="26088"/>
                </a:lnTo>
                <a:close/>
              </a:path>
              <a:path w="207645" h="36194">
                <a:moveTo>
                  <a:pt x="20302" y="26060"/>
                </a:moveTo>
                <a:lnTo>
                  <a:pt x="19934" y="26060"/>
                </a:lnTo>
                <a:lnTo>
                  <a:pt x="20302" y="26060"/>
                </a:lnTo>
                <a:close/>
              </a:path>
              <a:path w="207645" h="36194">
                <a:moveTo>
                  <a:pt x="176465" y="17901"/>
                </a:moveTo>
                <a:lnTo>
                  <a:pt x="175522" y="18859"/>
                </a:lnTo>
                <a:lnTo>
                  <a:pt x="175535" y="20561"/>
                </a:lnTo>
                <a:lnTo>
                  <a:pt x="175660" y="21894"/>
                </a:lnTo>
                <a:lnTo>
                  <a:pt x="176003" y="23600"/>
                </a:lnTo>
                <a:lnTo>
                  <a:pt x="176493" y="24540"/>
                </a:lnTo>
                <a:lnTo>
                  <a:pt x="178355" y="25781"/>
                </a:lnTo>
                <a:lnTo>
                  <a:pt x="176465" y="17901"/>
                </a:lnTo>
                <a:close/>
              </a:path>
              <a:path w="207645" h="36194">
                <a:moveTo>
                  <a:pt x="243" y="19507"/>
                </a:moveTo>
                <a:lnTo>
                  <a:pt x="0" y="20332"/>
                </a:lnTo>
                <a:lnTo>
                  <a:pt x="15" y="20713"/>
                </a:lnTo>
                <a:lnTo>
                  <a:pt x="2578" y="25401"/>
                </a:lnTo>
                <a:lnTo>
                  <a:pt x="243" y="19507"/>
                </a:lnTo>
                <a:close/>
              </a:path>
              <a:path w="207645" h="36194">
                <a:moveTo>
                  <a:pt x="175551" y="22734"/>
                </a:moveTo>
                <a:lnTo>
                  <a:pt x="175560" y="23952"/>
                </a:lnTo>
                <a:lnTo>
                  <a:pt x="176852" y="25228"/>
                </a:lnTo>
                <a:lnTo>
                  <a:pt x="176493" y="24540"/>
                </a:lnTo>
                <a:lnTo>
                  <a:pt x="176144" y="24307"/>
                </a:lnTo>
                <a:lnTo>
                  <a:pt x="176003" y="23600"/>
                </a:lnTo>
                <a:lnTo>
                  <a:pt x="175551" y="22734"/>
                </a:lnTo>
                <a:close/>
              </a:path>
              <a:path w="207645" h="36194">
                <a:moveTo>
                  <a:pt x="205873" y="15636"/>
                </a:moveTo>
                <a:lnTo>
                  <a:pt x="202962" y="24905"/>
                </a:lnTo>
                <a:lnTo>
                  <a:pt x="206722" y="19265"/>
                </a:lnTo>
                <a:lnTo>
                  <a:pt x="205873" y="15636"/>
                </a:lnTo>
                <a:close/>
              </a:path>
              <a:path w="207645" h="36194">
                <a:moveTo>
                  <a:pt x="176003" y="23600"/>
                </a:moveTo>
                <a:lnTo>
                  <a:pt x="176144" y="24307"/>
                </a:lnTo>
                <a:lnTo>
                  <a:pt x="176493" y="24540"/>
                </a:lnTo>
                <a:lnTo>
                  <a:pt x="176003" y="23600"/>
                </a:lnTo>
                <a:close/>
              </a:path>
              <a:path w="207645" h="36194">
                <a:moveTo>
                  <a:pt x="175540" y="21295"/>
                </a:moveTo>
                <a:lnTo>
                  <a:pt x="175551" y="22734"/>
                </a:lnTo>
                <a:lnTo>
                  <a:pt x="176003" y="23600"/>
                </a:lnTo>
                <a:lnTo>
                  <a:pt x="175540" y="21295"/>
                </a:lnTo>
                <a:close/>
              </a:path>
              <a:path w="207645" h="36194">
                <a:moveTo>
                  <a:pt x="174727" y="17242"/>
                </a:moveTo>
                <a:lnTo>
                  <a:pt x="173960" y="19685"/>
                </a:lnTo>
                <a:lnTo>
                  <a:pt x="175551" y="22734"/>
                </a:lnTo>
                <a:lnTo>
                  <a:pt x="175540" y="21295"/>
                </a:lnTo>
                <a:lnTo>
                  <a:pt x="174727" y="17242"/>
                </a:lnTo>
                <a:close/>
              </a:path>
              <a:path w="207645" h="36194">
                <a:moveTo>
                  <a:pt x="175625" y="14385"/>
                </a:moveTo>
                <a:lnTo>
                  <a:pt x="174727" y="17242"/>
                </a:lnTo>
                <a:lnTo>
                  <a:pt x="175540" y="21295"/>
                </a:lnTo>
                <a:lnTo>
                  <a:pt x="175522" y="18859"/>
                </a:lnTo>
                <a:lnTo>
                  <a:pt x="176465" y="17901"/>
                </a:lnTo>
                <a:lnTo>
                  <a:pt x="175625" y="14385"/>
                </a:lnTo>
                <a:close/>
              </a:path>
              <a:path w="207645" h="36194">
                <a:moveTo>
                  <a:pt x="181685" y="10888"/>
                </a:moveTo>
                <a:lnTo>
                  <a:pt x="180532" y="12276"/>
                </a:lnTo>
                <a:lnTo>
                  <a:pt x="178646" y="15684"/>
                </a:lnTo>
                <a:lnTo>
                  <a:pt x="176465" y="17901"/>
                </a:lnTo>
                <a:lnTo>
                  <a:pt x="177046" y="20332"/>
                </a:lnTo>
                <a:lnTo>
                  <a:pt x="180918" y="13060"/>
                </a:lnTo>
                <a:lnTo>
                  <a:pt x="181685" y="10888"/>
                </a:lnTo>
                <a:close/>
              </a:path>
              <a:path w="207645" h="36194">
                <a:moveTo>
                  <a:pt x="82977" y="4584"/>
                </a:moveTo>
                <a:lnTo>
                  <a:pt x="55317" y="4635"/>
                </a:lnTo>
                <a:lnTo>
                  <a:pt x="26919" y="5765"/>
                </a:lnTo>
                <a:lnTo>
                  <a:pt x="19515" y="5994"/>
                </a:lnTo>
                <a:lnTo>
                  <a:pt x="5622" y="10299"/>
                </a:lnTo>
                <a:lnTo>
                  <a:pt x="4774" y="11175"/>
                </a:lnTo>
                <a:lnTo>
                  <a:pt x="2746" y="13060"/>
                </a:lnTo>
                <a:lnTo>
                  <a:pt x="834" y="16344"/>
                </a:lnTo>
                <a:lnTo>
                  <a:pt x="243" y="18859"/>
                </a:lnTo>
                <a:lnTo>
                  <a:pt x="243" y="19507"/>
                </a:lnTo>
                <a:lnTo>
                  <a:pt x="1494" y="15278"/>
                </a:lnTo>
                <a:lnTo>
                  <a:pt x="6549" y="12522"/>
                </a:lnTo>
                <a:lnTo>
                  <a:pt x="6690" y="12276"/>
                </a:lnTo>
                <a:lnTo>
                  <a:pt x="7470" y="12019"/>
                </a:lnTo>
                <a:lnTo>
                  <a:pt x="9927" y="10680"/>
                </a:lnTo>
                <a:lnTo>
                  <a:pt x="11548" y="10680"/>
                </a:lnTo>
                <a:lnTo>
                  <a:pt x="12198" y="10467"/>
                </a:lnTo>
                <a:lnTo>
                  <a:pt x="12848" y="9677"/>
                </a:lnTo>
                <a:lnTo>
                  <a:pt x="15407" y="9420"/>
                </a:lnTo>
                <a:lnTo>
                  <a:pt x="15591" y="9359"/>
                </a:lnTo>
                <a:lnTo>
                  <a:pt x="16006" y="9359"/>
                </a:lnTo>
                <a:lnTo>
                  <a:pt x="17521" y="9207"/>
                </a:lnTo>
                <a:lnTo>
                  <a:pt x="21852" y="7823"/>
                </a:lnTo>
                <a:lnTo>
                  <a:pt x="27466" y="7124"/>
                </a:lnTo>
                <a:lnTo>
                  <a:pt x="177905" y="7124"/>
                </a:lnTo>
                <a:lnTo>
                  <a:pt x="178667" y="4699"/>
                </a:lnTo>
                <a:lnTo>
                  <a:pt x="97773" y="4699"/>
                </a:lnTo>
                <a:lnTo>
                  <a:pt x="82977" y="4584"/>
                </a:lnTo>
                <a:close/>
              </a:path>
              <a:path w="207645" h="36194">
                <a:moveTo>
                  <a:pt x="206606" y="13304"/>
                </a:moveTo>
                <a:lnTo>
                  <a:pt x="205994" y="15252"/>
                </a:lnTo>
                <a:lnTo>
                  <a:pt x="205885" y="15684"/>
                </a:lnTo>
                <a:lnTo>
                  <a:pt x="206735" y="19245"/>
                </a:lnTo>
                <a:lnTo>
                  <a:pt x="207552" y="18021"/>
                </a:lnTo>
                <a:lnTo>
                  <a:pt x="206606" y="13304"/>
                </a:lnTo>
                <a:close/>
              </a:path>
              <a:path w="207645" h="36194">
                <a:moveTo>
                  <a:pt x="192161" y="1750"/>
                </a:moveTo>
                <a:lnTo>
                  <a:pt x="181652" y="4266"/>
                </a:lnTo>
                <a:lnTo>
                  <a:pt x="176310" y="12280"/>
                </a:lnTo>
                <a:lnTo>
                  <a:pt x="175625" y="14385"/>
                </a:lnTo>
                <a:lnTo>
                  <a:pt x="176465" y="17901"/>
                </a:lnTo>
                <a:lnTo>
                  <a:pt x="178646" y="15684"/>
                </a:lnTo>
                <a:lnTo>
                  <a:pt x="180532" y="12276"/>
                </a:lnTo>
                <a:lnTo>
                  <a:pt x="181685" y="10888"/>
                </a:lnTo>
                <a:lnTo>
                  <a:pt x="201443" y="10888"/>
                </a:lnTo>
                <a:lnTo>
                  <a:pt x="201353" y="9677"/>
                </a:lnTo>
                <a:lnTo>
                  <a:pt x="193188" y="1955"/>
                </a:lnTo>
                <a:lnTo>
                  <a:pt x="192161" y="1750"/>
                </a:lnTo>
                <a:close/>
              </a:path>
              <a:path w="207645" h="36194">
                <a:moveTo>
                  <a:pt x="175435" y="13592"/>
                </a:moveTo>
                <a:lnTo>
                  <a:pt x="174328" y="15252"/>
                </a:lnTo>
                <a:lnTo>
                  <a:pt x="174727" y="17242"/>
                </a:lnTo>
                <a:lnTo>
                  <a:pt x="175625" y="14385"/>
                </a:lnTo>
                <a:lnTo>
                  <a:pt x="175435" y="13592"/>
                </a:lnTo>
                <a:close/>
              </a:path>
              <a:path w="207645" h="36194">
                <a:moveTo>
                  <a:pt x="204043" y="7973"/>
                </a:moveTo>
                <a:lnTo>
                  <a:pt x="205873" y="15636"/>
                </a:lnTo>
                <a:lnTo>
                  <a:pt x="206515" y="13592"/>
                </a:lnTo>
                <a:lnTo>
                  <a:pt x="206415" y="12519"/>
                </a:lnTo>
                <a:lnTo>
                  <a:pt x="204043" y="7973"/>
                </a:lnTo>
                <a:close/>
              </a:path>
              <a:path w="207645" h="36194">
                <a:moveTo>
                  <a:pt x="176264" y="12348"/>
                </a:moveTo>
                <a:lnTo>
                  <a:pt x="175627" y="13304"/>
                </a:lnTo>
                <a:lnTo>
                  <a:pt x="175520" y="13946"/>
                </a:lnTo>
                <a:lnTo>
                  <a:pt x="175625" y="14385"/>
                </a:lnTo>
                <a:lnTo>
                  <a:pt x="176264" y="12348"/>
                </a:lnTo>
                <a:close/>
              </a:path>
              <a:path w="207645" h="36194">
                <a:moveTo>
                  <a:pt x="15857" y="13416"/>
                </a:moveTo>
                <a:lnTo>
                  <a:pt x="16146" y="13946"/>
                </a:lnTo>
                <a:lnTo>
                  <a:pt x="15959" y="13474"/>
                </a:lnTo>
                <a:close/>
              </a:path>
              <a:path w="207645" h="36194">
                <a:moveTo>
                  <a:pt x="177290" y="9084"/>
                </a:moveTo>
                <a:lnTo>
                  <a:pt x="175405" y="12153"/>
                </a:lnTo>
                <a:lnTo>
                  <a:pt x="175288" y="12979"/>
                </a:lnTo>
                <a:lnTo>
                  <a:pt x="175435" y="13592"/>
                </a:lnTo>
                <a:lnTo>
                  <a:pt x="176199" y="12446"/>
                </a:lnTo>
                <a:lnTo>
                  <a:pt x="176326" y="12153"/>
                </a:lnTo>
                <a:lnTo>
                  <a:pt x="177290" y="9084"/>
                </a:lnTo>
                <a:close/>
              </a:path>
              <a:path w="207645" h="36194">
                <a:moveTo>
                  <a:pt x="13478" y="11722"/>
                </a:moveTo>
                <a:lnTo>
                  <a:pt x="11603" y="11722"/>
                </a:lnTo>
                <a:lnTo>
                  <a:pt x="14283" y="12522"/>
                </a:lnTo>
                <a:lnTo>
                  <a:pt x="15857" y="13416"/>
                </a:lnTo>
                <a:lnTo>
                  <a:pt x="15210" y="12230"/>
                </a:lnTo>
                <a:lnTo>
                  <a:pt x="13478" y="11722"/>
                </a:lnTo>
                <a:close/>
              </a:path>
              <a:path w="207645" h="36194">
                <a:moveTo>
                  <a:pt x="206469" y="12622"/>
                </a:moveTo>
                <a:lnTo>
                  <a:pt x="206606" y="13304"/>
                </a:lnTo>
                <a:lnTo>
                  <a:pt x="206539" y="12757"/>
                </a:lnTo>
                <a:lnTo>
                  <a:pt x="206469" y="12622"/>
                </a:lnTo>
                <a:close/>
              </a:path>
              <a:path w="207645" h="36194">
                <a:moveTo>
                  <a:pt x="6555" y="12519"/>
                </a:moveTo>
                <a:lnTo>
                  <a:pt x="5710" y="12979"/>
                </a:lnTo>
                <a:lnTo>
                  <a:pt x="6466" y="12622"/>
                </a:lnTo>
                <a:close/>
              </a:path>
              <a:path w="207645" h="36194">
                <a:moveTo>
                  <a:pt x="6513" y="12600"/>
                </a:moveTo>
                <a:lnTo>
                  <a:pt x="5710" y="12979"/>
                </a:lnTo>
                <a:lnTo>
                  <a:pt x="6433" y="12757"/>
                </a:lnTo>
                <a:lnTo>
                  <a:pt x="6513" y="12600"/>
                </a:lnTo>
                <a:close/>
              </a:path>
              <a:path w="207645" h="36194">
                <a:moveTo>
                  <a:pt x="10795" y="10935"/>
                </a:moveTo>
                <a:lnTo>
                  <a:pt x="8847" y="11595"/>
                </a:lnTo>
                <a:lnTo>
                  <a:pt x="6513" y="12600"/>
                </a:lnTo>
                <a:lnTo>
                  <a:pt x="6433" y="12757"/>
                </a:lnTo>
                <a:lnTo>
                  <a:pt x="9813" y="11722"/>
                </a:lnTo>
                <a:lnTo>
                  <a:pt x="11165" y="11722"/>
                </a:lnTo>
                <a:lnTo>
                  <a:pt x="11614" y="11175"/>
                </a:lnTo>
                <a:lnTo>
                  <a:pt x="10795" y="10935"/>
                </a:lnTo>
                <a:close/>
              </a:path>
              <a:path w="207645" h="36194">
                <a:moveTo>
                  <a:pt x="204004" y="7811"/>
                </a:moveTo>
                <a:lnTo>
                  <a:pt x="204043" y="7973"/>
                </a:lnTo>
                <a:lnTo>
                  <a:pt x="206469" y="12622"/>
                </a:lnTo>
                <a:lnTo>
                  <a:pt x="205735" y="8966"/>
                </a:lnTo>
                <a:lnTo>
                  <a:pt x="204004" y="7811"/>
                </a:lnTo>
                <a:close/>
              </a:path>
              <a:path w="207645" h="36194">
                <a:moveTo>
                  <a:pt x="10783" y="10931"/>
                </a:moveTo>
                <a:lnTo>
                  <a:pt x="7470" y="12019"/>
                </a:lnTo>
                <a:lnTo>
                  <a:pt x="6555" y="12519"/>
                </a:lnTo>
                <a:lnTo>
                  <a:pt x="8847" y="11595"/>
                </a:lnTo>
                <a:lnTo>
                  <a:pt x="10795" y="10935"/>
                </a:lnTo>
                <a:close/>
              </a:path>
              <a:path w="207645" h="36194">
                <a:moveTo>
                  <a:pt x="7470" y="12019"/>
                </a:moveTo>
                <a:lnTo>
                  <a:pt x="6676" y="12280"/>
                </a:lnTo>
                <a:lnTo>
                  <a:pt x="6555" y="12519"/>
                </a:lnTo>
                <a:lnTo>
                  <a:pt x="7470" y="12019"/>
                </a:lnTo>
                <a:close/>
              </a:path>
              <a:path w="207645" h="36194">
                <a:moveTo>
                  <a:pt x="181652" y="4266"/>
                </a:moveTo>
                <a:lnTo>
                  <a:pt x="180005" y="4660"/>
                </a:lnTo>
                <a:lnTo>
                  <a:pt x="177362" y="8966"/>
                </a:lnTo>
                <a:lnTo>
                  <a:pt x="177271" y="9144"/>
                </a:lnTo>
                <a:lnTo>
                  <a:pt x="176264" y="12348"/>
                </a:lnTo>
                <a:lnTo>
                  <a:pt x="181652" y="4266"/>
                </a:lnTo>
                <a:close/>
              </a:path>
              <a:path w="207645" h="36194">
                <a:moveTo>
                  <a:pt x="9927" y="10680"/>
                </a:moveTo>
                <a:lnTo>
                  <a:pt x="7470" y="12019"/>
                </a:lnTo>
                <a:lnTo>
                  <a:pt x="10783" y="10931"/>
                </a:lnTo>
                <a:lnTo>
                  <a:pt x="9927" y="10680"/>
                </a:lnTo>
                <a:close/>
              </a:path>
              <a:path w="207645" h="36194">
                <a:moveTo>
                  <a:pt x="12193" y="10473"/>
                </a:moveTo>
                <a:lnTo>
                  <a:pt x="10795" y="10935"/>
                </a:lnTo>
                <a:lnTo>
                  <a:pt x="11614" y="11175"/>
                </a:lnTo>
                <a:lnTo>
                  <a:pt x="12193" y="10473"/>
                </a:lnTo>
                <a:close/>
              </a:path>
              <a:path w="207645" h="36194">
                <a:moveTo>
                  <a:pt x="11548" y="10680"/>
                </a:moveTo>
                <a:lnTo>
                  <a:pt x="9927" y="10680"/>
                </a:lnTo>
                <a:lnTo>
                  <a:pt x="10783" y="10931"/>
                </a:lnTo>
                <a:lnTo>
                  <a:pt x="11548" y="10680"/>
                </a:lnTo>
                <a:close/>
              </a:path>
              <a:path w="207645" h="36194">
                <a:moveTo>
                  <a:pt x="15407" y="9420"/>
                </a:moveTo>
                <a:lnTo>
                  <a:pt x="12848" y="9677"/>
                </a:lnTo>
                <a:lnTo>
                  <a:pt x="12198" y="10467"/>
                </a:lnTo>
                <a:lnTo>
                  <a:pt x="15407" y="9420"/>
                </a:lnTo>
                <a:close/>
              </a:path>
              <a:path w="207645" h="36194">
                <a:moveTo>
                  <a:pt x="15660" y="9394"/>
                </a:moveTo>
                <a:lnTo>
                  <a:pt x="15407" y="9420"/>
                </a:lnTo>
                <a:lnTo>
                  <a:pt x="12819" y="10268"/>
                </a:lnTo>
                <a:lnTo>
                  <a:pt x="14804" y="9702"/>
                </a:lnTo>
                <a:lnTo>
                  <a:pt x="15880" y="9506"/>
                </a:lnTo>
                <a:lnTo>
                  <a:pt x="15660" y="9394"/>
                </a:lnTo>
                <a:close/>
              </a:path>
              <a:path w="207645" h="36194">
                <a:moveTo>
                  <a:pt x="17521" y="9207"/>
                </a:moveTo>
                <a:lnTo>
                  <a:pt x="15660" y="9394"/>
                </a:lnTo>
                <a:lnTo>
                  <a:pt x="15880" y="9506"/>
                </a:lnTo>
                <a:lnTo>
                  <a:pt x="17521" y="9207"/>
                </a:lnTo>
                <a:close/>
              </a:path>
              <a:path w="207645" h="36194">
                <a:moveTo>
                  <a:pt x="15591" y="9359"/>
                </a:moveTo>
                <a:lnTo>
                  <a:pt x="15407" y="9420"/>
                </a:lnTo>
                <a:lnTo>
                  <a:pt x="15660" y="9394"/>
                </a:lnTo>
                <a:close/>
              </a:path>
              <a:path w="207645" h="36194">
                <a:moveTo>
                  <a:pt x="16006" y="9359"/>
                </a:moveTo>
                <a:lnTo>
                  <a:pt x="15591" y="9359"/>
                </a:lnTo>
                <a:lnTo>
                  <a:pt x="16006" y="9359"/>
                </a:lnTo>
                <a:close/>
              </a:path>
              <a:path w="207645" h="36194">
                <a:moveTo>
                  <a:pt x="27466" y="7124"/>
                </a:moveTo>
                <a:lnTo>
                  <a:pt x="21852" y="7823"/>
                </a:lnTo>
                <a:lnTo>
                  <a:pt x="17521" y="9207"/>
                </a:lnTo>
                <a:lnTo>
                  <a:pt x="22208" y="8737"/>
                </a:lnTo>
                <a:lnTo>
                  <a:pt x="33506" y="8737"/>
                </a:lnTo>
                <a:lnTo>
                  <a:pt x="33193" y="8521"/>
                </a:lnTo>
                <a:lnTo>
                  <a:pt x="27466" y="7124"/>
                </a:lnTo>
                <a:close/>
              </a:path>
              <a:path w="207645" h="36194">
                <a:moveTo>
                  <a:pt x="183160" y="2004"/>
                </a:moveTo>
                <a:lnTo>
                  <a:pt x="178824" y="4266"/>
                </a:lnTo>
                <a:lnTo>
                  <a:pt x="177290" y="9084"/>
                </a:lnTo>
                <a:lnTo>
                  <a:pt x="180005" y="4660"/>
                </a:lnTo>
                <a:lnTo>
                  <a:pt x="181596" y="4279"/>
                </a:lnTo>
                <a:lnTo>
                  <a:pt x="183160" y="2004"/>
                </a:lnTo>
                <a:close/>
              </a:path>
              <a:path w="207645" h="36194">
                <a:moveTo>
                  <a:pt x="202588" y="5183"/>
                </a:moveTo>
                <a:lnTo>
                  <a:pt x="203934" y="7764"/>
                </a:lnTo>
                <a:lnTo>
                  <a:pt x="203513" y="5753"/>
                </a:lnTo>
                <a:lnTo>
                  <a:pt x="202588" y="5183"/>
                </a:lnTo>
                <a:close/>
              </a:path>
              <a:path w="207645" h="36194">
                <a:moveTo>
                  <a:pt x="197008" y="3142"/>
                </a:moveTo>
                <a:lnTo>
                  <a:pt x="203934" y="7764"/>
                </a:lnTo>
                <a:lnTo>
                  <a:pt x="202588" y="5183"/>
                </a:lnTo>
                <a:lnTo>
                  <a:pt x="201599" y="4584"/>
                </a:lnTo>
                <a:lnTo>
                  <a:pt x="197008" y="3142"/>
                </a:lnTo>
                <a:close/>
              </a:path>
              <a:path w="207645" h="36194">
                <a:moveTo>
                  <a:pt x="201631" y="4594"/>
                </a:moveTo>
                <a:lnTo>
                  <a:pt x="202588" y="5183"/>
                </a:lnTo>
                <a:lnTo>
                  <a:pt x="202408" y="4838"/>
                </a:lnTo>
                <a:lnTo>
                  <a:pt x="201631" y="4594"/>
                </a:lnTo>
                <a:close/>
              </a:path>
              <a:path w="207645" h="36194">
                <a:moveTo>
                  <a:pt x="139238" y="2298"/>
                </a:moveTo>
                <a:lnTo>
                  <a:pt x="134920" y="2400"/>
                </a:lnTo>
                <a:lnTo>
                  <a:pt x="129916" y="2578"/>
                </a:lnTo>
                <a:lnTo>
                  <a:pt x="116848" y="3416"/>
                </a:lnTo>
                <a:lnTo>
                  <a:pt x="109876" y="4152"/>
                </a:lnTo>
                <a:lnTo>
                  <a:pt x="97773" y="4699"/>
                </a:lnTo>
                <a:lnTo>
                  <a:pt x="178667" y="4699"/>
                </a:lnTo>
                <a:lnTo>
                  <a:pt x="178755" y="4419"/>
                </a:lnTo>
                <a:lnTo>
                  <a:pt x="178872" y="4241"/>
                </a:lnTo>
                <a:lnTo>
                  <a:pt x="181379" y="2933"/>
                </a:lnTo>
                <a:lnTo>
                  <a:pt x="150008" y="2933"/>
                </a:lnTo>
                <a:lnTo>
                  <a:pt x="147760" y="2832"/>
                </a:lnTo>
                <a:lnTo>
                  <a:pt x="144636" y="2463"/>
                </a:lnTo>
                <a:lnTo>
                  <a:pt x="139238" y="2298"/>
                </a:lnTo>
                <a:close/>
              </a:path>
              <a:path w="207645" h="36194">
                <a:moveTo>
                  <a:pt x="195652" y="914"/>
                </a:moveTo>
                <a:lnTo>
                  <a:pt x="194193" y="1263"/>
                </a:lnTo>
                <a:lnTo>
                  <a:pt x="197008" y="3142"/>
                </a:lnTo>
                <a:lnTo>
                  <a:pt x="201631" y="4594"/>
                </a:lnTo>
                <a:lnTo>
                  <a:pt x="195652" y="914"/>
                </a:lnTo>
                <a:close/>
              </a:path>
              <a:path w="207645" h="36194">
                <a:moveTo>
                  <a:pt x="187172" y="1059"/>
                </a:moveTo>
                <a:lnTo>
                  <a:pt x="183600" y="1775"/>
                </a:lnTo>
                <a:lnTo>
                  <a:pt x="183160" y="2004"/>
                </a:lnTo>
                <a:lnTo>
                  <a:pt x="181652" y="4266"/>
                </a:lnTo>
                <a:lnTo>
                  <a:pt x="192161" y="1750"/>
                </a:lnTo>
                <a:lnTo>
                  <a:pt x="191346" y="1587"/>
                </a:lnTo>
                <a:lnTo>
                  <a:pt x="190191" y="1422"/>
                </a:lnTo>
                <a:lnTo>
                  <a:pt x="187172" y="1059"/>
                </a:lnTo>
                <a:close/>
              </a:path>
              <a:path w="207645" h="36194">
                <a:moveTo>
                  <a:pt x="194193" y="1263"/>
                </a:moveTo>
                <a:lnTo>
                  <a:pt x="192396" y="1693"/>
                </a:lnTo>
                <a:lnTo>
                  <a:pt x="197008" y="3142"/>
                </a:lnTo>
                <a:lnTo>
                  <a:pt x="194193" y="1263"/>
                </a:lnTo>
                <a:close/>
              </a:path>
              <a:path w="207645" h="36194">
                <a:moveTo>
                  <a:pt x="174925" y="38"/>
                </a:moveTo>
                <a:lnTo>
                  <a:pt x="171496" y="177"/>
                </a:lnTo>
                <a:lnTo>
                  <a:pt x="168499" y="444"/>
                </a:lnTo>
                <a:lnTo>
                  <a:pt x="161228" y="1263"/>
                </a:lnTo>
                <a:lnTo>
                  <a:pt x="154770" y="2552"/>
                </a:lnTo>
                <a:lnTo>
                  <a:pt x="150008" y="2933"/>
                </a:lnTo>
                <a:lnTo>
                  <a:pt x="181379" y="2933"/>
                </a:lnTo>
                <a:lnTo>
                  <a:pt x="183160" y="2004"/>
                </a:lnTo>
                <a:lnTo>
                  <a:pt x="183269" y="1841"/>
                </a:lnTo>
                <a:lnTo>
                  <a:pt x="183600" y="1775"/>
                </a:lnTo>
                <a:lnTo>
                  <a:pt x="185223" y="928"/>
                </a:lnTo>
                <a:lnTo>
                  <a:pt x="184552" y="889"/>
                </a:lnTo>
                <a:lnTo>
                  <a:pt x="182621" y="711"/>
                </a:lnTo>
                <a:lnTo>
                  <a:pt x="183320" y="698"/>
                </a:lnTo>
                <a:lnTo>
                  <a:pt x="181517" y="419"/>
                </a:lnTo>
                <a:lnTo>
                  <a:pt x="179332" y="177"/>
                </a:lnTo>
                <a:lnTo>
                  <a:pt x="174925" y="38"/>
                </a:lnTo>
                <a:close/>
              </a:path>
              <a:path w="207645" h="36194">
                <a:moveTo>
                  <a:pt x="183600" y="1775"/>
                </a:moveTo>
                <a:lnTo>
                  <a:pt x="183269" y="1841"/>
                </a:lnTo>
                <a:lnTo>
                  <a:pt x="183160" y="2004"/>
                </a:lnTo>
                <a:lnTo>
                  <a:pt x="183600" y="1775"/>
                </a:lnTo>
                <a:close/>
              </a:path>
              <a:path w="207645" h="36194">
                <a:moveTo>
                  <a:pt x="185223" y="928"/>
                </a:moveTo>
                <a:lnTo>
                  <a:pt x="183600" y="1775"/>
                </a:lnTo>
                <a:lnTo>
                  <a:pt x="187172" y="1059"/>
                </a:lnTo>
                <a:lnTo>
                  <a:pt x="186914" y="1028"/>
                </a:lnTo>
                <a:lnTo>
                  <a:pt x="185223" y="928"/>
                </a:lnTo>
                <a:close/>
              </a:path>
              <a:path w="207645" h="36194">
                <a:moveTo>
                  <a:pt x="189129" y="667"/>
                </a:moveTo>
                <a:lnTo>
                  <a:pt x="187172" y="1059"/>
                </a:lnTo>
                <a:lnTo>
                  <a:pt x="190191" y="1422"/>
                </a:lnTo>
                <a:lnTo>
                  <a:pt x="191346" y="1587"/>
                </a:lnTo>
                <a:lnTo>
                  <a:pt x="192161" y="1750"/>
                </a:lnTo>
                <a:lnTo>
                  <a:pt x="192396" y="1693"/>
                </a:lnTo>
                <a:lnTo>
                  <a:pt x="189129" y="667"/>
                </a:lnTo>
                <a:close/>
              </a:path>
              <a:path w="207645" h="36194">
                <a:moveTo>
                  <a:pt x="192337" y="25"/>
                </a:moveTo>
                <a:lnTo>
                  <a:pt x="189129" y="667"/>
                </a:lnTo>
                <a:lnTo>
                  <a:pt x="192396" y="1693"/>
                </a:lnTo>
                <a:lnTo>
                  <a:pt x="194193" y="1263"/>
                </a:lnTo>
                <a:lnTo>
                  <a:pt x="192337" y="25"/>
                </a:lnTo>
                <a:close/>
              </a:path>
              <a:path w="207645" h="36194">
                <a:moveTo>
                  <a:pt x="187003" y="0"/>
                </a:moveTo>
                <a:lnTo>
                  <a:pt x="185223" y="928"/>
                </a:lnTo>
                <a:lnTo>
                  <a:pt x="186914" y="1028"/>
                </a:lnTo>
                <a:lnTo>
                  <a:pt x="187172" y="1059"/>
                </a:lnTo>
                <a:lnTo>
                  <a:pt x="189129" y="667"/>
                </a:lnTo>
                <a:lnTo>
                  <a:pt x="187003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230103" y="2813849"/>
            <a:ext cx="400685" cy="0"/>
          </a:xfrm>
          <a:custGeom>
            <a:avLst/>
            <a:gdLst/>
            <a:ahLst/>
            <a:cxnLst/>
            <a:rect l="l" t="t" r="r" b="b"/>
            <a:pathLst>
              <a:path w="400685" h="0">
                <a:moveTo>
                  <a:pt x="0" y="0"/>
                </a:moveTo>
                <a:lnTo>
                  <a:pt x="400685" y="0"/>
                </a:lnTo>
              </a:path>
            </a:pathLst>
          </a:custGeom>
          <a:ln w="30353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059948" y="2866510"/>
            <a:ext cx="551815" cy="0"/>
          </a:xfrm>
          <a:custGeom>
            <a:avLst/>
            <a:gdLst/>
            <a:ahLst/>
            <a:cxnLst/>
            <a:rect l="l" t="t" r="r" b="b"/>
            <a:pathLst>
              <a:path w="551814" h="0">
                <a:moveTo>
                  <a:pt x="0" y="0"/>
                </a:moveTo>
                <a:lnTo>
                  <a:pt x="551548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980510" y="3059347"/>
            <a:ext cx="311785" cy="0"/>
          </a:xfrm>
          <a:custGeom>
            <a:avLst/>
            <a:gdLst/>
            <a:ahLst/>
            <a:cxnLst/>
            <a:rect l="l" t="t" r="r" b="b"/>
            <a:pathLst>
              <a:path w="311785" h="0">
                <a:moveTo>
                  <a:pt x="0" y="0"/>
                </a:moveTo>
                <a:lnTo>
                  <a:pt x="311175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862768" y="3111747"/>
            <a:ext cx="854075" cy="0"/>
          </a:xfrm>
          <a:custGeom>
            <a:avLst/>
            <a:gdLst/>
            <a:ahLst/>
            <a:cxnLst/>
            <a:rect l="l" t="t" r="r" b="b"/>
            <a:pathLst>
              <a:path w="854075" h="0">
                <a:moveTo>
                  <a:pt x="0" y="0"/>
                </a:moveTo>
                <a:lnTo>
                  <a:pt x="853782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274785" y="2761792"/>
            <a:ext cx="395058" cy="3781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228380" y="3017259"/>
            <a:ext cx="681990" cy="0"/>
          </a:xfrm>
          <a:custGeom>
            <a:avLst/>
            <a:gdLst/>
            <a:ahLst/>
            <a:cxnLst/>
            <a:rect l="l" t="t" r="r" b="b"/>
            <a:pathLst>
              <a:path w="681989" h="0">
                <a:moveTo>
                  <a:pt x="0" y="0"/>
                </a:moveTo>
                <a:lnTo>
                  <a:pt x="681977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171037" y="2866821"/>
            <a:ext cx="377190" cy="0"/>
          </a:xfrm>
          <a:custGeom>
            <a:avLst/>
            <a:gdLst/>
            <a:ahLst/>
            <a:cxnLst/>
            <a:rect l="l" t="t" r="r" b="b"/>
            <a:pathLst>
              <a:path w="377189" h="0">
                <a:moveTo>
                  <a:pt x="0" y="0"/>
                </a:moveTo>
                <a:lnTo>
                  <a:pt x="376745" y="0"/>
                </a:lnTo>
              </a:path>
            </a:pathLst>
          </a:custGeom>
          <a:ln w="30352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085731" y="3111112"/>
            <a:ext cx="535305" cy="0"/>
          </a:xfrm>
          <a:custGeom>
            <a:avLst/>
            <a:gdLst/>
            <a:ahLst/>
            <a:cxnLst/>
            <a:rect l="l" t="t" r="r" b="b"/>
            <a:pathLst>
              <a:path w="535304" h="0">
                <a:moveTo>
                  <a:pt x="0" y="0"/>
                </a:moveTo>
                <a:lnTo>
                  <a:pt x="534720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127131" y="3149472"/>
            <a:ext cx="398780" cy="36195"/>
          </a:xfrm>
          <a:custGeom>
            <a:avLst/>
            <a:gdLst/>
            <a:ahLst/>
            <a:cxnLst/>
            <a:rect l="l" t="t" r="r" b="b"/>
            <a:pathLst>
              <a:path w="398779" h="36194">
                <a:moveTo>
                  <a:pt x="151769" y="35407"/>
                </a:moveTo>
                <a:lnTo>
                  <a:pt x="106174" y="35407"/>
                </a:lnTo>
                <a:lnTo>
                  <a:pt x="111686" y="35458"/>
                </a:lnTo>
                <a:lnTo>
                  <a:pt x="127346" y="36047"/>
                </a:lnTo>
                <a:lnTo>
                  <a:pt x="136230" y="36120"/>
                </a:lnTo>
                <a:lnTo>
                  <a:pt x="146103" y="35864"/>
                </a:lnTo>
                <a:lnTo>
                  <a:pt x="151769" y="35407"/>
                </a:lnTo>
                <a:close/>
              </a:path>
              <a:path w="398779" h="36194">
                <a:moveTo>
                  <a:pt x="103798" y="35458"/>
                </a:moveTo>
                <a:lnTo>
                  <a:pt x="42077" y="35458"/>
                </a:lnTo>
                <a:lnTo>
                  <a:pt x="47792" y="35801"/>
                </a:lnTo>
                <a:lnTo>
                  <a:pt x="53101" y="35648"/>
                </a:lnTo>
                <a:lnTo>
                  <a:pt x="94890" y="35648"/>
                </a:lnTo>
                <a:lnTo>
                  <a:pt x="103798" y="35458"/>
                </a:lnTo>
                <a:close/>
              </a:path>
              <a:path w="398779" h="36194">
                <a:moveTo>
                  <a:pt x="94890" y="35648"/>
                </a:moveTo>
                <a:lnTo>
                  <a:pt x="53101" y="35648"/>
                </a:lnTo>
                <a:lnTo>
                  <a:pt x="58384" y="35699"/>
                </a:lnTo>
                <a:lnTo>
                  <a:pt x="93702" y="35674"/>
                </a:lnTo>
                <a:lnTo>
                  <a:pt x="94890" y="35648"/>
                </a:lnTo>
                <a:close/>
              </a:path>
              <a:path w="398779" h="36194">
                <a:moveTo>
                  <a:pt x="18531" y="23767"/>
                </a:moveTo>
                <a:lnTo>
                  <a:pt x="39321" y="35534"/>
                </a:lnTo>
                <a:lnTo>
                  <a:pt x="42077" y="35458"/>
                </a:lnTo>
                <a:lnTo>
                  <a:pt x="103798" y="35458"/>
                </a:lnTo>
                <a:lnTo>
                  <a:pt x="106174" y="35407"/>
                </a:lnTo>
                <a:lnTo>
                  <a:pt x="151769" y="35407"/>
                </a:lnTo>
                <a:lnTo>
                  <a:pt x="156870" y="34996"/>
                </a:lnTo>
                <a:lnTo>
                  <a:pt x="177028" y="33053"/>
                </a:lnTo>
                <a:lnTo>
                  <a:pt x="186438" y="32042"/>
                </a:lnTo>
                <a:lnTo>
                  <a:pt x="198421" y="31268"/>
                </a:lnTo>
                <a:lnTo>
                  <a:pt x="210970" y="30818"/>
                </a:lnTo>
                <a:lnTo>
                  <a:pt x="309811" y="30808"/>
                </a:lnTo>
                <a:lnTo>
                  <a:pt x="332014" y="29633"/>
                </a:lnTo>
                <a:lnTo>
                  <a:pt x="350536" y="28105"/>
                </a:lnTo>
                <a:lnTo>
                  <a:pt x="37746" y="28105"/>
                </a:lnTo>
                <a:lnTo>
                  <a:pt x="38706" y="24345"/>
                </a:lnTo>
                <a:lnTo>
                  <a:pt x="23586" y="24345"/>
                </a:lnTo>
                <a:lnTo>
                  <a:pt x="23014" y="24117"/>
                </a:lnTo>
                <a:lnTo>
                  <a:pt x="18531" y="23767"/>
                </a:lnTo>
                <a:close/>
              </a:path>
              <a:path w="398779" h="36194">
                <a:moveTo>
                  <a:pt x="309811" y="30808"/>
                </a:moveTo>
                <a:lnTo>
                  <a:pt x="224787" y="30808"/>
                </a:lnTo>
                <a:lnTo>
                  <a:pt x="240578" y="31356"/>
                </a:lnTo>
                <a:lnTo>
                  <a:pt x="270718" y="31830"/>
                </a:lnTo>
                <a:lnTo>
                  <a:pt x="287902" y="31747"/>
                </a:lnTo>
                <a:lnTo>
                  <a:pt x="305450" y="31038"/>
                </a:lnTo>
                <a:lnTo>
                  <a:pt x="309811" y="30808"/>
                </a:lnTo>
                <a:close/>
              </a:path>
              <a:path w="398779" h="36194">
                <a:moveTo>
                  <a:pt x="35435" y="9194"/>
                </a:moveTo>
                <a:lnTo>
                  <a:pt x="35593" y="9334"/>
                </a:lnTo>
                <a:lnTo>
                  <a:pt x="36171" y="9588"/>
                </a:lnTo>
                <a:lnTo>
                  <a:pt x="36474" y="9944"/>
                </a:lnTo>
                <a:lnTo>
                  <a:pt x="40497" y="17335"/>
                </a:lnTo>
                <a:lnTo>
                  <a:pt x="37746" y="28105"/>
                </a:lnTo>
                <a:lnTo>
                  <a:pt x="39334" y="26860"/>
                </a:lnTo>
                <a:lnTo>
                  <a:pt x="41848" y="13423"/>
                </a:lnTo>
                <a:lnTo>
                  <a:pt x="40948" y="11811"/>
                </a:lnTo>
                <a:lnTo>
                  <a:pt x="40502" y="11811"/>
                </a:lnTo>
                <a:lnTo>
                  <a:pt x="39373" y="9714"/>
                </a:lnTo>
                <a:lnTo>
                  <a:pt x="36921" y="9232"/>
                </a:lnTo>
                <a:lnTo>
                  <a:pt x="35435" y="9194"/>
                </a:lnTo>
                <a:close/>
              </a:path>
              <a:path w="398779" h="36194">
                <a:moveTo>
                  <a:pt x="39462" y="9729"/>
                </a:moveTo>
                <a:lnTo>
                  <a:pt x="40388" y="10807"/>
                </a:lnTo>
                <a:lnTo>
                  <a:pt x="41678" y="13119"/>
                </a:lnTo>
                <a:lnTo>
                  <a:pt x="41771" y="13839"/>
                </a:lnTo>
                <a:lnTo>
                  <a:pt x="39334" y="26860"/>
                </a:lnTo>
                <a:lnTo>
                  <a:pt x="37746" y="28105"/>
                </a:lnTo>
                <a:lnTo>
                  <a:pt x="350536" y="28105"/>
                </a:lnTo>
                <a:lnTo>
                  <a:pt x="373747" y="26050"/>
                </a:lnTo>
                <a:lnTo>
                  <a:pt x="379607" y="25772"/>
                </a:lnTo>
                <a:lnTo>
                  <a:pt x="379167" y="25395"/>
                </a:lnTo>
                <a:lnTo>
                  <a:pt x="377992" y="25374"/>
                </a:lnTo>
                <a:lnTo>
                  <a:pt x="372950" y="20154"/>
                </a:lnTo>
                <a:lnTo>
                  <a:pt x="372983" y="16466"/>
                </a:lnTo>
                <a:lnTo>
                  <a:pt x="372290" y="14236"/>
                </a:lnTo>
                <a:lnTo>
                  <a:pt x="372716" y="13423"/>
                </a:lnTo>
                <a:lnTo>
                  <a:pt x="372840" y="13119"/>
                </a:lnTo>
                <a:lnTo>
                  <a:pt x="372469" y="12123"/>
                </a:lnTo>
                <a:lnTo>
                  <a:pt x="372579" y="11751"/>
                </a:lnTo>
                <a:lnTo>
                  <a:pt x="373060" y="10694"/>
                </a:lnTo>
                <a:lnTo>
                  <a:pt x="373130" y="10172"/>
                </a:lnTo>
                <a:lnTo>
                  <a:pt x="42902" y="10172"/>
                </a:lnTo>
                <a:lnTo>
                  <a:pt x="40731" y="9944"/>
                </a:lnTo>
                <a:lnTo>
                  <a:pt x="39462" y="9729"/>
                </a:lnTo>
                <a:close/>
              </a:path>
              <a:path w="398779" h="36194">
                <a:moveTo>
                  <a:pt x="393310" y="24156"/>
                </a:moveTo>
                <a:lnTo>
                  <a:pt x="392584" y="25006"/>
                </a:lnTo>
                <a:lnTo>
                  <a:pt x="388113" y="25374"/>
                </a:lnTo>
                <a:lnTo>
                  <a:pt x="384735" y="26636"/>
                </a:lnTo>
                <a:lnTo>
                  <a:pt x="385841" y="27216"/>
                </a:lnTo>
                <a:lnTo>
                  <a:pt x="392851" y="25031"/>
                </a:lnTo>
                <a:lnTo>
                  <a:pt x="393310" y="24156"/>
                </a:lnTo>
                <a:close/>
              </a:path>
              <a:path w="398779" h="36194">
                <a:moveTo>
                  <a:pt x="383070" y="25764"/>
                </a:moveTo>
                <a:lnTo>
                  <a:pt x="381071" y="25918"/>
                </a:lnTo>
                <a:lnTo>
                  <a:pt x="383593" y="27063"/>
                </a:lnTo>
                <a:lnTo>
                  <a:pt x="384735" y="26636"/>
                </a:lnTo>
                <a:lnTo>
                  <a:pt x="383070" y="25764"/>
                </a:lnTo>
                <a:close/>
              </a:path>
              <a:path w="398779" h="36194">
                <a:moveTo>
                  <a:pt x="388149" y="25361"/>
                </a:moveTo>
                <a:lnTo>
                  <a:pt x="383070" y="25764"/>
                </a:lnTo>
                <a:lnTo>
                  <a:pt x="384735" y="26636"/>
                </a:lnTo>
                <a:lnTo>
                  <a:pt x="388149" y="25361"/>
                </a:lnTo>
                <a:close/>
              </a:path>
              <a:path w="398779" h="36194">
                <a:moveTo>
                  <a:pt x="380643" y="25723"/>
                </a:moveTo>
                <a:lnTo>
                  <a:pt x="379607" y="25772"/>
                </a:lnTo>
                <a:lnTo>
                  <a:pt x="379884" y="26009"/>
                </a:lnTo>
                <a:lnTo>
                  <a:pt x="381071" y="25918"/>
                </a:lnTo>
                <a:lnTo>
                  <a:pt x="380643" y="25723"/>
                </a:lnTo>
                <a:close/>
              </a:path>
              <a:path w="398779" h="36194">
                <a:moveTo>
                  <a:pt x="382797" y="25621"/>
                </a:moveTo>
                <a:lnTo>
                  <a:pt x="380643" y="25723"/>
                </a:lnTo>
                <a:lnTo>
                  <a:pt x="381071" y="25918"/>
                </a:lnTo>
                <a:lnTo>
                  <a:pt x="382958" y="25772"/>
                </a:lnTo>
                <a:lnTo>
                  <a:pt x="382797" y="25621"/>
                </a:lnTo>
                <a:close/>
              </a:path>
              <a:path w="398779" h="36194">
                <a:moveTo>
                  <a:pt x="379167" y="25395"/>
                </a:moveTo>
                <a:lnTo>
                  <a:pt x="379607" y="25772"/>
                </a:lnTo>
                <a:lnTo>
                  <a:pt x="380643" y="25723"/>
                </a:lnTo>
                <a:lnTo>
                  <a:pt x="379953" y="25410"/>
                </a:lnTo>
                <a:lnTo>
                  <a:pt x="379167" y="25395"/>
                </a:lnTo>
                <a:close/>
              </a:path>
              <a:path w="398779" h="36194">
                <a:moveTo>
                  <a:pt x="383619" y="25476"/>
                </a:moveTo>
                <a:lnTo>
                  <a:pt x="383770" y="25514"/>
                </a:lnTo>
                <a:lnTo>
                  <a:pt x="384253" y="25552"/>
                </a:lnTo>
                <a:lnTo>
                  <a:pt x="382797" y="25621"/>
                </a:lnTo>
                <a:lnTo>
                  <a:pt x="383070" y="25764"/>
                </a:lnTo>
                <a:lnTo>
                  <a:pt x="386311" y="25514"/>
                </a:lnTo>
                <a:lnTo>
                  <a:pt x="385015" y="25514"/>
                </a:lnTo>
                <a:lnTo>
                  <a:pt x="383619" y="25476"/>
                </a:lnTo>
                <a:close/>
              </a:path>
              <a:path w="398779" h="36194">
                <a:moveTo>
                  <a:pt x="379953" y="25410"/>
                </a:moveTo>
                <a:lnTo>
                  <a:pt x="380643" y="25723"/>
                </a:lnTo>
                <a:lnTo>
                  <a:pt x="382797" y="25621"/>
                </a:lnTo>
                <a:lnTo>
                  <a:pt x="382482" y="25455"/>
                </a:lnTo>
                <a:lnTo>
                  <a:pt x="379953" y="25410"/>
                </a:lnTo>
                <a:close/>
              </a:path>
              <a:path w="398779" h="36194">
                <a:moveTo>
                  <a:pt x="382482" y="25455"/>
                </a:moveTo>
                <a:lnTo>
                  <a:pt x="382797" y="25621"/>
                </a:lnTo>
                <a:lnTo>
                  <a:pt x="384253" y="25552"/>
                </a:lnTo>
                <a:lnTo>
                  <a:pt x="383770" y="25514"/>
                </a:lnTo>
                <a:lnTo>
                  <a:pt x="383619" y="25476"/>
                </a:lnTo>
                <a:lnTo>
                  <a:pt x="382482" y="25455"/>
                </a:lnTo>
                <a:close/>
              </a:path>
              <a:path w="398779" h="36194">
                <a:moveTo>
                  <a:pt x="386928" y="2319"/>
                </a:moveTo>
                <a:lnTo>
                  <a:pt x="384592" y="2502"/>
                </a:lnTo>
                <a:lnTo>
                  <a:pt x="384723" y="2590"/>
                </a:lnTo>
                <a:lnTo>
                  <a:pt x="374109" y="15079"/>
                </a:lnTo>
                <a:lnTo>
                  <a:pt x="377078" y="21894"/>
                </a:lnTo>
                <a:lnTo>
                  <a:pt x="381091" y="24688"/>
                </a:lnTo>
                <a:lnTo>
                  <a:pt x="383282" y="25361"/>
                </a:lnTo>
                <a:lnTo>
                  <a:pt x="383619" y="25476"/>
                </a:lnTo>
                <a:lnTo>
                  <a:pt x="385015" y="25514"/>
                </a:lnTo>
                <a:lnTo>
                  <a:pt x="386234" y="25514"/>
                </a:lnTo>
                <a:lnTo>
                  <a:pt x="396785" y="12591"/>
                </a:lnTo>
                <a:lnTo>
                  <a:pt x="390951" y="3678"/>
                </a:lnTo>
                <a:lnTo>
                  <a:pt x="389968" y="3162"/>
                </a:lnTo>
                <a:lnTo>
                  <a:pt x="388070" y="2590"/>
                </a:lnTo>
                <a:lnTo>
                  <a:pt x="383930" y="2576"/>
                </a:lnTo>
                <a:lnTo>
                  <a:pt x="388022" y="2576"/>
                </a:lnTo>
                <a:lnTo>
                  <a:pt x="387479" y="2412"/>
                </a:lnTo>
                <a:lnTo>
                  <a:pt x="386928" y="2319"/>
                </a:lnTo>
                <a:close/>
              </a:path>
              <a:path w="398779" h="36194">
                <a:moveTo>
                  <a:pt x="389574" y="24828"/>
                </a:moveTo>
                <a:lnTo>
                  <a:pt x="387847" y="25311"/>
                </a:lnTo>
                <a:lnTo>
                  <a:pt x="386588" y="25486"/>
                </a:lnTo>
                <a:lnTo>
                  <a:pt x="388149" y="25361"/>
                </a:lnTo>
                <a:lnTo>
                  <a:pt x="389574" y="24828"/>
                </a:lnTo>
                <a:close/>
              </a:path>
              <a:path w="398779" h="36194">
                <a:moveTo>
                  <a:pt x="381459" y="3149"/>
                </a:moveTo>
                <a:lnTo>
                  <a:pt x="377288" y="4708"/>
                </a:lnTo>
                <a:lnTo>
                  <a:pt x="373802" y="11354"/>
                </a:lnTo>
                <a:lnTo>
                  <a:pt x="373699" y="13119"/>
                </a:lnTo>
                <a:lnTo>
                  <a:pt x="373926" y="16027"/>
                </a:lnTo>
                <a:lnTo>
                  <a:pt x="376221" y="22175"/>
                </a:lnTo>
                <a:lnTo>
                  <a:pt x="382482" y="25455"/>
                </a:lnTo>
                <a:lnTo>
                  <a:pt x="383619" y="25476"/>
                </a:lnTo>
                <a:lnTo>
                  <a:pt x="383364" y="25412"/>
                </a:lnTo>
                <a:lnTo>
                  <a:pt x="381056" y="24664"/>
                </a:lnTo>
                <a:lnTo>
                  <a:pt x="377078" y="21894"/>
                </a:lnTo>
                <a:lnTo>
                  <a:pt x="374109" y="15079"/>
                </a:lnTo>
                <a:lnTo>
                  <a:pt x="374148" y="14516"/>
                </a:lnTo>
                <a:lnTo>
                  <a:pt x="379794" y="3949"/>
                </a:lnTo>
                <a:lnTo>
                  <a:pt x="381459" y="3149"/>
                </a:lnTo>
                <a:close/>
              </a:path>
              <a:path w="398779" h="36194">
                <a:moveTo>
                  <a:pt x="376221" y="22175"/>
                </a:moveTo>
                <a:lnTo>
                  <a:pt x="382482" y="25455"/>
                </a:lnTo>
                <a:lnTo>
                  <a:pt x="376221" y="22175"/>
                </a:lnTo>
                <a:close/>
              </a:path>
              <a:path w="398779" h="36194">
                <a:moveTo>
                  <a:pt x="378313" y="24664"/>
                </a:moveTo>
                <a:lnTo>
                  <a:pt x="379167" y="25395"/>
                </a:lnTo>
                <a:lnTo>
                  <a:pt x="379953" y="25410"/>
                </a:lnTo>
                <a:lnTo>
                  <a:pt x="378313" y="24664"/>
                </a:lnTo>
                <a:close/>
              </a:path>
              <a:path w="398779" h="36194">
                <a:moveTo>
                  <a:pt x="373015" y="16568"/>
                </a:moveTo>
                <a:lnTo>
                  <a:pt x="372950" y="20154"/>
                </a:lnTo>
                <a:lnTo>
                  <a:pt x="377992" y="25374"/>
                </a:lnTo>
                <a:lnTo>
                  <a:pt x="379167" y="25395"/>
                </a:lnTo>
                <a:lnTo>
                  <a:pt x="378313" y="24664"/>
                </a:lnTo>
                <a:lnTo>
                  <a:pt x="376940" y="24041"/>
                </a:lnTo>
                <a:lnTo>
                  <a:pt x="376604" y="23202"/>
                </a:lnTo>
                <a:lnTo>
                  <a:pt x="374354" y="21277"/>
                </a:lnTo>
                <a:lnTo>
                  <a:pt x="374242" y="20512"/>
                </a:lnTo>
                <a:lnTo>
                  <a:pt x="373015" y="16568"/>
                </a:lnTo>
                <a:close/>
              </a:path>
              <a:path w="398779" h="36194">
                <a:moveTo>
                  <a:pt x="393787" y="23245"/>
                </a:moveTo>
                <a:lnTo>
                  <a:pt x="388149" y="25361"/>
                </a:lnTo>
                <a:lnTo>
                  <a:pt x="392584" y="25006"/>
                </a:lnTo>
                <a:lnTo>
                  <a:pt x="393310" y="24156"/>
                </a:lnTo>
                <a:lnTo>
                  <a:pt x="393787" y="23245"/>
                </a:lnTo>
                <a:close/>
              </a:path>
              <a:path w="398779" h="36194">
                <a:moveTo>
                  <a:pt x="396865" y="13614"/>
                </a:moveTo>
                <a:lnTo>
                  <a:pt x="391276" y="24041"/>
                </a:lnTo>
                <a:lnTo>
                  <a:pt x="389574" y="24828"/>
                </a:lnTo>
                <a:lnTo>
                  <a:pt x="393787" y="23245"/>
                </a:lnTo>
                <a:lnTo>
                  <a:pt x="396999" y="17115"/>
                </a:lnTo>
                <a:lnTo>
                  <a:pt x="396865" y="13614"/>
                </a:lnTo>
                <a:close/>
              </a:path>
              <a:path w="398779" h="36194">
                <a:moveTo>
                  <a:pt x="376604" y="23202"/>
                </a:moveTo>
                <a:lnTo>
                  <a:pt x="376815" y="23767"/>
                </a:lnTo>
                <a:lnTo>
                  <a:pt x="376940" y="24041"/>
                </a:lnTo>
                <a:lnTo>
                  <a:pt x="378313" y="24664"/>
                </a:lnTo>
                <a:lnTo>
                  <a:pt x="376604" y="23202"/>
                </a:lnTo>
                <a:close/>
              </a:path>
              <a:path w="398779" h="36194">
                <a:moveTo>
                  <a:pt x="18483" y="20691"/>
                </a:moveTo>
                <a:lnTo>
                  <a:pt x="18531" y="23767"/>
                </a:lnTo>
                <a:lnTo>
                  <a:pt x="23014" y="24117"/>
                </a:lnTo>
                <a:lnTo>
                  <a:pt x="23586" y="24345"/>
                </a:lnTo>
                <a:lnTo>
                  <a:pt x="21106" y="22555"/>
                </a:lnTo>
                <a:lnTo>
                  <a:pt x="19674" y="22555"/>
                </a:lnTo>
                <a:lnTo>
                  <a:pt x="18483" y="20691"/>
                </a:lnTo>
                <a:close/>
              </a:path>
              <a:path w="398779" h="36194">
                <a:moveTo>
                  <a:pt x="35593" y="9334"/>
                </a:moveTo>
                <a:lnTo>
                  <a:pt x="22265" y="9334"/>
                </a:lnTo>
                <a:lnTo>
                  <a:pt x="21447" y="11751"/>
                </a:lnTo>
                <a:lnTo>
                  <a:pt x="21329" y="12591"/>
                </a:lnTo>
                <a:lnTo>
                  <a:pt x="20995" y="17335"/>
                </a:lnTo>
                <a:lnTo>
                  <a:pt x="18958" y="19101"/>
                </a:lnTo>
                <a:lnTo>
                  <a:pt x="18940" y="19697"/>
                </a:lnTo>
                <a:lnTo>
                  <a:pt x="20385" y="22034"/>
                </a:lnTo>
                <a:lnTo>
                  <a:pt x="23586" y="24345"/>
                </a:lnTo>
                <a:lnTo>
                  <a:pt x="38706" y="24345"/>
                </a:lnTo>
                <a:lnTo>
                  <a:pt x="40497" y="17335"/>
                </a:lnTo>
                <a:lnTo>
                  <a:pt x="40438" y="16466"/>
                </a:lnTo>
                <a:lnTo>
                  <a:pt x="39842" y="14516"/>
                </a:lnTo>
                <a:lnTo>
                  <a:pt x="37492" y="10960"/>
                </a:lnTo>
                <a:lnTo>
                  <a:pt x="37124" y="10502"/>
                </a:lnTo>
                <a:lnTo>
                  <a:pt x="36358" y="9826"/>
                </a:lnTo>
                <a:lnTo>
                  <a:pt x="36171" y="9588"/>
                </a:lnTo>
                <a:lnTo>
                  <a:pt x="35716" y="9410"/>
                </a:lnTo>
                <a:close/>
              </a:path>
              <a:path w="398779" h="36194">
                <a:moveTo>
                  <a:pt x="394229" y="23079"/>
                </a:moveTo>
                <a:lnTo>
                  <a:pt x="393787" y="23245"/>
                </a:lnTo>
                <a:lnTo>
                  <a:pt x="393310" y="24156"/>
                </a:lnTo>
                <a:lnTo>
                  <a:pt x="394229" y="23079"/>
                </a:lnTo>
                <a:close/>
              </a:path>
              <a:path w="398779" h="36194">
                <a:moveTo>
                  <a:pt x="11413" y="21137"/>
                </a:moveTo>
                <a:lnTo>
                  <a:pt x="10997" y="21277"/>
                </a:lnTo>
                <a:lnTo>
                  <a:pt x="12143" y="21831"/>
                </a:lnTo>
                <a:lnTo>
                  <a:pt x="14886" y="22732"/>
                </a:lnTo>
                <a:lnTo>
                  <a:pt x="17477" y="23685"/>
                </a:lnTo>
                <a:lnTo>
                  <a:pt x="18531" y="23767"/>
                </a:lnTo>
                <a:lnTo>
                  <a:pt x="18495" y="21475"/>
                </a:lnTo>
                <a:lnTo>
                  <a:pt x="16220" y="21475"/>
                </a:lnTo>
                <a:lnTo>
                  <a:pt x="11413" y="21137"/>
                </a:lnTo>
                <a:close/>
              </a:path>
              <a:path w="398779" h="36194">
                <a:moveTo>
                  <a:pt x="397121" y="16884"/>
                </a:moveTo>
                <a:lnTo>
                  <a:pt x="393787" y="23245"/>
                </a:lnTo>
                <a:lnTo>
                  <a:pt x="394229" y="23079"/>
                </a:lnTo>
                <a:lnTo>
                  <a:pt x="396586" y="20317"/>
                </a:lnTo>
                <a:lnTo>
                  <a:pt x="397225" y="18914"/>
                </a:lnTo>
                <a:lnTo>
                  <a:pt x="397121" y="16884"/>
                </a:lnTo>
                <a:close/>
              </a:path>
              <a:path w="398779" h="36194">
                <a:moveTo>
                  <a:pt x="374288" y="20660"/>
                </a:moveTo>
                <a:lnTo>
                  <a:pt x="374354" y="21277"/>
                </a:lnTo>
                <a:lnTo>
                  <a:pt x="376604" y="23202"/>
                </a:lnTo>
                <a:lnTo>
                  <a:pt x="376221" y="22175"/>
                </a:lnTo>
                <a:lnTo>
                  <a:pt x="374507" y="21277"/>
                </a:lnTo>
                <a:lnTo>
                  <a:pt x="374404" y="21035"/>
                </a:lnTo>
                <a:lnTo>
                  <a:pt x="374288" y="20660"/>
                </a:lnTo>
                <a:close/>
              </a:path>
              <a:path w="398779" h="36194">
                <a:moveTo>
                  <a:pt x="396586" y="20317"/>
                </a:moveTo>
                <a:lnTo>
                  <a:pt x="394229" y="23079"/>
                </a:lnTo>
                <a:lnTo>
                  <a:pt x="395556" y="22580"/>
                </a:lnTo>
                <a:lnTo>
                  <a:pt x="396586" y="20317"/>
                </a:lnTo>
                <a:close/>
              </a:path>
              <a:path w="398779" h="36194">
                <a:moveTo>
                  <a:pt x="18673" y="19942"/>
                </a:moveTo>
                <a:lnTo>
                  <a:pt x="18606" y="20891"/>
                </a:lnTo>
                <a:lnTo>
                  <a:pt x="19674" y="22555"/>
                </a:lnTo>
                <a:lnTo>
                  <a:pt x="18673" y="19942"/>
                </a:lnTo>
                <a:close/>
              </a:path>
              <a:path w="398779" h="36194">
                <a:moveTo>
                  <a:pt x="18821" y="19505"/>
                </a:moveTo>
                <a:lnTo>
                  <a:pt x="18755" y="20154"/>
                </a:lnTo>
                <a:lnTo>
                  <a:pt x="19674" y="22555"/>
                </a:lnTo>
                <a:lnTo>
                  <a:pt x="21106" y="22555"/>
                </a:lnTo>
                <a:lnTo>
                  <a:pt x="20385" y="22034"/>
                </a:lnTo>
                <a:lnTo>
                  <a:pt x="18821" y="19505"/>
                </a:lnTo>
                <a:close/>
              </a:path>
              <a:path w="398779" h="36194">
                <a:moveTo>
                  <a:pt x="373926" y="16027"/>
                </a:moveTo>
                <a:lnTo>
                  <a:pt x="374280" y="20567"/>
                </a:lnTo>
                <a:lnTo>
                  <a:pt x="374404" y="21035"/>
                </a:lnTo>
                <a:lnTo>
                  <a:pt x="374507" y="21277"/>
                </a:lnTo>
                <a:lnTo>
                  <a:pt x="376221" y="22175"/>
                </a:lnTo>
                <a:lnTo>
                  <a:pt x="373926" y="16027"/>
                </a:lnTo>
                <a:close/>
              </a:path>
              <a:path w="398779" h="36194">
                <a:moveTo>
                  <a:pt x="12850" y="20655"/>
                </a:moveTo>
                <a:lnTo>
                  <a:pt x="11413" y="21137"/>
                </a:lnTo>
                <a:lnTo>
                  <a:pt x="16220" y="21475"/>
                </a:lnTo>
                <a:lnTo>
                  <a:pt x="17069" y="20739"/>
                </a:lnTo>
                <a:lnTo>
                  <a:pt x="15420" y="20739"/>
                </a:lnTo>
                <a:lnTo>
                  <a:pt x="12850" y="20655"/>
                </a:lnTo>
                <a:close/>
              </a:path>
              <a:path w="398779" h="36194">
                <a:moveTo>
                  <a:pt x="18465" y="19528"/>
                </a:moveTo>
                <a:lnTo>
                  <a:pt x="16220" y="21475"/>
                </a:lnTo>
                <a:lnTo>
                  <a:pt x="18495" y="21475"/>
                </a:lnTo>
                <a:lnTo>
                  <a:pt x="18465" y="19528"/>
                </a:lnTo>
                <a:close/>
              </a:path>
              <a:path w="398779" h="36194">
                <a:moveTo>
                  <a:pt x="9963" y="21035"/>
                </a:moveTo>
                <a:lnTo>
                  <a:pt x="10670" y="21386"/>
                </a:lnTo>
                <a:lnTo>
                  <a:pt x="10997" y="21277"/>
                </a:lnTo>
                <a:lnTo>
                  <a:pt x="10590" y="21079"/>
                </a:lnTo>
                <a:lnTo>
                  <a:pt x="9963" y="21035"/>
                </a:lnTo>
                <a:close/>
              </a:path>
              <a:path w="398779" h="36194">
                <a:moveTo>
                  <a:pt x="10590" y="21079"/>
                </a:moveTo>
                <a:lnTo>
                  <a:pt x="10997" y="21277"/>
                </a:lnTo>
                <a:lnTo>
                  <a:pt x="11413" y="21137"/>
                </a:lnTo>
                <a:lnTo>
                  <a:pt x="10590" y="21079"/>
                </a:lnTo>
                <a:close/>
              </a:path>
              <a:path w="398779" h="36194">
                <a:moveTo>
                  <a:pt x="10178" y="20567"/>
                </a:moveTo>
                <a:lnTo>
                  <a:pt x="10276" y="20891"/>
                </a:lnTo>
                <a:lnTo>
                  <a:pt x="10624" y="21081"/>
                </a:lnTo>
                <a:lnTo>
                  <a:pt x="11413" y="21137"/>
                </a:lnTo>
                <a:lnTo>
                  <a:pt x="12850" y="20655"/>
                </a:lnTo>
                <a:lnTo>
                  <a:pt x="10178" y="20567"/>
                </a:lnTo>
                <a:close/>
              </a:path>
              <a:path w="398779" h="36194">
                <a:moveTo>
                  <a:pt x="8941" y="20527"/>
                </a:moveTo>
                <a:lnTo>
                  <a:pt x="9963" y="21035"/>
                </a:lnTo>
                <a:lnTo>
                  <a:pt x="10590" y="21079"/>
                </a:lnTo>
                <a:lnTo>
                  <a:pt x="10276" y="20891"/>
                </a:lnTo>
                <a:lnTo>
                  <a:pt x="10178" y="20567"/>
                </a:lnTo>
                <a:lnTo>
                  <a:pt x="8941" y="20527"/>
                </a:lnTo>
                <a:close/>
              </a:path>
              <a:path w="398779" h="36194">
                <a:moveTo>
                  <a:pt x="4944" y="20396"/>
                </a:moveTo>
                <a:lnTo>
                  <a:pt x="5209" y="20700"/>
                </a:lnTo>
                <a:lnTo>
                  <a:pt x="9963" y="21035"/>
                </a:lnTo>
                <a:lnTo>
                  <a:pt x="8941" y="20527"/>
                </a:lnTo>
                <a:lnTo>
                  <a:pt x="4944" y="20396"/>
                </a:lnTo>
                <a:close/>
              </a:path>
              <a:path w="398779" h="36194">
                <a:moveTo>
                  <a:pt x="15301" y="19832"/>
                </a:moveTo>
                <a:lnTo>
                  <a:pt x="12850" y="20655"/>
                </a:lnTo>
                <a:lnTo>
                  <a:pt x="15420" y="20739"/>
                </a:lnTo>
                <a:lnTo>
                  <a:pt x="16328" y="19888"/>
                </a:lnTo>
                <a:lnTo>
                  <a:pt x="15775" y="19888"/>
                </a:lnTo>
                <a:lnTo>
                  <a:pt x="15301" y="19832"/>
                </a:lnTo>
                <a:close/>
              </a:path>
              <a:path w="398779" h="36194">
                <a:moveTo>
                  <a:pt x="18440" y="17910"/>
                </a:moveTo>
                <a:lnTo>
                  <a:pt x="15420" y="20739"/>
                </a:lnTo>
                <a:lnTo>
                  <a:pt x="17069" y="20739"/>
                </a:lnTo>
                <a:lnTo>
                  <a:pt x="18396" y="19588"/>
                </a:lnTo>
                <a:lnTo>
                  <a:pt x="18280" y="18914"/>
                </a:lnTo>
                <a:lnTo>
                  <a:pt x="18264" y="18605"/>
                </a:lnTo>
                <a:lnTo>
                  <a:pt x="18451" y="18605"/>
                </a:lnTo>
                <a:lnTo>
                  <a:pt x="18440" y="17910"/>
                </a:lnTo>
                <a:close/>
              </a:path>
              <a:path w="398779" h="36194">
                <a:moveTo>
                  <a:pt x="373066" y="13724"/>
                </a:moveTo>
                <a:lnTo>
                  <a:pt x="373131" y="16941"/>
                </a:lnTo>
                <a:lnTo>
                  <a:pt x="374288" y="20660"/>
                </a:lnTo>
                <a:lnTo>
                  <a:pt x="373960" y="16466"/>
                </a:lnTo>
                <a:lnTo>
                  <a:pt x="373883" y="15913"/>
                </a:lnTo>
                <a:lnTo>
                  <a:pt x="373066" y="13724"/>
                </a:lnTo>
                <a:close/>
              </a:path>
              <a:path w="398779" h="36194">
                <a:moveTo>
                  <a:pt x="13233" y="19588"/>
                </a:moveTo>
                <a:lnTo>
                  <a:pt x="10276" y="20408"/>
                </a:lnTo>
                <a:lnTo>
                  <a:pt x="10178" y="20567"/>
                </a:lnTo>
                <a:lnTo>
                  <a:pt x="12850" y="20655"/>
                </a:lnTo>
                <a:lnTo>
                  <a:pt x="15301" y="19832"/>
                </a:lnTo>
                <a:lnTo>
                  <a:pt x="13233" y="19588"/>
                </a:lnTo>
                <a:close/>
              </a:path>
              <a:path w="398779" h="36194">
                <a:moveTo>
                  <a:pt x="6199" y="19164"/>
                </a:moveTo>
                <a:lnTo>
                  <a:pt x="8941" y="20527"/>
                </a:lnTo>
                <a:lnTo>
                  <a:pt x="10178" y="20567"/>
                </a:lnTo>
                <a:lnTo>
                  <a:pt x="10276" y="20408"/>
                </a:lnTo>
                <a:lnTo>
                  <a:pt x="12840" y="19697"/>
                </a:lnTo>
                <a:lnTo>
                  <a:pt x="8841" y="19697"/>
                </a:lnTo>
                <a:lnTo>
                  <a:pt x="6199" y="19164"/>
                </a:lnTo>
                <a:close/>
              </a:path>
              <a:path w="398779" h="36194">
                <a:moveTo>
                  <a:pt x="2091" y="17115"/>
                </a:moveTo>
                <a:lnTo>
                  <a:pt x="4944" y="20396"/>
                </a:lnTo>
                <a:lnTo>
                  <a:pt x="8941" y="20527"/>
                </a:lnTo>
                <a:lnTo>
                  <a:pt x="2091" y="17115"/>
                </a:lnTo>
                <a:close/>
              </a:path>
              <a:path w="398779" h="36194">
                <a:moveTo>
                  <a:pt x="18503" y="19496"/>
                </a:moveTo>
                <a:lnTo>
                  <a:pt x="18480" y="20512"/>
                </a:lnTo>
                <a:lnTo>
                  <a:pt x="18601" y="20154"/>
                </a:lnTo>
                <a:lnTo>
                  <a:pt x="18503" y="19496"/>
                </a:lnTo>
                <a:close/>
              </a:path>
              <a:path w="398779" h="36194">
                <a:moveTo>
                  <a:pt x="869" y="14341"/>
                </a:moveTo>
                <a:lnTo>
                  <a:pt x="838" y="16027"/>
                </a:lnTo>
                <a:lnTo>
                  <a:pt x="4944" y="20396"/>
                </a:lnTo>
                <a:lnTo>
                  <a:pt x="2091" y="17115"/>
                </a:lnTo>
                <a:lnTo>
                  <a:pt x="1793" y="16967"/>
                </a:lnTo>
                <a:lnTo>
                  <a:pt x="1669" y="16725"/>
                </a:lnTo>
                <a:lnTo>
                  <a:pt x="1615" y="16568"/>
                </a:lnTo>
                <a:lnTo>
                  <a:pt x="1144" y="16027"/>
                </a:lnTo>
                <a:lnTo>
                  <a:pt x="1026" y="14808"/>
                </a:lnTo>
                <a:lnTo>
                  <a:pt x="869" y="14341"/>
                </a:lnTo>
                <a:close/>
              </a:path>
              <a:path w="398779" h="36194">
                <a:moveTo>
                  <a:pt x="397271" y="18813"/>
                </a:moveTo>
                <a:lnTo>
                  <a:pt x="396586" y="20317"/>
                </a:lnTo>
                <a:lnTo>
                  <a:pt x="397224" y="19570"/>
                </a:lnTo>
                <a:lnTo>
                  <a:pt x="397271" y="18813"/>
                </a:lnTo>
                <a:close/>
              </a:path>
              <a:path w="398779" h="36194">
                <a:moveTo>
                  <a:pt x="18706" y="19319"/>
                </a:moveTo>
                <a:lnTo>
                  <a:pt x="18580" y="19697"/>
                </a:lnTo>
                <a:lnTo>
                  <a:pt x="18673" y="19942"/>
                </a:lnTo>
                <a:lnTo>
                  <a:pt x="18799" y="19570"/>
                </a:lnTo>
                <a:lnTo>
                  <a:pt x="18706" y="19319"/>
                </a:lnTo>
                <a:close/>
              </a:path>
              <a:path w="398779" h="36194">
                <a:moveTo>
                  <a:pt x="18394" y="14922"/>
                </a:moveTo>
                <a:lnTo>
                  <a:pt x="16137" y="19456"/>
                </a:lnTo>
                <a:lnTo>
                  <a:pt x="16027" y="19588"/>
                </a:lnTo>
                <a:lnTo>
                  <a:pt x="15301" y="19832"/>
                </a:lnTo>
                <a:lnTo>
                  <a:pt x="15775" y="19888"/>
                </a:lnTo>
                <a:lnTo>
                  <a:pt x="18438" y="17789"/>
                </a:lnTo>
                <a:lnTo>
                  <a:pt x="18394" y="14922"/>
                </a:lnTo>
                <a:close/>
              </a:path>
              <a:path w="398779" h="36194">
                <a:moveTo>
                  <a:pt x="18438" y="17789"/>
                </a:moveTo>
                <a:lnTo>
                  <a:pt x="15775" y="19888"/>
                </a:lnTo>
                <a:lnTo>
                  <a:pt x="16328" y="19888"/>
                </a:lnTo>
                <a:lnTo>
                  <a:pt x="18440" y="17910"/>
                </a:lnTo>
                <a:close/>
              </a:path>
              <a:path w="398779" h="36194">
                <a:moveTo>
                  <a:pt x="13702" y="3418"/>
                </a:moveTo>
                <a:lnTo>
                  <a:pt x="14202" y="19319"/>
                </a:lnTo>
                <a:lnTo>
                  <a:pt x="13233" y="19588"/>
                </a:lnTo>
                <a:lnTo>
                  <a:pt x="15301" y="19832"/>
                </a:lnTo>
                <a:lnTo>
                  <a:pt x="16027" y="19588"/>
                </a:lnTo>
                <a:lnTo>
                  <a:pt x="16137" y="19456"/>
                </a:lnTo>
                <a:lnTo>
                  <a:pt x="18316" y="15079"/>
                </a:lnTo>
                <a:lnTo>
                  <a:pt x="18391" y="14744"/>
                </a:lnTo>
                <a:lnTo>
                  <a:pt x="18934" y="13839"/>
                </a:lnTo>
                <a:lnTo>
                  <a:pt x="19864" y="11970"/>
                </a:lnTo>
                <a:lnTo>
                  <a:pt x="19986" y="11354"/>
                </a:lnTo>
                <a:lnTo>
                  <a:pt x="19917" y="8826"/>
                </a:lnTo>
                <a:lnTo>
                  <a:pt x="18709" y="5219"/>
                </a:lnTo>
                <a:lnTo>
                  <a:pt x="15511" y="3632"/>
                </a:lnTo>
                <a:lnTo>
                  <a:pt x="13702" y="3418"/>
                </a:lnTo>
                <a:close/>
              </a:path>
              <a:path w="398779" h="36194">
                <a:moveTo>
                  <a:pt x="10797" y="1562"/>
                </a:moveTo>
                <a:lnTo>
                  <a:pt x="6149" y="2806"/>
                </a:lnTo>
                <a:lnTo>
                  <a:pt x="6199" y="19164"/>
                </a:lnTo>
                <a:lnTo>
                  <a:pt x="8841" y="19697"/>
                </a:lnTo>
                <a:lnTo>
                  <a:pt x="10119" y="19496"/>
                </a:lnTo>
                <a:lnTo>
                  <a:pt x="11356" y="19367"/>
                </a:lnTo>
                <a:lnTo>
                  <a:pt x="14030" y="19367"/>
                </a:lnTo>
                <a:lnTo>
                  <a:pt x="14202" y="19319"/>
                </a:lnTo>
                <a:lnTo>
                  <a:pt x="13702" y="3418"/>
                </a:lnTo>
                <a:lnTo>
                  <a:pt x="13248" y="3365"/>
                </a:lnTo>
                <a:lnTo>
                  <a:pt x="12030" y="2907"/>
                </a:lnTo>
                <a:lnTo>
                  <a:pt x="11775" y="2539"/>
                </a:lnTo>
                <a:lnTo>
                  <a:pt x="13311" y="2539"/>
                </a:lnTo>
                <a:lnTo>
                  <a:pt x="11378" y="1580"/>
                </a:lnTo>
                <a:lnTo>
                  <a:pt x="10797" y="1562"/>
                </a:lnTo>
                <a:close/>
              </a:path>
              <a:path w="398779" h="36194">
                <a:moveTo>
                  <a:pt x="11356" y="19367"/>
                </a:moveTo>
                <a:lnTo>
                  <a:pt x="9842" y="19528"/>
                </a:lnTo>
                <a:lnTo>
                  <a:pt x="8841" y="19697"/>
                </a:lnTo>
                <a:lnTo>
                  <a:pt x="12840" y="19697"/>
                </a:lnTo>
                <a:lnTo>
                  <a:pt x="13233" y="19588"/>
                </a:lnTo>
                <a:lnTo>
                  <a:pt x="11356" y="19367"/>
                </a:lnTo>
                <a:close/>
              </a:path>
              <a:path w="398779" h="36194">
                <a:moveTo>
                  <a:pt x="14030" y="19367"/>
                </a:moveTo>
                <a:lnTo>
                  <a:pt x="11356" y="19367"/>
                </a:lnTo>
                <a:lnTo>
                  <a:pt x="13233" y="19588"/>
                </a:lnTo>
                <a:lnTo>
                  <a:pt x="14030" y="19367"/>
                </a:lnTo>
                <a:close/>
              </a:path>
              <a:path w="398779" h="36194">
                <a:moveTo>
                  <a:pt x="18958" y="19101"/>
                </a:moveTo>
                <a:lnTo>
                  <a:pt x="18821" y="19505"/>
                </a:lnTo>
                <a:lnTo>
                  <a:pt x="18958" y="19101"/>
                </a:lnTo>
                <a:close/>
              </a:path>
              <a:path w="398779" h="36194">
                <a:moveTo>
                  <a:pt x="18456" y="18914"/>
                </a:moveTo>
                <a:lnTo>
                  <a:pt x="18503" y="19496"/>
                </a:lnTo>
                <a:lnTo>
                  <a:pt x="18571" y="19101"/>
                </a:lnTo>
                <a:lnTo>
                  <a:pt x="18456" y="18914"/>
                </a:lnTo>
                <a:close/>
              </a:path>
              <a:path w="398779" h="36194">
                <a:moveTo>
                  <a:pt x="18264" y="18605"/>
                </a:moveTo>
                <a:lnTo>
                  <a:pt x="18351" y="19101"/>
                </a:lnTo>
                <a:lnTo>
                  <a:pt x="18463" y="19393"/>
                </a:lnTo>
                <a:lnTo>
                  <a:pt x="18390" y="18808"/>
                </a:lnTo>
                <a:lnTo>
                  <a:pt x="18264" y="18605"/>
                </a:lnTo>
                <a:close/>
              </a:path>
              <a:path w="398779" h="36194">
                <a:moveTo>
                  <a:pt x="19753" y="16753"/>
                </a:moveTo>
                <a:lnTo>
                  <a:pt x="19264" y="17138"/>
                </a:lnTo>
                <a:lnTo>
                  <a:pt x="18569" y="17789"/>
                </a:lnTo>
                <a:lnTo>
                  <a:pt x="18451" y="18605"/>
                </a:lnTo>
                <a:lnTo>
                  <a:pt x="18571" y="19101"/>
                </a:lnTo>
                <a:lnTo>
                  <a:pt x="18706" y="19319"/>
                </a:lnTo>
                <a:lnTo>
                  <a:pt x="18958" y="19101"/>
                </a:lnTo>
                <a:lnTo>
                  <a:pt x="19753" y="16753"/>
                </a:lnTo>
                <a:close/>
              </a:path>
              <a:path w="398779" h="36194">
                <a:moveTo>
                  <a:pt x="7754" y="1466"/>
                </a:moveTo>
                <a:lnTo>
                  <a:pt x="4583" y="2539"/>
                </a:lnTo>
                <a:lnTo>
                  <a:pt x="4275" y="2806"/>
                </a:lnTo>
                <a:lnTo>
                  <a:pt x="1613" y="8132"/>
                </a:lnTo>
                <a:lnTo>
                  <a:pt x="1117" y="15079"/>
                </a:lnTo>
                <a:lnTo>
                  <a:pt x="1582" y="16466"/>
                </a:lnTo>
                <a:lnTo>
                  <a:pt x="1663" y="16624"/>
                </a:lnTo>
                <a:lnTo>
                  <a:pt x="2091" y="17115"/>
                </a:lnTo>
                <a:lnTo>
                  <a:pt x="6199" y="19164"/>
                </a:lnTo>
                <a:lnTo>
                  <a:pt x="6149" y="2806"/>
                </a:lnTo>
                <a:lnTo>
                  <a:pt x="10797" y="1562"/>
                </a:lnTo>
                <a:lnTo>
                  <a:pt x="7754" y="1466"/>
                </a:lnTo>
                <a:close/>
              </a:path>
              <a:path w="398779" h="36194">
                <a:moveTo>
                  <a:pt x="21372" y="11970"/>
                </a:moveTo>
                <a:lnTo>
                  <a:pt x="18958" y="19101"/>
                </a:lnTo>
                <a:lnTo>
                  <a:pt x="20995" y="17335"/>
                </a:lnTo>
                <a:lnTo>
                  <a:pt x="21372" y="11970"/>
                </a:lnTo>
                <a:close/>
              </a:path>
              <a:path w="398779" h="36194">
                <a:moveTo>
                  <a:pt x="18451" y="18605"/>
                </a:moveTo>
                <a:lnTo>
                  <a:pt x="18264" y="18605"/>
                </a:lnTo>
                <a:lnTo>
                  <a:pt x="18456" y="18914"/>
                </a:lnTo>
                <a:lnTo>
                  <a:pt x="18451" y="18605"/>
                </a:lnTo>
                <a:close/>
              </a:path>
              <a:path w="398779" h="36194">
                <a:moveTo>
                  <a:pt x="398190" y="14842"/>
                </a:moveTo>
                <a:lnTo>
                  <a:pt x="397265" y="16607"/>
                </a:lnTo>
                <a:lnTo>
                  <a:pt x="397156" y="17335"/>
                </a:lnTo>
                <a:lnTo>
                  <a:pt x="397271" y="18813"/>
                </a:lnTo>
                <a:lnTo>
                  <a:pt x="398591" y="15913"/>
                </a:lnTo>
                <a:lnTo>
                  <a:pt x="398190" y="14842"/>
                </a:lnTo>
                <a:close/>
              </a:path>
              <a:path w="398779" h="36194">
                <a:moveTo>
                  <a:pt x="19264" y="17138"/>
                </a:moveTo>
                <a:lnTo>
                  <a:pt x="18438" y="17789"/>
                </a:lnTo>
                <a:lnTo>
                  <a:pt x="19264" y="17138"/>
                </a:lnTo>
                <a:close/>
              </a:path>
              <a:path w="398779" h="36194">
                <a:moveTo>
                  <a:pt x="19961" y="12123"/>
                </a:moveTo>
                <a:lnTo>
                  <a:pt x="18934" y="13839"/>
                </a:lnTo>
                <a:lnTo>
                  <a:pt x="18483" y="14744"/>
                </a:lnTo>
                <a:lnTo>
                  <a:pt x="18438" y="17789"/>
                </a:lnTo>
                <a:lnTo>
                  <a:pt x="19289" y="17115"/>
                </a:lnTo>
                <a:lnTo>
                  <a:pt x="19675" y="16753"/>
                </a:lnTo>
                <a:lnTo>
                  <a:pt x="19802" y="16607"/>
                </a:lnTo>
                <a:lnTo>
                  <a:pt x="19961" y="12123"/>
                </a:lnTo>
                <a:close/>
              </a:path>
              <a:path w="398779" h="36194">
                <a:moveTo>
                  <a:pt x="19789" y="16647"/>
                </a:moveTo>
                <a:lnTo>
                  <a:pt x="19264" y="17138"/>
                </a:lnTo>
                <a:lnTo>
                  <a:pt x="19753" y="16753"/>
                </a:lnTo>
                <a:close/>
              </a:path>
              <a:path w="398779" h="36194">
                <a:moveTo>
                  <a:pt x="1617" y="16571"/>
                </a:moveTo>
                <a:lnTo>
                  <a:pt x="1669" y="16725"/>
                </a:lnTo>
                <a:lnTo>
                  <a:pt x="1793" y="16967"/>
                </a:lnTo>
                <a:lnTo>
                  <a:pt x="2091" y="17115"/>
                </a:lnTo>
                <a:lnTo>
                  <a:pt x="1617" y="16571"/>
                </a:lnTo>
                <a:close/>
              </a:path>
              <a:path w="398779" h="36194">
                <a:moveTo>
                  <a:pt x="396638" y="10699"/>
                </a:moveTo>
                <a:lnTo>
                  <a:pt x="396749" y="12123"/>
                </a:lnTo>
                <a:lnTo>
                  <a:pt x="396871" y="12721"/>
                </a:lnTo>
                <a:lnTo>
                  <a:pt x="397131" y="13119"/>
                </a:lnTo>
                <a:lnTo>
                  <a:pt x="396967" y="13423"/>
                </a:lnTo>
                <a:lnTo>
                  <a:pt x="396922" y="14341"/>
                </a:lnTo>
                <a:lnTo>
                  <a:pt x="397121" y="16884"/>
                </a:lnTo>
                <a:lnTo>
                  <a:pt x="398066" y="15079"/>
                </a:lnTo>
                <a:lnTo>
                  <a:pt x="397963" y="14236"/>
                </a:lnTo>
                <a:lnTo>
                  <a:pt x="396638" y="10699"/>
                </a:lnTo>
                <a:close/>
              </a:path>
              <a:path w="398779" h="36194">
                <a:moveTo>
                  <a:pt x="1117" y="15079"/>
                </a:moveTo>
                <a:lnTo>
                  <a:pt x="1144" y="16027"/>
                </a:lnTo>
                <a:lnTo>
                  <a:pt x="1617" y="16571"/>
                </a:lnTo>
                <a:lnTo>
                  <a:pt x="1117" y="15079"/>
                </a:lnTo>
                <a:close/>
              </a:path>
              <a:path w="398779" h="36194">
                <a:moveTo>
                  <a:pt x="21506" y="10074"/>
                </a:moveTo>
                <a:lnTo>
                  <a:pt x="20754" y="10807"/>
                </a:lnTo>
                <a:lnTo>
                  <a:pt x="20421" y="11354"/>
                </a:lnTo>
                <a:lnTo>
                  <a:pt x="19816" y="16568"/>
                </a:lnTo>
                <a:lnTo>
                  <a:pt x="21321" y="12123"/>
                </a:lnTo>
                <a:lnTo>
                  <a:pt x="21444" y="10960"/>
                </a:lnTo>
                <a:lnTo>
                  <a:pt x="21506" y="10074"/>
                </a:lnTo>
                <a:close/>
              </a:path>
              <a:path w="398779" h="36194">
                <a:moveTo>
                  <a:pt x="372855" y="13158"/>
                </a:moveTo>
                <a:lnTo>
                  <a:pt x="372290" y="14236"/>
                </a:lnTo>
                <a:lnTo>
                  <a:pt x="373015" y="16568"/>
                </a:lnTo>
                <a:lnTo>
                  <a:pt x="372954" y="13423"/>
                </a:lnTo>
                <a:lnTo>
                  <a:pt x="372855" y="13158"/>
                </a:lnTo>
                <a:close/>
              </a:path>
              <a:path w="398779" h="36194">
                <a:moveTo>
                  <a:pt x="20421" y="11354"/>
                </a:moveTo>
                <a:lnTo>
                  <a:pt x="20052" y="11970"/>
                </a:lnTo>
                <a:lnTo>
                  <a:pt x="19946" y="12591"/>
                </a:lnTo>
                <a:lnTo>
                  <a:pt x="19819" y="16466"/>
                </a:lnTo>
                <a:lnTo>
                  <a:pt x="20421" y="11354"/>
                </a:lnTo>
                <a:close/>
              </a:path>
              <a:path w="398779" h="36194">
                <a:moveTo>
                  <a:pt x="373592" y="11753"/>
                </a:moveTo>
                <a:lnTo>
                  <a:pt x="373153" y="12591"/>
                </a:lnTo>
                <a:lnTo>
                  <a:pt x="373109" y="13839"/>
                </a:lnTo>
                <a:lnTo>
                  <a:pt x="373926" y="16027"/>
                </a:lnTo>
                <a:lnTo>
                  <a:pt x="373592" y="11753"/>
                </a:lnTo>
                <a:close/>
              </a:path>
              <a:path w="398779" h="36194">
                <a:moveTo>
                  <a:pt x="1613" y="8132"/>
                </a:moveTo>
                <a:lnTo>
                  <a:pt x="1034" y="9299"/>
                </a:lnTo>
                <a:lnTo>
                  <a:pt x="928" y="14516"/>
                </a:lnTo>
                <a:lnTo>
                  <a:pt x="1117" y="15079"/>
                </a:lnTo>
                <a:lnTo>
                  <a:pt x="1613" y="8132"/>
                </a:lnTo>
                <a:close/>
              </a:path>
              <a:path w="398779" h="36194">
                <a:moveTo>
                  <a:pt x="18934" y="13839"/>
                </a:moveTo>
                <a:lnTo>
                  <a:pt x="18391" y="14744"/>
                </a:lnTo>
                <a:lnTo>
                  <a:pt x="18394" y="14922"/>
                </a:lnTo>
                <a:lnTo>
                  <a:pt x="18934" y="13839"/>
                </a:lnTo>
                <a:close/>
              </a:path>
              <a:path w="398779" h="36194">
                <a:moveTo>
                  <a:pt x="395522" y="6077"/>
                </a:moveTo>
                <a:lnTo>
                  <a:pt x="396331" y="6769"/>
                </a:lnTo>
                <a:lnTo>
                  <a:pt x="396622" y="10502"/>
                </a:lnTo>
                <a:lnTo>
                  <a:pt x="396735" y="10960"/>
                </a:lnTo>
                <a:lnTo>
                  <a:pt x="398190" y="14842"/>
                </a:lnTo>
                <a:lnTo>
                  <a:pt x="398716" y="13839"/>
                </a:lnTo>
                <a:lnTo>
                  <a:pt x="398637" y="13119"/>
                </a:lnTo>
                <a:lnTo>
                  <a:pt x="396623" y="6654"/>
                </a:lnTo>
                <a:lnTo>
                  <a:pt x="395522" y="6077"/>
                </a:lnTo>
                <a:close/>
              </a:path>
              <a:path w="398779" h="36194">
                <a:moveTo>
                  <a:pt x="1034" y="9299"/>
                </a:moveTo>
                <a:lnTo>
                  <a:pt x="14" y="11354"/>
                </a:lnTo>
                <a:lnTo>
                  <a:pt x="0" y="11751"/>
                </a:lnTo>
                <a:lnTo>
                  <a:pt x="869" y="14341"/>
                </a:lnTo>
                <a:lnTo>
                  <a:pt x="1034" y="9299"/>
                </a:lnTo>
                <a:close/>
              </a:path>
              <a:path w="398779" h="36194">
                <a:moveTo>
                  <a:pt x="19973" y="11751"/>
                </a:moveTo>
                <a:lnTo>
                  <a:pt x="18934" y="13839"/>
                </a:lnTo>
                <a:lnTo>
                  <a:pt x="19961" y="12123"/>
                </a:lnTo>
                <a:lnTo>
                  <a:pt x="19973" y="11751"/>
                </a:lnTo>
                <a:close/>
              </a:path>
              <a:path w="398779" h="36194">
                <a:moveTo>
                  <a:pt x="373084" y="12721"/>
                </a:moveTo>
                <a:lnTo>
                  <a:pt x="372876" y="13119"/>
                </a:lnTo>
                <a:lnTo>
                  <a:pt x="372954" y="13423"/>
                </a:lnTo>
                <a:lnTo>
                  <a:pt x="373066" y="13724"/>
                </a:lnTo>
                <a:lnTo>
                  <a:pt x="373084" y="12721"/>
                </a:lnTo>
                <a:close/>
              </a:path>
              <a:path w="398779" h="36194">
                <a:moveTo>
                  <a:pt x="396785" y="12591"/>
                </a:moveTo>
                <a:lnTo>
                  <a:pt x="396865" y="13614"/>
                </a:lnTo>
                <a:lnTo>
                  <a:pt x="397131" y="13119"/>
                </a:lnTo>
                <a:lnTo>
                  <a:pt x="396785" y="12591"/>
                </a:lnTo>
                <a:close/>
              </a:path>
              <a:path w="398779" h="36194">
                <a:moveTo>
                  <a:pt x="373124" y="10555"/>
                </a:moveTo>
                <a:lnTo>
                  <a:pt x="372579" y="11751"/>
                </a:lnTo>
                <a:lnTo>
                  <a:pt x="372469" y="12123"/>
                </a:lnTo>
                <a:lnTo>
                  <a:pt x="372855" y="13158"/>
                </a:lnTo>
                <a:lnTo>
                  <a:pt x="373084" y="12721"/>
                </a:lnTo>
                <a:lnTo>
                  <a:pt x="373124" y="10555"/>
                </a:lnTo>
                <a:close/>
              </a:path>
              <a:path w="398779" h="36194">
                <a:moveTo>
                  <a:pt x="373444" y="9852"/>
                </a:moveTo>
                <a:lnTo>
                  <a:pt x="373147" y="10502"/>
                </a:lnTo>
                <a:lnTo>
                  <a:pt x="373084" y="12721"/>
                </a:lnTo>
                <a:lnTo>
                  <a:pt x="373478" y="11970"/>
                </a:lnTo>
                <a:lnTo>
                  <a:pt x="373444" y="9852"/>
                </a:lnTo>
                <a:close/>
              </a:path>
              <a:path w="398779" h="36194">
                <a:moveTo>
                  <a:pt x="390951" y="3678"/>
                </a:moveTo>
                <a:lnTo>
                  <a:pt x="396785" y="12591"/>
                </a:lnTo>
                <a:lnTo>
                  <a:pt x="396689" y="11354"/>
                </a:lnTo>
                <a:lnTo>
                  <a:pt x="396564" y="10502"/>
                </a:lnTo>
                <a:lnTo>
                  <a:pt x="394755" y="5674"/>
                </a:lnTo>
                <a:lnTo>
                  <a:pt x="390951" y="3678"/>
                </a:lnTo>
                <a:close/>
              </a:path>
              <a:path w="398779" h="36194">
                <a:moveTo>
                  <a:pt x="20499" y="10694"/>
                </a:moveTo>
                <a:lnTo>
                  <a:pt x="20082" y="11531"/>
                </a:lnTo>
                <a:lnTo>
                  <a:pt x="19961" y="12123"/>
                </a:lnTo>
                <a:lnTo>
                  <a:pt x="20421" y="11354"/>
                </a:lnTo>
                <a:lnTo>
                  <a:pt x="20499" y="10694"/>
                </a:lnTo>
                <a:close/>
              </a:path>
              <a:path w="398779" h="36194">
                <a:moveTo>
                  <a:pt x="22265" y="9334"/>
                </a:moveTo>
                <a:lnTo>
                  <a:pt x="21506" y="10074"/>
                </a:lnTo>
                <a:lnTo>
                  <a:pt x="21372" y="11970"/>
                </a:lnTo>
                <a:lnTo>
                  <a:pt x="22265" y="9334"/>
                </a:lnTo>
                <a:close/>
              </a:path>
              <a:path w="398779" h="36194">
                <a:moveTo>
                  <a:pt x="39373" y="9714"/>
                </a:moveTo>
                <a:lnTo>
                  <a:pt x="40502" y="11811"/>
                </a:lnTo>
                <a:lnTo>
                  <a:pt x="39428" y="9724"/>
                </a:lnTo>
                <a:close/>
              </a:path>
              <a:path w="398779" h="36194">
                <a:moveTo>
                  <a:pt x="39428" y="9724"/>
                </a:moveTo>
                <a:lnTo>
                  <a:pt x="40502" y="11811"/>
                </a:lnTo>
                <a:lnTo>
                  <a:pt x="40948" y="11811"/>
                </a:lnTo>
                <a:lnTo>
                  <a:pt x="40388" y="10807"/>
                </a:lnTo>
                <a:lnTo>
                  <a:pt x="39545" y="9826"/>
                </a:lnTo>
                <a:close/>
              </a:path>
              <a:path w="398779" h="36194">
                <a:moveTo>
                  <a:pt x="377288" y="4708"/>
                </a:moveTo>
                <a:lnTo>
                  <a:pt x="376330" y="5066"/>
                </a:lnTo>
                <a:lnTo>
                  <a:pt x="374810" y="6850"/>
                </a:lnTo>
                <a:lnTo>
                  <a:pt x="373564" y="9588"/>
                </a:lnTo>
                <a:lnTo>
                  <a:pt x="373469" y="10172"/>
                </a:lnTo>
                <a:lnTo>
                  <a:pt x="373592" y="11753"/>
                </a:lnTo>
                <a:lnTo>
                  <a:pt x="377288" y="4708"/>
                </a:lnTo>
                <a:close/>
              </a:path>
              <a:path w="398779" h="36194">
                <a:moveTo>
                  <a:pt x="20055" y="9238"/>
                </a:moveTo>
                <a:lnTo>
                  <a:pt x="19973" y="11751"/>
                </a:lnTo>
                <a:lnTo>
                  <a:pt x="20443" y="10807"/>
                </a:lnTo>
                <a:lnTo>
                  <a:pt x="20335" y="10074"/>
                </a:lnTo>
                <a:lnTo>
                  <a:pt x="20055" y="9238"/>
                </a:lnTo>
                <a:close/>
              </a:path>
              <a:path w="398779" h="36194">
                <a:moveTo>
                  <a:pt x="12118" y="1155"/>
                </a:moveTo>
                <a:lnTo>
                  <a:pt x="11724" y="1297"/>
                </a:lnTo>
                <a:lnTo>
                  <a:pt x="11251" y="1396"/>
                </a:lnTo>
                <a:lnTo>
                  <a:pt x="11378" y="1580"/>
                </a:lnTo>
                <a:lnTo>
                  <a:pt x="16042" y="1727"/>
                </a:lnTo>
                <a:lnTo>
                  <a:pt x="20062" y="6019"/>
                </a:lnTo>
                <a:lnTo>
                  <a:pt x="20128" y="6998"/>
                </a:lnTo>
                <a:lnTo>
                  <a:pt x="20744" y="7777"/>
                </a:lnTo>
                <a:lnTo>
                  <a:pt x="20760" y="8482"/>
                </a:lnTo>
                <a:lnTo>
                  <a:pt x="20421" y="11354"/>
                </a:lnTo>
                <a:lnTo>
                  <a:pt x="20754" y="10807"/>
                </a:lnTo>
                <a:lnTo>
                  <a:pt x="21405" y="10172"/>
                </a:lnTo>
                <a:lnTo>
                  <a:pt x="21532" y="9702"/>
                </a:lnTo>
                <a:lnTo>
                  <a:pt x="21746" y="6654"/>
                </a:lnTo>
                <a:lnTo>
                  <a:pt x="21741" y="6291"/>
                </a:lnTo>
                <a:lnTo>
                  <a:pt x="17617" y="1549"/>
                </a:lnTo>
                <a:lnTo>
                  <a:pt x="12118" y="1155"/>
                </a:lnTo>
                <a:close/>
              </a:path>
              <a:path w="398779" h="36194">
                <a:moveTo>
                  <a:pt x="394755" y="5674"/>
                </a:moveTo>
                <a:lnTo>
                  <a:pt x="396638" y="10699"/>
                </a:lnTo>
                <a:lnTo>
                  <a:pt x="396331" y="6769"/>
                </a:lnTo>
                <a:lnTo>
                  <a:pt x="395522" y="6077"/>
                </a:lnTo>
                <a:lnTo>
                  <a:pt x="394755" y="5674"/>
                </a:lnTo>
                <a:close/>
              </a:path>
              <a:path w="398779" h="36194">
                <a:moveTo>
                  <a:pt x="20128" y="6998"/>
                </a:moveTo>
                <a:lnTo>
                  <a:pt x="20130" y="9461"/>
                </a:lnTo>
                <a:lnTo>
                  <a:pt x="20510" y="10598"/>
                </a:lnTo>
                <a:lnTo>
                  <a:pt x="20749" y="8572"/>
                </a:lnTo>
                <a:lnTo>
                  <a:pt x="20744" y="7777"/>
                </a:lnTo>
                <a:lnTo>
                  <a:pt x="20128" y="6998"/>
                </a:lnTo>
                <a:close/>
              </a:path>
              <a:path w="398779" h="36194">
                <a:moveTo>
                  <a:pt x="379335" y="2544"/>
                </a:moveTo>
                <a:lnTo>
                  <a:pt x="378258" y="2640"/>
                </a:lnTo>
                <a:lnTo>
                  <a:pt x="373179" y="7505"/>
                </a:lnTo>
                <a:lnTo>
                  <a:pt x="373124" y="10555"/>
                </a:lnTo>
                <a:lnTo>
                  <a:pt x="373402" y="9944"/>
                </a:lnTo>
                <a:lnTo>
                  <a:pt x="373421" y="8482"/>
                </a:lnTo>
                <a:lnTo>
                  <a:pt x="374810" y="6850"/>
                </a:lnTo>
                <a:lnTo>
                  <a:pt x="375477" y="5384"/>
                </a:lnTo>
                <a:lnTo>
                  <a:pt x="376330" y="5066"/>
                </a:lnTo>
                <a:lnTo>
                  <a:pt x="378081" y="3009"/>
                </a:lnTo>
                <a:lnTo>
                  <a:pt x="378246" y="2882"/>
                </a:lnTo>
                <a:lnTo>
                  <a:pt x="379335" y="2544"/>
                </a:lnTo>
                <a:close/>
              </a:path>
              <a:path w="398779" h="36194">
                <a:moveTo>
                  <a:pt x="58104" y="9410"/>
                </a:moveTo>
                <a:lnTo>
                  <a:pt x="51781" y="9729"/>
                </a:lnTo>
                <a:lnTo>
                  <a:pt x="47424" y="10172"/>
                </a:lnTo>
                <a:lnTo>
                  <a:pt x="373130" y="10172"/>
                </a:lnTo>
                <a:lnTo>
                  <a:pt x="373137" y="9826"/>
                </a:lnTo>
                <a:lnTo>
                  <a:pt x="127486" y="9826"/>
                </a:lnTo>
                <a:lnTo>
                  <a:pt x="112295" y="9664"/>
                </a:lnTo>
                <a:lnTo>
                  <a:pt x="106652" y="9474"/>
                </a:lnTo>
                <a:lnTo>
                  <a:pt x="58104" y="9410"/>
                </a:lnTo>
                <a:close/>
              </a:path>
              <a:path w="398779" h="36194">
                <a:moveTo>
                  <a:pt x="20246" y="0"/>
                </a:moveTo>
                <a:lnTo>
                  <a:pt x="17198" y="292"/>
                </a:lnTo>
                <a:lnTo>
                  <a:pt x="13934" y="647"/>
                </a:lnTo>
                <a:lnTo>
                  <a:pt x="12118" y="1155"/>
                </a:lnTo>
                <a:lnTo>
                  <a:pt x="17617" y="1549"/>
                </a:lnTo>
                <a:lnTo>
                  <a:pt x="21741" y="6291"/>
                </a:lnTo>
                <a:lnTo>
                  <a:pt x="21746" y="6654"/>
                </a:lnTo>
                <a:lnTo>
                  <a:pt x="21506" y="10074"/>
                </a:lnTo>
                <a:lnTo>
                  <a:pt x="22265" y="9334"/>
                </a:lnTo>
                <a:lnTo>
                  <a:pt x="35593" y="9334"/>
                </a:lnTo>
                <a:lnTo>
                  <a:pt x="35435" y="9194"/>
                </a:lnTo>
                <a:lnTo>
                  <a:pt x="39093" y="9194"/>
                </a:lnTo>
                <a:lnTo>
                  <a:pt x="37826" y="6850"/>
                </a:lnTo>
                <a:lnTo>
                  <a:pt x="34698" y="4318"/>
                </a:lnTo>
                <a:lnTo>
                  <a:pt x="29059" y="1625"/>
                </a:lnTo>
                <a:lnTo>
                  <a:pt x="24246" y="622"/>
                </a:lnTo>
                <a:lnTo>
                  <a:pt x="20246" y="0"/>
                </a:lnTo>
                <a:close/>
              </a:path>
              <a:path w="398779" h="36194">
                <a:moveTo>
                  <a:pt x="374810" y="6850"/>
                </a:moveTo>
                <a:lnTo>
                  <a:pt x="373552" y="8328"/>
                </a:lnTo>
                <a:lnTo>
                  <a:pt x="373444" y="9852"/>
                </a:lnTo>
                <a:lnTo>
                  <a:pt x="374810" y="6850"/>
                </a:lnTo>
                <a:close/>
              </a:path>
              <a:path w="398779" h="36194">
                <a:moveTo>
                  <a:pt x="225146" y="5572"/>
                </a:moveTo>
                <a:lnTo>
                  <a:pt x="210361" y="5705"/>
                </a:lnTo>
                <a:lnTo>
                  <a:pt x="196944" y="6291"/>
                </a:lnTo>
                <a:lnTo>
                  <a:pt x="184380" y="7200"/>
                </a:lnTo>
                <a:lnTo>
                  <a:pt x="165276" y="8328"/>
                </a:lnTo>
                <a:lnTo>
                  <a:pt x="141800" y="9386"/>
                </a:lnTo>
                <a:lnTo>
                  <a:pt x="135625" y="9693"/>
                </a:lnTo>
                <a:lnTo>
                  <a:pt x="127486" y="9826"/>
                </a:lnTo>
                <a:lnTo>
                  <a:pt x="373137" y="9826"/>
                </a:lnTo>
                <a:lnTo>
                  <a:pt x="373139" y="9677"/>
                </a:lnTo>
                <a:lnTo>
                  <a:pt x="304624" y="9677"/>
                </a:lnTo>
                <a:lnTo>
                  <a:pt x="287924" y="9385"/>
                </a:lnTo>
                <a:lnTo>
                  <a:pt x="271460" y="8482"/>
                </a:lnTo>
                <a:lnTo>
                  <a:pt x="255855" y="7261"/>
                </a:lnTo>
                <a:lnTo>
                  <a:pt x="241810" y="6019"/>
                </a:lnTo>
                <a:lnTo>
                  <a:pt x="225146" y="5572"/>
                </a:lnTo>
                <a:close/>
              </a:path>
              <a:path w="398779" h="36194">
                <a:moveTo>
                  <a:pt x="39093" y="9194"/>
                </a:moveTo>
                <a:lnTo>
                  <a:pt x="35435" y="9194"/>
                </a:lnTo>
                <a:lnTo>
                  <a:pt x="36983" y="9245"/>
                </a:lnTo>
                <a:lnTo>
                  <a:pt x="39373" y="9714"/>
                </a:lnTo>
                <a:lnTo>
                  <a:pt x="39093" y="9194"/>
                </a:lnTo>
                <a:close/>
              </a:path>
              <a:path w="398779" h="36194">
                <a:moveTo>
                  <a:pt x="378226" y="2642"/>
                </a:moveTo>
                <a:lnTo>
                  <a:pt x="372455" y="3162"/>
                </a:lnTo>
                <a:lnTo>
                  <a:pt x="353778" y="5330"/>
                </a:lnTo>
                <a:lnTo>
                  <a:pt x="330426" y="7786"/>
                </a:lnTo>
                <a:lnTo>
                  <a:pt x="304624" y="9677"/>
                </a:lnTo>
                <a:lnTo>
                  <a:pt x="373139" y="9677"/>
                </a:lnTo>
                <a:lnTo>
                  <a:pt x="373179" y="7505"/>
                </a:lnTo>
                <a:lnTo>
                  <a:pt x="378226" y="2642"/>
                </a:lnTo>
                <a:close/>
              </a:path>
              <a:path w="398779" h="36194">
                <a:moveTo>
                  <a:pt x="106275" y="9461"/>
                </a:moveTo>
                <a:lnTo>
                  <a:pt x="99671" y="9474"/>
                </a:lnTo>
                <a:lnTo>
                  <a:pt x="106652" y="9474"/>
                </a:lnTo>
                <a:lnTo>
                  <a:pt x="106275" y="9461"/>
                </a:lnTo>
                <a:close/>
              </a:path>
              <a:path w="398779" h="36194">
                <a:moveTo>
                  <a:pt x="5552" y="1396"/>
                </a:moveTo>
                <a:lnTo>
                  <a:pt x="1158" y="5511"/>
                </a:lnTo>
                <a:lnTo>
                  <a:pt x="1034" y="9299"/>
                </a:lnTo>
                <a:lnTo>
                  <a:pt x="1516" y="8328"/>
                </a:lnTo>
                <a:lnTo>
                  <a:pt x="1639" y="7777"/>
                </a:lnTo>
                <a:lnTo>
                  <a:pt x="1843" y="4914"/>
                </a:lnTo>
                <a:lnTo>
                  <a:pt x="4257" y="2806"/>
                </a:lnTo>
                <a:lnTo>
                  <a:pt x="4358" y="2603"/>
                </a:lnTo>
                <a:lnTo>
                  <a:pt x="4590" y="2525"/>
                </a:lnTo>
                <a:lnTo>
                  <a:pt x="5889" y="1407"/>
                </a:lnTo>
                <a:lnTo>
                  <a:pt x="5552" y="1396"/>
                </a:lnTo>
                <a:close/>
              </a:path>
              <a:path w="398779" h="36194">
                <a:moveTo>
                  <a:pt x="15511" y="3632"/>
                </a:moveTo>
                <a:lnTo>
                  <a:pt x="18709" y="5219"/>
                </a:lnTo>
                <a:lnTo>
                  <a:pt x="20055" y="9238"/>
                </a:lnTo>
                <a:lnTo>
                  <a:pt x="19946" y="6769"/>
                </a:lnTo>
                <a:lnTo>
                  <a:pt x="17668" y="3886"/>
                </a:lnTo>
                <a:lnTo>
                  <a:pt x="15511" y="3632"/>
                </a:lnTo>
                <a:close/>
              </a:path>
              <a:path w="398779" h="36194">
                <a:moveTo>
                  <a:pt x="4244" y="2833"/>
                </a:moveTo>
                <a:lnTo>
                  <a:pt x="1843" y="4914"/>
                </a:lnTo>
                <a:lnTo>
                  <a:pt x="1613" y="8132"/>
                </a:lnTo>
                <a:lnTo>
                  <a:pt x="4244" y="2833"/>
                </a:lnTo>
                <a:close/>
              </a:path>
              <a:path w="398779" h="36194">
                <a:moveTo>
                  <a:pt x="11378" y="1580"/>
                </a:moveTo>
                <a:lnTo>
                  <a:pt x="15511" y="3632"/>
                </a:lnTo>
                <a:lnTo>
                  <a:pt x="17668" y="3886"/>
                </a:lnTo>
                <a:lnTo>
                  <a:pt x="20128" y="6998"/>
                </a:lnTo>
                <a:lnTo>
                  <a:pt x="20062" y="6019"/>
                </a:lnTo>
                <a:lnTo>
                  <a:pt x="16042" y="1727"/>
                </a:lnTo>
                <a:lnTo>
                  <a:pt x="11378" y="1580"/>
                </a:lnTo>
                <a:close/>
              </a:path>
              <a:path w="398779" h="36194">
                <a:moveTo>
                  <a:pt x="376330" y="5066"/>
                </a:moveTo>
                <a:lnTo>
                  <a:pt x="375477" y="5384"/>
                </a:lnTo>
                <a:lnTo>
                  <a:pt x="374810" y="6850"/>
                </a:lnTo>
                <a:lnTo>
                  <a:pt x="376330" y="5066"/>
                </a:lnTo>
                <a:close/>
              </a:path>
              <a:path w="398779" h="36194">
                <a:moveTo>
                  <a:pt x="394614" y="5300"/>
                </a:moveTo>
                <a:lnTo>
                  <a:pt x="394694" y="5511"/>
                </a:lnTo>
                <a:lnTo>
                  <a:pt x="394814" y="5705"/>
                </a:lnTo>
                <a:lnTo>
                  <a:pt x="395522" y="6077"/>
                </a:lnTo>
                <a:lnTo>
                  <a:pt x="394614" y="5300"/>
                </a:lnTo>
                <a:close/>
              </a:path>
              <a:path w="398779" h="36194">
                <a:moveTo>
                  <a:pt x="390001" y="2080"/>
                </a:moveTo>
                <a:lnTo>
                  <a:pt x="388180" y="2222"/>
                </a:lnTo>
                <a:lnTo>
                  <a:pt x="394755" y="5674"/>
                </a:lnTo>
                <a:lnTo>
                  <a:pt x="394646" y="5384"/>
                </a:lnTo>
                <a:lnTo>
                  <a:pt x="394520" y="5219"/>
                </a:lnTo>
                <a:lnTo>
                  <a:pt x="391818" y="2907"/>
                </a:lnTo>
                <a:lnTo>
                  <a:pt x="390001" y="2080"/>
                </a:lnTo>
                <a:close/>
              </a:path>
              <a:path w="398779" h="36194">
                <a:moveTo>
                  <a:pt x="391818" y="2907"/>
                </a:moveTo>
                <a:lnTo>
                  <a:pt x="394614" y="5300"/>
                </a:lnTo>
                <a:lnTo>
                  <a:pt x="394108" y="3949"/>
                </a:lnTo>
                <a:lnTo>
                  <a:pt x="391818" y="2907"/>
                </a:lnTo>
                <a:close/>
              </a:path>
              <a:path w="398779" h="36194">
                <a:moveTo>
                  <a:pt x="378184" y="3001"/>
                </a:moveTo>
                <a:lnTo>
                  <a:pt x="376330" y="5066"/>
                </a:lnTo>
                <a:lnTo>
                  <a:pt x="377288" y="4708"/>
                </a:lnTo>
                <a:lnTo>
                  <a:pt x="378184" y="3001"/>
                </a:lnTo>
                <a:close/>
              </a:path>
              <a:path w="398779" h="36194">
                <a:moveTo>
                  <a:pt x="382823" y="2640"/>
                </a:moveTo>
                <a:lnTo>
                  <a:pt x="378184" y="3001"/>
                </a:lnTo>
                <a:lnTo>
                  <a:pt x="377288" y="4708"/>
                </a:lnTo>
                <a:lnTo>
                  <a:pt x="382823" y="2640"/>
                </a:lnTo>
                <a:close/>
              </a:path>
              <a:path w="398779" h="36194">
                <a:moveTo>
                  <a:pt x="388180" y="2222"/>
                </a:moveTo>
                <a:lnTo>
                  <a:pt x="386928" y="2319"/>
                </a:lnTo>
                <a:lnTo>
                  <a:pt x="387479" y="2412"/>
                </a:lnTo>
                <a:lnTo>
                  <a:pt x="389968" y="3162"/>
                </a:lnTo>
                <a:lnTo>
                  <a:pt x="390951" y="3678"/>
                </a:lnTo>
                <a:lnTo>
                  <a:pt x="388180" y="2222"/>
                </a:lnTo>
                <a:close/>
              </a:path>
              <a:path w="398779" h="36194">
                <a:moveTo>
                  <a:pt x="13311" y="2539"/>
                </a:moveTo>
                <a:lnTo>
                  <a:pt x="11775" y="2539"/>
                </a:lnTo>
                <a:lnTo>
                  <a:pt x="13680" y="2743"/>
                </a:lnTo>
                <a:lnTo>
                  <a:pt x="13702" y="3418"/>
                </a:lnTo>
                <a:lnTo>
                  <a:pt x="15511" y="3632"/>
                </a:lnTo>
                <a:lnTo>
                  <a:pt x="13311" y="2539"/>
                </a:lnTo>
                <a:close/>
              </a:path>
              <a:path w="398779" h="36194">
                <a:moveTo>
                  <a:pt x="11775" y="2539"/>
                </a:moveTo>
                <a:lnTo>
                  <a:pt x="11923" y="2806"/>
                </a:lnTo>
                <a:lnTo>
                  <a:pt x="13248" y="3365"/>
                </a:lnTo>
                <a:lnTo>
                  <a:pt x="13702" y="3418"/>
                </a:lnTo>
                <a:lnTo>
                  <a:pt x="13680" y="2743"/>
                </a:lnTo>
                <a:lnTo>
                  <a:pt x="11775" y="2539"/>
                </a:lnTo>
                <a:close/>
              </a:path>
              <a:path w="398779" h="36194">
                <a:moveTo>
                  <a:pt x="383693" y="2572"/>
                </a:moveTo>
                <a:lnTo>
                  <a:pt x="382815" y="2642"/>
                </a:lnTo>
                <a:lnTo>
                  <a:pt x="381459" y="3149"/>
                </a:lnTo>
                <a:lnTo>
                  <a:pt x="383110" y="2692"/>
                </a:lnTo>
                <a:lnTo>
                  <a:pt x="383930" y="2576"/>
                </a:lnTo>
                <a:lnTo>
                  <a:pt x="383693" y="2572"/>
                </a:lnTo>
                <a:close/>
              </a:path>
              <a:path w="398779" h="36194">
                <a:moveTo>
                  <a:pt x="379809" y="2502"/>
                </a:moveTo>
                <a:lnTo>
                  <a:pt x="379267" y="2565"/>
                </a:lnTo>
                <a:lnTo>
                  <a:pt x="378246" y="2882"/>
                </a:lnTo>
                <a:lnTo>
                  <a:pt x="382823" y="2640"/>
                </a:lnTo>
                <a:lnTo>
                  <a:pt x="383036" y="2560"/>
                </a:lnTo>
                <a:lnTo>
                  <a:pt x="379809" y="2502"/>
                </a:lnTo>
                <a:close/>
              </a:path>
              <a:path w="398779" h="36194">
                <a:moveTo>
                  <a:pt x="390781" y="2019"/>
                </a:moveTo>
                <a:lnTo>
                  <a:pt x="390001" y="2080"/>
                </a:lnTo>
                <a:lnTo>
                  <a:pt x="391818" y="2907"/>
                </a:lnTo>
                <a:lnTo>
                  <a:pt x="390781" y="2019"/>
                </a:lnTo>
                <a:close/>
              </a:path>
              <a:path w="398779" h="36194">
                <a:moveTo>
                  <a:pt x="4604" y="2520"/>
                </a:moveTo>
                <a:lnTo>
                  <a:pt x="4358" y="2603"/>
                </a:lnTo>
                <a:lnTo>
                  <a:pt x="4244" y="2833"/>
                </a:lnTo>
                <a:lnTo>
                  <a:pt x="4604" y="2520"/>
                </a:lnTo>
                <a:close/>
              </a:path>
              <a:path w="398779" h="36194">
                <a:moveTo>
                  <a:pt x="378398" y="2476"/>
                </a:moveTo>
                <a:lnTo>
                  <a:pt x="378226" y="2642"/>
                </a:lnTo>
                <a:lnTo>
                  <a:pt x="379335" y="2544"/>
                </a:lnTo>
                <a:lnTo>
                  <a:pt x="379489" y="2496"/>
                </a:lnTo>
                <a:lnTo>
                  <a:pt x="378398" y="2476"/>
                </a:lnTo>
                <a:close/>
              </a:path>
              <a:path w="398779" h="36194">
                <a:moveTo>
                  <a:pt x="383036" y="2560"/>
                </a:moveTo>
                <a:lnTo>
                  <a:pt x="382823" y="2640"/>
                </a:lnTo>
                <a:lnTo>
                  <a:pt x="383693" y="2572"/>
                </a:lnTo>
                <a:lnTo>
                  <a:pt x="383036" y="2560"/>
                </a:lnTo>
                <a:close/>
              </a:path>
              <a:path w="398779" h="36194">
                <a:moveTo>
                  <a:pt x="384431" y="2514"/>
                </a:moveTo>
                <a:lnTo>
                  <a:pt x="383930" y="2576"/>
                </a:lnTo>
                <a:lnTo>
                  <a:pt x="384723" y="2590"/>
                </a:lnTo>
                <a:lnTo>
                  <a:pt x="384520" y="2544"/>
                </a:lnTo>
                <a:close/>
              </a:path>
              <a:path w="398779" h="36194">
                <a:moveTo>
                  <a:pt x="385091" y="2031"/>
                </a:moveTo>
                <a:lnTo>
                  <a:pt x="384249" y="2106"/>
                </a:lnTo>
                <a:lnTo>
                  <a:pt x="383036" y="2560"/>
                </a:lnTo>
                <a:lnTo>
                  <a:pt x="383845" y="2560"/>
                </a:lnTo>
                <a:lnTo>
                  <a:pt x="386928" y="2319"/>
                </a:lnTo>
                <a:lnTo>
                  <a:pt x="386336" y="2197"/>
                </a:lnTo>
                <a:lnTo>
                  <a:pt x="385091" y="2031"/>
                </a:lnTo>
                <a:close/>
              </a:path>
              <a:path w="398779" h="36194">
                <a:moveTo>
                  <a:pt x="384249" y="2106"/>
                </a:moveTo>
                <a:lnTo>
                  <a:pt x="379809" y="2502"/>
                </a:lnTo>
                <a:lnTo>
                  <a:pt x="383036" y="2560"/>
                </a:lnTo>
                <a:lnTo>
                  <a:pt x="384249" y="2106"/>
                </a:lnTo>
                <a:close/>
              </a:path>
              <a:path w="398779" h="36194">
                <a:moveTo>
                  <a:pt x="379489" y="2496"/>
                </a:moveTo>
                <a:lnTo>
                  <a:pt x="379335" y="2544"/>
                </a:lnTo>
                <a:lnTo>
                  <a:pt x="379809" y="2502"/>
                </a:lnTo>
                <a:lnTo>
                  <a:pt x="379489" y="2496"/>
                </a:lnTo>
                <a:close/>
              </a:path>
              <a:path w="398779" h="36194">
                <a:moveTo>
                  <a:pt x="5889" y="1407"/>
                </a:moveTo>
                <a:lnTo>
                  <a:pt x="4604" y="2520"/>
                </a:lnTo>
                <a:lnTo>
                  <a:pt x="7754" y="1466"/>
                </a:lnTo>
                <a:lnTo>
                  <a:pt x="5889" y="1407"/>
                </a:lnTo>
                <a:close/>
              </a:path>
              <a:path w="398779" h="36194">
                <a:moveTo>
                  <a:pt x="385269" y="698"/>
                </a:moveTo>
                <a:lnTo>
                  <a:pt x="379489" y="2496"/>
                </a:lnTo>
                <a:lnTo>
                  <a:pt x="379874" y="2496"/>
                </a:lnTo>
                <a:lnTo>
                  <a:pt x="384249" y="2106"/>
                </a:lnTo>
                <a:lnTo>
                  <a:pt x="386414" y="1297"/>
                </a:lnTo>
                <a:lnTo>
                  <a:pt x="385269" y="698"/>
                </a:lnTo>
                <a:close/>
              </a:path>
              <a:path w="398779" h="36194">
                <a:moveTo>
                  <a:pt x="387816" y="2031"/>
                </a:moveTo>
                <a:lnTo>
                  <a:pt x="385091" y="2031"/>
                </a:lnTo>
                <a:lnTo>
                  <a:pt x="386440" y="2222"/>
                </a:lnTo>
                <a:lnTo>
                  <a:pt x="386928" y="2319"/>
                </a:lnTo>
                <a:lnTo>
                  <a:pt x="388180" y="2222"/>
                </a:lnTo>
                <a:lnTo>
                  <a:pt x="387816" y="2031"/>
                </a:lnTo>
                <a:close/>
              </a:path>
              <a:path w="398779" h="36194">
                <a:moveTo>
                  <a:pt x="387441" y="914"/>
                </a:moveTo>
                <a:lnTo>
                  <a:pt x="386414" y="1297"/>
                </a:lnTo>
                <a:lnTo>
                  <a:pt x="388180" y="2222"/>
                </a:lnTo>
                <a:lnTo>
                  <a:pt x="390001" y="2080"/>
                </a:lnTo>
                <a:lnTo>
                  <a:pt x="387441" y="914"/>
                </a:lnTo>
                <a:close/>
              </a:path>
              <a:path w="398779" h="36194">
                <a:moveTo>
                  <a:pt x="386414" y="1297"/>
                </a:moveTo>
                <a:lnTo>
                  <a:pt x="384249" y="2106"/>
                </a:lnTo>
                <a:lnTo>
                  <a:pt x="385091" y="2031"/>
                </a:lnTo>
                <a:lnTo>
                  <a:pt x="387816" y="2031"/>
                </a:lnTo>
                <a:lnTo>
                  <a:pt x="386414" y="1297"/>
                </a:lnTo>
                <a:close/>
              </a:path>
              <a:path w="398779" h="36194">
                <a:moveTo>
                  <a:pt x="11103" y="1443"/>
                </a:moveTo>
                <a:lnTo>
                  <a:pt x="10797" y="1562"/>
                </a:lnTo>
                <a:lnTo>
                  <a:pt x="11378" y="1580"/>
                </a:lnTo>
                <a:lnTo>
                  <a:pt x="11103" y="1443"/>
                </a:lnTo>
                <a:close/>
              </a:path>
              <a:path w="398779" h="36194">
                <a:moveTo>
                  <a:pt x="9270" y="958"/>
                </a:moveTo>
                <a:lnTo>
                  <a:pt x="7754" y="1466"/>
                </a:lnTo>
                <a:lnTo>
                  <a:pt x="10797" y="1562"/>
                </a:lnTo>
                <a:lnTo>
                  <a:pt x="11044" y="1466"/>
                </a:lnTo>
                <a:lnTo>
                  <a:pt x="10264" y="1027"/>
                </a:lnTo>
                <a:lnTo>
                  <a:pt x="9270" y="958"/>
                </a:lnTo>
                <a:close/>
              </a:path>
              <a:path w="398779" h="36194">
                <a:moveTo>
                  <a:pt x="6619" y="774"/>
                </a:moveTo>
                <a:lnTo>
                  <a:pt x="6018" y="1295"/>
                </a:lnTo>
                <a:lnTo>
                  <a:pt x="7754" y="1466"/>
                </a:lnTo>
                <a:lnTo>
                  <a:pt x="9270" y="958"/>
                </a:lnTo>
                <a:lnTo>
                  <a:pt x="6619" y="774"/>
                </a:lnTo>
                <a:close/>
              </a:path>
              <a:path w="398779" h="36194">
                <a:moveTo>
                  <a:pt x="10264" y="1027"/>
                </a:moveTo>
                <a:lnTo>
                  <a:pt x="11103" y="1443"/>
                </a:lnTo>
                <a:lnTo>
                  <a:pt x="11737" y="1295"/>
                </a:lnTo>
                <a:lnTo>
                  <a:pt x="12118" y="1155"/>
                </a:lnTo>
                <a:lnTo>
                  <a:pt x="10264" y="1027"/>
                </a:lnTo>
                <a:close/>
              </a:path>
              <a:path w="398779" h="36194">
                <a:moveTo>
                  <a:pt x="9781" y="787"/>
                </a:moveTo>
                <a:lnTo>
                  <a:pt x="9270" y="958"/>
                </a:lnTo>
                <a:lnTo>
                  <a:pt x="10264" y="1027"/>
                </a:lnTo>
                <a:lnTo>
                  <a:pt x="9781" y="787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224885" y="3249980"/>
            <a:ext cx="246379" cy="30480"/>
          </a:xfrm>
          <a:custGeom>
            <a:avLst/>
            <a:gdLst/>
            <a:ahLst/>
            <a:cxnLst/>
            <a:rect l="l" t="t" r="r" b="b"/>
            <a:pathLst>
              <a:path w="246379" h="30479">
                <a:moveTo>
                  <a:pt x="239064" y="0"/>
                </a:moveTo>
                <a:lnTo>
                  <a:pt x="6794" y="0"/>
                </a:lnTo>
                <a:lnTo>
                  <a:pt x="0" y="6794"/>
                </a:lnTo>
                <a:lnTo>
                  <a:pt x="0" y="23558"/>
                </a:lnTo>
                <a:lnTo>
                  <a:pt x="6794" y="30353"/>
                </a:lnTo>
                <a:lnTo>
                  <a:pt x="239064" y="30353"/>
                </a:lnTo>
                <a:lnTo>
                  <a:pt x="245859" y="23558"/>
                </a:lnTo>
                <a:lnTo>
                  <a:pt x="245859" y="6794"/>
                </a:lnTo>
                <a:lnTo>
                  <a:pt x="239064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597278" y="2716383"/>
            <a:ext cx="337820" cy="0"/>
          </a:xfrm>
          <a:custGeom>
            <a:avLst/>
            <a:gdLst/>
            <a:ahLst/>
            <a:cxnLst/>
            <a:rect l="l" t="t" r="r" b="b"/>
            <a:pathLst>
              <a:path w="337819" h="0">
                <a:moveTo>
                  <a:pt x="0" y="0"/>
                </a:moveTo>
                <a:lnTo>
                  <a:pt x="337527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561680" y="2809354"/>
            <a:ext cx="594055" cy="22556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564500" y="3182638"/>
            <a:ext cx="376555" cy="0"/>
          </a:xfrm>
          <a:custGeom>
            <a:avLst/>
            <a:gdLst/>
            <a:ahLst/>
            <a:cxnLst/>
            <a:rect l="l" t="t" r="r" b="b"/>
            <a:pathLst>
              <a:path w="376555" h="0">
                <a:moveTo>
                  <a:pt x="0" y="0"/>
                </a:moveTo>
                <a:lnTo>
                  <a:pt x="376275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615935" y="3292087"/>
            <a:ext cx="351790" cy="0"/>
          </a:xfrm>
          <a:custGeom>
            <a:avLst/>
            <a:gdLst/>
            <a:ahLst/>
            <a:cxnLst/>
            <a:rect l="l" t="t" r="r" b="b"/>
            <a:pathLst>
              <a:path w="351789" h="0">
                <a:moveTo>
                  <a:pt x="0" y="0"/>
                </a:moveTo>
                <a:lnTo>
                  <a:pt x="351650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563001" y="3344741"/>
            <a:ext cx="464820" cy="0"/>
          </a:xfrm>
          <a:custGeom>
            <a:avLst/>
            <a:gdLst/>
            <a:ahLst/>
            <a:cxnLst/>
            <a:rect l="l" t="t" r="r" b="b"/>
            <a:pathLst>
              <a:path w="464819" h="0">
                <a:moveTo>
                  <a:pt x="0" y="0"/>
                </a:moveTo>
                <a:lnTo>
                  <a:pt x="464515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507667" y="3401307"/>
            <a:ext cx="365760" cy="0"/>
          </a:xfrm>
          <a:custGeom>
            <a:avLst/>
            <a:gdLst/>
            <a:ahLst/>
            <a:cxnLst/>
            <a:rect l="l" t="t" r="r" b="b"/>
            <a:pathLst>
              <a:path w="365760" h="0">
                <a:moveTo>
                  <a:pt x="0" y="0"/>
                </a:moveTo>
                <a:lnTo>
                  <a:pt x="365315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086355" y="3457778"/>
            <a:ext cx="1192532" cy="19815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069160" y="2877604"/>
            <a:ext cx="384513" cy="89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863716" y="2930677"/>
            <a:ext cx="87852" cy="2741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778937" y="2064556"/>
            <a:ext cx="408305" cy="0"/>
          </a:xfrm>
          <a:custGeom>
            <a:avLst/>
            <a:gdLst/>
            <a:ahLst/>
            <a:cxnLst/>
            <a:rect l="l" t="t" r="r" b="b"/>
            <a:pathLst>
              <a:path w="408305" h="0">
                <a:moveTo>
                  <a:pt x="0" y="0"/>
                </a:moveTo>
                <a:lnTo>
                  <a:pt x="408114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014270" y="2114111"/>
            <a:ext cx="516890" cy="0"/>
          </a:xfrm>
          <a:custGeom>
            <a:avLst/>
            <a:gdLst/>
            <a:ahLst/>
            <a:cxnLst/>
            <a:rect l="l" t="t" r="r" b="b"/>
            <a:pathLst>
              <a:path w="516889" h="0">
                <a:moveTo>
                  <a:pt x="0" y="0"/>
                </a:moveTo>
                <a:lnTo>
                  <a:pt x="516826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656698" y="2098014"/>
            <a:ext cx="653415" cy="38735"/>
          </a:xfrm>
          <a:custGeom>
            <a:avLst/>
            <a:gdLst/>
            <a:ahLst/>
            <a:cxnLst/>
            <a:rect l="l" t="t" r="r" b="b"/>
            <a:pathLst>
              <a:path w="653414" h="38735">
                <a:moveTo>
                  <a:pt x="530791" y="35006"/>
                </a:moveTo>
                <a:lnTo>
                  <a:pt x="332663" y="35006"/>
                </a:lnTo>
                <a:lnTo>
                  <a:pt x="349739" y="35490"/>
                </a:lnTo>
                <a:lnTo>
                  <a:pt x="365584" y="36421"/>
                </a:lnTo>
                <a:lnTo>
                  <a:pt x="380875" y="37731"/>
                </a:lnTo>
                <a:lnTo>
                  <a:pt x="412113" y="38219"/>
                </a:lnTo>
                <a:lnTo>
                  <a:pt x="443213" y="38107"/>
                </a:lnTo>
                <a:lnTo>
                  <a:pt x="474351" y="37179"/>
                </a:lnTo>
                <a:lnTo>
                  <a:pt x="505703" y="35217"/>
                </a:lnTo>
                <a:lnTo>
                  <a:pt x="522316" y="35217"/>
                </a:lnTo>
                <a:lnTo>
                  <a:pt x="530791" y="35006"/>
                </a:lnTo>
                <a:close/>
              </a:path>
              <a:path w="653414" h="38735">
                <a:moveTo>
                  <a:pt x="631595" y="33069"/>
                </a:moveTo>
                <a:lnTo>
                  <a:pt x="634532" y="35420"/>
                </a:lnTo>
                <a:lnTo>
                  <a:pt x="643371" y="34455"/>
                </a:lnTo>
                <a:lnTo>
                  <a:pt x="640158" y="34366"/>
                </a:lnTo>
                <a:lnTo>
                  <a:pt x="631595" y="33069"/>
                </a:lnTo>
                <a:close/>
              </a:path>
              <a:path w="653414" h="38735">
                <a:moveTo>
                  <a:pt x="522316" y="35217"/>
                </a:moveTo>
                <a:lnTo>
                  <a:pt x="505703" y="35217"/>
                </a:lnTo>
                <a:lnTo>
                  <a:pt x="520696" y="35257"/>
                </a:lnTo>
                <a:lnTo>
                  <a:pt x="522316" y="35217"/>
                </a:lnTo>
                <a:close/>
              </a:path>
              <a:path w="653414" h="38735">
                <a:moveTo>
                  <a:pt x="544628" y="34432"/>
                </a:moveTo>
                <a:lnTo>
                  <a:pt x="275154" y="34432"/>
                </a:lnTo>
                <a:lnTo>
                  <a:pt x="283268" y="34512"/>
                </a:lnTo>
                <a:lnTo>
                  <a:pt x="303118" y="34874"/>
                </a:lnTo>
                <a:lnTo>
                  <a:pt x="313679" y="35039"/>
                </a:lnTo>
                <a:lnTo>
                  <a:pt x="530791" y="35006"/>
                </a:lnTo>
                <a:lnTo>
                  <a:pt x="536170" y="34872"/>
                </a:lnTo>
                <a:lnTo>
                  <a:pt x="544628" y="34432"/>
                </a:lnTo>
                <a:close/>
              </a:path>
              <a:path w="653414" h="38735">
                <a:moveTo>
                  <a:pt x="561978" y="33261"/>
                </a:moveTo>
                <a:lnTo>
                  <a:pt x="144947" y="33261"/>
                </a:lnTo>
                <a:lnTo>
                  <a:pt x="150027" y="33693"/>
                </a:lnTo>
                <a:lnTo>
                  <a:pt x="214809" y="34874"/>
                </a:lnTo>
                <a:lnTo>
                  <a:pt x="249898" y="34752"/>
                </a:lnTo>
                <a:lnTo>
                  <a:pt x="267284" y="34454"/>
                </a:lnTo>
                <a:lnTo>
                  <a:pt x="544628" y="34432"/>
                </a:lnTo>
                <a:lnTo>
                  <a:pt x="552044" y="34047"/>
                </a:lnTo>
                <a:lnTo>
                  <a:pt x="561978" y="33261"/>
                </a:lnTo>
                <a:close/>
              </a:path>
              <a:path w="653414" h="38735">
                <a:moveTo>
                  <a:pt x="632525" y="33210"/>
                </a:moveTo>
                <a:lnTo>
                  <a:pt x="640158" y="34366"/>
                </a:lnTo>
                <a:lnTo>
                  <a:pt x="641489" y="33388"/>
                </a:lnTo>
                <a:lnTo>
                  <a:pt x="636081" y="33388"/>
                </a:lnTo>
                <a:lnTo>
                  <a:pt x="632525" y="33210"/>
                </a:lnTo>
                <a:close/>
              </a:path>
              <a:path w="653414" h="38735">
                <a:moveTo>
                  <a:pt x="645247" y="30626"/>
                </a:moveTo>
                <a:lnTo>
                  <a:pt x="640158" y="34366"/>
                </a:lnTo>
                <a:lnTo>
                  <a:pt x="643442" y="34366"/>
                </a:lnTo>
                <a:lnTo>
                  <a:pt x="646350" y="30734"/>
                </a:lnTo>
                <a:lnTo>
                  <a:pt x="645781" y="30724"/>
                </a:lnTo>
                <a:lnTo>
                  <a:pt x="645247" y="30626"/>
                </a:lnTo>
                <a:close/>
              </a:path>
              <a:path w="653414" h="38735">
                <a:moveTo>
                  <a:pt x="579254" y="32157"/>
                </a:moveTo>
                <a:lnTo>
                  <a:pt x="73747" y="32157"/>
                </a:lnTo>
                <a:lnTo>
                  <a:pt x="83057" y="32226"/>
                </a:lnTo>
                <a:lnTo>
                  <a:pt x="91376" y="32529"/>
                </a:lnTo>
                <a:lnTo>
                  <a:pt x="103307" y="33381"/>
                </a:lnTo>
                <a:lnTo>
                  <a:pt x="114956" y="33756"/>
                </a:lnTo>
                <a:lnTo>
                  <a:pt x="126585" y="33731"/>
                </a:lnTo>
                <a:lnTo>
                  <a:pt x="144947" y="33261"/>
                </a:lnTo>
                <a:lnTo>
                  <a:pt x="561978" y="33261"/>
                </a:lnTo>
                <a:lnTo>
                  <a:pt x="568238" y="32765"/>
                </a:lnTo>
                <a:lnTo>
                  <a:pt x="579254" y="32157"/>
                </a:lnTo>
                <a:close/>
              </a:path>
              <a:path w="653414" h="38735">
                <a:moveTo>
                  <a:pt x="16315" y="32210"/>
                </a:moveTo>
                <a:lnTo>
                  <a:pt x="15383" y="32386"/>
                </a:lnTo>
                <a:lnTo>
                  <a:pt x="14911" y="32676"/>
                </a:lnTo>
                <a:lnTo>
                  <a:pt x="16626" y="33553"/>
                </a:lnTo>
                <a:lnTo>
                  <a:pt x="20481" y="32310"/>
                </a:lnTo>
                <a:lnTo>
                  <a:pt x="16315" y="32210"/>
                </a:lnTo>
                <a:close/>
              </a:path>
              <a:path w="653414" h="38735">
                <a:moveTo>
                  <a:pt x="628487" y="30581"/>
                </a:moveTo>
                <a:lnTo>
                  <a:pt x="631534" y="33021"/>
                </a:lnTo>
                <a:lnTo>
                  <a:pt x="632525" y="33210"/>
                </a:lnTo>
                <a:lnTo>
                  <a:pt x="636081" y="33388"/>
                </a:lnTo>
                <a:lnTo>
                  <a:pt x="634646" y="33185"/>
                </a:lnTo>
                <a:lnTo>
                  <a:pt x="628487" y="30581"/>
                </a:lnTo>
                <a:close/>
              </a:path>
              <a:path w="653414" h="38735">
                <a:moveTo>
                  <a:pt x="628742" y="27500"/>
                </a:moveTo>
                <a:lnTo>
                  <a:pt x="628703" y="27978"/>
                </a:lnTo>
                <a:lnTo>
                  <a:pt x="628593" y="30626"/>
                </a:lnTo>
                <a:lnTo>
                  <a:pt x="634646" y="33185"/>
                </a:lnTo>
                <a:lnTo>
                  <a:pt x="636081" y="33388"/>
                </a:lnTo>
                <a:lnTo>
                  <a:pt x="641498" y="33381"/>
                </a:lnTo>
                <a:lnTo>
                  <a:pt x="644357" y="31280"/>
                </a:lnTo>
                <a:lnTo>
                  <a:pt x="636132" y="31280"/>
                </a:lnTo>
                <a:lnTo>
                  <a:pt x="630480" y="30124"/>
                </a:lnTo>
                <a:lnTo>
                  <a:pt x="628742" y="27500"/>
                </a:lnTo>
                <a:close/>
              </a:path>
              <a:path w="653414" h="38735">
                <a:moveTo>
                  <a:pt x="631534" y="33021"/>
                </a:moveTo>
                <a:lnTo>
                  <a:pt x="632525" y="33210"/>
                </a:lnTo>
                <a:lnTo>
                  <a:pt x="631534" y="33021"/>
                </a:lnTo>
                <a:close/>
              </a:path>
              <a:path w="653414" h="38735">
                <a:moveTo>
                  <a:pt x="623397" y="29801"/>
                </a:moveTo>
                <a:lnTo>
                  <a:pt x="623359" y="29959"/>
                </a:lnTo>
                <a:lnTo>
                  <a:pt x="624905" y="32054"/>
                </a:lnTo>
                <a:lnTo>
                  <a:pt x="631595" y="33069"/>
                </a:lnTo>
                <a:lnTo>
                  <a:pt x="628474" y="32435"/>
                </a:lnTo>
                <a:lnTo>
                  <a:pt x="623397" y="29801"/>
                </a:lnTo>
                <a:close/>
              </a:path>
              <a:path w="653414" h="38735">
                <a:moveTo>
                  <a:pt x="629096" y="4406"/>
                </a:moveTo>
                <a:lnTo>
                  <a:pt x="621971" y="9664"/>
                </a:lnTo>
                <a:lnTo>
                  <a:pt x="619647" y="24930"/>
                </a:lnTo>
                <a:lnTo>
                  <a:pt x="622241" y="28444"/>
                </a:lnTo>
                <a:lnTo>
                  <a:pt x="624219" y="29641"/>
                </a:lnTo>
                <a:lnTo>
                  <a:pt x="625312" y="29641"/>
                </a:lnTo>
                <a:lnTo>
                  <a:pt x="625858" y="29692"/>
                </a:lnTo>
                <a:lnTo>
                  <a:pt x="623397" y="29801"/>
                </a:lnTo>
                <a:lnTo>
                  <a:pt x="628474" y="32435"/>
                </a:lnTo>
                <a:lnTo>
                  <a:pt x="631534" y="33021"/>
                </a:lnTo>
                <a:lnTo>
                  <a:pt x="622441" y="25730"/>
                </a:lnTo>
                <a:lnTo>
                  <a:pt x="621463" y="16890"/>
                </a:lnTo>
                <a:lnTo>
                  <a:pt x="631154" y="4800"/>
                </a:lnTo>
                <a:lnTo>
                  <a:pt x="631460" y="4766"/>
                </a:lnTo>
                <a:lnTo>
                  <a:pt x="629096" y="4406"/>
                </a:lnTo>
                <a:close/>
              </a:path>
              <a:path w="653414" h="38735">
                <a:moveTo>
                  <a:pt x="13152" y="32808"/>
                </a:moveTo>
                <a:lnTo>
                  <a:pt x="12905" y="32854"/>
                </a:lnTo>
                <a:lnTo>
                  <a:pt x="13152" y="32808"/>
                </a:lnTo>
                <a:close/>
              </a:path>
              <a:path w="653414" h="38735">
                <a:moveTo>
                  <a:pt x="9590" y="31689"/>
                </a:moveTo>
                <a:lnTo>
                  <a:pt x="12803" y="32854"/>
                </a:lnTo>
                <a:lnTo>
                  <a:pt x="11984" y="32226"/>
                </a:lnTo>
                <a:lnTo>
                  <a:pt x="9590" y="31689"/>
                </a:lnTo>
                <a:close/>
              </a:path>
              <a:path w="653414" h="38735">
                <a:moveTo>
                  <a:pt x="11984" y="32226"/>
                </a:moveTo>
                <a:lnTo>
                  <a:pt x="12905" y="32854"/>
                </a:lnTo>
                <a:lnTo>
                  <a:pt x="13152" y="32808"/>
                </a:lnTo>
                <a:lnTo>
                  <a:pt x="13614" y="32592"/>
                </a:lnTo>
                <a:lnTo>
                  <a:pt x="11984" y="32226"/>
                </a:lnTo>
                <a:close/>
              </a:path>
              <a:path w="653414" h="38735">
                <a:moveTo>
                  <a:pt x="14624" y="32529"/>
                </a:moveTo>
                <a:lnTo>
                  <a:pt x="13925" y="32662"/>
                </a:lnTo>
                <a:lnTo>
                  <a:pt x="14670" y="32829"/>
                </a:lnTo>
                <a:lnTo>
                  <a:pt x="14883" y="32662"/>
                </a:lnTo>
                <a:lnTo>
                  <a:pt x="14624" y="32529"/>
                </a:lnTo>
                <a:close/>
              </a:path>
              <a:path w="653414" h="38735">
                <a:moveTo>
                  <a:pt x="13614" y="32592"/>
                </a:moveTo>
                <a:lnTo>
                  <a:pt x="13152" y="32808"/>
                </a:lnTo>
                <a:lnTo>
                  <a:pt x="13925" y="32662"/>
                </a:lnTo>
                <a:lnTo>
                  <a:pt x="13614" y="32592"/>
                </a:lnTo>
                <a:close/>
              </a:path>
              <a:path w="653414" h="38735">
                <a:moveTo>
                  <a:pt x="15365" y="32390"/>
                </a:moveTo>
                <a:lnTo>
                  <a:pt x="14652" y="32524"/>
                </a:lnTo>
                <a:lnTo>
                  <a:pt x="14911" y="32676"/>
                </a:lnTo>
                <a:lnTo>
                  <a:pt x="15365" y="32390"/>
                </a:lnTo>
                <a:close/>
              </a:path>
              <a:path w="653414" h="38735">
                <a:moveTo>
                  <a:pt x="14206" y="32316"/>
                </a:moveTo>
                <a:lnTo>
                  <a:pt x="13614" y="32592"/>
                </a:lnTo>
                <a:lnTo>
                  <a:pt x="13925" y="32662"/>
                </a:lnTo>
                <a:lnTo>
                  <a:pt x="14624" y="32529"/>
                </a:lnTo>
                <a:lnTo>
                  <a:pt x="14206" y="32316"/>
                </a:lnTo>
                <a:close/>
              </a:path>
              <a:path w="653414" h="38735">
                <a:moveTo>
                  <a:pt x="7311" y="29038"/>
                </a:moveTo>
                <a:lnTo>
                  <a:pt x="11960" y="32210"/>
                </a:lnTo>
                <a:lnTo>
                  <a:pt x="13614" y="32592"/>
                </a:lnTo>
                <a:lnTo>
                  <a:pt x="14107" y="32362"/>
                </a:lnTo>
                <a:lnTo>
                  <a:pt x="13999" y="32210"/>
                </a:lnTo>
                <a:lnTo>
                  <a:pt x="10987" y="30670"/>
                </a:lnTo>
                <a:lnTo>
                  <a:pt x="8486" y="29641"/>
                </a:lnTo>
                <a:lnTo>
                  <a:pt x="7311" y="29038"/>
                </a:lnTo>
                <a:close/>
              </a:path>
              <a:path w="653414" h="38735">
                <a:moveTo>
                  <a:pt x="14744" y="32064"/>
                </a:moveTo>
                <a:lnTo>
                  <a:pt x="14405" y="32222"/>
                </a:lnTo>
                <a:lnTo>
                  <a:pt x="14296" y="32362"/>
                </a:lnTo>
                <a:lnTo>
                  <a:pt x="14624" y="32529"/>
                </a:lnTo>
                <a:lnTo>
                  <a:pt x="15370" y="32386"/>
                </a:lnTo>
                <a:lnTo>
                  <a:pt x="15673" y="32194"/>
                </a:lnTo>
                <a:lnTo>
                  <a:pt x="15127" y="32181"/>
                </a:lnTo>
                <a:lnTo>
                  <a:pt x="14744" y="32064"/>
                </a:lnTo>
                <a:close/>
              </a:path>
              <a:path w="653414" h="38735">
                <a:moveTo>
                  <a:pt x="57381" y="32365"/>
                </a:moveTo>
                <a:lnTo>
                  <a:pt x="42634" y="32365"/>
                </a:lnTo>
                <a:lnTo>
                  <a:pt x="54802" y="32410"/>
                </a:lnTo>
                <a:lnTo>
                  <a:pt x="57381" y="32365"/>
                </a:lnTo>
                <a:close/>
              </a:path>
              <a:path w="653414" h="38735">
                <a:moveTo>
                  <a:pt x="15673" y="32194"/>
                </a:moveTo>
                <a:lnTo>
                  <a:pt x="15365" y="32390"/>
                </a:lnTo>
                <a:lnTo>
                  <a:pt x="16315" y="32210"/>
                </a:lnTo>
                <a:lnTo>
                  <a:pt x="15673" y="32194"/>
                </a:lnTo>
                <a:close/>
              </a:path>
              <a:path w="653414" h="38735">
                <a:moveTo>
                  <a:pt x="54701" y="5054"/>
                </a:moveTo>
                <a:lnTo>
                  <a:pt x="42355" y="5287"/>
                </a:lnTo>
                <a:lnTo>
                  <a:pt x="17910" y="6009"/>
                </a:lnTo>
                <a:lnTo>
                  <a:pt x="22138" y="7543"/>
                </a:lnTo>
                <a:lnTo>
                  <a:pt x="24051" y="11631"/>
                </a:lnTo>
                <a:lnTo>
                  <a:pt x="27053" y="13169"/>
                </a:lnTo>
                <a:lnTo>
                  <a:pt x="29288" y="20065"/>
                </a:lnTo>
                <a:lnTo>
                  <a:pt x="23522" y="31330"/>
                </a:lnTo>
                <a:lnTo>
                  <a:pt x="20481" y="32310"/>
                </a:lnTo>
                <a:lnTo>
                  <a:pt x="22609" y="32362"/>
                </a:lnTo>
                <a:lnTo>
                  <a:pt x="31841" y="32386"/>
                </a:lnTo>
                <a:lnTo>
                  <a:pt x="57381" y="32365"/>
                </a:lnTo>
                <a:lnTo>
                  <a:pt x="73747" y="32157"/>
                </a:lnTo>
                <a:lnTo>
                  <a:pt x="579254" y="32157"/>
                </a:lnTo>
                <a:lnTo>
                  <a:pt x="583546" y="31945"/>
                </a:lnTo>
                <a:lnTo>
                  <a:pt x="591039" y="31653"/>
                </a:lnTo>
                <a:lnTo>
                  <a:pt x="598540" y="31457"/>
                </a:lnTo>
                <a:lnTo>
                  <a:pt x="603823" y="31127"/>
                </a:lnTo>
                <a:lnTo>
                  <a:pt x="608900" y="30626"/>
                </a:lnTo>
                <a:lnTo>
                  <a:pt x="613285" y="30416"/>
                </a:lnTo>
                <a:lnTo>
                  <a:pt x="619838" y="29959"/>
                </a:lnTo>
                <a:lnTo>
                  <a:pt x="623247" y="29808"/>
                </a:lnTo>
                <a:lnTo>
                  <a:pt x="623147" y="29671"/>
                </a:lnTo>
                <a:lnTo>
                  <a:pt x="621370" y="28740"/>
                </a:lnTo>
                <a:lnTo>
                  <a:pt x="618517" y="26314"/>
                </a:lnTo>
                <a:lnTo>
                  <a:pt x="618301" y="26060"/>
                </a:lnTo>
                <a:lnTo>
                  <a:pt x="620482" y="26060"/>
                </a:lnTo>
                <a:lnTo>
                  <a:pt x="619647" y="24930"/>
                </a:lnTo>
                <a:lnTo>
                  <a:pt x="621877" y="10286"/>
                </a:lnTo>
                <a:lnTo>
                  <a:pt x="412554" y="10286"/>
                </a:lnTo>
                <a:lnTo>
                  <a:pt x="382297" y="10210"/>
                </a:lnTo>
                <a:lnTo>
                  <a:pt x="367721" y="9220"/>
                </a:lnTo>
                <a:lnTo>
                  <a:pt x="185028" y="9220"/>
                </a:lnTo>
                <a:lnTo>
                  <a:pt x="176503" y="9142"/>
                </a:lnTo>
                <a:lnTo>
                  <a:pt x="167464" y="8928"/>
                </a:lnTo>
                <a:lnTo>
                  <a:pt x="151843" y="7924"/>
                </a:lnTo>
                <a:lnTo>
                  <a:pt x="150081" y="7788"/>
                </a:lnTo>
                <a:lnTo>
                  <a:pt x="126366" y="7788"/>
                </a:lnTo>
                <a:lnTo>
                  <a:pt x="115532" y="7704"/>
                </a:lnTo>
                <a:lnTo>
                  <a:pt x="104781" y="7231"/>
                </a:lnTo>
                <a:lnTo>
                  <a:pt x="93524" y="6286"/>
                </a:lnTo>
                <a:lnTo>
                  <a:pt x="84199" y="5681"/>
                </a:lnTo>
                <a:lnTo>
                  <a:pt x="74251" y="5332"/>
                </a:lnTo>
                <a:lnTo>
                  <a:pt x="54701" y="5054"/>
                </a:lnTo>
                <a:close/>
              </a:path>
              <a:path w="653414" h="38735">
                <a:moveTo>
                  <a:pt x="14746" y="6223"/>
                </a:moveTo>
                <a:lnTo>
                  <a:pt x="2049" y="21729"/>
                </a:lnTo>
                <a:lnTo>
                  <a:pt x="2051" y="22028"/>
                </a:lnTo>
                <a:lnTo>
                  <a:pt x="10987" y="30670"/>
                </a:lnTo>
                <a:lnTo>
                  <a:pt x="14217" y="32310"/>
                </a:lnTo>
                <a:lnTo>
                  <a:pt x="14744" y="32064"/>
                </a:lnTo>
                <a:lnTo>
                  <a:pt x="13510" y="31689"/>
                </a:lnTo>
                <a:lnTo>
                  <a:pt x="13591" y="31330"/>
                </a:lnTo>
                <a:lnTo>
                  <a:pt x="19053" y="30044"/>
                </a:lnTo>
                <a:lnTo>
                  <a:pt x="22036" y="27978"/>
                </a:lnTo>
                <a:lnTo>
                  <a:pt x="25592" y="16052"/>
                </a:lnTo>
                <a:lnTo>
                  <a:pt x="24043" y="12585"/>
                </a:lnTo>
                <a:lnTo>
                  <a:pt x="22647" y="10912"/>
                </a:lnTo>
                <a:lnTo>
                  <a:pt x="21427" y="10287"/>
                </a:lnTo>
                <a:lnTo>
                  <a:pt x="20718" y="9788"/>
                </a:lnTo>
                <a:lnTo>
                  <a:pt x="20588" y="9537"/>
                </a:lnTo>
                <a:lnTo>
                  <a:pt x="20868" y="9537"/>
                </a:lnTo>
                <a:lnTo>
                  <a:pt x="16024" y="6236"/>
                </a:lnTo>
                <a:lnTo>
                  <a:pt x="14746" y="6223"/>
                </a:lnTo>
                <a:close/>
              </a:path>
              <a:path w="653414" h="38735">
                <a:moveTo>
                  <a:pt x="24051" y="11631"/>
                </a:moveTo>
                <a:lnTo>
                  <a:pt x="26278" y="13233"/>
                </a:lnTo>
                <a:lnTo>
                  <a:pt x="27065" y="17361"/>
                </a:lnTo>
                <a:lnTo>
                  <a:pt x="27443" y="17957"/>
                </a:lnTo>
                <a:lnTo>
                  <a:pt x="27568" y="19147"/>
                </a:lnTo>
                <a:lnTo>
                  <a:pt x="27889" y="19833"/>
                </a:lnTo>
                <a:lnTo>
                  <a:pt x="27659" y="20475"/>
                </a:lnTo>
                <a:lnTo>
                  <a:pt x="27607" y="20742"/>
                </a:lnTo>
                <a:lnTo>
                  <a:pt x="27511" y="20883"/>
                </a:lnTo>
                <a:lnTo>
                  <a:pt x="26236" y="24397"/>
                </a:lnTo>
                <a:lnTo>
                  <a:pt x="26009" y="25419"/>
                </a:lnTo>
                <a:lnTo>
                  <a:pt x="25888" y="25730"/>
                </a:lnTo>
                <a:lnTo>
                  <a:pt x="25712" y="25841"/>
                </a:lnTo>
                <a:lnTo>
                  <a:pt x="25237" y="27152"/>
                </a:lnTo>
                <a:lnTo>
                  <a:pt x="22291" y="28533"/>
                </a:lnTo>
                <a:lnTo>
                  <a:pt x="20296" y="31457"/>
                </a:lnTo>
                <a:lnTo>
                  <a:pt x="16315" y="32210"/>
                </a:lnTo>
                <a:lnTo>
                  <a:pt x="20481" y="32310"/>
                </a:lnTo>
                <a:lnTo>
                  <a:pt x="23522" y="31330"/>
                </a:lnTo>
                <a:lnTo>
                  <a:pt x="29288" y="20065"/>
                </a:lnTo>
                <a:lnTo>
                  <a:pt x="27053" y="13169"/>
                </a:lnTo>
                <a:lnTo>
                  <a:pt x="24051" y="11631"/>
                </a:lnTo>
                <a:close/>
              </a:path>
              <a:path w="653414" h="38735">
                <a:moveTo>
                  <a:pt x="4760" y="27297"/>
                </a:moveTo>
                <a:lnTo>
                  <a:pt x="6840" y="30581"/>
                </a:lnTo>
                <a:lnTo>
                  <a:pt x="6958" y="30734"/>
                </a:lnTo>
                <a:lnTo>
                  <a:pt x="9590" y="31689"/>
                </a:lnTo>
                <a:lnTo>
                  <a:pt x="11984" y="32226"/>
                </a:lnTo>
                <a:lnTo>
                  <a:pt x="7311" y="29038"/>
                </a:lnTo>
                <a:lnTo>
                  <a:pt x="6783" y="28740"/>
                </a:lnTo>
                <a:lnTo>
                  <a:pt x="6394" y="28412"/>
                </a:lnTo>
                <a:lnTo>
                  <a:pt x="4760" y="27297"/>
                </a:lnTo>
                <a:close/>
              </a:path>
              <a:path w="653414" h="38735">
                <a:moveTo>
                  <a:pt x="22291" y="28533"/>
                </a:moveTo>
                <a:lnTo>
                  <a:pt x="19071" y="30044"/>
                </a:lnTo>
                <a:lnTo>
                  <a:pt x="15673" y="32194"/>
                </a:lnTo>
                <a:lnTo>
                  <a:pt x="16315" y="32210"/>
                </a:lnTo>
                <a:lnTo>
                  <a:pt x="20296" y="31457"/>
                </a:lnTo>
                <a:lnTo>
                  <a:pt x="22291" y="28533"/>
                </a:lnTo>
                <a:close/>
              </a:path>
              <a:path w="653414" h="38735">
                <a:moveTo>
                  <a:pt x="19071" y="30044"/>
                </a:moveTo>
                <a:lnTo>
                  <a:pt x="14744" y="32064"/>
                </a:lnTo>
                <a:lnTo>
                  <a:pt x="15127" y="32181"/>
                </a:lnTo>
                <a:lnTo>
                  <a:pt x="15673" y="32194"/>
                </a:lnTo>
                <a:lnTo>
                  <a:pt x="19071" y="30044"/>
                </a:lnTo>
                <a:close/>
              </a:path>
              <a:path w="653414" h="38735">
                <a:moveTo>
                  <a:pt x="19082" y="30037"/>
                </a:moveTo>
                <a:lnTo>
                  <a:pt x="13591" y="31330"/>
                </a:lnTo>
                <a:lnTo>
                  <a:pt x="13510" y="31689"/>
                </a:lnTo>
                <a:lnTo>
                  <a:pt x="14744" y="32064"/>
                </a:lnTo>
                <a:lnTo>
                  <a:pt x="19082" y="30037"/>
                </a:lnTo>
                <a:close/>
              </a:path>
              <a:path w="653414" h="38735">
                <a:moveTo>
                  <a:pt x="6931" y="30724"/>
                </a:moveTo>
                <a:lnTo>
                  <a:pt x="7203" y="31153"/>
                </a:lnTo>
                <a:lnTo>
                  <a:pt x="9590" y="31689"/>
                </a:lnTo>
                <a:lnTo>
                  <a:pt x="6931" y="30724"/>
                </a:lnTo>
                <a:close/>
              </a:path>
              <a:path w="653414" h="38735">
                <a:moveTo>
                  <a:pt x="630277" y="13296"/>
                </a:moveTo>
                <a:lnTo>
                  <a:pt x="629899" y="13546"/>
                </a:lnTo>
                <a:lnTo>
                  <a:pt x="628915" y="25419"/>
                </a:lnTo>
                <a:lnTo>
                  <a:pt x="628811" y="27605"/>
                </a:lnTo>
                <a:lnTo>
                  <a:pt x="630480" y="30124"/>
                </a:lnTo>
                <a:lnTo>
                  <a:pt x="636132" y="31280"/>
                </a:lnTo>
                <a:lnTo>
                  <a:pt x="637933" y="30089"/>
                </a:lnTo>
                <a:lnTo>
                  <a:pt x="635014" y="29413"/>
                </a:lnTo>
                <a:lnTo>
                  <a:pt x="633389" y="29362"/>
                </a:lnTo>
                <a:lnTo>
                  <a:pt x="630417" y="28282"/>
                </a:lnTo>
                <a:lnTo>
                  <a:pt x="630277" y="13296"/>
                </a:lnTo>
                <a:close/>
              </a:path>
              <a:path w="653414" h="38735">
                <a:moveTo>
                  <a:pt x="637933" y="30089"/>
                </a:moveTo>
                <a:lnTo>
                  <a:pt x="636132" y="31280"/>
                </a:lnTo>
                <a:lnTo>
                  <a:pt x="644357" y="31280"/>
                </a:lnTo>
                <a:lnTo>
                  <a:pt x="645247" y="30626"/>
                </a:lnTo>
                <a:lnTo>
                  <a:pt x="644098" y="30416"/>
                </a:lnTo>
                <a:lnTo>
                  <a:pt x="639345" y="30416"/>
                </a:lnTo>
                <a:lnTo>
                  <a:pt x="637933" y="30089"/>
                </a:lnTo>
                <a:close/>
              </a:path>
              <a:path w="653414" h="38735">
                <a:moveTo>
                  <a:pt x="645701" y="30292"/>
                </a:moveTo>
                <a:lnTo>
                  <a:pt x="645308" y="30581"/>
                </a:lnTo>
                <a:lnTo>
                  <a:pt x="645835" y="30734"/>
                </a:lnTo>
                <a:lnTo>
                  <a:pt x="645701" y="30292"/>
                </a:lnTo>
                <a:close/>
              </a:path>
              <a:path w="653414" h="38735">
                <a:moveTo>
                  <a:pt x="645437" y="8191"/>
                </a:moveTo>
                <a:lnTo>
                  <a:pt x="649504" y="13715"/>
                </a:lnTo>
                <a:lnTo>
                  <a:pt x="649595" y="13936"/>
                </a:lnTo>
                <a:lnTo>
                  <a:pt x="647295" y="29121"/>
                </a:lnTo>
                <a:lnTo>
                  <a:pt x="645809" y="30213"/>
                </a:lnTo>
                <a:lnTo>
                  <a:pt x="645835" y="30734"/>
                </a:lnTo>
                <a:lnTo>
                  <a:pt x="646350" y="30734"/>
                </a:lnTo>
                <a:lnTo>
                  <a:pt x="653061" y="22351"/>
                </a:lnTo>
                <a:lnTo>
                  <a:pt x="652083" y="13525"/>
                </a:lnTo>
                <a:lnTo>
                  <a:pt x="645437" y="8191"/>
                </a:lnTo>
                <a:close/>
              </a:path>
              <a:path w="653414" h="38735">
                <a:moveTo>
                  <a:pt x="4004" y="26781"/>
                </a:moveTo>
                <a:lnTo>
                  <a:pt x="5628" y="30251"/>
                </a:lnTo>
                <a:lnTo>
                  <a:pt x="6931" y="30724"/>
                </a:lnTo>
                <a:lnTo>
                  <a:pt x="4760" y="27297"/>
                </a:lnTo>
                <a:lnTo>
                  <a:pt x="4004" y="26781"/>
                </a:lnTo>
                <a:close/>
              </a:path>
              <a:path w="653414" h="38735">
                <a:moveTo>
                  <a:pt x="644354" y="25844"/>
                </a:moveTo>
                <a:lnTo>
                  <a:pt x="644085" y="26022"/>
                </a:lnTo>
                <a:lnTo>
                  <a:pt x="643688" y="27724"/>
                </a:lnTo>
                <a:lnTo>
                  <a:pt x="642008" y="28765"/>
                </a:lnTo>
                <a:lnTo>
                  <a:pt x="641910" y="29413"/>
                </a:lnTo>
                <a:lnTo>
                  <a:pt x="643612" y="30327"/>
                </a:lnTo>
                <a:lnTo>
                  <a:pt x="645247" y="30626"/>
                </a:lnTo>
                <a:lnTo>
                  <a:pt x="645654" y="30327"/>
                </a:lnTo>
                <a:lnTo>
                  <a:pt x="645553" y="29801"/>
                </a:lnTo>
                <a:lnTo>
                  <a:pt x="644354" y="25844"/>
                </a:lnTo>
                <a:close/>
              </a:path>
              <a:path w="653414" h="38735">
                <a:moveTo>
                  <a:pt x="631460" y="4766"/>
                </a:moveTo>
                <a:lnTo>
                  <a:pt x="631154" y="4800"/>
                </a:lnTo>
                <a:lnTo>
                  <a:pt x="621463" y="16890"/>
                </a:lnTo>
                <a:lnTo>
                  <a:pt x="622441" y="25730"/>
                </a:lnTo>
                <a:lnTo>
                  <a:pt x="628487" y="30581"/>
                </a:lnTo>
                <a:lnTo>
                  <a:pt x="628733" y="27605"/>
                </a:lnTo>
                <a:lnTo>
                  <a:pt x="628607" y="27297"/>
                </a:lnTo>
                <a:lnTo>
                  <a:pt x="624918" y="21729"/>
                </a:lnTo>
                <a:lnTo>
                  <a:pt x="626061" y="16140"/>
                </a:lnTo>
                <a:lnTo>
                  <a:pt x="629899" y="13546"/>
                </a:lnTo>
                <a:lnTo>
                  <a:pt x="630239" y="9448"/>
                </a:lnTo>
                <a:lnTo>
                  <a:pt x="638468" y="9448"/>
                </a:lnTo>
                <a:lnTo>
                  <a:pt x="638121" y="8661"/>
                </a:lnTo>
                <a:lnTo>
                  <a:pt x="635851" y="5816"/>
                </a:lnTo>
                <a:lnTo>
                  <a:pt x="634633" y="5410"/>
                </a:lnTo>
                <a:lnTo>
                  <a:pt x="635686" y="5410"/>
                </a:lnTo>
                <a:lnTo>
                  <a:pt x="631460" y="4766"/>
                </a:lnTo>
                <a:close/>
              </a:path>
              <a:path w="653414" h="38735">
                <a:moveTo>
                  <a:pt x="642006" y="27396"/>
                </a:moveTo>
                <a:lnTo>
                  <a:pt x="637933" y="30089"/>
                </a:lnTo>
                <a:lnTo>
                  <a:pt x="639345" y="30416"/>
                </a:lnTo>
                <a:lnTo>
                  <a:pt x="641939" y="28808"/>
                </a:lnTo>
                <a:lnTo>
                  <a:pt x="642006" y="27396"/>
                </a:lnTo>
                <a:close/>
              </a:path>
              <a:path w="653414" h="38735">
                <a:moveTo>
                  <a:pt x="641939" y="28808"/>
                </a:moveTo>
                <a:lnTo>
                  <a:pt x="639345" y="30416"/>
                </a:lnTo>
                <a:lnTo>
                  <a:pt x="644098" y="30416"/>
                </a:lnTo>
                <a:lnTo>
                  <a:pt x="643612" y="30327"/>
                </a:lnTo>
                <a:lnTo>
                  <a:pt x="641910" y="29413"/>
                </a:lnTo>
                <a:lnTo>
                  <a:pt x="641939" y="28808"/>
                </a:lnTo>
                <a:close/>
              </a:path>
              <a:path w="653414" h="38735">
                <a:moveTo>
                  <a:pt x="634633" y="5410"/>
                </a:moveTo>
                <a:lnTo>
                  <a:pt x="635851" y="5816"/>
                </a:lnTo>
                <a:lnTo>
                  <a:pt x="638121" y="8661"/>
                </a:lnTo>
                <a:lnTo>
                  <a:pt x="639382" y="11522"/>
                </a:lnTo>
                <a:lnTo>
                  <a:pt x="640120" y="11671"/>
                </a:lnTo>
                <a:lnTo>
                  <a:pt x="641981" y="14479"/>
                </a:lnTo>
                <a:lnTo>
                  <a:pt x="643015" y="14719"/>
                </a:lnTo>
                <a:lnTo>
                  <a:pt x="645581" y="18858"/>
                </a:lnTo>
                <a:lnTo>
                  <a:pt x="645599" y="20475"/>
                </a:lnTo>
                <a:lnTo>
                  <a:pt x="644534" y="25692"/>
                </a:lnTo>
                <a:lnTo>
                  <a:pt x="644408" y="26022"/>
                </a:lnTo>
                <a:lnTo>
                  <a:pt x="645701" y="30292"/>
                </a:lnTo>
                <a:lnTo>
                  <a:pt x="647295" y="29121"/>
                </a:lnTo>
                <a:lnTo>
                  <a:pt x="649595" y="13936"/>
                </a:lnTo>
                <a:lnTo>
                  <a:pt x="649504" y="13715"/>
                </a:lnTo>
                <a:lnTo>
                  <a:pt x="645783" y="8661"/>
                </a:lnTo>
                <a:lnTo>
                  <a:pt x="640666" y="8661"/>
                </a:lnTo>
                <a:lnTo>
                  <a:pt x="635649" y="5562"/>
                </a:lnTo>
                <a:lnTo>
                  <a:pt x="634633" y="5410"/>
                </a:lnTo>
                <a:close/>
              </a:path>
              <a:path w="653414" h="38735">
                <a:moveTo>
                  <a:pt x="634468" y="10528"/>
                </a:moveTo>
                <a:lnTo>
                  <a:pt x="630373" y="13233"/>
                </a:lnTo>
                <a:lnTo>
                  <a:pt x="630291" y="14719"/>
                </a:lnTo>
                <a:lnTo>
                  <a:pt x="630417" y="28282"/>
                </a:lnTo>
                <a:lnTo>
                  <a:pt x="633389" y="29362"/>
                </a:lnTo>
                <a:lnTo>
                  <a:pt x="635014" y="29413"/>
                </a:lnTo>
                <a:lnTo>
                  <a:pt x="637933" y="30089"/>
                </a:lnTo>
                <a:lnTo>
                  <a:pt x="642006" y="27396"/>
                </a:lnTo>
                <a:lnTo>
                  <a:pt x="642363" y="19833"/>
                </a:lnTo>
                <a:lnTo>
                  <a:pt x="642239" y="18858"/>
                </a:lnTo>
                <a:lnTo>
                  <a:pt x="641378" y="16052"/>
                </a:lnTo>
                <a:lnTo>
                  <a:pt x="640537" y="14145"/>
                </a:lnTo>
                <a:lnTo>
                  <a:pt x="638685" y="13715"/>
                </a:lnTo>
                <a:lnTo>
                  <a:pt x="638469" y="13322"/>
                </a:lnTo>
                <a:lnTo>
                  <a:pt x="640175" y="13322"/>
                </a:lnTo>
                <a:lnTo>
                  <a:pt x="639382" y="11522"/>
                </a:lnTo>
                <a:lnTo>
                  <a:pt x="634468" y="10528"/>
                </a:lnTo>
                <a:close/>
              </a:path>
              <a:path w="653414" h="38735">
                <a:moveTo>
                  <a:pt x="22925" y="27605"/>
                </a:moveTo>
                <a:lnTo>
                  <a:pt x="19090" y="30035"/>
                </a:lnTo>
                <a:lnTo>
                  <a:pt x="22291" y="28533"/>
                </a:lnTo>
                <a:lnTo>
                  <a:pt x="22925" y="27605"/>
                </a:lnTo>
                <a:close/>
              </a:path>
              <a:path w="653414" h="38735">
                <a:moveTo>
                  <a:pt x="24043" y="12585"/>
                </a:moveTo>
                <a:lnTo>
                  <a:pt x="25592" y="16052"/>
                </a:lnTo>
                <a:lnTo>
                  <a:pt x="22036" y="27978"/>
                </a:lnTo>
                <a:lnTo>
                  <a:pt x="19137" y="30002"/>
                </a:lnTo>
                <a:lnTo>
                  <a:pt x="22925" y="27605"/>
                </a:lnTo>
                <a:lnTo>
                  <a:pt x="26730" y="22028"/>
                </a:lnTo>
                <a:lnTo>
                  <a:pt x="26831" y="21729"/>
                </a:lnTo>
                <a:lnTo>
                  <a:pt x="27363" y="19341"/>
                </a:lnTo>
                <a:lnTo>
                  <a:pt x="27294" y="18562"/>
                </a:lnTo>
                <a:lnTo>
                  <a:pt x="25787" y="15341"/>
                </a:lnTo>
                <a:lnTo>
                  <a:pt x="24043" y="12585"/>
                </a:lnTo>
                <a:close/>
              </a:path>
              <a:path w="653414" h="38735">
                <a:moveTo>
                  <a:pt x="623147" y="29671"/>
                </a:moveTo>
                <a:lnTo>
                  <a:pt x="623247" y="29808"/>
                </a:lnTo>
                <a:lnTo>
                  <a:pt x="623397" y="29801"/>
                </a:lnTo>
                <a:lnTo>
                  <a:pt x="623147" y="29671"/>
                </a:lnTo>
                <a:close/>
              </a:path>
              <a:path w="653414" h="38735">
                <a:moveTo>
                  <a:pt x="622241" y="28444"/>
                </a:moveTo>
                <a:lnTo>
                  <a:pt x="623124" y="29641"/>
                </a:lnTo>
                <a:lnTo>
                  <a:pt x="623397" y="29801"/>
                </a:lnTo>
                <a:lnTo>
                  <a:pt x="625858" y="29692"/>
                </a:lnTo>
                <a:lnTo>
                  <a:pt x="625312" y="29641"/>
                </a:lnTo>
                <a:lnTo>
                  <a:pt x="624219" y="29641"/>
                </a:lnTo>
                <a:lnTo>
                  <a:pt x="622241" y="28444"/>
                </a:lnTo>
                <a:close/>
              </a:path>
              <a:path w="653414" h="38735">
                <a:moveTo>
                  <a:pt x="618301" y="26060"/>
                </a:moveTo>
                <a:lnTo>
                  <a:pt x="618517" y="26314"/>
                </a:lnTo>
                <a:lnTo>
                  <a:pt x="621370" y="28740"/>
                </a:lnTo>
                <a:lnTo>
                  <a:pt x="623147" y="29671"/>
                </a:lnTo>
                <a:lnTo>
                  <a:pt x="622307" y="28533"/>
                </a:lnTo>
                <a:lnTo>
                  <a:pt x="618301" y="26060"/>
                </a:lnTo>
                <a:close/>
              </a:path>
              <a:path w="653414" h="38735">
                <a:moveTo>
                  <a:pt x="6394" y="28412"/>
                </a:moveTo>
                <a:lnTo>
                  <a:pt x="6783" y="28740"/>
                </a:lnTo>
                <a:lnTo>
                  <a:pt x="7311" y="29038"/>
                </a:lnTo>
                <a:lnTo>
                  <a:pt x="6394" y="28412"/>
                </a:lnTo>
                <a:close/>
              </a:path>
              <a:path w="653414" h="38735">
                <a:moveTo>
                  <a:pt x="644085" y="26022"/>
                </a:moveTo>
                <a:lnTo>
                  <a:pt x="642006" y="27396"/>
                </a:lnTo>
                <a:lnTo>
                  <a:pt x="641939" y="28808"/>
                </a:lnTo>
                <a:lnTo>
                  <a:pt x="643688" y="27724"/>
                </a:lnTo>
                <a:lnTo>
                  <a:pt x="644085" y="26022"/>
                </a:lnTo>
                <a:close/>
              </a:path>
              <a:path w="653414" h="38735">
                <a:moveTo>
                  <a:pt x="25712" y="25841"/>
                </a:moveTo>
                <a:lnTo>
                  <a:pt x="22925" y="27605"/>
                </a:lnTo>
                <a:lnTo>
                  <a:pt x="22291" y="28533"/>
                </a:lnTo>
                <a:lnTo>
                  <a:pt x="25237" y="27152"/>
                </a:lnTo>
                <a:lnTo>
                  <a:pt x="25712" y="25841"/>
                </a:lnTo>
                <a:close/>
              </a:path>
              <a:path w="653414" h="38735">
                <a:moveTo>
                  <a:pt x="620482" y="26060"/>
                </a:moveTo>
                <a:lnTo>
                  <a:pt x="618301" y="26060"/>
                </a:lnTo>
                <a:lnTo>
                  <a:pt x="622241" y="28444"/>
                </a:lnTo>
                <a:lnTo>
                  <a:pt x="620482" y="26060"/>
                </a:lnTo>
                <a:close/>
              </a:path>
              <a:path w="653414" h="38735">
                <a:moveTo>
                  <a:pt x="5063" y="11652"/>
                </a:moveTo>
                <a:lnTo>
                  <a:pt x="761" y="17957"/>
                </a:lnTo>
                <a:lnTo>
                  <a:pt x="701" y="18224"/>
                </a:lnTo>
                <a:lnTo>
                  <a:pt x="1127" y="20475"/>
                </a:lnTo>
                <a:lnTo>
                  <a:pt x="1244" y="20883"/>
                </a:lnTo>
                <a:lnTo>
                  <a:pt x="2792" y="24192"/>
                </a:lnTo>
                <a:lnTo>
                  <a:pt x="4760" y="27297"/>
                </a:lnTo>
                <a:lnTo>
                  <a:pt x="6394" y="28412"/>
                </a:lnTo>
                <a:lnTo>
                  <a:pt x="5080" y="27297"/>
                </a:lnTo>
                <a:lnTo>
                  <a:pt x="3634" y="25514"/>
                </a:lnTo>
                <a:lnTo>
                  <a:pt x="2051" y="22028"/>
                </a:lnTo>
                <a:lnTo>
                  <a:pt x="2049" y="21729"/>
                </a:lnTo>
                <a:lnTo>
                  <a:pt x="5063" y="11652"/>
                </a:lnTo>
                <a:close/>
              </a:path>
              <a:path w="653414" h="38735">
                <a:moveTo>
                  <a:pt x="26781" y="21954"/>
                </a:moveTo>
                <a:lnTo>
                  <a:pt x="22925" y="27605"/>
                </a:lnTo>
                <a:lnTo>
                  <a:pt x="25708" y="25844"/>
                </a:lnTo>
                <a:lnTo>
                  <a:pt x="26236" y="24397"/>
                </a:lnTo>
                <a:lnTo>
                  <a:pt x="26781" y="21954"/>
                </a:lnTo>
                <a:close/>
              </a:path>
              <a:path w="653414" h="38735">
                <a:moveTo>
                  <a:pt x="629899" y="13546"/>
                </a:moveTo>
                <a:lnTo>
                  <a:pt x="626112" y="16052"/>
                </a:lnTo>
                <a:lnTo>
                  <a:pt x="625144" y="20624"/>
                </a:lnTo>
                <a:lnTo>
                  <a:pt x="625036" y="21907"/>
                </a:lnTo>
                <a:lnTo>
                  <a:pt x="628742" y="27500"/>
                </a:lnTo>
                <a:lnTo>
                  <a:pt x="629899" y="13546"/>
                </a:lnTo>
                <a:close/>
              </a:path>
              <a:path w="653414" h="38735">
                <a:moveTo>
                  <a:pt x="642386" y="19341"/>
                </a:moveTo>
                <a:lnTo>
                  <a:pt x="642006" y="27396"/>
                </a:lnTo>
                <a:lnTo>
                  <a:pt x="644027" y="26060"/>
                </a:lnTo>
                <a:lnTo>
                  <a:pt x="644153" y="25730"/>
                </a:lnTo>
                <a:lnTo>
                  <a:pt x="644226" y="25419"/>
                </a:lnTo>
                <a:lnTo>
                  <a:pt x="642386" y="19341"/>
                </a:lnTo>
                <a:close/>
              </a:path>
              <a:path w="653414" h="38735">
                <a:moveTo>
                  <a:pt x="2792" y="24192"/>
                </a:moveTo>
                <a:lnTo>
                  <a:pt x="4004" y="26781"/>
                </a:lnTo>
                <a:lnTo>
                  <a:pt x="4760" y="27297"/>
                </a:lnTo>
                <a:lnTo>
                  <a:pt x="2792" y="24192"/>
                </a:lnTo>
                <a:close/>
              </a:path>
              <a:path w="653414" h="38735">
                <a:moveTo>
                  <a:pt x="1422" y="22028"/>
                </a:moveTo>
                <a:lnTo>
                  <a:pt x="2063" y="25419"/>
                </a:lnTo>
                <a:lnTo>
                  <a:pt x="4004" y="26781"/>
                </a:lnTo>
                <a:lnTo>
                  <a:pt x="2792" y="24192"/>
                </a:lnTo>
                <a:lnTo>
                  <a:pt x="1422" y="22028"/>
                </a:lnTo>
                <a:close/>
              </a:path>
              <a:path w="653414" h="38735">
                <a:moveTo>
                  <a:pt x="644226" y="25419"/>
                </a:moveTo>
                <a:lnTo>
                  <a:pt x="644085" y="26022"/>
                </a:lnTo>
                <a:lnTo>
                  <a:pt x="644354" y="25844"/>
                </a:lnTo>
                <a:lnTo>
                  <a:pt x="644226" y="25419"/>
                </a:lnTo>
                <a:close/>
              </a:path>
              <a:path w="653414" h="38735">
                <a:moveTo>
                  <a:pt x="645528" y="19833"/>
                </a:moveTo>
                <a:lnTo>
                  <a:pt x="644340" y="24930"/>
                </a:lnTo>
                <a:lnTo>
                  <a:pt x="644239" y="25463"/>
                </a:lnTo>
                <a:lnTo>
                  <a:pt x="644354" y="25844"/>
                </a:lnTo>
                <a:lnTo>
                  <a:pt x="644527" y="25730"/>
                </a:lnTo>
                <a:lnTo>
                  <a:pt x="645599" y="20475"/>
                </a:lnTo>
                <a:lnTo>
                  <a:pt x="645528" y="19833"/>
                </a:lnTo>
                <a:close/>
              </a:path>
              <a:path w="653414" h="38735">
                <a:moveTo>
                  <a:pt x="26236" y="24397"/>
                </a:moveTo>
                <a:lnTo>
                  <a:pt x="25712" y="25841"/>
                </a:lnTo>
                <a:lnTo>
                  <a:pt x="25888" y="25730"/>
                </a:lnTo>
                <a:lnTo>
                  <a:pt x="26009" y="25419"/>
                </a:lnTo>
                <a:lnTo>
                  <a:pt x="26236" y="24397"/>
                </a:lnTo>
                <a:close/>
              </a:path>
              <a:path w="653414" h="38735">
                <a:moveTo>
                  <a:pt x="640895" y="14228"/>
                </a:moveTo>
                <a:lnTo>
                  <a:pt x="642464" y="15341"/>
                </a:lnTo>
                <a:lnTo>
                  <a:pt x="642501" y="16890"/>
                </a:lnTo>
                <a:lnTo>
                  <a:pt x="642386" y="19341"/>
                </a:lnTo>
                <a:lnTo>
                  <a:pt x="644226" y="25419"/>
                </a:lnTo>
                <a:lnTo>
                  <a:pt x="645528" y="19833"/>
                </a:lnTo>
                <a:lnTo>
                  <a:pt x="641981" y="14479"/>
                </a:lnTo>
                <a:lnTo>
                  <a:pt x="640895" y="14228"/>
                </a:lnTo>
                <a:close/>
              </a:path>
              <a:path w="653414" h="38735">
                <a:moveTo>
                  <a:pt x="27511" y="20883"/>
                </a:moveTo>
                <a:lnTo>
                  <a:pt x="26813" y="21907"/>
                </a:lnTo>
                <a:lnTo>
                  <a:pt x="26692" y="22351"/>
                </a:lnTo>
                <a:lnTo>
                  <a:pt x="26236" y="24397"/>
                </a:lnTo>
                <a:lnTo>
                  <a:pt x="27511" y="20883"/>
                </a:lnTo>
                <a:close/>
              </a:path>
              <a:path w="653414" h="38735">
                <a:moveTo>
                  <a:pt x="1178" y="20742"/>
                </a:moveTo>
                <a:lnTo>
                  <a:pt x="1422" y="22028"/>
                </a:lnTo>
                <a:lnTo>
                  <a:pt x="2792" y="24192"/>
                </a:lnTo>
                <a:lnTo>
                  <a:pt x="1178" y="20742"/>
                </a:lnTo>
                <a:close/>
              </a:path>
              <a:path w="653414" h="38735">
                <a:moveTo>
                  <a:pt x="296" y="18858"/>
                </a:moveTo>
                <a:lnTo>
                  <a:pt x="178" y="20065"/>
                </a:lnTo>
                <a:lnTo>
                  <a:pt x="1422" y="22028"/>
                </a:lnTo>
                <a:lnTo>
                  <a:pt x="1205" y="20883"/>
                </a:lnTo>
                <a:lnTo>
                  <a:pt x="1123" y="20624"/>
                </a:lnTo>
                <a:lnTo>
                  <a:pt x="296" y="18858"/>
                </a:lnTo>
                <a:close/>
              </a:path>
              <a:path w="653414" h="38735">
                <a:moveTo>
                  <a:pt x="27406" y="19147"/>
                </a:moveTo>
                <a:lnTo>
                  <a:pt x="26781" y="21954"/>
                </a:lnTo>
                <a:lnTo>
                  <a:pt x="27511" y="20883"/>
                </a:lnTo>
                <a:lnTo>
                  <a:pt x="27605" y="20624"/>
                </a:lnTo>
                <a:lnTo>
                  <a:pt x="27537" y="19833"/>
                </a:lnTo>
                <a:lnTo>
                  <a:pt x="27406" y="19147"/>
                </a:lnTo>
                <a:close/>
              </a:path>
              <a:path w="653414" h="38735">
                <a:moveTo>
                  <a:pt x="27659" y="20475"/>
                </a:moveTo>
                <a:lnTo>
                  <a:pt x="27511" y="20883"/>
                </a:lnTo>
                <a:lnTo>
                  <a:pt x="27607" y="20742"/>
                </a:lnTo>
                <a:lnTo>
                  <a:pt x="27659" y="20475"/>
                </a:lnTo>
                <a:close/>
              </a:path>
              <a:path w="653414" h="38735">
                <a:moveTo>
                  <a:pt x="5557" y="10003"/>
                </a:moveTo>
                <a:lnTo>
                  <a:pt x="1926" y="12303"/>
                </a:lnTo>
                <a:lnTo>
                  <a:pt x="1566" y="13296"/>
                </a:lnTo>
                <a:lnTo>
                  <a:pt x="439" y="18224"/>
                </a:lnTo>
                <a:lnTo>
                  <a:pt x="322" y="18912"/>
                </a:lnTo>
                <a:lnTo>
                  <a:pt x="1178" y="20742"/>
                </a:lnTo>
                <a:lnTo>
                  <a:pt x="701" y="18224"/>
                </a:lnTo>
                <a:lnTo>
                  <a:pt x="761" y="17957"/>
                </a:lnTo>
                <a:lnTo>
                  <a:pt x="4997" y="11749"/>
                </a:lnTo>
                <a:lnTo>
                  <a:pt x="5102" y="11522"/>
                </a:lnTo>
                <a:lnTo>
                  <a:pt x="5557" y="10003"/>
                </a:lnTo>
                <a:close/>
              </a:path>
              <a:path w="653414" h="38735">
                <a:moveTo>
                  <a:pt x="27458" y="18912"/>
                </a:moveTo>
                <a:lnTo>
                  <a:pt x="27443" y="19341"/>
                </a:lnTo>
                <a:lnTo>
                  <a:pt x="27659" y="20475"/>
                </a:lnTo>
                <a:lnTo>
                  <a:pt x="27889" y="19833"/>
                </a:lnTo>
                <a:lnTo>
                  <a:pt x="27458" y="18912"/>
                </a:lnTo>
                <a:close/>
              </a:path>
              <a:path w="653414" h="38735">
                <a:moveTo>
                  <a:pt x="641981" y="14479"/>
                </a:moveTo>
                <a:lnTo>
                  <a:pt x="645528" y="19833"/>
                </a:lnTo>
                <a:lnTo>
                  <a:pt x="645643" y="19341"/>
                </a:lnTo>
                <a:lnTo>
                  <a:pt x="645581" y="18858"/>
                </a:lnTo>
                <a:lnTo>
                  <a:pt x="643015" y="14719"/>
                </a:lnTo>
                <a:lnTo>
                  <a:pt x="641981" y="14479"/>
                </a:lnTo>
                <a:close/>
              </a:path>
              <a:path w="653414" h="38735">
                <a:moveTo>
                  <a:pt x="640537" y="14145"/>
                </a:moveTo>
                <a:lnTo>
                  <a:pt x="641416" y="16140"/>
                </a:lnTo>
                <a:lnTo>
                  <a:pt x="642386" y="19341"/>
                </a:lnTo>
                <a:lnTo>
                  <a:pt x="642501" y="16890"/>
                </a:lnTo>
                <a:lnTo>
                  <a:pt x="642464" y="15341"/>
                </a:lnTo>
                <a:lnTo>
                  <a:pt x="640895" y="14228"/>
                </a:lnTo>
                <a:lnTo>
                  <a:pt x="640537" y="14145"/>
                </a:lnTo>
                <a:close/>
              </a:path>
              <a:path w="653414" h="38735">
                <a:moveTo>
                  <a:pt x="27294" y="18562"/>
                </a:moveTo>
                <a:lnTo>
                  <a:pt x="27406" y="19147"/>
                </a:lnTo>
                <a:lnTo>
                  <a:pt x="27433" y="18858"/>
                </a:lnTo>
                <a:lnTo>
                  <a:pt x="27294" y="18562"/>
                </a:lnTo>
                <a:close/>
              </a:path>
              <a:path w="653414" h="38735">
                <a:moveTo>
                  <a:pt x="27065" y="17361"/>
                </a:moveTo>
                <a:lnTo>
                  <a:pt x="27294" y="18562"/>
                </a:lnTo>
                <a:lnTo>
                  <a:pt x="27458" y="18912"/>
                </a:lnTo>
                <a:lnTo>
                  <a:pt x="27536" y="18562"/>
                </a:lnTo>
                <a:lnTo>
                  <a:pt x="27443" y="17957"/>
                </a:lnTo>
                <a:lnTo>
                  <a:pt x="27065" y="17361"/>
                </a:lnTo>
                <a:close/>
              </a:path>
              <a:path w="653414" h="38735">
                <a:moveTo>
                  <a:pt x="1511" y="13448"/>
                </a:moveTo>
                <a:lnTo>
                  <a:pt x="91" y="17361"/>
                </a:lnTo>
                <a:lnTo>
                  <a:pt x="0" y="18224"/>
                </a:lnTo>
                <a:lnTo>
                  <a:pt x="296" y="18858"/>
                </a:lnTo>
                <a:lnTo>
                  <a:pt x="1511" y="13448"/>
                </a:lnTo>
                <a:close/>
              </a:path>
              <a:path w="653414" h="38735">
                <a:moveTo>
                  <a:pt x="25787" y="15341"/>
                </a:moveTo>
                <a:lnTo>
                  <a:pt x="27294" y="18562"/>
                </a:lnTo>
                <a:lnTo>
                  <a:pt x="27065" y="17361"/>
                </a:lnTo>
                <a:lnTo>
                  <a:pt x="25787" y="15341"/>
                </a:lnTo>
                <a:close/>
              </a:path>
              <a:path w="653414" h="38735">
                <a:moveTo>
                  <a:pt x="24106" y="11749"/>
                </a:moveTo>
                <a:lnTo>
                  <a:pt x="25835" y="15417"/>
                </a:lnTo>
                <a:lnTo>
                  <a:pt x="27065" y="17361"/>
                </a:lnTo>
                <a:lnTo>
                  <a:pt x="26278" y="13233"/>
                </a:lnTo>
                <a:lnTo>
                  <a:pt x="24106" y="11749"/>
                </a:lnTo>
                <a:close/>
              </a:path>
              <a:path w="653414" h="38735">
                <a:moveTo>
                  <a:pt x="23145" y="11167"/>
                </a:moveTo>
                <a:lnTo>
                  <a:pt x="25787" y="15341"/>
                </a:lnTo>
                <a:lnTo>
                  <a:pt x="24106" y="11749"/>
                </a:lnTo>
                <a:lnTo>
                  <a:pt x="23580" y="11390"/>
                </a:lnTo>
                <a:lnTo>
                  <a:pt x="23145" y="11167"/>
                </a:lnTo>
                <a:close/>
              </a:path>
              <a:path w="653414" h="38735">
                <a:moveTo>
                  <a:pt x="639382" y="11522"/>
                </a:moveTo>
                <a:lnTo>
                  <a:pt x="640410" y="13855"/>
                </a:lnTo>
                <a:lnTo>
                  <a:pt x="640895" y="14228"/>
                </a:lnTo>
                <a:lnTo>
                  <a:pt x="641981" y="14479"/>
                </a:lnTo>
                <a:lnTo>
                  <a:pt x="640120" y="11671"/>
                </a:lnTo>
                <a:lnTo>
                  <a:pt x="639382" y="11522"/>
                </a:lnTo>
                <a:close/>
              </a:path>
              <a:path w="653414" h="38735">
                <a:moveTo>
                  <a:pt x="640445" y="13936"/>
                </a:moveTo>
                <a:lnTo>
                  <a:pt x="640537" y="14145"/>
                </a:lnTo>
                <a:lnTo>
                  <a:pt x="640895" y="14228"/>
                </a:lnTo>
                <a:lnTo>
                  <a:pt x="640513" y="13957"/>
                </a:lnTo>
                <a:close/>
              </a:path>
              <a:path w="653414" h="38735">
                <a:moveTo>
                  <a:pt x="638469" y="13322"/>
                </a:moveTo>
                <a:lnTo>
                  <a:pt x="638685" y="13715"/>
                </a:lnTo>
                <a:lnTo>
                  <a:pt x="640537" y="14145"/>
                </a:lnTo>
                <a:lnTo>
                  <a:pt x="640445" y="13936"/>
                </a:lnTo>
                <a:lnTo>
                  <a:pt x="638469" y="13322"/>
                </a:lnTo>
                <a:close/>
              </a:path>
              <a:path w="653414" h="38735">
                <a:moveTo>
                  <a:pt x="640175" y="13322"/>
                </a:moveTo>
                <a:lnTo>
                  <a:pt x="638469" y="13322"/>
                </a:lnTo>
                <a:lnTo>
                  <a:pt x="640445" y="13936"/>
                </a:lnTo>
                <a:lnTo>
                  <a:pt x="640175" y="13322"/>
                </a:lnTo>
                <a:close/>
              </a:path>
              <a:path w="653414" h="38735">
                <a:moveTo>
                  <a:pt x="630239" y="9448"/>
                </a:moveTo>
                <a:lnTo>
                  <a:pt x="629899" y="13546"/>
                </a:lnTo>
                <a:lnTo>
                  <a:pt x="630239" y="13322"/>
                </a:lnTo>
                <a:lnTo>
                  <a:pt x="630358" y="12585"/>
                </a:lnTo>
                <a:lnTo>
                  <a:pt x="630479" y="11522"/>
                </a:lnTo>
                <a:lnTo>
                  <a:pt x="630362" y="10210"/>
                </a:lnTo>
                <a:lnTo>
                  <a:pt x="630239" y="9448"/>
                </a:lnTo>
                <a:close/>
              </a:path>
              <a:path w="653414" h="38735">
                <a:moveTo>
                  <a:pt x="1926" y="12303"/>
                </a:moveTo>
                <a:lnTo>
                  <a:pt x="1742" y="12420"/>
                </a:lnTo>
                <a:lnTo>
                  <a:pt x="1511" y="13448"/>
                </a:lnTo>
                <a:lnTo>
                  <a:pt x="1926" y="12303"/>
                </a:lnTo>
                <a:close/>
              </a:path>
              <a:path w="653414" h="38735">
                <a:moveTo>
                  <a:pt x="638468" y="9448"/>
                </a:moveTo>
                <a:lnTo>
                  <a:pt x="630239" y="9448"/>
                </a:lnTo>
                <a:lnTo>
                  <a:pt x="630375" y="10286"/>
                </a:lnTo>
                <a:lnTo>
                  <a:pt x="630494" y="11390"/>
                </a:lnTo>
                <a:lnTo>
                  <a:pt x="630277" y="13296"/>
                </a:lnTo>
                <a:lnTo>
                  <a:pt x="634468" y="10528"/>
                </a:lnTo>
                <a:lnTo>
                  <a:pt x="638944" y="10528"/>
                </a:lnTo>
                <a:lnTo>
                  <a:pt x="638468" y="9448"/>
                </a:lnTo>
                <a:close/>
              </a:path>
              <a:path w="653414" h="38735">
                <a:moveTo>
                  <a:pt x="22647" y="10912"/>
                </a:moveTo>
                <a:lnTo>
                  <a:pt x="24043" y="12585"/>
                </a:lnTo>
                <a:lnTo>
                  <a:pt x="23145" y="11167"/>
                </a:lnTo>
                <a:lnTo>
                  <a:pt x="22647" y="10912"/>
                </a:lnTo>
                <a:close/>
              </a:path>
              <a:path w="653414" h="38735">
                <a:moveTo>
                  <a:pt x="7265" y="8426"/>
                </a:moveTo>
                <a:lnTo>
                  <a:pt x="2529" y="10642"/>
                </a:lnTo>
                <a:lnTo>
                  <a:pt x="1926" y="12303"/>
                </a:lnTo>
                <a:lnTo>
                  <a:pt x="5557" y="10003"/>
                </a:lnTo>
                <a:lnTo>
                  <a:pt x="6817" y="9082"/>
                </a:lnTo>
                <a:lnTo>
                  <a:pt x="7265" y="8426"/>
                </a:lnTo>
                <a:close/>
              </a:path>
              <a:path w="653414" h="38735">
                <a:moveTo>
                  <a:pt x="23580" y="11390"/>
                </a:moveTo>
                <a:lnTo>
                  <a:pt x="24106" y="11749"/>
                </a:lnTo>
                <a:lnTo>
                  <a:pt x="23580" y="11390"/>
                </a:lnTo>
                <a:close/>
              </a:path>
              <a:path w="653414" h="38735">
                <a:moveTo>
                  <a:pt x="6670" y="9297"/>
                </a:moveTo>
                <a:lnTo>
                  <a:pt x="5557" y="10003"/>
                </a:lnTo>
                <a:lnTo>
                  <a:pt x="5063" y="11652"/>
                </a:lnTo>
                <a:lnTo>
                  <a:pt x="6670" y="9297"/>
                </a:lnTo>
                <a:close/>
              </a:path>
              <a:path w="653414" h="38735">
                <a:moveTo>
                  <a:pt x="17910" y="6009"/>
                </a:moveTo>
                <a:lnTo>
                  <a:pt x="17020" y="6032"/>
                </a:lnTo>
                <a:lnTo>
                  <a:pt x="17225" y="6223"/>
                </a:lnTo>
                <a:lnTo>
                  <a:pt x="20474" y="6946"/>
                </a:lnTo>
                <a:lnTo>
                  <a:pt x="23063" y="11037"/>
                </a:lnTo>
                <a:lnTo>
                  <a:pt x="23580" y="11390"/>
                </a:lnTo>
                <a:lnTo>
                  <a:pt x="24051" y="11631"/>
                </a:lnTo>
                <a:lnTo>
                  <a:pt x="22138" y="7543"/>
                </a:lnTo>
                <a:lnTo>
                  <a:pt x="17910" y="6009"/>
                </a:lnTo>
                <a:close/>
              </a:path>
              <a:path w="653414" h="38735">
                <a:moveTo>
                  <a:pt x="638944" y="10528"/>
                </a:moveTo>
                <a:lnTo>
                  <a:pt x="634468" y="10528"/>
                </a:lnTo>
                <a:lnTo>
                  <a:pt x="639382" y="11522"/>
                </a:lnTo>
                <a:lnTo>
                  <a:pt x="638944" y="10528"/>
                </a:lnTo>
                <a:close/>
              </a:path>
              <a:path w="653414" h="38735">
                <a:moveTo>
                  <a:pt x="23063" y="11037"/>
                </a:moveTo>
                <a:lnTo>
                  <a:pt x="23162" y="11175"/>
                </a:lnTo>
                <a:lnTo>
                  <a:pt x="23580" y="11390"/>
                </a:lnTo>
                <a:lnTo>
                  <a:pt x="23063" y="11037"/>
                </a:lnTo>
                <a:close/>
              </a:path>
              <a:path w="653414" h="38735">
                <a:moveTo>
                  <a:pt x="21645" y="10068"/>
                </a:moveTo>
                <a:lnTo>
                  <a:pt x="22666" y="10922"/>
                </a:lnTo>
                <a:lnTo>
                  <a:pt x="23145" y="11167"/>
                </a:lnTo>
                <a:lnTo>
                  <a:pt x="23063" y="11037"/>
                </a:lnTo>
                <a:lnTo>
                  <a:pt x="21645" y="10068"/>
                </a:lnTo>
                <a:close/>
              </a:path>
              <a:path w="653414" h="38735">
                <a:moveTo>
                  <a:pt x="16024" y="6236"/>
                </a:moveTo>
                <a:lnTo>
                  <a:pt x="20868" y="9537"/>
                </a:lnTo>
                <a:lnTo>
                  <a:pt x="21211" y="9702"/>
                </a:lnTo>
                <a:lnTo>
                  <a:pt x="21645" y="10068"/>
                </a:lnTo>
                <a:lnTo>
                  <a:pt x="23063" y="11037"/>
                </a:lnTo>
                <a:lnTo>
                  <a:pt x="20474" y="6946"/>
                </a:lnTo>
                <a:lnTo>
                  <a:pt x="17339" y="6248"/>
                </a:lnTo>
                <a:lnTo>
                  <a:pt x="16024" y="6236"/>
                </a:lnTo>
                <a:close/>
              </a:path>
              <a:path w="653414" h="38735">
                <a:moveTo>
                  <a:pt x="20868" y="9537"/>
                </a:moveTo>
                <a:lnTo>
                  <a:pt x="20588" y="9537"/>
                </a:lnTo>
                <a:lnTo>
                  <a:pt x="20607" y="9664"/>
                </a:lnTo>
                <a:lnTo>
                  <a:pt x="21427" y="10287"/>
                </a:lnTo>
                <a:lnTo>
                  <a:pt x="22647" y="10912"/>
                </a:lnTo>
                <a:lnTo>
                  <a:pt x="21549" y="10003"/>
                </a:lnTo>
                <a:lnTo>
                  <a:pt x="20868" y="9537"/>
                </a:lnTo>
                <a:close/>
              </a:path>
              <a:path w="653414" h="38735">
                <a:moveTo>
                  <a:pt x="607316" y="0"/>
                </a:moveTo>
                <a:lnTo>
                  <a:pt x="602121" y="241"/>
                </a:lnTo>
                <a:lnTo>
                  <a:pt x="597460" y="292"/>
                </a:lnTo>
                <a:lnTo>
                  <a:pt x="589626" y="701"/>
                </a:lnTo>
                <a:lnTo>
                  <a:pt x="581739" y="1216"/>
                </a:lnTo>
                <a:lnTo>
                  <a:pt x="565571" y="2501"/>
                </a:lnTo>
                <a:lnTo>
                  <a:pt x="549864" y="4064"/>
                </a:lnTo>
                <a:lnTo>
                  <a:pt x="534608" y="5172"/>
                </a:lnTo>
                <a:lnTo>
                  <a:pt x="519561" y="5855"/>
                </a:lnTo>
                <a:lnTo>
                  <a:pt x="504484" y="6146"/>
                </a:lnTo>
                <a:lnTo>
                  <a:pt x="473233" y="8488"/>
                </a:lnTo>
                <a:lnTo>
                  <a:pt x="442771" y="9788"/>
                </a:lnTo>
                <a:lnTo>
                  <a:pt x="412554" y="10286"/>
                </a:lnTo>
                <a:lnTo>
                  <a:pt x="621877" y="10286"/>
                </a:lnTo>
                <a:lnTo>
                  <a:pt x="621971" y="9664"/>
                </a:lnTo>
                <a:lnTo>
                  <a:pt x="629096" y="4406"/>
                </a:lnTo>
                <a:lnTo>
                  <a:pt x="634712" y="4406"/>
                </a:lnTo>
                <a:lnTo>
                  <a:pt x="636975" y="4156"/>
                </a:lnTo>
                <a:lnTo>
                  <a:pt x="635167" y="2628"/>
                </a:lnTo>
                <a:lnTo>
                  <a:pt x="628367" y="635"/>
                </a:lnTo>
                <a:lnTo>
                  <a:pt x="621552" y="635"/>
                </a:lnTo>
                <a:lnTo>
                  <a:pt x="619952" y="317"/>
                </a:lnTo>
                <a:lnTo>
                  <a:pt x="612827" y="12"/>
                </a:lnTo>
                <a:lnTo>
                  <a:pt x="607316" y="0"/>
                </a:lnTo>
                <a:close/>
              </a:path>
              <a:path w="653414" h="38735">
                <a:moveTo>
                  <a:pt x="20868" y="9537"/>
                </a:moveTo>
                <a:lnTo>
                  <a:pt x="21645" y="10068"/>
                </a:lnTo>
                <a:lnTo>
                  <a:pt x="21211" y="9702"/>
                </a:lnTo>
                <a:lnTo>
                  <a:pt x="20868" y="9537"/>
                </a:lnTo>
                <a:close/>
              </a:path>
              <a:path w="653414" h="38735">
                <a:moveTo>
                  <a:pt x="6817" y="9082"/>
                </a:moveTo>
                <a:lnTo>
                  <a:pt x="5590" y="9893"/>
                </a:lnTo>
                <a:lnTo>
                  <a:pt x="6670" y="9297"/>
                </a:lnTo>
                <a:lnTo>
                  <a:pt x="6817" y="9082"/>
                </a:lnTo>
                <a:close/>
              </a:path>
              <a:path w="653414" h="38735">
                <a:moveTo>
                  <a:pt x="9574" y="7457"/>
                </a:moveTo>
                <a:lnTo>
                  <a:pt x="9108" y="7569"/>
                </a:lnTo>
                <a:lnTo>
                  <a:pt x="6817" y="9082"/>
                </a:lnTo>
                <a:lnTo>
                  <a:pt x="6670" y="9297"/>
                </a:lnTo>
                <a:lnTo>
                  <a:pt x="9574" y="7457"/>
                </a:lnTo>
                <a:close/>
              </a:path>
              <a:path w="653414" h="38735">
                <a:moveTo>
                  <a:pt x="275146" y="8750"/>
                </a:moveTo>
                <a:lnTo>
                  <a:pt x="266936" y="8803"/>
                </a:lnTo>
                <a:lnTo>
                  <a:pt x="258904" y="8991"/>
                </a:lnTo>
                <a:lnTo>
                  <a:pt x="249552" y="9110"/>
                </a:lnTo>
                <a:lnTo>
                  <a:pt x="185028" y="9220"/>
                </a:lnTo>
                <a:lnTo>
                  <a:pt x="367721" y="9220"/>
                </a:lnTo>
                <a:lnTo>
                  <a:pt x="366318" y="9142"/>
                </a:lnTo>
                <a:lnTo>
                  <a:pt x="361186" y="8928"/>
                </a:lnTo>
                <a:lnTo>
                  <a:pt x="291530" y="8928"/>
                </a:lnTo>
                <a:lnTo>
                  <a:pt x="283391" y="8802"/>
                </a:lnTo>
                <a:lnTo>
                  <a:pt x="275146" y="8750"/>
                </a:lnTo>
                <a:close/>
              </a:path>
              <a:path w="653414" h="38735">
                <a:moveTo>
                  <a:pt x="10252" y="7028"/>
                </a:moveTo>
                <a:lnTo>
                  <a:pt x="7265" y="8426"/>
                </a:lnTo>
                <a:lnTo>
                  <a:pt x="6817" y="9082"/>
                </a:lnTo>
                <a:lnTo>
                  <a:pt x="9108" y="7569"/>
                </a:lnTo>
                <a:lnTo>
                  <a:pt x="9599" y="7442"/>
                </a:lnTo>
                <a:lnTo>
                  <a:pt x="10252" y="7028"/>
                </a:lnTo>
                <a:close/>
              </a:path>
              <a:path w="653414" h="38735">
                <a:moveTo>
                  <a:pt x="332912" y="8251"/>
                </a:moveTo>
                <a:lnTo>
                  <a:pt x="298137" y="8803"/>
                </a:lnTo>
                <a:lnTo>
                  <a:pt x="291530" y="8928"/>
                </a:lnTo>
                <a:lnTo>
                  <a:pt x="361186" y="8928"/>
                </a:lnTo>
                <a:lnTo>
                  <a:pt x="350655" y="8488"/>
                </a:lnTo>
                <a:lnTo>
                  <a:pt x="332912" y="8251"/>
                </a:lnTo>
                <a:close/>
              </a:path>
              <a:path w="653414" h="38735">
                <a:moveTo>
                  <a:pt x="635686" y="5410"/>
                </a:moveTo>
                <a:lnTo>
                  <a:pt x="634633" y="5410"/>
                </a:lnTo>
                <a:lnTo>
                  <a:pt x="635358" y="5430"/>
                </a:lnTo>
                <a:lnTo>
                  <a:pt x="635649" y="5562"/>
                </a:lnTo>
                <a:lnTo>
                  <a:pt x="640666" y="8661"/>
                </a:lnTo>
                <a:lnTo>
                  <a:pt x="639168" y="6009"/>
                </a:lnTo>
                <a:lnTo>
                  <a:pt x="635686" y="5410"/>
                </a:lnTo>
                <a:close/>
              </a:path>
              <a:path w="653414" h="38735">
                <a:moveTo>
                  <a:pt x="639068" y="5925"/>
                </a:moveTo>
                <a:lnTo>
                  <a:pt x="640666" y="8661"/>
                </a:lnTo>
                <a:lnTo>
                  <a:pt x="645783" y="8661"/>
                </a:lnTo>
                <a:lnTo>
                  <a:pt x="645437" y="8191"/>
                </a:lnTo>
                <a:lnTo>
                  <a:pt x="643442" y="6591"/>
                </a:lnTo>
                <a:lnTo>
                  <a:pt x="639068" y="5925"/>
                </a:lnTo>
                <a:close/>
              </a:path>
              <a:path w="653414" h="38735">
                <a:moveTo>
                  <a:pt x="10691" y="6750"/>
                </a:moveTo>
                <a:lnTo>
                  <a:pt x="8066" y="7251"/>
                </a:lnTo>
                <a:lnTo>
                  <a:pt x="7265" y="8426"/>
                </a:lnTo>
                <a:lnTo>
                  <a:pt x="10252" y="7028"/>
                </a:lnTo>
                <a:lnTo>
                  <a:pt x="10691" y="6750"/>
                </a:lnTo>
                <a:close/>
              </a:path>
              <a:path w="653414" h="38735">
                <a:moveTo>
                  <a:pt x="643442" y="6591"/>
                </a:moveTo>
                <a:lnTo>
                  <a:pt x="645437" y="8191"/>
                </a:lnTo>
                <a:lnTo>
                  <a:pt x="644362" y="6730"/>
                </a:lnTo>
                <a:lnTo>
                  <a:pt x="643442" y="6591"/>
                </a:lnTo>
                <a:close/>
              </a:path>
              <a:path w="653414" h="38735">
                <a:moveTo>
                  <a:pt x="145607" y="7442"/>
                </a:moveTo>
                <a:lnTo>
                  <a:pt x="126366" y="7788"/>
                </a:lnTo>
                <a:lnTo>
                  <a:pt x="150081" y="7788"/>
                </a:lnTo>
                <a:lnTo>
                  <a:pt x="145607" y="7442"/>
                </a:lnTo>
                <a:close/>
              </a:path>
              <a:path w="653414" h="38735">
                <a:moveTo>
                  <a:pt x="15445" y="5841"/>
                </a:moveTo>
                <a:lnTo>
                  <a:pt x="10954" y="6700"/>
                </a:lnTo>
                <a:lnTo>
                  <a:pt x="10252" y="7028"/>
                </a:lnTo>
                <a:lnTo>
                  <a:pt x="9574" y="7457"/>
                </a:lnTo>
                <a:lnTo>
                  <a:pt x="14746" y="6223"/>
                </a:lnTo>
                <a:lnTo>
                  <a:pt x="16004" y="6223"/>
                </a:lnTo>
                <a:lnTo>
                  <a:pt x="15445" y="5841"/>
                </a:lnTo>
                <a:close/>
              </a:path>
              <a:path w="653414" h="38735">
                <a:moveTo>
                  <a:pt x="10954" y="6700"/>
                </a:moveTo>
                <a:lnTo>
                  <a:pt x="10691" y="6750"/>
                </a:lnTo>
                <a:lnTo>
                  <a:pt x="10252" y="7028"/>
                </a:lnTo>
                <a:lnTo>
                  <a:pt x="10954" y="6700"/>
                </a:lnTo>
                <a:close/>
              </a:path>
              <a:path w="653414" h="38735">
                <a:moveTo>
                  <a:pt x="13006" y="5283"/>
                </a:moveTo>
                <a:lnTo>
                  <a:pt x="10691" y="6750"/>
                </a:lnTo>
                <a:lnTo>
                  <a:pt x="10954" y="6700"/>
                </a:lnTo>
                <a:lnTo>
                  <a:pt x="13656" y="5435"/>
                </a:lnTo>
                <a:lnTo>
                  <a:pt x="13006" y="5283"/>
                </a:lnTo>
                <a:close/>
              </a:path>
              <a:path w="653414" h="38735">
                <a:moveTo>
                  <a:pt x="13667" y="5430"/>
                </a:moveTo>
                <a:lnTo>
                  <a:pt x="10954" y="6700"/>
                </a:lnTo>
                <a:lnTo>
                  <a:pt x="15445" y="5841"/>
                </a:lnTo>
                <a:lnTo>
                  <a:pt x="13667" y="5430"/>
                </a:lnTo>
                <a:close/>
              </a:path>
              <a:path w="653414" h="38735">
                <a:moveTo>
                  <a:pt x="639993" y="3822"/>
                </a:moveTo>
                <a:lnTo>
                  <a:pt x="636975" y="4156"/>
                </a:lnTo>
                <a:lnTo>
                  <a:pt x="639068" y="5925"/>
                </a:lnTo>
                <a:lnTo>
                  <a:pt x="643442" y="6591"/>
                </a:lnTo>
                <a:lnTo>
                  <a:pt x="639993" y="3822"/>
                </a:lnTo>
                <a:close/>
              </a:path>
              <a:path w="653414" h="38735">
                <a:moveTo>
                  <a:pt x="15515" y="5841"/>
                </a:moveTo>
                <a:lnTo>
                  <a:pt x="16024" y="6236"/>
                </a:lnTo>
                <a:lnTo>
                  <a:pt x="17172" y="6248"/>
                </a:lnTo>
                <a:lnTo>
                  <a:pt x="15515" y="5841"/>
                </a:lnTo>
                <a:close/>
              </a:path>
              <a:path w="653414" h="38735">
                <a:moveTo>
                  <a:pt x="17141" y="6204"/>
                </a:moveTo>
                <a:lnTo>
                  <a:pt x="17339" y="6248"/>
                </a:lnTo>
                <a:lnTo>
                  <a:pt x="17141" y="6204"/>
                </a:lnTo>
                <a:close/>
              </a:path>
              <a:path w="653414" h="38735">
                <a:moveTo>
                  <a:pt x="16004" y="6223"/>
                </a:moveTo>
                <a:lnTo>
                  <a:pt x="14746" y="6223"/>
                </a:lnTo>
                <a:lnTo>
                  <a:pt x="16024" y="6236"/>
                </a:lnTo>
                <a:close/>
              </a:path>
              <a:path w="653414" h="38735">
                <a:moveTo>
                  <a:pt x="14823" y="4889"/>
                </a:moveTo>
                <a:lnTo>
                  <a:pt x="13710" y="5410"/>
                </a:lnTo>
                <a:lnTo>
                  <a:pt x="17141" y="6204"/>
                </a:lnTo>
                <a:lnTo>
                  <a:pt x="17020" y="6032"/>
                </a:lnTo>
                <a:lnTo>
                  <a:pt x="17910" y="6009"/>
                </a:lnTo>
                <a:lnTo>
                  <a:pt x="14823" y="4889"/>
                </a:lnTo>
                <a:close/>
              </a:path>
              <a:path w="653414" h="38735">
                <a:moveTo>
                  <a:pt x="636975" y="4156"/>
                </a:moveTo>
                <a:lnTo>
                  <a:pt x="631460" y="4766"/>
                </a:lnTo>
                <a:lnTo>
                  <a:pt x="639068" y="5925"/>
                </a:lnTo>
                <a:lnTo>
                  <a:pt x="636975" y="4156"/>
                </a:lnTo>
                <a:close/>
              </a:path>
              <a:path w="653414" h="38735">
                <a:moveTo>
                  <a:pt x="634712" y="4406"/>
                </a:moveTo>
                <a:lnTo>
                  <a:pt x="629096" y="4406"/>
                </a:lnTo>
                <a:lnTo>
                  <a:pt x="631460" y="4766"/>
                </a:lnTo>
                <a:lnTo>
                  <a:pt x="634712" y="4406"/>
                </a:lnTo>
                <a:close/>
              </a:path>
              <a:path w="653414" h="38735">
                <a:moveTo>
                  <a:pt x="626937" y="215"/>
                </a:moveTo>
                <a:lnTo>
                  <a:pt x="623356" y="431"/>
                </a:lnTo>
                <a:lnTo>
                  <a:pt x="621552" y="635"/>
                </a:lnTo>
                <a:lnTo>
                  <a:pt x="628367" y="635"/>
                </a:lnTo>
                <a:lnTo>
                  <a:pt x="626937" y="215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325710" y="2114772"/>
            <a:ext cx="739775" cy="0"/>
          </a:xfrm>
          <a:custGeom>
            <a:avLst/>
            <a:gdLst/>
            <a:ahLst/>
            <a:cxnLst/>
            <a:rect l="l" t="t" r="r" b="b"/>
            <a:pathLst>
              <a:path w="739775" h="0">
                <a:moveTo>
                  <a:pt x="0" y="0"/>
                </a:moveTo>
                <a:lnTo>
                  <a:pt x="739330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635098" y="3695458"/>
            <a:ext cx="186860" cy="3516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302306" y="3779373"/>
            <a:ext cx="461009" cy="0"/>
          </a:xfrm>
          <a:custGeom>
            <a:avLst/>
            <a:gdLst/>
            <a:ahLst/>
            <a:cxnLst/>
            <a:rect l="l" t="t" r="r" b="b"/>
            <a:pathLst>
              <a:path w="461010" h="0">
                <a:moveTo>
                  <a:pt x="0" y="0"/>
                </a:moveTo>
                <a:lnTo>
                  <a:pt x="460933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350907" y="4627917"/>
            <a:ext cx="213995" cy="30480"/>
          </a:xfrm>
          <a:custGeom>
            <a:avLst/>
            <a:gdLst/>
            <a:ahLst/>
            <a:cxnLst/>
            <a:rect l="l" t="t" r="r" b="b"/>
            <a:pathLst>
              <a:path w="213995" h="30479">
                <a:moveTo>
                  <a:pt x="207200" y="0"/>
                </a:moveTo>
                <a:lnTo>
                  <a:pt x="6807" y="0"/>
                </a:lnTo>
                <a:lnTo>
                  <a:pt x="0" y="6807"/>
                </a:lnTo>
                <a:lnTo>
                  <a:pt x="0" y="23571"/>
                </a:lnTo>
                <a:lnTo>
                  <a:pt x="6807" y="30365"/>
                </a:lnTo>
                <a:lnTo>
                  <a:pt x="207200" y="30365"/>
                </a:lnTo>
                <a:lnTo>
                  <a:pt x="213995" y="23571"/>
                </a:lnTo>
                <a:lnTo>
                  <a:pt x="213995" y="6807"/>
                </a:lnTo>
                <a:lnTo>
                  <a:pt x="207200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657015" y="4634972"/>
            <a:ext cx="417830" cy="0"/>
          </a:xfrm>
          <a:custGeom>
            <a:avLst/>
            <a:gdLst/>
            <a:ahLst/>
            <a:cxnLst/>
            <a:rect l="l" t="t" r="r" b="b"/>
            <a:pathLst>
              <a:path w="417829" h="0">
                <a:moveTo>
                  <a:pt x="0" y="0"/>
                </a:moveTo>
                <a:lnTo>
                  <a:pt x="417741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602786" y="4527676"/>
            <a:ext cx="269875" cy="30480"/>
          </a:xfrm>
          <a:custGeom>
            <a:avLst/>
            <a:gdLst/>
            <a:ahLst/>
            <a:cxnLst/>
            <a:rect l="l" t="t" r="r" b="b"/>
            <a:pathLst>
              <a:path w="269875" h="30479">
                <a:moveTo>
                  <a:pt x="262597" y="0"/>
                </a:moveTo>
                <a:lnTo>
                  <a:pt x="6794" y="0"/>
                </a:lnTo>
                <a:lnTo>
                  <a:pt x="0" y="6794"/>
                </a:lnTo>
                <a:lnTo>
                  <a:pt x="0" y="23571"/>
                </a:lnTo>
                <a:lnTo>
                  <a:pt x="6794" y="30365"/>
                </a:lnTo>
                <a:lnTo>
                  <a:pt x="262597" y="30365"/>
                </a:lnTo>
                <a:lnTo>
                  <a:pt x="269392" y="23571"/>
                </a:lnTo>
                <a:lnTo>
                  <a:pt x="269392" y="6794"/>
                </a:lnTo>
                <a:lnTo>
                  <a:pt x="262597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741242" y="4486859"/>
            <a:ext cx="169545" cy="30480"/>
          </a:xfrm>
          <a:custGeom>
            <a:avLst/>
            <a:gdLst/>
            <a:ahLst/>
            <a:cxnLst/>
            <a:rect l="l" t="t" r="r" b="b"/>
            <a:pathLst>
              <a:path w="169545" h="30479">
                <a:moveTo>
                  <a:pt x="162305" y="0"/>
                </a:moveTo>
                <a:lnTo>
                  <a:pt x="6794" y="0"/>
                </a:lnTo>
                <a:lnTo>
                  <a:pt x="0" y="6794"/>
                </a:lnTo>
                <a:lnTo>
                  <a:pt x="0" y="23558"/>
                </a:lnTo>
                <a:lnTo>
                  <a:pt x="6794" y="30352"/>
                </a:lnTo>
                <a:lnTo>
                  <a:pt x="162305" y="30352"/>
                </a:lnTo>
                <a:lnTo>
                  <a:pt x="169100" y="23558"/>
                </a:lnTo>
                <a:lnTo>
                  <a:pt x="169100" y="6794"/>
                </a:lnTo>
                <a:lnTo>
                  <a:pt x="162305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051668" y="4031557"/>
            <a:ext cx="577850" cy="0"/>
          </a:xfrm>
          <a:custGeom>
            <a:avLst/>
            <a:gdLst/>
            <a:ahLst/>
            <a:cxnLst/>
            <a:rect l="l" t="t" r="r" b="b"/>
            <a:pathLst>
              <a:path w="577850" h="0">
                <a:moveTo>
                  <a:pt x="0" y="0"/>
                </a:moveTo>
                <a:lnTo>
                  <a:pt x="577837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4218139" y="4077588"/>
            <a:ext cx="204470" cy="30480"/>
          </a:xfrm>
          <a:custGeom>
            <a:avLst/>
            <a:gdLst/>
            <a:ahLst/>
            <a:cxnLst/>
            <a:rect l="l" t="t" r="r" b="b"/>
            <a:pathLst>
              <a:path w="204470" h="30479">
                <a:moveTo>
                  <a:pt x="197586" y="0"/>
                </a:moveTo>
                <a:lnTo>
                  <a:pt x="6807" y="0"/>
                </a:lnTo>
                <a:lnTo>
                  <a:pt x="0" y="6794"/>
                </a:lnTo>
                <a:lnTo>
                  <a:pt x="0" y="23571"/>
                </a:lnTo>
                <a:lnTo>
                  <a:pt x="6807" y="30365"/>
                </a:lnTo>
                <a:lnTo>
                  <a:pt x="197586" y="30365"/>
                </a:lnTo>
                <a:lnTo>
                  <a:pt x="204393" y="23571"/>
                </a:lnTo>
                <a:lnTo>
                  <a:pt x="204393" y="6794"/>
                </a:lnTo>
                <a:lnTo>
                  <a:pt x="197586" y="0"/>
                </a:lnTo>
                <a:close/>
              </a:path>
            </a:pathLst>
          </a:custGeom>
          <a:solidFill>
            <a:srgbClr val="B51515">
              <a:alpha val="2666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168523" y="4208157"/>
            <a:ext cx="346929" cy="27585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2803994" y="4167676"/>
            <a:ext cx="540385" cy="0"/>
          </a:xfrm>
          <a:custGeom>
            <a:avLst/>
            <a:gdLst/>
            <a:ahLst/>
            <a:cxnLst/>
            <a:rect l="l" t="t" r="r" b="b"/>
            <a:pathLst>
              <a:path w="540385" h="0">
                <a:moveTo>
                  <a:pt x="0" y="0"/>
                </a:moveTo>
                <a:lnTo>
                  <a:pt x="540207" y="0"/>
                </a:lnTo>
              </a:path>
            </a:pathLst>
          </a:custGeom>
          <a:ln w="30365">
            <a:solidFill>
              <a:srgbClr val="B51515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2018-03-05T16:23:42Z</dcterms:created>
  <dcterms:modified xsi:type="dcterms:W3CDTF">2018-03-05T16:23:42Z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2018-03-05T00:00:00Z</vt:filetime>
  </property>
</Properties>
</file>