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72" r:id="rId2"/>
    <p:sldId id="263" r:id="rId3"/>
    <p:sldId id="269" r:id="rId4"/>
    <p:sldId id="270" r:id="rId5"/>
    <p:sldId id="271" r:id="rId6"/>
    <p:sldId id="275" r:id="rId7"/>
    <p:sldId id="256" r:id="rId8"/>
    <p:sldId id="277" r:id="rId9"/>
    <p:sldId id="262" r:id="rId10"/>
    <p:sldId id="264" r:id="rId11"/>
    <p:sldId id="279" r:id="rId12"/>
    <p:sldId id="278" r:id="rId13"/>
    <p:sldId id="282" r:id="rId14"/>
    <p:sldId id="280" r:id="rId15"/>
    <p:sldId id="281" r:id="rId16"/>
    <p:sldId id="258" r:id="rId17"/>
  </p:sldIdLst>
  <p:sldSz cx="6858000" cy="9906000" type="A4"/>
  <p:notesSz cx="6858000" cy="9144000"/>
  <p:defaultTextStyle>
    <a:defPPr>
      <a:defRPr lang="en-US"/>
    </a:defPPr>
    <a:lvl1pPr marL="0" algn="l" defTabSz="538764" rtl="0" eaLnBrk="1" latinLnBrk="0" hangingPunct="1">
      <a:defRPr sz="1061" kern="1200">
        <a:solidFill>
          <a:schemeClr val="tx1"/>
        </a:solidFill>
        <a:latin typeface="+mn-lt"/>
        <a:ea typeface="+mn-ea"/>
        <a:cs typeface="+mn-cs"/>
      </a:defRPr>
    </a:lvl1pPr>
    <a:lvl2pPr marL="269382" algn="l" defTabSz="538764" rtl="0" eaLnBrk="1" latinLnBrk="0" hangingPunct="1">
      <a:defRPr sz="1061" kern="1200">
        <a:solidFill>
          <a:schemeClr val="tx1"/>
        </a:solidFill>
        <a:latin typeface="+mn-lt"/>
        <a:ea typeface="+mn-ea"/>
        <a:cs typeface="+mn-cs"/>
      </a:defRPr>
    </a:lvl2pPr>
    <a:lvl3pPr marL="538764" algn="l" defTabSz="538764" rtl="0" eaLnBrk="1" latinLnBrk="0" hangingPunct="1">
      <a:defRPr sz="1061" kern="1200">
        <a:solidFill>
          <a:schemeClr val="tx1"/>
        </a:solidFill>
        <a:latin typeface="+mn-lt"/>
        <a:ea typeface="+mn-ea"/>
        <a:cs typeface="+mn-cs"/>
      </a:defRPr>
    </a:lvl3pPr>
    <a:lvl4pPr marL="808147" algn="l" defTabSz="538764" rtl="0" eaLnBrk="1" latinLnBrk="0" hangingPunct="1">
      <a:defRPr sz="1061" kern="1200">
        <a:solidFill>
          <a:schemeClr val="tx1"/>
        </a:solidFill>
        <a:latin typeface="+mn-lt"/>
        <a:ea typeface="+mn-ea"/>
        <a:cs typeface="+mn-cs"/>
      </a:defRPr>
    </a:lvl4pPr>
    <a:lvl5pPr marL="1077529" algn="l" defTabSz="538764" rtl="0" eaLnBrk="1" latinLnBrk="0" hangingPunct="1">
      <a:defRPr sz="1061" kern="1200">
        <a:solidFill>
          <a:schemeClr val="tx1"/>
        </a:solidFill>
        <a:latin typeface="+mn-lt"/>
        <a:ea typeface="+mn-ea"/>
        <a:cs typeface="+mn-cs"/>
      </a:defRPr>
    </a:lvl5pPr>
    <a:lvl6pPr marL="1346911" algn="l" defTabSz="538764" rtl="0" eaLnBrk="1" latinLnBrk="0" hangingPunct="1">
      <a:defRPr sz="1061" kern="1200">
        <a:solidFill>
          <a:schemeClr val="tx1"/>
        </a:solidFill>
        <a:latin typeface="+mn-lt"/>
        <a:ea typeface="+mn-ea"/>
        <a:cs typeface="+mn-cs"/>
      </a:defRPr>
    </a:lvl6pPr>
    <a:lvl7pPr marL="1616293" algn="l" defTabSz="538764" rtl="0" eaLnBrk="1" latinLnBrk="0" hangingPunct="1">
      <a:defRPr sz="1061" kern="1200">
        <a:solidFill>
          <a:schemeClr val="tx1"/>
        </a:solidFill>
        <a:latin typeface="+mn-lt"/>
        <a:ea typeface="+mn-ea"/>
        <a:cs typeface="+mn-cs"/>
      </a:defRPr>
    </a:lvl7pPr>
    <a:lvl8pPr marL="1885676" algn="l" defTabSz="538764" rtl="0" eaLnBrk="1" latinLnBrk="0" hangingPunct="1">
      <a:defRPr sz="1061" kern="1200">
        <a:solidFill>
          <a:schemeClr val="tx1"/>
        </a:solidFill>
        <a:latin typeface="+mn-lt"/>
        <a:ea typeface="+mn-ea"/>
        <a:cs typeface="+mn-cs"/>
      </a:defRPr>
    </a:lvl8pPr>
    <a:lvl9pPr marL="2155058" algn="l" defTabSz="538764" rtl="0" eaLnBrk="1" latinLnBrk="0" hangingPunct="1">
      <a:defRPr sz="106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1FF"/>
    <a:srgbClr val="FFC2E0"/>
    <a:srgbClr val="008F00"/>
    <a:srgbClr val="FFD243"/>
    <a:srgbClr val="E674E9"/>
    <a:srgbClr val="12C0D4"/>
    <a:srgbClr val="942093"/>
    <a:srgbClr val="FF7E79"/>
    <a:srgbClr val="945200"/>
    <a:srgbClr val="4EB7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4671"/>
  </p:normalViewPr>
  <p:slideViewPr>
    <p:cSldViewPr snapToGrid="0">
      <p:cViewPr>
        <p:scale>
          <a:sx n="64" d="100"/>
          <a:sy n="64" d="100"/>
        </p:scale>
        <p:origin x="2130"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F10BF-3FBE-C349-92DE-8B4E6CC8FE52}" type="doc">
      <dgm:prSet loTypeId="urn:microsoft.com/office/officeart/2005/8/layout/matrix1" loCatId="" qsTypeId="urn:microsoft.com/office/officeart/2005/8/quickstyle/simple1" qsCatId="simple" csTypeId="urn:microsoft.com/office/officeart/2005/8/colors/accent4_1" csCatId="accent4" phldr="1"/>
      <dgm:spPr/>
      <dgm:t>
        <a:bodyPr/>
        <a:lstStyle/>
        <a:p>
          <a:endParaRPr lang="en-US"/>
        </a:p>
      </dgm:t>
    </dgm:pt>
    <dgm:pt modelId="{3DAFB2BA-CB5F-EA44-AF84-FE831FD973F1}">
      <dgm:prSet phldrT="[Text]"/>
      <dgm:spPr>
        <a:ln>
          <a:solidFill>
            <a:srgbClr val="942093">
              <a:alpha val="9804"/>
            </a:srgbClr>
          </a:solidFill>
        </a:ln>
      </dgm:spPr>
      <dgm:t>
        <a:bodyPr/>
        <a:lstStyle/>
        <a:p>
          <a:r>
            <a:rPr lang="en-US" dirty="0"/>
            <a:t> </a:t>
          </a:r>
          <a:r>
            <a:rPr lang="en-US" altLang="en-US" dirty="0">
              <a:latin typeface="Arial" panose="020B0604020202020204" pitchFamily="34" charset="0"/>
              <a:ea typeface="+mn-ea"/>
              <a:cs typeface="Times New Roman" pitchFamily="18" charset="0"/>
            </a:rPr>
            <a:t>Thyroid Hormones Disorders</a:t>
          </a:r>
          <a:endParaRPr lang="en-US" dirty="0"/>
        </a:p>
      </dgm:t>
    </dgm:pt>
    <dgm:pt modelId="{D05C37A2-31CF-B944-8CFD-26CF4E1DE40E}" type="parTrans" cxnId="{06B0A3AF-65CE-8643-93A1-E929FF3258F6}">
      <dgm:prSet/>
      <dgm:spPr/>
      <dgm:t>
        <a:bodyPr/>
        <a:lstStyle/>
        <a:p>
          <a:endParaRPr lang="en-US"/>
        </a:p>
      </dgm:t>
    </dgm:pt>
    <dgm:pt modelId="{B05777F8-14C0-2344-93A1-90F8EAC994DD}" type="sibTrans" cxnId="{06B0A3AF-65CE-8643-93A1-E929FF3258F6}">
      <dgm:prSet/>
      <dgm:spPr/>
      <dgm:t>
        <a:bodyPr/>
        <a:lstStyle/>
        <a:p>
          <a:endParaRPr lang="en-US"/>
        </a:p>
      </dgm:t>
    </dgm:pt>
    <dgm:pt modelId="{ADE2DA99-3E0A-7A40-9C48-D5365E00CB32}">
      <dgm:prSet phldrT="[Text]" custT="1"/>
      <dgm:spPr>
        <a:ln>
          <a:solidFill>
            <a:schemeClr val="accent1">
              <a:lumMod val="40000"/>
              <a:lumOff val="60000"/>
            </a:schemeClr>
          </a:solidFill>
        </a:ln>
      </dgm:spPr>
      <dgm:t>
        <a:bodyPr/>
        <a:lstStyle/>
        <a:p>
          <a:r>
            <a:rPr lang="en-US" altLang="en-US" sz="1400" dirty="0"/>
            <a:t>THYROID NEOPLASIA</a:t>
          </a:r>
        </a:p>
        <a:p>
          <a:r>
            <a:rPr lang="en-US" altLang="en-US" sz="1400" dirty="0"/>
            <a:t>Benign enlargement or malignancies of the gland</a:t>
          </a:r>
          <a:endParaRPr lang="en-US" sz="1400" dirty="0">
            <a:latin typeface="+mn-lt"/>
          </a:endParaRPr>
        </a:p>
      </dgm:t>
    </dgm:pt>
    <dgm:pt modelId="{ACE19BDB-2713-6C48-B0B3-75FB5028D425}" type="parTrans" cxnId="{B71E8A3A-600A-A141-A323-816DC7353095}">
      <dgm:prSet/>
      <dgm:spPr/>
      <dgm:t>
        <a:bodyPr/>
        <a:lstStyle/>
        <a:p>
          <a:endParaRPr lang="en-US"/>
        </a:p>
      </dgm:t>
    </dgm:pt>
    <dgm:pt modelId="{4AD80E7D-6A12-5144-8457-74390761601D}" type="sibTrans" cxnId="{B71E8A3A-600A-A141-A323-816DC7353095}">
      <dgm:prSet/>
      <dgm:spPr/>
      <dgm:t>
        <a:bodyPr/>
        <a:lstStyle/>
        <a:p>
          <a:endParaRPr lang="en-US"/>
        </a:p>
      </dgm:t>
    </dgm:pt>
    <dgm:pt modelId="{EEEDCB09-C3EF-9347-9FCC-2A23006B6F79}">
      <dgm:prSet phldrT="[Text]" custT="1"/>
      <dgm:spPr>
        <a:solidFill>
          <a:schemeClr val="bg1"/>
        </a:solidFill>
        <a:ln>
          <a:solidFill>
            <a:srgbClr val="92D050">
              <a:alpha val="80000"/>
            </a:srgbClr>
          </a:solidFill>
        </a:ln>
      </dgm:spPr>
      <dgm:t>
        <a:bodyPr/>
        <a:lstStyle/>
        <a:p>
          <a:r>
            <a:rPr lang="en-US" altLang="en-US" sz="1400" dirty="0"/>
            <a:t>HYPOTHYROIDISM:</a:t>
          </a:r>
        </a:p>
        <a:p>
          <a:r>
            <a:rPr lang="en-US" altLang="en-US" sz="1400" dirty="0"/>
            <a:t>Refers to disorders in which the thyroid gland secretes decreased amounts of hormones</a:t>
          </a:r>
          <a:endParaRPr lang="en-US" altLang="en-US" sz="1400" dirty="0">
            <a:latin typeface="+mn-lt"/>
            <a:ea typeface="Arial" charset="0"/>
            <a:cs typeface="Arial" charset="0"/>
          </a:endParaRPr>
        </a:p>
      </dgm:t>
    </dgm:pt>
    <dgm:pt modelId="{444BB469-3FA7-EF4E-8EE1-C7197EF490FD}" type="parTrans" cxnId="{5D4ED794-4D51-D442-86A0-9357B399CCE5}">
      <dgm:prSet/>
      <dgm:spPr/>
      <dgm:t>
        <a:bodyPr/>
        <a:lstStyle/>
        <a:p>
          <a:endParaRPr lang="en-US"/>
        </a:p>
      </dgm:t>
    </dgm:pt>
    <dgm:pt modelId="{FCE14878-9ACC-C440-B887-7582F483A30C}" type="sibTrans" cxnId="{5D4ED794-4D51-D442-86A0-9357B399CCE5}">
      <dgm:prSet/>
      <dgm:spPr/>
      <dgm:t>
        <a:bodyPr/>
        <a:lstStyle/>
        <a:p>
          <a:endParaRPr lang="en-US"/>
        </a:p>
      </dgm:t>
    </dgm:pt>
    <dgm:pt modelId="{1FE814FA-9215-4546-8CE2-655D67A934CA}">
      <dgm:prSet phldrT="[Text]" custT="1"/>
      <dgm:spPr>
        <a:ln>
          <a:solidFill>
            <a:srgbClr val="FF7E79">
              <a:alpha val="50196"/>
            </a:srgbClr>
          </a:solidFill>
        </a:ln>
      </dgm:spPr>
      <dgm:t>
        <a:bodyPr/>
        <a:lstStyle/>
        <a:p>
          <a:r>
            <a:rPr lang="pl-PL" altLang="en-US" sz="1400" dirty="0">
              <a:latin typeface="+mn-lt"/>
              <a:ea typeface="Arial" charset="0"/>
              <a:cs typeface="Arial" charset="0"/>
            </a:rPr>
            <a:t>THYROTOXICOSIS</a:t>
          </a:r>
          <a:r>
            <a:rPr lang="en-US" altLang="en-US" sz="1400" dirty="0">
              <a:latin typeface="+mn-lt"/>
              <a:ea typeface="Arial" charset="0"/>
              <a:cs typeface="Arial" charset="0"/>
            </a:rPr>
            <a:t> : </a:t>
          </a:r>
        </a:p>
        <a:p>
          <a:r>
            <a:rPr lang="en-US" altLang="en-US" sz="1400" dirty="0">
              <a:latin typeface="+mn-lt"/>
              <a:ea typeface="Arial" charset="0"/>
              <a:cs typeface="Arial" charset="0"/>
            </a:rPr>
            <a:t>I</a:t>
          </a:r>
          <a:r>
            <a:rPr lang="en-US" altLang="en-US" sz="1400" dirty="0">
              <a:latin typeface="+mn-lt"/>
            </a:rPr>
            <a:t>s the term for all disorders with increased levels of circulating thyroid hormones</a:t>
          </a:r>
          <a:endParaRPr lang="en-US" sz="1400" dirty="0">
            <a:latin typeface="+mn-lt"/>
          </a:endParaRPr>
        </a:p>
      </dgm:t>
    </dgm:pt>
    <dgm:pt modelId="{80F3E257-2DB6-6444-B6C2-EA756CFAB726}" type="parTrans" cxnId="{312C720D-2E75-224C-8B93-CE5857398B71}">
      <dgm:prSet/>
      <dgm:spPr/>
      <dgm:t>
        <a:bodyPr/>
        <a:lstStyle/>
        <a:p>
          <a:endParaRPr lang="en-US"/>
        </a:p>
      </dgm:t>
    </dgm:pt>
    <dgm:pt modelId="{60477DE4-A059-C444-AF47-2D354A1B000D}" type="sibTrans" cxnId="{312C720D-2E75-224C-8B93-CE5857398B71}">
      <dgm:prSet/>
      <dgm:spPr/>
      <dgm:t>
        <a:bodyPr/>
        <a:lstStyle/>
        <a:p>
          <a:endParaRPr lang="en-US"/>
        </a:p>
      </dgm:t>
    </dgm:pt>
    <dgm:pt modelId="{67E91AD5-F581-904C-AE12-C9B295F313AC}">
      <dgm:prSet phldrT="[Text]" custT="1"/>
      <dgm:spPr>
        <a:ln>
          <a:solidFill>
            <a:schemeClr val="accent4">
              <a:lumMod val="40000"/>
              <a:lumOff val="60000"/>
            </a:schemeClr>
          </a:solidFill>
        </a:ln>
      </dgm:spPr>
      <dgm:t>
        <a:bodyPr/>
        <a:lstStyle/>
        <a:p>
          <a:r>
            <a:rPr lang="pl-PL" altLang="en-US" sz="1400" dirty="0">
              <a:latin typeface="+mn-lt"/>
              <a:ea typeface="Arial" charset="0"/>
              <a:cs typeface="Arial" charset="0"/>
            </a:rPr>
            <a:t>HYPERTHYROIDISM</a:t>
          </a:r>
          <a:r>
            <a:rPr lang="en-US" altLang="en-US" sz="1400" dirty="0">
              <a:latin typeface="+mn-lt"/>
              <a:ea typeface="Arial" charset="0"/>
              <a:cs typeface="Arial" charset="0"/>
            </a:rPr>
            <a:t> :</a:t>
          </a:r>
        </a:p>
        <a:p>
          <a:r>
            <a:rPr lang="en-US" altLang="en-US" sz="1400" dirty="0">
              <a:latin typeface="+mn-lt"/>
            </a:rPr>
            <a:t>Refers to disorders in which the thyroid gland secretes increased amounts of hormones</a:t>
          </a:r>
          <a:endParaRPr lang="en-US" sz="1400" dirty="0">
            <a:latin typeface="+mn-lt"/>
          </a:endParaRPr>
        </a:p>
      </dgm:t>
    </dgm:pt>
    <dgm:pt modelId="{600BFF32-E245-584E-9B6E-D24AFA32AFF1}" type="parTrans" cxnId="{8810006E-1BB6-2D46-88D1-0774B2BA4D4F}">
      <dgm:prSet/>
      <dgm:spPr/>
      <dgm:t>
        <a:bodyPr/>
        <a:lstStyle/>
        <a:p>
          <a:endParaRPr lang="en-US"/>
        </a:p>
      </dgm:t>
    </dgm:pt>
    <dgm:pt modelId="{F2F14C3D-4CCC-0646-A050-89593C5ED535}" type="sibTrans" cxnId="{8810006E-1BB6-2D46-88D1-0774B2BA4D4F}">
      <dgm:prSet/>
      <dgm:spPr/>
      <dgm:t>
        <a:bodyPr/>
        <a:lstStyle/>
        <a:p>
          <a:pPr rtl="0"/>
          <a:endParaRPr lang="en-US"/>
        </a:p>
      </dgm:t>
    </dgm:pt>
    <dgm:pt modelId="{ADC8BDCE-0803-6749-B558-A6436E432DFA}" type="pres">
      <dgm:prSet presAssocID="{7F3F10BF-3FBE-C349-92DE-8B4E6CC8FE52}" presName="diagram" presStyleCnt="0">
        <dgm:presLayoutVars>
          <dgm:chMax val="1"/>
          <dgm:dir/>
          <dgm:animLvl val="ctr"/>
          <dgm:resizeHandles val="exact"/>
        </dgm:presLayoutVars>
      </dgm:prSet>
      <dgm:spPr/>
    </dgm:pt>
    <dgm:pt modelId="{C3639C6C-5EC1-F64C-8033-16E36509F890}" type="pres">
      <dgm:prSet presAssocID="{7F3F10BF-3FBE-C349-92DE-8B4E6CC8FE52}" presName="matrix" presStyleCnt="0"/>
      <dgm:spPr/>
    </dgm:pt>
    <dgm:pt modelId="{0D2EE4A8-A7B5-6A42-84F7-51B5AEB830CD}" type="pres">
      <dgm:prSet presAssocID="{7F3F10BF-3FBE-C349-92DE-8B4E6CC8FE52}" presName="tile1" presStyleLbl="node1" presStyleIdx="0" presStyleCnt="4"/>
      <dgm:spPr/>
    </dgm:pt>
    <dgm:pt modelId="{B11EF1C3-125C-7C45-B61E-3BE04ED40FC7}" type="pres">
      <dgm:prSet presAssocID="{7F3F10BF-3FBE-C349-92DE-8B4E6CC8FE52}" presName="tile1text" presStyleLbl="node1" presStyleIdx="0" presStyleCnt="4">
        <dgm:presLayoutVars>
          <dgm:chMax val="0"/>
          <dgm:chPref val="0"/>
          <dgm:bulletEnabled val="1"/>
        </dgm:presLayoutVars>
      </dgm:prSet>
      <dgm:spPr/>
    </dgm:pt>
    <dgm:pt modelId="{493BB90A-87F8-2646-8F86-446E99716999}" type="pres">
      <dgm:prSet presAssocID="{7F3F10BF-3FBE-C349-92DE-8B4E6CC8FE52}" presName="tile2" presStyleLbl="node1" presStyleIdx="1" presStyleCnt="4"/>
      <dgm:spPr/>
    </dgm:pt>
    <dgm:pt modelId="{A51A6E68-89CC-5D42-B799-AD3C254F911E}" type="pres">
      <dgm:prSet presAssocID="{7F3F10BF-3FBE-C349-92DE-8B4E6CC8FE52}" presName="tile2text" presStyleLbl="node1" presStyleIdx="1" presStyleCnt="4">
        <dgm:presLayoutVars>
          <dgm:chMax val="0"/>
          <dgm:chPref val="0"/>
          <dgm:bulletEnabled val="1"/>
        </dgm:presLayoutVars>
      </dgm:prSet>
      <dgm:spPr/>
    </dgm:pt>
    <dgm:pt modelId="{4175D0F6-2CA6-9440-8C40-8E296CDC0358}" type="pres">
      <dgm:prSet presAssocID="{7F3F10BF-3FBE-C349-92DE-8B4E6CC8FE52}" presName="tile3" presStyleLbl="node1" presStyleIdx="2" presStyleCnt="4"/>
      <dgm:spPr/>
    </dgm:pt>
    <dgm:pt modelId="{4CE97FB7-DA6B-8B4F-AD2A-A913A0E64FF0}" type="pres">
      <dgm:prSet presAssocID="{7F3F10BF-3FBE-C349-92DE-8B4E6CC8FE52}" presName="tile3text" presStyleLbl="node1" presStyleIdx="2" presStyleCnt="4">
        <dgm:presLayoutVars>
          <dgm:chMax val="0"/>
          <dgm:chPref val="0"/>
          <dgm:bulletEnabled val="1"/>
        </dgm:presLayoutVars>
      </dgm:prSet>
      <dgm:spPr/>
    </dgm:pt>
    <dgm:pt modelId="{07AED6F4-A137-5045-A1D4-9D0F9FB4DC74}" type="pres">
      <dgm:prSet presAssocID="{7F3F10BF-3FBE-C349-92DE-8B4E6CC8FE52}" presName="tile4" presStyleLbl="node1" presStyleIdx="3" presStyleCnt="4"/>
      <dgm:spPr/>
    </dgm:pt>
    <dgm:pt modelId="{DA6DD0BC-97DE-9B48-B597-846F1C63E7A3}" type="pres">
      <dgm:prSet presAssocID="{7F3F10BF-3FBE-C349-92DE-8B4E6CC8FE52}" presName="tile4text" presStyleLbl="node1" presStyleIdx="3" presStyleCnt="4">
        <dgm:presLayoutVars>
          <dgm:chMax val="0"/>
          <dgm:chPref val="0"/>
          <dgm:bulletEnabled val="1"/>
        </dgm:presLayoutVars>
      </dgm:prSet>
      <dgm:spPr/>
    </dgm:pt>
    <dgm:pt modelId="{7ECE7B49-42D6-D444-9B7A-73F759D2AD04}" type="pres">
      <dgm:prSet presAssocID="{7F3F10BF-3FBE-C349-92DE-8B4E6CC8FE52}" presName="centerTile" presStyleLbl="fgShp" presStyleIdx="0" presStyleCnt="1" custScaleX="135064">
        <dgm:presLayoutVars>
          <dgm:chMax val="0"/>
          <dgm:chPref val="0"/>
        </dgm:presLayoutVars>
      </dgm:prSet>
      <dgm:spPr/>
    </dgm:pt>
  </dgm:ptLst>
  <dgm:cxnLst>
    <dgm:cxn modelId="{7E274903-0DD7-2D46-AC1A-CFD198BA4D10}" type="presOf" srcId="{3DAFB2BA-CB5F-EA44-AF84-FE831FD973F1}" destId="{7ECE7B49-42D6-D444-9B7A-73F759D2AD04}" srcOrd="0" destOrd="0" presId="urn:microsoft.com/office/officeart/2005/8/layout/matrix1"/>
    <dgm:cxn modelId="{312C720D-2E75-224C-8B93-CE5857398B71}" srcId="{3DAFB2BA-CB5F-EA44-AF84-FE831FD973F1}" destId="{1FE814FA-9215-4546-8CE2-655D67A934CA}" srcOrd="2" destOrd="0" parTransId="{80F3E257-2DB6-6444-B6C2-EA756CFAB726}" sibTransId="{60477DE4-A059-C444-AF47-2D354A1B000D}"/>
    <dgm:cxn modelId="{C8D48D13-1225-F54D-A419-501C5BB8815D}" type="presOf" srcId="{1FE814FA-9215-4546-8CE2-655D67A934CA}" destId="{4175D0F6-2CA6-9440-8C40-8E296CDC0358}" srcOrd="0" destOrd="0" presId="urn:microsoft.com/office/officeart/2005/8/layout/matrix1"/>
    <dgm:cxn modelId="{DB0ACC1E-FF2D-894F-84AD-BFC4E5FBFE99}" type="presOf" srcId="{7F3F10BF-3FBE-C349-92DE-8B4E6CC8FE52}" destId="{ADC8BDCE-0803-6749-B558-A6436E432DFA}" srcOrd="0" destOrd="0" presId="urn:microsoft.com/office/officeart/2005/8/layout/matrix1"/>
    <dgm:cxn modelId="{B71E8A3A-600A-A141-A323-816DC7353095}" srcId="{3DAFB2BA-CB5F-EA44-AF84-FE831FD973F1}" destId="{ADE2DA99-3E0A-7A40-9C48-D5365E00CB32}" srcOrd="0" destOrd="0" parTransId="{ACE19BDB-2713-6C48-B0B3-75FB5028D425}" sibTransId="{4AD80E7D-6A12-5144-8457-74390761601D}"/>
    <dgm:cxn modelId="{8810006E-1BB6-2D46-88D1-0774B2BA4D4F}" srcId="{3DAFB2BA-CB5F-EA44-AF84-FE831FD973F1}" destId="{67E91AD5-F581-904C-AE12-C9B295F313AC}" srcOrd="3" destOrd="0" parTransId="{600BFF32-E245-584E-9B6E-D24AFA32AFF1}" sibTransId="{F2F14C3D-4CCC-0646-A050-89593C5ED535}"/>
    <dgm:cxn modelId="{AC822392-643A-3144-A942-FD0C8BDE41B8}" type="presOf" srcId="{ADE2DA99-3E0A-7A40-9C48-D5365E00CB32}" destId="{0D2EE4A8-A7B5-6A42-84F7-51B5AEB830CD}" srcOrd="0" destOrd="0" presId="urn:microsoft.com/office/officeart/2005/8/layout/matrix1"/>
    <dgm:cxn modelId="{5D4ED794-4D51-D442-86A0-9357B399CCE5}" srcId="{3DAFB2BA-CB5F-EA44-AF84-FE831FD973F1}" destId="{EEEDCB09-C3EF-9347-9FCC-2A23006B6F79}" srcOrd="1" destOrd="0" parTransId="{444BB469-3FA7-EF4E-8EE1-C7197EF490FD}" sibTransId="{FCE14878-9ACC-C440-B887-7582F483A30C}"/>
    <dgm:cxn modelId="{1B94829F-8293-DE44-8455-3B371D6B2DEC}" type="presOf" srcId="{67E91AD5-F581-904C-AE12-C9B295F313AC}" destId="{DA6DD0BC-97DE-9B48-B597-846F1C63E7A3}" srcOrd="1" destOrd="0" presId="urn:microsoft.com/office/officeart/2005/8/layout/matrix1"/>
    <dgm:cxn modelId="{06B0A3AF-65CE-8643-93A1-E929FF3258F6}" srcId="{7F3F10BF-3FBE-C349-92DE-8B4E6CC8FE52}" destId="{3DAFB2BA-CB5F-EA44-AF84-FE831FD973F1}" srcOrd="0" destOrd="0" parTransId="{D05C37A2-31CF-B944-8CFD-26CF4E1DE40E}" sibTransId="{B05777F8-14C0-2344-93A1-90F8EAC994DD}"/>
    <dgm:cxn modelId="{197F63B0-DA04-3D40-AB41-61886AA92C3A}" type="presOf" srcId="{EEEDCB09-C3EF-9347-9FCC-2A23006B6F79}" destId="{A51A6E68-89CC-5D42-B799-AD3C254F911E}" srcOrd="1" destOrd="0" presId="urn:microsoft.com/office/officeart/2005/8/layout/matrix1"/>
    <dgm:cxn modelId="{5DBAF7C6-CAAA-3148-A8E0-E5ECC2BB9BE4}" type="presOf" srcId="{ADE2DA99-3E0A-7A40-9C48-D5365E00CB32}" destId="{B11EF1C3-125C-7C45-B61E-3BE04ED40FC7}" srcOrd="1" destOrd="0" presId="urn:microsoft.com/office/officeart/2005/8/layout/matrix1"/>
    <dgm:cxn modelId="{093783CF-38A1-2B42-BBF8-0067EC753015}" type="presOf" srcId="{67E91AD5-F581-904C-AE12-C9B295F313AC}" destId="{07AED6F4-A137-5045-A1D4-9D0F9FB4DC74}" srcOrd="0" destOrd="0" presId="urn:microsoft.com/office/officeart/2005/8/layout/matrix1"/>
    <dgm:cxn modelId="{DD1CF0D1-B487-B343-B821-0C8FA9FF3E34}" type="presOf" srcId="{1FE814FA-9215-4546-8CE2-655D67A934CA}" destId="{4CE97FB7-DA6B-8B4F-AD2A-A913A0E64FF0}" srcOrd="1" destOrd="0" presId="urn:microsoft.com/office/officeart/2005/8/layout/matrix1"/>
    <dgm:cxn modelId="{501181DD-EAC9-5845-9E5E-150880446D0F}" type="presOf" srcId="{EEEDCB09-C3EF-9347-9FCC-2A23006B6F79}" destId="{493BB90A-87F8-2646-8F86-446E99716999}" srcOrd="0" destOrd="0" presId="urn:microsoft.com/office/officeart/2005/8/layout/matrix1"/>
    <dgm:cxn modelId="{480917E9-B739-C349-B36D-3E31637A8705}" type="presParOf" srcId="{ADC8BDCE-0803-6749-B558-A6436E432DFA}" destId="{C3639C6C-5EC1-F64C-8033-16E36509F890}" srcOrd="0" destOrd="0" presId="urn:microsoft.com/office/officeart/2005/8/layout/matrix1"/>
    <dgm:cxn modelId="{9DDF1685-C3DF-7140-AB2E-0B502CB376CA}" type="presParOf" srcId="{C3639C6C-5EC1-F64C-8033-16E36509F890}" destId="{0D2EE4A8-A7B5-6A42-84F7-51B5AEB830CD}" srcOrd="0" destOrd="0" presId="urn:microsoft.com/office/officeart/2005/8/layout/matrix1"/>
    <dgm:cxn modelId="{6D1AB240-87B3-D943-9B42-B02876E41E7E}" type="presParOf" srcId="{C3639C6C-5EC1-F64C-8033-16E36509F890}" destId="{B11EF1C3-125C-7C45-B61E-3BE04ED40FC7}" srcOrd="1" destOrd="0" presId="urn:microsoft.com/office/officeart/2005/8/layout/matrix1"/>
    <dgm:cxn modelId="{F28B7912-8918-1242-9D14-62EDCF8B30E9}" type="presParOf" srcId="{C3639C6C-5EC1-F64C-8033-16E36509F890}" destId="{493BB90A-87F8-2646-8F86-446E99716999}" srcOrd="2" destOrd="0" presId="urn:microsoft.com/office/officeart/2005/8/layout/matrix1"/>
    <dgm:cxn modelId="{8D8CB9BD-E43E-914A-A46A-EB3914A20E01}" type="presParOf" srcId="{C3639C6C-5EC1-F64C-8033-16E36509F890}" destId="{A51A6E68-89CC-5D42-B799-AD3C254F911E}" srcOrd="3" destOrd="0" presId="urn:microsoft.com/office/officeart/2005/8/layout/matrix1"/>
    <dgm:cxn modelId="{9534BE78-EB9F-F649-9C54-E605C598D0AB}" type="presParOf" srcId="{C3639C6C-5EC1-F64C-8033-16E36509F890}" destId="{4175D0F6-2CA6-9440-8C40-8E296CDC0358}" srcOrd="4" destOrd="0" presId="urn:microsoft.com/office/officeart/2005/8/layout/matrix1"/>
    <dgm:cxn modelId="{12E130D2-46F5-D549-BA4E-15E75A40E011}" type="presParOf" srcId="{C3639C6C-5EC1-F64C-8033-16E36509F890}" destId="{4CE97FB7-DA6B-8B4F-AD2A-A913A0E64FF0}" srcOrd="5" destOrd="0" presId="urn:microsoft.com/office/officeart/2005/8/layout/matrix1"/>
    <dgm:cxn modelId="{2E57208E-7805-274A-8E07-7B279FDEB94D}" type="presParOf" srcId="{C3639C6C-5EC1-F64C-8033-16E36509F890}" destId="{07AED6F4-A137-5045-A1D4-9D0F9FB4DC74}" srcOrd="6" destOrd="0" presId="urn:microsoft.com/office/officeart/2005/8/layout/matrix1"/>
    <dgm:cxn modelId="{69CCC9A3-E8C8-6847-A405-75BFBDA9A43D}" type="presParOf" srcId="{C3639C6C-5EC1-F64C-8033-16E36509F890}" destId="{DA6DD0BC-97DE-9B48-B597-846F1C63E7A3}" srcOrd="7" destOrd="0" presId="urn:microsoft.com/office/officeart/2005/8/layout/matrix1"/>
    <dgm:cxn modelId="{0A325B53-64E3-024C-907C-3EECB825BA36}" type="presParOf" srcId="{ADC8BDCE-0803-6749-B558-A6436E432DFA}" destId="{7ECE7B49-42D6-D444-9B7A-73F759D2AD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027AE-70D1-2F4E-BB28-1DD0C327230E}" type="doc">
      <dgm:prSet loTypeId="urn:microsoft.com/office/officeart/2009/3/layout/OpposingIdeas" loCatId="" qsTypeId="urn:microsoft.com/office/officeart/2005/8/quickstyle/simple1" qsCatId="simple" csTypeId="urn:microsoft.com/office/officeart/2005/8/colors/accent4_1" csCatId="accent4" phldr="1"/>
      <dgm:spPr/>
      <dgm:t>
        <a:bodyPr/>
        <a:lstStyle/>
        <a:p>
          <a:endParaRPr lang="en-US"/>
        </a:p>
      </dgm:t>
    </dgm:pt>
    <dgm:pt modelId="{63C17AEF-784C-E446-83CC-EFCF9861F526}">
      <dgm:prSet phldrT="[Text]" custT="1"/>
      <dgm:spPr>
        <a:solidFill>
          <a:schemeClr val="accent6">
            <a:lumMod val="20000"/>
            <a:lumOff val="80000"/>
          </a:schemeClr>
        </a:solidFill>
        <a:ln>
          <a:noFill/>
        </a:ln>
      </dgm:spPr>
      <dgm:t>
        <a:bodyPr/>
        <a:lstStyle/>
        <a:p>
          <a:pPr rtl="1"/>
          <a:r>
            <a:rPr lang="en-US" sz="1600" dirty="0"/>
            <a:t>With high RAIU</a:t>
          </a:r>
        </a:p>
      </dgm:t>
    </dgm:pt>
    <dgm:pt modelId="{0EF52DCD-85EF-0541-B16A-B3C21D6F1776}" type="parTrans" cxnId="{577728ED-07BC-FD4B-8A51-50F7AB0AE48A}">
      <dgm:prSet/>
      <dgm:spPr/>
      <dgm:t>
        <a:bodyPr/>
        <a:lstStyle/>
        <a:p>
          <a:endParaRPr lang="en-US"/>
        </a:p>
      </dgm:t>
    </dgm:pt>
    <dgm:pt modelId="{08C73ED5-C596-C44F-9794-93A27BD24B37}" type="sibTrans" cxnId="{577728ED-07BC-FD4B-8A51-50F7AB0AE48A}">
      <dgm:prSet/>
      <dgm:spPr/>
      <dgm:t>
        <a:bodyPr/>
        <a:lstStyle/>
        <a:p>
          <a:endParaRPr lang="en-US"/>
        </a:p>
      </dgm:t>
    </dgm:pt>
    <dgm:pt modelId="{5C0084F0-DB30-F644-9D63-A6296D6C756E}">
      <dgm:prSet phldrT="[Text]" custT="1"/>
      <dgm:spPr>
        <a:solidFill>
          <a:schemeClr val="accent6">
            <a:lumMod val="20000"/>
            <a:lumOff val="80000"/>
          </a:schemeClr>
        </a:solidFill>
        <a:ln>
          <a:noFill/>
        </a:ln>
      </dgm:spPr>
      <dgm:t>
        <a:bodyPr anchor="ctr"/>
        <a:lstStyle/>
        <a:p>
          <a:pPr algn="ctr"/>
          <a:r>
            <a:rPr lang="en-US" sz="1600" dirty="0"/>
            <a:t>With low RAIU</a:t>
          </a:r>
        </a:p>
      </dgm:t>
    </dgm:pt>
    <dgm:pt modelId="{D80E0154-C6E3-2A47-84DF-F53D5A140229}" type="parTrans" cxnId="{A5A9A93C-0174-CB42-A553-912D2B9A3553}">
      <dgm:prSet/>
      <dgm:spPr/>
      <dgm:t>
        <a:bodyPr/>
        <a:lstStyle/>
        <a:p>
          <a:endParaRPr lang="en-US"/>
        </a:p>
      </dgm:t>
    </dgm:pt>
    <dgm:pt modelId="{62F2333F-FDF4-0D47-8753-88AAB24E9E35}" type="sibTrans" cxnId="{A5A9A93C-0174-CB42-A553-912D2B9A3553}">
      <dgm:prSet/>
      <dgm:spPr/>
      <dgm:t>
        <a:bodyPr/>
        <a:lstStyle/>
        <a:p>
          <a:endParaRPr lang="en-US"/>
        </a:p>
      </dgm:t>
    </dgm:pt>
    <dgm:pt modelId="{6D11F8C0-3B57-334D-8E20-2D71B50BC340}" type="pres">
      <dgm:prSet presAssocID="{CDC027AE-70D1-2F4E-BB28-1DD0C327230E}" presName="Name0" presStyleCnt="0">
        <dgm:presLayoutVars>
          <dgm:chMax val="2"/>
          <dgm:dir/>
          <dgm:animOne val="branch"/>
          <dgm:animLvl val="lvl"/>
          <dgm:resizeHandles val="exact"/>
        </dgm:presLayoutVars>
      </dgm:prSet>
      <dgm:spPr/>
    </dgm:pt>
    <dgm:pt modelId="{40D56987-4C8E-9045-B303-DEDE9FC45402}" type="pres">
      <dgm:prSet presAssocID="{CDC027AE-70D1-2F4E-BB28-1DD0C327230E}" presName="Background" presStyleLbl="node1" presStyleIdx="0" presStyleCnt="1" custScaleY="126934"/>
      <dgm:spPr>
        <a:ln>
          <a:solidFill>
            <a:schemeClr val="accent6">
              <a:lumMod val="40000"/>
              <a:lumOff val="60000"/>
            </a:schemeClr>
          </a:solidFill>
        </a:ln>
      </dgm:spPr>
    </dgm:pt>
    <dgm:pt modelId="{E9A64DC8-49BA-AF46-8992-B47296A50C38}" type="pres">
      <dgm:prSet presAssocID="{CDC027AE-70D1-2F4E-BB28-1DD0C327230E}" presName="Divider" presStyleLbl="callout" presStyleIdx="0" presStyleCnt="1" custScaleX="1648364" custScaleY="160526"/>
      <dgm:spPr>
        <a:ln>
          <a:solidFill>
            <a:srgbClr val="92D050"/>
          </a:solidFill>
        </a:ln>
      </dgm:spPr>
    </dgm:pt>
    <dgm:pt modelId="{FB9E17D2-91FA-B44B-986A-7808C5069517}" type="pres">
      <dgm:prSet presAssocID="{CDC027AE-70D1-2F4E-BB28-1DD0C327230E}" presName="ChildText1" presStyleLbl="revTx" presStyleIdx="0" presStyleCnt="0">
        <dgm:presLayoutVars>
          <dgm:chMax val="0"/>
          <dgm:chPref val="0"/>
          <dgm:bulletEnabled val="1"/>
        </dgm:presLayoutVars>
      </dgm:prSet>
      <dgm:spPr/>
    </dgm:pt>
    <dgm:pt modelId="{2582FB6A-E76E-6F42-B05A-2C76D98C0E7B}" type="pres">
      <dgm:prSet presAssocID="{CDC027AE-70D1-2F4E-BB28-1DD0C327230E}" presName="ChildText2" presStyleLbl="revTx" presStyleIdx="0" presStyleCnt="0">
        <dgm:presLayoutVars>
          <dgm:chMax val="0"/>
          <dgm:chPref val="0"/>
          <dgm:bulletEnabled val="1"/>
        </dgm:presLayoutVars>
      </dgm:prSet>
      <dgm:spPr/>
    </dgm:pt>
    <dgm:pt modelId="{282D99B8-DA0D-384C-B7E9-7841689E7D00}" type="pres">
      <dgm:prSet presAssocID="{CDC027AE-70D1-2F4E-BB28-1DD0C327230E}" presName="ParentText1" presStyleLbl="revTx" presStyleIdx="0" presStyleCnt="0">
        <dgm:presLayoutVars>
          <dgm:chMax val="1"/>
          <dgm:chPref val="1"/>
        </dgm:presLayoutVars>
      </dgm:prSet>
      <dgm:spPr/>
    </dgm:pt>
    <dgm:pt modelId="{DE360A3A-E62A-874E-86FA-9B40C323BF90}" type="pres">
      <dgm:prSet presAssocID="{CDC027AE-70D1-2F4E-BB28-1DD0C327230E}" presName="ParentShape1" presStyleLbl="alignImgPlace1" presStyleIdx="0" presStyleCnt="2" custScaleY="115492" custLinFactNeighborX="-3563" custLinFactNeighborY="12144">
        <dgm:presLayoutVars/>
      </dgm:prSet>
      <dgm:spPr/>
    </dgm:pt>
    <dgm:pt modelId="{E8B9F02C-1199-3B42-AB48-0ADBA0B41023}" type="pres">
      <dgm:prSet presAssocID="{CDC027AE-70D1-2F4E-BB28-1DD0C327230E}" presName="ParentText2" presStyleLbl="revTx" presStyleIdx="0" presStyleCnt="0">
        <dgm:presLayoutVars>
          <dgm:chMax val="1"/>
          <dgm:chPref val="1"/>
        </dgm:presLayoutVars>
      </dgm:prSet>
      <dgm:spPr/>
    </dgm:pt>
    <dgm:pt modelId="{1E49F550-7A77-4F48-B3C6-587B07D7E2D2}" type="pres">
      <dgm:prSet presAssocID="{CDC027AE-70D1-2F4E-BB28-1DD0C327230E}" presName="ParentShape2" presStyleLbl="alignImgPlace1" presStyleIdx="1" presStyleCnt="2" custScaleY="106858" custLinFactNeighborX="1926" custLinFactNeighborY="-20334">
        <dgm:presLayoutVars/>
      </dgm:prSet>
      <dgm:spPr/>
    </dgm:pt>
  </dgm:ptLst>
  <dgm:cxnLst>
    <dgm:cxn modelId="{52451E16-4E32-174E-98D1-9F322A8B855D}" type="presOf" srcId="{5C0084F0-DB30-F644-9D63-A6296D6C756E}" destId="{E8B9F02C-1199-3B42-AB48-0ADBA0B41023}" srcOrd="0" destOrd="0" presId="urn:microsoft.com/office/officeart/2009/3/layout/OpposingIdeas"/>
    <dgm:cxn modelId="{A5A9A93C-0174-CB42-A553-912D2B9A3553}" srcId="{CDC027AE-70D1-2F4E-BB28-1DD0C327230E}" destId="{5C0084F0-DB30-F644-9D63-A6296D6C756E}" srcOrd="1" destOrd="0" parTransId="{D80E0154-C6E3-2A47-84DF-F53D5A140229}" sibTransId="{62F2333F-FDF4-0D47-8753-88AAB24E9E35}"/>
    <dgm:cxn modelId="{F104885C-285B-7143-910F-92CF662CC5D4}" type="presOf" srcId="{5C0084F0-DB30-F644-9D63-A6296D6C756E}" destId="{1E49F550-7A77-4F48-B3C6-587B07D7E2D2}" srcOrd="1" destOrd="0" presId="urn:microsoft.com/office/officeart/2009/3/layout/OpposingIdeas"/>
    <dgm:cxn modelId="{CCF49678-FCB0-7946-82E6-3F85F57D4623}" type="presOf" srcId="{63C17AEF-784C-E446-83CC-EFCF9861F526}" destId="{DE360A3A-E62A-874E-86FA-9B40C323BF90}" srcOrd="1" destOrd="0" presId="urn:microsoft.com/office/officeart/2009/3/layout/OpposingIdeas"/>
    <dgm:cxn modelId="{B5AE7AEB-44DD-0E44-8B6E-2954C3481BC3}" type="presOf" srcId="{CDC027AE-70D1-2F4E-BB28-1DD0C327230E}" destId="{6D11F8C0-3B57-334D-8E20-2D71B50BC340}" srcOrd="0" destOrd="0" presId="urn:microsoft.com/office/officeart/2009/3/layout/OpposingIdeas"/>
    <dgm:cxn modelId="{577728ED-07BC-FD4B-8A51-50F7AB0AE48A}" srcId="{CDC027AE-70D1-2F4E-BB28-1DD0C327230E}" destId="{63C17AEF-784C-E446-83CC-EFCF9861F526}" srcOrd="0" destOrd="0" parTransId="{0EF52DCD-85EF-0541-B16A-B3C21D6F1776}" sibTransId="{08C73ED5-C596-C44F-9794-93A27BD24B37}"/>
    <dgm:cxn modelId="{1D3858F9-5E96-3640-9059-0C7E63997B9E}" type="presOf" srcId="{63C17AEF-784C-E446-83CC-EFCF9861F526}" destId="{282D99B8-DA0D-384C-B7E9-7841689E7D00}" srcOrd="0" destOrd="0" presId="urn:microsoft.com/office/officeart/2009/3/layout/OpposingIdeas"/>
    <dgm:cxn modelId="{F025869E-AF6E-EF43-BDB2-23321700915A}" type="presParOf" srcId="{6D11F8C0-3B57-334D-8E20-2D71B50BC340}" destId="{40D56987-4C8E-9045-B303-DEDE9FC45402}" srcOrd="0" destOrd="0" presId="urn:microsoft.com/office/officeart/2009/3/layout/OpposingIdeas"/>
    <dgm:cxn modelId="{F3B61567-6C8A-4E45-8951-6E8E9CAB59A8}" type="presParOf" srcId="{6D11F8C0-3B57-334D-8E20-2D71B50BC340}" destId="{E9A64DC8-49BA-AF46-8992-B47296A50C38}" srcOrd="1" destOrd="0" presId="urn:microsoft.com/office/officeart/2009/3/layout/OpposingIdeas"/>
    <dgm:cxn modelId="{FF89EB1B-B436-9245-8936-674A74179122}" type="presParOf" srcId="{6D11F8C0-3B57-334D-8E20-2D71B50BC340}" destId="{FB9E17D2-91FA-B44B-986A-7808C5069517}" srcOrd="2" destOrd="0" presId="urn:microsoft.com/office/officeart/2009/3/layout/OpposingIdeas"/>
    <dgm:cxn modelId="{9167455C-3F1A-2A42-9034-F6118E933317}" type="presParOf" srcId="{6D11F8C0-3B57-334D-8E20-2D71B50BC340}" destId="{2582FB6A-E76E-6F42-B05A-2C76D98C0E7B}" srcOrd="3" destOrd="0" presId="urn:microsoft.com/office/officeart/2009/3/layout/OpposingIdeas"/>
    <dgm:cxn modelId="{A795597B-4A3D-314A-B79F-33492A873EF2}" type="presParOf" srcId="{6D11F8C0-3B57-334D-8E20-2D71B50BC340}" destId="{282D99B8-DA0D-384C-B7E9-7841689E7D00}" srcOrd="4" destOrd="0" presId="urn:microsoft.com/office/officeart/2009/3/layout/OpposingIdeas"/>
    <dgm:cxn modelId="{3E9661E4-8D45-DE47-8D91-08654E1D7DD5}" type="presParOf" srcId="{6D11F8C0-3B57-334D-8E20-2D71B50BC340}" destId="{DE360A3A-E62A-874E-86FA-9B40C323BF90}" srcOrd="5" destOrd="0" presId="urn:microsoft.com/office/officeart/2009/3/layout/OpposingIdeas"/>
    <dgm:cxn modelId="{36340C39-02B5-6143-815F-DF5F5FFA58B6}" type="presParOf" srcId="{6D11F8C0-3B57-334D-8E20-2D71B50BC340}" destId="{E8B9F02C-1199-3B42-AB48-0ADBA0B41023}" srcOrd="6" destOrd="0" presId="urn:microsoft.com/office/officeart/2009/3/layout/OpposingIdeas"/>
    <dgm:cxn modelId="{7AA84020-CA35-DB44-B594-9E1D981AA1FB}" type="presParOf" srcId="{6D11F8C0-3B57-334D-8E20-2D71B50BC340}" destId="{1E49F550-7A77-4F48-B3C6-587B07D7E2D2}" srcOrd="7" destOrd="0" presId="urn:microsoft.com/office/officeart/2009/3/layout/OpposingIdea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EE4A8-A7B5-6A42-84F7-51B5AEB830CD}">
      <dsp:nvSpPr>
        <dsp:cNvPr id="0" name=""/>
        <dsp:cNvSpPr/>
      </dsp:nvSpPr>
      <dsp:spPr>
        <a:xfrm rot="16200000">
          <a:off x="529101" y="-529101"/>
          <a:ext cx="1524000" cy="2582203"/>
        </a:xfrm>
        <a:prstGeom prst="round1Rect">
          <a:avLst/>
        </a:prstGeom>
        <a:solidFill>
          <a:schemeClr val="lt1">
            <a:hueOff val="0"/>
            <a:satOff val="0"/>
            <a:lumOff val="0"/>
            <a:alphaOff val="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THYROID NEOPLASIA</a:t>
          </a:r>
        </a:p>
        <a:p>
          <a:pPr marL="0" lvl="0" indent="0" algn="ctr" defTabSz="622300">
            <a:lnSpc>
              <a:spcPct val="90000"/>
            </a:lnSpc>
            <a:spcBef>
              <a:spcPct val="0"/>
            </a:spcBef>
            <a:spcAft>
              <a:spcPct val="35000"/>
            </a:spcAft>
            <a:buNone/>
          </a:pPr>
          <a:r>
            <a:rPr lang="en-US" altLang="en-US" sz="1400" kern="1200" dirty="0"/>
            <a:t>Benign enlargement or malignancies of the gland</a:t>
          </a:r>
          <a:endParaRPr lang="en-US" sz="1400" kern="1200" dirty="0">
            <a:latin typeface="+mn-lt"/>
          </a:endParaRPr>
        </a:p>
      </dsp:txBody>
      <dsp:txXfrm rot="5400000">
        <a:off x="0" y="0"/>
        <a:ext cx="2582203" cy="1143000"/>
      </dsp:txXfrm>
    </dsp:sp>
    <dsp:sp modelId="{493BB90A-87F8-2646-8F86-446E99716999}">
      <dsp:nvSpPr>
        <dsp:cNvPr id="0" name=""/>
        <dsp:cNvSpPr/>
      </dsp:nvSpPr>
      <dsp:spPr>
        <a:xfrm>
          <a:off x="2582203" y="0"/>
          <a:ext cx="2582203" cy="1524000"/>
        </a:xfrm>
        <a:prstGeom prst="round1Rect">
          <a:avLst/>
        </a:prstGeom>
        <a:solidFill>
          <a:schemeClr val="bg1"/>
        </a:solidFill>
        <a:ln w="12700" cap="flat" cmpd="sng" algn="ctr">
          <a:solidFill>
            <a:srgbClr val="92D050">
              <a:alpha val="8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HYPOTHYROIDISM:</a:t>
          </a:r>
        </a:p>
        <a:p>
          <a:pPr marL="0" lvl="0" indent="0" algn="ctr" defTabSz="622300">
            <a:lnSpc>
              <a:spcPct val="90000"/>
            </a:lnSpc>
            <a:spcBef>
              <a:spcPct val="0"/>
            </a:spcBef>
            <a:spcAft>
              <a:spcPct val="35000"/>
            </a:spcAft>
            <a:buNone/>
          </a:pPr>
          <a:r>
            <a:rPr lang="en-US" altLang="en-US" sz="1400" kern="1200" dirty="0"/>
            <a:t>Refers to disorders in which the thyroid gland secretes decreased amounts of hormones</a:t>
          </a:r>
          <a:endParaRPr lang="en-US" altLang="en-US" sz="1400" kern="1200" dirty="0">
            <a:latin typeface="+mn-lt"/>
            <a:ea typeface="Arial" charset="0"/>
            <a:cs typeface="Arial" charset="0"/>
          </a:endParaRPr>
        </a:p>
      </dsp:txBody>
      <dsp:txXfrm>
        <a:off x="2582203" y="0"/>
        <a:ext cx="2582203" cy="1143000"/>
      </dsp:txXfrm>
    </dsp:sp>
    <dsp:sp modelId="{4175D0F6-2CA6-9440-8C40-8E296CDC0358}">
      <dsp:nvSpPr>
        <dsp:cNvPr id="0" name=""/>
        <dsp:cNvSpPr/>
      </dsp:nvSpPr>
      <dsp:spPr>
        <a:xfrm rot="10800000">
          <a:off x="0" y="1524000"/>
          <a:ext cx="2582203" cy="1524000"/>
        </a:xfrm>
        <a:prstGeom prst="round1Rect">
          <a:avLst/>
        </a:prstGeom>
        <a:solidFill>
          <a:schemeClr val="lt1">
            <a:hueOff val="0"/>
            <a:satOff val="0"/>
            <a:lumOff val="0"/>
            <a:alphaOff val="0"/>
          </a:schemeClr>
        </a:solidFill>
        <a:ln w="12700" cap="flat" cmpd="sng" algn="ctr">
          <a:solidFill>
            <a:srgbClr val="FF7E79">
              <a:alpha val="50196"/>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altLang="en-US" sz="1400" kern="1200" dirty="0">
              <a:latin typeface="+mn-lt"/>
              <a:ea typeface="Arial" charset="0"/>
              <a:cs typeface="Arial" charset="0"/>
            </a:rPr>
            <a:t>THYROTOXICOSIS</a:t>
          </a:r>
          <a:r>
            <a:rPr lang="en-US" altLang="en-US" sz="1400" kern="1200" dirty="0">
              <a:latin typeface="+mn-lt"/>
              <a:ea typeface="Arial" charset="0"/>
              <a:cs typeface="Arial" charset="0"/>
            </a:rPr>
            <a:t> : </a:t>
          </a:r>
        </a:p>
        <a:p>
          <a:pPr marL="0" lvl="0" indent="0" algn="ctr" defTabSz="622300">
            <a:lnSpc>
              <a:spcPct val="90000"/>
            </a:lnSpc>
            <a:spcBef>
              <a:spcPct val="0"/>
            </a:spcBef>
            <a:spcAft>
              <a:spcPct val="35000"/>
            </a:spcAft>
            <a:buNone/>
          </a:pPr>
          <a:r>
            <a:rPr lang="en-US" altLang="en-US" sz="1400" kern="1200" dirty="0">
              <a:latin typeface="+mn-lt"/>
              <a:ea typeface="Arial" charset="0"/>
              <a:cs typeface="Arial" charset="0"/>
            </a:rPr>
            <a:t>I</a:t>
          </a:r>
          <a:r>
            <a:rPr lang="en-US" altLang="en-US" sz="1400" kern="1200" dirty="0">
              <a:latin typeface="+mn-lt"/>
            </a:rPr>
            <a:t>s the term for all disorders with increased levels of circulating thyroid hormones</a:t>
          </a:r>
          <a:endParaRPr lang="en-US" sz="1400" kern="1200" dirty="0">
            <a:latin typeface="+mn-lt"/>
          </a:endParaRPr>
        </a:p>
      </dsp:txBody>
      <dsp:txXfrm rot="10800000">
        <a:off x="0" y="1905000"/>
        <a:ext cx="2582203" cy="1143000"/>
      </dsp:txXfrm>
    </dsp:sp>
    <dsp:sp modelId="{07AED6F4-A137-5045-A1D4-9D0F9FB4DC74}">
      <dsp:nvSpPr>
        <dsp:cNvPr id="0" name=""/>
        <dsp:cNvSpPr/>
      </dsp:nvSpPr>
      <dsp:spPr>
        <a:xfrm rot="5400000">
          <a:off x="3111304" y="994898"/>
          <a:ext cx="1524000" cy="2582203"/>
        </a:xfrm>
        <a:prstGeom prst="round1Rect">
          <a:avLst/>
        </a:prstGeom>
        <a:solidFill>
          <a:schemeClr val="lt1">
            <a:hueOff val="0"/>
            <a:satOff val="0"/>
            <a:lumOff val="0"/>
            <a:alphaOff val="0"/>
          </a:schemeClr>
        </a:solid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altLang="en-US" sz="1400" kern="1200" dirty="0">
              <a:latin typeface="+mn-lt"/>
              <a:ea typeface="Arial" charset="0"/>
              <a:cs typeface="Arial" charset="0"/>
            </a:rPr>
            <a:t>HYPERTHYROIDISM</a:t>
          </a:r>
          <a:r>
            <a:rPr lang="en-US" altLang="en-US" sz="1400" kern="1200" dirty="0">
              <a:latin typeface="+mn-lt"/>
              <a:ea typeface="Arial" charset="0"/>
              <a:cs typeface="Arial" charset="0"/>
            </a:rPr>
            <a:t> :</a:t>
          </a:r>
        </a:p>
        <a:p>
          <a:pPr marL="0" lvl="0" indent="0" algn="ctr" defTabSz="622300">
            <a:lnSpc>
              <a:spcPct val="90000"/>
            </a:lnSpc>
            <a:spcBef>
              <a:spcPct val="0"/>
            </a:spcBef>
            <a:spcAft>
              <a:spcPct val="35000"/>
            </a:spcAft>
            <a:buNone/>
          </a:pPr>
          <a:r>
            <a:rPr lang="en-US" altLang="en-US" sz="1400" kern="1200" dirty="0">
              <a:latin typeface="+mn-lt"/>
            </a:rPr>
            <a:t>Refers to disorders in which the thyroid gland secretes increased amounts of hormones</a:t>
          </a:r>
          <a:endParaRPr lang="en-US" sz="1400" kern="1200" dirty="0">
            <a:latin typeface="+mn-lt"/>
          </a:endParaRPr>
        </a:p>
      </dsp:txBody>
      <dsp:txXfrm rot="-5400000">
        <a:off x="2582203" y="1904999"/>
        <a:ext cx="2582203" cy="1143000"/>
      </dsp:txXfrm>
    </dsp:sp>
    <dsp:sp modelId="{7ECE7B49-42D6-D444-9B7A-73F759D2AD04}">
      <dsp:nvSpPr>
        <dsp:cNvPr id="0" name=""/>
        <dsp:cNvSpPr/>
      </dsp:nvSpPr>
      <dsp:spPr>
        <a:xfrm>
          <a:off x="1535915" y="1143000"/>
          <a:ext cx="2092575" cy="762000"/>
        </a:xfrm>
        <a:prstGeom prst="roundRect">
          <a:avLst/>
        </a:prstGeom>
        <a:solidFill>
          <a:schemeClr val="accent4">
            <a:tint val="60000"/>
            <a:hueOff val="0"/>
            <a:satOff val="0"/>
            <a:lumOff val="0"/>
            <a:alphaOff val="0"/>
          </a:schemeClr>
        </a:solidFill>
        <a:ln w="12700" cap="flat" cmpd="sng" algn="ctr">
          <a:solidFill>
            <a:srgbClr val="942093">
              <a:alpha val="9804"/>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a:t>
          </a:r>
          <a:r>
            <a:rPr lang="en-US" altLang="en-US" sz="1700" kern="1200" dirty="0">
              <a:latin typeface="Arial" panose="020B0604020202020204" pitchFamily="34" charset="0"/>
              <a:ea typeface="+mn-ea"/>
              <a:cs typeface="Times New Roman" pitchFamily="18" charset="0"/>
            </a:rPr>
            <a:t>Thyroid Hormones Disorders</a:t>
          </a:r>
          <a:endParaRPr lang="en-US" sz="1700" kern="1200" dirty="0"/>
        </a:p>
      </dsp:txBody>
      <dsp:txXfrm>
        <a:off x="1573113" y="1180198"/>
        <a:ext cx="2018179" cy="687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56987-4C8E-9045-B303-DEDE9FC45402}">
      <dsp:nvSpPr>
        <dsp:cNvPr id="0" name=""/>
        <dsp:cNvSpPr/>
      </dsp:nvSpPr>
      <dsp:spPr>
        <a:xfrm>
          <a:off x="545995" y="302839"/>
          <a:ext cx="3275976" cy="2236206"/>
        </a:xfrm>
        <a:prstGeom prst="round2DiagRect">
          <a:avLst>
            <a:gd name="adj1" fmla="val 0"/>
            <a:gd name="adj2" fmla="val 16670"/>
          </a:avLst>
        </a:prstGeom>
        <a:solidFill>
          <a:schemeClr val="lt1">
            <a:hueOff val="0"/>
            <a:satOff val="0"/>
            <a:lumOff val="0"/>
            <a:alphaOff val="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64DC8-49BA-AF46-8992-B47296A50C38}">
      <dsp:nvSpPr>
        <dsp:cNvPr id="0" name=""/>
        <dsp:cNvSpPr/>
      </dsp:nvSpPr>
      <dsp:spPr>
        <a:xfrm>
          <a:off x="2180602" y="306882"/>
          <a:ext cx="7200" cy="2228120"/>
        </a:xfrm>
        <a:prstGeom prst="line">
          <a:avLst/>
        </a:prstGeom>
        <a:solidFill>
          <a:schemeClr val="accent4">
            <a:hueOff val="0"/>
            <a:satOff val="0"/>
            <a:lumOff val="0"/>
            <a:alphaOff val="0"/>
          </a:scheme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sp>
    <dsp:sp modelId="{DE360A3A-E62A-874E-86FA-9B40C323BF90}">
      <dsp:nvSpPr>
        <dsp:cNvPr id="0" name=""/>
        <dsp:cNvSpPr/>
      </dsp:nvSpPr>
      <dsp:spPr>
        <a:xfrm rot="16200000">
          <a:off x="-836801" y="1007640"/>
          <a:ext cx="2219598" cy="545996"/>
        </a:xfrm>
        <a:prstGeom prst="rightArrow">
          <a:avLst>
            <a:gd name="adj1" fmla="val 49830"/>
            <a:gd name="adj2" fmla="val 60660"/>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kern="1200" dirty="0"/>
            <a:t>With high RAIU</a:t>
          </a:r>
        </a:p>
      </dsp:txBody>
      <dsp:txXfrm>
        <a:off x="-754282" y="1227122"/>
        <a:ext cx="2054560" cy="272070"/>
      </dsp:txXfrm>
    </dsp:sp>
    <dsp:sp modelId="{1E49F550-7A77-4F48-B3C6-587B07D7E2D2}">
      <dsp:nvSpPr>
        <dsp:cNvPr id="0" name=""/>
        <dsp:cNvSpPr/>
      </dsp:nvSpPr>
      <dsp:spPr>
        <a:xfrm rot="5400000">
          <a:off x="3068137" y="1130848"/>
          <a:ext cx="2053664" cy="545996"/>
        </a:xfrm>
        <a:prstGeom prst="rightArrow">
          <a:avLst>
            <a:gd name="adj1" fmla="val 49830"/>
            <a:gd name="adj2" fmla="val 60660"/>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With low RAIU</a:t>
          </a:r>
        </a:p>
      </dsp:txBody>
      <dsp:txXfrm>
        <a:off x="3150656" y="1185292"/>
        <a:ext cx="1888626" cy="27207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D9CA-7074-7E42-88FA-3B2F1E27E009}" type="datetimeFigureOut">
              <a:rPr lang="en-US" smtClean="0"/>
              <a:t>2/5/2018</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0880A-4773-A64C-8FC3-C8315D882D30}" type="slidenum">
              <a:rPr lang="en-US" smtClean="0"/>
              <a:t>‹#›</a:t>
            </a:fld>
            <a:endParaRPr lang="en-US" dirty="0"/>
          </a:p>
        </p:txBody>
      </p:sp>
    </p:spTree>
    <p:extLst>
      <p:ext uri="{BB962C8B-B14F-4D97-AF65-F5344CB8AC3E}">
        <p14:creationId xmlns:p14="http://schemas.microsoft.com/office/powerpoint/2010/main" val="21721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0880A-4773-A64C-8FC3-C8315D882D30}" type="slidenum">
              <a:rPr lang="en-US" smtClean="0"/>
              <a:t>3</a:t>
            </a:fld>
            <a:endParaRPr lang="en-US" dirty="0"/>
          </a:p>
        </p:txBody>
      </p:sp>
    </p:spTree>
    <p:extLst>
      <p:ext uri="{BB962C8B-B14F-4D97-AF65-F5344CB8AC3E}">
        <p14:creationId xmlns:p14="http://schemas.microsoft.com/office/powerpoint/2010/main" val="91748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0880A-4773-A64C-8FC3-C8315D882D30}" type="slidenum">
              <a:rPr lang="en-US" smtClean="0"/>
              <a:t>8</a:t>
            </a:fld>
            <a:endParaRPr lang="en-US" dirty="0"/>
          </a:p>
        </p:txBody>
      </p:sp>
    </p:spTree>
    <p:extLst>
      <p:ext uri="{BB962C8B-B14F-4D97-AF65-F5344CB8AC3E}">
        <p14:creationId xmlns:p14="http://schemas.microsoft.com/office/powerpoint/2010/main" val="1932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0880A-4773-A64C-8FC3-C8315D882D30}" type="slidenum">
              <a:rPr lang="en-US" smtClean="0"/>
              <a:t>9</a:t>
            </a:fld>
            <a:endParaRPr lang="en-US" dirty="0"/>
          </a:p>
        </p:txBody>
      </p:sp>
    </p:spTree>
    <p:extLst>
      <p:ext uri="{BB962C8B-B14F-4D97-AF65-F5344CB8AC3E}">
        <p14:creationId xmlns:p14="http://schemas.microsoft.com/office/powerpoint/2010/main" val="406595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0890880A-4773-A64C-8FC3-C8315D882D30}" type="slidenum">
              <a:rPr lang="en-US" smtClean="0"/>
              <a:t>14</a:t>
            </a:fld>
            <a:endParaRPr lang="en-US" dirty="0"/>
          </a:p>
        </p:txBody>
      </p:sp>
    </p:spTree>
    <p:extLst>
      <p:ext uri="{BB962C8B-B14F-4D97-AF65-F5344CB8AC3E}">
        <p14:creationId xmlns:p14="http://schemas.microsoft.com/office/powerpoint/2010/main" val="1742262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0890880A-4773-A64C-8FC3-C8315D882D30}" type="slidenum">
              <a:rPr lang="en-US" smtClean="0"/>
              <a:t>15</a:t>
            </a:fld>
            <a:endParaRPr lang="en-US" dirty="0"/>
          </a:p>
        </p:txBody>
      </p:sp>
    </p:spTree>
    <p:extLst>
      <p:ext uri="{BB962C8B-B14F-4D97-AF65-F5344CB8AC3E}">
        <p14:creationId xmlns:p14="http://schemas.microsoft.com/office/powerpoint/2010/main" val="114051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dirty="0"/>
          </a:p>
        </p:txBody>
      </p:sp>
    </p:spTree>
    <p:extLst>
      <p:ext uri="{BB962C8B-B14F-4D97-AF65-F5344CB8AC3E}">
        <p14:creationId xmlns:p14="http://schemas.microsoft.com/office/powerpoint/2010/main" val="329361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dirty="0"/>
          </a:p>
        </p:txBody>
      </p:sp>
    </p:spTree>
    <p:extLst>
      <p:ext uri="{BB962C8B-B14F-4D97-AF65-F5344CB8AC3E}">
        <p14:creationId xmlns:p14="http://schemas.microsoft.com/office/powerpoint/2010/main" val="209752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dirty="0"/>
          </a:p>
        </p:txBody>
      </p:sp>
    </p:spTree>
    <p:extLst>
      <p:ext uri="{BB962C8B-B14F-4D97-AF65-F5344CB8AC3E}">
        <p14:creationId xmlns:p14="http://schemas.microsoft.com/office/powerpoint/2010/main" val="342669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dirty="0"/>
          </a:p>
        </p:txBody>
      </p:sp>
    </p:spTree>
    <p:extLst>
      <p:ext uri="{BB962C8B-B14F-4D97-AF65-F5344CB8AC3E}">
        <p14:creationId xmlns:p14="http://schemas.microsoft.com/office/powerpoint/2010/main" val="132823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CE60B9-31F5-4366-AAC5-63F3FB0E4B11}"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dirty="0"/>
          </a:p>
        </p:txBody>
      </p:sp>
    </p:spTree>
    <p:extLst>
      <p:ext uri="{BB962C8B-B14F-4D97-AF65-F5344CB8AC3E}">
        <p14:creationId xmlns:p14="http://schemas.microsoft.com/office/powerpoint/2010/main" val="4234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CE60B9-31F5-4366-AAC5-63F3FB0E4B11}" type="datetimeFigureOut">
              <a:rPr lang="en-US" smtClean="0"/>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dirty="0"/>
          </a:p>
        </p:txBody>
      </p:sp>
    </p:spTree>
    <p:extLst>
      <p:ext uri="{BB962C8B-B14F-4D97-AF65-F5344CB8AC3E}">
        <p14:creationId xmlns:p14="http://schemas.microsoft.com/office/powerpoint/2010/main" val="117648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CE60B9-31F5-4366-AAC5-63F3FB0E4B11}" type="datetimeFigureOut">
              <a:rPr lang="en-US" smtClean="0"/>
              <a:t>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D38AC9-635E-4499-961D-D0554626EC36}" type="slidenum">
              <a:rPr lang="en-US" smtClean="0"/>
              <a:t>‹#›</a:t>
            </a:fld>
            <a:endParaRPr lang="en-US" dirty="0"/>
          </a:p>
        </p:txBody>
      </p:sp>
    </p:spTree>
    <p:extLst>
      <p:ext uri="{BB962C8B-B14F-4D97-AF65-F5344CB8AC3E}">
        <p14:creationId xmlns:p14="http://schemas.microsoft.com/office/powerpoint/2010/main" val="54957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CE60B9-31F5-4366-AAC5-63F3FB0E4B11}" type="datetimeFigureOut">
              <a:rPr lang="en-US" smtClean="0"/>
              <a:t>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D38AC9-635E-4499-961D-D0554626EC36}" type="slidenum">
              <a:rPr lang="en-US" smtClean="0"/>
              <a:t>‹#›</a:t>
            </a:fld>
            <a:endParaRPr lang="en-US" dirty="0"/>
          </a:p>
        </p:txBody>
      </p:sp>
    </p:spTree>
    <p:extLst>
      <p:ext uri="{BB962C8B-B14F-4D97-AF65-F5344CB8AC3E}">
        <p14:creationId xmlns:p14="http://schemas.microsoft.com/office/powerpoint/2010/main" val="257198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E60B9-31F5-4366-AAC5-63F3FB0E4B11}" type="datetimeFigureOut">
              <a:rPr lang="en-US" smtClean="0"/>
              <a:t>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D38AC9-635E-4499-961D-D0554626EC36}" type="slidenum">
              <a:rPr lang="en-US" smtClean="0"/>
              <a:t>‹#›</a:t>
            </a:fld>
            <a:endParaRPr lang="en-US" dirty="0"/>
          </a:p>
        </p:txBody>
      </p:sp>
    </p:spTree>
    <p:extLst>
      <p:ext uri="{BB962C8B-B14F-4D97-AF65-F5344CB8AC3E}">
        <p14:creationId xmlns:p14="http://schemas.microsoft.com/office/powerpoint/2010/main" val="23662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CCE60B9-31F5-4366-AAC5-63F3FB0E4B11}" type="datetimeFigureOut">
              <a:rPr lang="en-US" smtClean="0"/>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dirty="0"/>
          </a:p>
        </p:txBody>
      </p:sp>
    </p:spTree>
    <p:extLst>
      <p:ext uri="{BB962C8B-B14F-4D97-AF65-F5344CB8AC3E}">
        <p14:creationId xmlns:p14="http://schemas.microsoft.com/office/powerpoint/2010/main" val="207949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CCE60B9-31F5-4366-AAC5-63F3FB0E4B11}" type="datetimeFigureOut">
              <a:rPr lang="en-US" smtClean="0"/>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dirty="0"/>
          </a:p>
        </p:txBody>
      </p:sp>
    </p:spTree>
    <p:extLst>
      <p:ext uri="{BB962C8B-B14F-4D97-AF65-F5344CB8AC3E}">
        <p14:creationId xmlns:p14="http://schemas.microsoft.com/office/powerpoint/2010/main" val="362362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CE60B9-31F5-4366-AAC5-63F3FB0E4B11}" type="datetimeFigureOut">
              <a:rPr lang="en-US" smtClean="0"/>
              <a:t>2/5/2018</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AD38AC9-635E-4499-961D-D0554626EC36}" type="slidenum">
              <a:rPr lang="en-US" smtClean="0"/>
              <a:t>‹#›</a:t>
            </a:fld>
            <a:endParaRPr lang="en-US" dirty="0"/>
          </a:p>
        </p:txBody>
      </p:sp>
    </p:spTree>
    <p:extLst>
      <p:ext uri="{BB962C8B-B14F-4D97-AF65-F5344CB8AC3E}">
        <p14:creationId xmlns:p14="http://schemas.microsoft.com/office/powerpoint/2010/main" val="2861401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presentation/d/1i0x2UGiMdvVqVW2hr2zOasw--wzORYWeFdYV-PYMsl0/edit?usp=sharing"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docs.google.com/presentation/d/1_-g1vol4eBWPet5xVCkuTGFvvnhFF3PJmU0tWtEEw_o/edit?usp=sharing"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twitter.com/pharma436" TargetMode="External"/><Relationship Id="rId3" Type="http://schemas.openxmlformats.org/officeDocument/2006/relationships/image" Target="../media/image17.jpeg"/><Relationship Id="rId7" Type="http://schemas.openxmlformats.org/officeDocument/2006/relationships/hyperlink" Target="https://docs.google.com/forms/d/e/1FAIpQLSeR09YDqj3t6EipoBfWqUQ3MSK8YOB4OY5qRkg329YJBt2YZQ/viewform?usp=sf_link" TargetMode="External"/><Relationship Id="rId2" Type="http://schemas.openxmlformats.org/officeDocument/2006/relationships/image" Target="../media/image16.tiff"/><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hyperlink" Target="https://docs.google.com/forms/d/e/1FAIpQLSc57qjDXLPcQLYftI27W91gCKD2RgH0OzQDdDxsiLYmH9DKtw/viewform" TargetMode="External"/><Relationship Id="rId4" Type="http://schemas.openxmlformats.org/officeDocument/2006/relationships/image" Target="../media/image18.tiff"/><Relationship Id="rId9" Type="http://schemas.openxmlformats.org/officeDocument/2006/relationships/image" Target="../media/image2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3.jpg"/><Relationship Id="rId5" Type="http://schemas.openxmlformats.org/officeDocument/2006/relationships/image" Target="../media/image8.png"/><Relationship Id="rId10" Type="http://schemas.openxmlformats.org/officeDocument/2006/relationships/image" Target="../media/image12.png"/><Relationship Id="rId4" Type="http://schemas.microsoft.com/office/2007/relationships/hdphoto" Target="../media/hdphoto2.wdp"/><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00" t="31944" r="17500" b="14514"/>
          <a:stretch/>
        </p:blipFill>
        <p:spPr>
          <a:xfrm>
            <a:off x="315969" y="419492"/>
            <a:ext cx="1247003" cy="102718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763" t="4123" r="2846" b="6720"/>
          <a:stretch/>
        </p:blipFill>
        <p:spPr>
          <a:xfrm>
            <a:off x="5239956" y="586429"/>
            <a:ext cx="1345852" cy="852866"/>
          </a:xfrm>
          <a:prstGeom prst="rect">
            <a:avLst/>
          </a:prstGeom>
        </p:spPr>
      </p:pic>
      <p:cxnSp>
        <p:nvCxnSpPr>
          <p:cNvPr id="6" name="Straight Connector 5"/>
          <p:cNvCxnSpPr/>
          <p:nvPr/>
        </p:nvCxnSpPr>
        <p:spPr>
          <a:xfrm>
            <a:off x="174664" y="4637447"/>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8308" y="4254322"/>
            <a:ext cx="1309815" cy="400110"/>
          </a:xfrm>
          <a:prstGeom prst="rect">
            <a:avLst/>
          </a:prstGeom>
          <a:noFill/>
        </p:spPr>
        <p:txBody>
          <a:bodyPr wrap="square" rtlCol="0">
            <a:spAutoFit/>
          </a:bodyPr>
          <a:lstStyle/>
          <a:p>
            <a:r>
              <a:rPr lang="en-US" sz="2000" dirty="0"/>
              <a:t>Objectives</a:t>
            </a:r>
            <a:endParaRPr lang="en-US" dirty="0"/>
          </a:p>
        </p:txBody>
      </p:sp>
      <p:cxnSp>
        <p:nvCxnSpPr>
          <p:cNvPr id="8" name="Straight Connector 7"/>
          <p:cNvCxnSpPr/>
          <p:nvPr/>
        </p:nvCxnSpPr>
        <p:spPr>
          <a:xfrm>
            <a:off x="155595" y="7086071"/>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5595" y="6694805"/>
            <a:ext cx="1407377" cy="400110"/>
          </a:xfrm>
          <a:prstGeom prst="rect">
            <a:avLst/>
          </a:prstGeom>
          <a:noFill/>
        </p:spPr>
        <p:txBody>
          <a:bodyPr wrap="square" rtlCol="0">
            <a:spAutoFit/>
          </a:bodyPr>
          <a:lstStyle/>
          <a:p>
            <a:r>
              <a:rPr lang="en-US" sz="2000" dirty="0"/>
              <a:t>Color index</a:t>
            </a:r>
          </a:p>
        </p:txBody>
      </p:sp>
      <p:sp>
        <p:nvSpPr>
          <p:cNvPr id="10"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a:off x="123638" y="3411608"/>
            <a:ext cx="6462170" cy="646331"/>
          </a:xfrm>
          <a:prstGeom prst="rect">
            <a:avLst/>
          </a:prstGeom>
          <a:noFill/>
        </p:spPr>
        <p:txBody>
          <a:bodyPr wrap="square" rtlCol="0">
            <a:spAutoFit/>
          </a:bodyPr>
          <a:lstStyle/>
          <a:p>
            <a:pPr algn="ctr"/>
            <a:r>
              <a:rPr lang="en-US" sz="3600" b="1" dirty="0">
                <a:solidFill>
                  <a:srgbClr val="009193"/>
                </a:solidFill>
                <a:latin typeface="Goudy Old Style" charset="0"/>
                <a:ea typeface="Goudy Old Style" charset="0"/>
                <a:cs typeface="Goudy Old Style" charset="0"/>
              </a:rPr>
              <a:t>1:</a:t>
            </a:r>
            <a:r>
              <a:rPr lang="en-US" sz="3200" b="1" dirty="0">
                <a:latin typeface="Goudy Old Style" charset="0"/>
                <a:ea typeface="Goudy Old Style" charset="0"/>
                <a:cs typeface="Goudy Old Style" charset="0"/>
              </a:rPr>
              <a:t> </a:t>
            </a:r>
            <a:r>
              <a:rPr lang="en-US" sz="3200" b="1" dirty="0">
                <a:solidFill>
                  <a:srgbClr val="941651"/>
                </a:solidFill>
                <a:latin typeface="Goudy Old Style" charset="0"/>
                <a:ea typeface="Goudy Old Style" charset="0"/>
                <a:cs typeface="Goudy Old Style" charset="0"/>
              </a:rPr>
              <a:t>Drug Used In Hyperthyroidism</a:t>
            </a:r>
          </a:p>
        </p:txBody>
      </p:sp>
      <p:sp>
        <p:nvSpPr>
          <p:cNvPr id="2" name="TextBox 1"/>
          <p:cNvSpPr txBox="1"/>
          <p:nvPr/>
        </p:nvSpPr>
        <p:spPr>
          <a:xfrm>
            <a:off x="367098" y="4850065"/>
            <a:ext cx="5687186" cy="1569660"/>
          </a:xfrm>
          <a:prstGeom prst="rect">
            <a:avLst/>
          </a:prstGeom>
          <a:noFill/>
        </p:spPr>
        <p:txBody>
          <a:bodyPr wrap="square" rtlCol="0">
            <a:spAutoFit/>
          </a:bodyPr>
          <a:lstStyle/>
          <a:p>
            <a:pPr marL="228600" indent="-228600">
              <a:buClr>
                <a:schemeClr val="accent1">
                  <a:lumMod val="60000"/>
                  <a:lumOff val="40000"/>
                </a:schemeClr>
              </a:buClr>
              <a:buFont typeface="+mj-lt"/>
              <a:buAutoNum type="arabicPeriod"/>
            </a:pPr>
            <a:r>
              <a:rPr lang="en-US" sz="1600" dirty="0"/>
              <a:t>Describe </a:t>
            </a:r>
            <a:r>
              <a:rPr lang="en-US" altLang="en-US" sz="1600" dirty="0">
                <a:ea typeface="Arial" charset="0"/>
                <a:cs typeface="Arial" charset="0"/>
              </a:rPr>
              <a:t>different classes of drugs used in hyperthyroidism and their mechanism of action</a:t>
            </a:r>
            <a:r>
              <a:rPr lang="en-US" sz="1600" dirty="0"/>
              <a:t> </a:t>
            </a:r>
          </a:p>
          <a:p>
            <a:pPr marL="228600" indent="-228600">
              <a:buClr>
                <a:schemeClr val="accent1">
                  <a:lumMod val="60000"/>
                  <a:lumOff val="40000"/>
                </a:schemeClr>
              </a:buClr>
              <a:buFont typeface="+mj-lt"/>
              <a:buAutoNum type="arabicPeriod"/>
            </a:pPr>
            <a:r>
              <a:rPr lang="en-US" sz="1600" dirty="0"/>
              <a:t>Understand </a:t>
            </a:r>
            <a:r>
              <a:rPr lang="en-US" altLang="en-US" sz="1600" dirty="0">
                <a:ea typeface="Arial" charset="0"/>
                <a:cs typeface="Arial" charset="0"/>
              </a:rPr>
              <a:t>their pharmacological effects, clinical uses and adverse effects</a:t>
            </a:r>
            <a:r>
              <a:rPr lang="en-US" sz="1600" dirty="0"/>
              <a:t>. </a:t>
            </a:r>
          </a:p>
          <a:p>
            <a:pPr marL="228600" indent="-228600">
              <a:buClr>
                <a:schemeClr val="accent1">
                  <a:lumMod val="60000"/>
                  <a:lumOff val="40000"/>
                </a:schemeClr>
              </a:buClr>
              <a:buFont typeface="+mj-lt"/>
              <a:buAutoNum type="arabicPeriod"/>
            </a:pPr>
            <a:r>
              <a:rPr lang="en-US" sz="1600" dirty="0"/>
              <a:t>Recognize treatment of special </a:t>
            </a:r>
            <a:r>
              <a:rPr lang="en-US" altLang="en-US" sz="1600" dirty="0">
                <a:ea typeface="Arial" charset="0"/>
                <a:cs typeface="Arial" charset="0"/>
              </a:rPr>
              <a:t>cases such as hyperthyroidism during pregnancy, Graves' disease and thyroid storm</a:t>
            </a:r>
            <a:endParaRPr lang="en-US" sz="1600" dirty="0"/>
          </a:p>
        </p:txBody>
      </p:sp>
      <p:grpSp>
        <p:nvGrpSpPr>
          <p:cNvPr id="13" name="Group 12"/>
          <p:cNvGrpSpPr/>
          <p:nvPr/>
        </p:nvGrpSpPr>
        <p:grpSpPr>
          <a:xfrm>
            <a:off x="367098" y="7238868"/>
            <a:ext cx="3533320" cy="1473381"/>
            <a:chOff x="155594" y="8174903"/>
            <a:chExt cx="3533320" cy="1473381"/>
          </a:xfrm>
        </p:grpSpPr>
        <p:sp>
          <p:nvSpPr>
            <p:cNvPr id="15" name="Oval 14"/>
            <p:cNvSpPr/>
            <p:nvPr/>
          </p:nvSpPr>
          <p:spPr>
            <a:xfrm flipV="1">
              <a:off x="161951" y="8241664"/>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1" name="Oval 20"/>
            <p:cNvSpPr/>
            <p:nvPr/>
          </p:nvSpPr>
          <p:spPr>
            <a:xfrm flipV="1">
              <a:off x="156904" y="8532923"/>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Oval 21"/>
            <p:cNvSpPr/>
            <p:nvPr/>
          </p:nvSpPr>
          <p:spPr>
            <a:xfrm flipV="1">
              <a:off x="161951" y="8824372"/>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Oval 22"/>
            <p:cNvSpPr/>
            <p:nvPr/>
          </p:nvSpPr>
          <p:spPr>
            <a:xfrm flipV="1">
              <a:off x="161951" y="9115821"/>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Oval 23"/>
            <p:cNvSpPr/>
            <p:nvPr/>
          </p:nvSpPr>
          <p:spPr>
            <a:xfrm flipV="1">
              <a:off x="155594" y="9412123"/>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p:cNvSpPr txBox="1"/>
            <p:nvPr/>
          </p:nvSpPr>
          <p:spPr>
            <a:xfrm>
              <a:off x="346781" y="8174903"/>
              <a:ext cx="3342133" cy="307777"/>
            </a:xfrm>
            <a:prstGeom prst="rect">
              <a:avLst/>
            </a:prstGeom>
            <a:noFill/>
          </p:spPr>
          <p:txBody>
            <a:bodyPr wrap="none" rtlCol="0">
              <a:spAutoFit/>
            </a:bodyPr>
            <a:lstStyle/>
            <a:p>
              <a:r>
                <a:rPr lang="en-US" sz="1400" b="1" dirty="0">
                  <a:solidFill>
                    <a:schemeClr val="bg1">
                      <a:lumMod val="50000"/>
                    </a:schemeClr>
                  </a:solidFill>
                </a:rPr>
                <a:t>Extra</a:t>
              </a:r>
              <a:r>
                <a:rPr lang="en-US" sz="1400" dirty="0"/>
                <a:t> </a:t>
              </a:r>
              <a:r>
                <a:rPr lang="en-US" sz="1400" b="1" dirty="0">
                  <a:solidFill>
                    <a:schemeClr val="bg1">
                      <a:lumMod val="50000"/>
                    </a:schemeClr>
                  </a:solidFill>
                </a:rPr>
                <a:t>information and further explanation </a:t>
              </a:r>
              <a:endParaRPr lang="en-US" sz="1400" dirty="0"/>
            </a:p>
          </p:txBody>
        </p:sp>
        <p:sp>
          <p:nvSpPr>
            <p:cNvPr id="25" name="TextBox 24"/>
            <p:cNvSpPr txBox="1"/>
            <p:nvPr/>
          </p:nvSpPr>
          <p:spPr>
            <a:xfrm>
              <a:off x="353138" y="8466160"/>
              <a:ext cx="941283" cy="307777"/>
            </a:xfrm>
            <a:prstGeom prst="rect">
              <a:avLst/>
            </a:prstGeom>
            <a:noFill/>
          </p:spPr>
          <p:txBody>
            <a:bodyPr wrap="none" rtlCol="0">
              <a:spAutoFit/>
            </a:bodyPr>
            <a:lstStyle/>
            <a:p>
              <a:r>
                <a:rPr lang="en-US" sz="1400" b="1" dirty="0">
                  <a:solidFill>
                    <a:srgbClr val="FF0000"/>
                  </a:solidFill>
                </a:rPr>
                <a:t>Important</a:t>
              </a:r>
            </a:p>
          </p:txBody>
        </p:sp>
        <p:sp>
          <p:nvSpPr>
            <p:cNvPr id="26" name="TextBox 25"/>
            <p:cNvSpPr txBox="1"/>
            <p:nvPr/>
          </p:nvSpPr>
          <p:spPr>
            <a:xfrm>
              <a:off x="353744" y="8757609"/>
              <a:ext cx="1262333" cy="307777"/>
            </a:xfrm>
            <a:prstGeom prst="rect">
              <a:avLst/>
            </a:prstGeom>
            <a:noFill/>
          </p:spPr>
          <p:txBody>
            <a:bodyPr wrap="none" rtlCol="0">
              <a:spAutoFit/>
            </a:bodyPr>
            <a:lstStyle/>
            <a:p>
              <a:r>
                <a:rPr lang="en-US" sz="1400" b="1" dirty="0">
                  <a:solidFill>
                    <a:srgbClr val="008F00"/>
                  </a:solidFill>
                </a:rPr>
                <a:t>Doctors’ notes</a:t>
              </a:r>
            </a:p>
          </p:txBody>
        </p:sp>
        <p:sp>
          <p:nvSpPr>
            <p:cNvPr id="27" name="TextBox 26"/>
            <p:cNvSpPr txBox="1"/>
            <p:nvPr/>
          </p:nvSpPr>
          <p:spPr>
            <a:xfrm>
              <a:off x="354122" y="9049058"/>
              <a:ext cx="1148071" cy="307777"/>
            </a:xfrm>
            <a:prstGeom prst="rect">
              <a:avLst/>
            </a:prstGeom>
            <a:noFill/>
          </p:spPr>
          <p:txBody>
            <a:bodyPr wrap="none" rtlCol="0">
              <a:spAutoFit/>
            </a:bodyPr>
            <a:lstStyle/>
            <a:p>
              <a:r>
                <a:rPr lang="en-US" sz="1400" b="1" dirty="0">
                  <a:solidFill>
                    <a:srgbClr val="0432FF"/>
                  </a:solidFill>
                </a:rPr>
                <a:t>Drugs names</a:t>
              </a:r>
            </a:p>
          </p:txBody>
        </p:sp>
        <p:sp>
          <p:nvSpPr>
            <p:cNvPr id="28" name="TextBox 27"/>
            <p:cNvSpPr txBox="1"/>
            <p:nvPr/>
          </p:nvSpPr>
          <p:spPr>
            <a:xfrm>
              <a:off x="346781" y="9340507"/>
              <a:ext cx="1098378" cy="307777"/>
            </a:xfrm>
            <a:prstGeom prst="rect">
              <a:avLst/>
            </a:prstGeom>
            <a:noFill/>
          </p:spPr>
          <p:txBody>
            <a:bodyPr wrap="none" rtlCol="0">
              <a:spAutoFit/>
            </a:bodyPr>
            <a:lstStyle/>
            <a:p>
              <a:r>
                <a:rPr lang="en-US" sz="1400" b="1" dirty="0">
                  <a:solidFill>
                    <a:srgbClr val="009193"/>
                  </a:solidFill>
                </a:rPr>
                <a:t>Mnemonics</a:t>
              </a:r>
            </a:p>
          </p:txBody>
        </p:sp>
      </p:grpSp>
      <p:pic>
        <p:nvPicPr>
          <p:cNvPr id="29" name="Picture 28">
            <a:hlinkClick r:id="rId4"/>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08530" y="9022434"/>
            <a:ext cx="557784" cy="557784"/>
          </a:xfrm>
          <a:prstGeom prst="rect">
            <a:avLst/>
          </a:prstGeom>
        </p:spPr>
      </p:pic>
      <p:sp>
        <p:nvSpPr>
          <p:cNvPr id="32" name="Rectangle 31"/>
          <p:cNvSpPr/>
          <p:nvPr/>
        </p:nvSpPr>
        <p:spPr>
          <a:xfrm>
            <a:off x="2226548" y="883715"/>
            <a:ext cx="1968285" cy="2585799"/>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777629" y="9179824"/>
            <a:ext cx="4505280" cy="307777"/>
          </a:xfrm>
          <a:prstGeom prst="rect">
            <a:avLst/>
          </a:prstGeom>
          <a:noFill/>
        </p:spPr>
        <p:txBody>
          <a:bodyPr wrap="square" rtlCol="0">
            <a:spAutoFit/>
          </a:bodyPr>
          <a:lstStyle/>
          <a:p>
            <a:r>
              <a:rPr lang="en-US" sz="1400" dirty="0">
                <a:hlinkClick r:id="rId8"/>
              </a:rPr>
              <a:t>Kindly check the editing file before studying this document  </a:t>
            </a:r>
            <a:endParaRPr lang="en-US" sz="1400" dirty="0"/>
          </a:p>
        </p:txBody>
      </p:sp>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6122" y="7600181"/>
            <a:ext cx="1394460" cy="1235964"/>
          </a:xfrm>
          <a:prstGeom prst="rect">
            <a:avLst/>
          </a:prstGeom>
        </p:spPr>
      </p:pic>
    </p:spTree>
    <p:extLst>
      <p:ext uri="{BB962C8B-B14F-4D97-AF65-F5344CB8AC3E}">
        <p14:creationId xmlns:p14="http://schemas.microsoft.com/office/powerpoint/2010/main" val="16332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p:cNvCxnSpPr>
            <a:cxnSpLocks/>
          </p:cNvCxnSpPr>
          <p:nvPr/>
        </p:nvCxnSpPr>
        <p:spPr>
          <a:xfrm>
            <a:off x="1081826" y="689456"/>
            <a:ext cx="4694348" cy="5749"/>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1115872" y="244148"/>
            <a:ext cx="4694348" cy="400110"/>
          </a:xfrm>
          <a:prstGeom prst="rect">
            <a:avLst/>
          </a:prstGeom>
          <a:noFill/>
        </p:spPr>
        <p:txBody>
          <a:bodyPr wrap="square" rtlCol="0">
            <a:spAutoFit/>
          </a:bodyPr>
          <a:lstStyle/>
          <a:p>
            <a:r>
              <a:rPr lang="en-US" sz="2000" dirty="0">
                <a:latin typeface="American Typewriter" charset="0"/>
                <a:ea typeface="American Typewriter" charset="0"/>
                <a:cs typeface="American Typewriter" charset="0"/>
              </a:rPr>
              <a:t>4- </a:t>
            </a:r>
            <a:r>
              <a:rPr lang="en-US" altLang="en-US" sz="2000" dirty="0">
                <a:latin typeface="American Typewriter" charset="0"/>
                <a:ea typeface="American Typewriter" charset="0"/>
                <a:cs typeface="American Typewriter" charset="0"/>
              </a:rPr>
              <a:t>RADIOACTIVE IODINE ( RAI )</a:t>
            </a:r>
          </a:p>
        </p:txBody>
      </p:sp>
      <p:graphicFrame>
        <p:nvGraphicFramePr>
          <p:cNvPr id="21" name="Table 20"/>
          <p:cNvGraphicFramePr>
            <a:graphicFrameLocks noGrp="1"/>
          </p:cNvGraphicFramePr>
          <p:nvPr>
            <p:extLst>
              <p:ext uri="{D42A27DB-BD31-4B8C-83A1-F6EECF244321}">
                <p14:modId xmlns:p14="http://schemas.microsoft.com/office/powerpoint/2010/main" val="1928725732"/>
              </p:ext>
            </p:extLst>
          </p:nvPr>
        </p:nvGraphicFramePr>
        <p:xfrm>
          <a:off x="242991" y="1021421"/>
          <a:ext cx="6372018" cy="5482209"/>
        </p:xfrm>
        <a:graphic>
          <a:graphicData uri="http://schemas.openxmlformats.org/drawingml/2006/table">
            <a:tbl>
              <a:tblPr firstRow="1" bandRow="1">
                <a:tableStyleId>{5940675A-B579-460E-94D1-54222C63F5DA}</a:tableStyleId>
              </a:tblPr>
              <a:tblGrid>
                <a:gridCol w="469571">
                  <a:extLst>
                    <a:ext uri="{9D8B030D-6E8A-4147-A177-3AD203B41FA5}">
                      <a16:colId xmlns:a16="http://schemas.microsoft.com/office/drawing/2014/main" val="2548034649"/>
                    </a:ext>
                  </a:extLst>
                </a:gridCol>
                <a:gridCol w="5902447">
                  <a:extLst>
                    <a:ext uri="{9D8B030D-6E8A-4147-A177-3AD203B41FA5}">
                      <a16:colId xmlns:a16="http://schemas.microsoft.com/office/drawing/2014/main" val="2180430497"/>
                    </a:ext>
                  </a:extLst>
                </a:gridCol>
              </a:tblGrid>
              <a:tr h="331470">
                <a:tc gridSpan="2">
                  <a:txBody>
                    <a:bodyPr/>
                    <a:lstStyle/>
                    <a:p>
                      <a:pPr algn="ctr"/>
                      <a:r>
                        <a:rPr lang="en-US" altLang="en-US" sz="1800" b="0" dirty="0">
                          <a:solidFill>
                            <a:srgbClr val="0331FF"/>
                          </a:solidFill>
                          <a:latin typeface="+mn-lt"/>
                          <a:ea typeface="American Typewriter" charset="0"/>
                          <a:cs typeface="American Typewriter" charset="0"/>
                        </a:rPr>
                        <a:t>RadioActive Iodine (RAI)</a:t>
                      </a:r>
                      <a:endParaRPr lang="en-US" sz="1800" b="0" dirty="0">
                        <a:solidFill>
                          <a:srgbClr val="0331FF"/>
                        </a:solidFill>
                        <a:latin typeface="+mn-l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80000"/>
                      </a:schemeClr>
                    </a:solidFill>
                  </a:tcPr>
                </a:tc>
                <a:tc hMerge="1">
                  <a:txBody>
                    <a:bodyPr/>
                    <a:lstStyle/>
                    <a:p>
                      <a:endParaRPr lang="en-US"/>
                    </a:p>
                  </a:txBody>
                  <a:tcPr/>
                </a:tc>
                <a:extLst>
                  <a:ext uri="{0D108BD9-81ED-4DB2-BD59-A6C34878D82A}">
                    <a16:rowId xmlns:a16="http://schemas.microsoft.com/office/drawing/2014/main" val="1688930147"/>
                  </a:ext>
                </a:extLst>
              </a:tr>
              <a:tr h="1022985">
                <a:tc>
                  <a:txBody>
                    <a:bodyPr/>
                    <a:lstStyle/>
                    <a:p>
                      <a:pPr algn="ctr"/>
                      <a:r>
                        <a:rPr lang="en-US" sz="1400" dirty="0">
                          <a:solidFill>
                            <a:srgbClr val="C00000"/>
                          </a:solidFill>
                        </a:rPr>
                        <a:t>M.O.A</a:t>
                      </a:r>
                      <a:endParaRPr lang="en-US" dirty="0">
                        <a:solidFill>
                          <a:srgbClr val="C00000"/>
                        </a:solidFill>
                      </a:endParaRPr>
                    </a:p>
                  </a:txBody>
                  <a:tcPr vert="vert270">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285750" indent="-285750" eaLnBrk="1" hangingPunct="1">
                        <a:lnSpc>
                          <a:spcPct val="90000"/>
                        </a:lnSpc>
                        <a:spcBef>
                          <a:spcPct val="20000"/>
                        </a:spcBef>
                        <a:buClr>
                          <a:schemeClr val="accent4">
                            <a:lumMod val="60000"/>
                            <a:lumOff val="40000"/>
                          </a:schemeClr>
                        </a:buClr>
                        <a:buFont typeface="Arial" panose="020B0604020202020204" pitchFamily="34" charset="0"/>
                        <a:buChar char="•"/>
                      </a:pPr>
                      <a:r>
                        <a:rPr lang="en-US" altLang="en-US" sz="1400" baseline="30000" dirty="0">
                          <a:solidFill>
                            <a:srgbClr val="000000"/>
                          </a:solidFill>
                          <a:latin typeface="+mn-lt"/>
                          <a:ea typeface="Arial" charset="0"/>
                          <a:cs typeface="Arial" charset="0"/>
                        </a:rPr>
                        <a:t>131</a:t>
                      </a:r>
                      <a:r>
                        <a:rPr lang="en-US" altLang="en-US" sz="1400" dirty="0">
                          <a:solidFill>
                            <a:srgbClr val="000000"/>
                          </a:solidFill>
                          <a:latin typeface="+mn-lt"/>
                          <a:ea typeface="Arial" charset="0"/>
                          <a:cs typeface="Arial" charset="0"/>
                        </a:rPr>
                        <a:t> I isotope ( therapeutic effect due to </a:t>
                      </a:r>
                      <a:r>
                        <a:rPr lang="en-US" altLang="en-US" sz="1400" dirty="0">
                          <a:solidFill>
                            <a:schemeClr val="tx1"/>
                          </a:solidFill>
                          <a:latin typeface="+mn-lt"/>
                          <a:ea typeface="Arial" charset="0"/>
                          <a:cs typeface="Arial" charset="0"/>
                        </a:rPr>
                        <a:t>emission of </a:t>
                      </a:r>
                      <a:r>
                        <a:rPr lang="el-GR" altLang="en-US" sz="1400" dirty="0">
                          <a:solidFill>
                            <a:schemeClr val="tx1"/>
                          </a:solidFill>
                          <a:latin typeface="+mn-lt"/>
                          <a:ea typeface="Arial" charset="0"/>
                          <a:cs typeface="Arial" charset="0"/>
                        </a:rPr>
                        <a:t>β</a:t>
                      </a:r>
                      <a:r>
                        <a:rPr lang="en-US" altLang="en-US" sz="1400" dirty="0">
                          <a:solidFill>
                            <a:schemeClr val="tx1"/>
                          </a:solidFill>
                          <a:latin typeface="+mn-lt"/>
                          <a:ea typeface="Arial" charset="0"/>
                          <a:cs typeface="Arial" charset="0"/>
                        </a:rPr>
                        <a:t> rays </a:t>
                      </a:r>
                      <a:r>
                        <a:rPr lang="en-US" altLang="en-US" sz="1400" dirty="0">
                          <a:solidFill>
                            <a:srgbClr val="000000"/>
                          </a:solidFill>
                          <a:latin typeface="+mn-lt"/>
                          <a:ea typeface="Arial" charset="0"/>
                          <a:cs typeface="Arial" charset="0"/>
                        </a:rPr>
                        <a:t>)</a:t>
                      </a:r>
                    </a:p>
                    <a:p>
                      <a:pPr marL="0" indent="0" eaLnBrk="1" hangingPunct="1">
                        <a:lnSpc>
                          <a:spcPct val="90000"/>
                        </a:lnSpc>
                        <a:spcBef>
                          <a:spcPct val="20000"/>
                        </a:spcBef>
                        <a:buClr>
                          <a:schemeClr val="accent4">
                            <a:lumMod val="60000"/>
                            <a:lumOff val="40000"/>
                          </a:schemeClr>
                        </a:buClr>
                        <a:buFont typeface="Arial" panose="020B0604020202020204" pitchFamily="34" charset="0"/>
                        <a:buNone/>
                      </a:pPr>
                      <a:endParaRPr lang="en-US" altLang="en-US" sz="1400" dirty="0">
                        <a:solidFill>
                          <a:srgbClr val="000000"/>
                        </a:solidFill>
                        <a:latin typeface="+mn-lt"/>
                        <a:ea typeface="Arial" charset="0"/>
                        <a:cs typeface="Arial" charset="0"/>
                      </a:endParaRPr>
                    </a:p>
                    <a:p>
                      <a:pPr marL="285750" indent="-285750" eaLnBrk="1" hangingPunct="1">
                        <a:lnSpc>
                          <a:spcPct val="90000"/>
                        </a:lnSpc>
                        <a:spcBef>
                          <a:spcPct val="20000"/>
                        </a:spcBef>
                        <a:buClr>
                          <a:schemeClr val="accent4">
                            <a:lumMod val="60000"/>
                            <a:lumOff val="40000"/>
                          </a:schemeClr>
                        </a:buClr>
                        <a:buFont typeface="Arial" panose="020B0604020202020204" pitchFamily="34" charset="0"/>
                        <a:buChar char="•"/>
                      </a:pPr>
                      <a:r>
                        <a:rPr lang="en-US" altLang="en-US" sz="1400" dirty="0">
                          <a:solidFill>
                            <a:srgbClr val="C00000"/>
                          </a:solidFill>
                          <a:latin typeface="+mn-lt"/>
                          <a:ea typeface="Arial" charset="0"/>
                          <a:cs typeface="Arial" charset="0"/>
                        </a:rPr>
                        <a:t>Accumulates in the thyroid gland and destroys parenchymal cells</a:t>
                      </a:r>
                      <a:r>
                        <a:rPr lang="en-US" altLang="en-US" sz="1400" dirty="0">
                          <a:solidFill>
                            <a:srgbClr val="000000"/>
                          </a:solidFill>
                          <a:latin typeface="+mn-lt"/>
                          <a:ea typeface="Arial" charset="0"/>
                          <a:cs typeface="Arial" charset="0"/>
                        </a:rPr>
                        <a:t>, producing a long-term decrease in thyroid hormone levels. </a:t>
                      </a:r>
                      <a:endParaRPr lang="ar-SA" altLang="en-US" sz="1400" dirty="0">
                        <a:solidFill>
                          <a:srgbClr val="000000"/>
                        </a:solidFill>
                        <a:latin typeface="+mn-lt"/>
                        <a:ea typeface="Arial" charset="0"/>
                        <a:cs typeface="Arial" charset="0"/>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9517245"/>
                  </a:ext>
                </a:extLst>
              </a:tr>
              <a:tr h="1022985">
                <a:tc>
                  <a:txBody>
                    <a:bodyPr/>
                    <a:lstStyle/>
                    <a:p>
                      <a:pPr algn="ctr"/>
                      <a:r>
                        <a:rPr lang="en-US" altLang="x-none" sz="1400" kern="1200" dirty="0">
                          <a:solidFill>
                            <a:schemeClr val="bg1"/>
                          </a:solidFill>
                          <a:latin typeface="+mn-lt"/>
                          <a:ea typeface="+mn-ea"/>
                          <a:cs typeface="+mn-cs"/>
                        </a:rPr>
                        <a:t>Pharmacokinetics</a:t>
                      </a:r>
                      <a:endParaRPr lang="en-US" sz="1400" dirty="0">
                        <a:solidFill>
                          <a:schemeClr val="bg1"/>
                        </a:solidFill>
                        <a:latin typeface="+mn-lt"/>
                      </a:endParaRP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eaLnBrk="1" hangingPunct="1">
                        <a:lnSpc>
                          <a:spcPct val="90000"/>
                        </a:lnSpc>
                        <a:spcBef>
                          <a:spcPct val="20000"/>
                        </a:spcBef>
                        <a:buClr>
                          <a:schemeClr val="accent4">
                            <a:lumMod val="60000"/>
                            <a:lumOff val="40000"/>
                          </a:schemeClr>
                        </a:buClr>
                        <a:buFont typeface="Arial" panose="020B0604020202020204" pitchFamily="34" charset="0"/>
                        <a:buChar char="•"/>
                      </a:pPr>
                      <a:r>
                        <a:rPr lang="en-US" altLang="en-US" sz="1400" dirty="0">
                          <a:solidFill>
                            <a:srgbClr val="000000"/>
                          </a:solidFill>
                          <a:latin typeface="+mn-lt"/>
                          <a:ea typeface="Arial" charset="0"/>
                          <a:cs typeface="Arial" charset="0"/>
                        </a:rPr>
                        <a:t>Clinical improvement may take 2-3 months</a:t>
                      </a:r>
                    </a:p>
                    <a:p>
                      <a:pPr marL="285750" indent="-285750" eaLnBrk="1" hangingPunct="1">
                        <a:lnSpc>
                          <a:spcPct val="150000"/>
                        </a:lnSpc>
                        <a:spcBef>
                          <a:spcPct val="20000"/>
                        </a:spcBef>
                        <a:buClr>
                          <a:schemeClr val="accent4">
                            <a:lumMod val="60000"/>
                            <a:lumOff val="40000"/>
                          </a:schemeClr>
                        </a:buClr>
                        <a:buFont typeface="Arial" panose="020B0604020202020204" pitchFamily="34" charset="0"/>
                        <a:buChar char="•"/>
                      </a:pPr>
                      <a:r>
                        <a:rPr lang="en-US" altLang="en-US" sz="1400" dirty="0">
                          <a:solidFill>
                            <a:srgbClr val="000000"/>
                          </a:solidFill>
                          <a:latin typeface="+mn-lt"/>
                          <a:ea typeface="Arial" charset="0"/>
                          <a:cs typeface="Arial" charset="0"/>
                        </a:rPr>
                        <a:t>Half -life  5 days</a:t>
                      </a:r>
                      <a:r>
                        <a:rPr lang="en-US" altLang="en-US" sz="1400" baseline="0" dirty="0">
                          <a:solidFill>
                            <a:srgbClr val="000000"/>
                          </a:solidFill>
                          <a:latin typeface="+mn-lt"/>
                          <a:ea typeface="Arial" charset="0"/>
                          <a:cs typeface="Arial" charset="0"/>
                        </a:rPr>
                        <a:t> </a:t>
                      </a:r>
                      <a:r>
                        <a:rPr lang="en-US" altLang="en-US" sz="1400" baseline="0" dirty="0">
                          <a:solidFill>
                            <a:srgbClr val="008F00"/>
                          </a:solidFill>
                          <a:latin typeface="+mn-lt"/>
                          <a:ea typeface="Arial" charset="0"/>
                          <a:cs typeface="Arial" charset="0"/>
                        </a:rPr>
                        <a:t>(it takes long time to give its effect)</a:t>
                      </a:r>
                      <a:endParaRPr lang="en-US" altLang="en-US" sz="1400" dirty="0">
                        <a:solidFill>
                          <a:srgbClr val="008F00"/>
                        </a:solidFill>
                        <a:latin typeface="+mn-lt"/>
                        <a:ea typeface="Arial" charset="0"/>
                        <a:cs typeface="Arial" charset="0"/>
                      </a:endParaRPr>
                    </a:p>
                    <a:p>
                      <a:pPr marL="285750" indent="-285750" eaLnBrk="1" hangingPunct="1">
                        <a:lnSpc>
                          <a:spcPct val="150000"/>
                        </a:lnSpc>
                        <a:spcBef>
                          <a:spcPct val="20000"/>
                        </a:spcBef>
                        <a:buClr>
                          <a:schemeClr val="accent4">
                            <a:lumMod val="60000"/>
                            <a:lumOff val="40000"/>
                          </a:schemeClr>
                        </a:buClr>
                        <a:buFont typeface="Arial" panose="020B0604020202020204" pitchFamily="34" charset="0"/>
                        <a:buChar char="•"/>
                      </a:pPr>
                      <a:r>
                        <a:rPr lang="en-US" altLang="en-US" sz="1400" dirty="0">
                          <a:solidFill>
                            <a:srgbClr val="FF0000"/>
                          </a:solidFill>
                          <a:latin typeface="+mn-lt"/>
                          <a:ea typeface="Arial" charset="0"/>
                          <a:cs typeface="Arial" charset="0"/>
                        </a:rPr>
                        <a:t>Cross placenta &amp; excreted in breast milk</a:t>
                      </a:r>
                      <a:r>
                        <a:rPr lang="en-US" altLang="en-US" sz="1200" dirty="0">
                          <a:solidFill>
                            <a:srgbClr val="008F00"/>
                          </a:solidFill>
                          <a:latin typeface="+mn-lt"/>
                          <a:ea typeface="Arial" charset="0"/>
                          <a:cs typeface="Arial" charset="0"/>
                        </a:rPr>
                        <a:t>→ so it’s not recommended in pregnancy </a:t>
                      </a:r>
                    </a:p>
                    <a:p>
                      <a:pPr marL="285750" indent="-285750" eaLnBrk="1" hangingPunct="1">
                        <a:lnSpc>
                          <a:spcPct val="150000"/>
                        </a:lnSpc>
                        <a:spcBef>
                          <a:spcPct val="20000"/>
                        </a:spcBef>
                        <a:buClr>
                          <a:schemeClr val="accent4">
                            <a:lumMod val="60000"/>
                            <a:lumOff val="40000"/>
                          </a:schemeClr>
                        </a:buClr>
                        <a:buFont typeface="Arial" panose="020B0604020202020204" pitchFamily="34" charset="0"/>
                        <a:buChar char="•"/>
                      </a:pPr>
                      <a:r>
                        <a:rPr lang="en-US" altLang="en-US" sz="1400" dirty="0">
                          <a:solidFill>
                            <a:srgbClr val="000000"/>
                          </a:solidFill>
                          <a:latin typeface="+mn-lt"/>
                          <a:ea typeface="Arial" charset="0"/>
                          <a:cs typeface="Arial" charset="0"/>
                        </a:rPr>
                        <a:t>Easy to administer ,effective , painless and less expensive</a:t>
                      </a:r>
                    </a:p>
                    <a:p>
                      <a:pPr marL="285750" marR="0" indent="-285750" algn="l" defTabSz="685800" rtl="0" eaLnBrk="1" fontAlgn="auto" latinLnBrk="0" hangingPunct="1">
                        <a:lnSpc>
                          <a:spcPct val="150000"/>
                        </a:lnSpc>
                        <a:spcBef>
                          <a:spcPct val="20000"/>
                        </a:spcBef>
                        <a:spcAft>
                          <a:spcPts val="0"/>
                        </a:spcAft>
                        <a:buClr>
                          <a:schemeClr val="accent4">
                            <a:lumMod val="60000"/>
                            <a:lumOff val="40000"/>
                          </a:schemeClr>
                        </a:buClr>
                        <a:buSzTx/>
                        <a:buFont typeface="Arial" panose="020B0604020202020204" pitchFamily="34" charset="0"/>
                        <a:buChar char="•"/>
                        <a:tabLst/>
                        <a:defRPr/>
                      </a:pPr>
                      <a:r>
                        <a:rPr lang="en-US" altLang="en-US" sz="1400" dirty="0">
                          <a:solidFill>
                            <a:srgbClr val="000000"/>
                          </a:solidFill>
                          <a:latin typeface="+mn-lt"/>
                          <a:ea typeface="Arial" charset="0"/>
                          <a:cs typeface="Arial" charset="0"/>
                        </a:rPr>
                        <a:t>Available as a solution or in capsules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1022985">
                <a:tc>
                  <a:txBody>
                    <a:bodyPr/>
                    <a:lstStyle/>
                    <a:p>
                      <a:pPr marL="0" indent="0" algn="ctr">
                        <a:buClr>
                          <a:schemeClr val="accent4">
                            <a:lumMod val="60000"/>
                            <a:lumOff val="40000"/>
                          </a:schemeClr>
                        </a:buClr>
                        <a:buFont typeface="Arial" panose="020B0604020202020204" pitchFamily="34" charset="0"/>
                        <a:buNone/>
                      </a:pPr>
                      <a:r>
                        <a:rPr lang="en-US" sz="1400" dirty="0">
                          <a:solidFill>
                            <a:schemeClr val="bg1"/>
                          </a:solidFill>
                          <a:latin typeface="+mn-lt"/>
                        </a:rPr>
                        <a:t>indication</a:t>
                      </a:r>
                    </a:p>
                  </a:txBody>
                  <a:tcPr vert="vert270"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285750" marR="0" indent="-285750" algn="l" defTabSz="685800" rtl="0" eaLnBrk="1" fontAlgn="auto" latinLnBrk="0" hangingPunct="1">
                        <a:lnSpc>
                          <a:spcPct val="100000"/>
                        </a:lnSpc>
                        <a:spcBef>
                          <a:spcPct val="20000"/>
                        </a:spcBef>
                        <a:spcAft>
                          <a:spcPts val="0"/>
                        </a:spcAft>
                        <a:buClr>
                          <a:schemeClr val="accent4">
                            <a:lumMod val="60000"/>
                            <a:lumOff val="40000"/>
                          </a:schemeClr>
                        </a:buClr>
                        <a:buSzTx/>
                        <a:buFont typeface="Arial" panose="020B0604020202020204" pitchFamily="34" charset="0"/>
                        <a:buChar char="•"/>
                        <a:tabLst/>
                        <a:defRPr/>
                      </a:pPr>
                      <a:r>
                        <a:rPr lang="en-US" altLang="en-US" sz="1400" dirty="0">
                          <a:solidFill>
                            <a:srgbClr val="C00000"/>
                          </a:solidFill>
                          <a:latin typeface="+mn-lt"/>
                          <a:ea typeface="Arial" charset="0"/>
                          <a:cs typeface="Arial" charset="0"/>
                        </a:rPr>
                        <a:t>Can be used As a diagnostic method </a:t>
                      </a:r>
                      <a:endParaRPr lang="en-US" altLang="en-US" sz="1400" dirty="0">
                        <a:solidFill>
                          <a:srgbClr val="000000"/>
                        </a:solidFill>
                        <a:latin typeface="+mn-lt"/>
                        <a:ea typeface="Arial" charset="0"/>
                        <a:cs typeface="Arial" charset="0"/>
                      </a:endParaRPr>
                    </a:p>
                    <a:p>
                      <a:pPr marL="285750" indent="-285750" eaLnBrk="1" hangingPunct="1">
                        <a:spcBef>
                          <a:spcPct val="20000"/>
                        </a:spcBef>
                        <a:buClr>
                          <a:schemeClr val="accent4">
                            <a:lumMod val="60000"/>
                            <a:lumOff val="40000"/>
                          </a:schemeClr>
                        </a:buClr>
                        <a:buFont typeface="Arial" panose="020B0604020202020204" pitchFamily="34" charset="0"/>
                        <a:buChar char="•"/>
                      </a:pPr>
                      <a:r>
                        <a:rPr lang="en-US" altLang="en-US" sz="1400" dirty="0">
                          <a:solidFill>
                            <a:srgbClr val="000000"/>
                          </a:solidFill>
                          <a:latin typeface="+mn-lt"/>
                          <a:ea typeface="Arial" charset="0"/>
                          <a:cs typeface="Arial" charset="0"/>
                        </a:rPr>
                        <a:t>Hyperthyroidism mainly</a:t>
                      </a:r>
                      <a:r>
                        <a:rPr lang="en-US" altLang="en-US" sz="1400" b="0" dirty="0">
                          <a:solidFill>
                            <a:srgbClr val="000000"/>
                          </a:solidFill>
                          <a:latin typeface="+mn-lt"/>
                          <a:ea typeface="Arial" charset="0"/>
                          <a:cs typeface="Arial" charset="0"/>
                        </a:rPr>
                        <a:t> </a:t>
                      </a:r>
                      <a:r>
                        <a:rPr lang="en-US" altLang="en-US" sz="1400" dirty="0">
                          <a:solidFill>
                            <a:srgbClr val="000000"/>
                          </a:solidFill>
                          <a:latin typeface="+mn-lt"/>
                          <a:ea typeface="Arial" charset="0"/>
                          <a:cs typeface="Arial" charset="0"/>
                        </a:rPr>
                        <a:t>in </a:t>
                      </a:r>
                      <a:r>
                        <a:rPr lang="en-US" altLang="en-US" sz="1400" dirty="0">
                          <a:solidFill>
                            <a:srgbClr val="C00000"/>
                          </a:solidFill>
                          <a:latin typeface="+mn-lt"/>
                          <a:ea typeface="Arial" charset="0"/>
                          <a:cs typeface="Arial" charset="0"/>
                        </a:rPr>
                        <a:t>old patients (above 40) </a:t>
                      </a:r>
                      <a:r>
                        <a:rPr lang="en-US" altLang="en-US" sz="1400" dirty="0">
                          <a:solidFill>
                            <a:srgbClr val="008F00"/>
                          </a:solidFill>
                          <a:latin typeface="+mn-lt"/>
                          <a:ea typeface="Arial" charset="0"/>
                          <a:cs typeface="Arial" charset="0"/>
                        </a:rPr>
                        <a:t>less harmful effects</a:t>
                      </a:r>
                    </a:p>
                    <a:p>
                      <a:pPr marL="285750" indent="-285750" eaLnBrk="1" hangingPunct="1">
                        <a:spcBef>
                          <a:spcPct val="20000"/>
                        </a:spcBef>
                        <a:buClr>
                          <a:schemeClr val="accent4">
                            <a:lumMod val="60000"/>
                            <a:lumOff val="40000"/>
                          </a:schemeClr>
                        </a:buClr>
                        <a:buFont typeface="Arial" panose="020B0604020202020204" pitchFamily="34" charset="0"/>
                        <a:buChar char="•"/>
                      </a:pPr>
                      <a:r>
                        <a:rPr lang="en-US" altLang="en-US" sz="1400" dirty="0">
                          <a:solidFill>
                            <a:srgbClr val="000000"/>
                          </a:solidFill>
                          <a:latin typeface="+mn-lt"/>
                          <a:ea typeface="Arial" charset="0"/>
                          <a:cs typeface="Arial" charset="0"/>
                        </a:rPr>
                        <a:t>Graves</a:t>
                      </a:r>
                      <a:r>
                        <a:rPr lang="en-US" altLang="en-US" sz="1400" baseline="30000" dirty="0">
                          <a:solidFill>
                            <a:srgbClr val="000000"/>
                          </a:solidFill>
                          <a:latin typeface="+mn-lt"/>
                          <a:ea typeface="Arial" charset="0"/>
                          <a:cs typeface="Arial" charset="0"/>
                        </a:rPr>
                        <a:t>,</a:t>
                      </a:r>
                      <a:r>
                        <a:rPr lang="en-US" altLang="en-US" sz="1400" dirty="0">
                          <a:solidFill>
                            <a:srgbClr val="000000"/>
                          </a:solidFill>
                          <a:latin typeface="+mn-lt"/>
                          <a:ea typeface="Arial" charset="0"/>
                          <a:cs typeface="Arial" charset="0"/>
                        </a:rPr>
                        <a:t> disease</a:t>
                      </a:r>
                    </a:p>
                    <a:p>
                      <a:pPr marL="285750" indent="-285750" eaLnBrk="1" hangingPunct="1">
                        <a:spcBef>
                          <a:spcPct val="20000"/>
                        </a:spcBef>
                        <a:buClr>
                          <a:schemeClr val="accent4">
                            <a:lumMod val="60000"/>
                            <a:lumOff val="40000"/>
                          </a:schemeClr>
                        </a:buClr>
                        <a:buFont typeface="Arial" panose="020B0604020202020204" pitchFamily="34" charset="0"/>
                        <a:buChar char="•"/>
                      </a:pPr>
                      <a:r>
                        <a:rPr lang="en-US" altLang="en-US" sz="1400" dirty="0">
                          <a:solidFill>
                            <a:srgbClr val="000000"/>
                          </a:solidFill>
                          <a:latin typeface="+mn-lt"/>
                          <a:ea typeface="Arial" charset="0"/>
                          <a:cs typeface="Arial" charset="0"/>
                        </a:rPr>
                        <a:t>Patients with toxic nodular goiter</a:t>
                      </a:r>
                    </a:p>
                  </a:txBody>
                  <a:tcPr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752943"/>
                  </a:ext>
                </a:extLst>
              </a:tr>
              <a:tr h="1022985">
                <a:tc>
                  <a:txBody>
                    <a:bodyPr/>
                    <a:lstStyle/>
                    <a:p>
                      <a:pPr algn="ctr"/>
                      <a:r>
                        <a:rPr lang="en-US" sz="1400" dirty="0">
                          <a:solidFill>
                            <a:schemeClr val="bg1"/>
                          </a:solidFill>
                          <a:latin typeface="+mn-lt"/>
                        </a:rPr>
                        <a:t>Disadvantages</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285750" indent="-285750" eaLnBrk="1" hangingPunct="1">
                        <a:spcBef>
                          <a:spcPct val="20000"/>
                        </a:spcBef>
                        <a:buClr>
                          <a:schemeClr val="accent4">
                            <a:lumMod val="60000"/>
                            <a:lumOff val="40000"/>
                          </a:schemeClr>
                        </a:buClr>
                        <a:buFont typeface="Arial" panose="020B0604020202020204" pitchFamily="34" charset="0"/>
                        <a:buChar char="•"/>
                      </a:pPr>
                      <a:r>
                        <a:rPr lang="en-US" altLang="en-US" sz="1400" dirty="0">
                          <a:solidFill>
                            <a:srgbClr val="C00000"/>
                          </a:solidFill>
                          <a:latin typeface="+mn-lt"/>
                          <a:ea typeface="Arial" charset="0"/>
                          <a:cs typeface="Arial" charset="0"/>
                        </a:rPr>
                        <a:t>High incidence of delayed hypothyroidism. </a:t>
                      </a:r>
                      <a:r>
                        <a:rPr lang="en-US" altLang="en-US" sz="1400" dirty="0">
                          <a:solidFill>
                            <a:srgbClr val="008F00"/>
                          </a:solidFill>
                          <a:latin typeface="+mn-lt"/>
                          <a:ea typeface="Arial" charset="0"/>
                          <a:cs typeface="Arial" charset="0"/>
                        </a:rPr>
                        <a:t>most common</a:t>
                      </a:r>
                    </a:p>
                    <a:p>
                      <a:pPr marL="285750" indent="-285750" eaLnBrk="1" hangingPunct="1">
                        <a:spcBef>
                          <a:spcPct val="20000"/>
                        </a:spcBef>
                        <a:buClr>
                          <a:schemeClr val="accent4">
                            <a:lumMod val="60000"/>
                            <a:lumOff val="40000"/>
                          </a:schemeClr>
                        </a:buClr>
                        <a:buFont typeface="Arial" panose="020B0604020202020204" pitchFamily="34" charset="0"/>
                        <a:buChar char="•"/>
                      </a:pPr>
                      <a:r>
                        <a:rPr lang="en-US" altLang="en-US" sz="1400" dirty="0">
                          <a:solidFill>
                            <a:srgbClr val="C00000"/>
                          </a:solidFill>
                          <a:latin typeface="+mn-lt"/>
                          <a:ea typeface="Arial" charset="0"/>
                          <a:cs typeface="Arial" charset="0"/>
                        </a:rPr>
                        <a:t>Large doses have cytotoxic actions </a:t>
                      </a:r>
                      <a:r>
                        <a:rPr lang="en-US" altLang="en-US" sz="1400" dirty="0">
                          <a:solidFill>
                            <a:srgbClr val="000000"/>
                          </a:solidFill>
                          <a:latin typeface="+mn-lt"/>
                          <a:ea typeface="Arial" charset="0"/>
                          <a:cs typeface="Arial" charset="0"/>
                        </a:rPr>
                        <a:t>( necrosis of the follicular cells followed by fibrosis )</a:t>
                      </a:r>
                    </a:p>
                    <a:p>
                      <a:pPr marL="285750" indent="-285750" eaLnBrk="1" hangingPunct="1">
                        <a:spcBef>
                          <a:spcPct val="20000"/>
                        </a:spcBef>
                        <a:buClr>
                          <a:schemeClr val="accent4">
                            <a:lumMod val="60000"/>
                            <a:lumOff val="40000"/>
                          </a:schemeClr>
                        </a:buClr>
                        <a:buFont typeface="Arial" panose="020B0604020202020204" pitchFamily="34" charset="0"/>
                        <a:buChar char="•"/>
                      </a:pPr>
                      <a:r>
                        <a:rPr lang="en-US" altLang="en-US" sz="1400" dirty="0">
                          <a:solidFill>
                            <a:srgbClr val="000000"/>
                          </a:solidFill>
                          <a:latin typeface="+mn-lt"/>
                          <a:ea typeface="Arial" charset="0"/>
                          <a:cs typeface="Arial" charset="0"/>
                        </a:rPr>
                        <a:t>May cause genetic damage</a:t>
                      </a:r>
                    </a:p>
                    <a:p>
                      <a:pPr marL="285750" indent="-285750" eaLnBrk="1" hangingPunct="1">
                        <a:spcBef>
                          <a:spcPct val="20000"/>
                        </a:spcBef>
                        <a:buClr>
                          <a:schemeClr val="accent4">
                            <a:lumMod val="60000"/>
                            <a:lumOff val="40000"/>
                          </a:schemeClr>
                        </a:buClr>
                        <a:buFont typeface="Arial" panose="020B0604020202020204" pitchFamily="34" charset="0"/>
                        <a:buChar char="•"/>
                      </a:pPr>
                      <a:r>
                        <a:rPr lang="en-US" altLang="en-US" sz="1400" dirty="0">
                          <a:solidFill>
                            <a:srgbClr val="000000"/>
                          </a:solidFill>
                          <a:latin typeface="+mn-lt"/>
                          <a:ea typeface="Arial" charset="0"/>
                          <a:cs typeface="Arial" charset="0"/>
                        </a:rPr>
                        <a:t>May cause leukemia &amp; neoplasia </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983676"/>
                  </a:ext>
                </a:extLst>
              </a:tr>
            </a:tbl>
          </a:graphicData>
        </a:graphic>
      </p:graphicFrame>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988" y="6719630"/>
            <a:ext cx="5836024" cy="30453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89331" y="9118689"/>
            <a:ext cx="1441778" cy="646331"/>
          </a:xfrm>
          <a:prstGeom prst="rect">
            <a:avLst/>
          </a:prstGeom>
          <a:solidFill>
            <a:schemeClr val="bg1">
              <a:lumMod val="95000"/>
            </a:schemeClr>
          </a:solidFill>
          <a:ln>
            <a:solidFill>
              <a:schemeClr val="bg1">
                <a:lumMod val="50000"/>
              </a:schemeClr>
            </a:solidFill>
            <a:prstDash val="sysDash"/>
          </a:ln>
        </p:spPr>
        <p:txBody>
          <a:bodyPr wrap="square" rtlCol="0">
            <a:spAutoFit/>
          </a:bodyPr>
          <a:lstStyle/>
          <a:p>
            <a:pPr marL="0" algn="r" defTabSz="538764" rtl="1" eaLnBrk="1" latinLnBrk="0" hangingPunct="1"/>
            <a:r>
              <a:rPr lang="ar-SA" sz="1200" dirty="0">
                <a:solidFill>
                  <a:schemeClr val="bg1">
                    <a:lumMod val="50000"/>
                  </a:schemeClr>
                </a:solidFill>
              </a:rPr>
              <a:t>هذي الصورة تجمع طريقة عمل كل الأدوية المذكورة</a:t>
            </a:r>
            <a:endParaRPr lang="en-US" sz="1200" dirty="0">
              <a:solidFill>
                <a:schemeClr val="bg1">
                  <a:lumMod val="50000"/>
                </a:schemeClr>
              </a:solidFill>
            </a:endParaRPr>
          </a:p>
        </p:txBody>
      </p:sp>
      <p:sp>
        <p:nvSpPr>
          <p:cNvPr id="14" name="Rectangle 13"/>
          <p:cNvSpPr/>
          <p:nvPr/>
        </p:nvSpPr>
        <p:spPr>
          <a:xfrm>
            <a:off x="291829" y="6575630"/>
            <a:ext cx="6342435" cy="324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464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p:cNvCxnSpPr/>
          <p:nvPr/>
        </p:nvCxnSpPr>
        <p:spPr>
          <a:xfrm>
            <a:off x="111857" y="1473257"/>
            <a:ext cx="3564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387" y="1066778"/>
            <a:ext cx="3636470" cy="400110"/>
          </a:xfrm>
          <a:prstGeom prst="rect">
            <a:avLst/>
          </a:prstGeom>
          <a:noFill/>
        </p:spPr>
        <p:txBody>
          <a:bodyPr wrap="square" rtlCol="0">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Andalus" panose="02020603050405020304" pitchFamily="18" charset="-78"/>
              </a:rPr>
              <a:t>Thyrotoxicosis during pregnancy</a:t>
            </a:r>
          </a:p>
        </p:txBody>
      </p:sp>
      <p:sp>
        <p:nvSpPr>
          <p:cNvPr id="12" name="Rectangle 11"/>
          <p:cNvSpPr/>
          <p:nvPr/>
        </p:nvSpPr>
        <p:spPr>
          <a:xfrm>
            <a:off x="117957" y="1544650"/>
            <a:ext cx="6371409" cy="1298817"/>
          </a:xfrm>
          <a:prstGeom prst="rect">
            <a:avLst/>
          </a:prstGeom>
        </p:spPr>
        <p:txBody>
          <a:bodyPr wrap="square">
            <a:spAutoFit/>
          </a:bodyPr>
          <a:lstStyle/>
          <a:p>
            <a:pPr marL="285750" marR="0" lvl="0"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Wingdings"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Better to start therapy </a:t>
            </a:r>
            <a:r>
              <a:rPr kumimoji="0" lang="en-US" altLang="en-US" sz="1400" b="1" i="0" u="none" strike="noStrike" kern="1200" cap="none" spc="0" normalizeH="0" baseline="0" noProof="0" dirty="0">
                <a:ln>
                  <a:noFill/>
                </a:ln>
                <a:solidFill>
                  <a:srgbClr val="FF0000"/>
                </a:solidFill>
                <a:effectLst/>
                <a:uLnTx/>
                <a:uFillTx/>
                <a:latin typeface="Calibri" panose="020F0502020204030204"/>
                <a:ea typeface="Arial" charset="0"/>
                <a:cs typeface="Arial" charset="0"/>
              </a:rPr>
              <a:t>before</a:t>
            </a:r>
            <a:r>
              <a:rPr kumimoji="0" lang="en-US" altLang="en-US" sz="1400" b="0" i="0" u="none" strike="noStrike" kern="1200" cap="none" spc="0" normalizeH="0" baseline="0" noProof="0" dirty="0">
                <a:ln>
                  <a:noFill/>
                </a:ln>
                <a:solidFill>
                  <a:srgbClr val="FF0000"/>
                </a:solidFill>
                <a:effectLst/>
                <a:uLnTx/>
                <a:uFillTx/>
                <a:latin typeface="Calibri" panose="020F0502020204030204"/>
                <a:ea typeface="Arial" charset="0"/>
                <a:cs typeface="Arial" charset="0"/>
              </a:rPr>
              <a:t> </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pregnancy with </a:t>
            </a:r>
            <a:r>
              <a:rPr kumimoji="0" lang="en-US" altLang="en-US" sz="1400" b="0" i="0" u="none" strike="noStrike" kern="1200" cap="none" spc="0" normalizeH="0" baseline="30000" noProof="0" dirty="0">
                <a:ln>
                  <a:noFill/>
                </a:ln>
                <a:solidFill>
                  <a:prstClr val="black"/>
                </a:solidFill>
                <a:effectLst/>
                <a:uLnTx/>
                <a:uFillTx/>
                <a:latin typeface="Calibri" panose="020F0502020204030204"/>
                <a:ea typeface="Arial" charset="0"/>
                <a:cs typeface="Arial" charset="0"/>
              </a:rPr>
              <a:t>131</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I or subtotal thyroidectomy to avoid acute exacerbation during pregnancy </a:t>
            </a:r>
          </a:p>
          <a:p>
            <a:pPr marL="285750" marR="0" lvl="0"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Wingdings"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During pregnancy :</a:t>
            </a:r>
          </a:p>
          <a:p>
            <a:pPr marL="824514" marR="0" lvl="2"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Wingdings" charset="2"/>
              <a:buChar char="v"/>
              <a:tabLst/>
              <a:defRPr/>
            </a:pPr>
            <a:r>
              <a:rPr kumimoji="0" lang="en-US" altLang="en-US" sz="1400" b="0" i="0" u="none" strike="noStrike" kern="1200" cap="none" spc="0" normalizeH="0" baseline="0" noProof="0" dirty="0">
                <a:ln>
                  <a:noFill/>
                </a:ln>
                <a:solidFill>
                  <a:srgbClr val="C00000"/>
                </a:solidFill>
                <a:effectLst/>
                <a:uLnTx/>
                <a:uFillTx/>
                <a:latin typeface="Calibri" panose="020F0502020204030204"/>
                <a:ea typeface="Arial" charset="0"/>
                <a:cs typeface="Arial" charset="0"/>
              </a:rPr>
              <a:t>Radioiodine is contraindicated.</a:t>
            </a:r>
          </a:p>
          <a:p>
            <a:pPr marL="824514" marR="0" lvl="2"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Wingdings" charset="2"/>
              <a:buChar char="v"/>
              <a:tabLst/>
              <a:defRPr/>
            </a:pPr>
            <a:r>
              <a:rPr kumimoji="0" lang="en-US" altLang="en-US" sz="1400" b="1" i="0" u="none" strike="noStrike" kern="1200" cap="none" spc="0" normalizeH="0" baseline="0" noProof="0" dirty="0">
                <a:ln>
                  <a:noFill/>
                </a:ln>
                <a:solidFill>
                  <a:srgbClr val="0331FF"/>
                </a:solidFill>
                <a:effectLst/>
                <a:uLnTx/>
                <a:uFillTx/>
                <a:latin typeface="Calibri" panose="020F0502020204030204"/>
                <a:ea typeface="Arial" charset="0"/>
                <a:cs typeface="Arial" charset="0"/>
              </a:rPr>
              <a:t>Propylthiouracil</a:t>
            </a:r>
            <a:r>
              <a:rPr kumimoji="0" lang="en-US" altLang="en-US" sz="1400" b="0" i="0" u="none" strike="noStrike" kern="1200" cap="none" spc="0" normalizeH="0" baseline="0" noProof="0" dirty="0">
                <a:ln>
                  <a:noFill/>
                </a:ln>
                <a:solidFill>
                  <a:srgbClr val="0331FF"/>
                </a:solidFill>
                <a:effectLst/>
                <a:uLnTx/>
                <a:uFillTx/>
                <a:latin typeface="Calibri" panose="020F0502020204030204"/>
                <a:ea typeface="Arial" charset="0"/>
                <a:cs typeface="Arial" charset="0"/>
              </a:rPr>
              <a:t> </a:t>
            </a:r>
            <a:r>
              <a:rPr kumimoji="0" lang="en-US" altLang="en-US" sz="1400" b="0" i="0" u="none" strike="noStrike" kern="1200" cap="none" spc="0" normalizeH="0" baseline="0" noProof="0" dirty="0">
                <a:ln>
                  <a:noFill/>
                </a:ln>
                <a:solidFill>
                  <a:srgbClr val="C00000"/>
                </a:solidFill>
                <a:effectLst/>
                <a:uLnTx/>
                <a:uFillTx/>
                <a:latin typeface="Calibri" panose="020F0502020204030204"/>
                <a:ea typeface="Arial" charset="0"/>
                <a:cs typeface="Arial" charset="0"/>
              </a:rPr>
              <a:t>is the drug of  choice during pregnancy. </a:t>
            </a:r>
          </a:p>
        </p:txBody>
      </p:sp>
      <p:cxnSp>
        <p:nvCxnSpPr>
          <p:cNvPr id="14" name="Straight Connector 13"/>
          <p:cNvCxnSpPr/>
          <p:nvPr/>
        </p:nvCxnSpPr>
        <p:spPr>
          <a:xfrm>
            <a:off x="110252" y="3278428"/>
            <a:ext cx="1728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9414" y="2870461"/>
            <a:ext cx="1660772" cy="400110"/>
          </a:xfrm>
          <a:prstGeom prst="rect">
            <a:avLst/>
          </a:prstGeom>
          <a:noFill/>
        </p:spPr>
        <p:txBody>
          <a:bodyPr wrap="square" rtlCol="0">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Andalus" panose="02020603050405020304" pitchFamily="18" charset="-78"/>
              </a:rPr>
              <a:t>Thyroid Storm</a:t>
            </a:r>
          </a:p>
        </p:txBody>
      </p:sp>
      <p:sp>
        <p:nvSpPr>
          <p:cNvPr id="8" name="Rectangle 7"/>
          <p:cNvSpPr/>
          <p:nvPr/>
        </p:nvSpPr>
        <p:spPr>
          <a:xfrm>
            <a:off x="111857" y="3347328"/>
            <a:ext cx="6216769" cy="1234184"/>
          </a:xfrm>
          <a:prstGeom prst="rect">
            <a:avLst/>
          </a:prstGeom>
        </p:spPr>
        <p:txBody>
          <a:bodyPr wrap="square">
            <a:spAutoFit/>
          </a:bodyPr>
          <a:lstStyle/>
          <a:p>
            <a:pPr marL="285750" marR="0" lvl="0"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Arial"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a:ea typeface="Arial" charset="0"/>
                <a:cs typeface="Arial" charset="0"/>
              </a:rPr>
              <a:t>A sudden acute exacerbation of all of the symptoms of thyrotoxicosis, presenting as a </a:t>
            </a:r>
            <a:r>
              <a:rPr kumimoji="0" lang="en-US" altLang="en-US" sz="1400" b="0" i="0" u="none" strike="noStrike" kern="1200" cap="none" spc="0" normalizeH="0" baseline="0" noProof="0" dirty="0">
                <a:ln>
                  <a:noFill/>
                </a:ln>
                <a:solidFill>
                  <a:srgbClr val="FF0000"/>
                </a:solidFill>
                <a:effectLst/>
                <a:uLnTx/>
                <a:uFillTx/>
                <a:latin typeface="Calibri" panose="020F0502020204030204"/>
                <a:ea typeface="Arial" charset="0"/>
                <a:cs typeface="Arial" charset="0"/>
              </a:rPr>
              <a:t>life threatening syndrome</a:t>
            </a:r>
            <a:r>
              <a:rPr kumimoji="0" lang="en-US" altLang="en-US" sz="1400" b="0" i="0" u="none" strike="noStrike" kern="1200" cap="none" spc="0" normalizeH="0" baseline="0" noProof="0" dirty="0">
                <a:ln>
                  <a:noFill/>
                </a:ln>
                <a:solidFill>
                  <a:srgbClr val="000000"/>
                </a:solidFill>
                <a:effectLst/>
                <a:uLnTx/>
                <a:uFillTx/>
                <a:latin typeface="Calibri" panose="020F0502020204030204"/>
                <a:ea typeface="Arial" charset="0"/>
                <a:cs typeface="Arial" charset="0"/>
              </a:rPr>
              <a:t>.</a:t>
            </a:r>
          </a:p>
          <a:p>
            <a:pPr marL="285750" marR="0" lvl="0"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Arial"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a:ea typeface="Arial" charset="0"/>
                <a:cs typeface="Arial" charset="0"/>
              </a:rPr>
              <a:t>There is hyper metabolism, and excessive adrenergic activity, death may occur due to heart failure and shock.</a:t>
            </a:r>
          </a:p>
          <a:p>
            <a:pPr marL="285750" marR="0" lvl="0" indent="-285750" algn="l" defTabSz="538764" rtl="0" eaLnBrk="1" fontAlgn="auto" latinLnBrk="0" hangingPunct="1">
              <a:lnSpc>
                <a:spcPct val="90000"/>
              </a:lnSpc>
              <a:spcBef>
                <a:spcPct val="20000"/>
              </a:spcBef>
              <a:spcAft>
                <a:spcPts val="0"/>
              </a:spcAft>
              <a:buClr>
                <a:srgbClr val="5B9BD5">
                  <a:lumMod val="60000"/>
                  <a:lumOff val="40000"/>
                </a:srgbClr>
              </a:buClr>
              <a:buSzTx/>
              <a:buFont typeface="Arial"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a:ea typeface="Arial" charset="0"/>
                <a:cs typeface="Arial" charset="0"/>
              </a:rPr>
              <a:t>It is a medical emergency . </a:t>
            </a:r>
          </a:p>
        </p:txBody>
      </p:sp>
      <p:cxnSp>
        <p:nvCxnSpPr>
          <p:cNvPr id="22" name="Straight Connector 21"/>
          <p:cNvCxnSpPr/>
          <p:nvPr/>
        </p:nvCxnSpPr>
        <p:spPr>
          <a:xfrm>
            <a:off x="117957" y="5090897"/>
            <a:ext cx="3420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0252" y="4675631"/>
            <a:ext cx="3636470" cy="400110"/>
          </a:xfrm>
          <a:prstGeom prst="rect">
            <a:avLst/>
          </a:prstGeom>
          <a:noFill/>
        </p:spPr>
        <p:txBody>
          <a:bodyPr wrap="square" rtlCol="0">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Andalus" panose="02020603050405020304" pitchFamily="18" charset="-78"/>
              </a:rPr>
              <a:t>Management of Thyroid Storm</a:t>
            </a:r>
          </a:p>
        </p:txBody>
      </p:sp>
      <p:sp>
        <p:nvSpPr>
          <p:cNvPr id="10" name="Rectangle 9"/>
          <p:cNvSpPr/>
          <p:nvPr/>
        </p:nvSpPr>
        <p:spPr>
          <a:xfrm>
            <a:off x="110252" y="5169860"/>
            <a:ext cx="6614269" cy="4413516"/>
          </a:xfrm>
          <a:prstGeom prst="rect">
            <a:avLst/>
          </a:prstGeom>
        </p:spPr>
        <p:txBody>
          <a:bodyPr wrap="square">
            <a:spAutoFit/>
          </a:bodyPr>
          <a:lstStyle/>
          <a:p>
            <a:pPr marL="285750" marR="0" lvl="0"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Wingdings"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should be treated in an ICU for close monitoring of vital signs and for access to invasive monitoring and inotropic support </a:t>
            </a:r>
          </a:p>
          <a:p>
            <a:pPr marL="0" marR="0" lvl="0" indent="0" algn="l" defTabSz="538764" rtl="0" eaLnBrk="1" fontAlgn="auto" latinLnBrk="0" hangingPunct="1">
              <a:lnSpc>
                <a:spcPct val="100000"/>
              </a:lnSpc>
              <a:spcBef>
                <a:spcPct val="20000"/>
              </a:spcBef>
              <a:spcAft>
                <a:spcPts val="0"/>
              </a:spcAft>
              <a:buClr>
                <a:srgbClr val="5B9BD5">
                  <a:lumMod val="60000"/>
                  <a:lumOff val="40000"/>
                </a:srgbClr>
              </a:buClr>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                                                                                                               </a:t>
            </a:r>
          </a:p>
          <a:p>
            <a:pPr marL="285750" marR="0" lvl="0"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Wingdings" charset="2"/>
              <a:buChar char="§"/>
              <a:tabLst/>
              <a:defRPr/>
            </a:pPr>
            <a:r>
              <a:rPr kumimoji="0" lang="en-US" altLang="en-US" sz="1400" b="0" i="0" u="none" strike="noStrike" kern="1200" cap="none" spc="0" normalizeH="0" baseline="0" noProof="0" dirty="0">
                <a:ln>
                  <a:noFill/>
                </a:ln>
                <a:solidFill>
                  <a:srgbClr val="FF0000"/>
                </a:solidFill>
                <a:effectLst/>
                <a:uLnTx/>
                <a:uFillTx/>
                <a:latin typeface="Calibri" panose="020F0502020204030204"/>
                <a:ea typeface="Arial" charset="0"/>
                <a:cs typeface="Arial" charset="0"/>
              </a:rPr>
              <a:t>Correct electrolyte abnormalities</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 Treat cardiac arrhythmia ( if present ) &amp; Aggressively control hyperthermia by applying ice packs </a:t>
            </a:r>
          </a:p>
          <a:p>
            <a:pPr marL="0" marR="0" lvl="0" indent="0" algn="l" defTabSz="538764" rtl="0" eaLnBrk="1" fontAlgn="auto" latinLnBrk="0" hangingPunct="1">
              <a:lnSpc>
                <a:spcPct val="100000"/>
              </a:lnSpc>
              <a:spcBef>
                <a:spcPct val="20000"/>
              </a:spcBef>
              <a:spcAft>
                <a:spcPts val="0"/>
              </a:spcAft>
              <a:buClr>
                <a:srgbClr val="5B9BD5">
                  <a:lumMod val="60000"/>
                  <a:lumOff val="40000"/>
                </a:srgbClr>
              </a:buClr>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endParaRPr>
          </a:p>
          <a:p>
            <a:pPr marL="285750" marR="0" lvl="0"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Wingdings" charset="2"/>
              <a:buChar char="§"/>
              <a:tabLst/>
              <a:defRPr/>
            </a:pPr>
            <a:r>
              <a:rPr kumimoji="0" lang="en-GB" altLang="en-US" sz="1400" b="0" i="0" u="none" strike="noStrike" kern="1200" cap="none" spc="0" normalizeH="0" baseline="0" noProof="0" dirty="0">
                <a:ln>
                  <a:noFill/>
                </a:ln>
                <a:solidFill>
                  <a:srgbClr val="C00000"/>
                </a:solidFill>
                <a:effectLst/>
                <a:uLnTx/>
                <a:uFillTx/>
                <a:latin typeface="Calibri" panose="020F0502020204030204"/>
                <a:ea typeface="Arial" charset="0"/>
                <a:cs typeface="Arial" charset="0"/>
              </a:rPr>
              <a:t>Promptly administer</a:t>
            </a:r>
            <a:r>
              <a:rPr kumimoji="0" lang="en-GB"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 </a:t>
            </a:r>
            <a:r>
              <a:rPr kumimoji="0" lang="en-GB" altLang="en-US" sz="1400" b="0" i="0" u="none" strike="noStrike" kern="1200" cap="none" spc="0" normalizeH="0" baseline="0" noProof="0" dirty="0">
                <a:ln>
                  <a:noFill/>
                </a:ln>
                <a:solidFill>
                  <a:srgbClr val="C00000"/>
                </a:solidFill>
                <a:effectLst/>
                <a:uLnTx/>
                <a:uFillTx/>
                <a:latin typeface="Calibri" panose="020F0502020204030204"/>
                <a:ea typeface="Arial" charset="0"/>
                <a:cs typeface="Arial" charset="0"/>
              </a:rPr>
              <a:t>antiadrenergic drugs (e.g. </a:t>
            </a:r>
            <a:r>
              <a:rPr kumimoji="0" lang="en-GB" altLang="en-US" sz="1400" b="0" i="0" u="none" strike="noStrike" kern="1200" cap="none" spc="0" normalizeH="0" baseline="0" noProof="0" dirty="0">
                <a:ln>
                  <a:noFill/>
                </a:ln>
                <a:solidFill>
                  <a:srgbClr val="0331FF"/>
                </a:solidFill>
                <a:effectLst/>
                <a:uLnTx/>
                <a:uFillTx/>
                <a:latin typeface="Calibri" panose="020F0502020204030204"/>
                <a:ea typeface="Arial" charset="0"/>
                <a:cs typeface="Arial" charset="0"/>
              </a:rPr>
              <a:t>propranolol</a:t>
            </a:r>
            <a:r>
              <a:rPr kumimoji="0" lang="en-GB" altLang="en-US" sz="1400" b="0" i="0" u="none" strike="noStrike" kern="1200" cap="none" spc="0" normalizeH="0" baseline="0" noProof="0" dirty="0">
                <a:ln>
                  <a:noFill/>
                </a:ln>
                <a:solidFill>
                  <a:srgbClr val="C00000"/>
                </a:solidFill>
                <a:effectLst/>
                <a:uLnTx/>
                <a:uFillTx/>
                <a:latin typeface="Calibri" panose="020F0502020204030204"/>
                <a:ea typeface="Arial" charset="0"/>
                <a:cs typeface="Arial" charset="0"/>
              </a:rPr>
              <a:t>) to minimize sympathomimetic symptoms. </a:t>
            </a:r>
            <a:r>
              <a:rPr kumimoji="0" lang="en-GB" altLang="en-US" sz="1400" b="0" i="0" u="none" strike="noStrike" kern="1200" cap="none" spc="0" normalizeH="0" baseline="0" noProof="0" dirty="0">
                <a:ln>
                  <a:noFill/>
                </a:ln>
                <a:solidFill>
                  <a:srgbClr val="008F00"/>
                </a:solidFill>
                <a:effectLst/>
                <a:uLnTx/>
                <a:uFillTx/>
                <a:latin typeface="Calibri" panose="020F0502020204030204"/>
                <a:ea typeface="Arial" charset="0"/>
                <a:cs typeface="Arial" charset="0"/>
              </a:rPr>
              <a:t>(careful if he’s asthmatic patient)</a:t>
            </a:r>
          </a:p>
          <a:p>
            <a:pPr marL="0" marR="0" lvl="0" indent="0" algn="l" defTabSz="538764" rtl="0" eaLnBrk="1" fontAlgn="auto" latinLnBrk="0" hangingPunct="1">
              <a:lnSpc>
                <a:spcPct val="100000"/>
              </a:lnSpc>
              <a:spcBef>
                <a:spcPct val="20000"/>
              </a:spcBef>
              <a:spcAft>
                <a:spcPts val="0"/>
              </a:spcAft>
              <a:buClr>
                <a:srgbClr val="5B9BD5">
                  <a:lumMod val="60000"/>
                  <a:lumOff val="40000"/>
                </a:srgbClr>
              </a:buClr>
              <a:buSzTx/>
              <a:buFontTx/>
              <a:buNone/>
              <a:tabLst/>
              <a:defRPr/>
            </a:pPr>
            <a:endParaRPr kumimoji="0" lang="ar-SA" altLang="en-US" sz="1400" b="0" i="0" u="none" strike="noStrike" kern="1200" cap="none" spc="0" normalizeH="0" baseline="0" noProof="0" dirty="0">
              <a:ln>
                <a:noFill/>
              </a:ln>
              <a:solidFill>
                <a:srgbClr val="70AD47">
                  <a:lumMod val="75000"/>
                </a:srgbClr>
              </a:solidFill>
              <a:effectLst/>
              <a:uLnTx/>
              <a:uFillTx/>
              <a:latin typeface="Calibri" panose="020F0502020204030204"/>
              <a:ea typeface="Arial" charset="0"/>
              <a:cs typeface="Arial" panose="020B0604020202020204" pitchFamily="34" charset="0"/>
            </a:endParaRPr>
          </a:p>
          <a:p>
            <a:pPr marL="285750" marR="0" lvl="0"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Wingdings" charset="2"/>
              <a:buChar char="§"/>
              <a:tabLst/>
              <a:defRPr/>
            </a:pPr>
            <a:r>
              <a:rPr kumimoji="0" lang="en-GB"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High-dose </a:t>
            </a:r>
            <a:r>
              <a:rPr kumimoji="0" lang="en-GB" altLang="en-US" sz="1400" b="0" i="0" u="none" strike="noStrike" kern="1200" cap="none" spc="0" normalizeH="0" baseline="0" noProof="0" dirty="0">
                <a:ln>
                  <a:noFill/>
                </a:ln>
                <a:solidFill>
                  <a:srgbClr val="0331FF"/>
                </a:solidFill>
                <a:effectLst/>
                <a:uLnTx/>
                <a:uFillTx/>
                <a:latin typeface="Calibri" panose="020F0502020204030204"/>
                <a:ea typeface="Arial" charset="0"/>
                <a:cs typeface="Arial" charset="0"/>
              </a:rPr>
              <a:t>Propylthiouracil </a:t>
            </a:r>
            <a:r>
              <a:rPr kumimoji="0" lang="en-GB"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(PTU) </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is </a:t>
            </a:r>
            <a:r>
              <a:rPr kumimoji="0" lang="en-US" altLang="en-US" sz="1400" b="0" i="0" u="none" strike="noStrike" kern="1200" cap="none" spc="0" normalizeH="0" baseline="0" noProof="0" dirty="0">
                <a:ln>
                  <a:noFill/>
                </a:ln>
                <a:solidFill>
                  <a:srgbClr val="FF0000"/>
                </a:solidFill>
                <a:effectLst/>
                <a:uLnTx/>
                <a:uFillTx/>
                <a:latin typeface="Calibri" panose="020F0502020204030204"/>
                <a:ea typeface="Arial" charset="0"/>
                <a:cs typeface="Arial" charset="0"/>
              </a:rPr>
              <a:t>preferred</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 because of its early onset of action         ( </a:t>
            </a:r>
            <a:r>
              <a:rPr kumimoji="0" lang="en-US" altLang="en-US" sz="1400" b="0" i="0" u="none" strike="noStrike" kern="1200" cap="none" spc="0" normalizeH="0" baseline="0" noProof="0" dirty="0">
                <a:ln>
                  <a:noFill/>
                </a:ln>
                <a:solidFill>
                  <a:srgbClr val="FF0000"/>
                </a:solidFill>
                <a:effectLst/>
                <a:uLnTx/>
                <a:uFillTx/>
                <a:latin typeface="Calibri" panose="020F0502020204030204"/>
                <a:ea typeface="Arial" charset="0"/>
                <a:cs typeface="Arial" charset="0"/>
              </a:rPr>
              <a:t>risk of severe liver injury and acute liver failure </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a:t>
            </a:r>
          </a:p>
          <a:p>
            <a:pPr marL="0" marR="0" lvl="0" indent="0" algn="l" defTabSz="538764" rtl="0" eaLnBrk="1" fontAlgn="auto" latinLnBrk="0" hangingPunct="1">
              <a:lnSpc>
                <a:spcPct val="100000"/>
              </a:lnSpc>
              <a:spcBef>
                <a:spcPct val="20000"/>
              </a:spcBef>
              <a:spcAft>
                <a:spcPts val="0"/>
              </a:spcAft>
              <a:buClr>
                <a:srgbClr val="5B9BD5">
                  <a:lumMod val="60000"/>
                  <a:lumOff val="40000"/>
                </a:srgbClr>
              </a:buClr>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endParaRPr>
          </a:p>
          <a:p>
            <a:pPr marL="285750" marR="0" lvl="0"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Wingdings" charset="2"/>
              <a:buChar char="§"/>
              <a:tabLst/>
              <a:defRPr/>
            </a:pPr>
            <a:r>
              <a:rPr kumimoji="0" lang="en-GB"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 Administer iodine compounds (</a:t>
            </a:r>
            <a:r>
              <a:rPr kumimoji="0" lang="en-GB" altLang="en-US" sz="1400" b="0" i="0" u="none" strike="noStrike" kern="1200" cap="none" spc="0" normalizeH="0" baseline="0" noProof="0" dirty="0">
                <a:ln>
                  <a:noFill/>
                </a:ln>
                <a:solidFill>
                  <a:srgbClr val="0331FF"/>
                </a:solidFill>
                <a:effectLst/>
                <a:uLnTx/>
                <a:uFillTx/>
                <a:latin typeface="Calibri" panose="020F0502020204030204"/>
                <a:ea typeface="Arial" charset="0"/>
                <a:cs typeface="Arial" charset="0"/>
              </a:rPr>
              <a:t>Lugol</a:t>
            </a:r>
            <a:r>
              <a:rPr kumimoji="0" lang="en-US" altLang="en-US" sz="1400" b="0" i="0" u="none" strike="noStrike" kern="1200" cap="none" spc="0" normalizeH="0" baseline="0" noProof="0" dirty="0">
                <a:ln>
                  <a:noFill/>
                </a:ln>
                <a:solidFill>
                  <a:srgbClr val="0331FF"/>
                </a:solidFill>
                <a:effectLst/>
                <a:uLnTx/>
                <a:uFillTx/>
                <a:latin typeface="Calibri" panose="020F0502020204030204"/>
                <a:ea typeface="Arial" charset="0"/>
                <a:cs typeface="Arial" charset="0"/>
              </a:rPr>
              <a:t>'s</a:t>
            </a:r>
            <a:r>
              <a:rPr kumimoji="0" lang="en-GB" altLang="en-US" sz="1400" b="0" i="0" u="none" strike="noStrike" kern="1200" cap="none" spc="0" normalizeH="0" baseline="0" noProof="0" dirty="0">
                <a:ln>
                  <a:noFill/>
                </a:ln>
                <a:solidFill>
                  <a:srgbClr val="0331FF"/>
                </a:solidFill>
                <a:effectLst/>
                <a:uLnTx/>
                <a:uFillTx/>
                <a:latin typeface="Calibri" panose="020F0502020204030204"/>
                <a:ea typeface="Arial" charset="0"/>
                <a:cs typeface="Arial" charset="0"/>
              </a:rPr>
              <a:t> iodine </a:t>
            </a:r>
            <a:r>
              <a:rPr kumimoji="0" lang="en-GB" altLang="en-US" sz="1400" b="0" i="0" u="none" strike="noStrike" kern="1200" cap="none" spc="0" normalizeH="0" baseline="0" noProof="0" dirty="0">
                <a:ln>
                  <a:noFill/>
                </a:ln>
                <a:solidFill>
                  <a:srgbClr val="FF0000"/>
                </a:solidFill>
                <a:effectLst/>
                <a:uLnTx/>
                <a:uFillTx/>
                <a:latin typeface="Calibri" panose="020F0502020204030204"/>
                <a:ea typeface="Arial" charset="0"/>
                <a:cs typeface="Arial" charset="0"/>
              </a:rPr>
              <a:t>or </a:t>
            </a:r>
            <a:r>
              <a:rPr kumimoji="0" lang="en-GB" altLang="en-US" sz="1400" b="0" i="0" u="none" strike="noStrike" kern="1200" cap="none" spc="0" normalizeH="0" baseline="0" noProof="0" dirty="0">
                <a:ln>
                  <a:noFill/>
                </a:ln>
                <a:solidFill>
                  <a:srgbClr val="0331FF"/>
                </a:solidFill>
                <a:effectLst/>
                <a:uLnTx/>
                <a:uFillTx/>
                <a:latin typeface="Calibri" panose="020F0502020204030204"/>
                <a:ea typeface="Arial" charset="0"/>
                <a:cs typeface="Arial" charset="0"/>
              </a:rPr>
              <a:t>potassium iodide</a:t>
            </a:r>
            <a:r>
              <a:rPr kumimoji="0" lang="en-GB"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 orally or via a nasogastric tube. </a:t>
            </a:r>
            <a:r>
              <a:rPr kumimoji="0" lang="en-GB" altLang="en-US" sz="1400" b="0" i="0" u="none" strike="noStrike" kern="1200" cap="none" spc="0" normalizeH="0" baseline="0" noProof="0" dirty="0">
                <a:ln>
                  <a:noFill/>
                </a:ln>
                <a:solidFill>
                  <a:srgbClr val="008F00"/>
                </a:solidFill>
                <a:effectLst/>
                <a:uLnTx/>
                <a:uFillTx/>
                <a:latin typeface="Calibri" panose="020F0502020204030204"/>
                <a:ea typeface="Arial" charset="0"/>
                <a:cs typeface="Arial" charset="0"/>
              </a:rPr>
              <a:t>due to its rapid effects</a:t>
            </a:r>
          </a:p>
          <a:p>
            <a:pPr marL="0" marR="0" lvl="0" indent="0" algn="l" defTabSz="538764" rtl="0" eaLnBrk="1" fontAlgn="auto" latinLnBrk="0" hangingPunct="1">
              <a:lnSpc>
                <a:spcPct val="100000"/>
              </a:lnSpc>
              <a:spcBef>
                <a:spcPct val="20000"/>
              </a:spcBef>
              <a:spcAft>
                <a:spcPts val="0"/>
              </a:spcAft>
              <a:buClr>
                <a:srgbClr val="5B9BD5">
                  <a:lumMod val="60000"/>
                  <a:lumOff val="40000"/>
                </a:srgbClr>
              </a:buClr>
              <a:buSzTx/>
              <a:buFontTx/>
              <a:buNone/>
              <a:tabLst/>
              <a:defRPr/>
            </a:pPr>
            <a:endParaRPr kumimoji="0" lang="en-US" altLang="en-US" sz="1400" b="0" i="0" u="none" strike="noStrike" kern="1200" cap="none" spc="0" normalizeH="0" baseline="0" noProof="0" dirty="0">
              <a:ln>
                <a:noFill/>
              </a:ln>
              <a:solidFill>
                <a:srgbClr val="008F00"/>
              </a:solidFill>
              <a:effectLst/>
              <a:uLnTx/>
              <a:uFillTx/>
              <a:latin typeface="Calibri" panose="020F0502020204030204"/>
              <a:ea typeface="Arial" charset="0"/>
              <a:cs typeface="Arial" charset="0"/>
            </a:endParaRPr>
          </a:p>
          <a:p>
            <a:pPr marL="285750" marR="0" lvl="0"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Wingdings"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 </a:t>
            </a:r>
            <a:r>
              <a:rPr kumimoji="0" lang="en-US" altLang="en-US" sz="1400" b="0" i="0" u="none" strike="noStrike" kern="1200" cap="none" spc="0" normalizeH="0" baseline="0" noProof="0" dirty="0">
                <a:ln>
                  <a:noFill/>
                </a:ln>
                <a:solidFill>
                  <a:srgbClr val="0331FF"/>
                </a:solidFill>
                <a:effectLst/>
                <a:uLnTx/>
                <a:uFillTx/>
                <a:latin typeface="Calibri" panose="020F0502020204030204"/>
                <a:ea typeface="Arial" charset="0"/>
                <a:cs typeface="Arial" charset="0"/>
              </a:rPr>
              <a:t>Hydrocortisone </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50 mg IV every 6 hours to prevent shock.</a:t>
            </a:r>
          </a:p>
          <a:p>
            <a:pPr marL="285750" marR="0" lvl="0" indent="-285750" algn="l" defTabSz="538764" rtl="0" eaLnBrk="1" fontAlgn="auto" latinLnBrk="0" hangingPunct="1">
              <a:lnSpc>
                <a:spcPct val="100000"/>
              </a:lnSpc>
              <a:spcBef>
                <a:spcPct val="20000"/>
              </a:spcBef>
              <a:spcAft>
                <a:spcPts val="0"/>
              </a:spcAft>
              <a:buClr>
                <a:srgbClr val="5B9BD5">
                  <a:lumMod val="60000"/>
                  <a:lumOff val="40000"/>
                </a:srgbClr>
              </a:buClr>
              <a:buSzTx/>
              <a:buFont typeface="Wingdings" charset="2"/>
              <a:buChar char="§"/>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Rarely, plasmapheresis has been used to treat thyroid storm</a:t>
            </a:r>
            <a:r>
              <a:rPr kumimoji="0" lang="ar-SA" altLang="en-US" sz="1200" b="0" i="0" u="none" strike="noStrike" kern="1200" cap="none" spc="0" normalizeH="0" baseline="0" noProof="0" dirty="0">
                <a:ln>
                  <a:noFill/>
                </a:ln>
                <a:solidFill>
                  <a:srgbClr val="008F00"/>
                </a:solidFill>
                <a:effectLst/>
                <a:uLnTx/>
                <a:uFillTx/>
                <a:latin typeface="Calibri" panose="020F0502020204030204"/>
                <a:ea typeface="Arial" charset="0"/>
                <a:cs typeface="Arial" charset="0"/>
              </a:rPr>
              <a:t>يعني يشيلون البلازما ويصفونها ويشيلون الهرمونات اللي مو مرغوبة ويرجعون البلازما للجسم</a:t>
            </a:r>
            <a:endParaRPr kumimoji="0" lang="en-US" altLang="en-US" sz="1400" b="0" i="0" u="none" strike="noStrike" kern="1200" cap="none" spc="0" normalizeH="0" baseline="0" noProof="0" dirty="0">
              <a:ln>
                <a:noFill/>
              </a:ln>
              <a:solidFill>
                <a:srgbClr val="008F00"/>
              </a:solidFill>
              <a:effectLst/>
              <a:uLnTx/>
              <a:uFillTx/>
              <a:latin typeface="Calibri" panose="020F0502020204030204"/>
              <a:ea typeface="Arial" charset="0"/>
              <a:cs typeface="Arial" charset="0"/>
            </a:endParaRPr>
          </a:p>
        </p:txBody>
      </p:sp>
      <p:cxnSp>
        <p:nvCxnSpPr>
          <p:cNvPr id="13" name="Straight Connector 12"/>
          <p:cNvCxnSpPr/>
          <p:nvPr/>
        </p:nvCxnSpPr>
        <p:spPr>
          <a:xfrm flipV="1">
            <a:off x="373029" y="856496"/>
            <a:ext cx="5904000" cy="2"/>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211000" y="370317"/>
            <a:ext cx="6228058" cy="400110"/>
          </a:xfrm>
          <a:prstGeom prst="rect">
            <a:avLst/>
          </a:prstGeom>
          <a:noFill/>
        </p:spPr>
        <p:txBody>
          <a:bodyPr wrap="square" rtlCol="0">
            <a:spAutoFit/>
          </a:bodyP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merican Typewriter" charset="0"/>
                <a:ea typeface="American Typewriter" charset="0"/>
                <a:cs typeface="American Typewriter" charset="0"/>
              </a:rPr>
              <a:t>Special conditions of hyperthyroidism</a:t>
            </a:r>
          </a:p>
        </p:txBody>
      </p:sp>
    </p:spTree>
    <p:extLst>
      <p:ext uri="{BB962C8B-B14F-4D97-AF65-F5344CB8AC3E}">
        <p14:creationId xmlns:p14="http://schemas.microsoft.com/office/powerpoint/2010/main" val="175974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613954" y="976521"/>
            <a:ext cx="565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185953" y="513123"/>
            <a:ext cx="6486093" cy="461665"/>
          </a:xfrm>
          <a:prstGeom prst="rect">
            <a:avLst/>
          </a:prstGeom>
          <a:noFill/>
        </p:spPr>
        <p:txBody>
          <a:bodyPr wrap="square" rtlCol="0">
            <a:spAutoFit/>
          </a:bodyPr>
          <a:lstStyle/>
          <a:p>
            <a:pPr marL="0" marR="0" lvl="0" indent="0" algn="ctr" defTabSz="538764" rtl="0" eaLnBrk="1" fontAlgn="auto" latinLnBrk="0" hangingPunct="1">
              <a:lnSpc>
                <a:spcPct val="100000"/>
              </a:lnSpc>
              <a:spcBef>
                <a:spcPts val="0"/>
              </a:spcBef>
              <a:spcAft>
                <a:spcPts val="0"/>
              </a:spcAft>
              <a:buClrTx/>
              <a:buSzTx/>
              <a:buFont typeface="Arial" charset="0"/>
              <a:buNone/>
              <a:tabLst/>
              <a:defRPr/>
            </a:pPr>
            <a:r>
              <a:rPr kumimoji="0" lang="en-US" altLang="en-US" sz="2400" b="0" i="0" u="none" strike="noStrike" kern="1200" cap="none" spc="0" normalizeH="0" baseline="0" noProof="0" dirty="0">
                <a:ln>
                  <a:noFill/>
                </a:ln>
                <a:solidFill>
                  <a:prstClr val="black"/>
                </a:solidFill>
                <a:effectLst/>
                <a:uLnTx/>
                <a:uFillTx/>
                <a:latin typeface="American Typewriter" charset="0"/>
                <a:ea typeface="American Typewriter" charset="0"/>
                <a:cs typeface="American Typewriter" charset="0"/>
              </a:rPr>
              <a:t>Management </a:t>
            </a:r>
            <a:r>
              <a:rPr kumimoji="0" lang="en-GB" altLang="en-US" sz="2400" b="0" i="0" u="none" strike="noStrike" kern="1200" cap="none" spc="0" normalizeH="0" baseline="0" noProof="0" dirty="0">
                <a:ln>
                  <a:noFill/>
                </a:ln>
                <a:solidFill>
                  <a:prstClr val="black"/>
                </a:solidFill>
                <a:effectLst/>
                <a:uLnTx/>
                <a:uFillTx/>
                <a:latin typeface="American Typewriter" charset="0"/>
                <a:ea typeface="American Typewriter" charset="0"/>
                <a:cs typeface="American Typewriter" charset="0"/>
              </a:rPr>
              <a:t>of Graves’ disease</a:t>
            </a:r>
            <a:r>
              <a:rPr kumimoji="0" lang="ar-SA" altLang="en-US" sz="1800" b="0" i="0" u="none" strike="noStrike" kern="1200" cap="none" spc="0" normalizeH="0" baseline="30000" noProof="0" dirty="0">
                <a:ln>
                  <a:noFill/>
                </a:ln>
                <a:solidFill>
                  <a:prstClr val="black"/>
                </a:solidFill>
                <a:effectLst/>
                <a:uLnTx/>
                <a:uFillTx/>
                <a:latin typeface="American Typewriter" charset="0"/>
                <a:ea typeface="American Typewriter" charset="0"/>
                <a:cs typeface="American Typewriter" charset="0"/>
              </a:rPr>
              <a:t>*</a:t>
            </a:r>
            <a:endParaRPr kumimoji="0" lang="en-GB" altLang="en-US" sz="1800" b="0" i="0" u="none" strike="noStrike" kern="1200" cap="none" spc="0" normalizeH="0" baseline="30000" noProof="0" dirty="0">
              <a:ln>
                <a:noFill/>
              </a:ln>
              <a:solidFill>
                <a:prstClr val="black"/>
              </a:solidFill>
              <a:effectLst/>
              <a:uLnTx/>
              <a:uFillTx/>
              <a:latin typeface="American Typewriter" charset="0"/>
              <a:ea typeface="American Typewriter" charset="0"/>
              <a:cs typeface="American Typewriter" charset="0"/>
            </a:endParaRPr>
          </a:p>
        </p:txBody>
      </p:sp>
      <p:sp>
        <p:nvSpPr>
          <p:cNvPr id="6" name="Rectangle 5"/>
          <p:cNvSpPr/>
          <p:nvPr/>
        </p:nvSpPr>
        <p:spPr>
          <a:xfrm>
            <a:off x="109711" y="8615776"/>
            <a:ext cx="6073877" cy="480131"/>
          </a:xfrm>
          <a:prstGeom prst="rect">
            <a:avLst/>
          </a:prstGeom>
        </p:spPr>
        <p:txBody>
          <a:bodyPr wrap="square">
            <a:spAutoFit/>
          </a:bodyPr>
          <a:lstStyle/>
          <a:p>
            <a:pPr marL="0" marR="0" lvl="0" indent="0" algn="l" defTabSz="538764" rtl="0" eaLnBrk="1" fontAlgn="auto" latinLnBrk="0" hangingPunct="1">
              <a:lnSpc>
                <a:spcPct val="9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Sub-total thyroidectomy is the treatment of choice in very large gland or multinodular goiter</a:t>
            </a:r>
          </a:p>
        </p:txBody>
      </p:sp>
      <p:cxnSp>
        <p:nvCxnSpPr>
          <p:cNvPr id="16" name="Straight Connector 15"/>
          <p:cNvCxnSpPr/>
          <p:nvPr/>
        </p:nvCxnSpPr>
        <p:spPr>
          <a:xfrm>
            <a:off x="114178" y="8530634"/>
            <a:ext cx="1836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7985" y="8136174"/>
            <a:ext cx="1839144" cy="400110"/>
          </a:xfrm>
          <a:prstGeom prst="rect">
            <a:avLst/>
          </a:prstGeom>
          <a:noFill/>
        </p:spPr>
        <p:txBody>
          <a:bodyPr wrap="square" rtlCol="0">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Andalus" panose="02020603050405020304" pitchFamily="18" charset="-78"/>
              </a:rPr>
              <a:t>Thyroidectomy</a:t>
            </a:r>
          </a:p>
        </p:txBody>
      </p:sp>
      <p:cxnSp>
        <p:nvCxnSpPr>
          <p:cNvPr id="33" name="Straight Connector 32"/>
          <p:cNvCxnSpPr/>
          <p:nvPr/>
        </p:nvCxnSpPr>
        <p:spPr>
          <a:xfrm>
            <a:off x="115664" y="1646626"/>
            <a:ext cx="2664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7269" y="1240885"/>
            <a:ext cx="2692623" cy="400110"/>
          </a:xfrm>
          <a:prstGeom prst="rect">
            <a:avLst/>
          </a:prstGeom>
          <a:noFill/>
        </p:spPr>
        <p:txBody>
          <a:bodyPr wrap="square" rtlCol="0">
            <a:spAutoFit/>
          </a:bodyPr>
          <a:lstStyle/>
          <a:p>
            <a:pPr marL="0" marR="0" lvl="0" indent="0" algn="l" defTabSz="685800" rtl="1"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Severe Hyperthyroidism</a:t>
            </a:r>
          </a:p>
        </p:txBody>
      </p:sp>
      <p:cxnSp>
        <p:nvCxnSpPr>
          <p:cNvPr id="35" name="Straight Connector 34"/>
          <p:cNvCxnSpPr/>
          <p:nvPr/>
        </p:nvCxnSpPr>
        <p:spPr>
          <a:xfrm>
            <a:off x="3298240" y="1646626"/>
            <a:ext cx="3456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98240" y="1230084"/>
            <a:ext cx="3636470" cy="400110"/>
          </a:xfrm>
          <a:prstGeom prst="rect">
            <a:avLst/>
          </a:prstGeom>
          <a:noFill/>
        </p:spPr>
        <p:txBody>
          <a:bodyPr wrap="square" rtlCol="0">
            <a:spAutoFit/>
          </a:bodyPr>
          <a:lstStyle/>
          <a:p>
            <a:pPr marL="0" marR="0" lvl="0" indent="0" algn="l" defTabSz="685800" rtl="1"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Mild/moderate hyperthyroidism </a:t>
            </a:r>
          </a:p>
        </p:txBody>
      </p:sp>
      <p:grpSp>
        <p:nvGrpSpPr>
          <p:cNvPr id="96" name="Group 95"/>
          <p:cNvGrpSpPr/>
          <p:nvPr/>
        </p:nvGrpSpPr>
        <p:grpSpPr>
          <a:xfrm>
            <a:off x="3298244" y="1859587"/>
            <a:ext cx="3455996" cy="4802831"/>
            <a:chOff x="3287481" y="1963864"/>
            <a:chExt cx="3473260" cy="4802831"/>
          </a:xfrm>
        </p:grpSpPr>
        <p:sp>
          <p:nvSpPr>
            <p:cNvPr id="37" name="Chevron 36"/>
            <p:cNvSpPr/>
            <p:nvPr/>
          </p:nvSpPr>
          <p:spPr>
            <a:xfrm rot="16200000" flipH="1">
              <a:off x="3039614" y="2216065"/>
              <a:ext cx="1012799" cy="508398"/>
            </a:xfrm>
            <a:prstGeom prst="chevron">
              <a:avLst/>
            </a:prstGeom>
            <a:solidFill>
              <a:srgbClr val="BAEBFF">
                <a:alpha val="38824"/>
              </a:srgbClr>
            </a:solidFill>
            <a:ln>
              <a:solidFill>
                <a:srgbClr val="00B0F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65" name="Chevron 64"/>
            <p:cNvSpPr/>
            <p:nvPr/>
          </p:nvSpPr>
          <p:spPr>
            <a:xfrm rot="16200000" flipH="1">
              <a:off x="3037450" y="2974859"/>
              <a:ext cx="1012799" cy="508398"/>
            </a:xfrm>
            <a:prstGeom prst="chevron">
              <a:avLst/>
            </a:prstGeom>
            <a:solidFill>
              <a:srgbClr val="BAEBFF">
                <a:alpha val="38824"/>
              </a:srgbClr>
            </a:solidFill>
            <a:ln>
              <a:solidFill>
                <a:srgbClr val="00B0F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66" name="Chevron 65"/>
            <p:cNvSpPr/>
            <p:nvPr/>
          </p:nvSpPr>
          <p:spPr>
            <a:xfrm rot="16200000" flipH="1">
              <a:off x="3035286" y="3733654"/>
              <a:ext cx="1012799" cy="508398"/>
            </a:xfrm>
            <a:prstGeom prst="chevron">
              <a:avLst/>
            </a:prstGeom>
            <a:solidFill>
              <a:srgbClr val="BAEBFF">
                <a:alpha val="38824"/>
              </a:srgbClr>
            </a:solidFill>
            <a:ln>
              <a:solidFill>
                <a:srgbClr val="00B0F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67" name="Chevron 66"/>
            <p:cNvSpPr/>
            <p:nvPr/>
          </p:nvSpPr>
          <p:spPr>
            <a:xfrm rot="16200000" flipH="1">
              <a:off x="3035285" y="4488508"/>
              <a:ext cx="1012799" cy="508398"/>
            </a:xfrm>
            <a:prstGeom prst="chevron">
              <a:avLst/>
            </a:prstGeom>
            <a:solidFill>
              <a:srgbClr val="BAEBFF">
                <a:alpha val="38824"/>
              </a:srgbClr>
            </a:solidFill>
            <a:ln>
              <a:solidFill>
                <a:srgbClr val="00B0F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68" name="Chevron 67"/>
            <p:cNvSpPr/>
            <p:nvPr/>
          </p:nvSpPr>
          <p:spPr>
            <a:xfrm rot="16200000" flipH="1">
              <a:off x="3035283" y="5247302"/>
              <a:ext cx="1012799" cy="508398"/>
            </a:xfrm>
            <a:prstGeom prst="chevron">
              <a:avLst/>
            </a:prstGeom>
            <a:solidFill>
              <a:srgbClr val="BAEBFF">
                <a:alpha val="38824"/>
              </a:srgbClr>
            </a:solidFill>
            <a:ln>
              <a:solidFill>
                <a:srgbClr val="00B0F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69" name="Chevron 68"/>
            <p:cNvSpPr/>
            <p:nvPr/>
          </p:nvSpPr>
          <p:spPr>
            <a:xfrm rot="16200000" flipH="1">
              <a:off x="3035280" y="6006097"/>
              <a:ext cx="1012799" cy="508398"/>
            </a:xfrm>
            <a:prstGeom prst="chevron">
              <a:avLst/>
            </a:prstGeom>
            <a:solidFill>
              <a:srgbClr val="BAEBFF">
                <a:alpha val="38824"/>
              </a:srgbClr>
            </a:solidFill>
            <a:ln>
              <a:solidFill>
                <a:srgbClr val="00B0F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71" name="Round Same Side Corner Rectangle 70"/>
            <p:cNvSpPr/>
            <p:nvPr/>
          </p:nvSpPr>
          <p:spPr>
            <a:xfrm rot="5400000">
              <a:off x="4984710" y="893425"/>
              <a:ext cx="580693" cy="2958364"/>
            </a:xfrm>
            <a:prstGeom prst="round2Same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 small or moderately enlarged thyroid; children or pregnant or lactating women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ound Same Side Corner Rectangle 71"/>
            <p:cNvSpPr/>
            <p:nvPr/>
          </p:nvSpPr>
          <p:spPr>
            <a:xfrm rot="5400000">
              <a:off x="4991212" y="1652139"/>
              <a:ext cx="580693" cy="2958364"/>
            </a:xfrm>
            <a:prstGeom prst="round2Same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Primary anti-thyroid drug therapy should be considered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Round Same Side Corner Rectangle 73"/>
            <p:cNvSpPr/>
            <p:nvPr/>
          </p:nvSpPr>
          <p:spPr>
            <a:xfrm rot="5400000">
              <a:off x="4991212" y="2405993"/>
              <a:ext cx="580693" cy="2958364"/>
            </a:xfrm>
            <a:prstGeom prst="round2Same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C00000"/>
                  </a:solidFill>
                  <a:effectLst/>
                  <a:uLnTx/>
                  <a:uFillTx/>
                  <a:latin typeface="Calibri" panose="020F0502020204030204"/>
                  <a:ea typeface="Arial" charset="0"/>
                  <a:cs typeface="Arial" charset="0"/>
                </a:rPr>
                <a:t>Start </a:t>
              </a:r>
              <a:r>
                <a:rPr kumimoji="0" lang="en-GB" altLang="en-US" sz="1200" b="0" i="0" u="none" strike="noStrike" kern="1200" cap="none" spc="0" normalizeH="0" baseline="0" noProof="0" dirty="0">
                  <a:ln>
                    <a:noFill/>
                  </a:ln>
                  <a:solidFill>
                    <a:srgbClr val="0331FF"/>
                  </a:solidFill>
                  <a:effectLst/>
                  <a:uLnTx/>
                  <a:uFillTx/>
                  <a:latin typeface="Calibri" panose="020F0502020204030204"/>
                  <a:ea typeface="Arial" charset="0"/>
                  <a:cs typeface="Arial" charset="0"/>
                </a:rPr>
                <a:t>methimazole</a:t>
              </a:r>
              <a:r>
                <a:rPr kumimoji="0" lang="en-GB" altLang="en-US" sz="1200" b="0" i="0" u="none" strike="noStrike" kern="1200" cap="none" spc="0" normalizeH="0" baseline="0" noProof="0" dirty="0">
                  <a:ln>
                    <a:noFill/>
                  </a:ln>
                  <a:solidFill>
                    <a:srgbClr val="C00000"/>
                  </a:solidFill>
                  <a:effectLst/>
                  <a:uLnTx/>
                  <a:uFillTx/>
                  <a:latin typeface="Calibri" panose="020F0502020204030204"/>
                  <a:ea typeface="Arial" charset="0"/>
                  <a:cs typeface="Arial" charset="0"/>
                </a:rPr>
                <a:t>, </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5–30 mg/day, </a:t>
              </a:r>
              <a:r>
                <a:rPr kumimoji="0" lang="en-GB" altLang="en-US" sz="1200" b="0" i="0" u="none" strike="noStrike" kern="1200" cap="none" spc="0" normalizeH="0" baseline="0" noProof="0" dirty="0">
                  <a:ln>
                    <a:noFill/>
                  </a:ln>
                  <a:solidFill>
                    <a:srgbClr val="C00000"/>
                  </a:solidFill>
                  <a:effectLst/>
                  <a:uLnTx/>
                  <a:uFillTx/>
                  <a:latin typeface="Calibri" panose="020F0502020204030204"/>
                  <a:ea typeface="Arial" charset="0"/>
                  <a:cs typeface="Arial" charset="0"/>
                </a:rPr>
                <a:t>(</a:t>
              </a:r>
              <a:r>
                <a:rPr kumimoji="0" lang="en-GB" altLang="en-US" sz="1200" b="0" i="0" u="none" strike="noStrike" kern="1200" cap="none" spc="0" normalizeH="0" baseline="0" noProof="0" dirty="0">
                  <a:ln>
                    <a:noFill/>
                  </a:ln>
                  <a:solidFill>
                    <a:srgbClr val="0331FF"/>
                  </a:solidFill>
                  <a:effectLst/>
                  <a:uLnTx/>
                  <a:uFillTx/>
                  <a:latin typeface="Calibri" panose="020F0502020204030204"/>
                  <a:ea typeface="Arial" charset="0"/>
                  <a:cs typeface="Arial" charset="0"/>
                </a:rPr>
                <a:t>PTU</a:t>
              </a:r>
              <a:r>
                <a:rPr kumimoji="0" lang="en-GB" altLang="en-US" sz="1200" b="0" i="0" u="none" strike="noStrike" kern="1200" cap="none" spc="0" normalizeH="0" baseline="0" noProof="0" dirty="0">
                  <a:ln>
                    <a:noFill/>
                  </a:ln>
                  <a:solidFill>
                    <a:srgbClr val="C00000"/>
                  </a:solidFill>
                  <a:effectLst/>
                  <a:uLnTx/>
                  <a:uFillTx/>
                  <a:latin typeface="Calibri" panose="020F0502020204030204"/>
                  <a:ea typeface="Arial" charset="0"/>
                  <a:cs typeface="Arial" charset="0"/>
                </a:rPr>
                <a:t> preferred in pregnant women)</a:t>
              </a:r>
              <a:endPar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75" name="Round Same Side Corner Rectangle 74"/>
            <p:cNvSpPr/>
            <p:nvPr/>
          </p:nvSpPr>
          <p:spPr>
            <a:xfrm rot="5400000">
              <a:off x="4991212" y="3159847"/>
              <a:ext cx="580693" cy="2958364"/>
            </a:xfrm>
            <a:prstGeom prst="round2Same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Monitor thyroid function every 4–6 week </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until euthyroid state achieved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ound Same Side Corner Rectangle 75"/>
            <p:cNvSpPr/>
            <p:nvPr/>
          </p:nvSpPr>
          <p:spPr>
            <a:xfrm rot="5400000">
              <a:off x="4991212" y="3909861"/>
              <a:ext cx="580693" cy="2958364"/>
            </a:xfrm>
            <a:prstGeom prst="round2Same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Discontinue drug therapy after 12–18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ound Same Side Corner Rectangle 76"/>
            <p:cNvSpPr/>
            <p:nvPr/>
          </p:nvSpPr>
          <p:spPr>
            <a:xfrm rot="5400000">
              <a:off x="4991212" y="4668476"/>
              <a:ext cx="580693" cy="2958364"/>
            </a:xfrm>
            <a:prstGeom prst="round2Same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Monitor thyroid function every 2 </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months for 6 months, </a:t>
              </a: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then less frequently</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5" name="Group 94"/>
          <p:cNvGrpSpPr/>
          <p:nvPr/>
        </p:nvGrpSpPr>
        <p:grpSpPr>
          <a:xfrm>
            <a:off x="109712" y="1906664"/>
            <a:ext cx="2686127" cy="5993127"/>
            <a:chOff x="169149" y="1991858"/>
            <a:chExt cx="2686127" cy="5993127"/>
          </a:xfrm>
        </p:grpSpPr>
        <p:sp>
          <p:nvSpPr>
            <p:cNvPr id="26" name="Rectangle 25"/>
            <p:cNvSpPr/>
            <p:nvPr/>
          </p:nvSpPr>
          <p:spPr>
            <a:xfrm>
              <a:off x="655150" y="6117652"/>
              <a:ext cx="2200124" cy="1467711"/>
            </a:xfrm>
            <a:prstGeom prst="rect">
              <a:avLst/>
            </a:prstGeom>
            <a:solidFill>
              <a:schemeClr val="bg1"/>
            </a:solidFill>
            <a:ln>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 typeface="Arial" charset="0"/>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Normalization of thyroid function with anti-thyroid drugs before </a:t>
              </a: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surgery in elderly patients and those </a:t>
              </a:r>
              <a:r>
                <a:rPr kumimoji="0" lang="en-GB" altLang="en-US" sz="16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with heart disease</a:t>
              </a:r>
            </a:p>
          </p:txBody>
        </p:sp>
        <p:sp>
          <p:nvSpPr>
            <p:cNvPr id="82" name="Chevron 81"/>
            <p:cNvSpPr/>
            <p:nvPr/>
          </p:nvSpPr>
          <p:spPr>
            <a:xfrm rot="16200000" flipH="1">
              <a:off x="-631848" y="2792858"/>
              <a:ext cx="2088000" cy="486000"/>
            </a:xfrm>
            <a:prstGeom prst="chevron">
              <a:avLst/>
            </a:prstGeom>
            <a:solidFill>
              <a:schemeClr val="bg1">
                <a:lumMod val="85000"/>
                <a:alpha val="50196"/>
              </a:schemeClr>
            </a:solidFill>
            <a:ln>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87" name="Chevron 86"/>
            <p:cNvSpPr/>
            <p:nvPr/>
          </p:nvSpPr>
          <p:spPr>
            <a:xfrm rot="16200000" flipH="1">
              <a:off x="-673554" y="4679193"/>
              <a:ext cx="2171413" cy="486005"/>
            </a:xfrm>
            <a:prstGeom prst="chevron">
              <a:avLst/>
            </a:prstGeom>
            <a:solidFill>
              <a:schemeClr val="bg1">
                <a:lumMod val="85000"/>
                <a:alpha val="50196"/>
              </a:schemeClr>
            </a:solidFill>
            <a:ln>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88" name="Chevron 87"/>
            <p:cNvSpPr/>
            <p:nvPr/>
          </p:nvSpPr>
          <p:spPr>
            <a:xfrm rot="16200000" flipH="1">
              <a:off x="-703394" y="6626439"/>
              <a:ext cx="2231089" cy="486004"/>
            </a:xfrm>
            <a:prstGeom prst="chevron">
              <a:avLst/>
            </a:prstGeom>
            <a:solidFill>
              <a:schemeClr val="bg1">
                <a:lumMod val="85000"/>
                <a:alpha val="50196"/>
              </a:schemeClr>
            </a:solidFill>
            <a:ln>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89" name="Rectangle 88"/>
            <p:cNvSpPr/>
            <p:nvPr/>
          </p:nvSpPr>
          <p:spPr>
            <a:xfrm>
              <a:off x="655150" y="4174537"/>
              <a:ext cx="2200126" cy="1467711"/>
            </a:xfrm>
            <a:prstGeom prst="rect">
              <a:avLst/>
            </a:prstGeom>
            <a:solidFill>
              <a:schemeClr val="bg1"/>
            </a:solidFill>
            <a:ln>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 typeface="Arial" charset="0"/>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Definitive therapy with radioiodine preferred in adults</a:t>
              </a:r>
            </a:p>
          </p:txBody>
        </p:sp>
        <p:sp>
          <p:nvSpPr>
            <p:cNvPr id="90" name="Rectangle 89"/>
            <p:cNvSpPr/>
            <p:nvPr/>
          </p:nvSpPr>
          <p:spPr>
            <a:xfrm>
              <a:off x="655152" y="2283742"/>
              <a:ext cx="2200124" cy="1467711"/>
            </a:xfrm>
            <a:prstGeom prst="rect">
              <a:avLst/>
            </a:prstGeom>
            <a:solidFill>
              <a:schemeClr val="bg1"/>
            </a:solidFill>
            <a:ln>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 typeface="Arial" charset="0"/>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 markedly elevated serum T</a:t>
              </a:r>
              <a:r>
                <a:rPr kumimoji="0" lang="en-GB" altLang="en-US" sz="1600" b="0" i="0" u="none" strike="noStrike" kern="1200" cap="none" spc="0" normalizeH="0" baseline="-25000" noProof="0" dirty="0">
                  <a:ln>
                    <a:noFill/>
                  </a:ln>
                  <a:solidFill>
                    <a:prstClr val="black"/>
                  </a:solidFill>
                  <a:effectLst/>
                  <a:uLnTx/>
                  <a:uFillTx/>
                  <a:latin typeface="Calibri" panose="020F0502020204030204"/>
                  <a:ea typeface="Arial" charset="0"/>
                  <a:cs typeface="Arial" charset="0"/>
                </a:rPr>
                <a:t>4</a:t>
              </a:r>
              <a:r>
                <a:rPr kumimoji="0" lang="en-GB" altLang="en-US" sz="16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 or T</a:t>
              </a:r>
              <a:r>
                <a:rPr kumimoji="0" lang="en-GB" altLang="en-US" sz="1600" b="0" i="0" u="none" strike="noStrike" kern="1200" cap="none" spc="0" normalizeH="0" baseline="-25000" noProof="0" dirty="0">
                  <a:ln>
                    <a:noFill/>
                  </a:ln>
                  <a:solidFill>
                    <a:prstClr val="black"/>
                  </a:solidFill>
                  <a:effectLst/>
                  <a:uLnTx/>
                  <a:uFillTx/>
                  <a:latin typeface="Calibri" panose="020F0502020204030204"/>
                  <a:ea typeface="Arial" charset="0"/>
                  <a:cs typeface="Arial" charset="0"/>
                </a:rPr>
                <a:t>3</a:t>
              </a:r>
              <a:r>
                <a:rPr kumimoji="0" lang="en-GB" altLang="en-US" sz="16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  </a:t>
              </a:r>
            </a:p>
            <a:p>
              <a:pPr marL="0" marR="0" lvl="0" indent="0" algn="ctr" defTabSz="538764" rtl="0" eaLnBrk="1" fontAlgn="auto" latinLnBrk="0" hangingPunct="1">
                <a:lnSpc>
                  <a:spcPct val="100000"/>
                </a:lnSpc>
                <a:spcBef>
                  <a:spcPts val="0"/>
                </a:spcBef>
                <a:spcAft>
                  <a:spcPts val="0"/>
                </a:spcAft>
                <a:buClrTx/>
                <a:buSzTx/>
                <a:buFont typeface="Arial" charset="0"/>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very large goitre, &gt; 4 times normal ]</a:t>
              </a:r>
              <a:endParaRPr kumimoji="0" lang="en-US" altLang="en-US" sz="1600" b="0" i="0" u="none" strike="noStrike" kern="1200" cap="none" spc="0" normalizeH="0" baseline="0" noProof="0" dirty="0">
                <a:ln>
                  <a:noFill/>
                </a:ln>
                <a:solidFill>
                  <a:prstClr val="black"/>
                </a:solidFill>
                <a:effectLst/>
                <a:uLnTx/>
                <a:uFillTx/>
                <a:latin typeface="Calibri" panose="020F0502020204030204"/>
                <a:ea typeface="Arial" charset="0"/>
                <a:cs typeface="Arial" charset="0"/>
                <a:sym typeface="Wingdings" charset="2"/>
              </a:endParaRPr>
            </a:p>
          </p:txBody>
        </p:sp>
      </p:grpSp>
      <p:sp>
        <p:nvSpPr>
          <p:cNvPr id="2" name="TextBox 1">
            <a:extLst>
              <a:ext uri="{FF2B5EF4-FFF2-40B4-BE49-F238E27FC236}">
                <a16:creationId xmlns:a16="http://schemas.microsoft.com/office/drawing/2014/main" id="{8D0FD325-726C-43AD-A97E-094F58360ED9}"/>
              </a:ext>
            </a:extLst>
          </p:cNvPr>
          <p:cNvSpPr txBox="1"/>
          <p:nvPr/>
        </p:nvSpPr>
        <p:spPr>
          <a:xfrm>
            <a:off x="66069" y="9582254"/>
            <a:ext cx="6747770" cy="384721"/>
          </a:xfrm>
          <a:prstGeom prst="rect">
            <a:avLst/>
          </a:prstGeom>
          <a:noFill/>
          <a:ln>
            <a:noFill/>
            <a:prstDash val="sysDash"/>
          </a:ln>
        </p:spPr>
        <p:txBody>
          <a:bodyPr wrap="square" rtlCol="0">
            <a:spAutoFit/>
          </a:bodyPr>
          <a:lstStyle/>
          <a:p>
            <a:pPr marL="0" marR="0" lvl="0" indent="0" algn="r" defTabSz="538764"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30000" noProof="0" dirty="0">
                <a:ln>
                  <a:noFill/>
                </a:ln>
                <a:solidFill>
                  <a:schemeClr val="bg1">
                    <a:lumMod val="65000"/>
                  </a:schemeClr>
                </a:solidFill>
                <a:effectLst/>
                <a:uLnTx/>
                <a:uFillTx/>
                <a:latin typeface="Calibri" panose="020F0502020204030204"/>
                <a:ea typeface="+mn-ea"/>
                <a:cs typeface="Arial" panose="020B0604020202020204" pitchFamily="34" charset="0"/>
              </a:rPr>
              <a:t>*</a:t>
            </a:r>
            <a:r>
              <a:rPr kumimoji="0" lang="ar-SA" sz="11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Arial" panose="020B0604020202020204" pitchFamily="34" charset="0"/>
              </a:rPr>
              <a:t> هذي </a:t>
            </a:r>
            <a:r>
              <a:rPr kumimoji="0" lang="ar-SA" sz="1100" b="0" i="0" u="none" strike="noStrike" kern="1200" cap="none" spc="0" normalizeH="0" baseline="0" noProof="0" dirty="0" err="1">
                <a:ln>
                  <a:noFill/>
                </a:ln>
                <a:solidFill>
                  <a:schemeClr val="bg1">
                    <a:lumMod val="65000"/>
                  </a:schemeClr>
                </a:solidFill>
                <a:effectLst/>
                <a:uLnTx/>
                <a:uFillTx/>
                <a:latin typeface="Calibri" panose="020F0502020204030204"/>
                <a:ea typeface="+mn-ea"/>
                <a:cs typeface="Arial" panose="020B0604020202020204" pitchFamily="34" charset="0"/>
              </a:rPr>
              <a:t>السلايد</a:t>
            </a:r>
            <a:r>
              <a:rPr kumimoji="0" lang="ar-SA" sz="11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Arial" panose="020B0604020202020204" pitchFamily="34" charset="0"/>
              </a:rPr>
              <a:t> تبين لكم متى استخدم كل دواء بس الشي اللي </a:t>
            </a:r>
            <a:r>
              <a:rPr kumimoji="0" lang="ar-SA" sz="1100" b="0" i="0" u="none" strike="noStrike" kern="1200" cap="none" spc="0" normalizeH="0" baseline="0" noProof="0" dirty="0" err="1">
                <a:ln>
                  <a:noFill/>
                </a:ln>
                <a:solidFill>
                  <a:schemeClr val="bg1">
                    <a:lumMod val="65000"/>
                  </a:schemeClr>
                </a:solidFill>
                <a:effectLst/>
                <a:uLnTx/>
                <a:uFillTx/>
                <a:latin typeface="Calibri" panose="020F0502020204030204"/>
                <a:ea typeface="+mn-ea"/>
                <a:cs typeface="Arial" panose="020B0604020202020204" pitchFamily="34" charset="0"/>
              </a:rPr>
              <a:t>بيجي</a:t>
            </a:r>
            <a:r>
              <a:rPr kumimoji="0" lang="ar-SA" sz="11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Arial" panose="020B0604020202020204" pitchFamily="34" charset="0"/>
              </a:rPr>
              <a:t> في الاختبار استخدام الأدوية اللي </a:t>
            </a:r>
            <a:r>
              <a:rPr kumimoji="0" lang="ar-SA" sz="1100" b="0" i="0" u="none" strike="noStrike" kern="1200" cap="none" spc="0" normalizeH="0" baseline="0" noProof="0" dirty="0" err="1">
                <a:ln>
                  <a:noFill/>
                </a:ln>
                <a:solidFill>
                  <a:schemeClr val="bg1">
                    <a:lumMod val="65000"/>
                  </a:schemeClr>
                </a:solidFill>
                <a:effectLst/>
                <a:uLnTx/>
                <a:uFillTx/>
                <a:latin typeface="Calibri" panose="020F0502020204030204"/>
                <a:ea typeface="+mn-ea"/>
                <a:cs typeface="Arial" panose="020B0604020202020204" pitchFamily="34" charset="0"/>
              </a:rPr>
              <a:t>قلناها</a:t>
            </a:r>
            <a:r>
              <a:rPr kumimoji="0" lang="ar-SA" sz="11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Arial" panose="020B0604020202020204" pitchFamily="34" charset="0"/>
              </a:rPr>
              <a:t> قبل (يعني </a:t>
            </a:r>
            <a:r>
              <a:rPr kumimoji="0" lang="ar-SA" sz="1100" b="0" i="0" u="none" strike="noStrike" kern="1200" cap="none" spc="0" normalizeH="0" baseline="0" noProof="0" dirty="0" err="1">
                <a:ln>
                  <a:noFill/>
                </a:ln>
                <a:solidFill>
                  <a:schemeClr val="bg1">
                    <a:lumMod val="65000"/>
                  </a:schemeClr>
                </a:solidFill>
                <a:effectLst/>
                <a:uLnTx/>
                <a:uFillTx/>
                <a:latin typeface="Calibri" panose="020F0502020204030204"/>
                <a:ea typeface="+mn-ea"/>
                <a:cs typeface="Arial" panose="020B0604020202020204" pitchFamily="34" charset="0"/>
              </a:rPr>
              <a:t>ايش</a:t>
            </a:r>
            <a:r>
              <a:rPr kumimoji="0" lang="ar-SA" sz="11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Arial" panose="020B0604020202020204" pitchFamily="34" charset="0"/>
              </a:rPr>
              <a:t> استخدم في الحمل وكذا)</a:t>
            </a:r>
            <a:endParaRPr kumimoji="0" lang="en-US" sz="1100" b="0" i="0" u="none" strike="noStrike" kern="1200" cap="none" spc="0" normalizeH="0" baseline="0" noProof="0" dirty="0">
              <a:ln>
                <a:noFill/>
              </a:ln>
              <a:solidFill>
                <a:schemeClr val="bg1">
                  <a:lumMod val="65000"/>
                </a:schemeClr>
              </a:solidFill>
              <a:effectLst/>
              <a:uLnTx/>
              <a:uFillTx/>
              <a:latin typeface="Calibri" panose="020F0502020204030204"/>
              <a:ea typeface="+mn-ea"/>
            </a:endParaRPr>
          </a:p>
          <a:p>
            <a:pPr marL="0" marR="0" lvl="0" indent="0" algn="r" defTabSz="5387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30000" noProof="0" dirty="0">
              <a:ln>
                <a:noFill/>
              </a:ln>
              <a:solidFill>
                <a:srgbClr val="008F00"/>
              </a:solidFill>
              <a:effectLst/>
              <a:uLnTx/>
              <a:uFillTx/>
              <a:latin typeface="Calibri" panose="020F0502020204030204"/>
              <a:ea typeface="+mn-ea"/>
              <a:cs typeface="+mn-cs"/>
            </a:endParaRPr>
          </a:p>
        </p:txBody>
      </p:sp>
      <p:sp>
        <p:nvSpPr>
          <p:cNvPr id="10" name="Callout: Bent Line with Accent Bar 9">
            <a:extLst>
              <a:ext uri="{FF2B5EF4-FFF2-40B4-BE49-F238E27FC236}">
                <a16:creationId xmlns:a16="http://schemas.microsoft.com/office/drawing/2014/main" id="{FED68987-994C-4D61-9397-B3A741501181}"/>
              </a:ext>
            </a:extLst>
          </p:cNvPr>
          <p:cNvSpPr/>
          <p:nvPr/>
        </p:nvSpPr>
        <p:spPr>
          <a:xfrm>
            <a:off x="4361805" y="6708756"/>
            <a:ext cx="2310241" cy="1481156"/>
          </a:xfrm>
          <a:prstGeom prst="accentCallout2">
            <a:avLst>
              <a:gd name="adj1" fmla="val 18750"/>
              <a:gd name="adj2" fmla="val -8333"/>
              <a:gd name="adj3" fmla="val 18750"/>
              <a:gd name="adj4" fmla="val -16667"/>
              <a:gd name="adj5" fmla="val -25695"/>
              <a:gd name="adj6" fmla="val -16768"/>
            </a:avLst>
          </a:prstGeom>
          <a:noFill/>
          <a:ln>
            <a:solidFill>
              <a:srgbClr val="4EB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If relapse: </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Definitive radioiodine </a:t>
            </a:r>
            <a:endParaRPr kumimoji="0" lang="ar-SA"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panose="020B0604020202020204" pitchFamily="34" charset="0"/>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therapy in adults </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(Second course of anti-thyroid  drug </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therapy in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children)</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sym typeface="Wingdings" charset="2"/>
              </a:rPr>
              <a:t>* If remission: </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Monitor thyroid function</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charset="0"/>
                <a:cs typeface="+mn-cs"/>
              </a:rPr>
              <a:t> </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every 12 months indefinitely</a:t>
            </a:r>
            <a:endParaRPr kumimoji="0" lang="pl-PL" altLang="en-US" sz="1200" b="0" i="0" u="none" strike="noStrike" kern="1200" cap="none" spc="0" normalizeH="0" baseline="0" noProof="0" dirty="0">
              <a:ln>
                <a:noFill/>
              </a:ln>
              <a:solidFill>
                <a:prstClr val="black"/>
              </a:solidFill>
              <a:effectLst/>
              <a:uLnTx/>
              <a:uFillTx/>
              <a:latin typeface="Calibri" panose="020F0502020204030204"/>
              <a:ea typeface="Arial" charset="0"/>
              <a:cs typeface="Arial" charset="0"/>
              <a:sym typeface="Wingdings" charset="2"/>
            </a:endParaRPr>
          </a:p>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3198E3-2820-48A9-9DB7-115FDFEEAAA3}"/>
              </a:ext>
            </a:extLst>
          </p:cNvPr>
          <p:cNvSpPr txBox="1"/>
          <p:nvPr/>
        </p:nvSpPr>
        <p:spPr>
          <a:xfrm>
            <a:off x="1711221" y="9070831"/>
            <a:ext cx="3679913" cy="418833"/>
          </a:xfrm>
          <a:prstGeom prst="rect">
            <a:avLst/>
          </a:prstGeom>
          <a:noFill/>
          <a:ln>
            <a:solidFill>
              <a:schemeClr val="accent6">
                <a:lumMod val="40000"/>
                <a:lumOff val="60000"/>
              </a:schemeClr>
            </a:solidFill>
          </a:ln>
        </p:spPr>
        <p:txBody>
          <a:bodyPr wrap="square" rtlCol="0">
            <a:spAutoFit/>
          </a:bodyPr>
          <a:lstStyle/>
          <a:p>
            <a:r>
              <a:rPr lang="en-US" dirty="0">
                <a:solidFill>
                  <a:srgbClr val="008F00"/>
                </a:solidFill>
              </a:rPr>
              <a:t>There is no particular sequence for managing hyperthyroidism , it depends on the manifestations and the doctors opinion. </a:t>
            </a:r>
          </a:p>
        </p:txBody>
      </p:sp>
    </p:spTree>
    <p:extLst>
      <p:ext uri="{BB962C8B-B14F-4D97-AF65-F5344CB8AC3E}">
        <p14:creationId xmlns:p14="http://schemas.microsoft.com/office/powerpoint/2010/main" val="3678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2385330" y="628240"/>
            <a:ext cx="2087337" cy="17186"/>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2562626" y="152716"/>
            <a:ext cx="1732747"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summary</a:t>
            </a:r>
          </a:p>
        </p:txBody>
      </p:sp>
      <p:sp>
        <p:nvSpPr>
          <p:cNvPr id="92"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3" name="Table 2">
            <a:extLst>
              <a:ext uri="{FF2B5EF4-FFF2-40B4-BE49-F238E27FC236}">
                <a16:creationId xmlns:a16="http://schemas.microsoft.com/office/drawing/2014/main" id="{E5EFDB45-40DC-41EA-BDC0-1A63F12253C0}"/>
              </a:ext>
            </a:extLst>
          </p:cNvPr>
          <p:cNvGraphicFramePr>
            <a:graphicFrameLocks noGrp="1"/>
          </p:cNvGraphicFramePr>
          <p:nvPr>
            <p:extLst>
              <p:ext uri="{D42A27DB-BD31-4B8C-83A1-F6EECF244321}">
                <p14:modId xmlns:p14="http://schemas.microsoft.com/office/powerpoint/2010/main" val="3589631038"/>
              </p:ext>
            </p:extLst>
          </p:nvPr>
        </p:nvGraphicFramePr>
        <p:xfrm>
          <a:off x="359227" y="1062317"/>
          <a:ext cx="6139542" cy="2987040"/>
        </p:xfrm>
        <a:graphic>
          <a:graphicData uri="http://schemas.openxmlformats.org/drawingml/2006/table">
            <a:tbl>
              <a:tblPr firstRow="1" bandRow="1">
                <a:tableStyleId>{5940675A-B579-460E-94D1-54222C63F5DA}</a:tableStyleId>
              </a:tblPr>
              <a:tblGrid>
                <a:gridCol w="3069771">
                  <a:extLst>
                    <a:ext uri="{9D8B030D-6E8A-4147-A177-3AD203B41FA5}">
                      <a16:colId xmlns:a16="http://schemas.microsoft.com/office/drawing/2014/main" val="3151620744"/>
                    </a:ext>
                  </a:extLst>
                </a:gridCol>
                <a:gridCol w="3069771">
                  <a:extLst>
                    <a:ext uri="{9D8B030D-6E8A-4147-A177-3AD203B41FA5}">
                      <a16:colId xmlns:a16="http://schemas.microsoft.com/office/drawing/2014/main" val="758271962"/>
                    </a:ext>
                  </a:extLst>
                </a:gridCol>
              </a:tblGrid>
              <a:tr h="288126">
                <a:tc gridSpan="2">
                  <a:txBody>
                    <a:bodyPr/>
                    <a:lstStyle/>
                    <a:p>
                      <a:pPr algn="ctr"/>
                      <a:r>
                        <a:rPr lang="en-US" sz="1600" dirty="0"/>
                        <a:t>Thioamides</a:t>
                      </a:r>
                      <a:r>
                        <a:rPr lang="en-US" sz="1400" dirty="0"/>
                        <a:t> </a:t>
                      </a:r>
                    </a:p>
                  </a:txBody>
                  <a:tcPr anchor="ctr">
                    <a:solidFill>
                      <a:schemeClr val="bg2"/>
                    </a:solidFill>
                  </a:tcPr>
                </a:tc>
                <a:tc hMerge="1">
                  <a:txBody>
                    <a:bodyPr/>
                    <a:lstStyle/>
                    <a:p>
                      <a:endParaRPr lang="en-US" dirty="0"/>
                    </a:p>
                  </a:txBody>
                  <a:tcPr/>
                </a:tc>
                <a:extLst>
                  <a:ext uri="{0D108BD9-81ED-4DB2-BD59-A6C34878D82A}">
                    <a16:rowId xmlns:a16="http://schemas.microsoft.com/office/drawing/2014/main" val="32832133"/>
                  </a:ext>
                </a:extLst>
              </a:tr>
              <a:tr h="288126">
                <a:tc>
                  <a:txBody>
                    <a:bodyPr/>
                    <a:lstStyle/>
                    <a:p>
                      <a:pPr algn="ctr"/>
                      <a:r>
                        <a:rPr lang="en-US" sz="1600" dirty="0">
                          <a:solidFill>
                            <a:srgbClr val="0070C0"/>
                          </a:solidFill>
                        </a:rPr>
                        <a:t>Propylthiouracil</a:t>
                      </a:r>
                      <a:r>
                        <a:rPr lang="en-US" sz="1400" dirty="0"/>
                        <a:t> </a:t>
                      </a:r>
                    </a:p>
                  </a:txBody>
                  <a:tcPr anchor="ctr">
                    <a:solidFill>
                      <a:schemeClr val="accent4">
                        <a:lumMod val="20000"/>
                        <a:lumOff val="80000"/>
                      </a:schemeClr>
                    </a:solidFill>
                  </a:tcPr>
                </a:tc>
                <a:tc>
                  <a:txBody>
                    <a:bodyPr/>
                    <a:lstStyle/>
                    <a:p>
                      <a:pPr algn="ctr"/>
                      <a:r>
                        <a:rPr lang="en-US" sz="1600" dirty="0">
                          <a:solidFill>
                            <a:srgbClr val="0070C0"/>
                          </a:solidFill>
                        </a:rPr>
                        <a:t>Methimazole</a:t>
                      </a:r>
                      <a:endParaRPr lang="en-US" sz="1400" dirty="0">
                        <a:solidFill>
                          <a:srgbClr val="0070C0"/>
                        </a:solidFill>
                      </a:endParaRPr>
                    </a:p>
                  </a:txBody>
                  <a:tcPr>
                    <a:solidFill>
                      <a:srgbClr val="FFC2E0"/>
                    </a:solidFill>
                  </a:tcPr>
                </a:tc>
                <a:extLst>
                  <a:ext uri="{0D108BD9-81ED-4DB2-BD59-A6C34878D82A}">
                    <a16:rowId xmlns:a16="http://schemas.microsoft.com/office/drawing/2014/main" val="879763314"/>
                  </a:ext>
                </a:extLst>
              </a:tr>
              <a:tr h="288126">
                <a:tc gridSpan="2">
                  <a:txBody>
                    <a:bodyPr/>
                    <a:lstStyle/>
                    <a:p>
                      <a:pPr algn="ctr"/>
                      <a:r>
                        <a:rPr lang="en-US" sz="1400" dirty="0">
                          <a:solidFill>
                            <a:srgbClr val="FF0000"/>
                          </a:solidFill>
                        </a:rPr>
                        <a:t>Inhibit peroxidase enzyme →inhibiting the synthesis </a:t>
                      </a:r>
                    </a:p>
                  </a:txBody>
                  <a:tcPr anchor="ctr"/>
                </a:tc>
                <a:tc hMerge="1">
                  <a:txBody>
                    <a:bodyPr/>
                    <a:lstStyle/>
                    <a:p>
                      <a:endParaRPr lang="en-US" dirty="0"/>
                    </a:p>
                  </a:txBody>
                  <a:tcPr/>
                </a:tc>
                <a:extLst>
                  <a:ext uri="{0D108BD9-81ED-4DB2-BD59-A6C34878D82A}">
                    <a16:rowId xmlns:a16="http://schemas.microsoft.com/office/drawing/2014/main" val="1817880603"/>
                  </a:ext>
                </a:extLst>
              </a:tr>
              <a:tr h="1764523">
                <a:tc>
                  <a:txBody>
                    <a:bodyPr/>
                    <a:lstStyle/>
                    <a:p>
                      <a:pPr marL="285750" indent="-285750" algn="l">
                        <a:buFont typeface="Arial" panose="020B0604020202020204" pitchFamily="34" charset="0"/>
                        <a:buChar char="•"/>
                      </a:pPr>
                      <a:r>
                        <a:rPr lang="en-US" sz="1400" dirty="0"/>
                        <a:t>In addition to inhibiting peroxidase, it </a:t>
                      </a:r>
                      <a:r>
                        <a:rPr lang="en-US" sz="1400" dirty="0">
                          <a:solidFill>
                            <a:srgbClr val="FF0000"/>
                          </a:solidFill>
                        </a:rPr>
                        <a:t>blocks peripheral conversion of T4→T3</a:t>
                      </a:r>
                    </a:p>
                    <a:p>
                      <a:pPr marL="285750" indent="-285750">
                        <a:buFont typeface="Arial" panose="020B0604020202020204" pitchFamily="34" charset="0"/>
                        <a:buChar char="•"/>
                      </a:pPr>
                      <a:r>
                        <a:rPr lang="en-US" sz="1400" dirty="0"/>
                        <a:t>Has a fast onset of action </a:t>
                      </a:r>
                    </a:p>
                    <a:p>
                      <a:pPr marL="285750" indent="-285750">
                        <a:buFont typeface="Arial" panose="020B0604020202020204" pitchFamily="34" charset="0"/>
                        <a:buChar char="•"/>
                      </a:pPr>
                      <a:r>
                        <a:rPr lang="en-US" sz="1400" dirty="0">
                          <a:solidFill>
                            <a:srgbClr val="FF0000"/>
                          </a:solidFill>
                        </a:rPr>
                        <a:t>Drug of choice in Pregnant + breastfeeding women </a:t>
                      </a:r>
                    </a:p>
                    <a:p>
                      <a:pPr marL="0" indent="0">
                        <a:buFont typeface="Arial" panose="020B0604020202020204" pitchFamily="34" charset="0"/>
                        <a:buNone/>
                      </a:pPr>
                      <a:endParaRPr lang="en-US" sz="1400" dirty="0">
                        <a:solidFill>
                          <a:srgbClr val="FF0000"/>
                        </a:solidFill>
                      </a:endParaRPr>
                    </a:p>
                    <a:p>
                      <a:pPr marL="285750" indent="-285750" algn="ctr">
                        <a:buFont typeface="Arial" panose="020B0604020202020204" pitchFamily="34" charset="0"/>
                        <a:buChar char="•"/>
                      </a:pPr>
                      <a:r>
                        <a:rPr lang="en-US" sz="1400" dirty="0">
                          <a:solidFill>
                            <a:srgbClr val="FF0000"/>
                          </a:solidFill>
                        </a:rPr>
                        <a:t>ADRs</a:t>
                      </a:r>
                      <a:r>
                        <a:rPr lang="en-US" sz="1400" dirty="0"/>
                        <a:t>: Hepatitis , Vasculitis, Agranulocytosis </a:t>
                      </a:r>
                    </a:p>
                  </a:txBody>
                  <a:tcPr/>
                </a:tc>
                <a:tc>
                  <a:txBody>
                    <a:bodyPr/>
                    <a:lstStyle/>
                    <a:p>
                      <a:pPr marL="285750" indent="-285750">
                        <a:buFont typeface="Arial" panose="020B0604020202020204" pitchFamily="34" charset="0"/>
                        <a:buChar char="•"/>
                      </a:pPr>
                      <a:r>
                        <a:rPr lang="en-US" sz="1400" dirty="0"/>
                        <a:t>More potent &amp; longer effect </a:t>
                      </a:r>
                    </a:p>
                    <a:p>
                      <a:pPr marL="285750" indent="-285750">
                        <a:buFont typeface="Arial" panose="020B0604020202020204" pitchFamily="34" charset="0"/>
                        <a:buChar char="•"/>
                      </a:pPr>
                      <a:r>
                        <a:rPr lang="en-US" sz="1400" u="sng" dirty="0"/>
                        <a:t>Crosses</a:t>
                      </a:r>
                      <a:r>
                        <a:rPr lang="en-US" sz="1400" dirty="0"/>
                        <a:t> placenta&amp; excreted in milk</a:t>
                      </a:r>
                    </a:p>
                    <a:p>
                      <a:pPr marL="0" indent="0" algn="ctr">
                        <a:buFont typeface="Arial" panose="020B0604020202020204" pitchFamily="34" charset="0"/>
                        <a:buNone/>
                      </a:pPr>
                      <a:r>
                        <a:rPr lang="en-US" sz="1400" dirty="0"/>
                        <a:t>↓</a:t>
                      </a:r>
                    </a:p>
                    <a:p>
                      <a:pPr marL="0" indent="0" algn="ctr">
                        <a:buFont typeface="Arial" panose="020B0604020202020204" pitchFamily="34" charset="0"/>
                        <a:buNone/>
                      </a:pPr>
                      <a:r>
                        <a:rPr lang="en-US" sz="1400" dirty="0">
                          <a:solidFill>
                            <a:srgbClr val="FF0000"/>
                          </a:solidFill>
                        </a:rPr>
                        <a:t>NOT recommended for pregnant &amp; breastfeeding women </a:t>
                      </a:r>
                    </a:p>
                    <a:p>
                      <a:pPr marL="285750" indent="-285750" algn="l">
                        <a:buFont typeface="Arial" panose="020B0604020202020204" pitchFamily="34" charset="0"/>
                        <a:buChar char="•"/>
                      </a:pPr>
                      <a:r>
                        <a:rPr lang="en-US" sz="1400" dirty="0"/>
                        <a:t>Drug of choice in adults and children </a:t>
                      </a:r>
                    </a:p>
                    <a:p>
                      <a:pPr marL="285750" indent="-285750" algn="ctr">
                        <a:buFont typeface="Arial" panose="020B0604020202020204" pitchFamily="34" charset="0"/>
                        <a:buChar char="•"/>
                      </a:pPr>
                      <a:r>
                        <a:rPr lang="en-US" sz="1400" dirty="0">
                          <a:solidFill>
                            <a:srgbClr val="FF0000"/>
                          </a:solidFill>
                        </a:rPr>
                        <a:t>ARDs</a:t>
                      </a:r>
                      <a:r>
                        <a:rPr lang="en-US" sz="1400" dirty="0"/>
                        <a:t>: Agranulocytosis ,</a:t>
                      </a:r>
                    </a:p>
                    <a:p>
                      <a:pPr marL="0" indent="0" algn="ctr">
                        <a:buFont typeface="Arial" panose="020B0604020202020204" pitchFamily="34" charset="0"/>
                        <a:buNone/>
                      </a:pPr>
                      <a:r>
                        <a:rPr lang="en-US" sz="1400" dirty="0"/>
                        <a:t> abnormal taste/smell </a:t>
                      </a:r>
                    </a:p>
                  </a:txBody>
                  <a:tcPr/>
                </a:tc>
                <a:extLst>
                  <a:ext uri="{0D108BD9-81ED-4DB2-BD59-A6C34878D82A}">
                    <a16:rowId xmlns:a16="http://schemas.microsoft.com/office/drawing/2014/main" val="2669151738"/>
                  </a:ext>
                </a:extLst>
              </a:tr>
            </a:tbl>
          </a:graphicData>
        </a:graphic>
      </p:graphicFrame>
      <p:graphicFrame>
        <p:nvGraphicFramePr>
          <p:cNvPr id="9" name="Table 8">
            <a:extLst>
              <a:ext uri="{FF2B5EF4-FFF2-40B4-BE49-F238E27FC236}">
                <a16:creationId xmlns:a16="http://schemas.microsoft.com/office/drawing/2014/main" id="{230EE75B-9F28-4695-B281-061F6F6C6F73}"/>
              </a:ext>
            </a:extLst>
          </p:cNvPr>
          <p:cNvGraphicFramePr>
            <a:graphicFrameLocks noGrp="1"/>
          </p:cNvGraphicFramePr>
          <p:nvPr>
            <p:extLst>
              <p:ext uri="{D42A27DB-BD31-4B8C-83A1-F6EECF244321}">
                <p14:modId xmlns:p14="http://schemas.microsoft.com/office/powerpoint/2010/main" val="295390353"/>
              </p:ext>
            </p:extLst>
          </p:nvPr>
        </p:nvGraphicFramePr>
        <p:xfrm>
          <a:off x="359227" y="4052381"/>
          <a:ext cx="6139542" cy="1798320"/>
        </p:xfrm>
        <a:graphic>
          <a:graphicData uri="http://schemas.openxmlformats.org/drawingml/2006/table">
            <a:tbl>
              <a:tblPr firstRow="1" bandRow="1">
                <a:tableStyleId>{5940675A-B579-460E-94D1-54222C63F5DA}</a:tableStyleId>
              </a:tblPr>
              <a:tblGrid>
                <a:gridCol w="6139542">
                  <a:extLst>
                    <a:ext uri="{9D8B030D-6E8A-4147-A177-3AD203B41FA5}">
                      <a16:colId xmlns:a16="http://schemas.microsoft.com/office/drawing/2014/main" val="3919922187"/>
                    </a:ext>
                  </a:extLst>
                </a:gridCol>
              </a:tblGrid>
              <a:tr h="316175">
                <a:tc>
                  <a:txBody>
                    <a:bodyPr/>
                    <a:lstStyle/>
                    <a:p>
                      <a:pPr algn="ctr"/>
                      <a:r>
                        <a:rPr lang="en-US" sz="1600" dirty="0"/>
                        <a:t>Iodine compounds </a:t>
                      </a:r>
                    </a:p>
                  </a:txBody>
                  <a:tcPr>
                    <a:solidFill>
                      <a:schemeClr val="bg2"/>
                    </a:solidFill>
                  </a:tcPr>
                </a:tc>
                <a:extLst>
                  <a:ext uri="{0D108BD9-81ED-4DB2-BD59-A6C34878D82A}">
                    <a16:rowId xmlns:a16="http://schemas.microsoft.com/office/drawing/2014/main" val="1697859174"/>
                  </a:ext>
                </a:extLst>
              </a:tr>
              <a:tr h="364117">
                <a:tc>
                  <a:txBody>
                    <a:bodyPr/>
                    <a:lstStyle/>
                    <a:p>
                      <a:pPr marL="285750" indent="-285750" algn="ctr">
                        <a:buFont typeface="Arial" panose="020B0604020202020204" pitchFamily="34" charset="0"/>
                        <a:buChar char="•"/>
                      </a:pPr>
                      <a:r>
                        <a:rPr lang="en-US" sz="1400" dirty="0">
                          <a:solidFill>
                            <a:srgbClr val="FF0000"/>
                          </a:solidFill>
                        </a:rPr>
                        <a:t>Inhibit thyroid hormone synthesis &amp; release </a:t>
                      </a:r>
                    </a:p>
                    <a:p>
                      <a:pPr marL="285750" indent="-285750" algn="ctr">
                        <a:buFont typeface="Arial" panose="020B0604020202020204" pitchFamily="34" charset="0"/>
                        <a:buChar char="•"/>
                      </a:pPr>
                      <a:r>
                        <a:rPr lang="en-US" sz="1400" dirty="0">
                          <a:solidFill>
                            <a:srgbClr val="FF0000"/>
                          </a:solidFill>
                        </a:rPr>
                        <a:t>Block peripheral conversion of T4→ T3 </a:t>
                      </a:r>
                    </a:p>
                  </a:txBody>
                  <a:tcPr anchor="ctr"/>
                </a:tc>
                <a:extLst>
                  <a:ext uri="{0D108BD9-81ED-4DB2-BD59-A6C34878D82A}">
                    <a16:rowId xmlns:a16="http://schemas.microsoft.com/office/drawing/2014/main" val="4259640740"/>
                  </a:ext>
                </a:extLst>
              </a:tr>
              <a:tr h="364117">
                <a:tc>
                  <a:txBody>
                    <a:bodyPr/>
                    <a:lstStyle/>
                    <a:p>
                      <a:pPr marL="285750" indent="-285750">
                        <a:buFont typeface="Arial" panose="020B0604020202020204" pitchFamily="34" charset="0"/>
                        <a:buChar char="•"/>
                      </a:pPr>
                      <a:r>
                        <a:rPr lang="en-US" sz="1400" dirty="0"/>
                        <a:t>Cause </a:t>
                      </a:r>
                      <a:r>
                        <a:rPr lang="en-US" sz="1400" dirty="0">
                          <a:solidFill>
                            <a:srgbClr val="FF0000"/>
                          </a:solidFill>
                        </a:rPr>
                        <a:t>temporary remission </a:t>
                      </a:r>
                      <a:r>
                        <a:rPr lang="en-US" sz="1400" dirty="0"/>
                        <a:t>of symptoms ( No sustained effect) </a:t>
                      </a:r>
                    </a:p>
                    <a:p>
                      <a:pPr marL="285750" indent="-285750">
                        <a:buFont typeface="Arial" panose="020B0604020202020204" pitchFamily="34" charset="0"/>
                        <a:buChar char="•"/>
                      </a:pPr>
                      <a:r>
                        <a:rPr lang="en-US" sz="1400" dirty="0"/>
                        <a:t>Used </a:t>
                      </a:r>
                      <a:r>
                        <a:rPr lang="en-US" sz="1400" dirty="0">
                          <a:solidFill>
                            <a:srgbClr val="FF0000"/>
                          </a:solidFill>
                        </a:rPr>
                        <a:t>prior</a:t>
                      </a:r>
                      <a:r>
                        <a:rPr lang="en-US" sz="1400" dirty="0"/>
                        <a:t> to thyroid surgery to ↓vascularity &amp; size </a:t>
                      </a:r>
                    </a:p>
                    <a:p>
                      <a:pPr marL="285750" indent="-285750">
                        <a:buFont typeface="Arial" panose="020B0604020202020204" pitchFamily="34" charset="0"/>
                        <a:buChar char="•"/>
                      </a:pPr>
                      <a:r>
                        <a:rPr lang="en-US" sz="1400" b="1" dirty="0">
                          <a:solidFill>
                            <a:srgbClr val="FF0000"/>
                          </a:solidFill>
                        </a:rPr>
                        <a:t>NOT</a:t>
                      </a:r>
                      <a:r>
                        <a:rPr lang="en-US" sz="1400" dirty="0"/>
                        <a:t> used for pregnant women </a:t>
                      </a:r>
                    </a:p>
                    <a:p>
                      <a:pPr marL="285750" indent="-285750">
                        <a:buFont typeface="Arial" panose="020B0604020202020204" pitchFamily="34" charset="0"/>
                        <a:buChar char="•"/>
                      </a:pPr>
                      <a:r>
                        <a:rPr lang="en-US" sz="1400" dirty="0"/>
                        <a:t>Long term use/toxic dose may produce </a:t>
                      </a:r>
                      <a:r>
                        <a:rPr lang="en-US" sz="1400" dirty="0">
                          <a:solidFill>
                            <a:srgbClr val="FF0000"/>
                          </a:solidFill>
                        </a:rPr>
                        <a:t>Iodism symptoms </a:t>
                      </a:r>
                    </a:p>
                  </a:txBody>
                  <a:tcPr/>
                </a:tc>
                <a:extLst>
                  <a:ext uri="{0D108BD9-81ED-4DB2-BD59-A6C34878D82A}">
                    <a16:rowId xmlns:a16="http://schemas.microsoft.com/office/drawing/2014/main" val="1983029069"/>
                  </a:ext>
                </a:extLst>
              </a:tr>
            </a:tbl>
          </a:graphicData>
        </a:graphic>
      </p:graphicFrame>
      <p:graphicFrame>
        <p:nvGraphicFramePr>
          <p:cNvPr id="10" name="Table 9">
            <a:extLst>
              <a:ext uri="{FF2B5EF4-FFF2-40B4-BE49-F238E27FC236}">
                <a16:creationId xmlns:a16="http://schemas.microsoft.com/office/drawing/2014/main" id="{ABF52145-23DC-4FF4-BADB-C4BA87802F7A}"/>
              </a:ext>
            </a:extLst>
          </p:cNvPr>
          <p:cNvGraphicFramePr>
            <a:graphicFrameLocks noGrp="1"/>
          </p:cNvGraphicFramePr>
          <p:nvPr>
            <p:extLst>
              <p:ext uri="{D42A27DB-BD31-4B8C-83A1-F6EECF244321}">
                <p14:modId xmlns:p14="http://schemas.microsoft.com/office/powerpoint/2010/main" val="842559850"/>
              </p:ext>
            </p:extLst>
          </p:nvPr>
        </p:nvGraphicFramePr>
        <p:xfrm>
          <a:off x="359227" y="5850701"/>
          <a:ext cx="6139542" cy="2011680"/>
        </p:xfrm>
        <a:graphic>
          <a:graphicData uri="http://schemas.openxmlformats.org/drawingml/2006/table">
            <a:tbl>
              <a:tblPr firstRow="1" bandRow="1">
                <a:tableStyleId>{5940675A-B579-460E-94D1-54222C63F5DA}</a:tableStyleId>
              </a:tblPr>
              <a:tblGrid>
                <a:gridCol w="6139542">
                  <a:extLst>
                    <a:ext uri="{9D8B030D-6E8A-4147-A177-3AD203B41FA5}">
                      <a16:colId xmlns:a16="http://schemas.microsoft.com/office/drawing/2014/main" val="1390480915"/>
                    </a:ext>
                  </a:extLst>
                </a:gridCol>
              </a:tblGrid>
              <a:tr h="282388">
                <a:tc>
                  <a:txBody>
                    <a:bodyPr/>
                    <a:lstStyle/>
                    <a:p>
                      <a:pPr algn="ctr"/>
                      <a:r>
                        <a:rPr lang="en-US" sz="1600" dirty="0"/>
                        <a:t>Radioactive iodine ( RAI)</a:t>
                      </a:r>
                    </a:p>
                  </a:txBody>
                  <a:tcPr>
                    <a:solidFill>
                      <a:schemeClr val="bg2"/>
                    </a:solidFill>
                  </a:tcPr>
                </a:tc>
                <a:extLst>
                  <a:ext uri="{0D108BD9-81ED-4DB2-BD59-A6C34878D82A}">
                    <a16:rowId xmlns:a16="http://schemas.microsoft.com/office/drawing/2014/main" val="1745189883"/>
                  </a:ext>
                </a:extLst>
              </a:tr>
              <a:tr h="375322">
                <a:tc>
                  <a:txBody>
                    <a:bodyPr/>
                    <a:lstStyle/>
                    <a:p>
                      <a:pPr algn="ctr"/>
                      <a:r>
                        <a:rPr lang="en-US" sz="1400" dirty="0">
                          <a:solidFill>
                            <a:srgbClr val="FF0000"/>
                          </a:solidFill>
                        </a:rPr>
                        <a:t>Accumulates in thyroid &amp; destroys its parenchymal cells →thus it results in a long term decrease of thyroid hormones </a:t>
                      </a:r>
                    </a:p>
                  </a:txBody>
                  <a:tcPr>
                    <a:noFill/>
                  </a:tcPr>
                </a:tc>
                <a:extLst>
                  <a:ext uri="{0D108BD9-81ED-4DB2-BD59-A6C34878D82A}">
                    <a16:rowId xmlns:a16="http://schemas.microsoft.com/office/drawing/2014/main" val="3396802334"/>
                  </a:ext>
                </a:extLst>
              </a:tr>
              <a:tr h="375322">
                <a:tc>
                  <a:txBody>
                    <a:bodyPr/>
                    <a:lstStyle/>
                    <a:p>
                      <a:pPr marL="285750" indent="-285750">
                        <a:buFont typeface="Arial" panose="020B0604020202020204" pitchFamily="34" charset="0"/>
                        <a:buChar char="•"/>
                      </a:pPr>
                      <a:r>
                        <a:rPr lang="en-US" sz="1400" dirty="0">
                          <a:solidFill>
                            <a:srgbClr val="FF0000"/>
                          </a:solidFill>
                        </a:rPr>
                        <a:t>NOT</a:t>
                      </a:r>
                      <a:r>
                        <a:rPr lang="en-US" sz="1400" dirty="0"/>
                        <a:t> used for pregnant + breastfeeding women </a:t>
                      </a:r>
                    </a:p>
                    <a:p>
                      <a:pPr marL="285750" indent="-285750">
                        <a:buFont typeface="Arial" panose="020B0604020202020204" pitchFamily="34" charset="0"/>
                        <a:buChar char="•"/>
                      </a:pPr>
                      <a:r>
                        <a:rPr lang="en-US" sz="1400" dirty="0"/>
                        <a:t>Can be used a diagnostic method </a:t>
                      </a:r>
                    </a:p>
                    <a:p>
                      <a:pPr marL="285750" indent="-285750">
                        <a:buFont typeface="Arial" panose="020B0604020202020204" pitchFamily="34" charset="0"/>
                        <a:buChar char="•"/>
                      </a:pPr>
                      <a:r>
                        <a:rPr lang="en-US" sz="1400" dirty="0"/>
                        <a:t>Used for: </a:t>
                      </a:r>
                      <a:r>
                        <a:rPr lang="en-US" sz="1400" dirty="0">
                          <a:solidFill>
                            <a:srgbClr val="FF0000"/>
                          </a:solidFill>
                        </a:rPr>
                        <a:t>elder pt. &gt;40 </a:t>
                      </a:r>
                      <a:r>
                        <a:rPr lang="en-US" sz="1400" dirty="0"/>
                        <a:t>, graves disease , pt. with toxic nodular goiter </a:t>
                      </a:r>
                    </a:p>
                    <a:p>
                      <a:pPr marL="285750" indent="-285750">
                        <a:buFont typeface="Arial" panose="020B0604020202020204" pitchFamily="34" charset="0"/>
                        <a:buChar char="•"/>
                      </a:pPr>
                      <a:r>
                        <a:rPr lang="en-US" sz="1400" dirty="0"/>
                        <a:t>Result in </a:t>
                      </a:r>
                      <a:r>
                        <a:rPr lang="en-US" sz="1400" dirty="0">
                          <a:solidFill>
                            <a:srgbClr val="FF0000"/>
                          </a:solidFill>
                        </a:rPr>
                        <a:t>delayed HYPO-</a:t>
                      </a:r>
                      <a:r>
                        <a:rPr lang="en-US" sz="1400" dirty="0" err="1">
                          <a:solidFill>
                            <a:srgbClr val="FF0000"/>
                          </a:solidFill>
                        </a:rPr>
                        <a:t>thyrodism</a:t>
                      </a:r>
                      <a:r>
                        <a:rPr lang="en-US" sz="1400" dirty="0">
                          <a:solidFill>
                            <a:srgbClr val="FF0000"/>
                          </a:solidFill>
                        </a:rPr>
                        <a:t> </a:t>
                      </a:r>
                      <a:r>
                        <a:rPr lang="en-US" sz="1400" dirty="0"/>
                        <a:t>&amp; may cause cytotoxic actions if given in large doses “ necrosis of follicular cells followed by fibrosis”</a:t>
                      </a:r>
                    </a:p>
                  </a:txBody>
                  <a:tcPr/>
                </a:tc>
                <a:extLst>
                  <a:ext uri="{0D108BD9-81ED-4DB2-BD59-A6C34878D82A}">
                    <a16:rowId xmlns:a16="http://schemas.microsoft.com/office/drawing/2014/main" val="2105651218"/>
                  </a:ext>
                </a:extLst>
              </a:tr>
            </a:tbl>
          </a:graphicData>
        </a:graphic>
      </p:graphicFrame>
      <p:graphicFrame>
        <p:nvGraphicFramePr>
          <p:cNvPr id="18" name="Table 17">
            <a:extLst>
              <a:ext uri="{FF2B5EF4-FFF2-40B4-BE49-F238E27FC236}">
                <a16:creationId xmlns:a16="http://schemas.microsoft.com/office/drawing/2014/main" id="{C79BC8DB-C40E-4E84-8B48-70EA5C074EBD}"/>
              </a:ext>
            </a:extLst>
          </p:cNvPr>
          <p:cNvGraphicFramePr>
            <a:graphicFrameLocks noGrp="1"/>
          </p:cNvGraphicFramePr>
          <p:nvPr>
            <p:extLst>
              <p:ext uri="{D42A27DB-BD31-4B8C-83A1-F6EECF244321}">
                <p14:modId xmlns:p14="http://schemas.microsoft.com/office/powerpoint/2010/main" val="1728499871"/>
              </p:ext>
            </p:extLst>
          </p:nvPr>
        </p:nvGraphicFramePr>
        <p:xfrm>
          <a:off x="359227" y="8383598"/>
          <a:ext cx="6139542" cy="1066800"/>
        </p:xfrm>
        <a:graphic>
          <a:graphicData uri="http://schemas.openxmlformats.org/drawingml/2006/table">
            <a:tbl>
              <a:tblPr firstRow="1" bandRow="1">
                <a:tableStyleId>{5940675A-B579-460E-94D1-54222C63F5DA}</a:tableStyleId>
              </a:tblPr>
              <a:tblGrid>
                <a:gridCol w="6139542">
                  <a:extLst>
                    <a:ext uri="{9D8B030D-6E8A-4147-A177-3AD203B41FA5}">
                      <a16:colId xmlns:a16="http://schemas.microsoft.com/office/drawing/2014/main" val="3682632900"/>
                    </a:ext>
                  </a:extLst>
                </a:gridCol>
              </a:tblGrid>
              <a:tr h="325929">
                <a:tc>
                  <a:txBody>
                    <a:bodyPr/>
                    <a:lstStyle/>
                    <a:p>
                      <a:pPr algn="ctr"/>
                      <a:r>
                        <a:rPr lang="en-US" sz="1600" dirty="0"/>
                        <a:t>Beta blockers: </a:t>
                      </a:r>
                      <a:r>
                        <a:rPr lang="en-US" sz="1600" dirty="0">
                          <a:solidFill>
                            <a:srgbClr val="0331FF"/>
                          </a:solidFill>
                        </a:rPr>
                        <a:t>Propranolol</a:t>
                      </a:r>
                      <a:r>
                        <a:rPr lang="en-US" sz="1600" dirty="0"/>
                        <a:t> , </a:t>
                      </a:r>
                      <a:r>
                        <a:rPr lang="en-US" sz="1600" dirty="0">
                          <a:solidFill>
                            <a:srgbClr val="0331FF"/>
                          </a:solidFill>
                        </a:rPr>
                        <a:t>Atenolol</a:t>
                      </a:r>
                      <a:r>
                        <a:rPr lang="en-US" sz="1600" dirty="0"/>
                        <a:t> , </a:t>
                      </a:r>
                      <a:r>
                        <a:rPr lang="en-US" sz="1600" dirty="0">
                          <a:solidFill>
                            <a:srgbClr val="0331FF"/>
                          </a:solidFill>
                        </a:rPr>
                        <a:t>Metoprolol</a:t>
                      </a:r>
                    </a:p>
                  </a:txBody>
                  <a:tcPr anchor="ctr">
                    <a:solidFill>
                      <a:schemeClr val="accent2">
                        <a:lumMod val="40000"/>
                        <a:lumOff val="60000"/>
                      </a:schemeClr>
                    </a:solidFill>
                  </a:tcPr>
                </a:tc>
                <a:extLst>
                  <a:ext uri="{0D108BD9-81ED-4DB2-BD59-A6C34878D82A}">
                    <a16:rowId xmlns:a16="http://schemas.microsoft.com/office/drawing/2014/main" val="2363009947"/>
                  </a:ext>
                </a:extLst>
              </a:tr>
              <a:tr h="711118">
                <a:tc>
                  <a:txBody>
                    <a:bodyPr/>
                    <a:lstStyle/>
                    <a:p>
                      <a:pPr marL="285750" indent="-285750">
                        <a:buFont typeface="Arial" panose="020B0604020202020204" pitchFamily="34" charset="0"/>
                        <a:buChar char="•"/>
                      </a:pPr>
                      <a:r>
                        <a:rPr lang="en-US" sz="1400" dirty="0"/>
                        <a:t>Given alongside with hyperthyroidism treatments to </a:t>
                      </a:r>
                      <a:r>
                        <a:rPr lang="en-US" sz="1400" dirty="0">
                          <a:solidFill>
                            <a:srgbClr val="FF0000"/>
                          </a:solidFill>
                        </a:rPr>
                        <a:t>manage the adrenergic symptoms</a:t>
                      </a:r>
                      <a:r>
                        <a:rPr lang="en-US" sz="1400" dirty="0"/>
                        <a:t> ( palpitations , tremor , heat intolerance , nervousness ) </a:t>
                      </a:r>
                    </a:p>
                    <a:p>
                      <a:pPr marL="285750" indent="-285750">
                        <a:buFont typeface="Arial" panose="020B0604020202020204" pitchFamily="34" charset="0"/>
                        <a:buChar char="•"/>
                      </a:pPr>
                      <a:r>
                        <a:rPr lang="en-US" sz="1400" dirty="0"/>
                        <a:t> </a:t>
                      </a:r>
                      <a:r>
                        <a:rPr lang="en-US" sz="1400" dirty="0">
                          <a:solidFill>
                            <a:srgbClr val="0331FF"/>
                          </a:solidFill>
                        </a:rPr>
                        <a:t>propranolol</a:t>
                      </a:r>
                      <a:r>
                        <a:rPr lang="en-US" sz="1400" dirty="0"/>
                        <a:t> is </a:t>
                      </a:r>
                      <a:r>
                        <a:rPr lang="en-US" sz="1400" dirty="0">
                          <a:solidFill>
                            <a:srgbClr val="FF0000"/>
                          </a:solidFill>
                        </a:rPr>
                        <a:t>avoided in pt. with Asthma </a:t>
                      </a:r>
                    </a:p>
                  </a:txBody>
                  <a:tcPr/>
                </a:tc>
                <a:extLst>
                  <a:ext uri="{0D108BD9-81ED-4DB2-BD59-A6C34878D82A}">
                    <a16:rowId xmlns:a16="http://schemas.microsoft.com/office/drawing/2014/main" val="1869421855"/>
                  </a:ext>
                </a:extLst>
              </a:tr>
            </a:tbl>
          </a:graphicData>
        </a:graphic>
      </p:graphicFrame>
    </p:spTree>
    <p:extLst>
      <p:ext uri="{BB962C8B-B14F-4D97-AF65-F5344CB8AC3E}">
        <p14:creationId xmlns:p14="http://schemas.microsoft.com/office/powerpoint/2010/main" val="203259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p:cNvCxnSpPr>
            <a:cxnSpLocks/>
          </p:cNvCxnSpPr>
          <p:nvPr/>
        </p:nvCxnSpPr>
        <p:spPr>
          <a:xfrm>
            <a:off x="2816307" y="926376"/>
            <a:ext cx="1225386" cy="0"/>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2816307" y="341601"/>
            <a:ext cx="1225386" cy="584775"/>
          </a:xfrm>
          <a:prstGeom prst="rect">
            <a:avLst/>
          </a:prstGeom>
          <a:noFill/>
        </p:spPr>
        <p:txBody>
          <a:bodyPr wrap="square" rtlCol="0">
            <a:spAutoFit/>
          </a:bodyPr>
          <a:lstStyle/>
          <a:p>
            <a:pPr algn="ctr">
              <a:buFont typeface="Arial" charset="0"/>
              <a:buNone/>
            </a:pPr>
            <a:r>
              <a:rPr lang="en-US" altLang="en-US" sz="3200" dirty="0">
                <a:latin typeface="American Typewriter" charset="0"/>
                <a:ea typeface="American Typewriter" charset="0"/>
                <a:cs typeface="American Typewriter" charset="0"/>
              </a:rPr>
              <a:t>MCQs</a:t>
            </a:r>
            <a:endParaRPr lang="en-GB" altLang="en-US" sz="2400" baseline="30000" dirty="0">
              <a:latin typeface="American Typewriter" charset="0"/>
              <a:ea typeface="American Typewriter" charset="0"/>
              <a:cs typeface="American Typewriter" charset="0"/>
            </a:endParaRPr>
          </a:p>
        </p:txBody>
      </p:sp>
      <p:sp>
        <p:nvSpPr>
          <p:cNvPr id="3" name="مربع نص 2"/>
          <p:cNvSpPr txBox="1"/>
          <p:nvPr/>
        </p:nvSpPr>
        <p:spPr>
          <a:xfrm>
            <a:off x="36575" y="1371894"/>
            <a:ext cx="6775705" cy="8376139"/>
          </a:xfrm>
          <a:prstGeom prst="rect">
            <a:avLst/>
          </a:prstGeom>
          <a:noFill/>
        </p:spPr>
        <p:txBody>
          <a:bodyPr wrap="square" rtlCol="1">
            <a:spAutoFit/>
          </a:bodyPr>
          <a:lstStyle/>
          <a:p>
            <a:r>
              <a:rPr lang="en-US" sz="1200" b="1" u="sng" dirty="0"/>
              <a:t>Q1: A 39 years old female who has heat intolerance, weight loss and excessive sweating. On examination her thyroid is enlarged and there is pretibial myxedema. She is diagnosed with graves disease, the doctors decide to give her propylthiouracil as </a:t>
            </a:r>
            <a:r>
              <a:rPr lang="en-US" altLang="en-US" sz="1200" b="1" u="sng" dirty="0">
                <a:ea typeface="American Typewriter" charset="0"/>
                <a:cs typeface="American Typewriter" charset="0"/>
              </a:rPr>
              <a:t>anti-thyroid to control her case. What is the mechanism of action of this drug? </a:t>
            </a:r>
          </a:p>
          <a:p>
            <a:endParaRPr lang="en-US" altLang="en-US" sz="1200" b="1" u="sng" dirty="0">
              <a:ea typeface="American Typewriter" charset="0"/>
              <a:cs typeface="American Typewriter" charset="0"/>
            </a:endParaRPr>
          </a:p>
          <a:p>
            <a:r>
              <a:rPr lang="en-US" sz="1100" i="1" dirty="0">
                <a:ea typeface="American Typewriter" charset="0"/>
                <a:cs typeface="American Typewriter" charset="0"/>
              </a:rPr>
              <a:t>A- Decrease both vascularity &amp; size of thyroid gland by inhibiting the mitosis. </a:t>
            </a:r>
          </a:p>
          <a:p>
            <a:r>
              <a:rPr lang="en-US" sz="1100" i="1" dirty="0">
                <a:ea typeface="American Typewriter" charset="0"/>
                <a:cs typeface="American Typewriter" charset="0"/>
              </a:rPr>
              <a:t>B- Destroys the parenchymal cells of thyroid gland by beta rays. </a:t>
            </a:r>
          </a:p>
          <a:p>
            <a:r>
              <a:rPr lang="en-US" sz="1100" i="1" dirty="0">
                <a:ea typeface="American Typewriter" charset="0"/>
                <a:cs typeface="American Typewriter" charset="0"/>
              </a:rPr>
              <a:t>C- Inhibit the peroxidase enzyme centrally in thyroid gland. </a:t>
            </a:r>
          </a:p>
          <a:p>
            <a:endParaRPr lang="en-US" sz="1100" i="1" u="sng" dirty="0">
              <a:ea typeface="American Typewriter" charset="0"/>
              <a:cs typeface="American Typewriter" charset="0"/>
            </a:endParaRPr>
          </a:p>
          <a:p>
            <a:r>
              <a:rPr lang="en-US" sz="1200" b="1" dirty="0"/>
              <a:t>Q2: Patient with which one of the following drugs is need to be assessed with the thyroid function test frequently ?</a:t>
            </a:r>
          </a:p>
          <a:p>
            <a:endParaRPr lang="en-US" sz="1200" b="1" dirty="0"/>
          </a:p>
          <a:p>
            <a:r>
              <a:rPr lang="en-US" sz="1100" i="1" dirty="0">
                <a:ea typeface="American Typewriter" charset="0"/>
                <a:cs typeface="American Typewriter" charset="0"/>
              </a:rPr>
              <a:t>A- Lithium.                                                                         B- Amiodarone.                                                            C- Both  </a:t>
            </a:r>
          </a:p>
          <a:p>
            <a:endParaRPr lang="en-US" sz="1100" i="1" u="sng" dirty="0">
              <a:ea typeface="American Typewriter" charset="0"/>
              <a:cs typeface="American Typewriter" charset="0"/>
            </a:endParaRPr>
          </a:p>
          <a:p>
            <a:r>
              <a:rPr lang="en-US" sz="1200" b="1" u="sng" dirty="0"/>
              <a:t>Q3:Which one of the following line of treatment of hyperthyroidism  may safe the life of patient especially if he has tachycardia and sever palpitation a long with her hyperthyroidism ?  </a:t>
            </a:r>
          </a:p>
          <a:p>
            <a:endParaRPr lang="en-US" sz="1200" b="1" u="sng" dirty="0"/>
          </a:p>
          <a:p>
            <a:r>
              <a:rPr lang="en-US" sz="1100" i="1" dirty="0">
                <a:ea typeface="American Typewriter" charset="0"/>
                <a:cs typeface="American Typewriter" charset="0"/>
              </a:rPr>
              <a:t>A- </a:t>
            </a:r>
            <a:r>
              <a:rPr lang="en-US" altLang="en-US" sz="1100" i="1" dirty="0">
                <a:ea typeface="American Typewriter" charset="0"/>
                <a:cs typeface="American Typewriter" charset="0"/>
              </a:rPr>
              <a:t>Thioamides.                                                                 B- Radioactive iodine.                                                  C- β-blockers</a:t>
            </a:r>
            <a:endParaRPr lang="ar-SA" altLang="en-US" sz="1100" i="1" dirty="0">
              <a:ea typeface="American Typewriter" charset="0"/>
              <a:cs typeface="American Typewriter" charset="0"/>
            </a:endParaRPr>
          </a:p>
          <a:p>
            <a:endParaRPr lang="en-US" altLang="en-US" sz="1200" dirty="0">
              <a:ea typeface="American Typewriter" charset="0"/>
              <a:cs typeface="American Typewriter" charset="0"/>
            </a:endParaRPr>
          </a:p>
          <a:p>
            <a:r>
              <a:rPr lang="en-US" altLang="en-US" sz="1200" b="1" dirty="0"/>
              <a:t>Q4: Which one of the following describe the main mechanism of action of propylthiouracil ? </a:t>
            </a:r>
          </a:p>
          <a:p>
            <a:r>
              <a:rPr lang="en-US" sz="1100" i="1" dirty="0">
                <a:ea typeface="American Typewriter" charset="0"/>
                <a:cs typeface="American Typewriter" charset="0"/>
              </a:rPr>
              <a:t>A- Block the Conversion T3 into T4 in the peripheral.</a:t>
            </a:r>
          </a:p>
          <a:p>
            <a:r>
              <a:rPr lang="en-US" sz="1100" i="1" dirty="0">
                <a:ea typeface="American Typewriter" charset="0"/>
                <a:cs typeface="American Typewriter" charset="0"/>
              </a:rPr>
              <a:t>B- Destroys the parenchymal cells of thyroid gland by beta rays. </a:t>
            </a:r>
          </a:p>
          <a:p>
            <a:r>
              <a:rPr lang="en-US" sz="1100" i="1" dirty="0">
                <a:ea typeface="American Typewriter" charset="0"/>
                <a:cs typeface="American Typewriter" charset="0"/>
              </a:rPr>
              <a:t>C- Inhibit the peroxidase enzyme centrally in thyroid gland. </a:t>
            </a:r>
          </a:p>
          <a:p>
            <a:endParaRPr lang="en-US" sz="1200" i="1" u="sng" dirty="0">
              <a:ea typeface="American Typewriter" charset="0"/>
              <a:cs typeface="American Typewriter" charset="0"/>
            </a:endParaRPr>
          </a:p>
          <a:p>
            <a:r>
              <a:rPr lang="en-US" altLang="en-US" sz="1200" b="1" u="sng" dirty="0"/>
              <a:t>Q5: What is the drug of choice in treatment of hyperthyroidism in pregnant women ?</a:t>
            </a:r>
          </a:p>
          <a:p>
            <a:endParaRPr lang="en-US" altLang="en-US" sz="1200" b="1" u="sng" dirty="0"/>
          </a:p>
          <a:p>
            <a:r>
              <a:rPr lang="en-US" sz="1100" i="1" dirty="0">
                <a:ea typeface="American Typewriter" charset="0"/>
                <a:cs typeface="American Typewriter" charset="0"/>
              </a:rPr>
              <a:t>A-Methimazole.                           B- Propylthiouracil.                                  C- Propranolol. </a:t>
            </a:r>
          </a:p>
          <a:p>
            <a:endParaRPr lang="en-US" sz="1100" i="1" dirty="0">
              <a:ea typeface="American Typewriter" charset="0"/>
              <a:cs typeface="American Typewriter" charset="0"/>
            </a:endParaRPr>
          </a:p>
          <a:p>
            <a:r>
              <a:rPr lang="en-US" sz="1200" b="1" dirty="0"/>
              <a:t>Q6: Which drugs of </a:t>
            </a:r>
            <a:r>
              <a:rPr lang="en-US" altLang="en-US" sz="1200" b="1" dirty="0"/>
              <a:t>Thioamides may affect and decrease the WBC  and the patient prone to get infection easily ?</a:t>
            </a:r>
          </a:p>
          <a:p>
            <a:endParaRPr lang="en-US" altLang="en-US" sz="1200" b="1" dirty="0"/>
          </a:p>
          <a:p>
            <a:r>
              <a:rPr lang="en-US" sz="1100" i="1" dirty="0">
                <a:ea typeface="American Typewriter" charset="0"/>
                <a:cs typeface="American Typewriter" charset="0"/>
              </a:rPr>
              <a:t>A-Methimazole.                           B- Propylthiouracil.                                  C- Both . </a:t>
            </a:r>
          </a:p>
          <a:p>
            <a:endParaRPr lang="en-US" sz="1100" i="1" dirty="0">
              <a:ea typeface="American Typewriter" charset="0"/>
              <a:cs typeface="American Typewriter" charset="0"/>
            </a:endParaRPr>
          </a:p>
          <a:p>
            <a:pPr lvl="0" defTabSz="992188" fontAlgn="base">
              <a:spcBef>
                <a:spcPct val="20000"/>
              </a:spcBef>
              <a:spcAft>
                <a:spcPct val="0"/>
              </a:spcAft>
              <a:buClr>
                <a:schemeClr val="hlink"/>
              </a:buClr>
              <a:buSzPct val="70000"/>
            </a:pPr>
            <a:r>
              <a:rPr lang="en-US" sz="1200" b="1" u="sng" dirty="0"/>
              <a:t>Q7: Patient who had hyperthyroidism and used anti-thyroid drug, he developed inflammation of blood vessels  and his laboratory finding shows positive for </a:t>
            </a:r>
            <a:r>
              <a:rPr lang="en-US" altLang="x-none" sz="1200" b="1" u="sng" dirty="0"/>
              <a:t>Anti-neutrophil  cytoplasmic  antibodies. After excluding the other causes the doctors suggest this is drug induced vasculitis. Which </a:t>
            </a:r>
            <a:r>
              <a:rPr lang="en-US" sz="1200" b="1" u="sng" dirty="0"/>
              <a:t>anti-thyroid </a:t>
            </a:r>
            <a:r>
              <a:rPr lang="en-US" altLang="x-none" sz="1200" b="1" u="sng" dirty="0"/>
              <a:t>drug is responsible for that ?</a:t>
            </a:r>
          </a:p>
          <a:p>
            <a:pPr lvl="0" defTabSz="992188" fontAlgn="base">
              <a:spcBef>
                <a:spcPct val="20000"/>
              </a:spcBef>
              <a:spcAft>
                <a:spcPct val="0"/>
              </a:spcAft>
              <a:buClr>
                <a:schemeClr val="hlink"/>
              </a:buClr>
              <a:buSzPct val="70000"/>
            </a:pPr>
            <a:endParaRPr lang="en-US" sz="1200" b="1" u="sng" dirty="0"/>
          </a:p>
          <a:p>
            <a:r>
              <a:rPr lang="en-US" sz="1050" i="1" dirty="0">
                <a:ea typeface="American Typewriter" charset="0"/>
                <a:cs typeface="American Typewriter" charset="0"/>
              </a:rPr>
              <a:t>A-Methimazole.                             B- Propylthiouracil.                                      C- Both . </a:t>
            </a:r>
          </a:p>
          <a:p>
            <a:endParaRPr lang="en-US" sz="1100" i="1" dirty="0">
              <a:ea typeface="American Typewriter" charset="0"/>
              <a:cs typeface="American Typewriter" charset="0"/>
            </a:endParaRPr>
          </a:p>
          <a:p>
            <a:r>
              <a:rPr lang="en-US" sz="1200" b="1" u="sng" dirty="0"/>
              <a:t>Q8: : Which drugs of </a:t>
            </a:r>
            <a:r>
              <a:rPr lang="en-US" altLang="en-US" sz="1200" b="1" u="sng" dirty="0"/>
              <a:t>Thioamides may affect the taste sensation and the patient may complain abnormal sense of taste ? </a:t>
            </a:r>
          </a:p>
          <a:p>
            <a:endParaRPr lang="en-US" altLang="en-US" sz="1200" b="1" u="sng" dirty="0"/>
          </a:p>
          <a:p>
            <a:r>
              <a:rPr lang="en-US" sz="1100" i="1" dirty="0">
                <a:ea typeface="American Typewriter" charset="0"/>
                <a:cs typeface="American Typewriter" charset="0"/>
              </a:rPr>
              <a:t>A-Methimazole.                           B- Propylthiouracil.                                  C- Both . </a:t>
            </a:r>
          </a:p>
          <a:p>
            <a:endParaRPr lang="en-US" sz="1100" i="1" dirty="0">
              <a:ea typeface="American Typewriter" charset="0"/>
              <a:cs typeface="American Typewriter" charset="0"/>
            </a:endParaRPr>
          </a:p>
          <a:p>
            <a:endParaRPr lang="en-US" sz="1200" b="1" dirty="0"/>
          </a:p>
        </p:txBody>
      </p:sp>
      <p:sp>
        <p:nvSpPr>
          <p:cNvPr id="4" name="مستطيل مستدير الزوايا 3"/>
          <p:cNvSpPr/>
          <p:nvPr/>
        </p:nvSpPr>
        <p:spPr>
          <a:xfrm rot="5400000">
            <a:off x="5943641" y="8879394"/>
            <a:ext cx="347684" cy="1389594"/>
          </a:xfrm>
          <a:prstGeom prst="roundRect">
            <a:avLst/>
          </a:prstGeom>
          <a:ln w="19050">
            <a:solidFill>
              <a:schemeClr val="bg1">
                <a:lumMod val="85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indent="-228600" algn="ctr">
              <a:buFont typeface="+mj-lt"/>
              <a:buAutoNum type="arabicPeriod"/>
            </a:pPr>
            <a:r>
              <a:rPr lang="en-US" sz="1050" dirty="0"/>
              <a:t>C</a:t>
            </a:r>
            <a:endParaRPr lang="ar-SA" sz="1050" dirty="0"/>
          </a:p>
          <a:p>
            <a:pPr marL="228600" indent="-228600" algn="ctr">
              <a:buFont typeface="+mj-lt"/>
              <a:buAutoNum type="arabicPeriod"/>
            </a:pPr>
            <a:r>
              <a:rPr lang="en-US" sz="1050" dirty="0"/>
              <a:t>C</a:t>
            </a:r>
          </a:p>
          <a:p>
            <a:pPr marL="228600" indent="-228600" algn="ctr">
              <a:buFont typeface="+mj-lt"/>
              <a:buAutoNum type="arabicPeriod"/>
            </a:pPr>
            <a:r>
              <a:rPr lang="en-US" sz="1050" dirty="0"/>
              <a:t>C</a:t>
            </a:r>
          </a:p>
          <a:p>
            <a:pPr marL="228600" indent="-228600" algn="ctr">
              <a:buFont typeface="+mj-lt"/>
              <a:buAutoNum type="arabicPeriod"/>
            </a:pPr>
            <a:r>
              <a:rPr lang="en-US" sz="1050" dirty="0"/>
              <a:t>C</a:t>
            </a:r>
          </a:p>
          <a:p>
            <a:pPr marL="228600" indent="-228600" algn="ctr">
              <a:buFont typeface="+mj-lt"/>
              <a:buAutoNum type="arabicPeriod"/>
            </a:pPr>
            <a:r>
              <a:rPr lang="en-US" sz="1050" dirty="0"/>
              <a:t>B</a:t>
            </a:r>
          </a:p>
          <a:p>
            <a:pPr marL="228600" indent="-228600" algn="ctr">
              <a:buFont typeface="+mj-lt"/>
              <a:buAutoNum type="arabicPeriod"/>
            </a:pPr>
            <a:r>
              <a:rPr lang="en-US" sz="1050" dirty="0"/>
              <a:t>C</a:t>
            </a:r>
          </a:p>
          <a:p>
            <a:pPr marL="228600" indent="-228600" algn="ctr">
              <a:buFont typeface="+mj-lt"/>
              <a:buAutoNum type="arabicPeriod"/>
            </a:pPr>
            <a:r>
              <a:rPr lang="en-US" sz="1050" dirty="0"/>
              <a:t>B</a:t>
            </a:r>
          </a:p>
          <a:p>
            <a:pPr marL="228600" indent="-228600" algn="ctr">
              <a:buFont typeface="+mj-lt"/>
              <a:buAutoNum type="arabicPeriod"/>
            </a:pPr>
            <a:r>
              <a:rPr lang="en-US" sz="1050" dirty="0"/>
              <a:t>A</a:t>
            </a:r>
            <a:endParaRPr lang="en-US" sz="1100" dirty="0"/>
          </a:p>
        </p:txBody>
      </p:sp>
    </p:spTree>
    <p:extLst>
      <p:ext uri="{BB962C8B-B14F-4D97-AF65-F5344CB8AC3E}">
        <p14:creationId xmlns:p14="http://schemas.microsoft.com/office/powerpoint/2010/main" val="522744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مربع نص 2"/>
          <p:cNvSpPr txBox="1"/>
          <p:nvPr/>
        </p:nvSpPr>
        <p:spPr>
          <a:xfrm>
            <a:off x="82295" y="1253022"/>
            <a:ext cx="6775705" cy="6960367"/>
          </a:xfrm>
          <a:prstGeom prst="rect">
            <a:avLst/>
          </a:prstGeom>
          <a:noFill/>
        </p:spPr>
        <p:txBody>
          <a:bodyPr wrap="square" rtlCol="1">
            <a:spAutoFit/>
          </a:bodyPr>
          <a:lstStyle/>
          <a:p>
            <a:r>
              <a:rPr lang="en-US" sz="1200" b="1" u="sng" dirty="0"/>
              <a:t>Q9: Which one of the following is recommended to be used before thyroidectomy to decrease the possibility of bleeding from thyroid vessels ?  </a:t>
            </a:r>
            <a:r>
              <a:rPr lang="en-US" sz="1200" b="1" dirty="0"/>
              <a:t> </a:t>
            </a:r>
          </a:p>
          <a:p>
            <a:endParaRPr lang="en-US" sz="1200" b="1" dirty="0"/>
          </a:p>
          <a:p>
            <a:r>
              <a:rPr lang="en-US" sz="1100" i="1" dirty="0">
                <a:ea typeface="American Typewriter" charset="0"/>
                <a:cs typeface="American Typewriter" charset="0"/>
              </a:rPr>
              <a:t>A- </a:t>
            </a:r>
            <a:r>
              <a:rPr lang="en-US" altLang="en-US" sz="1100" i="1" dirty="0">
                <a:ea typeface="American Typewriter" charset="0"/>
                <a:cs typeface="American Typewriter" charset="0"/>
              </a:rPr>
              <a:t>Thioamides.                                                       B- Radioactive iodine.                                         C-</a:t>
            </a:r>
            <a:r>
              <a:rPr lang="en-US" altLang="en-US" sz="1100" dirty="0">
                <a:solidFill>
                  <a:srgbClr val="000000"/>
                </a:solidFill>
                <a:ea typeface="Arial" charset="0"/>
                <a:cs typeface="Arial" charset="0"/>
              </a:rPr>
              <a:t>Lugol's</a:t>
            </a:r>
            <a:r>
              <a:rPr lang="ar-SA" altLang="en-US" sz="1100" dirty="0">
                <a:solidFill>
                  <a:srgbClr val="000000"/>
                </a:solidFill>
                <a:ea typeface="Arial" charset="0"/>
              </a:rPr>
              <a:t> </a:t>
            </a:r>
            <a:r>
              <a:rPr lang="en-US" altLang="en-US" sz="1100" dirty="0">
                <a:solidFill>
                  <a:srgbClr val="000000"/>
                </a:solidFill>
                <a:ea typeface="Arial" charset="0"/>
                <a:cs typeface="Arial" charset="0"/>
              </a:rPr>
              <a:t>solution or (KI).</a:t>
            </a:r>
            <a:endParaRPr lang="ar-SA" altLang="en-US" sz="1100" i="1" dirty="0">
              <a:ea typeface="American Typewriter" charset="0"/>
              <a:cs typeface="American Typewriter" charset="0"/>
            </a:endParaRPr>
          </a:p>
          <a:p>
            <a:endParaRPr lang="en-US" sz="1200" b="1" dirty="0"/>
          </a:p>
          <a:p>
            <a:r>
              <a:rPr lang="en-US" sz="1200" b="1" u="sng" dirty="0"/>
              <a:t>Q10: Which one of the following describe the mechanism of  action of radioactive iodine </a:t>
            </a:r>
            <a:r>
              <a:rPr lang="en-US" altLang="en-US" sz="1200" b="1" u="sng" dirty="0">
                <a:ea typeface="American Typewriter" charset="0"/>
                <a:cs typeface="American Typewriter" charset="0"/>
              </a:rPr>
              <a:t>?</a:t>
            </a:r>
          </a:p>
          <a:p>
            <a:r>
              <a:rPr lang="en-US" altLang="en-US" sz="1200" b="1" u="sng" dirty="0">
                <a:ea typeface="American Typewriter" charset="0"/>
                <a:cs typeface="American Typewriter" charset="0"/>
              </a:rPr>
              <a:t> </a:t>
            </a:r>
          </a:p>
          <a:p>
            <a:r>
              <a:rPr lang="en-US" sz="1100" i="1" dirty="0">
                <a:ea typeface="American Typewriter" charset="0"/>
                <a:cs typeface="American Typewriter" charset="0"/>
              </a:rPr>
              <a:t>A- Decrease both vascularity &amp; size of thyroid gland by inhibiting the mitosis. </a:t>
            </a:r>
          </a:p>
          <a:p>
            <a:r>
              <a:rPr lang="en-US" sz="1100" i="1" dirty="0">
                <a:ea typeface="American Typewriter" charset="0"/>
                <a:cs typeface="American Typewriter" charset="0"/>
              </a:rPr>
              <a:t>B- Destroys the parenchymal cells of thyroid gland by beta rays. </a:t>
            </a:r>
          </a:p>
          <a:p>
            <a:r>
              <a:rPr lang="en-US" sz="1100" i="1" dirty="0">
                <a:ea typeface="American Typewriter" charset="0"/>
                <a:cs typeface="American Typewriter" charset="0"/>
              </a:rPr>
              <a:t>C- Inhibit the peroxidase enzyme centrally in thyroid gland. </a:t>
            </a:r>
          </a:p>
          <a:p>
            <a:endParaRPr lang="en-US" sz="1100" i="1" u="sng" dirty="0">
              <a:ea typeface="American Typewriter" charset="0"/>
              <a:cs typeface="American Typewriter" charset="0"/>
            </a:endParaRPr>
          </a:p>
          <a:p>
            <a:r>
              <a:rPr lang="en-US" sz="1200" b="1" u="sng" dirty="0"/>
              <a:t>Q11:Which one of the following line of treatment of hyperthyroidism acting by destruction of thyroid’s parenchyma due to </a:t>
            </a:r>
            <a:r>
              <a:rPr lang="en-US" altLang="en-US" sz="1200" b="1" u="sng" dirty="0"/>
              <a:t>emission of </a:t>
            </a:r>
            <a:r>
              <a:rPr lang="el-GR" altLang="en-US" sz="1200" b="1" u="sng" dirty="0"/>
              <a:t>β</a:t>
            </a:r>
            <a:r>
              <a:rPr lang="en-US" altLang="en-US" sz="1200" b="1" u="sng" dirty="0"/>
              <a:t> rays ? </a:t>
            </a:r>
          </a:p>
          <a:p>
            <a:endParaRPr lang="en-US" sz="1200" b="1" u="sng" dirty="0"/>
          </a:p>
          <a:p>
            <a:r>
              <a:rPr lang="en-US" sz="1100" i="1" dirty="0">
                <a:ea typeface="American Typewriter" charset="0"/>
                <a:cs typeface="American Typewriter" charset="0"/>
              </a:rPr>
              <a:t>A- </a:t>
            </a:r>
            <a:r>
              <a:rPr lang="en-US" altLang="en-US" sz="1100" i="1" dirty="0">
                <a:ea typeface="American Typewriter" charset="0"/>
                <a:cs typeface="American Typewriter" charset="0"/>
              </a:rPr>
              <a:t>Thioamides.                                                     B- Radioactive iodine.                                       C- </a:t>
            </a:r>
            <a:r>
              <a:rPr lang="en-US" altLang="en-US" sz="1100" u="sng" dirty="0">
                <a:solidFill>
                  <a:srgbClr val="000000"/>
                </a:solidFill>
                <a:ea typeface="Arial" charset="0"/>
                <a:cs typeface="Arial" charset="0"/>
              </a:rPr>
              <a:t>Lugol's</a:t>
            </a:r>
            <a:r>
              <a:rPr lang="ar-SA" altLang="en-US" sz="1100" u="sng" dirty="0">
                <a:solidFill>
                  <a:srgbClr val="000000"/>
                </a:solidFill>
                <a:ea typeface="Arial" charset="0"/>
              </a:rPr>
              <a:t> </a:t>
            </a:r>
            <a:r>
              <a:rPr lang="en-US" altLang="en-US" sz="1100" u="sng" dirty="0">
                <a:solidFill>
                  <a:srgbClr val="000000"/>
                </a:solidFill>
                <a:ea typeface="Arial" charset="0"/>
                <a:cs typeface="Arial" charset="0"/>
              </a:rPr>
              <a:t>solution </a:t>
            </a:r>
            <a:endParaRPr lang="en-US" altLang="en-US" sz="1200" dirty="0">
              <a:ea typeface="American Typewriter" charset="0"/>
              <a:cs typeface="American Typewriter" charset="0"/>
            </a:endParaRPr>
          </a:p>
          <a:p>
            <a:endParaRPr lang="en-US" altLang="en-US" sz="1200" b="1" dirty="0"/>
          </a:p>
          <a:p>
            <a:r>
              <a:rPr lang="en-US" altLang="en-US" sz="1200" b="1" dirty="0"/>
              <a:t>Q12: Which one of the following can be used as diagnostic and therapeutic in case of hyperthyroidism ?</a:t>
            </a:r>
          </a:p>
          <a:p>
            <a:r>
              <a:rPr lang="en-US" altLang="en-US" sz="1200" b="1" dirty="0"/>
              <a:t> </a:t>
            </a:r>
          </a:p>
          <a:p>
            <a:r>
              <a:rPr lang="en-US" sz="1100" i="1" dirty="0">
                <a:ea typeface="American Typewriter" charset="0"/>
                <a:cs typeface="American Typewriter" charset="0"/>
              </a:rPr>
              <a:t>A- </a:t>
            </a:r>
            <a:r>
              <a:rPr lang="en-US" altLang="en-US" sz="1100" i="1" dirty="0">
                <a:ea typeface="American Typewriter" charset="0"/>
                <a:cs typeface="American Typewriter" charset="0"/>
              </a:rPr>
              <a:t>Thioamides.                                                     B- Radioactive iodine.                                       C- </a:t>
            </a:r>
            <a:r>
              <a:rPr lang="en-US" altLang="en-US" sz="1100" dirty="0">
                <a:solidFill>
                  <a:srgbClr val="000000"/>
                </a:solidFill>
                <a:ea typeface="Arial" charset="0"/>
                <a:cs typeface="Arial" charset="0"/>
              </a:rPr>
              <a:t>Lugol's</a:t>
            </a:r>
            <a:r>
              <a:rPr lang="ar-SA" altLang="en-US" sz="1100" dirty="0">
                <a:solidFill>
                  <a:srgbClr val="000000"/>
                </a:solidFill>
                <a:ea typeface="Arial" charset="0"/>
              </a:rPr>
              <a:t> </a:t>
            </a:r>
            <a:r>
              <a:rPr lang="en-US" altLang="en-US" sz="1100" dirty="0">
                <a:solidFill>
                  <a:srgbClr val="000000"/>
                </a:solidFill>
                <a:ea typeface="Arial" charset="0"/>
                <a:cs typeface="Arial" charset="0"/>
              </a:rPr>
              <a:t>solution </a:t>
            </a:r>
            <a:endParaRPr lang="en-US" altLang="en-US" sz="1200" dirty="0">
              <a:ea typeface="American Typewriter" charset="0"/>
              <a:cs typeface="American Typewriter" charset="0"/>
            </a:endParaRPr>
          </a:p>
          <a:p>
            <a:endParaRPr lang="en-US" sz="1200" i="1" u="sng" dirty="0">
              <a:ea typeface="American Typewriter" charset="0"/>
              <a:cs typeface="American Typewriter" charset="0"/>
            </a:endParaRPr>
          </a:p>
          <a:p>
            <a:r>
              <a:rPr lang="en-US" altLang="en-US" sz="1200" b="1" dirty="0"/>
              <a:t>Q13: 63 years old male who is diagnosed with hyperthyroidism  which drug is the best and safest choice in his case?</a:t>
            </a:r>
          </a:p>
          <a:p>
            <a:endParaRPr lang="en-US" altLang="en-US" sz="1200" b="1" dirty="0"/>
          </a:p>
          <a:p>
            <a:r>
              <a:rPr lang="en-US" sz="1100" i="1" dirty="0">
                <a:ea typeface="American Typewriter" charset="0"/>
                <a:cs typeface="American Typewriter" charset="0"/>
              </a:rPr>
              <a:t>A- </a:t>
            </a:r>
            <a:r>
              <a:rPr lang="en-US" altLang="en-US" sz="1100" i="1" dirty="0">
                <a:ea typeface="American Typewriter" charset="0"/>
                <a:cs typeface="American Typewriter" charset="0"/>
              </a:rPr>
              <a:t>Thioamides.                                                     B- Radioactive iodine.                                       C- Potassium iodide </a:t>
            </a:r>
          </a:p>
          <a:p>
            <a:endParaRPr lang="en-US" sz="1100" i="1" dirty="0">
              <a:ea typeface="American Typewriter" charset="0"/>
              <a:cs typeface="American Typewriter" charset="0"/>
            </a:endParaRPr>
          </a:p>
          <a:p>
            <a:r>
              <a:rPr lang="en-US" sz="1200" b="1" u="sng" dirty="0"/>
              <a:t>Q14: Why propylthiouracil is drug of choice in treatment of hyperthyroidism in pregnancy ? </a:t>
            </a:r>
          </a:p>
          <a:p>
            <a:r>
              <a:rPr lang="en-US" sz="1200" b="1" u="sng" dirty="0"/>
              <a:t>  </a:t>
            </a:r>
          </a:p>
          <a:p>
            <a:pPr lvl="0"/>
            <a:r>
              <a:rPr lang="en-US" sz="1100" i="1" dirty="0">
                <a:ea typeface="American Typewriter" charset="0"/>
                <a:cs typeface="American Typewriter" charset="0"/>
              </a:rPr>
              <a:t>A-  It does  </a:t>
            </a:r>
            <a:r>
              <a:rPr lang="en-US" altLang="x-none" sz="1100" i="1" dirty="0">
                <a:ea typeface="American Typewriter" charset="0"/>
                <a:cs typeface="American Typewriter" charset="0"/>
              </a:rPr>
              <a:t>Crosses placenta because it hydrophobic.   </a:t>
            </a:r>
          </a:p>
          <a:p>
            <a:r>
              <a:rPr lang="en-US" sz="1100" i="1" dirty="0">
                <a:ea typeface="American Typewriter" charset="0"/>
                <a:cs typeface="American Typewriter" charset="0"/>
              </a:rPr>
              <a:t>B- It is highly protein bound.                                       </a:t>
            </a:r>
          </a:p>
          <a:p>
            <a:r>
              <a:rPr lang="en-US" sz="1100" i="1" dirty="0">
                <a:ea typeface="American Typewriter" charset="0"/>
                <a:cs typeface="American Typewriter" charset="0"/>
              </a:rPr>
              <a:t>C-It has </a:t>
            </a:r>
            <a:r>
              <a:rPr lang="en-US" altLang="en-US" sz="1100" i="1" dirty="0">
                <a:ea typeface="American Typewriter" charset="0"/>
                <a:cs typeface="American Typewriter" charset="0"/>
              </a:rPr>
              <a:t>low incidence of delayed hypothyroidism</a:t>
            </a:r>
            <a:r>
              <a:rPr lang="en-US" sz="1100" i="1" dirty="0">
                <a:ea typeface="American Typewriter" charset="0"/>
                <a:cs typeface="American Typewriter" charset="0"/>
              </a:rPr>
              <a:t>. </a:t>
            </a:r>
          </a:p>
          <a:p>
            <a:endParaRPr lang="en-US" sz="1100" i="1" dirty="0">
              <a:ea typeface="American Typewriter" charset="0"/>
              <a:cs typeface="American Typewriter" charset="0"/>
            </a:endParaRPr>
          </a:p>
          <a:p>
            <a:pPr lvl="0" defTabSz="992188" fontAlgn="base">
              <a:spcBef>
                <a:spcPct val="20000"/>
              </a:spcBef>
              <a:spcAft>
                <a:spcPct val="0"/>
              </a:spcAft>
              <a:buClr>
                <a:schemeClr val="hlink"/>
              </a:buClr>
              <a:buSzPct val="70000"/>
            </a:pPr>
            <a:r>
              <a:rPr lang="en-US" sz="1200" b="1" u="sng" dirty="0"/>
              <a:t>Q15: Patient who had hyperthyroidism and used anti-thyroid drug, he suddenly developed thyroid storm which is emergency situation. He had sever palpitation and other excessive adrenergic activity. Which one of the following is considered as essential first step to be given in like this condition ?</a:t>
            </a:r>
            <a:r>
              <a:rPr lang="en-US" sz="1200" b="1" dirty="0"/>
              <a:t> </a:t>
            </a:r>
          </a:p>
          <a:p>
            <a:pPr lvl="0" defTabSz="992188" fontAlgn="base">
              <a:spcBef>
                <a:spcPct val="20000"/>
              </a:spcBef>
              <a:spcAft>
                <a:spcPct val="0"/>
              </a:spcAft>
              <a:buClr>
                <a:schemeClr val="hlink"/>
              </a:buClr>
              <a:buSzPct val="70000"/>
            </a:pPr>
            <a:endParaRPr lang="en-US" sz="1200" b="1" dirty="0"/>
          </a:p>
          <a:p>
            <a:r>
              <a:rPr lang="en-US" sz="1050" i="1" dirty="0">
                <a:ea typeface="American Typewriter" charset="0"/>
                <a:cs typeface="American Typewriter" charset="0"/>
              </a:rPr>
              <a:t>A-Methimazole.                                               </a:t>
            </a:r>
            <a:r>
              <a:rPr lang="en-US" altLang="en-US" sz="1050" i="1" dirty="0">
                <a:ea typeface="American Typewriter" charset="0"/>
                <a:cs typeface="American Typewriter" charset="0"/>
              </a:rPr>
              <a:t>B- Radioactive iodine.                                                  C- propranolol.</a:t>
            </a:r>
            <a:endParaRPr lang="ar-SA" altLang="en-US" sz="1050" i="1" dirty="0">
              <a:ea typeface="American Typewriter" charset="0"/>
              <a:cs typeface="American Typewriter" charset="0"/>
            </a:endParaRPr>
          </a:p>
          <a:p>
            <a:r>
              <a:rPr lang="en-US" sz="1200" b="1" dirty="0"/>
              <a:t> </a:t>
            </a:r>
          </a:p>
          <a:p>
            <a:endParaRPr lang="en-US" sz="1200" b="1" dirty="0"/>
          </a:p>
        </p:txBody>
      </p:sp>
      <p:sp>
        <p:nvSpPr>
          <p:cNvPr id="8" name="مستطيل مستدير الزوايا 7"/>
          <p:cNvSpPr/>
          <p:nvPr/>
        </p:nvSpPr>
        <p:spPr>
          <a:xfrm rot="5400000">
            <a:off x="5846485" y="8879699"/>
            <a:ext cx="350003" cy="1389594"/>
          </a:xfrm>
          <a:prstGeom prst="roundRect">
            <a:avLst/>
          </a:prstGeom>
          <a:ln w="19050">
            <a:solidFill>
              <a:schemeClr val="bg1">
                <a:lumMod val="85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indent="-228600" algn="ctr">
              <a:buFont typeface="+mj-lt"/>
              <a:buAutoNum type="arabicPeriod" startAt="9"/>
            </a:pPr>
            <a:r>
              <a:rPr lang="en-US" sz="1050" dirty="0"/>
              <a:t>C</a:t>
            </a:r>
          </a:p>
          <a:p>
            <a:pPr marL="228600" indent="-228600" algn="ctr">
              <a:buFont typeface="+mj-lt"/>
              <a:buAutoNum type="arabicPeriod" startAt="9"/>
            </a:pPr>
            <a:r>
              <a:rPr lang="en-US" sz="1050" dirty="0"/>
              <a:t>B</a:t>
            </a:r>
          </a:p>
          <a:p>
            <a:pPr marL="228600" indent="-228600" algn="ctr">
              <a:buFont typeface="+mj-lt"/>
              <a:buAutoNum type="arabicPeriod" startAt="9"/>
            </a:pPr>
            <a:r>
              <a:rPr lang="en-US" sz="1050" dirty="0"/>
              <a:t>B</a:t>
            </a:r>
          </a:p>
          <a:p>
            <a:pPr marL="228600" indent="-228600" algn="ctr">
              <a:buFont typeface="+mj-lt"/>
              <a:buAutoNum type="arabicPeriod" startAt="9"/>
            </a:pPr>
            <a:r>
              <a:rPr lang="en-US" sz="1050" dirty="0"/>
              <a:t>B</a:t>
            </a:r>
          </a:p>
          <a:p>
            <a:pPr marL="228600" indent="-228600" algn="ctr">
              <a:buFont typeface="+mj-lt"/>
              <a:buAutoNum type="arabicPeriod" startAt="9"/>
            </a:pPr>
            <a:r>
              <a:rPr lang="en-US" sz="1050" dirty="0"/>
              <a:t>B</a:t>
            </a:r>
          </a:p>
          <a:p>
            <a:pPr marL="228600" indent="-228600" algn="ctr">
              <a:buFont typeface="+mj-lt"/>
              <a:buAutoNum type="arabicPeriod" startAt="9"/>
            </a:pPr>
            <a:r>
              <a:rPr lang="en-US" sz="1050" dirty="0"/>
              <a:t>B</a:t>
            </a:r>
          </a:p>
          <a:p>
            <a:pPr marL="228600" indent="-228600" algn="ctr">
              <a:buFont typeface="+mj-lt"/>
              <a:buAutoNum type="arabicPeriod" startAt="9"/>
            </a:pPr>
            <a:r>
              <a:rPr lang="en-US" sz="1050" dirty="0"/>
              <a:t>C</a:t>
            </a:r>
            <a:endParaRPr lang="en-US" sz="1100" dirty="0"/>
          </a:p>
        </p:txBody>
      </p:sp>
      <p:cxnSp>
        <p:nvCxnSpPr>
          <p:cNvPr id="10" name="Straight Connector 9">
            <a:extLst>
              <a:ext uri="{FF2B5EF4-FFF2-40B4-BE49-F238E27FC236}">
                <a16:creationId xmlns:a16="http://schemas.microsoft.com/office/drawing/2014/main" id="{04619DEB-BF32-4DF6-8A7E-F49D45466A22}"/>
              </a:ext>
            </a:extLst>
          </p:cNvPr>
          <p:cNvCxnSpPr>
            <a:cxnSpLocks/>
          </p:cNvCxnSpPr>
          <p:nvPr/>
        </p:nvCxnSpPr>
        <p:spPr>
          <a:xfrm>
            <a:off x="2816307" y="926376"/>
            <a:ext cx="1225386" cy="0"/>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2" name="TextBox 11">
            <a:extLst>
              <a:ext uri="{FF2B5EF4-FFF2-40B4-BE49-F238E27FC236}">
                <a16:creationId xmlns:a16="http://schemas.microsoft.com/office/drawing/2014/main" id="{A85C0562-DABB-4671-8CEC-167CDDF5279E}"/>
              </a:ext>
            </a:extLst>
          </p:cNvPr>
          <p:cNvSpPr txBox="1"/>
          <p:nvPr/>
        </p:nvSpPr>
        <p:spPr>
          <a:xfrm>
            <a:off x="2816307" y="341601"/>
            <a:ext cx="1225386" cy="584775"/>
          </a:xfrm>
          <a:prstGeom prst="rect">
            <a:avLst/>
          </a:prstGeom>
          <a:noFill/>
        </p:spPr>
        <p:txBody>
          <a:bodyPr wrap="square" rtlCol="0">
            <a:spAutoFit/>
          </a:bodyPr>
          <a:lstStyle/>
          <a:p>
            <a:pPr algn="ctr">
              <a:buFont typeface="Arial" charset="0"/>
              <a:buNone/>
            </a:pPr>
            <a:r>
              <a:rPr lang="en-US" altLang="en-US" sz="3200" dirty="0">
                <a:latin typeface="American Typewriter" charset="0"/>
                <a:ea typeface="American Typewriter" charset="0"/>
                <a:cs typeface="American Typewriter" charset="0"/>
              </a:rPr>
              <a:t>MCQs</a:t>
            </a:r>
            <a:endParaRPr lang="en-GB" altLang="en-US" sz="2400" baseline="300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91760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030912"/>
            <a:ext cx="2235970" cy="388864"/>
          </a:xfrm>
          <a:prstGeom prst="rect">
            <a:avLst/>
          </a:prstGeom>
        </p:spPr>
      </p:pic>
      <p:cxnSp>
        <p:nvCxnSpPr>
          <p:cNvPr id="8" name="Straight Connector 7"/>
          <p:cNvCxnSpPr/>
          <p:nvPr/>
        </p:nvCxnSpPr>
        <p:spPr>
          <a:xfrm flipH="1">
            <a:off x="1098211" y="2478873"/>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1841" y="2494813"/>
            <a:ext cx="5300421" cy="1631216"/>
          </a:xfrm>
          <a:prstGeom prst="rect">
            <a:avLst/>
          </a:prstGeom>
          <a:noFill/>
        </p:spPr>
        <p:txBody>
          <a:bodyPr wrap="square" rtlCol="0">
            <a:spAutoFit/>
          </a:bodyPr>
          <a:lstStyle/>
          <a:p>
            <a:pPr algn="ctr" rtl="1"/>
            <a:r>
              <a:rPr lang="ar-SA" sz="2400" b="1" dirty="0">
                <a:solidFill>
                  <a:srgbClr val="941651"/>
                </a:solidFill>
                <a:latin typeface="Al Tarikh" charset="-78"/>
                <a:ea typeface="Al Tarikh" charset="-78"/>
                <a:cs typeface="Al Tarikh" charset="-78"/>
              </a:rPr>
              <a:t>قادة فريق علم الأدوية :</a:t>
            </a:r>
          </a:p>
          <a:p>
            <a:pPr algn="ctr" rtl="1"/>
            <a:r>
              <a:rPr lang="ar-SA" sz="2400" b="1" dirty="0">
                <a:latin typeface="Al Tarikh" charset="-78"/>
                <a:ea typeface="Al Tarikh" charset="-78"/>
                <a:cs typeface="Al Tarikh" charset="-78"/>
              </a:rPr>
              <a:t> </a:t>
            </a:r>
            <a:r>
              <a:rPr lang="ar-SA" sz="2400" b="1" dirty="0">
                <a:solidFill>
                  <a:srgbClr val="941651"/>
                </a:solidFill>
                <a:cs typeface="Al Tarikh" charset="-78"/>
              </a:rPr>
              <a:t>-</a:t>
            </a:r>
            <a:r>
              <a:rPr lang="ar-SA" sz="2400" b="1" dirty="0">
                <a:latin typeface="Al Tarikh" charset="-78"/>
                <a:ea typeface="Al Tarikh" charset="-78"/>
                <a:cs typeface="Al Tarikh" charset="-78"/>
              </a:rPr>
              <a:t> جومانا القحطاني   </a:t>
            </a:r>
            <a:r>
              <a:rPr lang="ar-SA" sz="2400" b="1" dirty="0">
                <a:solidFill>
                  <a:srgbClr val="941651"/>
                </a:solidFill>
                <a:cs typeface="Al Tarikh" charset="-78"/>
              </a:rPr>
              <a:t>-</a:t>
            </a:r>
            <a:r>
              <a:rPr lang="ar-SA" sz="2400" b="1" dirty="0">
                <a:latin typeface="Al Tarikh" charset="-78"/>
                <a:ea typeface="Al Tarikh" charset="-78"/>
                <a:cs typeface="Al Tarikh" charset="-78"/>
              </a:rPr>
              <a:t> اللولو الصليهم</a:t>
            </a:r>
          </a:p>
          <a:p>
            <a:pPr algn="ctr" rtl="1"/>
            <a:r>
              <a:rPr lang="ar-SA" sz="2400" b="1" dirty="0">
                <a:solidFill>
                  <a:srgbClr val="941651"/>
                </a:solidFill>
                <a:cs typeface="Al Tarikh" charset="-78"/>
              </a:rPr>
              <a:t>-</a:t>
            </a:r>
            <a:r>
              <a:rPr lang="ar-SA" sz="2400" b="1" dirty="0">
                <a:latin typeface="Al Tarikh" charset="-78"/>
                <a:ea typeface="Al Tarikh" charset="-78"/>
                <a:cs typeface="Al Tarikh" charset="-78"/>
              </a:rPr>
              <a:t> فارس النفيسة</a:t>
            </a:r>
          </a:p>
          <a:p>
            <a:pPr marL="0" algn="ctr" defTabSz="663123" rtl="1" eaLnBrk="1" latinLnBrk="0" hangingPunct="1"/>
            <a:r>
              <a:rPr lang="ar-SA" sz="2400" b="1" dirty="0">
                <a:solidFill>
                  <a:srgbClr val="941651"/>
                </a:solidFill>
                <a:latin typeface="Al Tarikh" charset="-78"/>
                <a:ea typeface="Al Tarikh" charset="-78"/>
                <a:cs typeface="Al Tarikh" charset="-78"/>
              </a:rPr>
              <a:t>الشكر موصول لأعضاء الفريق المتميزين :</a:t>
            </a:r>
            <a:r>
              <a:rPr lang="ar-SA" sz="2800" b="1" dirty="0">
                <a:latin typeface="Al Tarikh" charset="-78"/>
                <a:ea typeface="Al Tarikh" charset="-78"/>
                <a:cs typeface="Al Tarikh" charset="-78"/>
              </a:rPr>
              <a:t>  </a:t>
            </a:r>
            <a:endParaRPr lang="en-US" sz="2800" b="1" dirty="0">
              <a:latin typeface="Al Tarikh" charset="-78"/>
              <a:ea typeface="Al Tarikh" charset="-78"/>
              <a:cs typeface="Al Tarikh" charset="-78"/>
            </a:endParaRPr>
          </a:p>
        </p:txBody>
      </p:sp>
      <p:sp>
        <p:nvSpPr>
          <p:cNvPr id="11" name="TextBox 10"/>
          <p:cNvSpPr txBox="1"/>
          <p:nvPr/>
        </p:nvSpPr>
        <p:spPr>
          <a:xfrm>
            <a:off x="370682" y="7282868"/>
            <a:ext cx="2779082" cy="785600"/>
          </a:xfrm>
          <a:prstGeom prst="rect">
            <a:avLst/>
          </a:prstGeom>
          <a:noFill/>
        </p:spPr>
        <p:txBody>
          <a:bodyPr wrap="square" rtlCol="0">
            <a:spAutoFit/>
          </a:bodyPr>
          <a:lstStyle/>
          <a:p>
            <a:r>
              <a:rPr lang="en-US" sz="1600" dirty="0">
                <a:solidFill>
                  <a:srgbClr val="941651"/>
                </a:solidFill>
              </a:rPr>
              <a:t>References :</a:t>
            </a:r>
          </a:p>
          <a:p>
            <a:r>
              <a:rPr lang="en-US" sz="1600" dirty="0"/>
              <a:t>1- 436 doctors slides  </a:t>
            </a:r>
          </a:p>
          <a:p>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1399" t="7748" r="21891" b="8503"/>
          <a:stretch/>
        </p:blipFill>
        <p:spPr>
          <a:xfrm>
            <a:off x="4947457" y="226451"/>
            <a:ext cx="1451175" cy="2143038"/>
          </a:xfrm>
          <a:prstGeom prst="rect">
            <a:avLst/>
          </a:prstGeom>
        </p:spPr>
      </p:pic>
      <p:sp>
        <p:nvSpPr>
          <p:cNvPr id="3" name="Oval 2"/>
          <p:cNvSpPr/>
          <p:nvPr/>
        </p:nvSpPr>
        <p:spPr>
          <a:xfrm>
            <a:off x="5883328" y="1378078"/>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996720" y="1479429"/>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120156" y="889240"/>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165700" y="97276"/>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883328" y="88925"/>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60208" y="9146688"/>
            <a:ext cx="1537203" cy="307777"/>
          </a:xfrm>
          <a:prstGeom prst="rect">
            <a:avLst/>
          </a:prstGeom>
          <a:noFill/>
        </p:spPr>
        <p:txBody>
          <a:bodyPr wrap="square" rtlCol="0">
            <a:spAutoFit/>
          </a:bodyPr>
          <a:lstStyle/>
          <a:p>
            <a:r>
              <a:rPr lang="en-US" sz="1400" b="1" dirty="0"/>
              <a:t>@pharma436</a:t>
            </a:r>
          </a:p>
        </p:txBody>
      </p:sp>
      <p:pic>
        <p:nvPicPr>
          <p:cNvPr id="22" name="Picture 21"/>
          <p:cNvPicPr>
            <a:picLocks noChangeAspect="1"/>
          </p:cNvPicPr>
          <p:nvPr/>
        </p:nvPicPr>
        <p:blipFill>
          <a:blip r:embed="rId4"/>
          <a:stretch>
            <a:fillRect/>
          </a:stretch>
        </p:blipFill>
        <p:spPr>
          <a:xfrm>
            <a:off x="370682" y="9101771"/>
            <a:ext cx="447779" cy="447779"/>
          </a:xfrm>
          <a:prstGeom prst="rect">
            <a:avLst/>
          </a:prstGeom>
        </p:spPr>
      </p:pic>
      <p:sp>
        <p:nvSpPr>
          <p:cNvPr id="23" name="TextBox 22"/>
          <p:cNvSpPr txBox="1"/>
          <p:nvPr/>
        </p:nvSpPr>
        <p:spPr>
          <a:xfrm>
            <a:off x="784090" y="9146688"/>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2" y="9039979"/>
            <a:ext cx="441083" cy="463227"/>
          </a:xfrm>
          <a:prstGeom prst="rect">
            <a:avLst/>
          </a:prstGeom>
        </p:spPr>
      </p:pic>
      <p:sp>
        <p:nvSpPr>
          <p:cNvPr id="25" name="TextBox 24"/>
          <p:cNvSpPr txBox="1"/>
          <p:nvPr/>
        </p:nvSpPr>
        <p:spPr>
          <a:xfrm>
            <a:off x="5212148" y="9118184"/>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025"/>
            <a:ext cx="573552" cy="448968"/>
          </a:xfrm>
          <a:prstGeom prst="rect">
            <a:avLst/>
          </a:prstGeom>
        </p:spPr>
      </p:pic>
      <p:sp>
        <p:nvSpPr>
          <p:cNvPr id="2" name="TextBox 1">
            <a:extLst>
              <a:ext uri="{FF2B5EF4-FFF2-40B4-BE49-F238E27FC236}">
                <a16:creationId xmlns:a16="http://schemas.microsoft.com/office/drawing/2014/main" id="{C515EF07-2D22-40BD-94EA-FC70F4803F6E}"/>
              </a:ext>
            </a:extLst>
          </p:cNvPr>
          <p:cNvSpPr txBox="1"/>
          <p:nvPr/>
        </p:nvSpPr>
        <p:spPr>
          <a:xfrm>
            <a:off x="3554823" y="4252741"/>
            <a:ext cx="1889293" cy="1486689"/>
          </a:xfrm>
          <a:prstGeom prst="rect">
            <a:avLst/>
          </a:prstGeom>
          <a:noFill/>
        </p:spPr>
        <p:txBody>
          <a:bodyPr wrap="square" rtlCol="0">
            <a:spAutoFit/>
          </a:bodyPr>
          <a:lstStyle/>
          <a:p>
            <a:pPr lvl="0" algn="ctr" defTabSz="663123" rtl="1"/>
            <a:r>
              <a:rPr lang="ar-SA" sz="2000" b="1" dirty="0">
                <a:solidFill>
                  <a:prstClr val="black"/>
                </a:solidFill>
                <a:latin typeface="Al Tarikh" charset="-78"/>
                <a:ea typeface="Al Tarikh" charset="-78"/>
                <a:cs typeface="Al Tarikh" charset="-78"/>
              </a:rPr>
              <a:t>روان سعد القحطاني</a:t>
            </a:r>
            <a:endParaRPr lang="en-US" sz="2000" b="1" dirty="0">
              <a:solidFill>
                <a:prstClr val="black"/>
              </a:solidFill>
              <a:latin typeface="Al Tarikh" charset="-78"/>
              <a:ea typeface="Al Tarikh" charset="-78"/>
              <a:cs typeface="Al Tarikh" charset="-78"/>
            </a:endParaRPr>
          </a:p>
          <a:p>
            <a:pPr lvl="0" algn="ctr" defTabSz="663123" rtl="1"/>
            <a:r>
              <a:rPr lang="ar-SA" sz="2000" b="1" dirty="0">
                <a:solidFill>
                  <a:prstClr val="black"/>
                </a:solidFill>
                <a:latin typeface="Al Tarikh" charset="-78"/>
                <a:ea typeface="Al Tarikh" charset="-78"/>
                <a:cs typeface="Al Tarikh" charset="-78"/>
              </a:rPr>
              <a:t>شذا الغيهب</a:t>
            </a:r>
            <a:endParaRPr lang="en-US" sz="2000" b="1" dirty="0">
              <a:solidFill>
                <a:srgbClr val="941651"/>
              </a:solidFill>
              <a:latin typeface="Al Tarikh" charset="-78"/>
              <a:ea typeface="Al Tarikh" charset="-78"/>
              <a:cs typeface="Al Tarikh" charset="-78"/>
            </a:endParaRPr>
          </a:p>
          <a:p>
            <a:pPr lvl="0" algn="ctr" defTabSz="663123" rtl="1"/>
            <a:r>
              <a:rPr lang="ar-SA" sz="2000" b="1" dirty="0">
                <a:solidFill>
                  <a:prstClr val="black"/>
                </a:solidFill>
                <a:latin typeface="Al Tarikh" charset="-78"/>
                <a:ea typeface="Al Tarikh" charset="-78"/>
                <a:cs typeface="Al Tarikh" charset="-78"/>
              </a:rPr>
              <a:t>انوار العجمي</a:t>
            </a:r>
            <a:endParaRPr lang="en-US" sz="2000" b="1" dirty="0">
              <a:solidFill>
                <a:prstClr val="black"/>
              </a:solidFill>
              <a:latin typeface="Al Tarikh" charset="-78"/>
              <a:ea typeface="Al Tarikh" charset="-78"/>
              <a:cs typeface="Al Tarikh" charset="-78"/>
            </a:endParaRPr>
          </a:p>
          <a:p>
            <a:pPr lvl="0" algn="ctr" defTabSz="663123" rtl="1"/>
            <a:r>
              <a:rPr lang="ar-SA" sz="2000" b="1" dirty="0">
                <a:solidFill>
                  <a:prstClr val="black"/>
                </a:solidFill>
                <a:latin typeface="Al Tarikh" charset="-78"/>
                <a:ea typeface="Al Tarikh" charset="-78"/>
                <a:cs typeface="Al Tarikh" charset="-78"/>
              </a:rPr>
              <a:t>جواهر الخيال</a:t>
            </a:r>
          </a:p>
          <a:p>
            <a:endParaRPr lang="en-US" dirty="0"/>
          </a:p>
        </p:txBody>
      </p:sp>
      <p:sp>
        <p:nvSpPr>
          <p:cNvPr id="4" name="TextBox 3">
            <a:extLst>
              <a:ext uri="{FF2B5EF4-FFF2-40B4-BE49-F238E27FC236}">
                <a16:creationId xmlns:a16="http://schemas.microsoft.com/office/drawing/2014/main" id="{73FCD9BE-1314-4185-BA4B-C2F588ABB1A7}"/>
              </a:ext>
            </a:extLst>
          </p:cNvPr>
          <p:cNvSpPr txBox="1"/>
          <p:nvPr/>
        </p:nvSpPr>
        <p:spPr>
          <a:xfrm>
            <a:off x="1361232" y="4224237"/>
            <a:ext cx="1788532" cy="400110"/>
          </a:xfrm>
          <a:prstGeom prst="rect">
            <a:avLst/>
          </a:prstGeom>
          <a:noFill/>
        </p:spPr>
        <p:txBody>
          <a:bodyPr wrap="square" rtlCol="0">
            <a:spAutoFit/>
          </a:bodyPr>
          <a:lstStyle/>
          <a:p>
            <a:r>
              <a:rPr lang="ar-SA" sz="2000" b="1" dirty="0">
                <a:cs typeface="Al Tarikh"/>
              </a:rPr>
              <a:t>عبدالرحمن الراشد </a:t>
            </a:r>
            <a:endParaRPr lang="en-US" sz="2000" b="1" dirty="0">
              <a:cs typeface="Al Tarikh"/>
            </a:endParaRPr>
          </a:p>
        </p:txBody>
      </p:sp>
    </p:spTree>
    <p:extLst>
      <p:ext uri="{BB962C8B-B14F-4D97-AF65-F5344CB8AC3E}">
        <p14:creationId xmlns:p14="http://schemas.microsoft.com/office/powerpoint/2010/main" val="184815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p:cNvCxnSpPr/>
          <p:nvPr/>
        </p:nvCxnSpPr>
        <p:spPr>
          <a:xfrm flipV="1">
            <a:off x="1330426" y="88881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825441" y="42715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Thyroid hormone</a:t>
            </a:r>
          </a:p>
        </p:txBody>
      </p:sp>
      <p:cxnSp>
        <p:nvCxnSpPr>
          <p:cNvPr id="18" name="Straight Connector 17"/>
          <p:cNvCxnSpPr/>
          <p:nvPr/>
        </p:nvCxnSpPr>
        <p:spPr>
          <a:xfrm>
            <a:off x="115311" y="1633139"/>
            <a:ext cx="1836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182" y="1233029"/>
            <a:ext cx="2117727" cy="400110"/>
          </a:xfrm>
          <a:prstGeom prst="rect">
            <a:avLst/>
          </a:prstGeom>
          <a:noFill/>
        </p:spPr>
        <p:txBody>
          <a:bodyPr wrap="square" rtlCol="0">
            <a:spAutoFit/>
          </a:bodyPr>
          <a:lstStyle/>
          <a:p>
            <a:r>
              <a:rPr lang="en-US" sz="2000" dirty="0">
                <a:cs typeface="Andalus" panose="02020603050405020304" pitchFamily="18" charset="-78"/>
              </a:rPr>
              <a:t>Thyroid function</a:t>
            </a:r>
          </a:p>
        </p:txBody>
      </p:sp>
      <p:sp>
        <p:nvSpPr>
          <p:cNvPr id="20" name="TextBox 19"/>
          <p:cNvSpPr txBox="1"/>
          <p:nvPr/>
        </p:nvSpPr>
        <p:spPr>
          <a:xfrm>
            <a:off x="136611" y="1763931"/>
            <a:ext cx="6756517" cy="738664"/>
          </a:xfrm>
          <a:prstGeom prst="rect">
            <a:avLst/>
          </a:prstGeom>
          <a:noFill/>
        </p:spPr>
        <p:txBody>
          <a:bodyPr wrap="square" rtlCol="0">
            <a:spAutoFit/>
          </a:bodyPr>
          <a:lstStyle/>
          <a:p>
            <a:pPr marL="285750" indent="-285750">
              <a:buClr>
                <a:schemeClr val="accent1">
                  <a:lumMod val="60000"/>
                  <a:lumOff val="40000"/>
                </a:schemeClr>
              </a:buClr>
              <a:buFont typeface="Arial" charset="0"/>
              <a:buChar char="•"/>
              <a:defRPr/>
            </a:pPr>
            <a:r>
              <a:rPr lang="en-US" altLang="zh-CN" sz="1400" dirty="0"/>
              <a:t>Normal amount of thyroid hormones are essential for normal growth and development by maintaining the level of energy metabolism in the tissue.</a:t>
            </a:r>
          </a:p>
          <a:p>
            <a:pPr marL="285750" indent="-285750">
              <a:buClr>
                <a:schemeClr val="accent1">
                  <a:lumMod val="60000"/>
                  <a:lumOff val="40000"/>
                </a:schemeClr>
              </a:buClr>
              <a:buFont typeface="Arial" charset="0"/>
              <a:buChar char="•"/>
              <a:defRPr/>
            </a:pPr>
            <a:r>
              <a:rPr lang="en-US" altLang="zh-CN" sz="1400" dirty="0"/>
              <a:t>Either too little or too much thyroid hormones will bring disorders to the body.</a:t>
            </a:r>
            <a:endParaRPr lang="en-US" altLang="zh-CN" sz="1400" b="1" dirty="0"/>
          </a:p>
        </p:txBody>
      </p:sp>
      <p:cxnSp>
        <p:nvCxnSpPr>
          <p:cNvPr id="12" name="Straight Connector 11"/>
          <p:cNvCxnSpPr/>
          <p:nvPr/>
        </p:nvCxnSpPr>
        <p:spPr>
          <a:xfrm>
            <a:off x="106480" y="3094870"/>
            <a:ext cx="2124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426" y="2694760"/>
            <a:ext cx="2484000" cy="400110"/>
          </a:xfrm>
          <a:prstGeom prst="rect">
            <a:avLst/>
          </a:prstGeom>
          <a:noFill/>
        </p:spPr>
        <p:txBody>
          <a:bodyPr wrap="square" rtlCol="0">
            <a:spAutoFit/>
          </a:bodyPr>
          <a:lstStyle/>
          <a:p>
            <a:r>
              <a:rPr lang="en-US" sz="2000" dirty="0">
                <a:cs typeface="Andalus" panose="02020603050405020304" pitchFamily="18" charset="-78"/>
              </a:rPr>
              <a:t>Important function</a:t>
            </a:r>
          </a:p>
        </p:txBody>
      </p:sp>
      <p:cxnSp>
        <p:nvCxnSpPr>
          <p:cNvPr id="14" name="Straight Connector 13"/>
          <p:cNvCxnSpPr/>
          <p:nvPr/>
        </p:nvCxnSpPr>
        <p:spPr>
          <a:xfrm>
            <a:off x="137370" y="5200337"/>
            <a:ext cx="2088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6611" y="4800227"/>
            <a:ext cx="2117727" cy="400110"/>
          </a:xfrm>
          <a:prstGeom prst="rect">
            <a:avLst/>
          </a:prstGeom>
          <a:noFill/>
        </p:spPr>
        <p:txBody>
          <a:bodyPr wrap="square" rtlCol="0">
            <a:spAutoFit/>
          </a:bodyPr>
          <a:lstStyle/>
          <a:p>
            <a:r>
              <a:rPr lang="en-US" sz="2000" dirty="0">
                <a:cs typeface="Andalus" panose="02020603050405020304" pitchFamily="18" charset="-78"/>
              </a:rPr>
              <a:t>Iodine Importance</a:t>
            </a:r>
          </a:p>
        </p:txBody>
      </p:sp>
      <p:sp>
        <p:nvSpPr>
          <p:cNvPr id="5" name="Rectangle 4"/>
          <p:cNvSpPr/>
          <p:nvPr/>
        </p:nvSpPr>
        <p:spPr>
          <a:xfrm>
            <a:off x="96490" y="3224233"/>
            <a:ext cx="6446276" cy="1277273"/>
          </a:xfrm>
          <a:prstGeom prst="rect">
            <a:avLst/>
          </a:prstGeom>
        </p:spPr>
        <p:txBody>
          <a:bodyPr wrap="square">
            <a:spAutoFit/>
          </a:bodyPr>
          <a:lstStyle/>
          <a:p>
            <a:pPr marL="285750" indent="-285750">
              <a:spcBef>
                <a:spcPct val="50000"/>
              </a:spcBef>
              <a:buClr>
                <a:schemeClr val="accent1">
                  <a:lumMod val="60000"/>
                  <a:lumOff val="40000"/>
                </a:schemeClr>
              </a:buClr>
              <a:buFont typeface="Wingdings" charset="2"/>
              <a:buChar char="§"/>
              <a:defRPr/>
            </a:pPr>
            <a:r>
              <a:rPr lang="en-US" altLang="en-US" sz="1400" dirty="0"/>
              <a:t>Growth &amp; development, especially in the embryo &amp; brain</a:t>
            </a:r>
          </a:p>
          <a:p>
            <a:pPr marL="285750" indent="-285750">
              <a:spcBef>
                <a:spcPct val="50000"/>
              </a:spcBef>
              <a:buClr>
                <a:schemeClr val="accent1">
                  <a:lumMod val="60000"/>
                  <a:lumOff val="40000"/>
                </a:schemeClr>
              </a:buClr>
              <a:buFont typeface="Wingdings" charset="2"/>
              <a:buChar char="§"/>
              <a:defRPr/>
            </a:pPr>
            <a:r>
              <a:rPr lang="en-US" altLang="en-US" sz="1400" dirty="0"/>
              <a:t>Thermoregulation: increase basal metabolic rate (BMR)</a:t>
            </a:r>
          </a:p>
          <a:p>
            <a:pPr marL="285750" indent="-285750">
              <a:spcBef>
                <a:spcPct val="50000"/>
              </a:spcBef>
              <a:buClr>
                <a:schemeClr val="accent1">
                  <a:lumMod val="60000"/>
                  <a:lumOff val="40000"/>
                </a:schemeClr>
              </a:buClr>
              <a:buFont typeface="Wingdings" charset="2"/>
              <a:buChar char="§"/>
              <a:defRPr/>
            </a:pPr>
            <a:r>
              <a:rPr lang="en-US" altLang="en-US" sz="1400" dirty="0"/>
              <a:t>Helps maintain metabolic energy balance</a:t>
            </a:r>
          </a:p>
          <a:p>
            <a:pPr marL="285750" indent="-285750">
              <a:spcBef>
                <a:spcPct val="50000"/>
              </a:spcBef>
              <a:buClr>
                <a:schemeClr val="accent1">
                  <a:lumMod val="60000"/>
                  <a:lumOff val="40000"/>
                </a:schemeClr>
              </a:buClr>
              <a:buFont typeface="Wingdings" charset="2"/>
              <a:buChar char="§"/>
              <a:defRPr/>
            </a:pPr>
            <a:r>
              <a:rPr lang="en-US" altLang="en-US" sz="1400" dirty="0"/>
              <a:t>CVS: increase heart rate &amp; cardiac output which increase oxygen demand</a:t>
            </a:r>
          </a:p>
        </p:txBody>
      </p:sp>
      <p:sp>
        <p:nvSpPr>
          <p:cNvPr id="6" name="Rectangle 5"/>
          <p:cNvSpPr/>
          <p:nvPr/>
        </p:nvSpPr>
        <p:spPr>
          <a:xfrm>
            <a:off x="136611" y="5264636"/>
            <a:ext cx="6575674" cy="1384995"/>
          </a:xfrm>
          <a:prstGeom prst="rect">
            <a:avLst/>
          </a:prstGeom>
        </p:spPr>
        <p:txBody>
          <a:bodyPr wrap="square">
            <a:spAutoFit/>
          </a:bodyPr>
          <a:lstStyle/>
          <a:p>
            <a:pPr marL="285750" indent="-285750">
              <a:buClr>
                <a:schemeClr val="accent1">
                  <a:lumMod val="60000"/>
                  <a:lumOff val="40000"/>
                </a:schemeClr>
              </a:buClr>
              <a:buFont typeface="Arial" charset="0"/>
              <a:buChar char="•"/>
              <a:defRPr/>
            </a:pPr>
            <a:r>
              <a:rPr lang="en-US" sz="1400" dirty="0"/>
              <a:t>Thyroid hormones are unique biological molecules in that they incorporate iodine in their structure</a:t>
            </a:r>
          </a:p>
          <a:p>
            <a:pPr marL="285750" indent="-285750">
              <a:buClr>
                <a:schemeClr val="accent1">
                  <a:lumMod val="60000"/>
                  <a:lumOff val="40000"/>
                </a:schemeClr>
              </a:buClr>
              <a:buFont typeface="Arial" charset="0"/>
              <a:buChar char="•"/>
              <a:defRPr/>
            </a:pPr>
            <a:r>
              <a:rPr lang="en-US" sz="1400" dirty="0"/>
              <a:t>Adequate iodine intake (diet, water) is required for normal thyroid hormone production</a:t>
            </a:r>
          </a:p>
          <a:p>
            <a:pPr marL="285750" indent="-285750">
              <a:buClr>
                <a:schemeClr val="accent1">
                  <a:lumMod val="60000"/>
                  <a:lumOff val="40000"/>
                </a:schemeClr>
              </a:buClr>
              <a:buFont typeface="Arial" charset="0"/>
              <a:buChar char="•"/>
              <a:defRPr/>
            </a:pPr>
            <a:r>
              <a:rPr lang="en-US" sz="1400" dirty="0"/>
              <a:t>Major sources of iodine are : iodized salt , iodated bread , dairy products , shellfish</a:t>
            </a:r>
          </a:p>
          <a:p>
            <a:pPr marL="285750" indent="-285750">
              <a:buClr>
                <a:schemeClr val="accent1">
                  <a:lumMod val="60000"/>
                  <a:lumOff val="40000"/>
                </a:schemeClr>
              </a:buClr>
              <a:buFont typeface="Arial" charset="0"/>
              <a:buChar char="•"/>
              <a:defRPr/>
            </a:pPr>
            <a:r>
              <a:rPr lang="en-US" sz="1400" dirty="0"/>
              <a:t>Minimum requirement: 75 micrograms/day</a:t>
            </a:r>
          </a:p>
        </p:txBody>
      </p:sp>
      <p:cxnSp>
        <p:nvCxnSpPr>
          <p:cNvPr id="22" name="Straight Connector 21"/>
          <p:cNvCxnSpPr/>
          <p:nvPr/>
        </p:nvCxnSpPr>
        <p:spPr>
          <a:xfrm>
            <a:off x="129806" y="7227399"/>
            <a:ext cx="2196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6611" y="6841225"/>
            <a:ext cx="2471287" cy="400110"/>
          </a:xfrm>
          <a:prstGeom prst="rect">
            <a:avLst/>
          </a:prstGeom>
          <a:noFill/>
        </p:spPr>
        <p:txBody>
          <a:bodyPr wrap="square" rtlCol="0">
            <a:spAutoFit/>
          </a:bodyPr>
          <a:lstStyle/>
          <a:p>
            <a:r>
              <a:rPr lang="en-US" sz="2000" dirty="0">
                <a:cs typeface="Andalus" panose="02020603050405020304" pitchFamily="18" charset="-78"/>
              </a:rPr>
              <a:t>Iodine Metabolism</a:t>
            </a:r>
          </a:p>
        </p:txBody>
      </p:sp>
      <p:sp>
        <p:nvSpPr>
          <p:cNvPr id="8" name="Rectangle 7"/>
          <p:cNvSpPr/>
          <p:nvPr/>
        </p:nvSpPr>
        <p:spPr>
          <a:xfrm>
            <a:off x="136611" y="7380347"/>
            <a:ext cx="6672944" cy="2031325"/>
          </a:xfrm>
          <a:prstGeom prst="rect">
            <a:avLst/>
          </a:prstGeom>
        </p:spPr>
        <p:txBody>
          <a:bodyPr wrap="square">
            <a:spAutoFit/>
          </a:bodyPr>
          <a:lstStyle/>
          <a:p>
            <a:pPr marL="285750" indent="-285750">
              <a:lnSpc>
                <a:spcPct val="90000"/>
              </a:lnSpc>
              <a:buClr>
                <a:schemeClr val="accent1">
                  <a:lumMod val="60000"/>
                  <a:lumOff val="40000"/>
                </a:schemeClr>
              </a:buClr>
              <a:buFont typeface="Wingdings" charset="2"/>
              <a:buChar char="§"/>
              <a:defRPr/>
            </a:pPr>
            <a:r>
              <a:rPr lang="en-US" sz="1400" dirty="0"/>
              <a:t>Dietary iodine is absorbed in the GI tract, then taken up by the thyroid gland  (or removed from the body by the kidneys)</a:t>
            </a:r>
          </a:p>
          <a:p>
            <a:pPr marL="285750" indent="-285750">
              <a:lnSpc>
                <a:spcPct val="90000"/>
              </a:lnSpc>
              <a:buClr>
                <a:schemeClr val="accent1">
                  <a:lumMod val="60000"/>
                  <a:lumOff val="40000"/>
                </a:schemeClr>
              </a:buClr>
              <a:buFont typeface="Wingdings" charset="2"/>
              <a:buChar char="§"/>
              <a:defRPr/>
            </a:pPr>
            <a:r>
              <a:rPr lang="en-US" sz="1400" dirty="0"/>
              <a:t>Iodide taken up by the thyroid gland is oxidized by peroxidase in the lumen of the follicle:</a:t>
            </a:r>
          </a:p>
          <a:p>
            <a:pPr marL="285750" indent="-285750">
              <a:lnSpc>
                <a:spcPct val="90000"/>
              </a:lnSpc>
              <a:buClr>
                <a:schemeClr val="accent1">
                  <a:lumMod val="60000"/>
                  <a:lumOff val="40000"/>
                </a:schemeClr>
              </a:buClr>
              <a:buFont typeface="Wingdings" charset="2"/>
              <a:buChar char="§"/>
              <a:defRPr/>
            </a:pPr>
            <a:endParaRPr lang="en-US" sz="1400" dirty="0"/>
          </a:p>
          <a:p>
            <a:pPr marL="285750" indent="-285750">
              <a:lnSpc>
                <a:spcPct val="90000"/>
              </a:lnSpc>
              <a:buClr>
                <a:schemeClr val="accent1">
                  <a:lumMod val="60000"/>
                  <a:lumOff val="40000"/>
                </a:schemeClr>
              </a:buClr>
              <a:buFont typeface="Wingdings" charset="2"/>
              <a:buChar char="§"/>
              <a:defRPr/>
            </a:pPr>
            <a:endParaRPr lang="en-US" sz="1400" dirty="0"/>
          </a:p>
          <a:p>
            <a:pPr marL="285750" indent="-285750">
              <a:lnSpc>
                <a:spcPct val="90000"/>
              </a:lnSpc>
              <a:buClr>
                <a:schemeClr val="accent1">
                  <a:lumMod val="60000"/>
                  <a:lumOff val="40000"/>
                </a:schemeClr>
              </a:buClr>
              <a:buFont typeface="Wingdings" charset="2"/>
              <a:buChar char="§"/>
              <a:defRPr/>
            </a:pPr>
            <a:endParaRPr lang="en-US" sz="1400" dirty="0"/>
          </a:p>
          <a:p>
            <a:pPr>
              <a:lnSpc>
                <a:spcPct val="90000"/>
              </a:lnSpc>
              <a:buClr>
                <a:schemeClr val="accent1">
                  <a:lumMod val="60000"/>
                  <a:lumOff val="40000"/>
                </a:schemeClr>
              </a:buClr>
              <a:defRPr/>
            </a:pPr>
            <a:endParaRPr lang="en-US" sz="1400" dirty="0"/>
          </a:p>
          <a:p>
            <a:pPr marL="285750" indent="-285750">
              <a:lnSpc>
                <a:spcPct val="90000"/>
              </a:lnSpc>
              <a:buClr>
                <a:schemeClr val="accent1">
                  <a:lumMod val="60000"/>
                  <a:lumOff val="40000"/>
                </a:schemeClr>
              </a:buClr>
              <a:buFont typeface="Wingdings" charset="2"/>
              <a:buChar char="§"/>
              <a:defRPr/>
            </a:pPr>
            <a:endParaRPr lang="en-US" sz="1400" dirty="0"/>
          </a:p>
          <a:p>
            <a:pPr marL="285750" indent="-285750">
              <a:lnSpc>
                <a:spcPct val="90000"/>
              </a:lnSpc>
              <a:buClr>
                <a:schemeClr val="accent1">
                  <a:lumMod val="60000"/>
                  <a:lumOff val="40000"/>
                </a:schemeClr>
              </a:buClr>
              <a:buFont typeface="Wingdings" charset="2"/>
              <a:buChar char="§"/>
              <a:defRPr/>
            </a:pPr>
            <a:r>
              <a:rPr lang="en-US" altLang="en-US" sz="1400" dirty="0">
                <a:cs typeface="Times New Roman" pitchFamily="18" charset="0"/>
              </a:rPr>
              <a:t> Oxidized iodine can then be used in production of thyroid hormones</a:t>
            </a:r>
          </a:p>
        </p:txBody>
      </p:sp>
      <p:grpSp>
        <p:nvGrpSpPr>
          <p:cNvPr id="30" name="Group 29"/>
          <p:cNvGrpSpPr/>
          <p:nvPr/>
        </p:nvGrpSpPr>
        <p:grpSpPr>
          <a:xfrm>
            <a:off x="1383813" y="8078580"/>
            <a:ext cx="2957209" cy="978645"/>
            <a:chOff x="1476800" y="8205197"/>
            <a:chExt cx="2957209" cy="978645"/>
          </a:xfrm>
        </p:grpSpPr>
        <p:sp>
          <p:nvSpPr>
            <p:cNvPr id="2" name="Round Diagonal Corner Rectangle 1"/>
            <p:cNvSpPr/>
            <p:nvPr/>
          </p:nvSpPr>
          <p:spPr>
            <a:xfrm>
              <a:off x="1476800" y="8205197"/>
              <a:ext cx="2957209" cy="978645"/>
            </a:xfrm>
            <a:prstGeom prst="round2DiagRect">
              <a:avLst/>
            </a:prstGeom>
            <a:solidFill>
              <a:schemeClr val="bg1"/>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1899" y="8505006"/>
              <a:ext cx="422900" cy="521687"/>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chemeClr val="tx1"/>
                  </a:solidFill>
                  <a:latin typeface="Times New Roman" panose="02020603050405020304" pitchFamily="18" charset="0"/>
                  <a:cs typeface="Times New Roman" pitchFamily="18" charset="0"/>
                </a:rPr>
                <a:t>I</a:t>
              </a:r>
              <a:r>
                <a:rPr lang="en-US" altLang="en-US" sz="2000" baseline="30000" dirty="0">
                  <a:solidFill>
                    <a:schemeClr val="tx1"/>
                  </a:solidFill>
                  <a:latin typeface="Times New Roman" panose="02020603050405020304" pitchFamily="18" charset="0"/>
                  <a:cs typeface="Times New Roman" pitchFamily="18" charset="0"/>
                </a:rPr>
                <a:t>-</a:t>
              </a:r>
              <a:endParaRPr lang="en-US" sz="2000" dirty="0">
                <a:solidFill>
                  <a:schemeClr val="tx1"/>
                </a:solidFill>
              </a:endParaRPr>
            </a:p>
          </p:txBody>
        </p:sp>
        <p:sp>
          <p:nvSpPr>
            <p:cNvPr id="24" name="Rectangle 23"/>
            <p:cNvSpPr/>
            <p:nvPr/>
          </p:nvSpPr>
          <p:spPr>
            <a:xfrm>
              <a:off x="3706012" y="8492880"/>
              <a:ext cx="422900" cy="521687"/>
            </a:xfrm>
            <a:prstGeom prst="rect">
              <a:avLst/>
            </a:prstGeom>
            <a:solidFill>
              <a:srgbClr val="F6E2E1"/>
            </a:solidFill>
            <a:ln>
              <a:solidFill>
                <a:srgbClr val="F6E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chemeClr val="tx1"/>
                  </a:solidFill>
                  <a:latin typeface="Times New Roman" panose="02020603050405020304" pitchFamily="18" charset="0"/>
                  <a:cs typeface="Times New Roman" pitchFamily="18" charset="0"/>
                </a:rPr>
                <a:t>I</a:t>
              </a:r>
              <a:r>
                <a:rPr lang="en-US" altLang="en-US" sz="1600" baseline="-25000" dirty="0">
                  <a:solidFill>
                    <a:schemeClr val="tx1"/>
                  </a:solidFill>
                  <a:latin typeface="Times New Roman" panose="02020603050405020304" pitchFamily="18" charset="0"/>
                  <a:cs typeface="Times New Roman" pitchFamily="18" charset="0"/>
                </a:rPr>
                <a:t>2</a:t>
              </a:r>
              <a:endParaRPr lang="en-US" sz="2000" dirty="0">
                <a:solidFill>
                  <a:schemeClr val="tx1"/>
                </a:solidFill>
              </a:endParaRPr>
            </a:p>
          </p:txBody>
        </p:sp>
        <p:cxnSp>
          <p:nvCxnSpPr>
            <p:cNvPr id="10" name="Straight Arrow Connector 9"/>
            <p:cNvCxnSpPr>
              <a:stCxn id="3" idx="3"/>
              <a:endCxn id="24" idx="1"/>
            </p:cNvCxnSpPr>
            <p:nvPr/>
          </p:nvCxnSpPr>
          <p:spPr>
            <a:xfrm flipV="1">
              <a:off x="2204799" y="8753724"/>
              <a:ext cx="150121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54830" y="8343468"/>
              <a:ext cx="1085490" cy="338554"/>
            </a:xfrm>
            <a:prstGeom prst="rect">
              <a:avLst/>
            </a:prstGeom>
            <a:solidFill>
              <a:srgbClr val="942093">
                <a:alpha val="12157"/>
              </a:srgbClr>
            </a:solidFill>
          </p:spPr>
          <p:txBody>
            <a:bodyPr wrap="none" rtlCol="0">
              <a:spAutoFit/>
            </a:bodyPr>
            <a:lstStyle/>
            <a:p>
              <a:pPr algn="ctr"/>
              <a:r>
                <a:rPr lang="en-US" altLang="en-US" sz="1600" dirty="0">
                  <a:cs typeface="Times New Roman" pitchFamily="18" charset="0"/>
                </a:rPr>
                <a:t>Peroxidase</a:t>
              </a:r>
              <a:endParaRPr lang="en-US" sz="1600" dirty="0"/>
            </a:p>
          </p:txBody>
        </p:sp>
      </p:grpSp>
      <p:sp>
        <p:nvSpPr>
          <p:cNvPr id="4" name="TextBox 3">
            <a:extLst>
              <a:ext uri="{FF2B5EF4-FFF2-40B4-BE49-F238E27FC236}">
                <a16:creationId xmlns:a16="http://schemas.microsoft.com/office/drawing/2014/main" id="{B3DF5C40-5C99-4D4D-ABDD-2ED29EDF5418}"/>
              </a:ext>
            </a:extLst>
          </p:cNvPr>
          <p:cNvSpPr txBox="1"/>
          <p:nvPr/>
        </p:nvSpPr>
        <p:spPr>
          <a:xfrm>
            <a:off x="3093396" y="1048546"/>
            <a:ext cx="3596473" cy="523220"/>
          </a:xfrm>
          <a:prstGeom prst="rect">
            <a:avLst/>
          </a:prstGeom>
          <a:solidFill>
            <a:schemeClr val="bg1">
              <a:lumMod val="95000"/>
            </a:schemeClr>
          </a:solidFill>
          <a:ln>
            <a:solidFill>
              <a:schemeClr val="bg1">
                <a:lumMod val="50000"/>
                <a:alpha val="50196"/>
              </a:schemeClr>
            </a:solidFill>
            <a:prstDash val="sysDash"/>
          </a:ln>
        </p:spPr>
        <p:txBody>
          <a:bodyPr wrap="square" rtlCol="0">
            <a:spAutoFit/>
          </a:bodyPr>
          <a:lstStyle/>
          <a:p>
            <a:pPr algn="ctr"/>
            <a:r>
              <a:rPr lang="en-US" sz="1400" dirty="0">
                <a:solidFill>
                  <a:schemeClr val="bg1">
                    <a:lumMod val="50000"/>
                  </a:schemeClr>
                </a:solidFill>
              </a:rPr>
              <a:t>You can skip the first 4 slides if you understand physiology and biochemistry lectures</a:t>
            </a:r>
          </a:p>
        </p:txBody>
      </p:sp>
    </p:spTree>
    <p:extLst>
      <p:ext uri="{BB962C8B-B14F-4D97-AF65-F5344CB8AC3E}">
        <p14:creationId xmlns:p14="http://schemas.microsoft.com/office/powerpoint/2010/main" val="1193710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p:cNvCxnSpPr/>
          <p:nvPr/>
        </p:nvCxnSpPr>
        <p:spPr>
          <a:xfrm flipV="1">
            <a:off x="1227909" y="799221"/>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803775" y="33925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Thyroid Regulation</a:t>
            </a:r>
          </a:p>
        </p:txBody>
      </p:sp>
      <p:cxnSp>
        <p:nvCxnSpPr>
          <p:cNvPr id="18" name="Straight Connector 17"/>
          <p:cNvCxnSpPr/>
          <p:nvPr/>
        </p:nvCxnSpPr>
        <p:spPr>
          <a:xfrm>
            <a:off x="109647" y="1340222"/>
            <a:ext cx="2088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336" y="940112"/>
            <a:ext cx="2117727" cy="400110"/>
          </a:xfrm>
          <a:prstGeom prst="rect">
            <a:avLst/>
          </a:prstGeom>
          <a:noFill/>
        </p:spPr>
        <p:txBody>
          <a:bodyPr wrap="square" rtlCol="0">
            <a:spAutoFit/>
          </a:bodyPr>
          <a:lstStyle/>
          <a:p>
            <a:r>
              <a:rPr lang="en-US" sz="2000" dirty="0">
                <a:cs typeface="Andalus" panose="02020603050405020304" pitchFamily="18" charset="-78"/>
              </a:rPr>
              <a:t>Thyroid regulation</a:t>
            </a:r>
          </a:p>
        </p:txBody>
      </p:sp>
      <p:sp>
        <p:nvSpPr>
          <p:cNvPr id="20" name="TextBox 19"/>
          <p:cNvSpPr txBox="1"/>
          <p:nvPr/>
        </p:nvSpPr>
        <p:spPr>
          <a:xfrm>
            <a:off x="59695" y="1388167"/>
            <a:ext cx="4930229" cy="4185761"/>
          </a:xfrm>
          <a:prstGeom prst="rect">
            <a:avLst/>
          </a:prstGeom>
          <a:noFill/>
        </p:spPr>
        <p:txBody>
          <a:bodyPr wrap="square" rtlCol="0">
            <a:spAutoFit/>
          </a:bodyPr>
          <a:lstStyle/>
          <a:p>
            <a:pPr marL="342900" indent="-342900">
              <a:buClr>
                <a:schemeClr val="accent1">
                  <a:lumMod val="60000"/>
                  <a:lumOff val="40000"/>
                </a:schemeClr>
              </a:buClr>
              <a:buFont typeface="+mj-lt"/>
              <a:buAutoNum type="arabicPeriod"/>
            </a:pPr>
            <a:r>
              <a:rPr lang="en-US" sz="1400" dirty="0"/>
              <a:t>Hypothalamus secretes </a:t>
            </a:r>
            <a:r>
              <a:rPr lang="en-US" sz="1400" b="1" dirty="0"/>
              <a:t>Thyrotropin- Releasing Hormone </a:t>
            </a:r>
            <a:r>
              <a:rPr lang="en-US" sz="1400" dirty="0"/>
              <a:t>(TRH) which stimulates synthesis &amp; release of thyrotropin (</a:t>
            </a:r>
            <a:r>
              <a:rPr lang="en-US" sz="1400" b="1" dirty="0"/>
              <a:t>Thyroid Stimulating Hormone </a:t>
            </a:r>
            <a:r>
              <a:rPr lang="en-US" sz="1400" dirty="0"/>
              <a:t>or TSH) by the anterior pituitary. </a:t>
            </a:r>
          </a:p>
          <a:p>
            <a:pPr marL="342900" indent="-342900">
              <a:buClr>
                <a:schemeClr val="accent1">
                  <a:lumMod val="60000"/>
                  <a:lumOff val="40000"/>
                </a:schemeClr>
              </a:buClr>
              <a:buFont typeface="+mj-lt"/>
              <a:buAutoNum type="arabicPeriod"/>
            </a:pPr>
            <a:endParaRPr lang="en-US" sz="1400" dirty="0"/>
          </a:p>
          <a:p>
            <a:pPr marL="342900" indent="-342900">
              <a:buClr>
                <a:schemeClr val="accent1">
                  <a:lumMod val="60000"/>
                  <a:lumOff val="40000"/>
                </a:schemeClr>
              </a:buClr>
              <a:buFont typeface="+mj-lt"/>
              <a:buAutoNum type="arabicPeriod"/>
            </a:pPr>
            <a:r>
              <a:rPr lang="en-US" sz="1400" dirty="0"/>
              <a:t>TSH then stimulates the thyroid gland to uptake iodine, synthesize &amp; release T</a:t>
            </a:r>
            <a:r>
              <a:rPr lang="en-US" sz="1400" baseline="-25000" dirty="0"/>
              <a:t>4</a:t>
            </a:r>
            <a:r>
              <a:rPr lang="en-US" sz="1400" dirty="0"/>
              <a:t> &amp; T</a:t>
            </a:r>
            <a:r>
              <a:rPr lang="en-US" sz="1400" baseline="-25000" dirty="0"/>
              <a:t>3 </a:t>
            </a:r>
            <a:r>
              <a:rPr lang="en-US" sz="1400" dirty="0"/>
              <a:t>, by increasing adenyl cyclase and cAMP. </a:t>
            </a:r>
          </a:p>
          <a:p>
            <a:pPr marL="342900" indent="-342900">
              <a:buClr>
                <a:schemeClr val="accent1">
                  <a:lumMod val="60000"/>
                  <a:lumOff val="40000"/>
                </a:schemeClr>
              </a:buClr>
              <a:buFont typeface="+mj-lt"/>
              <a:buAutoNum type="arabicPeriod"/>
            </a:pPr>
            <a:endParaRPr lang="en-US" sz="1400" dirty="0"/>
          </a:p>
          <a:p>
            <a:pPr marL="342900" indent="-342900">
              <a:buClr>
                <a:schemeClr val="accent1">
                  <a:lumMod val="60000"/>
                  <a:lumOff val="40000"/>
                </a:schemeClr>
              </a:buClr>
              <a:buFont typeface="+mj-lt"/>
              <a:buAutoNum type="arabicPeriod"/>
            </a:pPr>
            <a:r>
              <a:rPr lang="en-US" sz="1400" dirty="0"/>
              <a:t>T</a:t>
            </a:r>
            <a:r>
              <a:rPr lang="en-US" sz="1400" baseline="-25000" dirty="0"/>
              <a:t>4</a:t>
            </a:r>
            <a:r>
              <a:rPr lang="en-US" sz="1400" dirty="0"/>
              <a:t> &amp; T</a:t>
            </a:r>
            <a:r>
              <a:rPr lang="en-US" sz="1400" baseline="-25000" dirty="0"/>
              <a:t>3</a:t>
            </a:r>
            <a:r>
              <a:rPr lang="en-US" sz="1400" dirty="0"/>
              <a:t> levels feedback to both hypothalamus &amp; pituitary affecting the release of TRH &amp; TSH. </a:t>
            </a:r>
          </a:p>
          <a:p>
            <a:pPr marL="342900" indent="-342900">
              <a:buClr>
                <a:schemeClr val="accent1">
                  <a:lumMod val="60000"/>
                  <a:lumOff val="40000"/>
                </a:schemeClr>
              </a:buClr>
              <a:buFont typeface="+mj-lt"/>
              <a:buAutoNum type="arabicPeriod"/>
            </a:pPr>
            <a:endParaRPr lang="en-US" sz="1400" dirty="0"/>
          </a:p>
          <a:p>
            <a:pPr marL="342900" indent="-342900">
              <a:buClr>
                <a:schemeClr val="accent1">
                  <a:lumMod val="60000"/>
                  <a:lumOff val="40000"/>
                </a:schemeClr>
              </a:buClr>
              <a:buFont typeface="+mj-lt"/>
              <a:buAutoNum type="arabicPeriod"/>
            </a:pPr>
            <a:r>
              <a:rPr lang="en-US" sz="1400" b="1" dirty="0"/>
              <a:t>Thyroid hormones </a:t>
            </a:r>
            <a:r>
              <a:rPr lang="en-US" sz="1400" dirty="0"/>
              <a:t>exert negative feedback on TSH release at the level of the anterior pituitary: </a:t>
            </a:r>
          </a:p>
          <a:p>
            <a:pPr marL="1093787" lvl="3" indent="-285750">
              <a:buClr>
                <a:schemeClr val="accent1">
                  <a:lumMod val="60000"/>
                  <a:lumOff val="40000"/>
                </a:schemeClr>
              </a:buClr>
              <a:buFont typeface="Wingdings" charset="2"/>
              <a:buChar char="v"/>
            </a:pPr>
            <a:r>
              <a:rPr lang="en-US" sz="1400" dirty="0"/>
              <a:t>Inhibition of </a:t>
            </a:r>
            <a:r>
              <a:rPr lang="en-US" sz="1400" b="1" dirty="0"/>
              <a:t>TSH synthesis receptors. </a:t>
            </a:r>
            <a:endParaRPr lang="en-US" sz="1400" dirty="0"/>
          </a:p>
          <a:p>
            <a:pPr marL="1093787" lvl="3" indent="-285750">
              <a:buClr>
                <a:schemeClr val="accent1">
                  <a:lumMod val="60000"/>
                  <a:lumOff val="40000"/>
                </a:schemeClr>
              </a:buClr>
              <a:buFont typeface="Wingdings" charset="2"/>
              <a:buChar char="v"/>
            </a:pPr>
            <a:r>
              <a:rPr lang="en-US" sz="1400" dirty="0"/>
              <a:t>Decrease in </a:t>
            </a:r>
            <a:r>
              <a:rPr lang="en-US" sz="1400" b="1" dirty="0"/>
              <a:t>pituitary receptor for TRH.</a:t>
            </a:r>
          </a:p>
          <a:p>
            <a:pPr marL="269272" lvl="1">
              <a:buClr>
                <a:schemeClr val="accent1">
                  <a:lumMod val="60000"/>
                  <a:lumOff val="40000"/>
                </a:schemeClr>
              </a:buClr>
            </a:pPr>
            <a:endParaRPr lang="en-US" sz="1400" b="1" dirty="0"/>
          </a:p>
          <a:p>
            <a:pPr marL="285750" indent="-285750">
              <a:buClr>
                <a:schemeClr val="accent1">
                  <a:lumMod val="60000"/>
                  <a:lumOff val="40000"/>
                </a:schemeClr>
              </a:buClr>
              <a:buFont typeface="Arial" charset="0"/>
              <a:buChar char="•"/>
            </a:pPr>
            <a:r>
              <a:rPr lang="en-US" sz="1400" b="1" dirty="0"/>
              <a:t>TSH </a:t>
            </a:r>
            <a:r>
              <a:rPr lang="en-US" sz="1400" dirty="0"/>
              <a:t>release is influenced by hypothalamic (</a:t>
            </a:r>
            <a:r>
              <a:rPr lang="en-US" sz="1400" b="1" dirty="0"/>
              <a:t>TRH)</a:t>
            </a:r>
            <a:r>
              <a:rPr lang="en-US" sz="1400" dirty="0"/>
              <a:t>, and by thyroid hormones themselves. </a:t>
            </a:r>
          </a:p>
        </p:txBody>
      </p:sp>
      <p:pic>
        <p:nvPicPr>
          <p:cNvPr id="2" name="Picture 1"/>
          <p:cNvPicPr>
            <a:picLocks noChangeAspect="1"/>
          </p:cNvPicPr>
          <p:nvPr/>
        </p:nvPicPr>
        <p:blipFill>
          <a:blip r:embed="rId3"/>
          <a:stretch>
            <a:fillRect/>
          </a:stretch>
        </p:blipFill>
        <p:spPr>
          <a:xfrm>
            <a:off x="4989924" y="1386474"/>
            <a:ext cx="1743560" cy="3953211"/>
          </a:xfrm>
          <a:prstGeom prst="rect">
            <a:avLst/>
          </a:prstGeom>
          <a:ln>
            <a:noFill/>
          </a:ln>
        </p:spPr>
      </p:pic>
      <p:cxnSp>
        <p:nvCxnSpPr>
          <p:cNvPr id="32" name="Straight Connector 31"/>
          <p:cNvCxnSpPr/>
          <p:nvPr/>
        </p:nvCxnSpPr>
        <p:spPr>
          <a:xfrm>
            <a:off x="104172" y="7625413"/>
            <a:ext cx="3132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695" y="7223509"/>
            <a:ext cx="3435392" cy="400110"/>
          </a:xfrm>
          <a:prstGeom prst="rect">
            <a:avLst/>
          </a:prstGeom>
          <a:noFill/>
        </p:spPr>
        <p:txBody>
          <a:bodyPr wrap="square" rtlCol="0">
            <a:spAutoFit/>
          </a:bodyPr>
          <a:lstStyle/>
          <a:p>
            <a:r>
              <a:rPr lang="en-US" altLang="en-US" sz="2000" dirty="0">
                <a:cs typeface="Andalus" panose="02020603050405020304" pitchFamily="18" charset="-78"/>
              </a:rPr>
              <a:t>Thyroid Hormones Synthesis</a:t>
            </a:r>
          </a:p>
        </p:txBody>
      </p:sp>
      <p:sp>
        <p:nvSpPr>
          <p:cNvPr id="16" name="Rounded Rectangle 15"/>
          <p:cNvSpPr/>
          <p:nvPr/>
        </p:nvSpPr>
        <p:spPr>
          <a:xfrm>
            <a:off x="104172" y="6386593"/>
            <a:ext cx="1616343" cy="5551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en-US" sz="1400" dirty="0">
                <a:solidFill>
                  <a:sysClr val="windowText" lastClr="000000"/>
                </a:solidFill>
                <a:cs typeface="Arial" panose="020B0604020202020204" pitchFamily="34" charset="0"/>
              </a:rPr>
              <a:t>tetraiodothyronine (T</a:t>
            </a:r>
            <a:r>
              <a:rPr lang="en-US" altLang="en-US" sz="1400" baseline="-25000" dirty="0">
                <a:solidFill>
                  <a:sysClr val="windowText" lastClr="000000"/>
                </a:solidFill>
                <a:cs typeface="Arial" panose="020B0604020202020204" pitchFamily="34" charset="0"/>
              </a:rPr>
              <a:t>4</a:t>
            </a:r>
            <a:r>
              <a:rPr lang="en-US" altLang="en-US" sz="1400" dirty="0">
                <a:solidFill>
                  <a:sysClr val="windowText" lastClr="000000"/>
                </a:solidFill>
                <a:cs typeface="Arial" panose="020B0604020202020204" pitchFamily="34" charset="0"/>
              </a:rPr>
              <a:t>; thyroxine)</a:t>
            </a:r>
            <a:endParaRPr lang="en-US" sz="1400" dirty="0">
              <a:solidFill>
                <a:sysClr val="windowText" lastClr="000000"/>
              </a:solidFill>
            </a:endParaRPr>
          </a:p>
        </p:txBody>
      </p:sp>
      <p:sp>
        <p:nvSpPr>
          <p:cNvPr id="17" name="Rounded Rectangle 16"/>
          <p:cNvSpPr/>
          <p:nvPr/>
        </p:nvSpPr>
        <p:spPr>
          <a:xfrm>
            <a:off x="2247863" y="6386593"/>
            <a:ext cx="1616343" cy="5551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1400" dirty="0">
                <a:solidFill>
                  <a:sysClr val="windowText" lastClr="000000"/>
                </a:solidFill>
                <a:cs typeface="Arial" panose="020B0604020202020204" pitchFamily="34" charset="0"/>
              </a:rPr>
              <a:t>Triiodothyronine (T</a:t>
            </a:r>
            <a:r>
              <a:rPr lang="en-US" altLang="en-US" sz="1400" baseline="-25000" dirty="0">
                <a:solidFill>
                  <a:sysClr val="windowText" lastClr="000000"/>
                </a:solidFill>
                <a:cs typeface="Arial" panose="020B0604020202020204" pitchFamily="34" charset="0"/>
              </a:rPr>
              <a:t>3</a:t>
            </a:r>
            <a:r>
              <a:rPr lang="en-US" altLang="en-US" sz="1400" dirty="0">
                <a:solidFill>
                  <a:sysClr val="windowText" lastClr="000000"/>
                </a:solidFill>
                <a:cs typeface="Arial" panose="020B0604020202020204" pitchFamily="34" charset="0"/>
              </a:rPr>
              <a:t>)</a:t>
            </a:r>
            <a:endParaRPr lang="en-US" sz="1400" dirty="0">
              <a:solidFill>
                <a:sysClr val="windowText" lastClr="000000"/>
              </a:solidFill>
            </a:endParaRPr>
          </a:p>
        </p:txBody>
      </p:sp>
      <p:cxnSp>
        <p:nvCxnSpPr>
          <p:cNvPr id="23" name="Straight Connector 22"/>
          <p:cNvCxnSpPr/>
          <p:nvPr/>
        </p:nvCxnSpPr>
        <p:spPr>
          <a:xfrm flipV="1">
            <a:off x="108616" y="6104816"/>
            <a:ext cx="2124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783" y="5713935"/>
            <a:ext cx="2102339" cy="400110"/>
          </a:xfrm>
          <a:prstGeom prst="rect">
            <a:avLst/>
          </a:prstGeom>
          <a:noFill/>
        </p:spPr>
        <p:txBody>
          <a:bodyPr wrap="square" rtlCol="0">
            <a:spAutoFit/>
          </a:bodyPr>
          <a:lstStyle/>
          <a:p>
            <a:r>
              <a:rPr lang="en-US" altLang="en-US" sz="2000" dirty="0">
                <a:cs typeface="Andalus" panose="02020603050405020304" pitchFamily="18" charset="-78"/>
              </a:rPr>
              <a:t>Thyroid Hormones</a:t>
            </a:r>
          </a:p>
        </p:txBody>
      </p:sp>
      <p:cxnSp>
        <p:nvCxnSpPr>
          <p:cNvPr id="22" name="Straight Connector 21"/>
          <p:cNvCxnSpPr/>
          <p:nvPr/>
        </p:nvCxnSpPr>
        <p:spPr>
          <a:xfrm>
            <a:off x="1024291" y="6104816"/>
            <a:ext cx="0" cy="12960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12343" y="6235258"/>
            <a:ext cx="2143691" cy="1"/>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0"/>
            <a:endCxn id="17" idx="0"/>
          </p:cNvCxnSpPr>
          <p:nvPr/>
        </p:nvCxnSpPr>
        <p:spPr>
          <a:xfrm>
            <a:off x="3056035" y="638659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6" idx="0"/>
          </p:cNvCxnSpPr>
          <p:nvPr/>
        </p:nvCxnSpPr>
        <p:spPr>
          <a:xfrm flipH="1" flipV="1">
            <a:off x="912343" y="6235259"/>
            <a:ext cx="1" cy="151334"/>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7" idx="0"/>
          </p:cNvCxnSpPr>
          <p:nvPr/>
        </p:nvCxnSpPr>
        <p:spPr>
          <a:xfrm flipH="1" flipV="1">
            <a:off x="3056034" y="6237301"/>
            <a:ext cx="1" cy="149292"/>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81917" y="7780178"/>
            <a:ext cx="1596374" cy="818817"/>
          </a:xfrm>
          <a:prstGeom prst="rect">
            <a:avLst/>
          </a:prstGeom>
          <a:solidFill>
            <a:schemeClr val="bg1"/>
          </a:solidFill>
          <a:ln w="285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200" dirty="0">
                <a:solidFill>
                  <a:schemeClr val="tx1"/>
                </a:solidFill>
                <a:ea typeface="Calibri" panose="020F0502020204030204" pitchFamily="34" charset="0"/>
                <a:cs typeface="Arial" panose="020B0604020202020204" pitchFamily="34" charset="0"/>
              </a:rPr>
              <a:t>iodine trapping: uptake of iodine by the  thyroid gland</a:t>
            </a:r>
            <a:endParaRPr lang="ar-SA" altLang="en-US" sz="1200" dirty="0">
              <a:solidFill>
                <a:schemeClr val="tx1"/>
              </a:solidFill>
              <a:ea typeface="Calibri" panose="020F0502020204030204" pitchFamily="34" charset="0"/>
              <a:cs typeface="Arial" panose="020B0604020202020204" pitchFamily="34" charset="0"/>
            </a:endParaRPr>
          </a:p>
        </p:txBody>
      </p:sp>
      <p:sp>
        <p:nvSpPr>
          <p:cNvPr id="58" name="Rectangle 57"/>
          <p:cNvSpPr/>
          <p:nvPr/>
        </p:nvSpPr>
        <p:spPr>
          <a:xfrm>
            <a:off x="2533144" y="7781518"/>
            <a:ext cx="1791712" cy="817477"/>
          </a:xfrm>
          <a:prstGeom prst="rect">
            <a:avLst/>
          </a:prstGeom>
          <a:solidFill>
            <a:schemeClr val="bg1"/>
          </a:solid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defRPr/>
            </a:pPr>
            <a:r>
              <a:rPr lang="en-US" altLang="en-US" sz="1200" dirty="0">
                <a:solidFill>
                  <a:schemeClr val="tx1"/>
                </a:solidFill>
                <a:ea typeface="Calibri" panose="020F0502020204030204" pitchFamily="34" charset="0"/>
                <a:cs typeface="Arial" panose="020B0604020202020204" pitchFamily="34" charset="0"/>
              </a:rPr>
              <a:t>oxidation of iodine: (to its active form)</a:t>
            </a:r>
            <a:r>
              <a:rPr lang="ar-SA" altLang="en-US" sz="1200" dirty="0">
                <a:solidFill>
                  <a:schemeClr val="tx1"/>
                </a:solidFill>
                <a:ea typeface="Calibri" panose="020F0502020204030204" pitchFamily="34" charset="0"/>
                <a:cs typeface="Arial" panose="020B0604020202020204" pitchFamily="34" charset="0"/>
              </a:rPr>
              <a:t> </a:t>
            </a:r>
            <a:r>
              <a:rPr lang="en-US" altLang="en-US" sz="1200" dirty="0">
                <a:solidFill>
                  <a:schemeClr val="tx1"/>
                </a:solidFill>
                <a:ea typeface="Calibri" panose="020F0502020204030204" pitchFamily="34" charset="0"/>
                <a:cs typeface="Arial" panose="020B0604020202020204" pitchFamily="34" charset="0"/>
              </a:rPr>
              <a:t>thyroid peroxidase (key enzyme of the synthesis)</a:t>
            </a:r>
          </a:p>
        </p:txBody>
      </p:sp>
      <p:sp>
        <p:nvSpPr>
          <p:cNvPr id="59" name="Rectangle 58"/>
          <p:cNvSpPr/>
          <p:nvPr/>
        </p:nvSpPr>
        <p:spPr>
          <a:xfrm>
            <a:off x="4878836" y="7781518"/>
            <a:ext cx="1791712" cy="817477"/>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defRPr/>
            </a:pPr>
            <a:r>
              <a:rPr lang="en-US" altLang="en-US" sz="1200" dirty="0">
                <a:solidFill>
                  <a:schemeClr val="tx1"/>
                </a:solidFill>
                <a:ea typeface="Calibri" panose="020F0502020204030204" pitchFamily="34" charset="0"/>
                <a:cs typeface="Arial" panose="020B0604020202020204" pitchFamily="34" charset="0"/>
              </a:rPr>
              <a:t>iodide organification: the iodination of tyrosyl groups of thyroglobulin produces : MIT and DIT</a:t>
            </a:r>
            <a:endParaRPr lang="en-GB" altLang="en-US" sz="1200" dirty="0">
              <a:solidFill>
                <a:schemeClr val="tx1"/>
              </a:solidFill>
              <a:ea typeface="Calibri" panose="020F0502020204030204" pitchFamily="34" charset="0"/>
              <a:cs typeface="Arial" panose="020B0604020202020204" pitchFamily="34" charset="0"/>
            </a:endParaRPr>
          </a:p>
        </p:txBody>
      </p:sp>
      <p:sp>
        <p:nvSpPr>
          <p:cNvPr id="60" name="Rectangle 59"/>
          <p:cNvSpPr/>
          <p:nvPr/>
        </p:nvSpPr>
        <p:spPr>
          <a:xfrm>
            <a:off x="381917" y="9017205"/>
            <a:ext cx="1596374" cy="818817"/>
          </a:xfrm>
          <a:prstGeom prst="rect">
            <a:avLst/>
          </a:prstGeom>
          <a:solidFill>
            <a:schemeClr val="bg1"/>
          </a:solidFill>
          <a:ln w="28575">
            <a:solidFill>
              <a:srgbClr val="942093">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defRPr/>
            </a:pPr>
            <a:r>
              <a:rPr lang="en-US" altLang="en-US" sz="1200" dirty="0">
                <a:solidFill>
                  <a:schemeClr val="tx1"/>
                </a:solidFill>
                <a:ea typeface="Calibri" panose="020F0502020204030204" pitchFamily="34" charset="0"/>
                <a:cs typeface="Arial" panose="020B0604020202020204" pitchFamily="34" charset="0"/>
              </a:rPr>
              <a:t>formation of T</a:t>
            </a:r>
            <a:r>
              <a:rPr lang="en-US" altLang="en-US" sz="1200" baseline="-25000" dirty="0">
                <a:solidFill>
                  <a:schemeClr val="tx1"/>
                </a:solidFill>
                <a:ea typeface="Calibri" panose="020F0502020204030204" pitchFamily="34" charset="0"/>
                <a:cs typeface="Arial" panose="020B0604020202020204" pitchFamily="34" charset="0"/>
              </a:rPr>
              <a:t>4</a:t>
            </a:r>
            <a:r>
              <a:rPr lang="en-US" altLang="en-US" sz="1200" dirty="0">
                <a:solidFill>
                  <a:schemeClr val="tx1"/>
                </a:solidFill>
                <a:ea typeface="Calibri" panose="020F0502020204030204" pitchFamily="34" charset="0"/>
                <a:cs typeface="Arial" panose="020B0604020202020204" pitchFamily="34" charset="0"/>
              </a:rPr>
              <a:t> and T</a:t>
            </a:r>
            <a:r>
              <a:rPr lang="en-US" altLang="en-US" sz="1200" baseline="-25000" dirty="0">
                <a:solidFill>
                  <a:schemeClr val="tx1"/>
                </a:solidFill>
                <a:ea typeface="Calibri" panose="020F0502020204030204" pitchFamily="34" charset="0"/>
                <a:cs typeface="Arial" panose="020B0604020202020204" pitchFamily="34" charset="0"/>
              </a:rPr>
              <a:t>3</a:t>
            </a:r>
            <a:r>
              <a:rPr lang="en-US" altLang="en-US" sz="1200" dirty="0">
                <a:solidFill>
                  <a:schemeClr val="tx1"/>
                </a:solidFill>
                <a:ea typeface="Calibri" panose="020F0502020204030204" pitchFamily="34" charset="0"/>
                <a:cs typeface="Arial" panose="020B0604020202020204" pitchFamily="34" charset="0"/>
              </a:rPr>
              <a:t> from MIT and DIT:</a:t>
            </a:r>
            <a:r>
              <a:rPr lang="ar-SA" altLang="en-US" sz="1200" dirty="0">
                <a:solidFill>
                  <a:schemeClr val="tx1"/>
                </a:solidFill>
                <a:ea typeface="Calibri" panose="020F0502020204030204" pitchFamily="34" charset="0"/>
                <a:cs typeface="Arial" panose="020B0604020202020204" pitchFamily="34" charset="0"/>
              </a:rPr>
              <a:t> </a:t>
            </a:r>
            <a:r>
              <a:rPr lang="en-US" altLang="en-US" sz="1200" dirty="0">
                <a:solidFill>
                  <a:schemeClr val="tx1"/>
                </a:solidFill>
                <a:ea typeface="Calibri" panose="020F0502020204030204" pitchFamily="34" charset="0"/>
                <a:cs typeface="Arial" panose="020B0604020202020204" pitchFamily="34" charset="0"/>
              </a:rPr>
              <a:t>thyroid peroxidas</a:t>
            </a:r>
            <a:endParaRPr lang="en-GB" altLang="en-US" sz="1200" dirty="0">
              <a:solidFill>
                <a:schemeClr val="tx1"/>
              </a:solidFill>
              <a:ea typeface="Calibri" panose="020F0502020204030204" pitchFamily="34" charset="0"/>
              <a:cs typeface="Arial" panose="020B0604020202020204" pitchFamily="34" charset="0"/>
            </a:endParaRPr>
          </a:p>
        </p:txBody>
      </p:sp>
      <p:cxnSp>
        <p:nvCxnSpPr>
          <p:cNvPr id="62" name="Straight Arrow Connector 61"/>
          <p:cNvCxnSpPr>
            <a:stCxn id="57" idx="3"/>
            <a:endCxn id="58" idx="1"/>
          </p:cNvCxnSpPr>
          <p:nvPr/>
        </p:nvCxnSpPr>
        <p:spPr>
          <a:xfrm>
            <a:off x="1978291" y="8189587"/>
            <a:ext cx="554853" cy="670"/>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8" idx="3"/>
            <a:endCxn id="59" idx="1"/>
          </p:cNvCxnSpPr>
          <p:nvPr/>
        </p:nvCxnSpPr>
        <p:spPr>
          <a:xfrm>
            <a:off x="4324856" y="8190257"/>
            <a:ext cx="553980" cy="0"/>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59" idx="2"/>
            <a:endCxn id="60" idx="0"/>
          </p:cNvCxnSpPr>
          <p:nvPr/>
        </p:nvCxnSpPr>
        <p:spPr>
          <a:xfrm rot="5400000">
            <a:off x="3268293" y="6510806"/>
            <a:ext cx="418210" cy="4594588"/>
          </a:xfrm>
          <a:prstGeom prst="bentConnector3">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22DE509-DF7F-43D7-97AA-97C643E070E3}"/>
              </a:ext>
            </a:extLst>
          </p:cNvPr>
          <p:cNvSpPr txBox="1"/>
          <p:nvPr/>
        </p:nvSpPr>
        <p:spPr>
          <a:xfrm>
            <a:off x="4865938" y="5623251"/>
            <a:ext cx="1867546" cy="466689"/>
          </a:xfrm>
          <a:prstGeom prst="rect">
            <a:avLst/>
          </a:prstGeom>
          <a:solidFill>
            <a:schemeClr val="accent6">
              <a:lumMod val="20000"/>
              <a:lumOff val="80000"/>
            </a:schemeClr>
          </a:solidFill>
          <a:ln>
            <a:solidFill>
              <a:srgbClr val="008F00"/>
            </a:solid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rgbClr val="008F00"/>
                </a:solidFill>
              </a:rPr>
              <a:t>The drugs work to block the receptors</a:t>
            </a:r>
          </a:p>
        </p:txBody>
      </p:sp>
    </p:spTree>
    <p:extLst>
      <p:ext uri="{BB962C8B-B14F-4D97-AF65-F5344CB8AC3E}">
        <p14:creationId xmlns:p14="http://schemas.microsoft.com/office/powerpoint/2010/main" val="30145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p:cNvCxnSpPr/>
          <p:nvPr/>
        </p:nvCxnSpPr>
        <p:spPr>
          <a:xfrm flipV="1">
            <a:off x="1161000" y="844028"/>
            <a:ext cx="4536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803775" y="33925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Thyroid Hormones Disorders</a:t>
            </a:r>
          </a:p>
        </p:txBody>
      </p:sp>
      <p:graphicFrame>
        <p:nvGraphicFramePr>
          <p:cNvPr id="3" name="Diagram 2"/>
          <p:cNvGraphicFramePr/>
          <p:nvPr>
            <p:extLst>
              <p:ext uri="{D42A27DB-BD31-4B8C-83A1-F6EECF244321}">
                <p14:modId xmlns:p14="http://schemas.microsoft.com/office/powerpoint/2010/main" val="3032832309"/>
              </p:ext>
            </p:extLst>
          </p:nvPr>
        </p:nvGraphicFramePr>
        <p:xfrm>
          <a:off x="803775" y="1167456"/>
          <a:ext cx="5164406"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55332833"/>
              </p:ext>
            </p:extLst>
          </p:nvPr>
        </p:nvGraphicFramePr>
        <p:xfrm>
          <a:off x="310896" y="4657648"/>
          <a:ext cx="6190488" cy="1620520"/>
        </p:xfrm>
        <a:graphic>
          <a:graphicData uri="http://schemas.openxmlformats.org/drawingml/2006/table">
            <a:tbl>
              <a:tblPr firstRow="1" bandRow="1">
                <a:tableStyleId>{5C22544A-7EE6-4342-B048-85BDC9FD1C3A}</a:tableStyleId>
              </a:tblPr>
              <a:tblGrid>
                <a:gridCol w="3095244">
                  <a:extLst>
                    <a:ext uri="{9D8B030D-6E8A-4147-A177-3AD203B41FA5}">
                      <a16:colId xmlns:a16="http://schemas.microsoft.com/office/drawing/2014/main" val="20000"/>
                    </a:ext>
                  </a:extLst>
                </a:gridCol>
                <a:gridCol w="3095244">
                  <a:extLst>
                    <a:ext uri="{9D8B030D-6E8A-4147-A177-3AD203B41FA5}">
                      <a16:colId xmlns:a16="http://schemas.microsoft.com/office/drawing/2014/main" val="20001"/>
                    </a:ext>
                  </a:extLst>
                </a:gridCol>
              </a:tblGrid>
              <a:tr h="370840">
                <a:tc>
                  <a:txBody>
                    <a:bodyPr/>
                    <a:lstStyle/>
                    <a:p>
                      <a:pPr algn="ctr"/>
                      <a:r>
                        <a:rPr lang="pl-PL" altLang="en-US" sz="1400" b="1" dirty="0">
                          <a:solidFill>
                            <a:schemeClr val="tx1"/>
                          </a:solidFill>
                          <a:latin typeface="+mn-lt"/>
                          <a:cs typeface="Arial" panose="020B0604020202020204" pitchFamily="34" charset="0"/>
                        </a:rPr>
                        <a:t>THYROTOXICOSIS</a:t>
                      </a:r>
                      <a:r>
                        <a:rPr lang="en-US" altLang="en-US" sz="1400" b="1" dirty="0">
                          <a:solidFill>
                            <a:schemeClr val="tx1"/>
                          </a:solidFill>
                          <a:latin typeface="+mn-lt"/>
                          <a:cs typeface="Arial" panose="020B0604020202020204" pitchFamily="34" charset="0"/>
                        </a:rPr>
                        <a:t> </a:t>
                      </a:r>
                      <a:endParaRPr lang="en-US"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alpha val="50196"/>
                      </a:srgbClr>
                    </a:solidFill>
                  </a:tcPr>
                </a:tc>
                <a:tc>
                  <a:txBody>
                    <a:bodyPr/>
                    <a:lstStyle/>
                    <a:p>
                      <a:pPr algn="ctr"/>
                      <a:r>
                        <a:rPr lang="pl-PL" altLang="en-US" sz="1400" dirty="0">
                          <a:solidFill>
                            <a:schemeClr val="tx1"/>
                          </a:solidFill>
                          <a:effectLst/>
                          <a:latin typeface="+mn-lt"/>
                          <a:ea typeface="+mn-ea"/>
                          <a:cs typeface="Times New Roman" pitchFamily="18" charset="0"/>
                        </a:rPr>
                        <a:t>HYPERTHYROIDISM</a:t>
                      </a:r>
                      <a:r>
                        <a:rPr lang="en-US" altLang="en-US" sz="1400" dirty="0">
                          <a:solidFill>
                            <a:schemeClr val="tx1"/>
                          </a:solidFill>
                          <a:effectLst/>
                          <a:latin typeface="+mn-lt"/>
                          <a:ea typeface="+mn-ea"/>
                          <a:cs typeface="Times New Roman" pitchFamily="18" charset="0"/>
                        </a:rPr>
                        <a:t> </a:t>
                      </a:r>
                      <a:endParaRPr lang="en-US"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70840">
                <a:tc>
                  <a:txBody>
                    <a:bodyPr/>
                    <a:lstStyle/>
                    <a:p>
                      <a:pPr algn="l"/>
                      <a:r>
                        <a:rPr lang="pl-PL" altLang="en-US" sz="1400" b="0" dirty="0">
                          <a:solidFill>
                            <a:schemeClr val="tx1"/>
                          </a:solidFill>
                          <a:latin typeface="+mn-lt"/>
                          <a:cs typeface="Arial" panose="020B0604020202020204" pitchFamily="34" charset="0"/>
                        </a:rPr>
                        <a:t>Hypermetabolic state caused by thyroid hormone excess at the tissue level</a:t>
                      </a:r>
                      <a:endParaRPr lang="en-US" sz="14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pl-PL" altLang="en-US" sz="1400" b="0" dirty="0">
                          <a:solidFill>
                            <a:schemeClr val="tx1"/>
                          </a:solidFill>
                          <a:effectLst/>
                          <a:latin typeface="+mn-lt"/>
                          <a:ea typeface="+mn-ea"/>
                          <a:cs typeface="Times New Roman" pitchFamily="18" charset="0"/>
                        </a:rPr>
                        <a:t>Increased thyroid hormone</a:t>
                      </a:r>
                      <a:r>
                        <a:rPr lang="pl-PL" altLang="en-US" sz="1400" b="0" baseline="0" dirty="0">
                          <a:solidFill>
                            <a:schemeClr val="tx1"/>
                          </a:solidFill>
                          <a:effectLst/>
                          <a:latin typeface="+mn-lt"/>
                          <a:ea typeface="+mn-ea"/>
                          <a:cs typeface="Times New Roman" pitchFamily="18" charset="0"/>
                        </a:rPr>
                        <a:t> </a:t>
                      </a:r>
                      <a:r>
                        <a:rPr lang="pl-PL" altLang="en-US" sz="1400" b="0" dirty="0">
                          <a:solidFill>
                            <a:schemeClr val="tx1"/>
                          </a:solidFill>
                          <a:effectLst/>
                          <a:latin typeface="+mn-lt"/>
                          <a:ea typeface="+mn-ea"/>
                          <a:cs typeface="Times New Roman" pitchFamily="18" charset="0"/>
                        </a:rPr>
                        <a:t>synthesis and secretion</a:t>
                      </a:r>
                      <a:endParaRPr lang="en-GB" altLang="en-US" sz="1400" b="0" dirty="0">
                        <a:solidFill>
                          <a:schemeClr val="tx1"/>
                        </a:solidFill>
                        <a:effectLst/>
                        <a:latin typeface="+mn-lt"/>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a:spcBef>
                          <a:spcPct val="50000"/>
                        </a:spcBef>
                        <a:defRPr/>
                      </a:pPr>
                      <a:r>
                        <a:rPr lang="pl-PL" altLang="en-US" sz="1400" b="1" dirty="0">
                          <a:solidFill>
                            <a:srgbClr val="FF0000"/>
                          </a:solidFill>
                          <a:latin typeface="+mn-lt"/>
                          <a:ea typeface="+mn-ea"/>
                          <a:cs typeface="Times New Roman" pitchFamily="18" charset="0"/>
                        </a:rPr>
                        <a:t>Not</a:t>
                      </a:r>
                      <a:r>
                        <a:rPr lang="pl-PL" altLang="en-US" sz="1400" b="0" dirty="0">
                          <a:solidFill>
                            <a:srgbClr val="FF0000"/>
                          </a:solidFill>
                          <a:latin typeface="+mn-lt"/>
                          <a:ea typeface="+mn-ea"/>
                          <a:cs typeface="Times New Roman" pitchFamily="18" charset="0"/>
                        </a:rPr>
                        <a:t> all</a:t>
                      </a:r>
                      <a:r>
                        <a:rPr lang="en-US" altLang="en-US" sz="1400" b="0" dirty="0">
                          <a:solidFill>
                            <a:srgbClr val="FF0000"/>
                          </a:solidFill>
                          <a:latin typeface="+mn-lt"/>
                          <a:ea typeface="+mn-ea"/>
                          <a:cs typeface="Times New Roman" pitchFamily="18" charset="0"/>
                        </a:rPr>
                        <a:t> </a:t>
                      </a:r>
                      <a:r>
                        <a:rPr lang="pl-PL" altLang="en-US" sz="1400" b="0" dirty="0">
                          <a:solidFill>
                            <a:srgbClr val="FF0000"/>
                          </a:solidFill>
                          <a:latin typeface="+mn-lt"/>
                          <a:ea typeface="+mn-ea"/>
                          <a:cs typeface="Times New Roman" pitchFamily="18" charset="0"/>
                        </a:rPr>
                        <a:t>patients with thyrotoxicosis </a:t>
                      </a:r>
                      <a:r>
                        <a:rPr lang="en-US" altLang="en-US" sz="1400" b="0" dirty="0">
                          <a:solidFill>
                            <a:srgbClr val="FF0000"/>
                          </a:solidFill>
                          <a:latin typeface="+mn-lt"/>
                          <a:ea typeface="+mn-ea"/>
                          <a:cs typeface="Times New Roman" pitchFamily="18" charset="0"/>
                        </a:rPr>
                        <a:t>have</a:t>
                      </a:r>
                      <a:r>
                        <a:rPr lang="pl-PL" altLang="en-US" sz="1400" b="0" dirty="0">
                          <a:solidFill>
                            <a:srgbClr val="FF0000"/>
                          </a:solidFill>
                          <a:latin typeface="+mn-lt"/>
                          <a:ea typeface="+mn-ea"/>
                          <a:cs typeface="Times New Roman" pitchFamily="18" charset="0"/>
                        </a:rPr>
                        <a:t> hyperthyroid</a:t>
                      </a:r>
                      <a:r>
                        <a:rPr lang="en-US" altLang="en-US" sz="1400" b="0" dirty="0">
                          <a:solidFill>
                            <a:srgbClr val="FF0000"/>
                          </a:solidFill>
                          <a:latin typeface="+mn-lt"/>
                          <a:ea typeface="+mn-ea"/>
                          <a:cs typeface="Times New Roman" pitchFamily="18" charset="0"/>
                        </a:rPr>
                        <a:t>ism .</a:t>
                      </a:r>
                      <a:r>
                        <a:rPr lang="en-US" altLang="en-US" sz="1400" b="0" baseline="0" dirty="0">
                          <a:solidFill>
                            <a:srgbClr val="00B050"/>
                          </a:solidFill>
                          <a:latin typeface="+mn-lt"/>
                          <a:ea typeface="+mn-ea"/>
                          <a:cs typeface="Times New Roman" pitchFamily="18" charset="0"/>
                        </a:rPr>
                        <a:t> </a:t>
                      </a:r>
                      <a:r>
                        <a:rPr lang="en-US" altLang="en-US" sz="1200" b="0" baseline="0" dirty="0">
                          <a:solidFill>
                            <a:srgbClr val="008F00"/>
                          </a:solidFill>
                          <a:latin typeface="+mn-lt"/>
                          <a:ea typeface="+mn-ea"/>
                          <a:cs typeface="Times New Roman" pitchFamily="18" charset="0"/>
                        </a:rPr>
                        <a:t>Like a problem in the secretion or excretion or drug induced</a:t>
                      </a:r>
                      <a:endParaRPr lang="en-GB" altLang="en-US" sz="1200" b="0" dirty="0">
                        <a:solidFill>
                          <a:srgbClr val="008F00"/>
                        </a:solidFill>
                        <a:latin typeface="+mn-lt"/>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pl-PL" altLang="en-US" sz="1400" b="0" dirty="0" err="1">
                          <a:solidFill>
                            <a:srgbClr val="FF0000"/>
                          </a:solidFill>
                          <a:latin typeface="+mn-lt"/>
                          <a:ea typeface="+mn-ea"/>
                          <a:cs typeface="Times New Roman" pitchFamily="18" charset="0"/>
                        </a:rPr>
                        <a:t>All</a:t>
                      </a:r>
                      <a:r>
                        <a:rPr lang="pl-PL" altLang="en-US" sz="1400" b="0" dirty="0">
                          <a:solidFill>
                            <a:srgbClr val="FF0000"/>
                          </a:solidFill>
                          <a:latin typeface="+mn-lt"/>
                          <a:ea typeface="+mn-ea"/>
                          <a:cs typeface="Times New Roman" pitchFamily="18" charset="0"/>
                        </a:rPr>
                        <a:t> </a:t>
                      </a:r>
                      <a:r>
                        <a:rPr lang="pl-PL" altLang="en-US" sz="1400" b="0" dirty="0" err="1">
                          <a:solidFill>
                            <a:srgbClr val="FF0000"/>
                          </a:solidFill>
                          <a:latin typeface="+mn-lt"/>
                          <a:ea typeface="+mn-ea"/>
                          <a:cs typeface="Times New Roman" pitchFamily="18" charset="0"/>
                        </a:rPr>
                        <a:t>patients</a:t>
                      </a:r>
                      <a:r>
                        <a:rPr lang="pl-PL" altLang="en-US" sz="1400" b="0" dirty="0">
                          <a:solidFill>
                            <a:srgbClr val="FF0000"/>
                          </a:solidFill>
                          <a:latin typeface="+mn-lt"/>
                          <a:ea typeface="+mn-ea"/>
                          <a:cs typeface="Times New Roman" pitchFamily="18" charset="0"/>
                        </a:rPr>
                        <a:t> with </a:t>
                      </a:r>
                      <a:r>
                        <a:rPr lang="pl-PL" altLang="en-US" sz="1400" b="0" dirty="0" err="1">
                          <a:solidFill>
                            <a:srgbClr val="FF0000"/>
                          </a:solidFill>
                          <a:latin typeface="+mn-lt"/>
                          <a:ea typeface="+mn-ea"/>
                          <a:cs typeface="Times New Roman" pitchFamily="18" charset="0"/>
                        </a:rPr>
                        <a:t>hyperthyroidism</a:t>
                      </a:r>
                      <a:r>
                        <a:rPr lang="pl-PL" altLang="en-US" sz="1400" b="0" dirty="0">
                          <a:solidFill>
                            <a:srgbClr val="FF0000"/>
                          </a:solidFill>
                          <a:latin typeface="+mn-lt"/>
                          <a:ea typeface="+mn-ea"/>
                          <a:cs typeface="Times New Roman" pitchFamily="18" charset="0"/>
                        </a:rPr>
                        <a:t> </a:t>
                      </a:r>
                      <a:r>
                        <a:rPr lang="pl-PL" altLang="en-US" sz="1400" b="0" dirty="0" err="1">
                          <a:solidFill>
                            <a:srgbClr val="FF0000"/>
                          </a:solidFill>
                          <a:latin typeface="+mn-lt"/>
                          <a:ea typeface="+mn-ea"/>
                          <a:cs typeface="Times New Roman" pitchFamily="18" charset="0"/>
                        </a:rPr>
                        <a:t>have</a:t>
                      </a:r>
                      <a:r>
                        <a:rPr lang="pl-PL" altLang="en-US" sz="1400" b="0" dirty="0">
                          <a:solidFill>
                            <a:srgbClr val="FF0000"/>
                          </a:solidFill>
                          <a:latin typeface="+mn-lt"/>
                          <a:ea typeface="+mn-ea"/>
                          <a:cs typeface="Times New Roman" pitchFamily="18" charset="0"/>
                        </a:rPr>
                        <a:t> thyrotoxicosis </a:t>
                      </a:r>
                    </a:p>
                    <a:p>
                      <a:pPr algn="l"/>
                      <a:endParaRPr lang="en-US" sz="14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25" name="Straight Connector 24"/>
          <p:cNvCxnSpPr/>
          <p:nvPr/>
        </p:nvCxnSpPr>
        <p:spPr>
          <a:xfrm>
            <a:off x="111932" y="7210876"/>
            <a:ext cx="2664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4172" y="6794454"/>
            <a:ext cx="2743200" cy="400110"/>
          </a:xfrm>
          <a:prstGeom prst="rect">
            <a:avLst/>
          </a:prstGeom>
          <a:noFill/>
        </p:spPr>
        <p:txBody>
          <a:bodyPr wrap="square" rtlCol="0">
            <a:spAutoFit/>
          </a:bodyPr>
          <a:lstStyle/>
          <a:p>
            <a:r>
              <a:rPr lang="pl-PL" altLang="en-US" sz="2000" dirty="0">
                <a:cs typeface="Andalus" panose="02020603050405020304" pitchFamily="18" charset="-78"/>
              </a:rPr>
              <a:t>Causes of thyrotoxicosis</a:t>
            </a:r>
            <a:endParaRPr lang="en-US" altLang="en-US" sz="2000" dirty="0">
              <a:cs typeface="Andalus" panose="02020603050405020304" pitchFamily="18" charset="-78"/>
            </a:endParaRPr>
          </a:p>
        </p:txBody>
      </p:sp>
      <p:graphicFrame>
        <p:nvGraphicFramePr>
          <p:cNvPr id="13" name="Diagram 12"/>
          <p:cNvGraphicFramePr/>
          <p:nvPr>
            <p:extLst>
              <p:ext uri="{D42A27DB-BD31-4B8C-83A1-F6EECF244321}">
                <p14:modId xmlns:p14="http://schemas.microsoft.com/office/powerpoint/2010/main" val="1640845391"/>
              </p:ext>
            </p:extLst>
          </p:nvPr>
        </p:nvGraphicFramePr>
        <p:xfrm>
          <a:off x="1482226" y="7147081"/>
          <a:ext cx="4367968" cy="27589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6" name="Curved Connector 5"/>
          <p:cNvCxnSpPr/>
          <p:nvPr/>
        </p:nvCxnSpPr>
        <p:spPr>
          <a:xfrm rot="5400000">
            <a:off x="1870351" y="4232271"/>
            <a:ext cx="442192" cy="408562"/>
          </a:xfrm>
          <a:prstGeom prst="curvedConnector3">
            <a:avLst/>
          </a:prstGeom>
          <a:ln>
            <a:solidFill>
              <a:srgbClr val="FF7E79">
                <a:alpha val="50196"/>
              </a:srgb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58423" y="7547191"/>
            <a:ext cx="1507787" cy="2031325"/>
          </a:xfrm>
          <a:prstGeom prst="rect">
            <a:avLst/>
          </a:prstGeom>
          <a:noFill/>
        </p:spPr>
        <p:txBody>
          <a:bodyPr wrap="square" rtlCol="0">
            <a:spAutoFit/>
          </a:bodyPr>
          <a:lstStyle/>
          <a:p>
            <a:pPr marL="171450" lvl="0" indent="-171450">
              <a:buClr>
                <a:srgbClr val="92D050"/>
              </a:buClr>
              <a:buFont typeface="Arial" charset="0"/>
              <a:buChar char="•"/>
            </a:pPr>
            <a:r>
              <a:rPr lang="pl-PL" altLang="en-US" sz="1400" dirty="0">
                <a:solidFill>
                  <a:srgbClr val="FF0000"/>
                </a:solidFill>
                <a:latin typeface="Calibri" charset="0"/>
              </a:rPr>
              <a:t>Graves</a:t>
            </a:r>
            <a:r>
              <a:rPr lang="en-US" altLang="en-US" sz="1400" dirty="0">
                <a:solidFill>
                  <a:srgbClr val="FF0000"/>
                </a:solidFill>
                <a:latin typeface="Calibri" charset="0"/>
              </a:rPr>
              <a:t>’</a:t>
            </a:r>
            <a:r>
              <a:rPr lang="pl-PL" altLang="en-US" sz="1400" dirty="0">
                <a:solidFill>
                  <a:srgbClr val="FF0000"/>
                </a:solidFill>
                <a:latin typeface="Calibri" charset="0"/>
              </a:rPr>
              <a:t> </a:t>
            </a:r>
            <a:r>
              <a:rPr lang="pl-PL" altLang="en-US" sz="1400" dirty="0" err="1">
                <a:solidFill>
                  <a:srgbClr val="FF0000"/>
                </a:solidFill>
                <a:latin typeface="Calibri" charset="0"/>
              </a:rPr>
              <a:t>disease</a:t>
            </a:r>
            <a:r>
              <a:rPr lang="pl-PL" altLang="en-US" sz="1400" dirty="0">
                <a:solidFill>
                  <a:srgbClr val="FF0000"/>
                </a:solidFill>
                <a:latin typeface="Calibri" charset="0"/>
              </a:rPr>
              <a:t> </a:t>
            </a:r>
            <a:r>
              <a:rPr lang="pl-PL" altLang="en-US" sz="1400" dirty="0">
                <a:latin typeface="Calibri" charset="0"/>
              </a:rPr>
              <a:t>(60-</a:t>
            </a:r>
            <a:r>
              <a:rPr lang="en-US" altLang="en-US" sz="1400" dirty="0">
                <a:latin typeface="Calibri" charset="0"/>
              </a:rPr>
              <a:t>8</a:t>
            </a:r>
            <a:r>
              <a:rPr lang="pl-PL" altLang="en-US" sz="1400" dirty="0">
                <a:latin typeface="Calibri" charset="0"/>
              </a:rPr>
              <a:t>0%) </a:t>
            </a:r>
            <a:r>
              <a:rPr lang="en-US" altLang="en-US" sz="1400" dirty="0">
                <a:solidFill>
                  <a:srgbClr val="008F00"/>
                </a:solidFill>
                <a:latin typeface="Calibri" charset="0"/>
              </a:rPr>
              <a:t>most common</a:t>
            </a:r>
            <a:endParaRPr lang="pl-PL" altLang="en-US" sz="1400" dirty="0">
              <a:solidFill>
                <a:srgbClr val="008F00"/>
              </a:solidFill>
              <a:latin typeface="Calibri" charset="0"/>
            </a:endParaRPr>
          </a:p>
          <a:p>
            <a:pPr marL="171450" lvl="0" indent="-171450">
              <a:buClr>
                <a:srgbClr val="92D050"/>
              </a:buClr>
              <a:buFont typeface="Arial" charset="0"/>
              <a:buChar char="•"/>
            </a:pPr>
            <a:endParaRPr lang="en-US" sz="1400" dirty="0"/>
          </a:p>
          <a:p>
            <a:pPr marL="171450" lvl="0" indent="-171450">
              <a:buClr>
                <a:srgbClr val="92D050"/>
              </a:buClr>
              <a:buFont typeface="Arial" charset="0"/>
              <a:buChar char="•"/>
            </a:pPr>
            <a:r>
              <a:rPr lang="pl-PL" altLang="en-US" sz="1400" dirty="0" err="1">
                <a:latin typeface="Calibri" charset="0"/>
              </a:rPr>
              <a:t>Multinodular</a:t>
            </a:r>
            <a:r>
              <a:rPr lang="pl-PL" altLang="en-US" sz="1400" dirty="0">
                <a:latin typeface="Calibri" charset="0"/>
              </a:rPr>
              <a:t> </a:t>
            </a:r>
            <a:r>
              <a:rPr lang="pl-PL" altLang="en-US" sz="1400" dirty="0" err="1">
                <a:latin typeface="Calibri" charset="0"/>
              </a:rPr>
              <a:t>goitre</a:t>
            </a:r>
            <a:r>
              <a:rPr lang="pl-PL" altLang="en-US" sz="1400" dirty="0">
                <a:latin typeface="Calibri" charset="0"/>
              </a:rPr>
              <a:t> (14%)</a:t>
            </a:r>
          </a:p>
          <a:p>
            <a:pPr marL="171450" lvl="0" indent="-171450">
              <a:buClr>
                <a:srgbClr val="92D050"/>
              </a:buClr>
              <a:buFont typeface="Arial" charset="0"/>
              <a:buChar char="•"/>
            </a:pPr>
            <a:endParaRPr lang="pl-PL" altLang="en-US" sz="1400" dirty="0">
              <a:latin typeface="Calibri" charset="0"/>
            </a:endParaRPr>
          </a:p>
          <a:p>
            <a:pPr marL="171450" lvl="0" indent="-171450">
              <a:buClr>
                <a:srgbClr val="92D050"/>
              </a:buClr>
              <a:buFont typeface="Arial" charset="0"/>
              <a:buChar char="•"/>
            </a:pPr>
            <a:r>
              <a:rPr lang="en-US" altLang="en-US" sz="1400" dirty="0">
                <a:latin typeface="Calibri" charset="0"/>
              </a:rPr>
              <a:t>Adenomas /  carcinomas</a:t>
            </a:r>
          </a:p>
        </p:txBody>
      </p:sp>
      <p:sp>
        <p:nvSpPr>
          <p:cNvPr id="17" name="TextBox 16"/>
          <p:cNvSpPr txBox="1"/>
          <p:nvPr/>
        </p:nvSpPr>
        <p:spPr>
          <a:xfrm>
            <a:off x="3705370" y="7557044"/>
            <a:ext cx="1570184" cy="1938992"/>
          </a:xfrm>
          <a:prstGeom prst="rect">
            <a:avLst/>
          </a:prstGeom>
          <a:noFill/>
        </p:spPr>
        <p:txBody>
          <a:bodyPr wrap="square" rtlCol="0">
            <a:spAutoFit/>
          </a:bodyPr>
          <a:lstStyle/>
          <a:p>
            <a:pPr marL="171450" lvl="0" indent="-171450">
              <a:buClr>
                <a:srgbClr val="92D050"/>
              </a:buClr>
              <a:buFont typeface="Arial" charset="0"/>
              <a:buChar char="•"/>
            </a:pPr>
            <a:r>
              <a:rPr lang="pl-PL" altLang="en-US" sz="1200" dirty="0" err="1">
                <a:latin typeface="Calibri" charset="0"/>
              </a:rPr>
              <a:t>Thyroiditis</a:t>
            </a:r>
            <a:endParaRPr lang="pl-PL" altLang="en-US" sz="1200" dirty="0">
              <a:latin typeface="Calibri" charset="0"/>
            </a:endParaRPr>
          </a:p>
          <a:p>
            <a:pPr marL="171450" lvl="0" indent="-171450">
              <a:buClr>
                <a:srgbClr val="92D050"/>
              </a:buClr>
              <a:buFont typeface="Arial" charset="0"/>
              <a:buChar char="•"/>
            </a:pPr>
            <a:endParaRPr lang="en-US" sz="1200" dirty="0"/>
          </a:p>
          <a:p>
            <a:pPr marL="171450" lvl="0" indent="-171450">
              <a:buClr>
                <a:srgbClr val="92D050"/>
              </a:buClr>
              <a:buFont typeface="Arial" charset="0"/>
              <a:buChar char="•"/>
            </a:pPr>
            <a:r>
              <a:rPr lang="pl-PL" altLang="en-US" sz="1200" dirty="0" err="1">
                <a:latin typeface="Calibri" charset="0"/>
              </a:rPr>
              <a:t>Iodine-induced</a:t>
            </a:r>
            <a:r>
              <a:rPr lang="pl-PL" altLang="en-US" sz="1200" dirty="0">
                <a:latin typeface="Calibri" charset="0"/>
              </a:rPr>
              <a:t> thyrotoxicosis</a:t>
            </a:r>
          </a:p>
          <a:p>
            <a:pPr marL="171450" lvl="0" indent="-171450">
              <a:buClr>
                <a:srgbClr val="92D050"/>
              </a:buClr>
              <a:buFont typeface="Arial" charset="0"/>
              <a:buChar char="•"/>
            </a:pPr>
            <a:endParaRPr lang="pl-PL" altLang="en-US" sz="1200" dirty="0">
              <a:latin typeface="Calibri" charset="0"/>
            </a:endParaRPr>
          </a:p>
          <a:p>
            <a:pPr marL="171450" lvl="0" indent="-171450">
              <a:buClr>
                <a:srgbClr val="92D050"/>
              </a:buClr>
              <a:buFont typeface="Arial" charset="0"/>
              <a:buChar char="•"/>
            </a:pPr>
            <a:r>
              <a:rPr lang="pl-PL" altLang="en-US" sz="1200" dirty="0" err="1">
                <a:solidFill>
                  <a:srgbClr val="C00000"/>
                </a:solidFill>
                <a:latin typeface="Calibri" charset="0"/>
              </a:rPr>
              <a:t>Drugs</a:t>
            </a:r>
            <a:r>
              <a:rPr lang="pl-PL" altLang="en-US" sz="1200" dirty="0">
                <a:solidFill>
                  <a:srgbClr val="C00000"/>
                </a:solidFill>
                <a:latin typeface="Calibri" charset="0"/>
              </a:rPr>
              <a:t> (</a:t>
            </a:r>
            <a:r>
              <a:rPr lang="pl-PL" altLang="en-US" sz="1200" dirty="0" err="1">
                <a:solidFill>
                  <a:srgbClr val="C00000"/>
                </a:solidFill>
                <a:latin typeface="Calibri" charset="0"/>
              </a:rPr>
              <a:t>e.g</a:t>
            </a:r>
            <a:r>
              <a:rPr lang="pl-PL" altLang="en-US" sz="1200" dirty="0">
                <a:solidFill>
                  <a:srgbClr val="C00000"/>
                </a:solidFill>
                <a:latin typeface="Calibri" charset="0"/>
              </a:rPr>
              <a:t>. </a:t>
            </a:r>
            <a:r>
              <a:rPr lang="pl-PL" altLang="en-US" sz="1200" dirty="0" err="1">
                <a:solidFill>
                  <a:srgbClr val="0331FF"/>
                </a:solidFill>
                <a:latin typeface="Calibri" charset="0"/>
              </a:rPr>
              <a:t>amiodarone</a:t>
            </a:r>
            <a:r>
              <a:rPr lang="pl-PL" altLang="en-US" sz="1200" dirty="0">
                <a:solidFill>
                  <a:srgbClr val="C00000"/>
                </a:solidFill>
                <a:latin typeface="Calibri" charset="0"/>
              </a:rPr>
              <a:t>)</a:t>
            </a:r>
          </a:p>
          <a:p>
            <a:pPr marL="171450" lvl="0" indent="-171450">
              <a:buClr>
                <a:srgbClr val="92D050"/>
              </a:buClr>
              <a:buFont typeface="Arial" charset="0"/>
              <a:buChar char="•"/>
            </a:pPr>
            <a:endParaRPr lang="pl-PL" altLang="en-US" sz="1200" dirty="0">
              <a:latin typeface="Calibri" charset="0"/>
            </a:endParaRPr>
          </a:p>
          <a:p>
            <a:pPr marL="171450" lvl="0" indent="-171450">
              <a:buClr>
                <a:srgbClr val="92D050"/>
              </a:buClr>
              <a:buFont typeface="Arial" charset="0"/>
              <a:buChar char="•"/>
            </a:pPr>
            <a:r>
              <a:rPr lang="pl-PL" altLang="en-US" sz="1200" dirty="0" err="1">
                <a:latin typeface="Calibri" charset="0"/>
              </a:rPr>
              <a:t>Radiografic</a:t>
            </a:r>
            <a:r>
              <a:rPr lang="pl-PL" altLang="en-US" sz="1200" dirty="0">
                <a:latin typeface="Calibri" charset="0"/>
              </a:rPr>
              <a:t> </a:t>
            </a:r>
            <a:r>
              <a:rPr lang="pl-PL" altLang="en-US" sz="1200" dirty="0" err="1">
                <a:latin typeface="Calibri" charset="0"/>
              </a:rPr>
              <a:t>contrast</a:t>
            </a:r>
            <a:r>
              <a:rPr lang="pl-PL" altLang="en-US" sz="1200" dirty="0">
                <a:latin typeface="Calibri" charset="0"/>
              </a:rPr>
              <a:t> media</a:t>
            </a:r>
          </a:p>
        </p:txBody>
      </p:sp>
      <p:cxnSp>
        <p:nvCxnSpPr>
          <p:cNvPr id="18" name="Curved Connector 17"/>
          <p:cNvCxnSpPr/>
          <p:nvPr/>
        </p:nvCxnSpPr>
        <p:spPr>
          <a:xfrm rot="16200000" flipH="1">
            <a:off x="4515496" y="4217096"/>
            <a:ext cx="442192" cy="438912"/>
          </a:xfrm>
          <a:prstGeom prst="curvedConnector3">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25026" y="6878434"/>
            <a:ext cx="3257815" cy="492443"/>
          </a:xfrm>
          <a:prstGeom prst="rect">
            <a:avLst/>
          </a:prstGeom>
          <a:solidFill>
            <a:schemeClr val="bg1"/>
          </a:solidFill>
          <a:ln>
            <a:solidFill>
              <a:schemeClr val="accent6"/>
            </a:solidFill>
          </a:ln>
        </p:spPr>
        <p:txBody>
          <a:bodyPr wrap="none" rtlCol="0">
            <a:spAutoFit/>
          </a:bodyPr>
          <a:lstStyle/>
          <a:p>
            <a:r>
              <a:rPr lang="en-US" sz="1400" dirty="0">
                <a:solidFill>
                  <a:schemeClr val="bg1">
                    <a:lumMod val="50000"/>
                  </a:schemeClr>
                </a:solidFill>
              </a:rPr>
              <a:t>RAUI = RadioActive Iodine Uptake</a:t>
            </a:r>
          </a:p>
          <a:p>
            <a:r>
              <a:rPr lang="en-US" sz="1200" dirty="0">
                <a:solidFill>
                  <a:srgbClr val="008F00"/>
                </a:solidFill>
                <a:cs typeface="Times New Roman" pitchFamily="18" charset="0"/>
              </a:rPr>
              <a:t>Can be used for both diagnostic and therapeutic. </a:t>
            </a:r>
          </a:p>
        </p:txBody>
      </p:sp>
    </p:spTree>
    <p:extLst>
      <p:ext uri="{BB962C8B-B14F-4D97-AF65-F5344CB8AC3E}">
        <p14:creationId xmlns:p14="http://schemas.microsoft.com/office/powerpoint/2010/main" val="192256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p:cNvCxnSpPr/>
          <p:nvPr/>
        </p:nvCxnSpPr>
        <p:spPr>
          <a:xfrm flipV="1">
            <a:off x="1227909" y="795368"/>
            <a:ext cx="4180114" cy="2"/>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773760" y="315560"/>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Features of diseases</a:t>
            </a:r>
          </a:p>
        </p:txBody>
      </p:sp>
      <p:sp>
        <p:nvSpPr>
          <p:cNvPr id="20" name="TextBox 19"/>
          <p:cNvSpPr txBox="1"/>
          <p:nvPr/>
        </p:nvSpPr>
        <p:spPr>
          <a:xfrm>
            <a:off x="107185" y="1530490"/>
            <a:ext cx="6546536" cy="2009781"/>
          </a:xfrm>
          <a:prstGeom prst="rect">
            <a:avLst/>
          </a:prstGeom>
          <a:noFill/>
        </p:spPr>
        <p:txBody>
          <a:bodyPr wrap="square" rtlCol="0">
            <a:spAutoFit/>
          </a:bodyPr>
          <a:lstStyle/>
          <a:p>
            <a:pPr marL="285750" indent="-285750">
              <a:spcAft>
                <a:spcPct val="15000"/>
              </a:spcAft>
              <a:buClr>
                <a:schemeClr val="accent1">
                  <a:lumMod val="60000"/>
                  <a:lumOff val="40000"/>
                </a:schemeClr>
              </a:buClr>
              <a:buSzPct val="100000"/>
              <a:buFont typeface="Arial" charset="0"/>
              <a:buChar char="•"/>
              <a:defRPr/>
            </a:pPr>
            <a:r>
              <a:rPr lang="en-US" altLang="en-US" sz="1400" dirty="0">
                <a:cs typeface="Arial" panose="020B0604020202020204" pitchFamily="34" charset="0"/>
              </a:rPr>
              <a:t>Caused by thyroid stimulating immunoglobulins that stimulate TSH receptor , resulting in sustained thyroid over activity. </a:t>
            </a:r>
            <a:r>
              <a:rPr lang="en-US" altLang="en-US" sz="1400" dirty="0">
                <a:solidFill>
                  <a:srgbClr val="008F00"/>
                </a:solidFill>
                <a:cs typeface="Arial" panose="020B0604020202020204" pitchFamily="34" charset="0"/>
              </a:rPr>
              <a:t>it is an autoimmune disease</a:t>
            </a:r>
          </a:p>
          <a:p>
            <a:pPr marL="285750" indent="-285750">
              <a:spcAft>
                <a:spcPct val="15000"/>
              </a:spcAft>
              <a:buClr>
                <a:schemeClr val="accent1">
                  <a:lumMod val="60000"/>
                  <a:lumOff val="40000"/>
                </a:schemeClr>
              </a:buClr>
              <a:buSzPct val="100000"/>
              <a:buFont typeface="Arial" charset="0"/>
              <a:buChar char="•"/>
              <a:defRPr/>
            </a:pPr>
            <a:r>
              <a:rPr lang="en-US" altLang="en-US" sz="1400" dirty="0">
                <a:cs typeface="Arial" panose="020B0604020202020204" pitchFamily="34" charset="0"/>
              </a:rPr>
              <a:t>Mainly in young adults aged 20 to 50</a:t>
            </a:r>
          </a:p>
          <a:p>
            <a:pPr marL="285750" indent="-285750">
              <a:spcAft>
                <a:spcPct val="15000"/>
              </a:spcAft>
              <a:buClr>
                <a:schemeClr val="accent1">
                  <a:lumMod val="60000"/>
                  <a:lumOff val="40000"/>
                </a:schemeClr>
              </a:buClr>
              <a:buSzPct val="100000"/>
              <a:buFont typeface="Arial" charset="0"/>
              <a:buChar char="•"/>
              <a:defRPr/>
            </a:pPr>
            <a:r>
              <a:rPr lang="en-US" altLang="en-US" sz="1400" dirty="0">
                <a:cs typeface="Arial" panose="020B0604020202020204" pitchFamily="34" charset="0"/>
              </a:rPr>
              <a:t>5 times more frequent in women</a:t>
            </a:r>
          </a:p>
          <a:p>
            <a:pPr marL="285750" indent="-285750">
              <a:spcAft>
                <a:spcPct val="15000"/>
              </a:spcAft>
              <a:buClr>
                <a:schemeClr val="accent1">
                  <a:lumMod val="60000"/>
                  <a:lumOff val="40000"/>
                </a:schemeClr>
              </a:buClr>
              <a:buSzPct val="100000"/>
              <a:buFont typeface="Arial" charset="0"/>
              <a:buChar char="•"/>
              <a:defRPr/>
            </a:pPr>
            <a:r>
              <a:rPr lang="pl-PL" altLang="en-US" sz="1400" dirty="0" err="1">
                <a:cs typeface="Arial" panose="020B0604020202020204" pitchFamily="34" charset="0"/>
              </a:rPr>
              <a:t>Swelling</a:t>
            </a:r>
            <a:r>
              <a:rPr lang="pl-PL" altLang="en-US" sz="1400" dirty="0">
                <a:cs typeface="Arial" panose="020B0604020202020204" pitchFamily="34" charset="0"/>
              </a:rPr>
              <a:t> and </a:t>
            </a:r>
            <a:r>
              <a:rPr lang="pl-PL" altLang="en-US" sz="1400" dirty="0" err="1">
                <a:cs typeface="Arial" panose="020B0604020202020204" pitchFamily="34" charset="0"/>
              </a:rPr>
              <a:t>soft</a:t>
            </a:r>
            <a:r>
              <a:rPr lang="pl-PL" altLang="en-US" sz="1400" dirty="0">
                <a:cs typeface="Arial" panose="020B0604020202020204" pitchFamily="34" charset="0"/>
              </a:rPr>
              <a:t> </a:t>
            </a:r>
            <a:r>
              <a:rPr lang="pl-PL" altLang="en-US" sz="1400" dirty="0" err="1">
                <a:cs typeface="Arial" panose="020B0604020202020204" pitchFamily="34" charset="0"/>
              </a:rPr>
              <a:t>tissues</a:t>
            </a:r>
            <a:r>
              <a:rPr lang="pl-PL" altLang="en-US" sz="1400" dirty="0">
                <a:cs typeface="Arial" panose="020B0604020202020204" pitchFamily="34" charset="0"/>
              </a:rPr>
              <a:t> of </a:t>
            </a:r>
            <a:r>
              <a:rPr lang="pl-PL" altLang="en-US" sz="1400" dirty="0" err="1">
                <a:cs typeface="Arial" panose="020B0604020202020204" pitchFamily="34" charset="0"/>
              </a:rPr>
              <a:t>hands</a:t>
            </a:r>
            <a:r>
              <a:rPr lang="pl-PL" altLang="en-US" sz="1400" dirty="0">
                <a:cs typeface="Arial" panose="020B0604020202020204" pitchFamily="34" charset="0"/>
              </a:rPr>
              <a:t> </a:t>
            </a:r>
            <a:r>
              <a:rPr lang="en-US" altLang="en-US" sz="1400" dirty="0">
                <a:cs typeface="Arial" panose="020B0604020202020204" pitchFamily="34" charset="0"/>
              </a:rPr>
              <a:t>and </a:t>
            </a:r>
            <a:r>
              <a:rPr lang="pl-PL" altLang="en-US" sz="1400" dirty="0" err="1">
                <a:cs typeface="Arial" panose="020B0604020202020204" pitchFamily="34" charset="0"/>
              </a:rPr>
              <a:t>feet</a:t>
            </a:r>
            <a:r>
              <a:rPr lang="en-US" altLang="en-US" sz="1400" dirty="0">
                <a:cs typeface="Arial" panose="020B0604020202020204" pitchFamily="34" charset="0"/>
              </a:rPr>
              <a:t> </a:t>
            </a:r>
            <a:endParaRPr lang="pl-PL" altLang="en-US" sz="1400" dirty="0">
              <a:cs typeface="Arial" panose="020B0604020202020204" pitchFamily="34" charset="0"/>
            </a:endParaRPr>
          </a:p>
          <a:p>
            <a:pPr marL="285750" indent="-285750">
              <a:spcAft>
                <a:spcPct val="15000"/>
              </a:spcAft>
              <a:buClr>
                <a:schemeClr val="accent1">
                  <a:lumMod val="60000"/>
                  <a:lumOff val="40000"/>
                </a:schemeClr>
              </a:buClr>
              <a:buSzPct val="100000"/>
              <a:buFont typeface="Arial" charset="0"/>
              <a:buChar char="•"/>
              <a:defRPr/>
            </a:pPr>
            <a:r>
              <a:rPr lang="pl-PL" altLang="en-US" sz="1400" dirty="0" err="1">
                <a:cs typeface="Arial" panose="020B0604020202020204" pitchFamily="34" charset="0"/>
              </a:rPr>
              <a:t>Clubbing</a:t>
            </a:r>
            <a:r>
              <a:rPr lang="pl-PL" altLang="en-US" sz="1400" dirty="0">
                <a:cs typeface="Arial" panose="020B0604020202020204" pitchFamily="34" charset="0"/>
              </a:rPr>
              <a:t> of </a:t>
            </a:r>
            <a:r>
              <a:rPr lang="pl-PL" altLang="en-US" sz="1400" dirty="0" err="1">
                <a:cs typeface="Arial" panose="020B0604020202020204" pitchFamily="34" charset="0"/>
              </a:rPr>
              <a:t>fingers</a:t>
            </a:r>
            <a:r>
              <a:rPr lang="pl-PL" altLang="en-US" sz="1400" dirty="0">
                <a:cs typeface="Arial" panose="020B0604020202020204" pitchFamily="34" charset="0"/>
              </a:rPr>
              <a:t> and </a:t>
            </a:r>
            <a:r>
              <a:rPr lang="pl-PL" altLang="en-US" sz="1400" dirty="0" err="1">
                <a:cs typeface="Arial" panose="020B0604020202020204" pitchFamily="34" charset="0"/>
              </a:rPr>
              <a:t>toes</a:t>
            </a:r>
            <a:endParaRPr lang="pl-PL" altLang="en-US" sz="1400" dirty="0">
              <a:cs typeface="Arial" panose="020B0604020202020204" pitchFamily="34" charset="0"/>
            </a:endParaRPr>
          </a:p>
          <a:p>
            <a:pPr marL="285750" indent="-285750">
              <a:spcAft>
                <a:spcPct val="15000"/>
              </a:spcAft>
              <a:buClr>
                <a:schemeClr val="accent1">
                  <a:lumMod val="60000"/>
                  <a:lumOff val="40000"/>
                </a:schemeClr>
              </a:buClr>
              <a:buSzPct val="100000"/>
              <a:buFont typeface="Arial" charset="0"/>
              <a:buChar char="•"/>
              <a:defRPr/>
            </a:pPr>
            <a:r>
              <a:rPr lang="en-US" altLang="en-US" sz="1400" dirty="0">
                <a:cs typeface="Arial" panose="020B0604020202020204" pitchFamily="34" charset="0"/>
              </a:rPr>
              <a:t>Half of cases have </a:t>
            </a:r>
            <a:r>
              <a:rPr lang="en-GB" sz="1400" b="1" dirty="0">
                <a:cs typeface="Arial" panose="020B0604020202020204" pitchFamily="34" charset="0"/>
              </a:rPr>
              <a:t>Exophthalmos</a:t>
            </a:r>
            <a:r>
              <a:rPr lang="en-US" altLang="en-US" sz="1400" dirty="0">
                <a:cs typeface="Arial" panose="020B0604020202020204" pitchFamily="34" charset="0"/>
              </a:rPr>
              <a:t> (not seen with other causes of hyperthyroidism)</a:t>
            </a:r>
            <a:r>
              <a:rPr lang="ar-SA" altLang="en-US" sz="1050" dirty="0">
                <a:solidFill>
                  <a:srgbClr val="00B050"/>
                </a:solidFill>
                <a:cs typeface="Arial" panose="020B0604020202020204" pitchFamily="34" charset="0"/>
              </a:rPr>
              <a:t> </a:t>
            </a:r>
            <a:endParaRPr lang="en-US" altLang="en-US" sz="1050" dirty="0">
              <a:solidFill>
                <a:srgbClr val="00B050"/>
              </a:solidFill>
              <a:cs typeface="Arial" panose="020B0604020202020204" pitchFamily="34" charset="0"/>
            </a:endParaRPr>
          </a:p>
          <a:p>
            <a:pPr marL="285750" indent="-285750">
              <a:spcAft>
                <a:spcPct val="15000"/>
              </a:spcAft>
              <a:buClr>
                <a:schemeClr val="accent1">
                  <a:lumMod val="60000"/>
                  <a:lumOff val="40000"/>
                </a:schemeClr>
              </a:buClr>
              <a:buSzPct val="100000"/>
              <a:buFont typeface="Arial" charset="0"/>
              <a:buChar char="•"/>
              <a:defRPr/>
            </a:pPr>
            <a:r>
              <a:rPr lang="en-US" altLang="en-US" sz="1400" dirty="0">
                <a:cs typeface="Arial" panose="020B0604020202020204" pitchFamily="34" charset="0"/>
              </a:rPr>
              <a:t>5% have </a:t>
            </a:r>
            <a:r>
              <a:rPr lang="en-US" altLang="en-US" sz="1400" b="1" dirty="0">
                <a:cs typeface="Arial" panose="020B0604020202020204" pitchFamily="34" charset="0"/>
              </a:rPr>
              <a:t>pretibial myxedema</a:t>
            </a:r>
            <a:r>
              <a:rPr lang="ar-SA" altLang="en-US" sz="1400" b="1" dirty="0">
                <a:cs typeface="Arial" panose="020B0604020202020204" pitchFamily="34" charset="0"/>
              </a:rPr>
              <a:t> </a:t>
            </a:r>
            <a:r>
              <a:rPr lang="en-US" altLang="en-US" sz="1400" dirty="0">
                <a:cs typeface="Arial" panose="020B0604020202020204" pitchFamily="34" charset="0"/>
              </a:rPr>
              <a:t>(thyroid dermopathy)</a:t>
            </a:r>
            <a:r>
              <a:rPr lang="ar-SA" altLang="en-US" sz="1400" dirty="0">
                <a:cs typeface="Arial" panose="020B0604020202020204" pitchFamily="34" charset="0"/>
              </a:rPr>
              <a:t> </a:t>
            </a:r>
            <a:r>
              <a:rPr lang="en-US" altLang="en-US" sz="1400" dirty="0">
                <a:cs typeface="Times New Roman" pitchFamily="18" charset="0"/>
              </a:rPr>
              <a:t>and “square toes” </a:t>
            </a:r>
            <a:endParaRPr lang="ar-SA" altLang="en-US" sz="1400" dirty="0">
              <a:cs typeface="Arial" panose="020B0604020202020204" pitchFamily="34" charset="0"/>
            </a:endParaRPr>
          </a:p>
        </p:txBody>
      </p:sp>
      <p:sp>
        <p:nvSpPr>
          <p:cNvPr id="4" name="Rectangle 3"/>
          <p:cNvSpPr/>
          <p:nvPr/>
        </p:nvSpPr>
        <p:spPr>
          <a:xfrm>
            <a:off x="107184" y="4316499"/>
            <a:ext cx="6695483" cy="1051057"/>
          </a:xfrm>
          <a:prstGeom prst="rect">
            <a:avLst/>
          </a:prstGeom>
        </p:spPr>
        <p:txBody>
          <a:bodyPr wrap="square">
            <a:spAutoFit/>
          </a:bodyPr>
          <a:lstStyle/>
          <a:p>
            <a:pPr marL="285750" indent="-285750">
              <a:spcAft>
                <a:spcPct val="15000"/>
              </a:spcAft>
              <a:buClr>
                <a:schemeClr val="accent1">
                  <a:lumMod val="60000"/>
                  <a:lumOff val="40000"/>
                </a:schemeClr>
              </a:buClr>
              <a:buSzPct val="100000"/>
              <a:buFont typeface="Arial" charset="0"/>
              <a:buChar char="•"/>
              <a:defRPr/>
            </a:pPr>
            <a:r>
              <a:rPr lang="en-US" altLang="en-US" sz="1400" dirty="0">
                <a:cs typeface="Times New Roman" pitchFamily="18" charset="0"/>
              </a:rPr>
              <a:t>Second most common cause of hyperthyroidism</a:t>
            </a:r>
          </a:p>
          <a:p>
            <a:pPr marL="285750" indent="-285750">
              <a:spcAft>
                <a:spcPct val="15000"/>
              </a:spcAft>
              <a:buClr>
                <a:schemeClr val="accent1">
                  <a:lumMod val="60000"/>
                  <a:lumOff val="40000"/>
                </a:schemeClr>
              </a:buClr>
              <a:buSzPct val="100000"/>
              <a:buFont typeface="Arial" charset="0"/>
              <a:buChar char="•"/>
              <a:defRPr/>
            </a:pPr>
            <a:r>
              <a:rPr lang="en-US" altLang="en-US" sz="1400" dirty="0">
                <a:cs typeface="Times New Roman" pitchFamily="18" charset="0"/>
              </a:rPr>
              <a:t>Most cases in women in 5th to 7th decades</a:t>
            </a:r>
          </a:p>
          <a:p>
            <a:pPr marL="285750" indent="-285750">
              <a:spcAft>
                <a:spcPct val="15000"/>
              </a:spcAft>
              <a:buClr>
                <a:schemeClr val="accent1">
                  <a:lumMod val="60000"/>
                  <a:lumOff val="40000"/>
                </a:schemeClr>
              </a:buClr>
              <a:buSzPct val="100000"/>
              <a:buFont typeface="Arial" charset="0"/>
              <a:buChar char="•"/>
              <a:defRPr/>
            </a:pPr>
            <a:r>
              <a:rPr lang="en-US" altLang="en-US" sz="1400" dirty="0">
                <a:cs typeface="Times New Roman" pitchFamily="18" charset="0"/>
              </a:rPr>
              <a:t>Often have long standing goiter</a:t>
            </a:r>
          </a:p>
          <a:p>
            <a:pPr marL="285750" indent="-285750">
              <a:spcAft>
                <a:spcPct val="15000"/>
              </a:spcAft>
              <a:buClr>
                <a:schemeClr val="accent1">
                  <a:lumMod val="60000"/>
                  <a:lumOff val="40000"/>
                </a:schemeClr>
              </a:buClr>
              <a:buSzPct val="100000"/>
              <a:buFont typeface="Arial" charset="0"/>
              <a:buChar char="•"/>
              <a:defRPr/>
            </a:pPr>
            <a:r>
              <a:rPr lang="en-US" altLang="en-US" sz="1400" dirty="0">
                <a:cs typeface="Times New Roman" pitchFamily="18" charset="0"/>
              </a:rPr>
              <a:t>Symptoms usually develop slowly</a:t>
            </a:r>
          </a:p>
        </p:txBody>
      </p:sp>
      <p:cxnSp>
        <p:nvCxnSpPr>
          <p:cNvPr id="29" name="Straight Connector 28"/>
          <p:cNvCxnSpPr>
            <a:cxnSpLocks/>
          </p:cNvCxnSpPr>
          <p:nvPr/>
        </p:nvCxnSpPr>
        <p:spPr>
          <a:xfrm>
            <a:off x="406776" y="1421906"/>
            <a:ext cx="4478347"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5781" y="1021796"/>
            <a:ext cx="4509342" cy="400110"/>
          </a:xfrm>
          <a:prstGeom prst="rect">
            <a:avLst/>
          </a:prstGeom>
          <a:noFill/>
        </p:spPr>
        <p:txBody>
          <a:bodyPr wrap="square" rtlCol="0">
            <a:spAutoFit/>
          </a:bodyPr>
          <a:lstStyle/>
          <a:p>
            <a:pPr algn="ctr"/>
            <a:r>
              <a:rPr lang="en-US" sz="2000" dirty="0">
                <a:cs typeface="Andalus" panose="02020603050405020304" pitchFamily="18" charset="-78"/>
              </a:rPr>
              <a:t>Features of Grave’s disease </a:t>
            </a:r>
            <a:r>
              <a:rPr lang="en-US" sz="1400" dirty="0">
                <a:cs typeface="Andalus" panose="02020603050405020304" pitchFamily="18" charset="-78"/>
              </a:rPr>
              <a:t>(diffuse toxic goiter) </a:t>
            </a:r>
          </a:p>
        </p:txBody>
      </p:sp>
      <p:cxnSp>
        <p:nvCxnSpPr>
          <p:cNvPr id="21" name="Straight Connector 20"/>
          <p:cNvCxnSpPr>
            <a:cxnSpLocks/>
          </p:cNvCxnSpPr>
          <p:nvPr/>
        </p:nvCxnSpPr>
        <p:spPr>
          <a:xfrm>
            <a:off x="406776" y="4301567"/>
            <a:ext cx="4056408"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6776" y="3909603"/>
            <a:ext cx="4190443" cy="369332"/>
          </a:xfrm>
          <a:prstGeom prst="rect">
            <a:avLst/>
          </a:prstGeom>
          <a:noFill/>
        </p:spPr>
        <p:txBody>
          <a:bodyPr wrap="square" rtlCol="0">
            <a:spAutoFit/>
          </a:bodyPr>
          <a:lstStyle/>
          <a:p>
            <a:pPr>
              <a:lnSpc>
                <a:spcPct val="90000"/>
              </a:lnSpc>
              <a:spcAft>
                <a:spcPct val="15000"/>
              </a:spcAft>
              <a:defRPr/>
            </a:pPr>
            <a:r>
              <a:rPr lang="en-US" altLang="en-US" sz="2000" dirty="0">
                <a:cs typeface="Andalus" panose="02020603050405020304" pitchFamily="18" charset="-78"/>
              </a:rPr>
              <a:t>Features of Toxic Multi-nodular Goiter</a:t>
            </a:r>
          </a:p>
        </p:txBody>
      </p:sp>
      <p:graphicFrame>
        <p:nvGraphicFramePr>
          <p:cNvPr id="8" name="Table 7"/>
          <p:cNvGraphicFramePr>
            <a:graphicFrameLocks noGrp="1"/>
          </p:cNvGraphicFramePr>
          <p:nvPr>
            <p:extLst>
              <p:ext uri="{D42A27DB-BD31-4B8C-83A1-F6EECF244321}">
                <p14:modId xmlns:p14="http://schemas.microsoft.com/office/powerpoint/2010/main" val="3955416941"/>
              </p:ext>
            </p:extLst>
          </p:nvPr>
        </p:nvGraphicFramePr>
        <p:xfrm>
          <a:off x="485112" y="6510371"/>
          <a:ext cx="5746875" cy="2785462"/>
        </p:xfrm>
        <a:graphic>
          <a:graphicData uri="http://schemas.openxmlformats.org/drawingml/2006/table">
            <a:tbl>
              <a:tblPr firstRow="1" bandRow="1">
                <a:tableStyleId>{5C22544A-7EE6-4342-B048-85BDC9FD1C3A}</a:tableStyleId>
              </a:tblPr>
              <a:tblGrid>
                <a:gridCol w="2969684">
                  <a:extLst>
                    <a:ext uri="{9D8B030D-6E8A-4147-A177-3AD203B41FA5}">
                      <a16:colId xmlns:a16="http://schemas.microsoft.com/office/drawing/2014/main" val="20000"/>
                    </a:ext>
                  </a:extLst>
                </a:gridCol>
                <a:gridCol w="2777191">
                  <a:extLst>
                    <a:ext uri="{9D8B030D-6E8A-4147-A177-3AD203B41FA5}">
                      <a16:colId xmlns:a16="http://schemas.microsoft.com/office/drawing/2014/main" val="20001"/>
                    </a:ext>
                  </a:extLst>
                </a:gridCol>
              </a:tblGrid>
              <a:tr h="453742">
                <a:tc>
                  <a:txBody>
                    <a:bodyPr/>
                    <a:lstStyle/>
                    <a:p>
                      <a:pPr marL="0" marR="0" lvl="0" indent="0" algn="ctr" defTabSz="685800" rtl="0" eaLnBrk="1" fontAlgn="auto" latinLnBrk="0" hangingPunct="1">
                        <a:lnSpc>
                          <a:spcPct val="100000"/>
                        </a:lnSpc>
                        <a:spcBef>
                          <a:spcPct val="20000"/>
                        </a:spcBef>
                        <a:spcAft>
                          <a:spcPts val="0"/>
                        </a:spcAft>
                        <a:buClrTx/>
                        <a:buSzTx/>
                        <a:buFont typeface="Arial" charset="0"/>
                        <a:buNone/>
                        <a:tabLst/>
                        <a:defRPr/>
                      </a:pPr>
                      <a:r>
                        <a:rPr lang="en-US" altLang="en-US" sz="1400" dirty="0">
                          <a:solidFill>
                            <a:srgbClr val="000000"/>
                          </a:solidFill>
                          <a:latin typeface="Arial" charset="0"/>
                          <a:ea typeface="Arial" charset="0"/>
                          <a:cs typeface="Arial" charset="0"/>
                        </a:rPr>
                        <a:t>Symptoms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651">
                        <a:alpha val="34902"/>
                      </a:srgbClr>
                    </a:solidFill>
                  </a:tcPr>
                </a:tc>
                <a:tc>
                  <a:txBody>
                    <a:bodyPr/>
                    <a:lstStyle/>
                    <a:p>
                      <a:pPr marL="0" marR="0" lvl="0" indent="0" algn="ctr" defTabSz="685800" rtl="0" eaLnBrk="1" fontAlgn="auto" latinLnBrk="0" hangingPunct="1">
                        <a:lnSpc>
                          <a:spcPct val="100000"/>
                        </a:lnSpc>
                        <a:spcBef>
                          <a:spcPct val="20000"/>
                        </a:spcBef>
                        <a:spcAft>
                          <a:spcPts val="0"/>
                        </a:spcAft>
                        <a:buClrTx/>
                        <a:buSzTx/>
                        <a:buFont typeface="Arial" charset="0"/>
                        <a:buNone/>
                        <a:tabLst/>
                        <a:defRPr/>
                      </a:pPr>
                      <a:r>
                        <a:rPr lang="en-US" altLang="en-US" sz="1400" dirty="0">
                          <a:solidFill>
                            <a:srgbClr val="000000"/>
                          </a:solidFill>
                          <a:latin typeface="Arial" charset="0"/>
                          <a:ea typeface="Arial" charset="0"/>
                          <a:cs typeface="Arial" charset="0"/>
                        </a:rPr>
                        <a:t>Signs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9292">
                        <a:alpha val="50196"/>
                      </a:srgbClr>
                    </a:solidFill>
                  </a:tcPr>
                </a:tc>
                <a:extLst>
                  <a:ext uri="{0D108BD9-81ED-4DB2-BD59-A6C34878D82A}">
                    <a16:rowId xmlns:a16="http://schemas.microsoft.com/office/drawing/2014/main" val="10000"/>
                  </a:ext>
                </a:extLst>
              </a:tr>
              <a:tr h="2198451">
                <a:tc>
                  <a:txBody>
                    <a:bodyPr/>
                    <a:lstStyle/>
                    <a:p>
                      <a:pPr marL="285750" lvl="0" indent="-285750" algn="l">
                        <a:lnSpc>
                          <a:spcPct val="150000"/>
                        </a:lnSpc>
                        <a:buClr>
                          <a:srgbClr val="941651"/>
                        </a:buClr>
                        <a:buFont typeface="Arial" charset="0"/>
                        <a:buChar char="•"/>
                      </a:pPr>
                      <a:r>
                        <a:rPr lang="es-MX" altLang="en-US" sz="1400" b="0" dirty="0">
                          <a:solidFill>
                            <a:schemeClr val="tx1"/>
                          </a:solidFill>
                          <a:latin typeface="+mn-lt"/>
                          <a:ea typeface="Arial" charset="0"/>
                          <a:cs typeface="Arial" charset="0"/>
                        </a:rPr>
                        <a:t>Irritability</a:t>
                      </a:r>
                    </a:p>
                    <a:p>
                      <a:pPr marL="285750" lvl="0" indent="-285750" algn="l">
                        <a:lnSpc>
                          <a:spcPct val="150000"/>
                        </a:lnSpc>
                        <a:buClr>
                          <a:srgbClr val="941651"/>
                        </a:buClr>
                        <a:buFont typeface="Arial" charset="0"/>
                        <a:buChar char="•"/>
                      </a:pPr>
                      <a:r>
                        <a:rPr lang="es-MX" altLang="en-US" sz="1400" b="0" dirty="0">
                          <a:solidFill>
                            <a:schemeClr val="tx1"/>
                          </a:solidFill>
                          <a:latin typeface="+mn-lt"/>
                          <a:ea typeface="Arial" charset="0"/>
                          <a:cs typeface="Arial" charset="0"/>
                        </a:rPr>
                        <a:t>Dysphoria</a:t>
                      </a:r>
                    </a:p>
                    <a:p>
                      <a:pPr marL="285750" lvl="0" indent="-285750" algn="l">
                        <a:lnSpc>
                          <a:spcPct val="150000"/>
                        </a:lnSpc>
                        <a:buClr>
                          <a:srgbClr val="941651"/>
                        </a:buClr>
                        <a:buFont typeface="Arial" charset="0"/>
                        <a:buChar char="•"/>
                      </a:pPr>
                      <a:r>
                        <a:rPr lang="es-MX" altLang="en-US" sz="1400" b="1" dirty="0">
                          <a:latin typeface="+mn-lt"/>
                          <a:ea typeface="Arial" charset="0"/>
                          <a:cs typeface="Arial" charset="0"/>
                        </a:rPr>
                        <a:t>Heat intolerance &amp; sweating</a:t>
                      </a:r>
                    </a:p>
                    <a:p>
                      <a:pPr marL="285750" lvl="0" indent="-285750" algn="l">
                        <a:lnSpc>
                          <a:spcPct val="150000"/>
                        </a:lnSpc>
                        <a:buClr>
                          <a:srgbClr val="941651"/>
                        </a:buClr>
                        <a:buFont typeface="Arial" charset="0"/>
                        <a:buChar char="•"/>
                      </a:pPr>
                      <a:r>
                        <a:rPr lang="es-MX" altLang="en-US" sz="1400" b="1" dirty="0">
                          <a:latin typeface="+mn-lt"/>
                          <a:ea typeface="Arial" charset="0"/>
                          <a:cs typeface="Arial" charset="0"/>
                        </a:rPr>
                        <a:t>Palpitations</a:t>
                      </a:r>
                    </a:p>
                    <a:p>
                      <a:pPr marL="285750" lvl="0" indent="-285750" algn="l" eaLnBrk="1" hangingPunct="1">
                        <a:lnSpc>
                          <a:spcPct val="150000"/>
                        </a:lnSpc>
                        <a:buClr>
                          <a:srgbClr val="941651"/>
                        </a:buClr>
                        <a:buFont typeface="Arial" charset="0"/>
                        <a:buChar char="•"/>
                      </a:pPr>
                      <a:r>
                        <a:rPr lang="es-MX" altLang="en-US" sz="1400" b="0" dirty="0">
                          <a:latin typeface="+mn-lt"/>
                          <a:ea typeface="Arial" charset="0"/>
                          <a:cs typeface="Arial" charset="0"/>
                        </a:rPr>
                        <a:t>Fatigue &amp; weakness</a:t>
                      </a:r>
                    </a:p>
                    <a:p>
                      <a:pPr marL="285750" lvl="0" indent="-285750" algn="l">
                        <a:lnSpc>
                          <a:spcPct val="150000"/>
                        </a:lnSpc>
                        <a:buClr>
                          <a:srgbClr val="941651"/>
                        </a:buClr>
                        <a:buFont typeface="Arial" charset="0"/>
                        <a:buChar char="•"/>
                      </a:pPr>
                      <a:r>
                        <a:rPr lang="es-MX" altLang="en-US" sz="1400" b="1" dirty="0">
                          <a:latin typeface="+mn-lt"/>
                          <a:ea typeface="Arial" charset="0"/>
                          <a:cs typeface="Arial" charset="0"/>
                        </a:rPr>
                        <a:t>Weight loss  </a:t>
                      </a:r>
                    </a:p>
                    <a:p>
                      <a:pPr marL="285750" lvl="0" indent="-285750" algn="l">
                        <a:lnSpc>
                          <a:spcPct val="150000"/>
                        </a:lnSpc>
                        <a:buClr>
                          <a:srgbClr val="941651"/>
                        </a:buClr>
                        <a:buFont typeface="Arial" charset="0"/>
                        <a:buChar char="•"/>
                      </a:pPr>
                      <a:r>
                        <a:rPr lang="es-MX" altLang="en-US" sz="1400" b="0" dirty="0">
                          <a:latin typeface="+mn-lt"/>
                          <a:ea typeface="Arial" charset="0"/>
                          <a:cs typeface="Arial" charset="0"/>
                        </a:rPr>
                        <a:t>Diarrhea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lgn="l" eaLnBrk="1" hangingPunct="1">
                        <a:lnSpc>
                          <a:spcPct val="90000"/>
                        </a:lnSpc>
                        <a:buClr>
                          <a:srgbClr val="929292"/>
                        </a:buClr>
                        <a:buFont typeface="Arial" charset="0"/>
                        <a:buChar char="•"/>
                        <a:defRPr/>
                      </a:pPr>
                      <a:r>
                        <a:rPr lang="es-MX" altLang="en-US" sz="1400" b="0" dirty="0">
                          <a:solidFill>
                            <a:schemeClr val="tx1"/>
                          </a:solidFill>
                          <a:latin typeface="+mn-lt"/>
                          <a:cs typeface="Arial" panose="020B0604020202020204" pitchFamily="34" charset="0"/>
                        </a:rPr>
                        <a:t>Arrhythmia</a:t>
                      </a:r>
                    </a:p>
                    <a:p>
                      <a:pPr marL="285750" lvl="0" indent="-285750" algn="l" eaLnBrk="1" hangingPunct="1">
                        <a:lnSpc>
                          <a:spcPct val="90000"/>
                        </a:lnSpc>
                        <a:buClr>
                          <a:srgbClr val="929292"/>
                        </a:buClr>
                        <a:buFont typeface="Arial" charset="0"/>
                        <a:buChar char="•"/>
                        <a:defRPr/>
                      </a:pPr>
                      <a:endParaRPr lang="en-US" altLang="en-US" sz="1400" b="0" dirty="0">
                        <a:solidFill>
                          <a:schemeClr val="tx1"/>
                        </a:solidFill>
                        <a:latin typeface="+mn-lt"/>
                        <a:cs typeface="Arial" panose="020B0604020202020204" pitchFamily="34" charset="0"/>
                      </a:endParaRPr>
                    </a:p>
                    <a:p>
                      <a:pPr marL="285750" lvl="0" indent="-285750" algn="l" eaLnBrk="1" hangingPunct="1">
                        <a:lnSpc>
                          <a:spcPct val="90000"/>
                        </a:lnSpc>
                        <a:buClr>
                          <a:srgbClr val="929292"/>
                        </a:buClr>
                        <a:buFont typeface="Arial" charset="0"/>
                        <a:buChar char="•"/>
                        <a:defRPr/>
                      </a:pPr>
                      <a:r>
                        <a:rPr lang="en-US" altLang="en-US" sz="1400" b="0" dirty="0">
                          <a:solidFill>
                            <a:schemeClr val="tx1"/>
                          </a:solidFill>
                          <a:latin typeface="+mn-lt"/>
                          <a:cs typeface="Arial" panose="020B0604020202020204" pitchFamily="34" charset="0"/>
                        </a:rPr>
                        <a:t>Thyroid enlargement </a:t>
                      </a:r>
                    </a:p>
                    <a:p>
                      <a:pPr marL="285750" lvl="0" indent="-285750" algn="l" eaLnBrk="1" hangingPunct="1">
                        <a:lnSpc>
                          <a:spcPct val="90000"/>
                        </a:lnSpc>
                        <a:buClr>
                          <a:srgbClr val="929292"/>
                        </a:buClr>
                        <a:buFont typeface="Arial" charset="0"/>
                        <a:buChar char="•"/>
                        <a:defRPr/>
                      </a:pPr>
                      <a:endParaRPr lang="en-US" altLang="en-US" sz="1400" b="0" dirty="0">
                        <a:solidFill>
                          <a:schemeClr val="tx1"/>
                        </a:solidFill>
                        <a:latin typeface="+mn-lt"/>
                        <a:cs typeface="Arial" panose="020B0604020202020204" pitchFamily="34" charset="0"/>
                      </a:endParaRPr>
                    </a:p>
                    <a:p>
                      <a:pPr marL="285750" lvl="0" indent="-285750" algn="l" eaLnBrk="1" hangingPunct="1">
                        <a:lnSpc>
                          <a:spcPct val="90000"/>
                        </a:lnSpc>
                        <a:buClr>
                          <a:srgbClr val="929292"/>
                        </a:buClr>
                        <a:buFont typeface="Arial" charset="0"/>
                        <a:buChar char="•"/>
                        <a:defRPr/>
                      </a:pPr>
                      <a:r>
                        <a:rPr lang="es-MX" altLang="en-US" sz="1400" b="0" dirty="0">
                          <a:latin typeface="+mn-lt"/>
                          <a:cs typeface="Arial" panose="020B0604020202020204" pitchFamily="34" charset="0"/>
                        </a:rPr>
                        <a:t>Warm, moist skin</a:t>
                      </a:r>
                    </a:p>
                    <a:p>
                      <a:pPr marL="285750" lvl="0" indent="-285750" algn="l" eaLnBrk="1" hangingPunct="1">
                        <a:lnSpc>
                          <a:spcPct val="90000"/>
                        </a:lnSpc>
                        <a:buClr>
                          <a:srgbClr val="929292"/>
                        </a:buClr>
                        <a:buFont typeface="Arial" charset="0"/>
                        <a:buChar char="•"/>
                        <a:defRPr/>
                      </a:pPr>
                      <a:endParaRPr lang="es-MX" altLang="en-US" sz="1400" b="0" dirty="0">
                        <a:latin typeface="+mn-lt"/>
                        <a:cs typeface="Arial" panose="020B0604020202020204" pitchFamily="34" charset="0"/>
                      </a:endParaRPr>
                    </a:p>
                    <a:p>
                      <a:pPr marL="285750" lvl="0" indent="-285750" algn="l" eaLnBrk="1" hangingPunct="1">
                        <a:lnSpc>
                          <a:spcPct val="90000"/>
                        </a:lnSpc>
                        <a:buClr>
                          <a:srgbClr val="929292"/>
                        </a:buClr>
                        <a:buFont typeface="Arial" charset="0"/>
                        <a:buChar char="•"/>
                        <a:defRPr/>
                      </a:pPr>
                      <a:r>
                        <a:rPr lang="es-MX" altLang="en-US" sz="1400" b="1" dirty="0">
                          <a:latin typeface="+mn-lt"/>
                          <a:cs typeface="Arial" panose="020B0604020202020204" pitchFamily="34" charset="0"/>
                        </a:rPr>
                        <a:t>Exophthalmus</a:t>
                      </a:r>
                    </a:p>
                    <a:p>
                      <a:pPr marL="285750" lvl="0" indent="-285750" algn="l" eaLnBrk="1" hangingPunct="1">
                        <a:lnSpc>
                          <a:spcPct val="90000"/>
                        </a:lnSpc>
                        <a:buClr>
                          <a:srgbClr val="929292"/>
                        </a:buClr>
                        <a:buFont typeface="Arial" charset="0"/>
                        <a:buChar char="•"/>
                        <a:defRPr/>
                      </a:pPr>
                      <a:endParaRPr lang="es-MX" altLang="en-US" sz="1400" b="0" dirty="0">
                        <a:latin typeface="+mn-lt"/>
                        <a:cs typeface="Arial" panose="020B0604020202020204" pitchFamily="34" charset="0"/>
                      </a:endParaRPr>
                    </a:p>
                    <a:p>
                      <a:pPr marL="285750" marR="0" lvl="0" indent="-285750" algn="l" defTabSz="685800" rtl="0" eaLnBrk="1" fontAlgn="auto" latinLnBrk="0" hangingPunct="1">
                        <a:lnSpc>
                          <a:spcPct val="90000"/>
                        </a:lnSpc>
                        <a:spcBef>
                          <a:spcPts val="0"/>
                        </a:spcBef>
                        <a:spcAft>
                          <a:spcPts val="0"/>
                        </a:spcAft>
                        <a:buClr>
                          <a:srgbClr val="929292"/>
                        </a:buClr>
                        <a:buSzTx/>
                        <a:buFont typeface="Arial" charset="0"/>
                        <a:buChar char="•"/>
                        <a:tabLst/>
                        <a:defRPr/>
                      </a:pPr>
                      <a:r>
                        <a:rPr lang="es-MX" altLang="en-US" sz="1400" b="1" dirty="0">
                          <a:latin typeface="+mn-lt"/>
                          <a:cs typeface="Arial" panose="020B0604020202020204" pitchFamily="34" charset="0"/>
                        </a:rPr>
                        <a:t> Pretibial myxedema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14" name="Straight Connector 13"/>
          <p:cNvCxnSpPr>
            <a:cxnSpLocks/>
          </p:cNvCxnSpPr>
          <p:nvPr/>
        </p:nvCxnSpPr>
        <p:spPr>
          <a:xfrm>
            <a:off x="338714" y="6143784"/>
            <a:ext cx="412447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5781" y="5774452"/>
            <a:ext cx="4871885" cy="369332"/>
          </a:xfrm>
          <a:prstGeom prst="rect">
            <a:avLst/>
          </a:prstGeom>
          <a:noFill/>
        </p:spPr>
        <p:txBody>
          <a:bodyPr wrap="square" rtlCol="0">
            <a:spAutoFit/>
          </a:bodyPr>
          <a:lstStyle/>
          <a:p>
            <a:pPr>
              <a:lnSpc>
                <a:spcPct val="90000"/>
              </a:lnSpc>
              <a:spcAft>
                <a:spcPct val="15000"/>
              </a:spcAft>
              <a:defRPr/>
            </a:pPr>
            <a:r>
              <a:rPr lang="en-US" altLang="en-US" sz="2000" dirty="0">
                <a:cs typeface="Andalus" panose="02020603050405020304" pitchFamily="18" charset="-78"/>
              </a:rPr>
              <a:t>Thyrotoxicosis </a:t>
            </a:r>
            <a:r>
              <a:rPr lang="en-US" altLang="en-US" sz="1400" dirty="0">
                <a:cs typeface="Andalus" panose="02020603050405020304" pitchFamily="18" charset="-78"/>
              </a:rPr>
              <a:t>(</a:t>
            </a:r>
            <a:r>
              <a:rPr lang="en-US" sz="1400" dirty="0"/>
              <a:t>Just hyperthyroidism symptoms)</a:t>
            </a:r>
          </a:p>
        </p:txBody>
      </p:sp>
    </p:spTree>
    <p:extLst>
      <p:ext uri="{BB962C8B-B14F-4D97-AF65-F5344CB8AC3E}">
        <p14:creationId xmlns:p14="http://schemas.microsoft.com/office/powerpoint/2010/main" val="184911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2385330" y="628240"/>
            <a:ext cx="2087337" cy="17186"/>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2562626" y="152716"/>
            <a:ext cx="1732747"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Overview</a:t>
            </a:r>
          </a:p>
        </p:txBody>
      </p:sp>
      <p:sp>
        <p:nvSpPr>
          <p:cNvPr id="92"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3" name="Group 42"/>
          <p:cNvGrpSpPr/>
          <p:nvPr/>
        </p:nvGrpSpPr>
        <p:grpSpPr>
          <a:xfrm>
            <a:off x="826306" y="998683"/>
            <a:ext cx="5186379" cy="8416737"/>
            <a:chOff x="826306" y="998683"/>
            <a:chExt cx="5186379" cy="8416737"/>
          </a:xfrm>
        </p:grpSpPr>
        <p:grpSp>
          <p:nvGrpSpPr>
            <p:cNvPr id="72" name="Group 71"/>
            <p:cNvGrpSpPr/>
            <p:nvPr/>
          </p:nvGrpSpPr>
          <p:grpSpPr>
            <a:xfrm>
              <a:off x="826306" y="998683"/>
              <a:ext cx="5186379" cy="7767543"/>
              <a:chOff x="233474" y="1037593"/>
              <a:chExt cx="5186379" cy="7767543"/>
            </a:xfrm>
          </p:grpSpPr>
          <p:sp>
            <p:nvSpPr>
              <p:cNvPr id="6" name="Rectangle 5"/>
              <p:cNvSpPr/>
              <p:nvPr/>
            </p:nvSpPr>
            <p:spPr>
              <a:xfrm>
                <a:off x="233474" y="1575881"/>
                <a:ext cx="570301" cy="6400800"/>
              </a:xfrm>
              <a:prstGeom prst="rect">
                <a:avLst/>
              </a:prstGeom>
              <a:solidFill>
                <a:schemeClr val="bg1"/>
              </a:solidFill>
              <a:ln w="28575">
                <a:solidFill>
                  <a:srgbClr val="D5FC79"/>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a:solidFill>
                      <a:schemeClr val="tx1"/>
                    </a:solidFill>
                  </a:rPr>
                  <a:t>Treatment of hyperthyroidism</a:t>
                </a:r>
              </a:p>
            </p:txBody>
          </p:sp>
          <p:sp>
            <p:nvSpPr>
              <p:cNvPr id="7" name="Rectangle 6"/>
              <p:cNvSpPr/>
              <p:nvPr/>
            </p:nvSpPr>
            <p:spPr>
              <a:xfrm rot="16200000">
                <a:off x="1440361" y="1517418"/>
                <a:ext cx="1287294" cy="580609"/>
              </a:xfrm>
              <a:prstGeom prst="rect">
                <a:avLst/>
              </a:prstGeom>
              <a:solidFill>
                <a:schemeClr val="bg1"/>
              </a:solidFill>
              <a:ln w="28575">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chemeClr val="tx1"/>
                    </a:solidFill>
                    <a:ea typeface="American Typewriter" charset="0"/>
                    <a:cs typeface="American Typewriter" charset="0"/>
                  </a:rPr>
                  <a:t>Thioamides (antithyroid)</a:t>
                </a:r>
                <a:endParaRPr lang="ar-SA" altLang="en-US" sz="1800" dirty="0">
                  <a:solidFill>
                    <a:schemeClr val="tx1"/>
                  </a:solidFill>
                  <a:ea typeface="American Typewriter" charset="0"/>
                  <a:cs typeface="American Typewriter" charset="0"/>
                </a:endParaRPr>
              </a:p>
            </p:txBody>
          </p:sp>
          <p:sp>
            <p:nvSpPr>
              <p:cNvPr id="12" name="Rectangle 11"/>
              <p:cNvSpPr/>
              <p:nvPr/>
            </p:nvSpPr>
            <p:spPr>
              <a:xfrm rot="16200000">
                <a:off x="1432199" y="5014783"/>
                <a:ext cx="1298387" cy="585838"/>
              </a:xfrm>
              <a:prstGeom prst="rect">
                <a:avLst/>
              </a:prstGeom>
              <a:solidFill>
                <a:schemeClr val="bg1"/>
              </a:solidFill>
              <a:ln w="28575">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800" dirty="0">
                    <a:solidFill>
                      <a:schemeClr val="tx1"/>
                    </a:solidFill>
                    <a:ea typeface="American Typewriter" charset="0"/>
                    <a:cs typeface="American Typewriter" charset="0"/>
                  </a:rPr>
                  <a:t>Radioactive iodine</a:t>
                </a:r>
                <a:endParaRPr lang="ar-SA" altLang="en-US" sz="1800" dirty="0">
                  <a:solidFill>
                    <a:schemeClr val="tx1"/>
                  </a:solidFill>
                  <a:ea typeface="American Typewriter" charset="0"/>
                  <a:cs typeface="American Typewriter" charset="0"/>
                </a:endParaRPr>
              </a:p>
            </p:txBody>
          </p:sp>
          <p:sp>
            <p:nvSpPr>
              <p:cNvPr id="13" name="Rectangle 12"/>
              <p:cNvSpPr/>
              <p:nvPr/>
            </p:nvSpPr>
            <p:spPr>
              <a:xfrm rot="16200000">
                <a:off x="1434972" y="3262020"/>
                <a:ext cx="1292840" cy="585839"/>
              </a:xfrm>
              <a:prstGeom prst="rect">
                <a:avLst/>
              </a:prstGeom>
              <a:solidFill>
                <a:schemeClr val="bg1"/>
              </a:solidFill>
              <a:ln w="28575">
                <a:solidFill>
                  <a:srgbClr val="4EB7BA">
                    <a:alpha val="6588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chemeClr val="tx1"/>
                    </a:solidFill>
                    <a:ea typeface="American Typewriter" charset="0"/>
                    <a:cs typeface="American Typewriter" charset="0"/>
                  </a:rPr>
                  <a:t>Iodine</a:t>
                </a:r>
                <a:endParaRPr lang="ar-SA" altLang="en-US" sz="2000" dirty="0">
                  <a:solidFill>
                    <a:schemeClr val="tx1"/>
                  </a:solidFill>
                  <a:ea typeface="American Typewriter" charset="0"/>
                  <a:cs typeface="American Typewriter" charset="0"/>
                </a:endParaRPr>
              </a:p>
            </p:txBody>
          </p:sp>
          <p:sp>
            <p:nvSpPr>
              <p:cNvPr id="14" name="Rectangle 13"/>
              <p:cNvSpPr/>
              <p:nvPr/>
            </p:nvSpPr>
            <p:spPr>
              <a:xfrm rot="16200000">
                <a:off x="1431151" y="6770318"/>
                <a:ext cx="1298388" cy="585840"/>
              </a:xfrm>
              <a:prstGeom prst="rect">
                <a:avLst/>
              </a:prstGeom>
              <a:solidFill>
                <a:schemeClr val="bg1"/>
              </a:solidFill>
              <a:ln w="28575">
                <a:solidFill>
                  <a:srgbClr val="BA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chemeClr val="tx1"/>
                    </a:solidFill>
                    <a:ea typeface="American Typewriter" charset="0"/>
                    <a:cs typeface="American Typewriter" charset="0"/>
                  </a:rPr>
                  <a:t>β-blockers</a:t>
                </a:r>
                <a:endParaRPr lang="ar-SA" altLang="en-US" sz="2000" dirty="0">
                  <a:solidFill>
                    <a:schemeClr val="tx1"/>
                  </a:solidFill>
                  <a:ea typeface="American Typewriter" charset="0"/>
                  <a:cs typeface="American Typewriter" charset="0"/>
                </a:endParaRPr>
              </a:p>
            </p:txBody>
          </p:sp>
          <p:sp>
            <p:nvSpPr>
              <p:cNvPr id="15" name="Rectangle 14"/>
              <p:cNvSpPr/>
              <p:nvPr/>
            </p:nvSpPr>
            <p:spPr>
              <a:xfrm>
                <a:off x="3221120" y="1037593"/>
                <a:ext cx="2198451" cy="428017"/>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0331FF"/>
                    </a:solidFill>
                  </a:rPr>
                  <a:t>Propylthiouracil</a:t>
                </a:r>
                <a:endParaRPr lang="en-US" sz="1800" dirty="0"/>
              </a:p>
            </p:txBody>
          </p:sp>
          <p:sp>
            <p:nvSpPr>
              <p:cNvPr id="16" name="Rectangle 15"/>
              <p:cNvSpPr/>
              <p:nvPr/>
            </p:nvSpPr>
            <p:spPr>
              <a:xfrm>
                <a:off x="3221121" y="1569840"/>
                <a:ext cx="2198451" cy="428017"/>
              </a:xfrm>
              <a:prstGeom prst="rect">
                <a:avLst/>
              </a:prstGeom>
              <a:solidFill>
                <a:schemeClr val="bg1"/>
              </a:solidFill>
              <a:ln w="285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0331FF"/>
                    </a:solidFill>
                  </a:rPr>
                  <a:t>Meth</a:t>
                </a:r>
                <a:r>
                  <a:rPr lang="en-US" altLang="en-US" sz="1600" u="sng" dirty="0">
                    <a:solidFill>
                      <a:srgbClr val="0331FF"/>
                    </a:solidFill>
                  </a:rPr>
                  <a:t>imazole</a:t>
                </a:r>
                <a:r>
                  <a:rPr lang="en-US" altLang="en-US" sz="1600" dirty="0">
                    <a:solidFill>
                      <a:srgbClr val="0331FF"/>
                    </a:solidFill>
                  </a:rPr>
                  <a:t> </a:t>
                </a:r>
                <a:endParaRPr lang="en-US" sz="1600" dirty="0"/>
              </a:p>
            </p:txBody>
          </p:sp>
          <p:sp>
            <p:nvSpPr>
              <p:cNvPr id="17" name="Rectangle 16"/>
              <p:cNvSpPr/>
              <p:nvPr/>
            </p:nvSpPr>
            <p:spPr>
              <a:xfrm>
                <a:off x="3218538" y="2109327"/>
                <a:ext cx="2198451" cy="428017"/>
              </a:xfrm>
              <a:prstGeom prst="rect">
                <a:avLst/>
              </a:prstGeom>
              <a:solidFill>
                <a:schemeClr val="bg1"/>
              </a:solidFill>
              <a:ln w="28575">
                <a:solidFill>
                  <a:srgbClr val="FC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0331FF"/>
                    </a:solidFill>
                  </a:rPr>
                  <a:t>Carb</a:t>
                </a:r>
                <a:r>
                  <a:rPr lang="en-US" altLang="en-US" sz="1600" u="sng" dirty="0">
                    <a:solidFill>
                      <a:srgbClr val="0331FF"/>
                    </a:solidFill>
                  </a:rPr>
                  <a:t>imazole</a:t>
                </a:r>
                <a:endParaRPr lang="en-US" sz="1600" u="sng" dirty="0"/>
              </a:p>
            </p:txBody>
          </p:sp>
          <p:sp>
            <p:nvSpPr>
              <p:cNvPr id="19" name="Rectangle 18"/>
              <p:cNvSpPr/>
              <p:nvPr/>
            </p:nvSpPr>
            <p:spPr>
              <a:xfrm>
                <a:off x="3218971" y="6193685"/>
                <a:ext cx="2198451" cy="428017"/>
              </a:xfrm>
              <a:prstGeom prst="rect">
                <a:avLst/>
              </a:prstGeom>
              <a:solidFill>
                <a:schemeClr val="bg1"/>
              </a:solidFill>
              <a:ln w="28575">
                <a:solidFill>
                  <a:srgbClr val="FF7E7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0331FF"/>
                    </a:solidFill>
                    <a:ea typeface="American Typewriter" charset="0"/>
                    <a:cs typeface="American Typewriter" charset="0"/>
                  </a:rPr>
                  <a:t>Propranolol</a:t>
                </a:r>
                <a:endParaRPr lang="en-US" sz="1600" dirty="0"/>
              </a:p>
            </p:txBody>
          </p:sp>
          <p:sp>
            <p:nvSpPr>
              <p:cNvPr id="20" name="Rectangle 19"/>
              <p:cNvSpPr/>
              <p:nvPr/>
            </p:nvSpPr>
            <p:spPr>
              <a:xfrm>
                <a:off x="3218971" y="6763835"/>
                <a:ext cx="2198451" cy="428017"/>
              </a:xfrm>
              <a:prstGeom prst="rect">
                <a:avLst/>
              </a:prstGeom>
              <a:solidFill>
                <a:schemeClr val="bg1"/>
              </a:solidFill>
              <a:ln w="28575">
                <a:solidFill>
                  <a:srgbClr val="941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0331FF"/>
                    </a:solidFill>
                    <a:ea typeface="American Typewriter" charset="0"/>
                    <a:cs typeface="American Typewriter" charset="0"/>
                  </a:rPr>
                  <a:t>Atenolol</a:t>
                </a:r>
                <a:endParaRPr lang="en-US" sz="1600" dirty="0"/>
              </a:p>
            </p:txBody>
          </p:sp>
          <p:sp>
            <p:nvSpPr>
              <p:cNvPr id="21" name="Rectangle 20"/>
              <p:cNvSpPr/>
              <p:nvPr/>
            </p:nvSpPr>
            <p:spPr>
              <a:xfrm>
                <a:off x="3218971" y="7327635"/>
                <a:ext cx="2198451" cy="42801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0331FF"/>
                    </a:solidFill>
                    <a:ea typeface="American Typewriter" charset="0"/>
                    <a:cs typeface="American Typewriter" charset="0"/>
                  </a:rPr>
                  <a:t>Metoprolol</a:t>
                </a:r>
                <a:endParaRPr lang="en-US" sz="1600" dirty="0"/>
              </a:p>
            </p:txBody>
          </p:sp>
          <p:sp>
            <p:nvSpPr>
              <p:cNvPr id="22" name="Rectangle 21"/>
              <p:cNvSpPr/>
              <p:nvPr/>
            </p:nvSpPr>
            <p:spPr>
              <a:xfrm>
                <a:off x="3221402" y="2810249"/>
                <a:ext cx="2198451" cy="428017"/>
              </a:xfrm>
              <a:prstGeom prst="rect">
                <a:avLst/>
              </a:prstGeom>
              <a:solidFill>
                <a:schemeClr val="bg1"/>
              </a:solidFill>
              <a:ln w="28575">
                <a:solidFill>
                  <a:srgbClr val="942093">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0331FF"/>
                    </a:solidFill>
                    <a:ea typeface="Arial" charset="0"/>
                    <a:cs typeface="Arial" charset="0"/>
                  </a:rPr>
                  <a:t>iopanoic acid </a:t>
                </a:r>
                <a:endParaRPr lang="en-US" sz="1600" dirty="0"/>
              </a:p>
            </p:txBody>
          </p:sp>
          <p:sp>
            <p:nvSpPr>
              <p:cNvPr id="23" name="Rectangle 22"/>
              <p:cNvSpPr/>
              <p:nvPr/>
            </p:nvSpPr>
            <p:spPr>
              <a:xfrm>
                <a:off x="3218205" y="3375975"/>
                <a:ext cx="2198451" cy="428017"/>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0331FF"/>
                    </a:solidFill>
                    <a:ea typeface="Arial" charset="0"/>
                    <a:cs typeface="Arial" charset="0"/>
                  </a:rPr>
                  <a:t>ipodate</a:t>
                </a:r>
                <a:endParaRPr lang="en-US" sz="1600" dirty="0"/>
              </a:p>
            </p:txBody>
          </p:sp>
          <p:sp>
            <p:nvSpPr>
              <p:cNvPr id="24" name="Rectangle 23"/>
              <p:cNvSpPr/>
              <p:nvPr/>
            </p:nvSpPr>
            <p:spPr>
              <a:xfrm>
                <a:off x="3210879" y="3927641"/>
                <a:ext cx="2198451" cy="428017"/>
              </a:xfrm>
              <a:prstGeom prst="rect">
                <a:avLst/>
              </a:prstGeom>
              <a:solidFill>
                <a:schemeClr val="bg1"/>
              </a:solidFill>
              <a:ln w="28575">
                <a:solidFill>
                  <a:srgbClr val="E8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0331FF"/>
                    </a:solidFill>
                    <a:ea typeface="Arial" charset="0"/>
                    <a:cs typeface="Arial" charset="0"/>
                  </a:rPr>
                  <a:t>Potassium iodide </a:t>
                </a:r>
              </a:p>
            </p:txBody>
          </p:sp>
          <p:cxnSp>
            <p:nvCxnSpPr>
              <p:cNvPr id="28" name="Straight Connector 27"/>
              <p:cNvCxnSpPr/>
              <p:nvPr/>
            </p:nvCxnSpPr>
            <p:spPr>
              <a:xfrm flipH="1">
                <a:off x="1287844" y="1799630"/>
                <a:ext cx="2308" cy="7005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69773" y="1247819"/>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5" idx="1"/>
              </p:cNvCxnSpPr>
              <p:nvPr/>
            </p:nvCxnSpPr>
            <p:spPr>
              <a:xfrm flipH="1">
                <a:off x="2870930" y="1251602"/>
                <a:ext cx="3501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7" idx="1"/>
              </p:cNvCxnSpPr>
              <p:nvPr/>
            </p:nvCxnSpPr>
            <p:spPr>
              <a:xfrm flipH="1">
                <a:off x="2868347" y="2323336"/>
                <a:ext cx="3501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6" idx="1"/>
              </p:cNvCxnSpPr>
              <p:nvPr/>
            </p:nvCxnSpPr>
            <p:spPr>
              <a:xfrm flipH="1" flipV="1">
                <a:off x="2870930" y="1753079"/>
                <a:ext cx="3501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873046" y="3029145"/>
                <a:ext cx="0" cy="11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870930" y="3027455"/>
                <a:ext cx="350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4" idx="1"/>
              </p:cNvCxnSpPr>
              <p:nvPr/>
            </p:nvCxnSpPr>
            <p:spPr>
              <a:xfrm flipH="1" flipV="1">
                <a:off x="2868014" y="4141649"/>
                <a:ext cx="34286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3" idx="1"/>
              </p:cNvCxnSpPr>
              <p:nvPr/>
            </p:nvCxnSpPr>
            <p:spPr>
              <a:xfrm flipH="1" flipV="1">
                <a:off x="2868014" y="3587850"/>
                <a:ext cx="3501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70980" y="6405951"/>
                <a:ext cx="0" cy="1137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9" idx="1"/>
              </p:cNvCxnSpPr>
              <p:nvPr/>
            </p:nvCxnSpPr>
            <p:spPr>
              <a:xfrm flipH="1" flipV="1">
                <a:off x="2868780" y="6407693"/>
                <a:ext cx="35019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1" idx="1"/>
              </p:cNvCxnSpPr>
              <p:nvPr/>
            </p:nvCxnSpPr>
            <p:spPr>
              <a:xfrm flipH="1" flipV="1">
                <a:off x="2868780" y="7538725"/>
                <a:ext cx="3501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20" idx="1"/>
              </p:cNvCxnSpPr>
              <p:nvPr/>
            </p:nvCxnSpPr>
            <p:spPr>
              <a:xfrm flipH="1" flipV="1">
                <a:off x="2868780" y="6977843"/>
                <a:ext cx="35019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a:stCxn id="6" idx="3"/>
            </p:cNvCxnSpPr>
            <p:nvPr/>
          </p:nvCxnSpPr>
          <p:spPr>
            <a:xfrm flipV="1">
              <a:off x="1396607" y="4592473"/>
              <a:ext cx="4863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rot="16200000">
              <a:off x="2023983" y="8473306"/>
              <a:ext cx="1298388" cy="585840"/>
            </a:xfrm>
            <a:prstGeom prst="rect">
              <a:avLst/>
            </a:prstGeom>
            <a:solidFill>
              <a:schemeClr val="bg1"/>
            </a:solidFill>
            <a:ln w="28575">
              <a:solidFill>
                <a:srgbClr val="945200">
                  <a:alpha val="5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chemeClr val="tx1"/>
                  </a:solidFill>
                  <a:ea typeface="American Typewriter" charset="0"/>
                  <a:cs typeface="American Typewriter" charset="0"/>
                </a:rPr>
                <a:t>Surgery</a:t>
              </a:r>
              <a:endParaRPr lang="ar-SA" altLang="en-US" sz="2000" dirty="0">
                <a:solidFill>
                  <a:schemeClr val="tx1"/>
                </a:solidFill>
                <a:ea typeface="American Typewriter" charset="0"/>
                <a:cs typeface="American Typewriter" charset="0"/>
              </a:endParaRPr>
            </a:p>
          </p:txBody>
        </p:sp>
        <p:cxnSp>
          <p:nvCxnSpPr>
            <p:cNvPr id="8" name="Straight Connector 7"/>
            <p:cNvCxnSpPr>
              <a:stCxn id="7" idx="0"/>
            </p:cNvCxnSpPr>
            <p:nvPr/>
          </p:nvCxnSpPr>
          <p:spPr>
            <a:xfrm flipH="1" flipV="1">
              <a:off x="1882984" y="1768812"/>
              <a:ext cx="5035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3" idx="0"/>
            </p:cNvCxnSpPr>
            <p:nvPr/>
          </p:nvCxnSpPr>
          <p:spPr>
            <a:xfrm flipH="1" flipV="1">
              <a:off x="1882984" y="3516029"/>
              <a:ext cx="49832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0"/>
            </p:cNvCxnSpPr>
            <p:nvPr/>
          </p:nvCxnSpPr>
          <p:spPr>
            <a:xfrm flipH="1">
              <a:off x="1880676" y="5268792"/>
              <a:ext cx="5006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0"/>
            </p:cNvCxnSpPr>
            <p:nvPr/>
          </p:nvCxnSpPr>
          <p:spPr>
            <a:xfrm flipH="1">
              <a:off x="1882984" y="7024328"/>
              <a:ext cx="4972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6" idx="0"/>
            </p:cNvCxnSpPr>
            <p:nvPr/>
          </p:nvCxnSpPr>
          <p:spPr>
            <a:xfrm flipH="1">
              <a:off x="1880676" y="8766226"/>
              <a:ext cx="4995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7" idx="2"/>
            </p:cNvCxnSpPr>
            <p:nvPr/>
          </p:nvCxnSpPr>
          <p:spPr>
            <a:xfrm flipV="1">
              <a:off x="2967145" y="1768812"/>
              <a:ext cx="49370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2"/>
            </p:cNvCxnSpPr>
            <p:nvPr/>
          </p:nvCxnSpPr>
          <p:spPr>
            <a:xfrm flipV="1">
              <a:off x="2967144" y="3516029"/>
              <a:ext cx="49370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4" idx="2"/>
            </p:cNvCxnSpPr>
            <p:nvPr/>
          </p:nvCxnSpPr>
          <p:spPr>
            <a:xfrm>
              <a:off x="2966097" y="7024328"/>
              <a:ext cx="49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3129094" y="9597613"/>
            <a:ext cx="3728906" cy="276999"/>
          </a:xfrm>
          <a:prstGeom prst="rect">
            <a:avLst/>
          </a:prstGeom>
          <a:solidFill>
            <a:srgbClr val="FDDFE6"/>
          </a:solidFill>
          <a:ln>
            <a:solidFill>
              <a:srgbClr val="FF0000"/>
            </a:solidFill>
            <a:prstDash val="sysDash"/>
          </a:ln>
        </p:spPr>
        <p:txBody>
          <a:bodyPr wrap="none" rtlCol="0">
            <a:spAutoFit/>
          </a:bodyPr>
          <a:lstStyle/>
          <a:p>
            <a:pPr marL="0" algn="r" defTabSz="663123" rtl="1" eaLnBrk="1" latinLnBrk="0" hangingPunct="1"/>
            <a:r>
              <a:rPr lang="ar-SA" sz="1200" dirty="0">
                <a:solidFill>
                  <a:schemeClr val="bg1">
                    <a:lumMod val="50000"/>
                  </a:schemeClr>
                </a:solidFill>
              </a:rPr>
              <a:t>المحاضرة شرحتها لنا بروف. يلدز، اللي ركزت عليه حطيناه لكم </a:t>
            </a:r>
            <a:r>
              <a:rPr lang="ar-SA" sz="1200" b="1" u="sng" dirty="0">
                <a:solidFill>
                  <a:srgbClr val="C00000"/>
                </a:solidFill>
              </a:rPr>
              <a:t>بالعنابي</a:t>
            </a:r>
            <a:endParaRPr lang="en-US" sz="1200" b="1" u="sng" dirty="0">
              <a:solidFill>
                <a:schemeClr val="bg1">
                  <a:lumMod val="50000"/>
                </a:schemeClr>
              </a:solidFill>
            </a:endParaRPr>
          </a:p>
        </p:txBody>
      </p:sp>
      <p:sp>
        <p:nvSpPr>
          <p:cNvPr id="2" name="مستطيل مستدير الزوايا 1"/>
          <p:cNvSpPr/>
          <p:nvPr/>
        </p:nvSpPr>
        <p:spPr>
          <a:xfrm rot="5400000">
            <a:off x="5796677" y="1930820"/>
            <a:ext cx="810306" cy="256032"/>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900" b="1" dirty="0">
                <a:solidFill>
                  <a:srgbClr val="009193"/>
                </a:solidFill>
              </a:rPr>
              <a:t>I’m a zole </a:t>
            </a:r>
            <a:endParaRPr lang="ar-SA" sz="900" dirty="0"/>
          </a:p>
        </p:txBody>
      </p:sp>
      <p:sp>
        <p:nvSpPr>
          <p:cNvPr id="48" name="Rectangle 23"/>
          <p:cNvSpPr/>
          <p:nvPr/>
        </p:nvSpPr>
        <p:spPr>
          <a:xfrm>
            <a:off x="3803710" y="4395299"/>
            <a:ext cx="2198451" cy="428017"/>
          </a:xfrm>
          <a:prstGeom prst="rect">
            <a:avLst/>
          </a:prstGeom>
          <a:solidFill>
            <a:schemeClr val="bg1"/>
          </a:solidFill>
          <a:ln w="28575">
            <a:solidFill>
              <a:srgbClr val="E674E9">
                <a:alpha val="9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0331FF"/>
                </a:solidFill>
                <a:ea typeface="Arial" charset="0"/>
                <a:cs typeface="Arial" charset="0"/>
              </a:rPr>
              <a:t>Lugol's solution</a:t>
            </a:r>
            <a:endParaRPr lang="ar-SA" sz="1600" dirty="0">
              <a:solidFill>
                <a:srgbClr val="0331FF"/>
              </a:solidFill>
              <a:ea typeface="Arial" charset="0"/>
              <a:cs typeface="Arial" charset="0"/>
            </a:endParaRPr>
          </a:p>
        </p:txBody>
      </p:sp>
      <p:cxnSp>
        <p:nvCxnSpPr>
          <p:cNvPr id="50" name="Straight Connector 63"/>
          <p:cNvCxnSpPr/>
          <p:nvPr/>
        </p:nvCxnSpPr>
        <p:spPr>
          <a:xfrm flipH="1" flipV="1">
            <a:off x="3459297" y="4619598"/>
            <a:ext cx="34286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63"/>
          <p:cNvCxnSpPr/>
          <p:nvPr/>
        </p:nvCxnSpPr>
        <p:spPr>
          <a:xfrm flipH="1" flipV="1">
            <a:off x="3465465" y="4119090"/>
            <a:ext cx="6495" cy="496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0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p:cNvCxnSpPr>
            <a:cxnSpLocks/>
          </p:cNvCxnSpPr>
          <p:nvPr/>
        </p:nvCxnSpPr>
        <p:spPr>
          <a:xfrm>
            <a:off x="2155858" y="572157"/>
            <a:ext cx="2620569" cy="0"/>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2145171" y="110492"/>
            <a:ext cx="2567657" cy="461665"/>
          </a:xfrm>
          <a:prstGeom prst="rect">
            <a:avLst/>
          </a:prstGeom>
          <a:noFill/>
        </p:spPr>
        <p:txBody>
          <a:bodyPr wrap="square" rtlCol="0">
            <a:spAutoFit/>
          </a:bodyPr>
          <a:lstStyle/>
          <a:p>
            <a:pPr algn="ctr"/>
            <a:r>
              <a:rPr lang="en-US" altLang="en-US" sz="2400" dirty="0">
                <a:latin typeface="American Typewriter" charset="0"/>
                <a:ea typeface="American Typewriter" charset="0"/>
                <a:cs typeface="American Typewriter" charset="0"/>
              </a:rPr>
              <a:t>1-THIOAMIDES</a:t>
            </a:r>
            <a:r>
              <a:rPr lang="en-US" altLang="en-US" sz="2400" baseline="30000" dirty="0">
                <a:latin typeface="American Typewriter" charset="0"/>
                <a:ea typeface="American Typewriter" charset="0"/>
                <a:cs typeface="American Typewriter" charset="0"/>
              </a:rPr>
              <a:t>1</a:t>
            </a:r>
            <a:endParaRPr lang="ar-SA" altLang="en-US" sz="2400" dirty="0">
              <a:latin typeface="American Typewriter" charset="0"/>
              <a:ea typeface="American Typewriter" charset="0"/>
              <a:cs typeface="American Typewriter"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741749726"/>
              </p:ext>
            </p:extLst>
          </p:nvPr>
        </p:nvGraphicFramePr>
        <p:xfrm>
          <a:off x="275522" y="844181"/>
          <a:ext cx="6306955" cy="8528890"/>
        </p:xfrm>
        <a:graphic>
          <a:graphicData uri="http://schemas.openxmlformats.org/drawingml/2006/table">
            <a:tbl>
              <a:tblPr firstRow="1" bandRow="1">
                <a:tableStyleId>{5940675A-B579-460E-94D1-54222C63F5DA}</a:tableStyleId>
              </a:tblPr>
              <a:tblGrid>
                <a:gridCol w="1343021">
                  <a:extLst>
                    <a:ext uri="{9D8B030D-6E8A-4147-A177-3AD203B41FA5}">
                      <a16:colId xmlns:a16="http://schemas.microsoft.com/office/drawing/2014/main" val="2548034649"/>
                    </a:ext>
                  </a:extLst>
                </a:gridCol>
                <a:gridCol w="2272657">
                  <a:extLst>
                    <a:ext uri="{9D8B030D-6E8A-4147-A177-3AD203B41FA5}">
                      <a16:colId xmlns:a16="http://schemas.microsoft.com/office/drawing/2014/main" val="20001"/>
                    </a:ext>
                  </a:extLst>
                </a:gridCol>
                <a:gridCol w="2691277">
                  <a:extLst>
                    <a:ext uri="{9D8B030D-6E8A-4147-A177-3AD203B41FA5}">
                      <a16:colId xmlns:a16="http://schemas.microsoft.com/office/drawing/2014/main" val="20002"/>
                    </a:ext>
                  </a:extLst>
                </a:gridCol>
              </a:tblGrid>
              <a:tr h="529483">
                <a:tc gridSpan="2">
                  <a:txBody>
                    <a:bodyPr/>
                    <a:lstStyle/>
                    <a:p>
                      <a:pPr marL="0" algn="ctr" defTabSz="685800" rtl="1" eaLnBrk="1" latinLnBrk="0" hangingPunct="1"/>
                      <a:r>
                        <a:rPr lang="en-US" altLang="en-US" sz="1800" b="1" kern="1200" dirty="0">
                          <a:solidFill>
                            <a:srgbClr val="0331FF"/>
                          </a:solidFill>
                          <a:latin typeface="+mn-lt"/>
                          <a:ea typeface="+mn-ea"/>
                          <a:cs typeface="+mn-cs"/>
                        </a:rPr>
                        <a:t>Propylthiouracil </a:t>
                      </a:r>
                      <a:r>
                        <a:rPr lang="en-US" altLang="en-US" sz="1800" b="1" kern="1200" dirty="0">
                          <a:solidFill>
                            <a:schemeClr val="tx1"/>
                          </a:solidFill>
                          <a:latin typeface="+mn-lt"/>
                          <a:ea typeface="+mn-ea"/>
                          <a:cs typeface="+mn-cs"/>
                        </a:rPr>
                        <a:t>(</a:t>
                      </a:r>
                      <a:r>
                        <a:rPr lang="en-US" altLang="en-US" sz="1800" b="1" kern="1200" dirty="0">
                          <a:solidFill>
                            <a:srgbClr val="0331FF"/>
                          </a:solidFill>
                          <a:latin typeface="+mn-lt"/>
                          <a:ea typeface="+mn-ea"/>
                          <a:cs typeface="+mn-cs"/>
                        </a:rPr>
                        <a:t>PTU</a:t>
                      </a:r>
                      <a:r>
                        <a:rPr lang="en-US" altLang="en-US" sz="1800" b="1" kern="1200" dirty="0">
                          <a:solidFill>
                            <a:schemeClr val="tx1"/>
                          </a:solidFill>
                          <a:latin typeface="+mn-lt"/>
                          <a:ea typeface="+mn-ea"/>
                          <a:cs typeface="+mn-cs"/>
                        </a:rPr>
                        <a:t>)</a:t>
                      </a:r>
                      <a:endParaRPr lang="en-US" sz="1800" b="1" kern="1200" baseline="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en-US" altLang="en-US" sz="1800" b="1" kern="1200" dirty="0">
                          <a:solidFill>
                            <a:srgbClr val="0331FF"/>
                          </a:solidFill>
                          <a:latin typeface="+mn-lt"/>
                          <a:ea typeface="+mn-ea"/>
                          <a:cs typeface="+mn-cs"/>
                        </a:rPr>
                        <a:t>Methimazole</a:t>
                      </a:r>
                      <a:r>
                        <a:rPr lang="en-US" altLang="en-US" sz="1600" b="1" kern="1200" baseline="0" dirty="0">
                          <a:solidFill>
                            <a:srgbClr val="0331FF"/>
                          </a:solidFill>
                          <a:latin typeface="+mn-lt"/>
                          <a:ea typeface="+mn-ea"/>
                          <a:cs typeface="+mn-cs"/>
                        </a:rPr>
                        <a:t> </a:t>
                      </a:r>
                      <a:r>
                        <a:rPr lang="en-US" altLang="en-US" sz="1600" b="1" kern="1200" baseline="0" dirty="0">
                          <a:solidFill>
                            <a:schemeClr val="tx1"/>
                          </a:solidFill>
                          <a:latin typeface="+mn-lt"/>
                          <a:ea typeface="+mn-ea"/>
                          <a:cs typeface="+mn-cs"/>
                        </a:rPr>
                        <a:t>,</a:t>
                      </a:r>
                      <a:r>
                        <a:rPr lang="en-US" altLang="en-US" sz="1600" b="1" kern="1200" baseline="0" dirty="0">
                          <a:solidFill>
                            <a:srgbClr val="0331FF"/>
                          </a:solidFill>
                          <a:latin typeface="+mn-lt"/>
                          <a:ea typeface="+mn-ea"/>
                          <a:cs typeface="+mn-cs"/>
                        </a:rPr>
                        <a:t> </a:t>
                      </a:r>
                      <a:r>
                        <a:rPr lang="en-US" altLang="en-US" sz="1800" b="1" dirty="0">
                          <a:solidFill>
                            <a:srgbClr val="0331FF"/>
                          </a:solidFill>
                        </a:rPr>
                        <a:t>Carbimazole </a:t>
                      </a:r>
                      <a:r>
                        <a:rPr lang="en-US" altLang="en-US" sz="1200" kern="1200" dirty="0">
                          <a:solidFill>
                            <a:srgbClr val="FF0000"/>
                          </a:solidFill>
                          <a:latin typeface="+mn-lt"/>
                          <a:ea typeface="+mn-ea"/>
                          <a:cs typeface="+mn-cs"/>
                        </a:rPr>
                        <a:t>(pro-drug converted to the active metabolite methimazole)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2E0"/>
                    </a:solidFill>
                  </a:tcPr>
                </a:tc>
                <a:extLst>
                  <a:ext uri="{0D108BD9-81ED-4DB2-BD59-A6C34878D82A}">
                    <a16:rowId xmlns:a16="http://schemas.microsoft.com/office/drawing/2014/main" val="10000"/>
                  </a:ext>
                </a:extLst>
              </a:tr>
              <a:tr h="550883">
                <a:tc rowSpan="2">
                  <a:txBody>
                    <a:bodyPr/>
                    <a:lstStyle/>
                    <a:p>
                      <a:pPr algn="ctr"/>
                      <a:r>
                        <a:rPr lang="en-US" sz="1800" dirty="0">
                          <a:solidFill>
                            <a:srgbClr val="C00000"/>
                          </a:solidFill>
                        </a:rPr>
                        <a:t>Mechanism</a:t>
                      </a:r>
                      <a:r>
                        <a:rPr lang="en-US" sz="1800" baseline="0" dirty="0">
                          <a:solidFill>
                            <a:srgbClr val="C00000"/>
                          </a:solidFill>
                        </a:rPr>
                        <a:t> of action</a:t>
                      </a:r>
                      <a:endParaRPr lang="en-US" sz="1800" dirty="0">
                        <a:solidFill>
                          <a:srgbClr val="C0000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gridSpan="2">
                  <a:txBody>
                    <a:bodyPr/>
                    <a:lstStyle/>
                    <a:p>
                      <a:pPr algn="l"/>
                      <a:r>
                        <a:rPr lang="en-US" altLang="en-US" sz="1400" kern="1200" dirty="0">
                          <a:solidFill>
                            <a:srgbClr val="C00000"/>
                          </a:solidFill>
                          <a:latin typeface="+mn-lt"/>
                          <a:ea typeface="+mn-ea"/>
                          <a:cs typeface="+mn-cs"/>
                        </a:rPr>
                        <a:t>Inhibit synthesis of thyroid hormones by inhibiting the </a:t>
                      </a:r>
                      <a:r>
                        <a:rPr lang="en-US" altLang="en-US" sz="1400" b="1" kern="1200" dirty="0">
                          <a:solidFill>
                            <a:srgbClr val="C00000"/>
                          </a:solidFill>
                          <a:latin typeface="+mn-lt"/>
                          <a:ea typeface="+mn-ea"/>
                          <a:cs typeface="+mn-cs"/>
                        </a:rPr>
                        <a:t>peroxidase</a:t>
                      </a:r>
                      <a:r>
                        <a:rPr lang="en-US" altLang="en-US" sz="1400" kern="1200" dirty="0">
                          <a:solidFill>
                            <a:srgbClr val="C00000"/>
                          </a:solidFill>
                          <a:latin typeface="+mn-lt"/>
                          <a:ea typeface="+mn-ea"/>
                          <a:cs typeface="+mn-cs"/>
                        </a:rPr>
                        <a:t> enzyme that catalyzes the iodination of tyrosine residues</a:t>
                      </a:r>
                      <a:endParaRPr lang="ar-SA" altLang="en-US" sz="1400" kern="1200" dirty="0">
                        <a:solidFill>
                          <a:srgbClr val="C00000"/>
                        </a:solidFill>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9517245"/>
                  </a:ext>
                </a:extLst>
              </a:tr>
              <a:tr h="754688">
                <a:tc vMerge="1">
                  <a:txBody>
                    <a:bodyPr/>
                    <a:lstStyle/>
                    <a:p>
                      <a:endParaRPr lang="en-US"/>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en-US" sz="1400" kern="1200" dirty="0">
                          <a:solidFill>
                            <a:srgbClr val="0331FF"/>
                          </a:solidFill>
                          <a:latin typeface="+mn-lt"/>
                          <a:ea typeface="+mn-ea"/>
                          <a:cs typeface="+mn-cs"/>
                        </a:rPr>
                        <a:t>Propylthiouracil </a:t>
                      </a:r>
                      <a:r>
                        <a:rPr lang="en-US" altLang="en-US" sz="1400" kern="1200" dirty="0">
                          <a:solidFill>
                            <a:srgbClr val="C00000"/>
                          </a:solidFill>
                          <a:latin typeface="+mn-lt"/>
                          <a:ea typeface="+mn-ea"/>
                          <a:cs typeface="+mn-cs"/>
                        </a:rPr>
                        <a:t>(but not </a:t>
                      </a:r>
                      <a:r>
                        <a:rPr lang="en-US" altLang="en-US" sz="1400" kern="1200" dirty="0">
                          <a:solidFill>
                            <a:srgbClr val="0331FF"/>
                          </a:solidFill>
                          <a:latin typeface="+mn-lt"/>
                          <a:ea typeface="+mn-ea"/>
                          <a:cs typeface="+mn-cs"/>
                        </a:rPr>
                        <a:t>methimazole</a:t>
                      </a:r>
                      <a:r>
                        <a:rPr lang="ar-SA" altLang="en-US" sz="1400" kern="1200" dirty="0">
                          <a:solidFill>
                            <a:srgbClr val="C00000"/>
                          </a:solidFill>
                          <a:latin typeface="+mn-lt"/>
                          <a:ea typeface="+mn-ea"/>
                          <a:cs typeface="+mn-cs"/>
                        </a:rPr>
                        <a:t>(</a:t>
                      </a:r>
                      <a:r>
                        <a:rPr lang="en-US" altLang="en-US" sz="1400" kern="1200" dirty="0">
                          <a:solidFill>
                            <a:srgbClr val="C00000"/>
                          </a:solidFill>
                          <a:latin typeface="+mn-lt"/>
                          <a:ea typeface="+mn-ea"/>
                          <a:cs typeface="+mn-cs"/>
                        </a:rPr>
                        <a:t> blocks the conversion of T</a:t>
                      </a:r>
                      <a:r>
                        <a:rPr lang="en-US" altLang="en-US" sz="1400" kern="1200" baseline="-25000" dirty="0">
                          <a:solidFill>
                            <a:srgbClr val="C00000"/>
                          </a:solidFill>
                          <a:latin typeface="+mn-lt"/>
                          <a:ea typeface="+mn-ea"/>
                          <a:cs typeface="+mn-cs"/>
                        </a:rPr>
                        <a:t>4</a:t>
                      </a:r>
                      <a:r>
                        <a:rPr lang="en-US" altLang="en-US" sz="1400" kern="1200" dirty="0">
                          <a:solidFill>
                            <a:srgbClr val="C00000"/>
                          </a:solidFill>
                          <a:latin typeface="+mn-lt"/>
                          <a:ea typeface="+mn-ea"/>
                          <a:cs typeface="+mn-cs"/>
                        </a:rPr>
                        <a:t> to T</a:t>
                      </a:r>
                      <a:r>
                        <a:rPr lang="en-US" altLang="en-US" sz="1400" kern="1200" baseline="-25000" dirty="0">
                          <a:solidFill>
                            <a:srgbClr val="C00000"/>
                          </a:solidFill>
                          <a:latin typeface="+mn-lt"/>
                          <a:ea typeface="+mn-ea"/>
                          <a:cs typeface="+mn-cs"/>
                        </a:rPr>
                        <a:t>3</a:t>
                      </a:r>
                      <a:r>
                        <a:rPr lang="en-US" altLang="en-US" sz="1400" kern="1200" dirty="0">
                          <a:solidFill>
                            <a:srgbClr val="C00000"/>
                          </a:solidFill>
                          <a:latin typeface="+mn-lt"/>
                          <a:ea typeface="+mn-ea"/>
                          <a:cs typeface="+mn-cs"/>
                        </a:rPr>
                        <a:t> in peripheral tissues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altLang="en-US" sz="1400" kern="1200" dirty="0">
                        <a:solidFill>
                          <a:schemeClr val="tx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altLang="en-US" sz="1400" kern="1200" dirty="0">
                        <a:solidFill>
                          <a:schemeClr val="tx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altLang="en-US" sz="1400" kern="1200" dirty="0">
                        <a:solidFill>
                          <a:schemeClr val="tx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altLang="en-US" sz="1400" kern="1200" dirty="0">
                        <a:solidFill>
                          <a:schemeClr val="tx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altLang="en-US" sz="14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3809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x-none" sz="1800" b="0" i="0" u="none" strike="noStrike" cap="none" normalizeH="0" baseline="0" dirty="0">
                          <a:ln>
                            <a:noFill/>
                          </a:ln>
                          <a:solidFill>
                            <a:schemeClr val="bg1"/>
                          </a:solidFill>
                          <a:effectLst/>
                          <a:latin typeface="+mn-lt"/>
                          <a:ea typeface="Arial" charset="0"/>
                          <a:cs typeface="Arial" charset="0"/>
                        </a:rPr>
                        <a:t>Absorption </a:t>
                      </a:r>
                      <a:endParaRPr lang="x-none" altLang="x-none" sz="1800" kern="120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Rapidly absorbed    </a:t>
                      </a:r>
                    </a:p>
                  </a:txBody>
                  <a:tcPr marL="99276" marR="99276" marT="49642" marB="49642" anchor="ctr" horzOverflow="overflow">
                    <a:lnR w="12700" cap="flat" cmpd="sng" algn="ctr">
                      <a:solidFill>
                        <a:schemeClr val="tx1"/>
                      </a:solidFill>
                      <a:prstDash val="solid"/>
                      <a:round/>
                      <a:headEnd type="none" w="med" len="med"/>
                      <a:tailEnd type="none" w="med" len="med"/>
                    </a:lnR>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Rapidly absorbed    </a:t>
                      </a:r>
                    </a:p>
                  </a:txBody>
                  <a:tcPr marL="99276" marR="99276" marT="49642" marB="49642"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3"/>
                  </a:ext>
                </a:extLst>
              </a:tr>
              <a:tr h="365760">
                <a:tc>
                  <a:txBody>
                    <a:bodyPr/>
                    <a:lstStyle/>
                    <a:p>
                      <a:pPr algn="ctr"/>
                      <a:r>
                        <a:rPr kumimoji="0" lang="en-US" altLang="x-none" sz="1400" b="0" i="0" u="none" strike="noStrike" cap="none" normalizeH="0" baseline="0" dirty="0">
                          <a:ln>
                            <a:noFill/>
                          </a:ln>
                          <a:solidFill>
                            <a:schemeClr val="bg1"/>
                          </a:solidFill>
                          <a:effectLst/>
                          <a:latin typeface="+mn-lt"/>
                          <a:ea typeface="Arial" charset="0"/>
                          <a:cs typeface="Arial" charset="0"/>
                        </a:rPr>
                        <a:t>Administration </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Every 6-8 hours </a:t>
                      </a:r>
                    </a:p>
                  </a:txBody>
                  <a:tcPr marL="99276" marR="99276" marT="49636" marB="49636" anchor="ctr" horzOverflow="overflow">
                    <a:lnR w="12700" cap="flat" cmpd="sng" algn="ctr">
                      <a:solidFill>
                        <a:schemeClr val="tx1"/>
                      </a:solidFill>
                      <a:prstDash val="solid"/>
                      <a:round/>
                      <a:headEnd type="none" w="med" len="med"/>
                      <a:tailEnd type="none" w="med" len="med"/>
                    </a:lnR>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Every 8 hours </a:t>
                      </a:r>
                    </a:p>
                  </a:txBody>
                  <a:tcPr marL="99276" marR="99276" marT="49636" marB="49636"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4"/>
                  </a:ext>
                </a:extLst>
              </a:tr>
              <a:tr h="365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x-none" sz="1600" b="0" i="0" u="none" strike="noStrike" cap="none" normalizeH="0" baseline="0" dirty="0">
                          <a:ln>
                            <a:noFill/>
                          </a:ln>
                          <a:solidFill>
                            <a:schemeClr val="bg1"/>
                          </a:solidFill>
                          <a:effectLst/>
                          <a:latin typeface="+mn-lt"/>
                          <a:ea typeface="Arial" charset="0"/>
                          <a:cs typeface="Arial" charset="0"/>
                        </a:rPr>
                        <a:t>Accumulation </a:t>
                      </a:r>
                      <a:endParaRPr kumimoji="0" lang="en-US" altLang="x-none" sz="1800" b="0" i="0" u="none" strike="noStrike" cap="none" normalizeH="0" baseline="0" dirty="0">
                        <a:ln>
                          <a:noFill/>
                        </a:ln>
                        <a:solidFill>
                          <a:schemeClr val="bg1"/>
                        </a:solidFill>
                        <a:effectLst/>
                        <a:latin typeface="+mn-lt"/>
                        <a:ea typeface="Arial" charset="0"/>
                        <a:cs typeface="Arial" charset="0"/>
                      </a:endParaRP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in thyroid</a:t>
                      </a:r>
                    </a:p>
                  </a:txBody>
                  <a:tcPr marL="99276" marR="99276" marT="49642" marB="49642" anchor="ctr" horzOverflow="overflow">
                    <a:lnR w="12700" cap="flat" cmpd="sng" algn="ctr">
                      <a:solidFill>
                        <a:schemeClr val="tx1"/>
                      </a:solidFill>
                      <a:prstDash val="solid"/>
                      <a:round/>
                      <a:headEnd type="none" w="med" len="med"/>
                      <a:tailEnd type="none" w="med" len="med"/>
                    </a:lnR>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in thyroid</a:t>
                      </a:r>
                    </a:p>
                  </a:txBody>
                  <a:tcPr marL="99276" marR="99276" marT="49642" marB="49642"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5"/>
                  </a:ext>
                </a:extLst>
              </a:tr>
              <a:tr h="831423">
                <a:tc>
                  <a:txBody>
                    <a:bodyPr/>
                    <a:lstStyle/>
                    <a:p>
                      <a:pPr algn="ctr"/>
                      <a:r>
                        <a:rPr kumimoji="0" lang="en-US" altLang="x-none" sz="1800" b="0" i="0" u="none" strike="noStrike" cap="none" normalizeH="0" baseline="0" dirty="0">
                          <a:ln>
                            <a:noFill/>
                          </a:ln>
                          <a:solidFill>
                            <a:schemeClr val="bg1"/>
                          </a:solidFill>
                          <a:effectLst/>
                          <a:latin typeface="+mn-lt"/>
                          <a:ea typeface="Arial" charset="0"/>
                          <a:cs typeface="Arial" charset="0"/>
                        </a:rPr>
                        <a:t>Excretion</a:t>
                      </a:r>
                      <a:endParaRPr lang="en-US" sz="1800" dirty="0">
                        <a:solidFill>
                          <a:schemeClr val="bg1"/>
                        </a:solidFill>
                      </a:endParaRP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Kidneys as inactive metabolite within  </a:t>
                      </a:r>
                    </a:p>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24 hours </a:t>
                      </a:r>
                    </a:p>
                  </a:txBody>
                  <a:tcPr marL="99276" marR="99276" marT="49642" marB="49642" anchor="ctr" horzOverflow="overflow">
                    <a:lnR w="12700" cap="flat" cmpd="sng" algn="ctr">
                      <a:solidFill>
                        <a:schemeClr val="tx1"/>
                      </a:solidFill>
                      <a:prstDash val="solid"/>
                      <a:round/>
                      <a:headEnd type="none" w="med" len="med"/>
                      <a:tailEnd type="none" w="med" len="med"/>
                    </a:lnR>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Excretion </a:t>
                      </a:r>
                      <a:r>
                        <a:rPr kumimoji="0" lang="en-US" altLang="x-none" sz="1400" b="1" i="0" u="none" strike="noStrike" cap="none" normalizeH="0" baseline="0" dirty="0">
                          <a:ln>
                            <a:noFill/>
                          </a:ln>
                          <a:solidFill>
                            <a:schemeClr val="tx1"/>
                          </a:solidFill>
                          <a:effectLst/>
                          <a:latin typeface="+mn-lt"/>
                          <a:ea typeface="Arial" charset="0"/>
                          <a:cs typeface="Arial" charset="0"/>
                        </a:rPr>
                        <a:t>slow</a:t>
                      </a:r>
                      <a:r>
                        <a:rPr kumimoji="0" lang="en-US" altLang="x-none" sz="1400" b="0" i="0" u="none" strike="noStrike" cap="none" normalizeH="0" baseline="0" dirty="0">
                          <a:ln>
                            <a:noFill/>
                          </a:ln>
                          <a:solidFill>
                            <a:schemeClr val="tx1"/>
                          </a:solidFill>
                          <a:effectLst/>
                          <a:latin typeface="+mn-lt"/>
                          <a:ea typeface="Arial" charset="0"/>
                          <a:cs typeface="Arial" charset="0"/>
                        </a:rPr>
                        <a:t>, 60-70% of drug is recovered in urine in 48 hours </a:t>
                      </a:r>
                    </a:p>
                  </a:txBody>
                  <a:tcPr marL="99276" marR="99276" marT="49642" marB="49642"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6"/>
                  </a:ext>
                </a:extLst>
              </a:tr>
              <a:tr h="38777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x-none" sz="1800" b="0" i="0" u="none" strike="noStrike" cap="none" normalizeH="0" baseline="0" dirty="0">
                          <a:ln>
                            <a:noFill/>
                          </a:ln>
                          <a:solidFill>
                            <a:schemeClr val="bg1"/>
                          </a:solidFill>
                          <a:effectLst/>
                          <a:latin typeface="+mn-lt"/>
                          <a:ea typeface="Arial" charset="0"/>
                          <a:cs typeface="Arial" charset="0"/>
                        </a:rPr>
                        <a:t>Half life </a:t>
                      </a: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1.5 hours  </a:t>
                      </a:r>
                      <a:r>
                        <a:rPr kumimoji="0" lang="en-US" altLang="x-none" sz="1400" b="0" i="0" u="none" strike="noStrike" cap="none" normalizeH="0" baseline="0" dirty="0">
                          <a:ln>
                            <a:noFill/>
                          </a:ln>
                          <a:solidFill>
                            <a:srgbClr val="C00000"/>
                          </a:solidFill>
                          <a:effectLst/>
                          <a:latin typeface="+mn-lt"/>
                          <a:ea typeface="Arial" charset="0"/>
                          <a:cs typeface="Arial" charset="0"/>
                        </a:rPr>
                        <a:t>( short )</a:t>
                      </a:r>
                    </a:p>
                  </a:txBody>
                  <a:tcPr marL="99276" marR="99276" marT="49636" marB="49636" anchor="ctr" horzOverflow="overflow">
                    <a:lnR w="12700" cap="flat" cmpd="sng" algn="ctr">
                      <a:solidFill>
                        <a:schemeClr val="tx1"/>
                      </a:solidFill>
                      <a:prstDash val="solid"/>
                      <a:round/>
                      <a:headEnd type="none" w="med" len="med"/>
                      <a:tailEnd type="none" w="med" len="med"/>
                    </a:lnR>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6 hours  </a:t>
                      </a:r>
                      <a:r>
                        <a:rPr kumimoji="0" lang="en-US" altLang="x-none" sz="1400" b="0" i="0" u="none" strike="noStrike" cap="none" normalizeH="0" baseline="0" dirty="0">
                          <a:ln>
                            <a:noFill/>
                          </a:ln>
                          <a:solidFill>
                            <a:srgbClr val="C00000"/>
                          </a:solidFill>
                          <a:effectLst/>
                          <a:latin typeface="+mn-lt"/>
                          <a:ea typeface="Arial" charset="0"/>
                          <a:cs typeface="Arial" charset="0"/>
                        </a:rPr>
                        <a:t>( long )</a:t>
                      </a:r>
                    </a:p>
                  </a:txBody>
                  <a:tcPr marL="99276" marR="99276" marT="49636" marB="49636"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7"/>
                  </a:ext>
                </a:extLst>
              </a:tr>
              <a:tr h="38777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x-none" sz="1800" b="0" i="0" u="none" strike="noStrike" cap="none" normalizeH="0" baseline="0" dirty="0">
                          <a:ln>
                            <a:noFill/>
                          </a:ln>
                          <a:solidFill>
                            <a:schemeClr val="bg1"/>
                          </a:solidFill>
                          <a:effectLst/>
                          <a:latin typeface="+mn-lt"/>
                          <a:ea typeface="Arial" charset="0"/>
                          <a:cs typeface="Arial" charset="0"/>
                        </a:rPr>
                        <a:t>Binding protein</a:t>
                      </a: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defRPr/>
                      </a:pPr>
                      <a:r>
                        <a:rPr kumimoji="0" lang="en-US" altLang="x-none" sz="1400" b="0" i="0" u="none" strike="noStrike" cap="none" normalizeH="0" baseline="0" dirty="0">
                          <a:ln>
                            <a:noFill/>
                          </a:ln>
                          <a:solidFill>
                            <a:schemeClr val="tx1"/>
                          </a:solidFill>
                          <a:effectLst/>
                          <a:latin typeface="+mn-lt"/>
                          <a:ea typeface="Arial" charset="0"/>
                          <a:cs typeface="Arial" charset="0"/>
                        </a:rPr>
                        <a:t>80-90% </a:t>
                      </a:r>
                      <a:r>
                        <a:rPr kumimoji="0" lang="en-US" altLang="x-none" sz="1400" b="1" i="0" u="none" strike="noStrike" kern="1200" cap="none" normalizeH="0" baseline="0" dirty="0">
                          <a:ln>
                            <a:noFill/>
                          </a:ln>
                          <a:solidFill>
                            <a:schemeClr val="accent6">
                              <a:lumMod val="75000"/>
                            </a:schemeClr>
                          </a:solidFill>
                          <a:effectLst/>
                          <a:latin typeface="Calibri" charset="0"/>
                          <a:ea typeface="Arial" charset="0"/>
                          <a:cs typeface="Arial" charset="0"/>
                        </a:rPr>
                        <a:t>(notice its very high)</a:t>
                      </a:r>
                    </a:p>
                  </a:txBody>
                  <a:tcPr marL="99276" marR="99276" marT="49642" marB="49642" anchor="ctr" horzOverflow="overflow">
                    <a:lnR w="12700" cap="flat" cmpd="sng" algn="ctr">
                      <a:solidFill>
                        <a:schemeClr val="tx1"/>
                      </a:solidFill>
                      <a:prstDash val="solid"/>
                      <a:round/>
                      <a:headEnd type="none" w="med" len="med"/>
                      <a:tailEnd type="none" w="med" len="med"/>
                    </a:lnR>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Most of the drug is free. </a:t>
                      </a:r>
                      <a:r>
                        <a:rPr kumimoji="0" lang="en-US" altLang="x-none" sz="1400" b="0" i="0" u="none" strike="noStrike" cap="none" normalizeH="0" baseline="0" dirty="0">
                          <a:ln>
                            <a:noFill/>
                          </a:ln>
                          <a:solidFill>
                            <a:srgbClr val="008F00"/>
                          </a:solidFill>
                          <a:effectLst/>
                          <a:latin typeface="+mn-lt"/>
                          <a:ea typeface="Arial" charset="0"/>
                          <a:cs typeface="Arial" charset="0"/>
                        </a:rPr>
                        <a:t>more active</a:t>
                      </a:r>
                    </a:p>
                  </a:txBody>
                  <a:tcPr marL="99276" marR="99276" marT="49642" marB="49642"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8"/>
                  </a:ext>
                </a:extLst>
              </a:tr>
              <a:tr h="1206137">
                <a:tc>
                  <a:txBody>
                    <a:bodyPr/>
                    <a:lstStyle/>
                    <a:p>
                      <a:pPr algn="ctr"/>
                      <a:r>
                        <a:rPr kumimoji="0" lang="en-US" altLang="x-none" sz="1800" b="0" i="0" u="none" strike="noStrike" cap="none" normalizeH="0" baseline="0" dirty="0">
                          <a:ln>
                            <a:noFill/>
                          </a:ln>
                          <a:solidFill>
                            <a:schemeClr val="bg1"/>
                          </a:solidFill>
                          <a:effectLst/>
                          <a:latin typeface="+mn-lt"/>
                          <a:ea typeface="Arial" charset="0"/>
                          <a:cs typeface="Arial" charset="0"/>
                        </a:rPr>
                        <a:t>Pregnancy</a:t>
                      </a:r>
                      <a:endParaRPr lang="en-US" sz="1800" dirty="0">
                        <a:solidFill>
                          <a:schemeClr val="bg1"/>
                        </a:solidFill>
                      </a:endParaRP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ctr"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rgbClr val="C00000"/>
                          </a:solidFill>
                          <a:effectLst/>
                          <a:latin typeface="+mn-lt"/>
                          <a:ea typeface="Arial" charset="0"/>
                          <a:cs typeface="Arial" charset="0"/>
                        </a:rPr>
                        <a:t>Doesn’t cross placenta </a:t>
                      </a:r>
                      <a:r>
                        <a:rPr kumimoji="0" lang="en-US" altLang="x-none" sz="1100" b="0" i="0" u="none" strike="noStrike" kern="1200" cap="none" normalizeH="0" baseline="0" dirty="0">
                          <a:ln>
                            <a:noFill/>
                          </a:ln>
                          <a:solidFill>
                            <a:srgbClr val="C00000"/>
                          </a:solidFill>
                          <a:effectLst/>
                          <a:latin typeface="+mn-lt"/>
                          <a:ea typeface="Arial" charset="0"/>
                          <a:cs typeface="Arial" charset="0"/>
                        </a:rPr>
                        <a:t>(Crossing placenta is less readily as it is highly protein bound) </a:t>
                      </a:r>
                      <a:r>
                        <a:rPr kumimoji="0" lang="en-US" altLang="x-none" sz="1100" b="0" i="0" u="none" strike="noStrike" cap="none" normalizeH="0" baseline="0" dirty="0">
                          <a:ln>
                            <a:noFill/>
                          </a:ln>
                          <a:solidFill>
                            <a:srgbClr val="C00000"/>
                          </a:solidFill>
                          <a:effectLst/>
                          <a:latin typeface="+mn-lt"/>
                          <a:ea typeface="Arial" charset="0"/>
                          <a:cs typeface="Arial" charset="0"/>
                        </a:rPr>
                        <a:t>   </a:t>
                      </a:r>
                      <a:endParaRPr kumimoji="0" lang="en-US" altLang="x-none" sz="1400" b="0" i="0" u="none" strike="noStrike" cap="none" normalizeH="0" baseline="0" dirty="0">
                        <a:ln>
                          <a:noFill/>
                        </a:ln>
                        <a:solidFill>
                          <a:srgbClr val="C00000"/>
                        </a:solidFill>
                        <a:effectLst/>
                        <a:latin typeface="+mn-lt"/>
                        <a:ea typeface="Arial" charset="0"/>
                        <a:cs typeface="Arial" charset="0"/>
                      </a:endParaRPr>
                    </a:p>
                    <a:p>
                      <a:pPr marL="0" marR="0" lvl="0" indent="0" algn="ctr"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sng" strike="noStrike" kern="1200" cap="none" normalizeH="0" baseline="0" dirty="0">
                          <a:ln>
                            <a:noFill/>
                          </a:ln>
                          <a:solidFill>
                            <a:srgbClr val="C00000"/>
                          </a:solidFill>
                          <a:effectLst/>
                          <a:latin typeface="+mn-lt"/>
                          <a:ea typeface="Arial" charset="0"/>
                          <a:cs typeface="Arial" charset="0"/>
                        </a:rPr>
                        <a:t>Recommended in pregnancy</a:t>
                      </a:r>
                    </a:p>
                    <a:p>
                      <a:pPr marL="0" marR="0" lvl="0" indent="0" algn="ctr"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700" b="0" i="0" u="none" strike="noStrike" kern="1200" cap="none" normalizeH="0" baseline="0" dirty="0">
                          <a:ln>
                            <a:noFill/>
                          </a:ln>
                          <a:solidFill>
                            <a:schemeClr val="bg1">
                              <a:lumMod val="65000"/>
                            </a:schemeClr>
                          </a:solidFill>
                          <a:effectLst/>
                          <a:latin typeface="+mn-lt"/>
                          <a:ea typeface="Arial" charset="0"/>
                          <a:cs typeface="Arial" charset="0"/>
                        </a:rPr>
                        <a:t>A molecule that is bound to a protein is a lot bigger than its free form→ due to its size it can’t pass through the placenta or be secreted with milk</a:t>
                      </a:r>
                      <a:endParaRPr kumimoji="0" lang="en-US" altLang="x-none" sz="600" b="0" i="0" u="none" strike="noStrike" cap="none" normalizeH="0" baseline="0" dirty="0">
                        <a:ln>
                          <a:noFill/>
                        </a:ln>
                        <a:solidFill>
                          <a:schemeClr val="bg1">
                            <a:lumMod val="65000"/>
                          </a:schemeClr>
                        </a:solidFill>
                        <a:effectLst/>
                        <a:latin typeface="+mn-lt"/>
                        <a:ea typeface="Arial" charset="0"/>
                        <a:cs typeface="Arial" charset="0"/>
                      </a:endParaRPr>
                    </a:p>
                  </a:txBody>
                  <a:tcPr marL="99276" marR="99276" marT="49636" marB="49636" anchor="ctr" horzOverflow="overflow">
                    <a:lnR w="12700" cap="flat" cmpd="sng" algn="ctr">
                      <a:solidFill>
                        <a:schemeClr val="tx1"/>
                      </a:solidFill>
                      <a:prstDash val="solid"/>
                      <a:round/>
                      <a:headEnd type="none" w="med" len="med"/>
                      <a:tailEnd type="none" w="med" len="med"/>
                    </a:lnR>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ctr"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Concentrated  in</a:t>
                      </a:r>
                    </a:p>
                    <a:p>
                      <a:pPr marL="0" marR="0" lvl="0" indent="0" algn="ctr"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Thyroid &amp; crosses placenta </a:t>
                      </a:r>
                    </a:p>
                    <a:p>
                      <a:pPr marL="0" marR="0" lvl="0" indent="0" algn="ctr"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sng" strike="noStrike" cap="none" normalizeH="0" baseline="0" dirty="0">
                          <a:ln>
                            <a:noFill/>
                          </a:ln>
                          <a:solidFill>
                            <a:srgbClr val="C00000"/>
                          </a:solidFill>
                          <a:effectLst/>
                          <a:latin typeface="+mn-lt"/>
                          <a:ea typeface="Arial" charset="0"/>
                          <a:cs typeface="Arial" charset="0"/>
                        </a:rPr>
                        <a:t>Not</a:t>
                      </a:r>
                      <a:r>
                        <a:rPr kumimoji="0" lang="en-US" altLang="x-none" sz="1400" b="0" i="0" u="none" strike="noStrike" cap="none" normalizeH="0" baseline="0" dirty="0">
                          <a:ln>
                            <a:noFill/>
                          </a:ln>
                          <a:solidFill>
                            <a:srgbClr val="C00000"/>
                          </a:solidFill>
                          <a:effectLst/>
                          <a:latin typeface="+mn-lt"/>
                          <a:ea typeface="Arial" charset="0"/>
                          <a:cs typeface="Arial" charset="0"/>
                        </a:rPr>
                        <a:t> recommended  in pregnancy</a:t>
                      </a:r>
                    </a:p>
                  </a:txBody>
                  <a:tcPr marL="99276" marR="99276" marT="49636" marB="49636"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9"/>
                  </a:ext>
                </a:extLst>
              </a:tr>
              <a:tr h="77771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x-none" sz="1800" b="0" i="0" u="none" strike="noStrike" cap="none" normalizeH="0" baseline="0" dirty="0">
                          <a:ln>
                            <a:noFill/>
                          </a:ln>
                          <a:solidFill>
                            <a:schemeClr val="bg1"/>
                          </a:solidFill>
                          <a:effectLst/>
                          <a:latin typeface="+mn-lt"/>
                          <a:ea typeface="Arial" charset="0"/>
                          <a:cs typeface="Arial" charset="0"/>
                        </a:rPr>
                        <a:t>Breast feeding </a:t>
                      </a:r>
                    </a:p>
                  </a:txBody>
                  <a:tcPr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75000"/>
                      </a:schemeClr>
                    </a:solidFill>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rgbClr val="C00000"/>
                          </a:solidFill>
                          <a:effectLst/>
                          <a:latin typeface="+mn-lt"/>
                          <a:ea typeface="Arial" charset="0"/>
                          <a:cs typeface="Arial" charset="0"/>
                        </a:rPr>
                        <a:t>Less secreted in breast milk </a:t>
                      </a:r>
                      <a:r>
                        <a:rPr kumimoji="0" lang="en-US" altLang="x-none" sz="1200" b="0" i="0" u="none" strike="noStrike" kern="1200" cap="none" normalizeH="0" baseline="0" dirty="0">
                          <a:ln>
                            <a:noFill/>
                          </a:ln>
                          <a:solidFill>
                            <a:schemeClr val="bg1">
                              <a:lumMod val="50000"/>
                            </a:schemeClr>
                          </a:solidFill>
                          <a:effectLst/>
                          <a:latin typeface="Calibri" charset="0"/>
                          <a:ea typeface="Arial" charset="0"/>
                          <a:cs typeface="Arial" charset="0"/>
                        </a:rPr>
                        <a:t>(bc it’s highly protein binding)</a:t>
                      </a:r>
                      <a:endParaRPr kumimoji="0" lang="en-US" altLang="x-none" sz="1200" b="0" i="0" u="none" strike="noStrike" cap="none" normalizeH="0" baseline="0" dirty="0">
                        <a:ln>
                          <a:noFill/>
                        </a:ln>
                        <a:solidFill>
                          <a:srgbClr val="C00000"/>
                        </a:solidFill>
                        <a:effectLst/>
                        <a:latin typeface="+mn-lt"/>
                        <a:ea typeface="Arial" charset="0"/>
                        <a:cs typeface="Arial" charset="0"/>
                      </a:endParaRPr>
                    </a:p>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rgbClr val="C00000"/>
                          </a:solidFill>
                          <a:effectLst/>
                          <a:latin typeface="+mn-lt"/>
                          <a:ea typeface="Arial" charset="0"/>
                          <a:cs typeface="Arial" charset="0"/>
                        </a:rPr>
                        <a:t>Recommended </a:t>
                      </a:r>
                    </a:p>
                  </a:txBody>
                  <a:tcPr marL="99276" marR="99276" marT="49636" marB="49636"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defTabSz="992188">
                        <a:spcBef>
                          <a:spcPct val="20000"/>
                        </a:spcBef>
                        <a:buFont typeface="Arial" charset="0"/>
                        <a:defRPr sz="3100">
                          <a:solidFill>
                            <a:schemeClr val="tx1"/>
                          </a:solidFill>
                          <a:latin typeface="Calibri" charset="0"/>
                        </a:defRPr>
                      </a:lvl1pPr>
                      <a:lvl2pPr marL="742950" indent="-285750" defTabSz="992188">
                        <a:spcBef>
                          <a:spcPct val="20000"/>
                        </a:spcBef>
                        <a:buFont typeface="Arial" charset="0"/>
                        <a:defRPr sz="2600">
                          <a:solidFill>
                            <a:schemeClr val="tx1"/>
                          </a:solidFill>
                          <a:latin typeface="Calibri" charset="0"/>
                        </a:defRPr>
                      </a:lvl2pPr>
                      <a:lvl3pPr marL="1143000" indent="-228600" defTabSz="992188">
                        <a:spcBef>
                          <a:spcPct val="20000"/>
                        </a:spcBef>
                        <a:buFont typeface="Arial" charset="0"/>
                        <a:defRPr sz="2200">
                          <a:solidFill>
                            <a:schemeClr val="tx1"/>
                          </a:solidFill>
                          <a:latin typeface="Calibri" charset="0"/>
                        </a:defRPr>
                      </a:lvl3pPr>
                      <a:lvl4pPr marL="1600200" indent="-228600" defTabSz="992188">
                        <a:spcBef>
                          <a:spcPct val="20000"/>
                        </a:spcBef>
                        <a:buFont typeface="Arial" charset="0"/>
                        <a:defRPr sz="2000">
                          <a:solidFill>
                            <a:schemeClr val="tx1"/>
                          </a:solidFill>
                          <a:latin typeface="Calibri" charset="0"/>
                        </a:defRPr>
                      </a:lvl4pPr>
                      <a:lvl5pPr marL="2057400" indent="-228600" defTabSz="992188">
                        <a:spcBef>
                          <a:spcPct val="20000"/>
                        </a:spcBef>
                        <a:buFont typeface="Arial" charset="0"/>
                        <a:defRPr sz="2000">
                          <a:solidFill>
                            <a:schemeClr val="tx1"/>
                          </a:solidFill>
                          <a:latin typeface="Calibri" charset="0"/>
                        </a:defRPr>
                      </a:lvl5pPr>
                      <a:lvl6pPr marL="2514600" indent="-228600" defTabSz="992188" eaLnBrk="0" fontAlgn="base" hangingPunct="0">
                        <a:spcBef>
                          <a:spcPct val="20000"/>
                        </a:spcBef>
                        <a:spcAft>
                          <a:spcPct val="0"/>
                        </a:spcAft>
                        <a:buFont typeface="Arial" charset="0"/>
                        <a:defRPr sz="2000">
                          <a:solidFill>
                            <a:schemeClr val="tx1"/>
                          </a:solidFill>
                          <a:latin typeface="Calibri" charset="0"/>
                        </a:defRPr>
                      </a:lvl6pPr>
                      <a:lvl7pPr marL="2971800" indent="-228600" defTabSz="992188" eaLnBrk="0" fontAlgn="base" hangingPunct="0">
                        <a:spcBef>
                          <a:spcPct val="20000"/>
                        </a:spcBef>
                        <a:spcAft>
                          <a:spcPct val="0"/>
                        </a:spcAft>
                        <a:buFont typeface="Arial" charset="0"/>
                        <a:defRPr sz="2000">
                          <a:solidFill>
                            <a:schemeClr val="tx1"/>
                          </a:solidFill>
                          <a:latin typeface="Calibri" charset="0"/>
                        </a:defRPr>
                      </a:lvl7pPr>
                      <a:lvl8pPr marL="3429000" indent="-228600" defTabSz="992188" eaLnBrk="0" fontAlgn="base" hangingPunct="0">
                        <a:spcBef>
                          <a:spcPct val="20000"/>
                        </a:spcBef>
                        <a:spcAft>
                          <a:spcPct val="0"/>
                        </a:spcAft>
                        <a:buFont typeface="Arial" charset="0"/>
                        <a:defRPr sz="2000">
                          <a:solidFill>
                            <a:schemeClr val="tx1"/>
                          </a:solidFill>
                          <a:latin typeface="Calibri" charset="0"/>
                        </a:defRPr>
                      </a:lvl8pPr>
                      <a:lvl9pPr marL="3886200" indent="-228600" defTabSz="992188" eaLnBrk="0" fontAlgn="base" hangingPunct="0">
                        <a:spcBef>
                          <a:spcPct val="20000"/>
                        </a:spcBef>
                        <a:spcAft>
                          <a:spcPct val="0"/>
                        </a:spcAft>
                        <a:buFont typeface="Arial" charset="0"/>
                        <a:defRPr sz="2000">
                          <a:solidFill>
                            <a:schemeClr val="tx1"/>
                          </a:solidFill>
                          <a:latin typeface="Calibri" charset="0"/>
                        </a:defRPr>
                      </a:lvl9p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chemeClr val="tx1"/>
                          </a:solidFill>
                          <a:effectLst/>
                          <a:latin typeface="+mn-lt"/>
                          <a:ea typeface="Arial" charset="0"/>
                          <a:cs typeface="Arial" charset="0"/>
                        </a:rPr>
                        <a:t>secreted </a:t>
                      </a:r>
                      <a:r>
                        <a:rPr kumimoji="0" lang="en-US" altLang="x-none" sz="1400" b="0" i="0" u="none" strike="noStrike" cap="none" normalizeH="0" baseline="0" dirty="0">
                          <a:ln>
                            <a:noFill/>
                          </a:ln>
                          <a:solidFill>
                            <a:schemeClr val="bg1">
                              <a:lumMod val="50000"/>
                            </a:schemeClr>
                          </a:solidFill>
                          <a:effectLst/>
                          <a:latin typeface="+mn-lt"/>
                          <a:ea typeface="Arial" charset="0"/>
                          <a:cs typeface="Arial" charset="0"/>
                        </a:rPr>
                        <a:t>in breast milk</a:t>
                      </a:r>
                    </a:p>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x-none" sz="1400" b="0" i="0" u="none" strike="noStrike" cap="none" normalizeH="0" baseline="0" dirty="0">
                          <a:ln>
                            <a:noFill/>
                          </a:ln>
                          <a:solidFill>
                            <a:srgbClr val="C00000"/>
                          </a:solidFill>
                          <a:effectLst/>
                          <a:latin typeface="+mn-lt"/>
                          <a:ea typeface="Arial" charset="0"/>
                          <a:cs typeface="Arial" charset="0"/>
                        </a:rPr>
                        <a:t>Not recommended</a:t>
                      </a:r>
                    </a:p>
                  </a:txBody>
                  <a:tcPr marL="99276" marR="99276" marT="49636" marB="49636"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831410">
                <a:tc>
                  <a:txBody>
                    <a:bodyPr/>
                    <a:lstStyle/>
                    <a:p>
                      <a:pPr algn="ctr"/>
                      <a:r>
                        <a:rPr lang="en-US" sz="1800" dirty="0">
                          <a:solidFill>
                            <a:schemeClr val="bg1"/>
                          </a:solidFill>
                        </a:rPr>
                        <a:t>Uses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285750" indent="-285750" algn="l">
                        <a:buClr>
                          <a:schemeClr val="accent4"/>
                        </a:buClr>
                        <a:buFont typeface="Arial" charset="0"/>
                        <a:buChar char="•"/>
                      </a:pPr>
                      <a:r>
                        <a:rPr lang="en-US" sz="1400" kern="1200" dirty="0">
                          <a:solidFill>
                            <a:srgbClr val="C00000"/>
                          </a:solidFill>
                          <a:effectLst/>
                          <a:latin typeface="+mn-lt"/>
                          <a:ea typeface="+mn-ea"/>
                          <a:cs typeface="+mn-cs"/>
                        </a:rPr>
                        <a:t>The drug of choice</a:t>
                      </a:r>
                      <a:r>
                        <a:rPr lang="en-US" sz="1400" kern="1200" baseline="0" dirty="0">
                          <a:solidFill>
                            <a:srgbClr val="C00000"/>
                          </a:solidFill>
                          <a:effectLst/>
                          <a:latin typeface="+mn-lt"/>
                          <a:ea typeface="+mn-ea"/>
                          <a:cs typeface="+mn-cs"/>
                        </a:rPr>
                        <a:t> </a:t>
                      </a:r>
                      <a:r>
                        <a:rPr lang="en-US" sz="1400" kern="1200" dirty="0">
                          <a:solidFill>
                            <a:srgbClr val="C00000"/>
                          </a:solidFill>
                          <a:effectLst/>
                          <a:latin typeface="+mn-lt"/>
                          <a:ea typeface="+mn-ea"/>
                          <a:cs typeface="+mn-cs"/>
                        </a:rPr>
                        <a:t>in pregnancy</a:t>
                      </a:r>
                    </a:p>
                    <a:p>
                      <a:pPr marL="285750" indent="-285750" algn="l">
                        <a:buClr>
                          <a:schemeClr val="accent4"/>
                        </a:buClr>
                        <a:buFont typeface="Arial" charset="0"/>
                        <a:buChar char="•"/>
                      </a:pPr>
                      <a:r>
                        <a:rPr lang="en-US" sz="1400" kern="1200" dirty="0">
                          <a:solidFill>
                            <a:srgbClr val="C00000"/>
                          </a:solidFill>
                          <a:effectLst/>
                          <a:latin typeface="+mn-lt"/>
                          <a:ea typeface="+mn-ea"/>
                          <a:cs typeface="+mn-cs"/>
                        </a:rPr>
                        <a:t> Recommended in breast feeding </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92188" rtl="0" eaLnBrk="1" fontAlgn="base" latinLnBrk="0" hangingPunct="1">
                        <a:lnSpc>
                          <a:spcPct val="100000"/>
                        </a:lnSpc>
                        <a:spcBef>
                          <a:spcPct val="20000"/>
                        </a:spcBef>
                        <a:spcAft>
                          <a:spcPct val="0"/>
                        </a:spcAft>
                        <a:buClr>
                          <a:schemeClr val="hlink"/>
                        </a:buClr>
                        <a:buSzPct val="70000"/>
                        <a:buFont typeface="Wingdings" charset="2"/>
                        <a:buNone/>
                        <a:tabLst/>
                        <a:defRPr/>
                      </a:pPr>
                      <a:r>
                        <a:rPr lang="en-US" sz="1400" kern="1200" dirty="0">
                          <a:solidFill>
                            <a:schemeClr val="tx1"/>
                          </a:solidFill>
                          <a:effectLst/>
                          <a:latin typeface="+mn-lt"/>
                          <a:ea typeface="+mn-ea"/>
                          <a:cs typeface="+mn-cs"/>
                        </a:rPr>
                        <a:t>The drug of choice in adults and children (more potent than </a:t>
                      </a:r>
                      <a:r>
                        <a:rPr lang="en-US" sz="1400" kern="1200" dirty="0">
                          <a:solidFill>
                            <a:srgbClr val="0331FF"/>
                          </a:solidFill>
                          <a:effectLst/>
                          <a:latin typeface="+mn-lt"/>
                          <a:ea typeface="+mn-ea"/>
                          <a:cs typeface="+mn-cs"/>
                        </a:rPr>
                        <a:t>PTU</a:t>
                      </a:r>
                      <a:r>
                        <a:rPr lang="en-US" sz="1400" kern="1200" dirty="0">
                          <a:solidFill>
                            <a:schemeClr val="tx1"/>
                          </a:solidFill>
                          <a:effectLst/>
                          <a:latin typeface="+mn-lt"/>
                          <a:ea typeface="+mn-ea"/>
                          <a:cs typeface="+mn-cs"/>
                        </a:rPr>
                        <a:t>)</a:t>
                      </a:r>
                      <a:endParaRPr lang="en-US" sz="1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8" name="TextBox 7"/>
          <p:cNvSpPr txBox="1"/>
          <p:nvPr/>
        </p:nvSpPr>
        <p:spPr>
          <a:xfrm>
            <a:off x="4537809" y="2296029"/>
            <a:ext cx="1740428" cy="919401"/>
          </a:xfrm>
          <a:prstGeom prst="wedgeRoundRectCallout">
            <a:avLst>
              <a:gd name="adj1" fmla="val -109241"/>
              <a:gd name="adj2" fmla="val -40196"/>
              <a:gd name="adj3" fmla="val 16667"/>
            </a:avLst>
          </a:prstGeom>
          <a:solidFill>
            <a:schemeClr val="bg1"/>
          </a:solidFill>
          <a:ln>
            <a:solidFill>
              <a:srgbClr val="008F00"/>
            </a:solidFill>
            <a:prstDash val="solid"/>
          </a:ln>
        </p:spPr>
        <p:txBody>
          <a:bodyPr wrap="square" rtlCol="0">
            <a:spAutoFit/>
          </a:bodyPr>
          <a:lstStyle/>
          <a:p>
            <a:pPr algn="ctr"/>
            <a:r>
              <a:rPr lang="ar-SA" sz="1200" dirty="0">
                <a:solidFill>
                  <a:srgbClr val="008F00"/>
                </a:solidFill>
              </a:rPr>
              <a:t>يعني هذا الدوا عنده طريقتين عشان يشتغل اذا جبت في الاختيارات اللي فوق او اللي تحت الاثنين صح</a:t>
            </a:r>
            <a:endParaRPr lang="en-US" sz="1200" dirty="0">
              <a:solidFill>
                <a:srgbClr val="008F00"/>
              </a:solidFill>
            </a:endParaRPr>
          </a:p>
        </p:txBody>
      </p:sp>
      <p:sp>
        <p:nvSpPr>
          <p:cNvPr id="2" name="Rectangle 1"/>
          <p:cNvSpPr/>
          <p:nvPr/>
        </p:nvSpPr>
        <p:spPr>
          <a:xfrm>
            <a:off x="0" y="9627275"/>
            <a:ext cx="2891882" cy="276999"/>
          </a:xfrm>
          <a:prstGeom prst="rect">
            <a:avLst/>
          </a:prstGeom>
        </p:spPr>
        <p:txBody>
          <a:bodyPr wrap="none">
            <a:spAutoFit/>
          </a:bodyPr>
          <a:lstStyle/>
          <a:p>
            <a:r>
              <a:rPr lang="en-US" sz="1200" baseline="30000" dirty="0">
                <a:solidFill>
                  <a:schemeClr val="accent6">
                    <a:lumMod val="75000"/>
                  </a:schemeClr>
                </a:solidFill>
              </a:rPr>
              <a:t>1</a:t>
            </a:r>
            <a:r>
              <a:rPr lang="en-US" sz="1200" dirty="0">
                <a:solidFill>
                  <a:schemeClr val="accent6">
                    <a:lumMod val="75000"/>
                  </a:schemeClr>
                </a:solidFill>
              </a:rPr>
              <a:t> It is Important to compare between them</a:t>
            </a:r>
          </a:p>
        </p:txBody>
      </p:sp>
      <p:sp>
        <p:nvSpPr>
          <p:cNvPr id="10" name="مستطيل مستدير الزوايا 9"/>
          <p:cNvSpPr/>
          <p:nvPr/>
        </p:nvSpPr>
        <p:spPr>
          <a:xfrm>
            <a:off x="2128194" y="6137060"/>
            <a:ext cx="1657422" cy="163156"/>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800" b="1" u="sng" dirty="0">
                <a:solidFill>
                  <a:srgbClr val="009193"/>
                </a:solidFill>
              </a:rPr>
              <a:t>Pro</a:t>
            </a:r>
            <a:r>
              <a:rPr lang="en-US" sz="800" dirty="0">
                <a:solidFill>
                  <a:srgbClr val="009193"/>
                </a:solidFill>
              </a:rPr>
              <a:t>pylthiouracil = </a:t>
            </a:r>
            <a:r>
              <a:rPr lang="en-US" sz="800" b="1" u="sng" dirty="0">
                <a:solidFill>
                  <a:srgbClr val="009193"/>
                </a:solidFill>
              </a:rPr>
              <a:t>Pro</a:t>
            </a:r>
            <a:r>
              <a:rPr lang="en-US" sz="800" dirty="0">
                <a:solidFill>
                  <a:srgbClr val="009193"/>
                </a:solidFill>
              </a:rPr>
              <a:t>tein binding</a:t>
            </a:r>
            <a:endParaRPr lang="ar-SA" sz="800" dirty="0"/>
          </a:p>
        </p:txBody>
      </p:sp>
      <p:sp>
        <p:nvSpPr>
          <p:cNvPr id="12" name="مستطيل مستدير الزوايا 11"/>
          <p:cNvSpPr/>
          <p:nvPr/>
        </p:nvSpPr>
        <p:spPr>
          <a:xfrm>
            <a:off x="4537809" y="6115173"/>
            <a:ext cx="1241200" cy="185043"/>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800" b="1" u="sng" dirty="0">
                <a:solidFill>
                  <a:srgbClr val="009193"/>
                </a:solidFill>
              </a:rPr>
              <a:t>I’m a zole</a:t>
            </a:r>
            <a:r>
              <a:rPr lang="en-US" sz="800" dirty="0">
                <a:solidFill>
                  <a:srgbClr val="009193"/>
                </a:solidFill>
              </a:rPr>
              <a:t>, and I’m </a:t>
            </a:r>
            <a:r>
              <a:rPr lang="en-US" sz="800" b="1" u="sng" dirty="0">
                <a:solidFill>
                  <a:srgbClr val="009193"/>
                </a:solidFill>
              </a:rPr>
              <a:t>free</a:t>
            </a:r>
            <a:endParaRPr lang="ar-SA" sz="800" b="1" u="sng" dirty="0"/>
          </a:p>
        </p:txBody>
      </p:sp>
      <p:sp>
        <p:nvSpPr>
          <p:cNvPr id="13" name="مستطيل مستدير الزوايا 12"/>
          <p:cNvSpPr/>
          <p:nvPr/>
        </p:nvSpPr>
        <p:spPr>
          <a:xfrm>
            <a:off x="4585914" y="4607108"/>
            <a:ext cx="603733" cy="161836"/>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800" b="1" u="sng" dirty="0">
                <a:solidFill>
                  <a:srgbClr val="009193"/>
                </a:solidFill>
              </a:rPr>
              <a:t>I’m a zole</a:t>
            </a:r>
            <a:endParaRPr lang="ar-SA" sz="800" b="1" u="sng" dirty="0"/>
          </a:p>
        </p:txBody>
      </p:sp>
      <p:sp>
        <p:nvSpPr>
          <p:cNvPr id="14" name="مستطيل مستدير الزوايا 13"/>
          <p:cNvSpPr/>
          <p:nvPr/>
        </p:nvSpPr>
        <p:spPr>
          <a:xfrm>
            <a:off x="2393852" y="5062906"/>
            <a:ext cx="1373476" cy="268046"/>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800" dirty="0">
                <a:solidFill>
                  <a:srgbClr val="009193"/>
                </a:solidFill>
              </a:rPr>
              <a:t>Propylthiour</a:t>
            </a:r>
            <a:r>
              <a:rPr lang="en-US" sz="800" b="1" u="sng" dirty="0">
                <a:solidFill>
                  <a:srgbClr val="009193"/>
                </a:solidFill>
              </a:rPr>
              <a:t>acil, fast=Acil</a:t>
            </a:r>
            <a:r>
              <a:rPr lang="ar-SA" sz="800" b="1" u="sng" dirty="0">
                <a:solidFill>
                  <a:srgbClr val="009193"/>
                </a:solidFill>
              </a:rPr>
              <a:t> معناها بالتركي مستعجل أو عاجل</a:t>
            </a:r>
            <a:r>
              <a:rPr lang="en-US" sz="800" b="1" u="sng" dirty="0">
                <a:solidFill>
                  <a:srgbClr val="009193"/>
                </a:solidFill>
              </a:rPr>
              <a:t> </a:t>
            </a:r>
            <a:endParaRPr lang="ar-SA" sz="800" b="1" u="sng" dirty="0"/>
          </a:p>
        </p:txBody>
      </p:sp>
      <p:sp>
        <p:nvSpPr>
          <p:cNvPr id="16" name="مستطيل مستدير الزوايا 15"/>
          <p:cNvSpPr/>
          <p:nvPr/>
        </p:nvSpPr>
        <p:spPr>
          <a:xfrm>
            <a:off x="1709927" y="5682801"/>
            <a:ext cx="2057401" cy="163479"/>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700" b="1" u="sng" dirty="0">
                <a:solidFill>
                  <a:srgbClr val="009193"/>
                </a:solidFill>
              </a:rPr>
              <a:t>Prop</a:t>
            </a:r>
            <a:r>
              <a:rPr lang="en-US" sz="700" dirty="0">
                <a:solidFill>
                  <a:srgbClr val="009193"/>
                </a:solidFill>
              </a:rPr>
              <a:t>ylthiouracil, Prop=BRB</a:t>
            </a:r>
            <a:r>
              <a:rPr lang="ar-SA" sz="700" dirty="0">
                <a:solidFill>
                  <a:srgbClr val="009193"/>
                </a:solidFill>
              </a:rPr>
              <a:t> كأننا نقول برب </a:t>
            </a:r>
            <a:r>
              <a:rPr lang="ar-SA" sz="700" b="1" u="sng" dirty="0">
                <a:solidFill>
                  <a:srgbClr val="009193"/>
                </a:solidFill>
              </a:rPr>
              <a:t>شوي</a:t>
            </a:r>
            <a:r>
              <a:rPr lang="ar-SA" sz="700" dirty="0">
                <a:solidFill>
                  <a:srgbClr val="009193"/>
                </a:solidFill>
              </a:rPr>
              <a:t> وراجع </a:t>
            </a:r>
            <a:r>
              <a:rPr lang="en-US" sz="700" dirty="0">
                <a:solidFill>
                  <a:srgbClr val="009193"/>
                </a:solidFill>
              </a:rPr>
              <a:t> </a:t>
            </a:r>
            <a:endParaRPr lang="ar-SA" sz="700" dirty="0"/>
          </a:p>
        </p:txBody>
      </p:sp>
      <p:sp>
        <p:nvSpPr>
          <p:cNvPr id="17" name="مستطيل مستدير الزوايا 16"/>
          <p:cNvSpPr/>
          <p:nvPr/>
        </p:nvSpPr>
        <p:spPr>
          <a:xfrm>
            <a:off x="5201733" y="5520965"/>
            <a:ext cx="1076504" cy="161836"/>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800" b="1" u="sng" dirty="0">
                <a:solidFill>
                  <a:srgbClr val="009193"/>
                </a:solidFill>
              </a:rPr>
              <a:t>I’m a zole, I’m long</a:t>
            </a:r>
            <a:endParaRPr lang="ar-SA" sz="800" b="1" u="sng" dirty="0"/>
          </a:p>
        </p:txBody>
      </p:sp>
      <p:sp>
        <p:nvSpPr>
          <p:cNvPr id="18" name="مستطيل مستدير الزوايا 17"/>
          <p:cNvSpPr/>
          <p:nvPr/>
        </p:nvSpPr>
        <p:spPr>
          <a:xfrm>
            <a:off x="425628" y="7187184"/>
            <a:ext cx="1020313" cy="548640"/>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800" b="1" u="sng" dirty="0">
                <a:solidFill>
                  <a:srgbClr val="009193"/>
                </a:solidFill>
              </a:rPr>
              <a:t>Prop</a:t>
            </a:r>
            <a:r>
              <a:rPr lang="en-US" sz="800" dirty="0">
                <a:solidFill>
                  <a:srgbClr val="009193"/>
                </a:solidFill>
              </a:rPr>
              <a:t>ylthiouracil is </a:t>
            </a:r>
            <a:r>
              <a:rPr lang="en-US" sz="800" b="1" u="sng" dirty="0">
                <a:solidFill>
                  <a:srgbClr val="009193"/>
                </a:solidFill>
              </a:rPr>
              <a:t>prop</a:t>
            </a:r>
            <a:r>
              <a:rPr lang="en-US" sz="800" dirty="0">
                <a:solidFill>
                  <a:srgbClr val="009193"/>
                </a:solidFill>
              </a:rPr>
              <a:t>er drugs to be used in pregnancy &amp; breast feeding</a:t>
            </a:r>
            <a:endParaRPr lang="ar-SA" sz="800" dirty="0"/>
          </a:p>
        </p:txBody>
      </p:sp>
    </p:spTree>
    <p:extLst>
      <p:ext uri="{BB962C8B-B14F-4D97-AF65-F5344CB8AC3E}">
        <p14:creationId xmlns:p14="http://schemas.microsoft.com/office/powerpoint/2010/main" val="8280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7" name="Straight Connector 66"/>
          <p:cNvCxnSpPr>
            <a:cxnSpLocks/>
          </p:cNvCxnSpPr>
          <p:nvPr/>
        </p:nvCxnSpPr>
        <p:spPr>
          <a:xfrm>
            <a:off x="577426" y="723693"/>
            <a:ext cx="3134432" cy="5656"/>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68" name="TextBox 67"/>
          <p:cNvSpPr txBox="1"/>
          <p:nvPr/>
        </p:nvSpPr>
        <p:spPr>
          <a:xfrm>
            <a:off x="447860" y="326252"/>
            <a:ext cx="3382669" cy="400110"/>
          </a:xfrm>
          <a:prstGeom prst="rect">
            <a:avLst/>
          </a:prstGeom>
          <a:noFill/>
        </p:spPr>
        <p:txBody>
          <a:bodyPr wrap="square" rtlCol="0">
            <a:spAutoFit/>
          </a:bodyPr>
          <a:lstStyle/>
          <a:p>
            <a:pPr algn="ctr"/>
            <a:r>
              <a:rPr lang="en-US" altLang="en-US" sz="2000" dirty="0">
                <a:ea typeface="American Typewriter" charset="0"/>
                <a:cs typeface="American Typewriter" charset="0"/>
              </a:rPr>
              <a:t>Adverse effect of Thioamides</a:t>
            </a:r>
            <a:endParaRPr lang="ar-SA" altLang="en-US" sz="2000" dirty="0">
              <a:ea typeface="American Typewriter" charset="0"/>
              <a:cs typeface="American Typewriter" charset="0"/>
            </a:endParaRPr>
          </a:p>
        </p:txBody>
      </p:sp>
      <p:graphicFrame>
        <p:nvGraphicFramePr>
          <p:cNvPr id="55" name="جدول 54"/>
          <p:cNvGraphicFramePr>
            <a:graphicFrameLocks noGrp="1"/>
          </p:cNvGraphicFramePr>
          <p:nvPr>
            <p:extLst>
              <p:ext uri="{D42A27DB-BD31-4B8C-83A1-F6EECF244321}">
                <p14:modId xmlns:p14="http://schemas.microsoft.com/office/powerpoint/2010/main" val="674766079"/>
              </p:ext>
            </p:extLst>
          </p:nvPr>
        </p:nvGraphicFramePr>
        <p:xfrm>
          <a:off x="460527" y="8058953"/>
          <a:ext cx="6119890" cy="1670263"/>
        </p:xfrm>
        <a:graphic>
          <a:graphicData uri="http://schemas.openxmlformats.org/drawingml/2006/table">
            <a:tbl>
              <a:tblPr firstRow="1" bandRow="1">
                <a:tableStyleId>{5940675A-B579-460E-94D1-54222C63F5DA}</a:tableStyleId>
              </a:tblPr>
              <a:tblGrid>
                <a:gridCol w="3059945">
                  <a:extLst>
                    <a:ext uri="{9D8B030D-6E8A-4147-A177-3AD203B41FA5}">
                      <a16:colId xmlns:a16="http://schemas.microsoft.com/office/drawing/2014/main" val="20000"/>
                    </a:ext>
                  </a:extLst>
                </a:gridCol>
                <a:gridCol w="3059945">
                  <a:extLst>
                    <a:ext uri="{9D8B030D-6E8A-4147-A177-3AD203B41FA5}">
                      <a16:colId xmlns:a16="http://schemas.microsoft.com/office/drawing/2014/main" val="20001"/>
                    </a:ext>
                  </a:extLst>
                </a:gridCol>
              </a:tblGrid>
              <a:tr h="344383">
                <a:tc gridSpan="2">
                  <a:txBody>
                    <a:bodyPr/>
                    <a:lstStyle/>
                    <a:p>
                      <a:pPr algn="ctr"/>
                      <a:r>
                        <a:rPr lang="en-US" sz="1600" dirty="0">
                          <a:solidFill>
                            <a:srgbClr val="FF0000"/>
                          </a:solidFill>
                        </a:rPr>
                        <a:t>Warnings </a:t>
                      </a:r>
                      <a:r>
                        <a:rPr lang="en-US" sz="1600" dirty="0">
                          <a:solidFill>
                            <a:schemeClr val="bg1">
                              <a:lumMod val="50000"/>
                            </a:schemeClr>
                          </a:solidFill>
                        </a:rPr>
                        <a:t>(only in male’s slides)</a:t>
                      </a:r>
                    </a:p>
                  </a:txBody>
                  <a:tcPr>
                    <a:solidFill>
                      <a:srgbClr val="F6E2E1"/>
                    </a:solidFill>
                  </a:tcPr>
                </a:tc>
                <a:tc hMerge="1">
                  <a:txBody>
                    <a:bodyPr/>
                    <a:lstStyle/>
                    <a:p>
                      <a:endParaRPr lang="en-US"/>
                    </a:p>
                  </a:txBody>
                  <a:tcPr/>
                </a:tc>
                <a:extLst>
                  <a:ext uri="{0D108BD9-81ED-4DB2-BD59-A6C34878D82A}">
                    <a16:rowId xmlns:a16="http://schemas.microsoft.com/office/drawing/2014/main" val="10000"/>
                  </a:ext>
                </a:extLst>
              </a:tr>
              <a:tr h="1308644">
                <a:tc>
                  <a:txBody>
                    <a:bodyPr/>
                    <a:lstStyle/>
                    <a:p>
                      <a:r>
                        <a:rPr lang="en-US" dirty="0">
                          <a:solidFill>
                            <a:srgbClr val="FF0000"/>
                          </a:solidFill>
                        </a:rPr>
                        <a:t>Agranulocytosis:</a:t>
                      </a:r>
                    </a:p>
                    <a:p>
                      <a:r>
                        <a:rPr lang="en-US" dirty="0"/>
                        <a:t>Patients on </a:t>
                      </a:r>
                      <a:r>
                        <a:rPr lang="en-US" dirty="0">
                          <a:solidFill>
                            <a:srgbClr val="0331FF"/>
                          </a:solidFill>
                        </a:rPr>
                        <a:t>PTU</a:t>
                      </a:r>
                      <a:r>
                        <a:rPr lang="en-US" dirty="0"/>
                        <a:t> or </a:t>
                      </a:r>
                      <a:r>
                        <a:rPr lang="en-US" dirty="0">
                          <a:solidFill>
                            <a:srgbClr val="0331FF"/>
                          </a:solidFill>
                        </a:rPr>
                        <a:t>methimazole </a:t>
                      </a:r>
                      <a:r>
                        <a:rPr lang="en-US" dirty="0"/>
                        <a:t>should be</a:t>
                      </a:r>
                      <a:r>
                        <a:rPr lang="en-US" baseline="0" dirty="0"/>
                        <a:t> </a:t>
                      </a:r>
                      <a:r>
                        <a:rPr lang="en-US" dirty="0"/>
                        <a:t>instructed to immediately report to their</a:t>
                      </a:r>
                      <a:r>
                        <a:rPr lang="en-US" baseline="0" dirty="0"/>
                        <a:t> </a:t>
                      </a:r>
                      <a:r>
                        <a:rPr lang="en-US" dirty="0"/>
                        <a:t>physicians any symptoms suggestive of</a:t>
                      </a:r>
                      <a:r>
                        <a:rPr lang="en-US" baseline="0" dirty="0"/>
                        <a:t> </a:t>
                      </a:r>
                      <a:r>
                        <a:rPr lang="en-US" dirty="0"/>
                        <a:t>agranulocytosis, such as fever or sore throat.</a:t>
                      </a:r>
                    </a:p>
                  </a:txBody>
                  <a:tcPr>
                    <a:solidFill>
                      <a:schemeClr val="bg1"/>
                    </a:solidFill>
                  </a:tcPr>
                </a:tc>
                <a:tc>
                  <a:txBody>
                    <a:bodyPr/>
                    <a:lstStyle/>
                    <a:p>
                      <a:r>
                        <a:rPr lang="en-US" dirty="0">
                          <a:solidFill>
                            <a:srgbClr val="FF0000"/>
                          </a:solidFill>
                        </a:rPr>
                        <a:t>Congenital Malformations:</a:t>
                      </a:r>
                    </a:p>
                    <a:p>
                      <a:r>
                        <a:rPr lang="en-US" dirty="0">
                          <a:solidFill>
                            <a:srgbClr val="0331FF"/>
                          </a:solidFill>
                        </a:rPr>
                        <a:t>Methimazole </a:t>
                      </a:r>
                      <a:r>
                        <a:rPr lang="en-US" dirty="0"/>
                        <a:t>crosses the placental causing</a:t>
                      </a:r>
                      <a:r>
                        <a:rPr lang="en-US" baseline="0" dirty="0"/>
                        <a:t> </a:t>
                      </a:r>
                      <a:r>
                        <a:rPr lang="en-US" dirty="0"/>
                        <a:t>fetal harm, when administered in the first</a:t>
                      </a:r>
                      <a:r>
                        <a:rPr lang="en-US" baseline="0" dirty="0"/>
                        <a:t> </a:t>
                      </a:r>
                      <a:r>
                        <a:rPr lang="en-US" dirty="0"/>
                        <a:t>trimester of pregnancy</a:t>
                      </a:r>
                    </a:p>
                    <a:p>
                      <a:endParaRPr lang="en-US" dirty="0"/>
                    </a:p>
                  </a:txBody>
                  <a:tcPr>
                    <a:solidFill>
                      <a:schemeClr val="bg1"/>
                    </a:solidFill>
                  </a:tcPr>
                </a:tc>
                <a:extLst>
                  <a:ext uri="{0D108BD9-81ED-4DB2-BD59-A6C34878D82A}">
                    <a16:rowId xmlns:a16="http://schemas.microsoft.com/office/drawing/2014/main" val="10001"/>
                  </a:ext>
                </a:extLst>
              </a:tr>
            </a:tbl>
          </a:graphicData>
        </a:graphic>
      </p:graphicFrame>
      <p:grpSp>
        <p:nvGrpSpPr>
          <p:cNvPr id="3" name="Group 2"/>
          <p:cNvGrpSpPr/>
          <p:nvPr/>
        </p:nvGrpSpPr>
        <p:grpSpPr>
          <a:xfrm>
            <a:off x="361262" y="894612"/>
            <a:ext cx="6135478" cy="6999678"/>
            <a:chOff x="415298" y="743634"/>
            <a:chExt cx="6135478" cy="6999678"/>
          </a:xfrm>
        </p:grpSpPr>
        <p:grpSp>
          <p:nvGrpSpPr>
            <p:cNvPr id="2" name="Group 1"/>
            <p:cNvGrpSpPr/>
            <p:nvPr/>
          </p:nvGrpSpPr>
          <p:grpSpPr>
            <a:xfrm>
              <a:off x="415298" y="743634"/>
              <a:ext cx="6135478" cy="6999678"/>
              <a:chOff x="415298" y="743634"/>
              <a:chExt cx="6135478" cy="6999678"/>
            </a:xfrm>
          </p:grpSpPr>
          <p:grpSp>
            <p:nvGrpSpPr>
              <p:cNvPr id="91" name="Group 90"/>
              <p:cNvGrpSpPr/>
              <p:nvPr/>
            </p:nvGrpSpPr>
            <p:grpSpPr>
              <a:xfrm>
                <a:off x="415298" y="743634"/>
                <a:ext cx="6135478" cy="6999678"/>
                <a:chOff x="415298" y="1079193"/>
                <a:chExt cx="6135478" cy="6999678"/>
              </a:xfrm>
            </p:grpSpPr>
            <p:grpSp>
              <p:nvGrpSpPr>
                <p:cNvPr id="69" name="Group 68"/>
                <p:cNvGrpSpPr/>
                <p:nvPr/>
              </p:nvGrpSpPr>
              <p:grpSpPr>
                <a:xfrm>
                  <a:off x="415298" y="1591239"/>
                  <a:ext cx="1887001" cy="6487632"/>
                  <a:chOff x="415298" y="1591239"/>
                  <a:chExt cx="1887001" cy="6487632"/>
                </a:xfrm>
              </p:grpSpPr>
              <p:sp>
                <p:nvSpPr>
                  <p:cNvPr id="17" name="Rectangle 16"/>
                  <p:cNvSpPr/>
                  <p:nvPr/>
                </p:nvSpPr>
                <p:spPr>
                  <a:xfrm>
                    <a:off x="460527" y="1591239"/>
                    <a:ext cx="1828515" cy="677615"/>
                  </a:xfrm>
                  <a:prstGeom prst="rect">
                    <a:avLst/>
                  </a:prstGeom>
                  <a:solidFill>
                    <a:schemeClr val="bg1"/>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458865" y="2012466"/>
                    <a:ext cx="1830179" cy="307777"/>
                  </a:xfrm>
                  <a:prstGeom prst="rect">
                    <a:avLst/>
                  </a:prstGeom>
                  <a:noFill/>
                </p:spPr>
                <p:txBody>
                  <a:bodyPr wrap="square" rtlCol="0">
                    <a:spAutoFit/>
                  </a:bodyPr>
                  <a:lstStyle/>
                  <a:p>
                    <a:pPr algn="ctr"/>
                    <a:r>
                      <a:rPr lang="en-US" sz="1400" dirty="0">
                        <a:solidFill>
                          <a:srgbClr val="FF0000"/>
                        </a:solidFill>
                      </a:rPr>
                      <a:t>Skin reaction</a:t>
                    </a:r>
                  </a:p>
                </p:txBody>
              </p:sp>
              <p:pic>
                <p:nvPicPr>
                  <p:cNvPr id="29" name="Picture 2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6879" y="1601928"/>
                    <a:ext cx="1364927" cy="515543"/>
                  </a:xfrm>
                  <a:prstGeom prst="rect">
                    <a:avLst/>
                  </a:prstGeom>
                </p:spPr>
              </p:pic>
              <p:sp>
                <p:nvSpPr>
                  <p:cNvPr id="37" name="Rectangle 36"/>
                  <p:cNvSpPr/>
                  <p:nvPr/>
                </p:nvSpPr>
                <p:spPr>
                  <a:xfrm>
                    <a:off x="460529" y="2268853"/>
                    <a:ext cx="1825271" cy="910272"/>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460529" y="3172605"/>
                    <a:ext cx="1825271" cy="721459"/>
                  </a:xfrm>
                  <a:prstGeom prst="rect">
                    <a:avLst/>
                  </a:prstGeom>
                  <a:solidFill>
                    <a:schemeClr val="bg1"/>
                  </a:solidFill>
                  <a:ln>
                    <a:solidFill>
                      <a:srgbClr val="4EB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60528" y="3890873"/>
                    <a:ext cx="1828169" cy="787496"/>
                  </a:xfrm>
                  <a:prstGeom prst="rect">
                    <a:avLst/>
                  </a:prstGeom>
                  <a:solidFill>
                    <a:schemeClr val="bg1"/>
                  </a:solidFill>
                  <a:ln>
                    <a:solidFill>
                      <a:srgbClr val="945200">
                        <a:alpha val="5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460529" y="4678368"/>
                    <a:ext cx="1824492" cy="707921"/>
                  </a:xfrm>
                  <a:prstGeom prst="rect">
                    <a:avLst/>
                  </a:prstGeom>
                  <a:solidFill>
                    <a:schemeClr val="bg1"/>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458865" y="5386289"/>
                    <a:ext cx="1826156" cy="74467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501896" y="2327226"/>
                    <a:ext cx="1728000" cy="612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31705" y="2886288"/>
                    <a:ext cx="1839408" cy="307777"/>
                  </a:xfrm>
                  <a:prstGeom prst="rect">
                    <a:avLst/>
                  </a:prstGeom>
                  <a:noFill/>
                </p:spPr>
                <p:txBody>
                  <a:bodyPr wrap="square" rtlCol="0">
                    <a:spAutoFit/>
                  </a:bodyPr>
                  <a:lstStyle/>
                  <a:p>
                    <a:pPr algn="ctr"/>
                    <a:r>
                      <a:rPr lang="en-US" altLang="x-none" sz="1400" dirty="0">
                        <a:ea typeface="Arial" charset="0"/>
                        <a:cs typeface="Arial" charset="0"/>
                      </a:rPr>
                      <a:t>Arthralgia </a:t>
                    </a:r>
                    <a:r>
                      <a:rPr lang="en-US" altLang="x-none" sz="1100" dirty="0">
                        <a:solidFill>
                          <a:srgbClr val="008F00"/>
                        </a:solidFill>
                        <a:ea typeface="Arial" charset="0"/>
                        <a:cs typeface="Arial" charset="0"/>
                      </a:rPr>
                      <a:t>(pain in joints)</a:t>
                    </a:r>
                    <a:endParaRPr lang="en-US" sz="1100" dirty="0">
                      <a:solidFill>
                        <a:srgbClr val="008F00"/>
                      </a:solidFill>
                      <a:ea typeface="Arial" charset="0"/>
                      <a:cs typeface="Arial" charset="0"/>
                    </a:endParaRPr>
                  </a:p>
                </p:txBody>
              </p:sp>
              <p:sp>
                <p:nvSpPr>
                  <p:cNvPr id="49" name="Rectangle 48"/>
                  <p:cNvSpPr/>
                  <p:nvPr/>
                </p:nvSpPr>
                <p:spPr>
                  <a:xfrm>
                    <a:off x="588424" y="3199931"/>
                    <a:ext cx="1393382" cy="408965"/>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415298" y="3629228"/>
                    <a:ext cx="1839408" cy="307777"/>
                  </a:xfrm>
                  <a:prstGeom prst="rect">
                    <a:avLst/>
                  </a:prstGeom>
                  <a:noFill/>
                </p:spPr>
                <p:txBody>
                  <a:bodyPr wrap="square" rtlCol="0">
                    <a:spAutoFit/>
                  </a:bodyPr>
                  <a:lstStyle/>
                  <a:p>
                    <a:pPr algn="ctr"/>
                    <a:r>
                      <a:rPr lang="en-US" altLang="x-none" sz="1400" dirty="0">
                        <a:ea typeface="Arial" charset="0"/>
                        <a:cs typeface="Arial" charset="0"/>
                      </a:rPr>
                      <a:t>Polyarthritis</a:t>
                    </a:r>
                    <a:endParaRPr lang="en-US" sz="1400" dirty="0"/>
                  </a:p>
                </p:txBody>
              </p:sp>
              <p:sp>
                <p:nvSpPr>
                  <p:cNvPr id="51" name="Rectangle 50"/>
                  <p:cNvSpPr/>
                  <p:nvPr/>
                </p:nvSpPr>
                <p:spPr>
                  <a:xfrm>
                    <a:off x="804336" y="3953668"/>
                    <a:ext cx="1061332" cy="474251"/>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443144" y="4386884"/>
                    <a:ext cx="1839408" cy="307777"/>
                  </a:xfrm>
                  <a:prstGeom prst="rect">
                    <a:avLst/>
                  </a:prstGeom>
                  <a:noFill/>
                </p:spPr>
                <p:txBody>
                  <a:bodyPr wrap="square" rtlCol="0">
                    <a:spAutoFit/>
                  </a:bodyPr>
                  <a:lstStyle/>
                  <a:p>
                    <a:pPr algn="ctr"/>
                    <a:r>
                      <a:rPr lang="en-US" altLang="x-none" sz="1400" dirty="0">
                        <a:ea typeface="Arial" charset="0"/>
                        <a:cs typeface="Arial" charset="0"/>
                      </a:rPr>
                      <a:t>GIT effect</a:t>
                    </a:r>
                    <a:endParaRPr lang="en-US" sz="1400" dirty="0"/>
                  </a:p>
                </p:txBody>
              </p:sp>
              <p:sp>
                <p:nvSpPr>
                  <p:cNvPr id="53" name="Rectangle 52"/>
                  <p:cNvSpPr/>
                  <p:nvPr/>
                </p:nvSpPr>
                <p:spPr>
                  <a:xfrm>
                    <a:off x="460527" y="4739010"/>
                    <a:ext cx="1810586" cy="365667"/>
                  </a:xfrm>
                  <a:prstGeom prst="rect">
                    <a:avLst/>
                  </a:prstGeom>
                  <a:blipFill dpi="0" rotWithShape="1">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449295" y="5107094"/>
                    <a:ext cx="1839403" cy="276999"/>
                  </a:xfrm>
                  <a:prstGeom prst="rect">
                    <a:avLst/>
                  </a:prstGeom>
                </p:spPr>
                <p:txBody>
                  <a:bodyPr wrap="square">
                    <a:spAutoFit/>
                  </a:bodyPr>
                  <a:lstStyle/>
                  <a:p>
                    <a:pPr lvl="0" algn="ctr" defTabSz="992188" fontAlgn="base">
                      <a:spcBef>
                        <a:spcPct val="0"/>
                      </a:spcBef>
                      <a:spcAft>
                        <a:spcPct val="0"/>
                      </a:spcAft>
                    </a:pPr>
                    <a:r>
                      <a:rPr lang="en-US" altLang="x-none" sz="1200" dirty="0">
                        <a:solidFill>
                          <a:srgbClr val="C00000"/>
                        </a:solidFill>
                        <a:ea typeface="Arial" charset="0"/>
                        <a:cs typeface="Arial" charset="0"/>
                      </a:rPr>
                      <a:t>Immunoallergic hepatitis</a:t>
                    </a:r>
                  </a:p>
                </p:txBody>
              </p:sp>
              <p:sp>
                <p:nvSpPr>
                  <p:cNvPr id="57" name="Rectangle 56"/>
                  <p:cNvSpPr/>
                  <p:nvPr/>
                </p:nvSpPr>
                <p:spPr>
                  <a:xfrm>
                    <a:off x="634486" y="5417968"/>
                    <a:ext cx="1289894" cy="568782"/>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415298" y="5882300"/>
                    <a:ext cx="1839403" cy="276999"/>
                  </a:xfrm>
                  <a:prstGeom prst="rect">
                    <a:avLst/>
                  </a:prstGeom>
                </p:spPr>
                <p:txBody>
                  <a:bodyPr wrap="square">
                    <a:spAutoFit/>
                  </a:bodyPr>
                  <a:lstStyle/>
                  <a:p>
                    <a:pPr lvl="0" algn="ctr" defTabSz="992188" fontAlgn="base">
                      <a:spcBef>
                        <a:spcPct val="0"/>
                      </a:spcBef>
                      <a:spcAft>
                        <a:spcPct val="0"/>
                      </a:spcAft>
                    </a:pPr>
                    <a:r>
                      <a:rPr lang="en-US" altLang="x-none" sz="1200" dirty="0">
                        <a:solidFill>
                          <a:srgbClr val="C00000"/>
                        </a:solidFill>
                        <a:ea typeface="Arial" charset="0"/>
                        <a:cs typeface="Arial" charset="0"/>
                      </a:rPr>
                      <a:t>Agranulocytosis</a:t>
                    </a:r>
                  </a:p>
                </p:txBody>
              </p:sp>
              <p:sp>
                <p:nvSpPr>
                  <p:cNvPr id="60" name="Rectangle 59"/>
                  <p:cNvSpPr/>
                  <p:nvPr/>
                </p:nvSpPr>
                <p:spPr>
                  <a:xfrm>
                    <a:off x="849639" y="7108299"/>
                    <a:ext cx="1074741" cy="566972"/>
                  </a:xfrm>
                  <a:prstGeom prst="rect">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453596" y="7617206"/>
                    <a:ext cx="1801105" cy="461665"/>
                  </a:xfrm>
                  <a:prstGeom prst="rect">
                    <a:avLst/>
                  </a:prstGeom>
                  <a:noFill/>
                </p:spPr>
                <p:txBody>
                  <a:bodyPr wrap="square" rtlCol="0">
                    <a:spAutoFit/>
                  </a:bodyPr>
                  <a:lstStyle/>
                  <a:p>
                    <a:pPr lvl="0" algn="ctr" defTabSz="992188" fontAlgn="base">
                      <a:spcBef>
                        <a:spcPct val="0"/>
                      </a:spcBef>
                      <a:spcAft>
                        <a:spcPct val="0"/>
                      </a:spcAft>
                    </a:pPr>
                    <a:r>
                      <a:rPr lang="en-US" altLang="x-none" sz="1200" dirty="0">
                        <a:solidFill>
                          <a:srgbClr val="C00000"/>
                        </a:solidFill>
                        <a:ea typeface="Arial" charset="0"/>
                        <a:cs typeface="Arial" charset="0"/>
                      </a:rPr>
                      <a:t>Abnormal sense of taste</a:t>
                    </a:r>
                  </a:p>
                  <a:p>
                    <a:pPr lvl="0" algn="ctr" defTabSz="992188" fontAlgn="base">
                      <a:spcBef>
                        <a:spcPct val="0"/>
                      </a:spcBef>
                      <a:spcAft>
                        <a:spcPct val="0"/>
                      </a:spcAft>
                    </a:pPr>
                    <a:r>
                      <a:rPr lang="en-US" altLang="x-none" sz="1200" dirty="0">
                        <a:solidFill>
                          <a:srgbClr val="C00000"/>
                        </a:solidFill>
                        <a:ea typeface="Arial" charset="0"/>
                        <a:cs typeface="Arial" charset="0"/>
                      </a:rPr>
                      <a:t>or smell</a:t>
                    </a:r>
                  </a:p>
                </p:txBody>
              </p:sp>
              <p:sp>
                <p:nvSpPr>
                  <p:cNvPr id="62" name="Rectangle 61"/>
                  <p:cNvSpPr/>
                  <p:nvPr/>
                </p:nvSpPr>
                <p:spPr>
                  <a:xfrm>
                    <a:off x="458866" y="6126234"/>
                    <a:ext cx="1825549" cy="981860"/>
                  </a:xfrm>
                  <a:prstGeom prst="rect">
                    <a:avLst/>
                  </a:prstGeom>
                  <a:solidFill>
                    <a:schemeClr val="bg1"/>
                  </a:solidFill>
                  <a:ln>
                    <a:solidFill>
                      <a:srgbClr val="942093">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786807" y="6167063"/>
                    <a:ext cx="1150129" cy="293385"/>
                  </a:xfrm>
                  <a:prstGeom prst="rect">
                    <a:avLst/>
                  </a:pr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481347" y="6420217"/>
                    <a:ext cx="1820952" cy="720197"/>
                  </a:xfrm>
                  <a:prstGeom prst="rect">
                    <a:avLst/>
                  </a:prstGeom>
                  <a:noFill/>
                </p:spPr>
                <p:txBody>
                  <a:bodyPr wrap="square" rtlCol="0">
                    <a:spAutoFit/>
                  </a:bodyPr>
                  <a:lstStyle/>
                  <a:p>
                    <a:pPr lvl="0" algn="ctr" defTabSz="992188" fontAlgn="base">
                      <a:spcBef>
                        <a:spcPct val="0"/>
                      </a:spcBef>
                      <a:spcAft>
                        <a:spcPct val="0"/>
                      </a:spcAft>
                    </a:pPr>
                    <a:r>
                      <a:rPr lang="en-US" altLang="x-none" sz="1200" b="1" u="sng" dirty="0">
                        <a:solidFill>
                          <a:srgbClr val="C00000"/>
                        </a:solidFill>
                        <a:ea typeface="Arial" charset="0"/>
                        <a:cs typeface="Arial" charset="0"/>
                      </a:rPr>
                      <a:t>ANCA</a:t>
                    </a:r>
                    <a:r>
                      <a:rPr lang="en-US" altLang="x-none" sz="1200" dirty="0">
                        <a:solidFill>
                          <a:srgbClr val="C00000"/>
                        </a:solidFill>
                        <a:ea typeface="Arial" charset="0"/>
                        <a:cs typeface="Arial" charset="0"/>
                      </a:rPr>
                      <a:t>-positive vasculitis</a:t>
                    </a:r>
                  </a:p>
                  <a:p>
                    <a:pPr lvl="0" algn="ctr" defTabSz="992188" fontAlgn="base">
                      <a:spcBef>
                        <a:spcPct val="20000"/>
                      </a:spcBef>
                      <a:spcAft>
                        <a:spcPct val="0"/>
                      </a:spcAft>
                      <a:buClr>
                        <a:schemeClr val="hlink"/>
                      </a:buClr>
                      <a:buSzPct val="70000"/>
                    </a:pPr>
                    <a:r>
                      <a:rPr lang="en-US" altLang="x-none" sz="1200" i="1" dirty="0">
                        <a:solidFill>
                          <a:srgbClr val="C00000"/>
                        </a:solidFill>
                        <a:ea typeface="Arial" charset="0"/>
                        <a:cs typeface="Arial" charset="0"/>
                      </a:rPr>
                      <a:t>(Anti-neutrophil </a:t>
                    </a:r>
                  </a:p>
                  <a:p>
                    <a:pPr lvl="0" algn="ctr" defTabSz="992188" fontAlgn="base">
                      <a:spcBef>
                        <a:spcPct val="20000"/>
                      </a:spcBef>
                      <a:spcAft>
                        <a:spcPct val="0"/>
                      </a:spcAft>
                      <a:buClr>
                        <a:schemeClr val="hlink"/>
                      </a:buClr>
                      <a:buSzPct val="70000"/>
                    </a:pPr>
                    <a:r>
                      <a:rPr lang="en-US" altLang="x-none" sz="1200" i="1" dirty="0">
                        <a:solidFill>
                          <a:srgbClr val="C00000"/>
                        </a:solidFill>
                        <a:ea typeface="Arial" charset="0"/>
                        <a:cs typeface="Arial" charset="0"/>
                      </a:rPr>
                      <a:t>cytoplasmic  antibodies)</a:t>
                    </a:r>
                    <a:endParaRPr lang="en-US" sz="1100" dirty="0">
                      <a:solidFill>
                        <a:srgbClr val="C00000"/>
                      </a:solidFill>
                    </a:endParaRPr>
                  </a:p>
                </p:txBody>
              </p:sp>
            </p:grpSp>
            <p:sp>
              <p:nvSpPr>
                <p:cNvPr id="70" name="Rectangle 69"/>
                <p:cNvSpPr/>
                <p:nvPr/>
              </p:nvSpPr>
              <p:spPr>
                <a:xfrm>
                  <a:off x="460528" y="1079808"/>
                  <a:ext cx="1828511" cy="515137"/>
                </a:xfrm>
                <a:prstGeom prst="rect">
                  <a:avLst/>
                </a:prstGeom>
                <a:solidFill>
                  <a:schemeClr val="bg2"/>
                </a:solidFill>
                <a:ln>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rPr>
                    <a:t>The </a:t>
                  </a:r>
                  <a:r>
                    <a:rPr lang="en-US" altLang="en-US" sz="1400" dirty="0">
                      <a:solidFill>
                        <a:schemeClr val="tx1"/>
                      </a:solidFill>
                      <a:ea typeface="Arial" charset="0"/>
                      <a:cs typeface="Arial" charset="0"/>
                    </a:rPr>
                    <a:t>Adverse Effect</a:t>
                  </a:r>
                  <a:endParaRPr lang="en-US" altLang="x-none" sz="1400" dirty="0">
                    <a:solidFill>
                      <a:schemeClr val="tx1"/>
                    </a:solidFill>
                    <a:ea typeface="Arial" charset="0"/>
                    <a:cs typeface="Arial" charset="0"/>
                  </a:endParaRPr>
                </a:p>
              </p:txBody>
            </p:sp>
            <p:sp>
              <p:nvSpPr>
                <p:cNvPr id="71" name="Rectangle 70"/>
                <p:cNvSpPr/>
                <p:nvPr/>
              </p:nvSpPr>
              <p:spPr>
                <a:xfrm>
                  <a:off x="2289042" y="1079193"/>
                  <a:ext cx="1274848" cy="519693"/>
                </a:xfrm>
                <a:prstGeom prst="rect">
                  <a:avLst/>
                </a:prstGeom>
                <a:solidFill>
                  <a:schemeClr val="bg2"/>
                </a:solidFill>
                <a:ln>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x-none" sz="1400" dirty="0">
                      <a:solidFill>
                        <a:schemeClr val="tx1"/>
                      </a:solidFill>
                      <a:ea typeface="Arial" charset="0"/>
                      <a:cs typeface="Arial" charset="0"/>
                    </a:rPr>
                    <a:t>Frequency</a:t>
                  </a:r>
                </a:p>
              </p:txBody>
            </p:sp>
            <p:sp>
              <p:nvSpPr>
                <p:cNvPr id="72" name="Rectangle 71"/>
                <p:cNvSpPr/>
                <p:nvPr/>
              </p:nvSpPr>
              <p:spPr>
                <a:xfrm>
                  <a:off x="3554831" y="1079808"/>
                  <a:ext cx="2995942" cy="519079"/>
                </a:xfrm>
                <a:prstGeom prst="rect">
                  <a:avLst/>
                </a:prstGeom>
                <a:solidFill>
                  <a:schemeClr val="bg2"/>
                </a:solidFill>
                <a:ln>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x-none" sz="1400" dirty="0">
                      <a:solidFill>
                        <a:schemeClr val="tx1"/>
                      </a:solidFill>
                      <a:ea typeface="Arial" charset="0"/>
                      <a:cs typeface="Arial" charset="0"/>
                    </a:rPr>
                    <a:t>comments</a:t>
                  </a:r>
                </a:p>
              </p:txBody>
            </p:sp>
            <p:sp>
              <p:nvSpPr>
                <p:cNvPr id="73" name="Rectangle 72"/>
                <p:cNvSpPr/>
                <p:nvPr/>
              </p:nvSpPr>
              <p:spPr>
                <a:xfrm>
                  <a:off x="2289044" y="1594944"/>
                  <a:ext cx="1274845" cy="673909"/>
                </a:xfrm>
                <a:prstGeom prst="rect">
                  <a:avLst/>
                </a:prstGeom>
                <a:solidFill>
                  <a:schemeClr val="bg1"/>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x-none" sz="1400" dirty="0">
                      <a:solidFill>
                        <a:schemeClr val="tx1"/>
                      </a:solidFill>
                      <a:ea typeface="Arial" charset="0"/>
                      <a:cs typeface="Arial" charset="0"/>
                    </a:rPr>
                    <a:t>4–6%</a:t>
                  </a:r>
                </a:p>
              </p:txBody>
            </p:sp>
            <p:sp>
              <p:nvSpPr>
                <p:cNvPr id="74" name="Rectangle 73"/>
                <p:cNvSpPr/>
                <p:nvPr/>
              </p:nvSpPr>
              <p:spPr>
                <a:xfrm>
                  <a:off x="3554831" y="1594945"/>
                  <a:ext cx="2995941" cy="673533"/>
                </a:xfrm>
                <a:prstGeom prst="rect">
                  <a:avLst/>
                </a:prstGeom>
                <a:solidFill>
                  <a:schemeClr val="bg1"/>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buClr>
                      <a:schemeClr val="hlink"/>
                    </a:buClr>
                    <a:buSzPct val="70000"/>
                  </a:pPr>
                  <a:r>
                    <a:rPr lang="en-US" altLang="x-none" sz="1400" dirty="0">
                      <a:solidFill>
                        <a:schemeClr val="tx1"/>
                      </a:solidFill>
                      <a:ea typeface="Arial" charset="0"/>
                      <a:cs typeface="Arial" charset="0"/>
                    </a:rPr>
                    <a:t>Urticarial or macular reactions </a:t>
                  </a:r>
                  <a:r>
                    <a:rPr lang="en-US" altLang="x-none" sz="1100" dirty="0">
                      <a:solidFill>
                        <a:srgbClr val="008F00"/>
                      </a:solidFill>
                      <a:ea typeface="Arial" charset="0"/>
                      <a:cs typeface="Arial" charset="0"/>
                    </a:rPr>
                    <a:t>(round with fluid inside)</a:t>
                  </a:r>
                </a:p>
              </p:txBody>
            </p:sp>
            <p:sp>
              <p:nvSpPr>
                <p:cNvPr id="75" name="Rectangle 74"/>
                <p:cNvSpPr/>
                <p:nvPr/>
              </p:nvSpPr>
              <p:spPr>
                <a:xfrm>
                  <a:off x="2285482" y="2268479"/>
                  <a:ext cx="1274843" cy="903142"/>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92188" fontAlgn="base">
                    <a:spcBef>
                      <a:spcPct val="20000"/>
                    </a:spcBef>
                    <a:spcAft>
                      <a:spcPct val="0"/>
                    </a:spcAft>
                    <a:buClr>
                      <a:schemeClr val="hlink"/>
                    </a:buClr>
                    <a:buSzPct val="70000"/>
                  </a:pPr>
                  <a:r>
                    <a:rPr lang="en-US" altLang="x-none" sz="1400" dirty="0">
                      <a:solidFill>
                        <a:schemeClr val="tx1"/>
                      </a:solidFill>
                      <a:ea typeface="Arial" charset="0"/>
                      <a:cs typeface="Arial" charset="0"/>
                    </a:rPr>
                    <a:t>1–5% </a:t>
                  </a:r>
                </a:p>
              </p:txBody>
            </p:sp>
            <p:sp>
              <p:nvSpPr>
                <p:cNvPr id="76" name="Rectangle 75"/>
                <p:cNvSpPr/>
                <p:nvPr/>
              </p:nvSpPr>
              <p:spPr>
                <a:xfrm>
                  <a:off x="3560326" y="2268477"/>
                  <a:ext cx="2990448" cy="903515"/>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92188" fontAlgn="base">
                    <a:spcBef>
                      <a:spcPct val="20000"/>
                    </a:spcBef>
                    <a:spcAft>
                      <a:spcPct val="0"/>
                    </a:spcAft>
                    <a:buClr>
                      <a:schemeClr val="hlink"/>
                    </a:buClr>
                    <a:buSzPct val="70000"/>
                  </a:pPr>
                  <a:r>
                    <a:rPr lang="en-US" altLang="x-none" sz="1400" dirty="0">
                      <a:solidFill>
                        <a:schemeClr val="tx1"/>
                      </a:solidFill>
                      <a:ea typeface="Arial" charset="0"/>
                      <a:cs typeface="Arial" charset="0"/>
                    </a:rPr>
                    <a:t>____</a:t>
                  </a:r>
                </a:p>
              </p:txBody>
            </p:sp>
            <p:sp>
              <p:nvSpPr>
                <p:cNvPr id="77" name="Rectangle 76"/>
                <p:cNvSpPr/>
                <p:nvPr/>
              </p:nvSpPr>
              <p:spPr>
                <a:xfrm>
                  <a:off x="2285482" y="3171622"/>
                  <a:ext cx="1278407" cy="722443"/>
                </a:xfrm>
                <a:prstGeom prst="rect">
                  <a:avLst/>
                </a:prstGeom>
                <a:solidFill>
                  <a:schemeClr val="bg1"/>
                </a:solidFill>
                <a:ln>
                  <a:solidFill>
                    <a:srgbClr val="4EB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92188" fontAlgn="base">
                    <a:spcBef>
                      <a:spcPct val="20000"/>
                    </a:spcBef>
                    <a:spcAft>
                      <a:spcPct val="0"/>
                    </a:spcAft>
                    <a:buClr>
                      <a:schemeClr val="hlink"/>
                    </a:buClr>
                    <a:buSzPct val="70000"/>
                  </a:pPr>
                  <a:r>
                    <a:rPr lang="en-US" altLang="x-none" sz="1400" dirty="0">
                      <a:solidFill>
                        <a:schemeClr val="tx1"/>
                      </a:solidFill>
                      <a:ea typeface="Arial" charset="0"/>
                      <a:cs typeface="Arial" charset="0"/>
                    </a:rPr>
                    <a:t>1–2% </a:t>
                  </a:r>
                </a:p>
              </p:txBody>
            </p:sp>
            <p:sp>
              <p:nvSpPr>
                <p:cNvPr id="78" name="Rectangle 77"/>
                <p:cNvSpPr/>
                <p:nvPr/>
              </p:nvSpPr>
              <p:spPr>
                <a:xfrm>
                  <a:off x="3560326" y="3171248"/>
                  <a:ext cx="2990448" cy="722204"/>
                </a:xfrm>
                <a:prstGeom prst="rect">
                  <a:avLst/>
                </a:prstGeom>
                <a:solidFill>
                  <a:schemeClr val="bg1"/>
                </a:solidFill>
                <a:ln>
                  <a:solidFill>
                    <a:srgbClr val="4EB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2188" fontAlgn="base">
                    <a:spcBef>
                      <a:spcPct val="20000"/>
                    </a:spcBef>
                    <a:spcAft>
                      <a:spcPct val="0"/>
                    </a:spcAft>
                    <a:buClr>
                      <a:schemeClr val="hlink"/>
                    </a:buClr>
                    <a:buSzPct val="70000"/>
                  </a:pPr>
                  <a:r>
                    <a:rPr lang="en-US" sz="1200" dirty="0">
                      <a:solidFill>
                        <a:schemeClr val="bg1">
                          <a:lumMod val="50000"/>
                        </a:schemeClr>
                      </a:solidFill>
                    </a:rPr>
                    <a:t>It’s any type of arthritis that involves 5 or more joints simultaneously</a:t>
                  </a:r>
                  <a:endParaRPr lang="en-US" altLang="x-none" sz="1200" dirty="0">
                    <a:solidFill>
                      <a:schemeClr val="tx1"/>
                    </a:solidFill>
                    <a:ea typeface="Arial" charset="0"/>
                    <a:cs typeface="Arial" charset="0"/>
                  </a:endParaRPr>
                </a:p>
                <a:p>
                  <a:pPr lvl="0" algn="ctr" defTabSz="992188" fontAlgn="base">
                    <a:spcBef>
                      <a:spcPct val="20000"/>
                    </a:spcBef>
                    <a:spcAft>
                      <a:spcPct val="0"/>
                    </a:spcAft>
                    <a:buClr>
                      <a:schemeClr val="hlink"/>
                    </a:buClr>
                    <a:buSzPct val="70000"/>
                  </a:pPr>
                  <a:r>
                    <a:rPr lang="en-US" altLang="x-none" sz="1400" dirty="0">
                      <a:solidFill>
                        <a:schemeClr val="tx1"/>
                      </a:solidFill>
                      <a:ea typeface="Arial" charset="0"/>
                      <a:cs typeface="Arial" charset="0"/>
                    </a:rPr>
                    <a:t>So-called anti-thyroid arthritis</a:t>
                  </a:r>
                </a:p>
              </p:txBody>
            </p:sp>
            <p:sp>
              <p:nvSpPr>
                <p:cNvPr id="80" name="Rectangle 79"/>
                <p:cNvSpPr/>
                <p:nvPr/>
              </p:nvSpPr>
              <p:spPr>
                <a:xfrm>
                  <a:off x="2287464" y="3893451"/>
                  <a:ext cx="1277101" cy="784919"/>
                </a:xfrm>
                <a:prstGeom prst="rect">
                  <a:avLst/>
                </a:prstGeom>
                <a:solidFill>
                  <a:schemeClr val="bg1"/>
                </a:solidFill>
                <a:ln>
                  <a:solidFill>
                    <a:srgbClr val="945200">
                      <a:alpha val="5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92188" fontAlgn="base">
                    <a:spcBef>
                      <a:spcPct val="20000"/>
                    </a:spcBef>
                    <a:spcAft>
                      <a:spcPct val="0"/>
                    </a:spcAft>
                    <a:buClr>
                      <a:schemeClr val="hlink"/>
                    </a:buClr>
                    <a:buSzPct val="70000"/>
                  </a:pPr>
                  <a:r>
                    <a:rPr lang="en-US" altLang="x-none" sz="1400" dirty="0">
                      <a:solidFill>
                        <a:schemeClr val="tx1"/>
                      </a:solidFill>
                      <a:ea typeface="Arial" charset="0"/>
                      <a:cs typeface="Arial" charset="0"/>
                    </a:rPr>
                    <a:t>1–5% </a:t>
                  </a:r>
                </a:p>
              </p:txBody>
            </p:sp>
            <p:sp>
              <p:nvSpPr>
                <p:cNvPr id="81" name="Rectangle 80"/>
                <p:cNvSpPr/>
                <p:nvPr/>
              </p:nvSpPr>
              <p:spPr>
                <a:xfrm>
                  <a:off x="3554181" y="3892465"/>
                  <a:ext cx="2996592" cy="785903"/>
                </a:xfrm>
                <a:prstGeom prst="rect">
                  <a:avLst/>
                </a:prstGeom>
                <a:solidFill>
                  <a:schemeClr val="bg1"/>
                </a:solidFill>
                <a:ln>
                  <a:solidFill>
                    <a:srgbClr val="945200">
                      <a:alpha val="5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92188" fontAlgn="base">
                    <a:spcBef>
                      <a:spcPct val="20000"/>
                    </a:spcBef>
                    <a:spcAft>
                      <a:spcPct val="0"/>
                    </a:spcAft>
                    <a:buClr>
                      <a:schemeClr val="hlink"/>
                    </a:buClr>
                    <a:buSzPct val="70000"/>
                  </a:pPr>
                  <a:r>
                    <a:rPr lang="en-US" altLang="x-none" sz="1400" dirty="0">
                      <a:solidFill>
                        <a:schemeClr val="tx1"/>
                      </a:solidFill>
                      <a:ea typeface="Arial" charset="0"/>
                      <a:cs typeface="Arial" charset="0"/>
                    </a:rPr>
                    <a:t>Gastric distress and nausea</a:t>
                  </a:r>
                </a:p>
              </p:txBody>
            </p:sp>
            <p:sp>
              <p:nvSpPr>
                <p:cNvPr id="83" name="Rectangle 82"/>
                <p:cNvSpPr/>
                <p:nvPr/>
              </p:nvSpPr>
              <p:spPr>
                <a:xfrm>
                  <a:off x="2288497" y="4678368"/>
                  <a:ext cx="1272392" cy="707917"/>
                </a:xfrm>
                <a:prstGeom prst="rect">
                  <a:avLst/>
                </a:prstGeom>
                <a:solidFill>
                  <a:schemeClr val="bg1"/>
                </a:solidFill>
                <a:ln>
                  <a:solidFill>
                    <a:srgbClr val="FF7E79">
                      <a:alpha val="5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92188" fontAlgn="base">
                    <a:spcBef>
                      <a:spcPct val="20000"/>
                    </a:spcBef>
                    <a:spcAft>
                      <a:spcPct val="0"/>
                    </a:spcAft>
                    <a:buClr>
                      <a:schemeClr val="hlink"/>
                    </a:buClr>
                    <a:buSzPct val="70000"/>
                  </a:pPr>
                  <a:r>
                    <a:rPr lang="en-US" altLang="x-none" sz="1400" dirty="0">
                      <a:solidFill>
                        <a:schemeClr val="tx1"/>
                      </a:solidFill>
                      <a:ea typeface="Arial" charset="0"/>
                      <a:cs typeface="Arial" charset="0"/>
                    </a:rPr>
                    <a:t>0.1–0.5% </a:t>
                  </a:r>
                </a:p>
              </p:txBody>
            </p:sp>
            <p:sp>
              <p:nvSpPr>
                <p:cNvPr id="84" name="Rectangle 83"/>
                <p:cNvSpPr/>
                <p:nvPr/>
              </p:nvSpPr>
              <p:spPr>
                <a:xfrm>
                  <a:off x="3560326" y="4675528"/>
                  <a:ext cx="2990450" cy="710757"/>
                </a:xfrm>
                <a:prstGeom prst="rect">
                  <a:avLst/>
                </a:prstGeom>
                <a:solidFill>
                  <a:schemeClr val="bg1"/>
                </a:solidFill>
                <a:ln>
                  <a:solidFill>
                    <a:srgbClr val="FF7E79">
                      <a:alpha val="5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2188" fontAlgn="base">
                    <a:spcBef>
                      <a:spcPct val="20000"/>
                    </a:spcBef>
                    <a:spcAft>
                      <a:spcPct val="0"/>
                    </a:spcAft>
                    <a:buClr>
                      <a:schemeClr val="hlink"/>
                    </a:buClr>
                    <a:buSzPct val="70000"/>
                  </a:pPr>
                  <a:r>
                    <a:rPr lang="en-US" altLang="x-none" sz="1400" dirty="0">
                      <a:solidFill>
                        <a:schemeClr val="tx1"/>
                      </a:solidFill>
                      <a:ea typeface="Arial" charset="0"/>
                      <a:cs typeface="Arial" charset="0"/>
                    </a:rPr>
                    <a:t> Almost exclusively in patients taking </a:t>
                  </a:r>
                  <a:r>
                    <a:rPr lang="en-US" altLang="x-none" sz="1400" dirty="0">
                      <a:solidFill>
                        <a:srgbClr val="0331FF"/>
                      </a:solidFill>
                      <a:ea typeface="Arial" charset="0"/>
                      <a:cs typeface="Arial" charset="0"/>
                    </a:rPr>
                    <a:t>Propylthiouracil</a:t>
                  </a:r>
                </a:p>
              </p:txBody>
            </p:sp>
            <p:sp>
              <p:nvSpPr>
                <p:cNvPr id="85" name="Rectangle 84"/>
                <p:cNvSpPr/>
                <p:nvPr/>
              </p:nvSpPr>
              <p:spPr>
                <a:xfrm>
                  <a:off x="2284914" y="5386287"/>
                  <a:ext cx="1277521" cy="744671"/>
                </a:xfrm>
                <a:prstGeom prst="rect">
                  <a:avLst/>
                </a:prstGeom>
                <a:solidFill>
                  <a:schemeClr val="bg1"/>
                </a:solidFill>
                <a:ln>
                  <a:solidFill>
                    <a:schemeClr val="bg1">
                      <a:lumMod val="75000"/>
                      <a:alpha val="5215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92188" fontAlgn="base">
                    <a:spcBef>
                      <a:spcPct val="20000"/>
                    </a:spcBef>
                    <a:spcAft>
                      <a:spcPct val="0"/>
                    </a:spcAft>
                    <a:buClr>
                      <a:schemeClr val="hlink"/>
                    </a:buClr>
                    <a:buSzPct val="70000"/>
                  </a:pPr>
                  <a:r>
                    <a:rPr lang="en-US" altLang="x-none" sz="1400" dirty="0">
                      <a:solidFill>
                        <a:schemeClr val="tx1"/>
                      </a:solidFill>
                      <a:ea typeface="Arial" charset="0"/>
                      <a:cs typeface="Arial" charset="0"/>
                    </a:rPr>
                    <a:t>0.1–0.5% </a:t>
                  </a:r>
                </a:p>
              </p:txBody>
            </p:sp>
            <p:sp>
              <p:nvSpPr>
                <p:cNvPr id="86" name="Rectangle 85"/>
                <p:cNvSpPr/>
                <p:nvPr/>
              </p:nvSpPr>
              <p:spPr>
                <a:xfrm>
                  <a:off x="3556043" y="5386286"/>
                  <a:ext cx="2994729" cy="739948"/>
                </a:xfrm>
                <a:prstGeom prst="rect">
                  <a:avLst/>
                </a:prstGeom>
                <a:solidFill>
                  <a:schemeClr val="bg1"/>
                </a:solidFill>
                <a:ln>
                  <a:solidFill>
                    <a:schemeClr val="bg1">
                      <a:lumMod val="75000"/>
                      <a:alpha val="5215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92188" fontAlgn="base">
                    <a:spcBef>
                      <a:spcPct val="0"/>
                    </a:spcBef>
                    <a:spcAft>
                      <a:spcPct val="0"/>
                    </a:spcAft>
                  </a:pPr>
                  <a:r>
                    <a:rPr lang="en-US" altLang="x-none" sz="1100" dirty="0">
                      <a:solidFill>
                        <a:schemeClr val="tx1"/>
                      </a:solidFill>
                      <a:ea typeface="Arial" charset="0"/>
                      <a:cs typeface="Arial" charset="0"/>
                    </a:rPr>
                    <a:t>Seen in patients with Graves’ disease; </a:t>
                  </a:r>
                  <a:r>
                    <a:rPr lang="en-US" altLang="en-US" sz="1200" b="1" dirty="0">
                      <a:solidFill>
                        <a:schemeClr val="tx1"/>
                      </a:solidFill>
                      <a:ea typeface="Arial" charset="0"/>
                      <a:cs typeface="Arial" charset="0"/>
                    </a:rPr>
                    <a:t>occurs within 90 days of treatment</a:t>
                  </a:r>
                </a:p>
                <a:p>
                  <a:pPr algn="ctr" defTabSz="992188" fontAlgn="base">
                    <a:spcBef>
                      <a:spcPct val="0"/>
                    </a:spcBef>
                    <a:spcAft>
                      <a:spcPct val="0"/>
                    </a:spcAft>
                  </a:pPr>
                  <a:r>
                    <a:rPr lang="en-US" altLang="en-US" sz="1100" dirty="0">
                      <a:solidFill>
                        <a:srgbClr val="008F00"/>
                      </a:solidFill>
                      <a:ea typeface="Arial" charset="0"/>
                      <a:cs typeface="Arial" charset="0"/>
                    </a:rPr>
                    <a:t>(this effect can be seen in both drugs </a:t>
                  </a:r>
                  <a:r>
                    <a:rPr lang="en-US" altLang="en-US" sz="1200" dirty="0">
                      <a:solidFill>
                        <a:schemeClr val="bg1">
                          <a:lumMod val="50000"/>
                        </a:schemeClr>
                      </a:solidFill>
                      <a:ea typeface="Arial" charset="0"/>
                      <a:cs typeface="Arial" charset="0"/>
                    </a:rPr>
                    <a:t>‘</a:t>
                  </a:r>
                  <a:r>
                    <a:rPr lang="en-US" altLang="en-US" sz="1200" dirty="0">
                      <a:solidFill>
                        <a:srgbClr val="0331FF"/>
                      </a:solidFill>
                      <a:ea typeface="Arial" charset="0"/>
                      <a:cs typeface="Arial" charset="0"/>
                    </a:rPr>
                    <a:t>P</a:t>
                  </a:r>
                  <a:r>
                    <a:rPr lang="en-US" altLang="x-none" sz="1200" dirty="0">
                      <a:solidFill>
                        <a:srgbClr val="0331FF"/>
                      </a:solidFill>
                      <a:ea typeface="Arial" charset="0"/>
                      <a:cs typeface="Arial" charset="0"/>
                    </a:rPr>
                    <a:t>ropylthiouracil </a:t>
                  </a:r>
                  <a:r>
                    <a:rPr lang="en-US" altLang="en-US" sz="1200" dirty="0">
                      <a:solidFill>
                        <a:schemeClr val="bg1">
                          <a:lumMod val="50000"/>
                        </a:schemeClr>
                      </a:solidFill>
                      <a:ea typeface="Arial" charset="0"/>
                      <a:cs typeface="Arial" charset="0"/>
                    </a:rPr>
                    <a:t>+</a:t>
                  </a:r>
                  <a:r>
                    <a:rPr lang="en-US" altLang="en-US" sz="1200" dirty="0">
                      <a:solidFill>
                        <a:srgbClr val="008F00"/>
                      </a:solidFill>
                      <a:ea typeface="Arial" charset="0"/>
                      <a:cs typeface="Arial" charset="0"/>
                    </a:rPr>
                    <a:t> </a:t>
                  </a:r>
                  <a:r>
                    <a:rPr lang="en-US" altLang="x-none" sz="1200" dirty="0">
                      <a:solidFill>
                        <a:srgbClr val="0331FF"/>
                      </a:solidFill>
                      <a:ea typeface="Arial" charset="0"/>
                      <a:cs typeface="Arial" charset="0"/>
                    </a:rPr>
                    <a:t>methimazole</a:t>
                  </a:r>
                  <a:r>
                    <a:rPr lang="en-US" altLang="x-none" sz="1200" dirty="0">
                      <a:solidFill>
                        <a:schemeClr val="bg1">
                          <a:lumMod val="50000"/>
                        </a:schemeClr>
                      </a:solidFill>
                      <a:ea typeface="Arial" charset="0"/>
                      <a:cs typeface="Arial" charset="0"/>
                    </a:rPr>
                    <a:t>’)</a:t>
                  </a:r>
                  <a:endParaRPr lang="en-US" altLang="en-US" sz="1200" dirty="0">
                    <a:solidFill>
                      <a:schemeClr val="bg1">
                        <a:lumMod val="50000"/>
                      </a:schemeClr>
                    </a:solidFill>
                    <a:ea typeface="Arial" charset="0"/>
                    <a:cs typeface="Arial" charset="0"/>
                  </a:endParaRPr>
                </a:p>
              </p:txBody>
            </p:sp>
            <p:sp>
              <p:nvSpPr>
                <p:cNvPr id="87" name="Rectangle 86"/>
                <p:cNvSpPr/>
                <p:nvPr/>
              </p:nvSpPr>
              <p:spPr>
                <a:xfrm>
                  <a:off x="2284912" y="6126234"/>
                  <a:ext cx="1270525" cy="981860"/>
                </a:xfrm>
                <a:prstGeom prst="rect">
                  <a:avLst/>
                </a:prstGeom>
                <a:solidFill>
                  <a:schemeClr val="bg1"/>
                </a:solidFill>
                <a:ln>
                  <a:solidFill>
                    <a:srgbClr val="942093">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92188" fontAlgn="base">
                    <a:spcBef>
                      <a:spcPct val="20000"/>
                    </a:spcBef>
                    <a:spcAft>
                      <a:spcPct val="0"/>
                    </a:spcAft>
                    <a:buClr>
                      <a:schemeClr val="hlink"/>
                    </a:buClr>
                    <a:buSzPct val="70000"/>
                  </a:pPr>
                  <a:r>
                    <a:rPr lang="en-US" altLang="x-none" sz="1100" dirty="0">
                      <a:solidFill>
                        <a:schemeClr val="tx1"/>
                      </a:solidFill>
                      <a:ea typeface="Arial" charset="0"/>
                      <a:cs typeface="Arial" charset="0"/>
                    </a:rPr>
                    <a:t>Rare</a:t>
                  </a:r>
                </a:p>
              </p:txBody>
            </p:sp>
            <p:sp>
              <p:nvSpPr>
                <p:cNvPr id="88" name="Rectangle 87"/>
                <p:cNvSpPr/>
                <p:nvPr/>
              </p:nvSpPr>
              <p:spPr>
                <a:xfrm>
                  <a:off x="3555437" y="6126234"/>
                  <a:ext cx="2995336" cy="981860"/>
                </a:xfrm>
                <a:prstGeom prst="rect">
                  <a:avLst/>
                </a:prstGeom>
                <a:solidFill>
                  <a:schemeClr val="bg1"/>
                </a:solidFill>
                <a:ln>
                  <a:solidFill>
                    <a:srgbClr val="942093">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92188" fontAlgn="base">
                    <a:spcBef>
                      <a:spcPct val="0"/>
                    </a:spcBef>
                    <a:spcAft>
                      <a:spcPct val="0"/>
                    </a:spcAft>
                  </a:pPr>
                  <a:r>
                    <a:rPr lang="en-US" altLang="x-none" sz="1400" dirty="0">
                      <a:solidFill>
                        <a:srgbClr val="C00000"/>
                      </a:solidFill>
                      <a:ea typeface="Arial" charset="0"/>
                      <a:cs typeface="Arial" charset="0"/>
                    </a:rPr>
                    <a:t>With</a:t>
                  </a:r>
                  <a:r>
                    <a:rPr lang="en-US" altLang="x-none" sz="1400" dirty="0">
                      <a:solidFill>
                        <a:schemeClr val="tx1"/>
                      </a:solidFill>
                      <a:ea typeface="Arial" charset="0"/>
                      <a:cs typeface="Arial" charset="0"/>
                    </a:rPr>
                    <a:t> </a:t>
                  </a:r>
                  <a:r>
                    <a:rPr lang="en-US" altLang="x-none" sz="1400" b="1" u="sng" dirty="0">
                      <a:solidFill>
                        <a:srgbClr val="0331FF"/>
                      </a:solidFill>
                      <a:ea typeface="Arial" charset="0"/>
                      <a:cs typeface="Arial" charset="0"/>
                    </a:rPr>
                    <a:t>p</a:t>
                  </a:r>
                  <a:r>
                    <a:rPr lang="en-US" altLang="x-none" sz="1400" dirty="0">
                      <a:solidFill>
                        <a:srgbClr val="0331FF"/>
                      </a:solidFill>
                      <a:ea typeface="Arial" charset="0"/>
                      <a:cs typeface="Arial" charset="0"/>
                    </a:rPr>
                    <a:t>ropylthiouracil</a:t>
                  </a:r>
                </a:p>
              </p:txBody>
            </p:sp>
          </p:grpSp>
          <p:sp>
            <p:nvSpPr>
              <p:cNvPr id="56" name="Rectangle 55"/>
              <p:cNvSpPr/>
              <p:nvPr/>
            </p:nvSpPr>
            <p:spPr>
              <a:xfrm>
                <a:off x="456504" y="6772535"/>
                <a:ext cx="1831410" cy="908977"/>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Rectangle 58"/>
            <p:cNvSpPr/>
            <p:nvPr/>
          </p:nvSpPr>
          <p:spPr>
            <a:xfrm>
              <a:off x="2288496" y="6772535"/>
              <a:ext cx="1270923" cy="908977"/>
            </a:xfrm>
            <a:prstGeom prst="rect">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x-none" sz="1400" dirty="0">
                  <a:solidFill>
                    <a:schemeClr val="tx1"/>
                  </a:solidFill>
                  <a:ea typeface="Arial" charset="0"/>
                  <a:cs typeface="Arial" charset="0"/>
                </a:rPr>
                <a:t>Rare</a:t>
              </a:r>
              <a:endParaRPr lang="en-US" sz="1400" dirty="0"/>
            </a:p>
          </p:txBody>
        </p:sp>
        <p:sp>
          <p:nvSpPr>
            <p:cNvPr id="79" name="Rectangle 78"/>
            <p:cNvSpPr/>
            <p:nvPr/>
          </p:nvSpPr>
          <p:spPr>
            <a:xfrm>
              <a:off x="3554831" y="6772535"/>
              <a:ext cx="2995941" cy="908975"/>
            </a:xfrm>
            <a:prstGeom prst="rect">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x-none" sz="1400" dirty="0">
                  <a:solidFill>
                    <a:srgbClr val="C00000"/>
                  </a:solidFill>
                  <a:ea typeface="Arial" charset="0"/>
                  <a:cs typeface="Arial" charset="0"/>
                </a:rPr>
                <a:t>With</a:t>
              </a:r>
              <a:r>
                <a:rPr lang="en-US" altLang="x-none" sz="1400" dirty="0">
                  <a:solidFill>
                    <a:schemeClr val="tx1"/>
                  </a:solidFill>
                  <a:ea typeface="Arial" charset="0"/>
                  <a:cs typeface="Arial" charset="0"/>
                </a:rPr>
                <a:t> </a:t>
              </a:r>
              <a:r>
                <a:rPr lang="en-US" altLang="x-none" sz="1400" dirty="0">
                  <a:solidFill>
                    <a:srgbClr val="0331FF"/>
                  </a:solidFill>
                  <a:ea typeface="Arial" charset="0"/>
                  <a:cs typeface="Arial" charset="0"/>
                </a:rPr>
                <a:t>methimazole </a:t>
              </a:r>
              <a:r>
                <a:rPr lang="en-US" altLang="x-none" sz="1400" dirty="0">
                  <a:solidFill>
                    <a:srgbClr val="C00000"/>
                  </a:solidFill>
                  <a:ea typeface="Arial" charset="0"/>
                  <a:cs typeface="Arial" charset="0"/>
                </a:rPr>
                <a:t>only</a:t>
              </a:r>
            </a:p>
          </p:txBody>
        </p:sp>
      </p:grpSp>
      <p:sp>
        <p:nvSpPr>
          <p:cNvPr id="82" name="مستطيل مستدير الزوايا 81"/>
          <p:cNvSpPr/>
          <p:nvPr/>
        </p:nvSpPr>
        <p:spPr>
          <a:xfrm>
            <a:off x="3711858" y="6595734"/>
            <a:ext cx="2532187" cy="267875"/>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700" b="1" u="sng" dirty="0">
                <a:solidFill>
                  <a:srgbClr val="009193"/>
                </a:solidFill>
              </a:rPr>
              <a:t>P</a:t>
            </a:r>
            <a:r>
              <a:rPr lang="en-US" sz="700" dirty="0">
                <a:solidFill>
                  <a:srgbClr val="009193"/>
                </a:solidFill>
              </a:rPr>
              <a:t>aul.</a:t>
            </a:r>
            <a:r>
              <a:rPr lang="en-US" sz="700" b="1" u="sng" dirty="0">
                <a:solidFill>
                  <a:srgbClr val="009193"/>
                </a:solidFill>
              </a:rPr>
              <a:t>Anka; </a:t>
            </a:r>
            <a:r>
              <a:rPr lang="en-US" sz="700" dirty="0">
                <a:solidFill>
                  <a:srgbClr val="009193"/>
                </a:solidFill>
              </a:rPr>
              <a:t>who is a Canadian-American singer, songwriter, and actor, became famous during the late 1950s, 1960s. </a:t>
            </a:r>
            <a:endParaRPr lang="ar-SA" sz="700" dirty="0">
              <a:solidFill>
                <a:srgbClr val="009193"/>
              </a:solidFill>
            </a:endParaRPr>
          </a:p>
        </p:txBody>
      </p:sp>
      <p:sp>
        <p:nvSpPr>
          <p:cNvPr id="89" name="مستطيل مستدير الزوايا 88"/>
          <p:cNvSpPr/>
          <p:nvPr/>
        </p:nvSpPr>
        <p:spPr>
          <a:xfrm>
            <a:off x="3580541" y="7532988"/>
            <a:ext cx="688220" cy="230323"/>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700" b="1" u="sng" dirty="0">
                <a:solidFill>
                  <a:srgbClr val="009193"/>
                </a:solidFill>
              </a:rPr>
              <a:t>Meth</a:t>
            </a:r>
            <a:r>
              <a:rPr lang="en-US" sz="700" dirty="0">
                <a:solidFill>
                  <a:srgbClr val="009193"/>
                </a:solidFill>
              </a:rPr>
              <a:t>imazole = </a:t>
            </a:r>
            <a:r>
              <a:rPr lang="en-US" sz="700" b="1" u="sng" dirty="0">
                <a:solidFill>
                  <a:srgbClr val="009193"/>
                </a:solidFill>
              </a:rPr>
              <a:t>Mouth</a:t>
            </a:r>
            <a:endParaRPr lang="ar-SA" sz="700" b="1" u="sng" dirty="0">
              <a:solidFill>
                <a:srgbClr val="009193"/>
              </a:solidFill>
            </a:endParaRPr>
          </a:p>
        </p:txBody>
      </p:sp>
      <p:sp>
        <p:nvSpPr>
          <p:cNvPr id="90" name="مستطيل مستدير الزوايا 89"/>
          <p:cNvSpPr/>
          <p:nvPr/>
        </p:nvSpPr>
        <p:spPr>
          <a:xfrm>
            <a:off x="4389792" y="7548298"/>
            <a:ext cx="1985912" cy="230323"/>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700" dirty="0">
                <a:solidFill>
                  <a:srgbClr val="009193"/>
                </a:solidFill>
              </a:rPr>
              <a:t>M</a:t>
            </a:r>
            <a:r>
              <a:rPr lang="en-US" sz="700" b="1" u="sng" dirty="0">
                <a:solidFill>
                  <a:srgbClr val="009193"/>
                </a:solidFill>
              </a:rPr>
              <a:t>ethima</a:t>
            </a:r>
            <a:r>
              <a:rPr lang="en-US" sz="700" dirty="0">
                <a:solidFill>
                  <a:srgbClr val="009193"/>
                </a:solidFill>
              </a:rPr>
              <a:t>zole =</a:t>
            </a:r>
            <a:r>
              <a:rPr lang="ar-SA" sz="700" dirty="0">
                <a:solidFill>
                  <a:srgbClr val="009193"/>
                </a:solidFill>
              </a:rPr>
              <a:t> اثمه أو ثمه بلهجة من اللهجات تعني فمه </a:t>
            </a:r>
            <a:r>
              <a:rPr lang="en-US" sz="700" dirty="0">
                <a:solidFill>
                  <a:srgbClr val="009193"/>
                </a:solidFill>
              </a:rPr>
              <a:t> </a:t>
            </a:r>
            <a:endParaRPr lang="ar-SA" sz="700" b="1" u="sng" dirty="0">
              <a:solidFill>
                <a:srgbClr val="009193"/>
              </a:solidFill>
            </a:endParaRPr>
          </a:p>
        </p:txBody>
      </p:sp>
      <p:sp>
        <p:nvSpPr>
          <p:cNvPr id="92" name="مستطيل مستدير الزوايا 91"/>
          <p:cNvSpPr/>
          <p:nvPr/>
        </p:nvSpPr>
        <p:spPr>
          <a:xfrm>
            <a:off x="4012955" y="4516446"/>
            <a:ext cx="1867951" cy="151568"/>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700" dirty="0">
                <a:solidFill>
                  <a:srgbClr val="009193"/>
                </a:solidFill>
              </a:rPr>
              <a:t>Propylthio</a:t>
            </a:r>
            <a:r>
              <a:rPr lang="en-US" sz="700" b="1" u="sng" dirty="0">
                <a:solidFill>
                  <a:srgbClr val="009193"/>
                </a:solidFill>
              </a:rPr>
              <a:t>ura</a:t>
            </a:r>
            <a:r>
              <a:rPr lang="en-US" sz="700" dirty="0">
                <a:solidFill>
                  <a:srgbClr val="009193"/>
                </a:solidFill>
              </a:rPr>
              <a:t>cil = </a:t>
            </a:r>
            <a:r>
              <a:rPr lang="en-US" sz="700" b="1" u="sng" dirty="0">
                <a:solidFill>
                  <a:srgbClr val="009193"/>
                </a:solidFill>
              </a:rPr>
              <a:t>urea</a:t>
            </a:r>
            <a:r>
              <a:rPr lang="en-US" sz="700" dirty="0">
                <a:solidFill>
                  <a:srgbClr val="009193"/>
                </a:solidFill>
              </a:rPr>
              <a:t> is formed in the </a:t>
            </a:r>
            <a:r>
              <a:rPr lang="en-US" sz="700" b="1" u="sng" dirty="0">
                <a:solidFill>
                  <a:srgbClr val="009193"/>
                </a:solidFill>
              </a:rPr>
              <a:t>liver</a:t>
            </a:r>
            <a:endParaRPr lang="ar-SA" sz="700" b="1" u="sng" dirty="0">
              <a:solidFill>
                <a:srgbClr val="009193"/>
              </a:solidFill>
            </a:endParaRPr>
          </a:p>
        </p:txBody>
      </p:sp>
    </p:spTree>
    <p:extLst>
      <p:ext uri="{BB962C8B-B14F-4D97-AF65-F5344CB8AC3E}">
        <p14:creationId xmlns:p14="http://schemas.microsoft.com/office/powerpoint/2010/main" val="66199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p:cNvCxnSpPr>
            <a:cxnSpLocks/>
          </p:cNvCxnSpPr>
          <p:nvPr/>
        </p:nvCxnSpPr>
        <p:spPr>
          <a:xfrm flipV="1">
            <a:off x="466159" y="884159"/>
            <a:ext cx="5887343" cy="2"/>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435009" y="446553"/>
            <a:ext cx="5959116" cy="400110"/>
          </a:xfrm>
          <a:prstGeom prst="rect">
            <a:avLst/>
          </a:prstGeom>
          <a:noFill/>
        </p:spPr>
        <p:txBody>
          <a:bodyPr wrap="square" rtlCol="0">
            <a:spAutoFit/>
          </a:bodyPr>
          <a:lstStyle/>
          <a:p>
            <a:r>
              <a:rPr lang="en-US" altLang="en-US" sz="2000" dirty="0">
                <a:latin typeface="American Typewriter" charset="0"/>
                <a:ea typeface="American Typewriter" charset="0"/>
                <a:cs typeface="American Typewriter" charset="0"/>
              </a:rPr>
              <a:t>2-IODINE </a:t>
            </a:r>
            <a:r>
              <a:rPr lang="en-US" altLang="en-US" sz="1600" dirty="0">
                <a:solidFill>
                  <a:srgbClr val="C00000"/>
                </a:solidFill>
                <a:latin typeface="American Typewriter" charset="0"/>
                <a:ea typeface="American Typewriter" charset="0"/>
                <a:cs typeface="American Typewriter" charset="0"/>
              </a:rPr>
              <a:t>(Lugol's solution, </a:t>
            </a:r>
            <a:r>
              <a:rPr lang="en-US" altLang="en-US" sz="1600" dirty="0">
                <a:solidFill>
                  <a:srgbClr val="0331FF"/>
                </a:solidFill>
                <a:latin typeface="American Typewriter" charset="0"/>
                <a:ea typeface="American Typewriter" charset="0"/>
                <a:cs typeface="American Typewriter" charset="0"/>
              </a:rPr>
              <a:t>potassium iodide</a:t>
            </a:r>
            <a:r>
              <a:rPr lang="en-US" altLang="en-US" sz="1600" dirty="0">
                <a:solidFill>
                  <a:srgbClr val="C00000"/>
                </a:solidFill>
                <a:latin typeface="American Typewriter" charset="0"/>
                <a:ea typeface="American Typewriter" charset="0"/>
                <a:cs typeface="American Typewriter" charset="0"/>
              </a:rPr>
              <a:t>)</a:t>
            </a:r>
            <a:endParaRPr lang="en-US" sz="2000" dirty="0">
              <a:solidFill>
                <a:srgbClr val="C00000"/>
              </a:solidFill>
              <a:latin typeface="American Typewriter" charset="0"/>
              <a:ea typeface="American Typewriter" charset="0"/>
              <a:cs typeface="American Typewriter"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334294858"/>
              </p:ext>
            </p:extLst>
          </p:nvPr>
        </p:nvGraphicFramePr>
        <p:xfrm>
          <a:off x="182880" y="1167434"/>
          <a:ext cx="6338944" cy="4677156"/>
        </p:xfrm>
        <a:graphic>
          <a:graphicData uri="http://schemas.openxmlformats.org/drawingml/2006/table">
            <a:tbl>
              <a:tblPr firstRow="1" bandRow="1">
                <a:tableStyleId>{5940675A-B579-460E-94D1-54222C63F5DA}</a:tableStyleId>
              </a:tblPr>
              <a:tblGrid>
                <a:gridCol w="467133">
                  <a:extLst>
                    <a:ext uri="{9D8B030D-6E8A-4147-A177-3AD203B41FA5}">
                      <a16:colId xmlns:a16="http://schemas.microsoft.com/office/drawing/2014/main" val="2548034649"/>
                    </a:ext>
                  </a:extLst>
                </a:gridCol>
                <a:gridCol w="5871811">
                  <a:extLst>
                    <a:ext uri="{9D8B030D-6E8A-4147-A177-3AD203B41FA5}">
                      <a16:colId xmlns:a16="http://schemas.microsoft.com/office/drawing/2014/main" val="2180430497"/>
                    </a:ext>
                  </a:extLst>
                </a:gridCol>
              </a:tblGrid>
              <a:tr h="331470">
                <a:tc gridSpan="2">
                  <a:txBody>
                    <a:bodyPr/>
                    <a:lstStyle/>
                    <a:p>
                      <a:pPr marL="0" indent="0" algn="l" eaLnBrk="1" hangingPunct="1">
                        <a:lnSpc>
                          <a:spcPct val="80000"/>
                        </a:lnSpc>
                        <a:spcBef>
                          <a:spcPct val="20000"/>
                        </a:spcBef>
                        <a:buFont typeface="Arial" panose="020B0604020202020204" pitchFamily="34" charset="0"/>
                        <a:buNone/>
                      </a:pPr>
                      <a:r>
                        <a:rPr lang="en-US" altLang="en-US" sz="1600" b="0" dirty="0">
                          <a:solidFill>
                            <a:srgbClr val="00B050"/>
                          </a:solidFill>
                          <a:latin typeface="+mn-lt"/>
                          <a:ea typeface="Arial" charset="0"/>
                          <a:cs typeface="Arial" charset="0"/>
                        </a:rPr>
                        <a:t>(Two types):        </a:t>
                      </a:r>
                      <a:r>
                        <a:rPr lang="en-US" altLang="en-US" sz="1600" b="0" dirty="0">
                          <a:solidFill>
                            <a:srgbClr val="000000"/>
                          </a:solidFill>
                          <a:latin typeface="+mn-lt"/>
                          <a:ea typeface="Arial" charset="0"/>
                          <a:cs typeface="Arial" charset="0"/>
                        </a:rPr>
                        <a:t>1-</a:t>
                      </a:r>
                      <a:r>
                        <a:rPr lang="en-US" altLang="en-US" sz="1600" b="1" dirty="0">
                          <a:solidFill>
                            <a:srgbClr val="000000"/>
                          </a:solidFill>
                          <a:latin typeface="+mn-lt"/>
                          <a:ea typeface="Arial" charset="0"/>
                          <a:cs typeface="Arial" charset="0"/>
                        </a:rPr>
                        <a:t>  Organic</a:t>
                      </a:r>
                      <a:r>
                        <a:rPr lang="en-US" altLang="en-US" sz="1600" b="0" dirty="0">
                          <a:solidFill>
                            <a:srgbClr val="000000"/>
                          </a:solidFill>
                          <a:latin typeface="+mn-lt"/>
                          <a:ea typeface="Arial" charset="0"/>
                          <a:cs typeface="Arial" charset="0"/>
                        </a:rPr>
                        <a:t> iodides as : </a:t>
                      </a:r>
                      <a:r>
                        <a:rPr lang="en-US" altLang="en-US" sz="1800" b="0" dirty="0">
                          <a:solidFill>
                            <a:srgbClr val="0331FF"/>
                          </a:solidFill>
                          <a:latin typeface="+mn-lt"/>
                          <a:ea typeface="Arial" charset="0"/>
                          <a:cs typeface="Arial" charset="0"/>
                        </a:rPr>
                        <a:t>iopanoic acid </a:t>
                      </a:r>
                      <a:r>
                        <a:rPr lang="en-US" altLang="en-US" sz="1800" b="0" dirty="0">
                          <a:solidFill>
                            <a:srgbClr val="000000"/>
                          </a:solidFill>
                          <a:latin typeface="+mn-lt"/>
                          <a:ea typeface="Arial" charset="0"/>
                          <a:cs typeface="Arial" charset="0"/>
                        </a:rPr>
                        <a:t>or </a:t>
                      </a:r>
                      <a:r>
                        <a:rPr lang="en-US" altLang="en-US" sz="1800" b="0" dirty="0">
                          <a:solidFill>
                            <a:srgbClr val="0331FF"/>
                          </a:solidFill>
                          <a:latin typeface="+mn-lt"/>
                          <a:ea typeface="Arial" charset="0"/>
                          <a:cs typeface="Arial" charset="0"/>
                        </a:rPr>
                        <a:t>ipodate </a:t>
                      </a:r>
                    </a:p>
                    <a:p>
                      <a:pPr marL="0" indent="0" algn="ctr" eaLnBrk="1" hangingPunct="1">
                        <a:lnSpc>
                          <a:spcPct val="80000"/>
                        </a:lnSpc>
                        <a:spcBef>
                          <a:spcPct val="20000"/>
                        </a:spcBef>
                        <a:buFont typeface="Arial" panose="020B0604020202020204" pitchFamily="34" charset="0"/>
                        <a:buNone/>
                      </a:pPr>
                      <a:r>
                        <a:rPr lang="en-US" altLang="en-US" sz="1800" b="0" dirty="0">
                          <a:solidFill>
                            <a:schemeClr val="tx1"/>
                          </a:solidFill>
                          <a:latin typeface="+mn-lt"/>
                          <a:ea typeface="Arial" charset="0"/>
                          <a:cs typeface="Arial" charset="0"/>
                        </a:rPr>
                        <a:t>2-</a:t>
                      </a:r>
                      <a:r>
                        <a:rPr lang="en-US" altLang="en-US" sz="1800" b="0" dirty="0">
                          <a:solidFill>
                            <a:srgbClr val="0331FF"/>
                          </a:solidFill>
                          <a:latin typeface="+mn-lt"/>
                          <a:ea typeface="Arial" charset="0"/>
                          <a:cs typeface="Arial" charset="0"/>
                        </a:rPr>
                        <a:t> Potassium iodide </a:t>
                      </a:r>
                      <a:r>
                        <a:rPr lang="en-US" altLang="en-US" sz="1800" b="0" dirty="0">
                          <a:solidFill>
                            <a:schemeClr val="tx1"/>
                          </a:solidFill>
                          <a:latin typeface="+mn-lt"/>
                          <a:ea typeface="Arial" charset="0"/>
                          <a:cs typeface="Arial" charset="0"/>
                        </a:rPr>
                        <a:t>or</a:t>
                      </a:r>
                      <a:r>
                        <a:rPr lang="en-US" altLang="en-US" sz="1800" b="0" dirty="0">
                          <a:solidFill>
                            <a:srgbClr val="0331FF"/>
                          </a:solidFill>
                          <a:latin typeface="+mn-lt"/>
                          <a:ea typeface="Arial" charset="0"/>
                          <a:cs typeface="Arial" charset="0"/>
                        </a:rPr>
                        <a:t> </a:t>
                      </a:r>
                      <a:r>
                        <a:rPr lang="en-US" altLang="en-US" sz="1600" dirty="0">
                          <a:solidFill>
                            <a:schemeClr val="tx1"/>
                          </a:solidFill>
                          <a:latin typeface="+mn-lt"/>
                          <a:ea typeface="American Typewriter" charset="0"/>
                          <a:cs typeface="American Typewriter" charset="0"/>
                        </a:rPr>
                        <a:t>Lugol's solution</a:t>
                      </a:r>
                      <a:endParaRPr lang="en-US" altLang="en-US" sz="1600" b="0" kern="1200" dirty="0">
                        <a:solidFill>
                          <a:schemeClr val="tx1"/>
                        </a:solidFill>
                        <a:latin typeface="+mn-lt"/>
                        <a:ea typeface="Arial" charset="0"/>
                        <a:cs typeface="Arial"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2093">
                        <a:alpha val="16863"/>
                      </a:srgbClr>
                    </a:solidFill>
                  </a:tcPr>
                </a:tc>
                <a:tc hMerge="1">
                  <a:txBody>
                    <a:bodyPr/>
                    <a:lstStyle/>
                    <a:p>
                      <a:endParaRPr lang="en-US"/>
                    </a:p>
                  </a:txBody>
                  <a:tcPr/>
                </a:tc>
                <a:extLst>
                  <a:ext uri="{0D108BD9-81ED-4DB2-BD59-A6C34878D82A}">
                    <a16:rowId xmlns:a16="http://schemas.microsoft.com/office/drawing/2014/main" val="10000"/>
                  </a:ext>
                </a:extLst>
              </a:tr>
              <a:tr h="1022985">
                <a:tc>
                  <a:txBody>
                    <a:bodyPr/>
                    <a:lstStyle/>
                    <a:p>
                      <a:pPr algn="ctr"/>
                      <a:r>
                        <a:rPr lang="en-US" sz="1400" dirty="0">
                          <a:solidFill>
                            <a:srgbClr val="C00000"/>
                          </a:solidFill>
                        </a:rPr>
                        <a:t>M.O.A</a:t>
                      </a:r>
                      <a:endParaRPr lang="en-US" dirty="0">
                        <a:solidFill>
                          <a:srgbClr val="C00000"/>
                        </a:solidFill>
                      </a:endParaRPr>
                    </a:p>
                  </a:txBody>
                  <a:tcPr vert="vert270">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285750" indent="-285750" eaLnBrk="1" hangingPunct="1">
                        <a:lnSpc>
                          <a:spcPct val="100000"/>
                        </a:lnSpc>
                        <a:buClr>
                          <a:srgbClr val="942093"/>
                        </a:buClr>
                        <a:buFont typeface="Arial" charset="0"/>
                        <a:buChar char="•"/>
                      </a:pPr>
                      <a:r>
                        <a:rPr lang="en-US" altLang="en-US" sz="1400" b="0" dirty="0">
                          <a:solidFill>
                            <a:srgbClr val="C00000"/>
                          </a:solidFill>
                          <a:latin typeface="+mn-lt"/>
                          <a:ea typeface="Arial" charset="0"/>
                          <a:cs typeface="Arial" charset="0"/>
                        </a:rPr>
                        <a:t>Inhibit thyroid hormone synthesis and release</a:t>
                      </a:r>
                    </a:p>
                    <a:p>
                      <a:pPr marL="285750" indent="-285750" eaLnBrk="1" hangingPunct="1">
                        <a:lnSpc>
                          <a:spcPct val="100000"/>
                        </a:lnSpc>
                        <a:buClr>
                          <a:srgbClr val="942093"/>
                        </a:buClr>
                        <a:buFont typeface="Arial" charset="0"/>
                        <a:buChar char="•"/>
                      </a:pPr>
                      <a:r>
                        <a:rPr lang="en-US" altLang="en-US" sz="1400" b="0" dirty="0">
                          <a:solidFill>
                            <a:srgbClr val="C00000"/>
                          </a:solidFill>
                          <a:latin typeface="+mn-lt"/>
                          <a:ea typeface="Arial" charset="0"/>
                          <a:cs typeface="Arial" charset="0"/>
                        </a:rPr>
                        <a:t>Block the peripheral conversion of T</a:t>
                      </a:r>
                      <a:r>
                        <a:rPr lang="en-US" altLang="en-US" sz="1400" b="0" baseline="-25000" dirty="0">
                          <a:solidFill>
                            <a:srgbClr val="C00000"/>
                          </a:solidFill>
                          <a:latin typeface="+mn-lt"/>
                          <a:ea typeface="Arial" charset="0"/>
                          <a:cs typeface="Arial" charset="0"/>
                        </a:rPr>
                        <a:t>4</a:t>
                      </a:r>
                      <a:r>
                        <a:rPr lang="en-US" altLang="en-US" sz="1400" b="0" dirty="0">
                          <a:solidFill>
                            <a:srgbClr val="C00000"/>
                          </a:solidFill>
                          <a:latin typeface="+mn-lt"/>
                          <a:ea typeface="Arial" charset="0"/>
                          <a:cs typeface="Arial" charset="0"/>
                        </a:rPr>
                        <a:t> to T</a:t>
                      </a:r>
                      <a:r>
                        <a:rPr lang="en-US" altLang="en-US" sz="1400" b="0" baseline="-25000" dirty="0">
                          <a:solidFill>
                            <a:srgbClr val="C00000"/>
                          </a:solidFill>
                          <a:latin typeface="+mn-lt"/>
                          <a:ea typeface="Arial" charset="0"/>
                          <a:cs typeface="Arial" charset="0"/>
                        </a:rPr>
                        <a:t>3</a:t>
                      </a:r>
                      <a:r>
                        <a:rPr lang="en-US" altLang="en-US" sz="1400" b="0" dirty="0">
                          <a:solidFill>
                            <a:srgbClr val="C00000"/>
                          </a:solidFill>
                          <a:latin typeface="+mn-lt"/>
                          <a:ea typeface="Arial" charset="0"/>
                          <a:cs typeface="Arial" charset="0"/>
                        </a:rPr>
                        <a:t> </a:t>
                      </a:r>
                    </a:p>
                    <a:p>
                      <a:pPr marL="285750" indent="-285750" eaLnBrk="1" hangingPunct="1">
                        <a:lnSpc>
                          <a:spcPct val="100000"/>
                        </a:lnSpc>
                        <a:buClr>
                          <a:srgbClr val="942093"/>
                        </a:buClr>
                        <a:buFont typeface="Arial" charset="0"/>
                        <a:buChar char="•"/>
                      </a:pPr>
                      <a:r>
                        <a:rPr lang="en-US" altLang="en-US" sz="1400" b="0" dirty="0">
                          <a:latin typeface="+mn-lt"/>
                          <a:ea typeface="Arial" charset="0"/>
                          <a:cs typeface="Arial" charset="0"/>
                        </a:rPr>
                        <a:t>The effect is </a:t>
                      </a:r>
                      <a:r>
                        <a:rPr lang="en-US" altLang="en-US" sz="1400" b="0" dirty="0">
                          <a:solidFill>
                            <a:srgbClr val="FF0000"/>
                          </a:solidFill>
                          <a:latin typeface="+mn-lt"/>
                          <a:ea typeface="Arial" charset="0"/>
                          <a:cs typeface="Arial" charset="0"/>
                        </a:rPr>
                        <a:t>not sustained </a:t>
                      </a:r>
                      <a:r>
                        <a:rPr lang="en-US" altLang="en-US" sz="1400" b="0" dirty="0">
                          <a:latin typeface="+mn-lt"/>
                          <a:ea typeface="Arial" charset="0"/>
                          <a:cs typeface="Arial" charset="0"/>
                        </a:rPr>
                        <a:t>(produce a temporary remission of symptoms</a:t>
                      </a:r>
                      <a:r>
                        <a:rPr lang="en-US" altLang="en-US" sz="1400" b="0" baseline="0" dirty="0">
                          <a:latin typeface="+mn-lt"/>
                          <a:ea typeface="Arial" charset="0"/>
                          <a:cs typeface="Arial" charset="0"/>
                        </a:rPr>
                        <a:t> </a:t>
                      </a:r>
                      <a:r>
                        <a:rPr lang="en-US" altLang="en-US" sz="1400" b="0" dirty="0">
                          <a:solidFill>
                            <a:schemeClr val="bg1">
                              <a:lumMod val="50000"/>
                            </a:schemeClr>
                          </a:solidFill>
                          <a:latin typeface="+mn-lt"/>
                          <a:ea typeface="Arial" charset="0"/>
                          <a:cs typeface="Arial" charset="0"/>
                        </a:rPr>
                        <a:t>, which means </a:t>
                      </a:r>
                      <a:r>
                        <a:rPr lang="en-US" altLang="en-US" sz="1400" b="0" baseline="0" dirty="0">
                          <a:solidFill>
                            <a:srgbClr val="008F00"/>
                          </a:solidFill>
                          <a:latin typeface="+mn-lt"/>
                          <a:ea typeface="Arial" charset="0"/>
                          <a:cs typeface="Arial" charset="0"/>
                        </a:rPr>
                        <a:t>we don’t use this treatment for long time</a:t>
                      </a:r>
                      <a:r>
                        <a:rPr lang="en-US" altLang="en-US" sz="1400" b="0" baseline="0" dirty="0">
                          <a:solidFill>
                            <a:schemeClr val="tx1"/>
                          </a:solidFill>
                          <a:latin typeface="+mn-lt"/>
                          <a:ea typeface="Arial" charset="0"/>
                          <a:cs typeface="Arial" charset="0"/>
                        </a:rPr>
                        <a:t>)</a:t>
                      </a:r>
                      <a:endParaRPr lang="en-US" altLang="en-US" sz="1400" b="0" dirty="0">
                        <a:solidFill>
                          <a:srgbClr val="008F00"/>
                        </a:solidFill>
                        <a:latin typeface="+mn-lt"/>
                        <a:ea typeface="Arial" charset="0"/>
                        <a:cs typeface="Arial" charset="0"/>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9517245"/>
                  </a:ext>
                </a:extLst>
              </a:tr>
              <a:tr h="1022985">
                <a:tc>
                  <a:txBody>
                    <a:bodyPr/>
                    <a:lstStyle/>
                    <a:p>
                      <a:pPr algn="ctr"/>
                      <a:r>
                        <a:rPr lang="en-US" sz="1400" dirty="0">
                          <a:solidFill>
                            <a:schemeClr val="bg1"/>
                          </a:solidFill>
                        </a:rPr>
                        <a:t>indication</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eaLnBrk="1" hangingPunct="1">
                        <a:lnSpc>
                          <a:spcPct val="80000"/>
                        </a:lnSpc>
                        <a:spcBef>
                          <a:spcPct val="20000"/>
                        </a:spcBef>
                        <a:buClr>
                          <a:srgbClr val="942093"/>
                        </a:buClr>
                        <a:buFont typeface="Arial" charset="0"/>
                        <a:buChar char="•"/>
                      </a:pPr>
                      <a:r>
                        <a:rPr lang="en-US" altLang="en-US" sz="1400" dirty="0">
                          <a:solidFill>
                            <a:srgbClr val="C00000"/>
                          </a:solidFill>
                          <a:latin typeface="+mn-lt"/>
                          <a:ea typeface="Arial" charset="0"/>
                          <a:cs typeface="Arial" charset="0"/>
                        </a:rPr>
                        <a:t>Prior to thyroid surgery </a:t>
                      </a:r>
                      <a:r>
                        <a:rPr lang="en-US" sz="1400" dirty="0">
                          <a:solidFill>
                            <a:srgbClr val="009193"/>
                          </a:solidFill>
                        </a:rPr>
                        <a:t>(</a:t>
                      </a:r>
                      <a:r>
                        <a:rPr lang="en-US" sz="1400" b="0" kern="1200" baseline="0" dirty="0">
                          <a:solidFill>
                            <a:srgbClr val="008F00"/>
                          </a:solidFill>
                          <a:latin typeface="+mn-lt"/>
                          <a:ea typeface="Arial" charset="0"/>
                          <a:cs typeface="Arial" charset="0"/>
                        </a:rPr>
                        <a:t>thyroidectomy</a:t>
                      </a:r>
                      <a:r>
                        <a:rPr lang="en-US" sz="1400" dirty="0">
                          <a:solidFill>
                            <a:srgbClr val="009193"/>
                          </a:solidFill>
                        </a:rPr>
                        <a:t>) </a:t>
                      </a:r>
                      <a:r>
                        <a:rPr lang="en-US" altLang="en-US" sz="1400" dirty="0">
                          <a:solidFill>
                            <a:srgbClr val="C00000"/>
                          </a:solidFill>
                          <a:latin typeface="+mn-lt"/>
                          <a:ea typeface="Arial" charset="0"/>
                          <a:cs typeface="Arial" charset="0"/>
                        </a:rPr>
                        <a:t>to decrease vascularity &amp; size of the gland  </a:t>
                      </a:r>
                    </a:p>
                    <a:p>
                      <a:pPr marL="285750" indent="-285750" eaLnBrk="1" hangingPunct="1">
                        <a:lnSpc>
                          <a:spcPct val="80000"/>
                        </a:lnSpc>
                        <a:spcBef>
                          <a:spcPct val="20000"/>
                        </a:spcBef>
                        <a:buClr>
                          <a:srgbClr val="942093"/>
                        </a:buClr>
                        <a:buFont typeface="Arial" charset="0"/>
                        <a:buChar char="•"/>
                      </a:pPr>
                      <a:r>
                        <a:rPr lang="en-US" altLang="en-US" sz="1400" dirty="0">
                          <a:solidFill>
                            <a:srgbClr val="000000"/>
                          </a:solidFill>
                          <a:latin typeface="+mn-lt"/>
                          <a:ea typeface="Arial" charset="0"/>
                          <a:cs typeface="Arial" charset="0"/>
                        </a:rPr>
                        <a:t>Following radio active iodine therapy</a:t>
                      </a:r>
                    </a:p>
                    <a:p>
                      <a:pPr marL="285750" indent="-285750" eaLnBrk="1" hangingPunct="1">
                        <a:lnSpc>
                          <a:spcPct val="80000"/>
                        </a:lnSpc>
                        <a:spcBef>
                          <a:spcPct val="20000"/>
                        </a:spcBef>
                        <a:buClr>
                          <a:srgbClr val="942093"/>
                        </a:buClr>
                        <a:buFont typeface="Arial" charset="0"/>
                        <a:buChar char="•"/>
                      </a:pPr>
                      <a:r>
                        <a:rPr lang="en-US" altLang="en-US" sz="1400" dirty="0">
                          <a:solidFill>
                            <a:srgbClr val="000000"/>
                          </a:solidFill>
                          <a:latin typeface="+mn-lt"/>
                          <a:ea typeface="Arial" charset="0"/>
                          <a:cs typeface="Arial" charset="0"/>
                        </a:rPr>
                        <a:t>Thyrotoxicosis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714752943"/>
                  </a:ext>
                </a:extLst>
              </a:tr>
              <a:tr h="1022985">
                <a:tc>
                  <a:txBody>
                    <a:bodyPr/>
                    <a:lstStyle/>
                    <a:p>
                      <a:pPr algn="ctr"/>
                      <a:r>
                        <a:rPr lang="en-US" sz="1400" dirty="0">
                          <a:solidFill>
                            <a:schemeClr val="bg1"/>
                          </a:solidFill>
                        </a:rPr>
                        <a:t>C.I</a:t>
                      </a:r>
                      <a:endParaRPr lang="en-US" dirty="0">
                        <a:solidFill>
                          <a:schemeClr val="bg1"/>
                        </a:solidFill>
                      </a:endParaRPr>
                    </a:p>
                  </a:txBody>
                  <a:tcPr vert="vert270">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eaLnBrk="1" hangingPunct="1">
                        <a:spcBef>
                          <a:spcPct val="20000"/>
                        </a:spcBef>
                        <a:buClr>
                          <a:srgbClr val="942093"/>
                        </a:buClr>
                        <a:buFont typeface="Wingdings" charset="2"/>
                        <a:buChar char="v"/>
                      </a:pPr>
                      <a:r>
                        <a:rPr lang="en-US" altLang="en-US" sz="1400" b="0" dirty="0">
                          <a:solidFill>
                            <a:schemeClr val="tx1"/>
                          </a:solidFill>
                          <a:latin typeface="+mn-lt"/>
                          <a:ea typeface="Arial" charset="0"/>
                          <a:cs typeface="Arial" charset="0"/>
                        </a:rPr>
                        <a:t>Should not be used as a single therapy</a:t>
                      </a:r>
                    </a:p>
                    <a:p>
                      <a:pPr marL="285750" indent="-285750" eaLnBrk="1" hangingPunct="1">
                        <a:spcBef>
                          <a:spcPct val="20000"/>
                        </a:spcBef>
                        <a:buClr>
                          <a:srgbClr val="942093"/>
                        </a:buClr>
                        <a:buFont typeface="Wingdings" charset="2"/>
                        <a:buChar char="v"/>
                      </a:pPr>
                      <a:r>
                        <a:rPr lang="en-US" altLang="en-US" sz="1400" b="0" dirty="0">
                          <a:solidFill>
                            <a:srgbClr val="FF0000"/>
                          </a:solidFill>
                          <a:latin typeface="+mn-lt"/>
                          <a:ea typeface="Arial" charset="0"/>
                          <a:cs typeface="Arial" charset="0"/>
                        </a:rPr>
                        <a:t>Should not be used in pregnancy</a:t>
                      </a:r>
                    </a:p>
                    <a:p>
                      <a:pPr marL="285750" indent="-285750" eaLnBrk="1" hangingPunct="1">
                        <a:spcBef>
                          <a:spcPct val="20000"/>
                        </a:spcBef>
                        <a:buClr>
                          <a:srgbClr val="942093"/>
                        </a:buClr>
                        <a:buFont typeface="Wingdings" charset="2"/>
                        <a:buChar char="v"/>
                      </a:pPr>
                      <a:r>
                        <a:rPr lang="en-US" altLang="en-US" sz="1400" b="0" dirty="0">
                          <a:solidFill>
                            <a:schemeClr val="tx1"/>
                          </a:solidFill>
                          <a:latin typeface="+mn-lt"/>
                          <a:ea typeface="Arial" charset="0"/>
                          <a:cs typeface="Arial" charset="0"/>
                        </a:rPr>
                        <a:t>May produce iodism  ( Rare, as iodine is not much used now)</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21983676"/>
                  </a:ext>
                </a:extLst>
              </a:tr>
              <a:tr h="1022985">
                <a:tc>
                  <a:txBody>
                    <a:bodyPr/>
                    <a:lstStyle/>
                    <a:p>
                      <a:pPr algn="ctr"/>
                      <a:r>
                        <a:rPr lang="en-US" dirty="0">
                          <a:solidFill>
                            <a:schemeClr val="bg1"/>
                          </a:solidFill>
                        </a:rPr>
                        <a:t>ADRs</a:t>
                      </a:r>
                    </a:p>
                  </a:txBody>
                  <a:tcPr vert="vert27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eaLnBrk="1" hangingPunct="1">
                        <a:spcBef>
                          <a:spcPct val="20000"/>
                        </a:spcBef>
                      </a:pPr>
                      <a:r>
                        <a:rPr lang="en-US" altLang="en-US" sz="1400" b="0" dirty="0">
                          <a:solidFill>
                            <a:schemeClr val="tx1"/>
                          </a:solidFill>
                          <a:latin typeface="+mn-lt"/>
                          <a:ea typeface="Arial" charset="0"/>
                          <a:cs typeface="Arial" charset="0"/>
                        </a:rPr>
                        <a:t>Iodism Symptoms: </a:t>
                      </a:r>
                      <a:r>
                        <a:rPr lang="en-US" altLang="en-US" sz="1400" b="0" dirty="0">
                          <a:solidFill>
                            <a:srgbClr val="008F00"/>
                          </a:solidFill>
                          <a:latin typeface="+mn-lt"/>
                          <a:ea typeface="Arial" charset="0"/>
                          <a:cs typeface="Arial" charset="0"/>
                        </a:rPr>
                        <a:t>toxic dose of iodide</a:t>
                      </a:r>
                    </a:p>
                    <a:p>
                      <a:pPr eaLnBrk="1" hangingPunct="1">
                        <a:spcBef>
                          <a:spcPct val="20000"/>
                        </a:spcBef>
                      </a:pPr>
                      <a:r>
                        <a:rPr lang="en-US" altLang="en-US" sz="1400" b="0" dirty="0">
                          <a:solidFill>
                            <a:schemeClr val="tx1"/>
                          </a:solidFill>
                          <a:latin typeface="+mn-lt"/>
                          <a:ea typeface="Arial" charset="0"/>
                          <a:cs typeface="Arial" charset="0"/>
                        </a:rPr>
                        <a:t>(skin rash , hypersalivation, oral ulcers, metallic taste, bad breath).</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6180729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7554549"/>
              </p:ext>
            </p:extLst>
          </p:nvPr>
        </p:nvGraphicFramePr>
        <p:xfrm>
          <a:off x="305968" y="7415765"/>
          <a:ext cx="6352054" cy="2021203"/>
        </p:xfrm>
        <a:graphic>
          <a:graphicData uri="http://schemas.openxmlformats.org/drawingml/2006/table">
            <a:tbl>
              <a:tblPr firstRow="1" bandRow="1">
                <a:tableStyleId>{5940675A-B579-460E-94D1-54222C63F5DA}</a:tableStyleId>
              </a:tblPr>
              <a:tblGrid>
                <a:gridCol w="477010">
                  <a:extLst>
                    <a:ext uri="{9D8B030D-6E8A-4147-A177-3AD203B41FA5}">
                      <a16:colId xmlns:a16="http://schemas.microsoft.com/office/drawing/2014/main" val="2548034649"/>
                    </a:ext>
                  </a:extLst>
                </a:gridCol>
                <a:gridCol w="5875044">
                  <a:extLst>
                    <a:ext uri="{9D8B030D-6E8A-4147-A177-3AD203B41FA5}">
                      <a16:colId xmlns:a16="http://schemas.microsoft.com/office/drawing/2014/main" val="2180430497"/>
                    </a:ext>
                  </a:extLst>
                </a:gridCol>
              </a:tblGrid>
              <a:tr h="343320">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800" b="0" kern="1200" dirty="0">
                          <a:solidFill>
                            <a:srgbClr val="0331FF"/>
                          </a:solidFill>
                          <a:latin typeface="+mn-lt"/>
                          <a:ea typeface="American Typewriter" charset="0"/>
                          <a:cs typeface="American Typewriter" charset="0"/>
                        </a:rPr>
                        <a:t>Propranolol,  Atenolol  , Metoprolol</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alpha val="50196"/>
                      </a:srgbClr>
                    </a:solidFill>
                  </a:tcPr>
                </a:tc>
                <a:tc hMerge="1">
                  <a:txBody>
                    <a:bodyPr/>
                    <a:lstStyle/>
                    <a:p>
                      <a:endParaRPr lang="en-US"/>
                    </a:p>
                  </a:txBody>
                  <a:tcPr/>
                </a:tc>
                <a:extLst>
                  <a:ext uri="{0D108BD9-81ED-4DB2-BD59-A6C34878D82A}">
                    <a16:rowId xmlns:a16="http://schemas.microsoft.com/office/drawing/2014/main" val="1688930147"/>
                  </a:ext>
                </a:extLst>
              </a:tr>
              <a:tr h="771464">
                <a:tc>
                  <a:txBody>
                    <a:bodyPr/>
                    <a:lstStyle/>
                    <a:p>
                      <a:pPr algn="ctr"/>
                      <a:r>
                        <a:rPr lang="en-US" sz="1400" dirty="0">
                          <a:solidFill>
                            <a:schemeClr val="bg1"/>
                          </a:solidFill>
                        </a:rPr>
                        <a:t>M.O.A</a:t>
                      </a:r>
                      <a:endParaRPr lang="en-US" dirty="0">
                        <a:solidFill>
                          <a:schemeClr val="bg1"/>
                        </a:solidFill>
                      </a:endParaRPr>
                    </a:p>
                  </a:txBody>
                  <a:tcPr vert="vert270">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eaLnBrk="1" hangingPunct="1">
                        <a:spcBef>
                          <a:spcPct val="20000"/>
                        </a:spcBef>
                        <a:buFont typeface="Arial" charset="0"/>
                        <a:buNone/>
                      </a:pPr>
                      <a:r>
                        <a:rPr lang="en-US" altLang="en-US" sz="1400" dirty="0">
                          <a:solidFill>
                            <a:srgbClr val="000000"/>
                          </a:solidFill>
                          <a:latin typeface="+mn-lt"/>
                          <a:ea typeface="Arial" charset="0"/>
                          <a:cs typeface="Arial" charset="0"/>
                        </a:rPr>
                        <a:t>Adjunctive therapy to relief the adrenergic symptoms of hyperthyroidism such as tremor, palpitation, heat intolerance and nervousness. </a:t>
                      </a:r>
                      <a:endParaRPr lang="en-US" altLang="en-US" sz="1400" b="0" u="sng" kern="1200" dirty="0">
                        <a:solidFill>
                          <a:schemeClr val="accent6">
                            <a:lumMod val="75000"/>
                          </a:schemeClr>
                        </a:solidFill>
                        <a:latin typeface="+mn-lt"/>
                        <a:ea typeface="Arial" charset="0"/>
                        <a:cs typeface="Arial" charset="0"/>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517245"/>
                  </a:ext>
                </a:extLst>
              </a:tr>
              <a:tr h="883979">
                <a:tc>
                  <a:txBody>
                    <a:bodyPr/>
                    <a:lstStyle/>
                    <a:p>
                      <a:pPr algn="ctr"/>
                      <a:r>
                        <a:rPr lang="en-US" sz="1400" dirty="0">
                          <a:solidFill>
                            <a:schemeClr val="bg1"/>
                          </a:solidFill>
                          <a:latin typeface="+mn-lt"/>
                        </a:rPr>
                        <a:t>C.I</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indent="0" algn="l" defTabSz="685800" rtl="0" eaLnBrk="1" fontAlgn="auto" latinLnBrk="0" hangingPunct="1">
                        <a:lnSpc>
                          <a:spcPct val="100000"/>
                        </a:lnSpc>
                        <a:spcBef>
                          <a:spcPct val="20000"/>
                        </a:spcBef>
                        <a:spcAft>
                          <a:spcPts val="0"/>
                        </a:spcAft>
                        <a:buClrTx/>
                        <a:buSzTx/>
                        <a:buFont typeface="Arial" charset="0"/>
                        <a:buNone/>
                        <a:tabLst/>
                        <a:defRPr/>
                      </a:pPr>
                      <a:r>
                        <a:rPr lang="en-US" altLang="en-US" sz="1400" dirty="0">
                          <a:solidFill>
                            <a:srgbClr val="0331FF"/>
                          </a:solidFill>
                          <a:latin typeface="+mn-lt"/>
                          <a:ea typeface="Arial" charset="0"/>
                          <a:cs typeface="Arial" charset="0"/>
                        </a:rPr>
                        <a:t>Propranolol</a:t>
                      </a:r>
                      <a:r>
                        <a:rPr lang="en-US" altLang="en-US" sz="1400" dirty="0">
                          <a:solidFill>
                            <a:srgbClr val="000000"/>
                          </a:solidFill>
                          <a:latin typeface="+mn-lt"/>
                          <a:ea typeface="Arial" charset="0"/>
                          <a:cs typeface="Arial" charset="0"/>
                        </a:rPr>
                        <a:t> </a:t>
                      </a:r>
                      <a:r>
                        <a:rPr lang="en-US" altLang="en-US" sz="1400" dirty="0">
                          <a:solidFill>
                            <a:srgbClr val="FF0000"/>
                          </a:solidFill>
                          <a:latin typeface="+mn-lt"/>
                          <a:ea typeface="Arial" charset="0"/>
                          <a:cs typeface="Arial" charset="0"/>
                        </a:rPr>
                        <a:t>is contraindicated in asthmatic patients </a:t>
                      </a:r>
                      <a:r>
                        <a:rPr lang="en-US" altLang="en-US" sz="1400" b="0" dirty="0">
                          <a:solidFill>
                            <a:srgbClr val="008F00"/>
                          </a:solidFill>
                          <a:latin typeface="+mn-lt"/>
                          <a:ea typeface="Arial" charset="0"/>
                          <a:cs typeface="Arial" charset="0"/>
                        </a:rPr>
                        <a:t>(we have to ask</a:t>
                      </a:r>
                      <a:r>
                        <a:rPr lang="en-US" altLang="en-US" sz="1400" b="0" baseline="0" dirty="0">
                          <a:solidFill>
                            <a:srgbClr val="008F00"/>
                          </a:solidFill>
                          <a:latin typeface="+mn-lt"/>
                          <a:ea typeface="Arial" charset="0"/>
                          <a:cs typeface="Arial" charset="0"/>
                        </a:rPr>
                        <a:t> the patient its very important</a:t>
                      </a:r>
                      <a:r>
                        <a:rPr lang="en-US" altLang="en-US" sz="1400" b="1" baseline="0" dirty="0">
                          <a:solidFill>
                            <a:schemeClr val="accent6">
                              <a:lumMod val="75000"/>
                            </a:schemeClr>
                          </a:solidFill>
                          <a:latin typeface="+mn-lt"/>
                          <a:ea typeface="Arial" charset="0"/>
                          <a:cs typeface="Arial" charset="0"/>
                        </a:rPr>
                        <a:t>)</a:t>
                      </a:r>
                      <a:endParaRPr lang="en-US" altLang="en-US" sz="1800" b="1" dirty="0">
                        <a:solidFill>
                          <a:srgbClr val="FF0000"/>
                        </a:solidFill>
                        <a:latin typeface="+mn-lt"/>
                        <a:ea typeface="Arial" charset="0"/>
                        <a:cs typeface="Arial"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983676"/>
                  </a:ext>
                </a:extLst>
              </a:tr>
            </a:tbl>
          </a:graphicData>
        </a:graphic>
      </p:graphicFrame>
      <p:sp>
        <p:nvSpPr>
          <p:cNvPr id="13" name="TextBox 12"/>
          <p:cNvSpPr txBox="1"/>
          <p:nvPr/>
        </p:nvSpPr>
        <p:spPr>
          <a:xfrm>
            <a:off x="-225820" y="6294354"/>
            <a:ext cx="7415631" cy="707886"/>
          </a:xfrm>
          <a:prstGeom prst="rect">
            <a:avLst/>
          </a:prstGeom>
          <a:noFill/>
        </p:spPr>
        <p:txBody>
          <a:bodyPr wrap="square" rtlCol="0">
            <a:spAutoFit/>
          </a:bodyPr>
          <a:lstStyle/>
          <a:p>
            <a:pPr algn="ctr"/>
            <a:r>
              <a:rPr lang="en-US" sz="2000" dirty="0">
                <a:latin typeface="American Typewriter" charset="0"/>
                <a:ea typeface="American Typewriter" charset="0"/>
                <a:cs typeface="American Typewriter" charset="0"/>
              </a:rPr>
              <a:t>3- </a:t>
            </a:r>
            <a:r>
              <a:rPr lang="en-US" altLang="en-US" sz="2000" dirty="0">
                <a:latin typeface="American Typewriter" charset="0"/>
                <a:ea typeface="American Typewriter" charset="0"/>
                <a:cs typeface="American Typewriter" charset="0"/>
              </a:rPr>
              <a:t>ADRENOCEPTOR BLOCKING AGENTS</a:t>
            </a:r>
          </a:p>
          <a:p>
            <a:pPr algn="ctr"/>
            <a:r>
              <a:rPr lang="en-US" altLang="en-US" sz="2000" dirty="0">
                <a:latin typeface="American Typewriter" charset="0"/>
                <a:ea typeface="American Typewriter" charset="0"/>
                <a:cs typeface="American Typewriter" charset="0"/>
              </a:rPr>
              <a:t>(Beta blockers)</a:t>
            </a:r>
          </a:p>
        </p:txBody>
      </p:sp>
      <p:cxnSp>
        <p:nvCxnSpPr>
          <p:cNvPr id="14" name="Straight Connector 13"/>
          <p:cNvCxnSpPr>
            <a:cxnSpLocks/>
          </p:cNvCxnSpPr>
          <p:nvPr/>
        </p:nvCxnSpPr>
        <p:spPr>
          <a:xfrm>
            <a:off x="766939" y="7026920"/>
            <a:ext cx="5201932" cy="0"/>
          </a:xfrm>
          <a:prstGeom prst="line">
            <a:avLst/>
          </a:prstGeom>
          <a:ln w="38100">
            <a:solidFill>
              <a:srgbClr val="BDD7EE"/>
            </a:solidFill>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11"/>
          <p:cNvSpPr/>
          <p:nvPr/>
        </p:nvSpPr>
        <p:spPr>
          <a:xfrm>
            <a:off x="1753183" y="3089565"/>
            <a:ext cx="1355777" cy="163956"/>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700" b="1" u="sng" dirty="0">
                <a:solidFill>
                  <a:srgbClr val="009193"/>
                </a:solidFill>
              </a:rPr>
              <a:t>Iodine</a:t>
            </a:r>
            <a:r>
              <a:rPr lang="en-US" sz="700" dirty="0">
                <a:solidFill>
                  <a:srgbClr val="009193"/>
                </a:solidFill>
              </a:rPr>
              <a:t> : before surgery </a:t>
            </a:r>
            <a:r>
              <a:rPr lang="en-US" sz="700" b="1" u="sng" dirty="0">
                <a:solidFill>
                  <a:srgbClr val="009193"/>
                </a:solidFill>
              </a:rPr>
              <a:t>is done.</a:t>
            </a:r>
            <a:endParaRPr lang="ar-SA" sz="700" b="1" u="sng" dirty="0">
              <a:solidFill>
                <a:srgbClr val="009193"/>
              </a:solidFill>
            </a:endParaRPr>
          </a:p>
        </p:txBody>
      </p:sp>
      <p:sp>
        <p:nvSpPr>
          <p:cNvPr id="16" name="مستطيل مستدير الزوايا 15"/>
          <p:cNvSpPr/>
          <p:nvPr/>
        </p:nvSpPr>
        <p:spPr>
          <a:xfrm>
            <a:off x="732825" y="5495946"/>
            <a:ext cx="4897265" cy="354105"/>
          </a:xfrm>
          <a:prstGeom prst="roundRect">
            <a:avLst/>
          </a:prstGeom>
          <a:ln w="19050">
            <a:solidFill>
              <a:srgbClr val="12C0D4"/>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700" dirty="0">
                <a:solidFill>
                  <a:srgbClr val="009193"/>
                </a:solidFill>
              </a:rPr>
              <a:t>There is an </a:t>
            </a:r>
            <a:r>
              <a:rPr lang="en-US" sz="700" b="1" u="sng" dirty="0">
                <a:solidFill>
                  <a:srgbClr val="009193"/>
                </a:solidFill>
              </a:rPr>
              <a:t>idiot</a:t>
            </a:r>
            <a:r>
              <a:rPr lang="en-US" sz="700" dirty="0">
                <a:solidFill>
                  <a:srgbClr val="009193"/>
                </a:solidFill>
              </a:rPr>
              <a:t> rock star who is always </a:t>
            </a:r>
            <a:r>
              <a:rPr lang="en-US" sz="700" b="1" u="sng" dirty="0">
                <a:solidFill>
                  <a:srgbClr val="009193"/>
                </a:solidFill>
              </a:rPr>
              <a:t>rash</a:t>
            </a:r>
            <a:r>
              <a:rPr lang="en-US" sz="700" dirty="0">
                <a:solidFill>
                  <a:srgbClr val="009193"/>
                </a:solidFill>
              </a:rPr>
              <a:t>, and he likes </a:t>
            </a:r>
            <a:r>
              <a:rPr lang="en-US" sz="700" b="1" u="sng" dirty="0">
                <a:solidFill>
                  <a:srgbClr val="009193"/>
                </a:solidFill>
              </a:rPr>
              <a:t>metallic </a:t>
            </a:r>
            <a:r>
              <a:rPr lang="en-US" sz="700" dirty="0">
                <a:solidFill>
                  <a:srgbClr val="009193"/>
                </a:solidFill>
              </a:rPr>
              <a:t>rock. Every time he stand up on stage and sing all his </a:t>
            </a:r>
            <a:r>
              <a:rPr lang="en-US" sz="700" b="1" u="sng" dirty="0">
                <a:solidFill>
                  <a:srgbClr val="009193"/>
                </a:solidFill>
              </a:rPr>
              <a:t>saliva runs out of his mouth </a:t>
            </a:r>
            <a:r>
              <a:rPr lang="en-US" sz="700" dirty="0">
                <a:solidFill>
                  <a:srgbClr val="009193"/>
                </a:solidFill>
              </a:rPr>
              <a:t>followed by a </a:t>
            </a:r>
            <a:r>
              <a:rPr lang="en-US" sz="700" b="1" u="sng" dirty="0">
                <a:solidFill>
                  <a:srgbClr val="009193"/>
                </a:solidFill>
              </a:rPr>
              <a:t>bad breath</a:t>
            </a:r>
            <a:r>
              <a:rPr lang="en-US" sz="700" dirty="0">
                <a:solidFill>
                  <a:srgbClr val="009193"/>
                </a:solidFill>
              </a:rPr>
              <a:t>. He also have an </a:t>
            </a:r>
            <a:r>
              <a:rPr lang="en-US" sz="700" b="1" u="sng" dirty="0">
                <a:solidFill>
                  <a:srgbClr val="009193"/>
                </a:solidFill>
              </a:rPr>
              <a:t>ulcer on his mouth and cheek </a:t>
            </a:r>
            <a:r>
              <a:rPr lang="en-US" sz="700" dirty="0">
                <a:solidFill>
                  <a:srgbClr val="009193"/>
                </a:solidFill>
              </a:rPr>
              <a:t>because he is a heavy smoker.</a:t>
            </a:r>
            <a:endParaRPr lang="ar-SA" sz="700" dirty="0">
              <a:solidFill>
                <a:srgbClr val="009193"/>
              </a:solidFill>
            </a:endParaRPr>
          </a:p>
        </p:txBody>
      </p:sp>
      <p:sp>
        <p:nvSpPr>
          <p:cNvPr id="5" name="TextBox 4">
            <a:extLst>
              <a:ext uri="{FF2B5EF4-FFF2-40B4-BE49-F238E27FC236}">
                <a16:creationId xmlns:a16="http://schemas.microsoft.com/office/drawing/2014/main" id="{007D7C5B-D0FE-4892-8B41-547978C165AA}"/>
              </a:ext>
            </a:extLst>
          </p:cNvPr>
          <p:cNvSpPr txBox="1"/>
          <p:nvPr/>
        </p:nvSpPr>
        <p:spPr>
          <a:xfrm>
            <a:off x="305969" y="1453201"/>
            <a:ext cx="921940" cy="261610"/>
          </a:xfrm>
          <a:prstGeom prst="rect">
            <a:avLst/>
          </a:prstGeom>
          <a:noFill/>
        </p:spPr>
        <p:txBody>
          <a:bodyPr wrap="square" rtlCol="0">
            <a:spAutoFit/>
          </a:bodyPr>
          <a:lstStyle/>
          <a:p>
            <a:r>
              <a:rPr lang="ar-SA" sz="1100" dirty="0">
                <a:solidFill>
                  <a:srgbClr val="00B050"/>
                </a:solidFill>
              </a:rPr>
              <a:t>ننتبه للأسماء </a:t>
            </a:r>
            <a:endParaRPr lang="en-US" sz="1100" dirty="0">
              <a:solidFill>
                <a:srgbClr val="00B050"/>
              </a:solidFill>
            </a:endParaRPr>
          </a:p>
        </p:txBody>
      </p:sp>
    </p:spTree>
    <p:extLst>
      <p:ext uri="{BB962C8B-B14F-4D97-AF65-F5344CB8AC3E}">
        <p14:creationId xmlns:p14="http://schemas.microsoft.com/office/powerpoint/2010/main" val="7973123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3537</TotalTime>
  <Words>3204</Words>
  <Application>Microsoft Office PowerPoint</Application>
  <PresentationFormat>A4 Paper (210x297 mm)</PresentationFormat>
  <Paragraphs>481</Paragraphs>
  <Slides>16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等线</vt:lpstr>
      <vt:lpstr>Al Tarikh</vt:lpstr>
      <vt:lpstr>American Typewriter</vt:lpstr>
      <vt:lpstr>Andalus</vt:lpstr>
      <vt:lpstr>Arial</vt:lpstr>
      <vt:lpstr>Calibri</vt:lpstr>
      <vt:lpstr>Calibri Light</vt:lpstr>
      <vt:lpstr>Goudy Old Style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Jumana Alqhtani</cp:lastModifiedBy>
  <cp:revision>139</cp:revision>
  <cp:lastPrinted>2018-02-03T05:53:50Z</cp:lastPrinted>
  <dcterms:created xsi:type="dcterms:W3CDTF">2018-01-28T03:56:33Z</dcterms:created>
  <dcterms:modified xsi:type="dcterms:W3CDTF">2018-02-05T18:26:27Z</dcterms:modified>
</cp:coreProperties>
</file>