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
  </p:notesMasterIdLst>
  <p:sldIdLst>
    <p:sldId id="257" r:id="rId2"/>
    <p:sldId id="259" r:id="rId3"/>
    <p:sldId id="260" r:id="rId4"/>
    <p:sldId id="263" r:id="rId5"/>
    <p:sldId id="261" r:id="rId6"/>
    <p:sldId id="262" r:id="rId7"/>
    <p:sldId id="265" r:id="rId8"/>
    <p:sldId id="264" r:id="rId9"/>
  </p:sldIdLst>
  <p:sldSz cx="6858000" cy="9906000" type="A4"/>
  <p:notesSz cx="6858000" cy="9144000"/>
  <p:defaultTextStyle>
    <a:defPPr>
      <a:defRPr lang="en-US"/>
    </a:defPPr>
    <a:lvl1pPr marL="0" algn="l" defTabSz="538764" rtl="0" eaLnBrk="1" latinLnBrk="0" hangingPunct="1">
      <a:defRPr sz="1061" kern="1200">
        <a:solidFill>
          <a:schemeClr val="tx1"/>
        </a:solidFill>
        <a:latin typeface="+mn-lt"/>
        <a:ea typeface="+mn-ea"/>
        <a:cs typeface="+mn-cs"/>
      </a:defRPr>
    </a:lvl1pPr>
    <a:lvl2pPr marL="269382" algn="l" defTabSz="538764" rtl="0" eaLnBrk="1" latinLnBrk="0" hangingPunct="1">
      <a:defRPr sz="1061" kern="1200">
        <a:solidFill>
          <a:schemeClr val="tx1"/>
        </a:solidFill>
        <a:latin typeface="+mn-lt"/>
        <a:ea typeface="+mn-ea"/>
        <a:cs typeface="+mn-cs"/>
      </a:defRPr>
    </a:lvl2pPr>
    <a:lvl3pPr marL="538764" algn="l" defTabSz="538764" rtl="0" eaLnBrk="1" latinLnBrk="0" hangingPunct="1">
      <a:defRPr sz="1061" kern="1200">
        <a:solidFill>
          <a:schemeClr val="tx1"/>
        </a:solidFill>
        <a:latin typeface="+mn-lt"/>
        <a:ea typeface="+mn-ea"/>
        <a:cs typeface="+mn-cs"/>
      </a:defRPr>
    </a:lvl3pPr>
    <a:lvl4pPr marL="808147" algn="l" defTabSz="538764" rtl="0" eaLnBrk="1" latinLnBrk="0" hangingPunct="1">
      <a:defRPr sz="1061" kern="1200">
        <a:solidFill>
          <a:schemeClr val="tx1"/>
        </a:solidFill>
        <a:latin typeface="+mn-lt"/>
        <a:ea typeface="+mn-ea"/>
        <a:cs typeface="+mn-cs"/>
      </a:defRPr>
    </a:lvl4pPr>
    <a:lvl5pPr marL="1077529" algn="l" defTabSz="538764" rtl="0" eaLnBrk="1" latinLnBrk="0" hangingPunct="1">
      <a:defRPr sz="1061" kern="1200">
        <a:solidFill>
          <a:schemeClr val="tx1"/>
        </a:solidFill>
        <a:latin typeface="+mn-lt"/>
        <a:ea typeface="+mn-ea"/>
        <a:cs typeface="+mn-cs"/>
      </a:defRPr>
    </a:lvl5pPr>
    <a:lvl6pPr marL="1346911" algn="l" defTabSz="538764" rtl="0" eaLnBrk="1" latinLnBrk="0" hangingPunct="1">
      <a:defRPr sz="1061" kern="1200">
        <a:solidFill>
          <a:schemeClr val="tx1"/>
        </a:solidFill>
        <a:latin typeface="+mn-lt"/>
        <a:ea typeface="+mn-ea"/>
        <a:cs typeface="+mn-cs"/>
      </a:defRPr>
    </a:lvl6pPr>
    <a:lvl7pPr marL="1616293" algn="l" defTabSz="538764" rtl="0" eaLnBrk="1" latinLnBrk="0" hangingPunct="1">
      <a:defRPr sz="1061" kern="1200">
        <a:solidFill>
          <a:schemeClr val="tx1"/>
        </a:solidFill>
        <a:latin typeface="+mn-lt"/>
        <a:ea typeface="+mn-ea"/>
        <a:cs typeface="+mn-cs"/>
      </a:defRPr>
    </a:lvl7pPr>
    <a:lvl8pPr marL="1885676" algn="l" defTabSz="538764" rtl="0" eaLnBrk="1" latinLnBrk="0" hangingPunct="1">
      <a:defRPr sz="1061" kern="1200">
        <a:solidFill>
          <a:schemeClr val="tx1"/>
        </a:solidFill>
        <a:latin typeface="+mn-lt"/>
        <a:ea typeface="+mn-ea"/>
        <a:cs typeface="+mn-cs"/>
      </a:defRPr>
    </a:lvl8pPr>
    <a:lvl9pPr marL="2155058" algn="l" defTabSz="538764" rtl="0" eaLnBrk="1" latinLnBrk="0" hangingPunct="1">
      <a:defRPr sz="106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E4"/>
    <a:srgbClr val="FFB7DB"/>
    <a:srgbClr val="008F00"/>
    <a:srgbClr val="12C0D4"/>
    <a:srgbClr val="FF99CC"/>
    <a:srgbClr val="FFFD78"/>
    <a:srgbClr val="B69FAD"/>
    <a:srgbClr val="0432FF"/>
    <a:srgbClr val="BAEBF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97" autoAdjust="0"/>
    <p:restoredTop sz="94660"/>
  </p:normalViewPr>
  <p:slideViewPr>
    <p:cSldViewPr snapToGrid="0">
      <p:cViewPr>
        <p:scale>
          <a:sx n="78" d="100"/>
          <a:sy n="78" d="100"/>
        </p:scale>
        <p:origin x="2004" y="-9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ACD31-BB92-40A2-9401-391B9858B4D2}" type="datetimeFigureOut">
              <a:rPr lang="en-US" smtClean="0"/>
              <a:t>2/7/2018</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6C18C-6D20-4D78-9D2D-9CCBAE6AD1D1}" type="slidenum">
              <a:rPr lang="en-US" smtClean="0"/>
              <a:t>‹#›</a:t>
            </a:fld>
            <a:endParaRPr lang="en-US"/>
          </a:p>
        </p:txBody>
      </p:sp>
    </p:spTree>
    <p:extLst>
      <p:ext uri="{BB962C8B-B14F-4D97-AF65-F5344CB8AC3E}">
        <p14:creationId xmlns:p14="http://schemas.microsoft.com/office/powerpoint/2010/main" val="3856830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0890880A-4773-A64C-8FC3-C8315D882D30}" type="slidenum">
              <a:rPr lang="en-US" smtClean="0"/>
              <a:t>7</a:t>
            </a:fld>
            <a:endParaRPr lang="en-US"/>
          </a:p>
        </p:txBody>
      </p:sp>
    </p:spTree>
    <p:extLst>
      <p:ext uri="{BB962C8B-B14F-4D97-AF65-F5344CB8AC3E}">
        <p14:creationId xmlns:p14="http://schemas.microsoft.com/office/powerpoint/2010/main" val="872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CE60B9-31F5-4366-AAC5-63F3FB0E4B11}"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3293616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60B9-31F5-4366-AAC5-63F3FB0E4B11}"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2097520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60B9-31F5-4366-AAC5-63F3FB0E4B11}"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342669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60B9-31F5-4366-AAC5-63F3FB0E4B11}"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1328230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60B9-31F5-4366-AAC5-63F3FB0E4B11}"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4234351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CE60B9-31F5-4366-AAC5-63F3FB0E4B11}"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117648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CE60B9-31F5-4366-AAC5-63F3FB0E4B11}" type="datetimeFigureOut">
              <a:rPr lang="en-US" smtClean="0"/>
              <a:t>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549576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CE60B9-31F5-4366-AAC5-63F3FB0E4B11}" type="datetimeFigureOut">
              <a:rPr lang="en-US" smtClean="0"/>
              <a:t>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257198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E60B9-31F5-4366-AAC5-63F3FB0E4B11}" type="datetimeFigureOut">
              <a:rPr lang="en-US" smtClean="0"/>
              <a:t>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23662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CCE60B9-31F5-4366-AAC5-63F3FB0E4B11}"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2079497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CCE60B9-31F5-4366-AAC5-63F3FB0E4B11}"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38AC9-635E-4499-961D-D0554626EC36}" type="slidenum">
              <a:rPr lang="en-US" smtClean="0"/>
              <a:t>‹#›</a:t>
            </a:fld>
            <a:endParaRPr lang="en-US"/>
          </a:p>
        </p:txBody>
      </p:sp>
    </p:spTree>
    <p:extLst>
      <p:ext uri="{BB962C8B-B14F-4D97-AF65-F5344CB8AC3E}">
        <p14:creationId xmlns:p14="http://schemas.microsoft.com/office/powerpoint/2010/main" val="3623620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CCE60B9-31F5-4366-AAC5-63F3FB0E4B11}" type="datetimeFigureOut">
              <a:rPr lang="en-US" smtClean="0"/>
              <a:t>2/7/2018</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AD38AC9-635E-4499-961D-D0554626EC36}" type="slidenum">
              <a:rPr lang="en-US" smtClean="0"/>
              <a:t>‹#›</a:t>
            </a:fld>
            <a:endParaRPr lang="en-US"/>
          </a:p>
        </p:txBody>
      </p:sp>
    </p:spTree>
    <p:extLst>
      <p:ext uri="{BB962C8B-B14F-4D97-AF65-F5344CB8AC3E}">
        <p14:creationId xmlns:p14="http://schemas.microsoft.com/office/powerpoint/2010/main" val="2861401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cs.google.com/presentation/d/1i0x2UGiMdvVqVW2hr2zOasw--wzORYWeFdYV-PYMsl0/edit?usp=sharing"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docs.google.com/presentation/d/1_-g1vol4eBWPet5xVCkuTGFvvnhFF3PJmU0tWtEEw_o/edit?usp=sharing" TargetMode="Externa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8.tiff"/></Relationships>
</file>

<file path=ppt/slides/_rels/slide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twitter.com/pharma436" TargetMode="External"/><Relationship Id="rId3" Type="http://schemas.openxmlformats.org/officeDocument/2006/relationships/image" Target="../media/image12.jpeg"/><Relationship Id="rId7" Type="http://schemas.openxmlformats.org/officeDocument/2006/relationships/hyperlink" Target="https://docs.google.com/forms/d/e/1FAIpQLSeR09YDqj3t6EipoBfWqUQ3MSK8YOB4OY5qRkg329YJBt2YZQ/viewform?usp=sf_link" TargetMode="External"/><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hyperlink" Target="https://docs.google.com/forms/d/e/1FAIpQLSc57qjDXLPcQLYftI27W91gCKD2RgH0OzQDdDxsiLYmH9DKtw/viewform" TargetMode="External"/><Relationship Id="rId4" Type="http://schemas.openxmlformats.org/officeDocument/2006/relationships/image" Target="../media/image13.tiff"/><Relationship Id="rId9"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500" t="31944" r="17500" b="14514"/>
          <a:stretch/>
        </p:blipFill>
        <p:spPr>
          <a:xfrm>
            <a:off x="315969" y="419492"/>
            <a:ext cx="1247003" cy="102718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763" t="4123" r="2846" b="6720"/>
          <a:stretch/>
        </p:blipFill>
        <p:spPr>
          <a:xfrm>
            <a:off x="5239956" y="586429"/>
            <a:ext cx="1345852" cy="852866"/>
          </a:xfrm>
          <a:prstGeom prst="rect">
            <a:avLst/>
          </a:prstGeom>
        </p:spPr>
      </p:pic>
      <p:cxnSp>
        <p:nvCxnSpPr>
          <p:cNvPr id="6" name="Straight Connector 5"/>
          <p:cNvCxnSpPr/>
          <p:nvPr/>
        </p:nvCxnSpPr>
        <p:spPr>
          <a:xfrm>
            <a:off x="174664" y="4637447"/>
            <a:ext cx="1645920"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8308" y="4254322"/>
            <a:ext cx="1309815" cy="400110"/>
          </a:xfrm>
          <a:prstGeom prst="rect">
            <a:avLst/>
          </a:prstGeom>
          <a:noFill/>
        </p:spPr>
        <p:txBody>
          <a:bodyPr wrap="square" rtlCol="0">
            <a:spAutoFit/>
          </a:bodyPr>
          <a:lstStyle/>
          <a:p>
            <a:r>
              <a:rPr lang="en-US" sz="2000" dirty="0"/>
              <a:t>Objectives</a:t>
            </a:r>
            <a:endParaRPr lang="en-US" dirty="0"/>
          </a:p>
        </p:txBody>
      </p:sp>
      <p:cxnSp>
        <p:nvCxnSpPr>
          <p:cNvPr id="8" name="Straight Connector 7"/>
          <p:cNvCxnSpPr/>
          <p:nvPr/>
        </p:nvCxnSpPr>
        <p:spPr>
          <a:xfrm>
            <a:off x="155595" y="7086071"/>
            <a:ext cx="1645920"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5595" y="6694805"/>
            <a:ext cx="1407377" cy="400110"/>
          </a:xfrm>
          <a:prstGeom prst="rect">
            <a:avLst/>
          </a:prstGeom>
          <a:noFill/>
        </p:spPr>
        <p:txBody>
          <a:bodyPr wrap="square" rtlCol="0">
            <a:spAutoFit/>
          </a:bodyPr>
          <a:lstStyle/>
          <a:p>
            <a:r>
              <a:rPr lang="en-US" sz="2000" dirty="0"/>
              <a:t>Color index</a:t>
            </a:r>
          </a:p>
        </p:txBody>
      </p:sp>
      <p:sp>
        <p:nvSpPr>
          <p:cNvPr id="10" name="Half Frame 6"/>
          <p:cNvSpPr/>
          <p:nvPr/>
        </p:nvSpPr>
        <p:spPr>
          <a:xfrm rot="5400000">
            <a:off x="5884105" y="-267790"/>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6"/>
          <p:cNvSpPr/>
          <p:nvPr/>
        </p:nvSpPr>
        <p:spPr>
          <a:xfrm rot="16200000" flipH="1">
            <a:off x="267789"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123638" y="3411608"/>
            <a:ext cx="6462170" cy="584775"/>
          </a:xfrm>
          <a:prstGeom prst="rect">
            <a:avLst/>
          </a:prstGeom>
          <a:noFill/>
        </p:spPr>
        <p:txBody>
          <a:bodyPr wrap="square" rtlCol="0">
            <a:spAutoFit/>
          </a:bodyPr>
          <a:lstStyle/>
          <a:p>
            <a:pPr algn="ctr"/>
            <a:r>
              <a:rPr lang="en-US" sz="3200" b="1" dirty="0">
                <a:solidFill>
                  <a:srgbClr val="009193"/>
                </a:solidFill>
                <a:latin typeface="Goudy Old Style" charset="0"/>
                <a:ea typeface="Goudy Old Style" charset="0"/>
                <a:cs typeface="Goudy Old Style" charset="0"/>
              </a:rPr>
              <a:t>2:</a:t>
            </a:r>
            <a:r>
              <a:rPr lang="en-US" sz="2800" b="1" dirty="0">
                <a:latin typeface="Goudy Old Style" charset="0"/>
                <a:ea typeface="Goudy Old Style" charset="0"/>
                <a:cs typeface="Goudy Old Style" charset="0"/>
              </a:rPr>
              <a:t> </a:t>
            </a:r>
            <a:r>
              <a:rPr lang="en-US" sz="2800" b="1" dirty="0">
                <a:solidFill>
                  <a:srgbClr val="941651"/>
                </a:solidFill>
                <a:latin typeface="Goudy Old Style" charset="0"/>
                <a:ea typeface="Goudy Old Style" charset="0"/>
                <a:cs typeface="Goudy Old Style" charset="0"/>
              </a:rPr>
              <a:t>Drug used in hypothyroidism</a:t>
            </a:r>
          </a:p>
        </p:txBody>
      </p:sp>
      <p:sp>
        <p:nvSpPr>
          <p:cNvPr id="2" name="TextBox 1"/>
          <p:cNvSpPr txBox="1"/>
          <p:nvPr/>
        </p:nvSpPr>
        <p:spPr>
          <a:xfrm>
            <a:off x="367098" y="4850065"/>
            <a:ext cx="5687186" cy="1846659"/>
          </a:xfrm>
          <a:prstGeom prst="rect">
            <a:avLst/>
          </a:prstGeom>
          <a:noFill/>
        </p:spPr>
        <p:txBody>
          <a:bodyPr wrap="square" rtlCol="0">
            <a:spAutoFit/>
          </a:bodyPr>
          <a:lstStyle/>
          <a:p>
            <a:pPr marL="228600" indent="-228600">
              <a:buClr>
                <a:schemeClr val="accent1">
                  <a:lumMod val="60000"/>
                  <a:lumOff val="40000"/>
                </a:schemeClr>
              </a:buClr>
              <a:buFont typeface="+mj-lt"/>
              <a:buAutoNum type="arabicPeriod"/>
            </a:pPr>
            <a:r>
              <a:rPr lang="en-US" sz="1600" dirty="0"/>
              <a:t>Describe different classes of drugs used in hypothyroidism and their mechanism of action </a:t>
            </a:r>
          </a:p>
          <a:p>
            <a:pPr marL="228600" indent="-228600">
              <a:buClr>
                <a:schemeClr val="accent1">
                  <a:lumMod val="60000"/>
                  <a:lumOff val="40000"/>
                </a:schemeClr>
              </a:buClr>
              <a:buFont typeface="+mj-lt"/>
              <a:buAutoNum type="arabicPeriod"/>
            </a:pPr>
            <a:r>
              <a:rPr lang="en-US" sz="1600" dirty="0"/>
              <a:t>Understand their pharmacological effects, clinical uses and adverse effects. </a:t>
            </a:r>
          </a:p>
          <a:p>
            <a:pPr marL="228600" indent="-228600">
              <a:buClr>
                <a:schemeClr val="accent1">
                  <a:lumMod val="60000"/>
                  <a:lumOff val="40000"/>
                </a:schemeClr>
              </a:buClr>
              <a:buFont typeface="+mj-lt"/>
              <a:buAutoNum type="arabicPeriod"/>
            </a:pPr>
            <a:r>
              <a:rPr lang="en-US" sz="1600" dirty="0"/>
              <a:t>Recognize treatment of special cases of hypothyroidism such as myxedema coma </a:t>
            </a:r>
          </a:p>
          <a:p>
            <a:pPr marL="228600" indent="-228600">
              <a:buFont typeface="+mj-lt"/>
              <a:buAutoNum type="arabicPeriod"/>
            </a:pPr>
            <a:endParaRPr lang="en-US" sz="1800" dirty="0"/>
          </a:p>
        </p:txBody>
      </p:sp>
      <p:grpSp>
        <p:nvGrpSpPr>
          <p:cNvPr id="13" name="Group 12"/>
          <p:cNvGrpSpPr/>
          <p:nvPr/>
        </p:nvGrpSpPr>
        <p:grpSpPr>
          <a:xfrm>
            <a:off x="367098" y="7238868"/>
            <a:ext cx="3533320" cy="1473381"/>
            <a:chOff x="155594" y="8174903"/>
            <a:chExt cx="3533320" cy="1473381"/>
          </a:xfrm>
        </p:grpSpPr>
        <p:sp>
          <p:nvSpPr>
            <p:cNvPr id="15" name="Oval 14"/>
            <p:cNvSpPr/>
            <p:nvPr/>
          </p:nvSpPr>
          <p:spPr>
            <a:xfrm flipV="1">
              <a:off x="161951" y="8241664"/>
              <a:ext cx="191187" cy="17425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1" name="Oval 20"/>
            <p:cNvSpPr/>
            <p:nvPr/>
          </p:nvSpPr>
          <p:spPr>
            <a:xfrm flipV="1">
              <a:off x="156904" y="8532923"/>
              <a:ext cx="191187" cy="1742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Oval 21"/>
            <p:cNvSpPr/>
            <p:nvPr/>
          </p:nvSpPr>
          <p:spPr>
            <a:xfrm flipV="1">
              <a:off x="161951" y="8824372"/>
              <a:ext cx="191187" cy="174253"/>
            </a:xfrm>
            <a:prstGeom prst="ellipse">
              <a:avLst/>
            </a:prstGeom>
            <a:solidFill>
              <a:srgbClr val="008F0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Oval 22"/>
            <p:cNvSpPr/>
            <p:nvPr/>
          </p:nvSpPr>
          <p:spPr>
            <a:xfrm flipV="1">
              <a:off x="161951" y="9115821"/>
              <a:ext cx="191187" cy="174253"/>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Oval 23"/>
            <p:cNvSpPr/>
            <p:nvPr/>
          </p:nvSpPr>
          <p:spPr>
            <a:xfrm flipV="1">
              <a:off x="155594" y="9412123"/>
              <a:ext cx="191187" cy="174253"/>
            </a:xfrm>
            <a:prstGeom prst="ellipse">
              <a:avLst/>
            </a:prstGeom>
            <a:solidFill>
              <a:srgbClr val="009193"/>
            </a:solidFill>
            <a:ln>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a:off x="346781" y="8174903"/>
              <a:ext cx="3342133" cy="307777"/>
            </a:xfrm>
            <a:prstGeom prst="rect">
              <a:avLst/>
            </a:prstGeom>
            <a:noFill/>
          </p:spPr>
          <p:txBody>
            <a:bodyPr wrap="none" rtlCol="0">
              <a:spAutoFit/>
            </a:bodyPr>
            <a:lstStyle/>
            <a:p>
              <a:r>
                <a:rPr lang="en-US" sz="1400" b="1" dirty="0">
                  <a:solidFill>
                    <a:schemeClr val="bg1">
                      <a:lumMod val="50000"/>
                    </a:schemeClr>
                  </a:solidFill>
                </a:rPr>
                <a:t>Extra</a:t>
              </a:r>
              <a:r>
                <a:rPr lang="en-US" sz="1400" dirty="0"/>
                <a:t> </a:t>
              </a:r>
              <a:r>
                <a:rPr lang="en-US" sz="1400" b="1" dirty="0">
                  <a:solidFill>
                    <a:schemeClr val="bg1">
                      <a:lumMod val="50000"/>
                    </a:schemeClr>
                  </a:solidFill>
                </a:rPr>
                <a:t>information and further explanation </a:t>
              </a:r>
              <a:endParaRPr lang="en-US" sz="1400" dirty="0"/>
            </a:p>
          </p:txBody>
        </p:sp>
        <p:sp>
          <p:nvSpPr>
            <p:cNvPr id="25" name="TextBox 24"/>
            <p:cNvSpPr txBox="1"/>
            <p:nvPr/>
          </p:nvSpPr>
          <p:spPr>
            <a:xfrm>
              <a:off x="353138" y="8466160"/>
              <a:ext cx="941283" cy="307777"/>
            </a:xfrm>
            <a:prstGeom prst="rect">
              <a:avLst/>
            </a:prstGeom>
            <a:noFill/>
          </p:spPr>
          <p:txBody>
            <a:bodyPr wrap="none" rtlCol="0">
              <a:spAutoFit/>
            </a:bodyPr>
            <a:lstStyle/>
            <a:p>
              <a:r>
                <a:rPr lang="en-US" sz="1400" b="1" dirty="0">
                  <a:solidFill>
                    <a:srgbClr val="FF0000"/>
                  </a:solidFill>
                </a:rPr>
                <a:t>Important</a:t>
              </a:r>
            </a:p>
          </p:txBody>
        </p:sp>
        <p:sp>
          <p:nvSpPr>
            <p:cNvPr id="26" name="TextBox 25"/>
            <p:cNvSpPr txBox="1"/>
            <p:nvPr/>
          </p:nvSpPr>
          <p:spPr>
            <a:xfrm>
              <a:off x="353744" y="8757609"/>
              <a:ext cx="1262333" cy="307777"/>
            </a:xfrm>
            <a:prstGeom prst="rect">
              <a:avLst/>
            </a:prstGeom>
            <a:noFill/>
          </p:spPr>
          <p:txBody>
            <a:bodyPr wrap="none" rtlCol="0">
              <a:spAutoFit/>
            </a:bodyPr>
            <a:lstStyle/>
            <a:p>
              <a:r>
                <a:rPr lang="en-US" sz="1400" b="1" dirty="0">
                  <a:solidFill>
                    <a:srgbClr val="008F00"/>
                  </a:solidFill>
                </a:rPr>
                <a:t>Doctors’ notes</a:t>
              </a:r>
            </a:p>
          </p:txBody>
        </p:sp>
        <p:sp>
          <p:nvSpPr>
            <p:cNvPr id="27" name="TextBox 26"/>
            <p:cNvSpPr txBox="1"/>
            <p:nvPr/>
          </p:nvSpPr>
          <p:spPr>
            <a:xfrm>
              <a:off x="354122" y="9049058"/>
              <a:ext cx="1148071" cy="307777"/>
            </a:xfrm>
            <a:prstGeom prst="rect">
              <a:avLst/>
            </a:prstGeom>
            <a:noFill/>
          </p:spPr>
          <p:txBody>
            <a:bodyPr wrap="none" rtlCol="0">
              <a:spAutoFit/>
            </a:bodyPr>
            <a:lstStyle/>
            <a:p>
              <a:r>
                <a:rPr lang="en-US" sz="1400" b="1" dirty="0">
                  <a:solidFill>
                    <a:srgbClr val="0432FF"/>
                  </a:solidFill>
                </a:rPr>
                <a:t>Drugs names</a:t>
              </a:r>
            </a:p>
          </p:txBody>
        </p:sp>
        <p:sp>
          <p:nvSpPr>
            <p:cNvPr id="28" name="TextBox 27"/>
            <p:cNvSpPr txBox="1"/>
            <p:nvPr/>
          </p:nvSpPr>
          <p:spPr>
            <a:xfrm>
              <a:off x="346781" y="9340507"/>
              <a:ext cx="1098378" cy="307777"/>
            </a:xfrm>
            <a:prstGeom prst="rect">
              <a:avLst/>
            </a:prstGeom>
            <a:noFill/>
          </p:spPr>
          <p:txBody>
            <a:bodyPr wrap="none" rtlCol="0">
              <a:spAutoFit/>
            </a:bodyPr>
            <a:lstStyle/>
            <a:p>
              <a:r>
                <a:rPr lang="en-US" sz="1400" b="1" dirty="0">
                  <a:solidFill>
                    <a:srgbClr val="009193"/>
                  </a:solidFill>
                </a:rPr>
                <a:t>Mnemonics</a:t>
              </a:r>
            </a:p>
          </p:txBody>
        </p:sp>
      </p:grpSp>
      <p:pic>
        <p:nvPicPr>
          <p:cNvPr id="29" name="Picture 28">
            <a:hlinkClick r:id="rId4"/>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208530" y="9022434"/>
            <a:ext cx="557784" cy="557784"/>
          </a:xfrm>
          <a:prstGeom prst="rect">
            <a:avLst/>
          </a:prstGeom>
        </p:spPr>
      </p:pic>
      <p:sp>
        <p:nvSpPr>
          <p:cNvPr id="32" name="Rectangle 31"/>
          <p:cNvSpPr/>
          <p:nvPr/>
        </p:nvSpPr>
        <p:spPr>
          <a:xfrm>
            <a:off x="2226548" y="883715"/>
            <a:ext cx="1968285" cy="2585799"/>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77629" y="9179824"/>
            <a:ext cx="4505280" cy="307777"/>
          </a:xfrm>
          <a:prstGeom prst="rect">
            <a:avLst/>
          </a:prstGeom>
          <a:noFill/>
        </p:spPr>
        <p:txBody>
          <a:bodyPr wrap="square" rtlCol="0">
            <a:spAutoFit/>
          </a:bodyPr>
          <a:lstStyle/>
          <a:p>
            <a:r>
              <a:rPr lang="en-US" sz="1400" dirty="0">
                <a:hlinkClick r:id="rId8"/>
              </a:rPr>
              <a:t>Kindly check the editing file before studying this document  </a:t>
            </a:r>
            <a:endParaRPr lang="en-US" sz="1400" dirty="0"/>
          </a:p>
        </p:txBody>
      </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6122" y="7600181"/>
            <a:ext cx="1394460" cy="1235964"/>
          </a:xfrm>
          <a:prstGeom prst="rect">
            <a:avLst/>
          </a:prstGeom>
        </p:spPr>
      </p:pic>
    </p:spTree>
    <p:extLst>
      <p:ext uri="{BB962C8B-B14F-4D97-AF65-F5344CB8AC3E}">
        <p14:creationId xmlns:p14="http://schemas.microsoft.com/office/powerpoint/2010/main" val="3573879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alf Frame 6"/>
          <p:cNvSpPr/>
          <p:nvPr/>
        </p:nvSpPr>
        <p:spPr>
          <a:xfrm rot="5400000">
            <a:off x="5897880"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6"/>
          <p:cNvSpPr/>
          <p:nvPr/>
        </p:nvSpPr>
        <p:spPr>
          <a:xfrm rot="16200000" flipH="1">
            <a:off x="267789"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flipV="1">
            <a:off x="1227909" y="660141"/>
            <a:ext cx="4180114" cy="2"/>
          </a:xfrm>
          <a:prstGeom prst="line">
            <a:avLst/>
          </a:prstGeom>
          <a:ln w="28575">
            <a:solidFill>
              <a:schemeClr val="accent1">
                <a:lumMod val="40000"/>
                <a:lumOff val="60000"/>
              </a:schemeClr>
            </a:solidFill>
          </a:ln>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692740" y="143595"/>
            <a:ext cx="5250451" cy="461665"/>
          </a:xfrm>
          <a:prstGeom prst="rect">
            <a:avLst/>
          </a:prstGeom>
          <a:noFill/>
        </p:spPr>
        <p:txBody>
          <a:bodyPr wrap="square" rtlCol="0">
            <a:spAutoFit/>
          </a:bodyPr>
          <a:lstStyle/>
          <a:p>
            <a:pPr algn="ctr"/>
            <a:r>
              <a:rPr lang="en-US" sz="2400" dirty="0">
                <a:latin typeface="American Typewriter" charset="0"/>
                <a:ea typeface="American Typewriter" charset="0"/>
                <a:cs typeface="American Typewriter" charset="0"/>
              </a:rPr>
              <a:t>Introduction </a:t>
            </a:r>
          </a:p>
        </p:txBody>
      </p:sp>
      <p:cxnSp>
        <p:nvCxnSpPr>
          <p:cNvPr id="18" name="Straight Connector 17"/>
          <p:cNvCxnSpPr/>
          <p:nvPr/>
        </p:nvCxnSpPr>
        <p:spPr>
          <a:xfrm>
            <a:off x="273918" y="1140917"/>
            <a:ext cx="1836000"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9354" y="739003"/>
            <a:ext cx="1845129" cy="400110"/>
          </a:xfrm>
          <a:prstGeom prst="rect">
            <a:avLst/>
          </a:prstGeom>
          <a:noFill/>
        </p:spPr>
        <p:txBody>
          <a:bodyPr wrap="square" rtlCol="0">
            <a:spAutoFit/>
          </a:bodyPr>
          <a:lstStyle/>
          <a:p>
            <a:r>
              <a:rPr lang="en-US" sz="2000" dirty="0">
                <a:cs typeface="Andalus" panose="02020603050405020304" pitchFamily="18" charset="-78"/>
              </a:rPr>
              <a:t>Hypothyroidism</a:t>
            </a:r>
          </a:p>
        </p:txBody>
      </p:sp>
      <p:sp>
        <p:nvSpPr>
          <p:cNvPr id="20" name="TextBox 19"/>
          <p:cNvSpPr txBox="1"/>
          <p:nvPr/>
        </p:nvSpPr>
        <p:spPr>
          <a:xfrm>
            <a:off x="254471" y="1181330"/>
            <a:ext cx="6603530" cy="1600438"/>
          </a:xfrm>
          <a:prstGeom prst="rect">
            <a:avLst/>
          </a:prstGeom>
          <a:noFill/>
        </p:spPr>
        <p:txBody>
          <a:bodyPr wrap="square" rtlCol="0">
            <a:spAutoFit/>
          </a:bodyPr>
          <a:lstStyle/>
          <a:p>
            <a:pPr marL="285750" indent="-285750">
              <a:buClr>
                <a:schemeClr val="accent1">
                  <a:lumMod val="60000"/>
                  <a:lumOff val="40000"/>
                </a:schemeClr>
              </a:buClr>
              <a:buFont typeface="Arial" charset="0"/>
              <a:buChar char="•"/>
            </a:pPr>
            <a:r>
              <a:rPr lang="en-US" sz="1400" dirty="0">
                <a:solidFill>
                  <a:schemeClr val="bg1">
                    <a:lumMod val="50000"/>
                  </a:schemeClr>
                </a:solidFill>
              </a:rPr>
              <a:t>Hypothyroidism: </a:t>
            </a:r>
            <a:r>
              <a:rPr lang="en-US" sz="1400" dirty="0"/>
              <a:t>Thyroid gland does not produce enough hormones </a:t>
            </a:r>
          </a:p>
          <a:p>
            <a:pPr marL="285750" indent="-285750">
              <a:buClr>
                <a:schemeClr val="accent1">
                  <a:lumMod val="60000"/>
                  <a:lumOff val="40000"/>
                </a:schemeClr>
              </a:buClr>
              <a:buFont typeface="Arial" charset="0"/>
              <a:buChar char="•"/>
            </a:pPr>
            <a:r>
              <a:rPr lang="en-US" sz="1400" dirty="0"/>
              <a:t>May be congenital, primary or secondary </a:t>
            </a:r>
          </a:p>
          <a:p>
            <a:pPr marL="285750" indent="-285750">
              <a:buClr>
                <a:schemeClr val="accent1">
                  <a:lumMod val="60000"/>
                  <a:lumOff val="40000"/>
                </a:schemeClr>
              </a:buClr>
              <a:buFont typeface="Arial" charset="0"/>
              <a:buChar char="•"/>
            </a:pPr>
            <a:r>
              <a:rPr lang="en-US" sz="1400" dirty="0"/>
              <a:t>Congenital: in children, hypothyroidism leads to delay in growth (</a:t>
            </a:r>
            <a:r>
              <a:rPr lang="en-US" sz="1400" b="1" dirty="0"/>
              <a:t>dwarfism</a:t>
            </a:r>
            <a:r>
              <a:rPr lang="en-US" sz="1400" dirty="0"/>
              <a:t>),and intellectual development (</a:t>
            </a:r>
            <a:r>
              <a:rPr lang="en-US" sz="1400" b="1" dirty="0"/>
              <a:t>cretinism</a:t>
            </a:r>
            <a:r>
              <a:rPr lang="en-US" sz="1400" dirty="0"/>
              <a:t>)</a:t>
            </a:r>
          </a:p>
          <a:p>
            <a:pPr marL="285750" indent="-285750">
              <a:buClr>
                <a:schemeClr val="accent1">
                  <a:lumMod val="60000"/>
                  <a:lumOff val="40000"/>
                </a:schemeClr>
              </a:buClr>
              <a:buFont typeface="Arial" charset="0"/>
              <a:buChar char="•"/>
            </a:pPr>
            <a:r>
              <a:rPr lang="en-US" sz="1400" dirty="0"/>
              <a:t>People who are most at risk include those over age 50 &amp; mainly in </a:t>
            </a:r>
            <a:r>
              <a:rPr lang="en-US" sz="1400" dirty="0">
                <a:solidFill>
                  <a:srgbClr val="FF0000"/>
                </a:solidFill>
              </a:rPr>
              <a:t>females </a:t>
            </a:r>
          </a:p>
          <a:p>
            <a:pPr marL="285750" indent="-285750">
              <a:buClr>
                <a:schemeClr val="accent1">
                  <a:lumMod val="60000"/>
                  <a:lumOff val="40000"/>
                </a:schemeClr>
              </a:buClr>
              <a:buFont typeface="Arial" charset="0"/>
              <a:buChar char="•"/>
            </a:pPr>
            <a:r>
              <a:rPr lang="en-US" sz="1400" dirty="0"/>
              <a:t>Prevalence is 14/1000 females and 1/1000 males . </a:t>
            </a:r>
            <a:r>
              <a:rPr lang="en-US" sz="1400" dirty="0">
                <a:solidFill>
                  <a:srgbClr val="008F00"/>
                </a:solidFill>
              </a:rPr>
              <a:t>Common in females</a:t>
            </a:r>
          </a:p>
          <a:p>
            <a:pPr marL="285750" indent="-285750">
              <a:buClr>
                <a:schemeClr val="accent1">
                  <a:lumMod val="60000"/>
                  <a:lumOff val="40000"/>
                </a:schemeClr>
              </a:buClr>
              <a:buFont typeface="Arial" charset="0"/>
              <a:buChar char="•"/>
            </a:pPr>
            <a:r>
              <a:rPr lang="en-US" sz="1400" dirty="0"/>
              <a:t>Diagnosed by low plasma levels of </a:t>
            </a:r>
            <a:r>
              <a:rPr lang="en-US" sz="1400" dirty="0">
                <a:solidFill>
                  <a:srgbClr val="FF0000"/>
                </a:solidFill>
              </a:rPr>
              <a:t>T</a:t>
            </a:r>
            <a:r>
              <a:rPr lang="en-US" sz="1400" baseline="-25000" dirty="0">
                <a:solidFill>
                  <a:srgbClr val="FF0000"/>
                </a:solidFill>
              </a:rPr>
              <a:t>3</a:t>
            </a:r>
            <a:r>
              <a:rPr lang="en-US" sz="1400" dirty="0">
                <a:solidFill>
                  <a:srgbClr val="FF0000"/>
                </a:solidFill>
              </a:rPr>
              <a:t> &amp; T</a:t>
            </a:r>
            <a:r>
              <a:rPr lang="en-US" sz="1400" baseline="-25000" dirty="0">
                <a:solidFill>
                  <a:srgbClr val="FF0000"/>
                </a:solidFill>
              </a:rPr>
              <a:t>4</a:t>
            </a:r>
            <a:r>
              <a:rPr lang="en-US" sz="1400" dirty="0">
                <a:solidFill>
                  <a:srgbClr val="FF0000"/>
                </a:solidFill>
              </a:rPr>
              <a:t> and TSH </a:t>
            </a:r>
            <a:endParaRPr lang="en-US" sz="1400" dirty="0">
              <a:solidFill>
                <a:srgbClr val="FF0000"/>
              </a:solidFill>
              <a:effectLst/>
            </a:endParaRPr>
          </a:p>
        </p:txBody>
      </p:sp>
      <p:sp>
        <p:nvSpPr>
          <p:cNvPr id="13" name="TextBox 12"/>
          <p:cNvSpPr txBox="1"/>
          <p:nvPr/>
        </p:nvSpPr>
        <p:spPr>
          <a:xfrm>
            <a:off x="201918" y="2808613"/>
            <a:ext cx="2815090" cy="400110"/>
          </a:xfrm>
          <a:prstGeom prst="rect">
            <a:avLst/>
          </a:prstGeom>
          <a:noFill/>
        </p:spPr>
        <p:txBody>
          <a:bodyPr wrap="square" rtlCol="0">
            <a:spAutoFit/>
          </a:bodyPr>
          <a:lstStyle/>
          <a:p>
            <a:r>
              <a:rPr lang="en-US" sz="2000" dirty="0">
                <a:cs typeface="Andalus" panose="02020603050405020304" pitchFamily="18" charset="-78"/>
              </a:rPr>
              <a:t>Type of hypothyroidism</a:t>
            </a:r>
          </a:p>
        </p:txBody>
      </p:sp>
      <p:cxnSp>
        <p:nvCxnSpPr>
          <p:cNvPr id="16" name="Straight Connector 15"/>
          <p:cNvCxnSpPr/>
          <p:nvPr/>
        </p:nvCxnSpPr>
        <p:spPr>
          <a:xfrm>
            <a:off x="201918" y="3206396"/>
            <a:ext cx="2656064"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1918" y="6796355"/>
            <a:ext cx="3816000"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4" name="Table 23"/>
          <p:cNvGraphicFramePr>
            <a:graphicFrameLocks noGrp="1"/>
          </p:cNvGraphicFramePr>
          <p:nvPr>
            <p:extLst>
              <p:ext uri="{D42A27DB-BD31-4B8C-83A1-F6EECF244321}">
                <p14:modId xmlns:p14="http://schemas.microsoft.com/office/powerpoint/2010/main" val="2061486241"/>
              </p:ext>
            </p:extLst>
          </p:nvPr>
        </p:nvGraphicFramePr>
        <p:xfrm>
          <a:off x="203901" y="6934630"/>
          <a:ext cx="6371613" cy="1692325"/>
        </p:xfrm>
        <a:graphic>
          <a:graphicData uri="http://schemas.openxmlformats.org/drawingml/2006/table">
            <a:tbl>
              <a:tblPr firstRow="1" bandRow="1">
                <a:tableStyleId>{5C22544A-7EE6-4342-B048-85BDC9FD1C3A}</a:tableStyleId>
              </a:tblPr>
              <a:tblGrid>
                <a:gridCol w="3148899">
                  <a:extLst>
                    <a:ext uri="{9D8B030D-6E8A-4147-A177-3AD203B41FA5}">
                      <a16:colId xmlns:a16="http://schemas.microsoft.com/office/drawing/2014/main" val="20000"/>
                    </a:ext>
                  </a:extLst>
                </a:gridCol>
                <a:gridCol w="3222714">
                  <a:extLst>
                    <a:ext uri="{9D8B030D-6E8A-4147-A177-3AD203B41FA5}">
                      <a16:colId xmlns:a16="http://schemas.microsoft.com/office/drawing/2014/main" val="20001"/>
                    </a:ext>
                  </a:extLst>
                </a:gridCol>
              </a:tblGrid>
              <a:tr h="320725">
                <a:tc>
                  <a:txBody>
                    <a:bodyPr/>
                    <a:lstStyle/>
                    <a:p>
                      <a:pPr algn="ctr"/>
                      <a:r>
                        <a:rPr lang="en-US" dirty="0">
                          <a:solidFill>
                            <a:schemeClr val="tx1"/>
                          </a:solidFill>
                        </a:rPr>
                        <a:t>Early</a:t>
                      </a:r>
                      <a:r>
                        <a:rPr lang="en-US" baseline="0" dirty="0">
                          <a:solidFill>
                            <a:schemeClr val="tx1"/>
                          </a:solidFill>
                        </a:rPr>
                        <a:t> manifestation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2093">
                        <a:alpha val="34118"/>
                      </a:srgb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Late </a:t>
                      </a:r>
                      <a:r>
                        <a:rPr lang="en-US" baseline="0" dirty="0">
                          <a:solidFill>
                            <a:schemeClr val="tx1"/>
                          </a:solidFill>
                        </a:rPr>
                        <a:t>manifestation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70840">
                <a:tc>
                  <a:txBody>
                    <a:bodyPr/>
                    <a:lstStyle/>
                    <a:p>
                      <a:pPr marL="171450" indent="-171450">
                        <a:buClr>
                          <a:srgbClr val="942093"/>
                        </a:buClr>
                        <a:buFont typeface="Arial" charset="0"/>
                        <a:buChar char="•"/>
                      </a:pPr>
                      <a:r>
                        <a:rPr lang="en-US" sz="1200" dirty="0">
                          <a:latin typeface="+mn-lt"/>
                        </a:rPr>
                        <a:t>Fatigue and lack of energy </a:t>
                      </a:r>
                    </a:p>
                    <a:p>
                      <a:pPr marL="171450" indent="-171450">
                        <a:buClr>
                          <a:srgbClr val="942093"/>
                        </a:buClr>
                        <a:buFont typeface="Arial" charset="0"/>
                        <a:buChar char="•"/>
                      </a:pPr>
                      <a:r>
                        <a:rPr lang="en-US" sz="1200" b="1" dirty="0">
                          <a:solidFill>
                            <a:schemeClr val="tx1"/>
                          </a:solidFill>
                          <a:latin typeface="+mn-lt"/>
                        </a:rPr>
                        <a:t>Cold intolerance</a:t>
                      </a:r>
                    </a:p>
                    <a:p>
                      <a:pPr marL="171450" indent="-171450">
                        <a:buClr>
                          <a:srgbClr val="942093"/>
                        </a:buClr>
                        <a:buFont typeface="Arial" charset="0"/>
                        <a:buChar char="•"/>
                      </a:pPr>
                      <a:r>
                        <a:rPr lang="en-US" sz="1200" b="1" dirty="0">
                          <a:solidFill>
                            <a:schemeClr val="tx1"/>
                          </a:solidFill>
                          <a:latin typeface="+mn-lt"/>
                        </a:rPr>
                        <a:t>Constipation</a:t>
                      </a:r>
                    </a:p>
                    <a:p>
                      <a:pPr marL="171450" indent="-171450">
                        <a:buClr>
                          <a:srgbClr val="942093"/>
                        </a:buClr>
                        <a:buFont typeface="Arial" charset="0"/>
                        <a:buChar char="•"/>
                      </a:pPr>
                      <a:r>
                        <a:rPr lang="en-US" sz="1200" dirty="0">
                          <a:latin typeface="+mn-lt"/>
                        </a:rPr>
                        <a:t>Weakness</a:t>
                      </a:r>
                    </a:p>
                    <a:p>
                      <a:pPr marL="171450" indent="-171450">
                        <a:buClr>
                          <a:srgbClr val="942093"/>
                        </a:buClr>
                        <a:buFont typeface="Arial" charset="0"/>
                        <a:buChar char="•"/>
                      </a:pPr>
                      <a:r>
                        <a:rPr lang="en-US" sz="1200" dirty="0">
                          <a:latin typeface="+mn-lt"/>
                        </a:rPr>
                        <a:t>Muscle or joint pain </a:t>
                      </a:r>
                    </a:p>
                    <a:p>
                      <a:pPr marL="171450" indent="-171450">
                        <a:buClr>
                          <a:srgbClr val="942093"/>
                        </a:buClr>
                        <a:buFont typeface="Arial" charset="0"/>
                        <a:buChar char="•"/>
                      </a:pPr>
                      <a:r>
                        <a:rPr lang="en-US" sz="1200" dirty="0">
                          <a:latin typeface="+mn-lt"/>
                        </a:rPr>
                        <a:t>Paleness </a:t>
                      </a:r>
                    </a:p>
                    <a:p>
                      <a:pPr marL="171450" indent="-171450">
                        <a:buClr>
                          <a:srgbClr val="942093"/>
                        </a:buClr>
                        <a:buFont typeface="Arial" charset="0"/>
                        <a:buChar char="•"/>
                      </a:pPr>
                      <a:r>
                        <a:rPr lang="en-US" sz="1200" b="1" dirty="0">
                          <a:solidFill>
                            <a:schemeClr val="tx1"/>
                          </a:solidFill>
                          <a:latin typeface="+mn-lt"/>
                        </a:rPr>
                        <a:t>Thin, brittle hair and fingernails </a:t>
                      </a:r>
                      <a:endParaRPr lang="en-US" sz="1200" b="1" dirty="0">
                        <a:solidFill>
                          <a:schemeClr val="tx1"/>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Clr>
                          <a:schemeClr val="bg1">
                            <a:lumMod val="65000"/>
                          </a:schemeClr>
                        </a:buClr>
                        <a:buFont typeface="Arial" charset="0"/>
                        <a:buChar char="•"/>
                      </a:pPr>
                      <a:r>
                        <a:rPr lang="en-US" sz="1200" kern="1200" dirty="0">
                          <a:solidFill>
                            <a:schemeClr val="dk1"/>
                          </a:solidFill>
                          <a:effectLst/>
                          <a:latin typeface="+mn-lt"/>
                          <a:ea typeface="+mn-ea"/>
                          <a:cs typeface="+mn-cs"/>
                        </a:rPr>
                        <a:t>Decreased sense of taste and smell </a:t>
                      </a:r>
                    </a:p>
                    <a:p>
                      <a:pPr marL="285750" indent="-285750">
                        <a:buClr>
                          <a:schemeClr val="bg1">
                            <a:lumMod val="65000"/>
                          </a:schemeClr>
                        </a:buClr>
                        <a:buFont typeface="Arial" charset="0"/>
                        <a:buChar char="•"/>
                      </a:pPr>
                      <a:r>
                        <a:rPr lang="en-US" sz="1200" kern="1200" dirty="0">
                          <a:solidFill>
                            <a:schemeClr val="dk1"/>
                          </a:solidFill>
                          <a:effectLst/>
                          <a:latin typeface="+mn-lt"/>
                          <a:ea typeface="+mn-ea"/>
                          <a:cs typeface="+mn-cs"/>
                        </a:rPr>
                        <a:t>Dry flaky skin</a:t>
                      </a:r>
                    </a:p>
                    <a:p>
                      <a:pPr marL="285750" indent="-285750">
                        <a:buClr>
                          <a:schemeClr val="bg1">
                            <a:lumMod val="65000"/>
                          </a:schemeClr>
                        </a:buClr>
                        <a:buFont typeface="Arial" charset="0"/>
                        <a:buChar char="•"/>
                      </a:pPr>
                      <a:r>
                        <a:rPr lang="en-US" sz="1200" kern="1200" dirty="0">
                          <a:solidFill>
                            <a:schemeClr val="dk1"/>
                          </a:solidFill>
                          <a:effectLst/>
                          <a:latin typeface="+mn-lt"/>
                          <a:ea typeface="+mn-ea"/>
                          <a:cs typeface="+mn-cs"/>
                        </a:rPr>
                        <a:t>Hoarseness </a:t>
                      </a:r>
                      <a:r>
                        <a:rPr lang="ar-SA" sz="1200" kern="1200" dirty="0">
                          <a:solidFill>
                            <a:schemeClr val="bg1">
                              <a:lumMod val="65000"/>
                            </a:schemeClr>
                          </a:solidFill>
                          <a:effectLst/>
                          <a:latin typeface="+mn-lt"/>
                          <a:ea typeface="+mn-ea"/>
                          <a:cs typeface="+mn-cs"/>
                        </a:rPr>
                        <a:t>بحة في الصوت</a:t>
                      </a:r>
                      <a:endParaRPr lang="en-US" sz="1200" kern="1200" dirty="0">
                        <a:solidFill>
                          <a:schemeClr val="bg1">
                            <a:lumMod val="65000"/>
                          </a:schemeClr>
                        </a:solidFill>
                        <a:effectLst/>
                        <a:latin typeface="+mn-lt"/>
                        <a:ea typeface="+mn-ea"/>
                        <a:cs typeface="+mn-cs"/>
                      </a:endParaRPr>
                    </a:p>
                    <a:p>
                      <a:pPr marL="285750" indent="-285750">
                        <a:buClr>
                          <a:schemeClr val="bg1">
                            <a:lumMod val="65000"/>
                          </a:schemeClr>
                        </a:buClr>
                        <a:buFont typeface="Arial" charset="0"/>
                        <a:buChar char="•"/>
                      </a:pPr>
                      <a:r>
                        <a:rPr lang="en-US" sz="1200" kern="1200" dirty="0">
                          <a:solidFill>
                            <a:schemeClr val="dk1"/>
                          </a:solidFill>
                          <a:effectLst/>
                          <a:latin typeface="+mn-lt"/>
                          <a:ea typeface="+mn-ea"/>
                          <a:cs typeface="+mn-cs"/>
                        </a:rPr>
                        <a:t>Menstrual disorders </a:t>
                      </a:r>
                      <a:endParaRPr lang="en-US" sz="1200" dirty="0">
                        <a:effectLst/>
                      </a:endParaRPr>
                    </a:p>
                    <a:p>
                      <a:pPr marL="285750" indent="-285750">
                        <a:buClr>
                          <a:schemeClr val="bg1">
                            <a:lumMod val="65000"/>
                          </a:schemeClr>
                        </a:buClr>
                        <a:buFont typeface="Arial" charset="0"/>
                        <a:buChar char="•"/>
                      </a:pPr>
                      <a:r>
                        <a:rPr lang="en-US" sz="1200" kern="1200" dirty="0">
                          <a:solidFill>
                            <a:schemeClr val="dk1"/>
                          </a:solidFill>
                          <a:effectLst/>
                          <a:latin typeface="+mn-lt"/>
                          <a:ea typeface="+mn-ea"/>
                          <a:cs typeface="+mn-cs"/>
                        </a:rPr>
                        <a:t>Puffy </a:t>
                      </a:r>
                      <a:r>
                        <a:rPr lang="ar-SA" sz="1200" kern="1200" dirty="0">
                          <a:solidFill>
                            <a:schemeClr val="bg1">
                              <a:lumMod val="65000"/>
                            </a:schemeClr>
                          </a:solidFill>
                          <a:effectLst/>
                          <a:latin typeface="+mn-lt"/>
                          <a:ea typeface="+mn-ea"/>
                          <a:cs typeface="+mn-cs"/>
                        </a:rPr>
                        <a:t>سمين</a:t>
                      </a:r>
                      <a:r>
                        <a:rPr lang="en-US" sz="1200" kern="1200" dirty="0">
                          <a:solidFill>
                            <a:schemeClr val="bg1">
                              <a:lumMod val="65000"/>
                            </a:schemeClr>
                          </a:solidFill>
                          <a:effectLst/>
                          <a:latin typeface="+mn-lt"/>
                          <a:ea typeface="+mn-ea"/>
                          <a:cs typeface="+mn-cs"/>
                        </a:rPr>
                        <a:t> </a:t>
                      </a:r>
                      <a:r>
                        <a:rPr lang="en-US" sz="1200" kern="1200" dirty="0">
                          <a:solidFill>
                            <a:schemeClr val="dk1"/>
                          </a:solidFill>
                          <a:effectLst/>
                          <a:latin typeface="+mn-lt"/>
                          <a:ea typeface="+mn-ea"/>
                          <a:cs typeface="+mn-cs"/>
                        </a:rPr>
                        <a:t>face, hands, and feet </a:t>
                      </a:r>
                    </a:p>
                    <a:p>
                      <a:pPr marL="285750" indent="-285750">
                        <a:buClr>
                          <a:schemeClr val="bg1">
                            <a:lumMod val="65000"/>
                          </a:schemeClr>
                        </a:buClr>
                        <a:buFont typeface="Arial" charset="0"/>
                        <a:buChar char="•"/>
                      </a:pPr>
                      <a:r>
                        <a:rPr lang="en-US" sz="1200" kern="1200" dirty="0">
                          <a:solidFill>
                            <a:schemeClr val="dk1"/>
                          </a:solidFill>
                          <a:effectLst/>
                          <a:latin typeface="+mn-lt"/>
                          <a:ea typeface="+mn-ea"/>
                          <a:cs typeface="+mn-cs"/>
                        </a:rPr>
                        <a:t>Thinning of eyebrows </a:t>
                      </a:r>
                      <a:endParaRPr lang="en-US" sz="120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17" name="Picture 16"/>
          <p:cNvPicPr>
            <a:picLocks noChangeAspect="1"/>
          </p:cNvPicPr>
          <p:nvPr/>
        </p:nvPicPr>
        <p:blipFill>
          <a:blip r:embed="rId2"/>
          <a:stretch>
            <a:fillRect/>
          </a:stretch>
        </p:blipFill>
        <p:spPr>
          <a:xfrm>
            <a:off x="258917" y="8746693"/>
            <a:ext cx="1620145" cy="1028248"/>
          </a:xfrm>
          <a:prstGeom prst="rect">
            <a:avLst/>
          </a:prstGeom>
        </p:spPr>
      </p:pic>
      <p:pic>
        <p:nvPicPr>
          <p:cNvPr id="26" name="Picture 25"/>
          <p:cNvPicPr>
            <a:picLocks noChangeAspect="1"/>
          </p:cNvPicPr>
          <p:nvPr/>
        </p:nvPicPr>
        <p:blipFill>
          <a:blip r:embed="rId3"/>
          <a:stretch>
            <a:fillRect/>
          </a:stretch>
        </p:blipFill>
        <p:spPr>
          <a:xfrm>
            <a:off x="1898940" y="8746694"/>
            <a:ext cx="1549938" cy="1028248"/>
          </a:xfrm>
          <a:prstGeom prst="rect">
            <a:avLst/>
          </a:prstGeom>
        </p:spPr>
      </p:pic>
      <p:pic>
        <p:nvPicPr>
          <p:cNvPr id="27" name="Picture 26"/>
          <p:cNvPicPr>
            <a:picLocks noChangeAspect="1"/>
          </p:cNvPicPr>
          <p:nvPr/>
        </p:nvPicPr>
        <p:blipFill>
          <a:blip r:embed="rId4"/>
          <a:stretch>
            <a:fillRect/>
          </a:stretch>
        </p:blipFill>
        <p:spPr>
          <a:xfrm>
            <a:off x="3616028" y="8746692"/>
            <a:ext cx="1542382" cy="1028249"/>
          </a:xfrm>
          <a:prstGeom prst="rect">
            <a:avLst/>
          </a:prstGeom>
        </p:spPr>
      </p:pic>
      <p:pic>
        <p:nvPicPr>
          <p:cNvPr id="29" name="Picture 28"/>
          <p:cNvPicPr>
            <a:picLocks noChangeAspect="1"/>
          </p:cNvPicPr>
          <p:nvPr/>
        </p:nvPicPr>
        <p:blipFill>
          <a:blip r:embed="rId5"/>
          <a:stretch>
            <a:fillRect/>
          </a:stretch>
        </p:blipFill>
        <p:spPr>
          <a:xfrm>
            <a:off x="5336431" y="8746692"/>
            <a:ext cx="1151802" cy="1028250"/>
          </a:xfrm>
          <a:prstGeom prst="rect">
            <a:avLst/>
          </a:prstGeom>
        </p:spPr>
      </p:pic>
      <p:graphicFrame>
        <p:nvGraphicFramePr>
          <p:cNvPr id="21" name="object 9"/>
          <p:cNvGraphicFramePr>
            <a:graphicFrameLocks noGrp="1"/>
          </p:cNvGraphicFramePr>
          <p:nvPr>
            <p:extLst>
              <p:ext uri="{D42A27DB-BD31-4B8C-83A1-F6EECF244321}">
                <p14:modId xmlns:p14="http://schemas.microsoft.com/office/powerpoint/2010/main" val="1402693996"/>
              </p:ext>
            </p:extLst>
          </p:nvPr>
        </p:nvGraphicFramePr>
        <p:xfrm>
          <a:off x="201918" y="3340117"/>
          <a:ext cx="6431166" cy="2846713"/>
        </p:xfrm>
        <a:graphic>
          <a:graphicData uri="http://schemas.openxmlformats.org/drawingml/2006/table">
            <a:tbl>
              <a:tblPr firstRow="1" bandRow="1">
                <a:tableStyleId>{2D5ABB26-0587-4C30-8999-92F81FD0307C}</a:tableStyleId>
              </a:tblPr>
              <a:tblGrid>
                <a:gridCol w="5081100">
                  <a:extLst>
                    <a:ext uri="{9D8B030D-6E8A-4147-A177-3AD203B41FA5}">
                      <a16:colId xmlns:a16="http://schemas.microsoft.com/office/drawing/2014/main" val="20000"/>
                    </a:ext>
                  </a:extLst>
                </a:gridCol>
                <a:gridCol w="1350066">
                  <a:extLst>
                    <a:ext uri="{9D8B030D-6E8A-4147-A177-3AD203B41FA5}">
                      <a16:colId xmlns:a16="http://schemas.microsoft.com/office/drawing/2014/main" val="20001"/>
                    </a:ext>
                  </a:extLst>
                </a:gridCol>
              </a:tblGrid>
              <a:tr h="271153">
                <a:tc>
                  <a:txBody>
                    <a:bodyPr/>
                    <a:lstStyle/>
                    <a:p>
                      <a:pPr marL="15875" algn="ctr" defTabSz="685800" rtl="1" eaLnBrk="1" latinLnBrk="0" hangingPunct="1">
                        <a:lnSpc>
                          <a:spcPct val="100000"/>
                        </a:lnSpc>
                        <a:spcBef>
                          <a:spcPts val="204"/>
                        </a:spcBef>
                      </a:pPr>
                      <a:r>
                        <a:rPr lang="en-US" sz="1350" b="1" dirty="0">
                          <a:solidFill>
                            <a:schemeClr val="tx1"/>
                          </a:solidFill>
                        </a:rPr>
                        <a:t>Primary</a:t>
                      </a:r>
                      <a:endParaRPr sz="1200" b="1" dirty="0">
                        <a:solidFill>
                          <a:schemeClr val="accent6">
                            <a:lumMod val="75000"/>
                          </a:schemeClr>
                        </a:solidFill>
                        <a:latin typeface="+mn-lt"/>
                        <a:cs typeface="Trebuchet MS"/>
                      </a:endParaRPr>
                    </a:p>
                  </a:txBody>
                  <a:tcPr marL="0" marR="0" marT="26034"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4EB7BA"/>
                    </a:solidFill>
                  </a:tcPr>
                </a:tc>
                <a:tc>
                  <a:txBody>
                    <a:bodyPr/>
                    <a:lstStyle/>
                    <a:p>
                      <a:pPr marL="16510" indent="0" algn="ctr" defTabSz="685800" rtl="0" eaLnBrk="1" latinLnBrk="0" hangingPunct="1">
                        <a:lnSpc>
                          <a:spcPct val="100000"/>
                        </a:lnSpc>
                        <a:spcBef>
                          <a:spcPts val="204"/>
                        </a:spcBef>
                        <a:buFont typeface="Arial" charset="0"/>
                        <a:buNone/>
                      </a:pPr>
                      <a:r>
                        <a:rPr lang="en-US" sz="1350" b="1" dirty="0">
                          <a:solidFill>
                            <a:schemeClr val="tx1"/>
                          </a:solidFill>
                        </a:rPr>
                        <a:t>Secondary</a:t>
                      </a:r>
                      <a:endParaRPr sz="1400" b="1" dirty="0">
                        <a:solidFill>
                          <a:schemeClr val="accent6">
                            <a:lumMod val="75000"/>
                          </a:schemeClr>
                        </a:solidFill>
                        <a:latin typeface="+mn-lt"/>
                        <a:cs typeface="Trebuchet MS"/>
                      </a:endParaRPr>
                    </a:p>
                  </a:txBody>
                  <a:tcPr marL="0" marR="0" marT="2603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69FAD"/>
                    </a:solidFill>
                  </a:tcPr>
                </a:tc>
                <a:extLst>
                  <a:ext uri="{0D108BD9-81ED-4DB2-BD59-A6C34878D82A}">
                    <a16:rowId xmlns:a16="http://schemas.microsoft.com/office/drawing/2014/main" val="10000"/>
                  </a:ext>
                </a:extLst>
              </a:tr>
              <a:tr h="2236287">
                <a:tc>
                  <a:txBody>
                    <a:bodyPr/>
                    <a:lstStyle/>
                    <a:p>
                      <a:pPr>
                        <a:lnSpc>
                          <a:spcPct val="100000"/>
                        </a:lnSpc>
                      </a:pPr>
                      <a:r>
                        <a:rPr lang="en-US" sz="1200" b="1" kern="1200" dirty="0">
                          <a:solidFill>
                            <a:schemeClr val="tx1"/>
                          </a:solidFill>
                          <a:effectLst/>
                          <a:latin typeface="+mn-lt"/>
                          <a:ea typeface="+mn-ea"/>
                          <a:cs typeface="+mn-cs"/>
                        </a:rPr>
                        <a:t>Inadequate function of the gland itself - causes :</a:t>
                      </a:r>
                      <a:endParaRPr lang="en-US" sz="1200" b="1" dirty="0">
                        <a:solidFill>
                          <a:schemeClr val="tx1"/>
                        </a:solidFill>
                        <a:effectLst/>
                      </a:endParaRPr>
                    </a:p>
                    <a:p>
                      <a:pPr marL="171450" indent="-171450">
                        <a:lnSpc>
                          <a:spcPct val="100000"/>
                        </a:lnSpc>
                        <a:buClr>
                          <a:srgbClr val="4EB7BA"/>
                        </a:buClr>
                        <a:buFont typeface="Arial" charset="0"/>
                        <a:buChar char="•"/>
                      </a:pPr>
                      <a:r>
                        <a:rPr lang="en-US" sz="1200" b="1" kern="1200" dirty="0">
                          <a:solidFill>
                            <a:schemeClr val="dk1"/>
                          </a:solidFill>
                          <a:effectLst/>
                          <a:latin typeface="+mn-lt"/>
                          <a:ea typeface="+mn-ea"/>
                          <a:cs typeface="+mn-cs"/>
                        </a:rPr>
                        <a:t>Iodine deficiency </a:t>
                      </a:r>
                      <a:r>
                        <a:rPr lang="en-US" sz="1200" kern="1200" dirty="0">
                          <a:solidFill>
                            <a:schemeClr val="dk1"/>
                          </a:solidFill>
                          <a:effectLst/>
                          <a:latin typeface="+mn-lt"/>
                          <a:ea typeface="+mn-ea"/>
                          <a:cs typeface="+mn-cs"/>
                        </a:rPr>
                        <a:t>is the most common cause of primary</a:t>
                      </a:r>
                      <a:r>
                        <a:rPr lang="en-US" sz="1200" kern="1200" baseline="0" dirty="0">
                          <a:solidFill>
                            <a:schemeClr val="dk1"/>
                          </a:solidFill>
                          <a:effectLst/>
                          <a:latin typeface="+mn-lt"/>
                          <a:ea typeface="+mn-ea"/>
                          <a:cs typeface="+mn-cs"/>
                        </a:rPr>
                        <a:t> </a:t>
                      </a:r>
                      <a:r>
                        <a:rPr lang="en-US" sz="1200" kern="1200" dirty="0">
                          <a:solidFill>
                            <a:schemeClr val="dk1"/>
                          </a:solidFill>
                          <a:effectLst/>
                          <a:latin typeface="+mn-lt"/>
                          <a:ea typeface="+mn-ea"/>
                          <a:cs typeface="+mn-cs"/>
                        </a:rPr>
                        <a:t>hypothyroidism and endemic goiter worldwide </a:t>
                      </a:r>
                      <a:r>
                        <a:rPr lang="en-US" sz="1050" kern="1200" dirty="0">
                          <a:solidFill>
                            <a:srgbClr val="008F00"/>
                          </a:solidFill>
                          <a:effectLst/>
                          <a:latin typeface="+mn-lt"/>
                          <a:ea typeface="+mn-ea"/>
                          <a:cs typeface="+mn-cs"/>
                        </a:rPr>
                        <a:t>(hypo or hyperthyroidism could cause goiter )</a:t>
                      </a:r>
                    </a:p>
                    <a:p>
                      <a:pPr marL="171450" indent="-171450">
                        <a:lnSpc>
                          <a:spcPct val="100000"/>
                        </a:lnSpc>
                        <a:buClr>
                          <a:srgbClr val="4EB7BA"/>
                        </a:buClr>
                        <a:buFont typeface="Arial" charset="0"/>
                        <a:buChar char="•"/>
                      </a:pPr>
                      <a:r>
                        <a:rPr lang="en-US" sz="1200" b="1" kern="1200" dirty="0">
                          <a:solidFill>
                            <a:schemeClr val="dk1"/>
                          </a:solidFill>
                          <a:effectLst/>
                          <a:latin typeface="+mn-lt"/>
                          <a:ea typeface="+mn-ea"/>
                          <a:cs typeface="+mn-cs"/>
                        </a:rPr>
                        <a:t>Autoimmune: </a:t>
                      </a:r>
                      <a:r>
                        <a:rPr lang="en-US" sz="1200" kern="1200" dirty="0">
                          <a:solidFill>
                            <a:schemeClr val="dk1"/>
                          </a:solidFill>
                          <a:effectLst/>
                          <a:latin typeface="+mn-lt"/>
                          <a:ea typeface="+mn-ea"/>
                          <a:cs typeface="+mn-cs"/>
                        </a:rPr>
                        <a:t>Hashimoto’s thyroiditis </a:t>
                      </a:r>
                      <a:r>
                        <a:rPr lang="en-US" sz="1100" kern="1200" dirty="0">
                          <a:solidFill>
                            <a:srgbClr val="008F00"/>
                          </a:solidFill>
                          <a:effectLst/>
                          <a:latin typeface="+mn-lt"/>
                          <a:ea typeface="+mn-ea"/>
                          <a:cs typeface="+mn-cs"/>
                        </a:rPr>
                        <a:t>(inflammation</a:t>
                      </a:r>
                      <a:r>
                        <a:rPr lang="en-US" sz="1100" kern="1200" baseline="0" dirty="0">
                          <a:solidFill>
                            <a:srgbClr val="008F00"/>
                          </a:solidFill>
                          <a:effectLst/>
                          <a:latin typeface="+mn-lt"/>
                          <a:ea typeface="+mn-ea"/>
                          <a:cs typeface="+mn-cs"/>
                        </a:rPr>
                        <a:t> of the thyroid due to the presence of autoimmune antibodies </a:t>
                      </a:r>
                      <a:r>
                        <a:rPr lang="en-US" sz="1100" kern="1200" baseline="0" dirty="0">
                          <a:solidFill>
                            <a:schemeClr val="bg1">
                              <a:lumMod val="50000"/>
                            </a:schemeClr>
                          </a:solidFill>
                          <a:effectLst/>
                          <a:latin typeface="+mn-lt"/>
                          <a:ea typeface="+mn-ea"/>
                          <a:cs typeface="+mn-cs"/>
                        </a:rPr>
                        <a:t>which attack TSH receptors </a:t>
                      </a:r>
                      <a:r>
                        <a:rPr lang="en-US" sz="1100" kern="1200" baseline="0" dirty="0">
                          <a:solidFill>
                            <a:srgbClr val="008F00"/>
                          </a:solidFill>
                          <a:effectLst/>
                          <a:latin typeface="+mn-lt"/>
                          <a:ea typeface="+mn-ea"/>
                          <a:cs typeface="+mn-cs"/>
                        </a:rPr>
                        <a:t>)</a:t>
                      </a:r>
                      <a:endParaRPr lang="en-US" sz="1100" kern="1200" dirty="0">
                        <a:solidFill>
                          <a:srgbClr val="008F00"/>
                        </a:solidFill>
                        <a:effectLst/>
                        <a:latin typeface="+mn-lt"/>
                        <a:ea typeface="+mn-ea"/>
                        <a:cs typeface="+mn-cs"/>
                      </a:endParaRPr>
                    </a:p>
                    <a:p>
                      <a:pPr marL="171450" indent="-171450">
                        <a:lnSpc>
                          <a:spcPct val="100000"/>
                        </a:lnSpc>
                        <a:buClr>
                          <a:srgbClr val="4EB7BA"/>
                        </a:buClr>
                        <a:buFont typeface="Arial" charset="0"/>
                        <a:buChar char="•"/>
                      </a:pPr>
                      <a:r>
                        <a:rPr lang="en-US" sz="1200" b="1" kern="1200" dirty="0">
                          <a:solidFill>
                            <a:schemeClr val="dk1"/>
                          </a:solidFill>
                          <a:effectLst/>
                          <a:latin typeface="+mn-lt"/>
                          <a:ea typeface="+mn-ea"/>
                          <a:cs typeface="+mn-cs"/>
                        </a:rPr>
                        <a:t>Radioactive iodine treatment</a:t>
                      </a:r>
                      <a:r>
                        <a:rPr lang="en-US" sz="1200" kern="1200" dirty="0">
                          <a:solidFill>
                            <a:schemeClr val="dk1"/>
                          </a:solidFill>
                          <a:effectLst/>
                          <a:latin typeface="+mn-lt"/>
                          <a:ea typeface="+mn-ea"/>
                          <a:cs typeface="+mn-cs"/>
                        </a:rPr>
                        <a:t> of hyperthyroidism </a:t>
                      </a:r>
                      <a:r>
                        <a:rPr lang="en-US" sz="1100" kern="1200" dirty="0">
                          <a:solidFill>
                            <a:srgbClr val="008F00"/>
                          </a:solidFill>
                          <a:effectLst/>
                          <a:latin typeface="+mn-lt"/>
                          <a:ea typeface="+mn-ea"/>
                          <a:cs typeface="+mn-cs"/>
                        </a:rPr>
                        <a:t>(causes destruction of the follicular cells)</a:t>
                      </a:r>
                      <a:r>
                        <a:rPr lang="en-US" sz="1200" kern="1200" dirty="0">
                          <a:solidFill>
                            <a:srgbClr val="008F00"/>
                          </a:solidFill>
                          <a:effectLst/>
                          <a:latin typeface="+mn-lt"/>
                          <a:ea typeface="+mn-ea"/>
                          <a:cs typeface="+mn-cs"/>
                        </a:rPr>
                        <a:t> </a:t>
                      </a:r>
                    </a:p>
                    <a:p>
                      <a:pPr marL="171450" indent="-171450">
                        <a:lnSpc>
                          <a:spcPct val="100000"/>
                        </a:lnSpc>
                        <a:buClr>
                          <a:srgbClr val="4EB7BA"/>
                        </a:buClr>
                        <a:buFont typeface="Arial" charset="0"/>
                        <a:buChar char="•"/>
                      </a:pPr>
                      <a:r>
                        <a:rPr lang="en-US" sz="1200" kern="1200" dirty="0">
                          <a:solidFill>
                            <a:schemeClr val="dk1"/>
                          </a:solidFill>
                          <a:effectLst/>
                          <a:latin typeface="+mn-lt"/>
                          <a:ea typeface="+mn-ea"/>
                          <a:cs typeface="+mn-cs"/>
                        </a:rPr>
                        <a:t>Post-thyroidectomy </a:t>
                      </a:r>
                      <a:r>
                        <a:rPr lang="en-US" sz="1100" kern="1200" dirty="0">
                          <a:solidFill>
                            <a:srgbClr val="008F00"/>
                          </a:solidFill>
                          <a:effectLst/>
                          <a:latin typeface="+mn-lt"/>
                          <a:ea typeface="+mn-ea"/>
                          <a:cs typeface="+mn-cs"/>
                        </a:rPr>
                        <a:t>(therapy for life )</a:t>
                      </a:r>
                      <a:endParaRPr lang="en-US" sz="1100" dirty="0">
                        <a:solidFill>
                          <a:srgbClr val="008F00"/>
                        </a:solidFill>
                        <a:effectLst/>
                      </a:endParaRPr>
                    </a:p>
                    <a:p>
                      <a:pPr marL="171450" indent="-171450">
                        <a:lnSpc>
                          <a:spcPct val="100000"/>
                        </a:lnSpc>
                        <a:buClr>
                          <a:srgbClr val="4EB7BA"/>
                        </a:buClr>
                        <a:buFont typeface="Arial" charset="0"/>
                        <a:buChar char="•"/>
                      </a:pPr>
                      <a:r>
                        <a:rPr lang="en-US" sz="1200" b="1" kern="1200" dirty="0">
                          <a:solidFill>
                            <a:schemeClr val="dk1"/>
                          </a:solidFill>
                          <a:effectLst/>
                          <a:latin typeface="+mn-lt"/>
                          <a:ea typeface="+mn-ea"/>
                          <a:cs typeface="+mn-cs"/>
                        </a:rPr>
                        <a:t>Anti-thyroid drugs (CMZ , PTU)</a:t>
                      </a:r>
                      <a:endParaRPr lang="en-US" sz="1200" b="0" kern="1200" dirty="0">
                        <a:solidFill>
                          <a:schemeClr val="dk1"/>
                        </a:solidFill>
                        <a:effectLst/>
                        <a:latin typeface="+mn-lt"/>
                        <a:ea typeface="+mn-ea"/>
                        <a:cs typeface="+mn-cs"/>
                      </a:endParaRPr>
                    </a:p>
                    <a:p>
                      <a:pPr marL="171450" indent="-171450">
                        <a:lnSpc>
                          <a:spcPct val="100000"/>
                        </a:lnSpc>
                        <a:buClr>
                          <a:srgbClr val="4EB7BA"/>
                        </a:buClr>
                        <a:buFont typeface="Arial" charset="0"/>
                        <a:buChar char="•"/>
                      </a:pPr>
                      <a:r>
                        <a:rPr lang="en-US" sz="1200" kern="1200" dirty="0">
                          <a:solidFill>
                            <a:schemeClr val="dk1"/>
                          </a:solidFill>
                          <a:effectLst/>
                          <a:latin typeface="+mn-lt"/>
                          <a:ea typeface="+mn-ea"/>
                          <a:cs typeface="+mn-cs"/>
                        </a:rPr>
                        <a:t>Other drugs (lithium</a:t>
                      </a:r>
                      <a:r>
                        <a:rPr lang="en-US" sz="1100" kern="1200" dirty="0">
                          <a:solidFill>
                            <a:srgbClr val="008F00"/>
                          </a:solidFill>
                          <a:effectLst/>
                          <a:latin typeface="+mn-lt"/>
                          <a:ea typeface="+mn-ea"/>
                          <a:cs typeface="+mn-cs"/>
                        </a:rPr>
                        <a:t>→</a:t>
                      </a:r>
                      <a:r>
                        <a:rPr lang="en-US" sz="1200" kern="1200" dirty="0">
                          <a:solidFill>
                            <a:schemeClr val="dk1"/>
                          </a:solidFill>
                          <a:effectLst/>
                          <a:latin typeface="+mn-lt"/>
                          <a:ea typeface="+mn-ea"/>
                          <a:cs typeface="+mn-cs"/>
                        </a:rPr>
                        <a:t> </a:t>
                      </a:r>
                      <a:r>
                        <a:rPr lang="en-US" sz="1100" kern="1200" dirty="0">
                          <a:solidFill>
                            <a:srgbClr val="008F00"/>
                          </a:solidFill>
                          <a:effectLst/>
                          <a:latin typeface="+mn-lt"/>
                          <a:ea typeface="+mn-ea"/>
                          <a:cs typeface="+mn-cs"/>
                        </a:rPr>
                        <a:t>it </a:t>
                      </a:r>
                      <a:r>
                        <a:rPr lang="en-US" sz="1100" kern="1200" baseline="0" dirty="0">
                          <a:solidFill>
                            <a:srgbClr val="008F00"/>
                          </a:solidFill>
                          <a:effectLst/>
                          <a:latin typeface="+mn-lt"/>
                          <a:ea typeface="+mn-ea"/>
                          <a:cs typeface="+mn-cs"/>
                        </a:rPr>
                        <a:t>inhibit the formation and the release of hormones </a:t>
                      </a:r>
                      <a:r>
                        <a:rPr lang="en-US" sz="1200" kern="1200" dirty="0">
                          <a:solidFill>
                            <a:schemeClr val="dk1"/>
                          </a:solidFill>
                          <a:effectLst/>
                          <a:latin typeface="+mn-lt"/>
                          <a:ea typeface="+mn-ea"/>
                          <a:cs typeface="+mn-cs"/>
                        </a:rPr>
                        <a:t>, amiodarone</a:t>
                      </a:r>
                      <a:r>
                        <a:rPr lang="en-US" sz="1200" kern="1200" dirty="0">
                          <a:solidFill>
                            <a:srgbClr val="008F00"/>
                          </a:solidFill>
                          <a:effectLst/>
                          <a:latin typeface="+mn-lt"/>
                          <a:ea typeface="+mn-ea"/>
                          <a:cs typeface="+mn-cs"/>
                        </a:rPr>
                        <a:t>→</a:t>
                      </a:r>
                      <a:r>
                        <a:rPr lang="en-US" sz="1200" kern="1200" dirty="0">
                          <a:solidFill>
                            <a:schemeClr val="dk1"/>
                          </a:solidFill>
                          <a:effectLst/>
                          <a:latin typeface="+mn-lt"/>
                          <a:ea typeface="+mn-ea"/>
                          <a:cs typeface="+mn-cs"/>
                        </a:rPr>
                        <a:t> </a:t>
                      </a:r>
                      <a:r>
                        <a:rPr lang="en-US" sz="1100" kern="1200" dirty="0">
                          <a:solidFill>
                            <a:srgbClr val="008F00"/>
                          </a:solidFill>
                          <a:effectLst/>
                          <a:latin typeface="+mn-lt"/>
                          <a:ea typeface="+mn-ea"/>
                          <a:cs typeface="+mn-cs"/>
                        </a:rPr>
                        <a:t>it is a potent anti arithmetic drug that </a:t>
                      </a:r>
                      <a:r>
                        <a:rPr lang="en-US" sz="1100" kern="1200" baseline="0" dirty="0">
                          <a:solidFill>
                            <a:srgbClr val="008F00"/>
                          </a:solidFill>
                          <a:effectLst/>
                          <a:latin typeface="+mn-lt"/>
                          <a:ea typeface="+mn-ea"/>
                          <a:cs typeface="+mn-cs"/>
                        </a:rPr>
                        <a:t>contains two </a:t>
                      </a:r>
                      <a:r>
                        <a:rPr lang="en-US" sz="1100" kern="1200" dirty="0">
                          <a:solidFill>
                            <a:srgbClr val="008F00"/>
                          </a:solidFill>
                          <a:effectLst/>
                          <a:latin typeface="+mn-lt"/>
                          <a:ea typeface="+mn-ea"/>
                          <a:cs typeface="+mn-cs"/>
                        </a:rPr>
                        <a:t>iodine</a:t>
                      </a:r>
                      <a:r>
                        <a:rPr lang="en-US" sz="1100" kern="1200" baseline="0" dirty="0">
                          <a:solidFill>
                            <a:srgbClr val="008F00"/>
                          </a:solidFill>
                          <a:effectLst/>
                          <a:latin typeface="+mn-lt"/>
                          <a:ea typeface="+mn-ea"/>
                          <a:cs typeface="+mn-cs"/>
                        </a:rPr>
                        <a:t> atoms , thus it stimulate the thyroid function and could </a:t>
                      </a:r>
                      <a:r>
                        <a:rPr lang="en-US" sz="1100" kern="1200" dirty="0">
                          <a:solidFill>
                            <a:srgbClr val="008F00"/>
                          </a:solidFill>
                          <a:effectLst/>
                          <a:latin typeface="+mn-lt"/>
                          <a:ea typeface="+mn-ea"/>
                          <a:cs typeface="+mn-cs"/>
                        </a:rPr>
                        <a:t>cause hyper or hypothyroidism </a:t>
                      </a:r>
                      <a:r>
                        <a:rPr lang="en-US" sz="1200" kern="1200" dirty="0">
                          <a:solidFill>
                            <a:schemeClr val="dk1"/>
                          </a:solidFill>
                          <a:effectLst/>
                          <a:latin typeface="+mn-lt"/>
                          <a:ea typeface="+mn-ea"/>
                          <a:cs typeface="+mn-cs"/>
                        </a:rPr>
                        <a:t>)</a:t>
                      </a:r>
                      <a:r>
                        <a:rPr lang="en-US" sz="1100" kern="1200" dirty="0">
                          <a:solidFill>
                            <a:srgbClr val="008F00"/>
                          </a:solidFill>
                          <a:effectLst/>
                          <a:latin typeface="+mn-lt"/>
                          <a:ea typeface="+mn-ea"/>
                          <a:cs typeface="+mn-cs"/>
                        </a:rPr>
                        <a:t> </a:t>
                      </a:r>
                    </a:p>
                    <a:p>
                      <a:pPr marL="171450" indent="-171450">
                        <a:lnSpc>
                          <a:spcPct val="100000"/>
                        </a:lnSpc>
                        <a:buClr>
                          <a:srgbClr val="4EB7BA"/>
                        </a:buClr>
                        <a:buFont typeface="Arial" charset="0"/>
                        <a:buChar char="•"/>
                      </a:pPr>
                      <a:r>
                        <a:rPr lang="en-US" sz="1200" kern="1200" dirty="0">
                          <a:solidFill>
                            <a:schemeClr val="dk1"/>
                          </a:solidFill>
                          <a:effectLst/>
                          <a:latin typeface="+mn-lt"/>
                          <a:ea typeface="+mn-ea"/>
                          <a:cs typeface="+mn-cs"/>
                        </a:rPr>
                        <a:t>Sub-acute thyroiditis </a:t>
                      </a:r>
                    </a:p>
                    <a:p>
                      <a:pPr marL="171450" indent="-171450">
                        <a:lnSpc>
                          <a:spcPct val="100000"/>
                        </a:lnSpc>
                        <a:buClr>
                          <a:srgbClr val="4EB7BA"/>
                        </a:buClr>
                        <a:buFont typeface="Arial" charset="0"/>
                        <a:buChar char="•"/>
                      </a:pPr>
                      <a:r>
                        <a:rPr lang="en-US" sz="1200" kern="1200" dirty="0">
                          <a:solidFill>
                            <a:schemeClr val="dk1"/>
                          </a:solidFill>
                          <a:effectLst/>
                          <a:latin typeface="+mn-lt"/>
                          <a:ea typeface="+mn-ea"/>
                          <a:cs typeface="+mn-cs"/>
                        </a:rPr>
                        <a:t>Thyroid carcinoma </a:t>
                      </a:r>
                      <a:endParaRPr lang="en-US" sz="1200" dirty="0">
                        <a:effectLst/>
                      </a:endParaRPr>
                    </a:p>
                  </a:txBody>
                  <a:tcPr marL="72000" marR="36000" marT="304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lvl="0" indent="-285750" algn="l" defTabSz="685800" rtl="0" eaLnBrk="1" fontAlgn="auto" latinLnBrk="0" hangingPunct="1">
                        <a:lnSpc>
                          <a:spcPct val="100000"/>
                        </a:lnSpc>
                        <a:spcBef>
                          <a:spcPts val="0"/>
                        </a:spcBef>
                        <a:spcAft>
                          <a:spcPts val="0"/>
                        </a:spcAft>
                        <a:buClr>
                          <a:srgbClr val="B69FAD"/>
                        </a:buClr>
                        <a:buSzTx/>
                        <a:buFont typeface="Arial" charset="0"/>
                        <a:buChar char="•"/>
                        <a:tabLst/>
                        <a:defRPr/>
                      </a:pPr>
                      <a:r>
                        <a:rPr lang="en-US" sz="1200" b="1" kern="1200" dirty="0">
                          <a:solidFill>
                            <a:schemeClr val="dk1"/>
                          </a:solidFill>
                          <a:effectLst/>
                          <a:latin typeface="+mn-lt"/>
                          <a:ea typeface="+mn-ea"/>
                          <a:cs typeface="+mn-cs"/>
                        </a:rPr>
                        <a:t>Hypothalamic disease </a:t>
                      </a:r>
                    </a:p>
                    <a:p>
                      <a:pPr marL="285750" marR="0" lvl="0" indent="-285750" algn="l" defTabSz="685800" rtl="0" eaLnBrk="1" fontAlgn="auto" latinLnBrk="0" hangingPunct="1">
                        <a:lnSpc>
                          <a:spcPct val="100000"/>
                        </a:lnSpc>
                        <a:spcBef>
                          <a:spcPts val="0"/>
                        </a:spcBef>
                        <a:spcAft>
                          <a:spcPts val="0"/>
                        </a:spcAft>
                        <a:buClr>
                          <a:srgbClr val="B69FAD"/>
                        </a:buClr>
                        <a:buSzTx/>
                        <a:buFont typeface="Arial" charset="0"/>
                        <a:buChar char="•"/>
                        <a:tabLst/>
                        <a:defRPr/>
                      </a:pPr>
                      <a:endParaRPr lang="en-US" sz="1200" b="1" kern="1200" dirty="0">
                        <a:solidFill>
                          <a:schemeClr val="dk1"/>
                        </a:solidFill>
                        <a:effectLst/>
                        <a:latin typeface="+mn-lt"/>
                        <a:ea typeface="+mn-ea"/>
                        <a:cs typeface="+mn-cs"/>
                      </a:endParaRPr>
                    </a:p>
                    <a:p>
                      <a:pPr marL="285750" marR="0" lvl="0" indent="-285750" algn="l" defTabSz="685800" rtl="0" eaLnBrk="1" fontAlgn="auto" latinLnBrk="0" hangingPunct="1">
                        <a:lnSpc>
                          <a:spcPct val="100000"/>
                        </a:lnSpc>
                        <a:spcBef>
                          <a:spcPts val="0"/>
                        </a:spcBef>
                        <a:spcAft>
                          <a:spcPts val="0"/>
                        </a:spcAft>
                        <a:buClr>
                          <a:srgbClr val="B69FAD"/>
                        </a:buClr>
                        <a:buSzTx/>
                        <a:buFont typeface="Arial" charset="0"/>
                        <a:buChar char="•"/>
                        <a:tabLst/>
                        <a:defRPr/>
                      </a:pPr>
                      <a:r>
                        <a:rPr lang="en-US" sz="1200" b="1" kern="1200" dirty="0">
                          <a:solidFill>
                            <a:schemeClr val="dk1"/>
                          </a:solidFill>
                          <a:effectLst/>
                          <a:latin typeface="+mn-lt"/>
                          <a:ea typeface="+mn-ea"/>
                          <a:cs typeface="+mn-cs"/>
                        </a:rPr>
                        <a:t> Pituitary disease</a:t>
                      </a:r>
                      <a:endParaRPr lang="en-US" sz="1200" b="1" dirty="0">
                        <a:effectLst/>
                      </a:endParaRPr>
                    </a:p>
                  </a:txBody>
                  <a:tcPr marL="72000" marR="3600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1"/>
                  </a:ext>
                </a:extLst>
              </a:tr>
            </a:tbl>
          </a:graphicData>
        </a:graphic>
      </p:graphicFrame>
      <p:sp>
        <p:nvSpPr>
          <p:cNvPr id="28" name="TextBox 27"/>
          <p:cNvSpPr txBox="1"/>
          <p:nvPr/>
        </p:nvSpPr>
        <p:spPr>
          <a:xfrm>
            <a:off x="201918" y="6414785"/>
            <a:ext cx="6350887" cy="400110"/>
          </a:xfrm>
          <a:prstGeom prst="rect">
            <a:avLst/>
          </a:prstGeom>
          <a:noFill/>
        </p:spPr>
        <p:txBody>
          <a:bodyPr wrap="square" rtlCol="0">
            <a:spAutoFit/>
          </a:bodyPr>
          <a:lstStyle/>
          <a:p>
            <a:r>
              <a:rPr lang="en-US" sz="2000" dirty="0">
                <a:cs typeface="Andalus" panose="02020603050405020304" pitchFamily="18" charset="-78"/>
              </a:rPr>
              <a:t>Manifestations of Hypothyroidism</a:t>
            </a:r>
            <a:endParaRPr lang="en-US" sz="1100" dirty="0">
              <a:solidFill>
                <a:schemeClr val="accent6">
                  <a:lumMod val="75000"/>
                </a:schemeClr>
              </a:solidFill>
              <a:cs typeface="Andalus" panose="02020603050405020304" pitchFamily="18" charset="-78"/>
            </a:endParaRPr>
          </a:p>
        </p:txBody>
      </p:sp>
    </p:spTree>
    <p:extLst>
      <p:ext uri="{BB962C8B-B14F-4D97-AF65-F5344CB8AC3E}">
        <p14:creationId xmlns:p14="http://schemas.microsoft.com/office/powerpoint/2010/main" val="59002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alf Frame 6"/>
          <p:cNvSpPr/>
          <p:nvPr/>
        </p:nvSpPr>
        <p:spPr>
          <a:xfrm rot="5400000">
            <a:off x="5897880"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6"/>
          <p:cNvSpPr/>
          <p:nvPr/>
        </p:nvSpPr>
        <p:spPr>
          <a:xfrm rot="16200000" flipH="1">
            <a:off x="267789"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flipV="1">
            <a:off x="1227909" y="800916"/>
            <a:ext cx="4402182" cy="0"/>
          </a:xfrm>
          <a:prstGeom prst="line">
            <a:avLst/>
          </a:prstGeom>
          <a:ln w="28575">
            <a:solidFill>
              <a:schemeClr val="accent1">
                <a:lumMod val="40000"/>
                <a:lumOff val="60000"/>
              </a:schemeClr>
            </a:solidFill>
          </a:ln>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803775" y="339251"/>
            <a:ext cx="5250451" cy="461665"/>
          </a:xfrm>
          <a:prstGeom prst="rect">
            <a:avLst/>
          </a:prstGeom>
          <a:noFill/>
        </p:spPr>
        <p:txBody>
          <a:bodyPr wrap="square" rtlCol="0">
            <a:spAutoFit/>
          </a:bodyPr>
          <a:lstStyle/>
          <a:p>
            <a:pPr algn="ctr"/>
            <a:r>
              <a:rPr lang="en-US" sz="2400" dirty="0">
                <a:latin typeface="American Typewriter" charset="0"/>
                <a:ea typeface="American Typewriter" charset="0"/>
                <a:cs typeface="American Typewriter" charset="0"/>
              </a:rPr>
              <a:t>Treatment of Hypothyroidism</a:t>
            </a:r>
          </a:p>
        </p:txBody>
      </p:sp>
      <p:cxnSp>
        <p:nvCxnSpPr>
          <p:cNvPr id="18" name="Straight Connector 17"/>
          <p:cNvCxnSpPr/>
          <p:nvPr/>
        </p:nvCxnSpPr>
        <p:spPr>
          <a:xfrm flipV="1">
            <a:off x="269355" y="1235837"/>
            <a:ext cx="6181998"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4326" y="897580"/>
            <a:ext cx="6277079" cy="338554"/>
          </a:xfrm>
          <a:prstGeom prst="rect">
            <a:avLst/>
          </a:prstGeom>
          <a:noFill/>
        </p:spPr>
        <p:txBody>
          <a:bodyPr wrap="square" rtlCol="0">
            <a:spAutoFit/>
          </a:bodyPr>
          <a:lstStyle/>
          <a:p>
            <a:r>
              <a:rPr lang="en-US" sz="1600" dirty="0">
                <a:cs typeface="Andalus" panose="02020603050405020304" pitchFamily="18" charset="-78"/>
              </a:rPr>
              <a:t>Replacement therapy with synthetic thyroid hormone preparations :</a:t>
            </a:r>
          </a:p>
        </p:txBody>
      </p:sp>
      <p:graphicFrame>
        <p:nvGraphicFramePr>
          <p:cNvPr id="21" name="Table 20"/>
          <p:cNvGraphicFramePr>
            <a:graphicFrameLocks noGrp="1"/>
          </p:cNvGraphicFramePr>
          <p:nvPr>
            <p:extLst>
              <p:ext uri="{D42A27DB-BD31-4B8C-83A1-F6EECF244321}">
                <p14:modId xmlns:p14="http://schemas.microsoft.com/office/powerpoint/2010/main" val="1136769961"/>
              </p:ext>
            </p:extLst>
          </p:nvPr>
        </p:nvGraphicFramePr>
        <p:xfrm>
          <a:off x="201778" y="2620080"/>
          <a:ext cx="6399627" cy="7153109"/>
        </p:xfrm>
        <a:graphic>
          <a:graphicData uri="http://schemas.openxmlformats.org/drawingml/2006/table">
            <a:tbl>
              <a:tblPr firstRow="1" bandRow="1">
                <a:tableStyleId>{5940675A-B579-460E-94D1-54222C63F5DA}</a:tableStyleId>
              </a:tblPr>
              <a:tblGrid>
                <a:gridCol w="471606">
                  <a:extLst>
                    <a:ext uri="{9D8B030D-6E8A-4147-A177-3AD203B41FA5}">
                      <a16:colId xmlns:a16="http://schemas.microsoft.com/office/drawing/2014/main" val="2548034649"/>
                    </a:ext>
                  </a:extLst>
                </a:gridCol>
                <a:gridCol w="5928021">
                  <a:extLst>
                    <a:ext uri="{9D8B030D-6E8A-4147-A177-3AD203B41FA5}">
                      <a16:colId xmlns:a16="http://schemas.microsoft.com/office/drawing/2014/main" val="2180430497"/>
                    </a:ext>
                  </a:extLst>
                </a:gridCol>
              </a:tblGrid>
              <a:tr h="378614">
                <a:tc gridSpan="2">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a:solidFill>
                            <a:srgbClr val="0432FF"/>
                          </a:solidFill>
                        </a:rPr>
                        <a:t>Levothyroxine</a:t>
                      </a:r>
                      <a:r>
                        <a:rPr lang="en-US" sz="2000" dirty="0">
                          <a:solidFill>
                            <a:schemeClr val="bg1"/>
                          </a:solidFill>
                        </a:rPr>
                        <a:t> </a:t>
                      </a:r>
                      <a:r>
                        <a:rPr lang="en-US" sz="2000" dirty="0">
                          <a:solidFill>
                            <a:schemeClr val="tx1"/>
                          </a:solidFill>
                        </a:rPr>
                        <a:t>(T</a:t>
                      </a:r>
                      <a:r>
                        <a:rPr lang="en-US" sz="2000" baseline="-25000" dirty="0">
                          <a:solidFill>
                            <a:schemeClr val="tx1"/>
                          </a:solidFill>
                        </a:rPr>
                        <a:t>4</a:t>
                      </a:r>
                      <a:r>
                        <a:rPr lang="en-US" sz="2000" dirty="0">
                          <a:solidFill>
                            <a:schemeClr val="tx1"/>
                          </a:solidFill>
                        </a:rPr>
                        <a:t>) </a:t>
                      </a:r>
                      <a:r>
                        <a:rPr lang="en-US" sz="1600" dirty="0">
                          <a:solidFill>
                            <a:srgbClr val="008F00"/>
                          </a:solidFill>
                        </a:rPr>
                        <a:t>(most common)</a:t>
                      </a:r>
                      <a:endParaRPr lang="en-US" sz="2000" dirty="0">
                        <a:solidFill>
                          <a:srgbClr val="008F00"/>
                        </a:solidFill>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9E4"/>
                    </a:solidFill>
                  </a:tcPr>
                </a:tc>
                <a:tc hMerge="1">
                  <a:txBody>
                    <a:bodyPr/>
                    <a:lstStyle/>
                    <a:p>
                      <a:endParaRPr lang="en-US"/>
                    </a:p>
                  </a:txBody>
                  <a:tcPr/>
                </a:tc>
                <a:extLst>
                  <a:ext uri="{0D108BD9-81ED-4DB2-BD59-A6C34878D82A}">
                    <a16:rowId xmlns:a16="http://schemas.microsoft.com/office/drawing/2014/main" val="1688930147"/>
                  </a:ext>
                </a:extLst>
              </a:tr>
              <a:tr h="2357251">
                <a:tc>
                  <a:txBody>
                    <a:bodyPr/>
                    <a:lstStyle/>
                    <a:p>
                      <a:pPr algn="ctr"/>
                      <a:r>
                        <a:rPr lang="en-US" sz="1800" dirty="0">
                          <a:solidFill>
                            <a:schemeClr val="bg1"/>
                          </a:solidFill>
                        </a:rPr>
                        <a:t>Pharmacokinetics</a:t>
                      </a:r>
                    </a:p>
                  </a:txBody>
                  <a:tcPr vert="vert27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285750" marR="0" indent="-285750" algn="l" defTabSz="685800" rtl="0" eaLnBrk="1" fontAlgn="auto" latinLnBrk="0" hangingPunct="1">
                        <a:lnSpc>
                          <a:spcPct val="100000"/>
                        </a:lnSpc>
                        <a:spcBef>
                          <a:spcPts val="0"/>
                        </a:spcBef>
                        <a:spcAft>
                          <a:spcPts val="0"/>
                        </a:spcAft>
                        <a:buClr>
                          <a:srgbClr val="FF99CC"/>
                        </a:buClr>
                        <a:buSzTx/>
                        <a:buFont typeface="Arial" charset="0"/>
                        <a:buChar char="•"/>
                        <a:tabLst/>
                        <a:defRPr/>
                      </a:pPr>
                      <a:r>
                        <a:rPr lang="en-US" sz="1400" dirty="0"/>
                        <a:t>A synthetic form of the thyroxine (T</a:t>
                      </a:r>
                      <a:r>
                        <a:rPr lang="en-US" sz="1400" baseline="-25000" dirty="0"/>
                        <a:t>4</a:t>
                      </a:r>
                      <a:r>
                        <a:rPr lang="en-US" sz="1400" dirty="0"/>
                        <a:t>) , is the </a:t>
                      </a:r>
                      <a:r>
                        <a:rPr lang="en-US" sz="1400" dirty="0">
                          <a:solidFill>
                            <a:srgbClr val="C00000"/>
                          </a:solidFill>
                        </a:rPr>
                        <a:t>drug of</a:t>
                      </a:r>
                      <a:r>
                        <a:rPr lang="en-US" sz="1400" baseline="0" dirty="0">
                          <a:solidFill>
                            <a:srgbClr val="C00000"/>
                          </a:solidFill>
                        </a:rPr>
                        <a:t> </a:t>
                      </a:r>
                      <a:r>
                        <a:rPr lang="en-US" sz="1400" dirty="0">
                          <a:solidFill>
                            <a:srgbClr val="C00000"/>
                          </a:solidFill>
                        </a:rPr>
                        <a:t>choice for replacement therapy,</a:t>
                      </a:r>
                      <a:r>
                        <a:rPr lang="en-US" sz="1400" baseline="0" dirty="0">
                          <a:solidFill>
                            <a:srgbClr val="C00000"/>
                          </a:solidFill>
                        </a:rPr>
                        <a:t> </a:t>
                      </a:r>
                      <a:r>
                        <a:rPr lang="en-US" sz="1200" b="1" u="sng" kern="1200" baseline="0" dirty="0">
                          <a:solidFill>
                            <a:srgbClr val="008F00"/>
                          </a:solidFill>
                          <a:latin typeface="+mn-lt"/>
                          <a:ea typeface="+mn-ea"/>
                          <a:cs typeface="+mn-cs"/>
                        </a:rPr>
                        <a:t>especially long-life thereby</a:t>
                      </a:r>
                      <a:r>
                        <a:rPr lang="en-US" sz="1200" kern="1200" baseline="0" dirty="0">
                          <a:solidFill>
                            <a:schemeClr val="accent6">
                              <a:lumMod val="75000"/>
                            </a:schemeClr>
                          </a:solidFill>
                          <a:latin typeface="+mn-lt"/>
                          <a:ea typeface="+mn-ea"/>
                          <a:cs typeface="+mn-cs"/>
                        </a:rPr>
                        <a:t>, </a:t>
                      </a:r>
                      <a:r>
                        <a:rPr lang="en-US" sz="1400" baseline="0" dirty="0">
                          <a:solidFill>
                            <a:schemeClr val="bg1">
                              <a:lumMod val="50000"/>
                            </a:schemeClr>
                          </a:solidFill>
                        </a:rPr>
                        <a:t>why?</a:t>
                      </a:r>
                      <a:endParaRPr lang="en-US" sz="1400" dirty="0">
                        <a:solidFill>
                          <a:schemeClr val="bg1">
                            <a:lumMod val="50000"/>
                          </a:schemeClr>
                        </a:solidFill>
                      </a:endParaRPr>
                    </a:p>
                    <a:p>
                      <a:pPr marL="628650" marR="0" lvl="1" indent="-285750" algn="l" defTabSz="685800" rtl="0" eaLnBrk="1" fontAlgn="auto" latinLnBrk="0" hangingPunct="1">
                        <a:lnSpc>
                          <a:spcPct val="100000"/>
                        </a:lnSpc>
                        <a:spcBef>
                          <a:spcPts val="0"/>
                        </a:spcBef>
                        <a:spcAft>
                          <a:spcPts val="0"/>
                        </a:spcAft>
                        <a:buClr>
                          <a:srgbClr val="FF99CC"/>
                        </a:buClr>
                        <a:buSzTx/>
                        <a:buFont typeface="Wingdings" charset="2"/>
                        <a:buChar char="ü"/>
                        <a:tabLst/>
                        <a:defRPr/>
                      </a:pPr>
                      <a:r>
                        <a:rPr lang="en-US" sz="1400" dirty="0"/>
                        <a:t>Stable and has </a:t>
                      </a:r>
                      <a:r>
                        <a:rPr lang="en-US" sz="1400" dirty="0">
                          <a:solidFill>
                            <a:srgbClr val="FF0000"/>
                          </a:solidFill>
                        </a:rPr>
                        <a:t>a long half life </a:t>
                      </a:r>
                      <a:r>
                        <a:rPr lang="en-US" sz="1400" dirty="0"/>
                        <a:t>( 7 days)</a:t>
                      </a:r>
                    </a:p>
                    <a:p>
                      <a:pPr marL="628650" lvl="1" indent="-285750">
                        <a:buClr>
                          <a:srgbClr val="FF99CC"/>
                        </a:buClr>
                        <a:buFont typeface="Wingdings" charset="2"/>
                        <a:buChar char="ü"/>
                      </a:pPr>
                      <a:r>
                        <a:rPr lang="en-US" sz="1400" dirty="0"/>
                        <a:t>Administered </a:t>
                      </a:r>
                      <a:r>
                        <a:rPr lang="en-US" sz="1400" kern="1200" dirty="0">
                          <a:solidFill>
                            <a:srgbClr val="FF0000"/>
                          </a:solidFill>
                          <a:latin typeface="+mn-lt"/>
                          <a:ea typeface="+mn-ea"/>
                          <a:cs typeface="+mn-cs"/>
                        </a:rPr>
                        <a:t>once daily</a:t>
                      </a:r>
                      <a:r>
                        <a:rPr lang="en-US" sz="1400" dirty="0"/>
                        <a:t>.</a:t>
                      </a:r>
                    </a:p>
                    <a:p>
                      <a:pPr marL="628650" lvl="1" indent="-285750">
                        <a:buClr>
                          <a:srgbClr val="FF99CC"/>
                        </a:buClr>
                        <a:buFont typeface="Wingdings" charset="2"/>
                        <a:buChar char="ü"/>
                      </a:pPr>
                      <a:r>
                        <a:rPr lang="en-US" sz="1400" dirty="0"/>
                        <a:t>Restore normal thyroid levels within </a:t>
                      </a:r>
                      <a:r>
                        <a:rPr lang="en-US" sz="1400" b="1" dirty="0">
                          <a:solidFill>
                            <a:schemeClr val="tx1"/>
                          </a:solidFill>
                        </a:rPr>
                        <a:t>2-3</a:t>
                      </a:r>
                      <a:r>
                        <a:rPr lang="en-US" sz="1400" dirty="0"/>
                        <a:t> weeks</a:t>
                      </a:r>
                      <a:r>
                        <a:rPr lang="en-US" sz="1400" baseline="0" dirty="0"/>
                        <a:t> </a:t>
                      </a:r>
                      <a:r>
                        <a:rPr lang="en-US" sz="1200" dirty="0"/>
                        <a:t> </a:t>
                      </a:r>
                      <a:r>
                        <a:rPr lang="en-US" sz="1400" dirty="0">
                          <a:solidFill>
                            <a:srgbClr val="008F00"/>
                          </a:solidFill>
                        </a:rPr>
                        <a:t>(takes time to give a therapeutic</a:t>
                      </a:r>
                      <a:r>
                        <a:rPr lang="en-US" sz="1400" baseline="0" dirty="0">
                          <a:solidFill>
                            <a:srgbClr val="008F00"/>
                          </a:solidFill>
                        </a:rPr>
                        <a:t> effect )</a:t>
                      </a:r>
                      <a:endParaRPr lang="en-US" sz="1200" dirty="0">
                        <a:solidFill>
                          <a:srgbClr val="008F00"/>
                        </a:solidFill>
                      </a:endParaRPr>
                    </a:p>
                    <a:p>
                      <a:pPr marL="285750" indent="-285750">
                        <a:buClr>
                          <a:srgbClr val="FF99CC"/>
                        </a:buClr>
                        <a:buFont typeface="Arial" charset="0"/>
                        <a:buChar char="•"/>
                      </a:pPr>
                      <a:r>
                        <a:rPr lang="en-US" sz="1400" dirty="0"/>
                        <a:t>Absorption is increased when hormone is given on </a:t>
                      </a:r>
                      <a:r>
                        <a:rPr lang="en-US" sz="1400" b="1" dirty="0">
                          <a:solidFill>
                            <a:schemeClr val="tx1"/>
                          </a:solidFill>
                        </a:rPr>
                        <a:t>empty</a:t>
                      </a:r>
                      <a:r>
                        <a:rPr lang="en-US" sz="1400" dirty="0">
                          <a:solidFill>
                            <a:schemeClr val="tx1"/>
                          </a:solidFill>
                        </a:rPr>
                        <a:t> </a:t>
                      </a:r>
                      <a:r>
                        <a:rPr lang="en-US" sz="1400" dirty="0"/>
                        <a:t>stomach </a:t>
                      </a:r>
                    </a:p>
                    <a:p>
                      <a:pPr marL="285750" indent="-285750">
                        <a:buClr>
                          <a:srgbClr val="FF99CC"/>
                        </a:buClr>
                        <a:buFont typeface="Arial" charset="0"/>
                        <a:buChar char="•"/>
                      </a:pPr>
                      <a:r>
                        <a:rPr lang="en-US" sz="1400" dirty="0"/>
                        <a:t>Oral preparations available from 0.025 to 0.3 mg tablets </a:t>
                      </a:r>
                      <a:r>
                        <a:rPr lang="ar-SA" sz="1200" dirty="0">
                          <a:solidFill>
                            <a:srgbClr val="008F00"/>
                          </a:solidFill>
                        </a:rPr>
                        <a:t>غير مهم</a:t>
                      </a:r>
                      <a:endParaRPr lang="en-US" sz="1200" dirty="0">
                        <a:solidFill>
                          <a:srgbClr val="008F00"/>
                        </a:solidFill>
                      </a:endParaRPr>
                    </a:p>
                    <a:p>
                      <a:pPr marL="285750" indent="-285750">
                        <a:buClr>
                          <a:srgbClr val="FF99CC"/>
                        </a:buClr>
                        <a:buFont typeface="Arial" charset="0"/>
                        <a:buChar char="•"/>
                      </a:pPr>
                      <a:r>
                        <a:rPr lang="en-US" sz="1400" dirty="0"/>
                        <a:t>Parenteral preparation 200-500μg </a:t>
                      </a:r>
                    </a:p>
                    <a:p>
                      <a:pPr marL="285750" indent="-285750">
                        <a:buClr>
                          <a:srgbClr val="FF99CC"/>
                        </a:buClr>
                        <a:buFont typeface="Arial" charset="0"/>
                        <a:buChar char="•"/>
                      </a:pPr>
                      <a:r>
                        <a:rPr lang="en-US" sz="1400" dirty="0">
                          <a:solidFill>
                            <a:srgbClr val="0432FF"/>
                          </a:solidFill>
                        </a:rPr>
                        <a:t>Levothyroxine</a:t>
                      </a:r>
                      <a:r>
                        <a:rPr lang="en-US" sz="1400" dirty="0"/>
                        <a:t> is given in a dose of 12.5 – 25 μg/day for two weeks and then increased every two weeks</a:t>
                      </a:r>
                      <a:r>
                        <a:rPr lang="en-US" sz="1200" dirty="0"/>
                        <a:t>.</a:t>
                      </a:r>
                      <a:r>
                        <a:rPr lang="en-US" sz="1200" baseline="0" dirty="0"/>
                        <a:t> </a:t>
                      </a:r>
                      <a:r>
                        <a:rPr lang="ar-SA" sz="1200" dirty="0"/>
                        <a:t> </a:t>
                      </a:r>
                      <a:r>
                        <a:rPr lang="ar-SA" sz="1200" dirty="0">
                          <a:solidFill>
                            <a:srgbClr val="008F00"/>
                          </a:solidFill>
                        </a:rPr>
                        <a:t>غير مهم</a:t>
                      </a:r>
                      <a:endParaRPr lang="en-US" sz="1200" dirty="0">
                        <a:solidFill>
                          <a:srgbClr val="008F00"/>
                        </a:solidFill>
                      </a:endParaRPr>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9517245"/>
                  </a:ext>
                </a:extLst>
              </a:tr>
              <a:tr h="3161467">
                <a:tc>
                  <a:txBody>
                    <a:bodyPr/>
                    <a:lstStyle/>
                    <a:p>
                      <a:pPr algn="ctr"/>
                      <a:r>
                        <a:rPr lang="en-US" sz="1800" dirty="0">
                          <a:solidFill>
                            <a:schemeClr val="bg1"/>
                          </a:solidFill>
                        </a:rPr>
                        <a:t>M.O.A</a:t>
                      </a:r>
                    </a:p>
                  </a:txBody>
                  <a:tcPr vert="vert270">
                    <a:lnL w="12700" cap="flat" cmpd="sng" algn="ctr">
                      <a:solidFill>
                        <a:schemeClr val="bg1"/>
                      </a:solidFill>
                      <a:prstDash val="solid"/>
                      <a:round/>
                      <a:headEnd type="none" w="med" len="med"/>
                      <a:tailEnd type="none" w="med" len="med"/>
                    </a:lnL>
                    <a:solidFill>
                      <a:schemeClr val="bg1">
                        <a:lumMod val="75000"/>
                      </a:schemeClr>
                    </a:solidFill>
                  </a:tcPr>
                </a:tc>
                <a:tc>
                  <a:txBody>
                    <a:bodyPr/>
                    <a:lstStyle/>
                    <a:p>
                      <a:r>
                        <a:rPr lang="en-US" sz="1400" b="1" u="sng" kern="1200" dirty="0">
                          <a:solidFill>
                            <a:schemeClr val="tx1"/>
                          </a:solidFill>
                          <a:effectLst/>
                          <a:latin typeface="+mn-lt"/>
                          <a:ea typeface="+mn-ea"/>
                          <a:cs typeface="+mn-cs"/>
                        </a:rPr>
                        <a:t>Metabolism of thyroid hormones :</a:t>
                      </a:r>
                    </a:p>
                    <a:p>
                      <a:endParaRPr lang="en-US" sz="1400" b="1" u="sng" kern="1200" dirty="0">
                        <a:solidFill>
                          <a:schemeClr val="tx1"/>
                        </a:solidFill>
                        <a:effectLst/>
                        <a:latin typeface="+mn-lt"/>
                        <a:ea typeface="+mn-ea"/>
                        <a:cs typeface="+mn-cs"/>
                      </a:endParaRPr>
                    </a:p>
                    <a:p>
                      <a:endParaRPr lang="en-US" sz="1400" b="1" u="sng" kern="1200" dirty="0">
                        <a:solidFill>
                          <a:schemeClr val="tx1"/>
                        </a:solidFill>
                        <a:effectLst/>
                        <a:latin typeface="+mn-lt"/>
                        <a:ea typeface="+mn-ea"/>
                        <a:cs typeface="+mn-cs"/>
                      </a:endParaRPr>
                    </a:p>
                    <a:p>
                      <a:endParaRPr lang="en-US" sz="1400" b="1" u="sng" kern="1200" dirty="0">
                        <a:solidFill>
                          <a:schemeClr val="tx1"/>
                        </a:solidFill>
                        <a:effectLst/>
                        <a:latin typeface="+mn-lt"/>
                        <a:ea typeface="+mn-ea"/>
                        <a:cs typeface="+mn-cs"/>
                      </a:endParaRPr>
                    </a:p>
                    <a:p>
                      <a:endParaRPr lang="en-US" sz="1400" b="1" u="sng" kern="1200" dirty="0">
                        <a:solidFill>
                          <a:schemeClr val="tx1"/>
                        </a:solidFill>
                        <a:effectLst/>
                        <a:latin typeface="+mn-lt"/>
                        <a:ea typeface="+mn-ea"/>
                        <a:cs typeface="+mn-cs"/>
                      </a:endParaRPr>
                    </a:p>
                    <a:p>
                      <a:endParaRPr lang="en-US" sz="1400" b="1" u="sng" kern="1200" dirty="0">
                        <a:solidFill>
                          <a:schemeClr val="tx1"/>
                        </a:solidFill>
                        <a:effectLst/>
                        <a:latin typeface="+mn-lt"/>
                        <a:ea typeface="+mn-ea"/>
                        <a:cs typeface="+mn-cs"/>
                      </a:endParaRPr>
                    </a:p>
                    <a:p>
                      <a:endParaRPr lang="en-US" sz="1400" b="1" u="sng" kern="1200" dirty="0">
                        <a:solidFill>
                          <a:schemeClr val="tx1"/>
                        </a:solidFill>
                        <a:effectLst/>
                        <a:latin typeface="+mn-lt"/>
                        <a:ea typeface="+mn-ea"/>
                        <a:cs typeface="+mn-cs"/>
                      </a:endParaRPr>
                    </a:p>
                    <a:p>
                      <a:endParaRPr lang="en-US" sz="1400" b="1" u="sng" kern="1200" dirty="0">
                        <a:solidFill>
                          <a:schemeClr val="tx1"/>
                        </a:solidFill>
                        <a:effectLst/>
                        <a:latin typeface="+mn-lt"/>
                        <a:ea typeface="+mn-ea"/>
                        <a:cs typeface="+mn-cs"/>
                      </a:endParaRPr>
                    </a:p>
                    <a:p>
                      <a:endParaRPr lang="en-US" sz="1400" b="1" u="sng" dirty="0">
                        <a:effectLst/>
                      </a:endParaRP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1157002">
                <a:tc>
                  <a:txBody>
                    <a:bodyPr/>
                    <a:lstStyle/>
                    <a:p>
                      <a:pPr marL="0" marR="0" indent="0" algn="ctr" defTabSz="685800" rtl="1" eaLnBrk="1" fontAlgn="auto" latinLnBrk="0" hangingPunct="1">
                        <a:lnSpc>
                          <a:spcPct val="100000"/>
                        </a:lnSpc>
                        <a:spcBef>
                          <a:spcPts val="0"/>
                        </a:spcBef>
                        <a:spcAft>
                          <a:spcPts val="0"/>
                        </a:spcAft>
                        <a:buClrTx/>
                        <a:buSzTx/>
                        <a:buFontTx/>
                        <a:buNone/>
                        <a:tabLst/>
                        <a:defRPr/>
                      </a:pPr>
                      <a:r>
                        <a:rPr lang="en-US" sz="1800" dirty="0">
                          <a:solidFill>
                            <a:schemeClr val="bg1"/>
                          </a:solidFill>
                        </a:rPr>
                        <a:t>Clinical use</a:t>
                      </a:r>
                    </a:p>
                  </a:txBody>
                  <a:tcPr vert="vert27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indent="0">
                        <a:buFont typeface="Arial" charset="0"/>
                        <a:buNone/>
                      </a:pPr>
                      <a:r>
                        <a:rPr lang="en-US" sz="1400" kern="1200" dirty="0">
                          <a:solidFill>
                            <a:schemeClr val="tx1"/>
                          </a:solidFill>
                          <a:effectLst/>
                          <a:latin typeface="+mn-lt"/>
                          <a:ea typeface="+mn-ea"/>
                          <a:cs typeface="+mn-cs"/>
                        </a:rPr>
                        <a:t>Hypothyroidism, regardless of etiology including :</a:t>
                      </a:r>
                    </a:p>
                    <a:p>
                      <a:pPr marL="285750" indent="-285750">
                        <a:buClr>
                          <a:srgbClr val="FF99CC"/>
                        </a:buClr>
                        <a:buFont typeface="Wingdings" charset="2"/>
                        <a:buChar char="v"/>
                      </a:pPr>
                      <a:r>
                        <a:rPr lang="en-US" sz="1400" kern="1200" dirty="0">
                          <a:solidFill>
                            <a:schemeClr val="tx1"/>
                          </a:solidFill>
                          <a:effectLst/>
                          <a:latin typeface="+mn-lt"/>
                          <a:ea typeface="+mn-ea"/>
                          <a:cs typeface="+mn-cs"/>
                        </a:rPr>
                        <a:t>Congenital</a:t>
                      </a:r>
                    </a:p>
                    <a:p>
                      <a:pPr marL="285750" indent="-285750">
                        <a:buClr>
                          <a:srgbClr val="FF99CC"/>
                        </a:buClr>
                        <a:buFont typeface="Wingdings" charset="2"/>
                        <a:buChar char="v"/>
                      </a:pPr>
                      <a:r>
                        <a:rPr lang="en-US" sz="1400" kern="1200" dirty="0">
                          <a:solidFill>
                            <a:schemeClr val="tx1"/>
                          </a:solidFill>
                          <a:effectLst/>
                          <a:latin typeface="+mn-lt"/>
                          <a:ea typeface="+mn-ea"/>
                          <a:cs typeface="+mn-cs"/>
                        </a:rPr>
                        <a:t>Hashimoto thyroiditis </a:t>
                      </a:r>
                      <a:endParaRPr lang="en-US" sz="1400" dirty="0">
                        <a:effectLst/>
                      </a:endParaRPr>
                    </a:p>
                    <a:p>
                      <a:pPr marL="285750" indent="-285750">
                        <a:buClr>
                          <a:srgbClr val="FF99CC"/>
                        </a:buClr>
                        <a:buFont typeface="Wingdings" charset="2"/>
                        <a:buChar char="v"/>
                      </a:pPr>
                      <a:r>
                        <a:rPr lang="en-US" sz="1400" kern="1200" dirty="0">
                          <a:solidFill>
                            <a:schemeClr val="tx1"/>
                          </a:solidFill>
                          <a:effectLst/>
                          <a:latin typeface="+mn-lt"/>
                          <a:ea typeface="+mn-ea"/>
                          <a:cs typeface="+mn-cs"/>
                        </a:rPr>
                        <a:t>Pregnancy </a:t>
                      </a:r>
                      <a:endParaRPr lang="en-US" sz="1400" dirty="0">
                        <a:effectLst/>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2"/>
          <a:stretch>
            <a:fillRect/>
          </a:stretch>
        </p:blipFill>
        <p:spPr>
          <a:xfrm>
            <a:off x="4684652" y="5988038"/>
            <a:ext cx="1890880" cy="2304203"/>
          </a:xfrm>
          <a:prstGeom prst="rect">
            <a:avLst/>
          </a:prstGeom>
        </p:spPr>
      </p:pic>
      <p:sp>
        <p:nvSpPr>
          <p:cNvPr id="5" name="Rectangle 4"/>
          <p:cNvSpPr/>
          <p:nvPr/>
        </p:nvSpPr>
        <p:spPr>
          <a:xfrm>
            <a:off x="667779" y="5801312"/>
            <a:ext cx="4016873" cy="2677656"/>
          </a:xfrm>
          <a:prstGeom prst="rect">
            <a:avLst/>
          </a:prstGeom>
        </p:spPr>
        <p:txBody>
          <a:bodyPr wrap="square">
            <a:spAutoFit/>
          </a:bodyPr>
          <a:lstStyle/>
          <a:p>
            <a:pPr marL="171450" indent="-171450">
              <a:buClr>
                <a:srgbClr val="FF99CC"/>
              </a:buClr>
              <a:buFont typeface="Arial" charset="0"/>
              <a:buChar char="•"/>
            </a:pPr>
            <a:r>
              <a:rPr lang="en-US" sz="1400" dirty="0"/>
              <a:t>Major pathway of thyroid hormone metabolism is through sequential deiodination </a:t>
            </a:r>
          </a:p>
          <a:p>
            <a:pPr marL="171450" indent="-171450">
              <a:buClr>
                <a:srgbClr val="FF99CC"/>
              </a:buClr>
              <a:buFont typeface="Arial" charset="0"/>
              <a:buChar char="•"/>
            </a:pPr>
            <a:r>
              <a:rPr lang="en-US" sz="1400" dirty="0"/>
              <a:t>80% of circulating T</a:t>
            </a:r>
            <a:r>
              <a:rPr lang="en-US" sz="1400" baseline="-25000" dirty="0"/>
              <a:t>3</a:t>
            </a:r>
            <a:r>
              <a:rPr lang="en-US" sz="1400" dirty="0"/>
              <a:t> is derived from peripheral T</a:t>
            </a:r>
            <a:r>
              <a:rPr lang="en-US" sz="1400" baseline="-25000" dirty="0"/>
              <a:t>4</a:t>
            </a:r>
            <a:r>
              <a:rPr lang="en-US" sz="1400" dirty="0"/>
              <a:t> by monodeiodination</a:t>
            </a:r>
            <a:r>
              <a:rPr lang="ar-SA" sz="1400" dirty="0"/>
              <a:t> </a:t>
            </a:r>
            <a:r>
              <a:rPr lang="ar-SA" sz="1200" dirty="0">
                <a:solidFill>
                  <a:schemeClr val="bg1">
                    <a:lumMod val="50000"/>
                  </a:schemeClr>
                </a:solidFill>
              </a:rPr>
              <a:t>هنا</a:t>
            </a:r>
            <a:r>
              <a:rPr lang="ar-SA" sz="1200" dirty="0"/>
              <a:t> </a:t>
            </a:r>
            <a:r>
              <a:rPr lang="ar-SA" sz="1200" dirty="0">
                <a:solidFill>
                  <a:schemeClr val="bg1">
                    <a:lumMod val="50000"/>
                  </a:schemeClr>
                </a:solidFill>
              </a:rPr>
              <a:t>يقصد إن معظم تي٣ اللي بالدم تكون من تحويل تي٤ إلى تي٣ –عن طريق إزالة ذرة يود من تي٤-، أنزين </a:t>
            </a:r>
            <a:r>
              <a:rPr lang="ar-SA" sz="1200" dirty="0" err="1">
                <a:solidFill>
                  <a:schemeClr val="bg1">
                    <a:lumMod val="50000"/>
                  </a:schemeClr>
                </a:solidFill>
              </a:rPr>
              <a:t>ليش</a:t>
            </a:r>
            <a:r>
              <a:rPr lang="ar-SA" sz="1200" dirty="0">
                <a:solidFill>
                  <a:schemeClr val="bg1">
                    <a:lumMod val="50000"/>
                  </a:schemeClr>
                </a:solidFill>
              </a:rPr>
              <a:t>؟ لأن تي٤ أصلًا كميته بالجسم أكثر</a:t>
            </a:r>
            <a:endParaRPr lang="en-US" sz="1200" dirty="0"/>
          </a:p>
          <a:p>
            <a:pPr marL="171450" indent="-171450">
              <a:buClr>
                <a:srgbClr val="FF99CC"/>
              </a:buClr>
              <a:buFont typeface="Arial" charset="0"/>
              <a:buChar char="•"/>
            </a:pPr>
            <a:r>
              <a:rPr lang="en-US" sz="1400" dirty="0"/>
              <a:t>The </a:t>
            </a:r>
            <a:r>
              <a:rPr lang="en-US" sz="1400" b="1" dirty="0"/>
              <a:t>live</a:t>
            </a:r>
            <a:r>
              <a:rPr lang="en-US" sz="1400" dirty="0"/>
              <a:t>r is the major site of degradation for both T</a:t>
            </a:r>
            <a:r>
              <a:rPr lang="en-US" sz="1400" baseline="-25000" dirty="0"/>
              <a:t>4</a:t>
            </a:r>
            <a:r>
              <a:rPr lang="en-US" sz="1400" dirty="0"/>
              <a:t> and T</a:t>
            </a:r>
            <a:r>
              <a:rPr lang="en-US" sz="1400" baseline="-25000" dirty="0"/>
              <a:t>3</a:t>
            </a:r>
            <a:endParaRPr lang="ar-SA" sz="1400" dirty="0"/>
          </a:p>
          <a:p>
            <a:pPr marL="171450" indent="-171450">
              <a:buClr>
                <a:srgbClr val="FF99CC"/>
              </a:buClr>
              <a:buFont typeface="Arial" charset="0"/>
              <a:buChar char="•"/>
            </a:pPr>
            <a:r>
              <a:rPr lang="en-US" sz="1400" dirty="0"/>
              <a:t>80% of the daily dose of T</a:t>
            </a:r>
            <a:r>
              <a:rPr lang="en-US" sz="1400" baseline="-25000" dirty="0"/>
              <a:t>4</a:t>
            </a:r>
            <a:r>
              <a:rPr lang="en-US" sz="1400" dirty="0"/>
              <a:t> is </a:t>
            </a:r>
            <a:r>
              <a:rPr lang="en-US" sz="1400" dirty="0" err="1"/>
              <a:t>deiodinated</a:t>
            </a:r>
            <a:r>
              <a:rPr lang="en-US" sz="1400" dirty="0"/>
              <a:t> to yield equal amounts of T </a:t>
            </a:r>
            <a:r>
              <a:rPr lang="en-US" sz="1400" baseline="-25000" dirty="0"/>
              <a:t>3</a:t>
            </a:r>
            <a:r>
              <a:rPr lang="en-US" sz="1400" dirty="0"/>
              <a:t> and rT</a:t>
            </a:r>
            <a:r>
              <a:rPr lang="en-US" sz="1400" baseline="-25000" dirty="0"/>
              <a:t>3</a:t>
            </a:r>
            <a:r>
              <a:rPr lang="en-US" sz="1400" dirty="0"/>
              <a:t> (reverse T</a:t>
            </a:r>
            <a:r>
              <a:rPr lang="en-US" sz="1400" baseline="-25000" dirty="0"/>
              <a:t>3</a:t>
            </a:r>
            <a:r>
              <a:rPr lang="en-US" sz="1400" dirty="0"/>
              <a:t> ,which is inactive)</a:t>
            </a:r>
            <a:r>
              <a:rPr lang="en-US" sz="1400" dirty="0">
                <a:solidFill>
                  <a:schemeClr val="accent6">
                    <a:lumMod val="75000"/>
                  </a:schemeClr>
                </a:solidFill>
              </a:rPr>
              <a:t> </a:t>
            </a:r>
            <a:r>
              <a:rPr lang="ar-SA" sz="1200" dirty="0">
                <a:solidFill>
                  <a:schemeClr val="bg1">
                    <a:lumMod val="50000"/>
                  </a:schemeClr>
                </a:solidFill>
              </a:rPr>
              <a:t>هنا يتكلم عن الهرمون اللي نعطيه أحنا (الدوا) عكس النقطة اللي قبل كان يتكلم عن الهرمون اللي يطلعه الجسم</a:t>
            </a:r>
            <a:endParaRPr lang="en-US" sz="1400" dirty="0">
              <a:solidFill>
                <a:schemeClr val="bg1">
                  <a:lumMod val="50000"/>
                </a:schemeClr>
              </a:solidFill>
            </a:endParaRPr>
          </a:p>
        </p:txBody>
      </p:sp>
      <p:cxnSp>
        <p:nvCxnSpPr>
          <p:cNvPr id="8" name="Straight Connector 7"/>
          <p:cNvCxnSpPr/>
          <p:nvPr/>
        </p:nvCxnSpPr>
        <p:spPr>
          <a:xfrm>
            <a:off x="3429000" y="1235837"/>
            <a:ext cx="0" cy="2857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9232" y="1807559"/>
            <a:ext cx="1224257" cy="441434"/>
          </a:xfrm>
          <a:prstGeom prst="rect">
            <a:avLst/>
          </a:prstGeom>
          <a:solidFill>
            <a:schemeClr val="bg1"/>
          </a:solidFill>
          <a:ln w="28575">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432FF"/>
                </a:solidFill>
              </a:rPr>
              <a:t>Levothyroxine</a:t>
            </a:r>
            <a:r>
              <a:rPr lang="en-US" sz="1200" dirty="0">
                <a:solidFill>
                  <a:srgbClr val="FF2F92"/>
                </a:solidFill>
              </a:rPr>
              <a:t> </a:t>
            </a:r>
            <a:r>
              <a:rPr lang="en-US" sz="1200" dirty="0">
                <a:solidFill>
                  <a:schemeClr val="tx1"/>
                </a:solidFill>
              </a:rPr>
              <a:t>(T</a:t>
            </a:r>
            <a:r>
              <a:rPr lang="en-US" sz="1200" baseline="-25000" dirty="0">
                <a:solidFill>
                  <a:schemeClr val="tx1"/>
                </a:solidFill>
              </a:rPr>
              <a:t>4</a:t>
            </a:r>
            <a:r>
              <a:rPr lang="en-US" sz="1200" dirty="0">
                <a:solidFill>
                  <a:schemeClr val="tx1"/>
                </a:solidFill>
              </a:rPr>
              <a:t>)</a:t>
            </a:r>
          </a:p>
        </p:txBody>
      </p:sp>
      <p:sp>
        <p:nvSpPr>
          <p:cNvPr id="17" name="Rectangle 16"/>
          <p:cNvSpPr/>
          <p:nvPr/>
        </p:nvSpPr>
        <p:spPr>
          <a:xfrm>
            <a:off x="2724993" y="1801240"/>
            <a:ext cx="1224256" cy="441434"/>
          </a:xfrm>
          <a:prstGeom prst="rect">
            <a:avLst/>
          </a:prstGeom>
          <a:solidFill>
            <a:schemeClr val="bg1"/>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432FF"/>
                </a:solidFill>
              </a:rPr>
              <a:t>Liothyronine</a:t>
            </a:r>
            <a:endParaRPr lang="ar-SA" sz="1200" dirty="0">
              <a:solidFill>
                <a:schemeClr val="accent6"/>
              </a:solidFill>
            </a:endParaRPr>
          </a:p>
          <a:p>
            <a:pPr algn="ctr"/>
            <a:r>
              <a:rPr lang="en-US" sz="1200" dirty="0">
                <a:solidFill>
                  <a:schemeClr val="tx1"/>
                </a:solidFill>
              </a:rPr>
              <a:t>(T</a:t>
            </a:r>
            <a:r>
              <a:rPr lang="en-US" sz="1200" baseline="-25000" dirty="0">
                <a:solidFill>
                  <a:schemeClr val="tx1"/>
                </a:solidFill>
              </a:rPr>
              <a:t>3</a:t>
            </a:r>
            <a:r>
              <a:rPr lang="en-US" sz="1200" dirty="0">
                <a:solidFill>
                  <a:schemeClr val="tx1"/>
                </a:solidFill>
              </a:rPr>
              <a:t>)</a:t>
            </a:r>
          </a:p>
        </p:txBody>
      </p:sp>
      <p:sp>
        <p:nvSpPr>
          <p:cNvPr id="22" name="Rectangle 21"/>
          <p:cNvSpPr/>
          <p:nvPr/>
        </p:nvSpPr>
        <p:spPr>
          <a:xfrm>
            <a:off x="5160753" y="1801240"/>
            <a:ext cx="1223023" cy="441434"/>
          </a:xfrm>
          <a:prstGeom prst="rect">
            <a:avLst/>
          </a:prstGeom>
          <a:solidFill>
            <a:schemeClr val="bg1"/>
          </a:solidFill>
          <a:ln w="28575">
            <a:solidFill>
              <a:srgbClr val="BAE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432FF"/>
                </a:solidFill>
              </a:rPr>
              <a:t>Liotrix </a:t>
            </a:r>
          </a:p>
          <a:p>
            <a:pPr algn="ctr"/>
            <a:r>
              <a:rPr lang="en-US" sz="1200" dirty="0">
                <a:solidFill>
                  <a:schemeClr val="accent6">
                    <a:lumMod val="75000"/>
                  </a:schemeClr>
                </a:solidFill>
              </a:rPr>
              <a:t>(T</a:t>
            </a:r>
            <a:r>
              <a:rPr lang="en-US" sz="1200" baseline="-25000" dirty="0">
                <a:solidFill>
                  <a:schemeClr val="accent6">
                    <a:lumMod val="75000"/>
                  </a:schemeClr>
                </a:solidFill>
              </a:rPr>
              <a:t>3</a:t>
            </a:r>
            <a:r>
              <a:rPr lang="en-US" sz="1200" dirty="0">
                <a:solidFill>
                  <a:schemeClr val="accent6">
                    <a:lumMod val="75000"/>
                  </a:schemeClr>
                </a:solidFill>
              </a:rPr>
              <a:t> + T</a:t>
            </a:r>
            <a:r>
              <a:rPr lang="en-US" sz="1200" baseline="-25000" dirty="0">
                <a:solidFill>
                  <a:schemeClr val="accent6">
                    <a:lumMod val="75000"/>
                  </a:schemeClr>
                </a:solidFill>
              </a:rPr>
              <a:t>4</a:t>
            </a:r>
            <a:r>
              <a:rPr lang="en-US" sz="1200" dirty="0">
                <a:solidFill>
                  <a:schemeClr val="accent6">
                    <a:lumMod val="75000"/>
                  </a:schemeClr>
                </a:solidFill>
              </a:rPr>
              <a:t>)</a:t>
            </a:r>
          </a:p>
        </p:txBody>
      </p:sp>
      <p:cxnSp>
        <p:nvCxnSpPr>
          <p:cNvPr id="13" name="Straight Connector 12"/>
          <p:cNvCxnSpPr/>
          <p:nvPr/>
        </p:nvCxnSpPr>
        <p:spPr>
          <a:xfrm flipH="1">
            <a:off x="901361" y="1521593"/>
            <a:ext cx="4870903" cy="1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0" idx="0"/>
          </p:cNvCxnSpPr>
          <p:nvPr/>
        </p:nvCxnSpPr>
        <p:spPr>
          <a:xfrm>
            <a:off x="901360" y="1521593"/>
            <a:ext cx="1" cy="2859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7" idx="0"/>
          </p:cNvCxnSpPr>
          <p:nvPr/>
        </p:nvCxnSpPr>
        <p:spPr>
          <a:xfrm flipH="1" flipV="1">
            <a:off x="3336504" y="1521297"/>
            <a:ext cx="617" cy="2799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2" idx="0"/>
          </p:cNvCxnSpPr>
          <p:nvPr/>
        </p:nvCxnSpPr>
        <p:spPr>
          <a:xfrm flipH="1" flipV="1">
            <a:off x="5772264" y="1521297"/>
            <a:ext cx="1" cy="2799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46626" y="2341954"/>
            <a:ext cx="3728906" cy="276999"/>
          </a:xfrm>
          <a:prstGeom prst="rect">
            <a:avLst/>
          </a:prstGeom>
          <a:solidFill>
            <a:srgbClr val="FDDFE6"/>
          </a:solidFill>
          <a:ln>
            <a:solidFill>
              <a:srgbClr val="FF0000"/>
            </a:solidFill>
            <a:prstDash val="sysDash"/>
          </a:ln>
        </p:spPr>
        <p:txBody>
          <a:bodyPr wrap="none" rtlCol="0">
            <a:spAutoFit/>
          </a:bodyPr>
          <a:lstStyle/>
          <a:p>
            <a:pPr marL="0" algn="r" defTabSz="663123" rtl="1" eaLnBrk="1" latinLnBrk="0" hangingPunct="1"/>
            <a:r>
              <a:rPr lang="ar-SA" sz="1200" dirty="0">
                <a:solidFill>
                  <a:schemeClr val="bg1">
                    <a:lumMod val="50000"/>
                  </a:schemeClr>
                </a:solidFill>
              </a:rPr>
              <a:t>المحاضرة شرحتها لنا بروف.</a:t>
            </a:r>
            <a:r>
              <a:rPr lang="en-US" sz="1200" dirty="0">
                <a:solidFill>
                  <a:schemeClr val="bg1">
                    <a:lumMod val="50000"/>
                  </a:schemeClr>
                </a:solidFill>
              </a:rPr>
              <a:t> </a:t>
            </a:r>
            <a:r>
              <a:rPr lang="ar-SA" sz="1200" dirty="0">
                <a:solidFill>
                  <a:schemeClr val="bg1">
                    <a:lumMod val="50000"/>
                  </a:schemeClr>
                </a:solidFill>
              </a:rPr>
              <a:t>يلدز، اللي ركزت عليه حطيناه لكم </a:t>
            </a:r>
            <a:r>
              <a:rPr lang="ar-SA" sz="1200" b="1" u="sng" dirty="0">
                <a:solidFill>
                  <a:srgbClr val="C00000"/>
                </a:solidFill>
              </a:rPr>
              <a:t>بالعنابي</a:t>
            </a:r>
            <a:endParaRPr lang="en-US" sz="1200" b="1" u="sng" dirty="0">
              <a:solidFill>
                <a:schemeClr val="bg1">
                  <a:lumMod val="50000"/>
                </a:schemeClr>
              </a:solidFill>
            </a:endParaRPr>
          </a:p>
        </p:txBody>
      </p:sp>
      <p:sp>
        <p:nvSpPr>
          <p:cNvPr id="20" name="مستطيل مستدير الزوايا 19"/>
          <p:cNvSpPr/>
          <p:nvPr/>
        </p:nvSpPr>
        <p:spPr>
          <a:xfrm>
            <a:off x="1040764" y="2058909"/>
            <a:ext cx="1311711" cy="148519"/>
          </a:xfrm>
          <a:prstGeom prst="roundRect">
            <a:avLst/>
          </a:prstGeom>
          <a:solidFill>
            <a:schemeClr val="bg1"/>
          </a:solidFill>
          <a:ln w="19050">
            <a:solidFill>
              <a:srgbClr val="12C0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 b="1" u="sng" dirty="0">
                <a:solidFill>
                  <a:srgbClr val="009193"/>
                </a:solidFill>
              </a:rPr>
              <a:t>Levo</a:t>
            </a:r>
            <a:r>
              <a:rPr lang="en-US" sz="800" dirty="0">
                <a:solidFill>
                  <a:srgbClr val="009193"/>
                </a:solidFill>
              </a:rPr>
              <a:t>thyroxine </a:t>
            </a:r>
            <a:r>
              <a:rPr lang="en-US" sz="800" b="1" dirty="0">
                <a:solidFill>
                  <a:srgbClr val="009193"/>
                </a:solidFill>
              </a:rPr>
              <a:t>= </a:t>
            </a:r>
            <a:r>
              <a:rPr lang="en-US" sz="800" b="1" u="sng" dirty="0">
                <a:solidFill>
                  <a:srgbClr val="009193"/>
                </a:solidFill>
              </a:rPr>
              <a:t>4</a:t>
            </a:r>
            <a:r>
              <a:rPr lang="en-US" sz="800" b="1" dirty="0">
                <a:solidFill>
                  <a:srgbClr val="009193"/>
                </a:solidFill>
              </a:rPr>
              <a:t> </a:t>
            </a:r>
            <a:r>
              <a:rPr lang="en-US" sz="800" dirty="0">
                <a:solidFill>
                  <a:srgbClr val="009193"/>
                </a:solidFill>
              </a:rPr>
              <a:t>letters </a:t>
            </a:r>
            <a:endParaRPr lang="ar-SA" sz="800" dirty="0">
              <a:solidFill>
                <a:srgbClr val="009193"/>
              </a:solidFill>
            </a:endParaRPr>
          </a:p>
        </p:txBody>
      </p:sp>
      <p:sp>
        <p:nvSpPr>
          <p:cNvPr id="23" name="مستطيل مستدير الزوايا 22"/>
          <p:cNvSpPr/>
          <p:nvPr/>
        </p:nvSpPr>
        <p:spPr>
          <a:xfrm>
            <a:off x="3510824" y="2058909"/>
            <a:ext cx="1311711" cy="148519"/>
          </a:xfrm>
          <a:prstGeom prst="roundRect">
            <a:avLst/>
          </a:prstGeom>
          <a:solidFill>
            <a:schemeClr val="bg1"/>
          </a:solidFill>
          <a:ln w="19050">
            <a:solidFill>
              <a:srgbClr val="12C0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 b="1" u="sng" dirty="0">
                <a:solidFill>
                  <a:srgbClr val="009193"/>
                </a:solidFill>
              </a:rPr>
              <a:t>Lio</a:t>
            </a:r>
            <a:r>
              <a:rPr lang="en-US" sz="800" dirty="0">
                <a:solidFill>
                  <a:srgbClr val="009193"/>
                </a:solidFill>
              </a:rPr>
              <a:t>thyronine</a:t>
            </a:r>
            <a:r>
              <a:rPr lang="en-US" sz="800" b="1" u="sng" dirty="0">
                <a:solidFill>
                  <a:srgbClr val="009193"/>
                </a:solidFill>
              </a:rPr>
              <a:t> </a:t>
            </a:r>
            <a:r>
              <a:rPr lang="en-US" sz="800" b="1" dirty="0">
                <a:solidFill>
                  <a:srgbClr val="009193"/>
                </a:solidFill>
              </a:rPr>
              <a:t>= </a:t>
            </a:r>
            <a:r>
              <a:rPr lang="en-US" sz="800" b="1" u="sng" dirty="0">
                <a:solidFill>
                  <a:srgbClr val="009193"/>
                </a:solidFill>
              </a:rPr>
              <a:t>3</a:t>
            </a:r>
            <a:r>
              <a:rPr lang="en-US" sz="800" b="1" dirty="0">
                <a:solidFill>
                  <a:srgbClr val="009193"/>
                </a:solidFill>
              </a:rPr>
              <a:t> </a:t>
            </a:r>
            <a:r>
              <a:rPr lang="en-US" sz="800" dirty="0">
                <a:solidFill>
                  <a:srgbClr val="009193"/>
                </a:solidFill>
              </a:rPr>
              <a:t>letters </a:t>
            </a:r>
            <a:endParaRPr lang="ar-SA" sz="800" dirty="0">
              <a:solidFill>
                <a:srgbClr val="009193"/>
              </a:solidFill>
            </a:endParaRPr>
          </a:p>
        </p:txBody>
      </p:sp>
      <p:sp>
        <p:nvSpPr>
          <p:cNvPr id="25" name="مستطيل مستدير الزوايا 24"/>
          <p:cNvSpPr/>
          <p:nvPr/>
        </p:nvSpPr>
        <p:spPr>
          <a:xfrm>
            <a:off x="6074510" y="2056030"/>
            <a:ext cx="753685" cy="140357"/>
          </a:xfrm>
          <a:prstGeom prst="roundRect">
            <a:avLst/>
          </a:prstGeom>
          <a:solidFill>
            <a:schemeClr val="bg1"/>
          </a:solidFill>
          <a:ln w="19050">
            <a:solidFill>
              <a:srgbClr val="12C0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 dirty="0">
                <a:solidFill>
                  <a:srgbClr val="009193"/>
                </a:solidFill>
              </a:rPr>
              <a:t>Liotr</a:t>
            </a:r>
            <a:r>
              <a:rPr lang="en-US" sz="800" b="1" u="sng" dirty="0">
                <a:solidFill>
                  <a:srgbClr val="009193"/>
                </a:solidFill>
              </a:rPr>
              <a:t>ix</a:t>
            </a:r>
            <a:r>
              <a:rPr lang="en-US" sz="800" dirty="0">
                <a:solidFill>
                  <a:srgbClr val="009193"/>
                </a:solidFill>
              </a:rPr>
              <a:t> = </a:t>
            </a:r>
            <a:r>
              <a:rPr lang="en-US" sz="800" b="1" u="sng" dirty="0">
                <a:solidFill>
                  <a:srgbClr val="009193"/>
                </a:solidFill>
              </a:rPr>
              <a:t>mix </a:t>
            </a:r>
            <a:endParaRPr lang="ar-SA" sz="800" b="1" u="sng" dirty="0">
              <a:solidFill>
                <a:srgbClr val="009193"/>
              </a:solidFill>
            </a:endParaRPr>
          </a:p>
        </p:txBody>
      </p:sp>
      <p:sp>
        <p:nvSpPr>
          <p:cNvPr id="26" name="مستطيل مستدير الزوايا 25"/>
          <p:cNvSpPr/>
          <p:nvPr/>
        </p:nvSpPr>
        <p:spPr>
          <a:xfrm>
            <a:off x="4508302" y="2951283"/>
            <a:ext cx="821262" cy="182726"/>
          </a:xfrm>
          <a:prstGeom prst="roundRect">
            <a:avLst/>
          </a:prstGeom>
          <a:solidFill>
            <a:schemeClr val="bg1"/>
          </a:solidFill>
          <a:ln w="19050">
            <a:solidFill>
              <a:srgbClr val="12C0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 dirty="0">
                <a:solidFill>
                  <a:srgbClr val="009193"/>
                </a:solidFill>
              </a:rPr>
              <a:t>The</a:t>
            </a:r>
            <a:r>
              <a:rPr lang="en-US" sz="800" b="1" u="sng" dirty="0">
                <a:solidFill>
                  <a:srgbClr val="009193"/>
                </a:solidFill>
              </a:rPr>
              <a:t> lovely </a:t>
            </a:r>
            <a:r>
              <a:rPr lang="en-US" sz="800" dirty="0">
                <a:solidFill>
                  <a:srgbClr val="009193"/>
                </a:solidFill>
              </a:rPr>
              <a:t>one</a:t>
            </a:r>
            <a:endParaRPr lang="ar-SA" sz="800" dirty="0">
              <a:solidFill>
                <a:srgbClr val="009193"/>
              </a:solidFill>
            </a:endParaRPr>
          </a:p>
        </p:txBody>
      </p:sp>
    </p:spTree>
    <p:extLst>
      <p:ext uri="{BB962C8B-B14F-4D97-AF65-F5344CB8AC3E}">
        <p14:creationId xmlns:p14="http://schemas.microsoft.com/office/powerpoint/2010/main" val="1153626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alf Frame 6"/>
          <p:cNvSpPr/>
          <p:nvPr/>
        </p:nvSpPr>
        <p:spPr>
          <a:xfrm rot="5400000">
            <a:off x="5897880"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Half Frame 6"/>
          <p:cNvSpPr/>
          <p:nvPr/>
        </p:nvSpPr>
        <p:spPr>
          <a:xfrm rot="16200000" flipH="1">
            <a:off x="267789"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a:cxnSpLocks/>
          </p:cNvCxnSpPr>
          <p:nvPr/>
        </p:nvCxnSpPr>
        <p:spPr>
          <a:xfrm>
            <a:off x="893914" y="654173"/>
            <a:ext cx="5160308" cy="0"/>
          </a:xfrm>
          <a:prstGeom prst="line">
            <a:avLst/>
          </a:prstGeom>
          <a:ln w="28575">
            <a:solidFill>
              <a:schemeClr val="accent1">
                <a:lumMod val="40000"/>
                <a:lumOff val="60000"/>
              </a:schemeClr>
            </a:solidFill>
          </a:ln>
        </p:spPr>
        <p:style>
          <a:lnRef idx="3">
            <a:schemeClr val="accent3"/>
          </a:lnRef>
          <a:fillRef idx="0">
            <a:schemeClr val="accent3"/>
          </a:fillRef>
          <a:effectRef idx="2">
            <a:schemeClr val="accent3"/>
          </a:effectRef>
          <a:fontRef idx="minor">
            <a:schemeClr val="tx1"/>
          </a:fontRef>
        </p:style>
      </p:cxnSp>
      <p:sp>
        <p:nvSpPr>
          <p:cNvPr id="7" name="TextBox 6"/>
          <p:cNvSpPr txBox="1"/>
          <p:nvPr/>
        </p:nvSpPr>
        <p:spPr>
          <a:xfrm>
            <a:off x="803771" y="192508"/>
            <a:ext cx="5250451" cy="461665"/>
          </a:xfrm>
          <a:prstGeom prst="rect">
            <a:avLst/>
          </a:prstGeom>
          <a:noFill/>
        </p:spPr>
        <p:txBody>
          <a:bodyPr wrap="square" rtlCol="0">
            <a:spAutoFit/>
          </a:bodyPr>
          <a:lstStyle/>
          <a:p>
            <a:pPr algn="ctr"/>
            <a:r>
              <a:rPr lang="en-US" sz="2400" dirty="0">
                <a:latin typeface="American Typewriter" charset="0"/>
                <a:ea typeface="American Typewriter" charset="0"/>
                <a:cs typeface="American Typewriter" charset="0"/>
              </a:rPr>
              <a:t>Treatment of Hypothyroidism</a:t>
            </a:r>
          </a:p>
        </p:txBody>
      </p:sp>
      <p:graphicFrame>
        <p:nvGraphicFramePr>
          <p:cNvPr id="8" name="Table 7"/>
          <p:cNvGraphicFramePr>
            <a:graphicFrameLocks noGrp="1"/>
          </p:cNvGraphicFramePr>
          <p:nvPr>
            <p:extLst>
              <p:ext uri="{D42A27DB-BD31-4B8C-83A1-F6EECF244321}">
                <p14:modId xmlns:p14="http://schemas.microsoft.com/office/powerpoint/2010/main" val="1129808221"/>
              </p:ext>
            </p:extLst>
          </p:nvPr>
        </p:nvGraphicFramePr>
        <p:xfrm>
          <a:off x="337999" y="1011534"/>
          <a:ext cx="6181998" cy="4183329"/>
        </p:xfrm>
        <a:graphic>
          <a:graphicData uri="http://schemas.openxmlformats.org/drawingml/2006/table">
            <a:tbl>
              <a:tblPr firstRow="1" bandRow="1">
                <a:tableStyleId>{5940675A-B579-460E-94D1-54222C63F5DA}</a:tableStyleId>
              </a:tblPr>
              <a:tblGrid>
                <a:gridCol w="455568">
                  <a:extLst>
                    <a:ext uri="{9D8B030D-6E8A-4147-A177-3AD203B41FA5}">
                      <a16:colId xmlns:a16="http://schemas.microsoft.com/office/drawing/2014/main" val="20000"/>
                    </a:ext>
                  </a:extLst>
                </a:gridCol>
                <a:gridCol w="5726430">
                  <a:extLst>
                    <a:ext uri="{9D8B030D-6E8A-4147-A177-3AD203B41FA5}">
                      <a16:colId xmlns:a16="http://schemas.microsoft.com/office/drawing/2014/main" val="20001"/>
                    </a:ext>
                  </a:extLst>
                </a:gridCol>
              </a:tblGrid>
              <a:tr h="373329">
                <a:tc gridSpan="2">
                  <a:txBody>
                    <a:bodyPr/>
                    <a:lstStyle/>
                    <a:p>
                      <a:pPr marL="0" marR="0" indent="0" algn="ctr" defTabSz="685800" rtl="1"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dirty="0">
                          <a:solidFill>
                            <a:srgbClr val="0432FF"/>
                          </a:solidFill>
                        </a:rPr>
                        <a:t>Levothyroxine</a:t>
                      </a:r>
                      <a:r>
                        <a:rPr lang="en-US" sz="1800" b="0" dirty="0">
                          <a:solidFill>
                            <a:schemeClr val="bg1"/>
                          </a:solidFill>
                        </a:rPr>
                        <a:t> </a:t>
                      </a:r>
                      <a:r>
                        <a:rPr lang="en-US" sz="1800" b="0" dirty="0">
                          <a:solidFill>
                            <a:schemeClr val="tx1"/>
                          </a:solidFill>
                        </a:rPr>
                        <a:t>(T</a:t>
                      </a:r>
                      <a:r>
                        <a:rPr lang="en-US" sz="1800" b="0" baseline="-25000" dirty="0">
                          <a:solidFill>
                            <a:schemeClr val="tx1"/>
                          </a:solidFill>
                        </a:rPr>
                        <a:t>4</a:t>
                      </a:r>
                      <a:r>
                        <a:rPr lang="en-US" sz="1800" b="0" dirty="0">
                          <a:solidFill>
                            <a:schemeClr val="tx1"/>
                          </a:solidFill>
                        </a:rPr>
                        <a:t>) </a:t>
                      </a:r>
                      <a:r>
                        <a:rPr lang="en-US" sz="1200" b="0" dirty="0">
                          <a:solidFill>
                            <a:srgbClr val="008F00"/>
                          </a:solidFill>
                        </a:rPr>
                        <a:t>(most common)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FC9E4"/>
                    </a:solidFill>
                  </a:tcPr>
                </a:tc>
                <a:tc hMerge="1">
                  <a:txBody>
                    <a:bodyPr/>
                    <a:lstStyle/>
                    <a:p>
                      <a:pPr marL="0" marR="0" indent="0" algn="ctr" defTabSz="6858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solidFill>
                          <a:schemeClr val="tx1"/>
                        </a:solidFill>
                      </a:endParaRPr>
                    </a:p>
                  </a:txBody>
                  <a:tcPr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0"/>
                  </a:ext>
                </a:extLst>
              </a:tr>
              <a:tr h="1737212">
                <a:tc>
                  <a:txBody>
                    <a:bodyPr/>
                    <a:lstStyle/>
                    <a:p>
                      <a:pPr algn="ctr"/>
                      <a:r>
                        <a:rPr lang="en-US" sz="1800" dirty="0">
                          <a:solidFill>
                            <a:schemeClr val="bg1"/>
                          </a:solidFill>
                        </a:rPr>
                        <a:t>Caution</a:t>
                      </a:r>
                    </a:p>
                  </a:txBody>
                  <a:tcPr vert="vert270">
                    <a:lnL w="12700" cap="flat" cmpd="sng" algn="ctr">
                      <a:solidFill>
                        <a:schemeClr val="bg1"/>
                      </a:solidFill>
                      <a:prstDash val="solid"/>
                      <a:round/>
                      <a:headEnd type="none" w="med" len="med"/>
                      <a:tailEnd type="none" w="med" len="med"/>
                    </a:lnL>
                    <a:solidFill>
                      <a:schemeClr val="bg1">
                        <a:lumMod val="75000"/>
                      </a:schemeClr>
                    </a:solidFill>
                  </a:tcPr>
                </a:tc>
                <a:tc>
                  <a:txBody>
                    <a:bodyPr/>
                    <a:lstStyle/>
                    <a:p>
                      <a:pPr marL="285750" marR="0" indent="-285750" algn="l" defTabSz="685800" rtl="0" eaLnBrk="1" fontAlgn="auto" latinLnBrk="0" hangingPunct="1">
                        <a:lnSpc>
                          <a:spcPct val="100000"/>
                        </a:lnSpc>
                        <a:spcBef>
                          <a:spcPts val="0"/>
                        </a:spcBef>
                        <a:spcAft>
                          <a:spcPts val="0"/>
                        </a:spcAft>
                        <a:buClr>
                          <a:srgbClr val="FF99CC"/>
                        </a:buClr>
                        <a:buSzTx/>
                        <a:buFont typeface="Arial" charset="0"/>
                        <a:buChar char="•"/>
                        <a:tabLst/>
                        <a:defRPr/>
                      </a:pPr>
                      <a:r>
                        <a:rPr lang="en-US" sz="1400" dirty="0"/>
                        <a:t>In </a:t>
                      </a:r>
                      <a:r>
                        <a:rPr lang="en-US" sz="1400" dirty="0">
                          <a:solidFill>
                            <a:srgbClr val="FF0000"/>
                          </a:solidFill>
                        </a:rPr>
                        <a:t>old patients </a:t>
                      </a:r>
                      <a:r>
                        <a:rPr lang="en-US" sz="1400" dirty="0"/>
                        <a:t>and in patients with </a:t>
                      </a:r>
                      <a:r>
                        <a:rPr lang="en-US" sz="1400" dirty="0">
                          <a:solidFill>
                            <a:srgbClr val="FF0000"/>
                          </a:solidFill>
                        </a:rPr>
                        <a:t>cardiac problems</a:t>
                      </a:r>
                      <a:r>
                        <a:rPr lang="en-US" sz="1400" dirty="0"/>
                        <a:t>  </a:t>
                      </a:r>
                      <a:r>
                        <a:rPr lang="en-US" sz="1400" dirty="0">
                          <a:solidFill>
                            <a:srgbClr val="008F00"/>
                          </a:solidFill>
                        </a:rPr>
                        <a:t>( because it</a:t>
                      </a:r>
                      <a:r>
                        <a:rPr lang="en-US" sz="1400" baseline="0" dirty="0">
                          <a:solidFill>
                            <a:srgbClr val="008F00"/>
                          </a:solidFill>
                        </a:rPr>
                        <a:t> could cause tachycardia )</a:t>
                      </a:r>
                      <a:r>
                        <a:rPr lang="en-US" sz="1400" dirty="0">
                          <a:solidFill>
                            <a:srgbClr val="008F00"/>
                          </a:solidFill>
                        </a:rPr>
                        <a:t>, </a:t>
                      </a:r>
                      <a:r>
                        <a:rPr lang="en-US" sz="1400" dirty="0"/>
                        <a:t>treatment is started with reduced dosage. </a:t>
                      </a:r>
                    </a:p>
                    <a:p>
                      <a:pPr marL="0" marR="0" indent="0" algn="l" defTabSz="685800" rtl="0" eaLnBrk="1" fontAlgn="auto" latinLnBrk="0" hangingPunct="1">
                        <a:lnSpc>
                          <a:spcPct val="100000"/>
                        </a:lnSpc>
                        <a:spcBef>
                          <a:spcPts val="0"/>
                        </a:spcBef>
                        <a:spcAft>
                          <a:spcPts val="0"/>
                        </a:spcAft>
                        <a:buClr>
                          <a:srgbClr val="FF99CC"/>
                        </a:buClr>
                        <a:buSzTx/>
                        <a:buFontTx/>
                        <a:buNone/>
                        <a:tabLst/>
                        <a:defRPr/>
                      </a:pPr>
                      <a:r>
                        <a:rPr lang="en-US" sz="1400" dirty="0">
                          <a:solidFill>
                            <a:srgbClr val="008F00"/>
                          </a:solidFill>
                          <a:latin typeface="+mn-lt"/>
                        </a:rPr>
                        <a:t>(we</a:t>
                      </a:r>
                      <a:r>
                        <a:rPr lang="en-US" sz="1400" baseline="0" dirty="0">
                          <a:solidFill>
                            <a:srgbClr val="008F00"/>
                          </a:solidFill>
                          <a:latin typeface="+mn-lt"/>
                        </a:rPr>
                        <a:t> have to take care in old patients</a:t>
                      </a:r>
                      <a:r>
                        <a:rPr lang="ar-SA" sz="1400" baseline="0" dirty="0">
                          <a:solidFill>
                            <a:srgbClr val="008F00"/>
                          </a:solidFill>
                          <a:latin typeface="+mn-lt"/>
                        </a:rPr>
                        <a:t> </a:t>
                      </a:r>
                      <a:r>
                        <a:rPr lang="en-US" sz="1400" baseline="0" dirty="0">
                          <a:solidFill>
                            <a:srgbClr val="008F00"/>
                          </a:solidFill>
                          <a:latin typeface="+mn-lt"/>
                        </a:rPr>
                        <a:t>because; </a:t>
                      </a:r>
                    </a:p>
                    <a:p>
                      <a:pPr marL="0" marR="0" indent="0" algn="l" defTabSz="685800" rtl="0" eaLnBrk="1" fontAlgn="auto" latinLnBrk="0" hangingPunct="1">
                        <a:lnSpc>
                          <a:spcPct val="100000"/>
                        </a:lnSpc>
                        <a:spcBef>
                          <a:spcPts val="0"/>
                        </a:spcBef>
                        <a:spcAft>
                          <a:spcPts val="0"/>
                        </a:spcAft>
                        <a:buClr>
                          <a:srgbClr val="FF99CC"/>
                        </a:buClr>
                        <a:buSzTx/>
                        <a:buFontTx/>
                        <a:buNone/>
                        <a:tabLst/>
                        <a:defRPr/>
                      </a:pPr>
                      <a:r>
                        <a:rPr lang="en-US" sz="1400" baseline="0" dirty="0">
                          <a:solidFill>
                            <a:srgbClr val="008F00"/>
                          </a:solidFill>
                          <a:latin typeface="+mn-lt"/>
                        </a:rPr>
                        <a:t>1- they don’t have the same clearance as a young individual </a:t>
                      </a:r>
                    </a:p>
                    <a:p>
                      <a:pPr marL="0" marR="0" indent="0" algn="l" defTabSz="685800" rtl="0" eaLnBrk="1" fontAlgn="auto" latinLnBrk="0" hangingPunct="1">
                        <a:lnSpc>
                          <a:spcPct val="100000"/>
                        </a:lnSpc>
                        <a:spcBef>
                          <a:spcPts val="0"/>
                        </a:spcBef>
                        <a:spcAft>
                          <a:spcPts val="0"/>
                        </a:spcAft>
                        <a:buClr>
                          <a:srgbClr val="FF99CC"/>
                        </a:buClr>
                        <a:buSzTx/>
                        <a:buFontTx/>
                        <a:buNone/>
                        <a:tabLst/>
                        <a:defRPr/>
                      </a:pPr>
                      <a:r>
                        <a:rPr lang="en-US" sz="1400" baseline="0" dirty="0">
                          <a:solidFill>
                            <a:srgbClr val="008F00"/>
                          </a:solidFill>
                          <a:latin typeface="+mn-lt"/>
                        </a:rPr>
                        <a:t>2- they my suffer from other diseases that requires the intake of other drugs </a:t>
                      </a:r>
                    </a:p>
                    <a:p>
                      <a:pPr marL="0" marR="0" indent="0" algn="l" defTabSz="685800" rtl="0" eaLnBrk="1" fontAlgn="auto" latinLnBrk="0" hangingPunct="1">
                        <a:lnSpc>
                          <a:spcPct val="100000"/>
                        </a:lnSpc>
                        <a:spcBef>
                          <a:spcPts val="0"/>
                        </a:spcBef>
                        <a:spcAft>
                          <a:spcPts val="0"/>
                        </a:spcAft>
                        <a:buClr>
                          <a:srgbClr val="FF99CC"/>
                        </a:buClr>
                        <a:buSzTx/>
                        <a:buFontTx/>
                        <a:buNone/>
                        <a:tabLst/>
                        <a:defRPr/>
                      </a:pPr>
                      <a:r>
                        <a:rPr lang="en-US" sz="1400" baseline="0" dirty="0">
                          <a:solidFill>
                            <a:srgbClr val="008F00"/>
                          </a:solidFill>
                          <a:latin typeface="+mn-lt"/>
                        </a:rPr>
                        <a:t>thus we take caution it to avoid drug-drug interactions )</a:t>
                      </a:r>
                      <a:endParaRPr lang="ar-SA" sz="1400" baseline="0" dirty="0">
                        <a:solidFill>
                          <a:srgbClr val="008F00"/>
                        </a:solidFill>
                        <a:latin typeface="+mn-lt"/>
                      </a:endParaRPr>
                    </a:p>
                    <a:p>
                      <a:pPr marL="0" marR="0" indent="0" algn="l" defTabSz="685800" rtl="0" eaLnBrk="1" fontAlgn="auto" latinLnBrk="0" hangingPunct="1">
                        <a:lnSpc>
                          <a:spcPct val="100000"/>
                        </a:lnSpc>
                        <a:spcBef>
                          <a:spcPts val="0"/>
                        </a:spcBef>
                        <a:spcAft>
                          <a:spcPts val="0"/>
                        </a:spcAft>
                        <a:buClr>
                          <a:srgbClr val="FF99CC"/>
                        </a:buClr>
                        <a:buSzTx/>
                        <a:buFontTx/>
                        <a:buNone/>
                        <a:tabLst/>
                        <a:defRPr/>
                      </a:pPr>
                      <a:r>
                        <a:rPr lang="en-US" sz="1400" baseline="0" dirty="0">
                          <a:solidFill>
                            <a:srgbClr val="008F00"/>
                          </a:solidFill>
                          <a:latin typeface="+mn-lt"/>
                        </a:rPr>
                        <a:t>we start with the lowest dose for two weeks and increase gradually every two weeks while checking for the hormone levels.</a:t>
                      </a:r>
                      <a:endParaRPr lang="en-US" sz="1400" dirty="0">
                        <a:solidFill>
                          <a:srgbClr val="008F00"/>
                        </a:solidFill>
                        <a:latin typeface="+mn-lt"/>
                      </a:endParaRP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1"/>
                  </a:ext>
                </a:extLst>
              </a:tr>
              <a:tr h="1943322">
                <a:tc>
                  <a:txBody>
                    <a:bodyPr/>
                    <a:lstStyle/>
                    <a:p>
                      <a:pPr algn="ctr"/>
                      <a:r>
                        <a:rPr lang="en-US" sz="1800" dirty="0">
                          <a:solidFill>
                            <a:schemeClr val="bg1"/>
                          </a:solidFill>
                        </a:rPr>
                        <a:t>ADRs</a:t>
                      </a:r>
                    </a:p>
                  </a:txBody>
                  <a:tcPr vert="vert27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u="sng" kern="1200" dirty="0">
                          <a:solidFill>
                            <a:schemeClr val="tx1"/>
                          </a:solidFill>
                          <a:effectLst/>
                          <a:latin typeface="+mn-lt"/>
                          <a:ea typeface="+mn-ea"/>
                          <a:cs typeface="+mn-cs"/>
                        </a:rPr>
                        <a:t>OVER DOSE  </a:t>
                      </a:r>
                      <a:r>
                        <a:rPr lang="en-US" sz="1400" b="0" u="none" kern="1200" dirty="0">
                          <a:solidFill>
                            <a:srgbClr val="008F00"/>
                          </a:solidFill>
                          <a:effectLst/>
                          <a:latin typeface="+mn-lt"/>
                          <a:ea typeface="+mn-ea"/>
                          <a:cs typeface="+mn-cs"/>
                        </a:rPr>
                        <a:t>the symptoms which will</a:t>
                      </a:r>
                      <a:r>
                        <a:rPr lang="en-US" sz="1400" b="0" u="none" kern="1200" baseline="0" dirty="0">
                          <a:solidFill>
                            <a:srgbClr val="008F00"/>
                          </a:solidFill>
                          <a:effectLst/>
                          <a:latin typeface="+mn-lt"/>
                          <a:ea typeface="+mn-ea"/>
                          <a:cs typeface="+mn-cs"/>
                        </a:rPr>
                        <a:t> result are similar to hyperthyroidism’s symptoms </a:t>
                      </a:r>
                      <a:endParaRPr lang="en-US" sz="1400" b="0" u="none" dirty="0">
                        <a:solidFill>
                          <a:srgbClr val="008F00"/>
                        </a:solidFill>
                        <a:effectLst/>
                      </a:endParaRPr>
                    </a:p>
                    <a:p>
                      <a:pPr marL="171450" marR="0" indent="-171450" algn="l" defTabSz="685800" rtl="0" eaLnBrk="1" fontAlgn="auto" latinLnBrk="0" hangingPunct="1">
                        <a:lnSpc>
                          <a:spcPct val="100000"/>
                        </a:lnSpc>
                        <a:spcBef>
                          <a:spcPts val="0"/>
                        </a:spcBef>
                        <a:spcAft>
                          <a:spcPts val="0"/>
                        </a:spcAft>
                        <a:buClr>
                          <a:srgbClr val="FF99CC"/>
                        </a:buClr>
                        <a:buSzTx/>
                        <a:buFont typeface="Arial" charset="0"/>
                        <a:buChar char="•"/>
                        <a:tabLst/>
                        <a:defRPr/>
                      </a:pPr>
                      <a:r>
                        <a:rPr lang="en-US" sz="1400" u="sng" dirty="0"/>
                        <a:t>In children</a:t>
                      </a:r>
                      <a:r>
                        <a:rPr lang="en-US" sz="1400" u="sng" baseline="0" dirty="0"/>
                        <a:t>:</a:t>
                      </a:r>
                      <a:r>
                        <a:rPr lang="en-US" sz="1400" u="none" baseline="0" dirty="0"/>
                        <a:t> </a:t>
                      </a:r>
                      <a:r>
                        <a:rPr lang="en-US" sz="1400" kern="1200" dirty="0">
                          <a:solidFill>
                            <a:schemeClr val="tx1"/>
                          </a:solidFill>
                          <a:effectLst/>
                          <a:latin typeface="+mn-lt"/>
                          <a:ea typeface="+mn-ea"/>
                          <a:cs typeface="+mn-cs"/>
                        </a:rPr>
                        <a:t>restlessness , insomnia ,</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accelerated bone maturation </a:t>
                      </a:r>
                    </a:p>
                    <a:p>
                      <a:pPr marL="171450" marR="0" indent="-171450" algn="l" defTabSz="685800" rtl="0" eaLnBrk="1" fontAlgn="auto" latinLnBrk="0" hangingPunct="1">
                        <a:lnSpc>
                          <a:spcPct val="100000"/>
                        </a:lnSpc>
                        <a:spcBef>
                          <a:spcPts val="0"/>
                        </a:spcBef>
                        <a:spcAft>
                          <a:spcPts val="0"/>
                        </a:spcAft>
                        <a:buClr>
                          <a:srgbClr val="FF99CC"/>
                        </a:buClr>
                        <a:buSzTx/>
                        <a:buFont typeface="Arial" charset="0"/>
                        <a:buChar char="•"/>
                        <a:tabLst/>
                        <a:defRPr/>
                      </a:pPr>
                      <a:r>
                        <a:rPr lang="en-US" sz="1400" u="sng" kern="1200" dirty="0">
                          <a:solidFill>
                            <a:schemeClr val="tx1"/>
                          </a:solidFill>
                          <a:effectLst/>
                          <a:latin typeface="+mn-lt"/>
                          <a:ea typeface="+mn-ea"/>
                          <a:cs typeface="+mn-cs"/>
                        </a:rPr>
                        <a:t>In adult</a:t>
                      </a:r>
                      <a:r>
                        <a:rPr lang="en-US" sz="1400" kern="1200" baseline="0" dirty="0">
                          <a:solidFill>
                            <a:schemeClr val="tx1"/>
                          </a:solidFill>
                          <a:effectLst/>
                          <a:latin typeface="+mn-lt"/>
                          <a:ea typeface="+mn-ea"/>
                          <a:cs typeface="+mn-cs"/>
                        </a:rPr>
                        <a:t>: cardiac arrhythmia (tachycardia , atrial fib), </a:t>
                      </a:r>
                      <a:r>
                        <a:rPr lang="en-US" sz="1400" dirty="0"/>
                        <a:t>tremor , restlessness ,headache</a:t>
                      </a:r>
                      <a:r>
                        <a:rPr lang="en-US" sz="1400" baseline="0" dirty="0"/>
                        <a:t> , </a:t>
                      </a:r>
                      <a:r>
                        <a:rPr lang="en-US" sz="1400" dirty="0"/>
                        <a:t>change in appetite, weight loss , heat intolerance</a:t>
                      </a:r>
                      <a:r>
                        <a:rPr lang="en-US" sz="1400" baseline="0" dirty="0"/>
                        <a:t> , muscle pain </a:t>
                      </a:r>
                      <a:r>
                        <a:rPr lang="en-US" sz="1400" baseline="0" dirty="0">
                          <a:solidFill>
                            <a:srgbClr val="008F00"/>
                          </a:solidFill>
                        </a:rPr>
                        <a:t>thus it  is advisable to check for the thyroid hormones levels  continuously </a:t>
                      </a:r>
                    </a:p>
                    <a:p>
                      <a:pPr marL="171450" marR="0" indent="-171450" algn="l" defTabSz="685800" rtl="0" eaLnBrk="1" fontAlgn="auto" latinLnBrk="0" hangingPunct="1">
                        <a:lnSpc>
                          <a:spcPct val="100000"/>
                        </a:lnSpc>
                        <a:spcBef>
                          <a:spcPts val="0"/>
                        </a:spcBef>
                        <a:spcAft>
                          <a:spcPts val="0"/>
                        </a:spcAft>
                        <a:buClr>
                          <a:srgbClr val="FF99CC"/>
                        </a:buClr>
                        <a:buSzTx/>
                        <a:buFont typeface="Arial" charset="0"/>
                        <a:buChar char="•"/>
                        <a:tabLst/>
                        <a:defRPr/>
                      </a:pPr>
                      <a:r>
                        <a:rPr lang="en-US" sz="1400" baseline="0" dirty="0">
                          <a:solidFill>
                            <a:srgbClr val="008F00"/>
                          </a:solidFill>
                          <a:effectLst/>
                        </a:rPr>
                        <a:t>Less side effects then T</a:t>
                      </a:r>
                      <a:r>
                        <a:rPr lang="en-US" sz="1400" baseline="-25000" dirty="0">
                          <a:solidFill>
                            <a:srgbClr val="008F00"/>
                          </a:solidFill>
                          <a:effectLst/>
                        </a:rPr>
                        <a:t>3</a:t>
                      </a:r>
                      <a:r>
                        <a:rPr lang="en-US" sz="1400" baseline="0" dirty="0">
                          <a:solidFill>
                            <a:schemeClr val="bg1">
                              <a:lumMod val="50000"/>
                            </a:schemeClr>
                          </a:solidFill>
                          <a:effectLst/>
                        </a:rPr>
                        <a:t>,</a:t>
                      </a:r>
                      <a:r>
                        <a:rPr lang="en-US" sz="1400" baseline="0" dirty="0">
                          <a:solidFill>
                            <a:schemeClr val="accent6">
                              <a:lumMod val="75000"/>
                            </a:schemeClr>
                          </a:solidFill>
                          <a:effectLst/>
                        </a:rPr>
                        <a:t> </a:t>
                      </a:r>
                      <a:r>
                        <a:rPr lang="en-US" sz="1400" baseline="0" dirty="0">
                          <a:solidFill>
                            <a:schemeClr val="bg1">
                              <a:lumMod val="50000"/>
                            </a:schemeClr>
                          </a:solidFill>
                          <a:effectLst/>
                        </a:rPr>
                        <a:t>why? Basically bc T</a:t>
                      </a:r>
                      <a:r>
                        <a:rPr lang="en-US" sz="1400" baseline="-25000" dirty="0">
                          <a:solidFill>
                            <a:schemeClr val="bg1">
                              <a:lumMod val="50000"/>
                            </a:schemeClr>
                          </a:solidFill>
                          <a:effectLst/>
                        </a:rPr>
                        <a:t>3</a:t>
                      </a:r>
                      <a:r>
                        <a:rPr lang="en-US" sz="1400" baseline="0" dirty="0">
                          <a:solidFill>
                            <a:schemeClr val="bg1">
                              <a:lumMod val="50000"/>
                            </a:schemeClr>
                          </a:solidFill>
                          <a:effectLst/>
                        </a:rPr>
                        <a:t> more active than T</a:t>
                      </a:r>
                      <a:r>
                        <a:rPr lang="en-US" sz="1400" baseline="-25000" dirty="0">
                          <a:solidFill>
                            <a:schemeClr val="bg1">
                              <a:lumMod val="50000"/>
                            </a:schemeClr>
                          </a:solidFill>
                          <a:effectLst/>
                        </a:rPr>
                        <a:t>4</a:t>
                      </a:r>
                      <a:r>
                        <a:rPr lang="en-US" sz="1400" baseline="0" dirty="0">
                          <a:solidFill>
                            <a:schemeClr val="bg1">
                              <a:lumMod val="50000"/>
                            </a:schemeClr>
                          </a:solidFill>
                          <a:effectLst/>
                        </a:rPr>
                        <a:t> ⟶ more effect on the body</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437957909"/>
              </p:ext>
            </p:extLst>
          </p:nvPr>
        </p:nvGraphicFramePr>
        <p:xfrm>
          <a:off x="337999" y="5382530"/>
          <a:ext cx="6181998" cy="2590800"/>
        </p:xfrm>
        <a:graphic>
          <a:graphicData uri="http://schemas.openxmlformats.org/drawingml/2006/table">
            <a:tbl>
              <a:tblPr firstRow="1" bandRow="1">
                <a:tableStyleId>{5940675A-B579-460E-94D1-54222C63F5DA}</a:tableStyleId>
              </a:tblPr>
              <a:tblGrid>
                <a:gridCol w="455568">
                  <a:extLst>
                    <a:ext uri="{9D8B030D-6E8A-4147-A177-3AD203B41FA5}">
                      <a16:colId xmlns:a16="http://schemas.microsoft.com/office/drawing/2014/main" val="2548034649"/>
                    </a:ext>
                  </a:extLst>
                </a:gridCol>
                <a:gridCol w="5726430">
                  <a:extLst>
                    <a:ext uri="{9D8B030D-6E8A-4147-A177-3AD203B41FA5}">
                      <a16:colId xmlns:a16="http://schemas.microsoft.com/office/drawing/2014/main" val="2180430497"/>
                    </a:ext>
                  </a:extLst>
                </a:gridCol>
              </a:tblGrid>
              <a:tr h="316977">
                <a:tc gridSpan="2">
                  <a:txBody>
                    <a:bodyPr/>
                    <a:lstStyle/>
                    <a:p>
                      <a:pPr algn="ctr"/>
                      <a:r>
                        <a:rPr lang="en-US" sz="1600" dirty="0">
                          <a:solidFill>
                            <a:srgbClr val="0432FF"/>
                          </a:solidFill>
                        </a:rPr>
                        <a:t>Liothyronine </a:t>
                      </a:r>
                      <a:r>
                        <a:rPr lang="en-US" sz="1600" dirty="0">
                          <a:solidFill>
                            <a:schemeClr val="tx1"/>
                          </a:solidFill>
                        </a:rPr>
                        <a:t>(T</a:t>
                      </a:r>
                      <a:r>
                        <a:rPr lang="en-US" sz="1600" baseline="-25000" dirty="0">
                          <a:solidFill>
                            <a:schemeClr val="tx1"/>
                          </a:solidFill>
                        </a:rPr>
                        <a:t>3</a:t>
                      </a:r>
                      <a:r>
                        <a:rPr lang="en-US" sz="1600" dirty="0">
                          <a:solidFill>
                            <a:schemeClr val="tx1"/>
                          </a:solidFill>
                        </a:rPr>
                        <a: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alpha val="50196"/>
                      </a:schemeClr>
                    </a:solidFill>
                  </a:tcPr>
                </a:tc>
                <a:tc hMerge="1">
                  <a:txBody>
                    <a:bodyPr/>
                    <a:lstStyle/>
                    <a:p>
                      <a:endParaRPr lang="en-US"/>
                    </a:p>
                  </a:txBody>
                  <a:tcPr/>
                </a:tc>
                <a:extLst>
                  <a:ext uri="{0D108BD9-81ED-4DB2-BD59-A6C34878D82A}">
                    <a16:rowId xmlns:a16="http://schemas.microsoft.com/office/drawing/2014/main" val="1688930147"/>
                  </a:ext>
                </a:extLst>
              </a:tr>
              <a:tr h="1058993">
                <a:tc>
                  <a:txBody>
                    <a:bodyPr/>
                    <a:lstStyle/>
                    <a:p>
                      <a:pPr algn="ctr"/>
                      <a:r>
                        <a:rPr lang="en-US" sz="1400" dirty="0">
                          <a:solidFill>
                            <a:schemeClr val="bg1"/>
                          </a:solidFill>
                        </a:rPr>
                        <a:t>Pharmacokinetics</a:t>
                      </a:r>
                      <a:endParaRPr lang="en-US" dirty="0">
                        <a:solidFill>
                          <a:schemeClr val="bg1"/>
                        </a:solidFill>
                      </a:endParaRPr>
                    </a:p>
                  </a:txBody>
                  <a:tcPr vert="vert270"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285750" indent="-285750">
                        <a:buClr>
                          <a:schemeClr val="accent6"/>
                        </a:buClr>
                        <a:buFont typeface="Arial" charset="0"/>
                        <a:buChar char="•"/>
                      </a:pPr>
                      <a:r>
                        <a:rPr lang="en-US" sz="1400" kern="1200" dirty="0">
                          <a:solidFill>
                            <a:srgbClr val="C00000"/>
                          </a:solidFill>
                          <a:effectLst/>
                          <a:latin typeface="+mn-lt"/>
                          <a:ea typeface="+mn-ea"/>
                          <a:cs typeface="+mn-cs"/>
                        </a:rPr>
                        <a:t>More potent </a:t>
                      </a:r>
                      <a:r>
                        <a:rPr lang="en-US" sz="1400" kern="1200" dirty="0">
                          <a:solidFill>
                            <a:schemeClr val="tx1"/>
                          </a:solidFill>
                          <a:effectLst/>
                          <a:latin typeface="+mn-lt"/>
                          <a:ea typeface="+mn-ea"/>
                          <a:cs typeface="+mn-cs"/>
                        </a:rPr>
                        <a:t>(3-4 times) and </a:t>
                      </a:r>
                      <a:r>
                        <a:rPr lang="en-US" sz="1400" kern="1200" dirty="0">
                          <a:solidFill>
                            <a:srgbClr val="C00000"/>
                          </a:solidFill>
                          <a:effectLst/>
                          <a:latin typeface="+mn-lt"/>
                          <a:ea typeface="+mn-ea"/>
                          <a:cs typeface="+mn-cs"/>
                        </a:rPr>
                        <a:t>rapid onset </a:t>
                      </a:r>
                      <a:r>
                        <a:rPr lang="en-US" sz="1400" kern="1200" dirty="0">
                          <a:solidFill>
                            <a:schemeClr val="tx1"/>
                          </a:solidFill>
                          <a:effectLst/>
                          <a:latin typeface="+mn-lt"/>
                          <a:ea typeface="+mn-ea"/>
                          <a:cs typeface="+mn-cs"/>
                        </a:rPr>
                        <a:t>of action than </a:t>
                      </a:r>
                      <a:r>
                        <a:rPr lang="en-US" sz="1400" kern="1200" dirty="0">
                          <a:solidFill>
                            <a:srgbClr val="0432FF"/>
                          </a:solidFill>
                          <a:effectLst/>
                          <a:latin typeface="+mn-lt"/>
                          <a:ea typeface="+mn-ea"/>
                          <a:cs typeface="+mn-cs"/>
                        </a:rPr>
                        <a:t>levothyroxine  </a:t>
                      </a:r>
                      <a:r>
                        <a:rPr lang="en-US" sz="1400" kern="1200" dirty="0">
                          <a:solidFill>
                            <a:schemeClr val="accent6">
                              <a:lumMod val="75000"/>
                            </a:schemeClr>
                          </a:solidFill>
                          <a:effectLst/>
                          <a:latin typeface="+mn-lt"/>
                          <a:ea typeface="+mn-ea"/>
                          <a:cs typeface="+mn-cs"/>
                        </a:rPr>
                        <a:t>(advantage )</a:t>
                      </a:r>
                    </a:p>
                    <a:p>
                      <a:pPr marL="285750" indent="-285750">
                        <a:buClr>
                          <a:schemeClr val="accent6"/>
                        </a:buClr>
                        <a:buFont typeface="Arial" charset="0"/>
                        <a:buChar char="•"/>
                      </a:pPr>
                      <a:r>
                        <a:rPr lang="en-US" sz="1400" kern="1200" dirty="0">
                          <a:solidFill>
                            <a:schemeClr val="tx1"/>
                          </a:solidFill>
                          <a:effectLst/>
                          <a:latin typeface="+mn-lt"/>
                          <a:ea typeface="+mn-ea"/>
                          <a:cs typeface="+mn-cs"/>
                        </a:rPr>
                        <a:t>It has </a:t>
                      </a:r>
                      <a:r>
                        <a:rPr lang="en-US" sz="1400" b="1" kern="1200" dirty="0">
                          <a:solidFill>
                            <a:schemeClr val="tx1"/>
                          </a:solidFill>
                          <a:effectLst/>
                          <a:latin typeface="+mn-lt"/>
                          <a:ea typeface="+mn-ea"/>
                          <a:cs typeface="+mn-cs"/>
                        </a:rPr>
                        <a:t>short half life</a:t>
                      </a:r>
                      <a:r>
                        <a:rPr lang="en-US" sz="1400" kern="1200" baseline="0" dirty="0">
                          <a:solidFill>
                            <a:schemeClr val="bg1">
                              <a:lumMod val="65000"/>
                            </a:schemeClr>
                          </a:solidFill>
                          <a:effectLst/>
                          <a:latin typeface="+mn-lt"/>
                          <a:ea typeface="+mn-ea"/>
                          <a:cs typeface="+mn-cs"/>
                        </a:rPr>
                        <a:t>, so </a:t>
                      </a:r>
                      <a:r>
                        <a:rPr lang="en-US" sz="1400" kern="1200" dirty="0">
                          <a:solidFill>
                            <a:schemeClr val="tx1"/>
                          </a:solidFill>
                          <a:effectLst/>
                          <a:latin typeface="+mn-lt"/>
                          <a:ea typeface="+mn-ea"/>
                          <a:cs typeface="+mn-cs"/>
                        </a:rPr>
                        <a:t>not recommended for routine replacement therapy (requires multiple daily doses) </a:t>
                      </a:r>
                      <a:r>
                        <a:rPr lang="en-US" sz="1400" kern="1200" dirty="0">
                          <a:solidFill>
                            <a:schemeClr val="accent6">
                              <a:lumMod val="75000"/>
                            </a:schemeClr>
                          </a:solidFill>
                          <a:effectLst/>
                          <a:latin typeface="+mn-lt"/>
                          <a:ea typeface="+mn-ea"/>
                          <a:cs typeface="+mn-cs"/>
                        </a:rPr>
                        <a:t>and because it’s potent it should be avoided in cardiac</a:t>
                      </a:r>
                      <a:r>
                        <a:rPr lang="en-US" sz="1400" kern="1200" baseline="0" dirty="0">
                          <a:solidFill>
                            <a:schemeClr val="accent6">
                              <a:lumMod val="75000"/>
                            </a:schemeClr>
                          </a:solidFill>
                          <a:effectLst/>
                          <a:latin typeface="+mn-lt"/>
                          <a:ea typeface="+mn-ea"/>
                          <a:cs typeface="+mn-cs"/>
                        </a:rPr>
                        <a:t> penitents </a:t>
                      </a:r>
                      <a:endParaRPr lang="en-US" sz="1400" kern="1200" dirty="0">
                        <a:solidFill>
                          <a:schemeClr val="accent6">
                            <a:lumMod val="75000"/>
                          </a:schemeClr>
                        </a:solidFill>
                        <a:effectLst/>
                        <a:latin typeface="+mn-lt"/>
                        <a:ea typeface="+mn-ea"/>
                        <a:cs typeface="+mn-cs"/>
                      </a:endParaRPr>
                    </a:p>
                    <a:p>
                      <a:pPr marL="285750" indent="-285750">
                        <a:buClr>
                          <a:schemeClr val="accent6"/>
                        </a:buClr>
                        <a:buFont typeface="Arial" charset="0"/>
                        <a:buChar char="•"/>
                      </a:pPr>
                      <a:r>
                        <a:rPr lang="en-US" sz="1400" kern="1200" dirty="0">
                          <a:solidFill>
                            <a:schemeClr val="tx1"/>
                          </a:solidFill>
                          <a:effectLst/>
                          <a:latin typeface="+mn-lt"/>
                          <a:ea typeface="+mn-ea"/>
                          <a:cs typeface="+mn-cs"/>
                        </a:rPr>
                        <a:t>Oral preparation available are 5-50μg tablets </a:t>
                      </a:r>
                    </a:p>
                    <a:p>
                      <a:pPr marL="285750" indent="-285750">
                        <a:buClr>
                          <a:schemeClr val="accent6"/>
                        </a:buClr>
                        <a:buFont typeface="Arial" charset="0"/>
                        <a:buChar char="•"/>
                      </a:pPr>
                      <a:r>
                        <a:rPr lang="en-US" sz="1400" kern="1200" dirty="0">
                          <a:solidFill>
                            <a:schemeClr val="tx1"/>
                          </a:solidFill>
                          <a:effectLst/>
                          <a:latin typeface="+mn-lt"/>
                          <a:ea typeface="+mn-ea"/>
                          <a:cs typeface="+mn-cs"/>
                        </a:rPr>
                        <a:t>Parenteral use 10μg/ml</a:t>
                      </a:r>
                      <a:endParaRPr lang="en-US" sz="1400" dirty="0">
                        <a:effectLst/>
                      </a:endParaRPr>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9517245"/>
                  </a:ext>
                </a:extLst>
              </a:tr>
              <a:tr h="558391">
                <a:tc>
                  <a:txBody>
                    <a:bodyPr/>
                    <a:lstStyle/>
                    <a:p>
                      <a:pPr algn="ctr"/>
                      <a:r>
                        <a:rPr lang="en-US" sz="1800" dirty="0">
                          <a:solidFill>
                            <a:schemeClr val="bg1"/>
                          </a:solidFill>
                        </a:rPr>
                        <a:t>C.I</a:t>
                      </a:r>
                    </a:p>
                  </a:txBody>
                  <a:tcPr vert="vert27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rgbClr val="FF0000"/>
                          </a:solidFill>
                        </a:rPr>
                        <a:t>should be avoided in cardiac patients</a:t>
                      </a:r>
                      <a:r>
                        <a:rPr lang="en-US" sz="1400" dirty="0">
                          <a:solidFill>
                            <a:schemeClr val="bg1">
                              <a:lumMod val="50000"/>
                            </a:schemeClr>
                          </a:solidFill>
                        </a:rPr>
                        <a:t>,</a:t>
                      </a:r>
                      <a:r>
                        <a:rPr lang="en-US" sz="1400" baseline="0" dirty="0">
                          <a:solidFill>
                            <a:srgbClr val="FF0000"/>
                          </a:solidFill>
                        </a:rPr>
                        <a:t> </a:t>
                      </a:r>
                      <a:r>
                        <a:rPr lang="en-US" sz="1200" baseline="0" dirty="0">
                          <a:solidFill>
                            <a:schemeClr val="bg1">
                              <a:lumMod val="50000"/>
                            </a:schemeClr>
                          </a:solidFill>
                        </a:rPr>
                        <a:t>why? As you know from physiology T</a:t>
                      </a:r>
                      <a:r>
                        <a:rPr lang="en-US" sz="1200" baseline="-25000" dirty="0">
                          <a:solidFill>
                            <a:schemeClr val="bg1">
                              <a:lumMod val="50000"/>
                            </a:schemeClr>
                          </a:solidFill>
                        </a:rPr>
                        <a:t>3</a:t>
                      </a:r>
                      <a:r>
                        <a:rPr lang="en-US" sz="1200" baseline="0" dirty="0">
                          <a:solidFill>
                            <a:schemeClr val="bg1">
                              <a:lumMod val="50000"/>
                            </a:schemeClr>
                          </a:solidFill>
                        </a:rPr>
                        <a:t> has very strong effect on CVS -↑ heart function-, and cardiac patients already have ↑ heart function</a:t>
                      </a:r>
                      <a:r>
                        <a:rPr lang="ar-SA" sz="1200" baseline="0" dirty="0">
                          <a:solidFill>
                            <a:schemeClr val="bg1">
                              <a:lumMod val="50000"/>
                            </a:schemeClr>
                          </a:solidFill>
                        </a:rPr>
                        <a:t> يعني أكيد بتسوء حالتهم </a:t>
                      </a:r>
                      <a:endParaRPr lang="en-US" sz="1200" dirty="0">
                        <a:solidFill>
                          <a:srgbClr val="FF0000"/>
                        </a:solidFill>
                      </a:endParaRP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983676"/>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683901345"/>
              </p:ext>
            </p:extLst>
          </p:nvPr>
        </p:nvGraphicFramePr>
        <p:xfrm>
          <a:off x="338001" y="8146847"/>
          <a:ext cx="6181996" cy="1630680"/>
        </p:xfrm>
        <a:graphic>
          <a:graphicData uri="http://schemas.openxmlformats.org/drawingml/2006/table">
            <a:tbl>
              <a:tblPr firstRow="1" bandRow="1">
                <a:tableStyleId>{5C22544A-7EE6-4342-B048-85BDC9FD1C3A}</a:tableStyleId>
              </a:tblPr>
              <a:tblGrid>
                <a:gridCol w="1545499">
                  <a:extLst>
                    <a:ext uri="{9D8B030D-6E8A-4147-A177-3AD203B41FA5}">
                      <a16:colId xmlns:a16="http://schemas.microsoft.com/office/drawing/2014/main" val="20000"/>
                    </a:ext>
                  </a:extLst>
                </a:gridCol>
                <a:gridCol w="1545499">
                  <a:extLst>
                    <a:ext uri="{9D8B030D-6E8A-4147-A177-3AD203B41FA5}">
                      <a16:colId xmlns:a16="http://schemas.microsoft.com/office/drawing/2014/main" val="20001"/>
                    </a:ext>
                  </a:extLst>
                </a:gridCol>
                <a:gridCol w="1545499">
                  <a:extLst>
                    <a:ext uri="{9D8B030D-6E8A-4147-A177-3AD203B41FA5}">
                      <a16:colId xmlns:a16="http://schemas.microsoft.com/office/drawing/2014/main" val="20002"/>
                    </a:ext>
                  </a:extLst>
                </a:gridCol>
                <a:gridCol w="1545499">
                  <a:extLst>
                    <a:ext uri="{9D8B030D-6E8A-4147-A177-3AD203B41FA5}">
                      <a16:colId xmlns:a16="http://schemas.microsoft.com/office/drawing/2014/main" val="20003"/>
                    </a:ext>
                  </a:extLst>
                </a:gridCol>
              </a:tblGrid>
              <a:tr h="370840">
                <a:tc gridSpan="4">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Pharmacokinetic of Thyroid Hormones </a:t>
                      </a:r>
                      <a:endParaRPr lang="en-US" sz="1600"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196"/>
                      </a:schemeClr>
                    </a:solidFill>
                  </a:tcPr>
                </a:tc>
                <a:tc hMerge="1">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dirty="0">
                        <a:effectLst/>
                      </a:endParaRPr>
                    </a:p>
                  </a:txBody>
                  <a:tcPr/>
                </a:tc>
                <a:tc hMerge="1">
                  <a:txBody>
                    <a:bodyPr/>
                    <a:lstStyle/>
                    <a:p>
                      <a:endParaRPr lang="en-US" dirty="0"/>
                    </a:p>
                  </a:txBody>
                  <a:tcPr/>
                </a:tc>
                <a:tc hMerge="1">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dirty="0">
                        <a:effectLst/>
                      </a:endParaRPr>
                    </a:p>
                  </a:txBody>
                  <a:tcPr/>
                </a:tc>
                <a:extLst>
                  <a:ext uri="{0D108BD9-81ED-4DB2-BD59-A6C34878D82A}">
                    <a16:rowId xmlns:a16="http://schemas.microsoft.com/office/drawing/2014/main" val="10000"/>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Hormone </a:t>
                      </a:r>
                      <a:endParaRPr lang="en-US" sz="1400"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196"/>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Biologic Potency </a:t>
                      </a:r>
                      <a:endParaRPr lang="en-US" sz="1400"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alpha val="50196"/>
                      </a:srgb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T</a:t>
                      </a:r>
                      <a:r>
                        <a:rPr lang="en-US" sz="1800" b="1" kern="1200" baseline="-25000" dirty="0">
                          <a:solidFill>
                            <a:schemeClr val="tx1"/>
                          </a:solidFill>
                          <a:effectLst/>
                          <a:latin typeface="+mn-lt"/>
                          <a:ea typeface="+mn-ea"/>
                          <a:cs typeface="+mn-cs"/>
                        </a:rPr>
                        <a:t>½</a:t>
                      </a:r>
                      <a:r>
                        <a:rPr lang="en-US" sz="1800" b="1" kern="1200" dirty="0">
                          <a:solidFill>
                            <a:schemeClr val="tx1"/>
                          </a:solidFill>
                          <a:effectLst/>
                          <a:latin typeface="+mn-lt"/>
                          <a:ea typeface="+mn-ea"/>
                          <a:cs typeface="+mn-cs"/>
                        </a:rPr>
                        <a:t> </a:t>
                      </a:r>
                      <a:r>
                        <a:rPr lang="mr-IN" sz="1800" b="1" kern="1200" dirty="0">
                          <a:solidFill>
                            <a:schemeClr val="tx1"/>
                          </a:solidFill>
                          <a:effectLst/>
                          <a:latin typeface="+mn-lt"/>
                          <a:ea typeface="+mn-ea"/>
                          <a:cs typeface="+mn-cs"/>
                        </a:rPr>
                        <a:t>(</a:t>
                      </a:r>
                      <a:r>
                        <a:rPr lang="mr-IN" sz="1800" b="1" kern="1200" dirty="0" err="1">
                          <a:solidFill>
                            <a:schemeClr val="tx1"/>
                          </a:solidFill>
                          <a:effectLst/>
                          <a:latin typeface="+mn-lt"/>
                          <a:ea typeface="+mn-ea"/>
                          <a:cs typeface="+mn-cs"/>
                        </a:rPr>
                        <a:t>days</a:t>
                      </a:r>
                      <a:r>
                        <a:rPr lang="mr-IN" sz="1800" b="1" kern="1200" dirty="0">
                          <a:solidFill>
                            <a:schemeClr val="tx1"/>
                          </a:solidFill>
                          <a:effectLst/>
                          <a:latin typeface="+mn-lt"/>
                          <a:ea typeface="+mn-ea"/>
                          <a:cs typeface="+mn-cs"/>
                        </a:rPr>
                        <a:t>)</a:t>
                      </a:r>
                      <a:endParaRPr lang="mr-IN" sz="1800"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alpha val="50196"/>
                      </a:srgb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Protein Binding (%) </a:t>
                      </a:r>
                      <a:endParaRPr lang="en-US" sz="1400"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D78">
                        <a:alpha val="50196"/>
                      </a:srgbClr>
                    </a:solidFill>
                  </a:tcPr>
                </a:tc>
                <a:extLst>
                  <a:ext uri="{0D108BD9-81ED-4DB2-BD59-A6C34878D82A}">
                    <a16:rowId xmlns:a16="http://schemas.microsoft.com/office/drawing/2014/main" val="10001"/>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rgbClr val="0432FF"/>
                          </a:solidFill>
                          <a:effectLst/>
                          <a:latin typeface="+mn-lt"/>
                          <a:ea typeface="+mn-ea"/>
                          <a:cs typeface="+mn-cs"/>
                        </a:rPr>
                        <a:t>Levothyroxine</a:t>
                      </a:r>
                      <a:r>
                        <a:rPr lang="en-US" sz="1400" kern="1200" dirty="0">
                          <a:solidFill>
                            <a:schemeClr val="dk1"/>
                          </a:solidFill>
                          <a:effectLst/>
                          <a:latin typeface="+mn-lt"/>
                          <a:ea typeface="+mn-ea"/>
                          <a:cs typeface="+mn-cs"/>
                        </a:rPr>
                        <a:t> (T</a:t>
                      </a:r>
                      <a:r>
                        <a:rPr lang="en-US" sz="1400" kern="1200" baseline="-25000" dirty="0">
                          <a:solidFill>
                            <a:schemeClr val="dk1"/>
                          </a:solidFill>
                          <a:effectLst/>
                          <a:latin typeface="+mn-lt"/>
                          <a:ea typeface="+mn-ea"/>
                          <a:cs typeface="+mn-cs"/>
                        </a:rPr>
                        <a:t>4</a:t>
                      </a:r>
                      <a:r>
                        <a:rPr lang="en-US" sz="1400" kern="1200" dirty="0">
                          <a:solidFill>
                            <a:schemeClr val="dk1"/>
                          </a:solidFill>
                          <a:effectLst/>
                          <a:latin typeface="+mn-lt"/>
                          <a:ea typeface="+mn-ea"/>
                          <a:cs typeface="+mn-cs"/>
                        </a:rPr>
                        <a:t>) </a:t>
                      </a:r>
                      <a:endParaRPr lang="en-US" sz="140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r>
                        <a:rPr lang="en-US" sz="14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chemeClr val="tx1"/>
                          </a:solidFill>
                        </a:rPr>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99.96</a:t>
                      </a:r>
                      <a:r>
                        <a:rPr lang="en-US" sz="1400" dirty="0">
                          <a:solidFill>
                            <a:schemeClr val="bg1">
                              <a:lumMod val="6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kern="1200" dirty="0">
                          <a:solidFill>
                            <a:srgbClr val="0432FF"/>
                          </a:solidFill>
                          <a:effectLst/>
                          <a:latin typeface="+mn-lt"/>
                          <a:ea typeface="+mn-ea"/>
                          <a:cs typeface="+mn-cs"/>
                        </a:rPr>
                        <a:t>Liothyronine </a:t>
                      </a:r>
                      <a:r>
                        <a:rPr lang="en-US" sz="1400" kern="1200" dirty="0">
                          <a:solidFill>
                            <a:schemeClr val="dk1"/>
                          </a:solidFill>
                          <a:effectLst/>
                          <a:latin typeface="+mn-lt"/>
                          <a:ea typeface="+mn-ea"/>
                          <a:cs typeface="+mn-cs"/>
                        </a:rPr>
                        <a:t>(T</a:t>
                      </a:r>
                      <a:r>
                        <a:rPr lang="en-US" sz="1400" kern="1200" baseline="-25000" dirty="0">
                          <a:solidFill>
                            <a:schemeClr val="dk1"/>
                          </a:solidFill>
                          <a:effectLst/>
                          <a:latin typeface="+mn-lt"/>
                          <a:ea typeface="+mn-ea"/>
                          <a:cs typeface="+mn-cs"/>
                        </a:rPr>
                        <a:t>3</a:t>
                      </a:r>
                      <a:r>
                        <a:rPr lang="en-US" sz="1400" kern="1200" dirty="0">
                          <a:solidFill>
                            <a:schemeClr val="dk1"/>
                          </a:solidFill>
                          <a:effectLst/>
                          <a:latin typeface="+mn-lt"/>
                          <a:ea typeface="+mn-ea"/>
                          <a:cs typeface="+mn-cs"/>
                        </a:rPr>
                        <a:t>) </a:t>
                      </a:r>
                      <a:endParaRPr lang="en-US" sz="140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4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s-IS" sz="1400" kern="1200" dirty="0">
                          <a:solidFill>
                            <a:schemeClr val="dk1"/>
                          </a:solidFill>
                          <a:effectLst/>
                          <a:latin typeface="+mn-lt"/>
                          <a:ea typeface="+mn-ea"/>
                          <a:cs typeface="+mn-cs"/>
                        </a:rPr>
                        <a:t>≤ 2 </a:t>
                      </a:r>
                      <a:endParaRPr lang="is-IS" sz="140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99.5</a:t>
                      </a:r>
                      <a:r>
                        <a:rPr lang="en-US" sz="1400" dirty="0">
                          <a:solidFill>
                            <a:schemeClr val="bg1">
                              <a:lumMod val="6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9" name="مستطيل مستدير الزوايا 8"/>
          <p:cNvSpPr/>
          <p:nvPr/>
        </p:nvSpPr>
        <p:spPr>
          <a:xfrm>
            <a:off x="1998411" y="5640144"/>
            <a:ext cx="1430586" cy="150135"/>
          </a:xfrm>
          <a:prstGeom prst="roundRect">
            <a:avLst/>
          </a:prstGeom>
          <a:solidFill>
            <a:schemeClr val="bg1"/>
          </a:solidFill>
          <a:ln w="19050">
            <a:solidFill>
              <a:srgbClr val="12C0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 dirty="0">
                <a:solidFill>
                  <a:srgbClr val="009193"/>
                </a:solidFill>
              </a:rPr>
              <a:t>Potent and rapid like a </a:t>
            </a:r>
            <a:r>
              <a:rPr lang="en-US" sz="800" b="1" u="sng" dirty="0">
                <a:solidFill>
                  <a:srgbClr val="009193"/>
                </a:solidFill>
              </a:rPr>
              <a:t>lio</a:t>
            </a:r>
            <a:r>
              <a:rPr lang="en-US" sz="800" dirty="0">
                <a:solidFill>
                  <a:srgbClr val="009193"/>
                </a:solidFill>
              </a:rPr>
              <a:t>n !</a:t>
            </a:r>
            <a:endParaRPr lang="ar-SA" sz="800" dirty="0">
              <a:solidFill>
                <a:srgbClr val="009193"/>
              </a:solidFill>
            </a:endParaRPr>
          </a:p>
        </p:txBody>
      </p:sp>
      <p:sp>
        <p:nvSpPr>
          <p:cNvPr id="10" name="مستطيل مستدير الزوايا 9"/>
          <p:cNvSpPr/>
          <p:nvPr/>
        </p:nvSpPr>
        <p:spPr>
          <a:xfrm>
            <a:off x="2657142" y="7762745"/>
            <a:ext cx="3275525" cy="157992"/>
          </a:xfrm>
          <a:prstGeom prst="roundRect">
            <a:avLst/>
          </a:prstGeom>
          <a:solidFill>
            <a:schemeClr val="bg1"/>
          </a:solidFill>
          <a:ln w="19050">
            <a:solidFill>
              <a:srgbClr val="12C0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 dirty="0">
                <a:solidFill>
                  <a:srgbClr val="009193"/>
                </a:solidFill>
              </a:rPr>
              <a:t>Let’s say, </a:t>
            </a:r>
            <a:r>
              <a:rPr lang="en-US" sz="800" b="1" u="sng" dirty="0">
                <a:solidFill>
                  <a:srgbClr val="009193"/>
                </a:solidFill>
              </a:rPr>
              <a:t>Cardiac patient </a:t>
            </a:r>
            <a:r>
              <a:rPr lang="en-US" sz="800" dirty="0">
                <a:solidFill>
                  <a:srgbClr val="009193"/>
                </a:solidFill>
              </a:rPr>
              <a:t>may have cardiac arrest when they see a </a:t>
            </a:r>
            <a:r>
              <a:rPr lang="en-US" sz="800" b="1" u="sng" dirty="0">
                <a:solidFill>
                  <a:srgbClr val="009193"/>
                </a:solidFill>
              </a:rPr>
              <a:t>lio</a:t>
            </a:r>
            <a:r>
              <a:rPr lang="en-US" sz="800" dirty="0">
                <a:solidFill>
                  <a:srgbClr val="009193"/>
                </a:solidFill>
              </a:rPr>
              <a:t>n !</a:t>
            </a:r>
            <a:endParaRPr lang="ar-SA" sz="800" dirty="0">
              <a:solidFill>
                <a:srgbClr val="009193"/>
              </a:solidFill>
            </a:endParaRPr>
          </a:p>
        </p:txBody>
      </p:sp>
    </p:spTree>
    <p:extLst>
      <p:ext uri="{BB962C8B-B14F-4D97-AF65-F5344CB8AC3E}">
        <p14:creationId xmlns:p14="http://schemas.microsoft.com/office/powerpoint/2010/main" val="196993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alf Frame 6"/>
          <p:cNvSpPr/>
          <p:nvPr/>
        </p:nvSpPr>
        <p:spPr>
          <a:xfrm rot="5400000">
            <a:off x="5897880"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6"/>
          <p:cNvSpPr/>
          <p:nvPr/>
        </p:nvSpPr>
        <p:spPr>
          <a:xfrm rot="16200000" flipH="1">
            <a:off x="267789"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flipV="1">
            <a:off x="1089000" y="873076"/>
            <a:ext cx="4680000" cy="0"/>
          </a:xfrm>
          <a:prstGeom prst="line">
            <a:avLst/>
          </a:prstGeom>
          <a:ln w="28575">
            <a:solidFill>
              <a:schemeClr val="accent1">
                <a:lumMod val="40000"/>
                <a:lumOff val="60000"/>
              </a:schemeClr>
            </a:solidFill>
          </a:ln>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803775" y="304014"/>
            <a:ext cx="5250451" cy="461665"/>
          </a:xfrm>
          <a:prstGeom prst="rect">
            <a:avLst/>
          </a:prstGeom>
          <a:noFill/>
        </p:spPr>
        <p:txBody>
          <a:bodyPr wrap="square" rtlCol="0">
            <a:spAutoFit/>
          </a:bodyPr>
          <a:lstStyle/>
          <a:p>
            <a:pPr algn="ctr"/>
            <a:r>
              <a:rPr lang="en-US" sz="2400" dirty="0">
                <a:latin typeface="American Typewriter" charset="0"/>
                <a:ea typeface="American Typewriter" charset="0"/>
                <a:cs typeface="American Typewriter" charset="0"/>
              </a:rPr>
              <a:t>Treatment of Hypothyroidism</a:t>
            </a:r>
          </a:p>
        </p:txBody>
      </p:sp>
      <p:graphicFrame>
        <p:nvGraphicFramePr>
          <p:cNvPr id="14" name="Table 13"/>
          <p:cNvGraphicFramePr>
            <a:graphicFrameLocks noGrp="1"/>
          </p:cNvGraphicFramePr>
          <p:nvPr>
            <p:extLst>
              <p:ext uri="{D42A27DB-BD31-4B8C-83A1-F6EECF244321}">
                <p14:modId xmlns:p14="http://schemas.microsoft.com/office/powerpoint/2010/main" val="3635539677"/>
              </p:ext>
            </p:extLst>
          </p:nvPr>
        </p:nvGraphicFramePr>
        <p:xfrm>
          <a:off x="338002" y="1388721"/>
          <a:ext cx="6181996" cy="2592373"/>
        </p:xfrm>
        <a:graphic>
          <a:graphicData uri="http://schemas.openxmlformats.org/drawingml/2006/table">
            <a:tbl>
              <a:tblPr firstRow="1" bandRow="1">
                <a:tableStyleId>{5940675A-B579-460E-94D1-54222C63F5DA}</a:tableStyleId>
              </a:tblPr>
              <a:tblGrid>
                <a:gridCol w="455568">
                  <a:extLst>
                    <a:ext uri="{9D8B030D-6E8A-4147-A177-3AD203B41FA5}">
                      <a16:colId xmlns:a16="http://schemas.microsoft.com/office/drawing/2014/main" val="2548034649"/>
                    </a:ext>
                  </a:extLst>
                </a:gridCol>
                <a:gridCol w="5726428">
                  <a:extLst>
                    <a:ext uri="{9D8B030D-6E8A-4147-A177-3AD203B41FA5}">
                      <a16:colId xmlns:a16="http://schemas.microsoft.com/office/drawing/2014/main" val="2180430497"/>
                    </a:ext>
                  </a:extLst>
                </a:gridCol>
              </a:tblGrid>
              <a:tr h="323588">
                <a:tc gridSpan="2">
                  <a:txBody>
                    <a:bodyPr/>
                    <a:lstStyle/>
                    <a:p>
                      <a:pPr algn="ctr"/>
                      <a:r>
                        <a:rPr lang="en-US" sz="1800" dirty="0">
                          <a:solidFill>
                            <a:srgbClr val="0432FF"/>
                          </a:solidFill>
                        </a:rPr>
                        <a:t>Liotrix</a:t>
                      </a:r>
                      <a:endParaRPr lang="en-US" sz="2000" dirty="0">
                        <a:solidFill>
                          <a:srgbClr val="0432FF"/>
                        </a:solidFill>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EBFF"/>
                    </a:solidFill>
                  </a:tcPr>
                </a:tc>
                <a:tc hMerge="1">
                  <a:txBody>
                    <a:bodyPr/>
                    <a:lstStyle/>
                    <a:p>
                      <a:endParaRPr lang="en-US"/>
                    </a:p>
                  </a:txBody>
                  <a:tcPr/>
                </a:tc>
                <a:extLst>
                  <a:ext uri="{0D108BD9-81ED-4DB2-BD59-A6C34878D82A}">
                    <a16:rowId xmlns:a16="http://schemas.microsoft.com/office/drawing/2014/main" val="1688930147"/>
                  </a:ext>
                </a:extLst>
              </a:tr>
              <a:tr h="1017342">
                <a:tc>
                  <a:txBody>
                    <a:bodyPr/>
                    <a:lstStyle/>
                    <a:p>
                      <a:pPr algn="ctr"/>
                      <a:r>
                        <a:rPr lang="en-US" sz="1800" dirty="0">
                          <a:solidFill>
                            <a:schemeClr val="bg1"/>
                          </a:solidFill>
                        </a:rPr>
                        <a:t>M.O.A</a:t>
                      </a:r>
                    </a:p>
                  </a:txBody>
                  <a:tcPr vert="vert27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0" indent="0">
                        <a:buFont typeface="Arial" charset="0"/>
                        <a:buNone/>
                      </a:pPr>
                      <a:r>
                        <a:rPr lang="en-US" sz="1400" kern="1200" dirty="0">
                          <a:solidFill>
                            <a:schemeClr val="tx1"/>
                          </a:solidFill>
                          <a:effectLst/>
                          <a:latin typeface="+mn-lt"/>
                          <a:ea typeface="+mn-ea"/>
                          <a:cs typeface="+mn-cs"/>
                        </a:rPr>
                        <a:t>Combination of synthetic </a:t>
                      </a:r>
                      <a:r>
                        <a:rPr lang="en-US" sz="1400" b="1" kern="1200" dirty="0">
                          <a:solidFill>
                            <a:schemeClr val="tx1"/>
                          </a:solidFill>
                          <a:effectLst/>
                          <a:latin typeface="+mn-lt"/>
                          <a:ea typeface="+mn-ea"/>
                          <a:cs typeface="+mn-cs"/>
                        </a:rPr>
                        <a:t>T</a:t>
                      </a:r>
                      <a:r>
                        <a:rPr lang="en-US" sz="1400" b="1" kern="1200" baseline="-25000" dirty="0">
                          <a:solidFill>
                            <a:schemeClr val="tx1"/>
                          </a:solidFill>
                          <a:effectLst/>
                          <a:latin typeface="+mn-lt"/>
                          <a:ea typeface="+mn-ea"/>
                          <a:cs typeface="+mn-cs"/>
                        </a:rPr>
                        <a:t>4</a:t>
                      </a:r>
                      <a:r>
                        <a:rPr lang="en-US" sz="1400" b="1" kern="1200" dirty="0">
                          <a:solidFill>
                            <a:schemeClr val="tx1"/>
                          </a:solidFill>
                          <a:effectLst/>
                          <a:latin typeface="+mn-lt"/>
                          <a:ea typeface="+mn-ea"/>
                          <a:cs typeface="+mn-cs"/>
                        </a:rPr>
                        <a:t> &amp; T</a:t>
                      </a:r>
                      <a:r>
                        <a:rPr lang="en-US" sz="1400" b="1" kern="1200" baseline="-25000" dirty="0">
                          <a:solidFill>
                            <a:schemeClr val="tx1"/>
                          </a:solidFill>
                          <a:effectLst/>
                          <a:latin typeface="+mn-lt"/>
                          <a:ea typeface="+mn-ea"/>
                          <a:cs typeface="+mn-cs"/>
                        </a:rPr>
                        <a:t>3</a:t>
                      </a:r>
                      <a:r>
                        <a:rPr lang="en-US" sz="1400" b="1" kern="1200" dirty="0">
                          <a:solidFill>
                            <a:schemeClr val="tx1"/>
                          </a:solidFill>
                          <a:effectLst/>
                          <a:latin typeface="+mn-lt"/>
                          <a:ea typeface="+mn-ea"/>
                          <a:cs typeface="+mn-cs"/>
                        </a:rPr>
                        <a:t> in a ratio 4:1 </a:t>
                      </a:r>
                      <a:r>
                        <a:rPr lang="en-US" sz="1400" kern="1200" dirty="0">
                          <a:solidFill>
                            <a:schemeClr val="tx1"/>
                          </a:solidFill>
                          <a:effectLst/>
                          <a:latin typeface="+mn-lt"/>
                          <a:ea typeface="+mn-ea"/>
                          <a:cs typeface="+mn-cs"/>
                        </a:rPr>
                        <a:t>that</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attempt </a:t>
                      </a:r>
                      <a:r>
                        <a:rPr lang="en-US" sz="1400" b="1" kern="1200" dirty="0">
                          <a:solidFill>
                            <a:schemeClr val="tx1"/>
                          </a:solidFill>
                          <a:effectLst/>
                          <a:latin typeface="+mn-lt"/>
                          <a:ea typeface="+mn-ea"/>
                          <a:cs typeface="+mn-cs"/>
                        </a:rPr>
                        <a:t>to mimic the natural hormonal secretion</a:t>
                      </a:r>
                      <a:endParaRPr lang="en-US" sz="1400" b="1" dirty="0">
                        <a:solidFill>
                          <a:schemeClr val="tx1"/>
                        </a:solidFill>
                        <a:effectLst/>
                      </a:endParaRP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9517245"/>
                  </a:ext>
                </a:extLst>
              </a:tr>
              <a:tr h="1209271">
                <a:tc>
                  <a:txBody>
                    <a:bodyPr/>
                    <a:lstStyle/>
                    <a:p>
                      <a:pPr algn="ctr"/>
                      <a:r>
                        <a:rPr lang="en-US" sz="1600" dirty="0">
                          <a:solidFill>
                            <a:schemeClr val="bg1"/>
                          </a:solidFill>
                        </a:rPr>
                        <a:t>Disadvantage</a:t>
                      </a:r>
                    </a:p>
                  </a:txBody>
                  <a:tcPr vert="vert27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tx1"/>
                          </a:solidFill>
                        </a:rPr>
                        <a:t>The major limitations to this product are:</a:t>
                      </a:r>
                    </a:p>
                    <a:p>
                      <a:pPr marL="285750" marR="0" indent="-285750" algn="l" defTabSz="685800" rtl="0" eaLnBrk="1" fontAlgn="auto" latinLnBrk="0" hangingPunct="1">
                        <a:lnSpc>
                          <a:spcPct val="100000"/>
                        </a:lnSpc>
                        <a:spcBef>
                          <a:spcPts val="0"/>
                        </a:spcBef>
                        <a:spcAft>
                          <a:spcPts val="0"/>
                        </a:spcAft>
                        <a:buClr>
                          <a:srgbClr val="00B0F0"/>
                        </a:buClr>
                        <a:buSzTx/>
                        <a:buFont typeface="Wingdings" charset="2"/>
                        <a:buChar char="§"/>
                        <a:tabLst/>
                        <a:defRPr/>
                      </a:pPr>
                      <a:r>
                        <a:rPr lang="en-US" sz="1400" dirty="0">
                          <a:solidFill>
                            <a:schemeClr val="tx1"/>
                          </a:solidFill>
                        </a:rPr>
                        <a:t>High cost</a:t>
                      </a:r>
                    </a:p>
                    <a:p>
                      <a:pPr marL="285750" marR="0" indent="-285750" algn="l" defTabSz="685800" rtl="0" eaLnBrk="1" fontAlgn="auto" latinLnBrk="0" hangingPunct="1">
                        <a:lnSpc>
                          <a:spcPct val="100000"/>
                        </a:lnSpc>
                        <a:spcBef>
                          <a:spcPts val="0"/>
                        </a:spcBef>
                        <a:spcAft>
                          <a:spcPts val="0"/>
                        </a:spcAft>
                        <a:buClr>
                          <a:srgbClr val="00B0F0"/>
                        </a:buClr>
                        <a:buSzTx/>
                        <a:buFont typeface="Wingdings" charset="2"/>
                        <a:buChar char="§"/>
                        <a:tabLst/>
                        <a:defRPr/>
                      </a:pPr>
                      <a:r>
                        <a:rPr lang="en-US" sz="1400" dirty="0">
                          <a:solidFill>
                            <a:schemeClr val="tx1"/>
                          </a:solidFill>
                        </a:rPr>
                        <a:t>Lack of therapeutic rationale because </a:t>
                      </a:r>
                      <a:r>
                        <a:rPr lang="en-US" sz="1400" dirty="0">
                          <a:solidFill>
                            <a:srgbClr val="FF0000"/>
                          </a:solidFill>
                        </a:rPr>
                        <a:t>35% of T</a:t>
                      </a:r>
                      <a:r>
                        <a:rPr lang="en-US" sz="1400" baseline="-25000" dirty="0">
                          <a:solidFill>
                            <a:srgbClr val="FF0000"/>
                          </a:solidFill>
                        </a:rPr>
                        <a:t>4</a:t>
                      </a:r>
                      <a:r>
                        <a:rPr lang="en-US" sz="1400" dirty="0">
                          <a:solidFill>
                            <a:srgbClr val="FF0000"/>
                          </a:solidFill>
                        </a:rPr>
                        <a:t> </a:t>
                      </a:r>
                      <a:r>
                        <a:rPr lang="en-US" sz="1400" dirty="0">
                          <a:solidFill>
                            <a:schemeClr val="tx1"/>
                          </a:solidFill>
                        </a:rPr>
                        <a:t>is peripherally converted to T</a:t>
                      </a:r>
                      <a:r>
                        <a:rPr lang="en-US" sz="1400" baseline="-25000" dirty="0">
                          <a:solidFill>
                            <a:schemeClr val="tx1"/>
                          </a:solidFill>
                        </a:rPr>
                        <a:t>3</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983676"/>
                  </a:ext>
                </a:extLst>
              </a:tr>
            </a:tbl>
          </a:graphicData>
        </a:graphic>
      </p:graphicFrame>
      <p:cxnSp>
        <p:nvCxnSpPr>
          <p:cNvPr id="16" name="Straight Connector 15"/>
          <p:cNvCxnSpPr/>
          <p:nvPr/>
        </p:nvCxnSpPr>
        <p:spPr>
          <a:xfrm flipV="1">
            <a:off x="338002" y="4895309"/>
            <a:ext cx="2052000"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7244" y="4480261"/>
            <a:ext cx="2340084" cy="400110"/>
          </a:xfrm>
          <a:prstGeom prst="rect">
            <a:avLst/>
          </a:prstGeom>
          <a:noFill/>
        </p:spPr>
        <p:txBody>
          <a:bodyPr wrap="square" rtlCol="0">
            <a:spAutoFit/>
          </a:bodyPr>
          <a:lstStyle/>
          <a:p>
            <a:r>
              <a:rPr lang="en-US" sz="2000" dirty="0">
                <a:cs typeface="Andalus" panose="02020603050405020304" pitchFamily="18" charset="-78"/>
              </a:rPr>
              <a:t>Myxedema coma</a:t>
            </a:r>
          </a:p>
        </p:txBody>
      </p:sp>
      <p:sp>
        <p:nvSpPr>
          <p:cNvPr id="22" name="TextBox 21"/>
          <p:cNvSpPr txBox="1"/>
          <p:nvPr/>
        </p:nvSpPr>
        <p:spPr>
          <a:xfrm>
            <a:off x="338002" y="4943618"/>
            <a:ext cx="6181996" cy="1569660"/>
          </a:xfrm>
          <a:prstGeom prst="rect">
            <a:avLst/>
          </a:prstGeom>
          <a:noFill/>
        </p:spPr>
        <p:txBody>
          <a:bodyPr wrap="square" rtlCol="0">
            <a:spAutoFit/>
          </a:bodyPr>
          <a:lstStyle/>
          <a:p>
            <a:pPr marL="285750" indent="-285750">
              <a:buClr>
                <a:schemeClr val="accent1">
                  <a:lumMod val="60000"/>
                  <a:lumOff val="40000"/>
                </a:schemeClr>
              </a:buClr>
              <a:buFont typeface="Arial" charset="0"/>
              <a:buChar char="•"/>
            </a:pPr>
            <a:r>
              <a:rPr lang="en-US" sz="1400" dirty="0"/>
              <a:t>Life –threatening hypothyroidism</a:t>
            </a:r>
          </a:p>
          <a:p>
            <a:pPr marL="285750" indent="-285750">
              <a:buClr>
                <a:schemeClr val="accent1">
                  <a:lumMod val="60000"/>
                  <a:lumOff val="40000"/>
                </a:schemeClr>
              </a:buClr>
              <a:buFont typeface="Arial" charset="0"/>
              <a:buChar char="•"/>
            </a:pPr>
            <a:r>
              <a:rPr lang="en-US" sz="1400" dirty="0"/>
              <a:t>The treatment of choice is loading dose </a:t>
            </a:r>
            <a:r>
              <a:rPr lang="en-US" sz="1400" dirty="0">
                <a:solidFill>
                  <a:schemeClr val="bg1">
                    <a:lumMod val="50000"/>
                  </a:schemeClr>
                </a:solidFill>
              </a:rPr>
              <a:t>(high dose) </a:t>
            </a:r>
            <a:r>
              <a:rPr lang="en-US" sz="1400" dirty="0"/>
              <a:t>of </a:t>
            </a:r>
            <a:r>
              <a:rPr lang="en-US" sz="1400" dirty="0">
                <a:solidFill>
                  <a:srgbClr val="0432FF"/>
                </a:solidFill>
              </a:rPr>
              <a:t>levothyroxine </a:t>
            </a:r>
            <a:r>
              <a:rPr lang="en-US" sz="1400" dirty="0"/>
              <a:t>intravenously 300-400μg initially followed by 50μg daily. </a:t>
            </a:r>
            <a:r>
              <a:rPr lang="ar-SA" sz="1200" dirty="0">
                <a:solidFill>
                  <a:srgbClr val="008F00"/>
                </a:solidFill>
              </a:rPr>
              <a:t>الجرعات غير مهمه</a:t>
            </a:r>
            <a:endParaRPr lang="en-US" sz="1200" dirty="0">
              <a:solidFill>
                <a:srgbClr val="008F00"/>
              </a:solidFill>
            </a:endParaRPr>
          </a:p>
          <a:p>
            <a:pPr marL="285750" indent="-285750">
              <a:buClr>
                <a:schemeClr val="accent1">
                  <a:lumMod val="60000"/>
                  <a:lumOff val="40000"/>
                </a:schemeClr>
              </a:buClr>
              <a:buFont typeface="Arial" charset="0"/>
              <a:buChar char="•"/>
            </a:pPr>
            <a:r>
              <a:rPr lang="en-US" sz="1400" b="1" dirty="0"/>
              <a:t>I.V.</a:t>
            </a:r>
            <a:r>
              <a:rPr lang="en-US" sz="1400" dirty="0">
                <a:solidFill>
                  <a:schemeClr val="accent6"/>
                </a:solidFill>
              </a:rPr>
              <a:t> </a:t>
            </a:r>
            <a:r>
              <a:rPr lang="en-US" sz="1400" dirty="0">
                <a:solidFill>
                  <a:srgbClr val="0432FF"/>
                </a:solidFill>
              </a:rPr>
              <a:t>liothyronine </a:t>
            </a:r>
            <a:r>
              <a:rPr lang="en-US" sz="1400" dirty="0"/>
              <a:t>for rapid response but it may provoke </a:t>
            </a:r>
            <a:r>
              <a:rPr lang="en-US" sz="1400" dirty="0">
                <a:solidFill>
                  <a:srgbClr val="FF0000"/>
                </a:solidFill>
              </a:rPr>
              <a:t>cardiotoxicity </a:t>
            </a:r>
            <a:r>
              <a:rPr lang="en-US" sz="1400" dirty="0">
                <a:solidFill>
                  <a:srgbClr val="008F00"/>
                </a:solidFill>
              </a:rPr>
              <a:t>(we have to test heart function before to not risk his life)</a:t>
            </a:r>
          </a:p>
          <a:p>
            <a:pPr marL="285750" indent="-285750">
              <a:buClr>
                <a:schemeClr val="accent1">
                  <a:lumMod val="60000"/>
                  <a:lumOff val="40000"/>
                </a:schemeClr>
              </a:buClr>
              <a:buFont typeface="Arial" charset="0"/>
              <a:buChar char="•"/>
            </a:pPr>
            <a:r>
              <a:rPr lang="en-US" sz="1400" b="1" dirty="0"/>
              <a:t>I.V.</a:t>
            </a:r>
            <a:r>
              <a:rPr lang="en-US" sz="1400" dirty="0">
                <a:solidFill>
                  <a:srgbClr val="FF0000"/>
                </a:solidFill>
              </a:rPr>
              <a:t> </a:t>
            </a:r>
            <a:r>
              <a:rPr lang="en-US" sz="1400" dirty="0">
                <a:solidFill>
                  <a:srgbClr val="0432FF"/>
                </a:solidFill>
              </a:rPr>
              <a:t>hydrocortisone</a:t>
            </a:r>
            <a:r>
              <a:rPr lang="en-US" sz="1400" dirty="0">
                <a:solidFill>
                  <a:srgbClr val="FF0000"/>
                </a:solidFill>
              </a:rPr>
              <a:t> </a:t>
            </a:r>
            <a:r>
              <a:rPr lang="en-US" sz="1400" dirty="0"/>
              <a:t>may be used in case of adrenal and pituitary insufficiency.</a:t>
            </a:r>
          </a:p>
          <a:p>
            <a:pPr marL="285750" indent="-285750">
              <a:buClr>
                <a:schemeClr val="accent1">
                  <a:lumMod val="60000"/>
                  <a:lumOff val="40000"/>
                </a:schemeClr>
              </a:buClr>
              <a:buFont typeface="Arial" charset="0"/>
              <a:buChar char="•"/>
            </a:pPr>
            <a:r>
              <a:rPr lang="en-US" sz="1200" dirty="0">
                <a:solidFill>
                  <a:srgbClr val="008F00"/>
                </a:solidFill>
                <a:effectLst/>
              </a:rPr>
              <a:t>After this we give a symptomatic treatment </a:t>
            </a:r>
          </a:p>
        </p:txBody>
      </p:sp>
      <p:sp>
        <p:nvSpPr>
          <p:cNvPr id="23" name="TextBox 22"/>
          <p:cNvSpPr txBox="1"/>
          <p:nvPr/>
        </p:nvSpPr>
        <p:spPr>
          <a:xfrm>
            <a:off x="301059" y="6639850"/>
            <a:ext cx="4892368" cy="400110"/>
          </a:xfrm>
          <a:prstGeom prst="rect">
            <a:avLst/>
          </a:prstGeom>
          <a:noFill/>
        </p:spPr>
        <p:txBody>
          <a:bodyPr wrap="square" rtlCol="0">
            <a:spAutoFit/>
          </a:bodyPr>
          <a:lstStyle/>
          <a:p>
            <a:r>
              <a:rPr lang="en-US" sz="2000" dirty="0">
                <a:cs typeface="Andalus" panose="02020603050405020304" pitchFamily="18" charset="-78"/>
              </a:rPr>
              <a:t>Hypothyroidism and pregnancy</a:t>
            </a:r>
          </a:p>
        </p:txBody>
      </p:sp>
      <p:cxnSp>
        <p:nvCxnSpPr>
          <p:cNvPr id="24" name="Straight Connector 23"/>
          <p:cNvCxnSpPr/>
          <p:nvPr/>
        </p:nvCxnSpPr>
        <p:spPr>
          <a:xfrm flipV="1">
            <a:off x="301058" y="7054335"/>
            <a:ext cx="3708000"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38002" y="7136320"/>
            <a:ext cx="6181996" cy="1169551"/>
          </a:xfrm>
          <a:prstGeom prst="rect">
            <a:avLst/>
          </a:prstGeom>
          <a:noFill/>
        </p:spPr>
        <p:txBody>
          <a:bodyPr wrap="square" rtlCol="0">
            <a:spAutoFit/>
          </a:bodyPr>
          <a:lstStyle/>
          <a:p>
            <a:r>
              <a:rPr lang="en-US" sz="1400" dirty="0">
                <a:solidFill>
                  <a:srgbClr val="C00000"/>
                </a:solidFill>
              </a:rPr>
              <a:t>In pregnant hypothyroid patient 20-30% increase in thyroxine is required because of :</a:t>
            </a:r>
          </a:p>
          <a:p>
            <a:endParaRPr lang="en-US" sz="1400" dirty="0">
              <a:solidFill>
                <a:srgbClr val="C00000"/>
              </a:solidFill>
            </a:endParaRPr>
          </a:p>
          <a:p>
            <a:pPr marL="285750" indent="-285750">
              <a:buClr>
                <a:schemeClr val="accent1">
                  <a:lumMod val="60000"/>
                  <a:lumOff val="40000"/>
                </a:schemeClr>
              </a:buClr>
              <a:buFont typeface="Arial" charset="0"/>
              <a:buChar char="•"/>
            </a:pPr>
            <a:r>
              <a:rPr lang="en-US" sz="1400" dirty="0">
                <a:solidFill>
                  <a:srgbClr val="C00000"/>
                </a:solidFill>
              </a:rPr>
              <a:t>elevated maternal thyroxine binding globulin (TBG) induced by estrogen</a:t>
            </a:r>
          </a:p>
          <a:p>
            <a:pPr marL="285750" indent="-285750">
              <a:buClr>
                <a:schemeClr val="accent1">
                  <a:lumMod val="60000"/>
                  <a:lumOff val="40000"/>
                </a:schemeClr>
              </a:buClr>
              <a:buFont typeface="Arial" charset="0"/>
              <a:buChar char="•"/>
            </a:pPr>
            <a:r>
              <a:rPr lang="en-US" sz="1400" dirty="0">
                <a:solidFill>
                  <a:srgbClr val="C00000"/>
                </a:solidFill>
              </a:rPr>
              <a:t>early development of fetal brain which depends on maternal thyroxine</a:t>
            </a:r>
          </a:p>
        </p:txBody>
      </p:sp>
    </p:spTree>
    <p:extLst>
      <p:ext uri="{BB962C8B-B14F-4D97-AF65-F5344CB8AC3E}">
        <p14:creationId xmlns:p14="http://schemas.microsoft.com/office/powerpoint/2010/main" val="74040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alf Frame 6"/>
          <p:cNvSpPr/>
          <p:nvPr/>
        </p:nvSpPr>
        <p:spPr>
          <a:xfrm rot="5400000">
            <a:off x="5897880"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6"/>
          <p:cNvSpPr/>
          <p:nvPr/>
        </p:nvSpPr>
        <p:spPr>
          <a:xfrm rot="16200000" flipH="1">
            <a:off x="267789"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flipV="1">
            <a:off x="1248929" y="800916"/>
            <a:ext cx="4180114" cy="2"/>
          </a:xfrm>
          <a:prstGeom prst="line">
            <a:avLst/>
          </a:prstGeom>
          <a:ln w="28575">
            <a:solidFill>
              <a:schemeClr val="accent1">
                <a:lumMod val="40000"/>
                <a:lumOff val="60000"/>
              </a:schemeClr>
            </a:solidFill>
          </a:ln>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713760" y="339251"/>
            <a:ext cx="5250451" cy="461665"/>
          </a:xfrm>
          <a:prstGeom prst="rect">
            <a:avLst/>
          </a:prstGeom>
          <a:noFill/>
        </p:spPr>
        <p:txBody>
          <a:bodyPr wrap="square" rtlCol="0">
            <a:spAutoFit/>
          </a:bodyPr>
          <a:lstStyle/>
          <a:p>
            <a:pPr algn="ctr"/>
            <a:r>
              <a:rPr lang="en-US" sz="2400" dirty="0">
                <a:latin typeface="American Typewriter" charset="0"/>
                <a:ea typeface="American Typewriter" charset="0"/>
                <a:cs typeface="American Typewriter" charset="0"/>
              </a:rPr>
              <a:t>Summary</a:t>
            </a:r>
          </a:p>
        </p:txBody>
      </p:sp>
      <p:graphicFrame>
        <p:nvGraphicFramePr>
          <p:cNvPr id="21" name="Table 20"/>
          <p:cNvGraphicFramePr>
            <a:graphicFrameLocks noGrp="1"/>
          </p:cNvGraphicFramePr>
          <p:nvPr>
            <p:extLst>
              <p:ext uri="{D42A27DB-BD31-4B8C-83A1-F6EECF244321}">
                <p14:modId xmlns:p14="http://schemas.microsoft.com/office/powerpoint/2010/main" val="1654968050"/>
              </p:ext>
            </p:extLst>
          </p:nvPr>
        </p:nvGraphicFramePr>
        <p:xfrm>
          <a:off x="228670" y="986433"/>
          <a:ext cx="6251643" cy="8635983"/>
        </p:xfrm>
        <a:graphic>
          <a:graphicData uri="http://schemas.openxmlformats.org/drawingml/2006/table">
            <a:tbl>
              <a:tblPr firstRow="1" bandRow="1">
                <a:tableStyleId>{5940675A-B579-460E-94D1-54222C63F5DA}</a:tableStyleId>
              </a:tblPr>
              <a:tblGrid>
                <a:gridCol w="385085">
                  <a:extLst>
                    <a:ext uri="{9D8B030D-6E8A-4147-A177-3AD203B41FA5}">
                      <a16:colId xmlns:a16="http://schemas.microsoft.com/office/drawing/2014/main" val="2548034649"/>
                    </a:ext>
                  </a:extLst>
                </a:gridCol>
                <a:gridCol w="2735733">
                  <a:extLst>
                    <a:ext uri="{9D8B030D-6E8A-4147-A177-3AD203B41FA5}">
                      <a16:colId xmlns:a16="http://schemas.microsoft.com/office/drawing/2014/main" val="2180430497"/>
                    </a:ext>
                  </a:extLst>
                </a:gridCol>
                <a:gridCol w="1500809">
                  <a:extLst>
                    <a:ext uri="{9D8B030D-6E8A-4147-A177-3AD203B41FA5}">
                      <a16:colId xmlns:a16="http://schemas.microsoft.com/office/drawing/2014/main" val="20002"/>
                    </a:ext>
                  </a:extLst>
                </a:gridCol>
                <a:gridCol w="1630016">
                  <a:extLst>
                    <a:ext uri="{9D8B030D-6E8A-4147-A177-3AD203B41FA5}">
                      <a16:colId xmlns:a16="http://schemas.microsoft.com/office/drawing/2014/main" val="20003"/>
                    </a:ext>
                  </a:extLst>
                </a:gridCol>
              </a:tblGrid>
              <a:tr h="257808">
                <a:tc>
                  <a:txBody>
                    <a:bodyPr/>
                    <a:lstStyle/>
                    <a:p>
                      <a:pPr algn="ctr"/>
                      <a:endParaRPr lang="en-US" sz="1200" dirty="0">
                        <a:solidFill>
                          <a:schemeClr val="tx1"/>
                        </a:solidFill>
                        <a:latin typeface="+mn-lt"/>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dirty="0">
                          <a:solidFill>
                            <a:srgbClr val="0432FF"/>
                          </a:solidFill>
                          <a:latin typeface="+mn-lt"/>
                        </a:rPr>
                        <a:t>LEVOTHYROXINE</a:t>
                      </a:r>
                      <a:r>
                        <a:rPr lang="en-US" sz="1200" dirty="0">
                          <a:solidFill>
                            <a:schemeClr val="bg1"/>
                          </a:solidFill>
                          <a:latin typeface="+mn-lt"/>
                        </a:rPr>
                        <a:t> </a:t>
                      </a:r>
                      <a:r>
                        <a:rPr lang="en-US" sz="1200" dirty="0">
                          <a:solidFill>
                            <a:schemeClr val="tx1"/>
                          </a:solidFill>
                          <a:latin typeface="+mn-lt"/>
                        </a:rPr>
                        <a:t>(T4)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dirty="0">
                          <a:solidFill>
                            <a:srgbClr val="0432FF"/>
                          </a:solidFill>
                        </a:rPr>
                        <a:t>LIOTHYRONINE</a:t>
                      </a:r>
                      <a:r>
                        <a:rPr lang="en-US" sz="1200" dirty="0">
                          <a:solidFill>
                            <a:schemeClr val="bg1"/>
                          </a:solidFill>
                        </a:rPr>
                        <a:t> </a:t>
                      </a:r>
                      <a:r>
                        <a:rPr lang="en-US" sz="1200" dirty="0">
                          <a:solidFill>
                            <a:schemeClr val="tx1"/>
                          </a:solidFill>
                        </a:rPr>
                        <a:t>(T3)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dirty="0">
                          <a:solidFill>
                            <a:srgbClr val="0432FF"/>
                          </a:solidFill>
                        </a:rPr>
                        <a:t>LIOTRIX</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EBFF"/>
                    </a:solidFill>
                  </a:tcPr>
                </a:tc>
                <a:extLst>
                  <a:ext uri="{0D108BD9-81ED-4DB2-BD59-A6C34878D82A}">
                    <a16:rowId xmlns:a16="http://schemas.microsoft.com/office/drawing/2014/main" val="1688930147"/>
                  </a:ext>
                </a:extLst>
              </a:tr>
              <a:tr h="3079375">
                <a:tc>
                  <a:txBody>
                    <a:bodyPr/>
                    <a:lstStyle/>
                    <a:p>
                      <a:pPr algn="ctr"/>
                      <a:r>
                        <a:rPr lang="en-US" sz="1100" dirty="0">
                          <a:solidFill>
                            <a:schemeClr val="bg1"/>
                          </a:solidFill>
                          <a:latin typeface="+mn-lt"/>
                        </a:rPr>
                        <a:t>Indication</a:t>
                      </a:r>
                    </a:p>
                  </a:txBody>
                  <a:tcPr vert="vert270">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171450" marR="0" indent="-171450" algn="l" defTabSz="685800" rtl="0" eaLnBrk="1" fontAlgn="auto" latinLnBrk="0" hangingPunct="1">
                        <a:lnSpc>
                          <a:spcPct val="100000"/>
                        </a:lnSpc>
                        <a:spcBef>
                          <a:spcPts val="0"/>
                        </a:spcBef>
                        <a:spcAft>
                          <a:spcPts val="0"/>
                        </a:spcAft>
                        <a:buClr>
                          <a:srgbClr val="FF99CC"/>
                        </a:buClr>
                        <a:buSzTx/>
                        <a:buFont typeface="Arial" charset="0"/>
                        <a:buChar char="•"/>
                        <a:tabLst/>
                        <a:defRPr/>
                      </a:pPr>
                      <a:r>
                        <a:rPr lang="en-US" sz="1100" dirty="0">
                          <a:latin typeface="+mn-lt"/>
                        </a:rPr>
                        <a:t>A synthetic form of the thyroxine (T4) , is the </a:t>
                      </a:r>
                      <a:r>
                        <a:rPr lang="en-US" sz="1100" dirty="0">
                          <a:solidFill>
                            <a:srgbClr val="FF0000"/>
                          </a:solidFill>
                          <a:latin typeface="+mn-lt"/>
                        </a:rPr>
                        <a:t>drug of</a:t>
                      </a:r>
                      <a:r>
                        <a:rPr lang="en-US" sz="1100" baseline="0" dirty="0">
                          <a:solidFill>
                            <a:srgbClr val="FF0000"/>
                          </a:solidFill>
                          <a:latin typeface="+mn-lt"/>
                        </a:rPr>
                        <a:t> </a:t>
                      </a:r>
                      <a:r>
                        <a:rPr lang="en-US" sz="1100" dirty="0">
                          <a:solidFill>
                            <a:srgbClr val="FF0000"/>
                          </a:solidFill>
                          <a:latin typeface="+mn-lt"/>
                        </a:rPr>
                        <a:t>choice for replacement therapy</a:t>
                      </a:r>
                      <a:endParaRPr lang="en-US" sz="1100" dirty="0">
                        <a:latin typeface="+mn-lt"/>
                      </a:endParaRPr>
                    </a:p>
                    <a:p>
                      <a:pPr marL="171450" indent="-171450">
                        <a:buClr>
                          <a:srgbClr val="FF99CC"/>
                        </a:buClr>
                        <a:buFont typeface="Arial" charset="0"/>
                        <a:buChar char="•"/>
                      </a:pPr>
                      <a:r>
                        <a:rPr lang="en-US" sz="1100" dirty="0">
                          <a:latin typeface="+mn-lt"/>
                        </a:rPr>
                        <a:t>Stable and has </a:t>
                      </a:r>
                      <a:r>
                        <a:rPr lang="en-US" sz="1100" dirty="0">
                          <a:solidFill>
                            <a:srgbClr val="FF0000"/>
                          </a:solidFill>
                          <a:latin typeface="+mn-lt"/>
                        </a:rPr>
                        <a:t>a long half life </a:t>
                      </a:r>
                      <a:r>
                        <a:rPr lang="en-US" sz="1100" dirty="0">
                          <a:latin typeface="+mn-lt"/>
                        </a:rPr>
                        <a:t>( 7 days)</a:t>
                      </a:r>
                    </a:p>
                    <a:p>
                      <a:pPr marL="171450" indent="-171450">
                        <a:buClr>
                          <a:srgbClr val="FF99CC"/>
                        </a:buClr>
                        <a:buFont typeface="Arial" charset="0"/>
                        <a:buChar char="•"/>
                      </a:pPr>
                      <a:r>
                        <a:rPr lang="en-US" sz="1100" dirty="0">
                          <a:latin typeface="+mn-lt"/>
                        </a:rPr>
                        <a:t>Administered </a:t>
                      </a:r>
                      <a:r>
                        <a:rPr lang="en-US" sz="1100" dirty="0">
                          <a:solidFill>
                            <a:srgbClr val="FF0000"/>
                          </a:solidFill>
                          <a:latin typeface="+mn-lt"/>
                        </a:rPr>
                        <a:t>once</a:t>
                      </a:r>
                      <a:r>
                        <a:rPr lang="en-US" sz="1100" dirty="0">
                          <a:latin typeface="+mn-lt"/>
                        </a:rPr>
                        <a:t> daily.</a:t>
                      </a:r>
                    </a:p>
                    <a:p>
                      <a:pPr marL="171450" indent="-171450">
                        <a:buClr>
                          <a:srgbClr val="FF99CC"/>
                        </a:buClr>
                        <a:buFont typeface="Arial" charset="0"/>
                        <a:buChar char="•"/>
                      </a:pPr>
                      <a:r>
                        <a:rPr lang="en-US" sz="1100" dirty="0">
                          <a:latin typeface="+mn-lt"/>
                        </a:rPr>
                        <a:t>Restore normal thyroid levels within </a:t>
                      </a:r>
                      <a:r>
                        <a:rPr lang="en-US" sz="1100" dirty="0">
                          <a:solidFill>
                            <a:srgbClr val="FF0000"/>
                          </a:solidFill>
                          <a:latin typeface="+mn-lt"/>
                        </a:rPr>
                        <a:t>2-3</a:t>
                      </a:r>
                      <a:r>
                        <a:rPr lang="en-US" sz="1100" dirty="0">
                          <a:latin typeface="+mn-lt"/>
                        </a:rPr>
                        <a:t> weeks</a:t>
                      </a:r>
                    </a:p>
                    <a:p>
                      <a:pPr marL="171450" indent="-171450">
                        <a:buClr>
                          <a:srgbClr val="FF99CC"/>
                        </a:buClr>
                        <a:buFont typeface="Arial" charset="0"/>
                        <a:buChar char="•"/>
                      </a:pPr>
                      <a:r>
                        <a:rPr lang="en-US" sz="1100" dirty="0">
                          <a:latin typeface="+mn-lt"/>
                        </a:rPr>
                        <a:t>Absorption is increased when hormone is given on </a:t>
                      </a:r>
                      <a:r>
                        <a:rPr lang="en-US" sz="1100" dirty="0">
                          <a:solidFill>
                            <a:srgbClr val="FF0000"/>
                          </a:solidFill>
                          <a:latin typeface="+mn-lt"/>
                        </a:rPr>
                        <a:t>empty</a:t>
                      </a:r>
                      <a:r>
                        <a:rPr lang="en-US" sz="1100" dirty="0">
                          <a:latin typeface="+mn-lt"/>
                        </a:rPr>
                        <a:t> stomach</a:t>
                      </a:r>
                    </a:p>
                    <a:p>
                      <a:pPr marL="171450" indent="-171450">
                        <a:buClr>
                          <a:srgbClr val="FF99CC"/>
                        </a:buClr>
                        <a:buFont typeface="Arial" charset="0"/>
                        <a:buChar char="•"/>
                      </a:pPr>
                      <a:r>
                        <a:rPr lang="en-US" sz="1100" dirty="0">
                          <a:latin typeface="+mn-lt"/>
                        </a:rPr>
                        <a:t>Oral preparations available from 0.025 to 0.3 mg tablets</a:t>
                      </a:r>
                    </a:p>
                    <a:p>
                      <a:pPr marL="171450" indent="-171450">
                        <a:buClr>
                          <a:srgbClr val="FF99CC"/>
                        </a:buClr>
                        <a:buFont typeface="Arial" charset="0"/>
                        <a:buChar char="•"/>
                      </a:pPr>
                      <a:r>
                        <a:rPr lang="en-US" sz="1100" dirty="0">
                          <a:latin typeface="+mn-lt"/>
                        </a:rPr>
                        <a:t>Parenteral preparation 200-500μg</a:t>
                      </a:r>
                    </a:p>
                    <a:p>
                      <a:pPr marL="171450" indent="-171450">
                        <a:buClr>
                          <a:srgbClr val="FF99CC"/>
                        </a:buClr>
                        <a:buFont typeface="Arial" charset="0"/>
                        <a:buChar char="•"/>
                      </a:pPr>
                      <a:r>
                        <a:rPr lang="en-US" sz="1100" dirty="0">
                          <a:latin typeface="+mn-lt"/>
                        </a:rPr>
                        <a:t>Levothyroxine is given in a dose of 12.5 – 25 μg/day for two weeks and then increased every two weeks.</a:t>
                      </a:r>
                    </a:p>
                  </a:txBody>
                  <a:tcPr anchor="ctr">
                    <a:lnT w="12700" cap="flat" cmpd="sng" algn="ctr">
                      <a:solidFill>
                        <a:schemeClr val="tx1"/>
                      </a:solidFill>
                      <a:prstDash val="solid"/>
                      <a:round/>
                      <a:headEnd type="none" w="med" len="med"/>
                      <a:tailEnd type="none" w="med" len="med"/>
                    </a:lnT>
                  </a:tcPr>
                </a:tc>
                <a:tc>
                  <a:txBody>
                    <a:bodyPr/>
                    <a:lstStyle/>
                    <a:p>
                      <a:pPr marL="285750" indent="-285750">
                        <a:buClr>
                          <a:schemeClr val="accent6"/>
                        </a:buClr>
                        <a:buFont typeface="Arial" charset="0"/>
                        <a:buChar char="•"/>
                      </a:pPr>
                      <a:r>
                        <a:rPr lang="en-US" sz="1100" kern="1200" dirty="0">
                          <a:solidFill>
                            <a:srgbClr val="FF0000"/>
                          </a:solidFill>
                          <a:effectLst/>
                          <a:latin typeface="+mn-lt"/>
                          <a:ea typeface="+mn-ea"/>
                          <a:cs typeface="+mn-cs"/>
                        </a:rPr>
                        <a:t>More potent </a:t>
                      </a:r>
                      <a:r>
                        <a:rPr lang="en-US" sz="1100" kern="1200" dirty="0">
                          <a:solidFill>
                            <a:schemeClr val="tx1"/>
                          </a:solidFill>
                          <a:effectLst/>
                          <a:latin typeface="+mn-lt"/>
                          <a:ea typeface="+mn-ea"/>
                          <a:cs typeface="+mn-cs"/>
                        </a:rPr>
                        <a:t>(3-4 times) and </a:t>
                      </a:r>
                      <a:r>
                        <a:rPr lang="en-US" sz="1100" kern="1200" dirty="0">
                          <a:solidFill>
                            <a:srgbClr val="FF0000"/>
                          </a:solidFill>
                          <a:effectLst/>
                          <a:latin typeface="+mn-lt"/>
                          <a:ea typeface="+mn-ea"/>
                          <a:cs typeface="+mn-cs"/>
                        </a:rPr>
                        <a:t>rapid onset </a:t>
                      </a:r>
                      <a:r>
                        <a:rPr lang="en-US" sz="1100" kern="1200" dirty="0">
                          <a:solidFill>
                            <a:schemeClr val="tx1"/>
                          </a:solidFill>
                          <a:effectLst/>
                          <a:latin typeface="+mn-lt"/>
                          <a:ea typeface="+mn-ea"/>
                          <a:cs typeface="+mn-cs"/>
                        </a:rPr>
                        <a:t>of action than levothyroxine </a:t>
                      </a:r>
                    </a:p>
                    <a:p>
                      <a:pPr marL="285750" indent="-285750">
                        <a:buClr>
                          <a:schemeClr val="accent6"/>
                        </a:buClr>
                        <a:buFont typeface="Arial" charset="0"/>
                        <a:buChar char="•"/>
                      </a:pPr>
                      <a:r>
                        <a:rPr lang="en-US" sz="1100" kern="1200" dirty="0">
                          <a:solidFill>
                            <a:schemeClr val="tx1"/>
                          </a:solidFill>
                          <a:effectLst/>
                          <a:latin typeface="+mn-lt"/>
                          <a:ea typeface="+mn-ea"/>
                          <a:cs typeface="+mn-cs"/>
                        </a:rPr>
                        <a:t>as a </a:t>
                      </a:r>
                      <a:r>
                        <a:rPr lang="en-US" sz="1100" kern="1200" dirty="0">
                          <a:solidFill>
                            <a:srgbClr val="FF0000"/>
                          </a:solidFill>
                          <a:effectLst/>
                          <a:latin typeface="+mn-lt"/>
                          <a:ea typeface="+mn-ea"/>
                          <a:cs typeface="+mn-cs"/>
                        </a:rPr>
                        <a:t>short half life</a:t>
                      </a:r>
                      <a:r>
                        <a:rPr lang="en-US" sz="1100" kern="1200" baseline="0" dirty="0">
                          <a:solidFill>
                            <a:schemeClr val="tx1"/>
                          </a:solidFill>
                          <a:effectLst/>
                          <a:latin typeface="+mn-lt"/>
                          <a:ea typeface="+mn-ea"/>
                          <a:cs typeface="+mn-cs"/>
                        </a:rPr>
                        <a:t> ; </a:t>
                      </a:r>
                      <a:r>
                        <a:rPr lang="en-US" sz="1100" kern="1200" dirty="0">
                          <a:solidFill>
                            <a:schemeClr val="tx1"/>
                          </a:solidFill>
                          <a:effectLst/>
                          <a:latin typeface="+mn-lt"/>
                          <a:ea typeface="+mn-ea"/>
                          <a:cs typeface="+mn-cs"/>
                        </a:rPr>
                        <a:t>not recommended for routine replacement therapy (requires multiple daily doses) </a:t>
                      </a:r>
                    </a:p>
                    <a:p>
                      <a:pPr marL="285750" indent="-285750">
                        <a:buClr>
                          <a:schemeClr val="accent6"/>
                        </a:buClr>
                        <a:buFont typeface="Arial" charset="0"/>
                        <a:buChar char="•"/>
                      </a:pPr>
                      <a:r>
                        <a:rPr lang="en-US" sz="1100" kern="1200" dirty="0">
                          <a:solidFill>
                            <a:schemeClr val="tx1"/>
                          </a:solidFill>
                          <a:effectLst/>
                          <a:latin typeface="+mn-lt"/>
                          <a:ea typeface="+mn-ea"/>
                          <a:cs typeface="+mn-cs"/>
                        </a:rPr>
                        <a:t>oral preparation available are 5-50μg tablets </a:t>
                      </a:r>
                    </a:p>
                    <a:p>
                      <a:pPr marL="285750" indent="-285750">
                        <a:buClr>
                          <a:schemeClr val="accent6"/>
                        </a:buClr>
                        <a:buFont typeface="Arial" charset="0"/>
                        <a:buChar char="•"/>
                      </a:pPr>
                      <a:r>
                        <a:rPr lang="en-US" sz="1100" kern="1200" dirty="0">
                          <a:solidFill>
                            <a:schemeClr val="tx1"/>
                          </a:solidFill>
                          <a:effectLst/>
                          <a:latin typeface="+mn-lt"/>
                          <a:ea typeface="+mn-ea"/>
                          <a:cs typeface="+mn-cs"/>
                        </a:rPr>
                        <a:t>parenteral use 10μg/ml 19 </a:t>
                      </a:r>
                      <a:endParaRPr lang="en-US" sz="1100" dirty="0">
                        <a:effectLst/>
                      </a:endParaRPr>
                    </a:p>
                    <a:p>
                      <a:endParaRPr lang="en-US" sz="1100" dirty="0">
                        <a:latin typeface="+mn-lt"/>
                      </a:endParaRPr>
                    </a:p>
                  </a:txBody>
                  <a:tcPr>
                    <a:lnT w="12700" cap="flat" cmpd="sng" algn="ctr">
                      <a:solidFill>
                        <a:schemeClr val="tx1"/>
                      </a:solidFill>
                      <a:prstDash val="solid"/>
                      <a:round/>
                      <a:headEnd type="none" w="med" len="med"/>
                      <a:tailEnd type="none" w="med" len="med"/>
                    </a:lnT>
                  </a:tcPr>
                </a:tc>
                <a:tc>
                  <a:txBody>
                    <a:bodyPr/>
                    <a:lstStyle/>
                    <a:p>
                      <a:endParaRPr lang="en-US" sz="1100" dirty="0">
                        <a:latin typeface="+mn-lt"/>
                      </a:endParaRPr>
                    </a:p>
                  </a:txBody>
                  <a:tcP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9517245"/>
                  </a:ext>
                </a:extLst>
              </a:tr>
              <a:tr h="1335379">
                <a:tc>
                  <a:txBody>
                    <a:bodyPr/>
                    <a:lstStyle/>
                    <a:p>
                      <a:pPr algn="ctr"/>
                      <a:r>
                        <a:rPr lang="en-US" sz="1100" dirty="0">
                          <a:solidFill>
                            <a:schemeClr val="bg1"/>
                          </a:solidFill>
                          <a:latin typeface="+mn-lt"/>
                        </a:rPr>
                        <a:t>M.O.A</a:t>
                      </a:r>
                    </a:p>
                  </a:txBody>
                  <a:tcPr vert="vert270">
                    <a:lnL w="12700" cap="flat" cmpd="sng" algn="ctr">
                      <a:solidFill>
                        <a:schemeClr val="bg1"/>
                      </a:solidFill>
                      <a:prstDash val="solid"/>
                      <a:round/>
                      <a:headEnd type="none" w="med" len="med"/>
                      <a:tailEnd type="none" w="med" len="med"/>
                    </a:lnL>
                    <a:solidFill>
                      <a:schemeClr val="bg1">
                        <a:lumMod val="75000"/>
                      </a:schemeClr>
                    </a:solidFill>
                  </a:tcPr>
                </a:tc>
                <a:tc>
                  <a:txBody>
                    <a:bodyPr/>
                    <a:lstStyle/>
                    <a:p>
                      <a:r>
                        <a:rPr lang="en-US" sz="1100" b="1" u="sng" kern="1200" dirty="0">
                          <a:solidFill>
                            <a:schemeClr val="tx1"/>
                          </a:solidFill>
                          <a:effectLst/>
                          <a:latin typeface="+mn-lt"/>
                          <a:ea typeface="+mn-ea"/>
                          <a:cs typeface="+mn-cs"/>
                        </a:rPr>
                        <a:t>Metabolism of thyroid hormones :</a:t>
                      </a:r>
                    </a:p>
                    <a:p>
                      <a:endParaRPr lang="en-US" sz="1100" b="1" u="sng" kern="1200" dirty="0">
                        <a:solidFill>
                          <a:schemeClr val="tx1"/>
                        </a:solidFill>
                        <a:effectLst/>
                        <a:latin typeface="+mn-lt"/>
                        <a:ea typeface="+mn-ea"/>
                        <a:cs typeface="+mn-cs"/>
                      </a:endParaRPr>
                    </a:p>
                    <a:p>
                      <a:endParaRPr lang="en-US" sz="1100" b="1" u="sng" kern="1200" dirty="0">
                        <a:solidFill>
                          <a:schemeClr val="tx1"/>
                        </a:solidFill>
                        <a:effectLst/>
                        <a:latin typeface="+mn-lt"/>
                        <a:ea typeface="+mn-ea"/>
                        <a:cs typeface="+mn-cs"/>
                      </a:endParaRPr>
                    </a:p>
                  </a:txBody>
                  <a:tcPr/>
                </a:tc>
                <a:tc>
                  <a:txBody>
                    <a:bodyPr/>
                    <a:lstStyle/>
                    <a:p>
                      <a:endParaRPr lang="en-US" sz="1100" b="1" u="sng" dirty="0">
                        <a:effectLst/>
                        <a:latin typeface="+mn-lt"/>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Combination of synthetic </a:t>
                      </a:r>
                      <a:r>
                        <a:rPr lang="en-US" sz="1100" kern="1200" dirty="0">
                          <a:solidFill>
                            <a:srgbClr val="FF0000"/>
                          </a:solidFill>
                          <a:effectLst/>
                          <a:latin typeface="+mn-lt"/>
                          <a:ea typeface="+mn-ea"/>
                          <a:cs typeface="+mn-cs"/>
                        </a:rPr>
                        <a:t>T4 &amp; T3 in a ratio 4:1 </a:t>
                      </a:r>
                      <a:r>
                        <a:rPr lang="en-US" sz="1100" kern="1200" dirty="0">
                          <a:solidFill>
                            <a:schemeClr val="tx1"/>
                          </a:solidFill>
                          <a:effectLst/>
                          <a:latin typeface="+mn-lt"/>
                          <a:ea typeface="+mn-ea"/>
                          <a:cs typeface="+mn-cs"/>
                        </a:rPr>
                        <a:t>that</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attempt to mimic the natural hormonal secretion</a:t>
                      </a:r>
                      <a:endParaRPr lang="en-US" sz="1100" dirty="0">
                        <a:solidFill>
                          <a:schemeClr val="tx1"/>
                        </a:solidFill>
                        <a:effectLst/>
                      </a:endParaRPr>
                    </a:p>
                    <a:p>
                      <a:endParaRPr lang="en-US" sz="1100" b="1" u="sng" dirty="0">
                        <a:effectLst/>
                        <a:latin typeface="+mn-lt"/>
                      </a:endParaRP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873683">
                <a:tc>
                  <a:txBody>
                    <a:bodyPr/>
                    <a:lstStyle/>
                    <a:p>
                      <a:pPr algn="ctr"/>
                      <a:r>
                        <a:rPr lang="en-US" sz="1100" dirty="0">
                          <a:solidFill>
                            <a:schemeClr val="bg1"/>
                          </a:solidFill>
                          <a:latin typeface="+mn-lt"/>
                        </a:rPr>
                        <a:t>Clinical use</a:t>
                      </a:r>
                    </a:p>
                  </a:txBody>
                  <a:tcPr vert="vert270">
                    <a:lnL w="12700" cap="flat" cmpd="sng" algn="ctr">
                      <a:solidFill>
                        <a:schemeClr val="bg1"/>
                      </a:solidFill>
                      <a:prstDash val="solid"/>
                      <a:round/>
                      <a:headEnd type="none" w="med" len="med"/>
                      <a:tailEnd type="none" w="med" len="med"/>
                    </a:lnL>
                    <a:solidFill>
                      <a:schemeClr val="bg1">
                        <a:lumMod val="75000"/>
                      </a:schemeClr>
                    </a:solidFill>
                  </a:tcPr>
                </a:tc>
                <a:tc>
                  <a:txBody>
                    <a:bodyPr/>
                    <a:lstStyle/>
                    <a:p>
                      <a:pPr marL="0" indent="0">
                        <a:buFont typeface="Arial" charset="0"/>
                        <a:buNone/>
                      </a:pPr>
                      <a:r>
                        <a:rPr lang="en-US" sz="1100" kern="1200" dirty="0">
                          <a:solidFill>
                            <a:schemeClr val="tx1"/>
                          </a:solidFill>
                          <a:effectLst/>
                          <a:latin typeface="+mn-lt"/>
                          <a:ea typeface="+mn-ea"/>
                          <a:cs typeface="+mn-cs"/>
                        </a:rPr>
                        <a:t>Hypothyroidism, regardless of etiology including :</a:t>
                      </a:r>
                    </a:p>
                    <a:p>
                      <a:pPr marL="171450" indent="-171450">
                        <a:buClr>
                          <a:srgbClr val="FF99CC"/>
                        </a:buClr>
                        <a:buFont typeface="Arial" charset="0"/>
                        <a:buChar char="•"/>
                      </a:pPr>
                      <a:r>
                        <a:rPr lang="en-US" sz="1100" kern="1200" dirty="0">
                          <a:solidFill>
                            <a:schemeClr val="tx1"/>
                          </a:solidFill>
                          <a:effectLst/>
                          <a:latin typeface="+mn-lt"/>
                          <a:ea typeface="+mn-ea"/>
                          <a:cs typeface="+mn-cs"/>
                        </a:rPr>
                        <a:t>Congenital</a:t>
                      </a:r>
                    </a:p>
                    <a:p>
                      <a:pPr marL="171450" indent="-171450">
                        <a:buClr>
                          <a:srgbClr val="FF99CC"/>
                        </a:buClr>
                        <a:buFont typeface="Arial" charset="0"/>
                        <a:buChar char="•"/>
                      </a:pPr>
                      <a:r>
                        <a:rPr lang="en-US" sz="1100" kern="1200" dirty="0">
                          <a:solidFill>
                            <a:schemeClr val="tx1"/>
                          </a:solidFill>
                          <a:effectLst/>
                          <a:latin typeface="+mn-lt"/>
                          <a:ea typeface="+mn-ea"/>
                          <a:cs typeface="+mn-cs"/>
                        </a:rPr>
                        <a:t>Hashimoto thyroiditis</a:t>
                      </a:r>
                    </a:p>
                    <a:p>
                      <a:pPr marL="171450" indent="-171450">
                        <a:buClr>
                          <a:srgbClr val="FF99CC"/>
                        </a:buClr>
                        <a:buFont typeface="Arial" charset="0"/>
                        <a:buChar char="•"/>
                      </a:pPr>
                      <a:r>
                        <a:rPr lang="en-US" sz="1100" kern="1200" dirty="0">
                          <a:solidFill>
                            <a:schemeClr val="tx1"/>
                          </a:solidFill>
                          <a:effectLst/>
                          <a:latin typeface="+mn-lt"/>
                          <a:ea typeface="+mn-ea"/>
                          <a:cs typeface="+mn-cs"/>
                        </a:rPr>
                        <a:t>Pregnancy </a:t>
                      </a:r>
                      <a:endParaRPr lang="en-US" sz="1100" dirty="0">
                        <a:effectLst/>
                        <a:latin typeface="+mn-lt"/>
                      </a:endParaRPr>
                    </a:p>
                  </a:txBody>
                  <a:tcPr/>
                </a:tc>
                <a:tc>
                  <a:txBody>
                    <a:bodyPr/>
                    <a:lstStyle/>
                    <a:p>
                      <a:endParaRPr lang="en-US" sz="1100" dirty="0">
                        <a:effectLst/>
                        <a:latin typeface="+mn-lt"/>
                      </a:endParaRPr>
                    </a:p>
                  </a:txBody>
                  <a:tcPr/>
                </a:tc>
                <a:tc>
                  <a:txBody>
                    <a:bodyPr/>
                    <a:lstStyle/>
                    <a:p>
                      <a:endParaRPr lang="en-US" sz="1100" dirty="0">
                        <a:effectLst/>
                        <a:latin typeface="+mn-lt"/>
                      </a:endParaRP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714752943"/>
                  </a:ext>
                </a:extLst>
              </a:tr>
              <a:tr h="1138653">
                <a:tc>
                  <a:txBody>
                    <a:bodyPr/>
                    <a:lstStyle/>
                    <a:p>
                      <a:pPr algn="ctr"/>
                      <a:r>
                        <a:rPr lang="en-US" sz="1100" dirty="0">
                          <a:solidFill>
                            <a:schemeClr val="bg1"/>
                          </a:solidFill>
                          <a:latin typeface="+mn-lt"/>
                        </a:rPr>
                        <a:t>C.I</a:t>
                      </a:r>
                    </a:p>
                  </a:txBody>
                  <a:tcPr vert="vert270">
                    <a:lnL w="12700" cap="flat" cmpd="sng" algn="ctr">
                      <a:solidFill>
                        <a:schemeClr val="bg1"/>
                      </a:solidFill>
                      <a:prstDash val="solid"/>
                      <a:round/>
                      <a:headEnd type="none" w="med" len="med"/>
                      <a:tailEnd type="none" w="med" len="med"/>
                    </a:lnL>
                    <a:solidFill>
                      <a:schemeClr val="bg1">
                        <a:lumMod val="75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In </a:t>
                      </a:r>
                      <a:r>
                        <a:rPr lang="en-US" sz="1100" dirty="0">
                          <a:solidFill>
                            <a:srgbClr val="FF0000"/>
                          </a:solidFill>
                          <a:latin typeface="+mn-lt"/>
                        </a:rPr>
                        <a:t>old patients </a:t>
                      </a:r>
                      <a:r>
                        <a:rPr lang="en-US" sz="1100" dirty="0">
                          <a:latin typeface="+mn-lt"/>
                        </a:rPr>
                        <a:t>and in patients with </a:t>
                      </a:r>
                      <a:r>
                        <a:rPr lang="en-US" sz="1100" dirty="0">
                          <a:solidFill>
                            <a:srgbClr val="FF0000"/>
                          </a:solidFill>
                          <a:latin typeface="+mn-lt"/>
                        </a:rPr>
                        <a:t>cardiac problems</a:t>
                      </a:r>
                      <a:r>
                        <a:rPr lang="en-US" sz="1100" dirty="0">
                          <a:latin typeface="+mn-lt"/>
                        </a:rPr>
                        <a:t> , treatment is started with reduced dosage.</a:t>
                      </a:r>
                    </a:p>
                  </a:txBody>
                  <a:tcPr/>
                </a:tc>
                <a:tc>
                  <a:txBody>
                    <a:body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rgbClr val="FF0000"/>
                          </a:solidFill>
                        </a:rPr>
                        <a:t>should be avoided in cardiac patients </a:t>
                      </a:r>
                    </a:p>
                    <a:p>
                      <a:pPr marL="285750" marR="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dirty="0">
                          <a:solidFill>
                            <a:schemeClr val="tx1"/>
                          </a:solidFill>
                        </a:rPr>
                        <a:t>The major limitations to this product are </a:t>
                      </a:r>
                      <a:r>
                        <a:rPr lang="en-US" sz="1050" dirty="0">
                          <a:solidFill>
                            <a:srgbClr val="FF0000"/>
                          </a:solidFill>
                        </a:rPr>
                        <a:t>high cost </a:t>
                      </a:r>
                      <a:r>
                        <a:rPr lang="en-US" sz="1050" dirty="0">
                          <a:solidFill>
                            <a:schemeClr val="tx1"/>
                          </a:solidFill>
                        </a:rPr>
                        <a:t>and lack of therapeutic rationale because </a:t>
                      </a:r>
                      <a:r>
                        <a:rPr lang="en-US" sz="1050" dirty="0">
                          <a:solidFill>
                            <a:srgbClr val="FF0000"/>
                          </a:solidFill>
                        </a:rPr>
                        <a:t>35% of T4 </a:t>
                      </a:r>
                      <a:r>
                        <a:rPr lang="en-US" sz="1050" dirty="0">
                          <a:solidFill>
                            <a:schemeClr val="tx1"/>
                          </a:solidFill>
                        </a:rPr>
                        <a:t>is peripherally converted to T3</a:t>
                      </a: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21983676"/>
                  </a:ext>
                </a:extLst>
              </a:tr>
              <a:tr h="1681391">
                <a:tc>
                  <a:txBody>
                    <a:bodyPr/>
                    <a:lstStyle/>
                    <a:p>
                      <a:pPr algn="ctr"/>
                      <a:r>
                        <a:rPr lang="en-US" sz="1100" dirty="0">
                          <a:solidFill>
                            <a:schemeClr val="bg1"/>
                          </a:solidFill>
                          <a:latin typeface="+mn-lt"/>
                        </a:rPr>
                        <a:t>ADRs</a:t>
                      </a:r>
                    </a:p>
                  </a:txBody>
                  <a:tcPr vert="vert27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bg1">
                        <a:lumMod val="75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u="sng" kern="1200" dirty="0">
                          <a:solidFill>
                            <a:srgbClr val="FF0000"/>
                          </a:solidFill>
                          <a:effectLst/>
                          <a:latin typeface="+mn-lt"/>
                          <a:ea typeface="+mn-ea"/>
                          <a:cs typeface="+mn-cs"/>
                        </a:rPr>
                        <a:t>OVER DOSE </a:t>
                      </a:r>
                      <a:endParaRPr lang="en-US" sz="1050" b="1" u="sng" dirty="0">
                        <a:solidFill>
                          <a:srgbClr val="FF0000"/>
                        </a:solidFill>
                        <a:effectLst/>
                        <a:latin typeface="+mn-lt"/>
                      </a:endParaRPr>
                    </a:p>
                    <a:p>
                      <a:pPr marL="171450" marR="0" indent="-171450" algn="l" defTabSz="685800" rtl="0" eaLnBrk="1" fontAlgn="auto" latinLnBrk="0" hangingPunct="1">
                        <a:lnSpc>
                          <a:spcPct val="100000"/>
                        </a:lnSpc>
                        <a:spcBef>
                          <a:spcPts val="0"/>
                        </a:spcBef>
                        <a:spcAft>
                          <a:spcPts val="0"/>
                        </a:spcAft>
                        <a:buClr>
                          <a:srgbClr val="FF99CC"/>
                        </a:buClr>
                        <a:buSzTx/>
                        <a:buFont typeface="Arial" charset="0"/>
                        <a:buChar char="•"/>
                        <a:tabLst/>
                        <a:defRPr/>
                      </a:pPr>
                      <a:r>
                        <a:rPr lang="en-US" sz="1100" u="sng" dirty="0">
                          <a:latin typeface="+mn-lt"/>
                        </a:rPr>
                        <a:t>In children</a:t>
                      </a:r>
                      <a:r>
                        <a:rPr lang="en-US" sz="1100" u="sng" baseline="0" dirty="0">
                          <a:latin typeface="+mn-lt"/>
                        </a:rPr>
                        <a:t>: </a:t>
                      </a:r>
                      <a:r>
                        <a:rPr lang="en-US" sz="1100" kern="1200" dirty="0">
                          <a:solidFill>
                            <a:schemeClr val="tx1"/>
                          </a:solidFill>
                          <a:effectLst/>
                          <a:latin typeface="+mn-lt"/>
                          <a:ea typeface="+mn-ea"/>
                          <a:cs typeface="+mn-cs"/>
                        </a:rPr>
                        <a:t>restlessness , insomnia ,</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accelerated bone maturation </a:t>
                      </a:r>
                    </a:p>
                    <a:p>
                      <a:pPr marL="171450" marR="0" indent="-171450" algn="l" defTabSz="685800" rtl="0" eaLnBrk="1" fontAlgn="auto" latinLnBrk="0" hangingPunct="1">
                        <a:lnSpc>
                          <a:spcPct val="100000"/>
                        </a:lnSpc>
                        <a:spcBef>
                          <a:spcPts val="0"/>
                        </a:spcBef>
                        <a:spcAft>
                          <a:spcPts val="0"/>
                        </a:spcAft>
                        <a:buClr>
                          <a:srgbClr val="FF99CC"/>
                        </a:buClr>
                        <a:buSzTx/>
                        <a:buFont typeface="Arial" charset="0"/>
                        <a:buChar char="•"/>
                        <a:tabLst/>
                        <a:defRPr/>
                      </a:pPr>
                      <a:r>
                        <a:rPr lang="en-US" sz="1100" u="sng" kern="1200" dirty="0">
                          <a:solidFill>
                            <a:schemeClr val="tx1"/>
                          </a:solidFill>
                          <a:effectLst/>
                          <a:latin typeface="+mn-lt"/>
                          <a:ea typeface="+mn-ea"/>
                          <a:cs typeface="+mn-cs"/>
                        </a:rPr>
                        <a:t>In adult</a:t>
                      </a:r>
                      <a:r>
                        <a:rPr lang="en-US" sz="1100" u="sng" kern="1200" baseline="0" dirty="0">
                          <a:solidFill>
                            <a:schemeClr val="tx1"/>
                          </a:solidFill>
                          <a:effectLst/>
                          <a:latin typeface="+mn-lt"/>
                          <a:ea typeface="+mn-ea"/>
                          <a:cs typeface="+mn-cs"/>
                        </a:rPr>
                        <a:t> </a:t>
                      </a:r>
                      <a:r>
                        <a:rPr lang="en-US" sz="1100" kern="1200" baseline="0" dirty="0">
                          <a:solidFill>
                            <a:schemeClr val="tx1"/>
                          </a:solidFill>
                          <a:effectLst/>
                          <a:latin typeface="+mn-lt"/>
                          <a:ea typeface="+mn-ea"/>
                          <a:cs typeface="+mn-cs"/>
                        </a:rPr>
                        <a:t>: cardiac arrhythmia (tachycardia , atrial fib.), </a:t>
                      </a:r>
                      <a:r>
                        <a:rPr lang="en-US" sz="1100" dirty="0">
                          <a:latin typeface="+mn-lt"/>
                        </a:rPr>
                        <a:t>.) tremor , restlessness ,headache</a:t>
                      </a:r>
                      <a:r>
                        <a:rPr lang="en-US" sz="1100" baseline="0" dirty="0">
                          <a:latin typeface="+mn-lt"/>
                        </a:rPr>
                        <a:t> , </a:t>
                      </a:r>
                      <a:r>
                        <a:rPr lang="en-US" sz="1100" dirty="0">
                          <a:latin typeface="+mn-lt"/>
                        </a:rPr>
                        <a:t>change in appetite, weight loss , heat intolerance</a:t>
                      </a:r>
                      <a:r>
                        <a:rPr lang="en-US" sz="1100" baseline="0" dirty="0">
                          <a:latin typeface="+mn-lt"/>
                        </a:rPr>
                        <a:t> , muscle pain </a:t>
                      </a:r>
                      <a:endParaRPr lang="en-US" sz="1100" dirty="0">
                        <a:effectLst/>
                        <a:latin typeface="+mn-lt"/>
                      </a:endParaRPr>
                    </a:p>
                  </a:txBody>
                  <a:tcPr>
                    <a:lnB w="12700" cap="flat" cmpd="sng" algn="ctr">
                      <a:solidFill>
                        <a:schemeClr val="bg1"/>
                      </a:solidFill>
                      <a:prstDash val="solid"/>
                      <a:round/>
                      <a:headEnd type="none" w="med" len="med"/>
                      <a:tailEnd type="none" w="med" len="med"/>
                    </a:lnB>
                  </a:tcPr>
                </a:tc>
                <a:tc>
                  <a: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endParaRPr lang="en-US" sz="1050" dirty="0">
                        <a:effectLst/>
                        <a:latin typeface="+mn-lt"/>
                      </a:endParaRPr>
                    </a:p>
                  </a:txBody>
                  <a:tcPr>
                    <a:lnB w="12700" cap="flat" cmpd="sng" algn="ctr">
                      <a:solidFill>
                        <a:schemeClr val="bg1"/>
                      </a:solidFill>
                      <a:prstDash val="solid"/>
                      <a:round/>
                      <a:headEnd type="none" w="med" len="med"/>
                      <a:tailEnd type="none" w="med" len="med"/>
                    </a:lnB>
                  </a:tcPr>
                </a:tc>
                <a:tc>
                  <a: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endParaRPr lang="en-US" sz="1050" dirty="0">
                        <a:effectLst/>
                        <a:latin typeface="+mn-lt"/>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61807294"/>
                  </a:ext>
                </a:extLst>
              </a:tr>
            </a:tbl>
          </a:graphicData>
        </a:graphic>
      </p:graphicFrame>
      <p:sp>
        <p:nvSpPr>
          <p:cNvPr id="28" name="Rectangle 27"/>
          <p:cNvSpPr/>
          <p:nvPr/>
        </p:nvSpPr>
        <p:spPr>
          <a:xfrm>
            <a:off x="613954" y="4784712"/>
            <a:ext cx="2717825" cy="1077218"/>
          </a:xfrm>
          <a:prstGeom prst="rect">
            <a:avLst/>
          </a:prstGeom>
        </p:spPr>
        <p:txBody>
          <a:bodyPr wrap="square">
            <a:spAutoFit/>
          </a:bodyPr>
          <a:lstStyle/>
          <a:p>
            <a:pPr marL="171450" indent="-171450">
              <a:buClr>
                <a:srgbClr val="FF99CC"/>
              </a:buClr>
              <a:buFont typeface="Arial" charset="0"/>
              <a:buChar char="•"/>
            </a:pPr>
            <a:r>
              <a:rPr lang="en-US" sz="800" dirty="0"/>
              <a:t>Major pathway of thyroid hormone metabolism is through sequential deiodination </a:t>
            </a:r>
          </a:p>
          <a:p>
            <a:pPr marL="171450" indent="-171450">
              <a:buClr>
                <a:srgbClr val="FF99CC"/>
              </a:buClr>
              <a:buFont typeface="Arial" charset="0"/>
              <a:buChar char="•"/>
            </a:pPr>
            <a:r>
              <a:rPr lang="en-US" sz="800" dirty="0"/>
              <a:t>80% of circulating T3 is derived from peripheral T4 by monodeiodination </a:t>
            </a:r>
          </a:p>
          <a:p>
            <a:pPr marL="171450" indent="-171450">
              <a:buClr>
                <a:srgbClr val="FF99CC"/>
              </a:buClr>
              <a:buFont typeface="Arial" charset="0"/>
              <a:buChar char="•"/>
            </a:pPr>
            <a:r>
              <a:rPr lang="en-US" sz="800" dirty="0"/>
              <a:t>The liver is the major site of degradation for both T4 and T3 </a:t>
            </a:r>
          </a:p>
          <a:p>
            <a:pPr marL="171450" indent="-171450">
              <a:buClr>
                <a:srgbClr val="FF99CC"/>
              </a:buClr>
              <a:buFont typeface="Arial" charset="0"/>
              <a:buChar char="•"/>
            </a:pPr>
            <a:r>
              <a:rPr lang="en-US" sz="800" dirty="0"/>
              <a:t>80% of the daily dose of T4 is </a:t>
            </a:r>
            <a:r>
              <a:rPr lang="en-US" sz="800" dirty="0" err="1"/>
              <a:t>deiodinated</a:t>
            </a:r>
            <a:r>
              <a:rPr lang="en-US" sz="800" dirty="0"/>
              <a:t> to yield equal amounts of T3 and rT3 (reverse T3 ,which is inactive) </a:t>
            </a:r>
          </a:p>
        </p:txBody>
      </p:sp>
    </p:spTree>
    <p:extLst>
      <p:ext uri="{BB962C8B-B14F-4D97-AF65-F5344CB8AC3E}">
        <p14:creationId xmlns:p14="http://schemas.microsoft.com/office/powerpoint/2010/main" val="1509762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alf Frame 6"/>
          <p:cNvSpPr/>
          <p:nvPr/>
        </p:nvSpPr>
        <p:spPr>
          <a:xfrm rot="5400000">
            <a:off x="5897880"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6"/>
          <p:cNvSpPr/>
          <p:nvPr/>
        </p:nvSpPr>
        <p:spPr>
          <a:xfrm rot="16200000" flipH="1">
            <a:off x="267789"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flipV="1">
            <a:off x="613954" y="976521"/>
            <a:ext cx="5652000" cy="2"/>
          </a:xfrm>
          <a:prstGeom prst="line">
            <a:avLst/>
          </a:prstGeom>
          <a:ln w="28575">
            <a:solidFill>
              <a:schemeClr val="accent1">
                <a:lumMod val="40000"/>
                <a:lumOff val="60000"/>
              </a:schemeClr>
            </a:solidFill>
          </a:ln>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613954" y="405243"/>
            <a:ext cx="5846481" cy="523220"/>
          </a:xfrm>
          <a:prstGeom prst="rect">
            <a:avLst/>
          </a:prstGeom>
          <a:noFill/>
        </p:spPr>
        <p:txBody>
          <a:bodyPr wrap="square" rtlCol="0">
            <a:spAutoFit/>
          </a:bodyPr>
          <a:lstStyle/>
          <a:p>
            <a:pPr algn="ctr">
              <a:buFont typeface="Arial" charset="0"/>
              <a:buNone/>
            </a:pPr>
            <a:r>
              <a:rPr lang="en-US" altLang="en-US" sz="2800" dirty="0">
                <a:latin typeface="American Typewriter" charset="0"/>
                <a:ea typeface="American Typewriter" charset="0"/>
                <a:cs typeface="American Typewriter" charset="0"/>
              </a:rPr>
              <a:t>MCQs</a:t>
            </a:r>
            <a:endParaRPr lang="en-GB" altLang="en-US" sz="2000" baseline="30000" dirty="0">
              <a:latin typeface="American Typewriter" charset="0"/>
              <a:ea typeface="American Typewriter" charset="0"/>
              <a:cs typeface="American Typewriter" charset="0"/>
            </a:endParaRPr>
          </a:p>
        </p:txBody>
      </p:sp>
      <p:sp>
        <p:nvSpPr>
          <p:cNvPr id="3" name="مربع نص 2"/>
          <p:cNvSpPr txBox="1"/>
          <p:nvPr/>
        </p:nvSpPr>
        <p:spPr>
          <a:xfrm>
            <a:off x="57578" y="1097574"/>
            <a:ext cx="6764751" cy="8510022"/>
          </a:xfrm>
          <a:prstGeom prst="rect">
            <a:avLst/>
          </a:prstGeom>
          <a:noFill/>
        </p:spPr>
        <p:txBody>
          <a:bodyPr wrap="square" rtlCol="1">
            <a:spAutoFit/>
          </a:bodyPr>
          <a:lstStyle/>
          <a:p>
            <a:r>
              <a:rPr lang="en-US" sz="1400" b="1" u="sng" dirty="0"/>
              <a:t>Q1: A 42 years old female came to the clinic and complain of weakness &amp; fatigue and lack of energy and weight gain. Also she mentioned that she has cold intolerance and her hairs started to be brittle. The physician request the thyroid function test and the result shows there is markedly decreased in the level of both T3 &amp; T4. Which drug of the following is the drug of choice in her case for long life thereby ? </a:t>
            </a:r>
          </a:p>
          <a:p>
            <a:endParaRPr lang="en-US" altLang="en-US" sz="1400" b="1" u="sng" dirty="0"/>
          </a:p>
          <a:p>
            <a:r>
              <a:rPr lang="en-US" sz="1200" i="1" dirty="0">
                <a:ea typeface="American Typewriter" charset="0"/>
                <a:cs typeface="American Typewriter" charset="0"/>
              </a:rPr>
              <a:t>A- Liothyronine.                                                           B- Levothyroxine.                                                 C- Liotrix.</a:t>
            </a:r>
          </a:p>
          <a:p>
            <a:endParaRPr lang="en-US" altLang="en-US" sz="1200" b="1" u="sng" dirty="0"/>
          </a:p>
          <a:p>
            <a:r>
              <a:rPr lang="en-US" altLang="en-US" sz="1400" b="1" u="sng" dirty="0"/>
              <a:t>Q2: Which drug can be used in emergency case due to its rapid of onset and its potent effect ? </a:t>
            </a:r>
          </a:p>
          <a:p>
            <a:endParaRPr lang="en-US" altLang="en-US" sz="1400" b="1" u="sng" dirty="0"/>
          </a:p>
          <a:p>
            <a:r>
              <a:rPr lang="en-US" sz="1200" i="1" dirty="0">
                <a:ea typeface="American Typewriter" charset="0"/>
                <a:cs typeface="American Typewriter" charset="0"/>
              </a:rPr>
              <a:t>A- Liothyronine.                                                          B- Levothyroxine.                                                      C- Liotrix.</a:t>
            </a:r>
          </a:p>
          <a:p>
            <a:endParaRPr lang="en-US" sz="1100" i="1" u="sng" dirty="0">
              <a:ea typeface="American Typewriter" charset="0"/>
              <a:cs typeface="American Typewriter" charset="0"/>
            </a:endParaRPr>
          </a:p>
          <a:p>
            <a:endParaRPr lang="en-US" sz="1100" i="1" u="sng" dirty="0">
              <a:ea typeface="American Typewriter" charset="0"/>
              <a:cs typeface="American Typewriter" charset="0"/>
            </a:endParaRPr>
          </a:p>
          <a:p>
            <a:r>
              <a:rPr lang="en-US" sz="1400" b="1" u="sng" dirty="0"/>
              <a:t>Q3:Which drugs of the following is highly contraindicated in patient with cardiac disease due to its cardiotoxicity ?  </a:t>
            </a:r>
          </a:p>
          <a:p>
            <a:endParaRPr lang="en-US" sz="1400" b="1" u="sng" dirty="0"/>
          </a:p>
          <a:p>
            <a:r>
              <a:rPr lang="en-US" sz="1200" i="1" dirty="0">
                <a:ea typeface="American Typewriter" charset="0"/>
                <a:cs typeface="American Typewriter" charset="0"/>
              </a:rPr>
              <a:t>A- Liothyronine.                                                          B- Levothyroxine.                                                      C- Liotrix.</a:t>
            </a:r>
          </a:p>
          <a:p>
            <a:endParaRPr lang="en-US" sz="1200" i="1" u="sng" dirty="0">
              <a:ea typeface="American Typewriter" charset="0"/>
              <a:cs typeface="American Typewriter" charset="0"/>
            </a:endParaRPr>
          </a:p>
          <a:p>
            <a:r>
              <a:rPr lang="en-US" altLang="en-US" sz="1400" b="1" dirty="0"/>
              <a:t>Q4: </a:t>
            </a:r>
            <a:r>
              <a:rPr lang="en-US" sz="1400" b="1" dirty="0"/>
              <a:t>Which drugs of the following is acting by mimicking the natural hormonal secretion of thyroid gland?  </a:t>
            </a:r>
          </a:p>
          <a:p>
            <a:endParaRPr lang="en-US" altLang="en-US" sz="1400" b="1" dirty="0"/>
          </a:p>
          <a:p>
            <a:r>
              <a:rPr lang="en-US" sz="1200" i="1" dirty="0">
                <a:ea typeface="American Typewriter" charset="0"/>
                <a:cs typeface="American Typewriter" charset="0"/>
              </a:rPr>
              <a:t>A- Liothyronine.                                                          B- Levothyroxine.                                                      C- Liotrix.</a:t>
            </a:r>
          </a:p>
          <a:p>
            <a:endParaRPr lang="en-US" sz="1100" i="1" dirty="0">
              <a:ea typeface="American Typewriter" charset="0"/>
              <a:cs typeface="American Typewriter" charset="0"/>
            </a:endParaRPr>
          </a:p>
          <a:p>
            <a:r>
              <a:rPr lang="en-US" sz="1400" b="1" u="sng" dirty="0"/>
              <a:t>Q5: Why is it essential to increase the dose up to 30% in women with hypothyroidism during pregnancy ? </a:t>
            </a:r>
          </a:p>
          <a:p>
            <a:endParaRPr lang="en-US" sz="1400" b="1" u="sng" dirty="0"/>
          </a:p>
          <a:p>
            <a:r>
              <a:rPr lang="en-US" sz="1200" i="1" dirty="0">
                <a:ea typeface="American Typewriter" charset="0"/>
                <a:cs typeface="American Typewriter" charset="0"/>
              </a:rPr>
              <a:t>A- The elevated estrogen induced the thyroxine binding globulin. </a:t>
            </a:r>
          </a:p>
          <a:p>
            <a:r>
              <a:rPr lang="en-US" sz="1200" i="1" dirty="0">
                <a:ea typeface="American Typewriter" charset="0"/>
                <a:cs typeface="American Typewriter" charset="0"/>
              </a:rPr>
              <a:t>B- The maternal thyroxine is essential for development of  fetal brain.  </a:t>
            </a:r>
          </a:p>
          <a:p>
            <a:r>
              <a:rPr lang="en-US" sz="1200" i="1" dirty="0">
                <a:ea typeface="American Typewriter" charset="0"/>
                <a:cs typeface="American Typewriter" charset="0"/>
              </a:rPr>
              <a:t>C- Both of them. </a:t>
            </a:r>
          </a:p>
          <a:p>
            <a:endParaRPr lang="en-US" sz="1100" i="1" u="sng" dirty="0">
              <a:ea typeface="American Typewriter" charset="0"/>
              <a:cs typeface="American Typewriter" charset="0"/>
            </a:endParaRPr>
          </a:p>
          <a:p>
            <a:r>
              <a:rPr lang="en-US" sz="1400" b="1" dirty="0"/>
              <a:t>Q6: 56 years old Patient who is diagnosed with hypothyroidism with weight gain, cold intolerance, fatigue and lack of energy and brittle nails. The doctor perscribed 0.46 mg tablets of drug as treatment. Three day later, his symptoms completely changed to the opposite. He develop tremor, heat intolerance, weight loss and clubbing of the fingers. What is the underlying cause behind this condition?   </a:t>
            </a:r>
          </a:p>
          <a:p>
            <a:endParaRPr lang="en-US" sz="1400" b="1" dirty="0"/>
          </a:p>
          <a:p>
            <a:r>
              <a:rPr lang="en-US" sz="1200" i="1" dirty="0">
                <a:ea typeface="American Typewriter" charset="0"/>
                <a:cs typeface="American Typewriter" charset="0"/>
              </a:rPr>
              <a:t>A- he develops Iodism and overdose of iodine.</a:t>
            </a:r>
          </a:p>
          <a:p>
            <a:r>
              <a:rPr lang="en-US" sz="1200" i="1" dirty="0">
                <a:ea typeface="American Typewriter" charset="0"/>
                <a:cs typeface="American Typewriter" charset="0"/>
              </a:rPr>
              <a:t>B- he develops secondary hyperthyroidism.</a:t>
            </a:r>
          </a:p>
          <a:p>
            <a:r>
              <a:rPr lang="en-US" sz="1200" i="1" dirty="0">
                <a:ea typeface="American Typewriter" charset="0"/>
                <a:cs typeface="American Typewriter" charset="0"/>
              </a:rPr>
              <a:t>C- he develops overdose of levothyroxine. </a:t>
            </a:r>
          </a:p>
          <a:p>
            <a:endParaRPr lang="en-US" sz="1100" i="1" u="sng" dirty="0">
              <a:ea typeface="American Typewriter" charset="0"/>
              <a:cs typeface="American Typewriter" charset="0"/>
            </a:endParaRPr>
          </a:p>
          <a:p>
            <a:endParaRPr lang="en-US" sz="1200" b="1" dirty="0"/>
          </a:p>
        </p:txBody>
      </p:sp>
      <p:sp>
        <p:nvSpPr>
          <p:cNvPr id="4" name="مستطيل مستدير الزوايا 3"/>
          <p:cNvSpPr/>
          <p:nvPr/>
        </p:nvSpPr>
        <p:spPr>
          <a:xfrm rot="5400000">
            <a:off x="5932813" y="9052754"/>
            <a:ext cx="373171" cy="978616"/>
          </a:xfrm>
          <a:prstGeom prst="roundRect">
            <a:avLst/>
          </a:prstGeom>
          <a:ln w="19050">
            <a:solidFill>
              <a:schemeClr val="bg2"/>
            </a:solidFill>
            <a:prstDash val="dashDot"/>
          </a:ln>
        </p:spPr>
        <p:style>
          <a:lnRef idx="2">
            <a:schemeClr val="accent6"/>
          </a:lnRef>
          <a:fillRef idx="1">
            <a:schemeClr val="lt1"/>
          </a:fillRef>
          <a:effectRef idx="0">
            <a:schemeClr val="accent6"/>
          </a:effectRef>
          <a:fontRef idx="minor">
            <a:schemeClr val="dk1"/>
          </a:fontRef>
        </p:style>
        <p:txBody>
          <a:bodyPr rtlCol="1" anchor="ctr"/>
          <a:lstStyle/>
          <a:p>
            <a:pPr marL="228600" indent="-228600" algn="ctr">
              <a:buFont typeface="+mj-lt"/>
              <a:buAutoNum type="arabicPeriod"/>
            </a:pPr>
            <a:r>
              <a:rPr lang="en-US" sz="1050" dirty="0"/>
              <a:t>B</a:t>
            </a:r>
            <a:endParaRPr lang="ar-SA" sz="1050" dirty="0"/>
          </a:p>
          <a:p>
            <a:pPr marL="228600" indent="-228600" algn="ctr">
              <a:buFont typeface="+mj-lt"/>
              <a:buAutoNum type="arabicPeriod"/>
            </a:pPr>
            <a:r>
              <a:rPr lang="en-US" sz="1050" dirty="0"/>
              <a:t>A</a:t>
            </a:r>
          </a:p>
          <a:p>
            <a:pPr marL="228600" indent="-228600" algn="ctr">
              <a:buFont typeface="+mj-lt"/>
              <a:buAutoNum type="arabicPeriod"/>
            </a:pPr>
            <a:r>
              <a:rPr lang="en-US" sz="1050" dirty="0"/>
              <a:t>A</a:t>
            </a:r>
          </a:p>
          <a:p>
            <a:pPr marL="228600" indent="-228600" algn="ctr">
              <a:buFont typeface="+mj-lt"/>
              <a:buAutoNum type="arabicPeriod"/>
            </a:pPr>
            <a:r>
              <a:rPr lang="en-US" sz="1050" dirty="0"/>
              <a:t>C</a:t>
            </a:r>
          </a:p>
          <a:p>
            <a:pPr marL="228600" indent="-228600" algn="ctr">
              <a:buFont typeface="+mj-lt"/>
              <a:buAutoNum type="arabicPeriod"/>
            </a:pPr>
            <a:r>
              <a:rPr lang="en-US" sz="1050" dirty="0"/>
              <a:t>C</a:t>
            </a:r>
          </a:p>
          <a:p>
            <a:pPr marL="228600" indent="-228600" algn="ctr">
              <a:buFont typeface="+mj-lt"/>
              <a:buAutoNum type="arabicPeriod"/>
            </a:pPr>
            <a:r>
              <a:rPr lang="en-US" sz="1050" dirty="0"/>
              <a:t>C</a:t>
            </a:r>
            <a:endParaRPr lang="en-US" sz="1100" dirty="0"/>
          </a:p>
        </p:txBody>
      </p:sp>
    </p:spTree>
    <p:extLst>
      <p:ext uri="{BB962C8B-B14F-4D97-AF65-F5344CB8AC3E}">
        <p14:creationId xmlns:p14="http://schemas.microsoft.com/office/powerpoint/2010/main" val="52274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prstClr val="black"/>
              <a:srgbClr val="942093">
                <a:tint val="45000"/>
                <a:satMod val="400000"/>
              </a:srgbClr>
            </a:duotone>
          </a:blip>
          <a:srcRect l="44792" t="46423" r="12083" b="5293"/>
          <a:stretch/>
        </p:blipFill>
        <p:spPr>
          <a:xfrm>
            <a:off x="2711487" y="2446712"/>
            <a:ext cx="2235970" cy="388864"/>
          </a:xfrm>
          <a:prstGeom prst="rect">
            <a:avLst/>
          </a:prstGeom>
        </p:spPr>
      </p:pic>
      <p:cxnSp>
        <p:nvCxnSpPr>
          <p:cNvPr id="8" name="Straight Connector 7"/>
          <p:cNvCxnSpPr/>
          <p:nvPr/>
        </p:nvCxnSpPr>
        <p:spPr>
          <a:xfrm flipH="1">
            <a:off x="1098211" y="2894673"/>
            <a:ext cx="5300421" cy="0"/>
          </a:xfrm>
          <a:prstGeom prst="line">
            <a:avLst/>
          </a:prstGeom>
          <a:ln w="38100">
            <a:solidFill>
              <a:srgbClr val="00CCC9"/>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98210" y="2936838"/>
            <a:ext cx="5300421" cy="1692771"/>
          </a:xfrm>
          <a:prstGeom prst="rect">
            <a:avLst/>
          </a:prstGeom>
          <a:noFill/>
        </p:spPr>
        <p:txBody>
          <a:bodyPr wrap="square" rtlCol="0">
            <a:spAutoFit/>
          </a:bodyPr>
          <a:lstStyle/>
          <a:p>
            <a:pPr algn="ctr" rtl="1"/>
            <a:r>
              <a:rPr lang="ar-SA" sz="2400" b="1" dirty="0">
                <a:solidFill>
                  <a:srgbClr val="941651"/>
                </a:solidFill>
                <a:latin typeface="Al Tarikh" charset="-78"/>
                <a:ea typeface="Al Tarikh" charset="-78"/>
                <a:cs typeface="Al Tarikh" charset="-78"/>
              </a:rPr>
              <a:t>قادة فريق علم الأدوية :</a:t>
            </a:r>
          </a:p>
          <a:p>
            <a:pPr algn="ctr" rtl="1"/>
            <a:r>
              <a:rPr lang="ar-SA" sz="2400" b="1" dirty="0">
                <a:latin typeface="Al Tarikh" charset="-78"/>
                <a:ea typeface="Al Tarikh" charset="-78"/>
                <a:cs typeface="Al Tarikh" charset="-78"/>
              </a:rPr>
              <a:t> </a:t>
            </a:r>
            <a:r>
              <a:rPr lang="ar-SA" sz="2800" b="1" dirty="0">
                <a:solidFill>
                  <a:srgbClr val="941651"/>
                </a:solidFill>
                <a:cs typeface="Al Tarikh" charset="-78"/>
              </a:rPr>
              <a:t>-</a:t>
            </a:r>
            <a:r>
              <a:rPr lang="ar-SA" sz="2800" b="1" dirty="0">
                <a:latin typeface="Al Tarikh" charset="-78"/>
                <a:ea typeface="Al Tarikh" charset="-78"/>
                <a:cs typeface="Al Tarikh" charset="-78"/>
              </a:rPr>
              <a:t> جومانا القحطاني </a:t>
            </a:r>
            <a:r>
              <a:rPr lang="en-US" sz="2800" b="1" dirty="0">
                <a:latin typeface="Al Tarikh" charset="-78"/>
                <a:ea typeface="Al Tarikh" charset="-78"/>
                <a:cs typeface="Al Tarikh" charset="-78"/>
              </a:rPr>
              <a:t>    </a:t>
            </a:r>
            <a:r>
              <a:rPr lang="ar-SA" sz="2800" b="1" dirty="0">
                <a:latin typeface="Al Tarikh" charset="-78"/>
                <a:ea typeface="Al Tarikh" charset="-78"/>
                <a:cs typeface="Al Tarikh" charset="-78"/>
              </a:rPr>
              <a:t>  </a:t>
            </a:r>
            <a:r>
              <a:rPr lang="ar-SA" sz="2800" b="1" dirty="0">
                <a:solidFill>
                  <a:srgbClr val="941651"/>
                </a:solidFill>
                <a:cs typeface="Al Tarikh" charset="-78"/>
              </a:rPr>
              <a:t>-</a:t>
            </a:r>
            <a:r>
              <a:rPr lang="ar-SA" sz="2800" b="1" dirty="0">
                <a:latin typeface="Al Tarikh" charset="-78"/>
                <a:ea typeface="Al Tarikh" charset="-78"/>
                <a:cs typeface="Al Tarikh" charset="-78"/>
              </a:rPr>
              <a:t> اللولو الصليهم</a:t>
            </a:r>
          </a:p>
          <a:p>
            <a:pPr algn="ctr" rtl="1"/>
            <a:r>
              <a:rPr lang="ar-SA" sz="2800" b="1" dirty="0">
                <a:solidFill>
                  <a:srgbClr val="941651"/>
                </a:solidFill>
                <a:cs typeface="Al Tarikh" charset="-78"/>
              </a:rPr>
              <a:t>-</a:t>
            </a:r>
            <a:r>
              <a:rPr lang="ar-SA" sz="2800" b="1" dirty="0">
                <a:latin typeface="Al Tarikh" charset="-78"/>
                <a:ea typeface="Al Tarikh" charset="-78"/>
                <a:cs typeface="Al Tarikh" charset="-78"/>
              </a:rPr>
              <a:t> فارس النفيسة</a:t>
            </a:r>
          </a:p>
          <a:p>
            <a:pPr marL="0" algn="ctr" defTabSz="663123" rtl="1" eaLnBrk="1" latinLnBrk="0" hangingPunct="1"/>
            <a:r>
              <a:rPr lang="ar-SA" sz="2400" b="1" dirty="0">
                <a:solidFill>
                  <a:srgbClr val="941651"/>
                </a:solidFill>
                <a:latin typeface="Al Tarikh" charset="-78"/>
                <a:ea typeface="Al Tarikh" charset="-78"/>
                <a:cs typeface="Al Tarikh" charset="-78"/>
              </a:rPr>
              <a:t>الشكر موصول لأعضاء الفريق المتميزين : </a:t>
            </a:r>
          </a:p>
        </p:txBody>
      </p:sp>
      <p:sp>
        <p:nvSpPr>
          <p:cNvPr id="11" name="TextBox 10"/>
          <p:cNvSpPr txBox="1"/>
          <p:nvPr/>
        </p:nvSpPr>
        <p:spPr>
          <a:xfrm>
            <a:off x="370682" y="7282868"/>
            <a:ext cx="6027950" cy="830997"/>
          </a:xfrm>
          <a:prstGeom prst="rect">
            <a:avLst/>
          </a:prstGeom>
          <a:noFill/>
        </p:spPr>
        <p:txBody>
          <a:bodyPr wrap="square" rtlCol="0">
            <a:spAutoFit/>
          </a:bodyPr>
          <a:lstStyle/>
          <a:p>
            <a:r>
              <a:rPr lang="en-US" sz="1600" dirty="0">
                <a:solidFill>
                  <a:srgbClr val="941651"/>
                </a:solidFill>
              </a:rPr>
              <a:t>References :</a:t>
            </a:r>
          </a:p>
          <a:p>
            <a:r>
              <a:rPr lang="en-US" sz="1600" dirty="0"/>
              <a:t>1- 436 Prof. </a:t>
            </a:r>
            <a:r>
              <a:rPr lang="en-US" sz="1600" dirty="0" err="1"/>
              <a:t>Yieldez’s</a:t>
            </a:r>
            <a:r>
              <a:rPr lang="en-US" sz="1600" dirty="0"/>
              <a:t> slides and notes</a:t>
            </a:r>
          </a:p>
          <a:p>
            <a:r>
              <a:rPr lang="en-US" sz="1600" dirty="0"/>
              <a:t>2- 436 Prof. </a:t>
            </a:r>
            <a:r>
              <a:rPr lang="en-US" sz="1600" dirty="0" err="1"/>
              <a:t>Almotrefi’s</a:t>
            </a:r>
            <a:r>
              <a:rPr lang="en-US" sz="1600" dirty="0"/>
              <a:t> slides and notes</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1399" t="7748" r="21891" b="8503"/>
          <a:stretch/>
        </p:blipFill>
        <p:spPr>
          <a:xfrm>
            <a:off x="4947457" y="642251"/>
            <a:ext cx="1451175" cy="2143038"/>
          </a:xfrm>
          <a:prstGeom prst="rect">
            <a:avLst/>
          </a:prstGeom>
        </p:spPr>
      </p:pic>
      <p:sp>
        <p:nvSpPr>
          <p:cNvPr id="3" name="Oval 2"/>
          <p:cNvSpPr/>
          <p:nvPr/>
        </p:nvSpPr>
        <p:spPr>
          <a:xfrm>
            <a:off x="5883328" y="1793878"/>
            <a:ext cx="452927" cy="6093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96720" y="1895229"/>
            <a:ext cx="495656" cy="4272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20156" y="1305040"/>
            <a:ext cx="323960" cy="232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65700" y="97276"/>
            <a:ext cx="264920" cy="2307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83328" y="88925"/>
            <a:ext cx="247045" cy="2307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460208" y="9146688"/>
            <a:ext cx="1537203" cy="307777"/>
          </a:xfrm>
          <a:prstGeom prst="rect">
            <a:avLst/>
          </a:prstGeom>
          <a:noFill/>
        </p:spPr>
        <p:txBody>
          <a:bodyPr wrap="square" rtlCol="0">
            <a:spAutoFit/>
          </a:bodyPr>
          <a:lstStyle/>
          <a:p>
            <a:r>
              <a:rPr lang="en-US" sz="1400" b="1"/>
              <a:t>@pharma436</a:t>
            </a:r>
          </a:p>
        </p:txBody>
      </p:sp>
      <p:pic>
        <p:nvPicPr>
          <p:cNvPr id="22" name="Picture 21"/>
          <p:cNvPicPr>
            <a:picLocks noChangeAspect="1"/>
          </p:cNvPicPr>
          <p:nvPr/>
        </p:nvPicPr>
        <p:blipFill>
          <a:blip r:embed="rId4"/>
          <a:stretch>
            <a:fillRect/>
          </a:stretch>
        </p:blipFill>
        <p:spPr>
          <a:xfrm>
            <a:off x="370682" y="9101771"/>
            <a:ext cx="447779" cy="447779"/>
          </a:xfrm>
          <a:prstGeom prst="rect">
            <a:avLst/>
          </a:prstGeom>
        </p:spPr>
      </p:pic>
      <p:sp>
        <p:nvSpPr>
          <p:cNvPr id="23" name="TextBox 22"/>
          <p:cNvSpPr txBox="1"/>
          <p:nvPr/>
        </p:nvSpPr>
        <p:spPr>
          <a:xfrm>
            <a:off x="784090" y="9146688"/>
            <a:ext cx="2215537" cy="307777"/>
          </a:xfrm>
          <a:prstGeom prst="rect">
            <a:avLst/>
          </a:prstGeom>
          <a:noFill/>
        </p:spPr>
        <p:txBody>
          <a:bodyPr wrap="square" rtlCol="0">
            <a:spAutoFit/>
          </a:bodyPr>
          <a:lstStyle/>
          <a:p>
            <a:r>
              <a:rPr lang="en-US" sz="1400" b="1" dirty="0"/>
              <a:t>pharma436@outlook.com</a:t>
            </a:r>
          </a:p>
        </p:txBody>
      </p:sp>
      <p:pic>
        <p:nvPicPr>
          <p:cNvPr id="24" name="Picture 23">
            <a:hlinkClick r:id="rId5"/>
          </p:cNvPr>
          <p:cNvPicPr>
            <a:picLocks noChangeAspect="1"/>
          </p:cNvPicPr>
          <p:nvPr/>
        </p:nvPicPr>
        <p:blipFill rotWithShape="1">
          <a:blip r:embed="rId6"/>
          <a:srcRect l="39538" t="24554" r="39740" b="42737"/>
          <a:stretch/>
        </p:blipFill>
        <p:spPr>
          <a:xfrm>
            <a:off x="4723572" y="9039979"/>
            <a:ext cx="441083" cy="463227"/>
          </a:xfrm>
          <a:prstGeom prst="rect">
            <a:avLst/>
          </a:prstGeom>
        </p:spPr>
      </p:pic>
      <p:sp>
        <p:nvSpPr>
          <p:cNvPr id="25" name="TextBox 24"/>
          <p:cNvSpPr txBox="1"/>
          <p:nvPr/>
        </p:nvSpPr>
        <p:spPr>
          <a:xfrm>
            <a:off x="5212148" y="9118184"/>
            <a:ext cx="1537203" cy="307777"/>
          </a:xfrm>
          <a:prstGeom prst="rect">
            <a:avLst/>
          </a:prstGeom>
          <a:noFill/>
        </p:spPr>
        <p:txBody>
          <a:bodyPr wrap="square" rtlCol="0">
            <a:spAutoFit/>
          </a:bodyPr>
          <a:lstStyle/>
          <a:p>
            <a:r>
              <a:rPr lang="en-US" sz="1400" b="1" dirty="0">
                <a:hlinkClick r:id="rId7"/>
              </a:rPr>
              <a:t>Your feedback </a:t>
            </a:r>
            <a:endParaRPr lang="en-US" sz="1400" b="1" dirty="0"/>
          </a:p>
        </p:txBody>
      </p:sp>
      <p:pic>
        <p:nvPicPr>
          <p:cNvPr id="26" name="Picture 25">
            <a:hlinkClick r:id="rId8"/>
          </p:cNvPr>
          <p:cNvPicPr>
            <a:picLocks noChangeAspect="1"/>
          </p:cNvPicPr>
          <p:nvPr/>
        </p:nvPicPr>
        <p:blipFill rotWithShape="1">
          <a:blip r:embed="rId9"/>
          <a:srcRect t="11672" b="10049"/>
          <a:stretch/>
        </p:blipFill>
        <p:spPr>
          <a:xfrm>
            <a:off x="2967775" y="9076025"/>
            <a:ext cx="573552" cy="448968"/>
          </a:xfrm>
          <a:prstGeom prst="rect">
            <a:avLst/>
          </a:prstGeom>
        </p:spPr>
      </p:pic>
      <p:sp>
        <p:nvSpPr>
          <p:cNvPr id="19" name="Half Frame 6"/>
          <p:cNvSpPr/>
          <p:nvPr/>
        </p:nvSpPr>
        <p:spPr>
          <a:xfrm rot="5400000">
            <a:off x="5884105" y="-267790"/>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Half Frame 6"/>
          <p:cNvSpPr/>
          <p:nvPr/>
        </p:nvSpPr>
        <p:spPr>
          <a:xfrm rot="16200000" flipH="1">
            <a:off x="267789" y="-267789"/>
            <a:ext cx="692331" cy="1227909"/>
          </a:xfrm>
          <a:custGeom>
            <a:avLst/>
            <a:gdLst>
              <a:gd name="connsiteX0" fmla="*/ 0 w 692331"/>
              <a:gd name="connsiteY0" fmla="*/ 0 h 1515292"/>
              <a:gd name="connsiteX1" fmla="*/ 692331 w 692331"/>
              <a:gd name="connsiteY1" fmla="*/ 0 h 1515292"/>
              <a:gd name="connsiteX2" fmla="*/ 627896 w 692331"/>
              <a:gd name="connsiteY2" fmla="*/ 141028 h 1515292"/>
              <a:gd name="connsiteX3" fmla="*/ 179494 w 692331"/>
              <a:gd name="connsiteY3" fmla="*/ 141028 h 1515292"/>
              <a:gd name="connsiteX4" fmla="*/ 179494 w 692331"/>
              <a:gd name="connsiteY4" fmla="*/ 1122437 h 1515292"/>
              <a:gd name="connsiteX5" fmla="*/ 0 w 692331"/>
              <a:gd name="connsiteY5" fmla="*/ 1515292 h 1515292"/>
              <a:gd name="connsiteX6" fmla="*/ 0 w 692331"/>
              <a:gd name="connsiteY6" fmla="*/ 0 h 1515292"/>
              <a:gd name="connsiteX0" fmla="*/ 0 w 692331"/>
              <a:gd name="connsiteY0" fmla="*/ 0 h 1227909"/>
              <a:gd name="connsiteX1" fmla="*/ 692331 w 692331"/>
              <a:gd name="connsiteY1" fmla="*/ 0 h 1227909"/>
              <a:gd name="connsiteX2" fmla="*/ 627896 w 692331"/>
              <a:gd name="connsiteY2" fmla="*/ 141028 h 1227909"/>
              <a:gd name="connsiteX3" fmla="*/ 179494 w 692331"/>
              <a:gd name="connsiteY3" fmla="*/ 141028 h 1227909"/>
              <a:gd name="connsiteX4" fmla="*/ 179494 w 692331"/>
              <a:gd name="connsiteY4" fmla="*/ 1122437 h 1227909"/>
              <a:gd name="connsiteX5" fmla="*/ 0 w 692331"/>
              <a:gd name="connsiteY5" fmla="*/ 1227909 h 1227909"/>
              <a:gd name="connsiteX6" fmla="*/ 0 w 692331"/>
              <a:gd name="connsiteY6" fmla="*/ 0 h 12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331" h="1227909">
                <a:moveTo>
                  <a:pt x="0" y="0"/>
                </a:moveTo>
                <a:lnTo>
                  <a:pt x="692331" y="0"/>
                </a:lnTo>
                <a:lnTo>
                  <a:pt x="627896" y="141028"/>
                </a:lnTo>
                <a:lnTo>
                  <a:pt x="179494" y="141028"/>
                </a:lnTo>
                <a:lnTo>
                  <a:pt x="179494" y="1122437"/>
                </a:lnTo>
                <a:lnTo>
                  <a:pt x="0" y="1227909"/>
                </a:lnTo>
                <a:lnTo>
                  <a:pt x="0" y="0"/>
                </a:lnTo>
                <a:close/>
              </a:path>
            </a:pathLst>
          </a:cu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24D3AAA9-48E1-448D-81C0-9C98DD92DA4B}"/>
              </a:ext>
            </a:extLst>
          </p:cNvPr>
          <p:cNvSpPr txBox="1"/>
          <p:nvPr/>
        </p:nvSpPr>
        <p:spPr>
          <a:xfrm>
            <a:off x="3572389" y="4629609"/>
            <a:ext cx="2605107" cy="1732910"/>
          </a:xfrm>
          <a:prstGeom prst="rect">
            <a:avLst/>
          </a:prstGeom>
          <a:noFill/>
        </p:spPr>
        <p:txBody>
          <a:bodyPr wrap="square" rtlCol="0">
            <a:spAutoFit/>
          </a:bodyPr>
          <a:lstStyle/>
          <a:p>
            <a:pPr lvl="0" algn="ctr" defTabSz="663123" rtl="1"/>
            <a:r>
              <a:rPr lang="ar-SA" sz="2400" b="1" dirty="0">
                <a:solidFill>
                  <a:prstClr val="black"/>
                </a:solidFill>
                <a:latin typeface="Al Tarikh" charset="-78"/>
                <a:ea typeface="Al Tarikh" charset="-78"/>
                <a:cs typeface="Al Tarikh" charset="-78"/>
              </a:rPr>
              <a:t>روان سعد القحطاني</a:t>
            </a:r>
          </a:p>
          <a:p>
            <a:pPr lvl="0" algn="ctr" defTabSz="663123" rtl="1"/>
            <a:r>
              <a:rPr lang="ar-SA" sz="2400" b="1" dirty="0">
                <a:solidFill>
                  <a:prstClr val="black"/>
                </a:solidFill>
                <a:latin typeface="Al Tarikh" charset="-78"/>
                <a:ea typeface="Al Tarikh" charset="-78"/>
                <a:cs typeface="Al Tarikh" charset="-78"/>
              </a:rPr>
              <a:t>لينا الوكيل</a:t>
            </a:r>
          </a:p>
          <a:p>
            <a:pPr lvl="0" algn="ctr" defTabSz="663123" rtl="1"/>
            <a:r>
              <a:rPr lang="ar-SA" sz="2400" b="1" dirty="0">
                <a:solidFill>
                  <a:prstClr val="black"/>
                </a:solidFill>
                <a:latin typeface="Al Tarikh" charset="-78"/>
                <a:ea typeface="Al Tarikh" charset="-78"/>
                <a:cs typeface="Al Tarikh" charset="-78"/>
              </a:rPr>
              <a:t>وجدان الزيد</a:t>
            </a:r>
            <a:endParaRPr lang="en-US" sz="2400" b="1" dirty="0">
              <a:solidFill>
                <a:prstClr val="black"/>
              </a:solidFill>
              <a:latin typeface="Al Tarikh" charset="-78"/>
              <a:ea typeface="Al Tarikh" charset="-78"/>
              <a:cs typeface="Al Tarikh" charset="-78"/>
            </a:endParaRPr>
          </a:p>
          <a:p>
            <a:pPr lvl="0" algn="ctr" defTabSz="663123" rtl="1"/>
            <a:r>
              <a:rPr lang="ar-SA" sz="2400" b="1" dirty="0">
                <a:solidFill>
                  <a:prstClr val="black"/>
                </a:solidFill>
                <a:latin typeface="Al Tarikh" charset="-78"/>
                <a:ea typeface="Al Tarikh" charset="-78"/>
                <a:cs typeface="Al Tarikh" charset="-78"/>
              </a:rPr>
              <a:t>جواهر الخيال  </a:t>
            </a:r>
            <a:endParaRPr lang="en-US" sz="2400" b="1" dirty="0">
              <a:solidFill>
                <a:prstClr val="black"/>
              </a:solidFill>
              <a:latin typeface="Al Tarikh" charset="-78"/>
              <a:ea typeface="Al Tarikh" charset="-78"/>
              <a:cs typeface="Al Tarikh" charset="-78"/>
            </a:endParaRPr>
          </a:p>
          <a:p>
            <a:endParaRPr lang="en-US" dirty="0"/>
          </a:p>
        </p:txBody>
      </p:sp>
      <p:sp>
        <p:nvSpPr>
          <p:cNvPr id="4" name="TextBox 3">
            <a:extLst>
              <a:ext uri="{FF2B5EF4-FFF2-40B4-BE49-F238E27FC236}">
                <a16:creationId xmlns:a16="http://schemas.microsoft.com/office/drawing/2014/main" id="{9C481252-F94C-4230-B067-C5908EB4BFE4}"/>
              </a:ext>
            </a:extLst>
          </p:cNvPr>
          <p:cNvSpPr txBox="1"/>
          <p:nvPr/>
        </p:nvSpPr>
        <p:spPr>
          <a:xfrm>
            <a:off x="1520208" y="4635350"/>
            <a:ext cx="1447567" cy="461665"/>
          </a:xfrm>
          <a:prstGeom prst="rect">
            <a:avLst/>
          </a:prstGeom>
          <a:noFill/>
        </p:spPr>
        <p:txBody>
          <a:bodyPr wrap="square" rtlCol="0">
            <a:spAutoFit/>
          </a:bodyPr>
          <a:lstStyle/>
          <a:p>
            <a:r>
              <a:rPr lang="ar-SA" sz="2400" b="1" dirty="0">
                <a:solidFill>
                  <a:prstClr val="black"/>
                </a:solidFill>
                <a:cs typeface="Al Tarikh" charset="-78"/>
              </a:rPr>
              <a:t>محمد خوجه</a:t>
            </a:r>
            <a:r>
              <a:rPr lang="ar-SA" dirty="0"/>
              <a:t> </a:t>
            </a:r>
            <a:endParaRPr lang="en-US" dirty="0"/>
          </a:p>
        </p:txBody>
      </p:sp>
    </p:spTree>
    <p:extLst>
      <p:ext uri="{BB962C8B-B14F-4D97-AF65-F5344CB8AC3E}">
        <p14:creationId xmlns:p14="http://schemas.microsoft.com/office/powerpoint/2010/main" val="16052521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1993</TotalTime>
  <Words>1870</Words>
  <Application>Microsoft Office PowerPoint</Application>
  <PresentationFormat>A4 Paper (210x297 mm)</PresentationFormat>
  <Paragraphs>234</Paragraphs>
  <Slides>8</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Al Tarikh</vt:lpstr>
      <vt:lpstr>American Typewriter</vt:lpstr>
      <vt:lpstr>Andalus</vt:lpstr>
      <vt:lpstr>Arial</vt:lpstr>
      <vt:lpstr>Calibri</vt:lpstr>
      <vt:lpstr>Calibri Light</vt:lpstr>
      <vt:lpstr>Goudy Old Style</vt:lpstr>
      <vt:lpstr>Mangal</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Saud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Jumana Alqhtani</cp:lastModifiedBy>
  <cp:revision>76</cp:revision>
  <dcterms:created xsi:type="dcterms:W3CDTF">2018-01-28T03:56:33Z</dcterms:created>
  <dcterms:modified xsi:type="dcterms:W3CDTF">2018-02-07T19:47:01Z</dcterms:modified>
</cp:coreProperties>
</file>