
<file path=[Content_Types].xml><?xml version="1.0" encoding="utf-8"?>
<Types xmlns="http://schemas.openxmlformats.org/package/2006/content-types">
  <Default Extension="xml" ContentType="application/xml"/>
  <Default Extension="jpeg" ContentType="image/jpeg"/>
  <Default Extension="jpg" ContentType="image/jpg"/>
  <Default Extension="tiff" ContentType="image/tiff"/>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12.jpg" ContentType="image/jpeg"/>
  <Override PartName="/ppt/media/image14.jpg" ContentType="image/jpe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78" r:id="rId2"/>
    <p:sldId id="264" r:id="rId3"/>
    <p:sldId id="261" r:id="rId4"/>
    <p:sldId id="262" r:id="rId5"/>
    <p:sldId id="273" r:id="rId6"/>
    <p:sldId id="276" r:id="rId7"/>
    <p:sldId id="277" r:id="rId8"/>
    <p:sldId id="265" r:id="rId9"/>
    <p:sldId id="268" r:id="rId10"/>
    <p:sldId id="269" r:id="rId11"/>
    <p:sldId id="270" r:id="rId12"/>
    <p:sldId id="271" r:id="rId13"/>
    <p:sldId id="282" r:id="rId14"/>
    <p:sldId id="283" r:id="rId15"/>
    <p:sldId id="280" r:id="rId16"/>
    <p:sldId id="281" r:id="rId17"/>
    <p:sldId id="279" r:id="rId18"/>
  </p:sldIdLst>
  <p:sldSz cx="6858000" cy="9906000" type="A4"/>
  <p:notesSz cx="6858000" cy="9144000"/>
  <p:defaultTextStyle>
    <a:defPPr>
      <a:defRPr lang="en-US"/>
    </a:defPPr>
    <a:lvl1pPr marL="0" algn="l" defTabSz="538764" rtl="0" eaLnBrk="1" latinLnBrk="0" hangingPunct="1">
      <a:defRPr sz="1061" kern="1200">
        <a:solidFill>
          <a:schemeClr val="tx1"/>
        </a:solidFill>
        <a:latin typeface="+mn-lt"/>
        <a:ea typeface="+mn-ea"/>
        <a:cs typeface="+mn-cs"/>
      </a:defRPr>
    </a:lvl1pPr>
    <a:lvl2pPr marL="269382" algn="l" defTabSz="538764" rtl="0" eaLnBrk="1" latinLnBrk="0" hangingPunct="1">
      <a:defRPr sz="1061" kern="1200">
        <a:solidFill>
          <a:schemeClr val="tx1"/>
        </a:solidFill>
        <a:latin typeface="+mn-lt"/>
        <a:ea typeface="+mn-ea"/>
        <a:cs typeface="+mn-cs"/>
      </a:defRPr>
    </a:lvl2pPr>
    <a:lvl3pPr marL="538764" algn="l" defTabSz="538764" rtl="0" eaLnBrk="1" latinLnBrk="0" hangingPunct="1">
      <a:defRPr sz="1061" kern="1200">
        <a:solidFill>
          <a:schemeClr val="tx1"/>
        </a:solidFill>
        <a:latin typeface="+mn-lt"/>
        <a:ea typeface="+mn-ea"/>
        <a:cs typeface="+mn-cs"/>
      </a:defRPr>
    </a:lvl3pPr>
    <a:lvl4pPr marL="808147" algn="l" defTabSz="538764" rtl="0" eaLnBrk="1" latinLnBrk="0" hangingPunct="1">
      <a:defRPr sz="1061" kern="1200">
        <a:solidFill>
          <a:schemeClr val="tx1"/>
        </a:solidFill>
        <a:latin typeface="+mn-lt"/>
        <a:ea typeface="+mn-ea"/>
        <a:cs typeface="+mn-cs"/>
      </a:defRPr>
    </a:lvl4pPr>
    <a:lvl5pPr marL="1077529" algn="l" defTabSz="538764" rtl="0" eaLnBrk="1" latinLnBrk="0" hangingPunct="1">
      <a:defRPr sz="1061" kern="1200">
        <a:solidFill>
          <a:schemeClr val="tx1"/>
        </a:solidFill>
        <a:latin typeface="+mn-lt"/>
        <a:ea typeface="+mn-ea"/>
        <a:cs typeface="+mn-cs"/>
      </a:defRPr>
    </a:lvl5pPr>
    <a:lvl6pPr marL="1346911" algn="l" defTabSz="538764" rtl="0" eaLnBrk="1" latinLnBrk="0" hangingPunct="1">
      <a:defRPr sz="1061" kern="1200">
        <a:solidFill>
          <a:schemeClr val="tx1"/>
        </a:solidFill>
        <a:latin typeface="+mn-lt"/>
        <a:ea typeface="+mn-ea"/>
        <a:cs typeface="+mn-cs"/>
      </a:defRPr>
    </a:lvl6pPr>
    <a:lvl7pPr marL="1616293" algn="l" defTabSz="538764" rtl="0" eaLnBrk="1" latinLnBrk="0" hangingPunct="1">
      <a:defRPr sz="1061" kern="1200">
        <a:solidFill>
          <a:schemeClr val="tx1"/>
        </a:solidFill>
        <a:latin typeface="+mn-lt"/>
        <a:ea typeface="+mn-ea"/>
        <a:cs typeface="+mn-cs"/>
      </a:defRPr>
    </a:lvl7pPr>
    <a:lvl8pPr marL="1885676" algn="l" defTabSz="538764" rtl="0" eaLnBrk="1" latinLnBrk="0" hangingPunct="1">
      <a:defRPr sz="1061" kern="1200">
        <a:solidFill>
          <a:schemeClr val="tx1"/>
        </a:solidFill>
        <a:latin typeface="+mn-lt"/>
        <a:ea typeface="+mn-ea"/>
        <a:cs typeface="+mn-cs"/>
      </a:defRPr>
    </a:lvl8pPr>
    <a:lvl9pPr marL="2155058" algn="l" defTabSz="538764" rtl="0" eaLnBrk="1" latinLnBrk="0" hangingPunct="1">
      <a:defRPr sz="106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D9D7"/>
    <a:srgbClr val="DCF5FF"/>
    <a:srgbClr val="FFCCE5"/>
    <a:srgbClr val="E4C5D3"/>
    <a:srgbClr val="FF99CC"/>
    <a:srgbClr val="008F00"/>
    <a:srgbClr val="521B93"/>
    <a:srgbClr val="CC3399"/>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نمط فاتح 2 - تميي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نمط متوسط 4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6" autoAdjust="0"/>
    <p:restoredTop sz="94660"/>
  </p:normalViewPr>
  <p:slideViewPr>
    <p:cSldViewPr snapToGrid="0">
      <p:cViewPr>
        <p:scale>
          <a:sx n="60" d="100"/>
          <a:sy n="60" d="100"/>
        </p:scale>
        <p:origin x="313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24"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43C24-1907-D446-9595-44EAE2B9D651}" type="doc">
      <dgm:prSet loTypeId="urn:microsoft.com/office/officeart/2005/8/layout/hierarchy2" loCatId="" qsTypeId="urn:microsoft.com/office/officeart/2005/8/quickstyle/simple4" qsCatId="simple" csTypeId="urn:microsoft.com/office/officeart/2005/8/colors/colorful3" csCatId="colorful" phldr="1"/>
      <dgm:spPr/>
      <dgm:t>
        <a:bodyPr/>
        <a:lstStyle/>
        <a:p>
          <a:endParaRPr lang="en-US"/>
        </a:p>
      </dgm:t>
    </dgm:pt>
    <dgm:pt modelId="{F4EF8281-F058-C549-985D-F5343C1995B2}">
      <dgm:prSet phldrT="[Text]" custT="1"/>
      <dgm:spPr>
        <a:solidFill>
          <a:srgbClr val="BDD7EE">
            <a:alpha val="80000"/>
          </a:srgbClr>
        </a:solidFill>
      </dgm:spPr>
      <dgm:t>
        <a:bodyPr/>
        <a:lstStyle/>
        <a:p>
          <a:pPr rtl="1"/>
          <a:r>
            <a:rPr lang="en-US" sz="1400" b="1" dirty="0">
              <a:solidFill>
                <a:schemeClr val="tx1"/>
              </a:solidFill>
            </a:rPr>
            <a:t>Bone remodeling</a:t>
          </a:r>
          <a:endParaRPr lang="en-US" sz="1400" dirty="0">
            <a:solidFill>
              <a:schemeClr val="tx1"/>
            </a:solidFill>
          </a:endParaRPr>
        </a:p>
      </dgm:t>
    </dgm:pt>
    <dgm:pt modelId="{B545375F-E26F-9B42-8562-B8D2BB901CA8}" type="parTrans" cxnId="{54F949B1-46BF-574F-B2E1-9863583221CA}">
      <dgm:prSet/>
      <dgm:spPr/>
      <dgm:t>
        <a:bodyPr/>
        <a:lstStyle/>
        <a:p>
          <a:endParaRPr lang="en-US"/>
        </a:p>
      </dgm:t>
    </dgm:pt>
    <dgm:pt modelId="{8F4ED986-0CAF-5440-9B26-500085079247}" type="sibTrans" cxnId="{54F949B1-46BF-574F-B2E1-9863583221CA}">
      <dgm:prSet/>
      <dgm:spPr/>
      <dgm:t>
        <a:bodyPr/>
        <a:lstStyle/>
        <a:p>
          <a:endParaRPr lang="en-US"/>
        </a:p>
      </dgm:t>
    </dgm:pt>
    <dgm:pt modelId="{C16632DB-B8EE-1641-BC2C-9C434E96B6C1}">
      <dgm:prSet custT="1"/>
      <dgm:spPr>
        <a:solidFill>
          <a:schemeClr val="bg1"/>
        </a:solidFill>
        <a:ln>
          <a:solidFill>
            <a:schemeClr val="accent6">
              <a:lumMod val="20000"/>
              <a:lumOff val="80000"/>
              <a:alpha val="78824"/>
            </a:schemeClr>
          </a:solidFill>
        </a:ln>
      </dgm:spPr>
      <dgm:t>
        <a:bodyPr/>
        <a:lstStyle/>
        <a:p>
          <a:r>
            <a:rPr lang="en-US" sz="1200" dirty="0">
              <a:solidFill>
                <a:schemeClr val="tx1"/>
              </a:solidFill>
            </a:rPr>
            <a:t>Cells called osteo</a:t>
          </a:r>
          <a:r>
            <a:rPr lang="en-US" sz="1200" u="sng" dirty="0">
              <a:solidFill>
                <a:schemeClr val="tx1"/>
              </a:solidFill>
            </a:rPr>
            <a:t>c</a:t>
          </a:r>
          <a:r>
            <a:rPr lang="en-US" sz="1200" dirty="0">
              <a:solidFill>
                <a:schemeClr val="tx1"/>
              </a:solidFill>
            </a:rPr>
            <a:t>lasts (think “C” for </a:t>
          </a:r>
          <a:r>
            <a:rPr lang="en-US" sz="1200" u="sng" dirty="0">
              <a:solidFill>
                <a:schemeClr val="tx1"/>
              </a:solidFill>
            </a:rPr>
            <a:t>c</a:t>
          </a:r>
          <a:r>
            <a:rPr lang="en-US" sz="1200" dirty="0">
              <a:solidFill>
                <a:schemeClr val="tx1"/>
              </a:solidFill>
            </a:rPr>
            <a:t>utting of bone) seek out old bone or damaged bone tissue and destroy it, leaving small spaces (resorption)</a:t>
          </a:r>
          <a:endParaRPr lang="en-US" sz="1200" b="0" dirty="0">
            <a:solidFill>
              <a:schemeClr val="tx1"/>
            </a:solidFill>
          </a:endParaRPr>
        </a:p>
      </dgm:t>
    </dgm:pt>
    <dgm:pt modelId="{DC87BFE8-0974-2442-A5AB-AE126ACFBB29}" type="parTrans" cxnId="{445F9676-EF2C-334B-86A9-7CBCD4F0D760}">
      <dgm:prSet/>
      <dgm:spPr>
        <a:ln>
          <a:solidFill>
            <a:srgbClr val="FBBDCC"/>
          </a:solidFill>
        </a:ln>
      </dgm:spPr>
      <dgm:t>
        <a:bodyPr/>
        <a:lstStyle/>
        <a:p>
          <a:endParaRPr lang="en-US"/>
        </a:p>
      </dgm:t>
    </dgm:pt>
    <dgm:pt modelId="{FB26FCD1-4650-F14F-B10E-56BBAD53FA71}" type="sibTrans" cxnId="{445F9676-EF2C-334B-86A9-7CBCD4F0D760}">
      <dgm:prSet/>
      <dgm:spPr/>
      <dgm:t>
        <a:bodyPr/>
        <a:lstStyle/>
        <a:p>
          <a:endParaRPr lang="en-US"/>
        </a:p>
      </dgm:t>
    </dgm:pt>
    <dgm:pt modelId="{ECC9FF91-0678-F543-9388-FF0BA2BF36BD}">
      <dgm:prSet custT="1"/>
      <dgm:spPr>
        <a:solidFill>
          <a:srgbClr val="FDDFE6"/>
        </a:solidFill>
      </dgm:spPr>
      <dgm:t>
        <a:bodyPr/>
        <a:lstStyle/>
        <a:p>
          <a:r>
            <a:rPr lang="en-US" sz="1400" dirty="0">
              <a:solidFill>
                <a:schemeClr val="tx1"/>
              </a:solidFill>
            </a:rPr>
            <a:t>OSTEO</a:t>
          </a:r>
          <a:r>
            <a:rPr lang="en-US" sz="1400" u="sng" dirty="0">
              <a:solidFill>
                <a:schemeClr val="tx1"/>
              </a:solidFill>
            </a:rPr>
            <a:t>C</a:t>
          </a:r>
          <a:r>
            <a:rPr lang="en-US" sz="1400" dirty="0">
              <a:solidFill>
                <a:schemeClr val="tx1"/>
              </a:solidFill>
            </a:rPr>
            <a:t>LASTS-PHASE 1</a:t>
          </a:r>
          <a:endParaRPr lang="en-US" sz="1400" b="0" dirty="0">
            <a:solidFill>
              <a:schemeClr val="tx1"/>
            </a:solidFill>
          </a:endParaRPr>
        </a:p>
      </dgm:t>
    </dgm:pt>
    <dgm:pt modelId="{9B606846-7C28-774F-A5F0-693134CD6A46}" type="parTrans" cxnId="{EFF2E61A-54C6-DD43-B11D-70E87541B88E}">
      <dgm:prSet/>
      <dgm:spPr>
        <a:ln>
          <a:solidFill>
            <a:schemeClr val="accent1"/>
          </a:solidFill>
        </a:ln>
      </dgm:spPr>
      <dgm:t>
        <a:bodyPr/>
        <a:lstStyle/>
        <a:p>
          <a:endParaRPr lang="en-US"/>
        </a:p>
      </dgm:t>
    </dgm:pt>
    <dgm:pt modelId="{A8BCE231-389C-AA40-BF59-49695B4B91F8}" type="sibTrans" cxnId="{EFF2E61A-54C6-DD43-B11D-70E87541B88E}">
      <dgm:prSet/>
      <dgm:spPr/>
      <dgm:t>
        <a:bodyPr/>
        <a:lstStyle/>
        <a:p>
          <a:endParaRPr lang="en-US"/>
        </a:p>
      </dgm:t>
    </dgm:pt>
    <dgm:pt modelId="{5925557B-093D-9546-AF09-9285AC7C598F}">
      <dgm:prSet custT="1"/>
      <dgm:spPr>
        <a:solidFill>
          <a:srgbClr val="FDDFE6"/>
        </a:solidFill>
        <a:ln>
          <a:solidFill>
            <a:srgbClr val="FDDFE6"/>
          </a:solidFill>
        </a:ln>
      </dgm:spPr>
      <dgm:t>
        <a:bodyPr/>
        <a:lstStyle/>
        <a:p>
          <a:r>
            <a:rPr lang="en-US" sz="1400" dirty="0">
              <a:solidFill>
                <a:schemeClr val="tx1"/>
              </a:solidFill>
            </a:rPr>
            <a:t>OSTEO</a:t>
          </a:r>
          <a:r>
            <a:rPr lang="en-US" sz="1400" u="sng" dirty="0">
              <a:solidFill>
                <a:schemeClr val="tx1"/>
              </a:solidFill>
            </a:rPr>
            <a:t>B</a:t>
          </a:r>
          <a:r>
            <a:rPr lang="en-US" sz="1400" dirty="0">
              <a:solidFill>
                <a:schemeClr val="tx1"/>
              </a:solidFill>
            </a:rPr>
            <a:t>LASTS-PHASE 2</a:t>
          </a:r>
        </a:p>
      </dgm:t>
    </dgm:pt>
    <dgm:pt modelId="{95AF936E-99D0-0649-8889-12D20533808A}" type="parTrans" cxnId="{C0122660-7062-AB4B-B270-D4644AFD9733}">
      <dgm:prSet/>
      <dgm:spPr>
        <a:ln>
          <a:solidFill>
            <a:schemeClr val="accent1"/>
          </a:solidFill>
        </a:ln>
      </dgm:spPr>
      <dgm:t>
        <a:bodyPr/>
        <a:lstStyle/>
        <a:p>
          <a:endParaRPr lang="en-US"/>
        </a:p>
      </dgm:t>
    </dgm:pt>
    <dgm:pt modelId="{7BD673D4-B0E8-8D42-9154-53ADFF9DDFC6}" type="sibTrans" cxnId="{C0122660-7062-AB4B-B270-D4644AFD9733}">
      <dgm:prSet/>
      <dgm:spPr/>
      <dgm:t>
        <a:bodyPr/>
        <a:lstStyle/>
        <a:p>
          <a:endParaRPr lang="en-US"/>
        </a:p>
      </dgm:t>
    </dgm:pt>
    <dgm:pt modelId="{4F2B3373-DD11-454C-B34F-4A74BD64DEE9}">
      <dgm:prSet/>
      <dgm:spPr>
        <a:solidFill>
          <a:schemeClr val="bg1"/>
        </a:solidFill>
        <a:ln>
          <a:solidFill>
            <a:schemeClr val="accent6">
              <a:lumMod val="20000"/>
              <a:lumOff val="80000"/>
            </a:schemeClr>
          </a:solidFill>
        </a:ln>
      </dgm:spPr>
      <dgm:t>
        <a:bodyPr/>
        <a:lstStyle/>
        <a:p>
          <a:r>
            <a:rPr lang="en-US" dirty="0">
              <a:solidFill>
                <a:schemeClr val="tx1"/>
              </a:solidFill>
            </a:rPr>
            <a:t>Cells called osteo</a:t>
          </a:r>
          <a:r>
            <a:rPr lang="en-US" u="sng" dirty="0">
              <a:solidFill>
                <a:schemeClr val="tx1"/>
              </a:solidFill>
            </a:rPr>
            <a:t>b</a:t>
          </a:r>
          <a:r>
            <a:rPr lang="en-US" dirty="0">
              <a:solidFill>
                <a:schemeClr val="tx1"/>
              </a:solidFill>
            </a:rPr>
            <a:t>lasts (think “</a:t>
          </a:r>
          <a:r>
            <a:rPr lang="en-US" u="none" dirty="0">
              <a:solidFill>
                <a:schemeClr val="tx1"/>
              </a:solidFill>
            </a:rPr>
            <a:t>B</a:t>
          </a:r>
          <a:r>
            <a:rPr lang="en-US" dirty="0">
              <a:solidFill>
                <a:schemeClr val="tx1"/>
              </a:solidFill>
            </a:rPr>
            <a:t>” for </a:t>
          </a:r>
          <a:r>
            <a:rPr lang="en-US" u="sng" dirty="0">
              <a:solidFill>
                <a:schemeClr val="tx1"/>
              </a:solidFill>
            </a:rPr>
            <a:t>b</a:t>
          </a:r>
          <a:r>
            <a:rPr lang="en-US" dirty="0">
              <a:solidFill>
                <a:schemeClr val="tx1"/>
              </a:solidFill>
            </a:rPr>
            <a:t>uilder) use minerals like calcium, phosphorus, and vitamin D to fill in the spaces with new bone (formation)</a:t>
          </a:r>
        </a:p>
      </dgm:t>
    </dgm:pt>
    <dgm:pt modelId="{98F192F0-D61F-4F4A-A03A-8A386F0FC82A}" type="parTrans" cxnId="{049175C3-2F65-5149-AA28-61B163AA4935}">
      <dgm:prSet/>
      <dgm:spPr>
        <a:ln>
          <a:solidFill>
            <a:srgbClr val="FBBDCC"/>
          </a:solidFill>
        </a:ln>
      </dgm:spPr>
      <dgm:t>
        <a:bodyPr/>
        <a:lstStyle/>
        <a:p>
          <a:endParaRPr lang="en-US"/>
        </a:p>
      </dgm:t>
    </dgm:pt>
    <dgm:pt modelId="{FD3FC19B-02CD-6D4E-A15F-333E182E0D7E}" type="sibTrans" cxnId="{049175C3-2F65-5149-AA28-61B163AA4935}">
      <dgm:prSet/>
      <dgm:spPr/>
      <dgm:t>
        <a:bodyPr/>
        <a:lstStyle/>
        <a:p>
          <a:endParaRPr lang="en-US"/>
        </a:p>
      </dgm:t>
    </dgm:pt>
    <dgm:pt modelId="{0B31F8F0-6D5D-744C-AD30-00E42595FE1D}" type="pres">
      <dgm:prSet presAssocID="{8B743C24-1907-D446-9595-44EAE2B9D651}" presName="diagram" presStyleCnt="0">
        <dgm:presLayoutVars>
          <dgm:chPref val="1"/>
          <dgm:dir/>
          <dgm:animOne val="branch"/>
          <dgm:animLvl val="lvl"/>
          <dgm:resizeHandles val="exact"/>
        </dgm:presLayoutVars>
      </dgm:prSet>
      <dgm:spPr/>
      <dgm:t>
        <a:bodyPr/>
        <a:lstStyle/>
        <a:p>
          <a:endParaRPr lang="en-US"/>
        </a:p>
      </dgm:t>
    </dgm:pt>
    <dgm:pt modelId="{47412CB8-981A-7C49-B224-DCE18C5F7FE7}" type="pres">
      <dgm:prSet presAssocID="{F4EF8281-F058-C549-985D-F5343C1995B2}" presName="root1" presStyleCnt="0"/>
      <dgm:spPr/>
    </dgm:pt>
    <dgm:pt modelId="{62247A6E-5067-2747-B9CC-D99D08B46952}" type="pres">
      <dgm:prSet presAssocID="{F4EF8281-F058-C549-985D-F5343C1995B2}" presName="LevelOneTextNode" presStyleLbl="node0" presStyleIdx="0" presStyleCnt="1" custLinFactNeighborX="19886">
        <dgm:presLayoutVars>
          <dgm:chPref val="3"/>
        </dgm:presLayoutVars>
      </dgm:prSet>
      <dgm:spPr/>
      <dgm:t>
        <a:bodyPr/>
        <a:lstStyle/>
        <a:p>
          <a:endParaRPr lang="en-US"/>
        </a:p>
      </dgm:t>
    </dgm:pt>
    <dgm:pt modelId="{EAB150FC-2E0C-6843-B015-A49C118E5385}" type="pres">
      <dgm:prSet presAssocID="{F4EF8281-F058-C549-985D-F5343C1995B2}" presName="level2hierChild" presStyleCnt="0"/>
      <dgm:spPr/>
    </dgm:pt>
    <dgm:pt modelId="{18DE7B1D-4D01-3F46-9C74-BF9D88425CA1}" type="pres">
      <dgm:prSet presAssocID="{9B606846-7C28-774F-A5F0-693134CD6A46}" presName="conn2-1" presStyleLbl="parChTrans1D2" presStyleIdx="0" presStyleCnt="2"/>
      <dgm:spPr/>
      <dgm:t>
        <a:bodyPr/>
        <a:lstStyle/>
        <a:p>
          <a:endParaRPr lang="en-US"/>
        </a:p>
      </dgm:t>
    </dgm:pt>
    <dgm:pt modelId="{D305ECD1-3EC9-7A40-8E72-AADA90497B58}" type="pres">
      <dgm:prSet presAssocID="{9B606846-7C28-774F-A5F0-693134CD6A46}" presName="connTx" presStyleLbl="parChTrans1D2" presStyleIdx="0" presStyleCnt="2"/>
      <dgm:spPr/>
      <dgm:t>
        <a:bodyPr/>
        <a:lstStyle/>
        <a:p>
          <a:endParaRPr lang="en-US"/>
        </a:p>
      </dgm:t>
    </dgm:pt>
    <dgm:pt modelId="{7D811FB4-F983-9F49-B5AD-1FE659C7F775}" type="pres">
      <dgm:prSet presAssocID="{ECC9FF91-0678-F543-9388-FF0BA2BF36BD}" presName="root2" presStyleCnt="0"/>
      <dgm:spPr/>
    </dgm:pt>
    <dgm:pt modelId="{55C929F2-06F3-4D4C-91CF-22107DF56648}" type="pres">
      <dgm:prSet presAssocID="{ECC9FF91-0678-F543-9388-FF0BA2BF36BD}" presName="LevelTwoTextNode" presStyleLbl="node2" presStyleIdx="0" presStyleCnt="2">
        <dgm:presLayoutVars>
          <dgm:chPref val="3"/>
        </dgm:presLayoutVars>
      </dgm:prSet>
      <dgm:spPr/>
      <dgm:t>
        <a:bodyPr/>
        <a:lstStyle/>
        <a:p>
          <a:endParaRPr lang="en-US"/>
        </a:p>
      </dgm:t>
    </dgm:pt>
    <dgm:pt modelId="{13F0D85F-8446-DB40-A4B1-C246099E7462}" type="pres">
      <dgm:prSet presAssocID="{ECC9FF91-0678-F543-9388-FF0BA2BF36BD}" presName="level3hierChild" presStyleCnt="0"/>
      <dgm:spPr/>
    </dgm:pt>
    <dgm:pt modelId="{6E7F1EEE-A900-BC4C-8C5C-1BF3BC1DE358}" type="pres">
      <dgm:prSet presAssocID="{DC87BFE8-0974-2442-A5AB-AE126ACFBB29}" presName="conn2-1" presStyleLbl="parChTrans1D3" presStyleIdx="0" presStyleCnt="2"/>
      <dgm:spPr/>
      <dgm:t>
        <a:bodyPr/>
        <a:lstStyle/>
        <a:p>
          <a:endParaRPr lang="en-US"/>
        </a:p>
      </dgm:t>
    </dgm:pt>
    <dgm:pt modelId="{BFE7767E-C42A-554C-8A6D-E7F6065BD9E3}" type="pres">
      <dgm:prSet presAssocID="{DC87BFE8-0974-2442-A5AB-AE126ACFBB29}" presName="connTx" presStyleLbl="parChTrans1D3" presStyleIdx="0" presStyleCnt="2"/>
      <dgm:spPr/>
      <dgm:t>
        <a:bodyPr/>
        <a:lstStyle/>
        <a:p>
          <a:endParaRPr lang="en-US"/>
        </a:p>
      </dgm:t>
    </dgm:pt>
    <dgm:pt modelId="{650BF34E-637A-B647-9ED9-DF71FC90B878}" type="pres">
      <dgm:prSet presAssocID="{C16632DB-B8EE-1641-BC2C-9C434E96B6C1}" presName="root2" presStyleCnt="0"/>
      <dgm:spPr/>
    </dgm:pt>
    <dgm:pt modelId="{0013328D-FDDA-934C-B60C-759286296058}" type="pres">
      <dgm:prSet presAssocID="{C16632DB-B8EE-1641-BC2C-9C434E96B6C1}" presName="LevelTwoTextNode" presStyleLbl="node3" presStyleIdx="0" presStyleCnt="2" custScaleX="219777" custScaleY="124442">
        <dgm:presLayoutVars>
          <dgm:chPref val="3"/>
        </dgm:presLayoutVars>
      </dgm:prSet>
      <dgm:spPr/>
      <dgm:t>
        <a:bodyPr/>
        <a:lstStyle/>
        <a:p>
          <a:endParaRPr lang="en-US"/>
        </a:p>
      </dgm:t>
    </dgm:pt>
    <dgm:pt modelId="{B354ACE0-1D1D-AE45-8E9F-024E12A32BB4}" type="pres">
      <dgm:prSet presAssocID="{C16632DB-B8EE-1641-BC2C-9C434E96B6C1}" presName="level3hierChild" presStyleCnt="0"/>
      <dgm:spPr/>
    </dgm:pt>
    <dgm:pt modelId="{AE5F36DA-0397-8046-A363-4DFB81FAC556}" type="pres">
      <dgm:prSet presAssocID="{95AF936E-99D0-0649-8889-12D20533808A}" presName="conn2-1" presStyleLbl="parChTrans1D2" presStyleIdx="1" presStyleCnt="2"/>
      <dgm:spPr/>
      <dgm:t>
        <a:bodyPr/>
        <a:lstStyle/>
        <a:p>
          <a:endParaRPr lang="en-US"/>
        </a:p>
      </dgm:t>
    </dgm:pt>
    <dgm:pt modelId="{F9430D42-824F-6A40-B5DE-A2C4B1055415}" type="pres">
      <dgm:prSet presAssocID="{95AF936E-99D0-0649-8889-12D20533808A}" presName="connTx" presStyleLbl="parChTrans1D2" presStyleIdx="1" presStyleCnt="2"/>
      <dgm:spPr/>
      <dgm:t>
        <a:bodyPr/>
        <a:lstStyle/>
        <a:p>
          <a:endParaRPr lang="en-US"/>
        </a:p>
      </dgm:t>
    </dgm:pt>
    <dgm:pt modelId="{E3331F74-16E8-8042-A53E-357F1D0D8083}" type="pres">
      <dgm:prSet presAssocID="{5925557B-093D-9546-AF09-9285AC7C598F}" presName="root2" presStyleCnt="0"/>
      <dgm:spPr/>
    </dgm:pt>
    <dgm:pt modelId="{E6B3E45A-BC6F-364C-9A43-CFA235450E81}" type="pres">
      <dgm:prSet presAssocID="{5925557B-093D-9546-AF09-9285AC7C598F}" presName="LevelTwoTextNode" presStyleLbl="node2" presStyleIdx="1" presStyleCnt="2">
        <dgm:presLayoutVars>
          <dgm:chPref val="3"/>
        </dgm:presLayoutVars>
      </dgm:prSet>
      <dgm:spPr/>
      <dgm:t>
        <a:bodyPr/>
        <a:lstStyle/>
        <a:p>
          <a:endParaRPr lang="en-US"/>
        </a:p>
      </dgm:t>
    </dgm:pt>
    <dgm:pt modelId="{5F8D9C3E-DD4B-B146-8591-151CAB0080C3}" type="pres">
      <dgm:prSet presAssocID="{5925557B-093D-9546-AF09-9285AC7C598F}" presName="level3hierChild" presStyleCnt="0"/>
      <dgm:spPr/>
    </dgm:pt>
    <dgm:pt modelId="{0AF8428A-E910-2443-8337-EF06722AA862}" type="pres">
      <dgm:prSet presAssocID="{98F192F0-D61F-4F4A-A03A-8A386F0FC82A}" presName="conn2-1" presStyleLbl="parChTrans1D3" presStyleIdx="1" presStyleCnt="2"/>
      <dgm:spPr/>
      <dgm:t>
        <a:bodyPr/>
        <a:lstStyle/>
        <a:p>
          <a:endParaRPr lang="en-US"/>
        </a:p>
      </dgm:t>
    </dgm:pt>
    <dgm:pt modelId="{FF9B8A80-701D-3747-AC37-5961A68948BE}" type="pres">
      <dgm:prSet presAssocID="{98F192F0-D61F-4F4A-A03A-8A386F0FC82A}" presName="connTx" presStyleLbl="parChTrans1D3" presStyleIdx="1" presStyleCnt="2"/>
      <dgm:spPr/>
      <dgm:t>
        <a:bodyPr/>
        <a:lstStyle/>
        <a:p>
          <a:endParaRPr lang="en-US"/>
        </a:p>
      </dgm:t>
    </dgm:pt>
    <dgm:pt modelId="{5FD0B55D-0DF7-E94C-B38B-EDF4F9FCB588}" type="pres">
      <dgm:prSet presAssocID="{4F2B3373-DD11-454C-B34F-4A74BD64DEE9}" presName="root2" presStyleCnt="0"/>
      <dgm:spPr/>
    </dgm:pt>
    <dgm:pt modelId="{4B4A42C9-8198-1B4C-8670-7FC42290482A}" type="pres">
      <dgm:prSet presAssocID="{4F2B3373-DD11-454C-B34F-4A74BD64DEE9}" presName="LevelTwoTextNode" presStyleLbl="node3" presStyleIdx="1" presStyleCnt="2" custScaleX="219722" custScaleY="128630">
        <dgm:presLayoutVars>
          <dgm:chPref val="3"/>
        </dgm:presLayoutVars>
      </dgm:prSet>
      <dgm:spPr/>
      <dgm:t>
        <a:bodyPr/>
        <a:lstStyle/>
        <a:p>
          <a:endParaRPr lang="en-US"/>
        </a:p>
      </dgm:t>
    </dgm:pt>
    <dgm:pt modelId="{79FABF86-3F1E-9041-9744-BAF8C226E6A6}" type="pres">
      <dgm:prSet presAssocID="{4F2B3373-DD11-454C-B34F-4A74BD64DEE9}" presName="level3hierChild" presStyleCnt="0"/>
      <dgm:spPr/>
    </dgm:pt>
  </dgm:ptLst>
  <dgm:cxnLst>
    <dgm:cxn modelId="{80D91070-4708-EE40-ACEE-2CE9E56AD43C}" type="presOf" srcId="{95AF936E-99D0-0649-8889-12D20533808A}" destId="{F9430D42-824F-6A40-B5DE-A2C4B1055415}" srcOrd="1" destOrd="0" presId="urn:microsoft.com/office/officeart/2005/8/layout/hierarchy2"/>
    <dgm:cxn modelId="{049175C3-2F65-5149-AA28-61B163AA4935}" srcId="{5925557B-093D-9546-AF09-9285AC7C598F}" destId="{4F2B3373-DD11-454C-B34F-4A74BD64DEE9}" srcOrd="0" destOrd="0" parTransId="{98F192F0-D61F-4F4A-A03A-8A386F0FC82A}" sibTransId="{FD3FC19B-02CD-6D4E-A15F-333E182E0D7E}"/>
    <dgm:cxn modelId="{445F9676-EF2C-334B-86A9-7CBCD4F0D760}" srcId="{ECC9FF91-0678-F543-9388-FF0BA2BF36BD}" destId="{C16632DB-B8EE-1641-BC2C-9C434E96B6C1}" srcOrd="0" destOrd="0" parTransId="{DC87BFE8-0974-2442-A5AB-AE126ACFBB29}" sibTransId="{FB26FCD1-4650-F14F-B10E-56BBAD53FA71}"/>
    <dgm:cxn modelId="{EFF2E61A-54C6-DD43-B11D-70E87541B88E}" srcId="{F4EF8281-F058-C549-985D-F5343C1995B2}" destId="{ECC9FF91-0678-F543-9388-FF0BA2BF36BD}" srcOrd="0" destOrd="0" parTransId="{9B606846-7C28-774F-A5F0-693134CD6A46}" sibTransId="{A8BCE231-389C-AA40-BF59-49695B4B91F8}"/>
    <dgm:cxn modelId="{F9747007-A75F-1344-9AB5-A196E4C48042}" type="presOf" srcId="{8B743C24-1907-D446-9595-44EAE2B9D651}" destId="{0B31F8F0-6D5D-744C-AD30-00E42595FE1D}" srcOrd="0" destOrd="0" presId="urn:microsoft.com/office/officeart/2005/8/layout/hierarchy2"/>
    <dgm:cxn modelId="{3FFDF10F-07A5-A44E-ABB2-A4F482517FE4}" type="presOf" srcId="{4F2B3373-DD11-454C-B34F-4A74BD64DEE9}" destId="{4B4A42C9-8198-1B4C-8670-7FC42290482A}" srcOrd="0" destOrd="0" presId="urn:microsoft.com/office/officeart/2005/8/layout/hierarchy2"/>
    <dgm:cxn modelId="{E5497138-67BC-A445-9964-9A162D65EAEB}" type="presOf" srcId="{C16632DB-B8EE-1641-BC2C-9C434E96B6C1}" destId="{0013328D-FDDA-934C-B60C-759286296058}" srcOrd="0" destOrd="0" presId="urn:microsoft.com/office/officeart/2005/8/layout/hierarchy2"/>
    <dgm:cxn modelId="{39EB7D18-3696-FF4C-AAFC-86E7CD279AB5}" type="presOf" srcId="{9B606846-7C28-774F-A5F0-693134CD6A46}" destId="{18DE7B1D-4D01-3F46-9C74-BF9D88425CA1}" srcOrd="0" destOrd="0" presId="urn:microsoft.com/office/officeart/2005/8/layout/hierarchy2"/>
    <dgm:cxn modelId="{43C6E19A-CC1B-EF47-B51F-D7870BF6811C}" type="presOf" srcId="{98F192F0-D61F-4F4A-A03A-8A386F0FC82A}" destId="{FF9B8A80-701D-3747-AC37-5961A68948BE}" srcOrd="1" destOrd="0" presId="urn:microsoft.com/office/officeart/2005/8/layout/hierarchy2"/>
    <dgm:cxn modelId="{38376D2D-9978-3640-B2A8-6A73DEEE71C8}" type="presOf" srcId="{DC87BFE8-0974-2442-A5AB-AE126ACFBB29}" destId="{BFE7767E-C42A-554C-8A6D-E7F6065BD9E3}" srcOrd="1" destOrd="0" presId="urn:microsoft.com/office/officeart/2005/8/layout/hierarchy2"/>
    <dgm:cxn modelId="{43E3F781-9489-BD4B-A170-1EDB7F78EAA7}" type="presOf" srcId="{DC87BFE8-0974-2442-A5AB-AE126ACFBB29}" destId="{6E7F1EEE-A900-BC4C-8C5C-1BF3BC1DE358}" srcOrd="0" destOrd="0" presId="urn:microsoft.com/office/officeart/2005/8/layout/hierarchy2"/>
    <dgm:cxn modelId="{DC4D567A-0503-ED47-AF78-233D60A31452}" type="presOf" srcId="{98F192F0-D61F-4F4A-A03A-8A386F0FC82A}" destId="{0AF8428A-E910-2443-8337-EF06722AA862}" srcOrd="0" destOrd="0" presId="urn:microsoft.com/office/officeart/2005/8/layout/hierarchy2"/>
    <dgm:cxn modelId="{54F949B1-46BF-574F-B2E1-9863583221CA}" srcId="{8B743C24-1907-D446-9595-44EAE2B9D651}" destId="{F4EF8281-F058-C549-985D-F5343C1995B2}" srcOrd="0" destOrd="0" parTransId="{B545375F-E26F-9B42-8562-B8D2BB901CA8}" sibTransId="{8F4ED986-0CAF-5440-9B26-500085079247}"/>
    <dgm:cxn modelId="{287C5186-5A23-B64E-B1B9-7B2CFCE42B36}" type="presOf" srcId="{9B606846-7C28-774F-A5F0-693134CD6A46}" destId="{D305ECD1-3EC9-7A40-8E72-AADA90497B58}" srcOrd="1" destOrd="0" presId="urn:microsoft.com/office/officeart/2005/8/layout/hierarchy2"/>
    <dgm:cxn modelId="{00AFAFB2-F5E6-5E42-8AC0-043D6B241641}" type="presOf" srcId="{F4EF8281-F058-C549-985D-F5343C1995B2}" destId="{62247A6E-5067-2747-B9CC-D99D08B46952}" srcOrd="0" destOrd="0" presId="urn:microsoft.com/office/officeart/2005/8/layout/hierarchy2"/>
    <dgm:cxn modelId="{0DDABBC7-2FCE-8541-B76E-E1B53E79DE62}" type="presOf" srcId="{95AF936E-99D0-0649-8889-12D20533808A}" destId="{AE5F36DA-0397-8046-A363-4DFB81FAC556}" srcOrd="0" destOrd="0" presId="urn:microsoft.com/office/officeart/2005/8/layout/hierarchy2"/>
    <dgm:cxn modelId="{0C210CF4-B683-5D4E-BBC9-C2181CEB6209}" type="presOf" srcId="{5925557B-093D-9546-AF09-9285AC7C598F}" destId="{E6B3E45A-BC6F-364C-9A43-CFA235450E81}" srcOrd="0" destOrd="0" presId="urn:microsoft.com/office/officeart/2005/8/layout/hierarchy2"/>
    <dgm:cxn modelId="{B5615D2E-D493-874D-8D26-A2ACF9033FD9}" type="presOf" srcId="{ECC9FF91-0678-F543-9388-FF0BA2BF36BD}" destId="{55C929F2-06F3-4D4C-91CF-22107DF56648}" srcOrd="0" destOrd="0" presId="urn:microsoft.com/office/officeart/2005/8/layout/hierarchy2"/>
    <dgm:cxn modelId="{C0122660-7062-AB4B-B270-D4644AFD9733}" srcId="{F4EF8281-F058-C549-985D-F5343C1995B2}" destId="{5925557B-093D-9546-AF09-9285AC7C598F}" srcOrd="1" destOrd="0" parTransId="{95AF936E-99D0-0649-8889-12D20533808A}" sibTransId="{7BD673D4-B0E8-8D42-9154-53ADFF9DDFC6}"/>
    <dgm:cxn modelId="{A6313489-EB57-5B40-81BF-9EF794488C22}" type="presParOf" srcId="{0B31F8F0-6D5D-744C-AD30-00E42595FE1D}" destId="{47412CB8-981A-7C49-B224-DCE18C5F7FE7}" srcOrd="0" destOrd="0" presId="urn:microsoft.com/office/officeart/2005/8/layout/hierarchy2"/>
    <dgm:cxn modelId="{EFB8F96C-19C4-1340-B7BC-01E3772D157C}" type="presParOf" srcId="{47412CB8-981A-7C49-B224-DCE18C5F7FE7}" destId="{62247A6E-5067-2747-B9CC-D99D08B46952}" srcOrd="0" destOrd="0" presId="urn:microsoft.com/office/officeart/2005/8/layout/hierarchy2"/>
    <dgm:cxn modelId="{17F1CD4E-B778-AE47-8AF8-88C2477452F4}" type="presParOf" srcId="{47412CB8-981A-7C49-B224-DCE18C5F7FE7}" destId="{EAB150FC-2E0C-6843-B015-A49C118E5385}" srcOrd="1" destOrd="0" presId="urn:microsoft.com/office/officeart/2005/8/layout/hierarchy2"/>
    <dgm:cxn modelId="{1F2481BB-6A5B-FE4C-B250-637C1EA2445C}" type="presParOf" srcId="{EAB150FC-2E0C-6843-B015-A49C118E5385}" destId="{18DE7B1D-4D01-3F46-9C74-BF9D88425CA1}" srcOrd="0" destOrd="0" presId="urn:microsoft.com/office/officeart/2005/8/layout/hierarchy2"/>
    <dgm:cxn modelId="{BBD66B16-EF99-ED4B-8ABE-D39D5F6654D9}" type="presParOf" srcId="{18DE7B1D-4D01-3F46-9C74-BF9D88425CA1}" destId="{D305ECD1-3EC9-7A40-8E72-AADA90497B58}" srcOrd="0" destOrd="0" presId="urn:microsoft.com/office/officeart/2005/8/layout/hierarchy2"/>
    <dgm:cxn modelId="{727396AB-7FD9-C94E-AC16-F63C8697E74E}" type="presParOf" srcId="{EAB150FC-2E0C-6843-B015-A49C118E5385}" destId="{7D811FB4-F983-9F49-B5AD-1FE659C7F775}" srcOrd="1" destOrd="0" presId="urn:microsoft.com/office/officeart/2005/8/layout/hierarchy2"/>
    <dgm:cxn modelId="{029D4E04-6134-814C-B4E2-584F754F6977}" type="presParOf" srcId="{7D811FB4-F983-9F49-B5AD-1FE659C7F775}" destId="{55C929F2-06F3-4D4C-91CF-22107DF56648}" srcOrd="0" destOrd="0" presId="urn:microsoft.com/office/officeart/2005/8/layout/hierarchy2"/>
    <dgm:cxn modelId="{896FFACB-360E-F04A-B29C-E8BFE20CAA5A}" type="presParOf" srcId="{7D811FB4-F983-9F49-B5AD-1FE659C7F775}" destId="{13F0D85F-8446-DB40-A4B1-C246099E7462}" srcOrd="1" destOrd="0" presId="urn:microsoft.com/office/officeart/2005/8/layout/hierarchy2"/>
    <dgm:cxn modelId="{6BA93D6D-9C3F-8C46-A9CC-4939DD593F2C}" type="presParOf" srcId="{13F0D85F-8446-DB40-A4B1-C246099E7462}" destId="{6E7F1EEE-A900-BC4C-8C5C-1BF3BC1DE358}" srcOrd="0" destOrd="0" presId="urn:microsoft.com/office/officeart/2005/8/layout/hierarchy2"/>
    <dgm:cxn modelId="{8E93A6A9-2EE9-3949-AE22-7F5023477FC4}" type="presParOf" srcId="{6E7F1EEE-A900-BC4C-8C5C-1BF3BC1DE358}" destId="{BFE7767E-C42A-554C-8A6D-E7F6065BD9E3}" srcOrd="0" destOrd="0" presId="urn:microsoft.com/office/officeart/2005/8/layout/hierarchy2"/>
    <dgm:cxn modelId="{A1E245C6-AC9C-3746-92E5-C15E987294E5}" type="presParOf" srcId="{13F0D85F-8446-DB40-A4B1-C246099E7462}" destId="{650BF34E-637A-B647-9ED9-DF71FC90B878}" srcOrd="1" destOrd="0" presId="urn:microsoft.com/office/officeart/2005/8/layout/hierarchy2"/>
    <dgm:cxn modelId="{853932F8-5B54-284C-95E9-5220B4943AC3}" type="presParOf" srcId="{650BF34E-637A-B647-9ED9-DF71FC90B878}" destId="{0013328D-FDDA-934C-B60C-759286296058}" srcOrd="0" destOrd="0" presId="urn:microsoft.com/office/officeart/2005/8/layout/hierarchy2"/>
    <dgm:cxn modelId="{4A1CE101-C90E-8B41-A4EF-04BBCA122033}" type="presParOf" srcId="{650BF34E-637A-B647-9ED9-DF71FC90B878}" destId="{B354ACE0-1D1D-AE45-8E9F-024E12A32BB4}" srcOrd="1" destOrd="0" presId="urn:microsoft.com/office/officeart/2005/8/layout/hierarchy2"/>
    <dgm:cxn modelId="{97E87D93-9EB4-904A-9D30-5F6D4E1D7A18}" type="presParOf" srcId="{EAB150FC-2E0C-6843-B015-A49C118E5385}" destId="{AE5F36DA-0397-8046-A363-4DFB81FAC556}" srcOrd="2" destOrd="0" presId="urn:microsoft.com/office/officeart/2005/8/layout/hierarchy2"/>
    <dgm:cxn modelId="{40558862-65DE-CB44-94B8-10F142544660}" type="presParOf" srcId="{AE5F36DA-0397-8046-A363-4DFB81FAC556}" destId="{F9430D42-824F-6A40-B5DE-A2C4B1055415}" srcOrd="0" destOrd="0" presId="urn:microsoft.com/office/officeart/2005/8/layout/hierarchy2"/>
    <dgm:cxn modelId="{DA8ED755-6919-174A-B4F8-1B501DEE7239}" type="presParOf" srcId="{EAB150FC-2E0C-6843-B015-A49C118E5385}" destId="{E3331F74-16E8-8042-A53E-357F1D0D8083}" srcOrd="3" destOrd="0" presId="urn:microsoft.com/office/officeart/2005/8/layout/hierarchy2"/>
    <dgm:cxn modelId="{CDBB9E14-7DD8-C747-839C-959AE466D5C2}" type="presParOf" srcId="{E3331F74-16E8-8042-A53E-357F1D0D8083}" destId="{E6B3E45A-BC6F-364C-9A43-CFA235450E81}" srcOrd="0" destOrd="0" presId="urn:microsoft.com/office/officeart/2005/8/layout/hierarchy2"/>
    <dgm:cxn modelId="{8D4358C6-EBAA-D146-952C-8494F3031B1F}" type="presParOf" srcId="{E3331F74-16E8-8042-A53E-357F1D0D8083}" destId="{5F8D9C3E-DD4B-B146-8591-151CAB0080C3}" srcOrd="1" destOrd="0" presId="urn:microsoft.com/office/officeart/2005/8/layout/hierarchy2"/>
    <dgm:cxn modelId="{B2335BBE-5E1A-A549-88CF-0433646F763F}" type="presParOf" srcId="{5F8D9C3E-DD4B-B146-8591-151CAB0080C3}" destId="{0AF8428A-E910-2443-8337-EF06722AA862}" srcOrd="0" destOrd="0" presId="urn:microsoft.com/office/officeart/2005/8/layout/hierarchy2"/>
    <dgm:cxn modelId="{6E8DFB00-27FD-314D-8B6F-C934ABC2C318}" type="presParOf" srcId="{0AF8428A-E910-2443-8337-EF06722AA862}" destId="{FF9B8A80-701D-3747-AC37-5961A68948BE}" srcOrd="0" destOrd="0" presId="urn:microsoft.com/office/officeart/2005/8/layout/hierarchy2"/>
    <dgm:cxn modelId="{08E99A8A-AE13-534A-AEE1-1BB98151269E}" type="presParOf" srcId="{5F8D9C3E-DD4B-B146-8591-151CAB0080C3}" destId="{5FD0B55D-0DF7-E94C-B38B-EDF4F9FCB588}" srcOrd="1" destOrd="0" presId="urn:microsoft.com/office/officeart/2005/8/layout/hierarchy2"/>
    <dgm:cxn modelId="{C1F3DBF6-C4CC-C24A-A153-EFD627A0132D}" type="presParOf" srcId="{5FD0B55D-0DF7-E94C-B38B-EDF4F9FCB588}" destId="{4B4A42C9-8198-1B4C-8670-7FC42290482A}" srcOrd="0" destOrd="0" presId="urn:microsoft.com/office/officeart/2005/8/layout/hierarchy2"/>
    <dgm:cxn modelId="{7622A04F-3A25-6B4E-858B-0120FFF4F935}" type="presParOf" srcId="{5FD0B55D-0DF7-E94C-B38B-EDF4F9FCB588}" destId="{79FABF86-3F1E-9041-9744-BAF8C226E6A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47A6E-5067-2747-B9CC-D99D08B46952}">
      <dsp:nvSpPr>
        <dsp:cNvPr id="0" name=""/>
        <dsp:cNvSpPr/>
      </dsp:nvSpPr>
      <dsp:spPr>
        <a:xfrm>
          <a:off x="264651" y="553972"/>
          <a:ext cx="1299545" cy="649772"/>
        </a:xfrm>
        <a:prstGeom prst="roundRect">
          <a:avLst>
            <a:gd name="adj" fmla="val 10000"/>
          </a:avLst>
        </a:prstGeom>
        <a:solidFill>
          <a:srgbClr val="BDD7EE">
            <a:alpha val="8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b="1" kern="1200" dirty="0">
              <a:solidFill>
                <a:schemeClr val="tx1"/>
              </a:solidFill>
            </a:rPr>
            <a:t>Bone remodeling</a:t>
          </a:r>
          <a:endParaRPr lang="en-US" sz="1400" kern="1200" dirty="0">
            <a:solidFill>
              <a:schemeClr val="tx1"/>
            </a:solidFill>
          </a:endParaRPr>
        </a:p>
      </dsp:txBody>
      <dsp:txXfrm>
        <a:off x="283682" y="573003"/>
        <a:ext cx="1261483" cy="611710"/>
      </dsp:txXfrm>
    </dsp:sp>
    <dsp:sp modelId="{18DE7B1D-4D01-3F46-9C74-BF9D88425CA1}">
      <dsp:nvSpPr>
        <dsp:cNvPr id="0" name=""/>
        <dsp:cNvSpPr/>
      </dsp:nvSpPr>
      <dsp:spPr>
        <a:xfrm rot="17976961">
          <a:off x="1430425" y="615928"/>
          <a:ext cx="528932" cy="66029"/>
        </a:xfrm>
        <a:custGeom>
          <a:avLst/>
          <a:gdLst/>
          <a:ahLst/>
          <a:cxnLst/>
          <a:rect l="0" t="0" r="0" b="0"/>
          <a:pathLst>
            <a:path>
              <a:moveTo>
                <a:pt x="0" y="33014"/>
              </a:moveTo>
              <a:lnTo>
                <a:pt x="528932" y="33014"/>
              </a:lnTo>
            </a:path>
          </a:pathLst>
        </a:custGeom>
        <a:noFill/>
        <a:ln w="6350"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81668" y="635719"/>
        <a:ext cx="26446" cy="26446"/>
      </dsp:txXfrm>
    </dsp:sp>
    <dsp:sp modelId="{55C929F2-06F3-4D4C-91CF-22107DF56648}">
      <dsp:nvSpPr>
        <dsp:cNvPr id="0" name=""/>
        <dsp:cNvSpPr/>
      </dsp:nvSpPr>
      <dsp:spPr>
        <a:xfrm>
          <a:off x="1825586" y="94141"/>
          <a:ext cx="1299545" cy="649772"/>
        </a:xfrm>
        <a:prstGeom prst="roundRect">
          <a:avLst>
            <a:gd name="adj" fmla="val 10000"/>
          </a:avLst>
        </a:prstGeom>
        <a:solidFill>
          <a:srgbClr val="FDDFE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OSTEO</a:t>
          </a:r>
          <a:r>
            <a:rPr lang="en-US" sz="1400" u="sng" kern="1200" dirty="0">
              <a:solidFill>
                <a:schemeClr val="tx1"/>
              </a:solidFill>
            </a:rPr>
            <a:t>C</a:t>
          </a:r>
          <a:r>
            <a:rPr lang="en-US" sz="1400" kern="1200" dirty="0">
              <a:solidFill>
                <a:schemeClr val="tx1"/>
              </a:solidFill>
            </a:rPr>
            <a:t>LASTS-PHASE 1</a:t>
          </a:r>
          <a:endParaRPr lang="en-US" sz="1400" b="0" kern="1200" dirty="0">
            <a:solidFill>
              <a:schemeClr val="tx1"/>
            </a:solidFill>
          </a:endParaRPr>
        </a:p>
      </dsp:txBody>
      <dsp:txXfrm>
        <a:off x="1844617" y="113172"/>
        <a:ext cx="1261483" cy="611710"/>
      </dsp:txXfrm>
    </dsp:sp>
    <dsp:sp modelId="{6E7F1EEE-A900-BC4C-8C5C-1BF3BC1DE358}">
      <dsp:nvSpPr>
        <dsp:cNvPr id="0" name=""/>
        <dsp:cNvSpPr/>
      </dsp:nvSpPr>
      <dsp:spPr>
        <a:xfrm>
          <a:off x="3125131" y="386012"/>
          <a:ext cx="519818" cy="66029"/>
        </a:xfrm>
        <a:custGeom>
          <a:avLst/>
          <a:gdLst/>
          <a:ahLst/>
          <a:cxnLst/>
          <a:rect l="0" t="0" r="0" b="0"/>
          <a:pathLst>
            <a:path>
              <a:moveTo>
                <a:pt x="0" y="33014"/>
              </a:moveTo>
              <a:lnTo>
                <a:pt x="519818" y="33014"/>
              </a:lnTo>
            </a:path>
          </a:pathLst>
        </a:custGeom>
        <a:noFill/>
        <a:ln w="6350" cap="flat" cmpd="sng" algn="ctr">
          <a:solidFill>
            <a:srgbClr val="FBBDCC"/>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72045" y="406031"/>
        <a:ext cx="25990" cy="25990"/>
      </dsp:txXfrm>
    </dsp:sp>
    <dsp:sp modelId="{0013328D-FDDA-934C-B60C-759286296058}">
      <dsp:nvSpPr>
        <dsp:cNvPr id="0" name=""/>
        <dsp:cNvSpPr/>
      </dsp:nvSpPr>
      <dsp:spPr>
        <a:xfrm>
          <a:off x="3644949" y="14732"/>
          <a:ext cx="2856101" cy="808589"/>
        </a:xfrm>
        <a:prstGeom prst="roundRect">
          <a:avLst>
            <a:gd name="adj" fmla="val 10000"/>
          </a:avLst>
        </a:prstGeom>
        <a:solidFill>
          <a:schemeClr val="bg1"/>
        </a:solidFill>
        <a:ln>
          <a:solidFill>
            <a:schemeClr val="accent6">
              <a:lumMod val="20000"/>
              <a:lumOff val="80000"/>
              <a:alpha val="78824"/>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Cells called osteo</a:t>
          </a:r>
          <a:r>
            <a:rPr lang="en-US" sz="1200" u="sng" kern="1200" dirty="0">
              <a:solidFill>
                <a:schemeClr val="tx1"/>
              </a:solidFill>
            </a:rPr>
            <a:t>c</a:t>
          </a:r>
          <a:r>
            <a:rPr lang="en-US" sz="1200" kern="1200" dirty="0">
              <a:solidFill>
                <a:schemeClr val="tx1"/>
              </a:solidFill>
            </a:rPr>
            <a:t>lasts (think “C” for </a:t>
          </a:r>
          <a:r>
            <a:rPr lang="en-US" sz="1200" u="sng" kern="1200" dirty="0">
              <a:solidFill>
                <a:schemeClr val="tx1"/>
              </a:solidFill>
            </a:rPr>
            <a:t>c</a:t>
          </a:r>
          <a:r>
            <a:rPr lang="en-US" sz="1200" kern="1200" dirty="0">
              <a:solidFill>
                <a:schemeClr val="tx1"/>
              </a:solidFill>
            </a:rPr>
            <a:t>utting of bone) seek out old bone or damaged bone tissue and destroy it, leaving small spaces (resorption)</a:t>
          </a:r>
          <a:endParaRPr lang="en-US" sz="1200" b="0" kern="1200" dirty="0">
            <a:solidFill>
              <a:schemeClr val="tx1"/>
            </a:solidFill>
          </a:endParaRPr>
        </a:p>
      </dsp:txBody>
      <dsp:txXfrm>
        <a:off x="3668632" y="38415"/>
        <a:ext cx="2808735" cy="761223"/>
      </dsp:txXfrm>
    </dsp:sp>
    <dsp:sp modelId="{AE5F36DA-0397-8046-A363-4DFB81FAC556}">
      <dsp:nvSpPr>
        <dsp:cNvPr id="0" name=""/>
        <dsp:cNvSpPr/>
      </dsp:nvSpPr>
      <dsp:spPr>
        <a:xfrm rot="3623039">
          <a:off x="1430425" y="1075759"/>
          <a:ext cx="528932" cy="66029"/>
        </a:xfrm>
        <a:custGeom>
          <a:avLst/>
          <a:gdLst/>
          <a:ahLst/>
          <a:cxnLst/>
          <a:rect l="0" t="0" r="0" b="0"/>
          <a:pathLst>
            <a:path>
              <a:moveTo>
                <a:pt x="0" y="33014"/>
              </a:moveTo>
              <a:lnTo>
                <a:pt x="528932" y="33014"/>
              </a:lnTo>
            </a:path>
          </a:pathLst>
        </a:custGeom>
        <a:noFill/>
        <a:ln w="6350"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81668" y="1095550"/>
        <a:ext cx="26446" cy="26446"/>
      </dsp:txXfrm>
    </dsp:sp>
    <dsp:sp modelId="{E6B3E45A-BC6F-364C-9A43-CFA235450E81}">
      <dsp:nvSpPr>
        <dsp:cNvPr id="0" name=""/>
        <dsp:cNvSpPr/>
      </dsp:nvSpPr>
      <dsp:spPr>
        <a:xfrm>
          <a:off x="1825586" y="1013803"/>
          <a:ext cx="1299545" cy="649772"/>
        </a:xfrm>
        <a:prstGeom prst="roundRect">
          <a:avLst>
            <a:gd name="adj" fmla="val 10000"/>
          </a:avLst>
        </a:prstGeom>
        <a:solidFill>
          <a:srgbClr val="FDDFE6"/>
        </a:solidFill>
        <a:ln>
          <a:solidFill>
            <a:srgbClr val="FDDFE6"/>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OSTEO</a:t>
          </a:r>
          <a:r>
            <a:rPr lang="en-US" sz="1400" u="sng" kern="1200" dirty="0">
              <a:solidFill>
                <a:schemeClr val="tx1"/>
              </a:solidFill>
            </a:rPr>
            <a:t>B</a:t>
          </a:r>
          <a:r>
            <a:rPr lang="en-US" sz="1400" kern="1200" dirty="0">
              <a:solidFill>
                <a:schemeClr val="tx1"/>
              </a:solidFill>
            </a:rPr>
            <a:t>LASTS-PHASE 2</a:t>
          </a:r>
        </a:p>
      </dsp:txBody>
      <dsp:txXfrm>
        <a:off x="1844617" y="1032834"/>
        <a:ext cx="1261483" cy="611710"/>
      </dsp:txXfrm>
    </dsp:sp>
    <dsp:sp modelId="{0AF8428A-E910-2443-8337-EF06722AA862}">
      <dsp:nvSpPr>
        <dsp:cNvPr id="0" name=""/>
        <dsp:cNvSpPr/>
      </dsp:nvSpPr>
      <dsp:spPr>
        <a:xfrm>
          <a:off x="3125131" y="1305674"/>
          <a:ext cx="519818" cy="66029"/>
        </a:xfrm>
        <a:custGeom>
          <a:avLst/>
          <a:gdLst/>
          <a:ahLst/>
          <a:cxnLst/>
          <a:rect l="0" t="0" r="0" b="0"/>
          <a:pathLst>
            <a:path>
              <a:moveTo>
                <a:pt x="0" y="33014"/>
              </a:moveTo>
              <a:lnTo>
                <a:pt x="519818" y="33014"/>
              </a:lnTo>
            </a:path>
          </a:pathLst>
        </a:custGeom>
        <a:noFill/>
        <a:ln w="6350" cap="flat" cmpd="sng" algn="ctr">
          <a:solidFill>
            <a:srgbClr val="FBBDCC"/>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72045" y="1325693"/>
        <a:ext cx="25990" cy="25990"/>
      </dsp:txXfrm>
    </dsp:sp>
    <dsp:sp modelId="{4B4A42C9-8198-1B4C-8670-7FC42290482A}">
      <dsp:nvSpPr>
        <dsp:cNvPr id="0" name=""/>
        <dsp:cNvSpPr/>
      </dsp:nvSpPr>
      <dsp:spPr>
        <a:xfrm>
          <a:off x="3644949" y="920788"/>
          <a:ext cx="2855386" cy="835802"/>
        </a:xfrm>
        <a:prstGeom prst="roundRect">
          <a:avLst>
            <a:gd name="adj" fmla="val 10000"/>
          </a:avLst>
        </a:prstGeom>
        <a:solidFill>
          <a:schemeClr val="bg1"/>
        </a:solidFill>
        <a:ln>
          <a:solidFill>
            <a:schemeClr val="accent6">
              <a:lumMod val="20000"/>
              <a:lumOff val="8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Cells called osteo</a:t>
          </a:r>
          <a:r>
            <a:rPr lang="en-US" sz="1200" u="sng" kern="1200" dirty="0">
              <a:solidFill>
                <a:schemeClr val="tx1"/>
              </a:solidFill>
            </a:rPr>
            <a:t>b</a:t>
          </a:r>
          <a:r>
            <a:rPr lang="en-US" sz="1200" kern="1200" dirty="0">
              <a:solidFill>
                <a:schemeClr val="tx1"/>
              </a:solidFill>
            </a:rPr>
            <a:t>lasts (think “</a:t>
          </a:r>
          <a:r>
            <a:rPr lang="en-US" sz="1200" u="none" kern="1200" dirty="0">
              <a:solidFill>
                <a:schemeClr val="tx1"/>
              </a:solidFill>
            </a:rPr>
            <a:t>B</a:t>
          </a:r>
          <a:r>
            <a:rPr lang="en-US" sz="1200" kern="1200" dirty="0">
              <a:solidFill>
                <a:schemeClr val="tx1"/>
              </a:solidFill>
            </a:rPr>
            <a:t>” for </a:t>
          </a:r>
          <a:r>
            <a:rPr lang="en-US" sz="1200" u="sng" kern="1200" dirty="0">
              <a:solidFill>
                <a:schemeClr val="tx1"/>
              </a:solidFill>
            </a:rPr>
            <a:t>b</a:t>
          </a:r>
          <a:r>
            <a:rPr lang="en-US" sz="1200" kern="1200" dirty="0">
              <a:solidFill>
                <a:schemeClr val="tx1"/>
              </a:solidFill>
            </a:rPr>
            <a:t>uilder) use minerals like calcium, phosphorus, and vitamin D to fill in the spaces with new bone (formation)</a:t>
          </a:r>
        </a:p>
      </dsp:txBody>
      <dsp:txXfrm>
        <a:off x="3669429" y="945268"/>
        <a:ext cx="2806426" cy="7868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AA0F9-6511-4982-ACAD-B0853C002E2E}" type="datetimeFigureOut">
              <a:rPr lang="en-US" smtClean="0"/>
              <a:t>2/22/18</a:t>
            </a:fld>
            <a:endParaRPr lang="en-US"/>
          </a:p>
        </p:txBody>
      </p:sp>
      <p:sp>
        <p:nvSpPr>
          <p:cNvPr id="4" name="عنصر نائب لصورة الشريحة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2D46F-5070-4178-9C3D-97A960635C59}" type="slidenum">
              <a:rPr lang="en-US" smtClean="0"/>
              <a:t>‹#›</a:t>
            </a:fld>
            <a:endParaRPr lang="en-US"/>
          </a:p>
        </p:txBody>
      </p:sp>
    </p:spTree>
    <p:extLst>
      <p:ext uri="{BB962C8B-B14F-4D97-AF65-F5344CB8AC3E}">
        <p14:creationId xmlns:p14="http://schemas.microsoft.com/office/powerpoint/2010/main" val="483232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point of this pic is to know that the bone </a:t>
            </a:r>
            <a:r>
              <a:rPr lang="en-GB" dirty="0" err="1"/>
              <a:t>remodeling</a:t>
            </a:r>
            <a:r>
              <a:rPr lang="en-GB" dirty="0"/>
              <a:t> require long time.</a:t>
            </a:r>
          </a:p>
          <a:p>
            <a:endParaRPr lang="en-GB" dirty="0"/>
          </a:p>
          <a:p>
            <a:pPr algn="l">
              <a:spcBef>
                <a:spcPct val="50000"/>
              </a:spcBef>
            </a:pPr>
            <a:r>
              <a:rPr lang="en-US" sz="1200" b="1" dirty="0">
                <a:solidFill>
                  <a:srgbClr val="FFFFFF"/>
                </a:solidFill>
                <a:latin typeface="Arial" charset="0"/>
              </a:rPr>
              <a:t>From birth through adolescence, new bone is built faster than old bone is removed</a:t>
            </a:r>
          </a:p>
          <a:p>
            <a:pPr algn="l">
              <a:spcBef>
                <a:spcPct val="50000"/>
              </a:spcBef>
            </a:pPr>
            <a:r>
              <a:rPr lang="en-US" sz="1200" b="1" dirty="0">
                <a:solidFill>
                  <a:srgbClr val="FFFFFF"/>
                </a:solidFill>
                <a:latin typeface="Arial" charset="0"/>
              </a:rPr>
              <a:t>In mid-life, depending on lifestyle and other factors, bone removal can achieve     a balance with bone formation</a:t>
            </a:r>
          </a:p>
          <a:p>
            <a:pPr algn="l">
              <a:spcBef>
                <a:spcPct val="50000"/>
              </a:spcBef>
            </a:pPr>
            <a:r>
              <a:rPr lang="en-US" sz="1200" b="1" dirty="0">
                <a:solidFill>
                  <a:srgbClr val="FFFFFF"/>
                </a:solidFill>
                <a:latin typeface="Arial" charset="0"/>
              </a:rPr>
              <a:t>After menopause, bone removal may accelerate due to a decrease in estrogen</a:t>
            </a:r>
            <a:r>
              <a:rPr lang="en-US" sz="1200" b="1" dirty="0">
                <a:solidFill>
                  <a:srgbClr val="FFFFFF"/>
                </a:solidFill>
                <a:latin typeface="Arial Unicode MS" pitchFamily="50" charset="-128"/>
              </a:rPr>
              <a:t> </a:t>
            </a:r>
          </a:p>
          <a:p>
            <a:endParaRPr lang="en-GB"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5</a:t>
            </a:fld>
            <a:endParaRPr lang="en-US"/>
          </a:p>
        </p:txBody>
      </p:sp>
    </p:spTree>
    <p:extLst>
      <p:ext uri="{BB962C8B-B14F-4D97-AF65-F5344CB8AC3E}">
        <p14:creationId xmlns:p14="http://schemas.microsoft.com/office/powerpoint/2010/main" val="347886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38764" rtl="0" eaLnBrk="1" fontAlgn="auto" latinLnBrk="0" hangingPunct="1">
              <a:lnSpc>
                <a:spcPct val="100000"/>
              </a:lnSpc>
              <a:spcBef>
                <a:spcPts val="0"/>
              </a:spcBef>
              <a:spcAft>
                <a:spcPts val="0"/>
              </a:spcAft>
              <a:buClrTx/>
              <a:buSzTx/>
              <a:buFontTx/>
              <a:buNone/>
              <a:tabLst/>
              <a:defRPr/>
            </a:pPr>
            <a:fld id="{0890880A-4773-A64C-8FC3-C8315D882D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3876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39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329361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209752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342669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E60B9-31F5-4366-AAC5-63F3FB0E4B11}"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132823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CE60B9-31F5-4366-AAC5-63F3FB0E4B11}"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423435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CE60B9-31F5-4366-AAC5-63F3FB0E4B11}" type="datetimeFigureOut">
              <a:rPr lang="en-US" smtClean="0"/>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117648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CE60B9-31F5-4366-AAC5-63F3FB0E4B11}" type="datetimeFigureOut">
              <a:rPr lang="en-US" smtClean="0"/>
              <a:t>2/22/18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54957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CE60B9-31F5-4366-AAC5-63F3FB0E4B11}" type="datetimeFigureOut">
              <a:rPr lang="en-US" smtClean="0"/>
              <a:t>2/22/18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257198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E60B9-31F5-4366-AAC5-63F3FB0E4B11}" type="datetimeFigureOut">
              <a:rPr lang="en-US" smtClean="0"/>
              <a:t>2/22/18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23662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CCE60B9-31F5-4366-AAC5-63F3FB0E4B11}" type="datetimeFigureOut">
              <a:rPr lang="en-US" smtClean="0"/>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2079497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CCE60B9-31F5-4366-AAC5-63F3FB0E4B11}" type="datetimeFigureOut">
              <a:rPr lang="en-US" smtClean="0"/>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38AC9-635E-4499-961D-D0554626EC36}" type="slidenum">
              <a:rPr lang="en-US" smtClean="0"/>
              <a:t>‹#›</a:t>
            </a:fld>
            <a:endParaRPr lang="en-US"/>
          </a:p>
        </p:txBody>
      </p:sp>
    </p:spTree>
    <p:extLst>
      <p:ext uri="{BB962C8B-B14F-4D97-AF65-F5344CB8AC3E}">
        <p14:creationId xmlns:p14="http://schemas.microsoft.com/office/powerpoint/2010/main" val="36236207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CE60B9-31F5-4366-AAC5-63F3FB0E4B11}" type="datetimeFigureOut">
              <a:rPr lang="en-US" smtClean="0"/>
              <a:t>2/22/18</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AD38AC9-635E-4499-961D-D0554626EC36}" type="slidenum">
              <a:rPr lang="en-US" smtClean="0"/>
              <a:t>‹#›</a:t>
            </a:fld>
            <a:endParaRPr lang="en-US"/>
          </a:p>
        </p:txBody>
      </p:sp>
    </p:spTree>
    <p:extLst>
      <p:ext uri="{BB962C8B-B14F-4D97-AF65-F5344CB8AC3E}">
        <p14:creationId xmlns:p14="http://schemas.microsoft.com/office/powerpoint/2010/main" val="28614017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docs.google.com/presentation/d/1_-g1vol4eBWPet5xVCkuTGFvvnhFF3PJmU0tWtEEw_o/edit?usp=sharing" TargetMode="External"/><Relationship Id="rId5" Type="http://schemas.openxmlformats.org/officeDocument/2006/relationships/image" Target="../media/image3.png"/><Relationship Id="rId6" Type="http://schemas.microsoft.com/office/2007/relationships/hdphoto" Target="../media/hdphoto1.wdp"/><Relationship Id="rId7" Type="http://schemas.openxmlformats.org/officeDocument/2006/relationships/image" Target="../media/image4.png"/><Relationship Id="rId8" Type="http://schemas.openxmlformats.org/officeDocument/2006/relationships/hyperlink" Target="https://docs.google.com/presentation/d/1i0x2UGiMdvVqVW2hr2zOasw--wzORYWeFdYV-PYMsl0/edit?usp=sharing" TargetMode="External"/><Relationship Id="rId9"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02jXz_UPfWDN8QyeOxIlwXqoUQjKpZgj/view"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hyperlink" Target="https://drive.google.com/file/d/102jXz_UPfWDN8QyeOxIlwXqoUQjKpZgj/view"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tiff"/><Relationship Id="rId5" Type="http://schemas.openxmlformats.org/officeDocument/2006/relationships/hyperlink" Target="https://docs.google.com/forms/d/e/1FAIpQLSc57qjDXLPcQLYftI27W91gCKD2RgH0OzQDdDxsiLYmH9DKtw/viewform" TargetMode="External"/><Relationship Id="rId6" Type="http://schemas.openxmlformats.org/officeDocument/2006/relationships/image" Target="../media/image23.tiff"/><Relationship Id="rId7" Type="http://schemas.openxmlformats.org/officeDocument/2006/relationships/hyperlink" Target="https://docs.google.com/forms/d/e/1FAIpQLSeR09YDqj3t6EipoBfWqUQ3MSK8YOB4OY5qRkg329YJBt2YZQ/viewform?usp=sf_link" TargetMode="External"/><Relationship Id="rId8" Type="http://schemas.openxmlformats.org/officeDocument/2006/relationships/hyperlink" Target="https://twitter.com/pharma436" TargetMode="External"/><Relationship Id="rId9" Type="http://schemas.openxmlformats.org/officeDocument/2006/relationships/image" Target="../media/image24.tiff"/><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gif"/><Relationship Id="rId5" Type="http://schemas.openxmlformats.org/officeDocument/2006/relationships/image" Target="../media/image12.jp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500" t="31944" r="17500" b="14514"/>
          <a:stretch/>
        </p:blipFill>
        <p:spPr>
          <a:xfrm>
            <a:off x="315969" y="419492"/>
            <a:ext cx="1247003" cy="102718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763" t="4123" r="2846" b="6720"/>
          <a:stretch/>
        </p:blipFill>
        <p:spPr>
          <a:xfrm>
            <a:off x="5239956" y="586429"/>
            <a:ext cx="1345852" cy="852866"/>
          </a:xfrm>
          <a:prstGeom prst="rect">
            <a:avLst/>
          </a:prstGeom>
        </p:spPr>
      </p:pic>
      <p:cxnSp>
        <p:nvCxnSpPr>
          <p:cNvPr id="6" name="Straight Connector 5"/>
          <p:cNvCxnSpPr/>
          <p:nvPr/>
        </p:nvCxnSpPr>
        <p:spPr>
          <a:xfrm>
            <a:off x="168718" y="4466756"/>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362" y="4083631"/>
            <a:ext cx="1309815" cy="400110"/>
          </a:xfrm>
          <a:prstGeom prst="rect">
            <a:avLst/>
          </a:prstGeom>
          <a:noFill/>
        </p:spPr>
        <p:txBody>
          <a:bodyPr wrap="square" rtlCol="0">
            <a:spAutoFit/>
          </a:bodyPr>
          <a:lstStyle/>
          <a:p>
            <a:r>
              <a:rPr lang="en-US" sz="2000" dirty="0"/>
              <a:t>Objectives</a:t>
            </a:r>
            <a:endParaRPr lang="en-US" dirty="0"/>
          </a:p>
        </p:txBody>
      </p:sp>
      <p:cxnSp>
        <p:nvCxnSpPr>
          <p:cNvPr id="8" name="Straight Connector 7"/>
          <p:cNvCxnSpPr/>
          <p:nvPr/>
        </p:nvCxnSpPr>
        <p:spPr>
          <a:xfrm>
            <a:off x="155595" y="7283405"/>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5595" y="6892139"/>
            <a:ext cx="1407377" cy="400110"/>
          </a:xfrm>
          <a:prstGeom prst="rect">
            <a:avLst/>
          </a:prstGeom>
          <a:noFill/>
        </p:spPr>
        <p:txBody>
          <a:bodyPr wrap="square" rtlCol="0">
            <a:spAutoFit/>
          </a:bodyPr>
          <a:lstStyle/>
          <a:p>
            <a:r>
              <a:rPr lang="en-US" sz="2000" dirty="0"/>
              <a:t>Color index</a:t>
            </a:r>
          </a:p>
        </p:txBody>
      </p:sp>
      <p:sp>
        <p:nvSpPr>
          <p:cNvPr id="10"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p:cNvGrpSpPr/>
          <p:nvPr/>
        </p:nvGrpSpPr>
        <p:grpSpPr>
          <a:xfrm>
            <a:off x="367098" y="7436202"/>
            <a:ext cx="3533320" cy="1473381"/>
            <a:chOff x="155594" y="8174903"/>
            <a:chExt cx="3533320" cy="1473381"/>
          </a:xfrm>
        </p:grpSpPr>
        <p:sp>
          <p:nvSpPr>
            <p:cNvPr id="15" name="Oval 14"/>
            <p:cNvSpPr/>
            <p:nvPr/>
          </p:nvSpPr>
          <p:spPr>
            <a:xfrm flipV="1">
              <a:off x="161951" y="8241664"/>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1" name="Oval 20"/>
            <p:cNvSpPr/>
            <p:nvPr/>
          </p:nvSpPr>
          <p:spPr>
            <a:xfrm flipV="1">
              <a:off x="156904" y="8532923"/>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Oval 21"/>
            <p:cNvSpPr/>
            <p:nvPr/>
          </p:nvSpPr>
          <p:spPr>
            <a:xfrm flipV="1">
              <a:off x="161951" y="8824372"/>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flipV="1">
              <a:off x="161951" y="9115821"/>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Oval 23"/>
            <p:cNvSpPr/>
            <p:nvPr/>
          </p:nvSpPr>
          <p:spPr>
            <a:xfrm flipV="1">
              <a:off x="155594" y="9412123"/>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346781" y="8174903"/>
              <a:ext cx="3342133" cy="307777"/>
            </a:xfrm>
            <a:prstGeom prst="rect">
              <a:avLst/>
            </a:prstGeom>
            <a:noFill/>
          </p:spPr>
          <p:txBody>
            <a:bodyPr wrap="none" rtlCol="0">
              <a:spAutoFit/>
            </a:bodyPr>
            <a:lstStyle/>
            <a:p>
              <a:r>
                <a:rPr lang="en-US" sz="1400" b="1" dirty="0">
                  <a:solidFill>
                    <a:schemeClr val="bg1">
                      <a:lumMod val="50000"/>
                    </a:schemeClr>
                  </a:solidFill>
                </a:rPr>
                <a:t>Extra</a:t>
              </a:r>
              <a:r>
                <a:rPr lang="en-US" sz="1400" dirty="0"/>
                <a:t> </a:t>
              </a:r>
              <a:r>
                <a:rPr lang="en-US" sz="1400" b="1" dirty="0">
                  <a:solidFill>
                    <a:schemeClr val="bg1">
                      <a:lumMod val="50000"/>
                    </a:schemeClr>
                  </a:solidFill>
                </a:rPr>
                <a:t>information and further explanation </a:t>
              </a:r>
              <a:endParaRPr lang="en-US" sz="1400" dirty="0"/>
            </a:p>
          </p:txBody>
        </p:sp>
        <p:sp>
          <p:nvSpPr>
            <p:cNvPr id="25" name="TextBox 24"/>
            <p:cNvSpPr txBox="1"/>
            <p:nvPr/>
          </p:nvSpPr>
          <p:spPr>
            <a:xfrm>
              <a:off x="353138" y="8466160"/>
              <a:ext cx="941283" cy="307777"/>
            </a:xfrm>
            <a:prstGeom prst="rect">
              <a:avLst/>
            </a:prstGeom>
            <a:noFill/>
          </p:spPr>
          <p:txBody>
            <a:bodyPr wrap="none" rtlCol="0">
              <a:spAutoFit/>
            </a:bodyPr>
            <a:lstStyle/>
            <a:p>
              <a:r>
                <a:rPr lang="en-US" sz="1400" b="1" dirty="0">
                  <a:solidFill>
                    <a:srgbClr val="FF0000"/>
                  </a:solidFill>
                </a:rPr>
                <a:t>Important</a:t>
              </a:r>
            </a:p>
          </p:txBody>
        </p:sp>
        <p:sp>
          <p:nvSpPr>
            <p:cNvPr id="26" name="TextBox 25"/>
            <p:cNvSpPr txBox="1"/>
            <p:nvPr/>
          </p:nvSpPr>
          <p:spPr>
            <a:xfrm>
              <a:off x="353744" y="8757609"/>
              <a:ext cx="1262333" cy="307777"/>
            </a:xfrm>
            <a:prstGeom prst="rect">
              <a:avLst/>
            </a:prstGeom>
            <a:noFill/>
          </p:spPr>
          <p:txBody>
            <a:bodyPr wrap="none" rtlCol="0">
              <a:spAutoFit/>
            </a:bodyPr>
            <a:lstStyle/>
            <a:p>
              <a:r>
                <a:rPr lang="en-US" sz="1400" b="1" dirty="0">
                  <a:solidFill>
                    <a:srgbClr val="008F00"/>
                  </a:solidFill>
                </a:rPr>
                <a:t>Doctors’ notes</a:t>
              </a:r>
            </a:p>
          </p:txBody>
        </p:sp>
        <p:sp>
          <p:nvSpPr>
            <p:cNvPr id="27" name="TextBox 26"/>
            <p:cNvSpPr txBox="1"/>
            <p:nvPr/>
          </p:nvSpPr>
          <p:spPr>
            <a:xfrm>
              <a:off x="354122" y="9049058"/>
              <a:ext cx="1148071" cy="307777"/>
            </a:xfrm>
            <a:prstGeom prst="rect">
              <a:avLst/>
            </a:prstGeom>
            <a:noFill/>
          </p:spPr>
          <p:txBody>
            <a:bodyPr wrap="none" rtlCol="0">
              <a:spAutoFit/>
            </a:bodyPr>
            <a:lstStyle/>
            <a:p>
              <a:r>
                <a:rPr lang="en-US" sz="1400" b="1" dirty="0">
                  <a:solidFill>
                    <a:srgbClr val="0432FF"/>
                  </a:solidFill>
                </a:rPr>
                <a:t>Drugs names</a:t>
              </a:r>
            </a:p>
          </p:txBody>
        </p:sp>
        <p:sp>
          <p:nvSpPr>
            <p:cNvPr id="28" name="TextBox 27"/>
            <p:cNvSpPr txBox="1"/>
            <p:nvPr/>
          </p:nvSpPr>
          <p:spPr>
            <a:xfrm>
              <a:off x="346781" y="9340507"/>
              <a:ext cx="1098378" cy="307777"/>
            </a:xfrm>
            <a:prstGeom prst="rect">
              <a:avLst/>
            </a:prstGeom>
            <a:noFill/>
          </p:spPr>
          <p:txBody>
            <a:bodyPr wrap="none" rtlCol="0">
              <a:spAutoFit/>
            </a:bodyPr>
            <a:lstStyle/>
            <a:p>
              <a:r>
                <a:rPr lang="en-US" sz="1400" b="1" dirty="0">
                  <a:solidFill>
                    <a:srgbClr val="009193"/>
                  </a:solidFill>
                </a:rPr>
                <a:t>Mnemonics</a:t>
              </a:r>
            </a:p>
          </p:txBody>
        </p:sp>
      </p:grpSp>
      <p:pic>
        <p:nvPicPr>
          <p:cNvPr id="29" name="Picture 28">
            <a:hlinkClick r:id="rId4"/>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08530" y="9124032"/>
            <a:ext cx="557784" cy="557784"/>
          </a:xfrm>
          <a:prstGeom prst="rect">
            <a:avLst/>
          </a:prstGeom>
        </p:spPr>
      </p:pic>
      <p:sp>
        <p:nvSpPr>
          <p:cNvPr id="32" name="Rectangle 31"/>
          <p:cNvSpPr/>
          <p:nvPr/>
        </p:nvSpPr>
        <p:spPr>
          <a:xfrm>
            <a:off x="2226548" y="883715"/>
            <a:ext cx="1968285" cy="2585799"/>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77629" y="9281422"/>
            <a:ext cx="4505280" cy="307777"/>
          </a:xfrm>
          <a:prstGeom prst="rect">
            <a:avLst/>
          </a:prstGeom>
          <a:noFill/>
        </p:spPr>
        <p:txBody>
          <a:bodyPr wrap="square" rtlCol="0">
            <a:spAutoFit/>
          </a:bodyPr>
          <a:lstStyle/>
          <a:p>
            <a:r>
              <a:rPr lang="en-US" sz="1400" dirty="0">
                <a:hlinkClick r:id="rId8"/>
              </a:rPr>
              <a:t>Kindly check the editing file before studying this document  </a:t>
            </a:r>
            <a:endParaRPr lang="en-US" sz="1400" dirty="0"/>
          </a:p>
        </p:txBody>
      </p:sp>
      <p:sp>
        <p:nvSpPr>
          <p:cNvPr id="30" name="TextBox 29">
            <a:extLst>
              <a:ext uri="{FF2B5EF4-FFF2-40B4-BE49-F238E27FC236}">
                <a16:creationId xmlns="" xmlns:a16="http://schemas.microsoft.com/office/drawing/2014/main" id="{4CA29099-8D58-4689-A404-2D828F1E86EC}"/>
              </a:ext>
            </a:extLst>
          </p:cNvPr>
          <p:cNvSpPr txBox="1"/>
          <p:nvPr/>
        </p:nvSpPr>
        <p:spPr>
          <a:xfrm>
            <a:off x="84205" y="3432786"/>
            <a:ext cx="6462170" cy="584775"/>
          </a:xfrm>
          <a:prstGeom prst="rect">
            <a:avLst/>
          </a:prstGeom>
          <a:noFill/>
        </p:spPr>
        <p:txBody>
          <a:bodyPr wrap="square" rtlCol="0">
            <a:spAutoFit/>
          </a:bodyPr>
          <a:lstStyle/>
          <a:p>
            <a:pPr algn="ctr"/>
            <a:r>
              <a:rPr lang="en-US" sz="3200" b="1" dirty="0">
                <a:solidFill>
                  <a:srgbClr val="009193"/>
                </a:solidFill>
                <a:latin typeface="Goudy Old Style" charset="0"/>
                <a:ea typeface="Goudy Old Style" charset="0"/>
                <a:cs typeface="Goudy Old Style" charset="0"/>
              </a:rPr>
              <a:t>4:</a:t>
            </a:r>
            <a:r>
              <a:rPr lang="en-US" sz="2800" b="1" dirty="0">
                <a:latin typeface="Goudy Old Style" charset="0"/>
                <a:ea typeface="Goudy Old Style" charset="0"/>
                <a:cs typeface="Goudy Old Style" charset="0"/>
              </a:rPr>
              <a:t> </a:t>
            </a:r>
            <a:r>
              <a:rPr lang="en-US" sz="2800" b="1" dirty="0">
                <a:solidFill>
                  <a:srgbClr val="941651"/>
                </a:solidFill>
                <a:latin typeface="Goudy Old Style" charset="0"/>
                <a:ea typeface="Goudy Old Style" charset="0"/>
                <a:cs typeface="Goudy Old Style" charset="0"/>
              </a:rPr>
              <a:t>Drugs Used in Osteoporosis</a:t>
            </a:r>
          </a:p>
        </p:txBody>
      </p:sp>
      <p:sp>
        <p:nvSpPr>
          <p:cNvPr id="31" name="TextBox 1">
            <a:extLst>
              <a:ext uri="{FF2B5EF4-FFF2-40B4-BE49-F238E27FC236}">
                <a16:creationId xmlns="" xmlns:a16="http://schemas.microsoft.com/office/drawing/2014/main" id="{48901544-2CF4-446B-A99D-A379E91B5524}"/>
              </a:ext>
            </a:extLst>
          </p:cNvPr>
          <p:cNvSpPr txBox="1"/>
          <p:nvPr/>
        </p:nvSpPr>
        <p:spPr>
          <a:xfrm>
            <a:off x="315969" y="4590939"/>
            <a:ext cx="5687186" cy="2308324"/>
          </a:xfrm>
          <a:prstGeom prst="rect">
            <a:avLst/>
          </a:prstGeom>
          <a:noFill/>
        </p:spPr>
        <p:txBody>
          <a:bodyPr wrap="square" rtlCol="0">
            <a:spAutoFit/>
          </a:bodyPr>
          <a:lstStyle>
            <a:defPPr>
              <a:defRPr lang="en-US"/>
            </a:defPPr>
            <a:lvl1pPr marL="0" algn="l" defTabSz="538764" rtl="0" eaLnBrk="1" latinLnBrk="0" hangingPunct="1">
              <a:defRPr sz="1061" kern="1200">
                <a:solidFill>
                  <a:schemeClr val="tx1"/>
                </a:solidFill>
                <a:latin typeface="+mn-lt"/>
                <a:ea typeface="+mn-ea"/>
                <a:cs typeface="+mn-cs"/>
              </a:defRPr>
            </a:lvl1pPr>
            <a:lvl2pPr marL="269382" algn="l" defTabSz="538764" rtl="0" eaLnBrk="1" latinLnBrk="0" hangingPunct="1">
              <a:defRPr sz="1061" kern="1200">
                <a:solidFill>
                  <a:schemeClr val="tx1"/>
                </a:solidFill>
                <a:latin typeface="+mn-lt"/>
                <a:ea typeface="+mn-ea"/>
                <a:cs typeface="+mn-cs"/>
              </a:defRPr>
            </a:lvl2pPr>
            <a:lvl3pPr marL="538764" algn="l" defTabSz="538764" rtl="0" eaLnBrk="1" latinLnBrk="0" hangingPunct="1">
              <a:defRPr sz="1061" kern="1200">
                <a:solidFill>
                  <a:schemeClr val="tx1"/>
                </a:solidFill>
                <a:latin typeface="+mn-lt"/>
                <a:ea typeface="+mn-ea"/>
                <a:cs typeface="+mn-cs"/>
              </a:defRPr>
            </a:lvl3pPr>
            <a:lvl4pPr marL="808147" algn="l" defTabSz="538764" rtl="0" eaLnBrk="1" latinLnBrk="0" hangingPunct="1">
              <a:defRPr sz="1061" kern="1200">
                <a:solidFill>
                  <a:schemeClr val="tx1"/>
                </a:solidFill>
                <a:latin typeface="+mn-lt"/>
                <a:ea typeface="+mn-ea"/>
                <a:cs typeface="+mn-cs"/>
              </a:defRPr>
            </a:lvl4pPr>
            <a:lvl5pPr marL="1077529" algn="l" defTabSz="538764" rtl="0" eaLnBrk="1" latinLnBrk="0" hangingPunct="1">
              <a:defRPr sz="1061" kern="1200">
                <a:solidFill>
                  <a:schemeClr val="tx1"/>
                </a:solidFill>
                <a:latin typeface="+mn-lt"/>
                <a:ea typeface="+mn-ea"/>
                <a:cs typeface="+mn-cs"/>
              </a:defRPr>
            </a:lvl5pPr>
            <a:lvl6pPr marL="1346911" algn="l" defTabSz="538764" rtl="0" eaLnBrk="1" latinLnBrk="0" hangingPunct="1">
              <a:defRPr sz="1061" kern="1200">
                <a:solidFill>
                  <a:schemeClr val="tx1"/>
                </a:solidFill>
                <a:latin typeface="+mn-lt"/>
                <a:ea typeface="+mn-ea"/>
                <a:cs typeface="+mn-cs"/>
              </a:defRPr>
            </a:lvl6pPr>
            <a:lvl7pPr marL="1616293" algn="l" defTabSz="538764" rtl="0" eaLnBrk="1" latinLnBrk="0" hangingPunct="1">
              <a:defRPr sz="1061" kern="1200">
                <a:solidFill>
                  <a:schemeClr val="tx1"/>
                </a:solidFill>
                <a:latin typeface="+mn-lt"/>
                <a:ea typeface="+mn-ea"/>
                <a:cs typeface="+mn-cs"/>
              </a:defRPr>
            </a:lvl7pPr>
            <a:lvl8pPr marL="1885676" algn="l" defTabSz="538764" rtl="0" eaLnBrk="1" latinLnBrk="0" hangingPunct="1">
              <a:defRPr sz="1061" kern="1200">
                <a:solidFill>
                  <a:schemeClr val="tx1"/>
                </a:solidFill>
                <a:latin typeface="+mn-lt"/>
                <a:ea typeface="+mn-ea"/>
                <a:cs typeface="+mn-cs"/>
              </a:defRPr>
            </a:lvl8pPr>
            <a:lvl9pPr marL="2155058" algn="l" defTabSz="538764" rtl="0" eaLnBrk="1" latinLnBrk="0" hangingPunct="1">
              <a:defRPr sz="1061" kern="1200">
                <a:solidFill>
                  <a:schemeClr val="tx1"/>
                </a:solidFill>
                <a:latin typeface="+mn-lt"/>
                <a:ea typeface="+mn-ea"/>
                <a:cs typeface="+mn-cs"/>
              </a:defRPr>
            </a:lvl9pPr>
          </a:lstStyle>
          <a:p>
            <a:pPr marL="342900" indent="-342900">
              <a:buClr>
                <a:schemeClr val="accent1">
                  <a:lumMod val="60000"/>
                  <a:lumOff val="40000"/>
                </a:schemeClr>
              </a:buClr>
              <a:buFont typeface="+mj-lt"/>
              <a:buAutoNum type="arabicPeriod"/>
            </a:pPr>
            <a:r>
              <a:rPr lang="en-US" sz="1600" dirty="0"/>
              <a:t>Revise the composition, regulation &amp; the remodeling stages</a:t>
            </a:r>
            <a:r>
              <a:rPr lang="ar-SA" sz="1600" dirty="0"/>
              <a:t> </a:t>
            </a:r>
            <a:r>
              <a:rPr lang="en-US" sz="1600" dirty="0"/>
              <a:t>of bone turnover.</a:t>
            </a:r>
          </a:p>
          <a:p>
            <a:pPr marL="342900" indent="-342900">
              <a:buClr>
                <a:schemeClr val="accent1">
                  <a:lumMod val="60000"/>
                  <a:lumOff val="40000"/>
                </a:schemeClr>
              </a:buClr>
              <a:buFont typeface="+mj-lt"/>
              <a:buAutoNum type="arabicPeriod"/>
            </a:pPr>
            <a:r>
              <a:rPr lang="en-US" sz="1600" dirty="0"/>
              <a:t>Recognize the interlinks of osteoblastic &amp; osteoclastic function.</a:t>
            </a:r>
          </a:p>
          <a:p>
            <a:pPr marL="342900" indent="-342900">
              <a:buClr>
                <a:schemeClr val="accent1">
                  <a:lumMod val="60000"/>
                  <a:lumOff val="40000"/>
                </a:schemeClr>
              </a:buClr>
              <a:buFont typeface="+mj-lt"/>
              <a:buAutoNum type="arabicPeriod"/>
            </a:pPr>
            <a:r>
              <a:rPr lang="en-US" sz="1600" dirty="0"/>
              <a:t>Relate changes to the development of osteoporosis.</a:t>
            </a:r>
          </a:p>
          <a:p>
            <a:pPr marL="342900" indent="-342900">
              <a:buClr>
                <a:schemeClr val="accent1">
                  <a:lumMod val="60000"/>
                  <a:lumOff val="40000"/>
                </a:schemeClr>
              </a:buClr>
              <a:buFont typeface="+mj-lt"/>
              <a:buAutoNum type="arabicPeriod"/>
            </a:pPr>
            <a:r>
              <a:rPr lang="en-US" sz="1600" dirty="0"/>
              <a:t>Classify drugs according to their replacement, </a:t>
            </a:r>
            <a:r>
              <a:rPr lang="en-US" sz="1600" dirty="0" err="1"/>
              <a:t>antiresorptive</a:t>
            </a:r>
            <a:r>
              <a:rPr lang="en-US" sz="1600" dirty="0"/>
              <a:t> or</a:t>
            </a:r>
            <a:r>
              <a:rPr lang="ar-SA" sz="1600" dirty="0"/>
              <a:t> </a:t>
            </a:r>
            <a:r>
              <a:rPr lang="en-US" sz="1600" dirty="0"/>
              <a:t>anabolic mechanism of action.</a:t>
            </a:r>
          </a:p>
          <a:p>
            <a:pPr marL="342900" indent="-342900">
              <a:buClr>
                <a:schemeClr val="accent1">
                  <a:lumMod val="60000"/>
                  <a:lumOff val="40000"/>
                </a:schemeClr>
              </a:buClr>
              <a:buFont typeface="+mj-lt"/>
              <a:buAutoNum type="arabicPeriod"/>
            </a:pPr>
            <a:r>
              <a:rPr lang="en-US" sz="1600" dirty="0"/>
              <a:t>Detail the pharmacology of such group of drugs &amp; their clinical</a:t>
            </a:r>
            <a:r>
              <a:rPr lang="ar-SA" sz="1600" dirty="0"/>
              <a:t> </a:t>
            </a:r>
            <a:r>
              <a:rPr lang="en-US" sz="1600" dirty="0"/>
              <a:t>utility in combating osteoporosis</a:t>
            </a:r>
            <a:r>
              <a:rPr lang="en-US" sz="1400" dirty="0"/>
              <a:t>.</a:t>
            </a:r>
          </a:p>
        </p:txBody>
      </p:sp>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6122" y="7600181"/>
            <a:ext cx="1394460" cy="1235964"/>
          </a:xfrm>
          <a:prstGeom prst="rect">
            <a:avLst/>
          </a:prstGeom>
        </p:spPr>
      </p:pic>
    </p:spTree>
    <p:extLst>
      <p:ext uri="{BB962C8B-B14F-4D97-AF65-F5344CB8AC3E}">
        <p14:creationId xmlns:p14="http://schemas.microsoft.com/office/powerpoint/2010/main" val="213618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20"/>
              <p:cNvGraphicFramePr>
                <a:graphicFrameLocks noGrp="1"/>
              </p:cNvGraphicFramePr>
              <p:nvPr>
                <p:extLst>
                  <p:ext uri="{D42A27DB-BD31-4B8C-83A1-F6EECF244321}">
                    <p14:modId xmlns:p14="http://schemas.microsoft.com/office/powerpoint/2010/main" val="851824930"/>
                  </p:ext>
                </p:extLst>
              </p:nvPr>
            </p:nvGraphicFramePr>
            <p:xfrm>
              <a:off x="310596" y="1220949"/>
              <a:ext cx="6358562" cy="8420592"/>
            </p:xfrm>
            <a:graphic>
              <a:graphicData uri="http://schemas.openxmlformats.org/drawingml/2006/table">
                <a:tbl>
                  <a:tblPr firstRow="1" bandRow="1">
                    <a:tableStyleId>{5940675A-B579-460E-94D1-54222C63F5DA}</a:tableStyleId>
                  </a:tblPr>
                  <a:tblGrid>
                    <a:gridCol w="550800">
                      <a:extLst>
                        <a:ext uri="{9D8B030D-6E8A-4147-A177-3AD203B41FA5}">
                          <a16:colId xmlns="" xmlns:a16="http://schemas.microsoft.com/office/drawing/2014/main" val="2548034649"/>
                        </a:ext>
                      </a:extLst>
                    </a:gridCol>
                    <a:gridCol w="5807762">
                      <a:extLst>
                        <a:ext uri="{9D8B030D-6E8A-4147-A177-3AD203B41FA5}">
                          <a16:colId xmlns="" xmlns:a16="http://schemas.microsoft.com/office/drawing/2014/main" val="2180430497"/>
                        </a:ext>
                      </a:extLst>
                    </a:gridCol>
                  </a:tblGrid>
                  <a:tr h="376646">
                    <a:tc gridSpan="2">
                      <a:txBody>
                        <a:bodyPr/>
                        <a:lstStyle/>
                        <a:p>
                          <a:pPr algn="ctr"/>
                          <a:r>
                            <a:rPr lang="en-US" sz="1600" b="1" dirty="0">
                              <a:solidFill>
                                <a:srgbClr val="0432FF"/>
                              </a:solidFill>
                            </a:rPr>
                            <a:t>Strontium</a:t>
                          </a:r>
                          <a:r>
                            <a:rPr lang="en-US" sz="1600" dirty="0">
                              <a:solidFill>
                                <a:srgbClr val="0432FF"/>
                              </a:solidFill>
                            </a:rPr>
                            <a:t> </a:t>
                          </a:r>
                          <a:r>
                            <a:rPr lang="en-US" sz="1600" dirty="0">
                              <a:solidFill>
                                <a:schemeClr val="tx1"/>
                              </a:solidFill>
                            </a:rPr>
                            <a:t>“strontium </a:t>
                          </a:r>
                          <a:r>
                            <a:rPr lang="en-US" sz="1600" dirty="0" err="1">
                              <a:solidFill>
                                <a:schemeClr val="tx1"/>
                              </a:solidFill>
                            </a:rPr>
                            <a:t>ranelate</a:t>
                          </a:r>
                          <a:r>
                            <a:rPr lang="en-US" sz="1600" dirty="0">
                              <a:solidFill>
                                <a:schemeClr val="tx1"/>
                              </a:solidFill>
                            </a:rPr>
                            <a: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5FF"/>
                        </a:solidFill>
                      </a:tcPr>
                    </a:tc>
                    <a:tc hMerge="1">
                      <a:txBody>
                        <a:bodyPr/>
                        <a:lstStyle/>
                        <a:p>
                          <a:endParaRPr lang="en-US"/>
                        </a:p>
                      </a:txBody>
                      <a:tcPr/>
                    </a:tc>
                    <a:extLst>
                      <a:ext uri="{0D108BD9-81ED-4DB2-BD59-A6C34878D82A}">
                        <a16:rowId xmlns="" xmlns:a16="http://schemas.microsoft.com/office/drawing/2014/main" val="1688930147"/>
                      </a:ext>
                    </a:extLst>
                  </a:tr>
                  <a:tr h="749279">
                    <a:tc>
                      <a:txBody>
                        <a:bodyPr/>
                        <a:lstStyle/>
                        <a:p>
                          <a:pPr algn="ctr"/>
                          <a:r>
                            <a:rPr lang="en-US" sz="1600" dirty="0">
                              <a:solidFill>
                                <a:schemeClr val="bg1"/>
                              </a:solidFill>
                            </a:rPr>
                            <a:t>Mechanism Of Action</a:t>
                          </a: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marL="285750" indent="-285750">
                            <a:buClr>
                              <a:schemeClr val="accent1">
                                <a:lumMod val="60000"/>
                                <a:lumOff val="40000"/>
                              </a:schemeClr>
                            </a:buClr>
                            <a:buFont typeface="Arial" charset="0"/>
                            <a:buChar char="•"/>
                          </a:pPr>
                          <a:r>
                            <a:rPr lang="en-US" sz="1400" dirty="0"/>
                            <a:t>Sr</a:t>
                          </a:r>
                          <a:r>
                            <a:rPr lang="en-US" sz="1400" baseline="30000" dirty="0"/>
                            <a:t>2+</a:t>
                          </a:r>
                          <a:r>
                            <a:rPr lang="en-US" sz="1400" dirty="0"/>
                            <a:t>, is a divalent cation, resembling Ca</a:t>
                          </a:r>
                          <a:r>
                            <a:rPr lang="en-US" sz="1400" baseline="30000" dirty="0"/>
                            <a:t>2+</a:t>
                          </a:r>
                          <a:r>
                            <a:rPr lang="en-US" sz="1400" dirty="0"/>
                            <a:t> in atomic &amp;  ionic properties. It is orally active as </a:t>
                          </a:r>
                          <a:r>
                            <a:rPr lang="en-US" sz="1400" dirty="0" err="1"/>
                            <a:t>distrontium</a:t>
                          </a:r>
                          <a:r>
                            <a:rPr lang="en-US" sz="1400" dirty="0"/>
                            <a:t> </a:t>
                          </a:r>
                        </a:p>
                        <a:p>
                          <a:pPr marL="285750" indent="-285750">
                            <a:buClr>
                              <a:schemeClr val="accent1">
                                <a:lumMod val="60000"/>
                                <a:lumOff val="40000"/>
                              </a:schemeClr>
                            </a:buClr>
                            <a:buFont typeface="Arial" charset="0"/>
                            <a:buChar char="•"/>
                          </a:pPr>
                          <a:r>
                            <a:rPr lang="en-US" sz="1400" dirty="0">
                              <a:solidFill>
                                <a:srgbClr val="FF0000"/>
                              </a:solidFill>
                            </a:rPr>
                            <a:t>1</a:t>
                          </a:r>
                          <a:r>
                            <a:rPr lang="en-US" sz="1400" baseline="30000" dirty="0">
                              <a:solidFill>
                                <a:srgbClr val="FF0000"/>
                              </a:solidFill>
                            </a:rPr>
                            <a:t>st</a:t>
                          </a:r>
                          <a:r>
                            <a:rPr lang="en-US" sz="1400" dirty="0">
                              <a:solidFill>
                                <a:srgbClr val="FF0000"/>
                              </a:solidFill>
                            </a:rPr>
                            <a:t> drug to possess “ dual or double action “ </a:t>
                          </a:r>
                          <a:r>
                            <a:rPr lang="en-US" sz="1400" dirty="0" err="1">
                              <a:solidFill>
                                <a:srgbClr val="FF0000"/>
                              </a:solidFill>
                            </a:rPr>
                            <a:t>i.e</a:t>
                          </a:r>
                          <a:r>
                            <a:rPr lang="en-US" sz="1400" dirty="0">
                              <a:solidFill>
                                <a:srgbClr val="FF0000"/>
                              </a:solidFill>
                            </a:rPr>
                            <a:t> has both anabolic &amp;  anti-</a:t>
                          </a:r>
                          <a:r>
                            <a:rPr lang="en-US" sz="1400" dirty="0" err="1">
                              <a:solidFill>
                                <a:srgbClr val="FF0000"/>
                              </a:solidFill>
                            </a:rPr>
                            <a:t>resorptive</a:t>
                          </a:r>
                          <a:r>
                            <a:rPr lang="en-US" sz="1400" dirty="0">
                              <a:solidFill>
                                <a:srgbClr val="FF0000"/>
                              </a:solidFill>
                            </a:rPr>
                            <a:t> effects </a:t>
                          </a:r>
                          <a:r>
                            <a:rPr lang="en-US" sz="1400" dirty="0">
                              <a:solidFill>
                                <a:schemeClr val="tx1"/>
                              </a:solidFill>
                            </a:rPr>
                            <a:t>resulting in a rebalance of bone turnover in favor of bone formation.</a:t>
                          </a:r>
                        </a:p>
                        <a:p>
                          <a:pPr marL="285750" indent="-285750">
                            <a:buClr>
                              <a:schemeClr val="accent1">
                                <a:lumMod val="60000"/>
                                <a:lumOff val="40000"/>
                              </a:schemeClr>
                            </a:buClr>
                            <a:buFont typeface="Arial" charset="0"/>
                            <a:buChar char="•"/>
                          </a:pPr>
                          <a:r>
                            <a:rPr lang="en-US" sz="1400" dirty="0">
                              <a:solidFill>
                                <a:schemeClr val="accent1"/>
                              </a:solidFill>
                            </a:rPr>
                            <a:t>Effect on Osteoblast:</a:t>
                          </a:r>
                        </a:p>
                        <a:p>
                          <a:pPr marL="628650" lvl="1" indent="-285750">
                            <a:buClr>
                              <a:schemeClr val="accent1">
                                <a:lumMod val="60000"/>
                                <a:lumOff val="40000"/>
                              </a:schemeClr>
                            </a:buClr>
                            <a:buFont typeface="Wingdings" charset="2"/>
                            <a:buChar char="ü"/>
                          </a:pPr>
                          <a:r>
                            <a:rPr lang="en-US" sz="1400" dirty="0"/>
                            <a:t>Since it is like Ca, </a:t>
                          </a:r>
                          <a:r>
                            <a:rPr lang="en-US" sz="1400" dirty="0">
                              <a:solidFill>
                                <a:srgbClr val="FF0000"/>
                              </a:solidFill>
                            </a:rPr>
                            <a:t>it acts as agonist on Ca Sensing Receptor [</a:t>
                          </a:r>
                          <a:r>
                            <a:rPr lang="en-US" sz="1400" dirty="0" err="1">
                              <a:solidFill>
                                <a:srgbClr val="FF0000"/>
                              </a:solidFill>
                            </a:rPr>
                            <a:t>CaSR</a:t>
                          </a:r>
                          <a:r>
                            <a:rPr lang="en-US" sz="1400" dirty="0">
                              <a:solidFill>
                                <a:srgbClr val="FF0000"/>
                              </a:solidFill>
                            </a:rPr>
                            <a:t>] </a:t>
                          </a:r>
                          <a:r>
                            <a:rPr lang="en-US" sz="1400" dirty="0"/>
                            <a:t>; which is a GP coupled receptor that enhances differentiation of </a:t>
                          </a:r>
                          <a:r>
                            <a:rPr lang="en-US" sz="1400" dirty="0" err="1"/>
                            <a:t>preoteoblast</a:t>
                          </a:r>
                          <a:r>
                            <a:rPr lang="en-US" sz="1400" dirty="0"/>
                            <a:t> to osteoblast</a:t>
                          </a:r>
                          <a:r>
                            <a:rPr lang="en-US" sz="1400" baseline="0" dirty="0"/>
                            <a:t> → increase </a:t>
                          </a:r>
                          <a:r>
                            <a:rPr lang="en-US" sz="1400" dirty="0"/>
                            <a:t>bone formation</a:t>
                          </a:r>
                        </a:p>
                        <a:p>
                          <a:pPr marL="628650" lvl="1" indent="-285750">
                            <a:buClr>
                              <a:schemeClr val="accent1">
                                <a:lumMod val="60000"/>
                                <a:lumOff val="40000"/>
                              </a:schemeClr>
                            </a:buClr>
                            <a:buFont typeface="Wingdings" charset="2"/>
                            <a:buChar char="ü"/>
                          </a:pPr>
                          <a:r>
                            <a:rPr lang="en-US" sz="1400" dirty="0"/>
                            <a:t>It stimulate the expression of OPG</a:t>
                          </a:r>
                          <a:r>
                            <a:rPr lang="en-US" sz="1400" baseline="0" dirty="0"/>
                            <a:t> → increase </a:t>
                          </a:r>
                          <a:r>
                            <a:rPr lang="en-US" sz="1400" dirty="0"/>
                            <a:t>RANKL binding</a:t>
                          </a:r>
                          <a:r>
                            <a:rPr lang="en-US" sz="1400" baseline="0" dirty="0"/>
                            <a:t> → </a:t>
                          </a:r>
                          <a:r>
                            <a:rPr lang="en-US" sz="1400" dirty="0"/>
                            <a:t>-</a:t>
                          </a:r>
                          <a:r>
                            <a:rPr lang="en-US" sz="1400" dirty="0" err="1"/>
                            <a:t>ve</a:t>
                          </a:r>
                          <a:r>
                            <a:rPr lang="en-US" sz="1400" dirty="0"/>
                            <a:t> of </a:t>
                          </a:r>
                          <a:r>
                            <a:rPr lang="en-US" sz="1400" dirty="0" err="1"/>
                            <a:t>osteo-clustogenesis</a:t>
                          </a:r>
                          <a:r>
                            <a:rPr lang="en-US" sz="1400" baseline="0" dirty="0"/>
                            <a:t> → decrease </a:t>
                          </a:r>
                          <a:r>
                            <a:rPr lang="en-US" sz="1400" dirty="0"/>
                            <a:t>bone resorption.</a:t>
                          </a:r>
                        </a:p>
                        <a:p>
                          <a:pPr marL="285750" indent="-285750">
                            <a:buClr>
                              <a:schemeClr val="accent1">
                                <a:lumMod val="60000"/>
                                <a:lumOff val="40000"/>
                              </a:schemeClr>
                            </a:buClr>
                            <a:buFont typeface="Arial" charset="0"/>
                            <a:buChar char="•"/>
                          </a:pPr>
                          <a:r>
                            <a:rPr lang="en-US" sz="1400" dirty="0">
                              <a:solidFill>
                                <a:schemeClr val="accent1"/>
                              </a:solidFill>
                            </a:rPr>
                            <a:t>Effect on Osteoclast:</a:t>
                          </a:r>
                          <a:r>
                            <a:rPr lang="en-US" sz="1400" baseline="0" dirty="0">
                              <a:solidFill>
                                <a:schemeClr val="accent1"/>
                              </a:solidFill>
                            </a:rPr>
                            <a:t> </a:t>
                          </a:r>
                          <a:r>
                            <a:rPr lang="en-US" sz="1400" dirty="0"/>
                            <a:t>Acts as agonist on Ca Sensing Receptor [</a:t>
                          </a:r>
                          <a:r>
                            <a:rPr lang="en-US" sz="1400" dirty="0" err="1"/>
                            <a:t>CaSP</a:t>
                          </a:r>
                          <a:r>
                            <a:rPr lang="en-US" sz="1400" dirty="0"/>
                            <a:t>]</a:t>
                          </a:r>
                          <a:r>
                            <a:rPr lang="en-US" sz="1400" baseline="0" dirty="0"/>
                            <a:t> → </a:t>
                          </a:r>
                          <a:r>
                            <a:rPr lang="en-US" sz="1400" dirty="0"/>
                            <a:t>suppress differentiation of </a:t>
                          </a:r>
                          <a:r>
                            <a:rPr lang="en-US" sz="1400" dirty="0" err="1"/>
                            <a:t>preoteoclast</a:t>
                          </a:r>
                          <a:r>
                            <a:rPr lang="en-US" sz="1400" dirty="0"/>
                            <a:t> to osteoclast</a:t>
                          </a:r>
                          <a:r>
                            <a:rPr lang="en-US" sz="1400" baseline="0" dirty="0"/>
                            <a:t> → increase </a:t>
                          </a:r>
                          <a:r>
                            <a:rPr lang="en-US" sz="1400" dirty="0"/>
                            <a:t>osteoclast apoptosis</a:t>
                          </a:r>
                          <a:r>
                            <a:rPr lang="en-US" sz="1400" baseline="0" dirty="0"/>
                            <a:t> → decrease </a:t>
                          </a:r>
                          <a:r>
                            <a:rPr lang="en-US" sz="1400" dirty="0"/>
                            <a:t>bone resorption </a:t>
                          </a:r>
                        </a:p>
                        <a:p>
                          <a:pPr marL="0" indent="0">
                            <a:buFont typeface="Wingdings" panose="05000000000000000000" pitchFamily="2" charset="2"/>
                            <a:buNone/>
                          </a:pPr>
                          <a:r>
                            <a:rPr lang="en-US" sz="1400" dirty="0">
                              <a:solidFill>
                                <a:schemeClr val="accent1"/>
                              </a:solidFill>
                              <a:hlinkClick r:id="rId2"/>
                            </a:rPr>
                            <a:t>Click here to see a very helpful illustration</a:t>
                          </a:r>
                          <a:endParaRPr lang="en-US" sz="1400" dirty="0">
                            <a:solidFill>
                              <a:schemeClr val="accent1"/>
                            </a:solidFill>
                          </a:endParaRP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89517245"/>
                      </a:ext>
                    </a:extLst>
                  </a:tr>
                  <a:tr h="740698">
                    <a:tc>
                      <a:txBody>
                        <a:bodyPr/>
                        <a:lstStyle/>
                        <a:p>
                          <a:pPr algn="ctr"/>
                          <a:r>
                            <a:rPr lang="en-US" sz="1600" dirty="0">
                              <a:solidFill>
                                <a:schemeClr val="bg1"/>
                              </a:solidFill>
                            </a:rPr>
                            <a:t>P.K</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lvl="0" indent="-285750" algn="l">
                            <a:buClr>
                              <a:schemeClr val="accent1">
                                <a:lumMod val="60000"/>
                                <a:lumOff val="40000"/>
                              </a:schemeClr>
                            </a:buClr>
                            <a:buFont typeface="Arial" charset="0"/>
                            <a:buChar char="•"/>
                          </a:pPr>
                          <a:r>
                            <a:rPr lang="en-US" sz="1400" dirty="0"/>
                            <a:t>Orally with a modest bioavailability 25%</a:t>
                          </a:r>
                        </a:p>
                        <a:p>
                          <a:pPr marL="285750" lvl="0" indent="-285750" algn="l">
                            <a:buClr>
                              <a:schemeClr val="accent1">
                                <a:lumMod val="60000"/>
                                <a:lumOff val="40000"/>
                              </a:schemeClr>
                            </a:buClr>
                            <a:buFont typeface="Arial" charset="0"/>
                            <a:buChar char="•"/>
                          </a:pPr>
                          <a:r>
                            <a:rPr lang="en-US" sz="1400" dirty="0"/>
                            <a:t> Binds partially to plasma proteins and strongly to bones</a:t>
                          </a:r>
                        </a:p>
                        <a:p>
                          <a:pPr marL="285750" lvl="0" indent="-285750" algn="l">
                            <a:buClr>
                              <a:schemeClr val="accent1">
                                <a:lumMod val="60000"/>
                                <a:lumOff val="40000"/>
                              </a:schemeClr>
                            </a:buClr>
                            <a:buFont typeface="Arial" charset="0"/>
                            <a:buChar char="•"/>
                          </a:pPr>
                          <a:r>
                            <a:rPr lang="en-US" sz="1400" dirty="0"/>
                            <a:t> t</a:t>
                          </a:r>
                          <a:r>
                            <a:rPr lang="en-US" sz="1400" baseline="-25000" dirty="0"/>
                            <a:t>½</a:t>
                          </a:r>
                          <a:r>
                            <a:rPr lang="en-US" sz="1400" dirty="0"/>
                            <a:t> </a:t>
                          </a:r>
                          <a:r>
                            <a:rPr lang="en-US" sz="1400" baseline="0" dirty="0"/>
                            <a:t> </a:t>
                          </a:r>
                          <a:r>
                            <a:rPr lang="en-US" sz="1400" dirty="0"/>
                            <a:t>60 hrs</a:t>
                          </a:r>
                        </a:p>
                        <a:p>
                          <a:pPr marL="285750" lvl="0" indent="-285750" algn="l">
                            <a:buClr>
                              <a:schemeClr val="accent1">
                                <a:lumMod val="60000"/>
                                <a:lumOff val="40000"/>
                              </a:schemeClr>
                            </a:buClr>
                            <a:buFont typeface="Arial" charset="0"/>
                            <a:buChar char="•"/>
                          </a:pPr>
                          <a:r>
                            <a:rPr lang="en-US" sz="1400" dirty="0"/>
                            <a:t> Excreted mainly by the kidney </a:t>
                          </a:r>
                        </a:p>
                      </a:txBody>
                      <a:tcPr>
                        <a:lnR w="127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10002"/>
                      </a:ext>
                    </a:extLst>
                  </a:tr>
                  <a:tr h="822960">
                    <a:tc>
                      <a:txBody>
                        <a:bodyPr/>
                        <a:lstStyle/>
                        <a:p>
                          <a:pPr algn="ctr"/>
                          <a:r>
                            <a:rPr lang="en-US" sz="1600" dirty="0">
                              <a:solidFill>
                                <a:schemeClr val="bg1"/>
                              </a:solidFill>
                            </a:rPr>
                            <a:t>Uses </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a:buClr>
                              <a:schemeClr val="accent1">
                                <a:lumMod val="60000"/>
                                <a:lumOff val="40000"/>
                              </a:schemeClr>
                            </a:buClr>
                            <a:buFont typeface="Arial" charset="0"/>
                            <a:buChar char="•"/>
                          </a:pPr>
                          <a:r>
                            <a:rPr lang="en-US" sz="1400" dirty="0"/>
                            <a:t>Osteoporosis, 2ndry to menopause, glucocorticoids, ….</a:t>
                          </a:r>
                        </a:p>
                        <a:p>
                          <a:pPr marL="285750" indent="-285750">
                            <a:buClr>
                              <a:schemeClr val="accent1">
                                <a:lumMod val="60000"/>
                                <a:lumOff val="40000"/>
                              </a:schemeClr>
                            </a:buClr>
                            <a:buFont typeface="Arial" charset="0"/>
                            <a:buChar char="•"/>
                          </a:pPr>
                          <a:r>
                            <a:rPr lang="en-US" sz="1400" dirty="0"/>
                            <a:t>Malignancy- associated </a:t>
                          </a:r>
                          <a:r>
                            <a:rPr lang="en-US" sz="1400" dirty="0" err="1"/>
                            <a:t>hypercalcaemia</a:t>
                          </a:r>
                          <a:endParaRPr lang="en-US" sz="1400" dirty="0"/>
                        </a:p>
                      </a:txBody>
                      <a:tcPr anchor="ctr">
                        <a:lnR w="127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714752943"/>
                      </a:ext>
                    </a:extLst>
                  </a:tr>
                  <a:tr h="176753">
                    <a:tc>
                      <a:txBody>
                        <a:bodyPr/>
                        <a:lstStyle/>
                        <a:p>
                          <a:pPr algn="ctr"/>
                          <a:r>
                            <a:rPr lang="en-US" sz="1600" dirty="0">
                              <a:solidFill>
                                <a:schemeClr val="bg1"/>
                              </a:solidFill>
                            </a:rPr>
                            <a:t>C.I</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a:buClr>
                              <a:schemeClr val="accent1">
                                <a:lumMod val="60000"/>
                                <a:lumOff val="40000"/>
                              </a:schemeClr>
                            </a:buClr>
                            <a:buFont typeface="Arial" charset="0"/>
                            <a:buChar char="•"/>
                          </a:pPr>
                          <a:r>
                            <a:rPr lang="en-US" sz="1400" dirty="0">
                              <a:solidFill>
                                <a:srgbClr val="FF0000"/>
                              </a:solidFill>
                            </a:rPr>
                            <a:t>In severe renal disease. </a:t>
                          </a:r>
                        </a:p>
                        <a:p>
                          <a:pPr marL="285750" indent="-285750">
                            <a:buClr>
                              <a:schemeClr val="accent1">
                                <a:lumMod val="60000"/>
                                <a:lumOff val="40000"/>
                              </a:schemeClr>
                            </a:buClr>
                            <a:buFont typeface="Arial" charset="0"/>
                            <a:buChar char="•"/>
                          </a:pPr>
                          <a:r>
                            <a:rPr lang="en-US" sz="1400" dirty="0"/>
                            <a:t>In hypersensitivity to it</a:t>
                          </a:r>
                        </a:p>
                        <a:p>
                          <a:pPr marL="285750" marR="0" indent="-285750" algn="l" defTabSz="685800" rtl="0" eaLnBrk="1" fontAlgn="auto" latinLnBrk="0" hangingPunct="1">
                            <a:lnSpc>
                              <a:spcPct val="100000"/>
                            </a:lnSpc>
                            <a:spcBef>
                              <a:spcPts val="0"/>
                            </a:spcBef>
                            <a:spcAft>
                              <a:spcPts val="0"/>
                            </a:spcAft>
                            <a:buClr>
                              <a:schemeClr val="accent1">
                                <a:lumMod val="60000"/>
                                <a:lumOff val="40000"/>
                              </a:schemeClr>
                            </a:buClr>
                            <a:buSzTx/>
                            <a:buFont typeface="Arial" charset="0"/>
                            <a:buChar char="•"/>
                            <a:tabLst/>
                            <a:defRPr/>
                          </a:pPr>
                          <a:r>
                            <a:rPr lang="en-US" sz="1400" dirty="0"/>
                            <a:t>In increased risk of venous thromboembolism </a:t>
                          </a:r>
                          <a:r>
                            <a:rPr lang="en-US" sz="1400" b="0" dirty="0">
                              <a:solidFill>
                                <a:srgbClr val="008F00"/>
                              </a:solidFill>
                              <a:latin typeface="+mn-lt"/>
                            </a:rPr>
                            <a:t>(in</a:t>
                          </a:r>
                          <a:r>
                            <a:rPr lang="en-US" sz="1400" b="0" baseline="0" dirty="0">
                              <a:solidFill>
                                <a:srgbClr val="008F00"/>
                              </a:solidFill>
                              <a:latin typeface="+mn-lt"/>
                            </a:rPr>
                            <a:t> </a:t>
                          </a:r>
                          <a:r>
                            <a:rPr lang="en-US" sz="1400" b="0" dirty="0">
                              <a:solidFill>
                                <a:srgbClr val="008F00"/>
                              </a:solidFill>
                              <a:latin typeface="+mn-lt"/>
                            </a:rPr>
                            <a:t>immobile patients)</a:t>
                          </a:r>
                        </a:p>
                        <a:p>
                          <a:pPr marL="285750" marR="0" indent="-285750" algn="l" defTabSz="685800" rtl="0" eaLnBrk="1" fontAlgn="auto" latinLnBrk="0" hangingPunct="1">
                            <a:lnSpc>
                              <a:spcPct val="100000"/>
                            </a:lnSpc>
                            <a:spcBef>
                              <a:spcPts val="0"/>
                            </a:spcBef>
                            <a:spcAft>
                              <a:spcPts val="0"/>
                            </a:spcAft>
                            <a:buClr>
                              <a:schemeClr val="accent1">
                                <a:lumMod val="60000"/>
                                <a:lumOff val="40000"/>
                              </a:schemeClr>
                            </a:buClr>
                            <a:buSzTx/>
                            <a:buFont typeface="Arial" charset="0"/>
                            <a:buChar char="•"/>
                            <a:tabLst/>
                            <a:defRPr/>
                          </a:pPr>
                          <a:r>
                            <a:rPr lang="en-US" sz="1400" dirty="0"/>
                            <a:t>In phenylketonuria </a:t>
                          </a:r>
                          <a:r>
                            <a:rPr lang="en-US" sz="1400" b="0" kern="1200" dirty="0">
                              <a:solidFill>
                                <a:srgbClr val="008F00"/>
                              </a:solidFill>
                              <a:latin typeface="+mn-lt"/>
                              <a:ea typeface="+mn-ea"/>
                              <a:cs typeface="+mn-cs"/>
                            </a:rPr>
                            <a:t>is an inborn error of metabolism that results in </a:t>
                          </a:r>
                          <a14:m>
                            <m:oMath xmlns:m="http://schemas.openxmlformats.org/officeDocument/2006/math">
                              <m:r>
                                <a:rPr lang="en-US" sz="1400" b="0" i="1" kern="1200" smtClean="0">
                                  <a:solidFill>
                                    <a:srgbClr val="008F00"/>
                                  </a:solidFill>
                                  <a:latin typeface="Cambria Math" charset="0"/>
                                  <a:ea typeface="Cambria Math" panose="02040503050406030204" pitchFamily="18" charset="0"/>
                                  <a:cs typeface="+mn-cs"/>
                                </a:rPr>
                                <m:t>↓ </m:t>
                              </m:r>
                            </m:oMath>
                          </a14:m>
                          <a:r>
                            <a:rPr lang="en-US" sz="1400" b="0" kern="1200" dirty="0">
                              <a:solidFill>
                                <a:srgbClr val="008F00"/>
                              </a:solidFill>
                              <a:latin typeface="+mn-lt"/>
                              <a:ea typeface="+mn-ea"/>
                              <a:cs typeface="+mn-cs"/>
                            </a:rPr>
                            <a:t>metabolism of the amino acid phenylalanine. </a:t>
                          </a:r>
                        </a:p>
                      </a:txBody>
                      <a:tcPr>
                        <a:lnR w="127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421983676"/>
                      </a:ext>
                    </a:extLst>
                  </a:tr>
                  <a:tr h="1140226">
                    <a:tc>
                      <a:txBody>
                        <a:bodyPr/>
                        <a:lstStyle/>
                        <a:p>
                          <a:pPr algn="ctr"/>
                          <a:r>
                            <a:rPr lang="en-US" sz="1600" dirty="0">
                              <a:solidFill>
                                <a:schemeClr val="bg1"/>
                              </a:solidFill>
                            </a:rPr>
                            <a:t>Interactions</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a:buClr>
                              <a:schemeClr val="accent1">
                                <a:lumMod val="60000"/>
                                <a:lumOff val="40000"/>
                              </a:schemeClr>
                            </a:buClr>
                            <a:buFont typeface="Arial" charset="0"/>
                            <a:buChar char="•"/>
                          </a:pPr>
                          <a:r>
                            <a:rPr lang="en-US" sz="1400" dirty="0"/>
                            <a:t>Food specially containing milk+ its products </a:t>
                          </a:r>
                        </a:p>
                        <a:p>
                          <a:pPr marL="285750" indent="-285750">
                            <a:buClr>
                              <a:schemeClr val="accent1">
                                <a:lumMod val="60000"/>
                                <a:lumOff val="40000"/>
                              </a:schemeClr>
                            </a:buClr>
                            <a:buFont typeface="Arial" charset="0"/>
                            <a:buChar char="•"/>
                          </a:pPr>
                          <a:r>
                            <a:rPr lang="en-US" sz="1400" dirty="0"/>
                            <a:t>Antacids </a:t>
                          </a:r>
                        </a:p>
                        <a:p>
                          <a:pPr marL="285750" indent="-285750">
                            <a:buClr>
                              <a:schemeClr val="accent1">
                                <a:lumMod val="60000"/>
                                <a:lumOff val="40000"/>
                              </a:schemeClr>
                            </a:buClr>
                            <a:buFont typeface="Arial" charset="0"/>
                            <a:buChar char="•"/>
                          </a:pPr>
                          <a:r>
                            <a:rPr lang="en-US" sz="1400" dirty="0"/>
                            <a:t> Oral tetracycline &amp; quinolones chelate it </a:t>
                          </a:r>
                        </a:p>
                      </a:txBody>
                      <a:tcPr anchor="ct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685800">
                    <a:tc>
                      <a:txBody>
                        <a:bodyPr/>
                        <a:lstStyle/>
                        <a:p>
                          <a:pPr algn="ctr"/>
                          <a:r>
                            <a:rPr lang="en-US" sz="1600" dirty="0">
                              <a:solidFill>
                                <a:schemeClr val="bg1"/>
                              </a:solidFill>
                            </a:rPr>
                            <a:t>ADRs</a:t>
                          </a:r>
                        </a:p>
                      </a:txBody>
                      <a:tcPr vert="vert270" anchor="ct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bg1">
                            <a:lumMod val="75000"/>
                          </a:schemeClr>
                        </a:solidFill>
                      </a:tcPr>
                    </a:tc>
                    <a:tc>
                      <a:txBody>
                        <a:bodyPr/>
                        <a:lstStyle/>
                        <a:p>
                          <a:pPr marL="285750" indent="-285750">
                            <a:buClr>
                              <a:schemeClr val="accent1">
                                <a:lumMod val="60000"/>
                                <a:lumOff val="40000"/>
                              </a:schemeClr>
                            </a:buClr>
                            <a:buFont typeface="Arial" charset="0"/>
                            <a:buChar char="•"/>
                          </a:pPr>
                          <a:r>
                            <a:rPr lang="en-US" sz="1400" dirty="0"/>
                            <a:t>GIT irritation; nausea, vomiting, headache, eczema.</a:t>
                          </a:r>
                          <a:r>
                            <a:rPr lang="en-US" sz="1400" baseline="0" dirty="0"/>
                            <a:t> </a:t>
                          </a:r>
                          <a:r>
                            <a:rPr lang="en-US" sz="1400" dirty="0"/>
                            <a:t>All resolve in 1</a:t>
                          </a:r>
                          <a:r>
                            <a:rPr lang="en-US" sz="1400" baseline="30000" dirty="0"/>
                            <a:t>st</a:t>
                          </a:r>
                          <a:r>
                            <a:rPr lang="en-US" sz="1400" dirty="0"/>
                            <a:t> 3 months. </a:t>
                          </a:r>
                          <a:r>
                            <a:rPr lang="en-US" sz="1400" b="0" dirty="0">
                              <a:solidFill>
                                <a:srgbClr val="008F00"/>
                              </a:solidFill>
                              <a:latin typeface="+mn-lt"/>
                            </a:rPr>
                            <a:t>(Reversible)</a:t>
                          </a: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mc:Choice>
        <mc:Fallback xmlns="">
          <p:graphicFrame>
            <p:nvGraphicFramePr>
              <p:cNvPr id="5" name="Table 20"/>
              <p:cNvGraphicFramePr>
                <a:graphicFrameLocks noGrp="1"/>
              </p:cNvGraphicFramePr>
              <p:nvPr>
                <p:extLst>
                  <p:ext uri="{D42A27DB-BD31-4B8C-83A1-F6EECF244321}">
                    <p14:modId xmlns:p14="http://schemas.microsoft.com/office/powerpoint/2010/main" val="851824930"/>
                  </p:ext>
                </p:extLst>
              </p:nvPr>
            </p:nvGraphicFramePr>
            <p:xfrm>
              <a:off x="310596" y="1220949"/>
              <a:ext cx="6358562" cy="8420592"/>
            </p:xfrm>
            <a:graphic>
              <a:graphicData uri="http://schemas.openxmlformats.org/drawingml/2006/table">
                <a:tbl>
                  <a:tblPr firstRow="1" bandRow="1">
                    <a:tableStyleId>{5940675A-B579-460E-94D1-54222C63F5DA}</a:tableStyleId>
                  </a:tblPr>
                  <a:tblGrid>
                    <a:gridCol w="550800">
                      <a:extLst>
                        <a:ext uri="{9D8B030D-6E8A-4147-A177-3AD203B41FA5}">
                          <a16:colId xmlns:a16="http://schemas.microsoft.com/office/drawing/2014/main" val="2548034649"/>
                        </a:ext>
                      </a:extLst>
                    </a:gridCol>
                    <a:gridCol w="5807762">
                      <a:extLst>
                        <a:ext uri="{9D8B030D-6E8A-4147-A177-3AD203B41FA5}">
                          <a16:colId xmlns:a16="http://schemas.microsoft.com/office/drawing/2014/main" val="2180430497"/>
                        </a:ext>
                      </a:extLst>
                    </a:gridCol>
                  </a:tblGrid>
                  <a:tr h="376646">
                    <a:tc gridSpan="2">
                      <a:txBody>
                        <a:bodyPr/>
                        <a:lstStyle/>
                        <a:p>
                          <a:pPr algn="ctr"/>
                          <a:r>
                            <a:rPr lang="en-US" sz="1600" b="1" dirty="0">
                              <a:solidFill>
                                <a:srgbClr val="0432FF"/>
                              </a:solidFill>
                            </a:rPr>
                            <a:t>Strontium</a:t>
                          </a:r>
                          <a:r>
                            <a:rPr lang="en-US" sz="1600" dirty="0">
                              <a:solidFill>
                                <a:srgbClr val="0432FF"/>
                              </a:solidFill>
                            </a:rPr>
                            <a:t> </a:t>
                          </a:r>
                          <a:r>
                            <a:rPr lang="en-US" sz="1600" dirty="0">
                              <a:solidFill>
                                <a:schemeClr val="tx1"/>
                              </a:solidFill>
                            </a:rPr>
                            <a:t>“strontium </a:t>
                          </a:r>
                          <a:r>
                            <a:rPr lang="en-US" sz="1600" dirty="0" err="1">
                              <a:solidFill>
                                <a:schemeClr val="tx1"/>
                              </a:solidFill>
                            </a:rPr>
                            <a:t>ranelate</a:t>
                          </a:r>
                          <a:r>
                            <a:rPr lang="en-US" sz="1600" dirty="0">
                              <a:solidFill>
                                <a:schemeClr val="tx1"/>
                              </a:solidFill>
                            </a:rPr>
                            <a: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5FF"/>
                        </a:solidFill>
                      </a:tcPr>
                    </a:tc>
                    <a:tc hMerge="1">
                      <a:txBody>
                        <a:bodyPr/>
                        <a:lstStyle/>
                        <a:p>
                          <a:endParaRPr lang="en-US"/>
                        </a:p>
                      </a:txBody>
                      <a:tcPr/>
                    </a:tc>
                    <a:extLst>
                      <a:ext uri="{0D108BD9-81ED-4DB2-BD59-A6C34878D82A}">
                        <a16:rowId xmlns:a16="http://schemas.microsoft.com/office/drawing/2014/main" val="1688930147"/>
                      </a:ext>
                    </a:extLst>
                  </a:tr>
                  <a:tr h="3291840">
                    <a:tc>
                      <a:txBody>
                        <a:bodyPr/>
                        <a:lstStyle/>
                        <a:p>
                          <a:pPr algn="ctr"/>
                          <a:r>
                            <a:rPr lang="en-US" sz="1600" dirty="0">
                              <a:solidFill>
                                <a:schemeClr val="bg1"/>
                              </a:solidFill>
                            </a:rPr>
                            <a:t>Mechanism Of Action</a:t>
                          </a: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marL="285750" indent="-285750">
                            <a:buClr>
                              <a:schemeClr val="accent1">
                                <a:lumMod val="60000"/>
                                <a:lumOff val="40000"/>
                              </a:schemeClr>
                            </a:buClr>
                            <a:buFont typeface="Arial" charset="0"/>
                            <a:buChar char="•"/>
                          </a:pPr>
                          <a:r>
                            <a:rPr lang="en-US" sz="1400" dirty="0"/>
                            <a:t>Sr</a:t>
                          </a:r>
                          <a:r>
                            <a:rPr lang="en-US" sz="1400" baseline="30000" dirty="0"/>
                            <a:t>2+</a:t>
                          </a:r>
                          <a:r>
                            <a:rPr lang="en-US" sz="1400" dirty="0"/>
                            <a:t>, is a divalent cation, resembling Ca</a:t>
                          </a:r>
                          <a:r>
                            <a:rPr lang="en-US" sz="1400" baseline="30000" dirty="0"/>
                            <a:t>2+</a:t>
                          </a:r>
                          <a:r>
                            <a:rPr lang="en-US" sz="1400" dirty="0"/>
                            <a:t> in atomic &amp;  ionic properties. It is orally active as </a:t>
                          </a:r>
                          <a:r>
                            <a:rPr lang="en-US" sz="1400" dirty="0" err="1"/>
                            <a:t>distrontium</a:t>
                          </a:r>
                          <a:r>
                            <a:rPr lang="en-US" sz="1400" dirty="0"/>
                            <a:t> </a:t>
                          </a:r>
                        </a:p>
                        <a:p>
                          <a:pPr marL="285750" indent="-285750">
                            <a:buClr>
                              <a:schemeClr val="accent1">
                                <a:lumMod val="60000"/>
                                <a:lumOff val="40000"/>
                              </a:schemeClr>
                            </a:buClr>
                            <a:buFont typeface="Arial" charset="0"/>
                            <a:buChar char="•"/>
                          </a:pPr>
                          <a:r>
                            <a:rPr lang="en-US" sz="1400" dirty="0">
                              <a:solidFill>
                                <a:srgbClr val="FF0000"/>
                              </a:solidFill>
                            </a:rPr>
                            <a:t>1</a:t>
                          </a:r>
                          <a:r>
                            <a:rPr lang="en-US" sz="1400" baseline="30000" dirty="0">
                              <a:solidFill>
                                <a:srgbClr val="FF0000"/>
                              </a:solidFill>
                            </a:rPr>
                            <a:t>st</a:t>
                          </a:r>
                          <a:r>
                            <a:rPr lang="en-US" sz="1400" dirty="0">
                              <a:solidFill>
                                <a:srgbClr val="FF0000"/>
                              </a:solidFill>
                            </a:rPr>
                            <a:t> drug to possess “ dual or double action “ </a:t>
                          </a:r>
                          <a:r>
                            <a:rPr lang="en-US" sz="1400" dirty="0" err="1">
                              <a:solidFill>
                                <a:srgbClr val="FF0000"/>
                              </a:solidFill>
                            </a:rPr>
                            <a:t>i.e</a:t>
                          </a:r>
                          <a:r>
                            <a:rPr lang="en-US" sz="1400" dirty="0">
                              <a:solidFill>
                                <a:srgbClr val="FF0000"/>
                              </a:solidFill>
                            </a:rPr>
                            <a:t> has both anabolic &amp;  anti-</a:t>
                          </a:r>
                          <a:r>
                            <a:rPr lang="en-US" sz="1400" dirty="0" err="1">
                              <a:solidFill>
                                <a:srgbClr val="FF0000"/>
                              </a:solidFill>
                            </a:rPr>
                            <a:t>resorptive</a:t>
                          </a:r>
                          <a:r>
                            <a:rPr lang="en-US" sz="1400" dirty="0">
                              <a:solidFill>
                                <a:srgbClr val="FF0000"/>
                              </a:solidFill>
                            </a:rPr>
                            <a:t> effects </a:t>
                          </a:r>
                          <a:r>
                            <a:rPr lang="en-US" sz="1400" dirty="0">
                              <a:solidFill>
                                <a:schemeClr val="tx1"/>
                              </a:solidFill>
                            </a:rPr>
                            <a:t>resulting in a rebalance of bone turnover in favor of bone formation.</a:t>
                          </a:r>
                        </a:p>
                        <a:p>
                          <a:pPr marL="285750" indent="-285750">
                            <a:buClr>
                              <a:schemeClr val="accent1">
                                <a:lumMod val="60000"/>
                                <a:lumOff val="40000"/>
                              </a:schemeClr>
                            </a:buClr>
                            <a:buFont typeface="Arial" charset="0"/>
                            <a:buChar char="•"/>
                          </a:pPr>
                          <a:r>
                            <a:rPr lang="en-US" sz="1400" dirty="0">
                              <a:solidFill>
                                <a:schemeClr val="accent1"/>
                              </a:solidFill>
                            </a:rPr>
                            <a:t>Effect on Osteoblast:</a:t>
                          </a:r>
                        </a:p>
                        <a:p>
                          <a:pPr marL="628650" lvl="1" indent="-285750">
                            <a:buClr>
                              <a:schemeClr val="accent1">
                                <a:lumMod val="60000"/>
                                <a:lumOff val="40000"/>
                              </a:schemeClr>
                            </a:buClr>
                            <a:buFont typeface="Wingdings" charset="2"/>
                            <a:buChar char="ü"/>
                          </a:pPr>
                          <a:r>
                            <a:rPr lang="en-US" sz="1400" dirty="0"/>
                            <a:t>Since it is like Ca, </a:t>
                          </a:r>
                          <a:r>
                            <a:rPr lang="en-US" sz="1400" dirty="0">
                              <a:solidFill>
                                <a:srgbClr val="FF0000"/>
                              </a:solidFill>
                            </a:rPr>
                            <a:t>it acts as agonist on Ca Sensing Receptor [</a:t>
                          </a:r>
                          <a:r>
                            <a:rPr lang="en-US" sz="1400" dirty="0" err="1">
                              <a:solidFill>
                                <a:srgbClr val="FF0000"/>
                              </a:solidFill>
                            </a:rPr>
                            <a:t>CaSR</a:t>
                          </a:r>
                          <a:r>
                            <a:rPr lang="en-US" sz="1400" dirty="0">
                              <a:solidFill>
                                <a:srgbClr val="FF0000"/>
                              </a:solidFill>
                            </a:rPr>
                            <a:t>] </a:t>
                          </a:r>
                          <a:r>
                            <a:rPr lang="en-US" sz="1400" dirty="0"/>
                            <a:t>; which is a GP coupled receptor that enhances differentiation of </a:t>
                          </a:r>
                          <a:r>
                            <a:rPr lang="en-US" sz="1400" dirty="0" err="1"/>
                            <a:t>preoteoblast</a:t>
                          </a:r>
                          <a:r>
                            <a:rPr lang="en-US" sz="1400" dirty="0"/>
                            <a:t> to osteoblast</a:t>
                          </a:r>
                          <a:r>
                            <a:rPr lang="en-US" sz="1400" baseline="0" dirty="0"/>
                            <a:t> → increase </a:t>
                          </a:r>
                          <a:r>
                            <a:rPr lang="en-US" sz="1400" dirty="0"/>
                            <a:t>bone formation</a:t>
                          </a:r>
                        </a:p>
                        <a:p>
                          <a:pPr marL="628650" lvl="1" indent="-285750">
                            <a:buClr>
                              <a:schemeClr val="accent1">
                                <a:lumMod val="60000"/>
                                <a:lumOff val="40000"/>
                              </a:schemeClr>
                            </a:buClr>
                            <a:buFont typeface="Wingdings" charset="2"/>
                            <a:buChar char="ü"/>
                          </a:pPr>
                          <a:r>
                            <a:rPr lang="en-US" sz="1400" dirty="0"/>
                            <a:t>It stimulate the expression of OPG</a:t>
                          </a:r>
                          <a:r>
                            <a:rPr lang="en-US" sz="1400" baseline="0" dirty="0"/>
                            <a:t> → increase </a:t>
                          </a:r>
                          <a:r>
                            <a:rPr lang="en-US" sz="1400" dirty="0"/>
                            <a:t>RANKL binding</a:t>
                          </a:r>
                          <a:r>
                            <a:rPr lang="en-US" sz="1400" baseline="0" dirty="0"/>
                            <a:t> → </a:t>
                          </a:r>
                          <a:r>
                            <a:rPr lang="en-US" sz="1400" dirty="0"/>
                            <a:t>-</a:t>
                          </a:r>
                          <a:r>
                            <a:rPr lang="en-US" sz="1400" dirty="0" err="1"/>
                            <a:t>ve</a:t>
                          </a:r>
                          <a:r>
                            <a:rPr lang="en-US" sz="1400" dirty="0"/>
                            <a:t> of </a:t>
                          </a:r>
                          <a:r>
                            <a:rPr lang="en-US" sz="1400" dirty="0" err="1"/>
                            <a:t>osteo-clustogenesis</a:t>
                          </a:r>
                          <a:r>
                            <a:rPr lang="en-US" sz="1400" baseline="0" dirty="0"/>
                            <a:t> → decrease </a:t>
                          </a:r>
                          <a:r>
                            <a:rPr lang="en-US" sz="1400" dirty="0"/>
                            <a:t>bone resorption.</a:t>
                          </a:r>
                        </a:p>
                        <a:p>
                          <a:pPr marL="285750" indent="-285750">
                            <a:buClr>
                              <a:schemeClr val="accent1">
                                <a:lumMod val="60000"/>
                                <a:lumOff val="40000"/>
                              </a:schemeClr>
                            </a:buClr>
                            <a:buFont typeface="Arial" charset="0"/>
                            <a:buChar char="•"/>
                          </a:pPr>
                          <a:r>
                            <a:rPr lang="en-US" sz="1400" dirty="0">
                              <a:solidFill>
                                <a:schemeClr val="accent1"/>
                              </a:solidFill>
                            </a:rPr>
                            <a:t>Effect on Osteoclast:</a:t>
                          </a:r>
                          <a:r>
                            <a:rPr lang="en-US" sz="1400" baseline="0" dirty="0">
                              <a:solidFill>
                                <a:schemeClr val="accent1"/>
                              </a:solidFill>
                            </a:rPr>
                            <a:t> </a:t>
                          </a:r>
                          <a:r>
                            <a:rPr lang="en-US" sz="1400" dirty="0"/>
                            <a:t>Acts as agonist on Ca Sensing Receptor [</a:t>
                          </a:r>
                          <a:r>
                            <a:rPr lang="en-US" sz="1400" dirty="0" err="1"/>
                            <a:t>CaSP</a:t>
                          </a:r>
                          <a:r>
                            <a:rPr lang="en-US" sz="1400" dirty="0"/>
                            <a:t>]</a:t>
                          </a:r>
                          <a:r>
                            <a:rPr lang="en-US" sz="1400" baseline="0" dirty="0"/>
                            <a:t> → </a:t>
                          </a:r>
                          <a:r>
                            <a:rPr lang="en-US" sz="1400" dirty="0"/>
                            <a:t>suppress differentiation of </a:t>
                          </a:r>
                          <a:r>
                            <a:rPr lang="en-US" sz="1400" dirty="0" err="1"/>
                            <a:t>preoteoclast</a:t>
                          </a:r>
                          <a:r>
                            <a:rPr lang="en-US" sz="1400" dirty="0"/>
                            <a:t> to osteoclast</a:t>
                          </a:r>
                          <a:r>
                            <a:rPr lang="en-US" sz="1400" baseline="0" dirty="0"/>
                            <a:t> → increase </a:t>
                          </a:r>
                          <a:r>
                            <a:rPr lang="en-US" sz="1400" dirty="0"/>
                            <a:t>osteoclast apoptosis</a:t>
                          </a:r>
                          <a:r>
                            <a:rPr lang="en-US" sz="1400" baseline="0" dirty="0"/>
                            <a:t> → decrease </a:t>
                          </a:r>
                          <a:r>
                            <a:rPr lang="en-US" sz="1400" dirty="0"/>
                            <a:t>bone resorption </a:t>
                          </a:r>
                        </a:p>
                        <a:p>
                          <a:pPr marL="0" indent="0">
                            <a:buFont typeface="Wingdings" panose="05000000000000000000" pitchFamily="2" charset="2"/>
                            <a:buNone/>
                          </a:pPr>
                          <a:r>
                            <a:rPr lang="en-US" sz="1400" dirty="0">
                              <a:solidFill>
                                <a:schemeClr val="accent1"/>
                              </a:solidFill>
                              <a:hlinkClick r:id="rId3"/>
                            </a:rPr>
                            <a:t>Click here to see a very helpful illustration</a:t>
                          </a:r>
                          <a:endParaRPr lang="en-US" sz="1400" dirty="0">
                            <a:solidFill>
                              <a:schemeClr val="accent1"/>
                            </a:solidFill>
                          </a:endParaRP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9517245"/>
                      </a:ext>
                    </a:extLst>
                  </a:tr>
                  <a:tr h="944880">
                    <a:tc>
                      <a:txBody>
                        <a:bodyPr/>
                        <a:lstStyle/>
                        <a:p>
                          <a:pPr algn="ctr"/>
                          <a:r>
                            <a:rPr lang="en-US" sz="1600" dirty="0">
                              <a:solidFill>
                                <a:schemeClr val="bg1"/>
                              </a:solidFill>
                            </a:rPr>
                            <a:t>P.K</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lvl="0" indent="-285750" algn="l">
                            <a:buClr>
                              <a:schemeClr val="accent1">
                                <a:lumMod val="60000"/>
                                <a:lumOff val="40000"/>
                              </a:schemeClr>
                            </a:buClr>
                            <a:buFont typeface="Arial" charset="0"/>
                            <a:buChar char="•"/>
                          </a:pPr>
                          <a:r>
                            <a:rPr lang="en-US" sz="1400" dirty="0"/>
                            <a:t>Orally with a modest bioavailability 25%</a:t>
                          </a:r>
                        </a:p>
                        <a:p>
                          <a:pPr marL="285750" lvl="0" indent="-285750" algn="l">
                            <a:buClr>
                              <a:schemeClr val="accent1">
                                <a:lumMod val="60000"/>
                                <a:lumOff val="40000"/>
                              </a:schemeClr>
                            </a:buClr>
                            <a:buFont typeface="Arial" charset="0"/>
                            <a:buChar char="•"/>
                          </a:pPr>
                          <a:r>
                            <a:rPr lang="en-US" sz="1400" dirty="0"/>
                            <a:t> Binds partially to plasma proteins and strongly to bones</a:t>
                          </a:r>
                        </a:p>
                        <a:p>
                          <a:pPr marL="285750" lvl="0" indent="-285750" algn="l">
                            <a:buClr>
                              <a:schemeClr val="accent1">
                                <a:lumMod val="60000"/>
                                <a:lumOff val="40000"/>
                              </a:schemeClr>
                            </a:buClr>
                            <a:buFont typeface="Arial" charset="0"/>
                            <a:buChar char="•"/>
                          </a:pPr>
                          <a:r>
                            <a:rPr lang="en-US" sz="1400" dirty="0"/>
                            <a:t> t</a:t>
                          </a:r>
                          <a:r>
                            <a:rPr lang="en-US" sz="1400" baseline="-25000" dirty="0"/>
                            <a:t>½</a:t>
                          </a:r>
                          <a:r>
                            <a:rPr lang="en-US" sz="1400" dirty="0"/>
                            <a:t> </a:t>
                          </a:r>
                          <a:r>
                            <a:rPr lang="en-US" sz="1400" baseline="0" dirty="0"/>
                            <a:t> </a:t>
                          </a:r>
                          <a:r>
                            <a:rPr lang="en-US" sz="1400" dirty="0"/>
                            <a:t>60 hrs</a:t>
                          </a:r>
                        </a:p>
                        <a:p>
                          <a:pPr marL="285750" lvl="0" indent="-285750" algn="l">
                            <a:buClr>
                              <a:schemeClr val="accent1">
                                <a:lumMod val="60000"/>
                                <a:lumOff val="40000"/>
                              </a:schemeClr>
                            </a:buClr>
                            <a:buFont typeface="Arial" charset="0"/>
                            <a:buChar char="•"/>
                          </a:pPr>
                          <a:r>
                            <a:rPr lang="en-US" sz="1400" dirty="0"/>
                            <a:t> Excreted mainly by the kidney </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822960">
                    <a:tc>
                      <a:txBody>
                        <a:bodyPr/>
                        <a:lstStyle/>
                        <a:p>
                          <a:pPr algn="ctr"/>
                          <a:r>
                            <a:rPr lang="en-US" sz="1600" dirty="0">
                              <a:solidFill>
                                <a:schemeClr val="bg1"/>
                              </a:solidFill>
                            </a:rPr>
                            <a:t>Uses </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a:buClr>
                              <a:schemeClr val="accent1">
                                <a:lumMod val="60000"/>
                                <a:lumOff val="40000"/>
                              </a:schemeClr>
                            </a:buClr>
                            <a:buFont typeface="Arial" charset="0"/>
                            <a:buChar char="•"/>
                          </a:pPr>
                          <a:r>
                            <a:rPr lang="en-US" sz="1400" dirty="0"/>
                            <a:t>Osteoporosis, 2ndry to menopause, glucocorticoids, ….</a:t>
                          </a:r>
                        </a:p>
                        <a:p>
                          <a:pPr marL="285750" indent="-285750">
                            <a:buClr>
                              <a:schemeClr val="accent1">
                                <a:lumMod val="60000"/>
                                <a:lumOff val="40000"/>
                              </a:schemeClr>
                            </a:buClr>
                            <a:buFont typeface="Arial" charset="0"/>
                            <a:buChar char="•"/>
                          </a:pPr>
                          <a:r>
                            <a:rPr lang="en-US" sz="1400" dirty="0"/>
                            <a:t>Malignancy- associated </a:t>
                          </a:r>
                          <a:r>
                            <a:rPr lang="en-US" sz="1400" dirty="0" err="1"/>
                            <a:t>hypercalcaemia</a:t>
                          </a:r>
                          <a:endParaRPr lang="en-US" sz="1400" dirty="0"/>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714752943"/>
                      </a:ext>
                    </a:extLst>
                  </a:tr>
                  <a:tr h="1158240">
                    <a:tc>
                      <a:txBody>
                        <a:bodyPr/>
                        <a:lstStyle/>
                        <a:p>
                          <a:pPr algn="ctr"/>
                          <a:r>
                            <a:rPr lang="en-US" sz="1600" dirty="0">
                              <a:solidFill>
                                <a:schemeClr val="bg1"/>
                              </a:solidFill>
                            </a:rPr>
                            <a:t>C.I</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endParaRPr lang="en-US"/>
                        </a:p>
                      </a:txBody>
                      <a:tcPr>
                        <a:lnR w="12700" cap="flat" cmpd="sng" algn="ctr">
                          <a:solidFill>
                            <a:schemeClr val="bg1"/>
                          </a:solidFill>
                          <a:prstDash val="solid"/>
                          <a:round/>
                          <a:headEnd type="none" w="med" len="med"/>
                          <a:tailEnd type="none" w="med" len="med"/>
                        </a:lnR>
                        <a:blipFill>
                          <a:blip r:embed="rId4"/>
                          <a:stretch>
                            <a:fillRect l="-9644" t="-471053" r="-210" b="-158421"/>
                          </a:stretch>
                        </a:blipFill>
                      </a:tcPr>
                    </a:tc>
                    <a:extLst>
                      <a:ext uri="{0D108BD9-81ED-4DB2-BD59-A6C34878D82A}">
                        <a16:rowId xmlns:a16="http://schemas.microsoft.com/office/drawing/2014/main" val="421983676"/>
                      </a:ext>
                    </a:extLst>
                  </a:tr>
                  <a:tr h="1140226">
                    <a:tc>
                      <a:txBody>
                        <a:bodyPr/>
                        <a:lstStyle/>
                        <a:p>
                          <a:pPr algn="ctr"/>
                          <a:r>
                            <a:rPr lang="en-US" sz="1600" dirty="0">
                              <a:solidFill>
                                <a:schemeClr val="bg1"/>
                              </a:solidFill>
                            </a:rPr>
                            <a:t>Interactions</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a:buClr>
                              <a:schemeClr val="accent1">
                                <a:lumMod val="60000"/>
                                <a:lumOff val="40000"/>
                              </a:schemeClr>
                            </a:buClr>
                            <a:buFont typeface="Arial" charset="0"/>
                            <a:buChar char="•"/>
                          </a:pPr>
                          <a:r>
                            <a:rPr lang="en-US" sz="1400" dirty="0"/>
                            <a:t>Food specially containing milk+ its products </a:t>
                          </a:r>
                        </a:p>
                        <a:p>
                          <a:pPr marL="285750" indent="-285750">
                            <a:buClr>
                              <a:schemeClr val="accent1">
                                <a:lumMod val="60000"/>
                                <a:lumOff val="40000"/>
                              </a:schemeClr>
                            </a:buClr>
                            <a:buFont typeface="Arial" charset="0"/>
                            <a:buChar char="•"/>
                          </a:pPr>
                          <a:r>
                            <a:rPr lang="en-US" sz="1400" dirty="0"/>
                            <a:t>Antacids </a:t>
                          </a:r>
                        </a:p>
                        <a:p>
                          <a:pPr marL="285750" indent="-285750">
                            <a:buClr>
                              <a:schemeClr val="accent1">
                                <a:lumMod val="60000"/>
                                <a:lumOff val="40000"/>
                              </a:schemeClr>
                            </a:buClr>
                            <a:buFont typeface="Arial" charset="0"/>
                            <a:buChar char="•"/>
                          </a:pPr>
                          <a:r>
                            <a:rPr lang="en-US" sz="1400" dirty="0"/>
                            <a:t> Oral tetracycline &amp; quinolones chelate it </a:t>
                          </a:r>
                        </a:p>
                      </a:txBody>
                      <a:tcPr anchor="ct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85800">
                    <a:tc>
                      <a:txBody>
                        <a:bodyPr/>
                        <a:lstStyle/>
                        <a:p>
                          <a:pPr algn="ctr"/>
                          <a:r>
                            <a:rPr lang="en-US" sz="1600" dirty="0">
                              <a:solidFill>
                                <a:schemeClr val="bg1"/>
                              </a:solidFill>
                            </a:rPr>
                            <a:t>ADRs</a:t>
                          </a:r>
                        </a:p>
                      </a:txBody>
                      <a:tcPr vert="vert270" anchor="ct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bg1">
                            <a:lumMod val="75000"/>
                          </a:schemeClr>
                        </a:solidFill>
                      </a:tcPr>
                    </a:tc>
                    <a:tc>
                      <a:txBody>
                        <a:bodyPr/>
                        <a:lstStyle/>
                        <a:p>
                          <a:pPr marL="285750" indent="-285750">
                            <a:buClr>
                              <a:schemeClr val="accent1">
                                <a:lumMod val="60000"/>
                                <a:lumOff val="40000"/>
                              </a:schemeClr>
                            </a:buClr>
                            <a:buFont typeface="Arial" charset="0"/>
                            <a:buChar char="•"/>
                          </a:pPr>
                          <a:r>
                            <a:rPr lang="en-US" sz="1400" dirty="0"/>
                            <a:t>GIT irritation; nausea, vomiting, headache, eczema.</a:t>
                          </a:r>
                          <a:r>
                            <a:rPr lang="en-US" sz="1400" baseline="0" dirty="0"/>
                            <a:t> </a:t>
                          </a:r>
                          <a:r>
                            <a:rPr lang="en-US" sz="1400" dirty="0"/>
                            <a:t>All resolve in 1</a:t>
                          </a:r>
                          <a:r>
                            <a:rPr lang="en-US" sz="1400" baseline="30000" dirty="0"/>
                            <a:t>st</a:t>
                          </a:r>
                          <a:r>
                            <a:rPr lang="en-US" sz="1400" dirty="0"/>
                            <a:t> 3 months. </a:t>
                          </a:r>
                          <a:r>
                            <a:rPr lang="en-US" sz="1400" b="0" dirty="0">
                              <a:solidFill>
                                <a:srgbClr val="008F00"/>
                              </a:solidFill>
                              <a:latin typeface="+mn-lt"/>
                            </a:rPr>
                            <a:t>(Reversible)</a:t>
                          </a: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Fallback>
      </mc:AlternateContent>
      <p:sp>
        <p:nvSpPr>
          <p:cNvPr id="9" name="قوس متوسط أيمن 8"/>
          <p:cNvSpPr/>
          <p:nvPr/>
        </p:nvSpPr>
        <p:spPr>
          <a:xfrm>
            <a:off x="4503047" y="8073023"/>
            <a:ext cx="86644" cy="706417"/>
          </a:xfrm>
          <a:prstGeom prst="rightBracket">
            <a:avLst/>
          </a:prstGeom>
          <a:ln w="19050">
            <a:solidFill>
              <a:srgbClr val="BAEBFF"/>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cxnSp>
        <p:nvCxnSpPr>
          <p:cNvPr id="23" name="رابط كسهم مستقيم 22"/>
          <p:cNvCxnSpPr/>
          <p:nvPr/>
        </p:nvCxnSpPr>
        <p:spPr>
          <a:xfrm rot="5400000" flipV="1">
            <a:off x="4715691" y="8316355"/>
            <a:ext cx="0" cy="252000"/>
          </a:xfrm>
          <a:prstGeom prst="straightConnector1">
            <a:avLst/>
          </a:prstGeom>
          <a:ln w="19050">
            <a:solidFill>
              <a:srgbClr val="BAEBFF"/>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26" name="مربع نص 25"/>
          <p:cNvSpPr txBox="1"/>
          <p:nvPr/>
        </p:nvSpPr>
        <p:spPr>
          <a:xfrm>
            <a:off x="4841691" y="8073023"/>
            <a:ext cx="1576799" cy="738664"/>
          </a:xfrm>
          <a:prstGeom prst="rect">
            <a:avLst/>
          </a:prstGeom>
          <a:solidFill>
            <a:schemeClr val="bg1"/>
          </a:solidFill>
          <a:ln w="19050">
            <a:solidFill>
              <a:srgbClr val="BAEBFF"/>
            </a:solidFill>
          </a:ln>
        </p:spPr>
        <p:txBody>
          <a:bodyPr wrap="square" rtlCol="0">
            <a:spAutoFit/>
          </a:bodyPr>
          <a:lstStyle/>
          <a:p>
            <a:r>
              <a:rPr lang="en-US" sz="1400" dirty="0"/>
              <a:t>Precautions: 2hrs spacing, </a:t>
            </a:r>
            <a:r>
              <a:rPr lang="en-US" sz="1400" dirty="0">
                <a:solidFill>
                  <a:srgbClr val="008F00"/>
                </a:solidFill>
              </a:rPr>
              <a:t>to avoid interaction</a:t>
            </a:r>
          </a:p>
        </p:txBody>
      </p:sp>
      <p:cxnSp>
        <p:nvCxnSpPr>
          <p:cNvPr id="24" name="Straight Connector 23"/>
          <p:cNvCxnSpPr>
            <a:cxnSpLocks/>
          </p:cNvCxnSpPr>
          <p:nvPr/>
        </p:nvCxnSpPr>
        <p:spPr>
          <a:xfrm flipV="1">
            <a:off x="951372" y="870017"/>
            <a:ext cx="5077010" cy="2338"/>
          </a:xfrm>
          <a:prstGeom prst="line">
            <a:avLst/>
          </a:prstGeom>
          <a:ln w="38100">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25" name="TextBox 24"/>
          <p:cNvSpPr txBox="1"/>
          <p:nvPr/>
        </p:nvSpPr>
        <p:spPr>
          <a:xfrm>
            <a:off x="1602093" y="188428"/>
            <a:ext cx="3775568" cy="707886"/>
          </a:xfrm>
          <a:prstGeom prst="rect">
            <a:avLst/>
          </a:prstGeom>
          <a:noFill/>
        </p:spPr>
        <p:txBody>
          <a:bodyPr wrap="square" rtlCol="0">
            <a:spAutoFit/>
          </a:bodyPr>
          <a:lstStyle/>
          <a:p>
            <a:r>
              <a:rPr lang="en-US" sz="2000" dirty="0">
                <a:latin typeface="American Typewriter" charset="0"/>
                <a:ea typeface="American Typewriter" charset="0"/>
                <a:cs typeface="American Typewriter" charset="0"/>
              </a:rPr>
              <a:t>Anti-</a:t>
            </a:r>
            <a:r>
              <a:rPr lang="en-US" sz="2000" dirty="0" err="1">
                <a:latin typeface="American Typewriter" charset="0"/>
                <a:ea typeface="American Typewriter" charset="0"/>
                <a:cs typeface="American Typewriter" charset="0"/>
              </a:rPr>
              <a:t>Resorptive</a:t>
            </a:r>
            <a:r>
              <a:rPr lang="en-US" sz="2000" dirty="0">
                <a:latin typeface="American Typewriter" charset="0"/>
                <a:ea typeface="American Typewriter" charset="0"/>
                <a:cs typeface="American Typewriter" charset="0"/>
              </a:rPr>
              <a:t> Agents + Bone Anabolic Agents </a:t>
            </a:r>
          </a:p>
        </p:txBody>
      </p:sp>
      <p:sp>
        <p:nvSpPr>
          <p:cNvPr id="2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5679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0"/>
          <p:cNvGraphicFramePr>
            <a:graphicFrameLocks noGrp="1"/>
          </p:cNvGraphicFramePr>
          <p:nvPr>
            <p:extLst>
              <p:ext uri="{D42A27DB-BD31-4B8C-83A1-F6EECF244321}">
                <p14:modId xmlns:p14="http://schemas.microsoft.com/office/powerpoint/2010/main" val="1608174561"/>
              </p:ext>
            </p:extLst>
          </p:nvPr>
        </p:nvGraphicFramePr>
        <p:xfrm>
          <a:off x="305916" y="1156383"/>
          <a:ext cx="6246167" cy="5693690"/>
        </p:xfrm>
        <a:graphic>
          <a:graphicData uri="http://schemas.openxmlformats.org/drawingml/2006/table">
            <a:tbl>
              <a:tblPr firstRow="1" bandRow="1">
                <a:tableStyleId>{5940675A-B579-460E-94D1-54222C63F5DA}</a:tableStyleId>
              </a:tblPr>
              <a:tblGrid>
                <a:gridCol w="521673">
                  <a:extLst>
                    <a:ext uri="{9D8B030D-6E8A-4147-A177-3AD203B41FA5}">
                      <a16:colId xmlns="" xmlns:a16="http://schemas.microsoft.com/office/drawing/2014/main" val="2548034649"/>
                    </a:ext>
                  </a:extLst>
                </a:gridCol>
                <a:gridCol w="2862247">
                  <a:extLst>
                    <a:ext uri="{9D8B030D-6E8A-4147-A177-3AD203B41FA5}">
                      <a16:colId xmlns="" xmlns:a16="http://schemas.microsoft.com/office/drawing/2014/main" val="2180430497"/>
                    </a:ext>
                  </a:extLst>
                </a:gridCol>
                <a:gridCol w="149298">
                  <a:extLst>
                    <a:ext uri="{9D8B030D-6E8A-4147-A177-3AD203B41FA5}">
                      <a16:colId xmlns="" xmlns:a16="http://schemas.microsoft.com/office/drawing/2014/main" val="20002"/>
                    </a:ext>
                  </a:extLst>
                </a:gridCol>
                <a:gridCol w="2712949">
                  <a:extLst>
                    <a:ext uri="{9D8B030D-6E8A-4147-A177-3AD203B41FA5}">
                      <a16:colId xmlns="" xmlns:a16="http://schemas.microsoft.com/office/drawing/2014/main" val="1721088338"/>
                    </a:ext>
                  </a:extLst>
                </a:gridCol>
              </a:tblGrid>
              <a:tr h="400594">
                <a:tc gridSpan="2">
                  <a:txBody>
                    <a:bodyPr/>
                    <a:lstStyle/>
                    <a:p>
                      <a:pPr algn="ctr"/>
                      <a:r>
                        <a:rPr lang="en-US" sz="1600" b="1" dirty="0">
                          <a:solidFill>
                            <a:schemeClr val="tx1"/>
                          </a:solidFill>
                        </a:rPr>
                        <a:t>Estrogen</a:t>
                      </a:r>
                      <a:r>
                        <a:rPr lang="en-US" sz="1600" b="1" baseline="30000"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2093">
                        <a:alpha val="23922"/>
                      </a:srgbClr>
                    </a:solidFill>
                  </a:tcPr>
                </a:tc>
                <a:tc hMerge="1">
                  <a:txBody>
                    <a:bodyPr/>
                    <a:lstStyle/>
                    <a:p>
                      <a:endParaRPr lang="en-US"/>
                    </a:p>
                  </a:txBody>
                  <a:tcPr/>
                </a:tc>
                <a:tc gridSpan="2">
                  <a:txBody>
                    <a:bodyPr/>
                    <a:lstStyle/>
                    <a:p>
                      <a:pPr algn="ctr"/>
                      <a:r>
                        <a:rPr lang="en-US" sz="1600" b="1" dirty="0">
                          <a:solidFill>
                            <a:schemeClr val="tx1"/>
                          </a:solidFill>
                        </a:rPr>
                        <a:t>Androgen</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688930147"/>
                  </a:ext>
                </a:extLst>
              </a:tr>
              <a:tr h="538216">
                <a:tc rowSpan="2">
                  <a:txBody>
                    <a:bodyPr/>
                    <a:lstStyle/>
                    <a:p>
                      <a:pPr algn="ctr"/>
                      <a:r>
                        <a:rPr lang="en-US" sz="1600" dirty="0">
                          <a:solidFill>
                            <a:schemeClr val="bg1"/>
                          </a:solidFill>
                        </a:rPr>
                        <a:t>Indications</a:t>
                      </a: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3">
                  <a:txBody>
                    <a:bodyPr/>
                    <a:lstStyle/>
                    <a:p>
                      <a:pPr marL="0" indent="0">
                        <a:buFont typeface="Wingdings" panose="05000000000000000000" pitchFamily="2" charset="2"/>
                        <a:buNone/>
                      </a:pPr>
                      <a:r>
                        <a:rPr lang="en-US" sz="1400" dirty="0"/>
                        <a:t>Estrogen in females &amp; Androgen in males are essential for normal bone</a:t>
                      </a:r>
                    </a:p>
                    <a:p>
                      <a:pPr marL="0" indent="0">
                        <a:buFont typeface="Wingdings" panose="05000000000000000000" pitchFamily="2" charset="2"/>
                        <a:buNone/>
                      </a:pPr>
                      <a:r>
                        <a:rPr lang="en-US" sz="1400" dirty="0"/>
                        <a:t>remodeling.</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buFont typeface="Wingdings" panose="05000000000000000000" pitchFamily="2" charset="2"/>
                        <a:buNone/>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marL="0" indent="0">
                        <a:buFont typeface="Wingdings" panose="05000000000000000000" pitchFamily="2" charset="2"/>
                        <a:buNone/>
                      </a:pPr>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9517245"/>
                  </a:ext>
                </a:extLst>
              </a:tr>
              <a:tr h="2216727">
                <a:tc vMerge="1">
                  <a:txBody>
                    <a:bodyPr/>
                    <a:lstStyle/>
                    <a:p>
                      <a:endParaRPr lang="en-US"/>
                    </a:p>
                  </a:txBody>
                  <a:tcPr/>
                </a:tc>
                <a:tc gridSpan="2">
                  <a:txBody>
                    <a:bodyPr/>
                    <a:lstStyle/>
                    <a:p>
                      <a:pPr marL="0" indent="0">
                        <a:buFont typeface="Wingdings" panose="05000000000000000000" pitchFamily="2" charset="2"/>
                        <a:buNone/>
                      </a:pPr>
                      <a:r>
                        <a:rPr lang="en-US" sz="1400" dirty="0">
                          <a:solidFill>
                            <a:schemeClr val="bg1">
                              <a:lumMod val="50000"/>
                            </a:schemeClr>
                          </a:solidFill>
                        </a:rPr>
                        <a:t>When</a:t>
                      </a:r>
                      <a:r>
                        <a:rPr lang="en-US" sz="1400" baseline="0" dirty="0">
                          <a:solidFill>
                            <a:schemeClr val="bg1">
                              <a:lumMod val="50000"/>
                            </a:schemeClr>
                          </a:solidFill>
                        </a:rPr>
                        <a:t> </a:t>
                      </a:r>
                      <a:r>
                        <a:rPr lang="en-US" sz="1400" dirty="0">
                          <a:solidFill>
                            <a:schemeClr val="bg1">
                              <a:lumMod val="50000"/>
                            </a:schemeClr>
                          </a:solidFill>
                        </a:rPr>
                        <a:t>to use Estrogen?</a:t>
                      </a:r>
                    </a:p>
                    <a:p>
                      <a:pPr marL="285750" marR="0" indent="-285750" algn="l" defTabSz="685800" rtl="0" eaLnBrk="1" fontAlgn="auto" latinLnBrk="0" hangingPunct="1">
                        <a:lnSpc>
                          <a:spcPct val="100000"/>
                        </a:lnSpc>
                        <a:spcBef>
                          <a:spcPts val="0"/>
                        </a:spcBef>
                        <a:spcAft>
                          <a:spcPts val="0"/>
                        </a:spcAft>
                        <a:buClr>
                          <a:srgbClr val="942093"/>
                        </a:buClr>
                        <a:buSzTx/>
                        <a:buFont typeface="Wingdings" charset="2"/>
                        <a:buChar char="ü"/>
                        <a:tabLst/>
                        <a:defRPr/>
                      </a:pPr>
                      <a:r>
                        <a:rPr lang="en-US" sz="1400" dirty="0"/>
                        <a:t>If hysterectomy </a:t>
                      </a:r>
                      <a:r>
                        <a:rPr lang="en-US" sz="1400" dirty="0">
                          <a:solidFill>
                            <a:schemeClr val="bg1">
                              <a:lumMod val="50000"/>
                            </a:schemeClr>
                          </a:solidFill>
                        </a:rPr>
                        <a:t>(the surgical removal of the uterus):</a:t>
                      </a:r>
                      <a:r>
                        <a:rPr lang="en-US" sz="1400" baseline="0" dirty="0">
                          <a:solidFill>
                            <a:schemeClr val="bg1">
                              <a:lumMod val="50000"/>
                            </a:schemeClr>
                          </a:solidFill>
                        </a:rPr>
                        <a:t> </a:t>
                      </a:r>
                      <a:r>
                        <a:rPr lang="en-US" sz="1400" dirty="0"/>
                        <a:t>use Estrogen only.</a:t>
                      </a:r>
                    </a:p>
                    <a:p>
                      <a:pPr marL="285750" marR="0" indent="-285750" algn="l" defTabSz="685800" rtl="0" eaLnBrk="1" fontAlgn="auto" latinLnBrk="0" hangingPunct="1">
                        <a:lnSpc>
                          <a:spcPct val="100000"/>
                        </a:lnSpc>
                        <a:spcBef>
                          <a:spcPts val="0"/>
                        </a:spcBef>
                        <a:spcAft>
                          <a:spcPts val="0"/>
                        </a:spcAft>
                        <a:buClr>
                          <a:srgbClr val="942093"/>
                        </a:buClr>
                        <a:buSzTx/>
                        <a:buFont typeface="Wingdings" charset="2"/>
                        <a:buChar char="ü"/>
                        <a:tabLst/>
                        <a:defRPr/>
                      </a:pPr>
                      <a:r>
                        <a:rPr lang="en-US" sz="1400" dirty="0"/>
                        <a:t> If uterus is present:</a:t>
                      </a:r>
                      <a:r>
                        <a:rPr lang="en-US" sz="1400" baseline="0" dirty="0"/>
                        <a:t> </a:t>
                      </a:r>
                      <a:r>
                        <a:rPr lang="en-US" sz="1400" dirty="0"/>
                        <a:t>Estrogen + </a:t>
                      </a:r>
                      <a:r>
                        <a:rPr lang="en-US" sz="1400" dirty="0" err="1">
                          <a:solidFill>
                            <a:schemeClr val="tx1"/>
                          </a:solidFill>
                        </a:rPr>
                        <a:t>Progestins</a:t>
                      </a:r>
                      <a:r>
                        <a:rPr lang="en-US" sz="1400" dirty="0">
                          <a:solidFill>
                            <a:schemeClr val="tx1"/>
                          </a:solidFill>
                        </a:rPr>
                        <a:t> </a:t>
                      </a:r>
                      <a:r>
                        <a:rPr lang="en-US" sz="1400" dirty="0">
                          <a:solidFill>
                            <a:schemeClr val="bg1">
                              <a:lumMod val="50000"/>
                            </a:schemeClr>
                          </a:solidFill>
                        </a:rPr>
                        <a:t>(</a:t>
                      </a:r>
                      <a:r>
                        <a:rPr lang="en-US" sz="1400" dirty="0" err="1">
                          <a:solidFill>
                            <a:schemeClr val="bg1">
                              <a:lumMod val="50000"/>
                            </a:schemeClr>
                          </a:solidFill>
                        </a:rPr>
                        <a:t>progestins</a:t>
                      </a:r>
                      <a:r>
                        <a:rPr lang="en-US" sz="1400" dirty="0">
                          <a:solidFill>
                            <a:schemeClr val="bg1">
                              <a:lumMod val="50000"/>
                            </a:schemeClr>
                          </a:solidFill>
                        </a:rPr>
                        <a:t> given to lower risk of cancer)</a:t>
                      </a:r>
                    </a:p>
                    <a:p>
                      <a:pPr marL="285750" indent="-285750">
                        <a:buClr>
                          <a:srgbClr val="942093"/>
                        </a:buClr>
                        <a:buFont typeface="Wingdings" charset="2"/>
                        <a:buChar char="ü"/>
                      </a:pPr>
                      <a:r>
                        <a:rPr lang="en-US" sz="1400" dirty="0"/>
                        <a:t>As </a:t>
                      </a:r>
                      <a:r>
                        <a:rPr lang="en-US" sz="1400" dirty="0">
                          <a:solidFill>
                            <a:schemeClr val="bg1">
                              <a:lumMod val="50000"/>
                            </a:schemeClr>
                          </a:solidFill>
                        </a:rPr>
                        <a:t>Hormonal replacement therapy </a:t>
                      </a:r>
                      <a:r>
                        <a:rPr lang="en-US" sz="1400" dirty="0"/>
                        <a:t>(HRT):</a:t>
                      </a:r>
                      <a:r>
                        <a:rPr lang="en-US" sz="1400" baseline="0" dirty="0"/>
                        <a:t> </a:t>
                      </a:r>
                      <a:r>
                        <a:rPr lang="en-US" sz="1400" dirty="0"/>
                        <a:t>Menopausal symptoms</a:t>
                      </a:r>
                    </a:p>
                    <a:p>
                      <a:pPr marL="285750" indent="-285750">
                        <a:buClr>
                          <a:srgbClr val="942093"/>
                        </a:buClr>
                        <a:buFont typeface="Wingdings" charset="2"/>
                        <a:buChar char="ü"/>
                      </a:pPr>
                      <a:r>
                        <a:rPr lang="en-US" sz="1400" dirty="0"/>
                        <a:t>SERMs </a:t>
                      </a:r>
                      <a:r>
                        <a:rPr lang="en-US" sz="1400" dirty="0">
                          <a:solidFill>
                            <a:schemeClr val="bg1">
                              <a:lumMod val="50000"/>
                            </a:schemeClr>
                          </a:solidFill>
                        </a:rPr>
                        <a:t>(Selective Estrogen Receptor Modulator, e.g. </a:t>
                      </a:r>
                      <a:r>
                        <a:rPr lang="en-US" sz="1400" dirty="0" err="1">
                          <a:solidFill>
                            <a:srgbClr val="0432FF"/>
                          </a:solidFill>
                        </a:rPr>
                        <a:t>Raloxifene</a:t>
                      </a:r>
                      <a:r>
                        <a:rPr lang="en-US" sz="1400" dirty="0">
                          <a:solidFill>
                            <a:schemeClr val="bg1">
                              <a:lumMod val="50000"/>
                            </a:schemeClr>
                          </a:solidFill>
                        </a:rPr>
                        <a:t>):</a:t>
                      </a:r>
                      <a:r>
                        <a:rPr lang="en-US" sz="1400" baseline="0" dirty="0"/>
                        <a:t> </a:t>
                      </a:r>
                      <a:r>
                        <a:rPr lang="en-US" sz="1400" dirty="0"/>
                        <a:t>Menopause/Elderly.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t>Androgen:</a:t>
                      </a:r>
                      <a:r>
                        <a:rPr lang="en-US" sz="1400" baseline="0" dirty="0"/>
                        <a:t> </a:t>
                      </a:r>
                      <a:r>
                        <a:rPr lang="en-US" sz="1400" dirty="0"/>
                        <a:t>for elderly men.</a:t>
                      </a:r>
                    </a:p>
                    <a:p>
                      <a:pPr marL="0" indent="0">
                        <a:buFont typeface="Wingdings" panose="05000000000000000000" pitchFamily="2" charset="2"/>
                        <a:buNone/>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t>Androgen:</a:t>
                      </a:r>
                      <a:r>
                        <a:rPr lang="en-US" sz="1400" baseline="0" dirty="0"/>
                        <a:t> </a:t>
                      </a:r>
                      <a:r>
                        <a:rPr lang="en-US" sz="1400" dirty="0"/>
                        <a:t>for elderly men.</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740698">
                <a:tc>
                  <a:txBody>
                    <a:bodyPr/>
                    <a:lstStyle/>
                    <a:p>
                      <a:pPr algn="ctr"/>
                      <a:r>
                        <a:rPr lang="en-US" sz="1600" dirty="0">
                          <a:solidFill>
                            <a:schemeClr val="bg1"/>
                          </a:solidFill>
                        </a:rPr>
                        <a:t>M.O.A</a:t>
                      </a: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3">
                  <a:txBody>
                    <a:bodyPr/>
                    <a:lstStyle/>
                    <a:p>
                      <a:pPr marL="285750" lvl="0" indent="-285750" algn="l">
                        <a:buClr>
                          <a:schemeClr val="accent4"/>
                        </a:buClr>
                        <a:buFont typeface="Wingdings" charset="2"/>
                        <a:buChar char="§"/>
                      </a:pPr>
                      <a:r>
                        <a:rPr lang="en-US" sz="1400" dirty="0"/>
                        <a:t>Increase osteoclast </a:t>
                      </a:r>
                      <a:r>
                        <a:rPr lang="en-US" sz="1400" dirty="0" smtClean="0"/>
                        <a:t>apoptosis</a:t>
                      </a:r>
                    </a:p>
                    <a:p>
                      <a:pPr marL="285750" lvl="0" indent="-285750" algn="l">
                        <a:buClr>
                          <a:schemeClr val="accent4"/>
                        </a:buClr>
                        <a:buFont typeface="Wingdings" charset="2"/>
                        <a:buChar char="§"/>
                      </a:pPr>
                      <a:r>
                        <a:rPr lang="en-US" sz="1400" dirty="0" smtClean="0"/>
                        <a:t>Inhibit osteoblast</a:t>
                      </a:r>
                      <a:r>
                        <a:rPr lang="en-US" sz="1400" baseline="0" dirty="0" smtClean="0"/>
                        <a:t> apoptosis</a:t>
                      </a:r>
                      <a:endParaRPr lang="en-US" sz="1400" dirty="0"/>
                    </a:p>
                    <a:p>
                      <a:pPr marL="285750" lvl="0" indent="-285750" algn="l">
                        <a:buClr>
                          <a:schemeClr val="accent4"/>
                        </a:buClr>
                        <a:buFont typeface="Wingdings" charset="2"/>
                        <a:buChar char="§"/>
                      </a:pPr>
                      <a:r>
                        <a:rPr lang="en-US" sz="1400" dirty="0"/>
                        <a:t>Decrease Number &amp; depth of resorption cavities</a:t>
                      </a:r>
                    </a:p>
                    <a:p>
                      <a:pPr marL="285750" lvl="0" indent="-285750" algn="l">
                        <a:buClr>
                          <a:schemeClr val="accent4"/>
                        </a:buClr>
                        <a:buFont typeface="Wingdings" charset="2"/>
                        <a:buChar char="§"/>
                      </a:pPr>
                      <a:r>
                        <a:rPr lang="en-US" sz="1400" dirty="0"/>
                        <a:t>Increase release of growth factors from osteoblasts</a:t>
                      </a:r>
                    </a:p>
                    <a:p>
                      <a:pPr marL="285750" lvl="0" indent="-285750" algn="l">
                        <a:buClr>
                          <a:schemeClr val="accent4"/>
                        </a:buClr>
                        <a:buFont typeface="Wingdings" charset="2"/>
                        <a:buChar char="§"/>
                      </a:pPr>
                      <a:r>
                        <a:rPr lang="en-US" sz="1400" dirty="0"/>
                        <a:t>Decrease release of inflammatory cytokines causing resorption</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285750" lvl="0" indent="-285750" algn="l">
                        <a:buClr>
                          <a:schemeClr val="accent4"/>
                        </a:buClr>
                        <a:buFont typeface="Wingdings" charset="2"/>
                        <a:buChar char="§"/>
                      </a:pPr>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76753">
                <a:tc>
                  <a:txBody>
                    <a:bodyPr/>
                    <a:lstStyle/>
                    <a:p>
                      <a:pPr algn="ctr"/>
                      <a:r>
                        <a:rPr lang="en-US" sz="1600" dirty="0">
                          <a:solidFill>
                            <a:schemeClr val="bg1"/>
                          </a:solidFill>
                        </a:rPr>
                        <a:t>ADRs</a:t>
                      </a: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a:txBody>
                    <a:bodyPr/>
                    <a:lstStyle/>
                    <a:p>
                      <a:pPr marL="285750" indent="-285750">
                        <a:buClr>
                          <a:srgbClr val="942093"/>
                        </a:buClr>
                        <a:buFont typeface="Wingdings" charset="2"/>
                        <a:buChar char="v"/>
                      </a:pPr>
                      <a:r>
                        <a:rPr lang="en-US" sz="1400" dirty="0"/>
                        <a:t>As a HRT (estrogen):</a:t>
                      </a:r>
                    </a:p>
                    <a:p>
                      <a:pPr marL="628650" marR="0" lvl="2" indent="-285750" algn="l" defTabSz="685800" rtl="0" eaLnBrk="1" fontAlgn="auto" latinLnBrk="0" hangingPunct="1">
                        <a:lnSpc>
                          <a:spcPct val="100000"/>
                        </a:lnSpc>
                        <a:spcBef>
                          <a:spcPts val="0"/>
                        </a:spcBef>
                        <a:spcAft>
                          <a:spcPts val="0"/>
                        </a:spcAft>
                        <a:buClr>
                          <a:srgbClr val="942093"/>
                        </a:buClr>
                        <a:buSzTx/>
                        <a:buFont typeface="Wingdings" charset="2"/>
                        <a:buChar char="§"/>
                        <a:tabLst/>
                        <a:defRPr/>
                      </a:pPr>
                      <a:r>
                        <a:rPr lang="en-US" sz="1400" dirty="0">
                          <a:solidFill>
                            <a:srgbClr val="FF0000"/>
                          </a:solidFill>
                        </a:rPr>
                        <a:t>Risk of breast cancer.</a:t>
                      </a:r>
                      <a:endParaRPr lang="en-US" sz="1400" dirty="0"/>
                    </a:p>
                    <a:p>
                      <a:pPr marL="628650" lvl="1" indent="-285750">
                        <a:buClr>
                          <a:srgbClr val="942093"/>
                        </a:buClr>
                        <a:buFont typeface="Wingdings" charset="2"/>
                        <a:buChar char="§"/>
                      </a:pPr>
                      <a:r>
                        <a:rPr lang="en-US" sz="1400" dirty="0"/>
                        <a:t>Vaginal bleeding.</a:t>
                      </a:r>
                    </a:p>
                    <a:p>
                      <a:pPr marL="628650" lvl="1" indent="-285750">
                        <a:buClr>
                          <a:srgbClr val="942093"/>
                        </a:buClr>
                        <a:buFont typeface="Wingdings" charset="2"/>
                        <a:buChar char="§"/>
                      </a:pPr>
                      <a:r>
                        <a:rPr lang="en-US" sz="1400" dirty="0"/>
                        <a:t>Venous thromboembolism.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marL="285750" indent="-285750">
                        <a:buFont typeface="Arial" panose="020B0604020202020204" pitchFamily="34" charset="0"/>
                        <a:buChar cha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285750" indent="-285750">
                        <a:buFont typeface="Arial" panose="020B0604020202020204" pitchFamily="34" charset="0"/>
                        <a:buChar char="•"/>
                      </a:pPr>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pic>
        <p:nvPicPr>
          <p:cNvPr id="28" name="Picture 8" descr="http://imaging.cmpmedica.com/cancernetwork/journals/oncology/200608/ONC0806_p1029f1.gif"/>
          <p:cNvPicPr>
            <a:picLocks noChangeAspect="1" noChangeArrowheads="1"/>
          </p:cNvPicPr>
          <p:nvPr/>
        </p:nvPicPr>
        <p:blipFill>
          <a:blip r:embed="rId2" cstate="print"/>
          <a:srcRect l="3556" t="3113" r="27111" b="12840"/>
          <a:stretch>
            <a:fillRect/>
          </a:stretch>
        </p:blipFill>
        <p:spPr bwMode="auto">
          <a:xfrm>
            <a:off x="1808755" y="6989967"/>
            <a:ext cx="3240488" cy="2438381"/>
          </a:xfrm>
          <a:prstGeom prst="rect">
            <a:avLst/>
          </a:prstGeom>
          <a:noFill/>
        </p:spPr>
      </p:pic>
      <p:cxnSp>
        <p:nvCxnSpPr>
          <p:cNvPr id="10" name="Straight Connector 9"/>
          <p:cNvCxnSpPr/>
          <p:nvPr/>
        </p:nvCxnSpPr>
        <p:spPr>
          <a:xfrm flipV="1">
            <a:off x="1227909" y="733359"/>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2" name="TextBox 11"/>
          <p:cNvSpPr txBox="1"/>
          <p:nvPr/>
        </p:nvSpPr>
        <p:spPr>
          <a:xfrm>
            <a:off x="803775" y="23066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Anti-</a:t>
            </a:r>
            <a:r>
              <a:rPr lang="en-US" sz="2400" dirty="0" err="1">
                <a:latin typeface="American Typewriter" charset="0"/>
                <a:ea typeface="American Typewriter" charset="0"/>
                <a:cs typeface="American Typewriter" charset="0"/>
              </a:rPr>
              <a:t>Resorptive</a:t>
            </a:r>
            <a:r>
              <a:rPr lang="en-US" sz="2400" dirty="0">
                <a:latin typeface="American Typewriter" charset="0"/>
                <a:ea typeface="American Typewriter" charset="0"/>
                <a:cs typeface="American Typewriter" charset="0"/>
              </a:rPr>
              <a:t> Agents </a:t>
            </a:r>
          </a:p>
        </p:txBody>
      </p:sp>
      <p:sp>
        <p:nvSpPr>
          <p:cNvPr id="13"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1" y="9568243"/>
            <a:ext cx="2389116" cy="307777"/>
          </a:xfrm>
          <a:prstGeom prst="rect">
            <a:avLst/>
          </a:prstGeom>
          <a:noFill/>
        </p:spPr>
        <p:txBody>
          <a:bodyPr wrap="none" rtlCol="0">
            <a:spAutoFit/>
          </a:bodyPr>
          <a:lstStyle/>
          <a:p>
            <a:r>
              <a:rPr lang="en-US" sz="1400" baseline="30000" dirty="0">
                <a:solidFill>
                  <a:srgbClr val="008F00"/>
                </a:solidFill>
              </a:rPr>
              <a:t>5</a:t>
            </a:r>
            <a:r>
              <a:rPr lang="en-US" sz="1400" dirty="0">
                <a:solidFill>
                  <a:srgbClr val="008F00"/>
                </a:solidFill>
              </a:rPr>
              <a:t> Estrogen</a:t>
            </a:r>
            <a:r>
              <a:rPr lang="en-US" sz="1400" baseline="30000" dirty="0">
                <a:solidFill>
                  <a:srgbClr val="008F00"/>
                </a:solidFill>
              </a:rPr>
              <a:t> </a:t>
            </a:r>
            <a:r>
              <a:rPr lang="en-US" sz="1400" dirty="0">
                <a:solidFill>
                  <a:srgbClr val="008F00"/>
                </a:solidFill>
              </a:rPr>
              <a:t>is neuro protective</a:t>
            </a:r>
          </a:p>
        </p:txBody>
      </p:sp>
    </p:spTree>
    <p:extLst>
      <p:ext uri="{BB962C8B-B14F-4D97-AF65-F5344CB8AC3E}">
        <p14:creationId xmlns:p14="http://schemas.microsoft.com/office/powerpoint/2010/main" val="125760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0"/>
          <p:cNvGraphicFramePr>
            <a:graphicFrameLocks noGrp="1"/>
          </p:cNvGraphicFramePr>
          <p:nvPr>
            <p:extLst>
              <p:ext uri="{D42A27DB-BD31-4B8C-83A1-F6EECF244321}">
                <p14:modId xmlns:p14="http://schemas.microsoft.com/office/powerpoint/2010/main" val="3665767488"/>
              </p:ext>
            </p:extLst>
          </p:nvPr>
        </p:nvGraphicFramePr>
        <p:xfrm>
          <a:off x="279967" y="963426"/>
          <a:ext cx="6301791" cy="6038190"/>
        </p:xfrm>
        <a:graphic>
          <a:graphicData uri="http://schemas.openxmlformats.org/drawingml/2006/table">
            <a:tbl>
              <a:tblPr firstRow="1" bandRow="1">
                <a:tableStyleId>{5940675A-B579-460E-94D1-54222C63F5DA}</a:tableStyleId>
              </a:tblPr>
              <a:tblGrid>
                <a:gridCol w="525496">
                  <a:extLst>
                    <a:ext uri="{9D8B030D-6E8A-4147-A177-3AD203B41FA5}">
                      <a16:colId xmlns="" xmlns:a16="http://schemas.microsoft.com/office/drawing/2014/main" val="2548034649"/>
                    </a:ext>
                  </a:extLst>
                </a:gridCol>
                <a:gridCol w="5776295">
                  <a:extLst>
                    <a:ext uri="{9D8B030D-6E8A-4147-A177-3AD203B41FA5}">
                      <a16:colId xmlns="" xmlns:a16="http://schemas.microsoft.com/office/drawing/2014/main" val="2180430497"/>
                    </a:ext>
                  </a:extLst>
                </a:gridCol>
              </a:tblGrid>
              <a:tr h="427973">
                <a:tc gridSpan="2">
                  <a:txBody>
                    <a:bodyPr/>
                    <a:lstStyle/>
                    <a:p>
                      <a:pPr algn="ctr"/>
                      <a:r>
                        <a:rPr lang="en-US" sz="1600" b="1" dirty="0">
                          <a:solidFill>
                            <a:schemeClr val="tx1"/>
                          </a:solidFill>
                        </a:rPr>
                        <a:t>SERMs </a:t>
                      </a:r>
                      <a:r>
                        <a:rPr lang="en-US" sz="1600" b="0" dirty="0">
                          <a:solidFill>
                            <a:schemeClr val="tx1"/>
                          </a:solidFill>
                        </a:rPr>
                        <a:t>(</a:t>
                      </a:r>
                      <a:r>
                        <a:rPr lang="en-US" sz="1600" dirty="0"/>
                        <a:t>selective estrogen Receptor modulator)</a:t>
                      </a:r>
                      <a:r>
                        <a:rPr lang="en-US" sz="1600" b="1" baseline="0" dirty="0">
                          <a:solidFill>
                            <a:schemeClr val="tx1"/>
                          </a:solidFill>
                        </a:rPr>
                        <a:t> </a:t>
                      </a:r>
                      <a:r>
                        <a:rPr lang="en-US" sz="1600" b="0" baseline="0" dirty="0">
                          <a:solidFill>
                            <a:schemeClr val="tx1"/>
                          </a:solidFill>
                        </a:rPr>
                        <a:t>e.g. </a:t>
                      </a:r>
                      <a:r>
                        <a:rPr lang="en-US" sz="1600" b="1" dirty="0" err="1">
                          <a:solidFill>
                            <a:srgbClr val="0432FF"/>
                          </a:solidFill>
                        </a:rPr>
                        <a:t>Raloxifene</a:t>
                      </a:r>
                      <a:endParaRPr lang="en-US" sz="1600" b="1" dirty="0">
                        <a:solidFill>
                          <a:srgbClr val="0432FF"/>
                        </a:solidFill>
                      </a:endParaRPr>
                    </a:p>
                    <a:p>
                      <a:pPr algn="ctr"/>
                      <a:r>
                        <a:rPr lang="en-US" sz="1400" b="0" kern="1200" dirty="0">
                          <a:solidFill>
                            <a:srgbClr val="008F00"/>
                          </a:solidFill>
                          <a:latin typeface="+mn-lt"/>
                          <a:ea typeface="+mn-ea"/>
                          <a:cs typeface="+mn-cs"/>
                        </a:rPr>
                        <a:t>The only drug that have both anti-</a:t>
                      </a:r>
                      <a:r>
                        <a:rPr lang="en-US" sz="1400" b="0" kern="1200" dirty="0" err="1">
                          <a:solidFill>
                            <a:srgbClr val="008F00"/>
                          </a:solidFill>
                          <a:latin typeface="+mn-lt"/>
                          <a:ea typeface="+mn-ea"/>
                          <a:cs typeface="+mn-cs"/>
                        </a:rPr>
                        <a:t>resorptive</a:t>
                      </a:r>
                      <a:r>
                        <a:rPr lang="en-US" sz="1400" b="0" kern="1200" dirty="0">
                          <a:solidFill>
                            <a:srgbClr val="008F00"/>
                          </a:solidFill>
                          <a:latin typeface="+mn-lt"/>
                          <a:ea typeface="+mn-ea"/>
                          <a:cs typeface="+mn-cs"/>
                        </a:rPr>
                        <a:t> agent &amp; bone anabolic effect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7"/>
                    </a:solidFill>
                  </a:tcPr>
                </a:tc>
                <a:tc hMerge="1">
                  <a:txBody>
                    <a:bodyPr/>
                    <a:lstStyle/>
                    <a:p>
                      <a:endParaRPr lang="en-US"/>
                    </a:p>
                  </a:txBody>
                  <a:tcPr/>
                </a:tc>
                <a:extLst>
                  <a:ext uri="{0D108BD9-81ED-4DB2-BD59-A6C34878D82A}">
                    <a16:rowId xmlns="" xmlns:a16="http://schemas.microsoft.com/office/drawing/2014/main" val="1688930147"/>
                  </a:ext>
                </a:extLst>
              </a:tr>
              <a:tr h="814363">
                <a:tc>
                  <a:txBody>
                    <a:bodyPr/>
                    <a:lstStyle/>
                    <a:p>
                      <a:pPr algn="ctr"/>
                      <a:r>
                        <a:rPr lang="en-US" sz="1600" dirty="0">
                          <a:solidFill>
                            <a:schemeClr val="bg1"/>
                          </a:solidFill>
                        </a:rPr>
                        <a:t>General</a:t>
                      </a:r>
                      <a:r>
                        <a:rPr lang="en-US" sz="1600" baseline="0" dirty="0">
                          <a:solidFill>
                            <a:schemeClr val="bg1"/>
                          </a:solidFill>
                        </a:rPr>
                        <a:t> info.</a:t>
                      </a:r>
                      <a:endParaRPr lang="en-US" sz="1600" dirty="0">
                        <a:solidFill>
                          <a:schemeClr val="bg1"/>
                        </a:solidFill>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marL="0" indent="0">
                        <a:buFont typeface="Arial" charset="0"/>
                        <a:buNone/>
                      </a:pPr>
                      <a:r>
                        <a:rPr lang="en-US" sz="1400" dirty="0"/>
                        <a:t> </a:t>
                      </a:r>
                      <a:r>
                        <a:rPr lang="en-US" sz="1400" b="0" dirty="0" err="1">
                          <a:solidFill>
                            <a:srgbClr val="0432FF"/>
                          </a:solidFill>
                        </a:rPr>
                        <a:t>Raloxifene</a:t>
                      </a:r>
                      <a:r>
                        <a:rPr lang="en-US" sz="1400" b="0" dirty="0">
                          <a:solidFill>
                            <a:srgbClr val="0432FF"/>
                          </a:solidFill>
                        </a:rPr>
                        <a:t> </a:t>
                      </a:r>
                      <a:r>
                        <a:rPr lang="en-US" sz="1400" b="0" dirty="0">
                          <a:solidFill>
                            <a:schemeClr val="bg1">
                              <a:lumMod val="50000"/>
                            </a:schemeClr>
                          </a:solidFill>
                        </a:rPr>
                        <a:t>is the</a:t>
                      </a:r>
                      <a:r>
                        <a:rPr lang="en-US" sz="1400" b="0" dirty="0">
                          <a:solidFill>
                            <a:srgbClr val="0432FF"/>
                          </a:solidFill>
                        </a:rPr>
                        <a:t> </a:t>
                      </a:r>
                      <a:r>
                        <a:rPr lang="en-US" sz="1400" b="0" dirty="0"/>
                        <a:t>1</a:t>
                      </a:r>
                      <a:r>
                        <a:rPr lang="en-US" sz="1400" b="0" baseline="30000" dirty="0"/>
                        <a:t>st</a:t>
                      </a:r>
                      <a:r>
                        <a:rPr lang="en-US" sz="1400" dirty="0"/>
                        <a:t> selective estrogen Receptor modulator (SERM) for prevention and treatment of osteoporosis.</a:t>
                      </a:r>
                    </a:p>
                    <a:p>
                      <a:pPr marL="0" marR="0" indent="0" algn="l" defTabSz="685800" rtl="0" eaLnBrk="1" fontAlgn="auto" latinLnBrk="0" hangingPunct="1">
                        <a:lnSpc>
                          <a:spcPct val="100000"/>
                        </a:lnSpc>
                        <a:spcBef>
                          <a:spcPts val="0"/>
                        </a:spcBef>
                        <a:spcAft>
                          <a:spcPts val="0"/>
                        </a:spcAft>
                        <a:buClrTx/>
                        <a:buSzTx/>
                        <a:buFont typeface="Arial" charset="0"/>
                        <a:buNone/>
                        <a:tabLst/>
                        <a:defRPr/>
                      </a:pPr>
                      <a:r>
                        <a:rPr lang="en-US" sz="1400" b="0" i="0" dirty="0">
                          <a:solidFill>
                            <a:srgbClr val="008F00"/>
                          </a:solidFill>
                        </a:rPr>
                        <a:t>Modulator:</a:t>
                      </a:r>
                      <a:r>
                        <a:rPr lang="en-US" sz="1400" b="0" i="0" baseline="0" dirty="0">
                          <a:solidFill>
                            <a:srgbClr val="008F00"/>
                          </a:solidFill>
                        </a:rPr>
                        <a:t> </a:t>
                      </a:r>
                      <a:r>
                        <a:rPr lang="en-US" sz="1400" b="0" i="0" dirty="0">
                          <a:solidFill>
                            <a:srgbClr val="008F00"/>
                          </a:solidFill>
                        </a:rPr>
                        <a:t>can be either</a:t>
                      </a:r>
                      <a:r>
                        <a:rPr lang="en-US" sz="1400" b="0" i="0" baseline="0" dirty="0">
                          <a:solidFill>
                            <a:srgbClr val="008F00"/>
                          </a:solidFill>
                        </a:rPr>
                        <a:t> </a:t>
                      </a:r>
                      <a:r>
                        <a:rPr lang="en-US" sz="1400" b="0" i="0" dirty="0">
                          <a:solidFill>
                            <a:srgbClr val="008F00"/>
                          </a:solidFill>
                        </a:rPr>
                        <a:t>agonist or antagonist.</a:t>
                      </a: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89517245"/>
                  </a:ext>
                </a:extLst>
              </a:tr>
              <a:tr h="2392017">
                <a:tc>
                  <a:txBody>
                    <a:bodyPr/>
                    <a:lstStyle/>
                    <a:p>
                      <a:pPr algn="ctr"/>
                      <a:r>
                        <a:rPr lang="en-US" sz="1600" dirty="0">
                          <a:solidFill>
                            <a:schemeClr val="bg1"/>
                          </a:solidFill>
                        </a:rPr>
                        <a:t>M.O.A</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t>Antiestrogens that exhibits partial agonistic action; acting as an agonist in bone &amp; an antagonist in some female sex organs.</a:t>
                      </a:r>
                    </a:p>
                    <a:p>
                      <a:pPr marL="285750" lvl="0" indent="-285750" algn="l">
                        <a:buFont typeface="Wingdings" panose="05000000000000000000" pitchFamily="2" charset="2"/>
                        <a:buChar char="Ø"/>
                      </a:pPr>
                      <a:endParaRPr lang="en-US" sz="1400" dirty="0"/>
                    </a:p>
                    <a:p>
                      <a:pPr marL="285750" lvl="0" indent="-285750" algn="l">
                        <a:buFont typeface="Wingdings" panose="05000000000000000000" pitchFamily="2" charset="2"/>
                        <a:buChar char="Ø"/>
                      </a:pPr>
                      <a:endParaRPr lang="en-US" sz="1400" dirty="0"/>
                    </a:p>
                    <a:p>
                      <a:pPr marL="285750" lvl="0" indent="-285750" algn="l">
                        <a:buFont typeface="Wingdings" panose="05000000000000000000" pitchFamily="2" charset="2"/>
                        <a:buChar char="Ø"/>
                      </a:pPr>
                      <a:endParaRPr lang="en-US" sz="1400" dirty="0"/>
                    </a:p>
                    <a:p>
                      <a:pPr marL="285750" lvl="0" indent="-285750" algn="l">
                        <a:buFont typeface="Wingdings" panose="05000000000000000000" pitchFamily="2" charset="2"/>
                        <a:buChar char="Ø"/>
                      </a:pPr>
                      <a:endParaRPr lang="en-US" sz="1400" dirty="0"/>
                    </a:p>
                    <a:p>
                      <a:pPr marL="285750" lvl="0" indent="-285750" algn="l">
                        <a:buFont typeface="Wingdings" panose="05000000000000000000" pitchFamily="2" charset="2"/>
                        <a:buChar char="Ø"/>
                      </a:pPr>
                      <a:endParaRPr lang="en-US" sz="1400" dirty="0"/>
                    </a:p>
                    <a:p>
                      <a:pPr marL="285750" lvl="0" indent="-285750" algn="l">
                        <a:buFont typeface="Wingdings" panose="05000000000000000000" pitchFamily="2" charset="2"/>
                        <a:buChar char="Ø"/>
                      </a:pPr>
                      <a:endParaRPr lang="en-US" sz="1400" dirty="0"/>
                    </a:p>
                    <a:p>
                      <a:pPr marL="285750" lvl="0" indent="-285750" algn="l">
                        <a:buFont typeface="Wingdings" panose="05000000000000000000" pitchFamily="2" charset="2"/>
                        <a:buChar char="Ø"/>
                      </a:pPr>
                      <a:endParaRPr lang="en-US" sz="1400" dirty="0"/>
                    </a:p>
                    <a:p>
                      <a:pPr marL="0" lvl="0" indent="0" algn="l">
                        <a:buFont typeface="Wingdings" panose="05000000000000000000" pitchFamily="2" charset="2"/>
                        <a:buNone/>
                      </a:pPr>
                      <a:r>
                        <a:rPr lang="en-US" sz="1200" dirty="0">
                          <a:solidFill>
                            <a:schemeClr val="bg1">
                              <a:lumMod val="50000"/>
                            </a:schemeClr>
                          </a:solidFill>
                        </a:rPr>
                        <a:t>The point from this table is to know</a:t>
                      </a:r>
                      <a:r>
                        <a:rPr lang="en-US" sz="1200" baseline="0" dirty="0">
                          <a:solidFill>
                            <a:schemeClr val="bg1">
                              <a:lumMod val="50000"/>
                            </a:schemeClr>
                          </a:solidFill>
                        </a:rPr>
                        <a:t> that: </a:t>
                      </a:r>
                      <a:r>
                        <a:rPr lang="en-US" sz="1200" baseline="0" dirty="0">
                          <a:solidFill>
                            <a:srgbClr val="0432FF"/>
                          </a:solidFill>
                        </a:rPr>
                        <a:t>Estradiol</a:t>
                      </a:r>
                      <a:r>
                        <a:rPr lang="en-US" sz="1200" baseline="0" dirty="0">
                          <a:solidFill>
                            <a:schemeClr val="bg1">
                              <a:lumMod val="50000"/>
                            </a:schemeClr>
                          </a:solidFill>
                        </a:rPr>
                        <a:t> has ADRs on most of organs unlike </a:t>
                      </a:r>
                      <a:r>
                        <a:rPr lang="en-US" sz="1200" baseline="0" dirty="0" err="1">
                          <a:solidFill>
                            <a:srgbClr val="0432FF"/>
                          </a:solidFill>
                        </a:rPr>
                        <a:t>Raloxifene</a:t>
                      </a:r>
                      <a:r>
                        <a:rPr lang="en-US" sz="1200" baseline="0" dirty="0">
                          <a:solidFill>
                            <a:srgbClr val="0432FF"/>
                          </a:solidFill>
                        </a:rPr>
                        <a:t> </a:t>
                      </a:r>
                      <a:r>
                        <a:rPr lang="en-US" sz="1200" baseline="0" dirty="0">
                          <a:solidFill>
                            <a:schemeClr val="bg1">
                              <a:lumMod val="50000"/>
                            </a:schemeClr>
                          </a:solidFill>
                        </a:rPr>
                        <a:t>(just little effect on CVS and bone)</a:t>
                      </a:r>
                      <a:endParaRPr lang="en-US" sz="1200" dirty="0">
                        <a:solidFill>
                          <a:schemeClr val="bg1">
                            <a:lumMod val="50000"/>
                          </a:schemeClr>
                        </a:solidFill>
                      </a:endParaRPr>
                    </a:p>
                  </a:txBody>
                  <a:tcPr>
                    <a:lnR w="127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10002"/>
                  </a:ext>
                </a:extLst>
              </a:tr>
              <a:tr h="1412230">
                <a:tc>
                  <a:txBody>
                    <a:bodyPr/>
                    <a:lstStyle/>
                    <a:p>
                      <a:pPr algn="ctr"/>
                      <a:r>
                        <a:rPr lang="en-US" sz="1600" dirty="0">
                          <a:solidFill>
                            <a:schemeClr val="bg1"/>
                          </a:solidFill>
                        </a:rPr>
                        <a:t>Advantages</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a:buClr>
                          <a:srgbClr val="FF7E79"/>
                        </a:buClr>
                        <a:buFont typeface="Arial" charset="0"/>
                        <a:buChar char="•"/>
                      </a:pPr>
                      <a:r>
                        <a:rPr lang="en-US" sz="1400" dirty="0"/>
                        <a:t>Increase bone density (2%) &amp; decrease</a:t>
                      </a:r>
                      <a:r>
                        <a:rPr lang="en-US" sz="1400" baseline="0" dirty="0"/>
                        <a:t> </a:t>
                      </a:r>
                      <a:r>
                        <a:rPr lang="en-US" sz="1400" dirty="0"/>
                        <a:t>fracture risk (30%).</a:t>
                      </a:r>
                    </a:p>
                    <a:p>
                      <a:pPr marL="285750" indent="-285750">
                        <a:buClr>
                          <a:srgbClr val="FF7E79"/>
                        </a:buClr>
                        <a:buFont typeface="Arial" charset="0"/>
                        <a:buChar char="•"/>
                      </a:pPr>
                      <a:r>
                        <a:rPr lang="en-US" sz="1400" dirty="0"/>
                        <a:t>No stimulation of breast or endometrial tissue.</a:t>
                      </a:r>
                    </a:p>
                    <a:p>
                      <a:pPr marL="285750" indent="-285750">
                        <a:buClr>
                          <a:srgbClr val="FF7E79"/>
                        </a:buClr>
                        <a:buFont typeface="Arial" charset="0"/>
                        <a:buChar char="•"/>
                      </a:pPr>
                      <a:r>
                        <a:rPr lang="en-US" sz="1400" dirty="0"/>
                        <a:t>No need for progestin in women with uterus.</a:t>
                      </a:r>
                    </a:p>
                    <a:p>
                      <a:pPr marL="285750" indent="-285750">
                        <a:buClr>
                          <a:srgbClr val="FF7E79"/>
                        </a:buClr>
                        <a:buFont typeface="Arial" charset="0"/>
                        <a:buChar char="•"/>
                      </a:pPr>
                      <a:r>
                        <a:rPr lang="en-US" sz="1400" baseline="0" dirty="0"/>
                        <a:t>decrease </a:t>
                      </a:r>
                      <a:r>
                        <a:rPr lang="en-US" sz="1400" dirty="0"/>
                        <a:t>LDL.</a:t>
                      </a:r>
                    </a:p>
                    <a:p>
                      <a:pPr marL="285750" indent="-285750">
                        <a:buClr>
                          <a:srgbClr val="FF7E79"/>
                        </a:buClr>
                        <a:buFont typeface="Arial" charset="0"/>
                        <a:buChar char="•"/>
                      </a:pPr>
                      <a:r>
                        <a:rPr lang="en-US" sz="1400" dirty="0"/>
                        <a:t>Good for women with risk of  uterine</a:t>
                      </a:r>
                      <a:r>
                        <a:rPr lang="en-US" sz="1400" baseline="0" dirty="0"/>
                        <a:t> </a:t>
                      </a:r>
                      <a:r>
                        <a:rPr lang="en-US" sz="1400" dirty="0"/>
                        <a:t>and breast cancer.</a:t>
                      </a:r>
                    </a:p>
                    <a:p>
                      <a:pPr marL="285750" indent="-285750">
                        <a:buClr>
                          <a:srgbClr val="FF7E79"/>
                        </a:buClr>
                        <a:buFont typeface="Arial" charset="0"/>
                        <a:buChar char="•"/>
                      </a:pPr>
                      <a:r>
                        <a:rPr lang="en-US" sz="1400" dirty="0"/>
                        <a:t>Lower risk of thromboembolism compared to estrogen.</a:t>
                      </a:r>
                    </a:p>
                  </a:txBody>
                  <a:tcPr anchor="ctr">
                    <a:lnR w="127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10003"/>
                  </a:ext>
                </a:extLst>
              </a:tr>
              <a:tr h="870940">
                <a:tc>
                  <a:txBody>
                    <a:bodyPr/>
                    <a:lstStyle/>
                    <a:p>
                      <a:pPr algn="ctr"/>
                      <a:r>
                        <a:rPr lang="en-US" sz="1600" dirty="0">
                          <a:solidFill>
                            <a:schemeClr val="bg1"/>
                          </a:solidFill>
                        </a:rPr>
                        <a:t>Disadvantages</a:t>
                      </a:r>
                    </a:p>
                  </a:txBody>
                  <a:tcPr vert="vert270" anchor="ct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bg1">
                        <a:lumMod val="75000"/>
                      </a:schemeClr>
                    </a:solidFill>
                  </a:tcPr>
                </a:tc>
                <a:tc>
                  <a:txBody>
                    <a:bodyPr/>
                    <a:lstStyle/>
                    <a:p>
                      <a:pPr marL="285750" indent="-285750">
                        <a:buClr>
                          <a:srgbClr val="FF7E79"/>
                        </a:buClr>
                        <a:buFont typeface="Arial" charset="0"/>
                        <a:buChar char="•"/>
                      </a:pPr>
                      <a:r>
                        <a:rPr lang="en-US" sz="1400" dirty="0"/>
                        <a:t>May</a:t>
                      </a:r>
                      <a:r>
                        <a:rPr lang="en-US" sz="1400" baseline="0" dirty="0"/>
                        <a:t> increase </a:t>
                      </a:r>
                      <a:r>
                        <a:rPr lang="en-US" sz="1400" dirty="0"/>
                        <a:t>hot flushes.</a:t>
                      </a:r>
                    </a:p>
                    <a:p>
                      <a:pPr marL="285750" indent="-285750">
                        <a:buClr>
                          <a:srgbClr val="FF7E79"/>
                        </a:buClr>
                        <a:buFont typeface="Arial" charset="0"/>
                        <a:buChar char="•"/>
                      </a:pPr>
                      <a:r>
                        <a:rPr lang="en-US" sz="1400" dirty="0"/>
                        <a:t>No effect on HDL.</a:t>
                      </a:r>
                    </a:p>
                  </a:txBody>
                  <a:tcPr anchor="ctr">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3" name="جدول 2"/>
          <p:cNvGraphicFramePr>
            <a:graphicFrameLocks noGrp="1"/>
          </p:cNvGraphicFramePr>
          <p:nvPr>
            <p:extLst>
              <p:ext uri="{D42A27DB-BD31-4B8C-83A1-F6EECF244321}">
                <p14:modId xmlns:p14="http://schemas.microsoft.com/office/powerpoint/2010/main" val="880073947"/>
              </p:ext>
            </p:extLst>
          </p:nvPr>
        </p:nvGraphicFramePr>
        <p:xfrm>
          <a:off x="969470" y="2915955"/>
          <a:ext cx="5591127" cy="1249393"/>
        </p:xfrm>
        <a:graphic>
          <a:graphicData uri="http://schemas.openxmlformats.org/drawingml/2006/table">
            <a:tbl>
              <a:tblPr firstRow="1" bandRow="1">
                <a:tableStyleId>{0505E3EF-67EA-436B-97B2-0124C06EBD24}</a:tableStyleId>
              </a:tblPr>
              <a:tblGrid>
                <a:gridCol w="1487127">
                  <a:extLst>
                    <a:ext uri="{9D8B030D-6E8A-4147-A177-3AD203B41FA5}">
                      <a16:colId xmlns="" xmlns:a16="http://schemas.microsoft.com/office/drawing/2014/main" val="20000"/>
                    </a:ext>
                  </a:extLst>
                </a:gridCol>
                <a:gridCol w="684000">
                  <a:extLst>
                    <a:ext uri="{9D8B030D-6E8A-4147-A177-3AD203B41FA5}">
                      <a16:colId xmlns="" xmlns:a16="http://schemas.microsoft.com/office/drawing/2014/main" val="20001"/>
                    </a:ext>
                  </a:extLst>
                </a:gridCol>
                <a:gridCol w="684000">
                  <a:extLst>
                    <a:ext uri="{9D8B030D-6E8A-4147-A177-3AD203B41FA5}">
                      <a16:colId xmlns="" xmlns:a16="http://schemas.microsoft.com/office/drawing/2014/main" val="20002"/>
                    </a:ext>
                  </a:extLst>
                </a:gridCol>
                <a:gridCol w="684000">
                  <a:extLst>
                    <a:ext uri="{9D8B030D-6E8A-4147-A177-3AD203B41FA5}">
                      <a16:colId xmlns="" xmlns:a16="http://schemas.microsoft.com/office/drawing/2014/main" val="20003"/>
                    </a:ext>
                  </a:extLst>
                </a:gridCol>
                <a:gridCol w="684000">
                  <a:extLst>
                    <a:ext uri="{9D8B030D-6E8A-4147-A177-3AD203B41FA5}">
                      <a16:colId xmlns="" xmlns:a16="http://schemas.microsoft.com/office/drawing/2014/main" val="20004"/>
                    </a:ext>
                  </a:extLst>
                </a:gridCol>
                <a:gridCol w="684000">
                  <a:extLst>
                    <a:ext uri="{9D8B030D-6E8A-4147-A177-3AD203B41FA5}">
                      <a16:colId xmlns="" xmlns:a16="http://schemas.microsoft.com/office/drawing/2014/main" val="20005"/>
                    </a:ext>
                  </a:extLst>
                </a:gridCol>
                <a:gridCol w="684000">
                  <a:extLst>
                    <a:ext uri="{9D8B030D-6E8A-4147-A177-3AD203B41FA5}">
                      <a16:colId xmlns="" xmlns:a16="http://schemas.microsoft.com/office/drawing/2014/main" val="20006"/>
                    </a:ext>
                  </a:extLst>
                </a:gridCol>
              </a:tblGrid>
              <a:tr h="479823">
                <a:tc>
                  <a:txBody>
                    <a:bodyPr/>
                    <a:lstStyle/>
                    <a:p>
                      <a:pPr algn="ctr"/>
                      <a:r>
                        <a:rPr lang="en-US" sz="1200" b="0" dirty="0"/>
                        <a:t>effect on the organ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b="0" dirty="0">
                          <a:solidFill>
                            <a:schemeClr val="tx1"/>
                          </a:solidFill>
                        </a:rPr>
                        <a:t>Brain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0" dirty="0"/>
                        <a:t>Uterus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0" dirty="0"/>
                        <a:t>Vagina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0" dirty="0"/>
                        <a:t>Breast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0" dirty="0"/>
                        <a:t>Bone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0" dirty="0"/>
                        <a:t>CVS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447353">
                <a:tc>
                  <a:txBody>
                    <a:bodyPr/>
                    <a:lstStyle/>
                    <a:p>
                      <a:pPr algn="ctr"/>
                      <a:r>
                        <a:rPr lang="en-US" sz="1200" b="0" dirty="0">
                          <a:solidFill>
                            <a:srgbClr val="0432FF"/>
                          </a:solidFill>
                        </a:rPr>
                        <a:t>Estradiol </a:t>
                      </a:r>
                      <a:r>
                        <a:rPr lang="en-US" sz="1200" b="0" dirty="0">
                          <a:solidFill>
                            <a:schemeClr val="bg1">
                              <a:lumMod val="50000"/>
                            </a:schemeClr>
                          </a:solidFill>
                        </a:rPr>
                        <a:t>(estrogen analogues)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29804"/>
                      </a:srgbClr>
                    </a:solidFill>
                  </a:tcPr>
                </a:tc>
                <a:tc>
                  <a:txBody>
                    <a:bodyPr/>
                    <a:lstStyle/>
                    <a:p>
                      <a:pPr algn="ctr"/>
                      <a:r>
                        <a:rPr lang="en-US" sz="12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12370">
                <a:tc>
                  <a:txBody>
                    <a:bodyPr/>
                    <a:lstStyle/>
                    <a:p>
                      <a:pPr algn="ctr"/>
                      <a:r>
                        <a:rPr lang="en-US" sz="1200" b="0" dirty="0" err="1">
                          <a:solidFill>
                            <a:srgbClr val="0432FF"/>
                          </a:solidFill>
                        </a:rPr>
                        <a:t>Raloxifene</a:t>
                      </a:r>
                      <a:r>
                        <a:rPr lang="en-US" sz="1200" b="0" dirty="0">
                          <a:solidFill>
                            <a:srgbClr val="0432FF"/>
                          </a:solidFill>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7E79">
                        <a:alpha val="29804"/>
                      </a:srgbClr>
                    </a:solidFill>
                  </a:tcPr>
                </a:tc>
                <a:tc>
                  <a:txBody>
                    <a:bodyPr/>
                    <a:lstStyle/>
                    <a:p>
                      <a:pPr algn="ctr"/>
                      <a:r>
                        <a:rPr lang="en-US" sz="12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2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2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2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200" b="1" baseline="0"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200" b="1" baseline="0"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cxnSp>
        <p:nvCxnSpPr>
          <p:cNvPr id="9" name="Straight Connector 8"/>
          <p:cNvCxnSpPr/>
          <p:nvPr/>
        </p:nvCxnSpPr>
        <p:spPr>
          <a:xfrm flipV="1">
            <a:off x="1227909" y="733359"/>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803775" y="23066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Anti-</a:t>
            </a:r>
            <a:r>
              <a:rPr lang="en-US" sz="2400" dirty="0" err="1">
                <a:latin typeface="American Typewriter" charset="0"/>
                <a:ea typeface="American Typewriter" charset="0"/>
                <a:cs typeface="American Typewriter" charset="0"/>
              </a:rPr>
              <a:t>Resorptive</a:t>
            </a:r>
            <a:r>
              <a:rPr lang="en-US" sz="2400" dirty="0">
                <a:latin typeface="American Typewriter" charset="0"/>
                <a:ea typeface="American Typewriter" charset="0"/>
                <a:cs typeface="American Typewriter" charset="0"/>
              </a:rPr>
              <a:t> Agents </a:t>
            </a:r>
          </a:p>
        </p:txBody>
      </p:sp>
      <p:sp>
        <p:nvSpPr>
          <p:cNvPr id="13"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2948048" y="9640768"/>
            <a:ext cx="3909952" cy="276999"/>
          </a:xfrm>
          <a:prstGeom prst="rect">
            <a:avLst/>
          </a:prstGeom>
          <a:noFill/>
        </p:spPr>
        <p:txBody>
          <a:bodyPr wrap="square" rtlCol="0">
            <a:spAutoFit/>
          </a:bodyPr>
          <a:lstStyle/>
          <a:p>
            <a:pPr algn="r"/>
            <a:r>
              <a:rPr lang="ar-SA" sz="1200" dirty="0">
                <a:solidFill>
                  <a:srgbClr val="008F00"/>
                </a:solidFill>
              </a:rPr>
              <a:t>* الدكتورة قالت غير مهمة </a:t>
            </a:r>
            <a:r>
              <a:rPr lang="ar-SA" sz="1200" dirty="0" err="1">
                <a:solidFill>
                  <a:srgbClr val="008F00"/>
                </a:solidFill>
              </a:rPr>
              <a:t>وأنتوا</a:t>
            </a:r>
            <a:r>
              <a:rPr lang="ar-SA" sz="1200" dirty="0">
                <a:solidFill>
                  <a:srgbClr val="008F00"/>
                </a:solidFill>
              </a:rPr>
              <a:t> غير مطالبين فيها</a:t>
            </a:r>
            <a:endParaRPr lang="en-US" sz="1200" dirty="0">
              <a:solidFill>
                <a:srgbClr val="008F00"/>
              </a:solidFill>
            </a:endParaRPr>
          </a:p>
        </p:txBody>
      </p:sp>
      <p:grpSp>
        <p:nvGrpSpPr>
          <p:cNvPr id="16" name="Group 15"/>
          <p:cNvGrpSpPr/>
          <p:nvPr/>
        </p:nvGrpSpPr>
        <p:grpSpPr>
          <a:xfrm>
            <a:off x="191136" y="7257732"/>
            <a:ext cx="6475727" cy="2178707"/>
            <a:chOff x="191136" y="7336992"/>
            <a:chExt cx="6475727" cy="2178707"/>
          </a:xfrm>
        </p:grpSpPr>
        <p:grpSp>
          <p:nvGrpSpPr>
            <p:cNvPr id="10" name="Group 9"/>
            <p:cNvGrpSpPr/>
            <p:nvPr/>
          </p:nvGrpSpPr>
          <p:grpSpPr>
            <a:xfrm>
              <a:off x="191136" y="7336992"/>
              <a:ext cx="6475727" cy="2178707"/>
              <a:chOff x="191135" y="6897472"/>
              <a:chExt cx="6475727" cy="2178707"/>
            </a:xfrm>
          </p:grpSpPr>
          <p:pic>
            <p:nvPicPr>
              <p:cNvPr id="8" name="Picture 2"/>
              <p:cNvPicPr>
                <a:picLocks noChangeAspect="1" noChangeArrowheads="1"/>
              </p:cNvPicPr>
              <p:nvPr/>
            </p:nvPicPr>
            <p:blipFill>
              <a:blip r:embed="rId2" cstate="print"/>
              <a:srcRect/>
              <a:stretch>
                <a:fillRect/>
              </a:stretch>
            </p:blipFill>
            <p:spPr bwMode="auto">
              <a:xfrm>
                <a:off x="365071" y="7113603"/>
                <a:ext cx="3399962" cy="1706460"/>
              </a:xfrm>
              <a:prstGeom prst="rect">
                <a:avLst/>
              </a:prstGeom>
              <a:noFill/>
              <a:ln w="9525">
                <a:noFill/>
                <a:miter lim="800000"/>
                <a:headEnd/>
                <a:tailEnd/>
              </a:ln>
              <a:effectLst/>
            </p:spPr>
          </p:pic>
          <p:sp>
            <p:nvSpPr>
              <p:cNvPr id="2" name="Snip Diagonal Corner Rectangle 1"/>
              <p:cNvSpPr/>
              <p:nvPr/>
            </p:nvSpPr>
            <p:spPr>
              <a:xfrm>
                <a:off x="191135" y="6897472"/>
                <a:ext cx="6475727" cy="2178707"/>
              </a:xfrm>
              <a:prstGeom prst="snip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
            <p:nvSpPr>
              <p:cNvPr id="6" name="TextBox 5"/>
              <p:cNvSpPr txBox="1"/>
              <p:nvPr/>
            </p:nvSpPr>
            <p:spPr>
              <a:xfrm>
                <a:off x="3938969" y="7449853"/>
                <a:ext cx="2510444" cy="1055608"/>
              </a:xfrm>
              <a:prstGeom prst="roundRect">
                <a:avLst/>
              </a:prstGeom>
              <a:noFill/>
              <a:ln>
                <a:noFill/>
              </a:ln>
            </p:spPr>
            <p:txBody>
              <a:bodyPr wrap="square" rtlCol="0">
                <a:spAutoFit/>
              </a:bodyPr>
              <a:lstStyle/>
              <a:p>
                <a:pPr rtl="1"/>
                <a:r>
                  <a:rPr lang="en-US" sz="1400" dirty="0"/>
                  <a:t>Relative efficacy of different therapeutic interventions on bone mineral density of the lumbar spine</a:t>
                </a:r>
              </a:p>
            </p:txBody>
          </p:sp>
        </p:grpSp>
        <p:sp>
          <p:nvSpPr>
            <p:cNvPr id="15" name="TextBox 14"/>
            <p:cNvSpPr txBox="1"/>
            <p:nvPr/>
          </p:nvSpPr>
          <p:spPr>
            <a:xfrm>
              <a:off x="196273" y="7348794"/>
              <a:ext cx="304892" cy="461665"/>
            </a:xfrm>
            <a:prstGeom prst="rect">
              <a:avLst/>
            </a:prstGeom>
            <a:noFill/>
            <a:ln>
              <a:noFill/>
            </a:ln>
          </p:spPr>
          <p:txBody>
            <a:bodyPr wrap="none" rtlCol="0">
              <a:spAutoFit/>
            </a:bodyPr>
            <a:lstStyle/>
            <a:p>
              <a:pPr marL="0" algn="r" defTabSz="538764" rtl="1" eaLnBrk="1" latinLnBrk="0" hangingPunct="1"/>
              <a:r>
                <a:rPr lang="ar-SA" sz="2400" dirty="0">
                  <a:solidFill>
                    <a:schemeClr val="accent1">
                      <a:lumMod val="60000"/>
                      <a:lumOff val="40000"/>
                    </a:schemeClr>
                  </a:solidFill>
                </a:rPr>
                <a:t>*</a:t>
              </a:r>
              <a:endParaRPr lang="en-US" sz="2400" dirty="0">
                <a:solidFill>
                  <a:schemeClr val="accent1">
                    <a:lumMod val="60000"/>
                    <a:lumOff val="40000"/>
                  </a:schemeClr>
                </a:solidFill>
              </a:endParaRPr>
            </a:p>
          </p:txBody>
        </p:sp>
      </p:grpSp>
    </p:spTree>
    <p:extLst>
      <p:ext uri="{BB962C8B-B14F-4D97-AF65-F5344CB8AC3E}">
        <p14:creationId xmlns:p14="http://schemas.microsoft.com/office/powerpoint/2010/main" val="306357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p:cNvCxnSpPr>
          <p:nvPr/>
        </p:nvCxnSpPr>
        <p:spPr>
          <a:xfrm>
            <a:off x="2385330" y="628240"/>
            <a:ext cx="2087337" cy="17186"/>
          </a:xfrm>
          <a:prstGeom prst="line">
            <a:avLst/>
          </a:prstGeom>
          <a:ln w="38100">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2562626" y="152716"/>
            <a:ext cx="1732747"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Summary</a:t>
            </a:r>
          </a:p>
        </p:txBody>
      </p:sp>
      <p:sp>
        <p:nvSpPr>
          <p:cNvPr id="92"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6" name="Table 5">
            <a:extLst>
              <a:ext uri="{FF2B5EF4-FFF2-40B4-BE49-F238E27FC236}">
                <a16:creationId xmlns="" xmlns:a16="http://schemas.microsoft.com/office/drawing/2014/main" id="{274B97AF-45BA-6E4F-8107-B41210FD0362}"/>
              </a:ext>
            </a:extLst>
          </p:cNvPr>
          <p:cNvGraphicFramePr>
            <a:graphicFrameLocks noGrp="1"/>
          </p:cNvGraphicFramePr>
          <p:nvPr>
            <p:extLst>
              <p:ext uri="{D42A27DB-BD31-4B8C-83A1-F6EECF244321}">
                <p14:modId xmlns:p14="http://schemas.microsoft.com/office/powerpoint/2010/main" val="235885445"/>
              </p:ext>
            </p:extLst>
          </p:nvPr>
        </p:nvGraphicFramePr>
        <p:xfrm>
          <a:off x="227050" y="970221"/>
          <a:ext cx="6403895" cy="7990960"/>
        </p:xfrm>
        <a:graphic>
          <a:graphicData uri="http://schemas.openxmlformats.org/drawingml/2006/table">
            <a:tbl>
              <a:tblPr firstRow="1" bandRow="1">
                <a:tableStyleId>{5C22544A-7EE6-4342-B048-85BDC9FD1C3A}</a:tableStyleId>
              </a:tblPr>
              <a:tblGrid>
                <a:gridCol w="360261">
                  <a:extLst>
                    <a:ext uri="{9D8B030D-6E8A-4147-A177-3AD203B41FA5}">
                      <a16:colId xmlns="" xmlns:a16="http://schemas.microsoft.com/office/drawing/2014/main" val="3152748135"/>
                    </a:ext>
                  </a:extLst>
                </a:gridCol>
                <a:gridCol w="1724315">
                  <a:extLst>
                    <a:ext uri="{9D8B030D-6E8A-4147-A177-3AD203B41FA5}">
                      <a16:colId xmlns="" xmlns:a16="http://schemas.microsoft.com/office/drawing/2014/main" val="2384085147"/>
                    </a:ext>
                  </a:extLst>
                </a:gridCol>
                <a:gridCol w="1923930">
                  <a:extLst>
                    <a:ext uri="{9D8B030D-6E8A-4147-A177-3AD203B41FA5}">
                      <a16:colId xmlns="" xmlns:a16="http://schemas.microsoft.com/office/drawing/2014/main" val="293089846"/>
                    </a:ext>
                  </a:extLst>
                </a:gridCol>
                <a:gridCol w="2395389">
                  <a:extLst>
                    <a:ext uri="{9D8B030D-6E8A-4147-A177-3AD203B41FA5}">
                      <a16:colId xmlns="" xmlns:a16="http://schemas.microsoft.com/office/drawing/2014/main" val="1800411805"/>
                    </a:ext>
                  </a:extLst>
                </a:gridCol>
              </a:tblGrid>
              <a:tr h="520430">
                <a:tc>
                  <a:txBody>
                    <a:bodyPr/>
                    <a:lstStyle/>
                    <a:p>
                      <a:pPr algn="ctr"/>
                      <a:endParaRPr lang="en-US" dirty="0">
                        <a:solidFill>
                          <a:schemeClr val="bg1"/>
                        </a:solidFill>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gridSpan="2">
                  <a:txBody>
                    <a:bodyPr/>
                    <a:lstStyle/>
                    <a:p>
                      <a:pPr algn="ctr"/>
                      <a:r>
                        <a:rPr lang="en-US" dirty="0">
                          <a:solidFill>
                            <a:schemeClr val="tx1"/>
                          </a:solidFill>
                        </a:rPr>
                        <a:t> Bisphosphonate</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CE5"/>
                    </a:solidFill>
                  </a:tcPr>
                </a:tc>
                <a:tc hMerge="1">
                  <a:txBody>
                    <a:bodyPr/>
                    <a:lstStyle/>
                    <a:p>
                      <a:endParaRPr lang="en-US"/>
                    </a:p>
                  </a:txBody>
                  <a:tcPr/>
                </a:tc>
                <a:tc>
                  <a:txBody>
                    <a:bodyPr/>
                    <a:lstStyle/>
                    <a:p>
                      <a:pPr algn="ctr"/>
                      <a:r>
                        <a:rPr lang="en-US" dirty="0">
                          <a:solidFill>
                            <a:schemeClr val="tx1"/>
                          </a:solidFill>
                        </a:rPr>
                        <a:t>RANKL inhibitors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4C5D3"/>
                    </a:solidFill>
                  </a:tcPr>
                </a:tc>
                <a:extLst>
                  <a:ext uri="{0D108BD9-81ED-4DB2-BD59-A6C34878D82A}">
                    <a16:rowId xmlns="" xmlns:a16="http://schemas.microsoft.com/office/drawing/2014/main" val="2506586637"/>
                  </a:ext>
                </a:extLst>
              </a:tr>
              <a:tr h="488657">
                <a:tc rowSpan="2">
                  <a:txBody>
                    <a:bodyPr/>
                    <a:lstStyle/>
                    <a:p>
                      <a:pPr algn="ctr"/>
                      <a:r>
                        <a:rPr lang="en-US" dirty="0">
                          <a:solidFill>
                            <a:schemeClr val="bg1"/>
                          </a:solidFill>
                        </a:rPr>
                        <a:t>Drugs </a:t>
                      </a:r>
                    </a:p>
                  </a:txBody>
                  <a:tcPr vert="vert27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dirty="0"/>
                        <a:t>Non-nitrogenous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err="1"/>
                        <a:t>Nitogenous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400" dirty="0" err="1">
                          <a:solidFill>
                            <a:srgbClr val="0432FF"/>
                          </a:solidFill>
                        </a:rPr>
                        <a:t>Denosumab</a:t>
                      </a:r>
                      <a:r>
                        <a:rPr lang="en-US" sz="1600" dirty="0">
                          <a:solidFill>
                            <a:srgbClr val="0432FF"/>
                          </a:solidFill>
                        </a:rPr>
                        <a:t> </a:t>
                      </a:r>
                    </a:p>
                    <a:p>
                      <a:pPr algn="ctr"/>
                      <a:r>
                        <a:rPr lang="en-US" sz="1000" dirty="0"/>
                        <a:t>(</a:t>
                      </a:r>
                      <a:r>
                        <a:rPr lang="en-US" sz="900" dirty="0"/>
                        <a:t>still under investigation)</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76551447"/>
                  </a:ext>
                </a:extLst>
              </a:tr>
              <a:tr h="488657">
                <a:tc vMerge="1">
                  <a:txBody>
                    <a:bodyPr/>
                    <a:lstStyle/>
                    <a:p>
                      <a:endParaRPr lang="en-US"/>
                    </a:p>
                  </a:txBody>
                  <a:tcPr/>
                </a:tc>
                <a:tc>
                  <a:txBody>
                    <a:bodyPr/>
                    <a:lstStyle/>
                    <a:p>
                      <a:pPr algn="ctr"/>
                      <a:r>
                        <a:rPr lang="en-US" sz="1400" dirty="0" err="1">
                          <a:solidFill>
                            <a:srgbClr val="0432FF"/>
                          </a:solidFill>
                        </a:rPr>
                        <a:t>Etidronate</a:t>
                      </a:r>
                      <a:r>
                        <a:rPr lang="en-US" sz="1400" dirty="0">
                          <a:solidFill>
                            <a:srgbClr val="0432FF"/>
                          </a:solidFill>
                        </a:rPr>
                        <a:t>, </a:t>
                      </a:r>
                      <a:r>
                        <a:rPr lang="en-US" sz="1400" dirty="0" err="1">
                          <a:solidFill>
                            <a:srgbClr val="0432FF"/>
                          </a:solidFill>
                        </a:rPr>
                        <a:t>Tildronate</a:t>
                      </a:r>
                      <a:r>
                        <a:rPr lang="en-US" sz="1400" dirty="0">
                          <a:solidFill>
                            <a:srgbClr val="0432FF"/>
                          </a:solidFill>
                        </a:rPr>
                        <a:t>, </a:t>
                      </a:r>
                    </a:p>
                    <a:p>
                      <a:pPr algn="ctr"/>
                      <a:r>
                        <a:rPr lang="en-US" sz="1400" dirty="0" err="1">
                          <a:solidFill>
                            <a:srgbClr val="0432FF"/>
                          </a:solidFill>
                        </a:rPr>
                        <a:t>Clodronate</a:t>
                      </a:r>
                      <a:endParaRPr lang="en-US" sz="1400" dirty="0">
                        <a:solidFill>
                          <a:srgbClr val="0432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rgbClr val="0432FF"/>
                          </a:solidFill>
                        </a:rPr>
                        <a:t>Alendronate, </a:t>
                      </a:r>
                      <a:r>
                        <a:rPr lang="en-US" sz="1400" dirty="0" err="1">
                          <a:solidFill>
                            <a:srgbClr val="0432FF"/>
                          </a:solidFill>
                        </a:rPr>
                        <a:t>Risedronate</a:t>
                      </a:r>
                      <a:r>
                        <a:rPr lang="en-US" sz="1400" dirty="0">
                          <a:solidFill>
                            <a:srgbClr val="0432FF"/>
                          </a:solidFill>
                        </a:rPr>
                        <a:t>,</a:t>
                      </a:r>
                    </a:p>
                    <a:p>
                      <a:pPr algn="ctr"/>
                      <a:r>
                        <a:rPr lang="en-US" sz="1400" dirty="0" err="1">
                          <a:solidFill>
                            <a:srgbClr val="0432FF"/>
                          </a:solidFill>
                        </a:rPr>
                        <a:t>Ibandronate</a:t>
                      </a:r>
                      <a:r>
                        <a:rPr lang="en-US" sz="1400" dirty="0">
                          <a:solidFill>
                            <a:srgbClr val="0432FF"/>
                          </a:solidFill>
                        </a:rPr>
                        <a:t>, </a:t>
                      </a:r>
                      <a:r>
                        <a:rPr lang="en-US" sz="1400" dirty="0" err="1">
                          <a:solidFill>
                            <a:srgbClr val="0432FF"/>
                          </a:solidFill>
                        </a:rPr>
                        <a:t>Zoledronate</a:t>
                      </a:r>
                      <a:r>
                        <a:rPr lang="en-US" sz="1400" dirty="0">
                          <a:solidFill>
                            <a:srgbClr val="0432FF"/>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 xmlns:a16="http://schemas.microsoft.com/office/drawing/2014/main" val="1027669504"/>
                  </a:ext>
                </a:extLst>
              </a:tr>
              <a:tr h="1331796">
                <a:tc>
                  <a:txBody>
                    <a:bodyPr/>
                    <a:lstStyle/>
                    <a:p>
                      <a:pPr algn="ctr"/>
                      <a:r>
                        <a:rPr lang="en-US" dirty="0">
                          <a:solidFill>
                            <a:schemeClr val="bg1"/>
                          </a:solidFill>
                        </a:rPr>
                        <a:t>MOA</a:t>
                      </a:r>
                    </a:p>
                  </a:txBody>
                  <a:tcPr vert="vert27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2">
                  <a:txBody>
                    <a:bodyPr/>
                    <a:lstStyle/>
                    <a:p>
                      <a:pPr marL="285750" indent="-285750" algn="l">
                        <a:buFont typeface="Courier New" panose="02070309020205020404" pitchFamily="49" charset="0"/>
                        <a:buChar char="o"/>
                      </a:pPr>
                      <a:r>
                        <a:rPr lang="en-US" sz="1400" dirty="0"/>
                        <a:t>Structurally similar to pyrophosphate. </a:t>
                      </a:r>
                    </a:p>
                    <a:p>
                      <a:pPr marL="285750" indent="-285750" algn="l">
                        <a:buFont typeface="Courier New" panose="02070309020205020404" pitchFamily="49" charset="0"/>
                        <a:buChar char="o"/>
                      </a:pPr>
                      <a:r>
                        <a:rPr lang="en-US" sz="1400" dirty="0"/>
                        <a:t>Stick to calcium and concentrate in bones resulting in more resistant to osteoclastic activity. </a:t>
                      </a:r>
                    </a:p>
                    <a:p>
                      <a:pPr marL="285750" indent="-285750" algn="l">
                        <a:buFont typeface="Courier New" panose="02070309020205020404" pitchFamily="49" charset="0"/>
                        <a:buChar char="o"/>
                      </a:pPr>
                      <a:r>
                        <a:rPr lang="en-US" sz="1400" dirty="0"/>
                        <a:t>Block steps in cholesterol synthetic pathway in osteoclast that act as signaling molecules responsible osteoclastic hydrolytic &amp; phagocytic activity →(stop </a:t>
                      </a:r>
                      <a:r>
                        <a:rPr lang="en-US" sz="1400" dirty="0" err="1"/>
                        <a:t>function→apoptosis</a:t>
                      </a:r>
                      <a:r>
                        <a:rPr lang="en-US" sz="14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a:r>
                        <a:rPr lang="en-US" sz="1400" dirty="0"/>
                        <a:t>A fully human MOA that mimic the activity of </a:t>
                      </a:r>
                      <a:r>
                        <a:rPr lang="en-US" sz="1400" dirty="0" err="1"/>
                        <a:t>osteoprotegrin</a:t>
                      </a:r>
                      <a:r>
                        <a:rPr lang="en-US" sz="1400" dirty="0"/>
                        <a:t> (OPG) resulting in: </a:t>
                      </a:r>
                    </a:p>
                    <a:p>
                      <a:pPr marL="342900" indent="-342900" algn="l">
                        <a:buFont typeface="+mj-lt"/>
                        <a:buAutoNum type="arabicPeriod"/>
                      </a:pPr>
                      <a:r>
                        <a:rPr lang="en-US" sz="1400" dirty="0"/>
                        <a:t>Inhibition of osteoclast genesis. </a:t>
                      </a:r>
                    </a:p>
                    <a:p>
                      <a:pPr marL="342900" indent="-342900" algn="l">
                        <a:buFont typeface="+mj-lt"/>
                        <a:buAutoNum type="arabicPeriod"/>
                      </a:pPr>
                      <a:r>
                        <a:rPr lang="en-US" sz="1400" dirty="0"/>
                        <a:t>Promote osteoclast apoptosis.</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489419"/>
                  </a:ext>
                </a:extLst>
              </a:tr>
              <a:tr h="437306">
                <a:tc>
                  <a:txBody>
                    <a:bodyPr/>
                    <a:lstStyle/>
                    <a:p>
                      <a:pPr algn="ctr"/>
                      <a:r>
                        <a:rPr lang="en-US" dirty="0">
                          <a:solidFill>
                            <a:schemeClr val="bg1"/>
                          </a:solidFill>
                        </a:rPr>
                        <a:t>P.K</a:t>
                      </a:r>
                    </a:p>
                  </a:txBody>
                  <a:tcPr vert="vert27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2">
                  <a:txBody>
                    <a:bodyPr/>
                    <a:lstStyle/>
                    <a:p>
                      <a:pPr marL="285750" indent="-285750" algn="l">
                        <a:buFont typeface="Arial" panose="020B0604020202020204" pitchFamily="34" charset="0"/>
                        <a:buChar char="•"/>
                      </a:pPr>
                      <a:r>
                        <a:rPr lang="en-US" sz="1400" dirty="0"/>
                        <a:t>Poorly absorbed, must be given on an empty stomach with a full glass of water.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285750" indent="-285750" algn="l">
                        <a:buFont typeface="Wingdings" pitchFamily="2" charset="2"/>
                        <a:buChar char="v"/>
                      </a:pPr>
                      <a:r>
                        <a:rPr lang="en-US" sz="1400" dirty="0"/>
                        <a:t>Given subcutaneously every 6 months.</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50523062"/>
                  </a:ext>
                </a:extLst>
              </a:tr>
              <a:tr h="977313">
                <a:tc>
                  <a:txBody>
                    <a:bodyPr/>
                    <a:lstStyle/>
                    <a:p>
                      <a:pPr algn="ctr"/>
                      <a:r>
                        <a:rPr lang="en-US" dirty="0">
                          <a:solidFill>
                            <a:schemeClr val="bg1"/>
                          </a:solidFill>
                        </a:rPr>
                        <a:t>Indication </a:t>
                      </a:r>
                    </a:p>
                  </a:txBody>
                  <a:tcPr vert="vert27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2">
                  <a:txBody>
                    <a:bodyPr/>
                    <a:lstStyle/>
                    <a:p>
                      <a:pPr marL="342900" indent="-342900" algn="l">
                        <a:buFont typeface="+mj-lt"/>
                        <a:buAutoNum type="arabicPeriod"/>
                      </a:pPr>
                      <a:r>
                        <a:rPr lang="en-US" sz="1400" dirty="0"/>
                        <a:t>Osteoporosis secondary to </a:t>
                      </a:r>
                    </a:p>
                    <a:p>
                      <a:pPr marL="685800" lvl="1" indent="-342900" algn="l">
                        <a:buFont typeface="Arial" panose="020B0604020202020204" pitchFamily="34" charset="0"/>
                        <a:buChar char="•"/>
                      </a:pPr>
                      <a:r>
                        <a:rPr lang="en-US" sz="1400" dirty="0"/>
                        <a:t>Menopause. </a:t>
                      </a:r>
                    </a:p>
                    <a:p>
                      <a:pPr marL="685800" lvl="1" indent="-342900" algn="l">
                        <a:buFont typeface="Arial" panose="020B0604020202020204" pitchFamily="34" charset="0"/>
                        <a:buChar char="•"/>
                      </a:pPr>
                      <a:r>
                        <a:rPr lang="en-US" sz="1400" dirty="0"/>
                        <a:t>Glucocorticoids. </a:t>
                      </a:r>
                    </a:p>
                    <a:p>
                      <a:pPr marL="342900" lvl="0" indent="-342900" algn="l">
                        <a:buFont typeface="+mj-lt"/>
                        <a:buAutoNum type="arabicPeriod"/>
                      </a:pPr>
                      <a:r>
                        <a:rPr lang="en-US" sz="1400" dirty="0"/>
                        <a:t>Paget’s disease. </a:t>
                      </a:r>
                    </a:p>
                    <a:p>
                      <a:pPr marL="342900" lvl="0" indent="-342900" algn="l">
                        <a:buFont typeface="+mj-lt"/>
                        <a:buAutoNum type="arabicPeriod"/>
                      </a:pPr>
                      <a:r>
                        <a:rPr lang="en-US" sz="1400" dirty="0"/>
                        <a:t>Malignancy-associated hypercalcemia.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indent="0" algn="ctr">
                        <a:buFont typeface="Courier New" panose="02070309020205020404" pitchFamily="49" charset="0"/>
                        <a:buNone/>
                      </a:pPr>
                      <a:r>
                        <a:rPr lang="en-US" sz="1400" dirty="0"/>
                        <a:t>__________</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95818715"/>
                  </a:ext>
                </a:extLst>
              </a:tr>
              <a:tr h="1152898">
                <a:tc>
                  <a:txBody>
                    <a:bodyPr/>
                    <a:lstStyle/>
                    <a:p>
                      <a:pPr algn="ctr"/>
                      <a:r>
                        <a:rPr lang="en-US" dirty="0">
                          <a:solidFill>
                            <a:schemeClr val="bg1"/>
                          </a:solidFill>
                        </a:rPr>
                        <a:t>ADRs</a:t>
                      </a:r>
                    </a:p>
                  </a:txBody>
                  <a:tcPr vert="vert27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2">
                  <a:txBody>
                    <a:bodyPr/>
                    <a:lstStyle/>
                    <a:p>
                      <a:pPr marL="285750" indent="-285750" algn="l">
                        <a:buFont typeface="Wingdings" pitchFamily="2" charset="2"/>
                        <a:buChar char="ü"/>
                      </a:pPr>
                      <a:r>
                        <a:rPr lang="en-US" sz="1400" dirty="0"/>
                        <a:t>GI irritation. </a:t>
                      </a:r>
                    </a:p>
                    <a:p>
                      <a:pPr marL="285750" indent="-285750" algn="l">
                        <a:buFont typeface="Wingdings" pitchFamily="2" charset="2"/>
                        <a:buChar char="ü"/>
                      </a:pPr>
                      <a:r>
                        <a:rPr lang="en-US" sz="1400" dirty="0"/>
                        <a:t>Gastro-esophageal reflux.</a:t>
                      </a:r>
                    </a:p>
                    <a:p>
                      <a:pPr marL="285750" indent="-285750" algn="l">
                        <a:buFont typeface="Wingdings" pitchFamily="2" charset="2"/>
                        <a:buChar char="ü"/>
                      </a:pPr>
                      <a:r>
                        <a:rPr lang="en-US" sz="1400" dirty="0" err="1"/>
                        <a:t>Osteo</a:t>
                      </a:r>
                      <a:r>
                        <a:rPr lang="en-US" sz="1400" dirty="0"/>
                        <a:t>-necrosis of the jaw.</a:t>
                      </a:r>
                    </a:p>
                    <a:p>
                      <a:pPr marL="285750" indent="-285750" algn="l">
                        <a:buFont typeface="Wingdings" pitchFamily="2" charset="2"/>
                        <a:buChar char="ü"/>
                      </a:pPr>
                      <a:r>
                        <a:rPr lang="en-US" sz="1400" dirty="0"/>
                        <a:t>Atrial fibrillation in females with </a:t>
                      </a:r>
                      <a:r>
                        <a:rPr lang="en-US" sz="1400" dirty="0">
                          <a:solidFill>
                            <a:srgbClr val="0432FF"/>
                          </a:solidFill>
                        </a:rPr>
                        <a:t>alendronate, </a:t>
                      </a:r>
                      <a:r>
                        <a:rPr lang="en-US" sz="1400" dirty="0" err="1">
                          <a:solidFill>
                            <a:srgbClr val="0432FF"/>
                          </a:solidFill>
                        </a:rPr>
                        <a:t>zoledronate</a:t>
                      </a:r>
                      <a:r>
                        <a:rPr lang="en-US" sz="1400" dirty="0">
                          <a:solidFill>
                            <a:srgbClr val="0432FF"/>
                          </a:solidFill>
                        </a:rPr>
                        <a:t>. </a:t>
                      </a:r>
                    </a:p>
                    <a:p>
                      <a:pPr marL="285750" indent="-285750" algn="l">
                        <a:buFont typeface="Wingdings" pitchFamily="2" charset="2"/>
                        <a:buChar char="ü"/>
                      </a:pPr>
                      <a:r>
                        <a:rPr lang="en-US" sz="1400" dirty="0"/>
                        <a:t>Flu-like manifestation upon I.V infusion.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42900" indent="-342900" algn="l">
                        <a:buFont typeface="+mj-lt"/>
                        <a:buAutoNum type="arabicPeriod"/>
                      </a:pPr>
                      <a:r>
                        <a:rPr lang="en-US" sz="1400" dirty="0"/>
                        <a:t>Increase risk of infections. </a:t>
                      </a:r>
                    </a:p>
                    <a:p>
                      <a:pPr marL="342900" indent="-342900" algn="l">
                        <a:buFont typeface="+mj-lt"/>
                        <a:buAutoNum type="arabicPeriod"/>
                      </a:pPr>
                      <a:r>
                        <a:rPr lang="en-US" sz="1400" dirty="0"/>
                        <a:t>Eczema and skin rash.</a:t>
                      </a:r>
                    </a:p>
                    <a:p>
                      <a:pPr marL="342900" indent="-342900" algn="l">
                        <a:buFont typeface="+mj-lt"/>
                        <a:buAutoNum type="arabicPeriod"/>
                      </a:pPr>
                      <a:r>
                        <a:rPr lang="en-US" sz="1400" dirty="0"/>
                        <a:t>Constipation. </a:t>
                      </a:r>
                    </a:p>
                    <a:p>
                      <a:pPr marL="342900" indent="-342900" algn="l">
                        <a:buFont typeface="+mj-lt"/>
                        <a:buAutoNum type="arabicPeriod"/>
                      </a:pPr>
                      <a:r>
                        <a:rPr lang="en-US" sz="1400" dirty="0"/>
                        <a:t>Cataract. </a:t>
                      </a:r>
                    </a:p>
                    <a:p>
                      <a:pPr marL="342900" indent="-342900" algn="l">
                        <a:buFont typeface="+mj-lt"/>
                        <a:buAutoNum type="arabicPeriod"/>
                      </a:pPr>
                      <a:r>
                        <a:rPr lang="en-US" sz="1400" dirty="0"/>
                        <a:t>Joint pain.</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43282599"/>
                  </a:ext>
                </a:extLst>
              </a:tr>
              <a:tr h="977313">
                <a:tc>
                  <a:txBody>
                    <a:bodyPr/>
                    <a:lstStyle/>
                    <a:p>
                      <a:pPr algn="ctr"/>
                      <a:r>
                        <a:rPr lang="en-US" dirty="0">
                          <a:solidFill>
                            <a:schemeClr val="bg1"/>
                          </a:solidFill>
                        </a:rPr>
                        <a:t>C.I</a:t>
                      </a:r>
                    </a:p>
                  </a:txBody>
                  <a:tcPr vert="vert27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gridSpan="2">
                  <a:txBody>
                    <a:bodyPr/>
                    <a:lstStyle/>
                    <a:p>
                      <a:pPr marL="342900" indent="-342900" algn="l">
                        <a:buFont typeface="+mj-lt"/>
                        <a:buAutoNum type="arabicPeriod"/>
                      </a:pPr>
                      <a:r>
                        <a:rPr lang="en-US" sz="1400" dirty="0"/>
                        <a:t>Impaired renal failure. </a:t>
                      </a:r>
                    </a:p>
                    <a:p>
                      <a:pPr marL="342900" indent="-342900" algn="l">
                        <a:buFont typeface="+mj-lt"/>
                        <a:buAutoNum type="arabicPeriod"/>
                      </a:pPr>
                      <a:r>
                        <a:rPr lang="en-US" sz="1400" dirty="0"/>
                        <a:t>Peptic ulcer. </a:t>
                      </a:r>
                    </a:p>
                    <a:p>
                      <a:pPr marL="342900" indent="-342900" algn="l">
                        <a:buFont typeface="+mj-lt"/>
                        <a:buAutoNum type="arabicPeriod"/>
                      </a:pPr>
                      <a:r>
                        <a:rPr lang="en-US" sz="1400" dirty="0"/>
                        <a:t>Esophageal reflux.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a:txBody>
                    <a:bodyPr/>
                    <a:lstStyle/>
                    <a:p>
                      <a:pPr marL="285750" indent="-285750" algn="l">
                        <a:buFont typeface="Wingdings" pitchFamily="2" charset="2"/>
                        <a:buChar char="v"/>
                      </a:pPr>
                      <a:r>
                        <a:rPr lang="en-US" sz="1400" dirty="0"/>
                        <a:t>Patient with hypocalcemia.</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 xmlns:a16="http://schemas.microsoft.com/office/drawing/2014/main" val="3515732985"/>
                  </a:ext>
                </a:extLst>
              </a:tr>
            </a:tbl>
          </a:graphicData>
        </a:graphic>
      </p:graphicFrame>
    </p:spTree>
    <p:extLst>
      <p:ext uri="{BB962C8B-B14F-4D97-AF65-F5344CB8AC3E}">
        <p14:creationId xmlns:p14="http://schemas.microsoft.com/office/powerpoint/2010/main" val="203259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0" lang="en-US" sz="106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 xmlns:a16="http://schemas.microsoft.com/office/drawing/2014/main" id="{2187B950-7F0F-4F46-A5C4-A4CD2A645A91}"/>
              </a:ext>
            </a:extLst>
          </p:cNvPr>
          <p:cNvGraphicFramePr>
            <a:graphicFrameLocks noGrp="1"/>
          </p:cNvGraphicFramePr>
          <p:nvPr>
            <p:extLst>
              <p:ext uri="{D42A27DB-BD31-4B8C-83A1-F6EECF244321}">
                <p14:modId xmlns:p14="http://schemas.microsoft.com/office/powerpoint/2010/main" val="495227500"/>
              </p:ext>
            </p:extLst>
          </p:nvPr>
        </p:nvGraphicFramePr>
        <p:xfrm>
          <a:off x="248709" y="979210"/>
          <a:ext cx="6360580" cy="8472012"/>
        </p:xfrm>
        <a:graphic>
          <a:graphicData uri="http://schemas.openxmlformats.org/drawingml/2006/table">
            <a:tbl>
              <a:tblPr firstRow="1" bandRow="1">
                <a:tableStyleId>{5C22544A-7EE6-4342-B048-85BDC9FD1C3A}</a:tableStyleId>
              </a:tblPr>
              <a:tblGrid>
                <a:gridCol w="336276">
                  <a:extLst>
                    <a:ext uri="{9D8B030D-6E8A-4147-A177-3AD203B41FA5}">
                      <a16:colId xmlns="" xmlns:a16="http://schemas.microsoft.com/office/drawing/2014/main" val="2149823310"/>
                    </a:ext>
                  </a:extLst>
                </a:gridCol>
                <a:gridCol w="2356260">
                  <a:extLst>
                    <a:ext uri="{9D8B030D-6E8A-4147-A177-3AD203B41FA5}">
                      <a16:colId xmlns="" xmlns:a16="http://schemas.microsoft.com/office/drawing/2014/main" val="3802531497"/>
                    </a:ext>
                  </a:extLst>
                </a:gridCol>
                <a:gridCol w="1847607">
                  <a:extLst>
                    <a:ext uri="{9D8B030D-6E8A-4147-A177-3AD203B41FA5}">
                      <a16:colId xmlns="" xmlns:a16="http://schemas.microsoft.com/office/drawing/2014/main" val="1711541782"/>
                    </a:ext>
                  </a:extLst>
                </a:gridCol>
                <a:gridCol w="1820437">
                  <a:extLst>
                    <a:ext uri="{9D8B030D-6E8A-4147-A177-3AD203B41FA5}">
                      <a16:colId xmlns="" xmlns:a16="http://schemas.microsoft.com/office/drawing/2014/main" val="1571416752"/>
                    </a:ext>
                  </a:extLst>
                </a:gridCol>
              </a:tblGrid>
              <a:tr h="365662">
                <a:tc>
                  <a:txBody>
                    <a:bodyPr/>
                    <a:lstStyle/>
                    <a:p>
                      <a:pPr algn="ctr"/>
                      <a:endParaRPr lang="en-US" dirty="0">
                        <a:solidFill>
                          <a:schemeClr val="bg1"/>
                        </a:solidFill>
                      </a:endParaRP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US" dirty="0">
                          <a:solidFill>
                            <a:srgbClr val="0432FF"/>
                          </a:solidFill>
                        </a:rPr>
                        <a:t>Strontium</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5FF"/>
                    </a:solidFill>
                  </a:tcPr>
                </a:tc>
                <a:tc>
                  <a:txBody>
                    <a:bodyPr/>
                    <a:lstStyle/>
                    <a:p>
                      <a:pPr algn="ctr"/>
                      <a:r>
                        <a:rPr lang="en-US" dirty="0">
                          <a:solidFill>
                            <a:schemeClr val="tx1"/>
                          </a:solidFill>
                        </a:rPr>
                        <a:t>Estrogen and androgen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a:solidFill>
                            <a:schemeClr val="tx1"/>
                          </a:solidFill>
                        </a:rPr>
                        <a:t>SERMs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D7"/>
                    </a:solidFill>
                  </a:tcPr>
                </a:tc>
                <a:extLst>
                  <a:ext uri="{0D108BD9-81ED-4DB2-BD59-A6C34878D82A}">
                    <a16:rowId xmlns="" xmlns:a16="http://schemas.microsoft.com/office/drawing/2014/main" val="4283929601"/>
                  </a:ext>
                </a:extLst>
              </a:tr>
              <a:tr h="530820">
                <a:tc>
                  <a:txBody>
                    <a:bodyPr/>
                    <a:lstStyle/>
                    <a:p>
                      <a:pPr algn="ctr"/>
                      <a:r>
                        <a:rPr lang="en-US" dirty="0">
                          <a:solidFill>
                            <a:schemeClr val="bg1"/>
                          </a:solidFill>
                        </a:rPr>
                        <a:t>Notes </a:t>
                      </a:r>
                    </a:p>
                  </a:txBody>
                  <a:tcPr vert="vert27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200" dirty="0" err="1">
                          <a:solidFill>
                            <a:srgbClr val="0432FF"/>
                          </a:solidFill>
                        </a:rPr>
                        <a:t>Distrontium</a:t>
                      </a:r>
                      <a:r>
                        <a:rPr lang="en-US" sz="1200" dirty="0">
                          <a:solidFill>
                            <a:srgbClr val="0432FF"/>
                          </a:solidFill>
                        </a:rPr>
                        <a:t> </a:t>
                      </a:r>
                      <a:r>
                        <a:rPr lang="en-US" sz="1200" dirty="0"/>
                        <a:t>is the active form of strontium.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200" dirty="0"/>
                        <a:t>Essential hormones in bone remodeling.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US" sz="1200" dirty="0"/>
                        <a:t>Including </a:t>
                      </a:r>
                      <a:r>
                        <a:rPr lang="en-US" sz="1200" dirty="0" err="1">
                          <a:solidFill>
                            <a:srgbClr val="0432FF"/>
                          </a:solidFill>
                        </a:rPr>
                        <a:t>Raloxifene</a:t>
                      </a:r>
                      <a:r>
                        <a:rPr lang="en-US" sz="1200" dirty="0"/>
                        <a: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77930422"/>
                  </a:ext>
                </a:extLst>
              </a:tr>
              <a:tr h="1697089">
                <a:tc>
                  <a:txBody>
                    <a:bodyPr/>
                    <a:lstStyle/>
                    <a:p>
                      <a:pPr algn="ctr"/>
                      <a:r>
                        <a:rPr lang="en-US" dirty="0">
                          <a:solidFill>
                            <a:schemeClr val="bg1"/>
                          </a:solidFill>
                        </a:rPr>
                        <a:t>MOA</a:t>
                      </a:r>
                    </a:p>
                  </a:txBody>
                  <a:tcPr vert="vert27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200" dirty="0"/>
                        <a:t>Has both anabolic and anti-</a:t>
                      </a:r>
                      <a:r>
                        <a:rPr lang="en-US" sz="1200" dirty="0" err="1"/>
                        <a:t>resorptive</a:t>
                      </a:r>
                      <a:r>
                        <a:rPr lang="en-US" sz="1200" dirty="0"/>
                        <a:t> effects. </a:t>
                      </a:r>
                    </a:p>
                    <a:p>
                      <a:pPr marL="285750" indent="-285750">
                        <a:buFont typeface="Arial" panose="020B0604020202020204" pitchFamily="34" charset="0"/>
                        <a:buChar char="•"/>
                      </a:pPr>
                      <a:r>
                        <a:rPr lang="en-US" sz="1200" dirty="0"/>
                        <a:t>On osteoclast: enhances differentiation of pre-osteoblast into osteoblast.</a:t>
                      </a:r>
                    </a:p>
                    <a:p>
                      <a:pPr marL="285750" indent="-285750">
                        <a:buFont typeface="Arial" panose="020B0604020202020204" pitchFamily="34" charset="0"/>
                        <a:buChar char="•"/>
                      </a:pPr>
                      <a:r>
                        <a:rPr lang="en-US" sz="1200" dirty="0"/>
                        <a:t>On osteoclast: inhibiting differentiation of pre-osteoclast into osteoclast.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200" dirty="0"/>
                        <a:t>Increase osteoclast apoptosis. </a:t>
                      </a:r>
                    </a:p>
                    <a:p>
                      <a:pPr marL="285750" indent="-285750">
                        <a:buFont typeface="Arial" panose="020B0604020202020204" pitchFamily="34" charset="0"/>
                        <a:buChar char="•"/>
                      </a:pPr>
                      <a:r>
                        <a:rPr lang="en-US" sz="1200" dirty="0"/>
                        <a:t>Inhibit osteoblast apoptosis. </a:t>
                      </a:r>
                    </a:p>
                    <a:p>
                      <a:pPr marL="285750" indent="-285750">
                        <a:buFont typeface="Arial" panose="020B0604020202020204" pitchFamily="34" charset="0"/>
                        <a:buChar char="•"/>
                      </a:pP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Acts as: </a:t>
                      </a:r>
                    </a:p>
                    <a:p>
                      <a:pPr marL="342900" indent="-342900">
                        <a:buFont typeface="+mj-lt"/>
                        <a:buAutoNum type="arabicPeriod"/>
                      </a:pPr>
                      <a:r>
                        <a:rPr lang="en-US" sz="1200" dirty="0"/>
                        <a:t>Estrogen agonist in bones. </a:t>
                      </a:r>
                    </a:p>
                    <a:p>
                      <a:pPr marL="342900" indent="-342900">
                        <a:buFont typeface="+mj-lt"/>
                        <a:buAutoNum type="arabicPeriod"/>
                      </a:pPr>
                      <a:r>
                        <a:rPr lang="en-US" sz="1200" dirty="0"/>
                        <a:t>Estrogen antagonist in some female sex organs.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08951649"/>
                  </a:ext>
                </a:extLst>
              </a:tr>
              <a:tr h="1547446">
                <a:tc>
                  <a:txBody>
                    <a:bodyPr/>
                    <a:lstStyle/>
                    <a:p>
                      <a:pPr algn="ctr"/>
                      <a:r>
                        <a:rPr lang="en-US" dirty="0">
                          <a:solidFill>
                            <a:schemeClr val="bg1"/>
                          </a:solidFill>
                        </a:rPr>
                        <a:t>P.K</a:t>
                      </a:r>
                    </a:p>
                  </a:txBody>
                  <a:tcPr vert="vert27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285750" indent="-285750">
                        <a:buFont typeface="Courier New" panose="02070309020205020404" pitchFamily="49" charset="0"/>
                        <a:buChar char="o"/>
                      </a:pPr>
                      <a:r>
                        <a:rPr lang="en-US" sz="1200" dirty="0"/>
                        <a:t>Partially bound to plasma proteins and strongly to bone. </a:t>
                      </a:r>
                    </a:p>
                    <a:p>
                      <a:pPr marL="285750" indent="-285750">
                        <a:buFont typeface="Courier New" panose="02070309020205020404" pitchFamily="49" charset="0"/>
                        <a:buChar char="o"/>
                      </a:pPr>
                      <a:r>
                        <a:rPr lang="en-US" sz="1200" dirty="0"/>
                        <a:t>Excreted by kidney.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Females: </a:t>
                      </a:r>
                    </a:p>
                    <a:p>
                      <a:pPr marL="285750" indent="-285750">
                        <a:buFont typeface="Arial" panose="020B0604020202020204" pitchFamily="34" charset="0"/>
                        <a:buChar char="•"/>
                      </a:pPr>
                      <a:r>
                        <a:rPr lang="en-US" sz="1200" dirty="0"/>
                        <a:t>If hysterectomy use estrogen only. </a:t>
                      </a:r>
                    </a:p>
                    <a:p>
                      <a:pPr marL="285750" indent="-285750">
                        <a:buFont typeface="Arial" panose="020B0604020202020204" pitchFamily="34" charset="0"/>
                        <a:buChar char="•"/>
                      </a:pPr>
                      <a:r>
                        <a:rPr lang="en-US" sz="1200" dirty="0"/>
                        <a:t>Uterus is present use estrogen + progestin.</a:t>
                      </a:r>
                    </a:p>
                    <a:p>
                      <a:pPr marL="0" indent="0">
                        <a:buFont typeface="Arial" panose="020B0604020202020204" pitchFamily="34" charset="0"/>
                        <a:buNone/>
                      </a:pPr>
                      <a:r>
                        <a:rPr lang="en-US" sz="1200" dirty="0"/>
                        <a:t>Males: in elderly use androgen.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Advantages:</a:t>
                      </a:r>
                    </a:p>
                    <a:p>
                      <a:pPr marL="342900" indent="-342900">
                        <a:buFont typeface="+mj-lt"/>
                        <a:buAutoNum type="arabicPeriod"/>
                      </a:pPr>
                      <a:r>
                        <a:rPr lang="en-US" sz="1200" dirty="0"/>
                        <a:t>Increase bone density.</a:t>
                      </a:r>
                    </a:p>
                    <a:p>
                      <a:pPr marL="342900" indent="-342900">
                        <a:buFont typeface="+mj-lt"/>
                        <a:buAutoNum type="arabicPeriod"/>
                      </a:pPr>
                      <a:r>
                        <a:rPr lang="en-US" sz="1200" dirty="0"/>
                        <a:t>Decrease fracture risk. </a:t>
                      </a:r>
                    </a:p>
                    <a:p>
                      <a:pPr marL="342900" indent="-342900">
                        <a:buFont typeface="+mj-lt"/>
                        <a:buAutoNum type="arabicPeriod"/>
                      </a:pPr>
                      <a:r>
                        <a:rPr lang="en-US" sz="1200" dirty="0"/>
                        <a:t>No stimulation of breast endometrium.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09488851"/>
                  </a:ext>
                </a:extLst>
              </a:tr>
              <a:tr h="1125415">
                <a:tc>
                  <a:txBody>
                    <a:bodyPr/>
                    <a:lstStyle/>
                    <a:p>
                      <a:pPr algn="ctr"/>
                      <a:r>
                        <a:rPr lang="en-US" dirty="0">
                          <a:solidFill>
                            <a:schemeClr val="bg1"/>
                          </a:solidFill>
                        </a:rPr>
                        <a:t>Indications</a:t>
                      </a:r>
                    </a:p>
                  </a:txBody>
                  <a:tcPr vert="vert27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285750" indent="-285750">
                        <a:buFont typeface="Arial" panose="020B0604020202020204" pitchFamily="34" charset="0"/>
                        <a:buChar char="•"/>
                      </a:pPr>
                      <a:r>
                        <a:rPr lang="en-US" sz="1200" dirty="0"/>
                        <a:t>Osteoporosis secondary to: </a:t>
                      </a:r>
                    </a:p>
                    <a:p>
                      <a:pPr marL="342900" indent="-342900">
                        <a:buFont typeface="+mj-lt"/>
                        <a:buAutoNum type="arabicPeriod"/>
                      </a:pPr>
                      <a:r>
                        <a:rPr lang="en-US" sz="1200" dirty="0"/>
                        <a:t>Menopause. </a:t>
                      </a:r>
                    </a:p>
                    <a:p>
                      <a:pPr marL="342900" indent="-342900">
                        <a:buFont typeface="+mj-lt"/>
                        <a:buAutoNum type="arabicPeriod"/>
                      </a:pPr>
                      <a:r>
                        <a:rPr lang="en-US" sz="1200" dirty="0"/>
                        <a:t>Glucocorticoids. </a:t>
                      </a:r>
                    </a:p>
                    <a:p>
                      <a:pPr marL="285750" indent="-285750">
                        <a:buFont typeface="Arial" panose="020B0604020202020204" pitchFamily="34" charset="0"/>
                        <a:buChar char="•"/>
                      </a:pPr>
                      <a:r>
                        <a:rPr lang="en-US" sz="1200" dirty="0"/>
                        <a:t>Malignancy-associated hypercalcemia.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__________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First-line alternative for post-menopausal osteoporosis in women who are intolerant to bisphosphonate.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50910675"/>
                  </a:ext>
                </a:extLst>
              </a:tr>
              <a:tr h="984739">
                <a:tc>
                  <a:txBody>
                    <a:bodyPr/>
                    <a:lstStyle/>
                    <a:p>
                      <a:pPr algn="ctr"/>
                      <a:r>
                        <a:rPr lang="en-US" dirty="0">
                          <a:solidFill>
                            <a:schemeClr val="bg1"/>
                          </a:solidFill>
                        </a:rPr>
                        <a:t>ADRs</a:t>
                      </a:r>
                    </a:p>
                  </a:txBody>
                  <a:tcPr vert="vert27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sz="1200" dirty="0"/>
                        <a:t>GIT irritation that resolve after 3 months of drug withdrawal.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mj-lt"/>
                        <a:buAutoNum type="arabicPeriod"/>
                      </a:pPr>
                      <a:r>
                        <a:rPr lang="en-US" sz="1200" dirty="0"/>
                        <a:t>Vaginal bleeding. </a:t>
                      </a:r>
                    </a:p>
                    <a:p>
                      <a:pPr marL="342900" indent="-342900">
                        <a:buFont typeface="+mj-lt"/>
                        <a:buAutoNum type="arabicPeriod"/>
                      </a:pPr>
                      <a:r>
                        <a:rPr lang="en-US" sz="1200" dirty="0"/>
                        <a:t>Risk of breast cancer. </a:t>
                      </a:r>
                    </a:p>
                    <a:p>
                      <a:pPr marL="342900" indent="-342900">
                        <a:buFont typeface="+mj-lt"/>
                        <a:buAutoNum type="arabicPeriod"/>
                      </a:pPr>
                      <a:r>
                        <a:rPr lang="en-US" sz="1200" dirty="0"/>
                        <a:t>Thromboembolism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200" dirty="0"/>
                        <a:t>Increase flushes.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04143374"/>
                  </a:ext>
                </a:extLst>
              </a:tr>
              <a:tr h="984738">
                <a:tc>
                  <a:txBody>
                    <a:bodyPr/>
                    <a:lstStyle/>
                    <a:p>
                      <a:pPr algn="ctr"/>
                      <a:r>
                        <a:rPr lang="en-US" dirty="0">
                          <a:solidFill>
                            <a:schemeClr val="bg1"/>
                          </a:solidFill>
                        </a:rPr>
                        <a:t>Interactions </a:t>
                      </a:r>
                    </a:p>
                  </a:txBody>
                  <a:tcPr vert="vert27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342900" indent="-342900">
                        <a:buFont typeface="+mj-lt"/>
                        <a:buAutoNum type="arabicPeriod"/>
                      </a:pPr>
                      <a:r>
                        <a:rPr lang="en-US" sz="1200" dirty="0"/>
                        <a:t>Food containing milk. </a:t>
                      </a:r>
                    </a:p>
                    <a:p>
                      <a:pPr marL="342900" indent="-342900">
                        <a:buFont typeface="+mj-lt"/>
                        <a:buAutoNum type="arabicPeriod"/>
                      </a:pPr>
                      <a:r>
                        <a:rPr lang="en-US" sz="1200" dirty="0"/>
                        <a:t>Antacids. </a:t>
                      </a:r>
                    </a:p>
                    <a:p>
                      <a:pPr marL="342900" indent="-342900">
                        <a:buFont typeface="+mj-lt"/>
                        <a:buAutoNum type="arabicPeriod"/>
                      </a:pPr>
                      <a:r>
                        <a:rPr lang="en-US" sz="1200" dirty="0"/>
                        <a:t>Oral tetracycline and quinolones.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____________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____________</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79028434"/>
                  </a:ext>
                </a:extLst>
              </a:tr>
              <a:tr h="1229069">
                <a:tc>
                  <a:txBody>
                    <a:bodyPr/>
                    <a:lstStyle/>
                    <a:p>
                      <a:pPr algn="ctr"/>
                      <a:r>
                        <a:rPr lang="en-US" dirty="0">
                          <a:solidFill>
                            <a:schemeClr val="bg1"/>
                          </a:solidFill>
                        </a:rPr>
                        <a:t>C.I</a:t>
                      </a:r>
                    </a:p>
                  </a:txBody>
                  <a:tcPr vert="vert27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65000"/>
                      </a:schemeClr>
                    </a:solidFill>
                  </a:tcPr>
                </a:tc>
                <a:tc>
                  <a:txBody>
                    <a:bodyPr/>
                    <a:lstStyle/>
                    <a:p>
                      <a:pPr marL="342900" indent="-342900">
                        <a:buFont typeface="+mj-lt"/>
                        <a:buAutoNum type="arabicPeriod"/>
                      </a:pPr>
                      <a:r>
                        <a:rPr lang="en-US" sz="1200" dirty="0"/>
                        <a:t>In severe renal impairment. </a:t>
                      </a:r>
                    </a:p>
                    <a:p>
                      <a:pPr marL="342900" indent="-342900">
                        <a:buFont typeface="+mj-lt"/>
                        <a:buAutoNum type="arabicPeriod"/>
                      </a:pPr>
                      <a:r>
                        <a:rPr lang="en-US" sz="1200" dirty="0"/>
                        <a:t>Sensitivity to Strontium. </a:t>
                      </a:r>
                    </a:p>
                    <a:p>
                      <a:pPr marL="342900" indent="-342900">
                        <a:buFont typeface="+mj-lt"/>
                        <a:buAutoNum type="arabicPeriod"/>
                      </a:pPr>
                      <a:r>
                        <a:rPr lang="en-US" sz="1200" dirty="0"/>
                        <a:t>Thromboembolism. </a:t>
                      </a:r>
                    </a:p>
                    <a:p>
                      <a:pPr marL="342900" indent="-342900">
                        <a:buFont typeface="+mj-lt"/>
                        <a:buAutoNum type="arabicPeriod"/>
                      </a:pPr>
                      <a:r>
                        <a:rPr lang="en-US" sz="1200" dirty="0"/>
                        <a:t>Phenylketonuria.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a:t>____________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____________</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3303553674"/>
                  </a:ext>
                </a:extLst>
              </a:tr>
            </a:tbl>
          </a:graphicData>
        </a:graphic>
      </p:graphicFrame>
      <p:cxnSp>
        <p:nvCxnSpPr>
          <p:cNvPr id="7" name="Straight Connector 6">
            <a:extLst>
              <a:ext uri="{FF2B5EF4-FFF2-40B4-BE49-F238E27FC236}">
                <a16:creationId xmlns="" xmlns:a16="http://schemas.microsoft.com/office/drawing/2014/main" id="{E5855986-382D-4AF8-8662-EA39D785AC61}"/>
              </a:ext>
            </a:extLst>
          </p:cNvPr>
          <p:cNvCxnSpPr>
            <a:cxnSpLocks/>
          </p:cNvCxnSpPr>
          <p:nvPr/>
        </p:nvCxnSpPr>
        <p:spPr>
          <a:xfrm>
            <a:off x="2385331" y="706190"/>
            <a:ext cx="2087337" cy="17186"/>
          </a:xfrm>
          <a:prstGeom prst="line">
            <a:avLst/>
          </a:prstGeom>
          <a:ln w="38100">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8" name="TextBox 7">
            <a:extLst>
              <a:ext uri="{FF2B5EF4-FFF2-40B4-BE49-F238E27FC236}">
                <a16:creationId xmlns="" xmlns:a16="http://schemas.microsoft.com/office/drawing/2014/main" id="{FE194D6F-47D1-4B1F-B695-2EEE53D6E9CF}"/>
              </a:ext>
            </a:extLst>
          </p:cNvPr>
          <p:cNvSpPr txBox="1"/>
          <p:nvPr/>
        </p:nvSpPr>
        <p:spPr>
          <a:xfrm>
            <a:off x="2562627" y="230666"/>
            <a:ext cx="1732747"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Summary</a:t>
            </a:r>
          </a:p>
        </p:txBody>
      </p:sp>
    </p:spTree>
    <p:extLst>
      <p:ext uri="{BB962C8B-B14F-4D97-AF65-F5344CB8AC3E}">
        <p14:creationId xmlns:p14="http://schemas.microsoft.com/office/powerpoint/2010/main" val="10673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1227909" y="733359"/>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803775" y="23066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MCQs</a:t>
            </a:r>
          </a:p>
        </p:txBody>
      </p:sp>
      <p:sp>
        <p:nvSpPr>
          <p:cNvPr id="13"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مربع نص 3"/>
          <p:cNvSpPr txBox="1"/>
          <p:nvPr/>
        </p:nvSpPr>
        <p:spPr>
          <a:xfrm>
            <a:off x="-1" y="922997"/>
            <a:ext cx="6858000" cy="8205580"/>
          </a:xfrm>
          <a:prstGeom prst="rect">
            <a:avLst/>
          </a:prstGeom>
          <a:noFill/>
        </p:spPr>
        <p:txBody>
          <a:bodyPr wrap="square" rtlCol="1">
            <a:spAutoFit/>
          </a:bodyPr>
          <a:lstStyle/>
          <a:p>
            <a:r>
              <a:rPr lang="en-US" sz="1200" b="1" dirty="0"/>
              <a:t>Q1: a 55-year-old female who has been diagnosed with postmenopausal osteoporosis. She has a past medical history of ethanol abuse, alcoholic liver disease, erosive esophagitis, and hypothyroidism. Which of the following would be the primary reason oral bisphosphonates should be used with caution in this patient? </a:t>
            </a:r>
          </a:p>
          <a:p>
            <a:r>
              <a:rPr lang="en-US" sz="1100" dirty="0"/>
              <a:t>A. Age.                     B. Erosive esophagitis.                   C. Liver disease.                   D. Thyroid disease. </a:t>
            </a:r>
          </a:p>
          <a:p>
            <a:endParaRPr lang="en-US" dirty="0"/>
          </a:p>
          <a:p>
            <a:r>
              <a:rPr lang="en-US" sz="1200" b="1" dirty="0"/>
              <a:t>Q2: Which one of the following is the major class predominantly  used to treat osteoporosis clinically ? </a:t>
            </a:r>
          </a:p>
          <a:p>
            <a:r>
              <a:rPr lang="en-US" sz="1100" dirty="0"/>
              <a:t>A. Bisphosphonates.                   B. RANKL inhibitors.               C. Estrogen Analogues</a:t>
            </a:r>
          </a:p>
          <a:p>
            <a:endParaRPr lang="en-US" sz="1100" dirty="0"/>
          </a:p>
          <a:p>
            <a:r>
              <a:rPr lang="en-US" sz="1200" b="1" u="sng" dirty="0"/>
              <a:t>Q3: Which route of administration of bisphosphonate is recommended in patient with esophagitis  to treat osteoporosis ? </a:t>
            </a:r>
          </a:p>
          <a:p>
            <a:pPr marL="228600" indent="-228600">
              <a:buAutoNum type="alphaUcPeriod"/>
            </a:pPr>
            <a:r>
              <a:rPr lang="en-US" sz="1100" dirty="0"/>
              <a:t>Orally.                                     B. Inhalation.                          C. Intravenously.            </a:t>
            </a:r>
          </a:p>
          <a:p>
            <a:pPr marL="228600" indent="-228600">
              <a:buAutoNum type="alphaUcPeriod"/>
            </a:pPr>
            <a:endParaRPr lang="en-US" sz="1100" dirty="0"/>
          </a:p>
          <a:p>
            <a:r>
              <a:rPr lang="en-US" sz="1200" b="1" u="sng" dirty="0"/>
              <a:t>Q4: A 70-year-old female who is being started on ibandronate once monthly for the treatment of osteoporosis. Which of the following is important to communicate to this patient? </a:t>
            </a:r>
          </a:p>
          <a:p>
            <a:pPr marL="228600" indent="-228600">
              <a:buAutoNum type="alphaUcPeriod"/>
            </a:pPr>
            <a:r>
              <a:rPr lang="en-US" sz="1100" dirty="0"/>
              <a:t>Take this medication with orange juice to increase absorption. </a:t>
            </a:r>
          </a:p>
          <a:p>
            <a:pPr marL="228600" indent="-228600">
              <a:buAutoNum type="alphaUcPeriod"/>
            </a:pPr>
            <a:r>
              <a:rPr lang="en-US" sz="1100" dirty="0"/>
              <a:t>Avoid to take this medication along with milk or other calcium  containing substance. </a:t>
            </a:r>
          </a:p>
          <a:p>
            <a:pPr marL="228600" indent="-228600">
              <a:buAutoNum type="alphaUcPeriod"/>
            </a:pPr>
            <a:r>
              <a:rPr lang="en-US" sz="1100" dirty="0"/>
              <a:t>Remain upright for at least 60 minutes after taking this medication.</a:t>
            </a:r>
          </a:p>
          <a:p>
            <a:pPr marL="228600" indent="-228600">
              <a:buAutoNum type="alphaUcPeriod"/>
            </a:pPr>
            <a:r>
              <a:rPr lang="en-US" sz="1100" dirty="0"/>
              <a:t>Both B &amp; C .  </a:t>
            </a:r>
          </a:p>
          <a:p>
            <a:pPr marL="228600" indent="-228600">
              <a:buAutoNum type="alphaUcPeriod"/>
            </a:pPr>
            <a:endParaRPr lang="en-US" sz="1100" b="1" dirty="0"/>
          </a:p>
          <a:p>
            <a:r>
              <a:rPr lang="en-US" sz="1200" b="1" dirty="0"/>
              <a:t>Q5: Which of the following is correct regarding the pharmacokinetics of the bisphosphonates? </a:t>
            </a:r>
          </a:p>
          <a:p>
            <a:pPr marL="228600" indent="-228600">
              <a:buAutoNum type="alphaUcPeriod"/>
            </a:pPr>
            <a:r>
              <a:rPr lang="en-US" sz="1100" dirty="0"/>
              <a:t>Bisphosphonates are well absorbed after oral administration. </a:t>
            </a:r>
          </a:p>
          <a:p>
            <a:pPr marL="228600" indent="-228600">
              <a:buAutoNum type="alphaUcPeriod"/>
            </a:pPr>
            <a:r>
              <a:rPr lang="en-US" sz="1100" dirty="0"/>
              <a:t>Food or other medications greatly impair absorption of bisphosphonates. </a:t>
            </a:r>
          </a:p>
          <a:p>
            <a:pPr marL="228600" indent="-228600">
              <a:buAutoNum type="alphaUcPeriod"/>
            </a:pPr>
            <a:r>
              <a:rPr lang="en-US" sz="1100" dirty="0"/>
              <a:t>Bisphosphonates are mainly metabolized via the cytochrome P450 system. </a:t>
            </a:r>
          </a:p>
          <a:p>
            <a:pPr marL="228600" indent="-228600">
              <a:buAutoNum type="alphaUcPeriod"/>
            </a:pPr>
            <a:r>
              <a:rPr lang="en-US" sz="1100" dirty="0"/>
              <a:t>Calcium and vitamin D supplementation increase their absorption if taken along with them. </a:t>
            </a:r>
          </a:p>
          <a:p>
            <a:endParaRPr lang="en-US" sz="1100" dirty="0"/>
          </a:p>
          <a:p>
            <a:r>
              <a:rPr lang="en-US" sz="1200" b="1" dirty="0"/>
              <a:t>Q6:A 65-year-old female who has been diagnosed with postmenopausal osteoporosis. She has no history of fractures and no other pertinent medical conditions. Which of the following would be most appropriate for management of her osteoporosis? </a:t>
            </a:r>
          </a:p>
          <a:p>
            <a:r>
              <a:rPr lang="en-US" sz="1100" dirty="0"/>
              <a:t>A. Alendronate.                             B. Calcitonin.                                 C. Denosumab.  </a:t>
            </a:r>
          </a:p>
          <a:p>
            <a:endParaRPr lang="en-US" sz="1100" dirty="0"/>
          </a:p>
          <a:p>
            <a:r>
              <a:rPr lang="en-US" sz="1200" b="1" u="sng" dirty="0"/>
              <a:t>Q7: Which one of the following drugs may induce osteonecrosis of jaw bone in clinical practice ?</a:t>
            </a:r>
          </a:p>
          <a:p>
            <a:r>
              <a:rPr lang="en-US" sz="1100" dirty="0"/>
              <a:t> A. Raloxifene.                                B. strontium ranelate.                  C. Risedronate. </a:t>
            </a:r>
          </a:p>
          <a:p>
            <a:endParaRPr lang="en-US" sz="1100" b="1" dirty="0"/>
          </a:p>
          <a:p>
            <a:r>
              <a:rPr lang="en-US" sz="1200" b="1" dirty="0"/>
              <a:t>Q8: Which one of the following is the strongest drugs to treat the osteoporosis ?</a:t>
            </a:r>
          </a:p>
          <a:p>
            <a:r>
              <a:rPr lang="en-US" sz="1100" dirty="0"/>
              <a:t> A. Risedronate.                             B. strontium ranelate.                 C. Denosumab. </a:t>
            </a:r>
          </a:p>
          <a:p>
            <a:endParaRPr lang="en-US" sz="1100" b="1" dirty="0"/>
          </a:p>
          <a:p>
            <a:pPr marL="0" lvl="1"/>
            <a:r>
              <a:rPr lang="en-US" sz="1200" b="1" dirty="0"/>
              <a:t>Q9: Which one of  the following drugs is the best choice to treat osteoporosis in women in clinical practice ? </a:t>
            </a:r>
          </a:p>
          <a:p>
            <a:pPr marL="0" lvl="1"/>
            <a:r>
              <a:rPr lang="en-US" sz="1200" dirty="0"/>
              <a:t>A. Estrogen analogue.             B. Progesterone analogue.      C. Raloxifene. </a:t>
            </a:r>
          </a:p>
          <a:p>
            <a:pPr marL="0" lvl="1"/>
            <a:endParaRPr lang="en-US" sz="1200" dirty="0"/>
          </a:p>
          <a:p>
            <a:pPr marL="0" lvl="1"/>
            <a:r>
              <a:rPr lang="en-US" sz="1200" b="1" u="sng" dirty="0"/>
              <a:t>Q10: 49 years old female is diagnosed with pelvic inflammatory disease and she has high risk to develop uterine cancer, which one of the following is the drugs of choice to treat postmenopausal osteoporosis ? </a:t>
            </a:r>
          </a:p>
          <a:p>
            <a:pPr marL="0" lvl="1"/>
            <a:r>
              <a:rPr lang="en-US" sz="1200" dirty="0"/>
              <a:t>A. Estrogen analogue.             B. Progesterone analogue.       C. Raloxifene. </a:t>
            </a:r>
          </a:p>
          <a:p>
            <a:endParaRPr lang="en-US" sz="1100" b="1" dirty="0"/>
          </a:p>
          <a:p>
            <a:endParaRPr lang="en-US" sz="1100" b="1" dirty="0"/>
          </a:p>
        </p:txBody>
      </p:sp>
      <p:sp>
        <p:nvSpPr>
          <p:cNvPr id="7" name="مستطيل مستدير الزوايا 6"/>
          <p:cNvSpPr/>
          <p:nvPr/>
        </p:nvSpPr>
        <p:spPr>
          <a:xfrm rot="5400000">
            <a:off x="5695410" y="8727313"/>
            <a:ext cx="717631" cy="1412112"/>
          </a:xfrm>
          <a:prstGeom prst="roundRect">
            <a:avLst/>
          </a:prstGeom>
          <a:ln w="19050">
            <a:solidFill>
              <a:schemeClr val="bg1">
                <a:lumMod val="65000"/>
              </a:schemeClr>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marL="228600" indent="-228600" algn="ctr">
              <a:buFont typeface="+mj-lt"/>
              <a:buAutoNum type="arabicParenR"/>
            </a:pPr>
            <a:r>
              <a:rPr lang="en-US" sz="900" dirty="0"/>
              <a:t>B</a:t>
            </a:r>
          </a:p>
          <a:p>
            <a:pPr marL="228600" indent="-228600" algn="ctr">
              <a:buFont typeface="+mj-lt"/>
              <a:buAutoNum type="arabicParenR"/>
            </a:pPr>
            <a:r>
              <a:rPr lang="en-US" sz="900" dirty="0"/>
              <a:t>A</a:t>
            </a:r>
          </a:p>
          <a:p>
            <a:pPr marL="228600" indent="-228600" algn="ctr">
              <a:buFont typeface="+mj-lt"/>
              <a:buAutoNum type="arabicParenR"/>
            </a:pPr>
            <a:r>
              <a:rPr lang="en-US" sz="900" dirty="0"/>
              <a:t>C</a:t>
            </a:r>
          </a:p>
          <a:p>
            <a:pPr marL="228600" indent="-228600" algn="ctr">
              <a:buFont typeface="+mj-lt"/>
              <a:buAutoNum type="arabicParenR"/>
            </a:pPr>
            <a:r>
              <a:rPr lang="en-US" sz="900" dirty="0"/>
              <a:t>D</a:t>
            </a:r>
          </a:p>
          <a:p>
            <a:pPr marL="228600" indent="-228600" algn="ctr">
              <a:buFont typeface="+mj-lt"/>
              <a:buAutoNum type="arabicParenR"/>
            </a:pPr>
            <a:r>
              <a:rPr lang="en-US" sz="900" dirty="0"/>
              <a:t>B</a:t>
            </a:r>
          </a:p>
          <a:p>
            <a:pPr marL="228600" indent="-228600" algn="ctr">
              <a:buFont typeface="+mj-lt"/>
              <a:buAutoNum type="arabicParenR"/>
            </a:pPr>
            <a:r>
              <a:rPr lang="en-US" sz="900" dirty="0"/>
              <a:t>A</a:t>
            </a:r>
          </a:p>
          <a:p>
            <a:pPr marL="228600" indent="-228600" algn="ctr">
              <a:buFont typeface="+mj-lt"/>
              <a:buAutoNum type="arabicParenR"/>
            </a:pPr>
            <a:r>
              <a:rPr lang="en-US" sz="900" dirty="0"/>
              <a:t>C</a:t>
            </a:r>
          </a:p>
          <a:p>
            <a:pPr marL="228600" indent="-228600" algn="ctr">
              <a:buFont typeface="+mj-lt"/>
              <a:buAutoNum type="arabicParenR"/>
            </a:pPr>
            <a:r>
              <a:rPr lang="en-US" sz="900" dirty="0"/>
              <a:t>B</a:t>
            </a:r>
          </a:p>
          <a:p>
            <a:pPr marL="228600" indent="-228600" algn="ctr">
              <a:buFont typeface="+mj-lt"/>
              <a:buAutoNum type="arabicParenR"/>
            </a:pPr>
            <a:r>
              <a:rPr lang="en-US" sz="900" dirty="0"/>
              <a:t>C</a:t>
            </a:r>
          </a:p>
          <a:p>
            <a:pPr marL="228600" indent="-228600" algn="ctr">
              <a:buFont typeface="+mj-lt"/>
              <a:buAutoNum type="arabicParenR"/>
            </a:pPr>
            <a:r>
              <a:rPr lang="en-US" sz="900" dirty="0"/>
              <a:t>C</a:t>
            </a:r>
          </a:p>
        </p:txBody>
      </p:sp>
    </p:spTree>
    <p:extLst>
      <p:ext uri="{BB962C8B-B14F-4D97-AF65-F5344CB8AC3E}">
        <p14:creationId xmlns:p14="http://schemas.microsoft.com/office/powerpoint/2010/main" val="1338206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1227909" y="733359"/>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803775" y="23066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MCQs</a:t>
            </a:r>
          </a:p>
        </p:txBody>
      </p:sp>
      <p:sp>
        <p:nvSpPr>
          <p:cNvPr id="13"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مربع نص 3"/>
          <p:cNvSpPr txBox="1"/>
          <p:nvPr/>
        </p:nvSpPr>
        <p:spPr>
          <a:xfrm>
            <a:off x="-1" y="797039"/>
            <a:ext cx="6858000" cy="8448467"/>
          </a:xfrm>
          <a:prstGeom prst="rect">
            <a:avLst/>
          </a:prstGeom>
          <a:noFill/>
        </p:spPr>
        <p:txBody>
          <a:bodyPr wrap="square" rtlCol="1">
            <a:spAutoFit/>
          </a:bodyPr>
          <a:lstStyle/>
          <a:p>
            <a:endParaRPr lang="en-US" sz="1100" b="1" dirty="0"/>
          </a:p>
          <a:p>
            <a:r>
              <a:rPr lang="en-US" sz="1200" b="1" u="sng" dirty="0"/>
              <a:t>Q11: Which one of the following act by mimicking the activity of osteoprotegerin  and prevent the maturation of osteoclast ?</a:t>
            </a:r>
          </a:p>
          <a:p>
            <a:r>
              <a:rPr lang="en-US" sz="1100" dirty="0"/>
              <a:t> A. Risedronate.                                        B. strontium ranelate.                             C. Denosumab. </a:t>
            </a:r>
          </a:p>
          <a:p>
            <a:endParaRPr lang="en-US" sz="1100" dirty="0"/>
          </a:p>
          <a:p>
            <a:r>
              <a:rPr lang="en-US" sz="1200" b="1" u="sng" dirty="0"/>
              <a:t>Q12: Which one of the following is highly contraindicated to be given to patient with hypocalcemia ? </a:t>
            </a:r>
          </a:p>
          <a:p>
            <a:pPr marL="228600" indent="-228600">
              <a:buAutoNum type="alphaUcPeriod"/>
            </a:pPr>
            <a:r>
              <a:rPr lang="en-US" sz="1100" dirty="0"/>
              <a:t>Alendronate.                                      B. Raloxifene.                                            C. Denosumab.  </a:t>
            </a:r>
          </a:p>
          <a:p>
            <a:pPr marL="228600" indent="-228600">
              <a:buAutoNum type="alphaUcPeriod"/>
            </a:pPr>
            <a:endParaRPr lang="en-US" sz="1100" dirty="0"/>
          </a:p>
          <a:p>
            <a:r>
              <a:rPr lang="en-US" sz="1200" b="1" dirty="0"/>
              <a:t>Q13: Which one of the following is contraindicated to be used in patient with phenylketonuria to treat osteoporosis ? </a:t>
            </a:r>
          </a:p>
          <a:p>
            <a:pPr marL="228600" indent="-228600">
              <a:buAutoNum type="alphaUcPeriod"/>
            </a:pPr>
            <a:r>
              <a:rPr lang="en-US" sz="1100" dirty="0"/>
              <a:t>Risedronate.                                      B. strontium ranelate.                              C. Denosumab. </a:t>
            </a:r>
          </a:p>
          <a:p>
            <a:pPr marL="228600" indent="-228600">
              <a:buAutoNum type="alphaUcPeriod"/>
            </a:pPr>
            <a:endParaRPr lang="en-US" sz="1100" dirty="0"/>
          </a:p>
          <a:p>
            <a:r>
              <a:rPr lang="en-US" sz="1200" b="1" dirty="0"/>
              <a:t>Q14: All of the following are adverse effects of estrogen analogue as a drug except : </a:t>
            </a:r>
          </a:p>
          <a:p>
            <a:pPr marL="342900" lvl="1" indent="-342900">
              <a:buAutoNum type="alphaUcPeriod"/>
            </a:pPr>
            <a:r>
              <a:rPr lang="en-US" sz="1100" dirty="0"/>
              <a:t>Vaginal bleeding.      B. Breast cancer.     C. Change in blood coagulation.    D. delay postmenopausal age. </a:t>
            </a:r>
          </a:p>
          <a:p>
            <a:pPr marL="342900" lvl="1" indent="-342900">
              <a:buAutoNum type="alphaUcPeriod"/>
            </a:pPr>
            <a:endParaRPr lang="en-US" sz="1100" dirty="0"/>
          </a:p>
          <a:p>
            <a:pPr marL="0" lvl="1"/>
            <a:r>
              <a:rPr lang="en-US" sz="1200" b="1" dirty="0"/>
              <a:t>Q15: Which one of the following act by mimicking the action of calcium on its sensing receptors  and have dual action in treatment of osteoporosis ? </a:t>
            </a:r>
          </a:p>
          <a:p>
            <a:pPr marL="228600" lvl="1" indent="-228600">
              <a:buAutoNum type="alphaUcPeriod"/>
            </a:pPr>
            <a:r>
              <a:rPr lang="en-US" sz="1100" dirty="0"/>
              <a:t>Raloxifene.                                        B. strontium ranelate.                                C. Denosumab. </a:t>
            </a:r>
          </a:p>
          <a:p>
            <a:pPr marL="228600" lvl="1" indent="-228600">
              <a:buAutoNum type="alphaUcPeriod"/>
            </a:pPr>
            <a:endParaRPr lang="en-US" sz="1200" dirty="0"/>
          </a:p>
          <a:p>
            <a:pPr marL="0" lvl="1"/>
            <a:r>
              <a:rPr lang="en-US" sz="1200" b="1" u="sng" dirty="0"/>
              <a:t>Q16: Bisphosphonates thereby should be delayed for months after dental surgical procedures, why ? </a:t>
            </a:r>
          </a:p>
          <a:p>
            <a:pPr marL="228600" lvl="1" indent="-228600">
              <a:buAutoNum type="alphaUcPeriod"/>
            </a:pPr>
            <a:r>
              <a:rPr lang="en-US" sz="1100" dirty="0"/>
              <a:t>Because they block the prostaglandin synthesis and be easy to get infection by </a:t>
            </a:r>
            <a:r>
              <a:rPr lang="en-US" sz="1100" i="1" dirty="0"/>
              <a:t>Streptococcus sanguis.</a:t>
            </a:r>
          </a:p>
          <a:p>
            <a:pPr marL="228600" lvl="1" indent="-228600">
              <a:buAutoNum type="alphaUcPeriod"/>
            </a:pPr>
            <a:r>
              <a:rPr lang="en-US" sz="1100" dirty="0"/>
              <a:t>Because they lead to osteonecrosis of mandible bone and delay the healing process. </a:t>
            </a:r>
          </a:p>
          <a:p>
            <a:pPr marL="228600" lvl="1" indent="-228600">
              <a:buAutoNum type="alphaUcPeriod"/>
            </a:pPr>
            <a:r>
              <a:rPr lang="en-US" sz="1100" i="1" dirty="0"/>
              <a:t>Both of them. </a:t>
            </a:r>
          </a:p>
          <a:p>
            <a:pPr marL="228600" lvl="1" indent="-228600">
              <a:buAutoNum type="alphaUcPeriod"/>
            </a:pPr>
            <a:endParaRPr lang="en-US" sz="1200" i="1" dirty="0"/>
          </a:p>
          <a:p>
            <a:pPr marL="0" lvl="1"/>
            <a:r>
              <a:rPr lang="en-US" sz="1200" b="1" u="sng" dirty="0"/>
              <a:t>Q17: The following is true of raloxifene except: *</a:t>
            </a:r>
          </a:p>
          <a:p>
            <a:pPr marL="0" lvl="1"/>
            <a:r>
              <a:rPr lang="en-US" sz="1100" dirty="0"/>
              <a:t>A- It acts as an estrogen agonist in bone. </a:t>
            </a:r>
          </a:p>
          <a:p>
            <a:pPr marL="0" lvl="1"/>
            <a:r>
              <a:rPr lang="en-US" sz="1100" dirty="0"/>
              <a:t>B- It exerts estrogen antagonistic action on endometrium. </a:t>
            </a:r>
          </a:p>
          <a:p>
            <a:pPr marL="0" lvl="1"/>
            <a:r>
              <a:rPr lang="en-US" sz="1100" dirty="0"/>
              <a:t>C- It increases risk of developing breast cancer. </a:t>
            </a:r>
          </a:p>
          <a:p>
            <a:pPr marL="0" lvl="1"/>
            <a:r>
              <a:rPr lang="en-US" sz="1100" dirty="0"/>
              <a:t>D- It can induce/aggravate menopausal hot flushes.</a:t>
            </a:r>
            <a:endParaRPr lang="en-US" sz="1100" i="1" dirty="0"/>
          </a:p>
          <a:p>
            <a:pPr marL="0" lvl="1"/>
            <a:endParaRPr lang="en-US" sz="1200" dirty="0"/>
          </a:p>
          <a:p>
            <a:pPr marL="0" lvl="1"/>
            <a:r>
              <a:rPr lang="en-US" sz="1200" b="1" dirty="0"/>
              <a:t>Q18: A 52-year-old postmenopausal patient has evidence of low bone mineral </a:t>
            </a:r>
            <a:r>
              <a:rPr lang="en-US" sz="1200" b="1" dirty="0" err="1"/>
              <a:t>denisity</a:t>
            </a:r>
            <a:r>
              <a:rPr lang="en-US" sz="1200" b="1" dirty="0"/>
              <a:t>. She and her physician are considering therapy with raloxifene or a combination of conjugated estrogens and medroxyprogesterone acetate. Which of the following patient characteristics is most likely to lead them to select raloxifene? *</a:t>
            </a:r>
          </a:p>
          <a:p>
            <a:pPr marL="0" lvl="1"/>
            <a:r>
              <a:rPr lang="en-US" sz="1100" dirty="0"/>
              <a:t>A- Previous hysterectomy </a:t>
            </a:r>
          </a:p>
          <a:p>
            <a:pPr marL="0" lvl="1"/>
            <a:r>
              <a:rPr lang="en-US" sz="1100" dirty="0"/>
              <a:t>B- Recurrent vaginitis</a:t>
            </a:r>
          </a:p>
          <a:p>
            <a:pPr marL="0" lvl="1"/>
            <a:r>
              <a:rPr lang="en-US" sz="1100" dirty="0"/>
              <a:t> C- Troublesome hot flushes</a:t>
            </a:r>
          </a:p>
          <a:p>
            <a:pPr marL="0" lvl="1"/>
            <a:r>
              <a:rPr lang="en-US" sz="1100" dirty="0"/>
              <a:t> D- Strong family history of breast cancer</a:t>
            </a:r>
          </a:p>
          <a:p>
            <a:pPr marL="0" lvl="1"/>
            <a:endParaRPr lang="en-US" sz="1200" dirty="0"/>
          </a:p>
          <a:p>
            <a:pPr marL="0" lvl="1"/>
            <a:r>
              <a:rPr lang="en-US" sz="1200" b="1" u="sng" dirty="0"/>
              <a:t>Q19: A 78-year-old woman with known osteoporosis presents to her primary care physician for follow-up. She is managed with alendronate. Physical examination reveals a woman with a height of 5 </a:t>
            </a:r>
            <a:r>
              <a:rPr lang="en-US" sz="1200" b="1" u="sng" dirty="0" err="1"/>
              <a:t>ft</a:t>
            </a:r>
            <a:r>
              <a:rPr lang="en-US" sz="1200" b="1" u="sng" dirty="0"/>
              <a:t> 3 in and weight of 143 lb. The most likely effects on bone would be which of the following? *</a:t>
            </a:r>
          </a:p>
          <a:p>
            <a:pPr marL="0" lvl="1"/>
            <a:r>
              <a:rPr lang="en-US" sz="1100" dirty="0"/>
              <a:t>A- Increased osteoblastic bone resorption </a:t>
            </a:r>
          </a:p>
          <a:p>
            <a:pPr marL="0" lvl="1"/>
            <a:r>
              <a:rPr lang="en-US" sz="1100" dirty="0"/>
              <a:t>B- Inhibition of cholesterol biosynthesis </a:t>
            </a:r>
          </a:p>
          <a:p>
            <a:pPr marL="0" lvl="1"/>
            <a:r>
              <a:rPr lang="en-US" sz="1100" dirty="0"/>
              <a:t>C- Inhibition of osteoclastic apoptosis </a:t>
            </a:r>
          </a:p>
          <a:p>
            <a:pPr marL="0" lvl="1"/>
            <a:r>
              <a:rPr lang="en-US" sz="1100" dirty="0"/>
              <a:t>D- Inhibition of osteocyte activation</a:t>
            </a:r>
          </a:p>
        </p:txBody>
      </p:sp>
      <p:sp>
        <p:nvSpPr>
          <p:cNvPr id="7" name="مستطيل مستدير الزوايا 6"/>
          <p:cNvSpPr/>
          <p:nvPr/>
        </p:nvSpPr>
        <p:spPr>
          <a:xfrm rot="5400000">
            <a:off x="5660685" y="8653117"/>
            <a:ext cx="717631" cy="1412112"/>
          </a:xfrm>
          <a:prstGeom prst="roundRect">
            <a:avLst/>
          </a:prstGeom>
          <a:ln w="19050">
            <a:solidFill>
              <a:schemeClr val="bg1">
                <a:lumMod val="65000"/>
              </a:schemeClr>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marL="228600" indent="-228600" algn="ctr">
              <a:buFont typeface="+mj-lt"/>
              <a:buAutoNum type="arabicParenR" startAt="11"/>
            </a:pPr>
            <a:r>
              <a:rPr lang="en-US" sz="900" dirty="0"/>
              <a:t>C</a:t>
            </a:r>
          </a:p>
          <a:p>
            <a:pPr marL="228600" indent="-228600" algn="ctr">
              <a:buFont typeface="+mj-lt"/>
              <a:buAutoNum type="arabicParenR" startAt="11"/>
            </a:pPr>
            <a:r>
              <a:rPr lang="en-US" sz="900" dirty="0"/>
              <a:t>C</a:t>
            </a:r>
          </a:p>
          <a:p>
            <a:pPr marL="228600" indent="-228600" algn="ctr">
              <a:buFont typeface="+mj-lt"/>
              <a:buAutoNum type="arabicParenR" startAt="11"/>
            </a:pPr>
            <a:r>
              <a:rPr lang="en-US" sz="900" dirty="0"/>
              <a:t>B</a:t>
            </a:r>
          </a:p>
          <a:p>
            <a:pPr marL="228600" indent="-228600" algn="ctr">
              <a:buFont typeface="+mj-lt"/>
              <a:buAutoNum type="arabicParenR" startAt="11"/>
            </a:pPr>
            <a:r>
              <a:rPr lang="en-US" sz="900" dirty="0"/>
              <a:t>D</a:t>
            </a:r>
          </a:p>
          <a:p>
            <a:pPr marL="228600" indent="-228600" algn="ctr">
              <a:buFont typeface="+mj-lt"/>
              <a:buAutoNum type="arabicParenR" startAt="11"/>
            </a:pPr>
            <a:r>
              <a:rPr lang="en-US" sz="900" dirty="0"/>
              <a:t>B</a:t>
            </a:r>
          </a:p>
          <a:p>
            <a:pPr marL="228600" indent="-228600" algn="ctr">
              <a:buFont typeface="+mj-lt"/>
              <a:buAutoNum type="arabicParenR" startAt="11"/>
            </a:pPr>
            <a:r>
              <a:rPr lang="en-US" sz="900" dirty="0"/>
              <a:t>B</a:t>
            </a:r>
          </a:p>
          <a:p>
            <a:pPr marL="228600" indent="-228600" algn="ctr">
              <a:buFont typeface="+mj-lt"/>
              <a:buAutoNum type="arabicParenR" startAt="11"/>
            </a:pPr>
            <a:r>
              <a:rPr lang="en-US" sz="900" dirty="0"/>
              <a:t>C</a:t>
            </a:r>
          </a:p>
          <a:p>
            <a:pPr marL="228600" indent="-228600" algn="ctr">
              <a:buFont typeface="+mj-lt"/>
              <a:buAutoNum type="arabicParenR" startAt="11"/>
            </a:pPr>
            <a:r>
              <a:rPr lang="en-US" sz="900" dirty="0"/>
              <a:t>D</a:t>
            </a:r>
          </a:p>
          <a:p>
            <a:pPr marL="228600" indent="-228600" algn="ctr">
              <a:buFont typeface="+mj-lt"/>
              <a:buAutoNum type="arabicParenR" startAt="11"/>
            </a:pPr>
            <a:r>
              <a:rPr lang="en-US" sz="900" dirty="0"/>
              <a:t>B</a:t>
            </a:r>
          </a:p>
        </p:txBody>
      </p:sp>
      <p:sp>
        <p:nvSpPr>
          <p:cNvPr id="2" name="مربع نص 1"/>
          <p:cNvSpPr txBox="1"/>
          <p:nvPr/>
        </p:nvSpPr>
        <p:spPr>
          <a:xfrm>
            <a:off x="138896" y="9577546"/>
            <a:ext cx="3541853" cy="255583"/>
          </a:xfrm>
          <a:prstGeom prst="rect">
            <a:avLst/>
          </a:prstGeom>
          <a:noFill/>
        </p:spPr>
        <p:txBody>
          <a:bodyPr wrap="square" rtlCol="1">
            <a:spAutoFit/>
          </a:bodyPr>
          <a:lstStyle/>
          <a:p>
            <a:r>
              <a:rPr lang="en-US">
                <a:solidFill>
                  <a:schemeClr val="bg1">
                    <a:lumMod val="50000"/>
                  </a:schemeClr>
                </a:solidFill>
              </a:rPr>
              <a:t>* Q17,18,19 </a:t>
            </a:r>
            <a:r>
              <a:rPr lang="en-US" dirty="0">
                <a:solidFill>
                  <a:schemeClr val="bg1">
                    <a:lumMod val="50000"/>
                  </a:schemeClr>
                </a:solidFill>
              </a:rPr>
              <a:t>were taken from pharmacology team 435 </a:t>
            </a:r>
            <a:endParaRPr lang="ar-SA" dirty="0">
              <a:solidFill>
                <a:schemeClr val="bg1">
                  <a:lumMod val="50000"/>
                </a:schemeClr>
              </a:solidFill>
            </a:endParaRPr>
          </a:p>
        </p:txBody>
      </p:sp>
    </p:spTree>
    <p:extLst>
      <p:ext uri="{BB962C8B-B14F-4D97-AF65-F5344CB8AC3E}">
        <p14:creationId xmlns:p14="http://schemas.microsoft.com/office/powerpoint/2010/main" val="2135008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7" y="2446712"/>
            <a:ext cx="2235970" cy="388864"/>
          </a:xfrm>
          <a:prstGeom prst="rect">
            <a:avLst/>
          </a:prstGeom>
        </p:spPr>
      </p:pic>
      <p:cxnSp>
        <p:nvCxnSpPr>
          <p:cNvPr id="8" name="Straight Connector 7"/>
          <p:cNvCxnSpPr/>
          <p:nvPr/>
        </p:nvCxnSpPr>
        <p:spPr>
          <a:xfrm flipH="1">
            <a:off x="1098211" y="2894673"/>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98210" y="2936838"/>
            <a:ext cx="5300421" cy="1877437"/>
          </a:xfrm>
          <a:prstGeom prst="rect">
            <a:avLst/>
          </a:prstGeom>
          <a:noFill/>
        </p:spPr>
        <p:txBody>
          <a:bodyPr wrap="square" rtlCol="0">
            <a:spAutoFit/>
          </a:bodyPr>
          <a:lstStyle/>
          <a:p>
            <a:pPr algn="ctr" rtl="1"/>
            <a:r>
              <a:rPr lang="ar-SA" sz="2400" b="1" dirty="0">
                <a:solidFill>
                  <a:srgbClr val="941651"/>
                </a:solidFill>
                <a:latin typeface="Al Tarikh" charset="-78"/>
                <a:ea typeface="Al Tarikh" charset="-78"/>
                <a:cs typeface="Al Tarikh" charset="-78"/>
              </a:rPr>
              <a:t>قادة فريق علم الأدوية :</a:t>
            </a:r>
          </a:p>
          <a:p>
            <a:pPr algn="ctr" rtl="1"/>
            <a:r>
              <a:rPr lang="ar-SA" sz="2400" b="1" dirty="0">
                <a:latin typeface="Al Tarikh" charset="-78"/>
                <a:ea typeface="Al Tarikh" charset="-78"/>
                <a:cs typeface="Al Tarikh" charset="-78"/>
              </a:rPr>
              <a:t> </a:t>
            </a:r>
            <a:r>
              <a:rPr lang="ar-SA" sz="2800" b="1" dirty="0">
                <a:solidFill>
                  <a:srgbClr val="941651"/>
                </a:solidFill>
                <a:cs typeface="Al Tarikh" charset="-78"/>
              </a:rPr>
              <a:t>-</a:t>
            </a:r>
            <a:r>
              <a:rPr lang="ar-SA" sz="2800" b="1" dirty="0">
                <a:latin typeface="Al Tarikh" charset="-78"/>
                <a:ea typeface="Al Tarikh" charset="-78"/>
                <a:cs typeface="Al Tarikh" charset="-78"/>
              </a:rPr>
              <a:t> جومانا القحطاني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a:t>
            </a:r>
            <a:r>
              <a:rPr lang="ar-SA" sz="2800" b="1" dirty="0">
                <a:solidFill>
                  <a:srgbClr val="941651"/>
                </a:solidFill>
                <a:cs typeface="Al Tarikh" charset="-78"/>
              </a:rPr>
              <a:t>-</a:t>
            </a:r>
            <a:r>
              <a:rPr lang="ar-SA" sz="2800" b="1" dirty="0">
                <a:latin typeface="Al Tarikh" charset="-78"/>
                <a:ea typeface="Al Tarikh" charset="-78"/>
                <a:cs typeface="Al Tarikh" charset="-78"/>
              </a:rPr>
              <a:t> اللولو الصليهم</a:t>
            </a:r>
          </a:p>
          <a:p>
            <a:pPr algn="ctr" rtl="1"/>
            <a:r>
              <a:rPr lang="ar-SA" sz="2800" b="1" dirty="0">
                <a:solidFill>
                  <a:srgbClr val="941651"/>
                </a:solidFill>
                <a:cs typeface="Al Tarikh" charset="-78"/>
              </a:rPr>
              <a:t>-</a:t>
            </a:r>
            <a:r>
              <a:rPr lang="ar-SA" sz="2800" b="1" dirty="0">
                <a:latin typeface="Al Tarikh" charset="-78"/>
                <a:ea typeface="Al Tarikh" charset="-78"/>
                <a:cs typeface="Al Tarikh" charset="-78"/>
              </a:rPr>
              <a:t> فارس النفيسة</a:t>
            </a:r>
          </a:p>
          <a:p>
            <a:pPr marL="0" algn="ctr" defTabSz="663123" rtl="1" eaLnBrk="1" latinLnBrk="0" hangingPunct="1">
              <a:lnSpc>
                <a:spcPct val="150000"/>
              </a:lnSpc>
            </a:pPr>
            <a:r>
              <a:rPr lang="ar-SA" sz="2400" b="1" dirty="0">
                <a:solidFill>
                  <a:srgbClr val="941651"/>
                </a:solidFill>
                <a:latin typeface="Al Tarikh" charset="-78"/>
                <a:ea typeface="Al Tarikh" charset="-78"/>
                <a:cs typeface="Al Tarikh" charset="-78"/>
              </a:rPr>
              <a:t>الشكر موصول لأعضاء الفريق المتميزين : </a:t>
            </a:r>
          </a:p>
        </p:txBody>
      </p:sp>
      <p:sp>
        <p:nvSpPr>
          <p:cNvPr id="11" name="TextBox 10"/>
          <p:cNvSpPr txBox="1"/>
          <p:nvPr/>
        </p:nvSpPr>
        <p:spPr>
          <a:xfrm>
            <a:off x="370682" y="7282868"/>
            <a:ext cx="6027950" cy="1077218"/>
          </a:xfrm>
          <a:prstGeom prst="rect">
            <a:avLst/>
          </a:prstGeom>
          <a:noFill/>
        </p:spPr>
        <p:txBody>
          <a:bodyPr wrap="square" rtlCol="0">
            <a:spAutoFit/>
          </a:bodyPr>
          <a:lstStyle/>
          <a:p>
            <a:r>
              <a:rPr lang="en-US" sz="1600" dirty="0">
                <a:solidFill>
                  <a:srgbClr val="941651"/>
                </a:solidFill>
              </a:rPr>
              <a:t>References :</a:t>
            </a:r>
          </a:p>
          <a:p>
            <a:r>
              <a:rPr lang="en-US" sz="1600" dirty="0"/>
              <a:t>1- 436 Dr. </a:t>
            </a:r>
            <a:r>
              <a:rPr lang="en-US" sz="1600" dirty="0" err="1"/>
              <a:t>Ishfaq’s</a:t>
            </a:r>
            <a:r>
              <a:rPr lang="en-US" sz="1600" dirty="0"/>
              <a:t> slides and notes</a:t>
            </a:r>
          </a:p>
          <a:p>
            <a:r>
              <a:rPr lang="en-US" sz="1600" dirty="0"/>
              <a:t>2- 436 Dr. </a:t>
            </a:r>
            <a:r>
              <a:rPr lang="en-US" sz="1600" dirty="0" err="1"/>
              <a:t>Alia’s</a:t>
            </a:r>
            <a:r>
              <a:rPr lang="en-US" sz="1600" dirty="0"/>
              <a:t> notes</a:t>
            </a:r>
          </a:p>
          <a:p>
            <a:r>
              <a:rPr lang="en-US" sz="1600" dirty="0"/>
              <a:t>2- Guyton &amp; Hall of Medical Physiology 12</a:t>
            </a:r>
            <a:r>
              <a:rPr lang="en-US" sz="1600" baseline="30000" dirty="0"/>
              <a:t>th</a:t>
            </a:r>
            <a:r>
              <a:rPr lang="en-US" sz="1600" dirty="0"/>
              <a:t> Edition.</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1399" t="7748" r="21891" b="8503"/>
          <a:stretch/>
        </p:blipFill>
        <p:spPr>
          <a:xfrm>
            <a:off x="4947457" y="642251"/>
            <a:ext cx="1451175" cy="2143038"/>
          </a:xfrm>
          <a:prstGeom prst="rect">
            <a:avLst/>
          </a:prstGeom>
        </p:spPr>
      </p:pic>
      <p:sp>
        <p:nvSpPr>
          <p:cNvPr id="3" name="Oval 2"/>
          <p:cNvSpPr/>
          <p:nvPr/>
        </p:nvSpPr>
        <p:spPr>
          <a:xfrm>
            <a:off x="5883328" y="1793878"/>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96720" y="1895229"/>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20156" y="1305040"/>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65700" y="97276"/>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8" y="88925"/>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0208" y="9146688"/>
            <a:ext cx="1537203" cy="307777"/>
          </a:xfrm>
          <a:prstGeom prst="rect">
            <a:avLst/>
          </a:prstGeom>
          <a:noFill/>
        </p:spPr>
        <p:txBody>
          <a:bodyPr wrap="square" rtlCol="0">
            <a:spAutoFit/>
          </a:bodyPr>
          <a:lstStyle/>
          <a:p>
            <a:r>
              <a:rPr lang="en-US" sz="1400" b="1"/>
              <a:t>@pharma436</a:t>
            </a:r>
          </a:p>
        </p:txBody>
      </p:sp>
      <p:pic>
        <p:nvPicPr>
          <p:cNvPr id="22" name="Picture 21"/>
          <p:cNvPicPr>
            <a:picLocks noChangeAspect="1"/>
          </p:cNvPicPr>
          <p:nvPr/>
        </p:nvPicPr>
        <p:blipFill>
          <a:blip r:embed="rId4"/>
          <a:stretch>
            <a:fillRect/>
          </a:stretch>
        </p:blipFill>
        <p:spPr>
          <a:xfrm>
            <a:off x="370682" y="9101771"/>
            <a:ext cx="447779" cy="447779"/>
          </a:xfrm>
          <a:prstGeom prst="rect">
            <a:avLst/>
          </a:prstGeom>
        </p:spPr>
      </p:pic>
      <p:sp>
        <p:nvSpPr>
          <p:cNvPr id="23" name="TextBox 22"/>
          <p:cNvSpPr txBox="1"/>
          <p:nvPr/>
        </p:nvSpPr>
        <p:spPr>
          <a:xfrm>
            <a:off x="784090" y="9146688"/>
            <a:ext cx="2215537" cy="307777"/>
          </a:xfrm>
          <a:prstGeom prst="rect">
            <a:avLst/>
          </a:prstGeom>
          <a:noFill/>
        </p:spPr>
        <p:txBody>
          <a:bodyPr wrap="square" rtlCol="0">
            <a:spAutoFit/>
          </a:bodyPr>
          <a:lstStyle/>
          <a:p>
            <a:r>
              <a:rPr lang="en-US" sz="1400" b="1" dirty="0"/>
              <a:t>pharma436@outlook.com</a:t>
            </a:r>
          </a:p>
        </p:txBody>
      </p:sp>
      <p:pic>
        <p:nvPicPr>
          <p:cNvPr id="24" name="Picture 23">
            <a:hlinkClick r:id="rId5"/>
          </p:cNvPr>
          <p:cNvPicPr>
            <a:picLocks noChangeAspect="1"/>
          </p:cNvPicPr>
          <p:nvPr/>
        </p:nvPicPr>
        <p:blipFill rotWithShape="1">
          <a:blip r:embed="rId6"/>
          <a:srcRect l="39538" t="24554" r="39740" b="42737"/>
          <a:stretch/>
        </p:blipFill>
        <p:spPr>
          <a:xfrm>
            <a:off x="4723572" y="9039979"/>
            <a:ext cx="441083" cy="463227"/>
          </a:xfrm>
          <a:prstGeom prst="rect">
            <a:avLst/>
          </a:prstGeom>
        </p:spPr>
      </p:pic>
      <p:sp>
        <p:nvSpPr>
          <p:cNvPr id="25" name="TextBox 24"/>
          <p:cNvSpPr txBox="1"/>
          <p:nvPr/>
        </p:nvSpPr>
        <p:spPr>
          <a:xfrm>
            <a:off x="5212148" y="9118184"/>
            <a:ext cx="1537203" cy="307777"/>
          </a:xfrm>
          <a:prstGeom prst="rect">
            <a:avLst/>
          </a:prstGeom>
          <a:noFill/>
        </p:spPr>
        <p:txBody>
          <a:bodyPr wrap="square" rtlCol="0">
            <a:spAutoFit/>
          </a:bodyPr>
          <a:lstStyle/>
          <a:p>
            <a:r>
              <a:rPr lang="en-US" sz="1400" b="1" dirty="0">
                <a:hlinkClick r:id="rId7"/>
              </a:rPr>
              <a:t>Your feedback </a:t>
            </a:r>
            <a:endParaRPr lang="en-US" sz="1400" b="1" dirty="0"/>
          </a:p>
        </p:txBody>
      </p:sp>
      <p:pic>
        <p:nvPicPr>
          <p:cNvPr id="26" name="Picture 25">
            <a:hlinkClick r:id="rId8"/>
          </p:cNvPr>
          <p:cNvPicPr>
            <a:picLocks noChangeAspect="1"/>
          </p:cNvPicPr>
          <p:nvPr/>
        </p:nvPicPr>
        <p:blipFill rotWithShape="1">
          <a:blip r:embed="rId9"/>
          <a:srcRect t="11672" b="10049"/>
          <a:stretch/>
        </p:blipFill>
        <p:spPr>
          <a:xfrm>
            <a:off x="2967775" y="9076025"/>
            <a:ext cx="573552" cy="448968"/>
          </a:xfrm>
          <a:prstGeom prst="rect">
            <a:avLst/>
          </a:prstGeom>
        </p:spPr>
      </p:pic>
      <p:sp>
        <p:nvSpPr>
          <p:cNvPr id="19"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 xmlns:a16="http://schemas.microsoft.com/office/drawing/2014/main" id="{FF9AE610-396C-4416-8EA0-E7E6C429E0B8}"/>
              </a:ext>
            </a:extLst>
          </p:cNvPr>
          <p:cNvSpPr txBox="1"/>
          <p:nvPr/>
        </p:nvSpPr>
        <p:spPr>
          <a:xfrm>
            <a:off x="3541328" y="4953000"/>
            <a:ext cx="2589046" cy="1569660"/>
          </a:xfrm>
          <a:prstGeom prst="rect">
            <a:avLst/>
          </a:prstGeom>
          <a:noFill/>
        </p:spPr>
        <p:txBody>
          <a:bodyPr wrap="square" rtlCol="0">
            <a:spAutoFit/>
          </a:bodyPr>
          <a:lstStyle/>
          <a:p>
            <a:pPr lvl="0" algn="ctr" defTabSz="663123" rtl="1"/>
            <a:r>
              <a:rPr lang="ar-SA" sz="2400" b="1" dirty="0">
                <a:solidFill>
                  <a:prstClr val="black"/>
                </a:solidFill>
                <a:latin typeface="Al Tarikh" charset="-78"/>
                <a:ea typeface="Al Tarikh" charset="-78"/>
                <a:cs typeface="Al Tarikh" charset="-78"/>
              </a:rPr>
              <a:t>روان سعد القحطاني</a:t>
            </a:r>
            <a:endParaRPr lang="en-US" sz="2400" b="1" dirty="0">
              <a:solidFill>
                <a:prstClr val="black"/>
              </a:solidFill>
              <a:latin typeface="Al Tarikh" charset="-78"/>
              <a:ea typeface="Al Tarikh" charset="-78"/>
              <a:cs typeface="Al Tarikh" charset="-78"/>
            </a:endParaRPr>
          </a:p>
          <a:p>
            <a:pPr lvl="0" algn="ctr" defTabSz="663123" rtl="1"/>
            <a:r>
              <a:rPr lang="ar-SA" sz="2400" b="1" dirty="0">
                <a:solidFill>
                  <a:prstClr val="black"/>
                </a:solidFill>
                <a:latin typeface="Al Tarikh" charset="-78"/>
                <a:ea typeface="Al Tarikh" charset="-78"/>
                <a:cs typeface="Al Tarikh" charset="-78"/>
              </a:rPr>
              <a:t>أمل القرني</a:t>
            </a:r>
          </a:p>
          <a:p>
            <a:pPr lvl="0" algn="ctr" defTabSz="663123" rtl="1"/>
            <a:r>
              <a:rPr lang="ar-SA" sz="2400" b="1" dirty="0">
                <a:solidFill>
                  <a:prstClr val="black"/>
                </a:solidFill>
                <a:latin typeface="Al Tarikh" charset="-78"/>
                <a:ea typeface="Al Tarikh" charset="-78"/>
                <a:cs typeface="Al Tarikh" charset="-78"/>
              </a:rPr>
              <a:t>ريما البراك</a:t>
            </a:r>
            <a:endParaRPr lang="en-US" sz="2400" b="1" dirty="0">
              <a:solidFill>
                <a:prstClr val="black"/>
              </a:solidFill>
              <a:latin typeface="Al Tarikh" charset="-78"/>
              <a:ea typeface="Al Tarikh" charset="-78"/>
              <a:cs typeface="Al Tarikh" charset="-78"/>
            </a:endParaRPr>
          </a:p>
          <a:p>
            <a:pPr lvl="0" algn="ctr" defTabSz="663123" rtl="1"/>
            <a:r>
              <a:rPr lang="ar-SA" sz="2400" b="1" dirty="0">
                <a:solidFill>
                  <a:prstClr val="black"/>
                </a:solidFill>
                <a:latin typeface="Al Tarikh" charset="-78"/>
                <a:ea typeface="Al Tarikh" charset="-78"/>
                <a:cs typeface="Al Tarikh" charset="-78"/>
              </a:rPr>
              <a:t>لمى التميمي</a:t>
            </a:r>
            <a:endParaRPr lang="en-US" sz="2400" b="1" dirty="0">
              <a:solidFill>
                <a:prstClr val="black"/>
              </a:solidFill>
              <a:latin typeface="Al Tarikh" charset="-78"/>
              <a:ea typeface="Al Tarikh" charset="-78"/>
              <a:cs typeface="Al Tarikh" charset="-78"/>
            </a:endParaRPr>
          </a:p>
        </p:txBody>
      </p:sp>
      <p:sp>
        <p:nvSpPr>
          <p:cNvPr id="4" name="TextBox 3">
            <a:extLst>
              <a:ext uri="{FF2B5EF4-FFF2-40B4-BE49-F238E27FC236}">
                <a16:creationId xmlns="" xmlns:a16="http://schemas.microsoft.com/office/drawing/2014/main" id="{1175D006-9256-4AEA-B131-83675DEB4876}"/>
              </a:ext>
            </a:extLst>
          </p:cNvPr>
          <p:cNvSpPr txBox="1"/>
          <p:nvPr/>
        </p:nvSpPr>
        <p:spPr>
          <a:xfrm>
            <a:off x="1195563" y="4953000"/>
            <a:ext cx="2058988" cy="461665"/>
          </a:xfrm>
          <a:prstGeom prst="rect">
            <a:avLst/>
          </a:prstGeom>
          <a:noFill/>
        </p:spPr>
        <p:txBody>
          <a:bodyPr wrap="square" rtlCol="0">
            <a:spAutoFit/>
          </a:bodyPr>
          <a:lstStyle/>
          <a:p>
            <a:pPr lvl="0" algn="ctr" defTabSz="663123" rtl="1"/>
            <a:r>
              <a:rPr lang="ar-SA" sz="2400" b="1" dirty="0">
                <a:solidFill>
                  <a:prstClr val="black"/>
                </a:solidFill>
                <a:latin typeface="Al Tarikh" charset="-78"/>
                <a:ea typeface="Al Tarikh" charset="-78"/>
                <a:cs typeface="Al Tarikh" charset="-78"/>
              </a:rPr>
              <a:t>خالد العيسى</a:t>
            </a:r>
            <a:endParaRPr lang="en-US" sz="2400" b="1" dirty="0">
              <a:solidFill>
                <a:prstClr val="black"/>
              </a:solidFill>
              <a:latin typeface="Al Tarikh" charset="-78"/>
              <a:ea typeface="Al Tarikh" charset="-78"/>
              <a:cs typeface="Al Tarikh" charset="-78"/>
            </a:endParaRPr>
          </a:p>
        </p:txBody>
      </p:sp>
    </p:spTree>
    <p:extLst>
      <p:ext uri="{BB962C8B-B14F-4D97-AF65-F5344CB8AC3E}">
        <p14:creationId xmlns:p14="http://schemas.microsoft.com/office/powerpoint/2010/main" val="27292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p:nvPr/>
        </p:nvCxnSpPr>
        <p:spPr>
          <a:xfrm flipV="1">
            <a:off x="1227909" y="875211"/>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803775" y="339251"/>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To Understand</a:t>
            </a:r>
          </a:p>
        </p:txBody>
      </p:sp>
      <p:cxnSp>
        <p:nvCxnSpPr>
          <p:cNvPr id="18" name="Straight Connector 17"/>
          <p:cNvCxnSpPr/>
          <p:nvPr/>
        </p:nvCxnSpPr>
        <p:spPr>
          <a:xfrm>
            <a:off x="111178" y="1595546"/>
            <a:ext cx="164592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1178" y="1195436"/>
            <a:ext cx="1814805" cy="400110"/>
          </a:xfrm>
          <a:prstGeom prst="rect">
            <a:avLst/>
          </a:prstGeom>
          <a:noFill/>
        </p:spPr>
        <p:txBody>
          <a:bodyPr wrap="square" rtlCol="0">
            <a:spAutoFit/>
          </a:bodyPr>
          <a:lstStyle/>
          <a:p>
            <a:r>
              <a:rPr lang="en-US" sz="2000" dirty="0"/>
              <a:t>Osteoporosis</a:t>
            </a:r>
            <a:endParaRPr lang="en-US" sz="2000" dirty="0">
              <a:latin typeface="Andalus" panose="02020603050405020304" pitchFamily="18" charset="-78"/>
              <a:cs typeface="Andalus" panose="02020603050405020304" pitchFamily="18" charset="-78"/>
            </a:endParaRPr>
          </a:p>
        </p:txBody>
      </p:sp>
      <p:sp>
        <p:nvSpPr>
          <p:cNvPr id="20" name="TextBox 19"/>
          <p:cNvSpPr txBox="1"/>
          <p:nvPr/>
        </p:nvSpPr>
        <p:spPr>
          <a:xfrm>
            <a:off x="111178" y="1647500"/>
            <a:ext cx="5687194" cy="738664"/>
          </a:xfrm>
          <a:prstGeom prst="rect">
            <a:avLst/>
          </a:prstGeom>
          <a:noFill/>
          <a:ln>
            <a:noFill/>
          </a:ln>
        </p:spPr>
        <p:txBody>
          <a:bodyPr wrap="square" rtlCol="0">
            <a:spAutoFit/>
          </a:bodyPr>
          <a:lstStyle/>
          <a:p>
            <a:pPr marL="342900" indent="-342900">
              <a:buClr>
                <a:schemeClr val="accent1">
                  <a:lumMod val="60000"/>
                  <a:lumOff val="40000"/>
                </a:schemeClr>
              </a:buClr>
              <a:buFont typeface="Arial" charset="0"/>
              <a:buChar char="•"/>
            </a:pPr>
            <a:r>
              <a:rPr lang="en-US" sz="1400" dirty="0" err="1"/>
              <a:t>Osteo</a:t>
            </a:r>
            <a:r>
              <a:rPr lang="en-US" sz="1400" dirty="0"/>
              <a:t>: is Latin for “bone” </a:t>
            </a:r>
            <a:r>
              <a:rPr lang="en-US" sz="1400" dirty="0" err="1"/>
              <a:t>Porosis</a:t>
            </a:r>
            <a:r>
              <a:rPr lang="en-US" sz="1400" dirty="0"/>
              <a:t>: means “porous or full of holes” “Osteoporosis” means bones that are full of holes”</a:t>
            </a:r>
          </a:p>
          <a:p>
            <a:pPr marL="342900" indent="-342900">
              <a:buClr>
                <a:schemeClr val="accent1">
                  <a:lumMod val="60000"/>
                  <a:lumOff val="40000"/>
                </a:schemeClr>
              </a:buClr>
              <a:buFont typeface="Arial" charset="0"/>
              <a:buChar char="•"/>
            </a:pPr>
            <a:r>
              <a:rPr lang="en-US" sz="1400" dirty="0"/>
              <a:t>Osteoporosis is the silent disease </a:t>
            </a:r>
            <a:endParaRPr lang="ar-SA" sz="1400" dirty="0"/>
          </a:p>
        </p:txBody>
      </p:sp>
      <p:cxnSp>
        <p:nvCxnSpPr>
          <p:cNvPr id="12" name="Straight Connector 17"/>
          <p:cNvCxnSpPr/>
          <p:nvPr/>
        </p:nvCxnSpPr>
        <p:spPr>
          <a:xfrm>
            <a:off x="111178" y="3068132"/>
            <a:ext cx="164592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Box 18"/>
          <p:cNvSpPr txBox="1"/>
          <p:nvPr/>
        </p:nvSpPr>
        <p:spPr>
          <a:xfrm>
            <a:off x="130900" y="2663177"/>
            <a:ext cx="1814805" cy="400110"/>
          </a:xfrm>
          <a:prstGeom prst="rect">
            <a:avLst/>
          </a:prstGeom>
          <a:noFill/>
          <a:ln>
            <a:noFill/>
          </a:ln>
        </p:spPr>
        <p:txBody>
          <a:bodyPr wrap="square" rtlCol="0">
            <a:spAutoFit/>
          </a:bodyPr>
          <a:lstStyle/>
          <a:p>
            <a:r>
              <a:rPr lang="en-US" sz="2000" dirty="0"/>
              <a:t>Healthy bone</a:t>
            </a:r>
            <a:endParaRPr lang="en-US" sz="2000" dirty="0">
              <a:latin typeface="Andalus" panose="02020603050405020304" pitchFamily="18" charset="-78"/>
              <a:cs typeface="Andalus" panose="02020603050405020304" pitchFamily="18" charset="-78"/>
            </a:endParaRPr>
          </a:p>
        </p:txBody>
      </p:sp>
      <p:sp>
        <p:nvSpPr>
          <p:cNvPr id="16" name="TextBox 19"/>
          <p:cNvSpPr txBox="1"/>
          <p:nvPr/>
        </p:nvSpPr>
        <p:spPr>
          <a:xfrm>
            <a:off x="111178" y="3125076"/>
            <a:ext cx="5866856" cy="738664"/>
          </a:xfrm>
          <a:prstGeom prst="rect">
            <a:avLst/>
          </a:prstGeom>
          <a:noFill/>
          <a:ln>
            <a:noFill/>
          </a:ln>
        </p:spPr>
        <p:txBody>
          <a:bodyPr wrap="square" rtlCol="0">
            <a:spAutoFit/>
          </a:bodyPr>
          <a:lstStyle/>
          <a:p>
            <a:pPr marL="285750" indent="-285750">
              <a:buClr>
                <a:schemeClr val="accent1">
                  <a:lumMod val="60000"/>
                  <a:lumOff val="40000"/>
                </a:schemeClr>
              </a:buClr>
              <a:buFont typeface="Wingdings" charset="2"/>
              <a:buChar char="§"/>
            </a:pPr>
            <a:r>
              <a:rPr lang="en-US" sz="1400" dirty="0"/>
              <a:t>Bone is living tissue, which is constantly being broken down and rebuilt, a process called remodeling.</a:t>
            </a:r>
          </a:p>
          <a:p>
            <a:pPr marL="285750" indent="-285750">
              <a:buClr>
                <a:schemeClr val="accent1">
                  <a:lumMod val="60000"/>
                  <a:lumOff val="40000"/>
                </a:schemeClr>
              </a:buClr>
              <a:buFont typeface="Wingdings" charset="2"/>
              <a:buChar char="§"/>
            </a:pPr>
            <a:r>
              <a:rPr lang="en-US" sz="1400" dirty="0"/>
              <a:t>Bone is renewed like skin, hair and nails.</a:t>
            </a:r>
            <a:endParaRPr lang="en-US" dirty="0"/>
          </a:p>
        </p:txBody>
      </p:sp>
      <p:sp>
        <p:nvSpPr>
          <p:cNvPr id="17" name="TextBox 19"/>
          <p:cNvSpPr txBox="1"/>
          <p:nvPr/>
        </p:nvSpPr>
        <p:spPr>
          <a:xfrm>
            <a:off x="189271" y="7021641"/>
            <a:ext cx="6404118" cy="738664"/>
          </a:xfrm>
          <a:prstGeom prst="rect">
            <a:avLst/>
          </a:prstGeom>
          <a:noFill/>
          <a:ln>
            <a:noFill/>
          </a:ln>
        </p:spPr>
        <p:txBody>
          <a:bodyPr wrap="square" rtlCol="0">
            <a:spAutoFit/>
          </a:bodyPr>
          <a:lstStyle/>
          <a:p>
            <a:r>
              <a:rPr lang="en-US" sz="1400" dirty="0"/>
              <a:t>It includes:</a:t>
            </a:r>
          </a:p>
          <a:p>
            <a:pPr marL="342900" indent="-342900">
              <a:buClr>
                <a:schemeClr val="accent1">
                  <a:lumMod val="60000"/>
                  <a:lumOff val="40000"/>
                </a:schemeClr>
              </a:buClr>
              <a:buFont typeface="+mj-lt"/>
              <a:buAutoNum type="arabicParenR"/>
            </a:pPr>
            <a:r>
              <a:rPr lang="en-US" sz="1400" dirty="0"/>
              <a:t>Resorption-removes old, </a:t>
            </a:r>
            <a:r>
              <a:rPr lang="en-US" sz="1400" dirty="0">
                <a:solidFill>
                  <a:srgbClr val="008F00"/>
                </a:solidFill>
              </a:rPr>
              <a:t>dead or damaged </a:t>
            </a:r>
            <a:r>
              <a:rPr lang="en-US" sz="1400" dirty="0"/>
              <a:t>bone </a:t>
            </a:r>
            <a:r>
              <a:rPr lang="en-US" sz="1400" dirty="0">
                <a:solidFill>
                  <a:schemeClr val="bg1">
                    <a:lumMod val="50000"/>
                  </a:schemeClr>
                </a:solidFill>
              </a:rPr>
              <a:t>which done by osteoclast cells.</a:t>
            </a:r>
          </a:p>
          <a:p>
            <a:pPr marL="342900" indent="-342900">
              <a:buClr>
                <a:schemeClr val="accent1">
                  <a:lumMod val="60000"/>
                  <a:lumOff val="40000"/>
                </a:schemeClr>
              </a:buClr>
              <a:buFont typeface="+mj-lt"/>
              <a:buAutoNum type="arabicParenR"/>
            </a:pPr>
            <a:r>
              <a:rPr lang="en-US" sz="1400" dirty="0"/>
              <a:t>Formation-replaces old bone with new bone which done by osteoblast cells.</a:t>
            </a:r>
            <a:endParaRPr lang="en-US" dirty="0"/>
          </a:p>
        </p:txBody>
      </p:sp>
      <p:cxnSp>
        <p:nvCxnSpPr>
          <p:cNvPr id="22" name="Straight Connector 17"/>
          <p:cNvCxnSpPr>
            <a:cxnSpLocks/>
          </p:cNvCxnSpPr>
          <p:nvPr/>
        </p:nvCxnSpPr>
        <p:spPr>
          <a:xfrm>
            <a:off x="263751" y="6957807"/>
            <a:ext cx="2212141"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Box 18"/>
          <p:cNvSpPr txBox="1"/>
          <p:nvPr/>
        </p:nvSpPr>
        <p:spPr>
          <a:xfrm>
            <a:off x="189271" y="6557697"/>
            <a:ext cx="2503091" cy="400110"/>
          </a:xfrm>
          <a:prstGeom prst="rect">
            <a:avLst/>
          </a:prstGeom>
          <a:noFill/>
        </p:spPr>
        <p:txBody>
          <a:bodyPr wrap="square" rtlCol="0">
            <a:spAutoFit/>
          </a:bodyPr>
          <a:lstStyle/>
          <a:p>
            <a:r>
              <a:rPr lang="en-US" sz="2000" dirty="0"/>
              <a:t>BONE “Remodeling” </a:t>
            </a:r>
            <a:endParaRPr lang="en-US" sz="2000" dirty="0">
              <a:latin typeface="Andalus" panose="02020603050405020304" pitchFamily="18" charset="-78"/>
              <a:cs typeface="Andalus" panose="02020603050405020304" pitchFamily="18" charset="-78"/>
            </a:endParaRPr>
          </a:p>
        </p:txBody>
      </p:sp>
      <p:cxnSp>
        <p:nvCxnSpPr>
          <p:cNvPr id="25" name="Straight Connector 17"/>
          <p:cNvCxnSpPr>
            <a:cxnSpLocks/>
          </p:cNvCxnSpPr>
          <p:nvPr/>
        </p:nvCxnSpPr>
        <p:spPr>
          <a:xfrm>
            <a:off x="1912131" y="4327684"/>
            <a:ext cx="2746886"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 name="TextBox 18"/>
          <p:cNvSpPr txBox="1"/>
          <p:nvPr/>
        </p:nvSpPr>
        <p:spPr>
          <a:xfrm>
            <a:off x="1925983" y="3927574"/>
            <a:ext cx="2823811" cy="400110"/>
          </a:xfrm>
          <a:prstGeom prst="rect">
            <a:avLst/>
          </a:prstGeom>
          <a:noFill/>
          <a:ln>
            <a:noFill/>
          </a:ln>
        </p:spPr>
        <p:txBody>
          <a:bodyPr wrap="square" rtlCol="0">
            <a:spAutoFit/>
          </a:bodyPr>
          <a:lstStyle/>
          <a:p>
            <a:r>
              <a:rPr lang="en-US" sz="2000" dirty="0"/>
              <a:t>Types of bone </a:t>
            </a:r>
            <a:r>
              <a:rPr lang="en-US" sz="1400" dirty="0">
                <a:solidFill>
                  <a:srgbClr val="008F00"/>
                </a:solidFill>
              </a:rPr>
              <a:t>(you can skip it)</a:t>
            </a:r>
            <a:endParaRPr lang="en-US" sz="1400" dirty="0">
              <a:solidFill>
                <a:srgbClr val="008F00"/>
              </a:solidFill>
              <a:latin typeface="Andalus" panose="02020603050405020304" pitchFamily="18" charset="-78"/>
              <a:cs typeface="Andalus" panose="02020603050405020304" pitchFamily="18" charset="-78"/>
            </a:endParaRPr>
          </a:p>
        </p:txBody>
      </p:sp>
      <p:grpSp>
        <p:nvGrpSpPr>
          <p:cNvPr id="66" name="Group 65"/>
          <p:cNvGrpSpPr/>
          <p:nvPr/>
        </p:nvGrpSpPr>
        <p:grpSpPr>
          <a:xfrm>
            <a:off x="317154" y="4339895"/>
            <a:ext cx="6419638" cy="1728510"/>
            <a:chOff x="340434" y="4815930"/>
            <a:chExt cx="6419638" cy="1728510"/>
          </a:xfrm>
        </p:grpSpPr>
        <p:cxnSp>
          <p:nvCxnSpPr>
            <p:cNvPr id="3" name="Straight Connector 2"/>
            <p:cNvCxnSpPr/>
            <p:nvPr/>
          </p:nvCxnSpPr>
          <p:spPr>
            <a:xfrm>
              <a:off x="3315591" y="4815930"/>
              <a:ext cx="2375" cy="12860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291771" y="4928046"/>
              <a:ext cx="4116252"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4781773" y="5055029"/>
              <a:ext cx="1252499" cy="557998"/>
            </a:xfrm>
            <a:prstGeom prst="roundRect">
              <a:avLst/>
            </a:prstGeom>
            <a:solidFill>
              <a:srgbClr val="9292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solidFill>
                </a:rPr>
                <a:t>Trabecular</a:t>
              </a:r>
            </a:p>
            <a:p>
              <a:pPr lvl="0" algn="ctr"/>
              <a:r>
                <a:rPr lang="en-US" sz="1400" dirty="0">
                  <a:solidFill>
                    <a:schemeClr val="tx1"/>
                  </a:solidFill>
                </a:rPr>
                <a:t>”cancellous”</a:t>
              </a:r>
            </a:p>
          </p:txBody>
        </p:sp>
        <p:sp>
          <p:nvSpPr>
            <p:cNvPr id="39" name="Rounded Rectangle 38"/>
            <p:cNvSpPr/>
            <p:nvPr/>
          </p:nvSpPr>
          <p:spPr>
            <a:xfrm>
              <a:off x="665520" y="5055029"/>
              <a:ext cx="1252499" cy="557998"/>
            </a:xfrm>
            <a:prstGeom prst="roundRect">
              <a:avLst/>
            </a:prstGeom>
            <a:solidFill>
              <a:srgbClr val="9292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solidFill>
                </a:rPr>
                <a:t>cortical</a:t>
              </a:r>
            </a:p>
          </p:txBody>
        </p:sp>
        <p:sp>
          <p:nvSpPr>
            <p:cNvPr id="45" name="Rounded Rectangle 44"/>
            <p:cNvSpPr/>
            <p:nvPr/>
          </p:nvSpPr>
          <p:spPr>
            <a:xfrm>
              <a:off x="340434" y="5746172"/>
              <a:ext cx="2896695" cy="798268"/>
            </a:xfrm>
            <a:prstGeom prst="roundRect">
              <a:avLst/>
            </a:prstGeom>
            <a:solidFill>
              <a:srgbClr val="E7AB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solidFill>
                </a:rPr>
                <a:t>is hard, compact, dense bone(example: long bones of arms and legs)</a:t>
              </a:r>
            </a:p>
          </p:txBody>
        </p:sp>
        <p:sp>
          <p:nvSpPr>
            <p:cNvPr id="49" name="Rounded Rectangle 48"/>
            <p:cNvSpPr/>
            <p:nvPr/>
          </p:nvSpPr>
          <p:spPr>
            <a:xfrm>
              <a:off x="3863377" y="5740009"/>
              <a:ext cx="2896695" cy="798268"/>
            </a:xfrm>
            <a:prstGeom prst="roundRect">
              <a:avLst/>
            </a:prstGeom>
            <a:solidFill>
              <a:srgbClr val="E7AB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a:solidFill>
                    <a:schemeClr val="tx1"/>
                  </a:solidFill>
                </a:rPr>
                <a:t>is spongy, porous and flexible bone (example: end of the wrist, hip and the spine), </a:t>
              </a:r>
              <a:r>
                <a:rPr lang="en-US" sz="1100" dirty="0">
                  <a:solidFill>
                    <a:srgbClr val="008F00"/>
                  </a:solidFill>
                </a:rPr>
                <a:t>this type of bone more susceptible for osteoporosis bc they already have low density</a:t>
              </a:r>
            </a:p>
          </p:txBody>
        </p:sp>
        <p:cxnSp>
          <p:nvCxnSpPr>
            <p:cNvPr id="59" name="Straight Connector 58"/>
            <p:cNvCxnSpPr>
              <a:endCxn id="39" idx="0"/>
            </p:cNvCxnSpPr>
            <p:nvPr/>
          </p:nvCxnSpPr>
          <p:spPr>
            <a:xfrm>
              <a:off x="1291770" y="4921298"/>
              <a:ext cx="0" cy="1337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31" idx="0"/>
            </p:cNvCxnSpPr>
            <p:nvPr/>
          </p:nvCxnSpPr>
          <p:spPr>
            <a:xfrm flipH="1">
              <a:off x="5408023" y="4922425"/>
              <a:ext cx="802" cy="13260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31" idx="2"/>
            </p:cNvCxnSpPr>
            <p:nvPr/>
          </p:nvCxnSpPr>
          <p:spPr>
            <a:xfrm>
              <a:off x="5408023" y="5613027"/>
              <a:ext cx="0" cy="12698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9" idx="2"/>
            </p:cNvCxnSpPr>
            <p:nvPr/>
          </p:nvCxnSpPr>
          <p:spPr>
            <a:xfrm flipH="1">
              <a:off x="1289394" y="5613027"/>
              <a:ext cx="0" cy="133200"/>
            </a:xfrm>
            <a:prstGeom prst="line">
              <a:avLst/>
            </a:prstGeom>
            <a:ln w="12700"/>
          </p:spPr>
          <p:style>
            <a:lnRef idx="1">
              <a:schemeClr val="accent1"/>
            </a:lnRef>
            <a:fillRef idx="0">
              <a:schemeClr val="accent1"/>
            </a:fillRef>
            <a:effectRef idx="0">
              <a:schemeClr val="accent1"/>
            </a:effectRef>
            <a:fontRef idx="minor">
              <a:schemeClr val="tx1"/>
            </a:fontRef>
          </p:style>
        </p:cxnSp>
      </p:grpSp>
      <p:graphicFrame>
        <p:nvGraphicFramePr>
          <p:cNvPr id="65" name="Diagram 64"/>
          <p:cNvGraphicFramePr/>
          <p:nvPr>
            <p:extLst>
              <p:ext uri="{D42A27DB-BD31-4B8C-83A1-F6EECF244321}">
                <p14:modId xmlns:p14="http://schemas.microsoft.com/office/powerpoint/2010/main" val="1852824141"/>
              </p:ext>
            </p:extLst>
          </p:nvPr>
        </p:nvGraphicFramePr>
        <p:xfrm>
          <a:off x="111178" y="7861022"/>
          <a:ext cx="6507275" cy="1771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29" name="Double Bracket 28"/>
              <p:cNvSpPr/>
              <p:nvPr/>
            </p:nvSpPr>
            <p:spPr>
              <a:xfrm>
                <a:off x="3912964" y="6270815"/>
                <a:ext cx="2675316" cy="791939"/>
              </a:xfrm>
              <a:prstGeom prst="bracketPair">
                <a:avLst/>
              </a:prstGeom>
              <a:no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008F00"/>
                    </a:solidFill>
                  </a:rPr>
                  <a:t>The two steps are in a state of equilibrium.</a:t>
                </a:r>
              </a:p>
              <a:p>
                <a:pPr algn="ctr"/>
                <a:r>
                  <a:rPr lang="en-US" sz="1000" dirty="0">
                    <a:solidFill>
                      <a:srgbClr val="008F00"/>
                    </a:solidFill>
                  </a:rPr>
                  <a:t>Any process that disrupts this balance by increasing bone resorption relative to formation results in osteoporosis.</a:t>
                </a:r>
              </a:p>
              <a:p>
                <a:pPr algn="ctr"/>
                <a14:m>
                  <m:oMath xmlns:m="http://schemas.openxmlformats.org/officeDocument/2006/math">
                    <m:r>
                      <a:rPr lang="en-US" sz="1000">
                        <a:solidFill>
                          <a:srgbClr val="008F00"/>
                        </a:solidFill>
                        <a:latin typeface="Cambria Math" charset="0"/>
                      </a:rPr>
                      <m:t>↑</m:t>
                    </m:r>
                  </m:oMath>
                </a14:m>
                <a:r>
                  <a:rPr lang="en-US" sz="1000" dirty="0">
                    <a:solidFill>
                      <a:srgbClr val="008F00"/>
                    </a:solidFill>
                  </a:rPr>
                  <a:t> Resorption = </a:t>
                </a:r>
                <a14:m>
                  <m:oMath xmlns:m="http://schemas.openxmlformats.org/officeDocument/2006/math">
                    <m:r>
                      <a:rPr lang="en-US" sz="1000">
                        <a:solidFill>
                          <a:srgbClr val="008F00"/>
                        </a:solidFill>
                        <a:latin typeface="Cambria Math" charset="0"/>
                      </a:rPr>
                      <m:t>↑ </m:t>
                    </m:r>
                  </m:oMath>
                </a14:m>
                <a:r>
                  <a:rPr lang="en-US" sz="1000" dirty="0">
                    <a:solidFill>
                      <a:srgbClr val="008F00"/>
                    </a:solidFill>
                  </a:rPr>
                  <a:t>holes = osteoporosis </a:t>
                </a:r>
              </a:p>
            </p:txBody>
          </p:sp>
        </mc:Choice>
        <mc:Fallback xmlns="">
          <p:sp>
            <p:nvSpPr>
              <p:cNvPr id="29" name="Double Bracket 28"/>
              <p:cNvSpPr>
                <a:spLocks noRot="1" noChangeAspect="1" noMove="1" noResize="1" noEditPoints="1" noAdjustHandles="1" noChangeArrowheads="1" noChangeShapeType="1" noTextEdit="1"/>
              </p:cNvSpPr>
              <p:nvPr/>
            </p:nvSpPr>
            <p:spPr>
              <a:xfrm>
                <a:off x="3912964" y="6270815"/>
                <a:ext cx="2675316" cy="791939"/>
              </a:xfrm>
              <a:prstGeom prst="bracketPair">
                <a:avLst/>
              </a:prstGeom>
              <a:blipFill>
                <a:blip r:embed="rId7"/>
                <a:stretch>
                  <a:fillRect t="-2273" b="-7576"/>
                </a:stretch>
              </a:blipFill>
              <a:ln w="9525">
                <a:solidFill>
                  <a:schemeClr val="accent1">
                    <a:lumMod val="40000"/>
                    <a:lumOff val="6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4138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p:nvPr/>
        </p:nvCxnSpPr>
        <p:spPr>
          <a:xfrm flipV="1">
            <a:off x="1227909" y="875211"/>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803775" y="339251"/>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To Understand</a:t>
            </a:r>
          </a:p>
        </p:txBody>
      </p:sp>
      <p:cxnSp>
        <p:nvCxnSpPr>
          <p:cNvPr id="21" name="Straight Connector 17"/>
          <p:cNvCxnSpPr>
            <a:cxnSpLocks/>
          </p:cNvCxnSpPr>
          <p:nvPr/>
        </p:nvCxnSpPr>
        <p:spPr>
          <a:xfrm>
            <a:off x="130897" y="4087974"/>
            <a:ext cx="4961112"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 name="TextBox 18"/>
          <p:cNvSpPr txBox="1"/>
          <p:nvPr/>
        </p:nvSpPr>
        <p:spPr>
          <a:xfrm>
            <a:off x="91453" y="3683018"/>
            <a:ext cx="5020278" cy="400110"/>
          </a:xfrm>
          <a:prstGeom prst="rect">
            <a:avLst/>
          </a:prstGeom>
          <a:noFill/>
          <a:ln>
            <a:noFill/>
          </a:ln>
        </p:spPr>
        <p:txBody>
          <a:bodyPr wrap="square" rtlCol="0">
            <a:spAutoFit/>
          </a:bodyPr>
          <a:lstStyle/>
          <a:p>
            <a:r>
              <a:rPr lang="en-US" sz="2000" dirty="0"/>
              <a:t>Bone composed of 2 types of tissues </a:t>
            </a:r>
            <a:r>
              <a:rPr lang="en-US" sz="1200" dirty="0">
                <a:solidFill>
                  <a:srgbClr val="008F00"/>
                </a:solidFill>
              </a:rPr>
              <a:t>(you can skip it)</a:t>
            </a:r>
            <a:endParaRPr lang="en-US" sz="1200" dirty="0">
              <a:solidFill>
                <a:srgbClr val="008F00"/>
              </a:solidFill>
              <a:latin typeface="Andalus" panose="02020603050405020304" pitchFamily="18" charset="-78"/>
              <a:cs typeface="Andalus" panose="02020603050405020304" pitchFamily="18" charset="-78"/>
            </a:endParaRPr>
          </a:p>
        </p:txBody>
      </p:sp>
      <p:sp>
        <p:nvSpPr>
          <p:cNvPr id="23" name="TextBox 19"/>
          <p:cNvSpPr txBox="1"/>
          <p:nvPr/>
        </p:nvSpPr>
        <p:spPr>
          <a:xfrm>
            <a:off x="91453" y="4087973"/>
            <a:ext cx="6766547" cy="1061829"/>
          </a:xfrm>
          <a:prstGeom prst="rect">
            <a:avLst/>
          </a:prstGeom>
          <a:noFill/>
          <a:ln>
            <a:noFill/>
          </a:ln>
        </p:spPr>
        <p:txBody>
          <a:bodyPr wrap="square" rtlCol="0">
            <a:spAutoFit/>
          </a:bodyPr>
          <a:lstStyle/>
          <a:p>
            <a:pPr marL="285750" indent="-285750">
              <a:lnSpc>
                <a:spcPct val="150000"/>
              </a:lnSpc>
              <a:buClr>
                <a:schemeClr val="accent1">
                  <a:lumMod val="60000"/>
                  <a:lumOff val="40000"/>
                </a:schemeClr>
              </a:buClr>
              <a:buFont typeface="Arial" charset="0"/>
              <a:buChar char="•"/>
            </a:pPr>
            <a:r>
              <a:rPr lang="en-US" sz="1400" dirty="0">
                <a:solidFill>
                  <a:schemeClr val="accent1"/>
                </a:solidFill>
              </a:rPr>
              <a:t>Inorganic:</a:t>
            </a:r>
            <a:r>
              <a:rPr lang="en-US" sz="1400" dirty="0"/>
              <a:t> 65% of mass + Consists of </a:t>
            </a:r>
            <a:r>
              <a:rPr lang="en-US" sz="1400" dirty="0" err="1"/>
              <a:t>crystaline</a:t>
            </a:r>
            <a:r>
              <a:rPr lang="en-US" sz="1400" dirty="0"/>
              <a:t> calcium phosphate salts (hydroxyapatite: </a:t>
            </a:r>
            <a:r>
              <a:rPr lang="en-US" sz="1400" dirty="0">
                <a:solidFill>
                  <a:srgbClr val="008F00"/>
                </a:solidFill>
              </a:rPr>
              <a:t>stable crystal inside the bones</a:t>
            </a:r>
            <a:r>
              <a:rPr lang="en-US" sz="1400" dirty="0"/>
              <a:t>). </a:t>
            </a:r>
          </a:p>
          <a:p>
            <a:pPr marL="285750" indent="-285750">
              <a:lnSpc>
                <a:spcPct val="150000"/>
              </a:lnSpc>
              <a:buClr>
                <a:schemeClr val="accent1">
                  <a:lumMod val="60000"/>
                  <a:lumOff val="40000"/>
                </a:schemeClr>
              </a:buClr>
              <a:buFont typeface="Arial" charset="0"/>
              <a:buChar char="•"/>
            </a:pPr>
            <a:r>
              <a:rPr lang="en-US" sz="1400" dirty="0">
                <a:solidFill>
                  <a:schemeClr val="accent1"/>
                </a:solidFill>
              </a:rPr>
              <a:t>Organic:</a:t>
            </a:r>
            <a:r>
              <a:rPr lang="en-US" sz="1400" dirty="0"/>
              <a:t> 35% of mass + Consists of; osteoblasts, osteoclasts and osteocytes.</a:t>
            </a:r>
          </a:p>
        </p:txBody>
      </p:sp>
      <p:cxnSp>
        <p:nvCxnSpPr>
          <p:cNvPr id="26" name="Straight Connector 17"/>
          <p:cNvCxnSpPr>
            <a:cxnSpLocks/>
          </p:cNvCxnSpPr>
          <p:nvPr/>
        </p:nvCxnSpPr>
        <p:spPr>
          <a:xfrm flipV="1">
            <a:off x="111175" y="6010794"/>
            <a:ext cx="1263535" cy="4845"/>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 name="TextBox 18"/>
          <p:cNvSpPr txBox="1"/>
          <p:nvPr/>
        </p:nvSpPr>
        <p:spPr>
          <a:xfrm>
            <a:off x="130897" y="5610684"/>
            <a:ext cx="1642483" cy="400110"/>
          </a:xfrm>
          <a:prstGeom prst="rect">
            <a:avLst/>
          </a:prstGeom>
          <a:noFill/>
          <a:ln>
            <a:noFill/>
          </a:ln>
        </p:spPr>
        <p:txBody>
          <a:bodyPr wrap="square" rtlCol="0">
            <a:spAutoFit/>
          </a:bodyPr>
          <a:lstStyle/>
          <a:p>
            <a:r>
              <a:rPr lang="en-US" sz="2000" dirty="0"/>
              <a:t>Bone cells</a:t>
            </a:r>
          </a:p>
        </p:txBody>
      </p:sp>
      <p:sp>
        <p:nvSpPr>
          <p:cNvPr id="37" name="TextBox 19"/>
          <p:cNvSpPr txBox="1"/>
          <p:nvPr/>
        </p:nvSpPr>
        <p:spPr>
          <a:xfrm>
            <a:off x="91453" y="6131648"/>
            <a:ext cx="6511296" cy="1815882"/>
          </a:xfrm>
          <a:prstGeom prst="rect">
            <a:avLst/>
          </a:prstGeom>
          <a:noFill/>
          <a:ln>
            <a:noFill/>
          </a:ln>
        </p:spPr>
        <p:txBody>
          <a:bodyPr wrap="square" rtlCol="0">
            <a:spAutoFit/>
          </a:bodyPr>
          <a:lstStyle/>
          <a:p>
            <a:pPr marL="285750" indent="-285750">
              <a:buClr>
                <a:schemeClr val="accent1">
                  <a:lumMod val="60000"/>
                  <a:lumOff val="40000"/>
                </a:schemeClr>
              </a:buClr>
              <a:buFont typeface="ZapfDingbatsITC" charset="0"/>
              <a:buChar char="✦"/>
            </a:pPr>
            <a:r>
              <a:rPr lang="en-US" sz="1400" dirty="0">
                <a:solidFill>
                  <a:schemeClr val="accent1"/>
                </a:solidFill>
              </a:rPr>
              <a:t>Bone Forming Cells</a:t>
            </a:r>
            <a:r>
              <a:rPr lang="en-US" sz="1400" dirty="0"/>
              <a:t>:</a:t>
            </a:r>
          </a:p>
          <a:p>
            <a:pPr marL="555132" lvl="1" indent="-285750">
              <a:buClr>
                <a:srgbClr val="00B0F0"/>
              </a:buClr>
              <a:buFont typeface="Wingdings" charset="2"/>
              <a:buChar char="§"/>
            </a:pPr>
            <a:r>
              <a:rPr lang="en-US" sz="1400" dirty="0"/>
              <a:t>Osteogenic cells: mesenchymal in origin &amp; are found on all bone surfaces </a:t>
            </a:r>
          </a:p>
          <a:p>
            <a:pPr marL="555132" lvl="1" indent="-285750">
              <a:lnSpc>
                <a:spcPct val="150000"/>
              </a:lnSpc>
              <a:buClr>
                <a:srgbClr val="00B0F0"/>
              </a:buClr>
              <a:buFont typeface="Wingdings" charset="2"/>
              <a:buChar char="§"/>
            </a:pPr>
            <a:r>
              <a:rPr lang="en-US" sz="1400" dirty="0"/>
              <a:t>Osteoblasts: forms osteoid framework &amp; help in its mineralization.</a:t>
            </a:r>
          </a:p>
          <a:p>
            <a:pPr marL="285750" indent="-285750">
              <a:lnSpc>
                <a:spcPct val="150000"/>
              </a:lnSpc>
              <a:buClr>
                <a:schemeClr val="accent1">
                  <a:lumMod val="60000"/>
                  <a:lumOff val="40000"/>
                </a:schemeClr>
              </a:buClr>
              <a:buFont typeface="ZapfDingbatsITC" charset="0"/>
              <a:buChar char="✦"/>
            </a:pPr>
            <a:r>
              <a:rPr lang="en-US" sz="1400" dirty="0">
                <a:solidFill>
                  <a:schemeClr val="accent1"/>
                </a:solidFill>
              </a:rPr>
              <a:t>Bone </a:t>
            </a:r>
            <a:r>
              <a:rPr lang="en-US" sz="1400" dirty="0" err="1">
                <a:solidFill>
                  <a:schemeClr val="accent1"/>
                </a:solidFill>
              </a:rPr>
              <a:t>Resorptive</a:t>
            </a:r>
            <a:r>
              <a:rPr lang="en-US" sz="1400" dirty="0">
                <a:solidFill>
                  <a:schemeClr val="accent1"/>
                </a:solidFill>
              </a:rPr>
              <a:t> Cell:</a:t>
            </a:r>
          </a:p>
          <a:p>
            <a:r>
              <a:rPr lang="en-US" sz="1400" dirty="0"/>
              <a:t>Osteoclasts → Reside in pits (resorption bays) that form by eaten bone surface.  Secretes lysosomal enzymes (collagenase &amp; metalloproteinase) + hydrochloric → dissolve bone matrix.</a:t>
            </a:r>
          </a:p>
        </p:txBody>
      </p:sp>
      <p:cxnSp>
        <p:nvCxnSpPr>
          <p:cNvPr id="16" name="Straight Connector 17"/>
          <p:cNvCxnSpPr/>
          <p:nvPr/>
        </p:nvCxnSpPr>
        <p:spPr>
          <a:xfrm>
            <a:off x="71731" y="1717894"/>
            <a:ext cx="3132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TextBox 18"/>
          <p:cNvSpPr txBox="1"/>
          <p:nvPr/>
        </p:nvSpPr>
        <p:spPr>
          <a:xfrm>
            <a:off x="91453" y="1312939"/>
            <a:ext cx="3188033" cy="400110"/>
          </a:xfrm>
          <a:prstGeom prst="rect">
            <a:avLst/>
          </a:prstGeom>
          <a:noFill/>
          <a:ln>
            <a:noFill/>
          </a:ln>
        </p:spPr>
        <p:txBody>
          <a:bodyPr wrap="square" rtlCol="0">
            <a:spAutoFit/>
          </a:bodyPr>
          <a:lstStyle/>
          <a:p>
            <a:r>
              <a:rPr lang="en-US" sz="2000" dirty="0"/>
              <a:t>Steps to build healthy bone</a:t>
            </a:r>
          </a:p>
        </p:txBody>
      </p:sp>
      <p:sp>
        <p:nvSpPr>
          <p:cNvPr id="18" name="TextBox 19"/>
          <p:cNvSpPr txBox="1"/>
          <p:nvPr/>
        </p:nvSpPr>
        <p:spPr>
          <a:xfrm>
            <a:off x="111175" y="1817324"/>
            <a:ext cx="6511296" cy="1492716"/>
          </a:xfrm>
          <a:prstGeom prst="rect">
            <a:avLst/>
          </a:prstGeom>
          <a:noFill/>
          <a:ln>
            <a:noFill/>
          </a:ln>
        </p:spPr>
        <p:txBody>
          <a:bodyPr wrap="square" rtlCol="0">
            <a:spAutoFit/>
          </a:bodyPr>
          <a:lstStyle/>
          <a:p>
            <a:pPr marL="285750" indent="-285750">
              <a:buClr>
                <a:schemeClr val="accent1">
                  <a:lumMod val="60000"/>
                  <a:lumOff val="40000"/>
                </a:schemeClr>
              </a:buClr>
              <a:buFont typeface="ArialUnicodeMS" charset="0"/>
              <a:buChar char="✓"/>
            </a:pPr>
            <a:r>
              <a:rPr lang="en-US" sz="1400" dirty="0"/>
              <a:t>Calcium &amp; vitamin D</a:t>
            </a:r>
          </a:p>
          <a:p>
            <a:pPr marL="285750" indent="-285750">
              <a:buClr>
                <a:schemeClr val="accent1">
                  <a:lumMod val="60000"/>
                  <a:lumOff val="40000"/>
                </a:schemeClr>
              </a:buClr>
              <a:buFont typeface="ArialUnicodeMS" charset="0"/>
              <a:buChar char="✓"/>
            </a:pPr>
            <a:r>
              <a:rPr lang="en-US" sz="1400" dirty="0"/>
              <a:t>Limit Caffeine &amp; Alcohol</a:t>
            </a:r>
            <a:r>
              <a:rPr lang="en-US" sz="1400" baseline="30000" dirty="0"/>
              <a:t>1</a:t>
            </a:r>
          </a:p>
          <a:p>
            <a:pPr marL="285750" indent="-285750">
              <a:buClr>
                <a:schemeClr val="accent1">
                  <a:lumMod val="60000"/>
                  <a:lumOff val="40000"/>
                </a:schemeClr>
              </a:buClr>
              <a:buFont typeface="ArialUnicodeMS" charset="0"/>
              <a:buChar char="✓"/>
            </a:pPr>
            <a:r>
              <a:rPr lang="en-US" sz="1400" dirty="0"/>
              <a:t>Exercise</a:t>
            </a:r>
          </a:p>
          <a:p>
            <a:pPr marL="285750" indent="-285750">
              <a:buClr>
                <a:schemeClr val="accent1">
                  <a:lumMod val="60000"/>
                  <a:lumOff val="40000"/>
                </a:schemeClr>
              </a:buClr>
              <a:buFont typeface="ArialUnicodeMS" charset="0"/>
              <a:buChar char="✓"/>
            </a:pPr>
            <a:r>
              <a:rPr lang="en-US" sz="1400" dirty="0"/>
              <a:t>Don’t Smoke</a:t>
            </a:r>
          </a:p>
          <a:p>
            <a:pPr marL="285750" indent="-285750">
              <a:buClr>
                <a:schemeClr val="accent1">
                  <a:lumMod val="60000"/>
                  <a:lumOff val="40000"/>
                </a:schemeClr>
              </a:buClr>
              <a:buFont typeface="ArialUnicodeMS" charset="0"/>
              <a:buChar char="✓"/>
            </a:pPr>
            <a:r>
              <a:rPr lang="en-US" sz="1400" dirty="0">
                <a:solidFill>
                  <a:schemeClr val="bg1">
                    <a:lumMod val="50000"/>
                  </a:schemeClr>
                </a:solidFill>
              </a:rPr>
              <a:t>Less use of glucocorticoids</a:t>
            </a:r>
            <a:r>
              <a:rPr lang="en-US" sz="1400" baseline="30000" dirty="0">
                <a:solidFill>
                  <a:schemeClr val="bg1">
                    <a:lumMod val="50000"/>
                  </a:schemeClr>
                </a:solidFill>
              </a:rPr>
              <a:t>2</a:t>
            </a:r>
          </a:p>
          <a:p>
            <a:pPr>
              <a:lnSpc>
                <a:spcPct val="150000"/>
              </a:lnSpc>
              <a:buClr>
                <a:schemeClr val="accent1">
                  <a:lumMod val="60000"/>
                  <a:lumOff val="40000"/>
                </a:schemeClr>
              </a:buClr>
            </a:pPr>
            <a:r>
              <a:rPr lang="en-US" sz="1400" dirty="0"/>
              <a:t>You build bone until about age 30</a:t>
            </a:r>
          </a:p>
        </p:txBody>
      </p:sp>
      <p:sp>
        <p:nvSpPr>
          <p:cNvPr id="2" name="TextBox 1"/>
          <p:cNvSpPr txBox="1"/>
          <p:nvPr/>
        </p:nvSpPr>
        <p:spPr>
          <a:xfrm>
            <a:off x="0" y="9218709"/>
            <a:ext cx="6858001" cy="677108"/>
          </a:xfrm>
          <a:prstGeom prst="rect">
            <a:avLst/>
          </a:prstGeom>
          <a:noFill/>
        </p:spPr>
        <p:txBody>
          <a:bodyPr wrap="square" rtlCol="0">
            <a:spAutoFit/>
          </a:bodyPr>
          <a:lstStyle/>
          <a:p>
            <a:r>
              <a:rPr lang="en-US" sz="1400" baseline="30000" dirty="0">
                <a:solidFill>
                  <a:srgbClr val="008F00"/>
                </a:solidFill>
              </a:rPr>
              <a:t>1</a:t>
            </a:r>
            <a:r>
              <a:rPr lang="en-US" sz="1400" dirty="0">
                <a:solidFill>
                  <a:srgbClr val="008F00"/>
                </a:solidFill>
              </a:rPr>
              <a:t> alcohol can inhibit absorption of some nutrient </a:t>
            </a:r>
            <a:r>
              <a:rPr lang="en-US" sz="1400" dirty="0">
                <a:solidFill>
                  <a:schemeClr val="bg1">
                    <a:lumMod val="50000"/>
                  </a:schemeClr>
                </a:solidFill>
              </a:rPr>
              <a:t>(including Ca)</a:t>
            </a:r>
            <a:endParaRPr lang="en-US" sz="1400" dirty="0">
              <a:solidFill>
                <a:srgbClr val="008F00"/>
              </a:solidFill>
            </a:endParaRPr>
          </a:p>
          <a:p>
            <a:r>
              <a:rPr lang="en-US" sz="1200" baseline="30000" dirty="0">
                <a:solidFill>
                  <a:srgbClr val="008F00"/>
                </a:solidFill>
              </a:rPr>
              <a:t>2 </a:t>
            </a:r>
            <a:r>
              <a:rPr lang="en-US" sz="1200" dirty="0">
                <a:solidFill>
                  <a:srgbClr val="008F00"/>
                </a:solidFill>
              </a:rPr>
              <a:t>Glucocorticoids are bad for bone health</a:t>
            </a:r>
            <a:r>
              <a:rPr lang="en-US" sz="1200" dirty="0">
                <a:solidFill>
                  <a:schemeClr val="bg1">
                    <a:lumMod val="50000"/>
                  </a:schemeClr>
                </a:solidFill>
              </a:rPr>
              <a:t>, it will breakdown the collage in bone matrix (bc collage is protein, and as you know from physiology glucocorticoids  ‘cortisol’ breakdown protein)</a:t>
            </a:r>
          </a:p>
        </p:txBody>
      </p:sp>
    </p:spTree>
    <p:extLst>
      <p:ext uri="{BB962C8B-B14F-4D97-AF65-F5344CB8AC3E}">
        <p14:creationId xmlns:p14="http://schemas.microsoft.com/office/powerpoint/2010/main" val="3911817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6" name="Straight Connector 65"/>
          <p:cNvCxnSpPr/>
          <p:nvPr/>
        </p:nvCxnSpPr>
        <p:spPr>
          <a:xfrm flipV="1">
            <a:off x="1227909" y="875211"/>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67" name="TextBox 66"/>
          <p:cNvSpPr txBox="1"/>
          <p:nvPr/>
        </p:nvSpPr>
        <p:spPr>
          <a:xfrm>
            <a:off x="803775" y="339251"/>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To Understand</a:t>
            </a:r>
          </a:p>
        </p:txBody>
      </p:sp>
      <p:sp>
        <p:nvSpPr>
          <p:cNvPr id="10" name="object 30"/>
          <p:cNvSpPr/>
          <p:nvPr/>
        </p:nvSpPr>
        <p:spPr>
          <a:xfrm>
            <a:off x="1463264" y="4316334"/>
            <a:ext cx="3709403" cy="2407610"/>
          </a:xfrm>
          <a:prstGeom prst="rect">
            <a:avLst/>
          </a:prstGeom>
          <a:blipFill>
            <a:blip r:embed="rId2" cstate="print"/>
            <a:stretch>
              <a:fillRect/>
            </a:stretch>
          </a:blipFill>
          <a:ln>
            <a:solidFill>
              <a:schemeClr val="tx1"/>
            </a:solidFill>
          </a:ln>
        </p:spPr>
        <p:txBody>
          <a:bodyPr wrap="square" lIns="0" tIns="0" rIns="0" bIns="0" rtlCol="0"/>
          <a:lstStyle/>
          <a:p>
            <a:pPr marL="0" algn="r" defTabSz="538764" rtl="1" eaLnBrk="1" latinLnBrk="0" hangingPunct="1"/>
            <a:endParaRPr dirty="0">
              <a:solidFill>
                <a:sysClr val="windowText" lastClr="000000"/>
              </a:solidFill>
            </a:endParaRPr>
          </a:p>
        </p:txBody>
      </p:sp>
      <p:sp>
        <p:nvSpPr>
          <p:cNvPr id="11" name="Double Bracket 10"/>
          <p:cNvSpPr/>
          <p:nvPr/>
        </p:nvSpPr>
        <p:spPr>
          <a:xfrm>
            <a:off x="352240" y="6864950"/>
            <a:ext cx="6153520" cy="2024932"/>
          </a:xfrm>
          <a:prstGeom prst="bracketPair">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rPr>
              <a:t>PTH binds to receptors on the adjacent osteoblasts, causes releasing of </a:t>
            </a:r>
            <a:r>
              <a:rPr lang="en-US" sz="1400" i="1" dirty="0" err="1">
                <a:solidFill>
                  <a:schemeClr val="bg1">
                    <a:lumMod val="50000"/>
                  </a:schemeClr>
                </a:solidFill>
              </a:rPr>
              <a:t>osteoprotegerin</a:t>
            </a:r>
            <a:r>
              <a:rPr lang="en-US" sz="1400" i="1" dirty="0">
                <a:solidFill>
                  <a:schemeClr val="bg1">
                    <a:lumMod val="50000"/>
                  </a:schemeClr>
                </a:solidFill>
              </a:rPr>
              <a:t> ligand </a:t>
            </a:r>
            <a:r>
              <a:rPr lang="en-US" sz="1400" dirty="0">
                <a:solidFill>
                  <a:schemeClr val="bg1">
                    <a:lumMod val="50000"/>
                  </a:schemeClr>
                </a:solidFill>
              </a:rPr>
              <a:t>(OPGL), or </a:t>
            </a:r>
            <a:r>
              <a:rPr lang="en-US" sz="1400" i="1" dirty="0">
                <a:solidFill>
                  <a:schemeClr val="bg1">
                    <a:lumMod val="50000"/>
                  </a:schemeClr>
                </a:solidFill>
              </a:rPr>
              <a:t>RANK ligand. </a:t>
            </a:r>
            <a:r>
              <a:rPr lang="en-US" sz="1400" dirty="0">
                <a:solidFill>
                  <a:schemeClr val="bg1">
                    <a:lumMod val="50000"/>
                  </a:schemeClr>
                </a:solidFill>
              </a:rPr>
              <a:t>OPGL activates receptors on </a:t>
            </a:r>
            <a:r>
              <a:rPr lang="en-US" sz="1400" dirty="0" err="1">
                <a:solidFill>
                  <a:schemeClr val="bg1">
                    <a:lumMod val="50000"/>
                  </a:schemeClr>
                </a:solidFill>
              </a:rPr>
              <a:t>preosteoclast</a:t>
            </a:r>
            <a:r>
              <a:rPr lang="en-US" sz="1400" dirty="0">
                <a:solidFill>
                  <a:schemeClr val="bg1">
                    <a:lumMod val="50000"/>
                  </a:schemeClr>
                </a:solidFill>
              </a:rPr>
              <a:t> cells, causing them to differentiate into osteoclasts </a:t>
            </a:r>
            <a:r>
              <a:rPr lang="en-US" sz="1400" dirty="0">
                <a:solidFill>
                  <a:srgbClr val="008F00"/>
                </a:solidFill>
              </a:rPr>
              <a:t>(maturation)</a:t>
            </a:r>
            <a:r>
              <a:rPr lang="en-US" sz="1400" dirty="0">
                <a:solidFill>
                  <a:schemeClr val="bg1">
                    <a:lumMod val="50000"/>
                  </a:schemeClr>
                </a:solidFill>
              </a:rPr>
              <a:t>. The osteoclasts release enzymes and acids that promote bone resorption. </a:t>
            </a:r>
          </a:p>
          <a:p>
            <a:pPr algn="ctr"/>
            <a:r>
              <a:rPr lang="en-US" sz="1400" dirty="0">
                <a:solidFill>
                  <a:schemeClr val="bg1">
                    <a:lumMod val="50000"/>
                  </a:schemeClr>
                </a:solidFill>
              </a:rPr>
              <a:t>Osteoblasts also produce </a:t>
            </a:r>
            <a:r>
              <a:rPr lang="en-US" sz="1400" dirty="0" err="1">
                <a:solidFill>
                  <a:schemeClr val="bg1">
                    <a:lumMod val="50000"/>
                  </a:schemeClr>
                </a:solidFill>
              </a:rPr>
              <a:t>osteoprotegerin</a:t>
            </a:r>
            <a:r>
              <a:rPr lang="en-US" sz="1400" dirty="0">
                <a:solidFill>
                  <a:schemeClr val="bg1">
                    <a:lumMod val="50000"/>
                  </a:schemeClr>
                </a:solidFill>
              </a:rPr>
              <a:t> (OPG), a cytokine which inhibits bone resorption. OPG bind</a:t>
            </a:r>
            <a:r>
              <a:rPr lang="en-US" sz="1400" dirty="0">
                <a:solidFill>
                  <a:srgbClr val="008F00"/>
                </a:solidFill>
              </a:rPr>
              <a:t> </a:t>
            </a:r>
            <a:r>
              <a:rPr lang="en-US" sz="1400" dirty="0">
                <a:solidFill>
                  <a:schemeClr val="bg1">
                    <a:lumMod val="50000"/>
                  </a:schemeClr>
                </a:solidFill>
              </a:rPr>
              <a:t>to OPGL and preventing OPGL from interacting with its receptor, thereby inhibiting differentiation of preosteoclasts into mature osteoclasts that resorb bone.</a:t>
            </a:r>
          </a:p>
        </p:txBody>
      </p:sp>
      <p:cxnSp>
        <p:nvCxnSpPr>
          <p:cNvPr id="14" name="Straight Connector 17"/>
          <p:cNvCxnSpPr/>
          <p:nvPr/>
        </p:nvCxnSpPr>
        <p:spPr>
          <a:xfrm>
            <a:off x="153495" y="4091425"/>
            <a:ext cx="205200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Box 18"/>
          <p:cNvSpPr txBox="1"/>
          <p:nvPr/>
        </p:nvSpPr>
        <p:spPr>
          <a:xfrm>
            <a:off x="173217" y="3686470"/>
            <a:ext cx="2109383" cy="400110"/>
          </a:xfrm>
          <a:prstGeom prst="rect">
            <a:avLst/>
          </a:prstGeom>
          <a:noFill/>
          <a:ln>
            <a:noFill/>
          </a:ln>
        </p:spPr>
        <p:txBody>
          <a:bodyPr wrap="square" rtlCol="0">
            <a:spAutoFit/>
          </a:bodyPr>
          <a:lstStyle/>
          <a:p>
            <a:r>
              <a:rPr lang="en-US" sz="2000" dirty="0"/>
              <a:t>RANKL and OPG</a:t>
            </a:r>
            <a:r>
              <a:rPr lang="en-US" sz="2000" baseline="30000" dirty="0"/>
              <a:t>3</a:t>
            </a:r>
          </a:p>
        </p:txBody>
      </p:sp>
      <p:sp>
        <p:nvSpPr>
          <p:cNvPr id="2" name="TextBox 1"/>
          <p:cNvSpPr txBox="1"/>
          <p:nvPr/>
        </p:nvSpPr>
        <p:spPr>
          <a:xfrm>
            <a:off x="4948474" y="3868976"/>
            <a:ext cx="1782307" cy="415498"/>
          </a:xfrm>
          <a:prstGeom prst="rect">
            <a:avLst/>
          </a:prstGeom>
          <a:noFill/>
          <a:ln>
            <a:noFill/>
          </a:ln>
        </p:spPr>
        <p:txBody>
          <a:bodyPr wrap="square" rtlCol="0">
            <a:spAutoFit/>
          </a:bodyPr>
          <a:lstStyle/>
          <a:p>
            <a:pPr marL="0" algn="ctr" defTabSz="538764" rtl="1" eaLnBrk="1" latinLnBrk="0" hangingPunct="1"/>
            <a:r>
              <a:rPr lang="ar-SA" sz="1050" dirty="0">
                <a:solidFill>
                  <a:schemeClr val="bg1">
                    <a:lumMod val="50000"/>
                  </a:schemeClr>
                </a:solidFill>
              </a:rPr>
              <a:t>الصورة مختلفة عن الموجودة </a:t>
            </a:r>
            <a:r>
              <a:rPr lang="ar-SA" sz="1050" dirty="0" err="1">
                <a:solidFill>
                  <a:schemeClr val="bg1">
                    <a:lumMod val="50000"/>
                  </a:schemeClr>
                </a:solidFill>
              </a:rPr>
              <a:t>بالسلايد</a:t>
            </a:r>
            <a:r>
              <a:rPr lang="ar-SA" sz="1050" dirty="0">
                <a:solidFill>
                  <a:schemeClr val="bg1">
                    <a:lumMod val="50000"/>
                  </a:schemeClr>
                </a:solidFill>
              </a:rPr>
              <a:t>، هذي الصورة أفضل وأرتب</a:t>
            </a:r>
            <a:endParaRPr lang="en-US" sz="1050" dirty="0">
              <a:solidFill>
                <a:schemeClr val="bg1">
                  <a:lumMod val="50000"/>
                </a:schemeClr>
              </a:solidFill>
            </a:endParaRPr>
          </a:p>
        </p:txBody>
      </p:sp>
      <p:sp>
        <p:nvSpPr>
          <p:cNvPr id="3" name="TextBox 2"/>
          <p:cNvSpPr txBox="1"/>
          <p:nvPr/>
        </p:nvSpPr>
        <p:spPr>
          <a:xfrm>
            <a:off x="0" y="9366155"/>
            <a:ext cx="6858000" cy="523220"/>
          </a:xfrm>
          <a:prstGeom prst="rect">
            <a:avLst/>
          </a:prstGeom>
          <a:noFill/>
        </p:spPr>
        <p:txBody>
          <a:bodyPr wrap="square" rtlCol="0">
            <a:spAutoFit/>
          </a:bodyPr>
          <a:lstStyle/>
          <a:p>
            <a:r>
              <a:rPr lang="en-US" sz="1400" baseline="30000" dirty="0">
                <a:solidFill>
                  <a:srgbClr val="008F00"/>
                </a:solidFill>
              </a:rPr>
              <a:t>3</a:t>
            </a:r>
            <a:r>
              <a:rPr lang="en-US" sz="1400" dirty="0">
                <a:solidFill>
                  <a:srgbClr val="008F00"/>
                </a:solidFill>
              </a:rPr>
              <a:t> </a:t>
            </a:r>
            <a:r>
              <a:rPr lang="en-US" sz="1400" dirty="0" smtClean="0">
                <a:solidFill>
                  <a:srgbClr val="008F00"/>
                </a:solidFill>
              </a:rPr>
              <a:t>The </a:t>
            </a:r>
            <a:r>
              <a:rPr lang="en-US" sz="1400" dirty="0">
                <a:solidFill>
                  <a:srgbClr val="008F00"/>
                </a:solidFill>
              </a:rPr>
              <a:t>Important to know from this illustration is: RANK will make osteoclast mature and OPG will bind with RANK receptors and inhibit RANK effect</a:t>
            </a:r>
          </a:p>
        </p:txBody>
      </p:sp>
      <p:sp>
        <p:nvSpPr>
          <p:cNvPr id="16" name="مربع نص 4">
            <a:extLst>
              <a:ext uri="{FF2B5EF4-FFF2-40B4-BE49-F238E27FC236}">
                <a16:creationId xmlns="" xmlns:a16="http://schemas.microsoft.com/office/drawing/2014/main" id="{D2858531-3FB0-4D11-9279-A4EEBBDEBEFE}"/>
              </a:ext>
            </a:extLst>
          </p:cNvPr>
          <p:cNvSpPr txBox="1"/>
          <p:nvPr/>
        </p:nvSpPr>
        <p:spPr>
          <a:xfrm>
            <a:off x="127219" y="1808541"/>
            <a:ext cx="6603562" cy="138499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Clr>
                <a:schemeClr val="accent1">
                  <a:lumMod val="40000"/>
                  <a:lumOff val="60000"/>
                </a:schemeClr>
              </a:buClr>
              <a:buFont typeface="Arial" panose="020B0604020202020204" pitchFamily="34" charset="0"/>
              <a:buChar char="•"/>
            </a:pPr>
            <a:r>
              <a:rPr lang="en-US" sz="1400" b="1" u="sng" dirty="0">
                <a:solidFill>
                  <a:schemeClr val="tx1"/>
                </a:solidFill>
              </a:rPr>
              <a:t>NORMALLY: </a:t>
            </a:r>
            <a:r>
              <a:rPr lang="en-US" sz="1400" dirty="0"/>
              <a:t>bones continuously  form &amp; resorb</a:t>
            </a:r>
          </a:p>
          <a:p>
            <a:endParaRPr lang="en-US" sz="1400" dirty="0"/>
          </a:p>
          <a:p>
            <a:pPr marL="285750" indent="-285750">
              <a:buClr>
                <a:schemeClr val="accent1">
                  <a:lumMod val="60000"/>
                  <a:lumOff val="40000"/>
                </a:schemeClr>
              </a:buClr>
              <a:buFont typeface="Arial" panose="020B0604020202020204" pitchFamily="34" charset="0"/>
              <a:buChar char="•"/>
            </a:pPr>
            <a:r>
              <a:rPr lang="en-US" sz="1400" b="1" dirty="0"/>
              <a:t>BONE REMODELING</a:t>
            </a:r>
            <a:r>
              <a:rPr lang="en-US" sz="1400" dirty="0"/>
              <a:t> is Under control of systemic hormones, body mineral contents &amp; local autocrine paracrine secretions (Cytokines, Growth Factors, PGs) . It is meant to maintain calcium homeostasis &amp; to renew bone  in repair of microdamage &amp; microcracks</a:t>
            </a:r>
            <a:endParaRPr lang="ar-SA" sz="1400" dirty="0"/>
          </a:p>
        </p:txBody>
      </p:sp>
    </p:spTree>
    <p:extLst>
      <p:ext uri="{BB962C8B-B14F-4D97-AF65-F5344CB8AC3E}">
        <p14:creationId xmlns:p14="http://schemas.microsoft.com/office/powerpoint/2010/main" val="70660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جدول 4"/>
          <p:cNvGraphicFramePr>
            <a:graphicFrameLocks noGrp="1"/>
          </p:cNvGraphicFramePr>
          <p:nvPr>
            <p:extLst>
              <p:ext uri="{D42A27DB-BD31-4B8C-83A1-F6EECF244321}">
                <p14:modId xmlns:p14="http://schemas.microsoft.com/office/powerpoint/2010/main" val="723433722"/>
              </p:ext>
            </p:extLst>
          </p:nvPr>
        </p:nvGraphicFramePr>
        <p:xfrm>
          <a:off x="523662" y="2896889"/>
          <a:ext cx="5803642" cy="2956560"/>
        </p:xfrm>
        <a:graphic>
          <a:graphicData uri="http://schemas.openxmlformats.org/drawingml/2006/table">
            <a:tbl>
              <a:tblPr firstRow="1" bandRow="1">
                <a:tableStyleId>{912C8C85-51F0-491E-9774-3900AFEF0FD7}</a:tableStyleId>
              </a:tblPr>
              <a:tblGrid>
                <a:gridCol w="2901821">
                  <a:extLst>
                    <a:ext uri="{9D8B030D-6E8A-4147-A177-3AD203B41FA5}">
                      <a16:colId xmlns="" xmlns:a16="http://schemas.microsoft.com/office/drawing/2014/main" val="20000"/>
                    </a:ext>
                  </a:extLst>
                </a:gridCol>
                <a:gridCol w="2901821">
                  <a:extLst>
                    <a:ext uri="{9D8B030D-6E8A-4147-A177-3AD203B41FA5}">
                      <a16:colId xmlns="" xmlns:a16="http://schemas.microsoft.com/office/drawing/2014/main" val="20001"/>
                    </a:ext>
                  </a:extLst>
                </a:gridCol>
              </a:tblGrid>
              <a:tr h="370840">
                <a:tc>
                  <a:txBody>
                    <a:bodyPr/>
                    <a:lstStyle/>
                    <a:p>
                      <a:pPr algn="ctr"/>
                      <a:r>
                        <a:rPr lang="en-US" sz="1400" dirty="0">
                          <a:solidFill>
                            <a:schemeClr val="tx1"/>
                          </a:solidFill>
                        </a:rPr>
                        <a:t>Potentially modifiable </a:t>
                      </a:r>
                    </a:p>
                    <a:p>
                      <a:pPr marL="0" marR="0" indent="0" algn="ctr" defTabSz="685800" rtl="0" eaLnBrk="1" fontAlgn="auto" latinLnBrk="0" hangingPunct="1">
                        <a:lnSpc>
                          <a:spcPct val="100000"/>
                        </a:lnSpc>
                        <a:spcBef>
                          <a:spcPts val="0"/>
                        </a:spcBef>
                        <a:spcAft>
                          <a:spcPts val="0"/>
                        </a:spcAft>
                        <a:buClrTx/>
                        <a:buSzTx/>
                        <a:buFontTx/>
                        <a:buNone/>
                        <a:tabLst/>
                        <a:defRPr/>
                      </a:pPr>
                      <a:r>
                        <a:rPr lang="en-US" sz="1400" b="0" kern="1200" dirty="0">
                          <a:solidFill>
                            <a:srgbClr val="008F00"/>
                          </a:solidFill>
                          <a:latin typeface="+mn-lt"/>
                          <a:ea typeface="+mn-ea"/>
                          <a:cs typeface="+mn-cs"/>
                        </a:rPr>
                        <a:t>under our control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alpha val="80000"/>
                      </a:schemeClr>
                    </a:solidFill>
                  </a:tcPr>
                </a:tc>
                <a:tc>
                  <a:txBody>
                    <a:bodyPr/>
                    <a:lstStyle/>
                    <a:p>
                      <a:pPr algn="ctr"/>
                      <a:r>
                        <a:rPr lang="en-US" sz="1400" dirty="0">
                          <a:solidFill>
                            <a:schemeClr val="tx1"/>
                          </a:solidFill>
                        </a:rPr>
                        <a:t>Non-modifiable </a:t>
                      </a:r>
                    </a:p>
                    <a:p>
                      <a:pPr marL="0" marR="0" indent="0" algn="ctr" defTabSz="685800" rtl="0" eaLnBrk="1" fontAlgn="auto" latinLnBrk="0" hangingPunct="1">
                        <a:lnSpc>
                          <a:spcPct val="100000"/>
                        </a:lnSpc>
                        <a:spcBef>
                          <a:spcPts val="0"/>
                        </a:spcBef>
                        <a:spcAft>
                          <a:spcPts val="0"/>
                        </a:spcAft>
                        <a:buClrTx/>
                        <a:buSzTx/>
                        <a:buFontTx/>
                        <a:buNone/>
                        <a:tabLst/>
                        <a:defRPr/>
                      </a:pPr>
                      <a:r>
                        <a:rPr lang="en-US" sz="1400" b="0" kern="1200" dirty="0">
                          <a:solidFill>
                            <a:srgbClr val="008F00"/>
                          </a:solidFill>
                          <a:latin typeface="+mn-lt"/>
                          <a:ea typeface="+mn-ea"/>
                          <a:cs typeface="+mn-cs"/>
                        </a:rPr>
                        <a:t>Not under our control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370840">
                <a:tc>
                  <a:txBody>
                    <a:bodyPr/>
                    <a:lstStyle/>
                    <a:p>
                      <a:pPr marL="285750" indent="-285750">
                        <a:buClr>
                          <a:srgbClr val="929292"/>
                        </a:buClr>
                        <a:buFont typeface="Arial" charset="0"/>
                        <a:buChar char="•"/>
                      </a:pPr>
                      <a:r>
                        <a:rPr lang="en-US" sz="1400" dirty="0"/>
                        <a:t>Current cigarette smoker.</a:t>
                      </a:r>
                    </a:p>
                    <a:p>
                      <a:pPr marL="285750" indent="-285750">
                        <a:buClr>
                          <a:srgbClr val="929292"/>
                        </a:buClr>
                        <a:buFont typeface="Arial" charset="0"/>
                        <a:buChar char="•"/>
                      </a:pPr>
                      <a:r>
                        <a:rPr lang="en-US" sz="1400" b="1" dirty="0"/>
                        <a:t>Diet low on calcium or </a:t>
                      </a:r>
                      <a:r>
                        <a:rPr lang="en-US" sz="1400" b="1" dirty="0" err="1"/>
                        <a:t>Vit.D</a:t>
                      </a:r>
                      <a:r>
                        <a:rPr lang="en-US" sz="1400" b="1" dirty="0"/>
                        <a:t>.</a:t>
                      </a:r>
                    </a:p>
                    <a:p>
                      <a:pPr marL="285750" indent="-285750">
                        <a:buClr>
                          <a:srgbClr val="929292"/>
                        </a:buClr>
                        <a:buFont typeface="Arial" charset="0"/>
                        <a:buChar char="•"/>
                      </a:pPr>
                      <a:r>
                        <a:rPr lang="en-US" sz="1400" b="1" dirty="0"/>
                        <a:t>Glucocorticoids</a:t>
                      </a:r>
                      <a:r>
                        <a:rPr lang="en-US" sz="1400" dirty="0"/>
                        <a:t> anticonvulsants.</a:t>
                      </a:r>
                    </a:p>
                    <a:p>
                      <a:pPr marL="285750" indent="-285750">
                        <a:buClr>
                          <a:srgbClr val="929292"/>
                        </a:buClr>
                        <a:buFont typeface="Arial" charset="0"/>
                        <a:buChar char="•"/>
                      </a:pPr>
                      <a:r>
                        <a:rPr lang="en-US" sz="1400" dirty="0"/>
                        <a:t>Excessive alcohol intake.</a:t>
                      </a:r>
                    </a:p>
                    <a:p>
                      <a:pPr marL="285750" indent="-285750">
                        <a:buClr>
                          <a:srgbClr val="929292"/>
                        </a:buClr>
                        <a:buFont typeface="Arial" charset="0"/>
                        <a:buChar char="•"/>
                      </a:pPr>
                      <a:r>
                        <a:rPr lang="en-US" sz="1400" b="1" dirty="0"/>
                        <a:t>Sedentary lifestyle</a:t>
                      </a:r>
                      <a:r>
                        <a:rPr lang="en-US" sz="1400" dirty="0"/>
                        <a:t> </a:t>
                      </a:r>
                      <a:r>
                        <a:rPr lang="en-US" sz="1400" dirty="0">
                          <a:solidFill>
                            <a:schemeClr val="bg1">
                              <a:lumMod val="50000"/>
                            </a:schemeClr>
                          </a:solidFill>
                        </a:rPr>
                        <a:t>(lacking the</a:t>
                      </a:r>
                    </a:p>
                    <a:p>
                      <a:pPr marL="285750" indent="-285750">
                        <a:buClr>
                          <a:srgbClr val="929292"/>
                        </a:buClr>
                        <a:buFont typeface="Arial" charset="0"/>
                        <a:buChar char="•"/>
                      </a:pPr>
                      <a:r>
                        <a:rPr lang="en-US" sz="1400" dirty="0">
                          <a:solidFill>
                            <a:schemeClr val="bg1">
                              <a:lumMod val="50000"/>
                            </a:schemeClr>
                          </a:solidFill>
                        </a:rPr>
                        <a:t>physical activity and movements)</a:t>
                      </a:r>
                    </a:p>
                    <a:p>
                      <a:pPr marL="285750" indent="-285750">
                        <a:buClr>
                          <a:srgbClr val="929292"/>
                        </a:buClr>
                        <a:buFont typeface="Arial" charset="0"/>
                        <a:buChar char="•"/>
                      </a:pPr>
                      <a:r>
                        <a:rPr lang="en-US" sz="1400" dirty="0"/>
                        <a:t>Body weight.</a:t>
                      </a:r>
                    </a:p>
                    <a:p>
                      <a:pPr marL="285750" indent="-285750">
                        <a:buClr>
                          <a:srgbClr val="929292"/>
                        </a:buClr>
                        <a:buFont typeface="Arial" charset="0"/>
                        <a:buChar char="•"/>
                      </a:pPr>
                      <a:r>
                        <a:rPr lang="en-US" sz="1400" dirty="0"/>
                        <a:t>Environmental risks.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Clr>
                          <a:schemeClr val="accent6">
                            <a:lumMod val="40000"/>
                            <a:lumOff val="60000"/>
                          </a:schemeClr>
                        </a:buClr>
                        <a:buFont typeface="Arial" charset="0"/>
                        <a:buChar char="•"/>
                      </a:pPr>
                      <a:r>
                        <a:rPr lang="en-US" sz="1400" dirty="0"/>
                        <a:t>Personal history of fracture</a:t>
                      </a:r>
                    </a:p>
                    <a:p>
                      <a:pPr marL="285750" indent="-285750">
                        <a:buClr>
                          <a:schemeClr val="accent6">
                            <a:lumMod val="40000"/>
                            <a:lumOff val="60000"/>
                          </a:schemeClr>
                        </a:buClr>
                        <a:buFont typeface="Arial" charset="0"/>
                        <a:buChar char="•"/>
                      </a:pPr>
                      <a:r>
                        <a:rPr lang="en-US" sz="1400" dirty="0"/>
                        <a:t>1</a:t>
                      </a:r>
                      <a:r>
                        <a:rPr lang="en-US" sz="1400" baseline="30000" dirty="0"/>
                        <a:t>st</a:t>
                      </a:r>
                      <a:r>
                        <a:rPr lang="en-US" sz="1400" baseline="0" dirty="0"/>
                        <a:t> </a:t>
                      </a:r>
                      <a:r>
                        <a:rPr lang="en-US" sz="1400" dirty="0"/>
                        <a:t>degree relative has a history of</a:t>
                      </a:r>
                      <a:r>
                        <a:rPr lang="en-US" sz="1400" baseline="0" dirty="0"/>
                        <a:t> </a:t>
                      </a:r>
                      <a:r>
                        <a:rPr lang="en-US" sz="1400" dirty="0"/>
                        <a:t>fractures</a:t>
                      </a:r>
                    </a:p>
                    <a:p>
                      <a:pPr marL="285750" indent="-285750">
                        <a:buClr>
                          <a:schemeClr val="accent6">
                            <a:lumMod val="40000"/>
                            <a:lumOff val="60000"/>
                          </a:schemeClr>
                        </a:buClr>
                        <a:buFont typeface="Arial" charset="0"/>
                        <a:buChar char="•"/>
                      </a:pPr>
                      <a:r>
                        <a:rPr lang="en-US" sz="1400" dirty="0"/>
                        <a:t>Race (Caucasian or Asian)</a:t>
                      </a:r>
                    </a:p>
                    <a:p>
                      <a:pPr marL="285750" indent="-285750">
                        <a:buClr>
                          <a:schemeClr val="accent6">
                            <a:lumMod val="40000"/>
                            <a:lumOff val="60000"/>
                          </a:schemeClr>
                        </a:buClr>
                        <a:buFont typeface="Arial" charset="0"/>
                        <a:buChar char="•"/>
                      </a:pPr>
                      <a:r>
                        <a:rPr lang="en-US" sz="1400" b="1" dirty="0"/>
                        <a:t>Elder people</a:t>
                      </a:r>
                    </a:p>
                    <a:p>
                      <a:pPr marL="285750" indent="-285750">
                        <a:buClr>
                          <a:schemeClr val="accent6">
                            <a:lumMod val="40000"/>
                            <a:lumOff val="60000"/>
                          </a:schemeClr>
                        </a:buClr>
                        <a:buFont typeface="Arial" charset="0"/>
                        <a:buChar char="•"/>
                      </a:pPr>
                      <a:r>
                        <a:rPr lang="en-US" sz="1400" dirty="0"/>
                        <a:t>Poor health</a:t>
                      </a:r>
                    </a:p>
                    <a:p>
                      <a:pPr marL="285750" indent="-285750">
                        <a:buClr>
                          <a:schemeClr val="accent6">
                            <a:lumMod val="40000"/>
                            <a:lumOff val="60000"/>
                          </a:schemeClr>
                        </a:buClr>
                        <a:buFont typeface="Arial" charset="0"/>
                        <a:buChar char="•"/>
                      </a:pPr>
                      <a:r>
                        <a:rPr lang="en-US" sz="1400" dirty="0"/>
                        <a:t>Dementia</a:t>
                      </a:r>
                    </a:p>
                    <a:p>
                      <a:pPr marL="285750" indent="-285750">
                        <a:buClr>
                          <a:schemeClr val="accent6">
                            <a:lumMod val="40000"/>
                            <a:lumOff val="60000"/>
                          </a:schemeClr>
                        </a:buClr>
                        <a:buFont typeface="Arial" charset="0"/>
                        <a:buChar char="•"/>
                      </a:pPr>
                      <a:r>
                        <a:rPr lang="en-US" sz="1400" dirty="0"/>
                        <a:t>Hormonal disorders </a:t>
                      </a:r>
                      <a:r>
                        <a:rPr lang="en-US" sz="1400" b="0" dirty="0">
                          <a:solidFill>
                            <a:srgbClr val="008F00"/>
                          </a:solidFill>
                        </a:rPr>
                        <a:t>(E.g. </a:t>
                      </a:r>
                      <a:r>
                        <a:rPr lang="en-US" sz="1400" b="0" baseline="0" dirty="0">
                          <a:solidFill>
                            <a:srgbClr val="008F00"/>
                          </a:solidFill>
                        </a:rPr>
                        <a:t>hypothyroidism).</a:t>
                      </a:r>
                      <a:endParaRPr lang="en-US" sz="1400" b="0" dirty="0">
                        <a:solidFill>
                          <a:srgbClr val="008F00"/>
                        </a:solidFill>
                      </a:endParaRPr>
                    </a:p>
                    <a:p>
                      <a:pPr marL="285750" indent="-285750">
                        <a:buClr>
                          <a:schemeClr val="accent6">
                            <a:lumMod val="40000"/>
                            <a:lumOff val="60000"/>
                          </a:schemeClr>
                        </a:buClr>
                        <a:buFont typeface="Arial" charset="0"/>
                        <a:buChar char="•"/>
                      </a:pPr>
                      <a:r>
                        <a:rPr lang="en-US" sz="1400" b="1" dirty="0"/>
                        <a:t>Neoplastic disorders</a:t>
                      </a:r>
                    </a:p>
                    <a:p>
                      <a:pPr marL="285750" indent="-285750">
                        <a:buClr>
                          <a:schemeClr val="accent6">
                            <a:lumMod val="40000"/>
                            <a:lumOff val="60000"/>
                          </a:schemeClr>
                        </a:buClr>
                        <a:buFont typeface="Arial" charset="0"/>
                        <a:buChar char="•"/>
                      </a:pPr>
                      <a:r>
                        <a:rPr lang="en-US" sz="1400" dirty="0"/>
                        <a:t>Metabolic abnormalities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57" name="TextBox 19"/>
          <p:cNvSpPr txBox="1"/>
          <p:nvPr/>
        </p:nvSpPr>
        <p:spPr>
          <a:xfrm>
            <a:off x="83159" y="1200370"/>
            <a:ext cx="6684648" cy="1431161"/>
          </a:xfrm>
          <a:prstGeom prst="rect">
            <a:avLst/>
          </a:prstGeom>
          <a:noFill/>
          <a:ln>
            <a:noFill/>
          </a:ln>
        </p:spPr>
        <p:txBody>
          <a:bodyPr wrap="square" rtlCol="0">
            <a:spAutoFit/>
          </a:bodyPr>
          <a:lstStyle/>
          <a:p>
            <a:pPr marL="285750" indent="-285750">
              <a:lnSpc>
                <a:spcPct val="150000"/>
              </a:lnSpc>
              <a:buClr>
                <a:schemeClr val="accent1">
                  <a:lumMod val="60000"/>
                  <a:lumOff val="40000"/>
                </a:schemeClr>
              </a:buClr>
              <a:buFont typeface="Wingdings" charset="2"/>
              <a:buChar char="§"/>
            </a:pPr>
            <a:r>
              <a:rPr lang="en-US" sz="1600" dirty="0">
                <a:solidFill>
                  <a:schemeClr val="accent1"/>
                </a:solidFill>
              </a:rPr>
              <a:t>Definition:</a:t>
            </a:r>
            <a:r>
              <a:rPr lang="en-US" sz="1400" dirty="0"/>
              <a:t> A complex of </a:t>
            </a:r>
            <a:r>
              <a:rPr lang="en-US" sz="1400" dirty="0" err="1"/>
              <a:t>endocrinological</a:t>
            </a:r>
            <a:r>
              <a:rPr lang="en-US" sz="1400" dirty="0"/>
              <a:t> disorders of bone and mineral metabolism (bone resorption &gt; formation).</a:t>
            </a:r>
          </a:p>
          <a:p>
            <a:pPr marL="285750" indent="-285750">
              <a:lnSpc>
                <a:spcPct val="150000"/>
              </a:lnSpc>
              <a:buClr>
                <a:schemeClr val="accent1">
                  <a:lumMod val="60000"/>
                  <a:lumOff val="40000"/>
                </a:schemeClr>
              </a:buClr>
              <a:buFont typeface="Wingdings" charset="2"/>
              <a:buChar char="§"/>
            </a:pPr>
            <a:r>
              <a:rPr lang="en-US" sz="1400" dirty="0">
                <a:solidFill>
                  <a:schemeClr val="bg1">
                    <a:lumMod val="50000"/>
                  </a:schemeClr>
                </a:solidFill>
              </a:rPr>
              <a:t>It’ll lead to</a:t>
            </a:r>
            <a:r>
              <a:rPr lang="en-US" sz="1400" dirty="0"/>
              <a:t> low bone mass + disruption of bone architecture + reduced bone strength </a:t>
            </a:r>
            <a:r>
              <a:rPr lang="en-US" sz="1400" dirty="0">
                <a:solidFill>
                  <a:schemeClr val="bg1">
                    <a:lumMod val="50000"/>
                  </a:schemeClr>
                </a:solidFill>
              </a:rPr>
              <a:t>and increased </a:t>
            </a:r>
            <a:r>
              <a:rPr lang="en-US" sz="1400" dirty="0"/>
              <a:t>risk of fractures. </a:t>
            </a:r>
          </a:p>
        </p:txBody>
      </p:sp>
      <p:sp>
        <p:nvSpPr>
          <p:cNvPr id="58"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0" name="Straight Connector 59"/>
          <p:cNvCxnSpPr/>
          <p:nvPr/>
        </p:nvCxnSpPr>
        <p:spPr>
          <a:xfrm flipV="1">
            <a:off x="1227909" y="875211"/>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61" name="TextBox 60"/>
          <p:cNvSpPr txBox="1"/>
          <p:nvPr/>
        </p:nvSpPr>
        <p:spPr>
          <a:xfrm>
            <a:off x="803775" y="339251"/>
            <a:ext cx="5250451" cy="461665"/>
          </a:xfrm>
          <a:prstGeom prst="rect">
            <a:avLst/>
          </a:prstGeom>
          <a:noFill/>
        </p:spPr>
        <p:txBody>
          <a:bodyPr wrap="square" rtlCol="0">
            <a:spAutoFit/>
          </a:bodyPr>
          <a:lstStyle/>
          <a:p>
            <a:pPr marL="0" algn="ctr" defTabSz="538764" rtl="1" eaLnBrk="1" latinLnBrk="0" hangingPunct="1"/>
            <a:r>
              <a:rPr lang="en-US" sz="2400" dirty="0">
                <a:latin typeface="American Typewriter" charset="0"/>
                <a:ea typeface="American Typewriter" charset="0"/>
                <a:cs typeface="American Typewriter" charset="0"/>
              </a:rPr>
              <a:t>Osteoporosis</a:t>
            </a:r>
          </a:p>
        </p:txBody>
      </p:sp>
      <p:grpSp>
        <p:nvGrpSpPr>
          <p:cNvPr id="3" name="Group 2"/>
          <p:cNvGrpSpPr/>
          <p:nvPr/>
        </p:nvGrpSpPr>
        <p:grpSpPr>
          <a:xfrm>
            <a:off x="523661" y="5991217"/>
            <a:ext cx="5803643" cy="3692343"/>
            <a:chOff x="297712" y="5853449"/>
            <a:chExt cx="6048136" cy="3692343"/>
          </a:xfrm>
        </p:grpSpPr>
        <p:pic>
          <p:nvPicPr>
            <p:cNvPr id="62" name="Picture 3"/>
            <p:cNvPicPr>
              <a:picLocks noChangeAspect="1" noChangeArrowheads="1"/>
            </p:cNvPicPr>
            <p:nvPr/>
          </p:nvPicPr>
          <p:blipFill>
            <a:blip r:embed="rId3" cstate="print"/>
            <a:srcRect/>
            <a:stretch>
              <a:fillRect/>
            </a:stretch>
          </p:blipFill>
          <p:spPr bwMode="auto">
            <a:xfrm>
              <a:off x="481132" y="6140609"/>
              <a:ext cx="2564312" cy="2480253"/>
            </a:xfrm>
            <a:prstGeom prst="rect">
              <a:avLst/>
            </a:prstGeom>
            <a:noFill/>
            <a:ln w="9525">
              <a:noFill/>
              <a:round/>
              <a:headEnd/>
              <a:tailEnd/>
            </a:ln>
            <a:effectLst/>
          </p:spPr>
        </p:pic>
        <p:sp>
          <p:nvSpPr>
            <p:cNvPr id="65" name="Round Diagonal Corner Rectangle 64"/>
            <p:cNvSpPr/>
            <p:nvPr/>
          </p:nvSpPr>
          <p:spPr>
            <a:xfrm>
              <a:off x="3237875" y="6098079"/>
              <a:ext cx="3089429" cy="2480253"/>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4400">
                <a:buClr>
                  <a:schemeClr val="accent1">
                    <a:lumMod val="60000"/>
                    <a:lumOff val="40000"/>
                  </a:schemeClr>
                </a:buClr>
                <a:buFont typeface="Arial" charset="0"/>
                <a:buChar char="•"/>
                <a:defRPr/>
              </a:pPr>
              <a:r>
                <a:rPr lang="en-US" sz="1400" b="1" dirty="0">
                  <a:solidFill>
                    <a:schemeClr val="accent1"/>
                  </a:solidFill>
                </a:rPr>
                <a:t>BONE LOSS &amp; AGING</a:t>
              </a:r>
              <a:r>
                <a:rPr lang="en-GB" sz="1400" dirty="0">
                  <a:solidFill>
                    <a:schemeClr val="accent1"/>
                  </a:solidFill>
                </a:rPr>
                <a:t>: </a:t>
              </a:r>
              <a:r>
                <a:rPr lang="en-US" sz="1400" dirty="0">
                  <a:solidFill>
                    <a:schemeClr val="tx1"/>
                  </a:solidFill>
                </a:rPr>
                <a:t>The first 5-15 years after menopause a woman can lose approximately   25 - 30 % of trabecular bone &amp; approximately 10 – 15 % of cortical bone</a:t>
              </a:r>
            </a:p>
            <a:p>
              <a:pPr marL="285750" indent="-285750" defTabSz="914400">
                <a:buClr>
                  <a:schemeClr val="accent1">
                    <a:lumMod val="60000"/>
                    <a:lumOff val="40000"/>
                  </a:schemeClr>
                </a:buClr>
                <a:buFont typeface="Arial" charset="0"/>
                <a:buChar char="•"/>
                <a:defRPr/>
              </a:pPr>
              <a:r>
                <a:rPr lang="en-US" sz="1400" dirty="0">
                  <a:solidFill>
                    <a:srgbClr val="008F00"/>
                  </a:solidFill>
                </a:rPr>
                <a:t>Aging → decline in bone density. Menopause → great decline in bone density</a:t>
              </a:r>
            </a:p>
            <a:p>
              <a:pPr marL="285750" indent="-285750">
                <a:buClr>
                  <a:schemeClr val="accent1">
                    <a:lumMod val="60000"/>
                    <a:lumOff val="40000"/>
                  </a:schemeClr>
                </a:buClr>
                <a:buFont typeface="Arial" charset="0"/>
                <a:buChar char="•"/>
              </a:pPr>
              <a:r>
                <a:rPr lang="en-US" sz="1400" dirty="0">
                  <a:solidFill>
                    <a:schemeClr val="tx1"/>
                  </a:solidFill>
                </a:rPr>
                <a:t>Bone loss often occurs without symptoms or warning signs</a:t>
              </a:r>
            </a:p>
          </p:txBody>
        </p:sp>
        <p:sp>
          <p:nvSpPr>
            <p:cNvPr id="10" name="Rectangle 9"/>
            <p:cNvSpPr/>
            <p:nvPr/>
          </p:nvSpPr>
          <p:spPr>
            <a:xfrm>
              <a:off x="505118" y="8780432"/>
              <a:ext cx="5840730" cy="765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008F00"/>
                  </a:solidFill>
                </a:rPr>
                <a:t>Inadequate gonadal hormone production is a major cause of osteoporosis in men &amp; women. Estrogen replacement therapy at menopause is a well-established means of prevention.</a:t>
              </a:r>
            </a:p>
          </p:txBody>
        </p:sp>
        <p:sp>
          <p:nvSpPr>
            <p:cNvPr id="2" name="Round Same Side Corner Rectangle 1"/>
            <p:cNvSpPr/>
            <p:nvPr/>
          </p:nvSpPr>
          <p:spPr>
            <a:xfrm>
              <a:off x="297712" y="5853449"/>
              <a:ext cx="6048136" cy="3692343"/>
            </a:xfrm>
            <a:prstGeom prst="round2Same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578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227909" y="733359"/>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803775" y="239920"/>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Overview</a:t>
            </a:r>
          </a:p>
        </p:txBody>
      </p:sp>
      <p:sp>
        <p:nvSpPr>
          <p:cNvPr id="92"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
          <p:cNvGrpSpPr/>
          <p:nvPr/>
        </p:nvGrpSpPr>
        <p:grpSpPr>
          <a:xfrm>
            <a:off x="688354" y="911525"/>
            <a:ext cx="5481291" cy="8567021"/>
            <a:chOff x="152697" y="1016149"/>
            <a:chExt cx="5481291" cy="8567021"/>
          </a:xfrm>
        </p:grpSpPr>
        <p:grpSp>
          <p:nvGrpSpPr>
            <p:cNvPr id="149" name="Group 148"/>
            <p:cNvGrpSpPr/>
            <p:nvPr/>
          </p:nvGrpSpPr>
          <p:grpSpPr>
            <a:xfrm>
              <a:off x="152697" y="1016149"/>
              <a:ext cx="5481291" cy="8567021"/>
              <a:chOff x="369106" y="1148448"/>
              <a:chExt cx="5481291" cy="8567021"/>
            </a:xfrm>
          </p:grpSpPr>
          <p:cxnSp>
            <p:nvCxnSpPr>
              <p:cNvPr id="94" name="Straight Connector 93"/>
              <p:cNvCxnSpPr>
                <a:endCxn id="80" idx="0"/>
              </p:cNvCxnSpPr>
              <p:nvPr/>
            </p:nvCxnSpPr>
            <p:spPr>
              <a:xfrm flipV="1">
                <a:off x="2422648" y="5086640"/>
                <a:ext cx="14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96" idx="0"/>
              </p:cNvCxnSpPr>
              <p:nvPr/>
            </p:nvCxnSpPr>
            <p:spPr>
              <a:xfrm flipH="1">
                <a:off x="2424930" y="8616243"/>
                <a:ext cx="14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8" name="Group 147"/>
              <p:cNvGrpSpPr/>
              <p:nvPr/>
            </p:nvGrpSpPr>
            <p:grpSpPr>
              <a:xfrm>
                <a:off x="369106" y="1148448"/>
                <a:ext cx="5481291" cy="8567021"/>
                <a:chOff x="369106" y="1148448"/>
                <a:chExt cx="5481291" cy="8567021"/>
              </a:xfrm>
            </p:grpSpPr>
            <p:cxnSp>
              <p:nvCxnSpPr>
                <p:cNvPr id="88" name="Straight Connector 87"/>
                <p:cNvCxnSpPr>
                  <a:endCxn id="7" idx="0"/>
                </p:cNvCxnSpPr>
                <p:nvPr/>
              </p:nvCxnSpPr>
              <p:spPr>
                <a:xfrm>
                  <a:off x="1219509" y="2489576"/>
                  <a:ext cx="3233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48" idx="0"/>
                </p:cNvCxnSpPr>
                <p:nvPr/>
              </p:nvCxnSpPr>
              <p:spPr>
                <a:xfrm flipV="1">
                  <a:off x="1219509" y="7968716"/>
                  <a:ext cx="323355"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 idx="2"/>
                  <a:endCxn id="15" idx="1"/>
                </p:cNvCxnSpPr>
                <p:nvPr/>
              </p:nvCxnSpPr>
              <p:spPr>
                <a:xfrm flipV="1">
                  <a:off x="2285422" y="2461443"/>
                  <a:ext cx="13526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7" name="Group 146"/>
                <p:cNvGrpSpPr/>
                <p:nvPr/>
              </p:nvGrpSpPr>
              <p:grpSpPr>
                <a:xfrm>
                  <a:off x="369106" y="1148448"/>
                  <a:ext cx="5481291" cy="8567021"/>
                  <a:chOff x="369106" y="1148448"/>
                  <a:chExt cx="5481291" cy="8567021"/>
                </a:xfrm>
              </p:grpSpPr>
              <p:grpSp>
                <p:nvGrpSpPr>
                  <p:cNvPr id="51" name="Group 50"/>
                  <p:cNvGrpSpPr/>
                  <p:nvPr/>
                </p:nvGrpSpPr>
                <p:grpSpPr>
                  <a:xfrm>
                    <a:off x="369106" y="1148448"/>
                    <a:ext cx="5467371" cy="8171151"/>
                    <a:chOff x="826306" y="1125163"/>
                    <a:chExt cx="5467371" cy="8171151"/>
                  </a:xfrm>
                </p:grpSpPr>
                <p:grpSp>
                  <p:nvGrpSpPr>
                    <p:cNvPr id="43" name="Group 42"/>
                    <p:cNvGrpSpPr/>
                    <p:nvPr/>
                  </p:nvGrpSpPr>
                  <p:grpSpPr>
                    <a:xfrm>
                      <a:off x="826306" y="1125163"/>
                      <a:ext cx="5467371" cy="6820268"/>
                      <a:chOff x="826306" y="1125163"/>
                      <a:chExt cx="5467371" cy="6820268"/>
                    </a:xfrm>
                  </p:grpSpPr>
                  <p:grpSp>
                    <p:nvGrpSpPr>
                      <p:cNvPr id="72" name="Group 71"/>
                      <p:cNvGrpSpPr/>
                      <p:nvPr/>
                    </p:nvGrpSpPr>
                    <p:grpSpPr>
                      <a:xfrm>
                        <a:off x="826306" y="1125163"/>
                        <a:ext cx="5467371" cy="6820268"/>
                        <a:chOff x="233474" y="1164073"/>
                        <a:chExt cx="5467371" cy="6820268"/>
                      </a:xfrm>
                    </p:grpSpPr>
                    <p:sp>
                      <p:nvSpPr>
                        <p:cNvPr id="6" name="Rectangle 5"/>
                        <p:cNvSpPr/>
                        <p:nvPr/>
                      </p:nvSpPr>
                      <p:spPr>
                        <a:xfrm>
                          <a:off x="233474" y="1575881"/>
                          <a:ext cx="570301" cy="64008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dirty="0">
                              <a:solidFill>
                                <a:schemeClr val="tx1"/>
                              </a:solidFill>
                            </a:rPr>
                            <a:t>Treatment of osteoporosis</a:t>
                          </a:r>
                        </a:p>
                      </p:txBody>
                    </p:sp>
                    <p:sp>
                      <p:nvSpPr>
                        <p:cNvPr id="7" name="Rectangle 6"/>
                        <p:cNvSpPr/>
                        <p:nvPr/>
                      </p:nvSpPr>
                      <p:spPr>
                        <a:xfrm rot="16200000">
                          <a:off x="427627" y="2143678"/>
                          <a:ext cx="2701767" cy="742558"/>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Replace what is missing </a:t>
                          </a:r>
                        </a:p>
                        <a:p>
                          <a:pPr algn="ctr"/>
                          <a:r>
                            <a:rPr lang="en-US" sz="1600" dirty="0">
                              <a:solidFill>
                                <a:schemeClr val="tx1"/>
                              </a:solidFill>
                            </a:rPr>
                            <a:t>( Ca , Vit D , Na, fluoride )</a:t>
                          </a:r>
                        </a:p>
                      </p:txBody>
                    </p:sp>
                    <p:sp>
                      <p:nvSpPr>
                        <p:cNvPr id="15" name="Rectangle 14"/>
                        <p:cNvSpPr/>
                        <p:nvPr/>
                      </p:nvSpPr>
                      <p:spPr>
                        <a:xfrm>
                          <a:off x="3502395" y="1640427"/>
                          <a:ext cx="2198450" cy="1673281"/>
                        </a:xfrm>
                        <a:prstGeom prst="rect">
                          <a:avLst/>
                        </a:prstGeom>
                        <a:solidFill>
                          <a:schemeClr val="bg1"/>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Used to enhance the strength by the formation of fluorapatite. It is considered only when </a:t>
                          </a:r>
                          <a:r>
                            <a:rPr lang="en-US" sz="1400" dirty="0">
                              <a:solidFill>
                                <a:srgbClr val="FF0000"/>
                              </a:solidFill>
                            </a:rPr>
                            <a:t>trabecular</a:t>
                          </a:r>
                          <a:r>
                            <a:rPr lang="en-US" sz="1400" dirty="0">
                              <a:solidFill>
                                <a:schemeClr val="tx1"/>
                              </a:solidFill>
                            </a:rPr>
                            <a:t> bone is decrease in presence of normal cortical bones</a:t>
                          </a:r>
                        </a:p>
                      </p:txBody>
                    </p:sp>
                    <p:cxnSp>
                      <p:nvCxnSpPr>
                        <p:cNvPr id="28" name="Straight Connector 27"/>
                        <p:cNvCxnSpPr/>
                        <p:nvPr/>
                      </p:nvCxnSpPr>
                      <p:spPr>
                        <a:xfrm>
                          <a:off x="1083877" y="2505201"/>
                          <a:ext cx="0" cy="54791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4" name="Straight Connector 73"/>
                      <p:cNvCxnSpPr>
                        <a:stCxn id="6" idx="3"/>
                      </p:cNvCxnSpPr>
                      <p:nvPr/>
                    </p:nvCxnSpPr>
                    <p:spPr>
                      <a:xfrm flipV="1">
                        <a:off x="1396607" y="4728009"/>
                        <a:ext cx="2801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rot="16200000">
                      <a:off x="1020459" y="7574152"/>
                      <a:ext cx="2701767" cy="742558"/>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Reset back the balance of remodeling </a:t>
                      </a:r>
                    </a:p>
                  </p:txBody>
                </p:sp>
              </p:grpSp>
              <p:grpSp>
                <p:nvGrpSpPr>
                  <p:cNvPr id="146" name="Group 145"/>
                  <p:cNvGrpSpPr/>
                  <p:nvPr/>
                </p:nvGrpSpPr>
                <p:grpSpPr>
                  <a:xfrm>
                    <a:off x="2285422" y="3569280"/>
                    <a:ext cx="3564975" cy="6146189"/>
                    <a:chOff x="2285422" y="3569280"/>
                    <a:chExt cx="3564975" cy="6146189"/>
                  </a:xfrm>
                </p:grpSpPr>
                <p:sp>
                  <p:nvSpPr>
                    <p:cNvPr id="80" name="Rectangle 79"/>
                    <p:cNvSpPr/>
                    <p:nvPr/>
                  </p:nvSpPr>
                  <p:spPr>
                    <a:xfrm rot="16200000">
                      <a:off x="1700817" y="4872632"/>
                      <a:ext cx="2198451" cy="428017"/>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Anti-</a:t>
                      </a:r>
                      <a:r>
                        <a:rPr lang="en-US" sz="1600" dirty="0" err="1">
                          <a:solidFill>
                            <a:schemeClr val="tx1"/>
                          </a:solidFill>
                        </a:rPr>
                        <a:t>Resorptive</a:t>
                      </a:r>
                      <a:r>
                        <a:rPr lang="en-US" sz="1600" dirty="0">
                          <a:solidFill>
                            <a:schemeClr val="tx1"/>
                          </a:solidFill>
                        </a:rPr>
                        <a:t> Agents</a:t>
                      </a:r>
                      <a:r>
                        <a:rPr lang="en-US" sz="1600" baseline="30000" dirty="0">
                          <a:solidFill>
                            <a:schemeClr val="tx1"/>
                          </a:solidFill>
                        </a:rPr>
                        <a:t>4</a:t>
                      </a:r>
                    </a:p>
                  </p:txBody>
                </p:sp>
                <p:cxnSp>
                  <p:nvCxnSpPr>
                    <p:cNvPr id="83" name="Straight Connector 82"/>
                    <p:cNvCxnSpPr/>
                    <p:nvPr/>
                  </p:nvCxnSpPr>
                  <p:spPr>
                    <a:xfrm>
                      <a:off x="2428826" y="5086640"/>
                      <a:ext cx="0" cy="3530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285422" y="8011880"/>
                      <a:ext cx="1442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rot="16200000">
                      <a:off x="1700817" y="8402235"/>
                      <a:ext cx="2198451" cy="428017"/>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Bone Anabolic Agents</a:t>
                      </a:r>
                      <a:r>
                        <a:rPr lang="en-US" sz="1600" baseline="30000" dirty="0">
                          <a:solidFill>
                            <a:schemeClr val="tx1"/>
                          </a:solidFill>
                        </a:rPr>
                        <a:t>4</a:t>
                      </a:r>
                    </a:p>
                  </p:txBody>
                </p:sp>
                <p:sp>
                  <p:nvSpPr>
                    <p:cNvPr id="103" name="Rectangle 102"/>
                    <p:cNvSpPr/>
                    <p:nvPr/>
                  </p:nvSpPr>
                  <p:spPr>
                    <a:xfrm>
                      <a:off x="3651946" y="3569280"/>
                      <a:ext cx="2198451" cy="428017"/>
                    </a:xfrm>
                    <a:prstGeom prst="rect">
                      <a:avLst/>
                    </a:prstGeom>
                    <a:solidFill>
                      <a:schemeClr val="bg1"/>
                    </a:solidFill>
                    <a:ln w="285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Bisphosphonates</a:t>
                      </a:r>
                    </a:p>
                  </p:txBody>
                </p:sp>
                <p:sp>
                  <p:nvSpPr>
                    <p:cNvPr id="104" name="Rectangle 103"/>
                    <p:cNvSpPr/>
                    <p:nvPr/>
                  </p:nvSpPr>
                  <p:spPr>
                    <a:xfrm>
                      <a:off x="3651946" y="4085357"/>
                      <a:ext cx="2198451" cy="428017"/>
                    </a:xfrm>
                    <a:prstGeom prst="rect">
                      <a:avLst/>
                    </a:prstGeom>
                    <a:solidFill>
                      <a:schemeClr val="bg1"/>
                    </a:solidFill>
                    <a:ln w="28575">
                      <a:solidFill>
                        <a:srgbClr val="941651">
                          <a:alpha val="3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RANKL inhibitors (</a:t>
                      </a:r>
                      <a:r>
                        <a:rPr lang="en-US" sz="1400" dirty="0" err="1">
                          <a:solidFill>
                            <a:srgbClr val="0432FF"/>
                          </a:solidFill>
                        </a:rPr>
                        <a:t>Denosumab</a:t>
                      </a:r>
                      <a:r>
                        <a:rPr lang="en-US" sz="1400" dirty="0">
                          <a:solidFill>
                            <a:srgbClr val="0070C0"/>
                          </a:solidFill>
                        </a:rPr>
                        <a:t>)</a:t>
                      </a:r>
                      <a:r>
                        <a:rPr lang="en-US" sz="1400" dirty="0">
                          <a:solidFill>
                            <a:schemeClr val="tx1"/>
                          </a:solidFill>
                        </a:rPr>
                        <a:t> </a:t>
                      </a:r>
                    </a:p>
                  </p:txBody>
                </p:sp>
                <p:sp>
                  <p:nvSpPr>
                    <p:cNvPr id="105" name="Rectangle 104"/>
                    <p:cNvSpPr/>
                    <p:nvPr/>
                  </p:nvSpPr>
                  <p:spPr>
                    <a:xfrm>
                      <a:off x="3651946" y="4601434"/>
                      <a:ext cx="2198451" cy="428017"/>
                    </a:xfrm>
                    <a:prstGeom prst="rect">
                      <a:avLst/>
                    </a:prstGeom>
                    <a:solidFill>
                      <a:schemeClr val="bg1"/>
                    </a:solidFill>
                    <a:ln w="28575">
                      <a:solidFill>
                        <a:srgbClr val="BA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432FF"/>
                          </a:solidFill>
                        </a:rPr>
                        <a:t>Strontium</a:t>
                      </a:r>
                    </a:p>
                  </p:txBody>
                </p:sp>
                <p:sp>
                  <p:nvSpPr>
                    <p:cNvPr id="106" name="Rectangle 105"/>
                    <p:cNvSpPr/>
                    <p:nvPr/>
                  </p:nvSpPr>
                  <p:spPr>
                    <a:xfrm>
                      <a:off x="3651946" y="5633588"/>
                      <a:ext cx="2198451" cy="428017"/>
                    </a:xfrm>
                    <a:prstGeom prst="rect">
                      <a:avLst/>
                    </a:prstGeom>
                    <a:solidFill>
                      <a:schemeClr val="bg1"/>
                    </a:solidFill>
                    <a:ln w="28575">
                      <a:solidFill>
                        <a:srgbClr val="942093">
                          <a:alpha val="3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Estrogen Analogues</a:t>
                      </a:r>
                    </a:p>
                  </p:txBody>
                </p:sp>
                <p:sp>
                  <p:nvSpPr>
                    <p:cNvPr id="107" name="Rectangle 106"/>
                    <p:cNvSpPr/>
                    <p:nvPr/>
                  </p:nvSpPr>
                  <p:spPr>
                    <a:xfrm>
                      <a:off x="3651946" y="5117511"/>
                      <a:ext cx="2198451" cy="428017"/>
                    </a:xfrm>
                    <a:prstGeom prst="rect">
                      <a:avLst/>
                    </a:prstGeom>
                    <a:solidFill>
                      <a:schemeClr val="bg1"/>
                    </a:solid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Androgen Analogues</a:t>
                      </a:r>
                    </a:p>
                  </p:txBody>
                </p:sp>
                <p:sp>
                  <p:nvSpPr>
                    <p:cNvPr id="108" name="Rectangle 107"/>
                    <p:cNvSpPr/>
                    <p:nvPr/>
                  </p:nvSpPr>
                  <p:spPr>
                    <a:xfrm>
                      <a:off x="3651884" y="6149665"/>
                      <a:ext cx="2198451" cy="428017"/>
                    </a:xfrm>
                    <a:prstGeom prst="rect">
                      <a:avLst/>
                    </a:prstGeom>
                    <a:solidFill>
                      <a:schemeClr val="bg1"/>
                    </a:solidFill>
                    <a:ln w="28575">
                      <a:solidFill>
                        <a:srgbClr val="FF7E79">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SERMS (</a:t>
                      </a:r>
                      <a:r>
                        <a:rPr lang="en-US" sz="1600" dirty="0" err="1">
                          <a:solidFill>
                            <a:srgbClr val="0432FF"/>
                          </a:solidFill>
                        </a:rPr>
                        <a:t>Raloxifene</a:t>
                      </a:r>
                      <a:r>
                        <a:rPr lang="en-US" sz="1600" dirty="0">
                          <a:solidFill>
                            <a:srgbClr val="0070C0"/>
                          </a:solidFill>
                        </a:rPr>
                        <a:t>)</a:t>
                      </a:r>
                    </a:p>
                  </p:txBody>
                </p:sp>
                <p:sp>
                  <p:nvSpPr>
                    <p:cNvPr id="111" name="Rectangle 110"/>
                    <p:cNvSpPr/>
                    <p:nvPr/>
                  </p:nvSpPr>
                  <p:spPr>
                    <a:xfrm>
                      <a:off x="3638027" y="9115217"/>
                      <a:ext cx="2198451" cy="428017"/>
                    </a:xfrm>
                    <a:prstGeom prst="rect">
                      <a:avLst/>
                    </a:prstGeom>
                    <a:solidFill>
                      <a:schemeClr val="bg1"/>
                    </a:solidFill>
                    <a:ln w="28575">
                      <a:solidFill>
                        <a:srgbClr val="BA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432FF"/>
                          </a:solidFill>
                        </a:rPr>
                        <a:t>Strontium</a:t>
                      </a:r>
                    </a:p>
                  </p:txBody>
                </p:sp>
                <p:sp>
                  <p:nvSpPr>
                    <p:cNvPr id="112" name="Rectangle 111"/>
                    <p:cNvSpPr/>
                    <p:nvPr/>
                  </p:nvSpPr>
                  <p:spPr>
                    <a:xfrm>
                      <a:off x="3651882" y="6665740"/>
                      <a:ext cx="2198451" cy="428017"/>
                    </a:xfrm>
                    <a:prstGeom prst="rect">
                      <a:avLst/>
                    </a:prstGeom>
                    <a:solidFill>
                      <a:schemeClr val="bg1"/>
                    </a:solidFill>
                    <a:ln w="28575">
                      <a:solidFill>
                        <a:srgbClr val="FF2F92">
                          <a:alpha val="6902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Calcitonin</a:t>
                      </a:r>
                    </a:p>
                  </p:txBody>
                </p:sp>
                <p:cxnSp>
                  <p:nvCxnSpPr>
                    <p:cNvPr id="114" name="Straight Connector 113"/>
                    <p:cNvCxnSpPr>
                      <a:stCxn id="80" idx="2"/>
                    </p:cNvCxnSpPr>
                    <p:nvPr/>
                  </p:nvCxnSpPr>
                  <p:spPr>
                    <a:xfrm>
                      <a:off x="3014051" y="5086640"/>
                      <a:ext cx="303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3317936" y="3780730"/>
                      <a:ext cx="30" cy="3099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3" idx="1"/>
                    </p:cNvCxnSpPr>
                    <p:nvPr/>
                  </p:nvCxnSpPr>
                  <p:spPr>
                    <a:xfrm flipH="1" flipV="1">
                      <a:off x="3317966" y="3783288"/>
                      <a:ext cx="33398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04" idx="1"/>
                    </p:cNvCxnSpPr>
                    <p:nvPr/>
                  </p:nvCxnSpPr>
                  <p:spPr>
                    <a:xfrm flipH="1" flipV="1">
                      <a:off x="3317966" y="4299365"/>
                      <a:ext cx="33398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05" idx="1"/>
                    </p:cNvCxnSpPr>
                    <p:nvPr/>
                  </p:nvCxnSpPr>
                  <p:spPr>
                    <a:xfrm flipH="1" flipV="1">
                      <a:off x="3317936" y="4815442"/>
                      <a:ext cx="33401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07" idx="1"/>
                    </p:cNvCxnSpPr>
                    <p:nvPr/>
                  </p:nvCxnSpPr>
                  <p:spPr>
                    <a:xfrm flipH="1" flipV="1">
                      <a:off x="3317966" y="5331519"/>
                      <a:ext cx="33398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06" idx="1"/>
                    </p:cNvCxnSpPr>
                    <p:nvPr/>
                  </p:nvCxnSpPr>
                  <p:spPr>
                    <a:xfrm flipH="1">
                      <a:off x="3317936" y="5847597"/>
                      <a:ext cx="3340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08" idx="1"/>
                    </p:cNvCxnSpPr>
                    <p:nvPr/>
                  </p:nvCxnSpPr>
                  <p:spPr>
                    <a:xfrm flipH="1" flipV="1">
                      <a:off x="3317936" y="6363673"/>
                      <a:ext cx="33394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12" idx="1"/>
                    </p:cNvCxnSpPr>
                    <p:nvPr/>
                  </p:nvCxnSpPr>
                  <p:spPr>
                    <a:xfrm flipH="1" flipV="1">
                      <a:off x="3317936" y="6879748"/>
                      <a:ext cx="333946"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3638027" y="7257568"/>
                      <a:ext cx="2198451" cy="1655516"/>
                    </a:xfrm>
                    <a:prstGeom prst="rect">
                      <a:avLst/>
                    </a:prstGeom>
                    <a:solidFill>
                      <a:schemeClr val="bg1"/>
                    </a:solidFill>
                    <a:ln w="28575">
                      <a:solidFill>
                        <a:srgbClr val="945200">
                          <a:alpha val="5215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PTH (</a:t>
                      </a:r>
                      <a:r>
                        <a:rPr lang="en-US" sz="1600" dirty="0" err="1">
                          <a:solidFill>
                            <a:srgbClr val="0432FF"/>
                          </a:solidFill>
                        </a:rPr>
                        <a:t>Teriparatide</a:t>
                      </a:r>
                      <a:r>
                        <a:rPr lang="en-US" sz="1600" dirty="0">
                          <a:solidFill>
                            <a:schemeClr val="tx1"/>
                          </a:solidFill>
                        </a:rPr>
                        <a:t>)</a:t>
                      </a:r>
                    </a:p>
                    <a:p>
                      <a:pPr algn="ctr"/>
                      <a:r>
                        <a:rPr lang="en-US" sz="1400" dirty="0">
                          <a:solidFill>
                            <a:srgbClr val="008F00"/>
                          </a:solidFill>
                        </a:rPr>
                        <a:t>PTH: Natural </a:t>
                      </a:r>
                    </a:p>
                    <a:p>
                      <a:pPr algn="ctr"/>
                      <a:r>
                        <a:rPr lang="en-US" sz="1400" dirty="0" err="1">
                          <a:solidFill>
                            <a:srgbClr val="008F00"/>
                          </a:solidFill>
                        </a:rPr>
                        <a:t>Teriparatide</a:t>
                      </a:r>
                      <a:r>
                        <a:rPr lang="en-US" sz="1400" dirty="0">
                          <a:solidFill>
                            <a:srgbClr val="008F00"/>
                          </a:solidFill>
                        </a:rPr>
                        <a:t>: synthetic form. Common to cause malignancy.</a:t>
                      </a:r>
                    </a:p>
                    <a:p>
                      <a:pPr algn="ctr"/>
                      <a:r>
                        <a:rPr lang="en-US" sz="1400" dirty="0">
                          <a:solidFill>
                            <a:srgbClr val="008F00"/>
                          </a:solidFill>
                        </a:rPr>
                        <a:t>It’s secreted in case of </a:t>
                      </a:r>
                      <a:r>
                        <a:rPr lang="en-US" sz="1400" dirty="0" smtClean="0">
                          <a:solidFill>
                            <a:srgbClr val="008F00"/>
                          </a:solidFill>
                        </a:rPr>
                        <a:t>hypocalcemia </a:t>
                      </a:r>
                      <a:endParaRPr lang="en-US" sz="1400" dirty="0">
                        <a:solidFill>
                          <a:srgbClr val="008F00"/>
                        </a:solidFill>
                      </a:endParaRPr>
                    </a:p>
                  </p:txBody>
                </p:sp>
                <p:cxnSp>
                  <p:nvCxnSpPr>
                    <p:cNvPr id="136" name="Straight Connector 135"/>
                    <p:cNvCxnSpPr>
                      <a:stCxn id="96" idx="2"/>
                    </p:cNvCxnSpPr>
                    <p:nvPr/>
                  </p:nvCxnSpPr>
                  <p:spPr>
                    <a:xfrm>
                      <a:off x="3014051" y="8616243"/>
                      <a:ext cx="303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3319096" y="7829005"/>
                      <a:ext cx="0" cy="1500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11" idx="1"/>
                    </p:cNvCxnSpPr>
                    <p:nvPr/>
                  </p:nvCxnSpPr>
                  <p:spPr>
                    <a:xfrm flipH="1" flipV="1">
                      <a:off x="3319096" y="9329225"/>
                      <a:ext cx="31893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cxnSp>
          <p:nvCxnSpPr>
            <p:cNvPr id="58" name="Straight Connector 57"/>
            <p:cNvCxnSpPr/>
            <p:nvPr/>
          </p:nvCxnSpPr>
          <p:spPr>
            <a:xfrm flipH="1" flipV="1">
              <a:off x="3101527" y="7696706"/>
              <a:ext cx="322591" cy="5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 y="9580473"/>
            <a:ext cx="5370253" cy="307777"/>
          </a:xfrm>
          <a:prstGeom prst="rect">
            <a:avLst/>
          </a:prstGeom>
          <a:noFill/>
        </p:spPr>
        <p:txBody>
          <a:bodyPr wrap="none" rtlCol="0">
            <a:spAutoFit/>
          </a:bodyPr>
          <a:lstStyle/>
          <a:p>
            <a:r>
              <a:rPr lang="en-US" sz="1400" baseline="30000" dirty="0">
                <a:solidFill>
                  <a:srgbClr val="008F00"/>
                </a:solidFill>
              </a:rPr>
              <a:t>4</a:t>
            </a:r>
            <a:r>
              <a:rPr lang="en-US" sz="1400" dirty="0">
                <a:solidFill>
                  <a:srgbClr val="008F00"/>
                </a:solidFill>
              </a:rPr>
              <a:t> </a:t>
            </a:r>
            <a:r>
              <a:rPr lang="en-US" sz="1400" dirty="0" err="1" smtClean="0">
                <a:solidFill>
                  <a:srgbClr val="008F00"/>
                </a:solidFill>
              </a:rPr>
              <a:t>Antiresorptive</a:t>
            </a:r>
            <a:r>
              <a:rPr lang="en-US" sz="1400" dirty="0">
                <a:solidFill>
                  <a:srgbClr val="008F00"/>
                </a:solidFill>
              </a:rPr>
              <a:t>: acts on osteoclasts , Bone anabolic: acts on osteoblast</a:t>
            </a:r>
          </a:p>
        </p:txBody>
      </p:sp>
    </p:spTree>
    <p:extLst>
      <p:ext uri="{BB962C8B-B14F-4D97-AF65-F5344CB8AC3E}">
        <p14:creationId xmlns:p14="http://schemas.microsoft.com/office/powerpoint/2010/main" val="57368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227909" y="733359"/>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5" y="23066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Bisphosphonates</a:t>
            </a:r>
          </a:p>
        </p:txBody>
      </p:sp>
      <p:sp>
        <p:nvSpPr>
          <p:cNvPr id="4"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p:nvPr/>
        </p:nvCxnSpPr>
        <p:spPr>
          <a:xfrm flipH="1">
            <a:off x="3317965" y="733359"/>
            <a:ext cx="1"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055077" y="1021359"/>
            <a:ext cx="4800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55677" y="1021359"/>
            <a:ext cx="0" cy="297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55077" y="1021358"/>
            <a:ext cx="0" cy="297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029200" y="1318845"/>
            <a:ext cx="1652954" cy="562709"/>
          </a:xfrm>
          <a:prstGeom prst="rect">
            <a:avLst/>
          </a:prstGeom>
          <a:solidFill>
            <a:schemeClr val="bg1"/>
          </a:solidFill>
          <a:ln w="12700">
            <a:solidFill>
              <a:srgbClr val="4EB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Nitrogenous</a:t>
            </a:r>
          </a:p>
        </p:txBody>
      </p:sp>
      <p:sp>
        <p:nvSpPr>
          <p:cNvPr id="18" name="Rectangle 17"/>
          <p:cNvSpPr/>
          <p:nvPr/>
        </p:nvSpPr>
        <p:spPr>
          <a:xfrm>
            <a:off x="228600" y="1309358"/>
            <a:ext cx="1652954" cy="562709"/>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Non-Nitrogenous</a:t>
            </a:r>
          </a:p>
        </p:txBody>
      </p:sp>
      <p:sp>
        <p:nvSpPr>
          <p:cNvPr id="19" name="Rectangle 18"/>
          <p:cNvSpPr/>
          <p:nvPr/>
        </p:nvSpPr>
        <p:spPr>
          <a:xfrm>
            <a:off x="1227909" y="2078907"/>
            <a:ext cx="1652954" cy="562709"/>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432FF"/>
                </a:solidFill>
              </a:rPr>
              <a:t>Etidronate</a:t>
            </a:r>
            <a:endParaRPr lang="en-US" sz="1600" dirty="0">
              <a:solidFill>
                <a:srgbClr val="0432FF"/>
              </a:solidFill>
            </a:endParaRPr>
          </a:p>
        </p:txBody>
      </p:sp>
      <p:sp>
        <p:nvSpPr>
          <p:cNvPr id="20" name="Rectangle 19"/>
          <p:cNvSpPr/>
          <p:nvPr/>
        </p:nvSpPr>
        <p:spPr>
          <a:xfrm>
            <a:off x="1227909" y="2794012"/>
            <a:ext cx="1652954" cy="562709"/>
          </a:xfrm>
          <a:prstGeom prst="rect">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432FF"/>
                </a:solidFill>
              </a:rPr>
              <a:t>Clodronate</a:t>
            </a:r>
            <a:endParaRPr lang="en-US" sz="1600" dirty="0">
              <a:solidFill>
                <a:srgbClr val="0432FF"/>
              </a:solidFill>
            </a:endParaRPr>
          </a:p>
        </p:txBody>
      </p:sp>
      <p:sp>
        <p:nvSpPr>
          <p:cNvPr id="21" name="Rectangle 20"/>
          <p:cNvSpPr/>
          <p:nvPr/>
        </p:nvSpPr>
        <p:spPr>
          <a:xfrm>
            <a:off x="1227909" y="3509119"/>
            <a:ext cx="1652954" cy="56270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432FF"/>
                </a:solidFill>
              </a:rPr>
              <a:t>Tildronate</a:t>
            </a:r>
            <a:endParaRPr lang="en-US" sz="1600" dirty="0">
              <a:solidFill>
                <a:srgbClr val="0432FF"/>
              </a:solidFill>
            </a:endParaRPr>
          </a:p>
        </p:txBody>
      </p:sp>
      <p:sp>
        <p:nvSpPr>
          <p:cNvPr id="22" name="Rectangle 21"/>
          <p:cNvSpPr/>
          <p:nvPr/>
        </p:nvSpPr>
        <p:spPr>
          <a:xfrm>
            <a:off x="3977137" y="2070333"/>
            <a:ext cx="1652954" cy="562709"/>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432FF"/>
                </a:solidFill>
              </a:rPr>
              <a:t>Alendronate </a:t>
            </a:r>
            <a:r>
              <a:rPr lang="en-US" sz="1600" dirty="0">
                <a:solidFill>
                  <a:schemeClr val="tx1"/>
                </a:solidFill>
              </a:rPr>
              <a:t>(orally)</a:t>
            </a:r>
          </a:p>
        </p:txBody>
      </p:sp>
      <p:sp>
        <p:nvSpPr>
          <p:cNvPr id="23" name="Rectangle 22"/>
          <p:cNvSpPr/>
          <p:nvPr/>
        </p:nvSpPr>
        <p:spPr>
          <a:xfrm>
            <a:off x="3977137" y="2709257"/>
            <a:ext cx="1652954" cy="562709"/>
          </a:xfrm>
          <a:prstGeom prst="rect">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432FF"/>
                </a:solidFill>
              </a:rPr>
              <a:t>Ibandronate</a:t>
            </a:r>
            <a:r>
              <a:rPr lang="en-US" sz="1600" dirty="0">
                <a:solidFill>
                  <a:srgbClr val="0432FF"/>
                </a:solidFill>
              </a:rPr>
              <a:t> </a:t>
            </a:r>
            <a:r>
              <a:rPr lang="en-US" sz="1600" dirty="0">
                <a:solidFill>
                  <a:schemeClr val="tx1"/>
                </a:solidFill>
              </a:rPr>
              <a:t>(IV)</a:t>
            </a:r>
          </a:p>
        </p:txBody>
      </p:sp>
      <p:sp>
        <p:nvSpPr>
          <p:cNvPr id="24" name="Rectangle 23"/>
          <p:cNvSpPr/>
          <p:nvPr/>
        </p:nvSpPr>
        <p:spPr>
          <a:xfrm>
            <a:off x="3977137" y="3344008"/>
            <a:ext cx="1652954" cy="562709"/>
          </a:xfrm>
          <a:prstGeom prst="rect">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432FF"/>
                </a:solidFill>
              </a:rPr>
              <a:t>Risedronate</a:t>
            </a:r>
            <a:r>
              <a:rPr lang="en-US" sz="1600" dirty="0">
                <a:solidFill>
                  <a:srgbClr val="0432FF"/>
                </a:solidFill>
              </a:rPr>
              <a:t> </a:t>
            </a:r>
            <a:r>
              <a:rPr lang="en-US" sz="1600" dirty="0">
                <a:solidFill>
                  <a:schemeClr val="tx1"/>
                </a:solidFill>
              </a:rPr>
              <a:t>(orally)</a:t>
            </a:r>
          </a:p>
        </p:txBody>
      </p:sp>
      <p:sp>
        <p:nvSpPr>
          <p:cNvPr id="25" name="Rectangle 24"/>
          <p:cNvSpPr/>
          <p:nvPr/>
        </p:nvSpPr>
        <p:spPr>
          <a:xfrm>
            <a:off x="3977137" y="3978759"/>
            <a:ext cx="1652954" cy="562709"/>
          </a:xfrm>
          <a:prstGeom prst="rect">
            <a:avLst/>
          </a:prstGeom>
          <a:solidFill>
            <a:schemeClr val="bg1"/>
          </a:solidFill>
          <a:ln w="12700">
            <a:solidFill>
              <a:srgbClr val="92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432FF"/>
                </a:solidFill>
              </a:rPr>
              <a:t>Zoledronate</a:t>
            </a:r>
            <a:r>
              <a:rPr lang="en-US" sz="1600" dirty="0">
                <a:solidFill>
                  <a:srgbClr val="0432FF"/>
                </a:solidFill>
              </a:rPr>
              <a:t> </a:t>
            </a:r>
            <a:r>
              <a:rPr lang="en-US" sz="1600" dirty="0">
                <a:solidFill>
                  <a:schemeClr val="tx1"/>
                </a:solidFill>
              </a:rPr>
              <a:t>(IV)</a:t>
            </a:r>
          </a:p>
          <a:p>
            <a:pPr algn="ctr"/>
            <a:r>
              <a:rPr lang="en-US" sz="1400" dirty="0">
                <a:solidFill>
                  <a:srgbClr val="008F00"/>
                </a:solidFill>
              </a:rPr>
              <a:t>Very potent</a:t>
            </a:r>
          </a:p>
        </p:txBody>
      </p:sp>
      <p:cxnSp>
        <p:nvCxnSpPr>
          <p:cNvPr id="27" name="Straight Connector 26"/>
          <p:cNvCxnSpPr>
            <a:stCxn id="18" idx="2"/>
          </p:cNvCxnSpPr>
          <p:nvPr/>
        </p:nvCxnSpPr>
        <p:spPr>
          <a:xfrm>
            <a:off x="1055077" y="1872067"/>
            <a:ext cx="0" cy="19184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9" idx="1"/>
          </p:cNvCxnSpPr>
          <p:nvPr/>
        </p:nvCxnSpPr>
        <p:spPr>
          <a:xfrm flipH="1">
            <a:off x="1055077" y="2360262"/>
            <a:ext cx="1728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0" idx="1"/>
          </p:cNvCxnSpPr>
          <p:nvPr/>
        </p:nvCxnSpPr>
        <p:spPr>
          <a:xfrm flipH="1" flipV="1">
            <a:off x="1055077" y="3074523"/>
            <a:ext cx="172832" cy="8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1" idx="1"/>
          </p:cNvCxnSpPr>
          <p:nvPr/>
        </p:nvCxnSpPr>
        <p:spPr>
          <a:xfrm flipH="1">
            <a:off x="1055077" y="3790474"/>
            <a:ext cx="1728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7" idx="2"/>
          </p:cNvCxnSpPr>
          <p:nvPr/>
        </p:nvCxnSpPr>
        <p:spPr>
          <a:xfrm>
            <a:off x="5855677" y="1881554"/>
            <a:ext cx="0" cy="2378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2" idx="3"/>
          </p:cNvCxnSpPr>
          <p:nvPr/>
        </p:nvCxnSpPr>
        <p:spPr>
          <a:xfrm>
            <a:off x="5630091" y="2351688"/>
            <a:ext cx="2255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3"/>
          </p:cNvCxnSpPr>
          <p:nvPr/>
        </p:nvCxnSpPr>
        <p:spPr>
          <a:xfrm flipV="1">
            <a:off x="5630091" y="2989769"/>
            <a:ext cx="225586" cy="8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4" idx="3"/>
          </p:cNvCxnSpPr>
          <p:nvPr/>
        </p:nvCxnSpPr>
        <p:spPr>
          <a:xfrm>
            <a:off x="5630091" y="3625363"/>
            <a:ext cx="2255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5" idx="3"/>
          </p:cNvCxnSpPr>
          <p:nvPr/>
        </p:nvCxnSpPr>
        <p:spPr>
          <a:xfrm>
            <a:off x="5630091" y="4260114"/>
            <a:ext cx="2255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6" name="Table 45"/>
          <p:cNvGraphicFramePr>
            <a:graphicFrameLocks noGrp="1"/>
          </p:cNvGraphicFramePr>
          <p:nvPr>
            <p:extLst>
              <p:ext uri="{D42A27DB-BD31-4B8C-83A1-F6EECF244321}">
                <p14:modId xmlns:p14="http://schemas.microsoft.com/office/powerpoint/2010/main" val="1679843600"/>
              </p:ext>
            </p:extLst>
          </p:nvPr>
        </p:nvGraphicFramePr>
        <p:xfrm>
          <a:off x="228600" y="4621825"/>
          <a:ext cx="6207520" cy="5117387"/>
        </p:xfrm>
        <a:graphic>
          <a:graphicData uri="http://schemas.openxmlformats.org/drawingml/2006/table">
            <a:tbl>
              <a:tblPr firstRow="1" bandRow="1">
                <a:tableStyleId>{5C22544A-7EE6-4342-B048-85BDC9FD1C3A}</a:tableStyleId>
              </a:tblPr>
              <a:tblGrid>
                <a:gridCol w="365760">
                  <a:extLst>
                    <a:ext uri="{9D8B030D-6E8A-4147-A177-3AD203B41FA5}">
                      <a16:colId xmlns="" xmlns:a16="http://schemas.microsoft.com/office/drawing/2014/main" val="20000"/>
                    </a:ext>
                  </a:extLst>
                </a:gridCol>
                <a:gridCol w="5841760">
                  <a:extLst>
                    <a:ext uri="{9D8B030D-6E8A-4147-A177-3AD203B41FA5}">
                      <a16:colId xmlns="" xmlns:a16="http://schemas.microsoft.com/office/drawing/2014/main" val="20001"/>
                    </a:ext>
                  </a:extLst>
                </a:gridCol>
              </a:tblGrid>
              <a:tr h="379666">
                <a:tc gridSpan="2">
                  <a:txBody>
                    <a:bodyPr/>
                    <a:lstStyle/>
                    <a:p>
                      <a:pPr algn="ctr"/>
                      <a:r>
                        <a:rPr lang="en-US" sz="1600" b="0" dirty="0">
                          <a:solidFill>
                            <a:schemeClr val="tx1"/>
                          </a:solidFill>
                        </a:rPr>
                        <a:t>Bisphosphonates</a:t>
                      </a:r>
                      <a:r>
                        <a:rPr lang="en-US" sz="1600" b="0" baseline="0" dirty="0">
                          <a:solidFill>
                            <a:schemeClr val="tx1"/>
                          </a:solidFill>
                        </a:rPr>
                        <a:t> (</a:t>
                      </a:r>
                      <a:r>
                        <a:rPr lang="en-US" sz="1600" b="0" dirty="0">
                          <a:solidFill>
                            <a:srgbClr val="008F00"/>
                          </a:solidFill>
                        </a:rPr>
                        <a:t>Most commonly used</a:t>
                      </a:r>
                      <a:r>
                        <a:rPr lang="en-US" sz="1600" b="0" dirty="0">
                          <a:solidFill>
                            <a:schemeClr val="tx1"/>
                          </a:solidFill>
                        </a:rPr>
                        <a:t>)</a:t>
                      </a:r>
                    </a:p>
                  </a:txBody>
                  <a:tcPr anchor="ctr">
                    <a:lnB w="12700" cap="flat" cmpd="sng" algn="ctr">
                      <a:solidFill>
                        <a:schemeClr val="tx1"/>
                      </a:solidFill>
                      <a:prstDash val="solid"/>
                      <a:round/>
                      <a:headEnd type="none" w="med" len="med"/>
                      <a:tailEnd type="none" w="med" len="med"/>
                    </a:lnB>
                    <a:solidFill>
                      <a:srgbClr val="FFCCE5"/>
                    </a:solidFill>
                  </a:tcPr>
                </a:tc>
                <a:tc hMerge="1">
                  <a:txBody>
                    <a:bodyPr/>
                    <a:lstStyle/>
                    <a:p>
                      <a:endParaRPr lang="en-US" dirty="0"/>
                    </a:p>
                  </a:txBody>
                  <a:tcPr/>
                </a:tc>
                <a:extLst>
                  <a:ext uri="{0D108BD9-81ED-4DB2-BD59-A6C34878D82A}">
                    <a16:rowId xmlns="" xmlns:a16="http://schemas.microsoft.com/office/drawing/2014/main" val="10000"/>
                  </a:ext>
                </a:extLst>
              </a:tr>
              <a:tr h="4737721">
                <a:tc>
                  <a:txBody>
                    <a:bodyPr/>
                    <a:lstStyle/>
                    <a:p>
                      <a:pPr algn="ctr"/>
                      <a:r>
                        <a:rPr lang="en-US" sz="1600" dirty="0">
                          <a:solidFill>
                            <a:schemeClr val="bg1"/>
                          </a:solidFill>
                        </a:rPr>
                        <a:t>Mechanism</a:t>
                      </a:r>
                      <a:r>
                        <a:rPr lang="en-US" sz="1600" baseline="0" dirty="0">
                          <a:solidFill>
                            <a:schemeClr val="bg1"/>
                          </a:solidFill>
                        </a:rPr>
                        <a:t> Of Action</a:t>
                      </a:r>
                      <a:endParaRPr lang="en-US" sz="1600" dirty="0">
                        <a:solidFill>
                          <a:schemeClr val="bg1"/>
                        </a:solidFill>
                      </a:endParaRPr>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marL="285750" marR="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r>
                        <a:rPr lang="en-US" sz="1400" dirty="0"/>
                        <a:t>Are compounds that have two phosphonate (PO</a:t>
                      </a:r>
                      <a:r>
                        <a:rPr lang="en-US" sz="1400" baseline="-25000" dirty="0"/>
                        <a:t>3</a:t>
                      </a:r>
                      <a:r>
                        <a:rPr lang="en-US" sz="1400" dirty="0"/>
                        <a:t>) groups.</a:t>
                      </a:r>
                    </a:p>
                    <a:p>
                      <a:pPr marL="285750" marR="0" lvl="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r>
                        <a:rPr lang="en-US" sz="1400" dirty="0"/>
                        <a:t> Are structurally similar to pyrophosphate </a:t>
                      </a:r>
                      <a:r>
                        <a:rPr lang="en-US" sz="1400" dirty="0">
                          <a:solidFill>
                            <a:srgbClr val="008F00"/>
                          </a:solidFill>
                        </a:rPr>
                        <a:t>(component of bone </a:t>
                      </a:r>
                      <a:r>
                        <a:rPr lang="en-US" sz="1400" dirty="0" smtClean="0">
                          <a:solidFill>
                            <a:srgbClr val="008F00"/>
                          </a:solidFill>
                        </a:rPr>
                        <a:t>matrix)</a:t>
                      </a:r>
                      <a:endParaRPr lang="en-US" sz="1400" baseline="0" dirty="0" smtClean="0">
                        <a:solidFill>
                          <a:schemeClr val="dk1"/>
                        </a:solidFill>
                      </a:endParaRPr>
                    </a:p>
                    <a:p>
                      <a:pPr marL="285750" marR="0" lvl="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r>
                        <a:rPr lang="en-US" sz="1400" dirty="0" smtClean="0">
                          <a:solidFill>
                            <a:srgbClr val="FF0000"/>
                          </a:solidFill>
                        </a:rPr>
                        <a:t>They </a:t>
                      </a:r>
                      <a:r>
                        <a:rPr lang="en-US" sz="1400" dirty="0">
                          <a:solidFill>
                            <a:srgbClr val="FF0000"/>
                          </a:solidFill>
                        </a:rPr>
                        <a:t>preferentially "stick" to calcium</a:t>
                      </a:r>
                      <a:r>
                        <a:rPr lang="en-US" sz="1400" baseline="0" dirty="0">
                          <a:solidFill>
                            <a:srgbClr val="FF0000"/>
                          </a:solidFill>
                        </a:rPr>
                        <a:t> → </a:t>
                      </a:r>
                      <a:r>
                        <a:rPr lang="en-US" sz="1400" dirty="0">
                          <a:solidFill>
                            <a:srgbClr val="FF0000"/>
                          </a:solidFill>
                        </a:rPr>
                        <a:t>concentrate in bones, bound to hydroxyapatite, decreasing its solubility and making it more resistant to osteoclastic activity </a:t>
                      </a:r>
                      <a:r>
                        <a:rPr lang="en-US" sz="1400" dirty="0">
                          <a:solidFill>
                            <a:srgbClr val="008F00"/>
                          </a:solidFill>
                        </a:rPr>
                        <a:t>’prevent osteoclasts from working’</a:t>
                      </a:r>
                      <a:r>
                        <a:rPr lang="en-US" sz="1400" dirty="0"/>
                        <a:t>. </a:t>
                      </a:r>
                      <a:r>
                        <a:rPr lang="en-US" sz="1400" baseline="0" dirty="0">
                          <a:solidFill>
                            <a:srgbClr val="008F00"/>
                          </a:solidFill>
                        </a:rPr>
                        <a:t>(predominant mechanism)</a:t>
                      </a:r>
                      <a:endParaRPr lang="en-US" sz="1400" dirty="0">
                        <a:solidFill>
                          <a:srgbClr val="008F00"/>
                        </a:solidFill>
                      </a:endParaRPr>
                    </a:p>
                    <a:p>
                      <a:pPr marL="285750" marR="0" lvl="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r>
                        <a:rPr lang="en-US" sz="1400" dirty="0"/>
                        <a:t>They prevent bone resorption by inhibiting osteoclast function.</a:t>
                      </a:r>
                    </a:p>
                    <a:p>
                      <a:pPr marL="285750" marR="0" lvl="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r>
                        <a:rPr lang="en-US" sz="1400" dirty="0"/>
                        <a:t>Their relative potencies for osteoclast inhibition is the most with 3</a:t>
                      </a:r>
                      <a:r>
                        <a:rPr lang="en-US" sz="1400" baseline="30000" dirty="0"/>
                        <a:t>rd</a:t>
                      </a:r>
                      <a:r>
                        <a:rPr lang="en-US" sz="1400" dirty="0"/>
                        <a:t> generation “</a:t>
                      </a:r>
                      <a:r>
                        <a:rPr lang="en-US" sz="1400" dirty="0" err="1">
                          <a:solidFill>
                            <a:srgbClr val="0432FF"/>
                          </a:solidFill>
                        </a:rPr>
                        <a:t>Zoledronate</a:t>
                      </a:r>
                      <a:r>
                        <a:rPr lang="en-US" sz="1400" dirty="0"/>
                        <a:t>”</a:t>
                      </a:r>
                    </a:p>
                    <a:p>
                      <a:pPr marL="285750" marR="0" lvl="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r>
                        <a:rPr lang="en-US" sz="1400" dirty="0">
                          <a:solidFill>
                            <a:srgbClr val="FF0000"/>
                          </a:solidFill>
                        </a:rPr>
                        <a:t>BLOCK STEPS IN CHOLESTROL SYNTHETIC PATHWAY IN OSTEOCLAST </a:t>
                      </a:r>
                      <a:r>
                        <a:rPr lang="en-US" sz="1400" baseline="0" dirty="0">
                          <a:solidFill>
                            <a:srgbClr val="FF0000"/>
                          </a:solidFill>
                        </a:rPr>
                        <a:t> </a:t>
                      </a:r>
                      <a:r>
                        <a:rPr lang="en-US" sz="1400" dirty="0">
                          <a:solidFill>
                            <a:srgbClr val="FF0000"/>
                          </a:solidFill>
                        </a:rPr>
                        <a:t>that act as signaling molecules responsible for the osteoclastic hydrolytic </a:t>
                      </a:r>
                      <a:r>
                        <a:rPr lang="en-US" sz="1400" dirty="0"/>
                        <a:t>&amp; phagocytic activity</a:t>
                      </a:r>
                      <a:r>
                        <a:rPr lang="en-US" sz="1400" baseline="0" dirty="0"/>
                        <a:t> → </a:t>
                      </a:r>
                      <a:r>
                        <a:rPr lang="en-US" sz="1400" dirty="0"/>
                        <a:t>Stop function</a:t>
                      </a:r>
                      <a:r>
                        <a:rPr lang="en-US" sz="1400" baseline="0" dirty="0"/>
                        <a:t> → </a:t>
                      </a:r>
                      <a:r>
                        <a:rPr lang="en-US" sz="1400" dirty="0"/>
                        <a:t>apoptosis (increased death of osteoclast)</a:t>
                      </a:r>
                    </a:p>
                    <a:p>
                      <a:pPr marL="285750" marR="0" lvl="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endParaRPr lang="en-US" sz="1400" dirty="0"/>
                    </a:p>
                    <a:p>
                      <a:pPr marL="285750" marR="0" lvl="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endParaRPr lang="en-US" sz="1400" dirty="0"/>
                    </a:p>
                    <a:p>
                      <a:pPr marL="285750" marR="0" lvl="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endParaRPr lang="en-US" sz="1400" dirty="0"/>
                    </a:p>
                    <a:p>
                      <a:pPr marL="285750" marR="0" lvl="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endParaRPr lang="en-US" sz="1400" dirty="0"/>
                    </a:p>
                    <a:p>
                      <a:pPr marL="285750" marR="0" lvl="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endParaRPr lang="en-US" sz="1400" dirty="0"/>
                    </a:p>
                    <a:p>
                      <a:pPr marL="285750" marR="0" lvl="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endParaRPr lang="en-US" sz="1400" dirty="0"/>
                    </a:p>
                    <a:p>
                      <a:pPr marL="285750" marR="0" lvl="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 xmlns:a16="http://schemas.microsoft.com/office/drawing/2014/main" val="10001"/>
                  </a:ext>
                </a:extLst>
              </a:tr>
            </a:tbl>
          </a:graphicData>
        </a:graphic>
      </p:graphicFrame>
      <p:grpSp>
        <p:nvGrpSpPr>
          <p:cNvPr id="39" name="Group 38"/>
          <p:cNvGrpSpPr/>
          <p:nvPr/>
        </p:nvGrpSpPr>
        <p:grpSpPr>
          <a:xfrm>
            <a:off x="741544" y="7860579"/>
            <a:ext cx="5827640" cy="1526799"/>
            <a:chOff x="673342" y="8210512"/>
            <a:chExt cx="5827640" cy="1526799"/>
          </a:xfrm>
        </p:grpSpPr>
        <p:pic>
          <p:nvPicPr>
            <p:cNvPr id="52" name="Picture 4" descr="Fig4c"/>
            <p:cNvPicPr>
              <a:picLocks noChangeAspect="1" noChangeArrowheads="1"/>
            </p:cNvPicPr>
            <p:nvPr/>
          </p:nvPicPr>
          <p:blipFill>
            <a:blip r:embed="rId2" cstate="print">
              <a:lum bright="-12000" contrast="30000"/>
            </a:blip>
            <a:srcRect r="37273"/>
            <a:stretch>
              <a:fillRect/>
            </a:stretch>
          </p:blipFill>
          <p:spPr bwMode="auto">
            <a:xfrm>
              <a:off x="1598432" y="8262366"/>
              <a:ext cx="3941073" cy="1474945"/>
            </a:xfrm>
            <a:prstGeom prst="rect">
              <a:avLst/>
            </a:prstGeom>
            <a:noFill/>
            <a:ln w="9525">
              <a:noFill/>
              <a:miter lim="800000"/>
              <a:headEnd/>
              <a:tailEnd/>
            </a:ln>
          </p:spPr>
        </p:pic>
        <p:cxnSp>
          <p:nvCxnSpPr>
            <p:cNvPr id="7" name="Straight Connector 6"/>
            <p:cNvCxnSpPr>
              <a:endCxn id="9" idx="3"/>
            </p:cNvCxnSpPr>
            <p:nvPr/>
          </p:nvCxnSpPr>
          <p:spPr>
            <a:xfrm flipH="1" flipV="1">
              <a:off x="1730354" y="8810325"/>
              <a:ext cx="998292" cy="667716"/>
            </a:xfrm>
            <a:prstGeom prst="line">
              <a:avLst/>
            </a:prstGeom>
            <a:ln>
              <a:solidFill>
                <a:srgbClr val="FF99CC"/>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73342" y="8210512"/>
              <a:ext cx="1057012" cy="1199626"/>
            </a:xfrm>
            <a:prstGeom prst="rect">
              <a:avLst/>
            </a:prstGeom>
            <a:solidFill>
              <a:schemeClr val="bg1"/>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Normal mature  osteoclast has ruffled border to increase the surface are for releasing its enzyme</a:t>
              </a:r>
            </a:p>
          </p:txBody>
        </p:sp>
        <p:cxnSp>
          <p:nvCxnSpPr>
            <p:cNvPr id="34" name="Straight Connector 33"/>
            <p:cNvCxnSpPr>
              <a:endCxn id="35" idx="1"/>
            </p:cNvCxnSpPr>
            <p:nvPr/>
          </p:nvCxnSpPr>
          <p:spPr>
            <a:xfrm flipV="1">
              <a:off x="4263300" y="8885826"/>
              <a:ext cx="1382431" cy="599813"/>
            </a:xfrm>
            <a:prstGeom prst="line">
              <a:avLst/>
            </a:prstGeom>
            <a:ln>
              <a:solidFill>
                <a:srgbClr val="FF99CC"/>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645731" y="8286013"/>
              <a:ext cx="855251" cy="1199626"/>
            </a:xfrm>
            <a:prstGeom prst="rect">
              <a:avLst/>
            </a:prstGeom>
            <a:solidFill>
              <a:schemeClr val="bg1"/>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Bisphosphonates will remove the ruffled border (immature osteoclast)</a:t>
              </a:r>
              <a:endParaRPr lang="en-US" dirty="0">
                <a:solidFill>
                  <a:schemeClr val="bg1">
                    <a:lumMod val="50000"/>
                  </a:schemeClr>
                </a:solidFill>
              </a:endParaRPr>
            </a:p>
          </p:txBody>
        </p:sp>
      </p:grpSp>
    </p:spTree>
    <p:extLst>
      <p:ext uri="{BB962C8B-B14F-4D97-AF65-F5344CB8AC3E}">
        <p14:creationId xmlns:p14="http://schemas.microsoft.com/office/powerpoint/2010/main" val="1446727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0"/>
          <p:cNvGraphicFramePr>
            <a:graphicFrameLocks noGrp="1"/>
          </p:cNvGraphicFramePr>
          <p:nvPr>
            <p:extLst>
              <p:ext uri="{D42A27DB-BD31-4B8C-83A1-F6EECF244321}">
                <p14:modId xmlns:p14="http://schemas.microsoft.com/office/powerpoint/2010/main" val="1943977112"/>
              </p:ext>
            </p:extLst>
          </p:nvPr>
        </p:nvGraphicFramePr>
        <p:xfrm>
          <a:off x="320040" y="1051013"/>
          <a:ext cx="6217919" cy="8581265"/>
        </p:xfrm>
        <a:graphic>
          <a:graphicData uri="http://schemas.openxmlformats.org/drawingml/2006/table">
            <a:tbl>
              <a:tblPr firstRow="1" bandRow="1">
                <a:tableStyleId>{5940675A-B579-460E-94D1-54222C63F5DA}</a:tableStyleId>
              </a:tblPr>
              <a:tblGrid>
                <a:gridCol w="524768">
                  <a:extLst>
                    <a:ext uri="{9D8B030D-6E8A-4147-A177-3AD203B41FA5}">
                      <a16:colId xmlns="" xmlns:a16="http://schemas.microsoft.com/office/drawing/2014/main" val="2548034649"/>
                    </a:ext>
                  </a:extLst>
                </a:gridCol>
                <a:gridCol w="5693151">
                  <a:extLst>
                    <a:ext uri="{9D8B030D-6E8A-4147-A177-3AD203B41FA5}">
                      <a16:colId xmlns="" xmlns:a16="http://schemas.microsoft.com/office/drawing/2014/main" val="2180430497"/>
                    </a:ext>
                  </a:extLst>
                </a:gridCol>
              </a:tblGrid>
              <a:tr h="418354">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a:t>Bisphosphonates</a:t>
                      </a:r>
                      <a:r>
                        <a:rPr lang="en-US" sz="1600" b="1" dirty="0"/>
                        <a:t> </a:t>
                      </a:r>
                      <a:r>
                        <a:rPr lang="en-US" sz="1600" b="0" baseline="0" dirty="0">
                          <a:solidFill>
                            <a:schemeClr val="tx1"/>
                          </a:solidFill>
                        </a:rPr>
                        <a:t>(</a:t>
                      </a:r>
                      <a:r>
                        <a:rPr lang="en-US" sz="1600" b="0" dirty="0">
                          <a:solidFill>
                            <a:srgbClr val="008F00"/>
                          </a:solidFill>
                        </a:rPr>
                        <a:t>Most commonly used</a:t>
                      </a:r>
                      <a:r>
                        <a:rPr lang="en-US" sz="16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alpha val="50196"/>
                      </a:srgbClr>
                    </a:solidFill>
                  </a:tcPr>
                </a:tc>
                <a:tc hMerge="1">
                  <a:txBody>
                    <a:bodyPr/>
                    <a:lstStyle/>
                    <a:p>
                      <a:endParaRPr lang="en-US"/>
                    </a:p>
                  </a:txBody>
                  <a:tcPr/>
                </a:tc>
                <a:extLst>
                  <a:ext uri="{0D108BD9-81ED-4DB2-BD59-A6C34878D82A}">
                    <a16:rowId xmlns="" xmlns:a16="http://schemas.microsoft.com/office/drawing/2014/main" val="1688930147"/>
                  </a:ext>
                </a:extLst>
              </a:tr>
              <a:tr h="753099">
                <a:tc>
                  <a:txBody>
                    <a:bodyPr/>
                    <a:lstStyle/>
                    <a:p>
                      <a:pPr algn="ctr"/>
                      <a:r>
                        <a:rPr lang="en-US" sz="1600" dirty="0">
                          <a:solidFill>
                            <a:schemeClr val="bg1"/>
                          </a:solidFill>
                        </a:rPr>
                        <a:t>M.O.A</a:t>
                      </a: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285750" marR="0" lvl="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r>
                        <a:rPr lang="en-US" sz="1400" b="1" dirty="0"/>
                        <a:t>How do they inhibit osteoclasts?</a:t>
                      </a:r>
                      <a:r>
                        <a:rPr lang="en-US" sz="1400" b="1" baseline="0" dirty="0"/>
                        <a:t> </a:t>
                      </a:r>
                      <a:r>
                        <a:rPr lang="en-US" sz="1400" dirty="0"/>
                        <a:t>It is taken up </a:t>
                      </a:r>
                      <a:r>
                        <a:rPr lang="en-US" sz="1400" dirty="0" smtClean="0"/>
                        <a:t>by osteoclast </a:t>
                      </a:r>
                      <a:r>
                        <a:rPr lang="en-US" sz="1400" dirty="0"/>
                        <a:t>then blocks steps in cholesterol synthetic pathway within osteoclast then</a:t>
                      </a:r>
                      <a:r>
                        <a:rPr lang="en-US" sz="1400" baseline="0" dirty="0"/>
                        <a:t> and </a:t>
                      </a:r>
                      <a:r>
                        <a:rPr lang="en-US" sz="1400" dirty="0"/>
                        <a:t>end up by osteoclast apoptosis. </a:t>
                      </a:r>
                    </a:p>
                  </a:txBody>
                  <a:tcPr>
                    <a:lnR w="127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10001"/>
                  </a:ext>
                </a:extLst>
              </a:tr>
              <a:tr h="1412060">
                <a:tc>
                  <a:txBody>
                    <a:bodyPr/>
                    <a:lstStyle/>
                    <a:p>
                      <a:pPr algn="ctr"/>
                      <a:r>
                        <a:rPr lang="en-US" sz="1600" dirty="0">
                          <a:solidFill>
                            <a:schemeClr val="bg1"/>
                          </a:solidFill>
                        </a:rPr>
                        <a:t>P.K</a:t>
                      </a: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marL="285750" lvl="0" indent="-285750" algn="l">
                        <a:buClr>
                          <a:srgbClr val="FF99CC"/>
                        </a:buClr>
                        <a:buFont typeface="Arial" charset="0"/>
                        <a:buChar char="•"/>
                      </a:pPr>
                      <a:r>
                        <a:rPr lang="en-US" sz="1400" dirty="0"/>
                        <a:t> Poorly abs (&lt; 10%), food impair absorption more</a:t>
                      </a:r>
                      <a:r>
                        <a:rPr lang="en-US" sz="1400" baseline="0" dirty="0"/>
                        <a:t> so </a:t>
                      </a:r>
                      <a:r>
                        <a:rPr lang="en-US" sz="1400" dirty="0"/>
                        <a:t>must be given on </a:t>
                      </a:r>
                      <a:br>
                        <a:rPr lang="en-US" sz="1400" dirty="0"/>
                      </a:br>
                      <a:r>
                        <a:rPr lang="en-US" sz="1400" dirty="0"/>
                        <a:t>    an empty stomach.</a:t>
                      </a:r>
                      <a:r>
                        <a:rPr lang="en-US" sz="1400" baseline="0" dirty="0"/>
                        <a:t> </a:t>
                      </a:r>
                      <a:r>
                        <a:rPr lang="en-US" sz="1400" dirty="0"/>
                        <a:t>infused IV.</a:t>
                      </a:r>
                    </a:p>
                    <a:p>
                      <a:pPr marL="285750" lvl="0" indent="-285750" algn="l">
                        <a:buClr>
                          <a:srgbClr val="FF99CC"/>
                        </a:buClr>
                        <a:buFont typeface="Arial" charset="0"/>
                        <a:buChar char="•"/>
                      </a:pPr>
                      <a:r>
                        <a:rPr lang="en-US" sz="1400" dirty="0"/>
                        <a:t> t</a:t>
                      </a:r>
                      <a:r>
                        <a:rPr lang="en-US" sz="1400" baseline="-25000" dirty="0"/>
                        <a:t>½</a:t>
                      </a:r>
                      <a:r>
                        <a:rPr lang="en-US" sz="1400" dirty="0"/>
                        <a:t>: 1 hr.</a:t>
                      </a:r>
                    </a:p>
                    <a:p>
                      <a:pPr marL="285750" marR="0" lvl="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r>
                        <a:rPr lang="en-US" sz="1400" dirty="0"/>
                        <a:t> Half of absorbed drug accumulates in bones,</a:t>
                      </a:r>
                      <a:r>
                        <a:rPr lang="en-US" sz="1400" baseline="0" dirty="0"/>
                        <a:t> </a:t>
                      </a:r>
                      <a:r>
                        <a:rPr lang="en-US" sz="1400" dirty="0"/>
                        <a:t>remainder →</a:t>
                      </a:r>
                      <a:r>
                        <a:rPr lang="en-US" sz="1400" baseline="0" dirty="0"/>
                        <a:t> </a:t>
                      </a:r>
                      <a:r>
                        <a:rPr lang="en-US" sz="1400" dirty="0"/>
                        <a:t>excreted</a:t>
                      </a:r>
                      <a:r>
                        <a:rPr lang="en-US" sz="1400" baseline="0" dirty="0"/>
                        <a:t> </a:t>
                      </a:r>
                      <a:r>
                        <a:rPr lang="en-US" sz="1400" dirty="0"/>
                        <a:t>unchanged in urine. </a:t>
                      </a:r>
                      <a:r>
                        <a:rPr lang="en-US" sz="1400" baseline="0" dirty="0">
                          <a:solidFill>
                            <a:srgbClr val="008F00"/>
                          </a:solidFill>
                        </a:rPr>
                        <a:t>(dose is adjusted in patients with renal impairment)</a:t>
                      </a:r>
                      <a:endParaRPr lang="en-US" sz="1400" dirty="0">
                        <a:solidFill>
                          <a:srgbClr val="008F00"/>
                        </a:solidFill>
                      </a:endParaRPr>
                    </a:p>
                    <a:p>
                      <a:pPr marL="285750" lvl="0" indent="-285750" algn="l">
                        <a:buClr>
                          <a:srgbClr val="FF99CC"/>
                        </a:buClr>
                        <a:buFont typeface="Arial" charset="0"/>
                        <a:buChar char="•"/>
                      </a:pPr>
                      <a:r>
                        <a:rPr lang="en-US" sz="1400" dirty="0"/>
                        <a:t> In bone it is retained for months, depending on bone turnover.</a:t>
                      </a:r>
                    </a:p>
                  </a:txBody>
                  <a:tcPr>
                    <a:lnR w="127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10002"/>
                  </a:ext>
                </a:extLst>
              </a:tr>
              <a:tr h="972752">
                <a:tc>
                  <a:txBody>
                    <a:bodyPr/>
                    <a:lstStyle/>
                    <a:p>
                      <a:pPr algn="ctr"/>
                      <a:r>
                        <a:rPr lang="en-US" sz="1600" dirty="0">
                          <a:solidFill>
                            <a:schemeClr val="bg1"/>
                          </a:solidFill>
                        </a:rPr>
                        <a:t>Uses</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a:buClr>
                          <a:srgbClr val="FF99CC"/>
                        </a:buClr>
                        <a:buFont typeface="Arial" charset="0"/>
                        <a:buChar char="•"/>
                      </a:pPr>
                      <a:r>
                        <a:rPr lang="en-US" sz="1400" dirty="0"/>
                        <a:t>Osteoporosis, 2ndry to menopause, glucocorticoids,..</a:t>
                      </a:r>
                    </a:p>
                    <a:p>
                      <a:pPr marL="285750" marR="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r>
                        <a:rPr lang="en-US" sz="1400" dirty="0"/>
                        <a:t> Paget’s Disease </a:t>
                      </a:r>
                      <a:r>
                        <a:rPr lang="en-US" sz="1400" b="0" dirty="0">
                          <a:solidFill>
                            <a:srgbClr val="008F00"/>
                          </a:solidFill>
                          <a:latin typeface="+mn-lt"/>
                        </a:rPr>
                        <a:t>(They have hypercalcemia &amp; we need the ca</a:t>
                      </a:r>
                      <a:r>
                        <a:rPr lang="en-US" sz="1400" b="0" baseline="30000" dirty="0">
                          <a:solidFill>
                            <a:srgbClr val="008F00"/>
                          </a:solidFill>
                          <a:latin typeface="+mn-lt"/>
                        </a:rPr>
                        <a:t>+2</a:t>
                      </a:r>
                      <a:r>
                        <a:rPr lang="en-US" sz="1400" b="0" dirty="0">
                          <a:solidFill>
                            <a:srgbClr val="008F00"/>
                          </a:solidFill>
                          <a:latin typeface="+mn-lt"/>
                        </a:rPr>
                        <a:t> to be deposited in bones).</a:t>
                      </a:r>
                      <a:endParaRPr lang="en-US" sz="1400" b="0" dirty="0">
                        <a:solidFill>
                          <a:srgbClr val="008F00"/>
                        </a:solidFill>
                      </a:endParaRPr>
                    </a:p>
                    <a:p>
                      <a:pPr marL="285750" indent="-285750">
                        <a:buClr>
                          <a:srgbClr val="FF99CC"/>
                        </a:buClr>
                        <a:buFont typeface="Arial" charset="0"/>
                        <a:buChar char="•"/>
                      </a:pPr>
                      <a:r>
                        <a:rPr lang="en-US" sz="1400" dirty="0"/>
                        <a:t> Malignancy- associated hypercalcemia</a:t>
                      </a:r>
                    </a:p>
                  </a:txBody>
                  <a:tcPr anchor="ctr">
                    <a:lnR w="127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714752943"/>
                  </a:ext>
                </a:extLst>
              </a:tr>
              <a:tr h="1784178">
                <a:tc>
                  <a:txBody>
                    <a:bodyPr/>
                    <a:lstStyle/>
                    <a:p>
                      <a:pPr algn="ctr"/>
                      <a:r>
                        <a:rPr lang="en-US" sz="1600" dirty="0">
                          <a:solidFill>
                            <a:schemeClr val="bg1"/>
                          </a:solidFill>
                        </a:rPr>
                        <a:t>Dosing</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a:buClr>
                          <a:srgbClr val="FF99CC"/>
                        </a:buClr>
                        <a:buFont typeface="Arial" charset="0"/>
                        <a:buChar char="•"/>
                      </a:pPr>
                      <a:r>
                        <a:rPr lang="en-US" sz="1400" dirty="0"/>
                        <a:t>Once weekly, or on two consecutive days each month</a:t>
                      </a:r>
                    </a:p>
                    <a:p>
                      <a:pPr marL="285750" indent="-285750">
                        <a:buClr>
                          <a:srgbClr val="FF99CC"/>
                        </a:buClr>
                        <a:buFont typeface="Arial" charset="0"/>
                        <a:buChar char="•"/>
                      </a:pPr>
                      <a:r>
                        <a:rPr lang="en-US" sz="1400" dirty="0"/>
                        <a:t>Should be taken in upright position (to avoid esophagitis).</a:t>
                      </a:r>
                    </a:p>
                    <a:p>
                      <a:pPr marL="285750" indent="-285750">
                        <a:buClr>
                          <a:srgbClr val="FF99CC"/>
                        </a:buClr>
                        <a:buFont typeface="Arial" charset="0"/>
                        <a:buChar char="•"/>
                      </a:pPr>
                      <a:r>
                        <a:rPr lang="en-US" sz="1400" dirty="0"/>
                        <a:t>Separate 4 </a:t>
                      </a:r>
                      <a:r>
                        <a:rPr lang="en-US" sz="1400" dirty="0" err="1"/>
                        <a:t>hrs</a:t>
                      </a:r>
                      <a:r>
                        <a:rPr lang="en-US" sz="1400" dirty="0"/>
                        <a:t> before giving Ca, Mg, Al containing drugs</a:t>
                      </a:r>
                    </a:p>
                    <a:p>
                      <a:pPr marL="285750" indent="-285750">
                        <a:buClr>
                          <a:srgbClr val="FF99CC"/>
                        </a:buClr>
                        <a:buFont typeface="Arial" charset="0"/>
                        <a:buChar char="•"/>
                      </a:pPr>
                      <a:r>
                        <a:rPr lang="en-US" sz="1350" kern="1200" dirty="0">
                          <a:solidFill>
                            <a:schemeClr val="tx1"/>
                          </a:solidFill>
                          <a:effectLst/>
                          <a:latin typeface="+mn-lt"/>
                          <a:ea typeface="+mn-ea"/>
                          <a:cs typeface="+mn-cs"/>
                        </a:rPr>
                        <a:t>N</a:t>
                      </a:r>
                      <a:r>
                        <a:rPr lang="en-US" sz="1400" kern="1200" dirty="0">
                          <a:solidFill>
                            <a:schemeClr val="tx1"/>
                          </a:solidFill>
                          <a:effectLst/>
                          <a:latin typeface="+mn-lt"/>
                          <a:ea typeface="+mn-ea"/>
                          <a:cs typeface="+mn-cs"/>
                        </a:rPr>
                        <a:t>ote : calcium and </a:t>
                      </a:r>
                      <a:r>
                        <a:rPr lang="en-US" sz="1400" kern="1200" dirty="0" err="1">
                          <a:solidFill>
                            <a:schemeClr val="tx1"/>
                          </a:solidFill>
                          <a:effectLst/>
                          <a:latin typeface="+mn-lt"/>
                          <a:ea typeface="+mn-ea"/>
                          <a:cs typeface="+mn-cs"/>
                        </a:rPr>
                        <a:t>vit.D</a:t>
                      </a:r>
                      <a:r>
                        <a:rPr lang="en-US" sz="1400" kern="1200" dirty="0">
                          <a:solidFill>
                            <a:schemeClr val="tx1"/>
                          </a:solidFill>
                          <a:effectLst/>
                          <a:latin typeface="+mn-lt"/>
                          <a:ea typeface="+mn-ea"/>
                          <a:cs typeface="+mn-cs"/>
                        </a:rPr>
                        <a:t> supplementation given during bisphosphonate therapy don’t ingest it along with bisphosphonate, give a gap as mentioned above,</a:t>
                      </a:r>
                      <a:r>
                        <a:rPr lang="en-US" sz="1400" kern="1200" baseline="0" dirty="0">
                          <a:solidFill>
                            <a:schemeClr val="tx1"/>
                          </a:solidFill>
                          <a:effectLst/>
                          <a:latin typeface="+mn-lt"/>
                          <a:ea typeface="+mn-ea"/>
                          <a:cs typeface="+mn-cs"/>
                        </a:rPr>
                        <a:t> </a:t>
                      </a:r>
                      <a:r>
                        <a:rPr lang="en-US" sz="1400" kern="1200" baseline="0" dirty="0">
                          <a:solidFill>
                            <a:schemeClr val="bg1">
                              <a:lumMod val="50000"/>
                            </a:schemeClr>
                          </a:solidFill>
                          <a:effectLst/>
                          <a:latin typeface="+mn-lt"/>
                          <a:ea typeface="+mn-ea"/>
                          <a:cs typeface="+mn-cs"/>
                        </a:rPr>
                        <a:t>why</a:t>
                      </a:r>
                      <a:r>
                        <a:rPr lang="en-US" sz="1400" kern="1200" dirty="0">
                          <a:solidFill>
                            <a:schemeClr val="tx1"/>
                          </a:solidFill>
                          <a:effectLst/>
                          <a:latin typeface="+mn-lt"/>
                          <a:ea typeface="+mn-ea"/>
                          <a:cs typeface="+mn-cs"/>
                        </a:rPr>
                        <a:t>? </a:t>
                      </a:r>
                      <a:r>
                        <a:rPr lang="en-US" sz="1200" kern="1200" dirty="0">
                          <a:solidFill>
                            <a:srgbClr val="008F00"/>
                          </a:solidFill>
                          <a:effectLst/>
                          <a:latin typeface="+mn-lt"/>
                          <a:ea typeface="+mn-ea"/>
                          <a:cs typeface="+mn-cs"/>
                        </a:rPr>
                        <a:t>Because bisphosphonate will inhibit the absorption of Ca and vitamin D</a:t>
                      </a:r>
                    </a:p>
                  </a:txBody>
                  <a:tcPr anchor="ctr">
                    <a:lnR w="127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421983676"/>
                  </a:ext>
                </a:extLst>
              </a:tr>
              <a:tr h="2510329">
                <a:tc>
                  <a:txBody>
                    <a:bodyPr/>
                    <a:lstStyle/>
                    <a:p>
                      <a:pPr algn="ctr"/>
                      <a:r>
                        <a:rPr lang="en-US" sz="1600" dirty="0">
                          <a:solidFill>
                            <a:schemeClr val="bg1"/>
                          </a:solidFill>
                        </a:rPr>
                        <a:t>ADRs</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indent="-285750">
                        <a:buClr>
                          <a:srgbClr val="FF99CC"/>
                        </a:buClr>
                        <a:buFontTx/>
                        <a:buBlip>
                          <a:blip r:embed="rId2"/>
                        </a:buBlip>
                      </a:pPr>
                      <a:r>
                        <a:rPr lang="en-US" sz="1400" dirty="0"/>
                        <a:t>GIT irritation; nausea, vomiting, gastritis , ulceration,</a:t>
                      </a:r>
                      <a:r>
                        <a:rPr lang="en-US" sz="1400" baseline="0" dirty="0"/>
                        <a:t> </a:t>
                      </a:r>
                      <a:r>
                        <a:rPr lang="en-US" sz="1400" baseline="0" dirty="0">
                          <a:solidFill>
                            <a:srgbClr val="008F00"/>
                          </a:solidFill>
                        </a:rPr>
                        <a:t>esophagitis</a:t>
                      </a:r>
                      <a:r>
                        <a:rPr lang="en-US" sz="1400" baseline="0" dirty="0">
                          <a:solidFill>
                            <a:schemeClr val="tx1"/>
                          </a:solidFill>
                        </a:rPr>
                        <a:t>,</a:t>
                      </a:r>
                      <a:r>
                        <a:rPr lang="en-US" sz="1400" baseline="0" dirty="0"/>
                        <a:t> </a:t>
                      </a:r>
                      <a:r>
                        <a:rPr lang="en-US" sz="1400" dirty="0"/>
                        <a:t>to avoid: give large amount of water</a:t>
                      </a:r>
                      <a:r>
                        <a:rPr lang="en-US" sz="1400" baseline="0" dirty="0"/>
                        <a:t> </a:t>
                      </a:r>
                      <a:r>
                        <a:rPr lang="en-US" sz="1400" dirty="0">
                          <a:solidFill>
                            <a:srgbClr val="FF0000"/>
                          </a:solidFill>
                        </a:rPr>
                        <a:t>to avoid risk of the tablet getting stuck in the esophagus</a:t>
                      </a:r>
                    </a:p>
                    <a:p>
                      <a:pPr marL="285750" indent="-285750">
                        <a:buClr>
                          <a:srgbClr val="FF99CC"/>
                        </a:buClr>
                        <a:buFontTx/>
                        <a:buBlip>
                          <a:blip r:embed="rId2"/>
                        </a:buBlip>
                      </a:pPr>
                      <a:r>
                        <a:rPr lang="en-US" sz="1400" dirty="0"/>
                        <a:t> Gastro-esophageal reflux + ulcerations,</a:t>
                      </a:r>
                      <a:r>
                        <a:rPr lang="en-US" sz="1400" baseline="0" dirty="0"/>
                        <a:t> </a:t>
                      </a:r>
                      <a:r>
                        <a:rPr lang="en-US" sz="1400" dirty="0"/>
                        <a:t>to avoid: give on empty stomach while sitting in upright for 30 min</a:t>
                      </a:r>
                    </a:p>
                    <a:p>
                      <a:pPr marL="285750" marR="0" indent="-285750" algn="l" defTabSz="685800" rtl="0" eaLnBrk="1" fontAlgn="auto" latinLnBrk="0" hangingPunct="1">
                        <a:lnSpc>
                          <a:spcPct val="100000"/>
                        </a:lnSpc>
                        <a:spcBef>
                          <a:spcPts val="0"/>
                        </a:spcBef>
                        <a:spcAft>
                          <a:spcPts val="0"/>
                        </a:spcAft>
                        <a:buClr>
                          <a:srgbClr val="FF99CC"/>
                        </a:buClr>
                        <a:buSzTx/>
                        <a:buFontTx/>
                        <a:buBlip>
                          <a:blip r:embed="rId3"/>
                        </a:buBlip>
                        <a:tabLst/>
                        <a:defRPr/>
                      </a:pPr>
                      <a:r>
                        <a:rPr lang="en-US" sz="1400" dirty="0"/>
                        <a:t> Flue like manifestations (fever,</a:t>
                      </a:r>
                      <a:r>
                        <a:rPr lang="en-US" sz="1400" baseline="0" dirty="0"/>
                        <a:t> chills)</a:t>
                      </a:r>
                      <a:r>
                        <a:rPr lang="en-US" sz="1400" dirty="0"/>
                        <a:t> upon IV infusion </a:t>
                      </a:r>
                      <a:r>
                        <a:rPr lang="en-US" sz="1400" dirty="0">
                          <a:solidFill>
                            <a:srgbClr val="008F00"/>
                          </a:solidFill>
                        </a:rPr>
                        <a:t>(in high dose)</a:t>
                      </a:r>
                    </a:p>
                    <a:p>
                      <a:pPr marL="285750" indent="-285750">
                        <a:buClr>
                          <a:srgbClr val="FF99CC"/>
                        </a:buClr>
                        <a:buFontTx/>
                        <a:buBlip>
                          <a:blip r:embed="rId4"/>
                        </a:buBlip>
                      </a:pPr>
                      <a:r>
                        <a:rPr lang="en-US" sz="1400" dirty="0" err="1"/>
                        <a:t>Osteo</a:t>
                      </a:r>
                      <a:r>
                        <a:rPr lang="en-US" sz="1400" dirty="0"/>
                        <a:t>-necrosis of the jaw [ mandible &gt; jaw ] more upon long use with IV infusion preparation usually after dental surgical procedures. </a:t>
                      </a:r>
                    </a:p>
                    <a:p>
                      <a:pPr marL="285750" indent="-285750">
                        <a:buClr>
                          <a:srgbClr val="FF99CC"/>
                        </a:buClr>
                        <a:buFontTx/>
                        <a:buBlip>
                          <a:blip r:embed="rId5"/>
                        </a:buBlip>
                      </a:pPr>
                      <a:r>
                        <a:rPr lang="en-US" sz="1400" dirty="0">
                          <a:solidFill>
                            <a:srgbClr val="FF0000"/>
                          </a:solidFill>
                        </a:rPr>
                        <a:t>If a dental implant or extraction is already planned, delay bisphosphonate therapy for a few months until healing of the jaw is complete</a:t>
                      </a:r>
                    </a:p>
                    <a:p>
                      <a:pPr marL="285750" indent="-285750">
                        <a:buClr>
                          <a:srgbClr val="FF99CC"/>
                        </a:buClr>
                        <a:buFontTx/>
                        <a:buBlip>
                          <a:blip r:embed="rId6"/>
                        </a:buBlip>
                      </a:pPr>
                      <a:r>
                        <a:rPr lang="en-US" sz="1400" dirty="0"/>
                        <a:t>Atrial fibrillation &gt; women with </a:t>
                      </a:r>
                      <a:r>
                        <a:rPr lang="en-US" sz="1400" dirty="0">
                          <a:solidFill>
                            <a:srgbClr val="0432FF"/>
                          </a:solidFill>
                        </a:rPr>
                        <a:t>alendronate</a:t>
                      </a:r>
                      <a:r>
                        <a:rPr lang="en-US" sz="1400" dirty="0"/>
                        <a:t> &amp; </a:t>
                      </a:r>
                      <a:r>
                        <a:rPr lang="en-US" sz="1400" dirty="0" err="1">
                          <a:solidFill>
                            <a:srgbClr val="0432FF"/>
                          </a:solidFill>
                        </a:rPr>
                        <a:t>zolidronate</a:t>
                      </a:r>
                      <a:r>
                        <a:rPr lang="en-US" sz="1400" dirty="0">
                          <a:solidFill>
                            <a:srgbClr val="0432FF"/>
                          </a:solidFill>
                        </a:rPr>
                        <a:t> </a:t>
                      </a:r>
                    </a:p>
                  </a:txBody>
                  <a:tcPr anchor="ctr">
                    <a:lnR w="127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10005"/>
                  </a:ext>
                </a:extLst>
              </a:tr>
              <a:tr h="589062">
                <a:tc>
                  <a:txBody>
                    <a:bodyPr/>
                    <a:lstStyle/>
                    <a:p>
                      <a:pPr algn="ctr"/>
                      <a:r>
                        <a:rPr lang="en-US" sz="1600" dirty="0">
                          <a:solidFill>
                            <a:schemeClr val="bg1"/>
                          </a:solidFill>
                        </a:rPr>
                        <a:t>C.I</a:t>
                      </a:r>
                    </a:p>
                  </a:txBody>
                  <a:tcPr vert="vert270" anchor="ct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bg1">
                        <a:lumMod val="75000"/>
                      </a:schemeClr>
                    </a:solidFill>
                  </a:tcPr>
                </a:tc>
                <a:tc>
                  <a:txBody>
                    <a:bodyPr/>
                    <a:lstStyle/>
                    <a:p>
                      <a:pPr marL="285750" lvl="0" indent="-285750" algn="l">
                        <a:buClr>
                          <a:srgbClr val="FF99CC"/>
                        </a:buClr>
                        <a:buFont typeface="Arial" charset="0"/>
                        <a:buChar char="•"/>
                      </a:pPr>
                      <a:r>
                        <a:rPr lang="en-US" sz="1400" dirty="0"/>
                        <a:t>Decreased renal function </a:t>
                      </a:r>
                      <a:r>
                        <a:rPr lang="en-US" sz="1400" dirty="0">
                          <a:solidFill>
                            <a:srgbClr val="008F00"/>
                          </a:solidFill>
                          <a:latin typeface="+mn-lt"/>
                        </a:rPr>
                        <a:t>because it’s excreted in the kidney</a:t>
                      </a:r>
                      <a:endParaRPr lang="ar-SA" sz="1400" dirty="0">
                        <a:solidFill>
                          <a:srgbClr val="008F00"/>
                        </a:solidFill>
                        <a:latin typeface="+mn-lt"/>
                      </a:endParaRPr>
                    </a:p>
                    <a:p>
                      <a:pPr marL="285750" lvl="0" indent="-285750" algn="l">
                        <a:buClr>
                          <a:srgbClr val="FF99CC"/>
                        </a:buClr>
                        <a:buFont typeface="Arial" charset="0"/>
                        <a:buChar char="•"/>
                      </a:pPr>
                      <a:r>
                        <a:rPr lang="en-US" sz="1400" dirty="0"/>
                        <a:t>Peptic ulcer / esophageal reflux</a:t>
                      </a:r>
                    </a:p>
                  </a:txBody>
                  <a:tcPr anchor="ctr">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cxnSp>
        <p:nvCxnSpPr>
          <p:cNvPr id="10" name="Straight Connector 9"/>
          <p:cNvCxnSpPr/>
          <p:nvPr/>
        </p:nvCxnSpPr>
        <p:spPr>
          <a:xfrm flipV="1">
            <a:off x="1227909" y="733359"/>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803775" y="23066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Anti-</a:t>
            </a:r>
            <a:r>
              <a:rPr lang="en-US" sz="2400" dirty="0" err="1">
                <a:latin typeface="American Typewriter" charset="0"/>
                <a:ea typeface="American Typewriter" charset="0"/>
                <a:cs typeface="American Typewriter" charset="0"/>
              </a:rPr>
              <a:t>Resorptive</a:t>
            </a:r>
            <a:r>
              <a:rPr lang="en-US" sz="2400" dirty="0">
                <a:latin typeface="American Typewriter" charset="0"/>
                <a:ea typeface="American Typewriter" charset="0"/>
                <a:cs typeface="American Typewriter" charset="0"/>
              </a:rPr>
              <a:t> Agents </a:t>
            </a:r>
          </a:p>
        </p:txBody>
      </p:sp>
      <p:sp>
        <p:nvSpPr>
          <p:cNvPr id="14"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6081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0"/>
          <p:cNvGraphicFramePr>
            <a:graphicFrameLocks noGrp="1"/>
          </p:cNvGraphicFramePr>
          <p:nvPr>
            <p:extLst>
              <p:ext uri="{D42A27DB-BD31-4B8C-83A1-F6EECF244321}">
                <p14:modId xmlns:p14="http://schemas.microsoft.com/office/powerpoint/2010/main" val="841975437"/>
              </p:ext>
            </p:extLst>
          </p:nvPr>
        </p:nvGraphicFramePr>
        <p:xfrm>
          <a:off x="287912" y="922997"/>
          <a:ext cx="6282175" cy="6578183"/>
        </p:xfrm>
        <a:graphic>
          <a:graphicData uri="http://schemas.openxmlformats.org/drawingml/2006/table">
            <a:tbl>
              <a:tblPr firstRow="1" bandRow="1">
                <a:tableStyleId>{5940675A-B579-460E-94D1-54222C63F5DA}</a:tableStyleId>
              </a:tblPr>
              <a:tblGrid>
                <a:gridCol w="517620">
                  <a:extLst>
                    <a:ext uri="{9D8B030D-6E8A-4147-A177-3AD203B41FA5}">
                      <a16:colId xmlns="" xmlns:a16="http://schemas.microsoft.com/office/drawing/2014/main" val="2548034649"/>
                    </a:ext>
                  </a:extLst>
                </a:gridCol>
                <a:gridCol w="5764555">
                  <a:extLst>
                    <a:ext uri="{9D8B030D-6E8A-4147-A177-3AD203B41FA5}">
                      <a16:colId xmlns="" xmlns:a16="http://schemas.microsoft.com/office/drawing/2014/main" val="2180430497"/>
                    </a:ext>
                  </a:extLst>
                </a:gridCol>
              </a:tblGrid>
              <a:tr h="592820">
                <a:tc gridSpan="2">
                  <a:txBody>
                    <a:bodyPr/>
                    <a:lstStyle/>
                    <a:p>
                      <a:pPr algn="ctr"/>
                      <a:r>
                        <a:rPr lang="en-US" sz="1600" b="1" dirty="0"/>
                        <a:t>RANKL Inhibitors (</a:t>
                      </a:r>
                      <a:r>
                        <a:rPr lang="en-US" sz="1600" b="1" dirty="0" err="1">
                          <a:solidFill>
                            <a:srgbClr val="0432FF"/>
                          </a:solidFill>
                        </a:rPr>
                        <a:t>Denosumab</a:t>
                      </a:r>
                      <a:r>
                        <a:rPr lang="en-US" sz="1600" b="1" dirty="0"/>
                        <a:t>)</a:t>
                      </a:r>
                    </a:p>
                    <a:p>
                      <a:pPr algn="ctr"/>
                      <a:r>
                        <a:rPr lang="en-US" sz="1600" dirty="0">
                          <a:solidFill>
                            <a:schemeClr val="tx1"/>
                          </a:solidFill>
                        </a:rPr>
                        <a:t>“still under investigation”</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C5D3"/>
                    </a:solidFill>
                  </a:tcPr>
                </a:tc>
                <a:tc hMerge="1">
                  <a:txBody>
                    <a:bodyPr/>
                    <a:lstStyle/>
                    <a:p>
                      <a:endParaRPr lang="en-US"/>
                    </a:p>
                  </a:txBody>
                  <a:tcPr/>
                </a:tc>
                <a:extLst>
                  <a:ext uri="{0D108BD9-81ED-4DB2-BD59-A6C34878D82A}">
                    <a16:rowId xmlns="" xmlns:a16="http://schemas.microsoft.com/office/drawing/2014/main" val="1688930147"/>
                  </a:ext>
                </a:extLst>
              </a:tr>
              <a:tr h="2714494">
                <a:tc>
                  <a:txBody>
                    <a:bodyPr/>
                    <a:lstStyle/>
                    <a:p>
                      <a:pPr algn="ctr"/>
                      <a:r>
                        <a:rPr lang="en-US" sz="1600" dirty="0">
                          <a:solidFill>
                            <a:schemeClr val="bg1"/>
                          </a:solidFill>
                        </a:rPr>
                        <a:t>Mechanism Of Action</a:t>
                      </a: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marL="285750" indent="-285750">
                        <a:buClr>
                          <a:srgbClr val="941651"/>
                        </a:buClr>
                        <a:buFont typeface="Arial" panose="020B0604020202020204" pitchFamily="34" charset="0"/>
                        <a:buChar char="•"/>
                      </a:pPr>
                      <a:r>
                        <a:rPr lang="en-US" sz="1400" dirty="0"/>
                        <a:t>It is a fully human MOA (a human monoclonal antibody) that mimics the activity of </a:t>
                      </a:r>
                      <a:r>
                        <a:rPr lang="en-US" sz="1400" dirty="0" err="1"/>
                        <a:t>osteoprotegerin</a:t>
                      </a:r>
                      <a:r>
                        <a:rPr lang="en-US" sz="1400" dirty="0"/>
                        <a:t> (OPG).</a:t>
                      </a:r>
                    </a:p>
                    <a:p>
                      <a:pPr marL="285750" indent="-285750">
                        <a:buClr>
                          <a:srgbClr val="941651"/>
                        </a:buClr>
                        <a:buFont typeface="Arial" panose="020B0604020202020204" pitchFamily="34" charset="0"/>
                        <a:buChar char="•"/>
                      </a:pPr>
                      <a:r>
                        <a:rPr lang="en-US" sz="1400" dirty="0"/>
                        <a:t>It binds to RANKL, expressed by osteoblasts</a:t>
                      </a:r>
                      <a:r>
                        <a:rPr lang="en-US" sz="1400" baseline="0" dirty="0"/>
                        <a:t> → </a:t>
                      </a:r>
                      <a:r>
                        <a:rPr lang="en-US" sz="1400" dirty="0"/>
                        <a:t>Block RANKL from interacting with RANK expressed on </a:t>
                      </a:r>
                      <a:r>
                        <a:rPr lang="en-US" sz="1400" dirty="0" err="1"/>
                        <a:t>preosteoclasts</a:t>
                      </a:r>
                      <a:r>
                        <a:rPr lang="en-US" sz="1400" baseline="0" dirty="0"/>
                        <a:t> → decrease </a:t>
                      </a:r>
                      <a:r>
                        <a:rPr lang="en-US" sz="1400" dirty="0" err="1"/>
                        <a:t>Osteoclastogenesis</a:t>
                      </a:r>
                      <a:r>
                        <a:rPr lang="en-US" sz="1400" dirty="0"/>
                        <a:t> ( no mature osteoclasts). </a:t>
                      </a:r>
                    </a:p>
                    <a:p>
                      <a:pPr marL="285750" indent="-285750">
                        <a:buClr>
                          <a:srgbClr val="941651"/>
                        </a:buClr>
                        <a:buFont typeface="Arial" panose="020B0604020202020204" pitchFamily="34" charset="0"/>
                        <a:buChar char="•"/>
                      </a:pPr>
                      <a:r>
                        <a:rPr lang="en-US" sz="1400" dirty="0"/>
                        <a:t>It binds also to mature osteoclast </a:t>
                      </a:r>
                      <a:r>
                        <a:rPr lang="en-US" sz="1400" baseline="0" dirty="0"/>
                        <a:t>→ </a:t>
                      </a:r>
                      <a:r>
                        <a:rPr lang="en-US" sz="1400" baseline="0" dirty="0" smtClean="0">
                          <a:solidFill>
                            <a:schemeClr val="bg1">
                              <a:lumMod val="50000"/>
                            </a:schemeClr>
                          </a:solidFill>
                        </a:rPr>
                        <a:t>increase</a:t>
                      </a:r>
                      <a:r>
                        <a:rPr lang="en-US" sz="1400" baseline="0" dirty="0" smtClean="0"/>
                        <a:t> </a:t>
                      </a:r>
                      <a:r>
                        <a:rPr lang="en-US" sz="1400" dirty="0" smtClean="0"/>
                        <a:t>its </a:t>
                      </a:r>
                      <a:r>
                        <a:rPr lang="en-US" sz="1400" dirty="0"/>
                        <a:t>apoptosis,</a:t>
                      </a:r>
                      <a:r>
                        <a:rPr lang="en-US" sz="1400" baseline="0" dirty="0"/>
                        <a:t> </a:t>
                      </a:r>
                      <a:r>
                        <a:rPr lang="en-US" sz="1400" dirty="0"/>
                        <a:t>So net effect:</a:t>
                      </a:r>
                      <a:r>
                        <a:rPr lang="en-US" sz="1400" baseline="0" dirty="0"/>
                        <a:t> </a:t>
                      </a:r>
                      <a:r>
                        <a:rPr lang="en-US" sz="1400" baseline="0" dirty="0" smtClean="0">
                          <a:solidFill>
                            <a:schemeClr val="bg1">
                              <a:lumMod val="50000"/>
                            </a:schemeClr>
                          </a:solidFill>
                        </a:rPr>
                        <a:t>decrease</a:t>
                      </a:r>
                      <a:r>
                        <a:rPr lang="en-US" sz="1400" baseline="0" dirty="0" smtClean="0"/>
                        <a:t> </a:t>
                      </a:r>
                      <a:r>
                        <a:rPr lang="en-US" sz="1400" dirty="0" smtClean="0"/>
                        <a:t>bone </a:t>
                      </a:r>
                      <a:r>
                        <a:rPr lang="en-US" sz="1400" dirty="0"/>
                        <a:t>resorption </a:t>
                      </a:r>
                    </a:p>
                    <a:p>
                      <a:pPr marL="285750" indent="-285750">
                        <a:buClr>
                          <a:srgbClr val="941651"/>
                        </a:buClr>
                        <a:buFont typeface="Arial" panose="020B0604020202020204" pitchFamily="34" charset="0"/>
                        <a:buChar char="•"/>
                      </a:pPr>
                      <a:r>
                        <a:rPr lang="en-US" sz="1400" dirty="0"/>
                        <a:t> RANKL binds to its receptor RANK on the surface of precursor and mature osteoclasts, and stimulates these cells to mature and resorb bone. OPG, which competes with RANK for binding to RANKL, is the physiological inhibitor of RANKL. </a:t>
                      </a:r>
                      <a:r>
                        <a:rPr lang="en-US" sz="1400" dirty="0" err="1">
                          <a:solidFill>
                            <a:srgbClr val="0432FF"/>
                          </a:solidFill>
                        </a:rPr>
                        <a:t>Denosumab</a:t>
                      </a:r>
                      <a:r>
                        <a:rPr lang="en-US" sz="1400" dirty="0"/>
                        <a:t> binds with high affinity to RANKL, mimicking the effect of OPG. </a:t>
                      </a: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89517245"/>
                  </a:ext>
                </a:extLst>
              </a:tr>
              <a:tr h="530418">
                <a:tc>
                  <a:txBody>
                    <a:bodyPr/>
                    <a:lstStyle/>
                    <a:p>
                      <a:pPr algn="ctr"/>
                      <a:r>
                        <a:rPr lang="en-US" sz="1600" dirty="0">
                          <a:solidFill>
                            <a:schemeClr val="bg1"/>
                          </a:solidFill>
                        </a:rPr>
                        <a:t>Uses </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r>
                        <a:rPr lang="en-US" sz="1400" b="0" dirty="0">
                          <a:solidFill>
                            <a:schemeClr val="tx1"/>
                          </a:solidFill>
                        </a:rPr>
                        <a:t>It</a:t>
                      </a:r>
                      <a:r>
                        <a:rPr lang="en-US" sz="1400" b="0" baseline="0" dirty="0">
                          <a:solidFill>
                            <a:schemeClr val="tx1"/>
                          </a:solidFill>
                        </a:rPr>
                        <a:t> i</a:t>
                      </a:r>
                      <a:r>
                        <a:rPr lang="en-US" sz="1400" b="0" dirty="0">
                          <a:solidFill>
                            <a:schemeClr val="tx1"/>
                          </a:solidFill>
                        </a:rPr>
                        <a:t>s extremely expensive and reserved for patients who can not tolerate or respond to bisphosphonate</a:t>
                      </a:r>
                    </a:p>
                  </a:txBody>
                  <a:tcPr anchor="ctr">
                    <a:lnR w="127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10002"/>
                  </a:ext>
                </a:extLst>
              </a:tr>
              <a:tr h="371692">
                <a:tc>
                  <a:txBody>
                    <a:bodyPr/>
                    <a:lstStyle/>
                    <a:p>
                      <a:pPr algn="ctr"/>
                      <a:r>
                        <a:rPr lang="en-US" sz="1600" dirty="0">
                          <a:solidFill>
                            <a:schemeClr val="bg1"/>
                          </a:solidFill>
                        </a:rPr>
                        <a:t>P.K</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Administered</a:t>
                      </a:r>
                      <a:r>
                        <a:rPr lang="en-US" sz="1400" b="0" baseline="0" dirty="0">
                          <a:solidFill>
                            <a:schemeClr val="tx1"/>
                          </a:solidFill>
                        </a:rPr>
                        <a:t> </a:t>
                      </a:r>
                      <a:r>
                        <a:rPr lang="en-US" sz="1350" b="1" kern="1200" dirty="0">
                          <a:solidFill>
                            <a:schemeClr val="tx1"/>
                          </a:solidFill>
                          <a:effectLst/>
                          <a:latin typeface="+mn-lt"/>
                          <a:ea typeface="+mn-ea"/>
                          <a:cs typeface="+mn-cs"/>
                        </a:rPr>
                        <a:t>Subcutaneously every 6 month </a:t>
                      </a:r>
                      <a:endParaRPr lang="en-US" sz="1400" dirty="0">
                        <a:effectLst/>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10003"/>
                  </a:ext>
                </a:extLst>
              </a:tr>
              <a:tr h="1271479">
                <a:tc>
                  <a:txBody>
                    <a:bodyPr/>
                    <a:lstStyle/>
                    <a:p>
                      <a:pPr algn="ctr"/>
                      <a:r>
                        <a:rPr lang="en-US" sz="1600" dirty="0">
                          <a:solidFill>
                            <a:schemeClr val="bg1"/>
                          </a:solidFill>
                        </a:rPr>
                        <a:t>ADRs</a:t>
                      </a:r>
                    </a:p>
                  </a:txBody>
                  <a:tcPr vert="vert27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marL="285750" marR="0" indent="-285750" algn="l" defTabSz="685800" rtl="0" eaLnBrk="1" fontAlgn="auto" latinLnBrk="0" hangingPunct="1">
                        <a:lnSpc>
                          <a:spcPct val="100000"/>
                        </a:lnSpc>
                        <a:spcBef>
                          <a:spcPts val="0"/>
                        </a:spcBef>
                        <a:spcAft>
                          <a:spcPts val="0"/>
                        </a:spcAft>
                        <a:buClrTx/>
                        <a:buSzTx/>
                        <a:buFontTx/>
                        <a:buBlip>
                          <a:blip r:embed="rId2"/>
                        </a:buBlip>
                        <a:tabLst/>
                        <a:defRPr/>
                      </a:pPr>
                      <a:r>
                        <a:rPr lang="en-US" sz="1400" dirty="0"/>
                        <a:t> Infections:</a:t>
                      </a:r>
                      <a:r>
                        <a:rPr lang="en-US" sz="1400" baseline="0" dirty="0"/>
                        <a:t> </a:t>
                      </a:r>
                      <a:r>
                        <a:rPr lang="en-US" sz="1400" dirty="0"/>
                        <a:t>urinary &amp; respiratory </a:t>
                      </a:r>
                      <a:r>
                        <a:rPr lang="en-US" sz="1400" b="0" dirty="0">
                          <a:solidFill>
                            <a:srgbClr val="008F00"/>
                          </a:solidFill>
                        </a:rPr>
                        <a:t>(Due to the immunological nature of the drug).</a:t>
                      </a:r>
                      <a:endParaRPr lang="en-US" sz="1400" dirty="0">
                        <a:solidFill>
                          <a:srgbClr val="008F00"/>
                        </a:solidFill>
                      </a:endParaRPr>
                    </a:p>
                    <a:p>
                      <a:pPr marL="285750" marR="0" indent="-285750" algn="l" defTabSz="685800" rtl="0" eaLnBrk="1" fontAlgn="auto" latinLnBrk="0" hangingPunct="1">
                        <a:lnSpc>
                          <a:spcPct val="150000"/>
                        </a:lnSpc>
                        <a:spcBef>
                          <a:spcPts val="0"/>
                        </a:spcBef>
                        <a:spcAft>
                          <a:spcPts val="0"/>
                        </a:spcAft>
                        <a:buClrTx/>
                        <a:buSzTx/>
                        <a:buFontTx/>
                        <a:buBlip>
                          <a:blip r:embed="rId3"/>
                        </a:buBlip>
                        <a:tabLst/>
                        <a:defRPr/>
                      </a:pPr>
                      <a:r>
                        <a:rPr lang="en-US" sz="1400" b="0" dirty="0"/>
                        <a:t>Eczema &amp; skin rash </a:t>
                      </a:r>
                      <a:r>
                        <a:rPr lang="en-US" sz="1400" b="0" dirty="0">
                          <a:solidFill>
                            <a:srgbClr val="008F00"/>
                          </a:solidFill>
                        </a:rPr>
                        <a:t>(Due to the immunological nature of the drug</a:t>
                      </a:r>
                      <a:r>
                        <a:rPr lang="en-US" sz="1400" b="0" dirty="0" smtClean="0">
                          <a:solidFill>
                            <a:srgbClr val="008F00"/>
                          </a:solidFill>
                        </a:rPr>
                        <a:t>).</a:t>
                      </a:r>
                      <a:endParaRPr lang="en-US" sz="1400" dirty="0"/>
                    </a:p>
                    <a:p>
                      <a:pPr marL="285750" indent="-285750">
                        <a:buFontTx/>
                        <a:buBlip>
                          <a:blip r:embed="rId4"/>
                        </a:buBlip>
                      </a:pPr>
                      <a:r>
                        <a:rPr lang="en-US" sz="1400" dirty="0"/>
                        <a:t>Pancreatitis</a:t>
                      </a:r>
                    </a:p>
                  </a:txBody>
                  <a:tcPr>
                    <a:lnR w="127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421983676"/>
                  </a:ext>
                </a:extLst>
              </a:tr>
              <a:tr h="904831">
                <a:tc>
                  <a:txBody>
                    <a:bodyPr/>
                    <a:lstStyle/>
                    <a:p>
                      <a:pPr algn="ctr"/>
                      <a:r>
                        <a:rPr lang="en-US" sz="1600" dirty="0">
                          <a:solidFill>
                            <a:schemeClr val="bg1"/>
                          </a:solidFill>
                        </a:rPr>
                        <a:t>C.I</a:t>
                      </a:r>
                    </a:p>
                  </a:txBody>
                  <a:tcPr vert="vert270" anchor="ct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bg1">
                        <a:lumMod val="75000"/>
                      </a:schemeClr>
                    </a:solidFill>
                  </a:tcPr>
                </a:tc>
                <a:tc>
                  <a:txBody>
                    <a:bodyPr/>
                    <a:lstStyle/>
                    <a:p>
                      <a:pPr marL="0" indent="0">
                        <a:buFont typeface="Wingdings" panose="05000000000000000000" pitchFamily="2" charset="2"/>
                        <a:buNone/>
                      </a:pPr>
                      <a:r>
                        <a:rPr lang="en-US" sz="1400" dirty="0"/>
                        <a:t>In patients with hypocalcemia</a:t>
                      </a:r>
                      <a:r>
                        <a:rPr lang="en-US" sz="1400" dirty="0">
                          <a:solidFill>
                            <a:schemeClr val="bg1">
                              <a:lumMod val="50000"/>
                            </a:schemeClr>
                          </a:solidFill>
                        </a:rPr>
                        <a:t>,</a:t>
                      </a:r>
                      <a:r>
                        <a:rPr lang="en-US" sz="1400" baseline="0" dirty="0">
                          <a:solidFill>
                            <a:schemeClr val="bg1">
                              <a:lumMod val="50000"/>
                            </a:schemeClr>
                          </a:solidFill>
                        </a:rPr>
                        <a:t> bc </a:t>
                      </a:r>
                      <a:r>
                        <a:rPr lang="en-US" sz="1400" b="0" dirty="0" err="1">
                          <a:solidFill>
                            <a:srgbClr val="0432FF"/>
                          </a:solidFill>
                        </a:rPr>
                        <a:t>Densosumab</a:t>
                      </a:r>
                      <a:r>
                        <a:rPr lang="en-US" sz="1400" b="0" dirty="0">
                          <a:solidFill>
                            <a:srgbClr val="0432FF"/>
                          </a:solidFill>
                        </a:rPr>
                        <a:t> </a:t>
                      </a:r>
                      <a:r>
                        <a:rPr lang="en-US" sz="1400" b="0" dirty="0">
                          <a:solidFill>
                            <a:schemeClr val="tx1"/>
                          </a:solidFill>
                        </a:rPr>
                        <a:t>decreases serum calcium </a:t>
                      </a:r>
                      <a:r>
                        <a:rPr lang="en-US" sz="1400" b="0" dirty="0" err="1">
                          <a:solidFill>
                            <a:schemeClr val="tx1"/>
                          </a:solidFill>
                        </a:rPr>
                        <a:t>conc</a:t>
                      </a:r>
                      <a:endParaRPr lang="en-US" sz="1400" b="0" dirty="0">
                        <a:solidFill>
                          <a:schemeClr val="tx1"/>
                        </a:solidFill>
                      </a:endParaRPr>
                    </a:p>
                    <a:p>
                      <a:pPr marL="0" indent="0">
                        <a:buFont typeface="Wingdings" panose="05000000000000000000" pitchFamily="2" charset="2"/>
                        <a:buNone/>
                      </a:pPr>
                      <a:r>
                        <a:rPr lang="en-US" sz="1400" dirty="0"/>
                        <a:t>( Correct Ca &amp; Vit D levels before starting </a:t>
                      </a:r>
                      <a:r>
                        <a:rPr lang="en-US" sz="1400" dirty="0" err="1">
                          <a:solidFill>
                            <a:srgbClr val="0432FF"/>
                          </a:solidFill>
                        </a:rPr>
                        <a:t>denosumab</a:t>
                      </a:r>
                      <a:r>
                        <a:rPr lang="en-US" sz="1400" dirty="0"/>
                        <a:t>),</a:t>
                      </a:r>
                      <a:r>
                        <a:rPr lang="en-US" sz="1400" baseline="0" dirty="0"/>
                        <a:t> </a:t>
                      </a:r>
                      <a:r>
                        <a:rPr lang="en-US" sz="1200" baseline="0" dirty="0">
                          <a:solidFill>
                            <a:srgbClr val="008F00"/>
                          </a:solidFill>
                        </a:rPr>
                        <a:t>why we give Ca? </a:t>
                      </a:r>
                      <a:r>
                        <a:rPr lang="en-US" sz="1200" baseline="0" dirty="0">
                          <a:solidFill>
                            <a:schemeClr val="bg1">
                              <a:lumMod val="50000"/>
                            </a:schemeClr>
                          </a:solidFill>
                        </a:rPr>
                        <a:t>will basically</a:t>
                      </a:r>
                      <a:r>
                        <a:rPr lang="en-US" sz="1200" baseline="0" dirty="0"/>
                        <a:t> </a:t>
                      </a:r>
                      <a:r>
                        <a:rPr lang="en-US" sz="1200" dirty="0" err="1">
                          <a:solidFill>
                            <a:srgbClr val="0432FF"/>
                          </a:solidFill>
                        </a:rPr>
                        <a:t>denosumab</a:t>
                      </a:r>
                      <a:r>
                        <a:rPr lang="en-US" sz="1200" dirty="0">
                          <a:solidFill>
                            <a:srgbClr val="0432FF"/>
                          </a:solidFill>
                        </a:rPr>
                        <a:t> </a:t>
                      </a:r>
                      <a:r>
                        <a:rPr lang="en-US" sz="1200" dirty="0">
                          <a:solidFill>
                            <a:schemeClr val="bg1">
                              <a:lumMod val="50000"/>
                            </a:schemeClr>
                          </a:solidFill>
                        </a:rPr>
                        <a:t>inhibit</a:t>
                      </a:r>
                      <a:r>
                        <a:rPr lang="en-US" sz="1200" dirty="0">
                          <a:solidFill>
                            <a:srgbClr val="0432FF"/>
                          </a:solidFill>
                        </a:rPr>
                        <a:t> osteoclast</a:t>
                      </a:r>
                      <a:r>
                        <a:rPr lang="en-US" sz="1200" baseline="0" dirty="0">
                          <a:solidFill>
                            <a:srgbClr val="0432FF"/>
                          </a:solidFill>
                        </a:rPr>
                        <a:t> </a:t>
                      </a:r>
                      <a:r>
                        <a:rPr lang="en-US" sz="1200" baseline="0" dirty="0">
                          <a:solidFill>
                            <a:srgbClr val="008F00"/>
                          </a:solidFill>
                        </a:rPr>
                        <a:t>which regulate Ca level in the blood</a:t>
                      </a:r>
                      <a:r>
                        <a:rPr lang="en-US" sz="1200" baseline="0" dirty="0">
                          <a:solidFill>
                            <a:schemeClr val="bg1">
                              <a:lumMod val="50000"/>
                            </a:schemeClr>
                          </a:solidFill>
                        </a:rPr>
                        <a:t>, so if osteoclast inhibited the Ca level in the blood will be low</a:t>
                      </a:r>
                      <a:endParaRPr lang="en-US" sz="1200" dirty="0">
                        <a:solidFill>
                          <a:schemeClr val="bg1">
                            <a:lumMod val="50000"/>
                          </a:schemeClr>
                        </a:solidFill>
                      </a:endParaRPr>
                    </a:p>
                  </a:txBody>
                  <a:tcPr>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pic>
        <p:nvPicPr>
          <p:cNvPr id="15" name="Picture 2" descr="http://www.journaloforalmicrobiology.net/index.php/jom/article/viewFile/5532/6261/14150"/>
          <p:cNvPicPr>
            <a:picLocks noChangeAspect="1" noChangeArrowheads="1"/>
          </p:cNvPicPr>
          <p:nvPr/>
        </p:nvPicPr>
        <p:blipFill>
          <a:blip r:embed="rId5" cstate="print"/>
          <a:srcRect/>
          <a:stretch>
            <a:fillRect/>
          </a:stretch>
        </p:blipFill>
        <p:spPr bwMode="auto">
          <a:xfrm>
            <a:off x="547599" y="7615217"/>
            <a:ext cx="2552127" cy="2128841"/>
          </a:xfrm>
          <a:prstGeom prst="rect">
            <a:avLst/>
          </a:prstGeom>
          <a:noFill/>
        </p:spPr>
      </p:pic>
      <p:cxnSp>
        <p:nvCxnSpPr>
          <p:cNvPr id="13" name="Straight Connector 12"/>
          <p:cNvCxnSpPr/>
          <p:nvPr/>
        </p:nvCxnSpPr>
        <p:spPr>
          <a:xfrm flipV="1">
            <a:off x="1227909" y="733359"/>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4" name="TextBox 13"/>
          <p:cNvSpPr txBox="1"/>
          <p:nvPr/>
        </p:nvSpPr>
        <p:spPr>
          <a:xfrm>
            <a:off x="803775" y="23066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Anti-</a:t>
            </a:r>
            <a:r>
              <a:rPr lang="en-US" sz="2400" dirty="0" err="1">
                <a:latin typeface="American Typewriter" charset="0"/>
                <a:ea typeface="American Typewriter" charset="0"/>
                <a:cs typeface="American Typewriter" charset="0"/>
              </a:rPr>
              <a:t>Resorptive</a:t>
            </a:r>
            <a:r>
              <a:rPr lang="en-US" sz="2400" dirty="0">
                <a:latin typeface="American Typewriter" charset="0"/>
                <a:ea typeface="American Typewriter" charset="0"/>
                <a:cs typeface="American Typewriter" charset="0"/>
              </a:rPr>
              <a:t> Agents </a:t>
            </a:r>
          </a:p>
        </p:txBody>
      </p:sp>
      <p:sp>
        <p:nvSpPr>
          <p:cNvPr id="16" name="Half Frame 6"/>
          <p:cNvSpPr/>
          <p:nvPr/>
        </p:nvSpPr>
        <p:spPr>
          <a:xfrm rot="5400000">
            <a:off x="5897880"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3199946" y="7690816"/>
            <a:ext cx="3044099" cy="2135079"/>
            <a:chOff x="3611526" y="7501774"/>
            <a:chExt cx="3044099" cy="2179374"/>
          </a:xfrm>
        </p:grpSpPr>
        <mc:AlternateContent xmlns:mc="http://schemas.openxmlformats.org/markup-compatibility/2006" xmlns:a14="http://schemas.microsoft.com/office/drawing/2010/main">
          <mc:Choice Requires="a14">
            <p:sp>
              <p:nvSpPr>
                <p:cNvPr id="2" name="Round Diagonal Corner Rectangle 1"/>
                <p:cNvSpPr/>
                <p:nvPr/>
              </p:nvSpPr>
              <p:spPr>
                <a:xfrm>
                  <a:off x="3611526" y="7501774"/>
                  <a:ext cx="3044099" cy="2179374"/>
                </a:xfrm>
                <a:prstGeom prst="round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1400">
                          <a:solidFill>
                            <a:srgbClr val="008F00"/>
                          </a:solidFill>
                          <a:latin typeface="Cambria Math" charset="0"/>
                        </a:rPr>
                        <m:t>↑</m:t>
                      </m:r>
                    </m:oMath>
                  </a14:m>
                  <a:r>
                    <a:rPr lang="en-US" sz="1400" dirty="0">
                      <a:solidFill>
                        <a:srgbClr val="008F00"/>
                      </a:solidFill>
                    </a:rPr>
                    <a:t> RANK = </a:t>
                  </a:r>
                  <a14:m>
                    <m:oMath xmlns:m="http://schemas.openxmlformats.org/officeDocument/2006/math">
                      <m:r>
                        <a:rPr lang="en-US" sz="1400">
                          <a:solidFill>
                            <a:srgbClr val="008F00"/>
                          </a:solidFill>
                          <a:latin typeface="Cambria Math" charset="0"/>
                        </a:rPr>
                        <m:t>↑</m:t>
                      </m:r>
                    </m:oMath>
                  </a14:m>
                  <a:r>
                    <a:rPr lang="en-US" sz="1400" dirty="0">
                      <a:solidFill>
                        <a:srgbClr val="008F00"/>
                      </a:solidFill>
                    </a:rPr>
                    <a:t> maturation &amp; activation of osteoclast = </a:t>
                  </a:r>
                  <a14:m>
                    <m:oMath xmlns:m="http://schemas.openxmlformats.org/officeDocument/2006/math">
                      <m:r>
                        <a:rPr lang="en-US" sz="1400">
                          <a:solidFill>
                            <a:srgbClr val="008F00"/>
                          </a:solidFill>
                          <a:latin typeface="Cambria Math" charset="0"/>
                        </a:rPr>
                        <m:t>↑</m:t>
                      </m:r>
                    </m:oMath>
                  </a14:m>
                  <a:r>
                    <a:rPr lang="en-US" sz="1400" dirty="0">
                      <a:solidFill>
                        <a:srgbClr val="008F00"/>
                      </a:solidFill>
                    </a:rPr>
                    <a:t> resorption.</a:t>
                  </a:r>
                  <a:endParaRPr lang="ar-SA" sz="1400" dirty="0">
                    <a:solidFill>
                      <a:srgbClr val="008F00"/>
                    </a:solidFill>
                  </a:endParaRPr>
                </a:p>
                <a:p>
                  <a:r>
                    <a:rPr lang="en-US" sz="1400" dirty="0">
                      <a:solidFill>
                        <a:srgbClr val="008F00"/>
                      </a:solidFill>
                    </a:rPr>
                    <a:t>OPG = physiological antagonist that bind to RANK and inhibit it from binding to its receptor.</a:t>
                  </a:r>
                </a:p>
                <a:p>
                  <a:pPr algn="r"/>
                  <a:r>
                    <a:rPr lang="ar-SA" sz="1400" dirty="0">
                      <a:solidFill>
                        <a:schemeClr val="bg1">
                          <a:lumMod val="50000"/>
                        </a:schemeClr>
                      </a:solidFill>
                    </a:rPr>
                    <a:t>مثل ما شرحنا قبل          يساعد                 إنها تصبح خلايا ناضجة، لكن ممكن نثبط عملية النضوج من خلال        ، هذا الدوا يشتغل مثل شغل       </a:t>
                  </a:r>
                  <a:endParaRPr lang="en-US" sz="1400" dirty="0">
                    <a:solidFill>
                      <a:schemeClr val="bg1">
                        <a:lumMod val="50000"/>
                      </a:schemeClr>
                    </a:solidFill>
                  </a:endParaRPr>
                </a:p>
              </p:txBody>
            </p:sp>
          </mc:Choice>
          <mc:Fallback xmlns="">
            <p:sp>
              <p:nvSpPr>
                <p:cNvPr id="2" name="Round Diagonal Corner Rectangle 1"/>
                <p:cNvSpPr>
                  <a:spLocks noRot="1" noChangeAspect="1" noMove="1" noResize="1" noEditPoints="1" noAdjustHandles="1" noChangeArrowheads="1" noChangeShapeType="1" noTextEdit="1"/>
                </p:cNvSpPr>
                <p:nvPr/>
              </p:nvSpPr>
              <p:spPr>
                <a:xfrm>
                  <a:off x="3611526" y="7501774"/>
                  <a:ext cx="3044099" cy="2179374"/>
                </a:xfrm>
                <a:prstGeom prst="round2DiagRect">
                  <a:avLst/>
                </a:prstGeom>
                <a:blipFill>
                  <a:blip r:embed="rId7"/>
                  <a:stretch>
                    <a:fillRect/>
                  </a:stretch>
                </a:blipFill>
                <a:ln>
                  <a:noFill/>
                </a:ln>
              </p:spPr>
              <p:txBody>
                <a:bodyPr/>
                <a:lstStyle/>
                <a:p>
                  <a:r>
                    <a:rPr lang="en-US">
                      <a:noFill/>
                    </a:rPr>
                    <a:t> </a:t>
                  </a:r>
                </a:p>
              </p:txBody>
            </p:sp>
          </mc:Fallback>
        </mc:AlternateContent>
        <p:sp>
          <p:nvSpPr>
            <p:cNvPr id="3" name="TextBox 2"/>
            <p:cNvSpPr txBox="1"/>
            <p:nvPr/>
          </p:nvSpPr>
          <p:spPr>
            <a:xfrm>
              <a:off x="4934787" y="8675418"/>
              <a:ext cx="595035" cy="304053"/>
            </a:xfrm>
            <a:prstGeom prst="rect">
              <a:avLst/>
            </a:prstGeom>
            <a:noFill/>
          </p:spPr>
          <p:txBody>
            <a:bodyPr wrap="none" rtlCol="0">
              <a:spAutoFit/>
            </a:bodyPr>
            <a:lstStyle/>
            <a:p>
              <a:pPr marL="0" algn="l" defTabSz="538764" rtl="0" eaLnBrk="1" latinLnBrk="0" hangingPunct="1"/>
              <a:r>
                <a:rPr lang="en-US" sz="1400" dirty="0">
                  <a:solidFill>
                    <a:schemeClr val="bg1">
                      <a:lumMod val="50000"/>
                    </a:schemeClr>
                  </a:solidFill>
                </a:rPr>
                <a:t>RANK</a:t>
              </a:r>
            </a:p>
          </p:txBody>
        </p:sp>
        <p:sp>
          <p:nvSpPr>
            <p:cNvPr id="4" name="TextBox 3"/>
            <p:cNvSpPr txBox="1"/>
            <p:nvPr/>
          </p:nvSpPr>
          <p:spPr>
            <a:xfrm>
              <a:off x="3715659" y="8665518"/>
              <a:ext cx="924292" cy="304053"/>
            </a:xfrm>
            <a:prstGeom prst="rect">
              <a:avLst/>
            </a:prstGeom>
            <a:noFill/>
          </p:spPr>
          <p:txBody>
            <a:bodyPr wrap="none" rtlCol="0">
              <a:spAutoFit/>
            </a:bodyPr>
            <a:lstStyle/>
            <a:p>
              <a:pPr marL="0" algn="l" defTabSz="538764" rtl="0" eaLnBrk="1" latinLnBrk="0" hangingPunct="1"/>
              <a:r>
                <a:rPr lang="en-US" sz="1400" dirty="0">
                  <a:solidFill>
                    <a:schemeClr val="bg1">
                      <a:lumMod val="50000"/>
                    </a:schemeClr>
                  </a:solidFill>
                </a:rPr>
                <a:t>osteoclast</a:t>
              </a:r>
            </a:p>
          </p:txBody>
        </p:sp>
        <p:sp>
          <p:nvSpPr>
            <p:cNvPr id="6" name="TextBox 5"/>
            <p:cNvSpPr txBox="1"/>
            <p:nvPr/>
          </p:nvSpPr>
          <p:spPr>
            <a:xfrm>
              <a:off x="5019746" y="9076867"/>
              <a:ext cx="510076" cy="304053"/>
            </a:xfrm>
            <a:prstGeom prst="rect">
              <a:avLst/>
            </a:prstGeom>
            <a:noFill/>
          </p:spPr>
          <p:txBody>
            <a:bodyPr wrap="none" rtlCol="0">
              <a:spAutoFit/>
            </a:bodyPr>
            <a:lstStyle/>
            <a:p>
              <a:pPr marL="0" algn="l" defTabSz="538764" rtl="0" eaLnBrk="1" latinLnBrk="0" hangingPunct="1"/>
              <a:r>
                <a:rPr lang="en-US" sz="1400" dirty="0">
                  <a:solidFill>
                    <a:schemeClr val="bg1">
                      <a:lumMod val="50000"/>
                    </a:schemeClr>
                  </a:solidFill>
                </a:rPr>
                <a:t>OPG</a:t>
              </a:r>
              <a:endParaRPr lang="en-US" sz="1200" dirty="0">
                <a:solidFill>
                  <a:schemeClr val="bg1">
                    <a:lumMod val="50000"/>
                  </a:schemeClr>
                </a:solidFill>
              </a:endParaRPr>
            </a:p>
          </p:txBody>
        </p:sp>
        <p:sp>
          <p:nvSpPr>
            <p:cNvPr id="12" name="TextBox 11"/>
            <p:cNvSpPr txBox="1"/>
            <p:nvPr/>
          </p:nvSpPr>
          <p:spPr>
            <a:xfrm>
              <a:off x="5759976" y="9293560"/>
              <a:ext cx="510076" cy="304053"/>
            </a:xfrm>
            <a:prstGeom prst="rect">
              <a:avLst/>
            </a:prstGeom>
            <a:noFill/>
          </p:spPr>
          <p:txBody>
            <a:bodyPr wrap="none" rtlCol="0">
              <a:spAutoFit/>
            </a:bodyPr>
            <a:lstStyle/>
            <a:p>
              <a:pPr marL="0" algn="l" defTabSz="538764" rtl="0" eaLnBrk="1" latinLnBrk="0" hangingPunct="1"/>
              <a:r>
                <a:rPr lang="en-US" sz="1400" dirty="0">
                  <a:solidFill>
                    <a:schemeClr val="bg1">
                      <a:lumMod val="50000"/>
                    </a:schemeClr>
                  </a:solidFill>
                </a:rPr>
                <a:t>OPG</a:t>
              </a:r>
              <a:endParaRPr lang="en-US" sz="1600" dirty="0">
                <a:solidFill>
                  <a:schemeClr val="bg1">
                    <a:lumMod val="50000"/>
                  </a:schemeClr>
                </a:solidFill>
              </a:endParaRPr>
            </a:p>
          </p:txBody>
        </p:sp>
      </p:grpSp>
    </p:spTree>
    <p:extLst>
      <p:ext uri="{BB962C8B-B14F-4D97-AF65-F5344CB8AC3E}">
        <p14:creationId xmlns:p14="http://schemas.microsoft.com/office/powerpoint/2010/main" val="41833099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1709</TotalTime>
  <Words>3773</Words>
  <Application>Microsoft Macintosh PowerPoint</Application>
  <PresentationFormat>A4 Paper (210x297 mm)</PresentationFormat>
  <Paragraphs>517</Paragraphs>
  <Slides>17</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Al Tarikh</vt:lpstr>
      <vt:lpstr>American Typewriter</vt:lpstr>
      <vt:lpstr>Andalus</vt:lpstr>
      <vt:lpstr>Arial Unicode MS</vt:lpstr>
      <vt:lpstr>ArialUnicodeMS</vt:lpstr>
      <vt:lpstr>Calibri</vt:lpstr>
      <vt:lpstr>Calibri Light</vt:lpstr>
      <vt:lpstr>Cambria Math</vt:lpstr>
      <vt:lpstr>Courier New</vt:lpstr>
      <vt:lpstr>Goudy Old Style</vt:lpstr>
      <vt:lpstr>Wingdings</vt:lpstr>
      <vt:lpstr>ZapfDingbatsITC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Saud University</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شوق</cp:lastModifiedBy>
  <cp:revision>148</cp:revision>
  <cp:lastPrinted>2018-02-16T09:04:20Z</cp:lastPrinted>
  <dcterms:created xsi:type="dcterms:W3CDTF">2018-01-28T03:56:33Z</dcterms:created>
  <dcterms:modified xsi:type="dcterms:W3CDTF">2018-02-22T20:19:52Z</dcterms:modified>
</cp:coreProperties>
</file>