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73" r:id="rId2"/>
    <p:sldId id="259" r:id="rId3"/>
    <p:sldId id="260" r:id="rId4"/>
    <p:sldId id="269" r:id="rId5"/>
    <p:sldId id="262" r:id="rId6"/>
    <p:sldId id="263" r:id="rId7"/>
    <p:sldId id="266" r:id="rId8"/>
    <p:sldId id="270" r:id="rId9"/>
    <p:sldId id="267" r:id="rId10"/>
    <p:sldId id="271" r:id="rId11"/>
    <p:sldId id="272" r:id="rId12"/>
    <p:sldId id="274" r:id="rId13"/>
    <p:sldId id="275" r:id="rId14"/>
    <p:sldId id="268" r:id="rId15"/>
  </p:sldIdLst>
  <p:sldSz cx="6858000" cy="9906000" type="A4"/>
  <p:notesSz cx="6858000" cy="9144000"/>
  <p:defaultTextStyle>
    <a:defPPr>
      <a:defRPr lang="en-US"/>
    </a:defPPr>
    <a:lvl1pPr marL="0" algn="l" defTabSz="538764" rtl="0" eaLnBrk="1" latinLnBrk="0" hangingPunct="1">
      <a:defRPr sz="1061" kern="1200">
        <a:solidFill>
          <a:schemeClr val="tx1"/>
        </a:solidFill>
        <a:latin typeface="+mn-lt"/>
        <a:ea typeface="+mn-ea"/>
        <a:cs typeface="+mn-cs"/>
      </a:defRPr>
    </a:lvl1pPr>
    <a:lvl2pPr marL="269382" algn="l" defTabSz="538764" rtl="0" eaLnBrk="1" latinLnBrk="0" hangingPunct="1">
      <a:defRPr sz="1061" kern="1200">
        <a:solidFill>
          <a:schemeClr val="tx1"/>
        </a:solidFill>
        <a:latin typeface="+mn-lt"/>
        <a:ea typeface="+mn-ea"/>
        <a:cs typeface="+mn-cs"/>
      </a:defRPr>
    </a:lvl2pPr>
    <a:lvl3pPr marL="538764" algn="l" defTabSz="538764" rtl="0" eaLnBrk="1" latinLnBrk="0" hangingPunct="1">
      <a:defRPr sz="1061" kern="1200">
        <a:solidFill>
          <a:schemeClr val="tx1"/>
        </a:solidFill>
        <a:latin typeface="+mn-lt"/>
        <a:ea typeface="+mn-ea"/>
        <a:cs typeface="+mn-cs"/>
      </a:defRPr>
    </a:lvl3pPr>
    <a:lvl4pPr marL="808147" algn="l" defTabSz="538764" rtl="0" eaLnBrk="1" latinLnBrk="0" hangingPunct="1">
      <a:defRPr sz="1061" kern="1200">
        <a:solidFill>
          <a:schemeClr val="tx1"/>
        </a:solidFill>
        <a:latin typeface="+mn-lt"/>
        <a:ea typeface="+mn-ea"/>
        <a:cs typeface="+mn-cs"/>
      </a:defRPr>
    </a:lvl4pPr>
    <a:lvl5pPr marL="1077529" algn="l" defTabSz="538764" rtl="0" eaLnBrk="1" latinLnBrk="0" hangingPunct="1">
      <a:defRPr sz="1061" kern="1200">
        <a:solidFill>
          <a:schemeClr val="tx1"/>
        </a:solidFill>
        <a:latin typeface="+mn-lt"/>
        <a:ea typeface="+mn-ea"/>
        <a:cs typeface="+mn-cs"/>
      </a:defRPr>
    </a:lvl5pPr>
    <a:lvl6pPr marL="1346911" algn="l" defTabSz="538764" rtl="0" eaLnBrk="1" latinLnBrk="0" hangingPunct="1">
      <a:defRPr sz="1061" kern="1200">
        <a:solidFill>
          <a:schemeClr val="tx1"/>
        </a:solidFill>
        <a:latin typeface="+mn-lt"/>
        <a:ea typeface="+mn-ea"/>
        <a:cs typeface="+mn-cs"/>
      </a:defRPr>
    </a:lvl6pPr>
    <a:lvl7pPr marL="1616293" algn="l" defTabSz="538764" rtl="0" eaLnBrk="1" latinLnBrk="0" hangingPunct="1">
      <a:defRPr sz="1061" kern="1200">
        <a:solidFill>
          <a:schemeClr val="tx1"/>
        </a:solidFill>
        <a:latin typeface="+mn-lt"/>
        <a:ea typeface="+mn-ea"/>
        <a:cs typeface="+mn-cs"/>
      </a:defRPr>
    </a:lvl7pPr>
    <a:lvl8pPr marL="1885676" algn="l" defTabSz="538764" rtl="0" eaLnBrk="1" latinLnBrk="0" hangingPunct="1">
      <a:defRPr sz="1061" kern="1200">
        <a:solidFill>
          <a:schemeClr val="tx1"/>
        </a:solidFill>
        <a:latin typeface="+mn-lt"/>
        <a:ea typeface="+mn-ea"/>
        <a:cs typeface="+mn-cs"/>
      </a:defRPr>
    </a:lvl8pPr>
    <a:lvl9pPr marL="2155058" algn="l" defTabSz="538764" rtl="0" eaLnBrk="1" latinLnBrk="0" hangingPunct="1">
      <a:defRPr sz="106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FF7E79"/>
    <a:srgbClr val="008F00"/>
    <a:srgbClr val="FFC000"/>
    <a:srgbClr val="92D050"/>
    <a:srgbClr val="FFD579"/>
    <a:srgbClr val="945200"/>
    <a:srgbClr val="008000"/>
    <a:srgbClr val="FF99CC"/>
    <a:srgbClr val="BAE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67" autoAdjust="0"/>
    <p:restoredTop sz="94660"/>
  </p:normalViewPr>
  <p:slideViewPr>
    <p:cSldViewPr snapToGrid="0">
      <p:cViewPr>
        <p:scale>
          <a:sx n="143" d="100"/>
          <a:sy n="143" d="100"/>
        </p:scale>
        <p:origin x="1600" y="-3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21"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CC123-1CCD-744B-A225-72BBDD2EA5B1}"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6AB7F5D5-9AFC-FD4C-8375-7E2775360E51}">
      <dgm:prSet phldrT="[Text]"/>
      <dgm:spPr>
        <a:solidFill>
          <a:srgbClr val="CC3399">
            <a:alpha val="50196"/>
          </a:srgbClr>
        </a:solidFill>
        <a:ln>
          <a:solidFill>
            <a:srgbClr val="CC3399">
              <a:alpha val="50196"/>
            </a:srgbClr>
          </a:solidFill>
        </a:ln>
      </dgm:spPr>
      <dgm:t>
        <a:bodyPr anchor="ctr"/>
        <a:lstStyle/>
        <a:p>
          <a:r>
            <a:rPr lang="en-US" dirty="0">
              <a:solidFill>
                <a:schemeClr val="tx1"/>
              </a:solidFill>
            </a:rPr>
            <a:t>1</a:t>
          </a:r>
        </a:p>
      </dgm:t>
    </dgm:pt>
    <dgm:pt modelId="{ABBBB3D7-C2AB-6943-B8E7-253C1C699729}" type="parTrans" cxnId="{8AA4B04B-F31F-6143-9390-D897375418D6}">
      <dgm:prSet/>
      <dgm:spPr/>
      <dgm:t>
        <a:bodyPr/>
        <a:lstStyle/>
        <a:p>
          <a:endParaRPr lang="en-US"/>
        </a:p>
      </dgm:t>
    </dgm:pt>
    <dgm:pt modelId="{6BD59900-2EB6-2949-9EE4-A22280D8550E}" type="sibTrans" cxnId="{8AA4B04B-F31F-6143-9390-D897375418D6}">
      <dgm:prSet/>
      <dgm:spPr/>
      <dgm:t>
        <a:bodyPr/>
        <a:lstStyle/>
        <a:p>
          <a:endParaRPr lang="en-US"/>
        </a:p>
      </dgm:t>
    </dgm:pt>
    <dgm:pt modelId="{AFF3F08B-313B-0C45-ABD2-DD87EB2DB5C8}">
      <dgm:prSet phldrT="[Text]" custT="1"/>
      <dgm:spPr>
        <a:ln>
          <a:solidFill>
            <a:srgbClr val="CC3399">
              <a:alpha val="50196"/>
            </a:srgbClr>
          </a:solidFill>
        </a:ln>
      </dgm:spPr>
      <dgm:t>
        <a:bodyPr/>
        <a:lstStyle/>
        <a:p>
          <a:r>
            <a:rPr lang="en-US" sz="1400" dirty="0"/>
            <a:t>Local application (</a:t>
          </a:r>
          <a:r>
            <a:rPr lang="en-US" sz="1400" dirty="0" err="1"/>
            <a:t>e.g</a:t>
          </a:r>
          <a:r>
            <a:rPr lang="en-US" sz="1400" dirty="0"/>
            <a:t>; aerosol for asthma)</a:t>
          </a:r>
          <a:endParaRPr lang="en-US" sz="1400" dirty="0">
            <a:solidFill>
              <a:srgbClr val="008F00"/>
            </a:solidFill>
          </a:endParaRPr>
        </a:p>
      </dgm:t>
    </dgm:pt>
    <dgm:pt modelId="{9F118647-F6CA-3B45-9AC3-63C9795B185A}" type="parTrans" cxnId="{23299114-F248-4045-AC6A-8F011FB13278}">
      <dgm:prSet/>
      <dgm:spPr/>
      <dgm:t>
        <a:bodyPr/>
        <a:lstStyle/>
        <a:p>
          <a:endParaRPr lang="en-US"/>
        </a:p>
      </dgm:t>
    </dgm:pt>
    <dgm:pt modelId="{021580BE-F341-1642-BB28-F53635A89586}" type="sibTrans" cxnId="{23299114-F248-4045-AC6A-8F011FB13278}">
      <dgm:prSet/>
      <dgm:spPr/>
      <dgm:t>
        <a:bodyPr/>
        <a:lstStyle/>
        <a:p>
          <a:endParaRPr lang="en-US"/>
        </a:p>
      </dgm:t>
    </dgm:pt>
    <dgm:pt modelId="{10E6B9CA-0374-C04F-95F0-B0C599BA2A3F}">
      <dgm:prSet phldrT="[Text]"/>
      <dgm:spPr>
        <a:solidFill>
          <a:schemeClr val="accent6">
            <a:lumMod val="40000"/>
            <a:lumOff val="60000"/>
            <a:alpha val="50196"/>
          </a:schemeClr>
        </a:solidFill>
        <a:ln>
          <a:solidFill>
            <a:schemeClr val="accent6">
              <a:lumMod val="40000"/>
              <a:lumOff val="60000"/>
              <a:alpha val="50196"/>
            </a:schemeClr>
          </a:solidFill>
        </a:ln>
      </dgm:spPr>
      <dgm:t>
        <a:bodyPr/>
        <a:lstStyle/>
        <a:p>
          <a:r>
            <a:rPr lang="en-US" dirty="0">
              <a:solidFill>
                <a:schemeClr val="tx1"/>
              </a:solidFill>
            </a:rPr>
            <a:t>2</a:t>
          </a:r>
        </a:p>
      </dgm:t>
    </dgm:pt>
    <dgm:pt modelId="{B5E387C0-A1CC-B04A-B8A8-C20A1A563802}" type="parTrans" cxnId="{F2AD16E3-522C-094B-9D30-59518FAB8AD1}">
      <dgm:prSet/>
      <dgm:spPr/>
      <dgm:t>
        <a:bodyPr/>
        <a:lstStyle/>
        <a:p>
          <a:endParaRPr lang="en-US"/>
        </a:p>
      </dgm:t>
    </dgm:pt>
    <dgm:pt modelId="{E5FA1B55-5C3B-0142-BBB0-304316BDDC43}" type="sibTrans" cxnId="{F2AD16E3-522C-094B-9D30-59518FAB8AD1}">
      <dgm:prSet/>
      <dgm:spPr/>
      <dgm:t>
        <a:bodyPr/>
        <a:lstStyle/>
        <a:p>
          <a:endParaRPr lang="en-US"/>
        </a:p>
      </dgm:t>
    </dgm:pt>
    <dgm:pt modelId="{E29D5D58-F990-3E46-BFFA-3B29C05A930F}">
      <dgm:prSet phldrT="[Text]" custT="1"/>
      <dgm:spPr>
        <a:ln>
          <a:solidFill>
            <a:srgbClr val="92D050">
              <a:alpha val="50196"/>
            </a:srgbClr>
          </a:solidFill>
        </a:ln>
      </dgm:spPr>
      <dgm:t>
        <a:bodyPr/>
        <a:lstStyle/>
        <a:p>
          <a:r>
            <a:rPr lang="en-US" sz="1400" dirty="0"/>
            <a:t>Alternate day therapy (to reduce pituitary suppression) </a:t>
          </a:r>
          <a:r>
            <a:rPr lang="en-US" sz="1400" dirty="0">
              <a:solidFill>
                <a:srgbClr val="008F00"/>
              </a:solidFill>
            </a:rPr>
            <a:t>to induce feedback mechanisms </a:t>
          </a:r>
          <a:r>
            <a:rPr lang="ar-SA" sz="1400" dirty="0">
              <a:solidFill>
                <a:srgbClr val="008F00"/>
              </a:solidFill>
            </a:rPr>
            <a:t>يوم نستخدمه ويوم لا</a:t>
          </a:r>
          <a:endParaRPr lang="en-US" sz="1400" dirty="0">
            <a:solidFill>
              <a:srgbClr val="008F00"/>
            </a:solidFill>
          </a:endParaRPr>
        </a:p>
      </dgm:t>
    </dgm:pt>
    <dgm:pt modelId="{D3A34ECA-9A01-0C4D-96A7-CC42524B0108}" type="parTrans" cxnId="{8984664A-CBE7-934B-A1E3-386932EC549E}">
      <dgm:prSet/>
      <dgm:spPr/>
      <dgm:t>
        <a:bodyPr/>
        <a:lstStyle/>
        <a:p>
          <a:endParaRPr lang="en-US"/>
        </a:p>
      </dgm:t>
    </dgm:pt>
    <dgm:pt modelId="{0578D75D-0931-FB46-8D17-A7A91B1F0981}" type="sibTrans" cxnId="{8984664A-CBE7-934B-A1E3-386932EC549E}">
      <dgm:prSet/>
      <dgm:spPr/>
      <dgm:t>
        <a:bodyPr/>
        <a:lstStyle/>
        <a:p>
          <a:endParaRPr lang="en-US"/>
        </a:p>
      </dgm:t>
    </dgm:pt>
    <dgm:pt modelId="{7B39EF04-F294-E143-BD76-31116956486D}">
      <dgm:prSet phldrT="[Text]"/>
      <dgm:spPr>
        <a:solidFill>
          <a:srgbClr val="BAEBFF">
            <a:alpha val="50196"/>
          </a:srgbClr>
        </a:solidFill>
        <a:ln>
          <a:solidFill>
            <a:srgbClr val="BAEBFF">
              <a:alpha val="50196"/>
            </a:srgbClr>
          </a:solidFill>
        </a:ln>
      </dgm:spPr>
      <dgm:t>
        <a:bodyPr/>
        <a:lstStyle/>
        <a:p>
          <a:r>
            <a:rPr lang="en-US" dirty="0">
              <a:solidFill>
                <a:schemeClr val="tx1"/>
              </a:solidFill>
            </a:rPr>
            <a:t>3</a:t>
          </a:r>
        </a:p>
      </dgm:t>
    </dgm:pt>
    <dgm:pt modelId="{A4DFD8D4-8D90-F447-B247-944AD645666C}" type="parTrans" cxnId="{67475955-8924-D943-B527-B29810E589CE}">
      <dgm:prSet/>
      <dgm:spPr/>
      <dgm:t>
        <a:bodyPr/>
        <a:lstStyle/>
        <a:p>
          <a:endParaRPr lang="en-US"/>
        </a:p>
      </dgm:t>
    </dgm:pt>
    <dgm:pt modelId="{F19A2775-9C9E-0143-B4AE-3408F0773FF0}" type="sibTrans" cxnId="{67475955-8924-D943-B527-B29810E589CE}">
      <dgm:prSet/>
      <dgm:spPr/>
      <dgm:t>
        <a:bodyPr/>
        <a:lstStyle/>
        <a:p>
          <a:endParaRPr lang="en-US"/>
        </a:p>
      </dgm:t>
    </dgm:pt>
    <dgm:pt modelId="{93A7C025-37A0-3B4C-B43B-D730BE9EF1E9}">
      <dgm:prSet phldrT="[Text]" custT="1"/>
      <dgm:spPr>
        <a:ln>
          <a:solidFill>
            <a:srgbClr val="00B0F0">
              <a:alpha val="50196"/>
            </a:srgbClr>
          </a:solidFill>
        </a:ln>
      </dgm:spPr>
      <dgm:t>
        <a:bodyPr/>
        <a:lstStyle/>
        <a:p>
          <a:r>
            <a:rPr lang="en-US" sz="1400" dirty="0">
              <a:solidFill>
                <a:schemeClr val="tx1"/>
              </a:solidFill>
            </a:rPr>
            <a:t>Tapering the dose soon after achieving a therapeutic response.</a:t>
          </a:r>
        </a:p>
      </dgm:t>
    </dgm:pt>
    <dgm:pt modelId="{0260718F-D8C0-2041-A155-3AFE9377EBA3}" type="parTrans" cxnId="{E08DF879-D9AB-EC47-9B47-881AEF5E7B74}">
      <dgm:prSet/>
      <dgm:spPr/>
      <dgm:t>
        <a:bodyPr/>
        <a:lstStyle/>
        <a:p>
          <a:endParaRPr lang="en-US"/>
        </a:p>
      </dgm:t>
    </dgm:pt>
    <dgm:pt modelId="{2C308DC7-7206-794F-A55B-F22EF9324C33}" type="sibTrans" cxnId="{E08DF879-D9AB-EC47-9B47-881AEF5E7B74}">
      <dgm:prSet/>
      <dgm:spPr/>
      <dgm:t>
        <a:bodyPr/>
        <a:lstStyle/>
        <a:p>
          <a:endParaRPr lang="en-US"/>
        </a:p>
      </dgm:t>
    </dgm:pt>
    <dgm:pt modelId="{3F2BAB6B-F5EA-F84C-BD41-587194CA6247}">
      <dgm:prSet/>
      <dgm:spPr>
        <a:solidFill>
          <a:srgbClr val="FF7E79">
            <a:alpha val="50196"/>
          </a:srgbClr>
        </a:solidFill>
        <a:ln>
          <a:solidFill>
            <a:srgbClr val="FF7E79">
              <a:alpha val="50196"/>
            </a:srgbClr>
          </a:solidFill>
        </a:ln>
      </dgm:spPr>
      <dgm:t>
        <a:bodyPr/>
        <a:lstStyle/>
        <a:p>
          <a:r>
            <a:rPr lang="en-US" dirty="0">
              <a:solidFill>
                <a:schemeClr val="tx1"/>
              </a:solidFill>
            </a:rPr>
            <a:t>4</a:t>
          </a:r>
        </a:p>
      </dgm:t>
    </dgm:pt>
    <dgm:pt modelId="{871B7053-84DC-C545-937E-973F302A5182}" type="parTrans" cxnId="{582BB6CA-B7F3-1F45-AC8E-31EBE31BD61A}">
      <dgm:prSet/>
      <dgm:spPr/>
      <dgm:t>
        <a:bodyPr/>
        <a:lstStyle/>
        <a:p>
          <a:endParaRPr lang="en-US"/>
        </a:p>
      </dgm:t>
    </dgm:pt>
    <dgm:pt modelId="{D62929EA-E442-3346-ABB2-9D87E49BF592}" type="sibTrans" cxnId="{582BB6CA-B7F3-1F45-AC8E-31EBE31BD61A}">
      <dgm:prSet/>
      <dgm:spPr/>
      <dgm:t>
        <a:bodyPr/>
        <a:lstStyle/>
        <a:p>
          <a:endParaRPr lang="en-US"/>
        </a:p>
      </dgm:t>
    </dgm:pt>
    <dgm:pt modelId="{E7844A38-66C0-E246-9879-8C1E014B9708}">
      <dgm:prSet custT="1"/>
      <dgm:spPr>
        <a:ln>
          <a:solidFill>
            <a:srgbClr val="FF7E79">
              <a:alpha val="50196"/>
            </a:srgbClr>
          </a:solidFill>
        </a:ln>
      </dgm:spPr>
      <dgm:t>
        <a:bodyPr/>
        <a:lstStyle/>
        <a:p>
          <a:r>
            <a:rPr lang="en-US" sz="1400" dirty="0"/>
            <a:t>To </a:t>
          </a:r>
          <a:r>
            <a:rPr lang="en-US" sz="1400" b="1" dirty="0"/>
            <a:t>avoid adrenal insufficiency </a:t>
          </a:r>
          <a:r>
            <a:rPr lang="en-US" sz="1400" dirty="0"/>
            <a:t>in patient who have had long term therapy, </a:t>
          </a:r>
          <a:r>
            <a:rPr lang="en-US" sz="1400" b="1" dirty="0"/>
            <a:t>additional stress doses </a:t>
          </a:r>
          <a:r>
            <a:rPr lang="en-US" sz="1400" b="0" dirty="0">
              <a:solidFill>
                <a:srgbClr val="008F00"/>
              </a:solidFill>
            </a:rPr>
            <a:t>(high</a:t>
          </a:r>
          <a:r>
            <a:rPr lang="en-US" sz="1400" b="0" baseline="0" dirty="0">
              <a:solidFill>
                <a:srgbClr val="008F00"/>
              </a:solidFill>
            </a:rPr>
            <a:t> </a:t>
          </a:r>
          <a:r>
            <a:rPr lang="en-US" sz="1400" b="0" dirty="0">
              <a:solidFill>
                <a:srgbClr val="008F00"/>
              </a:solidFill>
            </a:rPr>
            <a:t>dose) </a:t>
          </a:r>
          <a:r>
            <a:rPr lang="en-US" sz="1400" dirty="0"/>
            <a:t>may need to be given during serious illness or before major surgery </a:t>
          </a:r>
          <a:r>
            <a:rPr lang="en-US" sz="1400" dirty="0">
              <a:solidFill>
                <a:srgbClr val="008F00"/>
              </a:solidFill>
            </a:rPr>
            <a:t>(to avoid withdrawal symptoms)</a:t>
          </a:r>
        </a:p>
      </dgm:t>
    </dgm:pt>
    <dgm:pt modelId="{552A49A2-6FC2-614B-BF0B-47C1D65BD28C}" type="parTrans" cxnId="{E2FA3663-B439-8B46-88A9-7714B2C1F9D8}">
      <dgm:prSet/>
      <dgm:spPr/>
      <dgm:t>
        <a:bodyPr/>
        <a:lstStyle/>
        <a:p>
          <a:endParaRPr lang="en-US"/>
        </a:p>
      </dgm:t>
    </dgm:pt>
    <dgm:pt modelId="{FC86CF11-33A1-184A-85BE-E6D0A7C40273}" type="sibTrans" cxnId="{E2FA3663-B439-8B46-88A9-7714B2C1F9D8}">
      <dgm:prSet/>
      <dgm:spPr/>
      <dgm:t>
        <a:bodyPr/>
        <a:lstStyle/>
        <a:p>
          <a:endParaRPr lang="en-US"/>
        </a:p>
      </dgm:t>
    </dgm:pt>
    <dgm:pt modelId="{30EF0E6B-C79A-D74D-BF88-CFE2584C5B27}" type="pres">
      <dgm:prSet presAssocID="{C6ACC123-1CCD-744B-A225-72BBDD2EA5B1}" presName="linearFlow" presStyleCnt="0">
        <dgm:presLayoutVars>
          <dgm:dir/>
          <dgm:animLvl val="lvl"/>
          <dgm:resizeHandles val="exact"/>
        </dgm:presLayoutVars>
      </dgm:prSet>
      <dgm:spPr/>
      <dgm:t>
        <a:bodyPr/>
        <a:lstStyle/>
        <a:p>
          <a:endParaRPr lang="en-US"/>
        </a:p>
      </dgm:t>
    </dgm:pt>
    <dgm:pt modelId="{C3FB930E-8C01-7242-8965-81283FDC1972}" type="pres">
      <dgm:prSet presAssocID="{6AB7F5D5-9AFC-FD4C-8375-7E2775360E51}" presName="composite" presStyleCnt="0"/>
      <dgm:spPr/>
    </dgm:pt>
    <dgm:pt modelId="{B9CF85D2-B130-2241-98BE-D4FBB8447753}" type="pres">
      <dgm:prSet presAssocID="{6AB7F5D5-9AFC-FD4C-8375-7E2775360E51}" presName="parentText" presStyleLbl="alignNode1" presStyleIdx="0" presStyleCnt="4">
        <dgm:presLayoutVars>
          <dgm:chMax val="1"/>
          <dgm:bulletEnabled val="1"/>
        </dgm:presLayoutVars>
      </dgm:prSet>
      <dgm:spPr/>
      <dgm:t>
        <a:bodyPr/>
        <a:lstStyle/>
        <a:p>
          <a:endParaRPr lang="en-US"/>
        </a:p>
      </dgm:t>
    </dgm:pt>
    <dgm:pt modelId="{098DC9F8-8AE9-DE43-AC34-7527C2D5312A}" type="pres">
      <dgm:prSet presAssocID="{6AB7F5D5-9AFC-FD4C-8375-7E2775360E51}" presName="descendantText" presStyleLbl="alignAcc1" presStyleIdx="0" presStyleCnt="4">
        <dgm:presLayoutVars>
          <dgm:bulletEnabled val="1"/>
        </dgm:presLayoutVars>
      </dgm:prSet>
      <dgm:spPr/>
      <dgm:t>
        <a:bodyPr/>
        <a:lstStyle/>
        <a:p>
          <a:endParaRPr lang="en-US"/>
        </a:p>
      </dgm:t>
    </dgm:pt>
    <dgm:pt modelId="{AC5F1DC9-BE45-A542-9309-1741E0CD4811}" type="pres">
      <dgm:prSet presAssocID="{6BD59900-2EB6-2949-9EE4-A22280D8550E}" presName="sp" presStyleCnt="0"/>
      <dgm:spPr/>
    </dgm:pt>
    <dgm:pt modelId="{CA132A81-DB75-5541-B6DA-020A077D4D87}" type="pres">
      <dgm:prSet presAssocID="{10E6B9CA-0374-C04F-95F0-B0C599BA2A3F}" presName="composite" presStyleCnt="0"/>
      <dgm:spPr/>
    </dgm:pt>
    <dgm:pt modelId="{FFBE0803-E8F0-8C47-A502-E0844853BEE8}" type="pres">
      <dgm:prSet presAssocID="{10E6B9CA-0374-C04F-95F0-B0C599BA2A3F}" presName="parentText" presStyleLbl="alignNode1" presStyleIdx="1" presStyleCnt="4">
        <dgm:presLayoutVars>
          <dgm:chMax val="1"/>
          <dgm:bulletEnabled val="1"/>
        </dgm:presLayoutVars>
      </dgm:prSet>
      <dgm:spPr/>
      <dgm:t>
        <a:bodyPr/>
        <a:lstStyle/>
        <a:p>
          <a:endParaRPr lang="en-US"/>
        </a:p>
      </dgm:t>
    </dgm:pt>
    <dgm:pt modelId="{EA8BD4D9-2366-AE47-BAEA-171B46B4E4D7}" type="pres">
      <dgm:prSet presAssocID="{10E6B9CA-0374-C04F-95F0-B0C599BA2A3F}" presName="descendantText" presStyleLbl="alignAcc1" presStyleIdx="1" presStyleCnt="4">
        <dgm:presLayoutVars>
          <dgm:bulletEnabled val="1"/>
        </dgm:presLayoutVars>
      </dgm:prSet>
      <dgm:spPr/>
      <dgm:t>
        <a:bodyPr/>
        <a:lstStyle/>
        <a:p>
          <a:endParaRPr lang="en-US"/>
        </a:p>
      </dgm:t>
    </dgm:pt>
    <dgm:pt modelId="{0875C1D3-843D-8C49-88DB-063FF28F3D2B}" type="pres">
      <dgm:prSet presAssocID="{E5FA1B55-5C3B-0142-BBB0-304316BDDC43}" presName="sp" presStyleCnt="0"/>
      <dgm:spPr/>
    </dgm:pt>
    <dgm:pt modelId="{4E660A88-D2BA-5847-B275-B6F1C64144B6}" type="pres">
      <dgm:prSet presAssocID="{7B39EF04-F294-E143-BD76-31116956486D}" presName="composite" presStyleCnt="0"/>
      <dgm:spPr/>
    </dgm:pt>
    <dgm:pt modelId="{69F98974-97C3-5341-A5C8-F66128A967E3}" type="pres">
      <dgm:prSet presAssocID="{7B39EF04-F294-E143-BD76-31116956486D}" presName="parentText" presStyleLbl="alignNode1" presStyleIdx="2" presStyleCnt="4">
        <dgm:presLayoutVars>
          <dgm:chMax val="1"/>
          <dgm:bulletEnabled val="1"/>
        </dgm:presLayoutVars>
      </dgm:prSet>
      <dgm:spPr/>
      <dgm:t>
        <a:bodyPr/>
        <a:lstStyle/>
        <a:p>
          <a:endParaRPr lang="en-US"/>
        </a:p>
      </dgm:t>
    </dgm:pt>
    <dgm:pt modelId="{25438904-D6C0-FF44-A38F-F0C98A152636}" type="pres">
      <dgm:prSet presAssocID="{7B39EF04-F294-E143-BD76-31116956486D}" presName="descendantText" presStyleLbl="alignAcc1" presStyleIdx="2" presStyleCnt="4">
        <dgm:presLayoutVars>
          <dgm:bulletEnabled val="1"/>
        </dgm:presLayoutVars>
      </dgm:prSet>
      <dgm:spPr/>
      <dgm:t>
        <a:bodyPr/>
        <a:lstStyle/>
        <a:p>
          <a:endParaRPr lang="en-US"/>
        </a:p>
      </dgm:t>
    </dgm:pt>
    <dgm:pt modelId="{9D50BD3B-9507-E643-86BF-7148BB4EC294}" type="pres">
      <dgm:prSet presAssocID="{F19A2775-9C9E-0143-B4AE-3408F0773FF0}" presName="sp" presStyleCnt="0"/>
      <dgm:spPr/>
    </dgm:pt>
    <dgm:pt modelId="{DE21555C-2D42-5341-8A14-854BA4A1F748}" type="pres">
      <dgm:prSet presAssocID="{3F2BAB6B-F5EA-F84C-BD41-587194CA6247}" presName="composite" presStyleCnt="0"/>
      <dgm:spPr/>
    </dgm:pt>
    <dgm:pt modelId="{29A69C8D-3B71-8F4A-8320-467576AFC67F}" type="pres">
      <dgm:prSet presAssocID="{3F2BAB6B-F5EA-F84C-BD41-587194CA6247}" presName="parentText" presStyleLbl="alignNode1" presStyleIdx="3" presStyleCnt="4">
        <dgm:presLayoutVars>
          <dgm:chMax val="1"/>
          <dgm:bulletEnabled val="1"/>
        </dgm:presLayoutVars>
      </dgm:prSet>
      <dgm:spPr/>
      <dgm:t>
        <a:bodyPr/>
        <a:lstStyle/>
        <a:p>
          <a:endParaRPr lang="en-US"/>
        </a:p>
      </dgm:t>
    </dgm:pt>
    <dgm:pt modelId="{7652AF6D-0A22-FD4C-8D58-4C58F5668940}" type="pres">
      <dgm:prSet presAssocID="{3F2BAB6B-F5EA-F84C-BD41-587194CA6247}" presName="descendantText" presStyleLbl="alignAcc1" presStyleIdx="3" presStyleCnt="4" custScaleY="144517">
        <dgm:presLayoutVars>
          <dgm:bulletEnabled val="1"/>
        </dgm:presLayoutVars>
      </dgm:prSet>
      <dgm:spPr/>
      <dgm:t>
        <a:bodyPr/>
        <a:lstStyle/>
        <a:p>
          <a:endParaRPr lang="en-US"/>
        </a:p>
      </dgm:t>
    </dgm:pt>
  </dgm:ptLst>
  <dgm:cxnLst>
    <dgm:cxn modelId="{E2FA3663-B439-8B46-88A9-7714B2C1F9D8}" srcId="{3F2BAB6B-F5EA-F84C-BD41-587194CA6247}" destId="{E7844A38-66C0-E246-9879-8C1E014B9708}" srcOrd="0" destOrd="0" parTransId="{552A49A2-6FC2-614B-BF0B-47C1D65BD28C}" sibTransId="{FC86CF11-33A1-184A-85BE-E6D0A7C40273}"/>
    <dgm:cxn modelId="{23299114-F248-4045-AC6A-8F011FB13278}" srcId="{6AB7F5D5-9AFC-FD4C-8375-7E2775360E51}" destId="{AFF3F08B-313B-0C45-ABD2-DD87EB2DB5C8}" srcOrd="0" destOrd="0" parTransId="{9F118647-F6CA-3B45-9AC3-63C9795B185A}" sibTransId="{021580BE-F341-1642-BB28-F53635A89586}"/>
    <dgm:cxn modelId="{8AA4B04B-F31F-6143-9390-D897375418D6}" srcId="{C6ACC123-1CCD-744B-A225-72BBDD2EA5B1}" destId="{6AB7F5D5-9AFC-FD4C-8375-7E2775360E51}" srcOrd="0" destOrd="0" parTransId="{ABBBB3D7-C2AB-6943-B8E7-253C1C699729}" sibTransId="{6BD59900-2EB6-2949-9EE4-A22280D8550E}"/>
    <dgm:cxn modelId="{20007B28-4DA8-684A-99EF-1EA4B7DAAD36}" type="presOf" srcId="{E7844A38-66C0-E246-9879-8C1E014B9708}" destId="{7652AF6D-0A22-FD4C-8D58-4C58F5668940}" srcOrd="0" destOrd="0" presId="urn:microsoft.com/office/officeart/2005/8/layout/chevron2"/>
    <dgm:cxn modelId="{67475955-8924-D943-B527-B29810E589CE}" srcId="{C6ACC123-1CCD-744B-A225-72BBDD2EA5B1}" destId="{7B39EF04-F294-E143-BD76-31116956486D}" srcOrd="2" destOrd="0" parTransId="{A4DFD8D4-8D90-F447-B247-944AD645666C}" sibTransId="{F19A2775-9C9E-0143-B4AE-3408F0773FF0}"/>
    <dgm:cxn modelId="{F2AD16E3-522C-094B-9D30-59518FAB8AD1}" srcId="{C6ACC123-1CCD-744B-A225-72BBDD2EA5B1}" destId="{10E6B9CA-0374-C04F-95F0-B0C599BA2A3F}" srcOrd="1" destOrd="0" parTransId="{B5E387C0-A1CC-B04A-B8A8-C20A1A563802}" sibTransId="{E5FA1B55-5C3B-0142-BBB0-304316BDDC43}"/>
    <dgm:cxn modelId="{979DFDF1-53A7-3F45-8D8D-6115AA736E05}" type="presOf" srcId="{6AB7F5D5-9AFC-FD4C-8375-7E2775360E51}" destId="{B9CF85D2-B130-2241-98BE-D4FBB8447753}" srcOrd="0" destOrd="0" presId="urn:microsoft.com/office/officeart/2005/8/layout/chevron2"/>
    <dgm:cxn modelId="{349E1087-4D0D-2A42-A42E-D25CF847F788}" type="presOf" srcId="{7B39EF04-F294-E143-BD76-31116956486D}" destId="{69F98974-97C3-5341-A5C8-F66128A967E3}" srcOrd="0" destOrd="0" presId="urn:microsoft.com/office/officeart/2005/8/layout/chevron2"/>
    <dgm:cxn modelId="{006D3423-723C-4D48-B573-4B6A62B2D570}" type="presOf" srcId="{AFF3F08B-313B-0C45-ABD2-DD87EB2DB5C8}" destId="{098DC9F8-8AE9-DE43-AC34-7527C2D5312A}" srcOrd="0" destOrd="0" presId="urn:microsoft.com/office/officeart/2005/8/layout/chevron2"/>
    <dgm:cxn modelId="{53A1CD1D-7FBE-EA44-B682-BB414B6BBD88}" type="presOf" srcId="{93A7C025-37A0-3B4C-B43B-D730BE9EF1E9}" destId="{25438904-D6C0-FF44-A38F-F0C98A152636}" srcOrd="0" destOrd="0" presId="urn:microsoft.com/office/officeart/2005/8/layout/chevron2"/>
    <dgm:cxn modelId="{E08DF879-D9AB-EC47-9B47-881AEF5E7B74}" srcId="{7B39EF04-F294-E143-BD76-31116956486D}" destId="{93A7C025-37A0-3B4C-B43B-D730BE9EF1E9}" srcOrd="0" destOrd="0" parTransId="{0260718F-D8C0-2041-A155-3AFE9377EBA3}" sibTransId="{2C308DC7-7206-794F-A55B-F22EF9324C33}"/>
    <dgm:cxn modelId="{8F526797-0B5F-DC4E-AACC-29CCA37FA1AE}" type="presOf" srcId="{E29D5D58-F990-3E46-BFFA-3B29C05A930F}" destId="{EA8BD4D9-2366-AE47-BAEA-171B46B4E4D7}" srcOrd="0" destOrd="0" presId="urn:microsoft.com/office/officeart/2005/8/layout/chevron2"/>
    <dgm:cxn modelId="{8984664A-CBE7-934B-A1E3-386932EC549E}" srcId="{10E6B9CA-0374-C04F-95F0-B0C599BA2A3F}" destId="{E29D5D58-F990-3E46-BFFA-3B29C05A930F}" srcOrd="0" destOrd="0" parTransId="{D3A34ECA-9A01-0C4D-96A7-CC42524B0108}" sibTransId="{0578D75D-0931-FB46-8D17-A7A91B1F0981}"/>
    <dgm:cxn modelId="{A0C3E481-9CC5-A04A-96EF-E10531AF5C60}" type="presOf" srcId="{10E6B9CA-0374-C04F-95F0-B0C599BA2A3F}" destId="{FFBE0803-E8F0-8C47-A502-E0844853BEE8}" srcOrd="0" destOrd="0" presId="urn:microsoft.com/office/officeart/2005/8/layout/chevron2"/>
    <dgm:cxn modelId="{C2351E90-F50B-774E-8770-AD1E8F8A1E48}" type="presOf" srcId="{C6ACC123-1CCD-744B-A225-72BBDD2EA5B1}" destId="{30EF0E6B-C79A-D74D-BF88-CFE2584C5B27}" srcOrd="0" destOrd="0" presId="urn:microsoft.com/office/officeart/2005/8/layout/chevron2"/>
    <dgm:cxn modelId="{582BB6CA-B7F3-1F45-AC8E-31EBE31BD61A}" srcId="{C6ACC123-1CCD-744B-A225-72BBDD2EA5B1}" destId="{3F2BAB6B-F5EA-F84C-BD41-587194CA6247}" srcOrd="3" destOrd="0" parTransId="{871B7053-84DC-C545-937E-973F302A5182}" sibTransId="{D62929EA-E442-3346-ABB2-9D87E49BF592}"/>
    <dgm:cxn modelId="{A4D52DCC-F432-0C41-BCF5-8B4D5B43B955}" type="presOf" srcId="{3F2BAB6B-F5EA-F84C-BD41-587194CA6247}" destId="{29A69C8D-3B71-8F4A-8320-467576AFC67F}" srcOrd="0" destOrd="0" presId="urn:microsoft.com/office/officeart/2005/8/layout/chevron2"/>
    <dgm:cxn modelId="{8BD12F01-3769-274D-9EFB-9A9FF6E060B6}" type="presParOf" srcId="{30EF0E6B-C79A-D74D-BF88-CFE2584C5B27}" destId="{C3FB930E-8C01-7242-8965-81283FDC1972}" srcOrd="0" destOrd="0" presId="urn:microsoft.com/office/officeart/2005/8/layout/chevron2"/>
    <dgm:cxn modelId="{96389DE8-69BA-3448-B522-4DD3DD3AD014}" type="presParOf" srcId="{C3FB930E-8C01-7242-8965-81283FDC1972}" destId="{B9CF85D2-B130-2241-98BE-D4FBB8447753}" srcOrd="0" destOrd="0" presId="urn:microsoft.com/office/officeart/2005/8/layout/chevron2"/>
    <dgm:cxn modelId="{F02476D9-3515-2F44-A04D-CDC80700A7FB}" type="presParOf" srcId="{C3FB930E-8C01-7242-8965-81283FDC1972}" destId="{098DC9F8-8AE9-DE43-AC34-7527C2D5312A}" srcOrd="1" destOrd="0" presId="urn:microsoft.com/office/officeart/2005/8/layout/chevron2"/>
    <dgm:cxn modelId="{67803CEA-5963-C24C-B279-8F15D5493769}" type="presParOf" srcId="{30EF0E6B-C79A-D74D-BF88-CFE2584C5B27}" destId="{AC5F1DC9-BE45-A542-9309-1741E0CD4811}" srcOrd="1" destOrd="0" presId="urn:microsoft.com/office/officeart/2005/8/layout/chevron2"/>
    <dgm:cxn modelId="{8B8A3694-FFF2-9F4A-A584-95F27E5A28C5}" type="presParOf" srcId="{30EF0E6B-C79A-D74D-BF88-CFE2584C5B27}" destId="{CA132A81-DB75-5541-B6DA-020A077D4D87}" srcOrd="2" destOrd="0" presId="urn:microsoft.com/office/officeart/2005/8/layout/chevron2"/>
    <dgm:cxn modelId="{5D45BBEE-7033-F74E-889B-9286C5A1BE56}" type="presParOf" srcId="{CA132A81-DB75-5541-B6DA-020A077D4D87}" destId="{FFBE0803-E8F0-8C47-A502-E0844853BEE8}" srcOrd="0" destOrd="0" presId="urn:microsoft.com/office/officeart/2005/8/layout/chevron2"/>
    <dgm:cxn modelId="{06A17F5A-74BC-D946-8427-3C86B0A79A5B}" type="presParOf" srcId="{CA132A81-DB75-5541-B6DA-020A077D4D87}" destId="{EA8BD4D9-2366-AE47-BAEA-171B46B4E4D7}" srcOrd="1" destOrd="0" presId="urn:microsoft.com/office/officeart/2005/8/layout/chevron2"/>
    <dgm:cxn modelId="{EAEB77B8-7477-8844-AFED-210510498C96}" type="presParOf" srcId="{30EF0E6B-C79A-D74D-BF88-CFE2584C5B27}" destId="{0875C1D3-843D-8C49-88DB-063FF28F3D2B}" srcOrd="3" destOrd="0" presId="urn:microsoft.com/office/officeart/2005/8/layout/chevron2"/>
    <dgm:cxn modelId="{E6D889FC-99E0-9F48-875F-E5C017407D11}" type="presParOf" srcId="{30EF0E6B-C79A-D74D-BF88-CFE2584C5B27}" destId="{4E660A88-D2BA-5847-B275-B6F1C64144B6}" srcOrd="4" destOrd="0" presId="urn:microsoft.com/office/officeart/2005/8/layout/chevron2"/>
    <dgm:cxn modelId="{D503EE74-1030-8049-BD9F-507E19FD3E7B}" type="presParOf" srcId="{4E660A88-D2BA-5847-B275-B6F1C64144B6}" destId="{69F98974-97C3-5341-A5C8-F66128A967E3}" srcOrd="0" destOrd="0" presId="urn:microsoft.com/office/officeart/2005/8/layout/chevron2"/>
    <dgm:cxn modelId="{43E70903-1371-DA4E-9463-63237FC13FE0}" type="presParOf" srcId="{4E660A88-D2BA-5847-B275-B6F1C64144B6}" destId="{25438904-D6C0-FF44-A38F-F0C98A152636}" srcOrd="1" destOrd="0" presId="urn:microsoft.com/office/officeart/2005/8/layout/chevron2"/>
    <dgm:cxn modelId="{A31BD0F7-3E24-AB49-8A2D-E286EAB49C44}" type="presParOf" srcId="{30EF0E6B-C79A-D74D-BF88-CFE2584C5B27}" destId="{9D50BD3B-9507-E643-86BF-7148BB4EC294}" srcOrd="5" destOrd="0" presId="urn:microsoft.com/office/officeart/2005/8/layout/chevron2"/>
    <dgm:cxn modelId="{78EA224A-AA65-D34C-9834-539B782604C6}" type="presParOf" srcId="{30EF0E6B-C79A-D74D-BF88-CFE2584C5B27}" destId="{DE21555C-2D42-5341-8A14-854BA4A1F748}" srcOrd="6" destOrd="0" presId="urn:microsoft.com/office/officeart/2005/8/layout/chevron2"/>
    <dgm:cxn modelId="{CEB11DC8-7A82-5F47-9AF5-1F2E4F6610ED}" type="presParOf" srcId="{DE21555C-2D42-5341-8A14-854BA4A1F748}" destId="{29A69C8D-3B71-8F4A-8320-467576AFC67F}" srcOrd="0" destOrd="0" presId="urn:microsoft.com/office/officeart/2005/8/layout/chevron2"/>
    <dgm:cxn modelId="{ECD6EAEF-52A4-E842-8A83-41F664F7A7DD}" type="presParOf" srcId="{DE21555C-2D42-5341-8A14-854BA4A1F748}" destId="{7652AF6D-0A22-FD4C-8D58-4C58F566894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F85D2-B130-2241-98BE-D4FBB8447753}">
      <dsp:nvSpPr>
        <dsp:cNvPr id="0" name=""/>
        <dsp:cNvSpPr/>
      </dsp:nvSpPr>
      <dsp:spPr>
        <a:xfrm rot="5400000">
          <a:off x="-139892" y="144427"/>
          <a:ext cx="932616" cy="652831"/>
        </a:xfrm>
        <a:prstGeom prst="chevron">
          <a:avLst/>
        </a:prstGeom>
        <a:solidFill>
          <a:srgbClr val="CC3399">
            <a:alpha val="50196"/>
          </a:srgbClr>
        </a:solidFill>
        <a:ln w="6350" cap="flat" cmpd="sng" algn="ctr">
          <a:solidFill>
            <a:srgbClr val="CC3399">
              <a:alpha val="50196"/>
            </a:srgb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1</a:t>
          </a:r>
        </a:p>
      </dsp:txBody>
      <dsp:txXfrm rot="-5400000">
        <a:off x="1" y="330951"/>
        <a:ext cx="652831" cy="279785"/>
      </dsp:txXfrm>
    </dsp:sp>
    <dsp:sp modelId="{098DC9F8-8AE9-DE43-AC34-7527C2D5312A}">
      <dsp:nvSpPr>
        <dsp:cNvPr id="0" name=""/>
        <dsp:cNvSpPr/>
      </dsp:nvSpPr>
      <dsp:spPr>
        <a:xfrm rot="5400000">
          <a:off x="2980827" y="-2323461"/>
          <a:ext cx="606200" cy="5262193"/>
        </a:xfrm>
        <a:prstGeom prst="round2SameRect">
          <a:avLst/>
        </a:prstGeom>
        <a:solidFill>
          <a:schemeClr val="lt1">
            <a:alpha val="90000"/>
            <a:hueOff val="0"/>
            <a:satOff val="0"/>
            <a:lumOff val="0"/>
            <a:alphaOff val="0"/>
          </a:schemeClr>
        </a:solidFill>
        <a:ln w="6350" cap="flat" cmpd="sng" algn="ctr">
          <a:solidFill>
            <a:srgbClr val="CC3399">
              <a:alpha val="50196"/>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Local application (</a:t>
          </a:r>
          <a:r>
            <a:rPr lang="en-US" sz="1400" kern="1200" dirty="0" err="1"/>
            <a:t>e.g</a:t>
          </a:r>
          <a:r>
            <a:rPr lang="en-US" sz="1400" kern="1200" dirty="0"/>
            <a:t>; aerosol for asthma)</a:t>
          </a:r>
          <a:endParaRPr lang="en-US" sz="1400" kern="1200" dirty="0">
            <a:solidFill>
              <a:srgbClr val="008F00"/>
            </a:solidFill>
          </a:endParaRPr>
        </a:p>
      </dsp:txBody>
      <dsp:txXfrm rot="-5400000">
        <a:off x="652831" y="34127"/>
        <a:ext cx="5232601" cy="547016"/>
      </dsp:txXfrm>
    </dsp:sp>
    <dsp:sp modelId="{FFBE0803-E8F0-8C47-A502-E0844853BEE8}">
      <dsp:nvSpPr>
        <dsp:cNvPr id="0" name=""/>
        <dsp:cNvSpPr/>
      </dsp:nvSpPr>
      <dsp:spPr>
        <a:xfrm rot="5400000">
          <a:off x="-139892" y="931757"/>
          <a:ext cx="932616" cy="652831"/>
        </a:xfrm>
        <a:prstGeom prst="chevron">
          <a:avLst/>
        </a:prstGeom>
        <a:solidFill>
          <a:schemeClr val="accent6">
            <a:lumMod val="40000"/>
            <a:lumOff val="60000"/>
            <a:alpha val="50196"/>
          </a:schemeClr>
        </a:solidFill>
        <a:ln w="6350" cap="flat" cmpd="sng" algn="ctr">
          <a:solidFill>
            <a:schemeClr val="accent6">
              <a:lumMod val="40000"/>
              <a:lumOff val="60000"/>
              <a:alpha val="50196"/>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2</a:t>
          </a:r>
        </a:p>
      </dsp:txBody>
      <dsp:txXfrm rot="-5400000">
        <a:off x="1" y="1118281"/>
        <a:ext cx="652831" cy="279785"/>
      </dsp:txXfrm>
    </dsp:sp>
    <dsp:sp modelId="{EA8BD4D9-2366-AE47-BAEA-171B46B4E4D7}">
      <dsp:nvSpPr>
        <dsp:cNvPr id="0" name=""/>
        <dsp:cNvSpPr/>
      </dsp:nvSpPr>
      <dsp:spPr>
        <a:xfrm rot="5400000">
          <a:off x="2980827" y="-1536131"/>
          <a:ext cx="606200" cy="5262193"/>
        </a:xfrm>
        <a:prstGeom prst="round2SameRect">
          <a:avLst/>
        </a:prstGeom>
        <a:solidFill>
          <a:schemeClr val="lt1">
            <a:alpha val="90000"/>
            <a:hueOff val="0"/>
            <a:satOff val="0"/>
            <a:lumOff val="0"/>
            <a:alphaOff val="0"/>
          </a:schemeClr>
        </a:solidFill>
        <a:ln w="6350" cap="flat" cmpd="sng" algn="ctr">
          <a:solidFill>
            <a:srgbClr val="92D050">
              <a:alpha val="50196"/>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Alternate day therapy (to reduce pituitary suppression) </a:t>
          </a:r>
          <a:r>
            <a:rPr lang="en-US" sz="1400" kern="1200" dirty="0">
              <a:solidFill>
                <a:srgbClr val="008F00"/>
              </a:solidFill>
            </a:rPr>
            <a:t>to induce feedback mechanisms </a:t>
          </a:r>
          <a:r>
            <a:rPr lang="ar-SA" sz="1400" kern="1200" dirty="0">
              <a:solidFill>
                <a:srgbClr val="008F00"/>
              </a:solidFill>
            </a:rPr>
            <a:t>يوم نستخدمه ويوم لا</a:t>
          </a:r>
          <a:endParaRPr lang="en-US" sz="1400" kern="1200" dirty="0">
            <a:solidFill>
              <a:srgbClr val="008F00"/>
            </a:solidFill>
          </a:endParaRPr>
        </a:p>
      </dsp:txBody>
      <dsp:txXfrm rot="-5400000">
        <a:off x="652831" y="821457"/>
        <a:ext cx="5232601" cy="547016"/>
      </dsp:txXfrm>
    </dsp:sp>
    <dsp:sp modelId="{69F98974-97C3-5341-A5C8-F66128A967E3}">
      <dsp:nvSpPr>
        <dsp:cNvPr id="0" name=""/>
        <dsp:cNvSpPr/>
      </dsp:nvSpPr>
      <dsp:spPr>
        <a:xfrm rot="5400000">
          <a:off x="-139892" y="1719086"/>
          <a:ext cx="932616" cy="652831"/>
        </a:xfrm>
        <a:prstGeom prst="chevron">
          <a:avLst/>
        </a:prstGeom>
        <a:solidFill>
          <a:srgbClr val="BAEBFF">
            <a:alpha val="50196"/>
          </a:srgbClr>
        </a:solidFill>
        <a:ln w="6350" cap="flat" cmpd="sng" algn="ctr">
          <a:solidFill>
            <a:srgbClr val="BAEBFF">
              <a:alpha val="50196"/>
            </a:srgb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3</a:t>
          </a:r>
        </a:p>
      </dsp:txBody>
      <dsp:txXfrm rot="-5400000">
        <a:off x="1" y="1905610"/>
        <a:ext cx="652831" cy="279785"/>
      </dsp:txXfrm>
    </dsp:sp>
    <dsp:sp modelId="{25438904-D6C0-FF44-A38F-F0C98A152636}">
      <dsp:nvSpPr>
        <dsp:cNvPr id="0" name=""/>
        <dsp:cNvSpPr/>
      </dsp:nvSpPr>
      <dsp:spPr>
        <a:xfrm rot="5400000">
          <a:off x="2980827" y="-748802"/>
          <a:ext cx="606200" cy="5262193"/>
        </a:xfrm>
        <a:prstGeom prst="round2SameRect">
          <a:avLst/>
        </a:prstGeom>
        <a:solidFill>
          <a:schemeClr val="lt1">
            <a:alpha val="90000"/>
            <a:hueOff val="0"/>
            <a:satOff val="0"/>
            <a:lumOff val="0"/>
            <a:alphaOff val="0"/>
          </a:schemeClr>
        </a:solidFill>
        <a:ln w="6350" cap="flat" cmpd="sng" algn="ctr">
          <a:solidFill>
            <a:srgbClr val="00B0F0">
              <a:alpha val="50196"/>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Tapering the dose soon after achieving a therapeutic response.</a:t>
          </a:r>
        </a:p>
      </dsp:txBody>
      <dsp:txXfrm rot="-5400000">
        <a:off x="652831" y="1608786"/>
        <a:ext cx="5232601" cy="547016"/>
      </dsp:txXfrm>
    </dsp:sp>
    <dsp:sp modelId="{29A69C8D-3B71-8F4A-8320-467576AFC67F}">
      <dsp:nvSpPr>
        <dsp:cNvPr id="0" name=""/>
        <dsp:cNvSpPr/>
      </dsp:nvSpPr>
      <dsp:spPr>
        <a:xfrm rot="5400000">
          <a:off x="-139892" y="2641347"/>
          <a:ext cx="932616" cy="652831"/>
        </a:xfrm>
        <a:prstGeom prst="chevron">
          <a:avLst/>
        </a:prstGeom>
        <a:solidFill>
          <a:srgbClr val="FF7E79">
            <a:alpha val="50196"/>
          </a:srgbClr>
        </a:solidFill>
        <a:ln w="6350" cap="flat" cmpd="sng" algn="ctr">
          <a:solidFill>
            <a:srgbClr val="FF7E79">
              <a:alpha val="50196"/>
            </a:srgb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4</a:t>
          </a:r>
        </a:p>
      </dsp:txBody>
      <dsp:txXfrm rot="-5400000">
        <a:off x="1" y="2827871"/>
        <a:ext cx="652831" cy="279785"/>
      </dsp:txXfrm>
    </dsp:sp>
    <dsp:sp modelId="{7652AF6D-0A22-FD4C-8D58-4C58F5668940}">
      <dsp:nvSpPr>
        <dsp:cNvPr id="0" name=""/>
        <dsp:cNvSpPr/>
      </dsp:nvSpPr>
      <dsp:spPr>
        <a:xfrm rot="5400000">
          <a:off x="2845896" y="173458"/>
          <a:ext cx="876062" cy="5262193"/>
        </a:xfrm>
        <a:prstGeom prst="round2SameRect">
          <a:avLst/>
        </a:prstGeom>
        <a:solidFill>
          <a:schemeClr val="lt1">
            <a:alpha val="90000"/>
            <a:hueOff val="0"/>
            <a:satOff val="0"/>
            <a:lumOff val="0"/>
            <a:alphaOff val="0"/>
          </a:schemeClr>
        </a:solidFill>
        <a:ln w="6350" cap="flat" cmpd="sng" algn="ctr">
          <a:solidFill>
            <a:srgbClr val="FF7E79">
              <a:alpha val="50196"/>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To </a:t>
          </a:r>
          <a:r>
            <a:rPr lang="en-US" sz="1400" b="1" kern="1200" dirty="0"/>
            <a:t>avoid adrenal insufficiency </a:t>
          </a:r>
          <a:r>
            <a:rPr lang="en-US" sz="1400" kern="1200" dirty="0"/>
            <a:t>in patient who have had long term therapy, </a:t>
          </a:r>
          <a:r>
            <a:rPr lang="en-US" sz="1400" b="1" kern="1200" dirty="0"/>
            <a:t>additional stress doses </a:t>
          </a:r>
          <a:r>
            <a:rPr lang="en-US" sz="1400" b="0" kern="1200" dirty="0">
              <a:solidFill>
                <a:srgbClr val="008F00"/>
              </a:solidFill>
            </a:rPr>
            <a:t>(high</a:t>
          </a:r>
          <a:r>
            <a:rPr lang="en-US" sz="1400" b="0" kern="1200" baseline="0" dirty="0">
              <a:solidFill>
                <a:srgbClr val="008F00"/>
              </a:solidFill>
            </a:rPr>
            <a:t> </a:t>
          </a:r>
          <a:r>
            <a:rPr lang="en-US" sz="1400" b="0" kern="1200" dirty="0">
              <a:solidFill>
                <a:srgbClr val="008F00"/>
              </a:solidFill>
            </a:rPr>
            <a:t>dose) </a:t>
          </a:r>
          <a:r>
            <a:rPr lang="en-US" sz="1400" kern="1200" dirty="0"/>
            <a:t>may need to be given during serious illness or before major surgery </a:t>
          </a:r>
          <a:r>
            <a:rPr lang="en-US" sz="1400" kern="1200" dirty="0">
              <a:solidFill>
                <a:srgbClr val="008F00"/>
              </a:solidFill>
            </a:rPr>
            <a:t>(to avoid withdrawal symptoms)</a:t>
          </a:r>
        </a:p>
      </dsp:txBody>
      <dsp:txXfrm rot="-5400000">
        <a:off x="652831" y="2409289"/>
        <a:ext cx="5219427" cy="7905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58E3A-C7C5-BD40-A6C4-8ED181F41671}" type="datetimeFigureOut">
              <a:rPr lang="en-US" smtClean="0"/>
              <a:t>2/23/18</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D2D1B-5A68-E046-87A4-0B269F797009}" type="slidenum">
              <a:rPr lang="en-US" smtClean="0"/>
              <a:t>‹#›</a:t>
            </a:fld>
            <a:endParaRPr lang="en-US"/>
          </a:p>
        </p:txBody>
      </p:sp>
    </p:spTree>
    <p:extLst>
      <p:ext uri="{BB962C8B-B14F-4D97-AF65-F5344CB8AC3E}">
        <p14:creationId xmlns:p14="http://schemas.microsoft.com/office/powerpoint/2010/main" val="1305013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CE60B9-31F5-4366-AAC5-63F3FB0E4B11}" type="datetimeFigureOut">
              <a:rPr lang="en-US" smtClean="0"/>
              <a:t>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3293616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E60B9-31F5-4366-AAC5-63F3FB0E4B11}" type="datetimeFigureOut">
              <a:rPr lang="en-US" smtClean="0"/>
              <a:t>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2097520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E60B9-31F5-4366-AAC5-63F3FB0E4B11}" type="datetimeFigureOut">
              <a:rPr lang="en-US" smtClean="0"/>
              <a:t>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342669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E60B9-31F5-4366-AAC5-63F3FB0E4B11}" type="datetimeFigureOut">
              <a:rPr lang="en-US" smtClean="0"/>
              <a:t>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132823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CE60B9-31F5-4366-AAC5-63F3FB0E4B11}" type="datetimeFigureOut">
              <a:rPr lang="en-US" smtClean="0"/>
              <a:t>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423435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CE60B9-31F5-4366-AAC5-63F3FB0E4B11}" type="datetimeFigureOut">
              <a:rPr lang="en-US" smtClean="0"/>
              <a:t>2/23/18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1176483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CE60B9-31F5-4366-AAC5-63F3FB0E4B11}" type="datetimeFigureOut">
              <a:rPr lang="en-US" smtClean="0"/>
              <a:t>2/23/18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54957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CE60B9-31F5-4366-AAC5-63F3FB0E4B11}" type="datetimeFigureOut">
              <a:rPr lang="en-US" smtClean="0"/>
              <a:t>2/23/18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2571983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E60B9-31F5-4366-AAC5-63F3FB0E4B11}" type="datetimeFigureOut">
              <a:rPr lang="en-US" smtClean="0"/>
              <a:t>2/23/18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23662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CCE60B9-31F5-4366-AAC5-63F3FB0E4B11}" type="datetimeFigureOut">
              <a:rPr lang="en-US" smtClean="0"/>
              <a:t>2/23/18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2079497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CCE60B9-31F5-4366-AAC5-63F3FB0E4B11}" type="datetimeFigureOut">
              <a:rPr lang="en-US" smtClean="0"/>
              <a:t>2/23/18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36236207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CCE60B9-31F5-4366-AAC5-63F3FB0E4B11}" type="datetimeFigureOut">
              <a:rPr lang="en-US" smtClean="0"/>
              <a:t>2/23/18</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AD38AC9-635E-4499-961D-D0554626EC36}" type="slidenum">
              <a:rPr lang="en-US" smtClean="0"/>
              <a:t>‹#›</a:t>
            </a:fld>
            <a:endParaRPr lang="en-US"/>
          </a:p>
        </p:txBody>
      </p:sp>
    </p:spTree>
    <p:extLst>
      <p:ext uri="{BB962C8B-B14F-4D97-AF65-F5344CB8AC3E}">
        <p14:creationId xmlns:p14="http://schemas.microsoft.com/office/powerpoint/2010/main" val="28614017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docs.google.com/presentation/d/1_-g1vol4eBWPet5xVCkuTGFvvnhFF3PJmU0tWtEEw_o/edit?usp=sharing" TargetMode="External"/><Relationship Id="rId5" Type="http://schemas.openxmlformats.org/officeDocument/2006/relationships/image" Target="../media/image3.png"/><Relationship Id="rId6" Type="http://schemas.microsoft.com/office/2007/relationships/hdphoto" Target="../media/hdphoto1.wdp"/><Relationship Id="rId7" Type="http://schemas.openxmlformats.org/officeDocument/2006/relationships/image" Target="../media/image4.png"/><Relationship Id="rId8" Type="http://schemas.openxmlformats.org/officeDocument/2006/relationships/hyperlink" Target="https://docs.google.com/presentation/d/1i0x2UGiMdvVqVW2hr2zOasw--wzORYWeFdYV-PYMsl0/edit?usp=sharing" TargetMode="External"/><Relationship Id="rId9"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tiff"/><Relationship Id="rId5" Type="http://schemas.openxmlformats.org/officeDocument/2006/relationships/hyperlink" Target="https://docs.google.com/forms/d/e/1FAIpQLSc57qjDXLPcQLYftI27W91gCKD2RgH0OzQDdDxsiLYmH9DKtw/viewform" TargetMode="External"/><Relationship Id="rId6" Type="http://schemas.openxmlformats.org/officeDocument/2006/relationships/image" Target="../media/image15.tiff"/><Relationship Id="rId7" Type="http://schemas.openxmlformats.org/officeDocument/2006/relationships/hyperlink" Target="https://docs.google.com/forms/d/e/1FAIpQLSeR09YDqj3t6EipoBfWqUQ3MSK8YOB4OY5qRkg329YJBt2YZQ/viewform?usp=sf_link" TargetMode="External"/><Relationship Id="rId8" Type="http://schemas.openxmlformats.org/officeDocument/2006/relationships/hyperlink" Target="https://twitter.com/pharma436" TargetMode="External"/><Relationship Id="rId9" Type="http://schemas.openxmlformats.org/officeDocument/2006/relationships/image" Target="../media/image16.tiff"/><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sSP6QrTvPlo&amp;t=20s"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rive.google.com/file/d/0Bw10eoxr-IoBQkF1dnBIVTVRY21pNGdSRHpoWlpqSFYyUXdB/view?usp=sha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7500" t="31944" r="17500" b="14514"/>
          <a:stretch/>
        </p:blipFill>
        <p:spPr>
          <a:xfrm>
            <a:off x="315969" y="419492"/>
            <a:ext cx="1247003" cy="102718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763" t="4123" r="2846" b="6720"/>
          <a:stretch/>
        </p:blipFill>
        <p:spPr>
          <a:xfrm>
            <a:off x="5239956" y="586429"/>
            <a:ext cx="1345852" cy="852866"/>
          </a:xfrm>
          <a:prstGeom prst="rect">
            <a:avLst/>
          </a:prstGeom>
        </p:spPr>
      </p:pic>
      <p:cxnSp>
        <p:nvCxnSpPr>
          <p:cNvPr id="6" name="Straight Connector 5"/>
          <p:cNvCxnSpPr/>
          <p:nvPr/>
        </p:nvCxnSpPr>
        <p:spPr>
          <a:xfrm>
            <a:off x="168718" y="4466756"/>
            <a:ext cx="164592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2362" y="4083631"/>
            <a:ext cx="1309815" cy="400110"/>
          </a:xfrm>
          <a:prstGeom prst="rect">
            <a:avLst/>
          </a:prstGeom>
          <a:noFill/>
        </p:spPr>
        <p:txBody>
          <a:bodyPr wrap="square" rtlCol="0">
            <a:spAutoFit/>
          </a:bodyPr>
          <a:lstStyle/>
          <a:p>
            <a:r>
              <a:rPr lang="en-US" sz="2000" dirty="0"/>
              <a:t>Objectives</a:t>
            </a:r>
            <a:endParaRPr lang="en-US" dirty="0"/>
          </a:p>
        </p:txBody>
      </p:sp>
      <p:cxnSp>
        <p:nvCxnSpPr>
          <p:cNvPr id="8" name="Straight Connector 7"/>
          <p:cNvCxnSpPr/>
          <p:nvPr/>
        </p:nvCxnSpPr>
        <p:spPr>
          <a:xfrm>
            <a:off x="155595" y="7414503"/>
            <a:ext cx="164592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5595" y="7023237"/>
            <a:ext cx="1407377" cy="400110"/>
          </a:xfrm>
          <a:prstGeom prst="rect">
            <a:avLst/>
          </a:prstGeom>
          <a:noFill/>
        </p:spPr>
        <p:txBody>
          <a:bodyPr wrap="square" rtlCol="0">
            <a:spAutoFit/>
          </a:bodyPr>
          <a:lstStyle/>
          <a:p>
            <a:r>
              <a:rPr lang="en-US" sz="2000" dirty="0"/>
              <a:t>Color index</a:t>
            </a:r>
          </a:p>
        </p:txBody>
      </p:sp>
      <p:sp>
        <p:nvSpPr>
          <p:cNvPr id="10"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 name="Group 12"/>
          <p:cNvGrpSpPr/>
          <p:nvPr/>
        </p:nvGrpSpPr>
        <p:grpSpPr>
          <a:xfrm>
            <a:off x="367098" y="7567300"/>
            <a:ext cx="3533320" cy="1473381"/>
            <a:chOff x="155594" y="8174903"/>
            <a:chExt cx="3533320" cy="1473381"/>
          </a:xfrm>
        </p:grpSpPr>
        <p:sp>
          <p:nvSpPr>
            <p:cNvPr id="15" name="Oval 14"/>
            <p:cNvSpPr/>
            <p:nvPr/>
          </p:nvSpPr>
          <p:spPr>
            <a:xfrm flipV="1">
              <a:off x="161951" y="8241664"/>
              <a:ext cx="191187" cy="174253"/>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1" name="Oval 20"/>
            <p:cNvSpPr/>
            <p:nvPr/>
          </p:nvSpPr>
          <p:spPr>
            <a:xfrm flipV="1">
              <a:off x="156904" y="8532923"/>
              <a:ext cx="191187" cy="1742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2" name="Oval 21"/>
            <p:cNvSpPr/>
            <p:nvPr/>
          </p:nvSpPr>
          <p:spPr>
            <a:xfrm flipV="1">
              <a:off x="161951" y="8824372"/>
              <a:ext cx="191187" cy="174253"/>
            </a:xfrm>
            <a:prstGeom prst="ellipse">
              <a:avLst/>
            </a:prstGeom>
            <a:solidFill>
              <a:srgbClr val="008F00"/>
            </a:solidFill>
            <a:ln>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Oval 22"/>
            <p:cNvSpPr/>
            <p:nvPr/>
          </p:nvSpPr>
          <p:spPr>
            <a:xfrm flipV="1">
              <a:off x="161951" y="9115821"/>
              <a:ext cx="191187" cy="174253"/>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4" name="Oval 23"/>
            <p:cNvSpPr/>
            <p:nvPr/>
          </p:nvSpPr>
          <p:spPr>
            <a:xfrm flipV="1">
              <a:off x="155594" y="9412123"/>
              <a:ext cx="191187" cy="174253"/>
            </a:xfrm>
            <a:prstGeom prst="ellipse">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TextBox 11"/>
            <p:cNvSpPr txBox="1"/>
            <p:nvPr/>
          </p:nvSpPr>
          <p:spPr>
            <a:xfrm>
              <a:off x="346781" y="8174903"/>
              <a:ext cx="3342133" cy="307777"/>
            </a:xfrm>
            <a:prstGeom prst="rect">
              <a:avLst/>
            </a:prstGeom>
            <a:noFill/>
          </p:spPr>
          <p:txBody>
            <a:bodyPr wrap="none" rtlCol="0">
              <a:spAutoFit/>
            </a:bodyPr>
            <a:lstStyle/>
            <a:p>
              <a:r>
                <a:rPr lang="en-US" sz="1400" b="1" dirty="0">
                  <a:solidFill>
                    <a:schemeClr val="bg1">
                      <a:lumMod val="50000"/>
                    </a:schemeClr>
                  </a:solidFill>
                </a:rPr>
                <a:t>Extra</a:t>
              </a:r>
              <a:r>
                <a:rPr lang="en-US" sz="1400" dirty="0"/>
                <a:t> </a:t>
              </a:r>
              <a:r>
                <a:rPr lang="en-US" sz="1400" b="1" dirty="0">
                  <a:solidFill>
                    <a:schemeClr val="bg1">
                      <a:lumMod val="50000"/>
                    </a:schemeClr>
                  </a:solidFill>
                </a:rPr>
                <a:t>information and further explanation </a:t>
              </a:r>
              <a:endParaRPr lang="en-US" sz="1400" dirty="0"/>
            </a:p>
          </p:txBody>
        </p:sp>
        <p:sp>
          <p:nvSpPr>
            <p:cNvPr id="25" name="TextBox 24"/>
            <p:cNvSpPr txBox="1"/>
            <p:nvPr/>
          </p:nvSpPr>
          <p:spPr>
            <a:xfrm>
              <a:off x="353138" y="8466160"/>
              <a:ext cx="941283" cy="307777"/>
            </a:xfrm>
            <a:prstGeom prst="rect">
              <a:avLst/>
            </a:prstGeom>
            <a:noFill/>
          </p:spPr>
          <p:txBody>
            <a:bodyPr wrap="none" rtlCol="0">
              <a:spAutoFit/>
            </a:bodyPr>
            <a:lstStyle/>
            <a:p>
              <a:r>
                <a:rPr lang="en-US" sz="1400" b="1" dirty="0">
                  <a:solidFill>
                    <a:srgbClr val="FF0000"/>
                  </a:solidFill>
                </a:rPr>
                <a:t>Important</a:t>
              </a:r>
            </a:p>
          </p:txBody>
        </p:sp>
        <p:sp>
          <p:nvSpPr>
            <p:cNvPr id="26" name="TextBox 25"/>
            <p:cNvSpPr txBox="1"/>
            <p:nvPr/>
          </p:nvSpPr>
          <p:spPr>
            <a:xfrm>
              <a:off x="353744" y="8757609"/>
              <a:ext cx="1262333" cy="307777"/>
            </a:xfrm>
            <a:prstGeom prst="rect">
              <a:avLst/>
            </a:prstGeom>
            <a:noFill/>
          </p:spPr>
          <p:txBody>
            <a:bodyPr wrap="none" rtlCol="0">
              <a:spAutoFit/>
            </a:bodyPr>
            <a:lstStyle/>
            <a:p>
              <a:r>
                <a:rPr lang="en-US" sz="1400" b="1" dirty="0">
                  <a:solidFill>
                    <a:srgbClr val="008F00"/>
                  </a:solidFill>
                </a:rPr>
                <a:t>Doctors’ notes</a:t>
              </a:r>
            </a:p>
          </p:txBody>
        </p:sp>
        <p:sp>
          <p:nvSpPr>
            <p:cNvPr id="27" name="TextBox 26"/>
            <p:cNvSpPr txBox="1"/>
            <p:nvPr/>
          </p:nvSpPr>
          <p:spPr>
            <a:xfrm>
              <a:off x="354122" y="9049058"/>
              <a:ext cx="1148071" cy="307777"/>
            </a:xfrm>
            <a:prstGeom prst="rect">
              <a:avLst/>
            </a:prstGeom>
            <a:noFill/>
          </p:spPr>
          <p:txBody>
            <a:bodyPr wrap="none" rtlCol="0">
              <a:spAutoFit/>
            </a:bodyPr>
            <a:lstStyle/>
            <a:p>
              <a:r>
                <a:rPr lang="en-US" sz="1400" b="1" dirty="0">
                  <a:solidFill>
                    <a:srgbClr val="0432FF"/>
                  </a:solidFill>
                </a:rPr>
                <a:t>Drugs names</a:t>
              </a:r>
            </a:p>
          </p:txBody>
        </p:sp>
        <p:sp>
          <p:nvSpPr>
            <p:cNvPr id="28" name="TextBox 27"/>
            <p:cNvSpPr txBox="1"/>
            <p:nvPr/>
          </p:nvSpPr>
          <p:spPr>
            <a:xfrm>
              <a:off x="346781" y="9340507"/>
              <a:ext cx="1098378" cy="307777"/>
            </a:xfrm>
            <a:prstGeom prst="rect">
              <a:avLst/>
            </a:prstGeom>
            <a:noFill/>
          </p:spPr>
          <p:txBody>
            <a:bodyPr wrap="none" rtlCol="0">
              <a:spAutoFit/>
            </a:bodyPr>
            <a:lstStyle/>
            <a:p>
              <a:r>
                <a:rPr lang="en-US" sz="1400" b="1" dirty="0">
                  <a:solidFill>
                    <a:srgbClr val="009193"/>
                  </a:solidFill>
                </a:rPr>
                <a:t>Mnemonics</a:t>
              </a:r>
            </a:p>
          </p:txBody>
        </p:sp>
      </p:grpSp>
      <p:pic>
        <p:nvPicPr>
          <p:cNvPr id="29" name="Picture 28">
            <a:hlinkClick r:id="rId4"/>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08530" y="9122003"/>
            <a:ext cx="557784" cy="557784"/>
          </a:xfrm>
          <a:prstGeom prst="rect">
            <a:avLst/>
          </a:prstGeom>
        </p:spPr>
      </p:pic>
      <p:sp>
        <p:nvSpPr>
          <p:cNvPr id="32" name="Rectangle 31"/>
          <p:cNvSpPr/>
          <p:nvPr/>
        </p:nvSpPr>
        <p:spPr>
          <a:xfrm>
            <a:off x="2226548" y="883715"/>
            <a:ext cx="1968285" cy="2585799"/>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77629" y="9279393"/>
            <a:ext cx="4505280" cy="307777"/>
          </a:xfrm>
          <a:prstGeom prst="rect">
            <a:avLst/>
          </a:prstGeom>
          <a:noFill/>
        </p:spPr>
        <p:txBody>
          <a:bodyPr wrap="square" rtlCol="0">
            <a:spAutoFit/>
          </a:bodyPr>
          <a:lstStyle/>
          <a:p>
            <a:r>
              <a:rPr lang="en-US" sz="1400" dirty="0">
                <a:hlinkClick r:id="rId8"/>
              </a:rPr>
              <a:t>Kindly check the editing file before studying this document  </a:t>
            </a:r>
            <a:endParaRPr lang="en-US" sz="1400" dirty="0"/>
          </a:p>
        </p:txBody>
      </p:sp>
      <p:sp>
        <p:nvSpPr>
          <p:cNvPr id="30" name="TextBox 29">
            <a:extLst>
              <a:ext uri="{FF2B5EF4-FFF2-40B4-BE49-F238E27FC236}">
                <a16:creationId xmlns:a16="http://schemas.microsoft.com/office/drawing/2014/main" xmlns="" id="{4CA29099-8D58-4689-A404-2D828F1E86EC}"/>
              </a:ext>
            </a:extLst>
          </p:cNvPr>
          <p:cNvSpPr txBox="1"/>
          <p:nvPr/>
        </p:nvSpPr>
        <p:spPr>
          <a:xfrm>
            <a:off x="84205" y="3432786"/>
            <a:ext cx="6462170" cy="584775"/>
          </a:xfrm>
          <a:prstGeom prst="rect">
            <a:avLst/>
          </a:prstGeom>
          <a:noFill/>
        </p:spPr>
        <p:txBody>
          <a:bodyPr wrap="square" rtlCol="0">
            <a:spAutoFit/>
          </a:bodyPr>
          <a:lstStyle/>
          <a:p>
            <a:pPr algn="ctr"/>
            <a:r>
              <a:rPr lang="en-US" sz="3200" b="1" dirty="0">
                <a:solidFill>
                  <a:srgbClr val="009193"/>
                </a:solidFill>
                <a:latin typeface="Goudy Old Style" charset="0"/>
                <a:ea typeface="Goudy Old Style" charset="0"/>
                <a:cs typeface="Goudy Old Style" charset="0"/>
              </a:rPr>
              <a:t>5:</a:t>
            </a:r>
            <a:r>
              <a:rPr lang="en-US" sz="2800" b="1" dirty="0">
                <a:latin typeface="Goudy Old Style" charset="0"/>
                <a:ea typeface="Goudy Old Style" charset="0"/>
                <a:cs typeface="Goudy Old Style" charset="0"/>
              </a:rPr>
              <a:t> </a:t>
            </a:r>
            <a:r>
              <a:rPr lang="en-US" sz="2800" b="1" dirty="0">
                <a:solidFill>
                  <a:srgbClr val="941651"/>
                </a:solidFill>
                <a:latin typeface="Goudy Old Style" charset="0"/>
                <a:ea typeface="Goudy Old Style" charset="0"/>
                <a:cs typeface="Goudy Old Style" charset="0"/>
              </a:rPr>
              <a:t>Pharmacology of corticosteroids </a:t>
            </a:r>
          </a:p>
        </p:txBody>
      </p:sp>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19086" y="7494461"/>
            <a:ext cx="1394460" cy="1235964"/>
          </a:xfrm>
          <a:prstGeom prst="rect">
            <a:avLst/>
          </a:prstGeom>
        </p:spPr>
      </p:pic>
      <p:sp>
        <p:nvSpPr>
          <p:cNvPr id="35" name="TextBox 34">
            <a:extLst>
              <a:ext uri="{FF2B5EF4-FFF2-40B4-BE49-F238E27FC236}">
                <a16:creationId xmlns:a16="http://schemas.microsoft.com/office/drawing/2014/main" xmlns="" id="{48901544-2CF4-446B-A99D-A379E91B5524}"/>
              </a:ext>
            </a:extLst>
          </p:cNvPr>
          <p:cNvSpPr txBox="1"/>
          <p:nvPr/>
        </p:nvSpPr>
        <p:spPr>
          <a:xfrm>
            <a:off x="254178" y="4731772"/>
            <a:ext cx="6179278" cy="1938992"/>
          </a:xfrm>
          <a:prstGeom prst="rect">
            <a:avLst/>
          </a:prstGeom>
          <a:noFill/>
        </p:spPr>
        <p:txBody>
          <a:bodyPr wrap="square" rtlCol="0">
            <a:spAutoFit/>
          </a:bodyPr>
          <a:lstStyle>
            <a:defPPr>
              <a:defRPr lang="en-US"/>
            </a:defPPr>
            <a:lvl1pPr marL="0" algn="l" defTabSz="538764" rtl="0" eaLnBrk="1" latinLnBrk="0" hangingPunct="1">
              <a:defRPr sz="1061" kern="1200">
                <a:solidFill>
                  <a:schemeClr val="tx1"/>
                </a:solidFill>
                <a:latin typeface="+mn-lt"/>
                <a:ea typeface="+mn-ea"/>
                <a:cs typeface="+mn-cs"/>
              </a:defRPr>
            </a:lvl1pPr>
            <a:lvl2pPr marL="269382" algn="l" defTabSz="538764" rtl="0" eaLnBrk="1" latinLnBrk="0" hangingPunct="1">
              <a:defRPr sz="1061" kern="1200">
                <a:solidFill>
                  <a:schemeClr val="tx1"/>
                </a:solidFill>
                <a:latin typeface="+mn-lt"/>
                <a:ea typeface="+mn-ea"/>
                <a:cs typeface="+mn-cs"/>
              </a:defRPr>
            </a:lvl2pPr>
            <a:lvl3pPr marL="538764" algn="l" defTabSz="538764" rtl="0" eaLnBrk="1" latinLnBrk="0" hangingPunct="1">
              <a:defRPr sz="1061" kern="1200">
                <a:solidFill>
                  <a:schemeClr val="tx1"/>
                </a:solidFill>
                <a:latin typeface="+mn-lt"/>
                <a:ea typeface="+mn-ea"/>
                <a:cs typeface="+mn-cs"/>
              </a:defRPr>
            </a:lvl3pPr>
            <a:lvl4pPr marL="808147" algn="l" defTabSz="538764" rtl="0" eaLnBrk="1" latinLnBrk="0" hangingPunct="1">
              <a:defRPr sz="1061" kern="1200">
                <a:solidFill>
                  <a:schemeClr val="tx1"/>
                </a:solidFill>
                <a:latin typeface="+mn-lt"/>
                <a:ea typeface="+mn-ea"/>
                <a:cs typeface="+mn-cs"/>
              </a:defRPr>
            </a:lvl4pPr>
            <a:lvl5pPr marL="1077529" algn="l" defTabSz="538764" rtl="0" eaLnBrk="1" latinLnBrk="0" hangingPunct="1">
              <a:defRPr sz="1061" kern="1200">
                <a:solidFill>
                  <a:schemeClr val="tx1"/>
                </a:solidFill>
                <a:latin typeface="+mn-lt"/>
                <a:ea typeface="+mn-ea"/>
                <a:cs typeface="+mn-cs"/>
              </a:defRPr>
            </a:lvl5pPr>
            <a:lvl6pPr marL="1346911" algn="l" defTabSz="538764" rtl="0" eaLnBrk="1" latinLnBrk="0" hangingPunct="1">
              <a:defRPr sz="1061" kern="1200">
                <a:solidFill>
                  <a:schemeClr val="tx1"/>
                </a:solidFill>
                <a:latin typeface="+mn-lt"/>
                <a:ea typeface="+mn-ea"/>
                <a:cs typeface="+mn-cs"/>
              </a:defRPr>
            </a:lvl6pPr>
            <a:lvl7pPr marL="1616293" algn="l" defTabSz="538764" rtl="0" eaLnBrk="1" latinLnBrk="0" hangingPunct="1">
              <a:defRPr sz="1061" kern="1200">
                <a:solidFill>
                  <a:schemeClr val="tx1"/>
                </a:solidFill>
                <a:latin typeface="+mn-lt"/>
                <a:ea typeface="+mn-ea"/>
                <a:cs typeface="+mn-cs"/>
              </a:defRPr>
            </a:lvl7pPr>
            <a:lvl8pPr marL="1885676" algn="l" defTabSz="538764" rtl="0" eaLnBrk="1" latinLnBrk="0" hangingPunct="1">
              <a:defRPr sz="1061" kern="1200">
                <a:solidFill>
                  <a:schemeClr val="tx1"/>
                </a:solidFill>
                <a:latin typeface="+mn-lt"/>
                <a:ea typeface="+mn-ea"/>
                <a:cs typeface="+mn-cs"/>
              </a:defRPr>
            </a:lvl8pPr>
            <a:lvl9pPr marL="2155058" algn="l" defTabSz="538764" rtl="0" eaLnBrk="1" latinLnBrk="0" hangingPunct="1">
              <a:defRPr sz="1061" kern="1200">
                <a:solidFill>
                  <a:schemeClr val="tx1"/>
                </a:solidFill>
                <a:latin typeface="+mn-lt"/>
                <a:ea typeface="+mn-ea"/>
                <a:cs typeface="+mn-cs"/>
              </a:defRPr>
            </a:lvl9pPr>
          </a:lstStyle>
          <a:p>
            <a:pPr marL="342900" indent="-342900">
              <a:buClr>
                <a:schemeClr val="accent1">
                  <a:lumMod val="60000"/>
                  <a:lumOff val="40000"/>
                </a:schemeClr>
              </a:buClr>
              <a:buFont typeface="+mj-lt"/>
              <a:buAutoNum type="arabicPeriod"/>
            </a:pPr>
            <a:r>
              <a:rPr lang="en-US" sz="2000" dirty="0"/>
              <a:t>Define and classify corticosteroids </a:t>
            </a:r>
          </a:p>
          <a:p>
            <a:pPr marL="342900" indent="-342900">
              <a:buClr>
                <a:schemeClr val="accent1">
                  <a:lumMod val="60000"/>
                  <a:lumOff val="40000"/>
                </a:schemeClr>
              </a:buClr>
              <a:buFont typeface="+mj-lt"/>
              <a:buAutoNum type="arabicPeriod"/>
            </a:pPr>
            <a:r>
              <a:rPr lang="en-US" sz="2000" dirty="0"/>
              <a:t>To Compare Various Corticosteroids </a:t>
            </a:r>
          </a:p>
          <a:p>
            <a:pPr marL="342900" indent="-342900">
              <a:buClr>
                <a:schemeClr val="accent1">
                  <a:lumMod val="60000"/>
                  <a:lumOff val="40000"/>
                </a:schemeClr>
              </a:buClr>
              <a:buFont typeface="+mj-lt"/>
              <a:buAutoNum type="arabicPeriod"/>
            </a:pPr>
            <a:r>
              <a:rPr lang="en-US" sz="2000" dirty="0"/>
              <a:t>Concept of mechanism of action and pharmacological effects of corticosteroids </a:t>
            </a:r>
          </a:p>
          <a:p>
            <a:pPr marL="342900" indent="-342900">
              <a:buClr>
                <a:schemeClr val="accent1">
                  <a:lumMod val="60000"/>
                  <a:lumOff val="40000"/>
                </a:schemeClr>
              </a:buClr>
              <a:buFont typeface="+mj-lt"/>
              <a:buAutoNum type="arabicPeriod"/>
            </a:pPr>
            <a:r>
              <a:rPr lang="en-US" sz="2000" dirty="0"/>
              <a:t>Explain the clinical uses of corticosteroids </a:t>
            </a:r>
          </a:p>
          <a:p>
            <a:pPr marL="342900" indent="-342900">
              <a:buClr>
                <a:schemeClr val="accent1">
                  <a:lumMod val="60000"/>
                  <a:lumOff val="40000"/>
                </a:schemeClr>
              </a:buClr>
              <a:buFont typeface="+mj-lt"/>
              <a:buAutoNum type="arabicPeriod"/>
            </a:pPr>
            <a:r>
              <a:rPr lang="en-US" sz="2000" dirty="0"/>
              <a:t>To discuss the adverse effect profile of corticosteroids </a:t>
            </a:r>
          </a:p>
        </p:txBody>
      </p:sp>
    </p:spTree>
    <p:extLst>
      <p:ext uri="{BB962C8B-B14F-4D97-AF65-F5344CB8AC3E}">
        <p14:creationId xmlns:p14="http://schemas.microsoft.com/office/powerpoint/2010/main" val="1488728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392669"/>
            <a:ext cx="5915025" cy="645412"/>
          </a:xfrm>
        </p:spPr>
        <p:txBody>
          <a:bodyPr>
            <a:normAutofit/>
          </a:bodyPr>
          <a:lstStyle/>
          <a:p>
            <a:pPr algn="ctr"/>
            <a:r>
              <a:rPr lang="en-US" sz="2400" dirty="0">
                <a:latin typeface="American Typewriter" charset="0"/>
                <a:ea typeface="American Typewriter" charset="0"/>
                <a:cs typeface="American Typewriter" charset="0"/>
              </a:rPr>
              <a:t>Corticoids antagonist </a:t>
            </a:r>
            <a:endParaRPr lang="en-US" sz="24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58031931"/>
              </p:ext>
            </p:extLst>
          </p:nvPr>
        </p:nvGraphicFramePr>
        <p:xfrm>
          <a:off x="141028" y="1380565"/>
          <a:ext cx="6572004" cy="7080529"/>
        </p:xfrm>
        <a:graphic>
          <a:graphicData uri="http://schemas.openxmlformats.org/drawingml/2006/table">
            <a:tbl>
              <a:tblPr firstRow="1" bandRow="1">
                <a:tableStyleId>{5940675A-B579-460E-94D1-54222C63F5DA}</a:tableStyleId>
              </a:tblPr>
              <a:tblGrid>
                <a:gridCol w="539200">
                  <a:extLst>
                    <a:ext uri="{9D8B030D-6E8A-4147-A177-3AD203B41FA5}">
                      <a16:colId xmlns:a16="http://schemas.microsoft.com/office/drawing/2014/main" xmlns="" val="20000"/>
                    </a:ext>
                  </a:extLst>
                </a:gridCol>
                <a:gridCol w="1508201">
                  <a:extLst>
                    <a:ext uri="{9D8B030D-6E8A-4147-A177-3AD203B41FA5}">
                      <a16:colId xmlns:a16="http://schemas.microsoft.com/office/drawing/2014/main" xmlns="" val="20001"/>
                    </a:ext>
                  </a:extLst>
                </a:gridCol>
                <a:gridCol w="1508201">
                  <a:extLst>
                    <a:ext uri="{9D8B030D-6E8A-4147-A177-3AD203B41FA5}">
                      <a16:colId xmlns:a16="http://schemas.microsoft.com/office/drawing/2014/main" xmlns="" val="20002"/>
                    </a:ext>
                  </a:extLst>
                </a:gridCol>
                <a:gridCol w="1508201">
                  <a:extLst>
                    <a:ext uri="{9D8B030D-6E8A-4147-A177-3AD203B41FA5}">
                      <a16:colId xmlns:a16="http://schemas.microsoft.com/office/drawing/2014/main" xmlns="" val="20003"/>
                    </a:ext>
                  </a:extLst>
                </a:gridCol>
                <a:gridCol w="1508201">
                  <a:extLst>
                    <a:ext uri="{9D8B030D-6E8A-4147-A177-3AD203B41FA5}">
                      <a16:colId xmlns:a16="http://schemas.microsoft.com/office/drawing/2014/main" xmlns="" val="20004"/>
                    </a:ext>
                  </a:extLst>
                </a:gridCol>
              </a:tblGrid>
              <a:tr h="392185">
                <a:tc rowSpan="2">
                  <a:txBody>
                    <a:bodyPr/>
                    <a:lstStyle/>
                    <a:p>
                      <a:endParaRPr lang="en-US"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gridSpan="2">
                  <a:txBody>
                    <a:bodyPr/>
                    <a:lstStyle/>
                    <a:p>
                      <a:pPr algn="ctr"/>
                      <a:r>
                        <a:rPr lang="en-US" sz="1400" b="0" dirty="0">
                          <a:solidFill>
                            <a:schemeClr val="tx1"/>
                          </a:solidFill>
                          <a:latin typeface="+mn-lt"/>
                        </a:rPr>
                        <a:t>Receptor antagonists</a:t>
                      </a:r>
                    </a:p>
                  </a:txBody>
                  <a:tcPr anchor="ctr">
                    <a:lnT w="12700" cap="flat" cmpd="sng" algn="ctr">
                      <a:noFill/>
                      <a:prstDash val="solid"/>
                      <a:round/>
                      <a:headEnd type="none" w="med" len="med"/>
                      <a:tailEnd type="none" w="med" len="med"/>
                    </a:lnT>
                    <a:solidFill>
                      <a:schemeClr val="accent6">
                        <a:lumMod val="20000"/>
                        <a:lumOff val="80000"/>
                      </a:schemeClr>
                    </a:solidFill>
                  </a:tcPr>
                </a:tc>
                <a:tc hMerge="1">
                  <a:txBody>
                    <a:bodyPr/>
                    <a:lstStyle/>
                    <a:p>
                      <a:pPr algn="ctr"/>
                      <a:endParaRPr lang="en-US" sz="1400" b="0" dirty="0">
                        <a:solidFill>
                          <a:srgbClr val="0432FF"/>
                        </a:solidFill>
                        <a:latin typeface="+mn-lt"/>
                      </a:endParaRPr>
                    </a:p>
                  </a:txBody>
                  <a:tcPr anchor="ctr">
                    <a:lnT w="12700" cap="flat" cmpd="sng" algn="ctr">
                      <a:noFill/>
                      <a:prstDash val="solid"/>
                      <a:round/>
                      <a:headEnd type="none" w="med" len="med"/>
                      <a:tailEnd type="none" w="med" len="med"/>
                    </a:lnT>
                    <a:solidFill>
                      <a:srgbClr val="BAEBFF">
                        <a:alpha val="50196"/>
                      </a:srgbClr>
                    </a:solidFill>
                  </a:tcPr>
                </a:tc>
                <a:tc gridSpan="2">
                  <a:txBody>
                    <a:bodyPr/>
                    <a:lstStyle/>
                    <a:p>
                      <a:pPr algn="ctr"/>
                      <a:r>
                        <a:rPr lang="en-US" sz="1400" b="0" dirty="0">
                          <a:solidFill>
                            <a:schemeClr val="tx1"/>
                          </a:solidFill>
                          <a:latin typeface="+mn-lt"/>
                        </a:rPr>
                        <a:t>Synthesis inhibitors</a:t>
                      </a:r>
                    </a:p>
                  </a:txBody>
                  <a:tcPr anchor="ctr">
                    <a:lnR w="12700" cmpd="sng">
                      <a:noFill/>
                    </a:lnR>
                    <a:lnT w="12700" cap="flat" cmpd="sng" algn="ctr">
                      <a:noFill/>
                      <a:prstDash val="solid"/>
                      <a:round/>
                      <a:headEnd type="none" w="med" len="med"/>
                      <a:tailEnd type="none" w="med" len="med"/>
                    </a:lnT>
                    <a:solidFill>
                      <a:srgbClr val="FFD579">
                        <a:alpha val="65098"/>
                      </a:srgbClr>
                    </a:solidFill>
                  </a:tcPr>
                </a:tc>
                <a:tc hMerge="1">
                  <a:txBody>
                    <a:bodyPr/>
                    <a:lstStyle/>
                    <a:p>
                      <a:pPr algn="ctr"/>
                      <a:endParaRPr lang="en-US" sz="1400" b="0" dirty="0">
                        <a:solidFill>
                          <a:srgbClr val="0432FF"/>
                        </a:solidFill>
                        <a:latin typeface="+mn-lt"/>
                      </a:endParaRP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945200">
                        <a:alpha val="25098"/>
                      </a:srgbClr>
                    </a:solidFill>
                  </a:tcPr>
                </a:tc>
                <a:extLst>
                  <a:ext uri="{0D108BD9-81ED-4DB2-BD59-A6C34878D82A}">
                    <a16:rowId xmlns:a16="http://schemas.microsoft.com/office/drawing/2014/main" xmlns="" val="10000"/>
                  </a:ext>
                </a:extLst>
              </a:tr>
              <a:tr h="579120">
                <a:tc vMerge="1">
                  <a:txBody>
                    <a:bodyPr/>
                    <a:lstStyle/>
                    <a:p>
                      <a:endParaRPr lang="en-US"/>
                    </a:p>
                  </a:txBody>
                  <a:tcPr/>
                </a:tc>
                <a:tc>
                  <a:txBody>
                    <a:bodyPr/>
                    <a:lstStyle/>
                    <a:p>
                      <a:pPr algn="ctr"/>
                      <a:r>
                        <a:rPr lang="en-US" sz="1400" b="0" dirty="0">
                          <a:solidFill>
                            <a:srgbClr val="0432FF"/>
                          </a:solidFill>
                          <a:latin typeface="+mn-lt"/>
                          <a:cs typeface="Arial" panose="020B0604020202020204" pitchFamily="34" charset="0"/>
                        </a:rPr>
                        <a:t>Spironolactone </a:t>
                      </a:r>
                      <a:r>
                        <a:rPr lang="en-US" sz="1400" b="0" dirty="0">
                          <a:solidFill>
                            <a:schemeClr val="tx1"/>
                          </a:solidFill>
                          <a:latin typeface="+mn-lt"/>
                          <a:cs typeface="Arial" panose="020B0604020202020204" pitchFamily="34" charset="0"/>
                        </a:rPr>
                        <a:t>,</a:t>
                      </a:r>
                      <a:r>
                        <a:rPr lang="en-US" sz="1400" b="0" baseline="0" dirty="0">
                          <a:solidFill>
                            <a:srgbClr val="0432FF"/>
                          </a:solidFill>
                          <a:latin typeface="+mn-lt"/>
                          <a:cs typeface="Arial" panose="020B0604020202020204" pitchFamily="34" charset="0"/>
                        </a:rPr>
                        <a:t> eplerenone</a:t>
                      </a:r>
                      <a:r>
                        <a:rPr lang="en-US" sz="1400" b="0" baseline="30000" dirty="0">
                          <a:solidFill>
                            <a:srgbClr val="0432FF"/>
                          </a:solidFill>
                          <a:latin typeface="+mn-lt"/>
                          <a:cs typeface="Arial" panose="020B0604020202020204" pitchFamily="34" charset="0"/>
                        </a:rPr>
                        <a:t>6</a:t>
                      </a:r>
                      <a:endParaRPr lang="en-US" sz="1400" b="0" baseline="30000" dirty="0">
                        <a:solidFill>
                          <a:srgbClr val="0432FF"/>
                        </a:solidFill>
                        <a:latin typeface="+mn-lt"/>
                      </a:endParaRPr>
                    </a:p>
                  </a:txBody>
                  <a:tcPr anchor="ctr">
                    <a:solidFill>
                      <a:srgbClr val="BF9000">
                        <a:alpha val="14902"/>
                      </a:srgbClr>
                    </a:solidFill>
                  </a:tcPr>
                </a:tc>
                <a:tc>
                  <a:txBody>
                    <a:bodyPr/>
                    <a:lstStyle/>
                    <a:p>
                      <a:pPr algn="ctr"/>
                      <a:r>
                        <a:rPr lang="en-US" sz="1400" b="0" dirty="0">
                          <a:solidFill>
                            <a:srgbClr val="0432FF"/>
                          </a:solidFill>
                          <a:latin typeface="+mn-lt"/>
                          <a:cs typeface="Arial" panose="020B0604020202020204" pitchFamily="34" charset="0"/>
                        </a:rPr>
                        <a:t>Mifepristone</a:t>
                      </a:r>
                      <a:endParaRPr lang="en-US" sz="1400" b="0" dirty="0">
                        <a:solidFill>
                          <a:srgbClr val="0432FF"/>
                        </a:solidFill>
                        <a:latin typeface="+mn-lt"/>
                      </a:endParaRPr>
                    </a:p>
                  </a:txBody>
                  <a:tcPr anchor="ctr">
                    <a:solidFill>
                      <a:srgbClr val="BAEBFF">
                        <a:alpha val="50196"/>
                      </a:srgbClr>
                    </a:solidFill>
                  </a:tcPr>
                </a:tc>
                <a:tc>
                  <a:txBody>
                    <a:bodyPr/>
                    <a:lstStyle/>
                    <a:p>
                      <a:pPr algn="ctr"/>
                      <a:r>
                        <a:rPr lang="en-US" sz="1400" b="0" dirty="0">
                          <a:solidFill>
                            <a:srgbClr val="0432FF"/>
                          </a:solidFill>
                          <a:latin typeface="+mn-lt"/>
                          <a:cs typeface="Arial" panose="020B0604020202020204" pitchFamily="34" charset="0"/>
                        </a:rPr>
                        <a:t>Ketoconazole </a:t>
                      </a:r>
                      <a:endParaRPr lang="en-US" sz="1400" b="0" dirty="0">
                        <a:solidFill>
                          <a:srgbClr val="0432FF"/>
                        </a:solidFill>
                        <a:latin typeface="+mn-lt"/>
                      </a:endParaRPr>
                    </a:p>
                  </a:txBody>
                  <a:tcPr anchor="ctr">
                    <a:solidFill>
                      <a:srgbClr val="FF7E79">
                        <a:alpha val="50196"/>
                      </a:srgb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aseline="30000" dirty="0">
                          <a:solidFill>
                            <a:srgbClr val="0432FF"/>
                          </a:solidFill>
                        </a:rPr>
                        <a:t>6</a:t>
                      </a:r>
                      <a:r>
                        <a:rPr lang="en-US" sz="1200" dirty="0">
                          <a:solidFill>
                            <a:srgbClr val="0432FF"/>
                          </a:solidFill>
                        </a:rPr>
                        <a:t>Aminogluthemide </a:t>
                      </a:r>
                      <a:r>
                        <a:rPr lang="en-US" sz="1600" dirty="0">
                          <a:solidFill>
                            <a:schemeClr val="tx1"/>
                          </a:solidFill>
                        </a:rPr>
                        <a:t>,</a:t>
                      </a:r>
                      <a:r>
                        <a:rPr lang="en-US" sz="1600" baseline="0" dirty="0">
                          <a:solidFill>
                            <a:srgbClr val="0432FF"/>
                          </a:solidFill>
                        </a:rPr>
                        <a:t> </a:t>
                      </a:r>
                      <a:r>
                        <a:rPr lang="en-US" sz="1400" baseline="0" dirty="0" err="1" smtClean="0">
                          <a:solidFill>
                            <a:srgbClr val="0432FF"/>
                          </a:solidFill>
                        </a:rPr>
                        <a:t>Metyrapone</a:t>
                      </a:r>
                      <a:endParaRPr lang="en-US" sz="1600" b="0" dirty="0">
                        <a:solidFill>
                          <a:srgbClr val="0432FF"/>
                        </a:solidFill>
                        <a:latin typeface="+mn-lt"/>
                      </a:endParaRPr>
                    </a:p>
                  </a:txBody>
                  <a:tcPr anchor="ctr">
                    <a:lnR w="12700" cap="flat" cmpd="sng" algn="ctr">
                      <a:noFill/>
                      <a:prstDash val="solid"/>
                      <a:round/>
                      <a:headEnd type="none" w="med" len="med"/>
                      <a:tailEnd type="none" w="med" len="med"/>
                    </a:lnR>
                    <a:solidFill>
                      <a:srgbClr val="945200">
                        <a:alpha val="25098"/>
                      </a:srgbClr>
                    </a:solidFill>
                  </a:tcPr>
                </a:tc>
                <a:extLst>
                  <a:ext uri="{0D108BD9-81ED-4DB2-BD59-A6C34878D82A}">
                    <a16:rowId xmlns:a16="http://schemas.microsoft.com/office/drawing/2014/main" xmlns="" val="10001"/>
                  </a:ext>
                </a:extLst>
              </a:tr>
              <a:tr h="2382176">
                <a:tc>
                  <a:txBody>
                    <a:bodyPr/>
                    <a:lstStyle/>
                    <a:p>
                      <a:pPr algn="ctr"/>
                      <a:r>
                        <a:rPr lang="en-US" sz="1600" dirty="0">
                          <a:solidFill>
                            <a:schemeClr val="bg1"/>
                          </a:solidFill>
                        </a:rPr>
                        <a:t>Mechanism</a:t>
                      </a:r>
                      <a:r>
                        <a:rPr lang="en-US" sz="1600" baseline="0" dirty="0">
                          <a:solidFill>
                            <a:schemeClr val="bg1"/>
                          </a:solidFill>
                        </a:rPr>
                        <a:t> of action </a:t>
                      </a:r>
                      <a:endParaRPr lang="en-US" sz="1600" dirty="0">
                        <a:solidFill>
                          <a:schemeClr val="bg1"/>
                        </a:solidFill>
                      </a:endParaRPr>
                    </a:p>
                  </a:txBody>
                  <a:tcPr vert="vert270" anchor="ctr">
                    <a:lnL w="12700" cap="flat" cmpd="sng" algn="ctr">
                      <a:noFill/>
                      <a:prstDash val="solid"/>
                      <a:round/>
                      <a:headEnd type="none" w="med" len="med"/>
                      <a:tailEnd type="none" w="med" len="med"/>
                    </a:lnL>
                    <a:solidFill>
                      <a:schemeClr val="bg1">
                        <a:lumMod val="75000"/>
                      </a:schemeClr>
                    </a:solidFill>
                  </a:tcPr>
                </a:tc>
                <a:tc>
                  <a:txBody>
                    <a:bodyPr/>
                    <a:lstStyle/>
                    <a:p>
                      <a:pPr marL="285750" indent="-285750">
                        <a:buClr>
                          <a:schemeClr val="accent4">
                            <a:lumMod val="75000"/>
                          </a:schemeClr>
                        </a:buClr>
                        <a:buFont typeface="Arial" charset="0"/>
                        <a:buChar char="•"/>
                      </a:pPr>
                      <a:r>
                        <a:rPr lang="en-US" sz="1400" dirty="0">
                          <a:solidFill>
                            <a:srgbClr val="FF0000"/>
                          </a:solidFill>
                          <a:latin typeface="+mn-lt"/>
                          <a:cs typeface="Arial" panose="020B0604020202020204" pitchFamily="34" charset="0"/>
                        </a:rPr>
                        <a:t>antagonists of aldosterone at its receptor</a:t>
                      </a:r>
                    </a:p>
                    <a:p>
                      <a:pPr marL="285750" indent="-285750">
                        <a:buClr>
                          <a:schemeClr val="accent4">
                            <a:lumMod val="75000"/>
                          </a:schemeClr>
                        </a:buClr>
                        <a:buFont typeface="Arial" charset="0"/>
                        <a:buChar char="•"/>
                      </a:pPr>
                      <a:r>
                        <a:rPr lang="en-US" sz="1400" u="sng" dirty="0">
                          <a:solidFill>
                            <a:schemeClr val="tx1"/>
                          </a:solidFill>
                          <a:latin typeface="+mn-lt"/>
                          <a:cs typeface="Arial" panose="020B0604020202020204" pitchFamily="34" charset="0"/>
                        </a:rPr>
                        <a:t>mineralocorticoid</a:t>
                      </a:r>
                      <a:r>
                        <a:rPr lang="en-US" sz="1400" dirty="0">
                          <a:solidFill>
                            <a:schemeClr val="tx1"/>
                          </a:solidFill>
                          <a:latin typeface="+mn-lt"/>
                          <a:cs typeface="Arial" panose="020B0604020202020204" pitchFamily="34" charset="0"/>
                        </a:rPr>
                        <a:t> antagonist &amp; K-sparing diuretic,</a:t>
                      </a:r>
                      <a:r>
                        <a:rPr lang="en-US" sz="1400" baseline="0" dirty="0">
                          <a:solidFill>
                            <a:schemeClr val="tx1"/>
                          </a:solidFill>
                          <a:latin typeface="+mn-lt"/>
                          <a:cs typeface="Arial" panose="020B0604020202020204" pitchFamily="34" charset="0"/>
                        </a:rPr>
                        <a:t> </a:t>
                      </a:r>
                      <a:r>
                        <a:rPr lang="en-US" sz="1400" dirty="0">
                          <a:solidFill>
                            <a:srgbClr val="008F00"/>
                          </a:solidFill>
                          <a:latin typeface="+mn-lt"/>
                          <a:cs typeface="Arial" panose="020B0604020202020204" pitchFamily="34" charset="0"/>
                        </a:rPr>
                        <a:t>it keeps the K in the body</a:t>
                      </a:r>
                      <a:r>
                        <a:rPr lang="en-US" sz="1400" baseline="0" dirty="0">
                          <a:solidFill>
                            <a:srgbClr val="008F00"/>
                          </a:solidFill>
                          <a:latin typeface="+mn-lt"/>
                          <a:cs typeface="Arial" panose="020B0604020202020204" pitchFamily="34" charset="0"/>
                        </a:rPr>
                        <a:t> </a:t>
                      </a:r>
                      <a:r>
                        <a:rPr lang="en-US" sz="1200" baseline="0" dirty="0">
                          <a:solidFill>
                            <a:schemeClr val="bg1">
                              <a:lumMod val="50000"/>
                            </a:schemeClr>
                          </a:solidFill>
                          <a:latin typeface="+mn-lt"/>
                          <a:cs typeface="Arial" panose="020B0604020202020204" pitchFamily="34" charset="0"/>
                        </a:rPr>
                        <a:t>(only female slides)</a:t>
                      </a:r>
                      <a:endParaRPr lang="en-US" sz="1200" dirty="0">
                        <a:solidFill>
                          <a:schemeClr val="bg1">
                            <a:lumMod val="50000"/>
                          </a:schemeClr>
                        </a:solidFill>
                        <a:latin typeface="+mn-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cs typeface="Arial" panose="020B0604020202020204" pitchFamily="34" charset="0"/>
                        </a:rPr>
                        <a:t>A competitive </a:t>
                      </a:r>
                      <a:r>
                        <a:rPr lang="en-US" sz="1400" dirty="0">
                          <a:solidFill>
                            <a:srgbClr val="FF0000"/>
                          </a:solidFill>
                          <a:latin typeface="+mn-lt"/>
                          <a:cs typeface="Arial" panose="020B0604020202020204" pitchFamily="34" charset="0"/>
                        </a:rPr>
                        <a:t>inhibitor of </a:t>
                      </a:r>
                      <a:r>
                        <a:rPr lang="en-US" sz="1400" u="sng" dirty="0">
                          <a:solidFill>
                            <a:srgbClr val="FF0000"/>
                          </a:solidFill>
                          <a:latin typeface="+mn-lt"/>
                          <a:cs typeface="Arial" panose="020B0604020202020204" pitchFamily="34" charset="0"/>
                        </a:rPr>
                        <a:t>glucocorticoid</a:t>
                      </a:r>
                      <a:r>
                        <a:rPr lang="en-US" sz="1400" dirty="0">
                          <a:solidFill>
                            <a:srgbClr val="FF0000"/>
                          </a:solidFill>
                          <a:latin typeface="+mn-lt"/>
                          <a:cs typeface="Arial" panose="020B0604020202020204" pitchFamily="34" charset="0"/>
                        </a:rPr>
                        <a:t> receptors </a:t>
                      </a:r>
                      <a:r>
                        <a:rPr lang="en-US" sz="1400" dirty="0">
                          <a:solidFill>
                            <a:schemeClr val="tx1"/>
                          </a:solidFill>
                          <a:latin typeface="+mn-lt"/>
                          <a:cs typeface="Arial" panose="020B0604020202020204" pitchFamily="34" charset="0"/>
                        </a:rPr>
                        <a:t>as well as progesterone receptors</a:t>
                      </a:r>
                      <a:endParaRPr lang="en-US" dirty="0">
                        <a:solidFill>
                          <a:schemeClr val="tx1"/>
                        </a:solidFill>
                        <a:latin typeface="+mn-lt"/>
                      </a:endParaRPr>
                    </a:p>
                  </a:txBody>
                  <a:tcPr/>
                </a:tc>
                <a:tc>
                  <a:txBody>
                    <a:bodyPr/>
                    <a:lstStyle/>
                    <a:p>
                      <a:pPr marL="0" indent="0">
                        <a:lnSpc>
                          <a:spcPct val="100000"/>
                        </a:lnSpc>
                        <a:buNone/>
                      </a:pPr>
                      <a:r>
                        <a:rPr lang="en-US" sz="1400" dirty="0">
                          <a:solidFill>
                            <a:schemeClr val="tx1"/>
                          </a:solidFill>
                          <a:latin typeface="+mn-lt"/>
                          <a:cs typeface="Arial" panose="020B0604020202020204" pitchFamily="34" charset="0"/>
                        </a:rPr>
                        <a:t>It </a:t>
                      </a:r>
                      <a:r>
                        <a:rPr lang="en-US" sz="1400" dirty="0">
                          <a:solidFill>
                            <a:srgbClr val="FF0000"/>
                          </a:solidFill>
                          <a:latin typeface="+mn-lt"/>
                          <a:cs typeface="Arial" panose="020B0604020202020204" pitchFamily="34" charset="0"/>
                        </a:rPr>
                        <a:t>inhibits the </a:t>
                      </a:r>
                      <a:r>
                        <a:rPr lang="en-US" sz="1400" dirty="0">
                          <a:solidFill>
                            <a:schemeClr val="tx1"/>
                          </a:solidFill>
                          <a:latin typeface="+mn-lt"/>
                          <a:cs typeface="Arial" panose="020B0604020202020204" pitchFamily="34" charset="0"/>
                        </a:rPr>
                        <a:t>cytochrome p450 </a:t>
                      </a:r>
                      <a:r>
                        <a:rPr lang="en-US" sz="1400" dirty="0">
                          <a:solidFill>
                            <a:srgbClr val="FF0000"/>
                          </a:solidFill>
                          <a:latin typeface="+mn-lt"/>
                          <a:cs typeface="Arial" panose="020B0604020202020204" pitchFamily="34" charset="0"/>
                        </a:rPr>
                        <a:t>enzymes necessary for the synthesis of all steroids</a:t>
                      </a:r>
                      <a:r>
                        <a:rPr lang="en-US" sz="1400" dirty="0">
                          <a:solidFill>
                            <a:schemeClr val="tx1"/>
                          </a:solidFill>
                          <a:latin typeface="+mn-lt"/>
                          <a:cs typeface="Arial" panose="020B0604020202020204" pitchFamily="34" charset="0"/>
                        </a:rPr>
                        <a:t> </a:t>
                      </a:r>
                      <a:r>
                        <a:rPr lang="en-US" sz="1400" dirty="0">
                          <a:solidFill>
                            <a:srgbClr val="008F00"/>
                          </a:solidFill>
                          <a:latin typeface="+mn-lt"/>
                          <a:cs typeface="Arial" panose="020B0604020202020204" pitchFamily="34" charset="0"/>
                        </a:rPr>
                        <a:t>(synthesis inhibitor)</a:t>
                      </a:r>
                      <a:endParaRPr lang="en-US" sz="1400" dirty="0">
                        <a:solidFill>
                          <a:schemeClr val="tx1"/>
                        </a:solidFill>
                        <a:latin typeface="+mn-lt"/>
                        <a:cs typeface="Arial" panose="020B0604020202020204" pitchFamily="34" charset="0"/>
                      </a:endParaRPr>
                    </a:p>
                  </a:txBody>
                  <a:tcPr/>
                </a:tc>
                <a:tc>
                  <a:txBody>
                    <a:bodyPr/>
                    <a:lstStyle/>
                    <a:p>
                      <a:pPr marL="342900" indent="-342900">
                        <a:lnSpc>
                          <a:spcPct val="100000"/>
                        </a:lnSpc>
                        <a:buClr>
                          <a:srgbClr val="945200"/>
                        </a:buClr>
                        <a:buFont typeface="Arial" charset="0"/>
                        <a:buChar char="•"/>
                      </a:pPr>
                      <a:r>
                        <a:rPr lang="en-US" sz="1400" dirty="0"/>
                        <a:t>It blocks the conversion of cholesterol to </a:t>
                      </a:r>
                      <a:r>
                        <a:rPr lang="en-US" sz="1400" dirty="0" err="1"/>
                        <a:t>pregnelone</a:t>
                      </a:r>
                      <a:endParaRPr lang="en-US" sz="1400" dirty="0"/>
                    </a:p>
                    <a:p>
                      <a:pPr marL="342900" indent="-342900">
                        <a:lnSpc>
                          <a:spcPct val="100000"/>
                        </a:lnSpc>
                        <a:buClr>
                          <a:srgbClr val="945200"/>
                        </a:buClr>
                        <a:buFont typeface="Arial" charset="0"/>
                        <a:buChar char="•"/>
                      </a:pPr>
                      <a:r>
                        <a:rPr lang="en-US" sz="1400" dirty="0"/>
                        <a:t>Inhibits the synthesis of all hormonally active steroids</a:t>
                      </a:r>
                      <a:endParaRPr lang="en-US" sz="1400" dirty="0">
                        <a:solidFill>
                          <a:schemeClr val="tx1"/>
                        </a:solidFill>
                        <a:latin typeface="+mn-lt"/>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xmlns="" val="10002"/>
                  </a:ext>
                </a:extLst>
              </a:tr>
              <a:tr h="1082040">
                <a:tc rowSpan="2">
                  <a:txBody>
                    <a:bodyPr/>
                    <a:lstStyle/>
                    <a:p>
                      <a:pPr algn="ctr"/>
                      <a:r>
                        <a:rPr lang="en-US" sz="1600" dirty="0">
                          <a:solidFill>
                            <a:schemeClr val="bg1"/>
                          </a:solidFill>
                        </a:rPr>
                        <a:t>Indication</a:t>
                      </a:r>
                      <a:r>
                        <a:rPr lang="en-US" sz="1600" baseline="0" dirty="0">
                          <a:solidFill>
                            <a:schemeClr val="bg1"/>
                          </a:solidFill>
                        </a:rPr>
                        <a:t>s</a:t>
                      </a:r>
                      <a:endParaRPr lang="en-US" sz="1600" dirty="0">
                        <a:solidFill>
                          <a:schemeClr val="bg1"/>
                        </a:solidFill>
                      </a:endParaRPr>
                    </a:p>
                  </a:txBody>
                  <a:tcPr vert="vert27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lumMod val="75000"/>
                      </a:schemeClr>
                    </a:solidFill>
                  </a:tcPr>
                </a:tc>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cs typeface="Arial" panose="020B0604020202020204" pitchFamily="34" charset="0"/>
                        </a:rPr>
                        <a:t>used in the treatment of primary </a:t>
                      </a:r>
                      <a:r>
                        <a:rPr lang="en-US" sz="1400" dirty="0" err="1">
                          <a:solidFill>
                            <a:schemeClr val="tx1"/>
                          </a:solidFill>
                          <a:latin typeface="+mn-lt"/>
                          <a:cs typeface="Arial" panose="020B0604020202020204" pitchFamily="34" charset="0"/>
                        </a:rPr>
                        <a:t>aldosteronism</a:t>
                      </a:r>
                      <a:r>
                        <a:rPr lang="en-US" sz="1400" dirty="0">
                          <a:solidFill>
                            <a:schemeClr val="tx1"/>
                          </a:solidFill>
                          <a:latin typeface="+mn-lt"/>
                          <a:cs typeface="Arial" panose="020B0604020202020204" pitchFamily="34" charset="0"/>
                        </a:rPr>
                        <a:t>,</a:t>
                      </a:r>
                      <a:r>
                        <a:rPr lang="en-US" sz="1400" baseline="0" dirty="0">
                          <a:solidFill>
                            <a:schemeClr val="tx1"/>
                          </a:solidFill>
                          <a:latin typeface="+mn-lt"/>
                          <a:cs typeface="Arial" panose="020B0604020202020204" pitchFamily="34" charset="0"/>
                        </a:rPr>
                        <a:t> </a:t>
                      </a:r>
                      <a:r>
                        <a:rPr lang="en-US" sz="1400" baseline="0" dirty="0">
                          <a:solidFill>
                            <a:srgbClr val="008F00"/>
                          </a:solidFill>
                          <a:latin typeface="+mn-lt"/>
                          <a:cs typeface="Arial" panose="020B0604020202020204" pitchFamily="34" charset="0"/>
                        </a:rPr>
                        <a:t>-the </a:t>
                      </a:r>
                      <a:r>
                        <a:rPr lang="en-US" sz="1400" dirty="0">
                          <a:solidFill>
                            <a:srgbClr val="008F00"/>
                          </a:solidFill>
                          <a:latin typeface="+mn-lt"/>
                          <a:cs typeface="Arial" panose="020B0604020202020204" pitchFamily="34" charset="0"/>
                        </a:rPr>
                        <a:t>problem in the adrenal gland- </a:t>
                      </a:r>
                      <a:r>
                        <a:rPr lang="en-US" sz="1400" dirty="0">
                          <a:solidFill>
                            <a:schemeClr val="bg1">
                              <a:lumMod val="50000"/>
                            </a:schemeClr>
                          </a:solidFill>
                          <a:latin typeface="+mn-lt"/>
                          <a:cs typeface="Arial" panose="020B0604020202020204" pitchFamily="34" charset="0"/>
                        </a:rPr>
                        <a:t>(only female slides) </a:t>
                      </a:r>
                    </a:p>
                  </a:txBody>
                  <a:tcPr>
                    <a:lnB w="12700" cap="flat" cmpd="sng" algn="ctr">
                      <a:noFill/>
                      <a:prstDash val="solid"/>
                      <a:round/>
                      <a:headEnd type="none" w="med" len="med"/>
                      <a:tailEnd type="none" w="med" len="med"/>
                    </a:lnB>
                  </a:tcPr>
                </a:tc>
                <a:tc rowSpan="2">
                  <a:txBody>
                    <a:bodyPr/>
                    <a:lstStyle/>
                    <a:p>
                      <a:r>
                        <a:rPr lang="en-US" sz="1400" dirty="0">
                          <a:solidFill>
                            <a:schemeClr val="tx1"/>
                          </a:solidFill>
                          <a:latin typeface="+mn-lt"/>
                          <a:cs typeface="Arial" panose="020B0604020202020204" pitchFamily="34" charset="0"/>
                        </a:rPr>
                        <a:t>useful in the treatment of Cushing's syndrome</a:t>
                      </a:r>
                      <a:endParaRPr lang="en-US" dirty="0">
                        <a:latin typeface="+mn-lt"/>
                      </a:endParaRPr>
                    </a:p>
                  </a:txBody>
                  <a:tcPr>
                    <a:lnB w="12700" cap="flat" cmpd="sng" algn="ctr">
                      <a:noFill/>
                      <a:prstDash val="solid"/>
                      <a:round/>
                      <a:headEnd type="none" w="med" len="med"/>
                      <a:tailEnd type="none" w="med" len="med"/>
                    </a:lnB>
                  </a:tcPr>
                </a:tc>
                <a:tc>
                  <a:txBody>
                    <a:bodyPr/>
                    <a:lstStyle/>
                    <a:p>
                      <a:pPr marL="0" indent="0">
                        <a:lnSpc>
                          <a:spcPct val="100000"/>
                        </a:lnSpc>
                        <a:buClr>
                          <a:srgbClr val="FF7E79"/>
                        </a:buClr>
                        <a:buFont typeface="Wingdings" charset="2"/>
                        <a:buNone/>
                      </a:pPr>
                      <a:r>
                        <a:rPr lang="en-US" sz="1400" b="0" dirty="0">
                          <a:solidFill>
                            <a:srgbClr val="FF7E79"/>
                          </a:solidFill>
                          <a:latin typeface="+mn-lt"/>
                          <a:cs typeface="Arial" panose="020B0604020202020204" pitchFamily="34" charset="0"/>
                        </a:rPr>
                        <a:t>*</a:t>
                      </a:r>
                      <a:r>
                        <a:rPr lang="en-US" sz="1400" b="0" dirty="0">
                          <a:solidFill>
                            <a:schemeClr val="tx1"/>
                          </a:solidFill>
                          <a:latin typeface="+mn-lt"/>
                          <a:cs typeface="Arial" panose="020B0604020202020204" pitchFamily="34" charset="0"/>
                        </a:rPr>
                        <a:t> anti fungal</a:t>
                      </a:r>
                    </a:p>
                    <a:p>
                      <a:pPr marL="0" indent="0">
                        <a:lnSpc>
                          <a:spcPct val="100000"/>
                        </a:lnSpc>
                        <a:buNone/>
                      </a:pPr>
                      <a:r>
                        <a:rPr lang="en-US" sz="1400" dirty="0">
                          <a:solidFill>
                            <a:srgbClr val="FF7E79"/>
                          </a:solidFill>
                          <a:latin typeface="+mn-lt"/>
                          <a:cs typeface="Arial" panose="020B0604020202020204" pitchFamily="34" charset="0"/>
                        </a:rPr>
                        <a:t>*</a:t>
                      </a:r>
                      <a:r>
                        <a:rPr lang="en-US" sz="1400" dirty="0">
                          <a:solidFill>
                            <a:schemeClr val="tx1"/>
                          </a:solidFill>
                          <a:latin typeface="+mn-lt"/>
                          <a:cs typeface="Arial" panose="020B0604020202020204" pitchFamily="34" charset="0"/>
                        </a:rPr>
                        <a:t> Used in a number of conditions in which </a:t>
                      </a:r>
                      <a:r>
                        <a:rPr lang="en-US" sz="1400" u="sng" dirty="0">
                          <a:solidFill>
                            <a:schemeClr val="tx1"/>
                          </a:solidFill>
                          <a:latin typeface="+mn-lt"/>
                          <a:cs typeface="Arial" panose="020B0604020202020204" pitchFamily="34" charset="0"/>
                        </a:rPr>
                        <a:t>reduced steroid</a:t>
                      </a:r>
                      <a:r>
                        <a:rPr lang="en-US" sz="1400" dirty="0">
                          <a:solidFill>
                            <a:schemeClr val="tx1"/>
                          </a:solidFill>
                          <a:latin typeface="+mn-lt"/>
                          <a:cs typeface="Arial" panose="020B0604020202020204" pitchFamily="34" charset="0"/>
                        </a:rPr>
                        <a:t> level are desirable such as:</a:t>
                      </a:r>
                    </a:p>
                    <a:p>
                      <a:pPr marL="342900" indent="-342900">
                        <a:lnSpc>
                          <a:spcPct val="100000"/>
                        </a:lnSpc>
                        <a:buClr>
                          <a:srgbClr val="FF7E79"/>
                        </a:buClr>
                        <a:buFont typeface="+mj-lt"/>
                        <a:buAutoNum type="arabicPeriod"/>
                      </a:pPr>
                      <a:r>
                        <a:rPr lang="en-US" sz="1400" dirty="0">
                          <a:solidFill>
                            <a:schemeClr val="tx1"/>
                          </a:solidFill>
                          <a:latin typeface="+mn-lt"/>
                          <a:cs typeface="Arial" panose="020B0604020202020204" pitchFamily="34" charset="0"/>
                        </a:rPr>
                        <a:t>Adrenal carcinoma</a:t>
                      </a:r>
                    </a:p>
                    <a:p>
                      <a:pPr marL="342900" indent="-342900">
                        <a:lnSpc>
                          <a:spcPct val="100000"/>
                        </a:lnSpc>
                        <a:buClr>
                          <a:srgbClr val="FF7E79"/>
                        </a:buClr>
                        <a:buFont typeface="+mj-lt"/>
                        <a:buAutoNum type="arabicPeriod"/>
                      </a:pPr>
                      <a:r>
                        <a:rPr lang="en-US" sz="1400" dirty="0">
                          <a:solidFill>
                            <a:schemeClr val="tx1"/>
                          </a:solidFill>
                          <a:latin typeface="+mn-lt"/>
                          <a:cs typeface="Arial" panose="020B0604020202020204" pitchFamily="34" charset="0"/>
                        </a:rPr>
                        <a:t>Hirsutism</a:t>
                      </a:r>
                    </a:p>
                    <a:p>
                      <a:pPr marL="342900" indent="-342900">
                        <a:lnSpc>
                          <a:spcPct val="100000"/>
                        </a:lnSpc>
                        <a:buClr>
                          <a:srgbClr val="FF7E79"/>
                        </a:buClr>
                        <a:buFont typeface="+mj-lt"/>
                        <a:buAutoNum type="arabicPeriod"/>
                      </a:pPr>
                      <a:r>
                        <a:rPr lang="en-US" sz="1400" dirty="0">
                          <a:solidFill>
                            <a:schemeClr val="tx1"/>
                          </a:solidFill>
                          <a:latin typeface="+mn-lt"/>
                          <a:cs typeface="Arial" panose="020B0604020202020204" pitchFamily="34" charset="0"/>
                        </a:rPr>
                        <a:t>Breast cancer</a:t>
                      </a:r>
                    </a:p>
                    <a:p>
                      <a:pPr marL="342900" indent="-342900">
                        <a:lnSpc>
                          <a:spcPct val="100000"/>
                        </a:lnSpc>
                        <a:buClr>
                          <a:srgbClr val="FF7E79"/>
                        </a:buClr>
                        <a:buFont typeface="+mj-lt"/>
                        <a:buAutoNum type="arabicPeriod"/>
                      </a:pPr>
                      <a:r>
                        <a:rPr lang="en-US" sz="1400" dirty="0">
                          <a:solidFill>
                            <a:schemeClr val="tx1"/>
                          </a:solidFill>
                          <a:latin typeface="+mn-lt"/>
                          <a:cs typeface="Arial" panose="020B0604020202020204" pitchFamily="34" charset="0"/>
                        </a:rPr>
                        <a:t>Prostate cancer.</a:t>
                      </a:r>
                      <a:endParaRPr lang="en-US" sz="1400" b="0" dirty="0">
                        <a:solidFill>
                          <a:schemeClr val="tx1"/>
                        </a:solidFill>
                        <a:latin typeface="+mn-lt"/>
                        <a:cs typeface="Arial" panose="020B0604020202020204" pitchFamily="34" charset="0"/>
                      </a:endParaRPr>
                    </a:p>
                  </a:txBody>
                  <a:tcPr anchor="ctr">
                    <a:lnB w="12700" cap="flat" cmpd="sng" algn="ctr">
                      <a:no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
                          <a:srgbClr val="FF7E79"/>
                        </a:buClr>
                        <a:buSzTx/>
                        <a:buFont typeface="Wingdings" charset="2"/>
                        <a:buNone/>
                        <a:tabLst/>
                        <a:defRPr/>
                      </a:pPr>
                      <a:r>
                        <a:rPr lang="en-US" sz="1400" dirty="0"/>
                        <a:t>Adrenocortical cancer (steroid producing tumor) in </a:t>
                      </a:r>
                      <a:r>
                        <a:rPr lang="en-US" sz="1400" dirty="0" err="1"/>
                        <a:t>conjuction</a:t>
                      </a:r>
                      <a:r>
                        <a:rPr lang="en-US" sz="1400" dirty="0"/>
                        <a:t> with other drugs</a:t>
                      </a:r>
                      <a:endParaRPr lang="en-US" sz="1400" b="0" dirty="0">
                        <a:solidFill>
                          <a:schemeClr val="tx1"/>
                        </a:solidFill>
                        <a:latin typeface="+mn-lt"/>
                      </a:endParaRP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xmlns="" val="10003"/>
                  </a:ext>
                </a:extLst>
              </a:tr>
              <a:tr h="805704">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indent="0" algn="l" defTabSz="685800" rtl="0" eaLnBrk="1" fontAlgn="auto" latinLnBrk="0" hangingPunct="1">
                        <a:lnSpc>
                          <a:spcPct val="100000"/>
                        </a:lnSpc>
                        <a:spcBef>
                          <a:spcPts val="0"/>
                        </a:spcBef>
                        <a:spcAft>
                          <a:spcPts val="0"/>
                        </a:spcAft>
                        <a:buClr>
                          <a:srgbClr val="FF7E79"/>
                        </a:buClr>
                        <a:buSzTx/>
                        <a:buFont typeface="Wingdings" charset="2"/>
                        <a:buNone/>
                        <a:tabLst/>
                        <a:defRPr/>
                      </a:pPr>
                      <a:r>
                        <a:rPr lang="en-US" sz="1400" b="0" dirty="0">
                          <a:solidFill>
                            <a:schemeClr val="tx1"/>
                          </a:solidFill>
                          <a:latin typeface="+mn-lt"/>
                          <a:cs typeface="Arial" panose="020B0604020202020204" pitchFamily="34" charset="0"/>
                        </a:rPr>
                        <a:t>Adrenal cancer, when surgical therapy is impractical or</a:t>
                      </a:r>
                      <a:r>
                        <a:rPr lang="en-US" sz="1400" b="0" baseline="0" dirty="0">
                          <a:solidFill>
                            <a:schemeClr val="tx1"/>
                          </a:solidFill>
                          <a:latin typeface="+mn-lt"/>
                          <a:cs typeface="Arial" panose="020B0604020202020204" pitchFamily="34" charset="0"/>
                        </a:rPr>
                        <a:t> </a:t>
                      </a:r>
                      <a:r>
                        <a:rPr lang="en-US" sz="1400" b="0" dirty="0">
                          <a:solidFill>
                            <a:schemeClr val="tx1"/>
                          </a:solidFill>
                          <a:latin typeface="+mn-lt"/>
                          <a:cs typeface="Arial" panose="020B0604020202020204" pitchFamily="34" charset="0"/>
                        </a:rPr>
                        <a:t>unsuccessful because of metastasis</a:t>
                      </a:r>
                      <a:endParaRPr lang="en-US" sz="1400" b="0" dirty="0">
                        <a:solidFill>
                          <a:schemeClr val="tx1"/>
                        </a:solidFill>
                        <a:latin typeface="+mn-lt"/>
                      </a:endParaRPr>
                    </a:p>
                  </a:txBody>
                  <a:tcPr anchor="ctr">
                    <a:lnR w="12700" cmpd="sng">
                      <a:noFill/>
                    </a:lnR>
                    <a:lnT w="12700" cmpd="sng">
                      <a:noFill/>
                    </a:lnT>
                    <a:lnB w="12700" cap="flat" cmpd="sng" algn="ctr">
                      <a:noFill/>
                      <a:prstDash val="solid"/>
                      <a:round/>
                      <a:headEnd type="none" w="med" len="med"/>
                      <a:tailEnd type="none" w="med" len="med"/>
                    </a:lnB>
                  </a:tcPr>
                </a:tc>
                <a:tc hMerge="1">
                  <a:txBody>
                    <a:bodyPr/>
                    <a:lstStyle/>
                    <a:p>
                      <a:endParaRPr lang="en-US" dirty="0"/>
                    </a:p>
                  </a:txBody>
                  <a:tcPr anchor="ctr">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cxnSp>
        <p:nvCxnSpPr>
          <p:cNvPr id="4" name="Straight Connector 3"/>
          <p:cNvCxnSpPr/>
          <p:nvPr/>
        </p:nvCxnSpPr>
        <p:spPr>
          <a:xfrm flipV="1">
            <a:off x="1053000" y="985608"/>
            <a:ext cx="4752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6"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1970" y="9598223"/>
            <a:ext cx="6858000" cy="307777"/>
          </a:xfrm>
          <a:prstGeom prst="rect">
            <a:avLst/>
          </a:prstGeom>
          <a:noFill/>
        </p:spPr>
        <p:txBody>
          <a:bodyPr wrap="square" rtlCol="0">
            <a:spAutoFit/>
          </a:bodyPr>
          <a:lstStyle/>
          <a:p>
            <a:r>
              <a:rPr lang="en-US" sz="1400" baseline="30000" dirty="0">
                <a:solidFill>
                  <a:schemeClr val="bg1">
                    <a:lumMod val="50000"/>
                  </a:schemeClr>
                </a:solidFill>
              </a:rPr>
              <a:t>6</a:t>
            </a:r>
            <a:r>
              <a:rPr lang="en-US" sz="1400" dirty="0">
                <a:solidFill>
                  <a:schemeClr val="bg1">
                    <a:lumMod val="50000"/>
                  </a:schemeClr>
                </a:solidFill>
              </a:rPr>
              <a:t> only in male’s slides</a:t>
            </a:r>
          </a:p>
        </p:txBody>
      </p:sp>
    </p:spTree>
    <p:extLst>
      <p:ext uri="{BB962C8B-B14F-4D97-AF65-F5344CB8AC3E}">
        <p14:creationId xmlns:p14="http://schemas.microsoft.com/office/powerpoint/2010/main" val="910186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392669"/>
            <a:ext cx="5915025" cy="645412"/>
          </a:xfrm>
        </p:spPr>
        <p:txBody>
          <a:bodyPr>
            <a:normAutofit/>
          </a:bodyPr>
          <a:lstStyle/>
          <a:p>
            <a:pPr algn="ctr"/>
            <a:r>
              <a:rPr lang="en-US" sz="2400" dirty="0">
                <a:latin typeface="American Typewriter" charset="0"/>
                <a:ea typeface="American Typewriter" charset="0"/>
                <a:cs typeface="American Typewriter" charset="0"/>
              </a:rPr>
              <a:t>Summary</a:t>
            </a:r>
            <a:endParaRPr lang="en-US" sz="2400" dirty="0"/>
          </a:p>
        </p:txBody>
      </p:sp>
      <p:cxnSp>
        <p:nvCxnSpPr>
          <p:cNvPr id="4" name="Straight Connector 3"/>
          <p:cNvCxnSpPr/>
          <p:nvPr/>
        </p:nvCxnSpPr>
        <p:spPr>
          <a:xfrm flipV="1">
            <a:off x="1053000" y="985608"/>
            <a:ext cx="4752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6"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5" name="جدول 4"/>
          <p:cNvGraphicFramePr>
            <a:graphicFrameLocks noGrp="1"/>
          </p:cNvGraphicFramePr>
          <p:nvPr>
            <p:extLst>
              <p:ext uri="{D42A27DB-BD31-4B8C-83A1-F6EECF244321}">
                <p14:modId xmlns:p14="http://schemas.microsoft.com/office/powerpoint/2010/main" val="1777689953"/>
              </p:ext>
            </p:extLst>
          </p:nvPr>
        </p:nvGraphicFramePr>
        <p:xfrm>
          <a:off x="215153" y="1235257"/>
          <a:ext cx="6395198" cy="8459050"/>
        </p:xfrm>
        <a:graphic>
          <a:graphicData uri="http://schemas.openxmlformats.org/drawingml/2006/table">
            <a:tbl>
              <a:tblPr firstRow="1" bandRow="1">
                <a:tableStyleId>{5940675A-B579-460E-94D1-54222C63F5DA}</a:tableStyleId>
              </a:tblPr>
              <a:tblGrid>
                <a:gridCol w="850932">
                  <a:extLst>
                    <a:ext uri="{9D8B030D-6E8A-4147-A177-3AD203B41FA5}">
                      <a16:colId xmlns:a16="http://schemas.microsoft.com/office/drawing/2014/main" xmlns="" val="20000"/>
                    </a:ext>
                  </a:extLst>
                </a:gridCol>
                <a:gridCol w="651604">
                  <a:extLst>
                    <a:ext uri="{9D8B030D-6E8A-4147-A177-3AD203B41FA5}">
                      <a16:colId xmlns:a16="http://schemas.microsoft.com/office/drawing/2014/main" xmlns="" val="20001"/>
                    </a:ext>
                  </a:extLst>
                </a:gridCol>
                <a:gridCol w="4892662">
                  <a:extLst>
                    <a:ext uri="{9D8B030D-6E8A-4147-A177-3AD203B41FA5}">
                      <a16:colId xmlns:a16="http://schemas.microsoft.com/office/drawing/2014/main" xmlns="" val="20002"/>
                    </a:ext>
                  </a:extLst>
                </a:gridCol>
              </a:tblGrid>
              <a:tr h="402549">
                <a:tc gridSpan="3">
                  <a:txBody>
                    <a:bodyPr/>
                    <a:lstStyle/>
                    <a:p>
                      <a:pPr algn="ctr"/>
                      <a:r>
                        <a:rPr lang="en-US" sz="1800" dirty="0"/>
                        <a:t>Corticosteroids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084434">
                <a:tc>
                  <a:txBody>
                    <a:bodyPr/>
                    <a:lstStyle/>
                    <a:p>
                      <a:pPr algn="ctr"/>
                      <a:r>
                        <a:rPr lang="en-US" sz="1600" dirty="0">
                          <a:solidFill>
                            <a:schemeClr val="bg1"/>
                          </a:solidFill>
                        </a:rPr>
                        <a:t>MOA: </a:t>
                      </a:r>
                    </a:p>
                  </a:txBody>
                  <a:tcPr vert="vert270" anchor="ctr">
                    <a:lnL w="12700" cap="flat" cmpd="sng" algn="ctr">
                      <a:solidFill>
                        <a:schemeClr val="bg1"/>
                      </a:solidFill>
                      <a:prstDash val="solid"/>
                      <a:round/>
                      <a:headEnd type="none" w="med" len="med"/>
                      <a:tailEnd type="none" w="med" len="med"/>
                    </a:lnL>
                    <a:solidFill>
                      <a:schemeClr val="bg1">
                        <a:lumMod val="75000"/>
                      </a:schemeClr>
                    </a:solidFill>
                  </a:tcPr>
                </a:tc>
                <a:tc gridSpan="2">
                  <a:txBody>
                    <a:bodyPr/>
                    <a:lstStyle/>
                    <a:p>
                      <a:pPr marL="342900" indent="-342900" algn="l">
                        <a:buFont typeface="+mj-lt"/>
                        <a:buAutoNum type="arabicPeriod"/>
                      </a:pPr>
                      <a:r>
                        <a:rPr lang="en-US" sz="1200" kern="1200" dirty="0"/>
                        <a:t>Corticosteroid is present in the blood bound to the corticosteroid binding globulin (CBG) and enters the cell as the free molecule</a:t>
                      </a: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lang="en-US" sz="1200" dirty="0"/>
                        <a:t>The intracellular receptor is bound to the stabilizing proteins, including heat shock protein 90 (Hsp90) and several others (X). When the complex binds a molecule of steroid, the Hsp90 and associated molecules are released. </a:t>
                      </a:r>
                    </a:p>
                    <a:p>
                      <a:pPr marL="342900" indent="-342900" algn="l">
                        <a:buFont typeface="+mj-lt"/>
                        <a:buAutoNum type="arabicPeriod"/>
                      </a:pPr>
                      <a:r>
                        <a:rPr lang="en-US" sz="1200" kern="1200" dirty="0"/>
                        <a:t>The Steroid – receptor complex enters the nucleus as a dimer, binds to the glucocorticoid response element (GRE) on the gene, and regulates gene transcription by RNA polymerase2 and associated transcription factors. </a:t>
                      </a:r>
                    </a:p>
                    <a:p>
                      <a:pPr marL="342900" indent="-342900" algn="l">
                        <a:buFont typeface="+mj-lt"/>
                        <a:buAutoNum type="arabicPeriod"/>
                      </a:pPr>
                      <a:r>
                        <a:rPr lang="en-US" sz="1200" kern="1200" dirty="0"/>
                        <a:t>The resulting mRNA is edited and exported to the cytoplasm for the production of protein that brings about the final hormone response</a:t>
                      </a:r>
                      <a:r>
                        <a:rPr lang="en-US" sz="1200" dirty="0"/>
                        <a:t>.</a:t>
                      </a:r>
                    </a:p>
                  </a:txBody>
                  <a:tcPr anchor="ctr">
                    <a:lnR w="12700" cap="flat" cmpd="sng" algn="ctr">
                      <a:solidFill>
                        <a:schemeClr val="bg1"/>
                      </a:solidFill>
                      <a:prstDash val="solid"/>
                      <a:round/>
                      <a:headEnd type="none" w="med" len="med"/>
                      <a:tailEnd type="none" w="med" len="med"/>
                    </a:lnR>
                  </a:tcPr>
                </a:tc>
                <a:tc hMerge="1">
                  <a:txBody>
                    <a:bodyPr/>
                    <a:lstStyle/>
                    <a:p>
                      <a:endParaRPr lang="en-US"/>
                    </a:p>
                  </a:txBody>
                  <a:tcPr/>
                </a:tc>
                <a:extLst>
                  <a:ext uri="{0D108BD9-81ED-4DB2-BD59-A6C34878D82A}">
                    <a16:rowId xmlns:a16="http://schemas.microsoft.com/office/drawing/2014/main" xmlns="" val="10001"/>
                  </a:ext>
                </a:extLst>
              </a:tr>
              <a:tr h="49629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Effects of steroids :</a:t>
                      </a:r>
                      <a:endParaRPr lang="en-US" sz="1200" dirty="0">
                        <a:solidFill>
                          <a:schemeClr val="bg1"/>
                        </a:solidFill>
                        <a:latin typeface="American Typewriter" charset="0"/>
                        <a:ea typeface="American Typewriter" charset="0"/>
                        <a:cs typeface="American Typewriter" charset="0"/>
                      </a:endParaRPr>
                    </a:p>
                  </a:txBody>
                  <a:tcPr anchor="ctr">
                    <a:lnL w="12700" cap="flat" cmpd="sng" algn="ctr">
                      <a:solidFill>
                        <a:schemeClr val="bg1"/>
                      </a:solidFill>
                      <a:prstDash val="solid"/>
                      <a:round/>
                      <a:headEnd type="none" w="med" len="med"/>
                      <a:tailEnd type="none" w="med" len="med"/>
                    </a:lnL>
                    <a:solidFill>
                      <a:schemeClr val="bg1">
                        <a:lumMod val="75000"/>
                      </a:schemeClr>
                    </a:solidFill>
                  </a:tcPr>
                </a:tc>
                <a:tc gridSpan="2">
                  <a:txBody>
                    <a:bodyPr/>
                    <a:lstStyle/>
                    <a:p>
                      <a:pPr marL="0" indent="0" algn="l">
                        <a:buFont typeface="+mj-lt"/>
                        <a:buNone/>
                      </a:pPr>
                      <a:r>
                        <a:rPr lang="en-US" sz="1200" dirty="0"/>
                        <a:t>Metabolic effects,</a:t>
                      </a:r>
                      <a:r>
                        <a:rPr lang="en-US" sz="1200" baseline="0" dirty="0"/>
                        <a:t> </a:t>
                      </a:r>
                      <a:r>
                        <a:rPr lang="en-US" sz="1200" dirty="0"/>
                        <a:t>Catabolic effects,</a:t>
                      </a:r>
                      <a:r>
                        <a:rPr lang="en-US" sz="1200" baseline="0" dirty="0"/>
                        <a:t> </a:t>
                      </a:r>
                      <a:r>
                        <a:rPr lang="en-US" sz="1200" dirty="0"/>
                        <a:t>Immunosuppressive effects</a:t>
                      </a:r>
                    </a:p>
                    <a:p>
                      <a:pPr marL="0" indent="0" algn="l">
                        <a:buFont typeface="+mj-lt"/>
                        <a:buNone/>
                      </a:pPr>
                      <a:r>
                        <a:rPr lang="en-US" sz="1200" dirty="0"/>
                        <a:t>Anti-inflammatory effect,</a:t>
                      </a:r>
                      <a:r>
                        <a:rPr lang="en-US" sz="1200" baseline="0" dirty="0"/>
                        <a:t> CNS, GIT .</a:t>
                      </a:r>
                      <a:endParaRPr lang="en-US" sz="1200" dirty="0"/>
                    </a:p>
                  </a:txBody>
                  <a:tcPr anchor="ctr">
                    <a:lnR w="12700" cap="flat" cmpd="sng" algn="ctr">
                      <a:solidFill>
                        <a:schemeClr val="bg1"/>
                      </a:solidFill>
                      <a:prstDash val="solid"/>
                      <a:round/>
                      <a:headEnd type="none" w="med" len="med"/>
                      <a:tailEnd type="none" w="med" len="med"/>
                    </a:lnR>
                  </a:tcPr>
                </a:tc>
                <a:tc hMerge="1">
                  <a:txBody>
                    <a:bodyPr/>
                    <a:lstStyle/>
                    <a:p>
                      <a:endParaRPr lang="en-US"/>
                    </a:p>
                  </a:txBody>
                  <a:tcPr/>
                </a:tc>
                <a:extLst>
                  <a:ext uri="{0D108BD9-81ED-4DB2-BD59-A6C34878D82A}">
                    <a16:rowId xmlns:a16="http://schemas.microsoft.com/office/drawing/2014/main" xmlns="" val="10002"/>
                  </a:ext>
                </a:extLst>
              </a:tr>
              <a:tr h="402549">
                <a:tc grid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t>Glucocorticoids</a:t>
                      </a:r>
                      <a:r>
                        <a:rPr lang="en-US" sz="1400" baseline="0" dirty="0"/>
                        <a:t> (</a:t>
                      </a:r>
                      <a:r>
                        <a:rPr lang="en-US" sz="1200" dirty="0"/>
                        <a:t>Natural Cortisol (hydrocortisone), synthetic Glucocorticoids</a:t>
                      </a:r>
                      <a:r>
                        <a:rPr lang="en-US" sz="1400" dirty="0"/>
                        <a:t>)</a:t>
                      </a:r>
                      <a:endParaRPr lang="en-US" sz="1200" dirty="0">
                        <a:solidFill>
                          <a:schemeClr val="accent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496294">
                <a:tc gridSpan="3">
                  <a:txBody>
                    <a:bodyPr/>
                    <a:lstStyle/>
                    <a:p>
                      <a:pPr marL="285750" indent="-285750" algn="l">
                        <a:buFont typeface="Arial" panose="020B0604020202020204" pitchFamily="34" charset="0"/>
                        <a:buChar char="•"/>
                      </a:pPr>
                      <a:r>
                        <a:rPr lang="en-US" sz="1200" kern="1200" dirty="0">
                          <a:effectLst/>
                        </a:rPr>
                        <a:t>Beclomethasone &amp; budesonide</a:t>
                      </a:r>
                      <a:r>
                        <a:rPr lang="en-US" sz="1200" kern="1200" baseline="0" dirty="0">
                          <a:effectLst/>
                        </a:rPr>
                        <a:t> </a:t>
                      </a:r>
                      <a:r>
                        <a:rPr lang="en-US" sz="1200" kern="1200" dirty="0">
                          <a:effectLst/>
                        </a:rPr>
                        <a:t>Have been developed for use in asthma,</a:t>
                      </a:r>
                      <a:r>
                        <a:rPr lang="en-US" sz="1200" kern="1200" baseline="0" dirty="0">
                          <a:effectLst/>
                        </a:rPr>
                        <a:t> have v</a:t>
                      </a:r>
                      <a:r>
                        <a:rPr lang="en-US" sz="1200" kern="1200" dirty="0">
                          <a:effectLst/>
                        </a:rPr>
                        <a:t>ery short half lives after they enter the blood, so that systemic effects and toxicity are greatly reduced.  </a:t>
                      </a:r>
                      <a:endParaRPr lang="en-US" sz="1200" b="1" kern="1200" dirty="0">
                        <a:solidFill>
                          <a:schemeClr val="tx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1290364">
                <a:tc gridSpan="2">
                  <a:txBody>
                    <a:bodyPr/>
                    <a:lstStyle/>
                    <a:p>
                      <a:pPr algn="ctr"/>
                      <a:r>
                        <a:rPr lang="en-US" sz="1400" dirty="0">
                          <a:solidFill>
                            <a:schemeClr val="bg1"/>
                          </a:solidFill>
                        </a:rPr>
                        <a:t>ADRs</a:t>
                      </a:r>
                      <a:r>
                        <a:rPr lang="en-US" sz="1400" baseline="0" dirty="0">
                          <a:solidFill>
                            <a:schemeClr val="bg1"/>
                          </a:solidFill>
                        </a:rPr>
                        <a:t> effects</a:t>
                      </a:r>
                      <a:endParaRPr lang="en-US" sz="1400" dirty="0">
                        <a:solidFill>
                          <a:schemeClr val="bg1"/>
                        </a:solidFill>
                      </a:endParaRPr>
                    </a:p>
                  </a:txBody>
                  <a:tcPr anchor="ctr">
                    <a:lnL w="12700" cap="flat" cmpd="sng" algn="ctr">
                      <a:solidFill>
                        <a:schemeClr val="bg1"/>
                      </a:solidFill>
                      <a:prstDash val="solid"/>
                      <a:round/>
                      <a:headEnd type="none" w="med" len="med"/>
                      <a:tailEnd type="none" w="med" len="med"/>
                    </a:lnL>
                    <a:solidFill>
                      <a:schemeClr val="bg1">
                        <a:lumMod val="75000"/>
                      </a:schemeClr>
                    </a:solidFill>
                  </a:tcPr>
                </a:tc>
                <a:tc hMerge="1">
                  <a:txBody>
                    <a:bodyPr/>
                    <a:lstStyle/>
                    <a:p>
                      <a:pPr marL="0" indent="0">
                        <a:buFontTx/>
                        <a:buNone/>
                      </a:pPr>
                      <a:endParaRPr lang="en-US" sz="1100" dirty="0">
                        <a:solidFill>
                          <a:srgbClr val="008F00"/>
                        </a:solidFill>
                      </a:endParaRPr>
                    </a:p>
                  </a:txBody>
                  <a:tcPr/>
                </a:tc>
                <a:tc>
                  <a:txBody>
                    <a:bodyPr/>
                    <a:lstStyle/>
                    <a:p>
                      <a:pPr marL="0" indent="0" algn="l">
                        <a:buFontTx/>
                        <a:buNone/>
                      </a:pPr>
                      <a:r>
                        <a:rPr lang="en-US" sz="1200" kern="1200" dirty="0">
                          <a:effectLst/>
                        </a:rPr>
                        <a:t>Cushing’s syndrome </a:t>
                      </a:r>
                    </a:p>
                    <a:p>
                      <a:pPr marL="0" indent="0" algn="l">
                        <a:lnSpc>
                          <a:spcPct val="100000"/>
                        </a:lnSpc>
                        <a:buClr>
                          <a:srgbClr val="7030A0"/>
                        </a:buClr>
                        <a:buFontTx/>
                        <a:buNone/>
                      </a:pPr>
                      <a:r>
                        <a:rPr lang="en-US" sz="1200" kern="1200" dirty="0">
                          <a:effectLst/>
                        </a:rPr>
                        <a:t>Increase growth of fine hair on face, thighs and trunk.</a:t>
                      </a:r>
                    </a:p>
                    <a:p>
                      <a:pPr marL="0" indent="0" algn="l">
                        <a:lnSpc>
                          <a:spcPct val="100000"/>
                        </a:lnSpc>
                        <a:buClr>
                          <a:schemeClr val="accent4"/>
                        </a:buClr>
                        <a:buFontTx/>
                        <a:buNone/>
                      </a:pPr>
                      <a:r>
                        <a:rPr lang="en-US" sz="1200" kern="1200" dirty="0">
                          <a:effectLst/>
                        </a:rPr>
                        <a:t>Myopathy, muscle wasting, thinning of skin, Diabetes Mellitus </a:t>
                      </a:r>
                    </a:p>
                    <a:p>
                      <a:pPr marL="0" indent="0" algn="l">
                        <a:lnSpc>
                          <a:spcPct val="100000"/>
                        </a:lnSpc>
                        <a:buClr>
                          <a:schemeClr val="accent4"/>
                        </a:buClr>
                        <a:buFontTx/>
                        <a:buNone/>
                      </a:pPr>
                      <a:r>
                        <a:rPr lang="en-US" sz="1200" kern="1200" dirty="0">
                          <a:effectLst/>
                        </a:rPr>
                        <a:t>Osteoporosis</a:t>
                      </a:r>
                    </a:p>
                    <a:p>
                      <a:pPr marL="0" indent="0" algn="l">
                        <a:buClr>
                          <a:schemeClr val="accent4"/>
                        </a:buClr>
                        <a:buFontTx/>
                        <a:buNone/>
                      </a:pPr>
                      <a:r>
                        <a:rPr lang="en-US" sz="1200" dirty="0"/>
                        <a:t>Growth suppression</a:t>
                      </a:r>
                    </a:p>
                    <a:p>
                      <a:pPr marL="0" indent="0" algn="l">
                        <a:buClr>
                          <a:srgbClr val="7030A0"/>
                        </a:buClr>
                        <a:buFontTx/>
                        <a:buNone/>
                      </a:pPr>
                      <a:r>
                        <a:rPr lang="en-US" sz="1200" dirty="0"/>
                        <a:t>Hypertension</a:t>
                      </a:r>
                      <a:endParaRPr lang="en-US" sz="1200" dirty="0">
                        <a:solidFill>
                          <a:srgbClr val="008F00"/>
                        </a:solidFill>
                      </a:endParaRP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10005"/>
                  </a:ext>
                </a:extLst>
              </a:tr>
              <a:tr h="694811">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Clinical uses of glucocorticoids </a:t>
                      </a:r>
                    </a:p>
                    <a:p>
                      <a:pPr algn="l"/>
                      <a:endParaRPr lang="en-US" sz="1200" dirty="0">
                        <a:solidFill>
                          <a:schemeClr val="bg1"/>
                        </a:solidFill>
                      </a:endParaRPr>
                    </a:p>
                  </a:txBody>
                  <a:tcPr anchor="ctr">
                    <a:lnL w="12700" cap="flat" cmpd="sng" algn="ctr">
                      <a:solidFill>
                        <a:schemeClr val="bg1"/>
                      </a:solidFill>
                      <a:prstDash val="solid"/>
                      <a:round/>
                      <a:headEnd type="none" w="med" len="med"/>
                      <a:tailEnd type="none" w="med" len="med"/>
                    </a:lnL>
                    <a:solidFill>
                      <a:schemeClr val="bg1">
                        <a:lumMod val="75000"/>
                      </a:schemeClr>
                    </a:solidFill>
                  </a:tcPr>
                </a:tc>
                <a:tc h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Adrenal disorders</a:t>
                      </a:r>
                      <a:r>
                        <a:rPr lang="en-US" sz="1200" baseline="0" dirty="0"/>
                        <a:t> (e.g. Addison’s disease, </a:t>
                      </a:r>
                      <a:r>
                        <a:rPr lang="en-US" sz="1200" dirty="0"/>
                        <a:t>Congenital adrenal hyperplasia </a:t>
                      </a:r>
                      <a:r>
                        <a:rPr lang="en-US" sz="1200" baseline="0" dirty="0"/>
                        <a:t>)</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Non-adrenal disorders</a:t>
                      </a:r>
                      <a:r>
                        <a:rPr lang="en-US" sz="1200" baseline="0" dirty="0"/>
                        <a:t> (e.g. </a:t>
                      </a:r>
                      <a:r>
                        <a:rPr lang="en-US" sz="1200" dirty="0"/>
                        <a:t>Allergic reactions,</a:t>
                      </a:r>
                      <a:r>
                        <a:rPr lang="en-US" sz="1200" baseline="0" dirty="0"/>
                        <a:t> </a:t>
                      </a:r>
                      <a:r>
                        <a:rPr lang="en-US" sz="1200" dirty="0"/>
                        <a:t>Organ transplant</a:t>
                      </a:r>
                      <a:r>
                        <a:rPr lang="en-US" sz="1200" baseline="0" dirty="0"/>
                        <a:t>, </a:t>
                      </a:r>
                      <a:r>
                        <a:rPr lang="en-US" sz="1200" dirty="0"/>
                        <a:t>Hematologic disorders)</a:t>
                      </a:r>
                      <a:endParaRPr lang="en-US" sz="1200" b="0" dirty="0">
                        <a:solidFill>
                          <a:schemeClr val="tx1">
                            <a:lumMod val="95000"/>
                            <a:lumOff val="5000"/>
                          </a:schemeClr>
                        </a:solidFill>
                      </a:endParaRP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10006"/>
                  </a:ext>
                </a:extLst>
              </a:tr>
              <a:tr h="402549">
                <a:tc gridSpan="3">
                  <a:txBody>
                    <a:bodyPr/>
                    <a:lstStyle/>
                    <a:p>
                      <a:pPr algn="ctr"/>
                      <a:r>
                        <a:rPr lang="en-US" sz="1400" dirty="0"/>
                        <a:t>Mineralocorticoids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lumMod val="20000"/>
                        <a:lumOff val="80000"/>
                      </a:schemeClr>
                    </a:solidFill>
                  </a:tcPr>
                </a:tc>
                <a:tc hMerge="1">
                  <a:txBody>
                    <a:bodyPr/>
                    <a:lstStyle/>
                    <a:p>
                      <a:endParaRPr lang="en-US"/>
                    </a:p>
                  </a:txBody>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95000"/>
                            <a:lumOff val="5000"/>
                          </a:schemeClr>
                        </a:solidFill>
                      </a:endParaRPr>
                    </a:p>
                  </a:txBody>
                  <a:tcPr/>
                </a:tc>
                <a:extLst>
                  <a:ext uri="{0D108BD9-81ED-4DB2-BD59-A6C34878D82A}">
                    <a16:rowId xmlns:a16="http://schemas.microsoft.com/office/drawing/2014/main" xmlns="" val="10007"/>
                  </a:ext>
                </a:extLst>
              </a:tr>
              <a:tr h="694811">
                <a:tc gridSpan="3">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Aldosterone is the main salt-retaining hormone, promotes Na reabsorption.</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effectLst/>
                        </a:rPr>
                        <a:t>Fludrocortisone is favored for replacement therapy after adrenalectomy &amp; in other conditions in which mineralocorticoid therapy is needed</a:t>
                      </a:r>
                      <a:endParaRPr lang="en-US" sz="1200" b="0" dirty="0">
                        <a:solidFill>
                          <a:schemeClr val="tx1">
                            <a:lumMod val="95000"/>
                            <a:lumOff val="5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en-US"/>
                    </a:p>
                  </a:txBody>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95000"/>
                            <a:lumOff val="5000"/>
                          </a:schemeClr>
                        </a:solidFill>
                      </a:endParaRPr>
                    </a:p>
                  </a:txBody>
                  <a:tcPr/>
                </a:tc>
                <a:extLst>
                  <a:ext uri="{0D108BD9-81ED-4DB2-BD59-A6C34878D82A}">
                    <a16:rowId xmlns:a16="http://schemas.microsoft.com/office/drawing/2014/main" xmlns="" val="10008"/>
                  </a:ext>
                </a:extLst>
              </a:tr>
              <a:tr h="402549">
                <a:tc gridSpan="3">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Corticoids antagonist </a:t>
                      </a:r>
                      <a:endParaRPr lang="en-US" sz="1400" b="0" dirty="0">
                        <a:solidFill>
                          <a:schemeClr val="tx1">
                            <a:lumMod val="95000"/>
                            <a:lumOff val="5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9"/>
                  </a:ext>
                </a:extLst>
              </a:tr>
              <a:tr h="1091846">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Receptor antagonists</a:t>
                      </a:r>
                      <a:r>
                        <a:rPr lang="en-US" sz="1200" baseline="0" dirty="0"/>
                        <a:t> (</a:t>
                      </a:r>
                      <a:r>
                        <a:rPr lang="en-US" sz="1200" dirty="0"/>
                        <a:t>Spironolactone antagonist</a:t>
                      </a:r>
                      <a:r>
                        <a:rPr lang="en-US" sz="1200" baseline="0" dirty="0"/>
                        <a:t>s aldosterone, </a:t>
                      </a:r>
                      <a:r>
                        <a:rPr lang="en-US" sz="1200" dirty="0"/>
                        <a:t>Mifepristone competitive inhibitor of </a:t>
                      </a:r>
                      <a:r>
                        <a:rPr lang="en-US" sz="1200" u="sng" dirty="0"/>
                        <a:t>glucocorticoid</a:t>
                      </a:r>
                      <a:r>
                        <a:rPr lang="en-US" sz="1200" dirty="0"/>
                        <a:t> receptors)</a:t>
                      </a:r>
                    </a:p>
                    <a:p>
                      <a:pPr marL="342900" marR="0" lvl="0" indent="-342900" algn="l" defTabSz="685800" rtl="0" eaLnBrk="1" fontAlgn="auto" latinLnBrk="0" hangingPunct="1">
                        <a:lnSpc>
                          <a:spcPct val="100000"/>
                        </a:lnSpc>
                        <a:spcBef>
                          <a:spcPts val="0"/>
                        </a:spcBef>
                        <a:spcAft>
                          <a:spcPts val="0"/>
                        </a:spcAft>
                        <a:buClr>
                          <a:srgbClr val="945200"/>
                        </a:buClr>
                        <a:buSzTx/>
                        <a:buFont typeface="Arial" charset="0"/>
                        <a:buChar char="•"/>
                        <a:tabLst/>
                        <a:defRPr/>
                      </a:pPr>
                      <a:r>
                        <a:rPr lang="en-US" sz="1200" dirty="0"/>
                        <a:t>Synthesis inhibitors (Ketoconazole It inhibits the cytochrome p450 enzymes necessary for the synthesis of all steroids,</a:t>
                      </a:r>
                      <a:r>
                        <a:rPr lang="en-US" sz="1200" baseline="0" dirty="0"/>
                        <a:t> </a:t>
                      </a:r>
                      <a:r>
                        <a:rPr lang="en-US" sz="1200" baseline="0" dirty="0" err="1"/>
                        <a:t>Metrapone</a:t>
                      </a:r>
                      <a:r>
                        <a:rPr lang="en-US" sz="1200" baseline="0" dirty="0"/>
                        <a:t> </a:t>
                      </a:r>
                      <a:r>
                        <a:rPr lang="en-US" sz="1200" dirty="0"/>
                        <a:t>Inhibits the synthesis of all hormonally active steroids by blocking the conversion of cholesterol to </a:t>
                      </a:r>
                      <a:r>
                        <a:rPr lang="en-US" sz="1200" dirty="0" err="1"/>
                        <a:t>pregnelone</a:t>
                      </a:r>
                      <a:r>
                        <a:rPr lang="en-US" sz="1200" dirty="0"/>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76773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392669"/>
            <a:ext cx="5915025" cy="645412"/>
          </a:xfrm>
        </p:spPr>
        <p:txBody>
          <a:bodyPr>
            <a:normAutofit/>
          </a:bodyPr>
          <a:lstStyle/>
          <a:p>
            <a:pPr algn="ctr"/>
            <a:r>
              <a:rPr lang="en-US" sz="2400" dirty="0">
                <a:latin typeface="American Typewriter" charset="0"/>
                <a:ea typeface="American Typewriter" charset="0"/>
                <a:cs typeface="American Typewriter" charset="0"/>
              </a:rPr>
              <a:t>MCQs</a:t>
            </a:r>
            <a:endParaRPr lang="en-US" sz="2400" dirty="0"/>
          </a:p>
        </p:txBody>
      </p:sp>
      <p:cxnSp>
        <p:nvCxnSpPr>
          <p:cNvPr id="4" name="Straight Connector 3"/>
          <p:cNvCxnSpPr/>
          <p:nvPr/>
        </p:nvCxnSpPr>
        <p:spPr>
          <a:xfrm flipV="1">
            <a:off x="1053000" y="985608"/>
            <a:ext cx="4752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6"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endParaRPr kumimoji="0" lang="en-US" sz="106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endParaRPr kumimoji="0" lang="en-US" sz="106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مربع نص 2"/>
          <p:cNvSpPr txBox="1"/>
          <p:nvPr/>
        </p:nvSpPr>
        <p:spPr>
          <a:xfrm>
            <a:off x="-1" y="1163309"/>
            <a:ext cx="6858000" cy="8040663"/>
          </a:xfrm>
          <a:prstGeom prst="rect">
            <a:avLst/>
          </a:prstGeom>
          <a:noFill/>
        </p:spPr>
        <p:txBody>
          <a:bodyPr wrap="square" rtlCol="1">
            <a:spAutoFit/>
          </a:bodyPr>
          <a:lstStyle/>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Q1: Which one of the following is the most important therapeutic property of glucocorticoids in clinical practice ? </a:t>
            </a: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Metabolic effect.                         B. Immunosuppressant.             C. Anti-inflammatory. </a:t>
            </a:r>
          </a:p>
          <a:p>
            <a:pPr marL="0" marR="0" lvl="0" indent="0" algn="l" defTabSz="5387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Q2; Which one of the following is the main mechanism in which glucocorticoids act as anti-inflammatory drugs ?</a:t>
            </a: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Block the action of cytokines and chemokines. </a:t>
            </a: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 Inhibit phospholipase A2 and prostaglandin synthesis. </a:t>
            </a: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 Inhibit the migration of neutrophils and leukocytes.   </a:t>
            </a:r>
          </a:p>
          <a:p>
            <a:pPr marL="0" marR="0" lvl="0" indent="0" algn="l" defTabSz="5387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Q3: Which corticosteroids possess the highest mineralocorticoid function ?</a:t>
            </a: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Hydrocortisone.                  B. Fluprednisolone.                    C. Fludrocortisone. </a:t>
            </a:r>
          </a:p>
          <a:p>
            <a:pPr marL="0" marR="0" lvl="0" indent="0" algn="l" defTabSz="5387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Q4: Corticosteroids are useful in the treatment of all of the following disorders except: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Addison disease.      B. Allergic rhinitis.            C. Cushing syndrome.         D. Inflammatory bowel disease.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Q5: All of the following adverse effects commonly occur with glucocorticoid therapy except: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Glaucoma.      B. Increased risk of infection.       C. Hypotension.        D. Peripheral edema.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Q6: Osteoporosis is a major adverse effect caused by the glucocorticoids. It is due to their ability to: </a:t>
            </a: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Increase the excretion of calcium.    B. Inhibit absorption of calcium.     C. Decrease collagen synthesis. </a:t>
            </a:r>
          </a:p>
          <a:p>
            <a:pPr marL="0" marR="0" lvl="0" indent="0" algn="l" defTabSz="5387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Q7: A child with severe asthma is being treated with high doses of inhaled corticosteroids. Which of the following adverse effects is of particular concern?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Hypoglycemia.                                  B. Hirsutism.                  C. Growth suppression.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Q8: The diagnosis of congenital adrenal hyperplasia (CAH) is confirmed in a child. This condition can be effectively treated by Administering : </a:t>
            </a: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Glucocorticoid.                          B. Androgen antagonist.        C. ketoconazole to decrease cortisol synthesis. </a:t>
            </a:r>
          </a:p>
          <a:p>
            <a:pPr marL="0" marR="0" lvl="0" indent="0" algn="l" defTabSz="5387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Q9: A patient with Addison disease is being treated with hydrocortisone but is still having problems with dehydration and hyponatremia. Which of the following drugs would be best to add to the patient’s therapy?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Dexamethasone.                           B. Fludrocortisone.                            C. Prednisone.</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Q10: A male patient is placed on a new medication and notes that his breasts have become enlarged and tender to the touch. Which medication is he most likely taking?**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Hydrocortisone.                           B. Spironolactone.                             C. Eplerenone. </a:t>
            </a:r>
          </a:p>
        </p:txBody>
      </p:sp>
      <p:sp>
        <p:nvSpPr>
          <p:cNvPr id="8" name="مستطيل 7"/>
          <p:cNvSpPr/>
          <p:nvPr/>
        </p:nvSpPr>
        <p:spPr>
          <a:xfrm>
            <a:off x="0" y="9352002"/>
            <a:ext cx="4603805" cy="507831"/>
          </a:xfrm>
          <a:prstGeom prst="rect">
            <a:avLst/>
          </a:prstGeom>
        </p:spPr>
        <p:txBody>
          <a:bodyPr wrap="square">
            <a:spAutoFit/>
          </a:bodyPr>
          <a:lstStyle/>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Helvetica" charset="0"/>
                <a:ea typeface="+mn-ea"/>
                <a:cs typeface="+mn-cs"/>
              </a:rPr>
              <a:t>** An adverse drug reaction to spironolactone is gynecomastia due to its effects on androgens and progesterone in the body. Eplerenone may be a suitable alternative if the patient is in need of an aldosterone antagonist but has a history of gynecomastia. </a:t>
            </a:r>
          </a:p>
        </p:txBody>
      </p:sp>
      <p:sp>
        <p:nvSpPr>
          <p:cNvPr id="12" name="مستطيل مستدير الزوايا 11"/>
          <p:cNvSpPr/>
          <p:nvPr/>
        </p:nvSpPr>
        <p:spPr>
          <a:xfrm rot="5400000">
            <a:off x="5914066" y="8969288"/>
            <a:ext cx="485029" cy="1296062"/>
          </a:xfrm>
          <a:prstGeom prst="roundRect">
            <a:avLst/>
          </a:prstGeom>
          <a:ln w="19050">
            <a:solidFill>
              <a:schemeClr val="bg1">
                <a:lumMod val="65000"/>
              </a:schemeClr>
            </a:solidFill>
            <a:prstDash val="dashDot"/>
          </a:ln>
        </p:spPr>
        <p:style>
          <a:lnRef idx="2">
            <a:schemeClr val="accent6"/>
          </a:lnRef>
          <a:fillRef idx="1">
            <a:schemeClr val="lt1"/>
          </a:fillRef>
          <a:effectRef idx="0">
            <a:schemeClr val="accent6"/>
          </a:effectRef>
          <a:fontRef idx="minor">
            <a:schemeClr val="dk1"/>
          </a:fontRef>
        </p:style>
        <p:txBody>
          <a:bodyPr rtlCol="1" anchor="ctr"/>
          <a:lstStyle/>
          <a:p>
            <a:pPr marL="228600" marR="0" lvl="0" indent="-228600" algn="ctr" defTabSz="538764" rtl="0" eaLnBrk="1" fontAlgn="auto" latinLnBrk="0" hangingPunct="1">
              <a:lnSpc>
                <a:spcPct val="100000"/>
              </a:lnSpc>
              <a:spcBef>
                <a:spcPts val="0"/>
              </a:spcBef>
              <a:spcAft>
                <a:spcPts val="0"/>
              </a:spcAft>
              <a:buClrTx/>
              <a:buSzTx/>
              <a:buFont typeface="+mj-lt"/>
              <a:buAutoNum type="arabicParenR"/>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a:t>
            </a:r>
          </a:p>
          <a:p>
            <a:pPr marL="228600" marR="0" lvl="0" indent="-228600" algn="ctr" defTabSz="538764" rtl="0" eaLnBrk="1" fontAlgn="auto" latinLnBrk="0" hangingPunct="1">
              <a:lnSpc>
                <a:spcPct val="100000"/>
              </a:lnSpc>
              <a:spcBef>
                <a:spcPts val="0"/>
              </a:spcBef>
              <a:spcAft>
                <a:spcPts val="0"/>
              </a:spcAft>
              <a:buClrTx/>
              <a:buSzTx/>
              <a:buFont typeface="+mj-lt"/>
              <a:buAutoNum type="arabicParenR"/>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B</a:t>
            </a:r>
          </a:p>
          <a:p>
            <a:pPr marL="228600" marR="0" lvl="0" indent="-228600" algn="ctr" defTabSz="538764" rtl="0" eaLnBrk="1" fontAlgn="auto" latinLnBrk="0" hangingPunct="1">
              <a:lnSpc>
                <a:spcPct val="100000"/>
              </a:lnSpc>
              <a:spcBef>
                <a:spcPts val="0"/>
              </a:spcBef>
              <a:spcAft>
                <a:spcPts val="0"/>
              </a:spcAft>
              <a:buClrTx/>
              <a:buSzTx/>
              <a:buFont typeface="+mj-lt"/>
              <a:buAutoNum type="arabicParenR"/>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a:t>
            </a:r>
          </a:p>
          <a:p>
            <a:pPr marL="228600" marR="0" lvl="0" indent="-228600" algn="ctr" defTabSz="538764" rtl="0" eaLnBrk="1" fontAlgn="auto" latinLnBrk="0" hangingPunct="1">
              <a:lnSpc>
                <a:spcPct val="100000"/>
              </a:lnSpc>
              <a:spcBef>
                <a:spcPts val="0"/>
              </a:spcBef>
              <a:spcAft>
                <a:spcPts val="0"/>
              </a:spcAft>
              <a:buClrTx/>
              <a:buSzTx/>
              <a:buFont typeface="+mj-lt"/>
              <a:buAutoNum type="arabicParenR"/>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a:t>
            </a:r>
          </a:p>
          <a:p>
            <a:pPr marL="228600" marR="0" lvl="0" indent="-228600" algn="ctr" defTabSz="538764" rtl="0" eaLnBrk="1" fontAlgn="auto" latinLnBrk="0" hangingPunct="1">
              <a:lnSpc>
                <a:spcPct val="100000"/>
              </a:lnSpc>
              <a:spcBef>
                <a:spcPts val="0"/>
              </a:spcBef>
              <a:spcAft>
                <a:spcPts val="0"/>
              </a:spcAft>
              <a:buClrTx/>
              <a:buSzTx/>
              <a:buFont typeface="+mj-lt"/>
              <a:buAutoNum type="arabicParenR"/>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a:t>
            </a:r>
          </a:p>
          <a:p>
            <a:pPr marL="228600" marR="0" lvl="0" indent="-228600" algn="ctr" defTabSz="538764" rtl="0" eaLnBrk="1" fontAlgn="auto" latinLnBrk="0" hangingPunct="1">
              <a:lnSpc>
                <a:spcPct val="100000"/>
              </a:lnSpc>
              <a:spcBef>
                <a:spcPts val="0"/>
              </a:spcBef>
              <a:spcAft>
                <a:spcPts val="0"/>
              </a:spcAft>
              <a:buClrTx/>
              <a:buSzTx/>
              <a:buFont typeface="+mj-lt"/>
              <a:buAutoNum type="arabicParenR"/>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B</a:t>
            </a:r>
          </a:p>
          <a:p>
            <a:pPr marL="228600" marR="0" lvl="0" indent="-228600" algn="ctr" defTabSz="538764" rtl="0" eaLnBrk="1" fontAlgn="auto" latinLnBrk="0" hangingPunct="1">
              <a:lnSpc>
                <a:spcPct val="100000"/>
              </a:lnSpc>
              <a:spcBef>
                <a:spcPts val="0"/>
              </a:spcBef>
              <a:spcAft>
                <a:spcPts val="0"/>
              </a:spcAft>
              <a:buClrTx/>
              <a:buSzTx/>
              <a:buFont typeface="+mj-lt"/>
              <a:buAutoNum type="arabicParenR"/>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a:t>
            </a:r>
          </a:p>
          <a:p>
            <a:pPr marL="228600" marR="0" lvl="0" indent="-228600" algn="ctr" defTabSz="538764" rtl="0" eaLnBrk="1" fontAlgn="auto" latinLnBrk="0" hangingPunct="1">
              <a:lnSpc>
                <a:spcPct val="100000"/>
              </a:lnSpc>
              <a:spcBef>
                <a:spcPts val="0"/>
              </a:spcBef>
              <a:spcAft>
                <a:spcPts val="0"/>
              </a:spcAft>
              <a:buClrTx/>
              <a:buSzTx/>
              <a:buFont typeface="+mj-lt"/>
              <a:buAutoNum type="arabicParenR"/>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A</a:t>
            </a:r>
          </a:p>
          <a:p>
            <a:pPr marL="228600" marR="0" lvl="0" indent="-228600" algn="ctr" defTabSz="538764" rtl="0" eaLnBrk="1" fontAlgn="auto" latinLnBrk="0" hangingPunct="1">
              <a:lnSpc>
                <a:spcPct val="100000"/>
              </a:lnSpc>
              <a:spcBef>
                <a:spcPts val="0"/>
              </a:spcBef>
              <a:spcAft>
                <a:spcPts val="0"/>
              </a:spcAft>
              <a:buClrTx/>
              <a:buSzTx/>
              <a:buFont typeface="+mj-lt"/>
              <a:buAutoNum type="arabicParenR"/>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B</a:t>
            </a:r>
          </a:p>
          <a:p>
            <a:pPr marL="228600" marR="0" lvl="0" indent="-228600" algn="ctr" defTabSz="538764" rtl="0" eaLnBrk="1" fontAlgn="auto" latinLnBrk="0" hangingPunct="1">
              <a:lnSpc>
                <a:spcPct val="100000"/>
              </a:lnSpc>
              <a:spcBef>
                <a:spcPts val="0"/>
              </a:spcBef>
              <a:spcAft>
                <a:spcPts val="0"/>
              </a:spcAft>
              <a:buClrTx/>
              <a:buSzTx/>
              <a:buFont typeface="+mj-lt"/>
              <a:buAutoNum type="arabicParenR"/>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Tree>
    <p:extLst>
      <p:ext uri="{BB962C8B-B14F-4D97-AF65-F5344CB8AC3E}">
        <p14:creationId xmlns:p14="http://schemas.microsoft.com/office/powerpoint/2010/main" val="1406909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392669"/>
            <a:ext cx="5915025" cy="645412"/>
          </a:xfrm>
        </p:spPr>
        <p:txBody>
          <a:bodyPr>
            <a:normAutofit/>
          </a:bodyPr>
          <a:lstStyle/>
          <a:p>
            <a:pPr algn="ctr"/>
            <a:r>
              <a:rPr lang="en-US" sz="2400" dirty="0">
                <a:latin typeface="American Typewriter" charset="0"/>
                <a:ea typeface="American Typewriter" charset="0"/>
                <a:cs typeface="American Typewriter" charset="0"/>
              </a:rPr>
              <a:t>MCQs</a:t>
            </a:r>
            <a:endParaRPr lang="en-US" sz="2400" dirty="0"/>
          </a:p>
        </p:txBody>
      </p:sp>
      <p:cxnSp>
        <p:nvCxnSpPr>
          <p:cNvPr id="4" name="Straight Connector 3"/>
          <p:cNvCxnSpPr/>
          <p:nvPr/>
        </p:nvCxnSpPr>
        <p:spPr>
          <a:xfrm flipV="1">
            <a:off x="1053000" y="985608"/>
            <a:ext cx="4752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6"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endParaRPr kumimoji="0" lang="en-US" sz="106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endParaRPr kumimoji="0" lang="en-US" sz="1061"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مستطيل 4"/>
          <p:cNvSpPr/>
          <p:nvPr/>
        </p:nvSpPr>
        <p:spPr>
          <a:xfrm>
            <a:off x="-1" y="1154329"/>
            <a:ext cx="6858000" cy="7478970"/>
          </a:xfrm>
          <a:prstGeom prst="rect">
            <a:avLst/>
          </a:prstGeom>
        </p:spPr>
        <p:txBody>
          <a:bodyPr wrap="square">
            <a:spAutoFit/>
          </a:bodyPr>
          <a:lstStyle/>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Q11: Which corticosteroids possess the lowest salt retaining effect ?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Hydrocortisone.                        B. Prednisone.                                       C. Dexamethasone.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Q12: Comparing to Cortisol/Hydrocortisone, the synthetic glucocorticoids are preferred to be used due to :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Rapid onset of action.          B. Mineralocorticoid effect.                C. Better penetration of lipid barrier. </a:t>
            </a:r>
          </a:p>
          <a:p>
            <a:pPr marL="0" marR="0" lvl="0" indent="0" algn="l" defTabSz="538764"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Q13: Patients who are treated by Hydrocortisone, their diet should be rich in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Carbohydrates &amp; Na.              B. Proteins &amp; K.                                      C. Fats &amp; Cl.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Q14: 49 years old patient who is on cortisol thereby for 2 years. He is going to major surgery after systemic infection. How can his doctor adjust the dose of cortisol before surgery ?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Tapering the dose before the surgery to the half.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Give him the drug daily instead of alternate day thereby.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Give him additional stress dose before the surgery. </a:t>
            </a:r>
          </a:p>
          <a:p>
            <a:pPr marL="0" marR="0" lvl="0" indent="0" algn="l" defTabSz="538764"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Q15: Which is contraindicated in a patient with hyperkalemia?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Aldosterone.                 B. Ketoconazole.              C. Spironolactone.</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Q16: Which one of the following synthetic steroid shows predominantly anti-inflammatory effect ?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Hydrocortisone.                      B. Prednisone.                                      C. Dexamethasone.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endParaRPr kumimoji="0" lang="en-US" sz="1100" b="0" i="0" u="none" strike="noStrike" kern="1200" cap="none" spc="0" normalizeH="0" baseline="0" noProof="0" dirty="0">
              <a:ln>
                <a:noFill/>
              </a:ln>
              <a:solidFill>
                <a:prstClr val="black"/>
              </a:solidFill>
              <a:effectLst/>
              <a:uLnTx/>
              <a:uFillTx/>
              <a:latin typeface="Helvetica" charset="0"/>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Q17: Which one of the following drugs act by inhibiting the synthesis of corticosteroids ? </a:t>
            </a: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Aldosterone.                             B. Ketoconazole.                                 C. Spironolactone.</a:t>
            </a:r>
          </a:p>
          <a:p>
            <a:pPr marL="0" marR="0" lvl="0" indent="0" algn="l" defTabSz="538764"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Q18: All of the following are strategies to minimize the development of HPA axis suppression with corticosteroid therapy except***: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Alternate-day administration of therapy.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Using the lowest dose of corticosteroid that  adequately controls symptoms.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Administration of two-thirds of the daily dose in the morning and one-third in the afternoon.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Q19: Which of the following patients would most likely have suppression of the HPA axis and require a slow taper of corticosteroid therapy****?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patient taking 40 mg orally of prednisone daily for 7 days to treat an asthma exacerbation.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patient taking 10 mg orally of prednisone daily for 3 months for rheumatoid arthritis.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patient using beclomethasone nasal spray daily for 6 months for allergic rhinitis. </a:t>
            </a:r>
          </a:p>
          <a:p>
            <a:pPr marL="228600" marR="0" lvl="0" indent="-228600" algn="l" defTabSz="538764" rtl="0" eaLnBrk="1" fontAlgn="auto" latinLnBrk="0" hangingPunct="1">
              <a:lnSpc>
                <a:spcPct val="100000"/>
              </a:lnSpc>
              <a:spcBef>
                <a:spcPts val="0"/>
              </a:spcBef>
              <a:spcAft>
                <a:spcPts val="0"/>
              </a:spcAft>
              <a:buClrTx/>
              <a:buSzTx/>
              <a:buFontTx/>
              <a:buAutoNum type="alphaU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patient receiving an intra-articular injection of methylprednisolone for osteoarthritis.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1" name="مستطيل 10"/>
          <p:cNvSpPr/>
          <p:nvPr/>
        </p:nvSpPr>
        <p:spPr>
          <a:xfrm>
            <a:off x="65492" y="8543042"/>
            <a:ext cx="4093040" cy="1323439"/>
          </a:xfrm>
          <a:prstGeom prst="rect">
            <a:avLst/>
          </a:prstGeom>
        </p:spPr>
        <p:txBody>
          <a:bodyPr wrap="square">
            <a:spAutoFit/>
          </a:bodyPr>
          <a:lstStyle/>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Helvetica" charset="0"/>
                <a:ea typeface="+mn-ea"/>
                <a:cs typeface="+mn-cs"/>
              </a:rPr>
              <a:t>*** Administration of two-thirds of the dose in the morning and one-third in the afternoon is a strategy to mimic the normal diurnal variation of cortisol secretion. However, it is not a strategy to prevent suppression of the HPA axis. All of the other methods will help prevent the likelihood of suppression of the HPA axis. </a:t>
            </a:r>
          </a:p>
          <a:p>
            <a:pPr marL="0" marR="0" lvl="0" indent="0" algn="l" defTabSz="538764"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lumMod val="50000"/>
                </a:prstClr>
              </a:solidFill>
              <a:effectLst/>
              <a:uLnTx/>
              <a:uFillTx/>
              <a:latin typeface="Helvetica" charset="0"/>
              <a:ea typeface="+mn-ea"/>
              <a:cs typeface="+mn-cs"/>
            </a:endParaRPr>
          </a:p>
          <a:p>
            <a:pPr marL="0" marR="0" lvl="0" indent="0" algn="l" defTabSz="53876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Helvetica" charset="0"/>
                <a:ea typeface="+mn-ea"/>
                <a:cs typeface="+mn-cs"/>
              </a:rPr>
              <a:t>**** Correct answer = B. Suppression of the HPA axis usually occurs with higher doses of corticosteroids when used for a duration of 2 weeks or more. Although the dose of prednisone is higher in the asthma patient, the duration of therapy is short, so the risk of HPA axis suppression is lower. The risk of HPA axis suppression is low with topical therapies like intranasal beclomethasone and with one-time joint injections. </a:t>
            </a:r>
          </a:p>
        </p:txBody>
      </p:sp>
      <p:sp>
        <p:nvSpPr>
          <p:cNvPr id="12" name="مستطيل مستدير الزوايا 11"/>
          <p:cNvSpPr/>
          <p:nvPr/>
        </p:nvSpPr>
        <p:spPr>
          <a:xfrm rot="5400000">
            <a:off x="5846481" y="8850927"/>
            <a:ext cx="485029" cy="1192697"/>
          </a:xfrm>
          <a:prstGeom prst="roundRect">
            <a:avLst/>
          </a:prstGeom>
          <a:ln w="19050">
            <a:solidFill>
              <a:schemeClr val="bg1">
                <a:lumMod val="65000"/>
              </a:schemeClr>
            </a:solidFill>
            <a:prstDash val="dashDot"/>
          </a:ln>
        </p:spPr>
        <p:style>
          <a:lnRef idx="2">
            <a:schemeClr val="accent6"/>
          </a:lnRef>
          <a:fillRef idx="1">
            <a:schemeClr val="lt1"/>
          </a:fillRef>
          <a:effectRef idx="0">
            <a:schemeClr val="accent6"/>
          </a:effectRef>
          <a:fontRef idx="minor">
            <a:schemeClr val="dk1"/>
          </a:fontRef>
        </p:style>
        <p:txBody>
          <a:bodyPr rtlCol="1" anchor="ctr"/>
          <a:lstStyle/>
          <a:p>
            <a:pPr marL="228600" marR="0" lvl="0" indent="-228600" algn="ctr" defTabSz="538764" rtl="0" eaLnBrk="1" fontAlgn="auto" latinLnBrk="0" hangingPunct="1">
              <a:lnSpc>
                <a:spcPct val="100000"/>
              </a:lnSpc>
              <a:spcBef>
                <a:spcPts val="0"/>
              </a:spcBef>
              <a:spcAft>
                <a:spcPts val="0"/>
              </a:spcAft>
              <a:buClrTx/>
              <a:buSzTx/>
              <a:buFont typeface="+mj-lt"/>
              <a:buAutoNum type="arabicParenR" startAt="11"/>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a:t>
            </a:r>
          </a:p>
          <a:p>
            <a:pPr marL="228600" marR="0" lvl="0" indent="-228600" algn="ctr" defTabSz="538764" rtl="0" eaLnBrk="1" fontAlgn="auto" latinLnBrk="0" hangingPunct="1">
              <a:lnSpc>
                <a:spcPct val="100000"/>
              </a:lnSpc>
              <a:spcBef>
                <a:spcPts val="0"/>
              </a:spcBef>
              <a:spcAft>
                <a:spcPts val="0"/>
              </a:spcAft>
              <a:buClrTx/>
              <a:buSzTx/>
              <a:buFont typeface="+mj-lt"/>
              <a:buAutoNum type="arabicParenR" startAt="11"/>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a:t>
            </a:r>
          </a:p>
          <a:p>
            <a:pPr marL="228600" marR="0" lvl="0" indent="-228600" algn="ctr" defTabSz="538764" rtl="0" eaLnBrk="1" fontAlgn="auto" latinLnBrk="0" hangingPunct="1">
              <a:lnSpc>
                <a:spcPct val="100000"/>
              </a:lnSpc>
              <a:spcBef>
                <a:spcPts val="0"/>
              </a:spcBef>
              <a:spcAft>
                <a:spcPts val="0"/>
              </a:spcAft>
              <a:buClrTx/>
              <a:buSzTx/>
              <a:buFont typeface="+mj-lt"/>
              <a:buAutoNum type="arabicParenR" startAt="11"/>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B</a:t>
            </a:r>
          </a:p>
          <a:p>
            <a:pPr marL="228600" marR="0" lvl="0" indent="-228600" algn="ctr" defTabSz="538764" rtl="0" eaLnBrk="1" fontAlgn="auto" latinLnBrk="0" hangingPunct="1">
              <a:lnSpc>
                <a:spcPct val="100000"/>
              </a:lnSpc>
              <a:spcBef>
                <a:spcPts val="0"/>
              </a:spcBef>
              <a:spcAft>
                <a:spcPts val="0"/>
              </a:spcAft>
              <a:buClrTx/>
              <a:buSzTx/>
              <a:buFont typeface="+mj-lt"/>
              <a:buAutoNum type="arabicParenR" startAt="11"/>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a:t>
            </a:r>
          </a:p>
          <a:p>
            <a:pPr marL="228600" marR="0" lvl="0" indent="-228600" algn="ctr" defTabSz="538764" rtl="0" eaLnBrk="1" fontAlgn="auto" latinLnBrk="0" hangingPunct="1">
              <a:lnSpc>
                <a:spcPct val="100000"/>
              </a:lnSpc>
              <a:spcBef>
                <a:spcPts val="0"/>
              </a:spcBef>
              <a:spcAft>
                <a:spcPts val="0"/>
              </a:spcAft>
              <a:buClrTx/>
              <a:buSzTx/>
              <a:buFont typeface="+mj-lt"/>
              <a:buAutoNum type="arabicParenR" startAt="11"/>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a:t>
            </a:r>
          </a:p>
          <a:p>
            <a:pPr marL="228600" marR="0" lvl="0" indent="-228600" algn="ctr" defTabSz="538764" rtl="0" eaLnBrk="1" fontAlgn="auto" latinLnBrk="0" hangingPunct="1">
              <a:lnSpc>
                <a:spcPct val="100000"/>
              </a:lnSpc>
              <a:spcBef>
                <a:spcPts val="0"/>
              </a:spcBef>
              <a:spcAft>
                <a:spcPts val="0"/>
              </a:spcAft>
              <a:buClrTx/>
              <a:buSzTx/>
              <a:buFont typeface="+mj-lt"/>
              <a:buAutoNum type="arabicParenR" startAt="11"/>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a:t>
            </a:r>
          </a:p>
          <a:p>
            <a:pPr marL="228600" marR="0" lvl="0" indent="-228600" algn="ctr" defTabSz="538764" rtl="0" eaLnBrk="1" fontAlgn="auto" latinLnBrk="0" hangingPunct="1">
              <a:lnSpc>
                <a:spcPct val="100000"/>
              </a:lnSpc>
              <a:spcBef>
                <a:spcPts val="0"/>
              </a:spcBef>
              <a:spcAft>
                <a:spcPts val="0"/>
              </a:spcAft>
              <a:buClrTx/>
              <a:buSzTx/>
              <a:buFont typeface="+mj-lt"/>
              <a:buAutoNum type="arabicParenR" startAt="11"/>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B</a:t>
            </a:r>
          </a:p>
          <a:p>
            <a:pPr marL="228600" marR="0" lvl="0" indent="-228600" algn="ctr" defTabSz="538764" rtl="0" eaLnBrk="1" fontAlgn="auto" latinLnBrk="0" hangingPunct="1">
              <a:lnSpc>
                <a:spcPct val="100000"/>
              </a:lnSpc>
              <a:spcBef>
                <a:spcPts val="0"/>
              </a:spcBef>
              <a:spcAft>
                <a:spcPts val="0"/>
              </a:spcAft>
              <a:buClrTx/>
              <a:buSzTx/>
              <a:buFont typeface="+mj-lt"/>
              <a:buAutoNum type="arabicParenR" startAt="11"/>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a:t>
            </a:r>
          </a:p>
          <a:p>
            <a:pPr marL="228600" marR="0" lvl="0" indent="-228600" algn="ctr" defTabSz="538764" rtl="0" eaLnBrk="1" fontAlgn="auto" latinLnBrk="0" hangingPunct="1">
              <a:lnSpc>
                <a:spcPct val="100000"/>
              </a:lnSpc>
              <a:spcBef>
                <a:spcPts val="0"/>
              </a:spcBef>
              <a:spcAft>
                <a:spcPts val="0"/>
              </a:spcAft>
              <a:buClrTx/>
              <a:buSzTx/>
              <a:buFont typeface="+mj-lt"/>
              <a:buAutoNum type="arabicParenR" startAt="11"/>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Tree>
    <p:extLst>
      <p:ext uri="{BB962C8B-B14F-4D97-AF65-F5344CB8AC3E}">
        <p14:creationId xmlns:p14="http://schemas.microsoft.com/office/powerpoint/2010/main" val="1480022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duotone>
              <a:prstClr val="black"/>
              <a:srgbClr val="942093">
                <a:tint val="45000"/>
                <a:satMod val="400000"/>
              </a:srgbClr>
            </a:duotone>
          </a:blip>
          <a:srcRect l="44792" t="46423" r="12083" b="5293"/>
          <a:stretch/>
        </p:blipFill>
        <p:spPr>
          <a:xfrm>
            <a:off x="2711487" y="2446712"/>
            <a:ext cx="2235970" cy="388864"/>
          </a:xfrm>
          <a:prstGeom prst="rect">
            <a:avLst/>
          </a:prstGeom>
        </p:spPr>
      </p:pic>
      <p:cxnSp>
        <p:nvCxnSpPr>
          <p:cNvPr id="8" name="Straight Connector 7"/>
          <p:cNvCxnSpPr/>
          <p:nvPr/>
        </p:nvCxnSpPr>
        <p:spPr>
          <a:xfrm flipH="1">
            <a:off x="1098211" y="2894673"/>
            <a:ext cx="5300421" cy="0"/>
          </a:xfrm>
          <a:prstGeom prst="line">
            <a:avLst/>
          </a:prstGeom>
          <a:ln w="38100">
            <a:solidFill>
              <a:srgbClr val="00CCC9"/>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98210" y="2936838"/>
            <a:ext cx="5300421" cy="1877437"/>
          </a:xfrm>
          <a:prstGeom prst="rect">
            <a:avLst/>
          </a:prstGeom>
          <a:noFill/>
        </p:spPr>
        <p:txBody>
          <a:bodyPr wrap="square" rtlCol="0">
            <a:spAutoFit/>
          </a:bodyPr>
          <a:lstStyle/>
          <a:p>
            <a:pPr algn="ctr" rtl="1"/>
            <a:r>
              <a:rPr lang="ar-SA" sz="2400" b="1" dirty="0">
                <a:solidFill>
                  <a:srgbClr val="941651"/>
                </a:solidFill>
                <a:latin typeface="Al Tarikh" charset="-78"/>
                <a:ea typeface="Al Tarikh" charset="-78"/>
                <a:cs typeface="Al Tarikh" charset="-78"/>
              </a:rPr>
              <a:t>قادة فريق علم الأدوية :</a:t>
            </a:r>
          </a:p>
          <a:p>
            <a:pPr algn="ctr" rtl="1"/>
            <a:r>
              <a:rPr lang="ar-SA" sz="2400" b="1" dirty="0">
                <a:latin typeface="Al Tarikh" charset="-78"/>
                <a:ea typeface="Al Tarikh" charset="-78"/>
                <a:cs typeface="Al Tarikh" charset="-78"/>
              </a:rPr>
              <a:t> </a:t>
            </a:r>
            <a:r>
              <a:rPr lang="ar-SA" sz="2800" b="1" dirty="0">
                <a:solidFill>
                  <a:srgbClr val="941651"/>
                </a:solidFill>
                <a:cs typeface="Al Tarikh" charset="-78"/>
              </a:rPr>
              <a:t>-</a:t>
            </a:r>
            <a:r>
              <a:rPr lang="ar-SA" sz="2800" b="1" dirty="0">
                <a:latin typeface="Al Tarikh" charset="-78"/>
                <a:ea typeface="Al Tarikh" charset="-78"/>
                <a:cs typeface="Al Tarikh" charset="-78"/>
              </a:rPr>
              <a:t> جومانا القحطاني </a:t>
            </a:r>
            <a:r>
              <a:rPr lang="en-US" sz="2800" b="1" dirty="0">
                <a:latin typeface="Al Tarikh" charset="-78"/>
                <a:ea typeface="Al Tarikh" charset="-78"/>
                <a:cs typeface="Al Tarikh" charset="-78"/>
              </a:rPr>
              <a:t>    </a:t>
            </a:r>
            <a:r>
              <a:rPr lang="ar-SA" sz="2800" b="1" dirty="0">
                <a:latin typeface="Al Tarikh" charset="-78"/>
                <a:ea typeface="Al Tarikh" charset="-78"/>
                <a:cs typeface="Al Tarikh" charset="-78"/>
              </a:rPr>
              <a:t>  </a:t>
            </a:r>
            <a:r>
              <a:rPr lang="ar-SA" sz="2800" b="1" dirty="0">
                <a:solidFill>
                  <a:srgbClr val="941651"/>
                </a:solidFill>
                <a:cs typeface="Al Tarikh" charset="-78"/>
              </a:rPr>
              <a:t>-</a:t>
            </a:r>
            <a:r>
              <a:rPr lang="ar-SA" sz="2800" b="1" dirty="0">
                <a:latin typeface="Al Tarikh" charset="-78"/>
                <a:ea typeface="Al Tarikh" charset="-78"/>
                <a:cs typeface="Al Tarikh" charset="-78"/>
              </a:rPr>
              <a:t> اللولو الصليهم</a:t>
            </a:r>
          </a:p>
          <a:p>
            <a:pPr algn="ctr" rtl="1"/>
            <a:r>
              <a:rPr lang="ar-SA" sz="2800" b="1" dirty="0">
                <a:solidFill>
                  <a:srgbClr val="941651"/>
                </a:solidFill>
                <a:cs typeface="Al Tarikh" charset="-78"/>
              </a:rPr>
              <a:t>-</a:t>
            </a:r>
            <a:r>
              <a:rPr lang="ar-SA" sz="2800" b="1" dirty="0">
                <a:latin typeface="Al Tarikh" charset="-78"/>
                <a:ea typeface="Al Tarikh" charset="-78"/>
                <a:cs typeface="Al Tarikh" charset="-78"/>
              </a:rPr>
              <a:t> فارس النفيسة</a:t>
            </a:r>
          </a:p>
          <a:p>
            <a:pPr marL="0" algn="ctr" defTabSz="663123" rtl="1" eaLnBrk="1" latinLnBrk="0" hangingPunct="1">
              <a:lnSpc>
                <a:spcPct val="150000"/>
              </a:lnSpc>
            </a:pPr>
            <a:r>
              <a:rPr lang="ar-SA" sz="2400" b="1" dirty="0">
                <a:solidFill>
                  <a:srgbClr val="941651"/>
                </a:solidFill>
                <a:latin typeface="Al Tarikh" charset="-78"/>
                <a:ea typeface="Al Tarikh" charset="-78"/>
                <a:cs typeface="Al Tarikh" charset="-78"/>
              </a:rPr>
              <a:t>الشكر موصول لأعضاء الفريق المتميزين : </a:t>
            </a:r>
          </a:p>
        </p:txBody>
      </p:sp>
      <p:sp>
        <p:nvSpPr>
          <p:cNvPr id="11" name="TextBox 10"/>
          <p:cNvSpPr txBox="1"/>
          <p:nvPr/>
        </p:nvSpPr>
        <p:spPr>
          <a:xfrm>
            <a:off x="370682" y="7282868"/>
            <a:ext cx="6027950" cy="830997"/>
          </a:xfrm>
          <a:prstGeom prst="rect">
            <a:avLst/>
          </a:prstGeom>
          <a:noFill/>
        </p:spPr>
        <p:txBody>
          <a:bodyPr wrap="square" rtlCol="0">
            <a:spAutoFit/>
          </a:bodyPr>
          <a:lstStyle/>
          <a:p>
            <a:r>
              <a:rPr lang="en-US" sz="1600" dirty="0">
                <a:solidFill>
                  <a:srgbClr val="941651"/>
                </a:solidFill>
              </a:rPr>
              <a:t>References :</a:t>
            </a:r>
          </a:p>
          <a:p>
            <a:r>
              <a:rPr lang="en-US" sz="1600" dirty="0"/>
              <a:t>1- 436 doctors slides and notes</a:t>
            </a:r>
          </a:p>
          <a:p>
            <a:r>
              <a:rPr lang="en-US" sz="1600" dirty="0"/>
              <a:t>2- 435 pharmacology teamwork </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21399" t="7748" r="21891" b="8503"/>
          <a:stretch/>
        </p:blipFill>
        <p:spPr>
          <a:xfrm>
            <a:off x="4947457" y="642251"/>
            <a:ext cx="1451175" cy="2143038"/>
          </a:xfrm>
          <a:prstGeom prst="rect">
            <a:avLst/>
          </a:prstGeom>
        </p:spPr>
      </p:pic>
      <p:sp>
        <p:nvSpPr>
          <p:cNvPr id="3" name="Oval 2"/>
          <p:cNvSpPr/>
          <p:nvPr/>
        </p:nvSpPr>
        <p:spPr>
          <a:xfrm>
            <a:off x="5883328" y="1793878"/>
            <a:ext cx="452927" cy="6093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96720" y="1895229"/>
            <a:ext cx="495656" cy="4272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20156" y="1305040"/>
            <a:ext cx="323960" cy="2322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65700" y="97276"/>
            <a:ext cx="264920"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83328" y="88925"/>
            <a:ext cx="247045"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460208" y="9146688"/>
            <a:ext cx="1537203" cy="307777"/>
          </a:xfrm>
          <a:prstGeom prst="rect">
            <a:avLst/>
          </a:prstGeom>
          <a:noFill/>
        </p:spPr>
        <p:txBody>
          <a:bodyPr wrap="square" rtlCol="0">
            <a:spAutoFit/>
          </a:bodyPr>
          <a:lstStyle/>
          <a:p>
            <a:r>
              <a:rPr lang="en-US" sz="1400" b="1"/>
              <a:t>@pharma436</a:t>
            </a:r>
          </a:p>
        </p:txBody>
      </p:sp>
      <p:pic>
        <p:nvPicPr>
          <p:cNvPr id="22" name="Picture 21"/>
          <p:cNvPicPr>
            <a:picLocks noChangeAspect="1"/>
          </p:cNvPicPr>
          <p:nvPr/>
        </p:nvPicPr>
        <p:blipFill>
          <a:blip r:embed="rId4"/>
          <a:stretch>
            <a:fillRect/>
          </a:stretch>
        </p:blipFill>
        <p:spPr>
          <a:xfrm>
            <a:off x="370682" y="9101771"/>
            <a:ext cx="447779" cy="447779"/>
          </a:xfrm>
          <a:prstGeom prst="rect">
            <a:avLst/>
          </a:prstGeom>
        </p:spPr>
      </p:pic>
      <p:sp>
        <p:nvSpPr>
          <p:cNvPr id="23" name="TextBox 22"/>
          <p:cNvSpPr txBox="1"/>
          <p:nvPr/>
        </p:nvSpPr>
        <p:spPr>
          <a:xfrm>
            <a:off x="784090" y="9146688"/>
            <a:ext cx="2215537" cy="307777"/>
          </a:xfrm>
          <a:prstGeom prst="rect">
            <a:avLst/>
          </a:prstGeom>
          <a:noFill/>
        </p:spPr>
        <p:txBody>
          <a:bodyPr wrap="square" rtlCol="0">
            <a:spAutoFit/>
          </a:bodyPr>
          <a:lstStyle/>
          <a:p>
            <a:r>
              <a:rPr lang="en-US" sz="1400" b="1" dirty="0"/>
              <a:t>pharma436@outlook.com</a:t>
            </a:r>
          </a:p>
        </p:txBody>
      </p:sp>
      <p:pic>
        <p:nvPicPr>
          <p:cNvPr id="24" name="Picture 23">
            <a:hlinkClick r:id="rId5"/>
          </p:cNvPr>
          <p:cNvPicPr>
            <a:picLocks noChangeAspect="1"/>
          </p:cNvPicPr>
          <p:nvPr/>
        </p:nvPicPr>
        <p:blipFill rotWithShape="1">
          <a:blip r:embed="rId6"/>
          <a:srcRect l="39538" t="24554" r="39740" b="42737"/>
          <a:stretch/>
        </p:blipFill>
        <p:spPr>
          <a:xfrm>
            <a:off x="4723572" y="9039979"/>
            <a:ext cx="441083" cy="463227"/>
          </a:xfrm>
          <a:prstGeom prst="rect">
            <a:avLst/>
          </a:prstGeom>
        </p:spPr>
      </p:pic>
      <p:sp>
        <p:nvSpPr>
          <p:cNvPr id="25" name="TextBox 24"/>
          <p:cNvSpPr txBox="1"/>
          <p:nvPr/>
        </p:nvSpPr>
        <p:spPr>
          <a:xfrm>
            <a:off x="5212148" y="9118184"/>
            <a:ext cx="1537203" cy="307777"/>
          </a:xfrm>
          <a:prstGeom prst="rect">
            <a:avLst/>
          </a:prstGeom>
          <a:noFill/>
        </p:spPr>
        <p:txBody>
          <a:bodyPr wrap="square" rtlCol="0">
            <a:spAutoFit/>
          </a:bodyPr>
          <a:lstStyle/>
          <a:p>
            <a:r>
              <a:rPr lang="en-US" sz="1400" b="1" dirty="0">
                <a:hlinkClick r:id="rId7"/>
              </a:rPr>
              <a:t>Your feedback </a:t>
            </a:r>
            <a:endParaRPr lang="en-US" sz="1400" b="1" dirty="0"/>
          </a:p>
        </p:txBody>
      </p:sp>
      <p:pic>
        <p:nvPicPr>
          <p:cNvPr id="26" name="Picture 25">
            <a:hlinkClick r:id="rId8"/>
          </p:cNvPr>
          <p:cNvPicPr>
            <a:picLocks noChangeAspect="1"/>
          </p:cNvPicPr>
          <p:nvPr/>
        </p:nvPicPr>
        <p:blipFill rotWithShape="1">
          <a:blip r:embed="rId9"/>
          <a:srcRect t="11672" b="10049"/>
          <a:stretch/>
        </p:blipFill>
        <p:spPr>
          <a:xfrm>
            <a:off x="2967775" y="9076025"/>
            <a:ext cx="573552" cy="448968"/>
          </a:xfrm>
          <a:prstGeom prst="rect">
            <a:avLst/>
          </a:prstGeom>
        </p:spPr>
      </p:pic>
      <p:sp>
        <p:nvSpPr>
          <p:cNvPr id="19"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xmlns="" id="{F4A23BD3-9A7C-4E27-80AA-A808AE42111F}"/>
              </a:ext>
            </a:extLst>
          </p:cNvPr>
          <p:cNvSpPr txBox="1"/>
          <p:nvPr/>
        </p:nvSpPr>
        <p:spPr>
          <a:xfrm>
            <a:off x="2454581" y="4814275"/>
            <a:ext cx="2587678" cy="1815882"/>
          </a:xfrm>
          <a:prstGeom prst="rect">
            <a:avLst/>
          </a:prstGeom>
          <a:noFill/>
        </p:spPr>
        <p:txBody>
          <a:bodyPr wrap="square" rtlCol="0">
            <a:spAutoFit/>
          </a:bodyPr>
          <a:lstStyle/>
          <a:p>
            <a:pPr lvl="0" algn="ctr" defTabSz="663123" rtl="1"/>
            <a:r>
              <a:rPr lang="ar-SA" sz="2800" b="1" dirty="0">
                <a:solidFill>
                  <a:prstClr val="black"/>
                </a:solidFill>
                <a:latin typeface="Al Tarikh" charset="-78"/>
                <a:ea typeface="Al Tarikh" charset="-78"/>
                <a:cs typeface="Al Tarikh" charset="-78"/>
              </a:rPr>
              <a:t>روان سعد القحطاني</a:t>
            </a:r>
            <a:endParaRPr lang="en-US" sz="2800" b="1" dirty="0">
              <a:solidFill>
                <a:prstClr val="black"/>
              </a:solidFill>
              <a:latin typeface="Al Tarikh" charset="-78"/>
              <a:ea typeface="Al Tarikh" charset="-78"/>
              <a:cs typeface="Al Tarikh" charset="-78"/>
            </a:endParaRPr>
          </a:p>
          <a:p>
            <a:pPr lvl="0" algn="ctr" defTabSz="663123" rtl="1"/>
            <a:r>
              <a:rPr lang="ar-SA" sz="2800" b="1" dirty="0">
                <a:solidFill>
                  <a:prstClr val="black"/>
                </a:solidFill>
                <a:latin typeface="Al Tarikh" charset="-78"/>
                <a:ea typeface="Al Tarikh" charset="-78"/>
                <a:cs typeface="Al Tarikh" charset="-78"/>
              </a:rPr>
              <a:t>حنين باشيخ</a:t>
            </a:r>
            <a:endParaRPr lang="en-US" sz="2800" b="1" dirty="0">
              <a:solidFill>
                <a:prstClr val="black"/>
              </a:solidFill>
              <a:latin typeface="Al Tarikh" charset="-78"/>
              <a:ea typeface="Al Tarikh" charset="-78"/>
              <a:cs typeface="Al Tarikh" charset="-78"/>
            </a:endParaRPr>
          </a:p>
          <a:p>
            <a:pPr lvl="0" algn="ctr" defTabSz="663123" rtl="1"/>
            <a:r>
              <a:rPr lang="ar-SA" sz="2800" b="1" dirty="0">
                <a:solidFill>
                  <a:prstClr val="black"/>
                </a:solidFill>
                <a:latin typeface="Al Tarikh" charset="-78"/>
                <a:ea typeface="Al Tarikh" charset="-78"/>
                <a:cs typeface="Al Tarikh" charset="-78"/>
              </a:rPr>
              <a:t>ريم الشثري</a:t>
            </a:r>
            <a:endParaRPr lang="en-US" sz="2800" b="1" dirty="0">
              <a:solidFill>
                <a:prstClr val="black"/>
              </a:solidFill>
              <a:latin typeface="Al Tarikh" charset="-78"/>
              <a:ea typeface="Al Tarikh" charset="-78"/>
              <a:cs typeface="Al Tarikh" charset="-78"/>
            </a:endParaRPr>
          </a:p>
          <a:p>
            <a:pPr lvl="0" algn="ctr" defTabSz="663123" rtl="1"/>
            <a:r>
              <a:rPr lang="ar-SA" sz="2800" b="1" dirty="0">
                <a:solidFill>
                  <a:prstClr val="black"/>
                </a:solidFill>
                <a:latin typeface="Al Tarikh" charset="-78"/>
                <a:ea typeface="Al Tarikh" charset="-78"/>
                <a:cs typeface="Al Tarikh" charset="-78"/>
              </a:rPr>
              <a:t>ريما البراك </a:t>
            </a:r>
            <a:endParaRPr lang="en-US" sz="2800" b="1" dirty="0">
              <a:solidFill>
                <a:prstClr val="black"/>
              </a:solidFill>
              <a:latin typeface="Al Tarikh" charset="-78"/>
              <a:ea typeface="Al Tarikh" charset="-78"/>
              <a:cs typeface="Al Tarikh" charset="-78"/>
            </a:endParaRPr>
          </a:p>
        </p:txBody>
      </p:sp>
    </p:spTree>
    <p:extLst>
      <p:ext uri="{BB962C8B-B14F-4D97-AF65-F5344CB8AC3E}">
        <p14:creationId xmlns:p14="http://schemas.microsoft.com/office/powerpoint/2010/main" val="630231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 name="Straight Connector 5"/>
          <p:cNvCxnSpPr/>
          <p:nvPr/>
        </p:nvCxnSpPr>
        <p:spPr>
          <a:xfrm flipV="1">
            <a:off x="1227909" y="875211"/>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7" name="TextBox 6"/>
          <p:cNvSpPr txBox="1"/>
          <p:nvPr/>
        </p:nvSpPr>
        <p:spPr>
          <a:xfrm>
            <a:off x="803775" y="339251"/>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To Understand</a:t>
            </a:r>
          </a:p>
        </p:txBody>
      </p:sp>
      <p:cxnSp>
        <p:nvCxnSpPr>
          <p:cNvPr id="9" name="Straight Connector 8"/>
          <p:cNvCxnSpPr/>
          <p:nvPr/>
        </p:nvCxnSpPr>
        <p:spPr>
          <a:xfrm flipV="1">
            <a:off x="143691" y="1795297"/>
            <a:ext cx="5112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6783" y="1384635"/>
            <a:ext cx="5042745" cy="400110"/>
          </a:xfrm>
          <a:prstGeom prst="rect">
            <a:avLst/>
          </a:prstGeom>
          <a:noFill/>
        </p:spPr>
        <p:txBody>
          <a:bodyPr wrap="square" rtlCol="0">
            <a:spAutoFit/>
          </a:bodyPr>
          <a:lstStyle/>
          <a:p>
            <a:r>
              <a:rPr lang="en-US" sz="2000" dirty="0">
                <a:cs typeface="Andalus" panose="02020603050405020304" pitchFamily="18" charset="-78"/>
              </a:rPr>
              <a:t>Biosynthesis of adrenal hormones </a:t>
            </a:r>
            <a:r>
              <a:rPr lang="en-US" sz="1200" dirty="0">
                <a:solidFill>
                  <a:schemeClr val="bg1">
                    <a:lumMod val="50000"/>
                  </a:schemeClr>
                </a:solidFill>
                <a:cs typeface="Andalus" panose="02020603050405020304" pitchFamily="18" charset="-78"/>
              </a:rPr>
              <a:t>(only female’s slides) </a:t>
            </a:r>
          </a:p>
        </p:txBody>
      </p:sp>
      <p:grpSp>
        <p:nvGrpSpPr>
          <p:cNvPr id="13" name="Group 12"/>
          <p:cNvGrpSpPr/>
          <p:nvPr/>
        </p:nvGrpSpPr>
        <p:grpSpPr>
          <a:xfrm>
            <a:off x="114357" y="1929191"/>
            <a:ext cx="6511807" cy="4772674"/>
            <a:chOff x="145353" y="1854894"/>
            <a:chExt cx="6511807" cy="4772674"/>
          </a:xfrm>
        </p:grpSpPr>
        <p:sp>
          <p:nvSpPr>
            <p:cNvPr id="2" name="TextBox 1"/>
            <p:cNvSpPr txBox="1"/>
            <p:nvPr/>
          </p:nvSpPr>
          <p:spPr>
            <a:xfrm>
              <a:off x="1845778" y="6104348"/>
              <a:ext cx="4811382" cy="523220"/>
            </a:xfrm>
            <a:prstGeom prst="rect">
              <a:avLst/>
            </a:prstGeom>
            <a:noFill/>
          </p:spPr>
          <p:txBody>
            <a:bodyPr wrap="none" rtlCol="0">
              <a:spAutoFit/>
            </a:bodyPr>
            <a:lstStyle/>
            <a:p>
              <a:pPr algn="r" defTabSz="538764" rtl="1" eaLnBrk="1" latinLnBrk="0" hangingPunct="1"/>
              <a:r>
                <a:rPr lang="ar-SA" sz="1400" dirty="0">
                  <a:solidFill>
                    <a:srgbClr val="008F00"/>
                  </a:solidFill>
                </a:rPr>
                <a:t>* أهم شيء تعرفونه إن تصنيع الهرمونات يبدأ من الكولسترول</a:t>
              </a:r>
              <a:endParaRPr lang="en-US" sz="1400" dirty="0">
                <a:solidFill>
                  <a:srgbClr val="008F00"/>
                </a:solidFill>
              </a:endParaRPr>
            </a:p>
            <a:p>
              <a:pPr algn="r" rtl="1"/>
              <a:r>
                <a:rPr lang="en-US" sz="1400" dirty="0">
                  <a:solidFill>
                    <a:srgbClr val="008F00"/>
                  </a:solidFill>
                </a:rPr>
                <a:t>**the pharmacological preparation of cortisol is </a:t>
              </a:r>
              <a:r>
                <a:rPr lang="en-US" sz="1400" dirty="0" err="1">
                  <a:solidFill>
                    <a:srgbClr val="0432FF"/>
                  </a:solidFill>
                </a:rPr>
                <a:t>hydroxycortisol</a:t>
              </a:r>
              <a:endParaRPr lang="en-US" sz="1400" dirty="0">
                <a:solidFill>
                  <a:srgbClr val="0432FF"/>
                </a:solidFill>
              </a:endParaRPr>
            </a:p>
          </p:txBody>
        </p:sp>
        <p:grpSp>
          <p:nvGrpSpPr>
            <p:cNvPr id="8" name="Group 7"/>
            <p:cNvGrpSpPr/>
            <p:nvPr/>
          </p:nvGrpSpPr>
          <p:grpSpPr>
            <a:xfrm>
              <a:off x="145353" y="1854894"/>
              <a:ext cx="6511807" cy="4203560"/>
              <a:chOff x="101264" y="2093905"/>
              <a:chExt cx="6511807" cy="5016369"/>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27060" b="953"/>
              <a:stretch/>
            </p:blipFill>
            <p:spPr>
              <a:xfrm>
                <a:off x="143691" y="2168158"/>
                <a:ext cx="6469380" cy="4942116"/>
              </a:xfrm>
              <a:prstGeom prst="rect">
                <a:avLst/>
              </a:prstGeom>
            </p:spPr>
          </p:pic>
          <p:sp>
            <p:nvSpPr>
              <p:cNvPr id="3" name="TextBox 2"/>
              <p:cNvSpPr txBox="1"/>
              <p:nvPr/>
            </p:nvSpPr>
            <p:spPr>
              <a:xfrm>
                <a:off x="101264" y="2093905"/>
                <a:ext cx="324128" cy="523220"/>
              </a:xfrm>
              <a:prstGeom prst="rect">
                <a:avLst/>
              </a:prstGeom>
              <a:noFill/>
            </p:spPr>
            <p:txBody>
              <a:bodyPr wrap="none" rtlCol="0">
                <a:spAutoFit/>
              </a:bodyPr>
              <a:lstStyle/>
              <a:p>
                <a:pPr marL="0" algn="r" defTabSz="538764" rtl="1" eaLnBrk="1" latinLnBrk="0" hangingPunct="1"/>
                <a:r>
                  <a:rPr lang="ar-SA" sz="2800" dirty="0"/>
                  <a:t>*</a:t>
                </a:r>
                <a:endParaRPr lang="en-US" sz="2800" dirty="0"/>
              </a:p>
            </p:txBody>
          </p:sp>
        </p:grpSp>
      </p:grpSp>
      <p:cxnSp>
        <p:nvCxnSpPr>
          <p:cNvPr id="18" name="Straight Connector 17"/>
          <p:cNvCxnSpPr/>
          <p:nvPr/>
        </p:nvCxnSpPr>
        <p:spPr>
          <a:xfrm flipV="1">
            <a:off x="143691" y="7208259"/>
            <a:ext cx="2142309" cy="13058"/>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15536" y="6808149"/>
            <a:ext cx="2204358" cy="400110"/>
          </a:xfrm>
          <a:prstGeom prst="rect">
            <a:avLst/>
          </a:prstGeom>
          <a:noFill/>
        </p:spPr>
        <p:txBody>
          <a:bodyPr wrap="square" rtlCol="0">
            <a:spAutoFit/>
          </a:bodyPr>
          <a:lstStyle/>
          <a:p>
            <a:r>
              <a:rPr lang="en-US" sz="2000" dirty="0">
                <a:cs typeface="Andalus" panose="02020603050405020304" pitchFamily="18" charset="-78"/>
              </a:rPr>
              <a:t>Corticosteroids </a:t>
            </a:r>
          </a:p>
        </p:txBody>
      </p:sp>
      <p:sp>
        <p:nvSpPr>
          <p:cNvPr id="21" name="TextBox 20"/>
          <p:cNvSpPr txBox="1"/>
          <p:nvPr/>
        </p:nvSpPr>
        <p:spPr>
          <a:xfrm>
            <a:off x="156784" y="7362384"/>
            <a:ext cx="6701216" cy="686470"/>
          </a:xfrm>
          <a:prstGeom prst="rect">
            <a:avLst/>
          </a:prstGeom>
          <a:noFill/>
        </p:spPr>
        <p:txBody>
          <a:bodyPr wrap="square" rtlCol="0">
            <a:spAutoFit/>
          </a:bodyPr>
          <a:lstStyle/>
          <a:p>
            <a:r>
              <a:rPr lang="en-US" sz="1400">
                <a:cs typeface="Andalus" panose="02020603050405020304" pitchFamily="18" charset="-78"/>
              </a:rPr>
              <a:t>Corticosteroids  are </a:t>
            </a:r>
            <a:r>
              <a:rPr lang="en-US" sz="1400"/>
              <a:t>steroid </a:t>
            </a:r>
            <a:r>
              <a:rPr lang="en-US" sz="1400" dirty="0"/>
              <a:t>hormones produced by the adrenal cortex. They consist of two groups: </a:t>
            </a:r>
          </a:p>
          <a:p>
            <a:endParaRPr lang="en-US" dirty="0"/>
          </a:p>
        </p:txBody>
      </p:sp>
      <p:sp>
        <p:nvSpPr>
          <p:cNvPr id="22" name="Round Diagonal Corner Rectangle 21"/>
          <p:cNvSpPr/>
          <p:nvPr/>
        </p:nvSpPr>
        <p:spPr>
          <a:xfrm>
            <a:off x="803775" y="7981034"/>
            <a:ext cx="2137931" cy="1762280"/>
          </a:xfrm>
          <a:prstGeom prst="round2DiagRect">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lnSpc>
                <a:spcPct val="150000"/>
              </a:lnSpc>
            </a:pPr>
            <a:r>
              <a:rPr lang="en-US" sz="1400" b="1" dirty="0">
                <a:solidFill>
                  <a:schemeClr val="tx1"/>
                </a:solidFill>
              </a:rPr>
              <a:t>1- Glucocorticoids</a:t>
            </a:r>
            <a:endParaRPr lang="ar-SA" sz="1400" b="1" dirty="0">
              <a:solidFill>
                <a:schemeClr val="tx1"/>
              </a:solidFill>
            </a:endParaRPr>
          </a:p>
          <a:p>
            <a:pPr rtl="1"/>
            <a:r>
              <a:rPr lang="en-US" sz="1400" dirty="0">
                <a:solidFill>
                  <a:schemeClr val="tx1"/>
                </a:solidFill>
              </a:rPr>
              <a:t>They have important effects on intermediary metabolism,</a:t>
            </a:r>
            <a:r>
              <a:rPr lang="en-US" sz="1400" dirty="0">
                <a:solidFill>
                  <a:srgbClr val="008000"/>
                </a:solidFill>
              </a:rPr>
              <a:t> </a:t>
            </a:r>
            <a:r>
              <a:rPr lang="en-US" sz="1400" dirty="0">
                <a:solidFill>
                  <a:schemeClr val="tx1"/>
                </a:solidFill>
              </a:rPr>
              <a:t>catabolism,</a:t>
            </a:r>
            <a:r>
              <a:rPr lang="en-US" sz="1400" dirty="0">
                <a:solidFill>
                  <a:srgbClr val="008000"/>
                </a:solidFill>
              </a:rPr>
              <a:t> </a:t>
            </a:r>
            <a:r>
              <a:rPr lang="en-US" sz="1400" dirty="0">
                <a:solidFill>
                  <a:schemeClr val="tx1"/>
                </a:solidFill>
              </a:rPr>
              <a:t>immune responses, growth &amp; inflammation. </a:t>
            </a:r>
          </a:p>
        </p:txBody>
      </p:sp>
      <p:sp>
        <p:nvSpPr>
          <p:cNvPr id="23" name="Round Diagonal Corner Rectangle 22"/>
          <p:cNvSpPr/>
          <p:nvPr/>
        </p:nvSpPr>
        <p:spPr>
          <a:xfrm>
            <a:off x="3680669" y="7960350"/>
            <a:ext cx="2137931" cy="1782964"/>
          </a:xfrm>
          <a:prstGeom prst="round2DiagRect">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en-US" sz="1400" b="1" dirty="0">
                <a:solidFill>
                  <a:schemeClr val="tx1"/>
                </a:solidFill>
              </a:rPr>
              <a:t>2- Mineralocorticoids</a:t>
            </a:r>
            <a:r>
              <a:rPr lang="en-US" sz="1100" b="1" dirty="0">
                <a:solidFill>
                  <a:schemeClr val="tx1"/>
                </a:solidFill>
              </a:rPr>
              <a:t> </a:t>
            </a:r>
            <a:endParaRPr lang="ar-SA" sz="1400" b="1" dirty="0">
              <a:solidFill>
                <a:schemeClr val="tx1"/>
              </a:solidFill>
            </a:endParaRPr>
          </a:p>
          <a:p>
            <a:pPr defTabSz="685800">
              <a:defRPr/>
            </a:pPr>
            <a:r>
              <a:rPr lang="en-US" sz="1400" dirty="0">
                <a:solidFill>
                  <a:schemeClr val="tx1"/>
                </a:solidFill>
              </a:rPr>
              <a:t>They have salt-retaining activity which regulate Na &amp; K reabsorption in the collecting tubules of the kidney. </a:t>
            </a:r>
          </a:p>
        </p:txBody>
      </p:sp>
      <p:sp>
        <p:nvSpPr>
          <p:cNvPr id="10" name="TextBox 9"/>
          <p:cNvSpPr txBox="1"/>
          <p:nvPr/>
        </p:nvSpPr>
        <p:spPr>
          <a:xfrm>
            <a:off x="3736752" y="4786135"/>
            <a:ext cx="364202" cy="307777"/>
          </a:xfrm>
          <a:prstGeom prst="rect">
            <a:avLst/>
          </a:prstGeom>
          <a:noFill/>
        </p:spPr>
        <p:txBody>
          <a:bodyPr wrap="none" rtlCol="0">
            <a:spAutoFit/>
          </a:bodyPr>
          <a:lstStyle/>
          <a:p>
            <a:r>
              <a:rPr lang="en-US" sz="1400" dirty="0">
                <a:solidFill>
                  <a:schemeClr val="bg1"/>
                </a:solidFill>
              </a:rPr>
              <a:t>**</a:t>
            </a:r>
          </a:p>
        </p:txBody>
      </p:sp>
    </p:spTree>
    <p:extLst>
      <p:ext uri="{BB962C8B-B14F-4D97-AF65-F5344CB8AC3E}">
        <p14:creationId xmlns:p14="http://schemas.microsoft.com/office/powerpoint/2010/main" val="630827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6"/>
          <p:cNvSpPr/>
          <p:nvPr/>
        </p:nvSpPr>
        <p:spPr>
          <a:xfrm rot="16200000" flipH="1">
            <a:off x="267789" y="-25146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Connector 5"/>
          <p:cNvCxnSpPr/>
          <p:nvPr/>
        </p:nvCxnSpPr>
        <p:spPr>
          <a:xfrm flipV="1">
            <a:off x="958300" y="850986"/>
            <a:ext cx="486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7" name="TextBox 6"/>
          <p:cNvSpPr txBox="1"/>
          <p:nvPr/>
        </p:nvSpPr>
        <p:spPr>
          <a:xfrm>
            <a:off x="438150" y="95660"/>
            <a:ext cx="5616076" cy="830997"/>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Introduction to corticosteroids </a:t>
            </a:r>
          </a:p>
        </p:txBody>
      </p:sp>
      <p:cxnSp>
        <p:nvCxnSpPr>
          <p:cNvPr id="25" name="Straight Connector 24"/>
          <p:cNvCxnSpPr/>
          <p:nvPr/>
        </p:nvCxnSpPr>
        <p:spPr>
          <a:xfrm flipV="1">
            <a:off x="143690" y="1800268"/>
            <a:ext cx="2612572" cy="6529"/>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9613" y="1391777"/>
            <a:ext cx="2540727" cy="400110"/>
          </a:xfrm>
          <a:prstGeom prst="rect">
            <a:avLst/>
          </a:prstGeom>
          <a:noFill/>
        </p:spPr>
        <p:txBody>
          <a:bodyPr wrap="square" rtlCol="0">
            <a:spAutoFit/>
          </a:bodyPr>
          <a:lstStyle/>
          <a:p>
            <a:r>
              <a:rPr lang="en-US" sz="2000" dirty="0">
                <a:cs typeface="Andalus" panose="02020603050405020304" pitchFamily="18" charset="-78"/>
              </a:rPr>
              <a:t>Mechanism of action: </a:t>
            </a:r>
          </a:p>
        </p:txBody>
      </p:sp>
      <p:sp>
        <p:nvSpPr>
          <p:cNvPr id="3" name="Rectangle 2"/>
          <p:cNvSpPr/>
          <p:nvPr/>
        </p:nvSpPr>
        <p:spPr>
          <a:xfrm>
            <a:off x="613954" y="2122714"/>
            <a:ext cx="2106386" cy="1779816"/>
          </a:xfrm>
          <a:prstGeom prst="rect">
            <a:avLst/>
          </a:prstGeom>
          <a:solidFill>
            <a:schemeClr val="bg1"/>
          </a:solidFill>
          <a:ln>
            <a:solidFill>
              <a:srgbClr val="F990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1"/>
            <a:r>
              <a:rPr lang="en-US" sz="1400" dirty="0">
                <a:solidFill>
                  <a:sysClr val="windowText" lastClr="000000"/>
                </a:solidFill>
              </a:rPr>
              <a:t>Corticosteroid is present in the blood bound to the corticosteroid binding globulin (CBG) and enters the cell as the free molecule. </a:t>
            </a:r>
          </a:p>
        </p:txBody>
      </p:sp>
      <p:sp>
        <p:nvSpPr>
          <p:cNvPr id="24" name="Rectangle 23"/>
          <p:cNvSpPr/>
          <p:nvPr/>
        </p:nvSpPr>
        <p:spPr>
          <a:xfrm>
            <a:off x="3445329" y="2122714"/>
            <a:ext cx="2608897" cy="1779816"/>
          </a:xfrm>
          <a:prstGeom prst="rect">
            <a:avLst/>
          </a:prstGeom>
          <a:solidFill>
            <a:schemeClr val="bg1"/>
          </a:solidFill>
          <a:ln>
            <a:solidFill>
              <a:srgbClr val="945200">
                <a:alpha val="5215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dirty="0">
                <a:solidFill>
                  <a:sysClr val="windowText" lastClr="000000"/>
                </a:solidFill>
              </a:rPr>
              <a:t>The intracellular receptor is bound to the stabilizing proteins, including </a:t>
            </a:r>
            <a:r>
              <a:rPr lang="en-US" sz="1400" b="1" dirty="0">
                <a:solidFill>
                  <a:sysClr val="windowText" lastClr="000000"/>
                </a:solidFill>
              </a:rPr>
              <a:t>heat shock protein 90 </a:t>
            </a:r>
            <a:r>
              <a:rPr lang="en-US" sz="1400" dirty="0">
                <a:solidFill>
                  <a:sysClr val="windowText" lastClr="000000"/>
                </a:solidFill>
              </a:rPr>
              <a:t>(</a:t>
            </a:r>
            <a:r>
              <a:rPr lang="en-US" sz="1400" b="1" dirty="0">
                <a:solidFill>
                  <a:sysClr val="windowText" lastClr="000000"/>
                </a:solidFill>
              </a:rPr>
              <a:t>Hsp90</a:t>
            </a:r>
            <a:r>
              <a:rPr lang="en-US" sz="1400" dirty="0">
                <a:solidFill>
                  <a:sysClr val="windowText" lastClr="000000"/>
                </a:solidFill>
              </a:rPr>
              <a:t>) and several others (X). When the complex binds a molecule of steroid, the Hsp90 and associated molecules are </a:t>
            </a:r>
            <a:r>
              <a:rPr lang="en-US" sz="1400" b="1" dirty="0">
                <a:solidFill>
                  <a:sysClr val="windowText" lastClr="000000"/>
                </a:solidFill>
              </a:rPr>
              <a:t>released</a:t>
            </a:r>
            <a:r>
              <a:rPr lang="en-US" sz="1400" dirty="0">
                <a:solidFill>
                  <a:sysClr val="windowText" lastClr="000000"/>
                </a:solidFill>
              </a:rPr>
              <a:t>. </a:t>
            </a:r>
          </a:p>
        </p:txBody>
      </p:sp>
      <p:sp>
        <p:nvSpPr>
          <p:cNvPr id="27" name="Rectangle 26"/>
          <p:cNvSpPr/>
          <p:nvPr/>
        </p:nvSpPr>
        <p:spPr>
          <a:xfrm>
            <a:off x="3445329" y="4587865"/>
            <a:ext cx="2608897" cy="1779816"/>
          </a:xfrm>
          <a:prstGeom prst="rect">
            <a:avLst/>
          </a:prstGeom>
          <a:solidFill>
            <a:schemeClr val="bg1"/>
          </a:solidFill>
          <a:ln>
            <a:solidFill>
              <a:srgbClr val="92D050">
                <a:alpha val="5215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dirty="0">
                <a:solidFill>
                  <a:sysClr val="windowText" lastClr="000000"/>
                </a:solidFill>
              </a:rPr>
              <a:t>The Steroid – receptor complex enters the nucleus as a </a:t>
            </a:r>
            <a:r>
              <a:rPr lang="en-US" sz="1400" b="1" dirty="0">
                <a:solidFill>
                  <a:sysClr val="windowText" lastClr="000000"/>
                </a:solidFill>
              </a:rPr>
              <a:t>dimer</a:t>
            </a:r>
            <a:r>
              <a:rPr lang="en-US" sz="1400" dirty="0">
                <a:solidFill>
                  <a:sysClr val="windowText" lastClr="000000"/>
                </a:solidFill>
              </a:rPr>
              <a:t>, binds to the </a:t>
            </a:r>
            <a:r>
              <a:rPr lang="en-US" sz="1400" b="1" dirty="0">
                <a:solidFill>
                  <a:sysClr val="windowText" lastClr="000000"/>
                </a:solidFill>
              </a:rPr>
              <a:t>glucocorticoid response element (GRE) </a:t>
            </a:r>
            <a:r>
              <a:rPr lang="en-US" sz="1400" dirty="0">
                <a:solidFill>
                  <a:sysClr val="windowText" lastClr="000000"/>
                </a:solidFill>
              </a:rPr>
              <a:t>on the gene, and regulates gene transcription by RNA polymerase2 and associated transcription factors. </a:t>
            </a:r>
          </a:p>
        </p:txBody>
      </p:sp>
      <p:sp>
        <p:nvSpPr>
          <p:cNvPr id="28" name="Rectangle 27"/>
          <p:cNvSpPr/>
          <p:nvPr/>
        </p:nvSpPr>
        <p:spPr>
          <a:xfrm>
            <a:off x="613954" y="4587865"/>
            <a:ext cx="2106386" cy="1779816"/>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dirty="0">
                <a:solidFill>
                  <a:sysClr val="windowText" lastClr="000000"/>
                </a:solidFill>
              </a:rPr>
              <a:t>The resulting mRNA is edited and exported to the cytoplasm for the </a:t>
            </a:r>
            <a:r>
              <a:rPr lang="en-US" sz="1400" b="1" dirty="0">
                <a:solidFill>
                  <a:sysClr val="windowText" lastClr="000000"/>
                </a:solidFill>
              </a:rPr>
              <a:t>production of protein that brings about the final hormone response.</a:t>
            </a:r>
            <a:endParaRPr lang="en-US" sz="1400" dirty="0">
              <a:solidFill>
                <a:srgbClr val="008000"/>
              </a:solidFill>
            </a:endParaRPr>
          </a:p>
        </p:txBody>
      </p:sp>
      <p:sp>
        <p:nvSpPr>
          <p:cNvPr id="31" name="Right Arrow 30"/>
          <p:cNvSpPr/>
          <p:nvPr/>
        </p:nvSpPr>
        <p:spPr>
          <a:xfrm>
            <a:off x="2894934" y="2705809"/>
            <a:ext cx="465486" cy="613624"/>
          </a:xfrm>
          <a:prstGeom prst="rightArrow">
            <a:avLst/>
          </a:prstGeom>
          <a:solidFill>
            <a:srgbClr val="F990B3"/>
          </a:solidFill>
          <a:ln>
            <a:solidFill>
              <a:srgbClr val="F990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a:off x="4443777" y="4012997"/>
            <a:ext cx="612000" cy="464400"/>
          </a:xfrm>
          <a:prstGeom prst="downArrow">
            <a:avLst/>
          </a:prstGeom>
          <a:solidFill>
            <a:srgbClr val="945200">
              <a:alpha val="52157"/>
            </a:srgbClr>
          </a:solidFill>
          <a:ln>
            <a:solidFill>
              <a:srgbClr val="945200">
                <a:alpha val="5215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 Arrow 34"/>
          <p:cNvSpPr/>
          <p:nvPr/>
        </p:nvSpPr>
        <p:spPr>
          <a:xfrm>
            <a:off x="2850091" y="5257003"/>
            <a:ext cx="465486" cy="612000"/>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p:nvPr/>
        </p:nvPicPr>
        <p:blipFill>
          <a:blip r:embed="rId2" cstate="print"/>
          <a:stretch>
            <a:fillRect/>
          </a:stretch>
        </p:blipFill>
        <p:spPr>
          <a:xfrm>
            <a:off x="613955" y="6749621"/>
            <a:ext cx="5440272" cy="2950970"/>
          </a:xfrm>
          <a:prstGeom prst="rect">
            <a:avLst/>
          </a:prstGeom>
        </p:spPr>
      </p:pic>
      <p:pic>
        <p:nvPicPr>
          <p:cNvPr id="2050" name="Picture 2" descr="Image result for youtub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2737" y="1070948"/>
            <a:ext cx="854708" cy="854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950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310" y="1492737"/>
            <a:ext cx="6443934" cy="1587654"/>
          </a:xfrm>
          <a:ln>
            <a:noFill/>
          </a:ln>
        </p:spPr>
        <p:txBody>
          <a:bodyPr>
            <a:noAutofit/>
          </a:bodyPr>
          <a:lstStyle/>
          <a:p>
            <a:pPr>
              <a:lnSpc>
                <a:spcPct val="100000"/>
              </a:lnSpc>
              <a:buClr>
                <a:schemeClr val="accent1">
                  <a:lumMod val="60000"/>
                  <a:lumOff val="40000"/>
                </a:schemeClr>
              </a:buClr>
            </a:pPr>
            <a:r>
              <a:rPr lang="en-US" sz="1400" dirty="0"/>
              <a:t>Glucocorticoid stimulate </a:t>
            </a:r>
            <a:r>
              <a:rPr lang="en-US" sz="1400" b="1" dirty="0">
                <a:solidFill>
                  <a:srgbClr val="FF0000"/>
                </a:solidFill>
              </a:rPr>
              <a:t>gluconeogenesis</a:t>
            </a:r>
            <a:r>
              <a:rPr lang="en-US" sz="1400" dirty="0"/>
              <a:t>, as a result:  Blood glucose rises. </a:t>
            </a:r>
          </a:p>
          <a:p>
            <a:pPr>
              <a:lnSpc>
                <a:spcPct val="100000"/>
              </a:lnSpc>
              <a:buClr>
                <a:schemeClr val="accent1">
                  <a:lumMod val="60000"/>
                  <a:lumOff val="40000"/>
                </a:schemeClr>
              </a:buClr>
            </a:pPr>
            <a:r>
              <a:rPr lang="en-US" sz="1400" dirty="0"/>
              <a:t>Insulin secretion is stimulated → Lipolysis and lipogenesis are stimulated. With a net increase of fat deposition in certain areas (e.g., the face (moon facies), shoulder and back (buffalo hump) </a:t>
            </a:r>
          </a:p>
          <a:p>
            <a:pPr>
              <a:lnSpc>
                <a:spcPct val="100000"/>
              </a:lnSpc>
              <a:buClr>
                <a:schemeClr val="accent1">
                  <a:lumMod val="60000"/>
                  <a:lumOff val="40000"/>
                </a:schemeClr>
              </a:buClr>
            </a:pPr>
            <a:r>
              <a:rPr lang="en-US" sz="1400" dirty="0"/>
              <a:t>These effects occur when the patient is treated with 100 mg of </a:t>
            </a:r>
            <a:r>
              <a:rPr lang="en-US" sz="1400" dirty="0">
                <a:solidFill>
                  <a:srgbClr val="0432FF"/>
                </a:solidFill>
              </a:rPr>
              <a:t>hydrocortisone</a:t>
            </a:r>
            <a:r>
              <a:rPr lang="en-US" sz="1400" dirty="0">
                <a:solidFill>
                  <a:srgbClr val="0070C0"/>
                </a:solidFill>
              </a:rPr>
              <a:t> </a:t>
            </a:r>
            <a:r>
              <a:rPr lang="en-US" sz="1400" dirty="0"/>
              <a:t>or &gt; for longer than 2 weeks.  </a:t>
            </a:r>
            <a:r>
              <a:rPr lang="en-US" sz="1400" dirty="0">
                <a:solidFill>
                  <a:schemeClr val="bg1">
                    <a:lumMod val="50000"/>
                  </a:schemeClr>
                </a:solidFill>
              </a:rPr>
              <a:t>(Female slides only)</a:t>
            </a:r>
          </a:p>
        </p:txBody>
      </p:sp>
      <p:sp>
        <p:nvSpPr>
          <p:cNvPr id="4"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Connector 5"/>
          <p:cNvCxnSpPr/>
          <p:nvPr/>
        </p:nvCxnSpPr>
        <p:spPr>
          <a:xfrm flipV="1">
            <a:off x="1227909" y="875211"/>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7" name="TextBox 6"/>
          <p:cNvSpPr txBox="1"/>
          <p:nvPr/>
        </p:nvSpPr>
        <p:spPr>
          <a:xfrm>
            <a:off x="803775" y="339251"/>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Effects of steroids </a:t>
            </a:r>
          </a:p>
        </p:txBody>
      </p:sp>
      <p:cxnSp>
        <p:nvCxnSpPr>
          <p:cNvPr id="8" name="Straight Connector 7"/>
          <p:cNvCxnSpPr>
            <a:cxnSpLocks/>
          </p:cNvCxnSpPr>
          <p:nvPr/>
        </p:nvCxnSpPr>
        <p:spPr>
          <a:xfrm>
            <a:off x="143309" y="1441118"/>
            <a:ext cx="2457941" cy="11523"/>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3309" y="1026296"/>
            <a:ext cx="2735753" cy="400110"/>
          </a:xfrm>
          <a:prstGeom prst="rect">
            <a:avLst/>
          </a:prstGeom>
          <a:noFill/>
        </p:spPr>
        <p:txBody>
          <a:bodyPr wrap="square" rtlCol="0">
            <a:spAutoFit/>
          </a:bodyPr>
          <a:lstStyle/>
          <a:p>
            <a:r>
              <a:rPr lang="en-US" sz="2000" dirty="0">
                <a:cs typeface="Andalus" panose="02020603050405020304" pitchFamily="18" charset="-78"/>
              </a:rPr>
              <a:t>1- Metabolic effects </a:t>
            </a:r>
          </a:p>
        </p:txBody>
      </p:sp>
      <p:cxnSp>
        <p:nvCxnSpPr>
          <p:cNvPr id="19" name="Straight Connector 18"/>
          <p:cNvCxnSpPr>
            <a:cxnSpLocks/>
          </p:cNvCxnSpPr>
          <p:nvPr/>
        </p:nvCxnSpPr>
        <p:spPr>
          <a:xfrm>
            <a:off x="156456" y="5579464"/>
            <a:ext cx="3315724" cy="5864"/>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152171" y="3701810"/>
            <a:ext cx="2286161" cy="15704"/>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1432" y="3740602"/>
            <a:ext cx="6435811" cy="1169551"/>
          </a:xfrm>
          <a:prstGeom prst="rect">
            <a:avLst/>
          </a:prstGeom>
          <a:noFill/>
          <a:ln>
            <a:noFill/>
          </a:ln>
        </p:spPr>
        <p:txBody>
          <a:bodyPr wrap="square" rtlCol="0">
            <a:spAutoFit/>
          </a:bodyPr>
          <a:lstStyle/>
          <a:p>
            <a:pPr marL="342900" indent="-342900">
              <a:buClr>
                <a:schemeClr val="accent1">
                  <a:lumMod val="60000"/>
                  <a:lumOff val="40000"/>
                </a:schemeClr>
              </a:buClr>
              <a:buFont typeface="Wingdings" charset="2"/>
              <a:buChar char="§"/>
            </a:pPr>
            <a:r>
              <a:rPr lang="en-US" sz="1400" dirty="0"/>
              <a:t>Glucocorticoids cause </a:t>
            </a:r>
            <a:r>
              <a:rPr lang="en-US" sz="1400" b="1" dirty="0"/>
              <a:t>muscle protein catabolism </a:t>
            </a:r>
            <a:r>
              <a:rPr lang="en-US" sz="1400" dirty="0"/>
              <a:t>( ↓ muscle mass ).</a:t>
            </a:r>
          </a:p>
          <a:p>
            <a:pPr marL="342900" indent="-342900">
              <a:buClr>
                <a:schemeClr val="accent1">
                  <a:lumMod val="60000"/>
                  <a:lumOff val="40000"/>
                </a:schemeClr>
              </a:buClr>
              <a:buFont typeface="Wingdings" charset="2"/>
              <a:buChar char="§"/>
            </a:pPr>
            <a:r>
              <a:rPr lang="en-US" sz="1400" dirty="0"/>
              <a:t>Lymphoid and connective tissue </a:t>
            </a:r>
            <a:r>
              <a:rPr lang="en-US" sz="1400" b="1" dirty="0"/>
              <a:t>fat </a:t>
            </a:r>
            <a:r>
              <a:rPr lang="en-US" sz="1400" dirty="0"/>
              <a:t>and skin undergo wasting </a:t>
            </a:r>
            <a:r>
              <a:rPr lang="en-US" sz="1400" dirty="0">
                <a:solidFill>
                  <a:srgbClr val="008F00"/>
                </a:solidFill>
              </a:rPr>
              <a:t>(Fat wasting). </a:t>
            </a:r>
          </a:p>
          <a:p>
            <a:pPr marL="342900" indent="-342900">
              <a:buClr>
                <a:schemeClr val="accent1">
                  <a:lumMod val="60000"/>
                  <a:lumOff val="40000"/>
                </a:schemeClr>
              </a:buClr>
              <a:buFont typeface="Wingdings" charset="2"/>
              <a:buChar char="§"/>
            </a:pPr>
            <a:r>
              <a:rPr lang="en-US" sz="1400" b="1" dirty="0"/>
              <a:t>Catabolic effects on bone lead to osteoporosis </a:t>
            </a:r>
          </a:p>
          <a:p>
            <a:pPr marL="342900" indent="-342900">
              <a:buClr>
                <a:schemeClr val="accent1">
                  <a:lumMod val="60000"/>
                  <a:lumOff val="40000"/>
                </a:schemeClr>
              </a:buClr>
              <a:buFont typeface="Wingdings" charset="2"/>
              <a:buChar char="§"/>
            </a:pPr>
            <a:r>
              <a:rPr lang="en-US" sz="1400" dirty="0"/>
              <a:t>In children growth is inhibited, </a:t>
            </a:r>
            <a:r>
              <a:rPr lang="en-US" sz="1400" dirty="0">
                <a:solidFill>
                  <a:srgbClr val="008F00"/>
                </a:solidFill>
              </a:rPr>
              <a:t>so it is not recommended for chronic use in children.</a:t>
            </a:r>
          </a:p>
        </p:txBody>
      </p:sp>
      <p:sp>
        <p:nvSpPr>
          <p:cNvPr id="24" name="TextBox 23"/>
          <p:cNvSpPr txBox="1"/>
          <p:nvPr/>
        </p:nvSpPr>
        <p:spPr>
          <a:xfrm>
            <a:off x="143241" y="3301270"/>
            <a:ext cx="2458009" cy="400110"/>
          </a:xfrm>
          <a:prstGeom prst="rect">
            <a:avLst/>
          </a:prstGeom>
          <a:noFill/>
          <a:ln>
            <a:noFill/>
          </a:ln>
        </p:spPr>
        <p:txBody>
          <a:bodyPr wrap="square" rtlCol="0">
            <a:spAutoFit/>
          </a:bodyPr>
          <a:lstStyle/>
          <a:p>
            <a:r>
              <a:rPr lang="en-US" sz="2000" dirty="0">
                <a:cs typeface="Andalus" panose="02020603050405020304" pitchFamily="18" charset="-78"/>
              </a:rPr>
              <a:t>2- Catabolic effects </a:t>
            </a:r>
          </a:p>
        </p:txBody>
      </p:sp>
      <p:sp>
        <p:nvSpPr>
          <p:cNvPr id="25" name="TextBox 24"/>
          <p:cNvSpPr txBox="1"/>
          <p:nvPr/>
        </p:nvSpPr>
        <p:spPr>
          <a:xfrm>
            <a:off x="151432" y="5170254"/>
            <a:ext cx="3816825" cy="400110"/>
          </a:xfrm>
          <a:prstGeom prst="rect">
            <a:avLst/>
          </a:prstGeom>
          <a:noFill/>
          <a:ln>
            <a:noFill/>
          </a:ln>
        </p:spPr>
        <p:txBody>
          <a:bodyPr wrap="square" rtlCol="0">
            <a:spAutoFit/>
          </a:bodyPr>
          <a:lstStyle/>
          <a:p>
            <a:r>
              <a:rPr lang="en-US" sz="2000" dirty="0">
                <a:cs typeface="Andalus" panose="02020603050405020304" pitchFamily="18" charset="-78"/>
              </a:rPr>
              <a:t>3- Immunosuppressive effects </a:t>
            </a:r>
          </a:p>
        </p:txBody>
      </p:sp>
      <p:sp>
        <p:nvSpPr>
          <p:cNvPr id="30" name="TextBox 29"/>
          <p:cNvSpPr txBox="1"/>
          <p:nvPr/>
        </p:nvSpPr>
        <p:spPr>
          <a:xfrm>
            <a:off x="143240" y="5653761"/>
            <a:ext cx="6604015" cy="1169551"/>
          </a:xfrm>
          <a:prstGeom prst="rect">
            <a:avLst/>
          </a:prstGeom>
          <a:noFill/>
          <a:ln>
            <a:noFill/>
          </a:ln>
        </p:spPr>
        <p:txBody>
          <a:bodyPr wrap="square" rtlCol="0">
            <a:spAutoFit/>
          </a:bodyPr>
          <a:lstStyle/>
          <a:p>
            <a:pPr marL="285750" indent="-285750">
              <a:buClr>
                <a:schemeClr val="accent1">
                  <a:lumMod val="60000"/>
                  <a:lumOff val="40000"/>
                </a:schemeClr>
              </a:buClr>
              <a:buFont typeface="Arial" charset="0"/>
              <a:buChar char="•"/>
            </a:pPr>
            <a:r>
              <a:rPr lang="en-US" sz="1400" dirty="0"/>
              <a:t>Glucocorticoids </a:t>
            </a:r>
            <a:r>
              <a:rPr lang="en-US" sz="1400" b="1" dirty="0"/>
              <a:t>inhibit cell mediated immunologic functions</a:t>
            </a:r>
            <a:r>
              <a:rPr lang="en-US" sz="1400" dirty="0"/>
              <a:t>, especially dependent on lymphocytes &amp; </a:t>
            </a:r>
            <a:r>
              <a:rPr lang="en-US" sz="1400" b="1" dirty="0"/>
              <a:t>decrease interleukins secretion</a:t>
            </a:r>
            <a:r>
              <a:rPr lang="en-US" sz="1400" dirty="0"/>
              <a:t>. </a:t>
            </a:r>
          </a:p>
          <a:p>
            <a:pPr marL="285750" indent="-285750">
              <a:buClr>
                <a:schemeClr val="accent1">
                  <a:lumMod val="60000"/>
                  <a:lumOff val="40000"/>
                </a:schemeClr>
              </a:buClr>
              <a:buFont typeface="Arial" charset="0"/>
              <a:buChar char="•"/>
            </a:pPr>
            <a:r>
              <a:rPr lang="en-US" sz="1400" dirty="0"/>
              <a:t>Glucocorticoids do not interfere with the development of normal acquired immunity </a:t>
            </a:r>
            <a:r>
              <a:rPr lang="en-US" sz="1400" dirty="0">
                <a:solidFill>
                  <a:srgbClr val="008F00"/>
                </a:solidFill>
              </a:rPr>
              <a:t>(adaptive immunity which is against a specific pathogen)</a:t>
            </a:r>
            <a:r>
              <a:rPr lang="en-US" sz="1400" dirty="0">
                <a:solidFill>
                  <a:srgbClr val="008000"/>
                </a:solidFill>
              </a:rPr>
              <a:t> </a:t>
            </a:r>
            <a:r>
              <a:rPr lang="en-US" sz="1400" dirty="0"/>
              <a:t>but delay rejection reactions in patients with organ transplants. </a:t>
            </a:r>
          </a:p>
        </p:txBody>
      </p:sp>
      <p:cxnSp>
        <p:nvCxnSpPr>
          <p:cNvPr id="22" name="Straight Connector 21"/>
          <p:cNvCxnSpPr/>
          <p:nvPr/>
        </p:nvCxnSpPr>
        <p:spPr>
          <a:xfrm>
            <a:off x="203615" y="7605840"/>
            <a:ext cx="3888000" cy="346"/>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56224" y="7203307"/>
            <a:ext cx="4318774" cy="400110"/>
          </a:xfrm>
          <a:prstGeom prst="rect">
            <a:avLst/>
          </a:prstGeom>
          <a:noFill/>
          <a:ln>
            <a:noFill/>
          </a:ln>
        </p:spPr>
        <p:txBody>
          <a:bodyPr wrap="square" rtlCol="0">
            <a:spAutoFit/>
          </a:bodyPr>
          <a:lstStyle/>
          <a:p>
            <a:r>
              <a:rPr lang="en-US" sz="2000" dirty="0">
                <a:cs typeface="Andalus" panose="02020603050405020304" pitchFamily="18" charset="-78"/>
              </a:rPr>
              <a:t>4- Anti-inflammatory effect </a:t>
            </a:r>
            <a:r>
              <a:rPr lang="en-US" sz="1600" dirty="0">
                <a:solidFill>
                  <a:srgbClr val="008F00"/>
                </a:solidFill>
                <a:cs typeface="Andalus" panose="02020603050405020304" pitchFamily="18" charset="-78"/>
              </a:rPr>
              <a:t>(Main use) </a:t>
            </a:r>
          </a:p>
        </p:txBody>
      </p:sp>
      <p:sp>
        <p:nvSpPr>
          <p:cNvPr id="28" name="Rectangle 27"/>
          <p:cNvSpPr/>
          <p:nvPr/>
        </p:nvSpPr>
        <p:spPr>
          <a:xfrm>
            <a:off x="143241" y="7661449"/>
            <a:ext cx="6548477" cy="1815882"/>
          </a:xfrm>
          <a:prstGeom prst="rect">
            <a:avLst/>
          </a:prstGeom>
        </p:spPr>
        <p:txBody>
          <a:bodyPr wrap="square">
            <a:spAutoFit/>
          </a:bodyPr>
          <a:lstStyle/>
          <a:p>
            <a:pPr marL="171450" indent="-171450">
              <a:buClr>
                <a:schemeClr val="accent1">
                  <a:lumMod val="60000"/>
                  <a:lumOff val="40000"/>
                </a:schemeClr>
              </a:buClr>
              <a:buFont typeface="Wingdings" charset="2"/>
              <a:buChar char="§"/>
            </a:pPr>
            <a:r>
              <a:rPr lang="en-US" sz="1400" dirty="0"/>
              <a:t>Glucocorticoids have important </a:t>
            </a:r>
            <a:r>
              <a:rPr lang="en-US" sz="1400" u="sng" dirty="0">
                <a:latin typeface="Arial" panose="020B0604020202020204" pitchFamily="34" charset="0"/>
                <a:cs typeface="Arial" panose="020B0604020202020204" pitchFamily="34" charset="0"/>
              </a:rPr>
              <a:t>inhibitory</a:t>
            </a:r>
            <a:r>
              <a:rPr lang="en-US" sz="1400" dirty="0">
                <a:latin typeface="Arial" panose="020B0604020202020204" pitchFamily="34" charset="0"/>
                <a:cs typeface="Arial" panose="020B0604020202020204" pitchFamily="34" charset="0"/>
              </a:rPr>
              <a:t> </a:t>
            </a:r>
            <a:r>
              <a:rPr lang="en-US" sz="1400" dirty="0"/>
              <a:t>effects on the distribution and function of leukocytes </a:t>
            </a:r>
            <a:r>
              <a:rPr lang="en-US" sz="1400" dirty="0">
                <a:solidFill>
                  <a:srgbClr val="008F00"/>
                </a:solidFill>
              </a:rPr>
              <a:t>(that is used for immune reaction).</a:t>
            </a:r>
          </a:p>
          <a:p>
            <a:pPr marL="171450" indent="-171450">
              <a:buClr>
                <a:schemeClr val="accent1">
                  <a:lumMod val="60000"/>
                  <a:lumOff val="40000"/>
                </a:schemeClr>
              </a:buClr>
              <a:buFont typeface="Wingdings" charset="2"/>
              <a:buChar char="§"/>
            </a:pPr>
            <a:r>
              <a:rPr lang="en-US" sz="1400" dirty="0"/>
              <a:t>Suppressive effect on the inflammatory cytokines &amp; chemokines. </a:t>
            </a:r>
            <a:r>
              <a:rPr lang="en-US" sz="1400" dirty="0">
                <a:solidFill>
                  <a:schemeClr val="bg1">
                    <a:lumMod val="50000"/>
                  </a:schemeClr>
                </a:solidFill>
              </a:rPr>
              <a:t>(Female slides only)</a:t>
            </a:r>
            <a:endParaRPr lang="en-US" sz="1400" dirty="0"/>
          </a:p>
          <a:p>
            <a:pPr marL="171450" indent="-171450">
              <a:buClr>
                <a:schemeClr val="accent1">
                  <a:lumMod val="60000"/>
                  <a:lumOff val="40000"/>
                </a:schemeClr>
              </a:buClr>
              <a:buFont typeface="Wingdings" charset="2"/>
              <a:buChar char="§"/>
            </a:pPr>
            <a:r>
              <a:rPr lang="en-US" sz="1400" dirty="0"/>
              <a:t>These drugs </a:t>
            </a:r>
            <a:r>
              <a:rPr lang="en-US" sz="1400" b="1" dirty="0"/>
              <a:t>increase </a:t>
            </a:r>
            <a:r>
              <a:rPr lang="en-US" sz="1400" dirty="0"/>
              <a:t>neutrophils and </a:t>
            </a:r>
            <a:r>
              <a:rPr lang="en-US" sz="1400" b="1" dirty="0"/>
              <a:t>decrease </a:t>
            </a:r>
            <a:r>
              <a:rPr lang="en-US" sz="1400" dirty="0"/>
              <a:t>lymphocytes, eosinophils, basophils and monocytes. </a:t>
            </a:r>
          </a:p>
          <a:p>
            <a:pPr marL="171450" indent="-171450">
              <a:buClr>
                <a:schemeClr val="accent1">
                  <a:lumMod val="60000"/>
                  <a:lumOff val="40000"/>
                </a:schemeClr>
              </a:buClr>
              <a:buFont typeface="Wingdings" charset="2"/>
              <a:buChar char="§"/>
            </a:pPr>
            <a:r>
              <a:rPr lang="en-US" sz="1400" b="1" dirty="0">
                <a:solidFill>
                  <a:srgbClr val="FF0000"/>
                </a:solidFill>
              </a:rPr>
              <a:t>Inhibit phospholipase A2 </a:t>
            </a:r>
            <a:r>
              <a:rPr lang="en-US" sz="1400" dirty="0">
                <a:solidFill>
                  <a:srgbClr val="008F00"/>
                </a:solidFill>
              </a:rPr>
              <a:t>(Converts phospholipids into arachidonic acid and then it will produce prostaglandin and cytokines) </a:t>
            </a:r>
            <a:r>
              <a:rPr lang="en-US" sz="1400" b="1" dirty="0">
                <a:solidFill>
                  <a:srgbClr val="FF0000"/>
                </a:solidFill>
              </a:rPr>
              <a:t>&amp; Prostaglandins synthesis. </a:t>
            </a:r>
          </a:p>
          <a:p>
            <a:pPr marL="171450" indent="-171450">
              <a:buClr>
                <a:schemeClr val="accent1">
                  <a:lumMod val="60000"/>
                  <a:lumOff val="40000"/>
                </a:schemeClr>
              </a:buClr>
              <a:buFont typeface="Wingdings" charset="2"/>
              <a:buChar char="§"/>
            </a:pPr>
            <a:r>
              <a:rPr lang="en-US" sz="1400" dirty="0"/>
              <a:t>The migration of leukocytes is also inhibited </a:t>
            </a:r>
            <a:r>
              <a:rPr lang="en-US" sz="1400" dirty="0">
                <a:solidFill>
                  <a:schemeClr val="bg1">
                    <a:lumMod val="50000"/>
                  </a:schemeClr>
                </a:solidFill>
              </a:rPr>
              <a:t>(male slides only)</a:t>
            </a:r>
          </a:p>
        </p:txBody>
      </p:sp>
    </p:spTree>
    <p:extLst>
      <p:ext uri="{BB962C8B-B14F-4D97-AF65-F5344CB8AC3E}">
        <p14:creationId xmlns:p14="http://schemas.microsoft.com/office/powerpoint/2010/main" val="1421444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Connector 5"/>
          <p:cNvCxnSpPr/>
          <p:nvPr/>
        </p:nvCxnSpPr>
        <p:spPr>
          <a:xfrm flipV="1">
            <a:off x="1243513" y="3987935"/>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7" name="TextBox 6"/>
          <p:cNvSpPr txBox="1"/>
          <p:nvPr/>
        </p:nvSpPr>
        <p:spPr>
          <a:xfrm>
            <a:off x="819379" y="3451975"/>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Overview</a:t>
            </a:r>
          </a:p>
        </p:txBody>
      </p:sp>
      <p:cxnSp>
        <p:nvCxnSpPr>
          <p:cNvPr id="11" name="Straight Connector 10"/>
          <p:cNvCxnSpPr/>
          <p:nvPr/>
        </p:nvCxnSpPr>
        <p:spPr>
          <a:xfrm>
            <a:off x="134765" y="1771868"/>
            <a:ext cx="2647636" cy="6953"/>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1704" y="1373784"/>
            <a:ext cx="2122306" cy="400110"/>
          </a:xfrm>
          <a:prstGeom prst="rect">
            <a:avLst/>
          </a:prstGeom>
          <a:noFill/>
        </p:spPr>
        <p:txBody>
          <a:bodyPr wrap="square" rtlCol="0">
            <a:spAutoFit/>
          </a:bodyPr>
          <a:lstStyle/>
          <a:p>
            <a:r>
              <a:rPr lang="en-US" sz="2000" dirty="0">
                <a:cs typeface="Andalus" panose="02020603050405020304" pitchFamily="18" charset="-78"/>
              </a:rPr>
              <a:t>5- Other effects </a:t>
            </a:r>
          </a:p>
        </p:txBody>
      </p:sp>
      <p:sp>
        <p:nvSpPr>
          <p:cNvPr id="16" name="Rectangle 15"/>
          <p:cNvSpPr/>
          <p:nvPr/>
        </p:nvSpPr>
        <p:spPr>
          <a:xfrm>
            <a:off x="141704" y="1970856"/>
            <a:ext cx="6683312" cy="1600438"/>
          </a:xfrm>
          <a:prstGeom prst="rect">
            <a:avLst/>
          </a:prstGeom>
          <a:ln>
            <a:noFill/>
          </a:ln>
        </p:spPr>
        <p:txBody>
          <a:bodyPr wrap="square">
            <a:spAutoFit/>
          </a:bodyPr>
          <a:lstStyle/>
          <a:p>
            <a:pPr marL="555132" lvl="1" indent="-285750">
              <a:buBlip>
                <a:blip r:embed="rId2"/>
              </a:buBlip>
            </a:pPr>
            <a:r>
              <a:rPr lang="en-US" sz="1400" dirty="0"/>
              <a:t>Glucocorticoids such as cortisol are required for normal </a:t>
            </a:r>
            <a:r>
              <a:rPr lang="en-US" sz="1400" b="1" dirty="0"/>
              <a:t>renal excretion of water </a:t>
            </a:r>
            <a:r>
              <a:rPr lang="en-US" sz="1400" dirty="0"/>
              <a:t>loads. </a:t>
            </a:r>
          </a:p>
          <a:p>
            <a:pPr marL="285750" indent="-285750">
              <a:buClr>
                <a:schemeClr val="accent1">
                  <a:lumMod val="60000"/>
                  <a:lumOff val="40000"/>
                </a:schemeClr>
              </a:buClr>
              <a:buFont typeface="ZapfDingbatsITC" charset="0"/>
              <a:buChar char="➤"/>
            </a:pPr>
            <a:r>
              <a:rPr lang="en-US" sz="1400" u="sng" dirty="0">
                <a:solidFill>
                  <a:srgbClr val="008F00"/>
                </a:solidFill>
              </a:rPr>
              <a:t>But if we use it for a long time it will affect:</a:t>
            </a:r>
          </a:p>
          <a:p>
            <a:pPr marL="555132" lvl="1" indent="-285750">
              <a:buClr>
                <a:schemeClr val="accent1">
                  <a:lumMod val="60000"/>
                  <a:lumOff val="40000"/>
                </a:schemeClr>
              </a:buClr>
              <a:buBlip>
                <a:blip r:embed="rId3"/>
              </a:buBlip>
            </a:pPr>
            <a:r>
              <a:rPr lang="en-US" sz="1400" b="1" u="sng" dirty="0"/>
              <a:t>CNS</a:t>
            </a:r>
            <a:r>
              <a:rPr lang="en-US" sz="1400" u="sng" dirty="0"/>
              <a:t>:</a:t>
            </a:r>
            <a:r>
              <a:rPr lang="en-US" sz="1400" dirty="0"/>
              <a:t> When given in large doses these drugs may cause profound behavioral changes (first insomnia &amp; euphoria </a:t>
            </a:r>
            <a:r>
              <a:rPr lang="en-US" sz="1400" dirty="0">
                <a:solidFill>
                  <a:srgbClr val="008000"/>
                </a:solidFill>
              </a:rPr>
              <a:t>or excitation </a:t>
            </a:r>
            <a:r>
              <a:rPr lang="en-US" sz="1400" dirty="0"/>
              <a:t>then depression). </a:t>
            </a:r>
          </a:p>
          <a:p>
            <a:pPr marL="555132" lvl="1" indent="-285750">
              <a:buClr>
                <a:schemeClr val="accent1">
                  <a:lumMod val="60000"/>
                  <a:lumOff val="40000"/>
                </a:schemeClr>
              </a:buClr>
              <a:buBlip>
                <a:blip r:embed="rId4"/>
              </a:buBlip>
            </a:pPr>
            <a:r>
              <a:rPr lang="en-US" sz="1400" b="1" u="sng" dirty="0"/>
              <a:t>GIT</a:t>
            </a:r>
            <a:r>
              <a:rPr lang="en-US" sz="1400" u="sng" dirty="0"/>
              <a:t>:</a:t>
            </a:r>
            <a:r>
              <a:rPr lang="en-US" sz="1400" dirty="0"/>
              <a:t> Large doses also </a:t>
            </a:r>
            <a:r>
              <a:rPr lang="en-US" sz="1400" b="1" dirty="0"/>
              <a:t>stimulate gastric acid secretion </a:t>
            </a:r>
            <a:r>
              <a:rPr lang="en-US" sz="1400" dirty="0"/>
              <a:t>and decrease resistance to ulcer formation. </a:t>
            </a:r>
          </a:p>
        </p:txBody>
      </p:sp>
      <p:cxnSp>
        <p:nvCxnSpPr>
          <p:cNvPr id="18" name="Straight Connector 17"/>
          <p:cNvCxnSpPr/>
          <p:nvPr/>
        </p:nvCxnSpPr>
        <p:spPr>
          <a:xfrm flipV="1">
            <a:off x="1227909" y="875211"/>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9" name="TextBox 18"/>
          <p:cNvSpPr txBox="1"/>
          <p:nvPr/>
        </p:nvSpPr>
        <p:spPr>
          <a:xfrm>
            <a:off x="803775" y="339251"/>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Effects of steroids </a:t>
            </a:r>
          </a:p>
        </p:txBody>
      </p:sp>
      <p:sp>
        <p:nvSpPr>
          <p:cNvPr id="8" name="TextBox 7"/>
          <p:cNvSpPr txBox="1"/>
          <p:nvPr/>
        </p:nvSpPr>
        <p:spPr>
          <a:xfrm>
            <a:off x="6177" y="9079987"/>
            <a:ext cx="6858000" cy="830997"/>
          </a:xfrm>
          <a:prstGeom prst="rect">
            <a:avLst/>
          </a:prstGeom>
          <a:noFill/>
        </p:spPr>
        <p:txBody>
          <a:bodyPr wrap="square" rtlCol="0">
            <a:spAutoFit/>
          </a:bodyPr>
          <a:lstStyle/>
          <a:p>
            <a:r>
              <a:rPr lang="en-US" sz="1200" baseline="30000" dirty="0">
                <a:solidFill>
                  <a:srgbClr val="008F00"/>
                </a:solidFill>
              </a:rPr>
              <a:t>1</a:t>
            </a:r>
            <a:r>
              <a:rPr lang="en-US" sz="1200" dirty="0">
                <a:solidFill>
                  <a:srgbClr val="008F00"/>
                </a:solidFill>
              </a:rPr>
              <a:t> We use it if we have low glucocorticoids</a:t>
            </a:r>
          </a:p>
          <a:p>
            <a:r>
              <a:rPr lang="en-US" sz="1200" baseline="30000" dirty="0">
                <a:solidFill>
                  <a:srgbClr val="008F00"/>
                </a:solidFill>
              </a:rPr>
              <a:t>2</a:t>
            </a:r>
            <a:r>
              <a:rPr lang="en-US" sz="1200" dirty="0">
                <a:solidFill>
                  <a:srgbClr val="008F00"/>
                </a:solidFill>
              </a:rPr>
              <a:t> we use them If we have excess mineralocorticoids</a:t>
            </a:r>
          </a:p>
          <a:p>
            <a:r>
              <a:rPr lang="en-US" sz="1200" baseline="30000" dirty="0">
                <a:solidFill>
                  <a:srgbClr val="008F00"/>
                </a:solidFill>
              </a:rPr>
              <a:t>3</a:t>
            </a:r>
            <a:r>
              <a:rPr lang="en-US" sz="1200" dirty="0">
                <a:solidFill>
                  <a:srgbClr val="008F00"/>
                </a:solidFill>
              </a:rPr>
              <a:t> Also used as diuretic</a:t>
            </a:r>
          </a:p>
          <a:p>
            <a:r>
              <a:rPr lang="en-US" sz="1200" baseline="30000" dirty="0">
                <a:solidFill>
                  <a:schemeClr val="bg1">
                    <a:lumMod val="50000"/>
                  </a:schemeClr>
                </a:solidFill>
              </a:rPr>
              <a:t>4</a:t>
            </a:r>
            <a:r>
              <a:rPr lang="en-US" sz="1200" dirty="0">
                <a:solidFill>
                  <a:schemeClr val="bg1">
                    <a:lumMod val="50000"/>
                  </a:schemeClr>
                </a:solidFill>
              </a:rPr>
              <a:t> only in male’s slides</a:t>
            </a:r>
          </a:p>
        </p:txBody>
      </p:sp>
      <p:grpSp>
        <p:nvGrpSpPr>
          <p:cNvPr id="63" name="Group 62"/>
          <p:cNvGrpSpPr/>
          <p:nvPr/>
        </p:nvGrpSpPr>
        <p:grpSpPr>
          <a:xfrm>
            <a:off x="102595" y="3987935"/>
            <a:ext cx="6656014" cy="4709135"/>
            <a:chOff x="102595" y="3987935"/>
            <a:chExt cx="6552205" cy="4709135"/>
          </a:xfrm>
        </p:grpSpPr>
        <p:cxnSp>
          <p:nvCxnSpPr>
            <p:cNvPr id="64" name="Straight Connector 63"/>
            <p:cNvCxnSpPr/>
            <p:nvPr/>
          </p:nvCxnSpPr>
          <p:spPr>
            <a:xfrm flipH="1" flipV="1">
              <a:off x="4070353" y="4757351"/>
              <a:ext cx="2" cy="1415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102595" y="3987935"/>
              <a:ext cx="6552205" cy="4709135"/>
              <a:chOff x="102595" y="3987935"/>
              <a:chExt cx="6552205" cy="4709135"/>
            </a:xfrm>
          </p:grpSpPr>
          <p:sp>
            <p:nvSpPr>
              <p:cNvPr id="66" name="Rectangle 65"/>
              <p:cNvSpPr/>
              <p:nvPr/>
            </p:nvSpPr>
            <p:spPr>
              <a:xfrm>
                <a:off x="3284743" y="5518879"/>
                <a:ext cx="1571221" cy="558000"/>
              </a:xfrm>
              <a:prstGeom prst="rect">
                <a:avLst/>
              </a:prstGeom>
              <a:solidFill>
                <a:schemeClr val="bg1"/>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Aldosterone</a:t>
                </a:r>
              </a:p>
              <a:p>
                <a:pPr algn="ctr"/>
                <a:r>
                  <a:rPr lang="en-US" sz="1400" dirty="0">
                    <a:solidFill>
                      <a:schemeClr val="tx1"/>
                    </a:solidFill>
                  </a:rPr>
                  <a:t>(</a:t>
                </a:r>
                <a:r>
                  <a:rPr lang="en-US" sz="1400" dirty="0">
                    <a:solidFill>
                      <a:srgbClr val="0432FF"/>
                    </a:solidFill>
                  </a:rPr>
                  <a:t>Fludrocortisone)</a:t>
                </a:r>
                <a:r>
                  <a:rPr lang="en-US" sz="1400" dirty="0">
                    <a:solidFill>
                      <a:schemeClr val="tx1"/>
                    </a:solidFill>
                  </a:rPr>
                  <a:t> </a:t>
                </a:r>
              </a:p>
            </p:txBody>
          </p:sp>
          <p:cxnSp>
            <p:nvCxnSpPr>
              <p:cNvPr id="67" name="Straight Connector 66"/>
              <p:cNvCxnSpPr/>
              <p:nvPr/>
            </p:nvCxnSpPr>
            <p:spPr>
              <a:xfrm flipH="1">
                <a:off x="4070354" y="5274673"/>
                <a:ext cx="1" cy="2442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102595" y="3987935"/>
                <a:ext cx="6552205" cy="4709135"/>
                <a:chOff x="102595" y="3987935"/>
                <a:chExt cx="6552205" cy="4709135"/>
              </a:xfrm>
            </p:grpSpPr>
            <p:cxnSp>
              <p:nvCxnSpPr>
                <p:cNvPr id="69" name="Straight Connector 68"/>
                <p:cNvCxnSpPr/>
                <p:nvPr/>
              </p:nvCxnSpPr>
              <p:spPr>
                <a:xfrm>
                  <a:off x="887395" y="5274673"/>
                  <a:ext cx="0" cy="140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753368" y="5414638"/>
                  <a:ext cx="178255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93" idx="0"/>
                </p:cNvCxnSpPr>
                <p:nvPr/>
              </p:nvCxnSpPr>
              <p:spPr>
                <a:xfrm>
                  <a:off x="760687" y="5418673"/>
                  <a:ext cx="2092" cy="965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90" idx="0"/>
                </p:cNvCxnSpPr>
                <p:nvPr/>
              </p:nvCxnSpPr>
              <p:spPr>
                <a:xfrm>
                  <a:off x="2535026" y="5414638"/>
                  <a:ext cx="0" cy="1033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102595" y="3987935"/>
                  <a:ext cx="6552205" cy="4709135"/>
                  <a:chOff x="102595" y="3987935"/>
                  <a:chExt cx="6552205" cy="4709135"/>
                </a:xfrm>
              </p:grpSpPr>
              <p:cxnSp>
                <p:nvCxnSpPr>
                  <p:cNvPr id="74" name="Straight Connector 73"/>
                  <p:cNvCxnSpPr/>
                  <p:nvPr/>
                </p:nvCxnSpPr>
                <p:spPr>
                  <a:xfrm>
                    <a:off x="6654800" y="4655127"/>
                    <a:ext cx="0" cy="20873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102595" y="3987935"/>
                    <a:ext cx="6552205" cy="4709135"/>
                    <a:chOff x="102595" y="3987935"/>
                    <a:chExt cx="6552205" cy="4709135"/>
                  </a:xfrm>
                </p:grpSpPr>
                <p:cxnSp>
                  <p:nvCxnSpPr>
                    <p:cNvPr id="81" name="Straight Connector 80"/>
                    <p:cNvCxnSpPr/>
                    <p:nvPr/>
                  </p:nvCxnSpPr>
                  <p:spPr>
                    <a:xfrm>
                      <a:off x="3190226" y="6088223"/>
                      <a:ext cx="0" cy="24468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a:off x="102595" y="3987935"/>
                      <a:ext cx="6552205" cy="4709135"/>
                      <a:chOff x="102595" y="3987935"/>
                      <a:chExt cx="6552205" cy="4709135"/>
                    </a:xfrm>
                  </p:grpSpPr>
                  <p:grpSp>
                    <p:nvGrpSpPr>
                      <p:cNvPr id="83" name="Group 82"/>
                      <p:cNvGrpSpPr/>
                      <p:nvPr/>
                    </p:nvGrpSpPr>
                    <p:grpSpPr>
                      <a:xfrm>
                        <a:off x="102595" y="3987935"/>
                        <a:ext cx="6552205" cy="4709135"/>
                        <a:chOff x="102595" y="3987935"/>
                        <a:chExt cx="6552205" cy="4709135"/>
                      </a:xfrm>
                    </p:grpSpPr>
                    <p:sp>
                      <p:nvSpPr>
                        <p:cNvPr id="90" name="Rectangle 89"/>
                        <p:cNvSpPr/>
                        <p:nvPr/>
                      </p:nvSpPr>
                      <p:spPr>
                        <a:xfrm>
                          <a:off x="1879826" y="5517970"/>
                          <a:ext cx="1310400" cy="558909"/>
                        </a:xfrm>
                        <a:prstGeom prst="rect">
                          <a:avLst/>
                        </a:prstGeom>
                        <a:solidFill>
                          <a:schemeClr val="bg1"/>
                        </a:solidFill>
                        <a:ln>
                          <a:solidFill>
                            <a:srgbClr val="942093">
                              <a:alpha val="3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synthetic Glucocorticoids</a:t>
                          </a:r>
                          <a:endParaRPr lang="en-US" sz="1200" dirty="0">
                            <a:solidFill>
                              <a:schemeClr val="accent1"/>
                            </a:solidFill>
                          </a:endParaRPr>
                        </a:p>
                      </p:txBody>
                    </p:sp>
                    <p:grpSp>
                      <p:nvGrpSpPr>
                        <p:cNvPr id="91" name="Group 90"/>
                        <p:cNvGrpSpPr/>
                        <p:nvPr/>
                      </p:nvGrpSpPr>
                      <p:grpSpPr>
                        <a:xfrm>
                          <a:off x="102595" y="3987935"/>
                          <a:ext cx="6552205" cy="4709135"/>
                          <a:chOff x="102595" y="3987935"/>
                          <a:chExt cx="6552205" cy="4709135"/>
                        </a:xfrm>
                      </p:grpSpPr>
                      <p:grpSp>
                        <p:nvGrpSpPr>
                          <p:cNvPr id="92" name="Group 91"/>
                          <p:cNvGrpSpPr/>
                          <p:nvPr/>
                        </p:nvGrpSpPr>
                        <p:grpSpPr>
                          <a:xfrm>
                            <a:off x="102595" y="3987935"/>
                            <a:ext cx="6552205" cy="4709135"/>
                            <a:chOff x="102595" y="3987935"/>
                            <a:chExt cx="6552205" cy="4709135"/>
                          </a:xfrm>
                        </p:grpSpPr>
                        <p:grpSp>
                          <p:nvGrpSpPr>
                            <p:cNvPr id="94" name="Group 93"/>
                            <p:cNvGrpSpPr/>
                            <p:nvPr/>
                          </p:nvGrpSpPr>
                          <p:grpSpPr>
                            <a:xfrm>
                              <a:off x="102595" y="3987935"/>
                              <a:ext cx="6552205" cy="4709135"/>
                              <a:chOff x="102595" y="3987935"/>
                              <a:chExt cx="6552205" cy="4709135"/>
                            </a:xfrm>
                          </p:grpSpPr>
                          <p:sp>
                            <p:nvSpPr>
                              <p:cNvPr id="97" name="Rectangle 96"/>
                              <p:cNvSpPr/>
                              <p:nvPr/>
                            </p:nvSpPr>
                            <p:spPr>
                              <a:xfrm>
                                <a:off x="5063212" y="4239491"/>
                                <a:ext cx="1591588" cy="415636"/>
                              </a:xfrm>
                              <a:prstGeom prst="rect">
                                <a:avLst/>
                              </a:prstGeom>
                              <a:solidFill>
                                <a:schemeClr val="bg1"/>
                              </a:solidFill>
                              <a:ln>
                                <a:solidFill>
                                  <a:srgbClr val="92929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Antagonist</a:t>
                                </a:r>
                                <a:r>
                                  <a:rPr lang="en-US" sz="1400" baseline="30000" dirty="0">
                                    <a:solidFill>
                                      <a:schemeClr val="tx1"/>
                                    </a:solidFill>
                                  </a:rPr>
                                  <a:t>2</a:t>
                                </a:r>
                              </a:p>
                            </p:txBody>
                          </p:sp>
                          <p:sp>
                            <p:nvSpPr>
                              <p:cNvPr id="98" name="Rectangle 97"/>
                              <p:cNvSpPr/>
                              <p:nvPr/>
                            </p:nvSpPr>
                            <p:spPr>
                              <a:xfrm>
                                <a:off x="552921" y="4243676"/>
                                <a:ext cx="1717964" cy="415636"/>
                              </a:xfrm>
                              <a:prstGeom prst="rect">
                                <a:avLst/>
                              </a:prstGeom>
                              <a:solidFill>
                                <a:schemeClr val="bg1"/>
                              </a:solidFill>
                              <a:ln>
                                <a:solidFill>
                                  <a:srgbClr val="0432F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538764" rtl="1" eaLnBrk="1" latinLnBrk="0" hangingPunct="1"/>
                                <a:r>
                                  <a:rPr lang="en-US" sz="1400" dirty="0">
                                    <a:solidFill>
                                      <a:schemeClr val="tx1"/>
                                    </a:solidFill>
                                  </a:rPr>
                                  <a:t>Agonist</a:t>
                                </a:r>
                                <a:endParaRPr lang="en-US" sz="1400" baseline="30000" dirty="0"/>
                              </a:p>
                            </p:txBody>
                          </p:sp>
                          <p:sp>
                            <p:nvSpPr>
                              <p:cNvPr id="99" name="Rectangle 98"/>
                              <p:cNvSpPr/>
                              <p:nvPr/>
                            </p:nvSpPr>
                            <p:spPr>
                              <a:xfrm>
                                <a:off x="3284744" y="4898916"/>
                                <a:ext cx="1571221" cy="375757"/>
                              </a:xfrm>
                              <a:prstGeom prst="rect">
                                <a:avLst/>
                              </a:prstGeom>
                              <a:solidFill>
                                <a:schemeClr val="bg1"/>
                              </a:solidFill>
                              <a:ln>
                                <a:solidFill>
                                  <a:srgbClr val="92D050">
                                    <a:alpha val="3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Mineralocorticoids </a:t>
                                </a:r>
                                <a:endParaRPr lang="en-US" sz="1400" dirty="0">
                                  <a:solidFill>
                                    <a:schemeClr val="accent1"/>
                                  </a:solidFill>
                                </a:endParaRPr>
                              </a:p>
                            </p:txBody>
                          </p:sp>
                          <p:sp>
                            <p:nvSpPr>
                              <p:cNvPr id="100" name="Rectangle 99"/>
                              <p:cNvSpPr/>
                              <p:nvPr/>
                            </p:nvSpPr>
                            <p:spPr>
                              <a:xfrm>
                                <a:off x="102595" y="4899842"/>
                                <a:ext cx="1569600" cy="374832"/>
                              </a:xfrm>
                              <a:prstGeom prst="rect">
                                <a:avLst/>
                              </a:prstGeom>
                              <a:solidFill>
                                <a:schemeClr val="bg1"/>
                              </a:solid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Glucocorticoids</a:t>
                                </a:r>
                                <a:r>
                                  <a:rPr lang="en-US" sz="1400" baseline="30000" dirty="0">
                                    <a:solidFill>
                                      <a:schemeClr val="tx1"/>
                                    </a:solidFill>
                                  </a:rPr>
                                  <a:t>1</a:t>
                                </a:r>
                              </a:p>
                            </p:txBody>
                          </p:sp>
                          <p:sp>
                            <p:nvSpPr>
                              <p:cNvPr id="101" name="Rectangle 100"/>
                              <p:cNvSpPr/>
                              <p:nvPr/>
                            </p:nvSpPr>
                            <p:spPr>
                              <a:xfrm>
                                <a:off x="5063213" y="4850185"/>
                                <a:ext cx="1402552" cy="324000"/>
                              </a:xfrm>
                              <a:prstGeom prst="rect">
                                <a:avLst/>
                              </a:prstGeom>
                              <a:solidFill>
                                <a:schemeClr val="bg1"/>
                              </a:solidFill>
                              <a:ln>
                                <a:solidFill>
                                  <a:schemeClr val="accent4">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432FF"/>
                                    </a:solidFill>
                                  </a:rPr>
                                  <a:t>Spironolactone</a:t>
                                </a:r>
                                <a:r>
                                  <a:rPr lang="en-US" sz="1400" baseline="30000" dirty="0">
                                    <a:solidFill>
                                      <a:srgbClr val="0432FF"/>
                                    </a:solidFill>
                                  </a:rPr>
                                  <a:t>3</a:t>
                                </a:r>
                                <a:r>
                                  <a:rPr lang="en-US" sz="1400" dirty="0">
                                    <a:solidFill>
                                      <a:srgbClr val="0432FF"/>
                                    </a:solidFill>
                                  </a:rPr>
                                  <a:t> </a:t>
                                </a:r>
                              </a:p>
                            </p:txBody>
                          </p:sp>
                          <p:sp>
                            <p:nvSpPr>
                              <p:cNvPr id="102" name="Rectangle 101"/>
                              <p:cNvSpPr/>
                              <p:nvPr/>
                            </p:nvSpPr>
                            <p:spPr>
                              <a:xfrm>
                                <a:off x="5063213" y="5729277"/>
                                <a:ext cx="1402552" cy="324000"/>
                              </a:xfrm>
                              <a:prstGeom prst="rect">
                                <a:avLst/>
                              </a:prstGeom>
                              <a:solidFill>
                                <a:schemeClr val="bg1"/>
                              </a:solidFill>
                              <a:ln>
                                <a:solidFill>
                                  <a:srgbClr val="FF7E79">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432FF"/>
                                    </a:solidFill>
                                  </a:rPr>
                                  <a:t>Ketoconazole </a:t>
                                </a:r>
                              </a:p>
                            </p:txBody>
                          </p:sp>
                          <p:sp>
                            <p:nvSpPr>
                              <p:cNvPr id="103" name="Rectangle 102"/>
                              <p:cNvSpPr/>
                              <p:nvPr/>
                            </p:nvSpPr>
                            <p:spPr>
                              <a:xfrm>
                                <a:off x="5063213" y="5289731"/>
                                <a:ext cx="1402552" cy="324000"/>
                              </a:xfrm>
                              <a:prstGeom prst="rect">
                                <a:avLst/>
                              </a:prstGeom>
                              <a:solidFill>
                                <a:schemeClr val="bg1"/>
                              </a:solidFill>
                              <a:ln>
                                <a:solidFill>
                                  <a:srgbClr val="BA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432FF"/>
                                    </a:solidFill>
                                  </a:rPr>
                                  <a:t>Mifepristone</a:t>
                                </a:r>
                              </a:p>
                            </p:txBody>
                          </p:sp>
                          <p:sp>
                            <p:nvSpPr>
                              <p:cNvPr id="104" name="Rectangle 103"/>
                              <p:cNvSpPr/>
                              <p:nvPr/>
                            </p:nvSpPr>
                            <p:spPr>
                              <a:xfrm>
                                <a:off x="1672195" y="6231311"/>
                                <a:ext cx="1316182" cy="324000"/>
                              </a:xfrm>
                              <a:prstGeom prst="rect">
                                <a:avLst/>
                              </a:prstGeom>
                              <a:solidFill>
                                <a:schemeClr val="bg1"/>
                              </a:solidFill>
                              <a:ln>
                                <a:solidFill>
                                  <a:srgbClr val="521B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432FF"/>
                                    </a:solidFill>
                                  </a:rPr>
                                  <a:t>Prednisone</a:t>
                                </a:r>
                                <a:endParaRPr lang="en-US" sz="1400" dirty="0">
                                  <a:solidFill>
                                    <a:schemeClr val="tx1"/>
                                  </a:solidFill>
                                </a:endParaRPr>
                              </a:p>
                            </p:txBody>
                          </p:sp>
                          <p:sp>
                            <p:nvSpPr>
                              <p:cNvPr id="105" name="Rectangle 104"/>
                              <p:cNvSpPr/>
                              <p:nvPr/>
                            </p:nvSpPr>
                            <p:spPr>
                              <a:xfrm>
                                <a:off x="1672195" y="7508082"/>
                                <a:ext cx="1316182" cy="324000"/>
                              </a:xfrm>
                              <a:prstGeom prst="rect">
                                <a:avLst/>
                              </a:prstGeom>
                              <a:solidFill>
                                <a:schemeClr val="bg1"/>
                              </a:solidFill>
                              <a:ln>
                                <a:solidFill>
                                  <a:srgbClr val="7A8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432FF"/>
                                    </a:solidFill>
                                  </a:rPr>
                                  <a:t>Triamcinolone</a:t>
                                </a:r>
                              </a:p>
                            </p:txBody>
                          </p:sp>
                          <p:sp>
                            <p:nvSpPr>
                              <p:cNvPr id="106" name="Rectangle 105"/>
                              <p:cNvSpPr/>
                              <p:nvPr/>
                            </p:nvSpPr>
                            <p:spPr>
                              <a:xfrm>
                                <a:off x="1672195" y="7083362"/>
                                <a:ext cx="1316182" cy="32400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432FF"/>
                                    </a:solidFill>
                                  </a:rPr>
                                  <a:t>Dexamethasone</a:t>
                                </a:r>
                                <a:endParaRPr lang="en-US" sz="1400" dirty="0">
                                  <a:solidFill>
                                    <a:srgbClr val="0432FF"/>
                                  </a:solidFill>
                                </a:endParaRPr>
                              </a:p>
                            </p:txBody>
                          </p:sp>
                          <p:sp>
                            <p:nvSpPr>
                              <p:cNvPr id="107" name="Rectangle 106"/>
                              <p:cNvSpPr/>
                              <p:nvPr/>
                            </p:nvSpPr>
                            <p:spPr>
                              <a:xfrm>
                                <a:off x="1672194" y="7940576"/>
                                <a:ext cx="1316183" cy="324000"/>
                              </a:xfrm>
                              <a:prstGeom prst="rect">
                                <a:avLst/>
                              </a:prstGeom>
                              <a:solidFill>
                                <a:schemeClr val="bg1"/>
                              </a:solidFill>
                              <a:ln>
                                <a:solidFill>
                                  <a:srgbClr val="942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432FF"/>
                                    </a:solidFill>
                                  </a:rPr>
                                  <a:t>Beclomethasone</a:t>
                                </a:r>
                                <a:endParaRPr lang="en-US" sz="1400" dirty="0">
                                  <a:solidFill>
                                    <a:srgbClr val="0432FF"/>
                                  </a:solidFill>
                                </a:endParaRPr>
                              </a:p>
                            </p:txBody>
                          </p:sp>
                          <p:sp>
                            <p:nvSpPr>
                              <p:cNvPr id="108" name="Rectangle 107"/>
                              <p:cNvSpPr/>
                              <p:nvPr/>
                            </p:nvSpPr>
                            <p:spPr>
                              <a:xfrm>
                                <a:off x="1672194" y="8373070"/>
                                <a:ext cx="1316183" cy="324000"/>
                              </a:xfrm>
                              <a:prstGeom prst="rect">
                                <a:avLst/>
                              </a:prstGeom>
                              <a:solidFill>
                                <a:schemeClr val="bg1"/>
                              </a:solidFill>
                              <a:ln>
                                <a:solidFill>
                                  <a:srgbClr val="E8E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432FF"/>
                                    </a:solidFill>
                                  </a:rPr>
                                  <a:t>Budesonide</a:t>
                                </a:r>
                                <a:endParaRPr lang="en-US" sz="1400" dirty="0">
                                  <a:solidFill>
                                    <a:srgbClr val="0432FF"/>
                                  </a:solidFill>
                                </a:endParaRPr>
                              </a:p>
                            </p:txBody>
                          </p:sp>
                          <p:sp>
                            <p:nvSpPr>
                              <p:cNvPr id="109" name="Rectangle 108"/>
                              <p:cNvSpPr/>
                              <p:nvPr/>
                            </p:nvSpPr>
                            <p:spPr>
                              <a:xfrm>
                                <a:off x="1673421" y="6658642"/>
                                <a:ext cx="1316182" cy="324000"/>
                              </a:xfrm>
                              <a:prstGeom prst="rect">
                                <a:avLst/>
                              </a:prstGeom>
                              <a:solidFill>
                                <a:schemeClr val="bg1"/>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432FF"/>
                                    </a:solidFill>
                                  </a:rPr>
                                  <a:t>Prednisolone</a:t>
                                </a:r>
                              </a:p>
                            </p:txBody>
                          </p:sp>
                          <p:sp>
                            <p:nvSpPr>
                              <p:cNvPr id="110" name="Rectangle 109"/>
                              <p:cNvSpPr/>
                              <p:nvPr/>
                            </p:nvSpPr>
                            <p:spPr>
                              <a:xfrm>
                                <a:off x="102595" y="6219098"/>
                                <a:ext cx="1309309" cy="554277"/>
                              </a:xfrm>
                              <a:prstGeom prst="rect">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Cortisol </a:t>
                                </a:r>
                                <a:r>
                                  <a:rPr lang="en-US" sz="1200" dirty="0">
                                    <a:solidFill>
                                      <a:schemeClr val="tx1"/>
                                    </a:solidFill>
                                  </a:rPr>
                                  <a:t>(</a:t>
                                </a:r>
                                <a:r>
                                  <a:rPr lang="en-US" sz="1200" dirty="0">
                                    <a:solidFill>
                                      <a:srgbClr val="0432FF"/>
                                    </a:solidFill>
                                  </a:rPr>
                                  <a:t>hydrocortisone</a:t>
                                </a:r>
                                <a:r>
                                  <a:rPr lang="en-US" sz="1200" dirty="0">
                                    <a:solidFill>
                                      <a:schemeClr val="tx1"/>
                                    </a:solidFill>
                                  </a:rPr>
                                  <a:t>)</a:t>
                                </a:r>
                              </a:p>
                            </p:txBody>
                          </p:sp>
                          <p:cxnSp>
                            <p:nvCxnSpPr>
                              <p:cNvPr id="111" name="Straight Connector 110"/>
                              <p:cNvCxnSpPr>
                                <a:stCxn id="93" idx="2"/>
                                <a:endCxn id="110" idx="0"/>
                              </p:cNvCxnSpPr>
                              <p:nvPr/>
                            </p:nvCxnSpPr>
                            <p:spPr>
                              <a:xfrm flipH="1">
                                <a:off x="757250" y="6076879"/>
                                <a:ext cx="0" cy="1422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411903" y="4659311"/>
                                <a:ext cx="0" cy="100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760687" y="4757351"/>
                                <a:ext cx="330966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760687" y="4757351"/>
                                <a:ext cx="0" cy="1424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3493008" y="3987935"/>
                                <a:ext cx="0" cy="1360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1411904" y="4123944"/>
                                <a:ext cx="43008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1411903" y="4123944"/>
                                <a:ext cx="0" cy="119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flipV="1">
                                <a:off x="5712731" y="4123944"/>
                                <a:ext cx="0" cy="1155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Rectangle 94"/>
                            <p:cNvSpPr/>
                            <p:nvPr/>
                          </p:nvSpPr>
                          <p:spPr>
                            <a:xfrm>
                              <a:off x="5063213" y="6168823"/>
                              <a:ext cx="1402552" cy="324000"/>
                            </a:xfrm>
                            <a:prstGeom prst="rect">
                              <a:avLst/>
                            </a:prstGeom>
                            <a:solidFill>
                              <a:schemeClr val="bg1"/>
                            </a:solidFill>
                            <a:ln>
                              <a:solidFill>
                                <a:srgbClr val="945200">
                                  <a:alpha val="5215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432FF"/>
                                  </a:solidFill>
                                </a:rPr>
                                <a:t>Aminogluthemide</a:t>
                              </a:r>
                              <a:r>
                                <a:rPr lang="en-US" sz="1200" baseline="30000" dirty="0">
                                  <a:solidFill>
                                    <a:srgbClr val="0432FF"/>
                                  </a:solidFill>
                                </a:rPr>
                                <a:t>4</a:t>
                              </a:r>
                              <a:endParaRPr lang="en-US" sz="1400" baseline="30000" dirty="0">
                                <a:solidFill>
                                  <a:srgbClr val="0432FF"/>
                                </a:solidFill>
                              </a:endParaRPr>
                            </a:p>
                          </p:txBody>
                        </p:sp>
                        <p:sp>
                          <p:nvSpPr>
                            <p:cNvPr id="96" name="Rectangle 95"/>
                            <p:cNvSpPr/>
                            <p:nvPr/>
                          </p:nvSpPr>
                          <p:spPr>
                            <a:xfrm>
                              <a:off x="5063213" y="6608369"/>
                              <a:ext cx="1402552" cy="324000"/>
                            </a:xfrm>
                            <a:prstGeom prst="rect">
                              <a:avLst/>
                            </a:prstGeom>
                            <a:solidFill>
                              <a:schemeClr val="bg1"/>
                            </a:solidFill>
                            <a:ln>
                              <a:solidFill>
                                <a:srgbClr val="945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432FF"/>
                                  </a:solidFill>
                                </a:rPr>
                                <a:t>Metrapone</a:t>
                              </a:r>
                              <a:r>
                                <a:rPr lang="en-US" sz="1400" baseline="30000" dirty="0">
                                  <a:solidFill>
                                    <a:srgbClr val="0432FF"/>
                                  </a:solidFill>
                                </a:rPr>
                                <a:t>4</a:t>
                              </a:r>
                            </a:p>
                          </p:txBody>
                        </p:sp>
                      </p:grpSp>
                      <p:sp>
                        <p:nvSpPr>
                          <p:cNvPr id="93" name="Rectangle 92"/>
                          <p:cNvSpPr/>
                          <p:nvPr/>
                        </p:nvSpPr>
                        <p:spPr>
                          <a:xfrm>
                            <a:off x="106779" y="5515204"/>
                            <a:ext cx="1311999" cy="561675"/>
                          </a:xfrm>
                          <a:prstGeom prst="rect">
                            <a:avLst/>
                          </a:prstGeom>
                          <a:solidFill>
                            <a:schemeClr val="bg1"/>
                          </a:solidFill>
                          <a:ln>
                            <a:solidFill>
                              <a:srgbClr val="FFC000">
                                <a:alpha val="3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Natural Glucocorticoids</a:t>
                            </a:r>
                          </a:p>
                        </p:txBody>
                      </p:sp>
                    </p:grpSp>
                  </p:grpSp>
                  <p:cxnSp>
                    <p:nvCxnSpPr>
                      <p:cNvPr id="84" name="Straight Connector 83"/>
                      <p:cNvCxnSpPr/>
                      <p:nvPr/>
                    </p:nvCxnSpPr>
                    <p:spPr>
                      <a:xfrm>
                        <a:off x="2988377" y="6393311"/>
                        <a:ext cx="2018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989603" y="6820642"/>
                        <a:ext cx="2006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988377" y="7245362"/>
                        <a:ext cx="2018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988377" y="7670082"/>
                        <a:ext cx="2018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2988377" y="8098839"/>
                        <a:ext cx="2018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988377" y="8535070"/>
                        <a:ext cx="2018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76" name="Straight Connector 75"/>
                  <p:cNvCxnSpPr/>
                  <p:nvPr/>
                </p:nvCxnSpPr>
                <p:spPr>
                  <a:xfrm>
                    <a:off x="6465765" y="5012185"/>
                    <a:ext cx="1890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465765" y="5451731"/>
                    <a:ext cx="1890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465765" y="5891277"/>
                    <a:ext cx="1890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465765" y="6330823"/>
                    <a:ext cx="1890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465765" y="6742508"/>
                    <a:ext cx="1890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spTree>
    <p:extLst>
      <p:ext uri="{BB962C8B-B14F-4D97-AF65-F5344CB8AC3E}">
        <p14:creationId xmlns:p14="http://schemas.microsoft.com/office/powerpoint/2010/main" val="1926877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p:cNvCxnSpPr/>
          <p:nvPr/>
        </p:nvCxnSpPr>
        <p:spPr>
          <a:xfrm flipV="1">
            <a:off x="1303065" y="6560649"/>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8" name="TextBox 7"/>
          <p:cNvSpPr txBox="1"/>
          <p:nvPr/>
        </p:nvSpPr>
        <p:spPr>
          <a:xfrm>
            <a:off x="878931" y="6064445"/>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Glucocorticoids</a:t>
            </a:r>
          </a:p>
        </p:txBody>
      </p:sp>
      <p:graphicFrame>
        <p:nvGraphicFramePr>
          <p:cNvPr id="44" name="Table 43"/>
          <p:cNvGraphicFramePr>
            <a:graphicFrameLocks noGrp="1"/>
          </p:cNvGraphicFramePr>
          <p:nvPr>
            <p:extLst>
              <p:ext uri="{D42A27DB-BD31-4B8C-83A1-F6EECF244321}">
                <p14:modId xmlns:p14="http://schemas.microsoft.com/office/powerpoint/2010/main" val="153785402"/>
              </p:ext>
            </p:extLst>
          </p:nvPr>
        </p:nvGraphicFramePr>
        <p:xfrm>
          <a:off x="161800" y="6780027"/>
          <a:ext cx="6556175" cy="2942400"/>
        </p:xfrm>
        <a:graphic>
          <a:graphicData uri="http://schemas.openxmlformats.org/drawingml/2006/table">
            <a:tbl>
              <a:tblPr firstRow="1" bandRow="1">
                <a:tableStyleId>{5940675A-B579-460E-94D1-54222C63F5DA}</a:tableStyleId>
              </a:tblPr>
              <a:tblGrid>
                <a:gridCol w="555325">
                  <a:extLst>
                    <a:ext uri="{9D8B030D-6E8A-4147-A177-3AD203B41FA5}">
                      <a16:colId xmlns:a16="http://schemas.microsoft.com/office/drawing/2014/main" xmlns="" val="20000"/>
                    </a:ext>
                  </a:extLst>
                </a:gridCol>
                <a:gridCol w="3000425">
                  <a:extLst>
                    <a:ext uri="{9D8B030D-6E8A-4147-A177-3AD203B41FA5}">
                      <a16:colId xmlns:a16="http://schemas.microsoft.com/office/drawing/2014/main" xmlns="" val="20001"/>
                    </a:ext>
                  </a:extLst>
                </a:gridCol>
                <a:gridCol w="3000425">
                  <a:extLst>
                    <a:ext uri="{9D8B030D-6E8A-4147-A177-3AD203B41FA5}">
                      <a16:colId xmlns:a16="http://schemas.microsoft.com/office/drawing/2014/main" xmlns="" val="20002"/>
                    </a:ext>
                  </a:extLst>
                </a:gridCol>
              </a:tblGrid>
              <a:tr h="504000">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Natural Cortisol</a:t>
                      </a:r>
                      <a:r>
                        <a:rPr lang="en-US" sz="1600" dirty="0">
                          <a:solidFill>
                            <a:schemeClr val="accent1"/>
                          </a:solidFill>
                        </a:rPr>
                        <a:t> </a:t>
                      </a:r>
                      <a:r>
                        <a:rPr lang="en-US" sz="1600" dirty="0">
                          <a:solidFill>
                            <a:schemeClr val="tx1"/>
                          </a:solidFill>
                        </a:rPr>
                        <a:t>(</a:t>
                      </a:r>
                      <a:r>
                        <a:rPr lang="en-US" sz="1600" dirty="0">
                          <a:solidFill>
                            <a:srgbClr val="0432FF"/>
                          </a:solidFill>
                        </a:rPr>
                        <a:t>hydrocortisone</a:t>
                      </a:r>
                      <a:r>
                        <a:rPr lang="en-US" sz="1600" dirty="0">
                          <a:solidFill>
                            <a:schemeClr val="tx1"/>
                          </a:solidFill>
                        </a:rPr>
                        <a:t>)</a:t>
                      </a:r>
                      <a:r>
                        <a:rPr lang="en-US" sz="1600" dirty="0">
                          <a:solidFill>
                            <a:schemeClr val="accent1"/>
                          </a:solidFill>
                        </a:rPr>
                        <a:t> </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accent4">
                        <a:lumMod val="20000"/>
                        <a:lumOff val="80000"/>
                        <a:alpha val="50196"/>
                      </a:schemeClr>
                    </a:solidFill>
                  </a:tcPr>
                </a:tc>
                <a:tc>
                  <a:txBody>
                    <a:bodyPr/>
                    <a:lstStyle/>
                    <a:p>
                      <a:pPr algn="ctr"/>
                      <a:r>
                        <a:rPr lang="en-US" sz="1600" dirty="0">
                          <a:solidFill>
                            <a:schemeClr val="tx1"/>
                          </a:solidFill>
                        </a:rPr>
                        <a:t>synthetic Glucocorticoids</a:t>
                      </a:r>
                      <a:endParaRPr lang="en-US" sz="1600" dirty="0">
                        <a:solidFill>
                          <a:schemeClr val="accent1"/>
                        </a:solidFill>
                      </a:endParaRP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942093">
                        <a:alpha val="14902"/>
                      </a:srgbClr>
                    </a:solidFill>
                  </a:tcPr>
                </a:tc>
                <a:extLst>
                  <a:ext uri="{0D108BD9-81ED-4DB2-BD59-A6C34878D82A}">
                    <a16:rowId xmlns:a16="http://schemas.microsoft.com/office/drawing/2014/main" xmlns="" val="10000"/>
                  </a:ext>
                </a:extLst>
              </a:tr>
              <a:tr h="2426477">
                <a:tc>
                  <a:txBody>
                    <a:bodyPr/>
                    <a:lstStyle/>
                    <a:p>
                      <a:pPr algn="ctr"/>
                      <a:r>
                        <a:rPr lang="en-US" sz="1600" dirty="0">
                          <a:solidFill>
                            <a:schemeClr val="bg1"/>
                          </a:solidFill>
                        </a:rPr>
                        <a:t>Pharmacokinetics</a:t>
                      </a:r>
                    </a:p>
                  </a:txBody>
                  <a:tcPr vert="vert27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lumMod val="75000"/>
                      </a:schemeClr>
                    </a:solidFill>
                  </a:tcPr>
                </a:tc>
                <a:tc>
                  <a:txBody>
                    <a:bodyPr/>
                    <a:lstStyle/>
                    <a:p>
                      <a:pPr marL="285750" indent="-285750" algn="l">
                        <a:lnSpc>
                          <a:spcPct val="100000"/>
                        </a:lnSpc>
                        <a:buClr>
                          <a:schemeClr val="accent4"/>
                        </a:buClr>
                        <a:buFont typeface="Arial" charset="0"/>
                        <a:buChar char="•"/>
                      </a:pPr>
                      <a:r>
                        <a:rPr lang="en-US" sz="1400" kern="1200" dirty="0">
                          <a:solidFill>
                            <a:schemeClr val="tx1"/>
                          </a:solidFill>
                          <a:effectLst/>
                          <a:latin typeface="+mn-lt"/>
                          <a:ea typeface="+mn-ea"/>
                          <a:cs typeface="+mn-cs"/>
                        </a:rPr>
                        <a:t>Given </a:t>
                      </a:r>
                      <a:r>
                        <a:rPr lang="en-US" sz="1400" b="1" kern="1200" dirty="0">
                          <a:solidFill>
                            <a:schemeClr val="tx1"/>
                          </a:solidFill>
                          <a:effectLst/>
                          <a:latin typeface="+mn-lt"/>
                          <a:ea typeface="+mn-ea"/>
                          <a:cs typeface="+mn-cs"/>
                        </a:rPr>
                        <a:t>orally</a:t>
                      </a:r>
                      <a:r>
                        <a:rPr lang="en-US" sz="1400" kern="1200" dirty="0">
                          <a:solidFill>
                            <a:schemeClr val="tx1"/>
                          </a:solidFill>
                          <a:effectLst/>
                          <a:latin typeface="+mn-lt"/>
                          <a:ea typeface="+mn-ea"/>
                          <a:cs typeface="+mn-cs"/>
                        </a:rPr>
                        <a:t>, cortisol is well absorbed from GIT. </a:t>
                      </a:r>
                      <a:r>
                        <a:rPr lang="ar-SA" sz="1400" kern="1200" dirty="0">
                          <a:solidFill>
                            <a:srgbClr val="008000"/>
                          </a:solidFill>
                          <a:effectLst/>
                          <a:latin typeface="+mn-lt"/>
                          <a:ea typeface="+mn-ea"/>
                          <a:cs typeface="+mn-cs"/>
                        </a:rPr>
                        <a:t>غير مهم</a:t>
                      </a:r>
                      <a:endParaRPr lang="en-US" sz="1400" dirty="0">
                        <a:solidFill>
                          <a:srgbClr val="008000"/>
                        </a:solidFill>
                        <a:latin typeface="+mn-lt"/>
                      </a:endParaRPr>
                    </a:p>
                    <a:p>
                      <a:pPr marL="285750" indent="-285750" algn="l">
                        <a:lnSpc>
                          <a:spcPct val="100000"/>
                        </a:lnSpc>
                        <a:buClr>
                          <a:schemeClr val="accent4"/>
                        </a:buClr>
                        <a:buFont typeface="Arial" charset="0"/>
                        <a:buChar char="•"/>
                      </a:pPr>
                      <a:r>
                        <a:rPr lang="en-US" sz="1400" kern="1200" dirty="0">
                          <a:solidFill>
                            <a:schemeClr val="tx1"/>
                          </a:solidFill>
                          <a:effectLst/>
                          <a:latin typeface="+mn-lt"/>
                          <a:ea typeface="+mn-ea"/>
                          <a:cs typeface="+mn-cs"/>
                        </a:rPr>
                        <a:t>Cortisol in the plasma in 95% </a:t>
                      </a:r>
                      <a:r>
                        <a:rPr lang="en-US" sz="1400" b="1" kern="1200" dirty="0">
                          <a:solidFill>
                            <a:schemeClr val="tx1"/>
                          </a:solidFill>
                          <a:effectLst/>
                          <a:latin typeface="+mn-lt"/>
                          <a:ea typeface="+mn-ea"/>
                          <a:cs typeface="+mn-cs"/>
                        </a:rPr>
                        <a:t>bound </a:t>
                      </a:r>
                      <a:r>
                        <a:rPr lang="en-US" sz="1400" kern="1200" dirty="0">
                          <a:solidFill>
                            <a:schemeClr val="tx1"/>
                          </a:solidFill>
                          <a:effectLst/>
                          <a:latin typeface="+mn-lt"/>
                          <a:ea typeface="+mn-ea"/>
                          <a:cs typeface="+mn-cs"/>
                        </a:rPr>
                        <a:t>to CBG </a:t>
                      </a:r>
                      <a:r>
                        <a:rPr lang="en-US" sz="1400" kern="1200" dirty="0">
                          <a:solidFill>
                            <a:schemeClr val="bg1">
                              <a:lumMod val="50000"/>
                            </a:schemeClr>
                          </a:solidFill>
                          <a:effectLst/>
                          <a:latin typeface="+mn-lt"/>
                          <a:ea typeface="+mn-ea"/>
                          <a:cs typeface="+mn-cs"/>
                        </a:rPr>
                        <a:t>(corticosteroid binding globulin).</a:t>
                      </a:r>
                    </a:p>
                    <a:p>
                      <a:pPr marL="285750" indent="-285750" algn="l">
                        <a:lnSpc>
                          <a:spcPct val="100000"/>
                        </a:lnSpc>
                        <a:buClr>
                          <a:schemeClr val="accent4"/>
                        </a:buClr>
                        <a:buFont typeface="Arial" charset="0"/>
                        <a:buChar char="•"/>
                      </a:pPr>
                      <a:r>
                        <a:rPr lang="en-US" sz="1400" kern="1200" dirty="0">
                          <a:solidFill>
                            <a:schemeClr val="tx1"/>
                          </a:solidFill>
                          <a:effectLst/>
                          <a:latin typeface="+mn-lt"/>
                          <a:ea typeface="+mn-ea"/>
                          <a:cs typeface="+mn-cs"/>
                        </a:rPr>
                        <a:t>It is metabolized by the </a:t>
                      </a:r>
                      <a:r>
                        <a:rPr lang="en-US" sz="1400" b="1" kern="1200" dirty="0">
                          <a:solidFill>
                            <a:schemeClr val="tx1"/>
                          </a:solidFill>
                          <a:effectLst/>
                          <a:latin typeface="+mn-lt"/>
                          <a:ea typeface="+mn-ea"/>
                          <a:cs typeface="+mn-cs"/>
                        </a:rPr>
                        <a:t>liver </a:t>
                      </a:r>
                      <a:r>
                        <a:rPr lang="en-US" sz="1400" kern="1200" dirty="0">
                          <a:solidFill>
                            <a:schemeClr val="tx1"/>
                          </a:solidFill>
                          <a:effectLst/>
                          <a:latin typeface="+mn-lt"/>
                          <a:ea typeface="+mn-ea"/>
                          <a:cs typeface="+mn-cs"/>
                        </a:rPr>
                        <a:t>and has</a:t>
                      </a:r>
                      <a:r>
                        <a:rPr lang="en-US" sz="1400" kern="1200" baseline="0" dirty="0">
                          <a:solidFill>
                            <a:schemeClr val="tx1"/>
                          </a:solidFill>
                          <a:effectLst/>
                          <a:latin typeface="+mn-lt"/>
                          <a:ea typeface="+mn-ea"/>
                          <a:cs typeface="+mn-cs"/>
                        </a:rPr>
                        <a:t> </a:t>
                      </a:r>
                      <a:r>
                        <a:rPr lang="en-US" sz="1400" b="1" kern="1200" dirty="0">
                          <a:solidFill>
                            <a:schemeClr val="tx1"/>
                          </a:solidFill>
                          <a:effectLst/>
                          <a:latin typeface="+mn-lt"/>
                          <a:ea typeface="+mn-ea"/>
                          <a:cs typeface="+mn-cs"/>
                        </a:rPr>
                        <a:t>short duration of action </a:t>
                      </a:r>
                      <a:r>
                        <a:rPr lang="en-US" sz="1400" kern="1200" dirty="0">
                          <a:solidFill>
                            <a:schemeClr val="tx1"/>
                          </a:solidFill>
                          <a:effectLst/>
                          <a:latin typeface="+mn-lt"/>
                          <a:ea typeface="+mn-ea"/>
                          <a:cs typeface="+mn-cs"/>
                        </a:rPr>
                        <a:t>compared with the synthetic congeners.</a:t>
                      </a:r>
                    </a:p>
                    <a:p>
                      <a:pPr marL="285750" indent="-285750" algn="l">
                        <a:lnSpc>
                          <a:spcPct val="100000"/>
                        </a:lnSpc>
                        <a:buClr>
                          <a:schemeClr val="accent4"/>
                        </a:buClr>
                        <a:buFont typeface="Arial" charset="0"/>
                        <a:buChar char="•"/>
                      </a:pPr>
                      <a:r>
                        <a:rPr lang="en-US" sz="1400" kern="1200" dirty="0">
                          <a:solidFill>
                            <a:schemeClr val="tx1"/>
                          </a:solidFill>
                          <a:effectLst/>
                          <a:latin typeface="+mn-lt"/>
                          <a:ea typeface="+mn-ea"/>
                          <a:cs typeface="+mn-cs"/>
                        </a:rPr>
                        <a:t>It </a:t>
                      </a:r>
                      <a:r>
                        <a:rPr lang="en-US" sz="1400" b="1" kern="1200" dirty="0">
                          <a:solidFill>
                            <a:schemeClr val="tx1"/>
                          </a:solidFill>
                          <a:effectLst/>
                          <a:latin typeface="+mn-lt"/>
                          <a:ea typeface="+mn-ea"/>
                          <a:cs typeface="+mn-cs"/>
                        </a:rPr>
                        <a:t>diffuses poorly </a:t>
                      </a:r>
                      <a:r>
                        <a:rPr lang="en-US" sz="1400" kern="1200" dirty="0">
                          <a:solidFill>
                            <a:schemeClr val="tx1"/>
                          </a:solidFill>
                          <a:effectLst/>
                          <a:latin typeface="+mn-lt"/>
                          <a:ea typeface="+mn-ea"/>
                          <a:cs typeface="+mn-cs"/>
                        </a:rPr>
                        <a:t>across normal skin and mucous membranes</a:t>
                      </a:r>
                      <a:r>
                        <a:rPr lang="en-US" sz="1400" kern="1200" dirty="0">
                          <a:solidFill>
                            <a:schemeClr val="tx1">
                              <a:lumMod val="75000"/>
                              <a:lumOff val="25000"/>
                            </a:schemeClr>
                          </a:solidFill>
                          <a:effectLst/>
                          <a:latin typeface="+mn-lt"/>
                          <a:ea typeface="+mn-ea"/>
                          <a:cs typeface="+mn-cs"/>
                        </a:rPr>
                        <a:t>. </a:t>
                      </a:r>
                      <a:endParaRPr lang="en-US" sz="1400" dirty="0">
                        <a:solidFill>
                          <a:schemeClr val="tx1">
                            <a:lumMod val="75000"/>
                            <a:lumOff val="25000"/>
                          </a:schemeClr>
                        </a:solidFill>
                        <a:latin typeface="+mn-lt"/>
                      </a:endParaRPr>
                    </a:p>
                  </a:txBody>
                  <a:tcPr>
                    <a:lnB w="12700" cap="flat" cmpd="sng" algn="ctr">
                      <a:noFill/>
                      <a:prstDash val="solid"/>
                      <a:round/>
                      <a:headEnd type="none" w="med" len="med"/>
                      <a:tailEnd type="none" w="med" len="med"/>
                    </a:lnB>
                    <a:solidFill>
                      <a:schemeClr val="bg1"/>
                    </a:solidFill>
                  </a:tcPr>
                </a:tc>
                <a:tc>
                  <a:txBody>
                    <a:bodyPr/>
                    <a:lstStyle/>
                    <a:p>
                      <a:pPr marL="285750" indent="-285750" algn="l">
                        <a:lnSpc>
                          <a:spcPct val="100000"/>
                        </a:lnSpc>
                        <a:buClr>
                          <a:srgbClr val="942093"/>
                        </a:buClr>
                        <a:buFont typeface="Arial" charset="0"/>
                        <a:buChar char="•"/>
                      </a:pPr>
                      <a:r>
                        <a:rPr lang="en-US" sz="1400" kern="1200" dirty="0">
                          <a:solidFill>
                            <a:schemeClr val="tx1"/>
                          </a:solidFill>
                          <a:effectLst/>
                          <a:latin typeface="+mn-lt"/>
                          <a:ea typeface="+mn-ea"/>
                          <a:cs typeface="+mn-cs"/>
                        </a:rPr>
                        <a:t>Their properties (compared with cortiso</a:t>
                      </a:r>
                      <a:r>
                        <a:rPr lang="en-US" sz="1400" b="1" kern="1200" dirty="0">
                          <a:solidFill>
                            <a:schemeClr val="tx1"/>
                          </a:solidFill>
                          <a:effectLst/>
                          <a:latin typeface="+mn-lt"/>
                          <a:ea typeface="+mn-ea"/>
                          <a:cs typeface="+mn-cs"/>
                        </a:rPr>
                        <a:t>l</a:t>
                      </a:r>
                      <a:r>
                        <a:rPr lang="en-US" sz="1400" kern="1200" dirty="0">
                          <a:solidFill>
                            <a:schemeClr val="tx1"/>
                          </a:solidFill>
                          <a:effectLst/>
                          <a:latin typeface="+mn-lt"/>
                          <a:ea typeface="+mn-ea"/>
                          <a:cs typeface="+mn-cs"/>
                        </a:rPr>
                        <a:t>) include: </a:t>
                      </a:r>
                      <a:endParaRPr lang="en-US" sz="1400" dirty="0"/>
                    </a:p>
                    <a:p>
                      <a:pPr marL="628650" lvl="1" indent="-285750" algn="l">
                        <a:lnSpc>
                          <a:spcPct val="150000"/>
                        </a:lnSpc>
                        <a:buClr>
                          <a:srgbClr val="942093"/>
                        </a:buClr>
                        <a:buFont typeface="Wingdings" charset="2"/>
                        <a:buChar char="ü"/>
                      </a:pPr>
                      <a:r>
                        <a:rPr lang="en-US" sz="1400" b="1" kern="1200" dirty="0">
                          <a:solidFill>
                            <a:schemeClr val="tx1"/>
                          </a:solidFill>
                          <a:effectLst/>
                          <a:latin typeface="+mn-lt"/>
                          <a:ea typeface="+mn-ea"/>
                          <a:cs typeface="+mn-cs"/>
                        </a:rPr>
                        <a:t>Longer half life</a:t>
                      </a:r>
                      <a:endParaRPr lang="en-US" sz="1400" b="0" kern="1200" dirty="0">
                        <a:solidFill>
                          <a:schemeClr val="tx1"/>
                        </a:solidFill>
                        <a:effectLst/>
                        <a:latin typeface="+mn-lt"/>
                        <a:ea typeface="+mn-ea"/>
                        <a:cs typeface="+mn-cs"/>
                      </a:endParaRPr>
                    </a:p>
                    <a:p>
                      <a:pPr marL="628650" lvl="1" indent="-285750" algn="l">
                        <a:lnSpc>
                          <a:spcPct val="100000"/>
                        </a:lnSpc>
                        <a:buClr>
                          <a:srgbClr val="942093"/>
                        </a:buClr>
                        <a:buFont typeface="Wingdings" charset="2"/>
                        <a:buChar char="ü"/>
                      </a:pPr>
                      <a:r>
                        <a:rPr lang="en-US" sz="1400" kern="1200" dirty="0">
                          <a:solidFill>
                            <a:schemeClr val="tx1"/>
                          </a:solidFill>
                          <a:effectLst/>
                          <a:latin typeface="+mn-lt"/>
                          <a:ea typeface="+mn-ea"/>
                          <a:cs typeface="+mn-cs"/>
                        </a:rPr>
                        <a:t>Longer duration of action.</a:t>
                      </a:r>
                    </a:p>
                    <a:p>
                      <a:pPr marL="628650" lvl="1" indent="-285750" algn="l">
                        <a:lnSpc>
                          <a:spcPct val="100000"/>
                        </a:lnSpc>
                        <a:buClr>
                          <a:srgbClr val="942093"/>
                        </a:buClr>
                        <a:buFont typeface="Wingdings" charset="2"/>
                        <a:buChar char="ü"/>
                      </a:pPr>
                      <a:r>
                        <a:rPr lang="en-US" sz="1400" b="1" kern="1200" dirty="0">
                          <a:solidFill>
                            <a:schemeClr val="tx1"/>
                          </a:solidFill>
                          <a:effectLst/>
                          <a:latin typeface="+mn-lt"/>
                          <a:ea typeface="+mn-ea"/>
                          <a:cs typeface="+mn-cs"/>
                        </a:rPr>
                        <a:t>Reduce salt retaining effect</a:t>
                      </a:r>
                      <a:endParaRPr lang="en-US" sz="1400" b="0" kern="1200" dirty="0">
                        <a:solidFill>
                          <a:schemeClr val="tx1"/>
                        </a:solidFill>
                        <a:effectLst/>
                        <a:latin typeface="+mn-lt"/>
                        <a:ea typeface="+mn-ea"/>
                        <a:cs typeface="+mn-cs"/>
                      </a:endParaRPr>
                    </a:p>
                    <a:p>
                      <a:pPr marL="628650" lvl="1" indent="-285750" algn="l">
                        <a:lnSpc>
                          <a:spcPct val="100000"/>
                        </a:lnSpc>
                        <a:buClr>
                          <a:srgbClr val="942093"/>
                        </a:buClr>
                        <a:buFont typeface="Wingdings" charset="2"/>
                        <a:buChar char="ü"/>
                      </a:pPr>
                      <a:r>
                        <a:rPr lang="en-US" sz="1400" b="1" kern="1200" dirty="0">
                          <a:solidFill>
                            <a:schemeClr val="tx1"/>
                          </a:solidFill>
                          <a:effectLst/>
                          <a:latin typeface="+mn-lt"/>
                          <a:ea typeface="+mn-ea"/>
                          <a:cs typeface="+mn-cs"/>
                        </a:rPr>
                        <a:t>Better penetration </a:t>
                      </a:r>
                      <a:r>
                        <a:rPr lang="en-US" sz="1400" kern="1200" dirty="0">
                          <a:solidFill>
                            <a:schemeClr val="tx1"/>
                          </a:solidFill>
                          <a:effectLst/>
                          <a:latin typeface="+mn-lt"/>
                          <a:ea typeface="+mn-ea"/>
                          <a:cs typeface="+mn-cs"/>
                        </a:rPr>
                        <a:t>of lipid barriers for topical activity. </a:t>
                      </a:r>
                    </a:p>
                    <a:p>
                      <a:pPr marL="285750" marR="0" indent="-285750" algn="l" defTabSz="685800" rtl="0" eaLnBrk="1" fontAlgn="auto" latinLnBrk="0" hangingPunct="1">
                        <a:lnSpc>
                          <a:spcPct val="150000"/>
                        </a:lnSpc>
                        <a:spcBef>
                          <a:spcPts val="0"/>
                        </a:spcBef>
                        <a:spcAft>
                          <a:spcPts val="0"/>
                        </a:spcAft>
                        <a:buClr>
                          <a:srgbClr val="942093"/>
                        </a:buClr>
                        <a:buSzTx/>
                        <a:buFont typeface="Arial" charset="0"/>
                        <a:buChar char="•"/>
                        <a:tabLst/>
                        <a:defRPr/>
                      </a:pPr>
                      <a:r>
                        <a:rPr lang="en-US" sz="1400" dirty="0">
                          <a:solidFill>
                            <a:srgbClr val="008F00"/>
                          </a:solidFill>
                        </a:rPr>
                        <a:t>Better pharmacokinetics</a:t>
                      </a:r>
                      <a:r>
                        <a:rPr lang="en-US" sz="1400" baseline="0" dirty="0">
                          <a:solidFill>
                            <a:srgbClr val="008F00"/>
                          </a:solidFill>
                        </a:rPr>
                        <a:t> </a:t>
                      </a:r>
                      <a:r>
                        <a:rPr lang="en-US" sz="1400" baseline="0" dirty="0">
                          <a:solidFill>
                            <a:schemeClr val="bg1">
                              <a:lumMod val="50000"/>
                            </a:schemeClr>
                          </a:solidFill>
                        </a:rPr>
                        <a:t>than </a:t>
                      </a:r>
                      <a:r>
                        <a:rPr lang="en-US" sz="1400" dirty="0">
                          <a:solidFill>
                            <a:schemeClr val="bg1">
                              <a:lumMod val="50000"/>
                            </a:schemeClr>
                          </a:solidFill>
                        </a:rPr>
                        <a:t>Natural Cortisol </a:t>
                      </a: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931141244"/>
              </p:ext>
            </p:extLst>
          </p:nvPr>
        </p:nvGraphicFramePr>
        <p:xfrm>
          <a:off x="161800" y="1042934"/>
          <a:ext cx="6556176" cy="4844397"/>
        </p:xfrm>
        <a:graphic>
          <a:graphicData uri="http://schemas.openxmlformats.org/drawingml/2006/table">
            <a:tbl>
              <a:tblPr firstRow="1" bandRow="1">
                <a:tableStyleId>{5940675A-B579-460E-94D1-54222C63F5DA}</a:tableStyleId>
              </a:tblPr>
              <a:tblGrid>
                <a:gridCol w="1639044">
                  <a:extLst>
                    <a:ext uri="{9D8B030D-6E8A-4147-A177-3AD203B41FA5}">
                      <a16:colId xmlns:a16="http://schemas.microsoft.com/office/drawing/2014/main" xmlns="" val="20000"/>
                    </a:ext>
                  </a:extLst>
                </a:gridCol>
                <a:gridCol w="1639044">
                  <a:extLst>
                    <a:ext uri="{9D8B030D-6E8A-4147-A177-3AD203B41FA5}">
                      <a16:colId xmlns:a16="http://schemas.microsoft.com/office/drawing/2014/main" xmlns="" val="20001"/>
                    </a:ext>
                  </a:extLst>
                </a:gridCol>
                <a:gridCol w="1639044">
                  <a:extLst>
                    <a:ext uri="{9D8B030D-6E8A-4147-A177-3AD203B41FA5}">
                      <a16:colId xmlns:a16="http://schemas.microsoft.com/office/drawing/2014/main" xmlns="" val="20002"/>
                    </a:ext>
                  </a:extLst>
                </a:gridCol>
                <a:gridCol w="1639044">
                  <a:extLst>
                    <a:ext uri="{9D8B030D-6E8A-4147-A177-3AD203B41FA5}">
                      <a16:colId xmlns:a16="http://schemas.microsoft.com/office/drawing/2014/main" xmlns="" val="20003"/>
                    </a:ext>
                  </a:extLst>
                </a:gridCol>
              </a:tblGrid>
              <a:tr h="358773">
                <a:tc gridSpan="4">
                  <a:txBody>
                    <a:bodyPr/>
                    <a:lstStyle/>
                    <a:p>
                      <a:r>
                        <a:rPr lang="en-US" sz="1400" b="1" dirty="0"/>
                        <a:t>Some commonly used natural and synthetic corticosteroids for general use </a:t>
                      </a:r>
                      <a:r>
                        <a:rPr lang="en-US" sz="1200" dirty="0" smtClean="0"/>
                        <a:t>(click </a:t>
                      </a:r>
                      <a:r>
                        <a:rPr lang="en-US" sz="1200" dirty="0" smtClean="0">
                          <a:hlinkClick r:id="rId2"/>
                        </a:rPr>
                        <a:t>here </a:t>
                      </a:r>
                      <a:r>
                        <a:rPr lang="en-US" sz="1200" dirty="0" smtClean="0"/>
                        <a:t>to see the original pic)</a:t>
                      </a:r>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1">
                        <a:lumMod val="60000"/>
                        <a:lumOff val="4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287510">
                <a:tc rowSpan="2">
                  <a:txBody>
                    <a:bodyPr/>
                    <a:lstStyle/>
                    <a:p>
                      <a:r>
                        <a:rPr lang="en-US" sz="1400" dirty="0"/>
                        <a:t>Agent </a:t>
                      </a:r>
                    </a:p>
                  </a:txBody>
                  <a:tcPr>
                    <a:lnL w="12700" cap="flat" cmpd="sng" algn="ctr">
                      <a:noFill/>
                      <a:prstDash val="solid"/>
                      <a:round/>
                      <a:headEnd type="none" w="med" len="med"/>
                      <a:tailEnd type="none" w="med" len="med"/>
                    </a:lnL>
                    <a:solidFill>
                      <a:schemeClr val="bg1">
                        <a:lumMod val="95000"/>
                      </a:schemeClr>
                    </a:solidFill>
                  </a:tcPr>
                </a:tc>
                <a:tc gridSpan="3">
                  <a:txBody>
                    <a:bodyPr/>
                    <a:lstStyle/>
                    <a:p>
                      <a:pPr algn="ctr"/>
                      <a:r>
                        <a:rPr lang="en-US" sz="1400" dirty="0"/>
                        <a:t>Activity</a:t>
                      </a:r>
                      <a:r>
                        <a:rPr lang="en-US" sz="1400" baseline="0" dirty="0"/>
                        <a:t> </a:t>
                      </a:r>
                      <a:endParaRPr lang="en-US" sz="1400" dirty="0"/>
                    </a:p>
                  </a:txBody>
                  <a:tcPr>
                    <a:lnR w="12700" cap="flat" cmpd="sng" algn="ctr">
                      <a:noFill/>
                      <a:prstDash val="solid"/>
                      <a:round/>
                      <a:headEnd type="none" w="med" len="med"/>
                      <a:tailEnd type="none" w="med" len="med"/>
                    </a:lnR>
                    <a:solidFill>
                      <a:schemeClr val="bg1">
                        <a:lumMod val="9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1"/>
                  </a:ext>
                </a:extLst>
              </a:tr>
              <a:tr h="287510">
                <a:tc vMerge="1">
                  <a:txBody>
                    <a:bodyPr/>
                    <a:lstStyle/>
                    <a:p>
                      <a:endParaRPr lang="en-US"/>
                    </a:p>
                  </a:txBody>
                  <a:tcPr/>
                </a:tc>
                <a:tc>
                  <a:txBody>
                    <a:bodyPr/>
                    <a:lstStyle/>
                    <a:p>
                      <a:pPr algn="ctr"/>
                      <a:r>
                        <a:rPr lang="en-US" sz="1400" dirty="0"/>
                        <a:t>Anti-inflammatory </a:t>
                      </a:r>
                    </a:p>
                  </a:txBody>
                  <a:tcPr>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a:t>Topical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a:t>Salt-retaining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xmlns="" val="10002"/>
                  </a:ext>
                </a:extLst>
              </a:tr>
              <a:tr h="358773">
                <a:tc gridSpan="4">
                  <a:txBody>
                    <a:bodyPr/>
                    <a:lstStyle/>
                    <a:p>
                      <a:r>
                        <a:rPr lang="en-US" sz="1400" dirty="0">
                          <a:latin typeface="+mn-lt"/>
                        </a:rPr>
                        <a:t>Short-to-medium acting </a:t>
                      </a:r>
                      <a:r>
                        <a:rPr lang="en-US" sz="1400" dirty="0">
                          <a:latin typeface="+mn-lt"/>
                          <a:ea typeface="American Typewriter" charset="0"/>
                          <a:cs typeface="American Typewriter" charset="0"/>
                        </a:rPr>
                        <a:t>glucocorticoids</a:t>
                      </a:r>
                      <a:endParaRPr lang="en-US" sz="14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3"/>
                  </a:ext>
                </a:extLst>
              </a:tr>
              <a:tr h="486556">
                <a:tc>
                  <a:txBody>
                    <a:bodyPr/>
                    <a:lstStyle/>
                    <a:p>
                      <a:r>
                        <a:rPr lang="en-US" sz="1400" dirty="0">
                          <a:solidFill>
                            <a:srgbClr val="0432FF"/>
                          </a:solidFill>
                        </a:rPr>
                        <a:t>Hydrocortisone</a:t>
                      </a:r>
                      <a:r>
                        <a:rPr lang="en-US" sz="1400" baseline="0" dirty="0">
                          <a:solidFill>
                            <a:srgbClr val="0432FF"/>
                          </a:solidFill>
                        </a:rPr>
                        <a:t> (cortisol)</a:t>
                      </a:r>
                      <a:endParaRPr lang="en-US" sz="1400" dirty="0">
                        <a:solidFill>
                          <a:srgbClr val="0432FF"/>
                        </a:solidFill>
                      </a:endParaRPr>
                    </a:p>
                  </a:txBody>
                  <a:tcPr>
                    <a:lnL w="12700" cap="flat" cmpd="sng" algn="ctr">
                      <a:noFill/>
                      <a:prstDash val="solid"/>
                      <a:round/>
                      <a:headEnd type="none" w="med" len="med"/>
                      <a:tailEnd type="none" w="med" len="med"/>
                    </a:lnL>
                    <a:solidFill>
                      <a:schemeClr val="bg1">
                        <a:lumMod val="95000"/>
                      </a:schemeClr>
                    </a:solidFill>
                  </a:tcPr>
                </a:tc>
                <a:tc>
                  <a:txBody>
                    <a:bodyPr/>
                    <a:lstStyle/>
                    <a:p>
                      <a:pPr algn="ctr"/>
                      <a:r>
                        <a:rPr lang="en-US" sz="1400" dirty="0"/>
                        <a:t>1</a:t>
                      </a:r>
                    </a:p>
                  </a:txBody>
                  <a:tcPr anchor="ctr">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xmlns="" val="10004"/>
                  </a:ext>
                </a:extLst>
              </a:tr>
              <a:tr h="358773">
                <a:tc>
                  <a:txBody>
                    <a:bodyPr/>
                    <a:lstStyle/>
                    <a:p>
                      <a:r>
                        <a:rPr lang="en-US" sz="1400" dirty="0">
                          <a:solidFill>
                            <a:srgbClr val="0432FF"/>
                          </a:solidFill>
                        </a:rPr>
                        <a:t>Cortisone </a:t>
                      </a:r>
                    </a:p>
                  </a:txBody>
                  <a:tcPr>
                    <a:lnL w="12700" cap="flat" cmpd="sng" algn="ctr">
                      <a:noFill/>
                      <a:prstDash val="solid"/>
                      <a:round/>
                      <a:headEnd type="none" w="med" len="med"/>
                      <a:tailEnd type="none" w="med" len="med"/>
                    </a:lnL>
                  </a:tcPr>
                </a:tc>
                <a:tc>
                  <a:txBody>
                    <a:bodyPr/>
                    <a:lstStyle/>
                    <a:p>
                      <a:pPr algn="ctr"/>
                      <a:r>
                        <a:rPr lang="en-US" sz="1400" dirty="0"/>
                        <a:t>0.8</a:t>
                      </a:r>
                    </a:p>
                  </a:txBody>
                  <a:tcPr anchor="ctr">
                    <a:lnR w="12700" cap="flat" cmpd="sng" algn="ctr">
                      <a:noFill/>
                      <a:prstDash val="solid"/>
                      <a:round/>
                      <a:headEnd type="none" w="med" len="med"/>
                      <a:tailEnd type="none" w="med" len="med"/>
                    </a:lnR>
                  </a:tcPr>
                </a:tc>
                <a:tc>
                  <a:txBody>
                    <a:bodyPr/>
                    <a:lstStyle/>
                    <a:p>
                      <a:pPr algn="ctr"/>
                      <a:r>
                        <a:rPr lang="en-US" sz="1400" dirty="0"/>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0.8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10005"/>
                  </a:ext>
                </a:extLst>
              </a:tr>
              <a:tr h="358773">
                <a:tc>
                  <a:txBody>
                    <a:bodyPr/>
                    <a:lstStyle/>
                    <a:p>
                      <a:r>
                        <a:rPr lang="en-US" sz="1400" dirty="0">
                          <a:solidFill>
                            <a:srgbClr val="0432FF"/>
                          </a:solidFill>
                        </a:rPr>
                        <a:t>Prednisone</a:t>
                      </a:r>
                      <a:r>
                        <a:rPr lang="en-US" sz="1400" dirty="0">
                          <a:solidFill>
                            <a:srgbClr val="FF0000"/>
                          </a:solidFill>
                        </a:rPr>
                        <a:t>*</a:t>
                      </a:r>
                    </a:p>
                  </a:txBody>
                  <a:tcPr>
                    <a:lnL w="12700" cap="flat" cmpd="sng" algn="ctr">
                      <a:noFill/>
                      <a:prstDash val="solid"/>
                      <a:round/>
                      <a:headEnd type="none" w="med" len="med"/>
                      <a:tailEnd type="none" w="med" len="med"/>
                    </a:lnL>
                    <a:solidFill>
                      <a:schemeClr val="bg1">
                        <a:lumMod val="95000"/>
                      </a:schemeClr>
                    </a:solidFill>
                  </a:tcPr>
                </a:tc>
                <a:tc>
                  <a:txBody>
                    <a:bodyPr/>
                    <a:lstStyle/>
                    <a:p>
                      <a:pPr algn="ctr"/>
                      <a:r>
                        <a:rPr lang="en-US" sz="1400" dirty="0"/>
                        <a:t>4</a:t>
                      </a:r>
                    </a:p>
                  </a:txBody>
                  <a:tcPr anchor="ctr">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a:t>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xmlns="" val="10006"/>
                  </a:ext>
                </a:extLst>
              </a:tr>
              <a:tr h="358773">
                <a:tc>
                  <a:txBody>
                    <a:bodyPr/>
                    <a:lstStyle/>
                    <a:p>
                      <a:r>
                        <a:rPr lang="en-US" sz="1400" dirty="0">
                          <a:solidFill>
                            <a:srgbClr val="0432FF"/>
                          </a:solidFill>
                        </a:rPr>
                        <a:t>Prednisolone</a:t>
                      </a:r>
                      <a:r>
                        <a:rPr lang="en-US" sz="1400" dirty="0">
                          <a:solidFill>
                            <a:srgbClr val="FF0000"/>
                          </a:solidFill>
                        </a:rPr>
                        <a:t>*</a:t>
                      </a:r>
                    </a:p>
                  </a:txBody>
                  <a:tcPr>
                    <a:lnL w="12700" cap="flat" cmpd="sng" algn="ctr">
                      <a:noFill/>
                      <a:prstDash val="solid"/>
                      <a:round/>
                      <a:headEnd type="none" w="med" len="med"/>
                      <a:tailEnd type="none" w="med" len="med"/>
                    </a:lnL>
                  </a:tcPr>
                </a:tc>
                <a:tc>
                  <a:txBody>
                    <a:bodyPr/>
                    <a:lstStyle/>
                    <a:p>
                      <a:pPr algn="ctr"/>
                      <a:r>
                        <a:rPr lang="en-US" sz="1400" dirty="0"/>
                        <a:t>5</a:t>
                      </a:r>
                    </a:p>
                  </a:txBody>
                  <a:tcPr anchor="ctr">
                    <a:lnR w="12700" cap="flat" cmpd="sng" algn="ctr">
                      <a:noFill/>
                      <a:prstDash val="solid"/>
                      <a:round/>
                      <a:headEnd type="none" w="med" len="med"/>
                      <a:tailEnd type="none" w="med" len="med"/>
                    </a:lnR>
                  </a:tcPr>
                </a:tc>
                <a:tc>
                  <a:txBody>
                    <a:bodyPr/>
                    <a:lstStyle/>
                    <a:p>
                      <a:pPr algn="ctr"/>
                      <a:r>
                        <a:rPr lang="en-US" sz="1400" dirty="0"/>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10007"/>
                  </a:ext>
                </a:extLst>
              </a:tr>
              <a:tr h="358773">
                <a:tc gridSpan="4">
                  <a:txBody>
                    <a:bodyPr/>
                    <a:lstStyle/>
                    <a:p>
                      <a:pPr algn="l"/>
                      <a:r>
                        <a:rPr lang="en-US" sz="1400" dirty="0"/>
                        <a:t>Long-acting </a:t>
                      </a:r>
                      <a:r>
                        <a:rPr lang="en-US" sz="1400" dirty="0">
                          <a:latin typeface="+mn-lt"/>
                          <a:ea typeface="American Typewriter" charset="0"/>
                          <a:cs typeface="American Typewriter" charset="0"/>
                        </a:rPr>
                        <a:t>glucocorticoids</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10008"/>
                  </a:ext>
                </a:extLst>
              </a:tr>
              <a:tr h="358773">
                <a:tc>
                  <a:txBody>
                    <a:bodyPr/>
                    <a:lstStyle/>
                    <a:p>
                      <a:r>
                        <a:rPr lang="en-US" sz="1400" dirty="0">
                          <a:solidFill>
                            <a:srgbClr val="0432FF"/>
                          </a:solidFill>
                        </a:rPr>
                        <a:t>Betamethasone</a:t>
                      </a:r>
                      <a:r>
                        <a:rPr lang="en-US" sz="1400" dirty="0">
                          <a:solidFill>
                            <a:srgbClr val="FF0000"/>
                          </a:solidFill>
                        </a:rPr>
                        <a:t>*</a:t>
                      </a:r>
                    </a:p>
                  </a:txBody>
                  <a:tcPr>
                    <a:lnL w="12700" cap="flat" cmpd="sng" algn="ctr">
                      <a:noFill/>
                      <a:prstDash val="solid"/>
                      <a:round/>
                      <a:headEnd type="none" w="med" len="med"/>
                      <a:tailEnd type="none" w="med" len="med"/>
                    </a:lnL>
                  </a:tcPr>
                </a:tc>
                <a:tc>
                  <a:txBody>
                    <a:bodyPr/>
                    <a:lstStyle/>
                    <a:p>
                      <a:pPr algn="ctr"/>
                      <a:r>
                        <a:rPr lang="en-US" sz="1400" dirty="0"/>
                        <a:t>25-40</a:t>
                      </a:r>
                    </a:p>
                  </a:txBody>
                  <a:tcPr anchor="ctr">
                    <a:lnR w="12700" cap="flat" cmpd="sng" algn="ctr">
                      <a:noFill/>
                      <a:prstDash val="solid"/>
                      <a:round/>
                      <a:headEnd type="none" w="med" len="med"/>
                      <a:tailEnd type="none" w="med" len="med"/>
                    </a:lnR>
                  </a:tcPr>
                </a:tc>
                <a:tc>
                  <a:txBody>
                    <a:bodyPr/>
                    <a:lstStyle/>
                    <a:p>
                      <a:pPr algn="ctr"/>
                      <a:r>
                        <a:rPr lang="en-US" sz="1400" dirty="0"/>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10009"/>
                  </a:ext>
                </a:extLst>
              </a:tr>
              <a:tr h="358773">
                <a:tc>
                  <a:txBody>
                    <a:bodyPr/>
                    <a:lstStyle/>
                    <a:p>
                      <a:r>
                        <a:rPr lang="en-US" sz="1400" dirty="0">
                          <a:solidFill>
                            <a:srgbClr val="0432FF"/>
                          </a:solidFill>
                        </a:rPr>
                        <a:t>Dexamethasone</a:t>
                      </a:r>
                      <a:r>
                        <a:rPr lang="en-US" sz="1400" dirty="0">
                          <a:solidFill>
                            <a:srgbClr val="FF0000"/>
                          </a:solidFill>
                        </a:rPr>
                        <a:t>*</a:t>
                      </a:r>
                    </a:p>
                  </a:txBody>
                  <a:tcPr>
                    <a:lnL w="12700" cap="flat" cmpd="sng" algn="ctr">
                      <a:noFill/>
                      <a:prstDash val="solid"/>
                      <a:round/>
                      <a:headEnd type="none" w="med" len="med"/>
                      <a:tailEnd type="none" w="med" len="med"/>
                    </a:lnL>
                    <a:solidFill>
                      <a:schemeClr val="bg1">
                        <a:lumMod val="95000"/>
                      </a:schemeClr>
                    </a:solidFill>
                  </a:tcPr>
                </a:tc>
                <a:tc>
                  <a:txBody>
                    <a:bodyPr/>
                    <a:lstStyle/>
                    <a:p>
                      <a:pPr algn="ctr"/>
                      <a:r>
                        <a:rPr lang="en-US" sz="1400" dirty="0"/>
                        <a:t>30</a:t>
                      </a:r>
                    </a:p>
                  </a:txBody>
                  <a:tcPr anchor="ctr">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xmlns="" val="10010"/>
                  </a:ext>
                </a:extLst>
              </a:tr>
              <a:tr h="358773">
                <a:tc gridSpan="4">
                  <a:txBody>
                    <a:bodyPr/>
                    <a:lstStyle/>
                    <a:p>
                      <a:pPr algn="l"/>
                      <a:r>
                        <a:rPr lang="en-US" sz="1400" dirty="0"/>
                        <a:t>Mineralocorticoids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11"/>
                  </a:ext>
                </a:extLst>
              </a:tr>
              <a:tr h="358773">
                <a:tc>
                  <a:txBody>
                    <a:bodyPr/>
                    <a:lstStyle/>
                    <a:p>
                      <a:r>
                        <a:rPr lang="en-US" sz="1400" dirty="0" err="1">
                          <a:solidFill>
                            <a:srgbClr val="0432FF"/>
                          </a:solidFill>
                        </a:rPr>
                        <a:t>Fludrocotisone</a:t>
                      </a:r>
                      <a:endParaRPr lang="en-US" sz="1400" dirty="0">
                        <a:solidFill>
                          <a:srgbClr val="0432FF"/>
                        </a:solidFill>
                      </a:endParaRPr>
                    </a:p>
                  </a:txBody>
                  <a:tcPr>
                    <a:lnL w="12700" cap="flat" cmpd="sng" algn="ctr">
                      <a:noFill/>
                      <a:prstDash val="solid"/>
                      <a:round/>
                      <a:headEnd type="none" w="med" len="med"/>
                      <a:tailEnd type="none" w="med" len="med"/>
                    </a:lnL>
                    <a:solidFill>
                      <a:schemeClr val="bg1">
                        <a:lumMod val="95000"/>
                      </a:schemeClr>
                    </a:solidFill>
                  </a:tcPr>
                </a:tc>
                <a:tc>
                  <a:txBody>
                    <a:bodyPr/>
                    <a:lstStyle/>
                    <a:p>
                      <a:pPr algn="ctr"/>
                      <a:r>
                        <a:rPr lang="en-US" sz="1400" dirty="0"/>
                        <a:t>10</a:t>
                      </a:r>
                    </a:p>
                  </a:txBody>
                  <a:tcPr anchor="ctr">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95000"/>
                      </a:schemeClr>
                    </a:solidFill>
                  </a:tcPr>
                </a:tc>
                <a:tc>
                  <a:txBody>
                    <a:bodyPr/>
                    <a:lstStyle/>
                    <a:p>
                      <a:pPr algn="ctr"/>
                      <a:r>
                        <a:rPr lang="en-US" sz="1400" dirty="0"/>
                        <a:t>250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xmlns="" val="10012"/>
                  </a:ext>
                </a:extLst>
              </a:tr>
            </a:tbl>
          </a:graphicData>
        </a:graphic>
      </p:graphicFrame>
      <p:cxnSp>
        <p:nvCxnSpPr>
          <p:cNvPr id="43" name="Straight Connector 42"/>
          <p:cNvCxnSpPr/>
          <p:nvPr/>
        </p:nvCxnSpPr>
        <p:spPr>
          <a:xfrm flipV="1">
            <a:off x="1227909" y="834571"/>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45" name="TextBox 44"/>
          <p:cNvSpPr txBox="1"/>
          <p:nvPr/>
        </p:nvSpPr>
        <p:spPr>
          <a:xfrm>
            <a:off x="803775" y="339251"/>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Effects of steroids </a:t>
            </a:r>
          </a:p>
        </p:txBody>
      </p:sp>
      <p:grpSp>
        <p:nvGrpSpPr>
          <p:cNvPr id="26" name="Group 25"/>
          <p:cNvGrpSpPr/>
          <p:nvPr/>
        </p:nvGrpSpPr>
        <p:grpSpPr>
          <a:xfrm>
            <a:off x="2820283" y="3436275"/>
            <a:ext cx="651049" cy="2374928"/>
            <a:chOff x="2834772" y="3366846"/>
            <a:chExt cx="651049" cy="2341811"/>
          </a:xfrm>
        </p:grpSpPr>
        <p:sp>
          <p:nvSpPr>
            <p:cNvPr id="3" name="Right Bracket 2"/>
            <p:cNvSpPr/>
            <p:nvPr/>
          </p:nvSpPr>
          <p:spPr>
            <a:xfrm>
              <a:off x="2834772" y="3366848"/>
              <a:ext cx="70424" cy="2341809"/>
            </a:xfrm>
            <a:prstGeom prst="rightBracket">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p:cNvCxnSpPr>
              <a:stCxn id="3" idx="2"/>
              <a:endCxn id="13" idx="1"/>
            </p:cNvCxnSpPr>
            <p:nvPr/>
          </p:nvCxnSpPr>
          <p:spPr>
            <a:xfrm flipV="1">
              <a:off x="2905196" y="4537752"/>
              <a:ext cx="158174" cy="1"/>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063370" y="3366846"/>
              <a:ext cx="422451" cy="2341811"/>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solidFill>
                    <a:srgbClr val="008F00"/>
                  </a:solidFill>
                </a:rPr>
                <a:t>new drugs has better anti-inflammatory effect than cortisol</a:t>
              </a:r>
              <a:endParaRPr lang="en-US" sz="1100" dirty="0">
                <a:solidFill>
                  <a:srgbClr val="008F00"/>
                </a:solidFill>
              </a:endParaRPr>
            </a:p>
          </p:txBody>
        </p:sp>
      </p:grpSp>
      <p:grpSp>
        <p:nvGrpSpPr>
          <p:cNvPr id="24" name="Group 23"/>
          <p:cNvGrpSpPr/>
          <p:nvPr/>
        </p:nvGrpSpPr>
        <p:grpSpPr>
          <a:xfrm>
            <a:off x="6031017" y="2603416"/>
            <a:ext cx="687955" cy="2493819"/>
            <a:chOff x="6106616" y="2473036"/>
            <a:chExt cx="583352" cy="2493819"/>
          </a:xfrm>
        </p:grpSpPr>
        <p:sp>
          <p:nvSpPr>
            <p:cNvPr id="16" name="Right Bracket 15"/>
            <p:cNvSpPr/>
            <p:nvPr/>
          </p:nvSpPr>
          <p:spPr>
            <a:xfrm>
              <a:off x="6106616" y="2473036"/>
              <a:ext cx="75156" cy="2493819"/>
            </a:xfrm>
            <a:prstGeom prst="rightBracket">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Connector 20"/>
            <p:cNvCxnSpPr>
              <a:stCxn id="16" idx="2"/>
              <a:endCxn id="22" idx="1"/>
            </p:cNvCxnSpPr>
            <p:nvPr/>
          </p:nvCxnSpPr>
          <p:spPr>
            <a:xfrm>
              <a:off x="6181772" y="3719946"/>
              <a:ext cx="134125"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315896" y="2473036"/>
              <a:ext cx="374072" cy="2493819"/>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solidFill>
                    <a:srgbClr val="008F00"/>
                  </a:solidFill>
                </a:rPr>
                <a:t>The salt retaining action is reduced in the new drugs which is better</a:t>
              </a:r>
            </a:p>
          </p:txBody>
        </p:sp>
      </p:grpSp>
      <p:sp>
        <p:nvSpPr>
          <p:cNvPr id="28" name="TextBox 27"/>
          <p:cNvSpPr txBox="1"/>
          <p:nvPr/>
        </p:nvSpPr>
        <p:spPr>
          <a:xfrm>
            <a:off x="153832" y="5891406"/>
            <a:ext cx="2064989" cy="276999"/>
          </a:xfrm>
          <a:prstGeom prst="rect">
            <a:avLst/>
          </a:prstGeom>
          <a:solidFill>
            <a:schemeClr val="bg1"/>
          </a:solidFill>
          <a:ln>
            <a:solidFill>
              <a:schemeClr val="bg1">
                <a:lumMod val="50000"/>
              </a:schemeClr>
            </a:solidFill>
          </a:ln>
        </p:spPr>
        <p:txBody>
          <a:bodyPr wrap="none" rtlCol="0">
            <a:spAutoFit/>
          </a:bodyPr>
          <a:lstStyle/>
          <a:p>
            <a:pPr marL="0" algn="r" defTabSz="538764" rtl="1" eaLnBrk="1" latinLnBrk="0" hangingPunct="1"/>
            <a:r>
              <a:rPr lang="ar-SA" sz="1200" dirty="0">
                <a:solidFill>
                  <a:schemeClr val="bg1">
                    <a:lumMod val="50000"/>
                  </a:schemeClr>
                </a:solidFill>
              </a:rPr>
              <a:t>اللي عليهم نجمة ركزت عليهم الدكتورة</a:t>
            </a:r>
            <a:endParaRPr lang="en-US" sz="1200" dirty="0">
              <a:solidFill>
                <a:schemeClr val="bg1">
                  <a:lumMod val="50000"/>
                </a:schemeClr>
              </a:solidFill>
            </a:endParaRPr>
          </a:p>
        </p:txBody>
      </p:sp>
    </p:spTree>
    <p:extLst>
      <p:ext uri="{BB962C8B-B14F-4D97-AF65-F5344CB8AC3E}">
        <p14:creationId xmlns:p14="http://schemas.microsoft.com/office/powerpoint/2010/main" val="1695631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566" y="179082"/>
            <a:ext cx="5248800" cy="457200"/>
          </a:xfrm>
        </p:spPr>
        <p:txBody>
          <a:bodyPr/>
          <a:lstStyle/>
          <a:p>
            <a:pPr algn="ctr"/>
            <a:r>
              <a:rPr lang="en-US" sz="2400" dirty="0">
                <a:latin typeface="American Typewriter" charset="0"/>
                <a:ea typeface="American Typewriter" charset="0"/>
                <a:cs typeface="American Typewriter" charset="0"/>
              </a:rPr>
              <a:t>Glucocorticoids</a:t>
            </a:r>
            <a:endParaRPr lang="en-US" sz="24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20742892"/>
              </p:ext>
            </p:extLst>
          </p:nvPr>
        </p:nvGraphicFramePr>
        <p:xfrm>
          <a:off x="141028" y="943378"/>
          <a:ext cx="6577914" cy="8870444"/>
        </p:xfrm>
        <a:graphic>
          <a:graphicData uri="http://schemas.openxmlformats.org/drawingml/2006/table">
            <a:tbl>
              <a:tblPr firstRow="1" bandRow="1">
                <a:tableStyleId>{5940675A-B579-460E-94D1-54222C63F5DA}</a:tableStyleId>
              </a:tblPr>
              <a:tblGrid>
                <a:gridCol w="547699">
                  <a:extLst>
                    <a:ext uri="{9D8B030D-6E8A-4147-A177-3AD203B41FA5}">
                      <a16:colId xmlns:a16="http://schemas.microsoft.com/office/drawing/2014/main" xmlns="" val="20000"/>
                    </a:ext>
                  </a:extLst>
                </a:gridCol>
                <a:gridCol w="3105848">
                  <a:extLst>
                    <a:ext uri="{9D8B030D-6E8A-4147-A177-3AD203B41FA5}">
                      <a16:colId xmlns:a16="http://schemas.microsoft.com/office/drawing/2014/main" xmlns="" val="20001"/>
                    </a:ext>
                  </a:extLst>
                </a:gridCol>
                <a:gridCol w="2924367">
                  <a:extLst>
                    <a:ext uri="{9D8B030D-6E8A-4147-A177-3AD203B41FA5}">
                      <a16:colId xmlns:a16="http://schemas.microsoft.com/office/drawing/2014/main" xmlns="" val="20002"/>
                    </a:ext>
                  </a:extLst>
                </a:gridCol>
              </a:tblGrid>
              <a:tr h="504000">
                <a:tc>
                  <a:txBody>
                    <a:bodyPr/>
                    <a:lstStyle/>
                    <a:p>
                      <a:endParaRPr lang="en-US"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Natural Cortisol</a:t>
                      </a:r>
                      <a:r>
                        <a:rPr lang="en-US" sz="1400" dirty="0">
                          <a:solidFill>
                            <a:schemeClr val="accent1"/>
                          </a:solidFill>
                        </a:rPr>
                        <a:t> </a:t>
                      </a:r>
                      <a:r>
                        <a:rPr lang="en-US" sz="1400" dirty="0">
                          <a:solidFill>
                            <a:schemeClr val="tx1"/>
                          </a:solidFill>
                        </a:rPr>
                        <a:t>(</a:t>
                      </a:r>
                      <a:r>
                        <a:rPr lang="en-US" sz="1400" dirty="0">
                          <a:solidFill>
                            <a:srgbClr val="0432FF"/>
                          </a:solidFill>
                        </a:rPr>
                        <a:t>hydrocortisone</a:t>
                      </a:r>
                      <a:r>
                        <a:rPr lang="en-US" sz="1400" dirty="0">
                          <a:solidFill>
                            <a:schemeClr val="tx1"/>
                          </a:solidFill>
                        </a:rPr>
                        <a:t>)</a:t>
                      </a:r>
                      <a:r>
                        <a:rPr lang="en-US" sz="1400" dirty="0">
                          <a:solidFill>
                            <a:schemeClr val="accent1"/>
                          </a:solidFill>
                        </a:rPr>
                        <a:t> </a:t>
                      </a:r>
                      <a:endParaRPr lang="en-US" sz="1400" dirty="0">
                        <a:solidFill>
                          <a:schemeClr val="tx1"/>
                        </a:solidFill>
                      </a:endParaRPr>
                    </a:p>
                  </a:txBody>
                  <a:tcPr anchor="ctr">
                    <a:lnT w="12700" cap="flat" cmpd="sng" algn="ctr">
                      <a:noFill/>
                      <a:prstDash val="solid"/>
                      <a:round/>
                      <a:headEnd type="none" w="med" len="med"/>
                      <a:tailEnd type="none" w="med" len="med"/>
                    </a:lnT>
                    <a:solidFill>
                      <a:schemeClr val="accent4">
                        <a:lumMod val="20000"/>
                        <a:lumOff val="80000"/>
                        <a:alpha val="50196"/>
                      </a:schemeClr>
                    </a:solidFill>
                  </a:tcPr>
                </a:tc>
                <a:tc>
                  <a:txBody>
                    <a:bodyPr/>
                    <a:lstStyle/>
                    <a:p>
                      <a:pPr algn="ctr"/>
                      <a:r>
                        <a:rPr lang="en-US" sz="1400" dirty="0">
                          <a:solidFill>
                            <a:schemeClr val="tx1"/>
                          </a:solidFill>
                        </a:rPr>
                        <a:t>synthetic Glucocorticoids</a:t>
                      </a:r>
                      <a:endParaRPr lang="en-US" sz="1400" dirty="0">
                        <a:solidFill>
                          <a:schemeClr val="accent1"/>
                        </a:solidFill>
                      </a:endParaRP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942093">
                        <a:alpha val="14902"/>
                      </a:srgbClr>
                    </a:solidFill>
                  </a:tcPr>
                </a:tc>
                <a:extLst>
                  <a:ext uri="{0D108BD9-81ED-4DB2-BD59-A6C34878D82A}">
                    <a16:rowId xmlns:a16="http://schemas.microsoft.com/office/drawing/2014/main" xmlns="" val="10000"/>
                  </a:ext>
                </a:extLst>
              </a:tr>
              <a:tr h="1199316">
                <a:tc>
                  <a:txBody>
                    <a:bodyPr/>
                    <a:lstStyle/>
                    <a:p>
                      <a:pPr algn="ctr"/>
                      <a:r>
                        <a:rPr lang="en-US" sz="1600" dirty="0">
                          <a:solidFill>
                            <a:schemeClr val="bg1"/>
                          </a:solidFill>
                        </a:rPr>
                        <a:t>General information</a:t>
                      </a:r>
                    </a:p>
                  </a:txBody>
                  <a:tcPr vert="vert270" anchor="ctr">
                    <a:lnL w="12700" cap="flat" cmpd="sng" algn="ctr">
                      <a:noFill/>
                      <a:prstDash val="solid"/>
                      <a:round/>
                      <a:headEnd type="none" w="med" len="med"/>
                      <a:tailEnd type="none" w="med" len="med"/>
                    </a:lnL>
                    <a:solidFill>
                      <a:schemeClr val="bg1">
                        <a:lumMod val="75000"/>
                      </a:schemeClr>
                    </a:solidFill>
                  </a:tcPr>
                </a:tc>
                <a:tc>
                  <a:txBody>
                    <a:bodyPr/>
                    <a:lstStyle/>
                    <a:p>
                      <a:pPr marL="285750" indent="-285750">
                        <a:lnSpc>
                          <a:spcPct val="100000"/>
                        </a:lnSpc>
                        <a:buClr>
                          <a:schemeClr val="accent4"/>
                        </a:buClr>
                        <a:buFont typeface="Arial" charset="0"/>
                        <a:buChar char="•"/>
                      </a:pPr>
                      <a:r>
                        <a:rPr lang="en-US" sz="1200" kern="1200" dirty="0">
                          <a:solidFill>
                            <a:schemeClr val="tx1"/>
                          </a:solidFill>
                          <a:effectLst/>
                          <a:latin typeface="+mn-lt"/>
                          <a:ea typeface="+mn-ea"/>
                          <a:cs typeface="+mn-cs"/>
                        </a:rPr>
                        <a:t>It’s the major </a:t>
                      </a:r>
                      <a:r>
                        <a:rPr lang="en-US" sz="1200" b="1" kern="1200" dirty="0">
                          <a:solidFill>
                            <a:schemeClr val="tx1"/>
                          </a:solidFill>
                          <a:effectLst/>
                          <a:latin typeface="+mn-lt"/>
                          <a:ea typeface="+mn-ea"/>
                          <a:cs typeface="+mn-cs"/>
                        </a:rPr>
                        <a:t>natural </a:t>
                      </a:r>
                      <a:r>
                        <a:rPr lang="en-US" sz="1200" kern="1200" dirty="0">
                          <a:solidFill>
                            <a:schemeClr val="tx1"/>
                          </a:solidFill>
                          <a:effectLst/>
                          <a:latin typeface="+mn-lt"/>
                          <a:ea typeface="+mn-ea"/>
                          <a:cs typeface="+mn-cs"/>
                        </a:rPr>
                        <a:t>glucocorticoid. </a:t>
                      </a:r>
                    </a:p>
                    <a:p>
                      <a:pPr marL="285750" indent="-285750">
                        <a:lnSpc>
                          <a:spcPct val="100000"/>
                        </a:lnSpc>
                        <a:buClr>
                          <a:schemeClr val="accent4"/>
                        </a:buClr>
                        <a:buFont typeface="Arial" charset="0"/>
                        <a:buChar char="•"/>
                      </a:pPr>
                      <a:r>
                        <a:rPr lang="en-US" sz="1200" kern="1200" dirty="0">
                          <a:solidFill>
                            <a:schemeClr val="tx1"/>
                          </a:solidFill>
                          <a:effectLst/>
                          <a:latin typeface="+mn-lt"/>
                          <a:ea typeface="+mn-ea"/>
                          <a:cs typeface="+mn-cs"/>
                        </a:rPr>
                        <a:t>The physiologic secretion of cortisol is regulated by adrenocorticotropic (ACTH) &amp; secretion rate varies during the day (Circadian rhythm). Peaks in the morning and trough (declines) in midnight</a:t>
                      </a:r>
                      <a:r>
                        <a:rPr lang="en-US" sz="1400" kern="1200" dirty="0">
                          <a:solidFill>
                            <a:schemeClr val="tx1"/>
                          </a:solidFill>
                          <a:effectLst/>
                          <a:latin typeface="+mn-lt"/>
                          <a:ea typeface="+mn-ea"/>
                          <a:cs typeface="+mn-cs"/>
                        </a:rPr>
                        <a:t>.</a:t>
                      </a:r>
                      <a:endParaRPr lang="en-US" sz="1400" dirty="0">
                        <a:solidFill>
                          <a:schemeClr val="tx1"/>
                        </a:solidFill>
                      </a:endParaRPr>
                    </a:p>
                  </a:txBody>
                  <a:tcPr/>
                </a:tc>
                <a:tc>
                  <a:txBody>
                    <a:bodyPr/>
                    <a:lstStyle/>
                    <a:p>
                      <a:endParaRPr lang="en-US" sz="1400" dirty="0">
                        <a:solidFill>
                          <a:schemeClr val="tx1"/>
                        </a:solidFill>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xmlns="" val="10001"/>
                  </a:ext>
                </a:extLst>
              </a:tr>
              <a:tr h="1779990">
                <a:tc>
                  <a:txBody>
                    <a:bodyPr/>
                    <a:lstStyle/>
                    <a:p>
                      <a:pPr algn="ctr"/>
                      <a:r>
                        <a:rPr lang="en-US" sz="1600" dirty="0">
                          <a:solidFill>
                            <a:schemeClr val="bg1"/>
                          </a:solidFill>
                        </a:rPr>
                        <a:t>Uses</a:t>
                      </a:r>
                    </a:p>
                  </a:txBody>
                  <a:tcPr vert="vert270" anchor="ctr">
                    <a:lnL w="12700" cap="flat" cmpd="sng" algn="ctr">
                      <a:noFill/>
                      <a:prstDash val="solid"/>
                      <a:round/>
                      <a:headEnd type="none" w="med" len="med"/>
                      <a:tailEnd type="none" w="med" len="med"/>
                    </a:lnL>
                    <a:solidFill>
                      <a:schemeClr val="bg1">
                        <a:lumMod val="75000"/>
                      </a:schemeClr>
                    </a:solidFill>
                  </a:tcPr>
                </a:tc>
                <a:tc>
                  <a:txBody>
                    <a:bodyPr/>
                    <a:lstStyle/>
                    <a:p>
                      <a:endParaRPr lang="en-US" sz="1400" dirty="0">
                        <a:solidFill>
                          <a:schemeClr val="tx1"/>
                        </a:solidFill>
                      </a:endParaRPr>
                    </a:p>
                  </a:txBody>
                  <a:tcPr/>
                </a:tc>
                <a:tc>
                  <a:txBody>
                    <a:bodyPr/>
                    <a:lstStyle/>
                    <a:p>
                      <a:pPr marL="285750" marR="0" indent="-285750" algn="l" defTabSz="685800" rtl="0" eaLnBrk="1" fontAlgn="auto" latinLnBrk="0" hangingPunct="1">
                        <a:lnSpc>
                          <a:spcPct val="100000"/>
                        </a:lnSpc>
                        <a:spcBef>
                          <a:spcPts val="0"/>
                        </a:spcBef>
                        <a:spcAft>
                          <a:spcPts val="0"/>
                        </a:spcAft>
                        <a:buClr>
                          <a:srgbClr val="942093"/>
                        </a:buClr>
                        <a:buSzTx/>
                        <a:buFont typeface="Arial" charset="0"/>
                        <a:buChar char="•"/>
                        <a:tabLst/>
                        <a:defRPr/>
                      </a:pPr>
                      <a:r>
                        <a:rPr lang="en-US" sz="1200" b="0" kern="1200" dirty="0">
                          <a:solidFill>
                            <a:srgbClr val="0432FF"/>
                          </a:solidFill>
                          <a:effectLst/>
                          <a:latin typeface="+mn-lt"/>
                          <a:ea typeface="+mn-ea"/>
                          <a:cs typeface="+mn-cs"/>
                        </a:rPr>
                        <a:t>Beclomethasone </a:t>
                      </a:r>
                      <a:r>
                        <a:rPr lang="en-US" sz="1200" b="0" kern="1200" dirty="0">
                          <a:solidFill>
                            <a:schemeClr val="tx1"/>
                          </a:solidFill>
                          <a:effectLst/>
                          <a:latin typeface="+mn-lt"/>
                          <a:ea typeface="+mn-ea"/>
                          <a:cs typeface="+mn-cs"/>
                        </a:rPr>
                        <a:t>&amp;</a:t>
                      </a:r>
                      <a:r>
                        <a:rPr lang="en-US" sz="1200" b="0" kern="1200" dirty="0">
                          <a:solidFill>
                            <a:srgbClr val="0432FF"/>
                          </a:solidFill>
                          <a:effectLst/>
                          <a:latin typeface="+mn-lt"/>
                          <a:ea typeface="+mn-ea"/>
                          <a:cs typeface="+mn-cs"/>
                        </a:rPr>
                        <a:t> budesonide</a:t>
                      </a:r>
                      <a:r>
                        <a:rPr lang="en-US" sz="1200" b="0" kern="1200" baseline="0" dirty="0">
                          <a:solidFill>
                            <a:srgbClr val="0432FF"/>
                          </a:solidFill>
                          <a:effectLst/>
                          <a:latin typeface="+mn-lt"/>
                          <a:ea typeface="+mn-ea"/>
                          <a:cs typeface="+mn-cs"/>
                        </a:rPr>
                        <a:t> </a:t>
                      </a:r>
                      <a:r>
                        <a:rPr lang="en-US" sz="1200" kern="1200" dirty="0">
                          <a:solidFill>
                            <a:schemeClr val="tx1"/>
                          </a:solidFill>
                          <a:effectLst/>
                          <a:latin typeface="+mn-lt"/>
                          <a:ea typeface="+mn-ea"/>
                          <a:cs typeface="+mn-cs"/>
                        </a:rPr>
                        <a:t>Have been developed for use in </a:t>
                      </a:r>
                      <a:r>
                        <a:rPr lang="en-US" sz="1200" b="1" kern="1200" dirty="0">
                          <a:solidFill>
                            <a:schemeClr val="tx1"/>
                          </a:solidFill>
                          <a:effectLst/>
                          <a:latin typeface="+mn-lt"/>
                          <a:ea typeface="+mn-ea"/>
                          <a:cs typeface="+mn-cs"/>
                        </a:rPr>
                        <a:t>asthma </a:t>
                      </a:r>
                      <a:r>
                        <a:rPr lang="en-US" sz="1200" kern="1200" dirty="0">
                          <a:solidFill>
                            <a:schemeClr val="tx1"/>
                          </a:solidFill>
                          <a:effectLst/>
                          <a:latin typeface="+mn-lt"/>
                          <a:ea typeface="+mn-ea"/>
                          <a:cs typeface="+mn-cs"/>
                        </a:rPr>
                        <a:t>and other condition in which good surface activity on </a:t>
                      </a:r>
                      <a:r>
                        <a:rPr lang="en-US" sz="1200" b="1" kern="1200" dirty="0">
                          <a:solidFill>
                            <a:schemeClr val="tx1"/>
                          </a:solidFill>
                          <a:effectLst/>
                          <a:latin typeface="+mn-lt"/>
                          <a:ea typeface="+mn-ea"/>
                          <a:cs typeface="+mn-cs"/>
                        </a:rPr>
                        <a:t>mucous membrane or skin </a:t>
                      </a:r>
                      <a:r>
                        <a:rPr lang="en-US" sz="1200" kern="1200" dirty="0">
                          <a:solidFill>
                            <a:schemeClr val="tx1"/>
                          </a:solidFill>
                          <a:effectLst/>
                          <a:latin typeface="+mn-lt"/>
                          <a:ea typeface="+mn-ea"/>
                          <a:cs typeface="+mn-cs"/>
                        </a:rPr>
                        <a:t>is needed and systemic effects are to be avoided. </a:t>
                      </a:r>
                      <a:endParaRPr lang="en-US" sz="1200" dirty="0">
                        <a:solidFill>
                          <a:schemeClr val="tx1"/>
                        </a:solidFill>
                      </a:endParaRPr>
                    </a:p>
                    <a:p>
                      <a:pPr marL="285750" indent="-285750" algn="l">
                        <a:lnSpc>
                          <a:spcPct val="100000"/>
                        </a:lnSpc>
                        <a:buClr>
                          <a:srgbClr val="942093"/>
                        </a:buClr>
                        <a:buFont typeface="Arial" charset="0"/>
                        <a:buChar char="•"/>
                      </a:pPr>
                      <a:r>
                        <a:rPr lang="en-US" sz="1200" kern="1200" dirty="0">
                          <a:solidFill>
                            <a:schemeClr val="tx1"/>
                          </a:solidFill>
                          <a:effectLst/>
                          <a:latin typeface="+mn-lt"/>
                          <a:ea typeface="+mn-ea"/>
                          <a:cs typeface="+mn-cs"/>
                        </a:rPr>
                        <a:t>Rapidly </a:t>
                      </a:r>
                      <a:r>
                        <a:rPr lang="en-US" sz="1200" b="1" kern="1200" dirty="0">
                          <a:solidFill>
                            <a:schemeClr val="tx1"/>
                          </a:solidFill>
                          <a:effectLst/>
                          <a:latin typeface="+mn-lt"/>
                          <a:ea typeface="+mn-ea"/>
                          <a:cs typeface="+mn-cs"/>
                        </a:rPr>
                        <a:t>penetrate the airway mucosa </a:t>
                      </a:r>
                      <a:r>
                        <a:rPr lang="en-US" sz="1200" b="0" kern="1200" dirty="0">
                          <a:solidFill>
                            <a:schemeClr val="tx1"/>
                          </a:solidFill>
                          <a:effectLst/>
                          <a:latin typeface="+mn-lt"/>
                          <a:ea typeface="+mn-ea"/>
                          <a:cs typeface="+mn-cs"/>
                        </a:rPr>
                        <a:t>but</a:t>
                      </a:r>
                      <a:r>
                        <a:rPr lang="en-US" sz="1200" b="0" kern="1200" baseline="0" dirty="0">
                          <a:solidFill>
                            <a:schemeClr val="tx1"/>
                          </a:solidFill>
                          <a:effectLst/>
                          <a:latin typeface="+mn-lt"/>
                          <a:ea typeface="+mn-ea"/>
                          <a:cs typeface="+mn-cs"/>
                        </a:rPr>
                        <a:t> have </a:t>
                      </a:r>
                      <a:r>
                        <a:rPr lang="en-US" sz="1200" b="1" kern="1200" baseline="0" dirty="0">
                          <a:solidFill>
                            <a:schemeClr val="tx1"/>
                          </a:solidFill>
                          <a:effectLst/>
                          <a:latin typeface="+mn-lt"/>
                          <a:ea typeface="+mn-ea"/>
                          <a:cs typeface="+mn-cs"/>
                        </a:rPr>
                        <a:t>v</a:t>
                      </a:r>
                      <a:r>
                        <a:rPr lang="en-US" sz="1200" b="1" kern="1200" dirty="0">
                          <a:solidFill>
                            <a:schemeClr val="tx1"/>
                          </a:solidFill>
                          <a:effectLst/>
                          <a:latin typeface="+mn-lt"/>
                          <a:ea typeface="+mn-ea"/>
                          <a:cs typeface="+mn-cs"/>
                        </a:rPr>
                        <a:t>ery short half lives </a:t>
                      </a:r>
                      <a:r>
                        <a:rPr lang="en-US" sz="1200" kern="1200" dirty="0">
                          <a:solidFill>
                            <a:schemeClr val="tx1"/>
                          </a:solidFill>
                          <a:effectLst/>
                          <a:latin typeface="+mn-lt"/>
                          <a:ea typeface="+mn-ea"/>
                          <a:cs typeface="+mn-cs"/>
                        </a:rPr>
                        <a:t>after they enter the blood, so that systemic effects and toxicity are greatly </a:t>
                      </a:r>
                      <a:r>
                        <a:rPr lang="en-US" sz="1200" b="1" kern="1200" dirty="0">
                          <a:solidFill>
                            <a:schemeClr val="tx1"/>
                          </a:solidFill>
                          <a:effectLst/>
                          <a:latin typeface="+mn-lt"/>
                          <a:ea typeface="+mn-ea"/>
                          <a:cs typeface="+mn-cs"/>
                        </a:rPr>
                        <a:t>reduced</a:t>
                      </a:r>
                      <a:r>
                        <a:rPr lang="en-US" sz="1200" kern="1200" dirty="0">
                          <a:solidFill>
                            <a:schemeClr val="tx1"/>
                          </a:solidFill>
                          <a:effectLst/>
                          <a:latin typeface="+mn-lt"/>
                          <a:ea typeface="+mn-ea"/>
                          <a:cs typeface="+mn-cs"/>
                        </a:rPr>
                        <a:t>. </a:t>
                      </a:r>
                      <a:endParaRPr lang="en-US" sz="1200" dirty="0">
                        <a:solidFill>
                          <a:schemeClr val="tx1"/>
                        </a:solidFill>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xmlns="" val="10002"/>
                  </a:ext>
                </a:extLst>
              </a:tr>
              <a:tr h="1218884">
                <a:tc rowSpan="2">
                  <a:txBody>
                    <a:bodyPr/>
                    <a:lstStyle/>
                    <a:p>
                      <a:pPr algn="ctr"/>
                      <a:r>
                        <a:rPr lang="en-US" sz="1600" dirty="0">
                          <a:solidFill>
                            <a:schemeClr val="bg1"/>
                          </a:solidFill>
                        </a:rPr>
                        <a:t>ADRs (toxicity)</a:t>
                      </a:r>
                    </a:p>
                  </a:txBody>
                  <a:tcPr vert="vert270" anchor="ctr">
                    <a:lnL w="12700" cap="flat" cmpd="sng" algn="ctr">
                      <a:noFill/>
                      <a:prstDash val="solid"/>
                      <a:round/>
                      <a:headEnd type="none" w="med" len="med"/>
                      <a:tailEnd type="none" w="med" len="med"/>
                    </a:lnL>
                    <a:lnB w="12700" cmpd="sng">
                      <a:noFill/>
                    </a:lnB>
                    <a:solidFill>
                      <a:schemeClr val="bg1">
                        <a:lumMod val="7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cortisol molecule also has a small but </a:t>
                      </a:r>
                      <a:r>
                        <a:rPr lang="en-US" sz="1200" b="1" kern="1200" dirty="0">
                          <a:solidFill>
                            <a:schemeClr val="tx1"/>
                          </a:solidFill>
                          <a:effectLst/>
                          <a:latin typeface="+mn-lt"/>
                          <a:ea typeface="+mn-ea"/>
                          <a:cs typeface="+mn-cs"/>
                        </a:rPr>
                        <a:t>significant salt-retaining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mineralocorticoid</a:t>
                      </a:r>
                      <a:r>
                        <a:rPr lang="en-US" sz="1200" kern="1200" dirty="0">
                          <a:solidFill>
                            <a:schemeClr val="tx1"/>
                          </a:solidFill>
                          <a:effectLst/>
                          <a:latin typeface="+mn-lt"/>
                          <a:ea typeface="+mn-ea"/>
                          <a:cs typeface="+mn-cs"/>
                        </a:rPr>
                        <a:t>) effect. This is an important cause of </a:t>
                      </a:r>
                      <a:r>
                        <a:rPr lang="en-US" sz="1200" b="1" kern="1200" dirty="0">
                          <a:solidFill>
                            <a:schemeClr val="tx1"/>
                          </a:solidFill>
                          <a:effectLst/>
                          <a:latin typeface="+mn-lt"/>
                          <a:ea typeface="+mn-ea"/>
                          <a:cs typeface="+mn-cs"/>
                        </a:rPr>
                        <a:t>hypertension </a:t>
                      </a:r>
                      <a:r>
                        <a:rPr lang="en-US" sz="1200" kern="1200" dirty="0">
                          <a:solidFill>
                            <a:schemeClr val="tx1"/>
                          </a:solidFill>
                          <a:effectLst/>
                          <a:latin typeface="+mn-lt"/>
                          <a:ea typeface="+mn-ea"/>
                          <a:cs typeface="+mn-cs"/>
                        </a:rPr>
                        <a:t>in patients with cortisol secreting adrenal tumor or a </a:t>
                      </a:r>
                      <a:r>
                        <a:rPr lang="en-US" sz="1200" b="1" kern="1200" dirty="0">
                          <a:solidFill>
                            <a:schemeClr val="tx1"/>
                          </a:solidFill>
                          <a:effectLst/>
                          <a:latin typeface="+mn-lt"/>
                          <a:ea typeface="+mn-ea"/>
                          <a:cs typeface="+mn-cs"/>
                        </a:rPr>
                        <a:t>pituitary ACTH secreting tumor </a:t>
                      </a:r>
                      <a:r>
                        <a:rPr lang="en-US" sz="1200" kern="1200" dirty="0">
                          <a:solidFill>
                            <a:schemeClr val="tx1"/>
                          </a:solidFill>
                          <a:effectLst/>
                          <a:latin typeface="+mn-lt"/>
                          <a:ea typeface="+mn-ea"/>
                          <a:cs typeface="+mn-cs"/>
                        </a:rPr>
                        <a:t>(Cushing's syndrome) </a:t>
                      </a:r>
                      <a:endParaRPr lang="en-US" sz="1200" dirty="0">
                        <a:solidFill>
                          <a:schemeClr val="tx1"/>
                        </a:solidFill>
                        <a:effectLst/>
                        <a:latin typeface="+mn-lt"/>
                      </a:endParaRPr>
                    </a:p>
                  </a:txBody>
                  <a:tcPr>
                    <a:lnB w="12700" cap="flat" cmpd="sng" algn="ctr">
                      <a:solidFill>
                        <a:schemeClr val="tx1"/>
                      </a:solidFill>
                      <a:prstDash val="solid"/>
                      <a:round/>
                      <a:headEnd type="none" w="med" len="med"/>
                      <a:tailEnd type="none" w="med" len="med"/>
                    </a:lnB>
                  </a:tcPr>
                </a:tc>
                <a:tc>
                  <a:txBody>
                    <a:bodyPr/>
                    <a:lstStyle/>
                    <a:p>
                      <a:endParaRPr lang="en-US" sz="1400" dirty="0">
                        <a:solidFill>
                          <a:schemeClr val="tx1"/>
                        </a:solidFill>
                      </a:endParaRPr>
                    </a:p>
                  </a:txBody>
                  <a:tcP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779990">
                <a:tc vMerge="1">
                  <a:txBody>
                    <a:bodyPr/>
                    <a:lstStyle/>
                    <a:p>
                      <a:pPr algn="ctr"/>
                      <a:endParaRPr lang="en-US" sz="1600" dirty="0">
                        <a:solidFill>
                          <a:schemeClr val="bg1"/>
                        </a:solidFill>
                      </a:endParaRPr>
                    </a:p>
                  </a:txBody>
                  <a:tcPr vert="vert27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lumMod val="75000"/>
                      </a:schemeClr>
                    </a:solidFill>
                  </a:tcPr>
                </a:tc>
                <a:tc gridSpan="2">
                  <a:txBody>
                    <a:bodyPr/>
                    <a:lstStyle/>
                    <a:p>
                      <a:pPr marL="285750" indent="-285750" algn="l">
                        <a:lnSpc>
                          <a:spcPct val="100000"/>
                        </a:lnSpc>
                        <a:buClr>
                          <a:schemeClr val="accent4"/>
                        </a:buClr>
                        <a:buFont typeface="Arial" charset="0"/>
                        <a:buChar char="•"/>
                      </a:pPr>
                      <a:r>
                        <a:rPr lang="en-US" sz="1400" b="1" kern="1200" dirty="0">
                          <a:solidFill>
                            <a:schemeClr val="tx1"/>
                          </a:solidFill>
                          <a:effectLst/>
                          <a:latin typeface="+mn-lt"/>
                          <a:ea typeface="+mn-ea"/>
                          <a:cs typeface="+mn-cs"/>
                        </a:rPr>
                        <a:t>Cushing’s syndrome </a:t>
                      </a:r>
                      <a:r>
                        <a:rPr lang="en-US" sz="1400" kern="1200" dirty="0">
                          <a:solidFill>
                            <a:schemeClr val="tx1"/>
                          </a:solidFill>
                          <a:effectLst/>
                          <a:latin typeface="+mn-lt"/>
                          <a:ea typeface="+mn-ea"/>
                          <a:cs typeface="+mn-cs"/>
                        </a:rPr>
                        <a:t>(iatrogenic, by higher doses more than 100mg </a:t>
                      </a:r>
                      <a:r>
                        <a:rPr lang="en-US" sz="1400" b="0" kern="1200" dirty="0">
                          <a:solidFill>
                            <a:srgbClr val="0432FF"/>
                          </a:solidFill>
                          <a:effectLst/>
                          <a:latin typeface="+mn-lt"/>
                          <a:ea typeface="+mn-ea"/>
                          <a:cs typeface="+mn-cs"/>
                        </a:rPr>
                        <a:t>hydrocortisone</a:t>
                      </a:r>
                      <a:r>
                        <a:rPr lang="en-US" sz="1400" b="1" kern="1200" dirty="0">
                          <a:solidFill>
                            <a:srgbClr val="0432FF"/>
                          </a:solidFill>
                          <a:effectLst/>
                          <a:latin typeface="+mn-lt"/>
                          <a:ea typeface="+mn-ea"/>
                          <a:cs typeface="+mn-cs"/>
                        </a:rPr>
                        <a:t> </a:t>
                      </a:r>
                      <a:r>
                        <a:rPr lang="en-US" sz="1400" kern="1200" dirty="0">
                          <a:solidFill>
                            <a:schemeClr val="tx1"/>
                          </a:solidFill>
                          <a:effectLst/>
                          <a:latin typeface="+mn-lt"/>
                          <a:ea typeface="+mn-ea"/>
                          <a:cs typeface="+mn-cs"/>
                        </a:rPr>
                        <a:t>daily for more than 2 weeks characterized by moon shape face and buffalo hump) </a:t>
                      </a:r>
                      <a:endParaRPr lang="en-US" sz="1400" dirty="0">
                        <a:latin typeface="+mn-lt"/>
                      </a:endParaRPr>
                    </a:p>
                    <a:p>
                      <a:pPr marL="285750" indent="-285750" algn="l">
                        <a:lnSpc>
                          <a:spcPct val="100000"/>
                        </a:lnSpc>
                        <a:buClr>
                          <a:srgbClr val="7030A0"/>
                        </a:buClr>
                        <a:buFont typeface="Arial" charset="0"/>
                        <a:buChar char="•"/>
                      </a:pPr>
                      <a:r>
                        <a:rPr lang="en-US" sz="1400" kern="1200" dirty="0">
                          <a:solidFill>
                            <a:schemeClr val="tx1"/>
                          </a:solidFill>
                          <a:effectLst/>
                          <a:latin typeface="+mn-lt"/>
                          <a:ea typeface="+mn-ea"/>
                          <a:cs typeface="+mn-cs"/>
                        </a:rPr>
                        <a:t>Increase growth of fine hair on face, thighs and trunk.</a:t>
                      </a:r>
                    </a:p>
                    <a:p>
                      <a:pPr marL="285750" indent="-285750" algn="l">
                        <a:lnSpc>
                          <a:spcPct val="100000"/>
                        </a:lnSpc>
                        <a:buClr>
                          <a:schemeClr val="accent4"/>
                        </a:buClr>
                        <a:buFont typeface="Arial" charset="0"/>
                        <a:buChar char="•"/>
                      </a:pPr>
                      <a:r>
                        <a:rPr lang="en-US" sz="1400" kern="1200" dirty="0">
                          <a:solidFill>
                            <a:schemeClr val="tx1"/>
                          </a:solidFill>
                          <a:effectLst/>
                          <a:latin typeface="+mn-lt"/>
                          <a:ea typeface="+mn-ea"/>
                          <a:cs typeface="+mn-cs"/>
                        </a:rPr>
                        <a:t>Myopathy, muscle wasting, thinning of skin, Diabetes Mellitus</a:t>
                      </a:r>
                      <a:r>
                        <a:rPr lang="en-US" sz="1400" kern="1200" dirty="0">
                          <a:solidFill>
                            <a:srgbClr val="008000"/>
                          </a:solidFill>
                          <a:effectLst/>
                          <a:latin typeface="+mn-lt"/>
                          <a:ea typeface="+mn-ea"/>
                          <a:cs typeface="+mn-cs"/>
                        </a:rPr>
                        <a:t> </a:t>
                      </a:r>
                      <a:r>
                        <a:rPr lang="en-US" sz="1200" kern="1200" dirty="0">
                          <a:solidFill>
                            <a:srgbClr val="008F00"/>
                          </a:solidFill>
                          <a:effectLst/>
                          <a:latin typeface="+mn-lt"/>
                          <a:ea typeface="+mn-ea"/>
                          <a:cs typeface="+mn-cs"/>
                        </a:rPr>
                        <a:t>(because of its</a:t>
                      </a:r>
                      <a:r>
                        <a:rPr lang="en-US" sz="1200" kern="1200" baseline="0" dirty="0">
                          <a:solidFill>
                            <a:srgbClr val="008F00"/>
                          </a:solidFill>
                          <a:effectLst/>
                          <a:latin typeface="+mn-lt"/>
                          <a:ea typeface="+mn-ea"/>
                          <a:cs typeface="+mn-cs"/>
                        </a:rPr>
                        <a:t> effect on blood glucose levels).</a:t>
                      </a:r>
                      <a:endParaRPr lang="en-US" sz="1200" kern="1200" dirty="0">
                        <a:solidFill>
                          <a:srgbClr val="008F00"/>
                        </a:solidFill>
                        <a:effectLst/>
                        <a:latin typeface="+mn-lt"/>
                        <a:ea typeface="+mn-ea"/>
                        <a:cs typeface="+mn-cs"/>
                      </a:endParaRPr>
                    </a:p>
                    <a:p>
                      <a:pPr marL="285750" indent="-285750" algn="l">
                        <a:lnSpc>
                          <a:spcPct val="100000"/>
                        </a:lnSpc>
                        <a:buClr>
                          <a:srgbClr val="7030A0"/>
                        </a:buClr>
                        <a:buFont typeface="Arial" charset="0"/>
                        <a:buChar char="•"/>
                      </a:pPr>
                      <a:r>
                        <a:rPr lang="en-US" sz="1400" b="0" kern="1200" dirty="0">
                          <a:solidFill>
                            <a:srgbClr val="FF0000"/>
                          </a:solidFill>
                          <a:effectLst/>
                          <a:latin typeface="+mn-lt"/>
                          <a:ea typeface="+mn-ea"/>
                          <a:cs typeface="+mn-cs"/>
                        </a:rPr>
                        <a:t>Osteoporosis</a:t>
                      </a:r>
                      <a:r>
                        <a:rPr lang="en-US" sz="1400" b="1" kern="1200" dirty="0">
                          <a:solidFill>
                            <a:srgbClr val="FF0000"/>
                          </a:solidFill>
                          <a:effectLst/>
                          <a:latin typeface="+mn-lt"/>
                          <a:ea typeface="+mn-ea"/>
                          <a:cs typeface="+mn-cs"/>
                        </a:rPr>
                        <a:t> </a:t>
                      </a:r>
                      <a:r>
                        <a:rPr lang="en-US" sz="1400" kern="1200" dirty="0">
                          <a:solidFill>
                            <a:schemeClr val="tx1"/>
                          </a:solidFill>
                          <a:effectLst/>
                          <a:latin typeface="+mn-lt"/>
                          <a:ea typeface="+mn-ea"/>
                          <a:cs typeface="+mn-cs"/>
                        </a:rPr>
                        <a:t>and aseptic necrosis of the </a:t>
                      </a:r>
                      <a:r>
                        <a:rPr lang="en-US" sz="1400" b="1" kern="1200" dirty="0">
                          <a:solidFill>
                            <a:schemeClr val="tx1"/>
                          </a:solidFill>
                          <a:effectLst/>
                          <a:latin typeface="+mn-lt"/>
                          <a:ea typeface="+mn-ea"/>
                          <a:cs typeface="+mn-cs"/>
                        </a:rPr>
                        <a:t>hip</a:t>
                      </a:r>
                      <a:r>
                        <a:rPr lang="en-US" sz="1400" kern="1200" dirty="0">
                          <a:solidFill>
                            <a:schemeClr val="tx1"/>
                          </a:solidFill>
                          <a:effectLst/>
                          <a:latin typeface="+mn-lt"/>
                          <a:ea typeface="+mn-ea"/>
                          <a:cs typeface="+mn-cs"/>
                        </a:rPr>
                        <a:t>. </a:t>
                      </a:r>
                      <a:r>
                        <a:rPr lang="en-US" sz="1100" kern="1200" dirty="0">
                          <a:solidFill>
                            <a:schemeClr val="accent6">
                              <a:lumMod val="75000"/>
                            </a:schemeClr>
                          </a:solidFill>
                          <a:effectLst/>
                          <a:latin typeface="+mn-lt"/>
                          <a:ea typeface="+mn-ea"/>
                          <a:cs typeface="+mn-cs"/>
                        </a:rPr>
                        <a:t>(because</a:t>
                      </a:r>
                      <a:r>
                        <a:rPr lang="en-US" sz="1100" kern="1200" baseline="0" dirty="0">
                          <a:solidFill>
                            <a:schemeClr val="accent6">
                              <a:lumMod val="75000"/>
                            </a:schemeClr>
                          </a:solidFill>
                          <a:effectLst/>
                          <a:latin typeface="+mn-lt"/>
                          <a:ea typeface="+mn-ea"/>
                          <a:cs typeface="+mn-cs"/>
                        </a:rPr>
                        <a:t> of its catabolic effects on </a:t>
                      </a:r>
                      <a:r>
                        <a:rPr lang="en-US" sz="1100" kern="1200" baseline="0" dirty="0" err="1">
                          <a:solidFill>
                            <a:schemeClr val="accent6">
                              <a:lumMod val="75000"/>
                            </a:schemeClr>
                          </a:solidFill>
                          <a:effectLst/>
                          <a:latin typeface="+mn-lt"/>
                          <a:ea typeface="+mn-ea"/>
                          <a:cs typeface="+mn-cs"/>
                        </a:rPr>
                        <a:t>protiens</a:t>
                      </a:r>
                      <a:r>
                        <a:rPr lang="en-US" sz="1100" kern="1200" baseline="0" dirty="0">
                          <a:solidFill>
                            <a:schemeClr val="accent6">
                              <a:lumMod val="75000"/>
                            </a:schemeClr>
                          </a:solidFill>
                          <a:effectLst/>
                          <a:latin typeface="+mn-lt"/>
                          <a:ea typeface="+mn-ea"/>
                          <a:cs typeface="+mn-cs"/>
                        </a:rPr>
                        <a:t>)</a:t>
                      </a:r>
                      <a:endParaRPr lang="en-US" sz="1100" kern="1200" dirty="0">
                        <a:solidFill>
                          <a:schemeClr val="accent6">
                            <a:lumMod val="75000"/>
                          </a:schemeClr>
                        </a:solidFill>
                        <a:effectLst/>
                        <a:latin typeface="+mn-lt"/>
                        <a:ea typeface="+mn-ea"/>
                        <a:cs typeface="+mn-cs"/>
                      </a:endParaRPr>
                    </a:p>
                    <a:p>
                      <a:pPr marL="285750" indent="-285750" algn="l">
                        <a:lnSpc>
                          <a:spcPct val="100000"/>
                        </a:lnSpc>
                        <a:buClr>
                          <a:schemeClr val="accent4"/>
                        </a:buClr>
                        <a:buFont typeface="Arial" charset="0"/>
                        <a:buChar char="•"/>
                      </a:pPr>
                      <a:r>
                        <a:rPr lang="en-US" sz="1400" kern="1200" dirty="0">
                          <a:solidFill>
                            <a:schemeClr val="tx1"/>
                          </a:solidFill>
                          <a:effectLst/>
                          <a:latin typeface="+mn-lt"/>
                          <a:ea typeface="+mn-ea"/>
                          <a:cs typeface="+mn-cs"/>
                        </a:rPr>
                        <a:t>Wound healing impaired.</a:t>
                      </a:r>
                    </a:p>
                    <a:p>
                      <a:pPr marL="285750" indent="-285750" algn="l">
                        <a:lnSpc>
                          <a:spcPct val="100000"/>
                        </a:lnSpc>
                        <a:buClr>
                          <a:srgbClr val="7030A0"/>
                        </a:buClr>
                        <a:buFont typeface="Arial" charset="0"/>
                        <a:buChar char="•"/>
                      </a:pPr>
                      <a:r>
                        <a:rPr lang="en-US" sz="1400" kern="1200" dirty="0">
                          <a:solidFill>
                            <a:schemeClr val="tx1"/>
                          </a:solidFill>
                          <a:effectLst/>
                          <a:latin typeface="+mn-lt"/>
                          <a:ea typeface="+mn-ea"/>
                          <a:cs typeface="+mn-cs"/>
                        </a:rPr>
                        <a:t>In general patients treated with corticosteroids should be on high protein and potassium</a:t>
                      </a:r>
                      <a:r>
                        <a:rPr lang="en-US" sz="1400" kern="1200" baseline="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enriched diet </a:t>
                      </a:r>
                    </a:p>
                    <a:p>
                      <a:pPr marL="285750" indent="-285750" algn="l">
                        <a:lnSpc>
                          <a:spcPct val="100000"/>
                        </a:lnSpc>
                        <a:buClr>
                          <a:schemeClr val="accent4"/>
                        </a:buClr>
                        <a:buFont typeface="Arial" charset="0"/>
                        <a:buChar char="•"/>
                      </a:pPr>
                      <a:r>
                        <a:rPr lang="en-US" sz="1400" kern="1200" dirty="0">
                          <a:solidFill>
                            <a:schemeClr val="tx1"/>
                          </a:solidFill>
                          <a:effectLst/>
                          <a:latin typeface="+mn-lt"/>
                          <a:ea typeface="+mn-ea"/>
                          <a:cs typeface="+mn-cs"/>
                        </a:rPr>
                        <a:t>Peptic ulcer</a:t>
                      </a:r>
                      <a:endParaRPr lang="en-US" sz="1400" dirty="0"/>
                    </a:p>
                    <a:p>
                      <a:pPr marL="285750" marR="0" indent="-285750" algn="l" defTabSz="685800" rtl="0" eaLnBrk="1" fontAlgn="auto" latinLnBrk="0" hangingPunct="1">
                        <a:lnSpc>
                          <a:spcPct val="100000"/>
                        </a:lnSpc>
                        <a:spcBef>
                          <a:spcPts val="0"/>
                        </a:spcBef>
                        <a:spcAft>
                          <a:spcPts val="0"/>
                        </a:spcAft>
                        <a:buClr>
                          <a:srgbClr val="7030A0"/>
                        </a:buClr>
                        <a:buSzTx/>
                        <a:buFont typeface="Arial" charset="0"/>
                        <a:buChar char="•"/>
                        <a:tabLst/>
                        <a:defRPr/>
                      </a:pPr>
                      <a:r>
                        <a:rPr lang="en-US" sz="1400" b="1" kern="1200" dirty="0">
                          <a:solidFill>
                            <a:schemeClr val="tx1"/>
                          </a:solidFill>
                          <a:effectLst/>
                          <a:latin typeface="+mn-lt"/>
                          <a:ea typeface="+mn-ea"/>
                          <a:cs typeface="+mn-cs"/>
                        </a:rPr>
                        <a:t>Adrenal suppression </a:t>
                      </a:r>
                      <a:r>
                        <a:rPr lang="en-US" sz="1200" dirty="0">
                          <a:solidFill>
                            <a:srgbClr val="008F00"/>
                          </a:solidFill>
                        </a:rPr>
                        <a:t>(high cortisol leads to low ACTH levels by negative feedback</a:t>
                      </a:r>
                      <a:r>
                        <a:rPr lang="en-US" sz="1200" baseline="0" dirty="0">
                          <a:solidFill>
                            <a:srgbClr val="008F00"/>
                          </a:solidFill>
                        </a:rPr>
                        <a:t> therefore the body will depend on the drug instead of the natural cortisol secreted by the adrenal glands, so the gland will be atrophied)</a:t>
                      </a:r>
                      <a:endParaRPr lang="en-US" sz="1200" dirty="0">
                        <a:latin typeface="+mn-lt"/>
                      </a:endParaRPr>
                    </a:p>
                    <a:p>
                      <a:pPr marL="285750" indent="-285750" algn="l">
                        <a:lnSpc>
                          <a:spcPct val="100000"/>
                        </a:lnSpc>
                        <a:buClr>
                          <a:schemeClr val="accent4"/>
                        </a:buClr>
                        <a:buFont typeface="Arial" charset="0"/>
                        <a:buChar char="•"/>
                      </a:pPr>
                      <a:r>
                        <a:rPr lang="en-US" sz="1400" kern="1200" dirty="0">
                          <a:solidFill>
                            <a:schemeClr val="tx1"/>
                          </a:solidFill>
                          <a:effectLst/>
                          <a:latin typeface="+mn-lt"/>
                          <a:ea typeface="+mn-ea"/>
                          <a:cs typeface="+mn-cs"/>
                        </a:rPr>
                        <a:t>Acute psychosis, depression</a:t>
                      </a:r>
                    </a:p>
                    <a:p>
                      <a:pPr marL="285750" indent="-285750">
                        <a:buClr>
                          <a:srgbClr val="7030A0"/>
                        </a:buClr>
                        <a:buFont typeface="Arial" charset="0"/>
                        <a:buChar char="•"/>
                      </a:pPr>
                      <a:r>
                        <a:rPr lang="en-US" sz="1400" dirty="0"/>
                        <a:t>Sub-capsular cataracts </a:t>
                      </a:r>
                      <a:r>
                        <a:rPr lang="en-US" sz="1400" dirty="0">
                          <a:solidFill>
                            <a:srgbClr val="008F00"/>
                          </a:solidFill>
                        </a:rPr>
                        <a:t>(loss of lens transparency</a:t>
                      </a:r>
                      <a:r>
                        <a:rPr lang="en-US" sz="1400" baseline="0" dirty="0">
                          <a:solidFill>
                            <a:srgbClr val="008F00"/>
                          </a:solidFill>
                        </a:rPr>
                        <a:t>)</a:t>
                      </a:r>
                      <a:endParaRPr lang="en-US" sz="1400" dirty="0">
                        <a:solidFill>
                          <a:srgbClr val="008F00"/>
                        </a:solidFill>
                      </a:endParaRPr>
                    </a:p>
                    <a:p>
                      <a:pPr marL="285750" indent="-285750">
                        <a:buClr>
                          <a:schemeClr val="accent4"/>
                        </a:buClr>
                        <a:buFont typeface="Arial" charset="0"/>
                        <a:buChar char="•"/>
                      </a:pPr>
                      <a:r>
                        <a:rPr lang="en-US" sz="1400" dirty="0"/>
                        <a:t>Growth suppression</a:t>
                      </a:r>
                    </a:p>
                    <a:p>
                      <a:pPr marL="285750" indent="-285750">
                        <a:buClr>
                          <a:srgbClr val="7030A0"/>
                        </a:buClr>
                        <a:buFont typeface="Arial" charset="0"/>
                        <a:buChar char="•"/>
                      </a:pPr>
                      <a:r>
                        <a:rPr lang="en-US" sz="1400" dirty="0"/>
                        <a:t>Hypertension</a:t>
                      </a:r>
                      <a:endParaRPr lang="en-US" sz="1200" dirty="0">
                        <a:solidFill>
                          <a:srgbClr val="008F00"/>
                        </a:solidFill>
                      </a:endParaRPr>
                    </a:p>
                  </a:txBody>
                  <a:tcPr>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sz="1400" dirty="0">
                        <a:solidFill>
                          <a:schemeClr val="tx1"/>
                        </a:solidFill>
                      </a:endParaRP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cxnSp>
        <p:nvCxnSpPr>
          <p:cNvPr id="4" name="Straight Connector 3"/>
          <p:cNvCxnSpPr/>
          <p:nvPr/>
        </p:nvCxnSpPr>
        <p:spPr>
          <a:xfrm flipV="1">
            <a:off x="1227909" y="661255"/>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6"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74520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90" y="1678571"/>
            <a:ext cx="6966531" cy="1412611"/>
          </a:xfrm>
          <a:ln>
            <a:noFill/>
          </a:ln>
        </p:spPr>
        <p:txBody>
          <a:bodyPr>
            <a:noAutofit/>
          </a:bodyPr>
          <a:lstStyle/>
          <a:p>
            <a:pPr>
              <a:lnSpc>
                <a:spcPct val="100000"/>
              </a:lnSpc>
              <a:buClr>
                <a:schemeClr val="accent1">
                  <a:lumMod val="60000"/>
                  <a:lumOff val="40000"/>
                </a:schemeClr>
              </a:buClr>
              <a:buFont typeface="Wingdings" charset="2"/>
              <a:buChar char="§"/>
            </a:pPr>
            <a:r>
              <a:rPr lang="en-US" sz="1400" b="1" dirty="0">
                <a:solidFill>
                  <a:schemeClr val="accent1">
                    <a:lumMod val="60000"/>
                    <a:lumOff val="40000"/>
                  </a:schemeClr>
                </a:solidFill>
              </a:rPr>
              <a:t>Addison’s disease </a:t>
            </a:r>
            <a:r>
              <a:rPr lang="en-US" sz="1400" dirty="0"/>
              <a:t>(chronic adrenal cortical insufficiency) </a:t>
            </a:r>
          </a:p>
          <a:p>
            <a:pPr>
              <a:lnSpc>
                <a:spcPct val="100000"/>
              </a:lnSpc>
              <a:buClr>
                <a:schemeClr val="accent1">
                  <a:lumMod val="60000"/>
                  <a:lumOff val="40000"/>
                </a:schemeClr>
              </a:buClr>
              <a:buFont typeface="Wingdings" charset="2"/>
              <a:buChar char="§"/>
            </a:pPr>
            <a:r>
              <a:rPr lang="en-US" sz="1400" b="1" dirty="0">
                <a:solidFill>
                  <a:schemeClr val="accent1">
                    <a:lumMod val="60000"/>
                    <a:lumOff val="40000"/>
                  </a:schemeClr>
                </a:solidFill>
              </a:rPr>
              <a:t>Acute adrenal insufficiency</a:t>
            </a:r>
            <a:r>
              <a:rPr lang="ar-SA" sz="1400" b="1" dirty="0">
                <a:solidFill>
                  <a:schemeClr val="accent2"/>
                </a:solidFill>
              </a:rPr>
              <a:t> </a:t>
            </a:r>
            <a:r>
              <a:rPr lang="en-US" sz="1400" dirty="0"/>
              <a:t>associated with life threatening shock, infections or trauma. </a:t>
            </a:r>
          </a:p>
          <a:p>
            <a:pPr>
              <a:lnSpc>
                <a:spcPct val="100000"/>
              </a:lnSpc>
              <a:buClr>
                <a:schemeClr val="accent1">
                  <a:lumMod val="60000"/>
                  <a:lumOff val="40000"/>
                </a:schemeClr>
              </a:buClr>
              <a:buFont typeface="Wingdings" charset="2"/>
              <a:buChar char="§"/>
            </a:pPr>
            <a:r>
              <a:rPr lang="en-US" sz="1400" b="1" dirty="0">
                <a:solidFill>
                  <a:schemeClr val="accent1">
                    <a:lumMod val="60000"/>
                    <a:lumOff val="40000"/>
                  </a:schemeClr>
                </a:solidFill>
              </a:rPr>
              <a:t>Congenital adrenal hyperplasia </a:t>
            </a:r>
            <a:r>
              <a:rPr lang="en-US" sz="1400" dirty="0"/>
              <a:t>(in which synthesis of </a:t>
            </a:r>
            <a:r>
              <a:rPr lang="en-US" sz="1400" b="1" dirty="0"/>
              <a:t>abnormal forms </a:t>
            </a:r>
            <a:r>
              <a:rPr lang="en-US" sz="1400" dirty="0"/>
              <a:t>of corticosteroids are stimulated by ACTH).</a:t>
            </a:r>
            <a:endParaRPr lang="en-US" sz="1400" dirty="0">
              <a:solidFill>
                <a:srgbClr val="008F00"/>
              </a:solidFill>
            </a:endParaRPr>
          </a:p>
        </p:txBody>
      </p:sp>
      <p:sp>
        <p:nvSpPr>
          <p:cNvPr id="4"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Connector 5"/>
          <p:cNvCxnSpPr/>
          <p:nvPr/>
        </p:nvCxnSpPr>
        <p:spPr>
          <a:xfrm flipV="1">
            <a:off x="1040642" y="950244"/>
            <a:ext cx="4752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7" name="TextBox 6"/>
          <p:cNvSpPr txBox="1"/>
          <p:nvPr/>
        </p:nvSpPr>
        <p:spPr>
          <a:xfrm>
            <a:off x="803775" y="157613"/>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Clinical uses of glucocorticoids </a:t>
            </a:r>
          </a:p>
        </p:txBody>
      </p:sp>
      <p:cxnSp>
        <p:nvCxnSpPr>
          <p:cNvPr id="8" name="Straight Connector 7"/>
          <p:cNvCxnSpPr/>
          <p:nvPr/>
        </p:nvCxnSpPr>
        <p:spPr>
          <a:xfrm>
            <a:off x="149961" y="1603603"/>
            <a:ext cx="21600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3797" y="1199211"/>
            <a:ext cx="2247406" cy="400110"/>
          </a:xfrm>
          <a:prstGeom prst="rect">
            <a:avLst/>
          </a:prstGeom>
          <a:noFill/>
        </p:spPr>
        <p:txBody>
          <a:bodyPr wrap="square" rtlCol="0">
            <a:spAutoFit/>
          </a:bodyPr>
          <a:lstStyle/>
          <a:p>
            <a:r>
              <a:rPr lang="en-US" sz="2000" dirty="0">
                <a:cs typeface="Andalus" panose="02020603050405020304" pitchFamily="18" charset="-78"/>
              </a:rPr>
              <a:t>Adrenal disorders </a:t>
            </a:r>
          </a:p>
        </p:txBody>
      </p:sp>
      <p:cxnSp>
        <p:nvCxnSpPr>
          <p:cNvPr id="11" name="Straight Connector 10"/>
          <p:cNvCxnSpPr>
            <a:cxnSpLocks/>
          </p:cNvCxnSpPr>
          <p:nvPr/>
        </p:nvCxnSpPr>
        <p:spPr>
          <a:xfrm>
            <a:off x="147101" y="3696260"/>
            <a:ext cx="2528005"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0364" y="3296150"/>
            <a:ext cx="2699717" cy="400110"/>
          </a:xfrm>
          <a:prstGeom prst="rect">
            <a:avLst/>
          </a:prstGeom>
          <a:noFill/>
          <a:ln>
            <a:noFill/>
          </a:ln>
        </p:spPr>
        <p:txBody>
          <a:bodyPr wrap="square" rtlCol="0">
            <a:spAutoFit/>
          </a:bodyPr>
          <a:lstStyle/>
          <a:p>
            <a:r>
              <a:rPr lang="en-US" sz="2000" dirty="0">
                <a:cs typeface="Andalus" panose="02020603050405020304" pitchFamily="18" charset="-78"/>
              </a:rPr>
              <a:t>Non-adrenal disorders</a:t>
            </a:r>
            <a:r>
              <a:rPr lang="en-US" sz="2000" baseline="30000" dirty="0">
                <a:cs typeface="Andalus" panose="02020603050405020304" pitchFamily="18" charset="-78"/>
              </a:rPr>
              <a:t>5</a:t>
            </a:r>
            <a:r>
              <a:rPr lang="en-US" sz="2000" dirty="0">
                <a:cs typeface="Andalus" panose="02020603050405020304" pitchFamily="18" charset="-78"/>
              </a:rPr>
              <a:t> </a:t>
            </a:r>
          </a:p>
        </p:txBody>
      </p:sp>
      <p:sp>
        <p:nvSpPr>
          <p:cNvPr id="15" name="TextBox 14"/>
          <p:cNvSpPr txBox="1"/>
          <p:nvPr/>
        </p:nvSpPr>
        <p:spPr>
          <a:xfrm>
            <a:off x="137774" y="3819507"/>
            <a:ext cx="6481687" cy="4832092"/>
          </a:xfrm>
          <a:prstGeom prst="rect">
            <a:avLst/>
          </a:prstGeom>
          <a:noFill/>
          <a:ln>
            <a:noFill/>
          </a:ln>
        </p:spPr>
        <p:txBody>
          <a:bodyPr wrap="square" rtlCol="0" anchor="t">
            <a:spAutoFit/>
          </a:bodyPr>
          <a:lstStyle/>
          <a:p>
            <a:pPr marL="285750" indent="-285750">
              <a:buClr>
                <a:schemeClr val="accent1">
                  <a:lumMod val="60000"/>
                  <a:lumOff val="40000"/>
                </a:schemeClr>
              </a:buClr>
              <a:buFont typeface="Arial" charset="0"/>
              <a:buChar char="•"/>
            </a:pPr>
            <a:r>
              <a:rPr lang="en-US" sz="1400" b="1" dirty="0">
                <a:solidFill>
                  <a:schemeClr val="accent1">
                    <a:lumMod val="60000"/>
                    <a:lumOff val="40000"/>
                  </a:schemeClr>
                </a:solidFill>
              </a:rPr>
              <a:t>Allergic reactions </a:t>
            </a:r>
            <a:r>
              <a:rPr lang="en-US" sz="1400" dirty="0"/>
              <a:t>(</a:t>
            </a:r>
            <a:r>
              <a:rPr lang="en-US" sz="1400" dirty="0" err="1"/>
              <a:t>e.g</a:t>
            </a:r>
            <a:r>
              <a:rPr lang="en-US" sz="1400" dirty="0"/>
              <a:t>; bronchial asthma, angioneurotic edema -</a:t>
            </a:r>
            <a:r>
              <a:rPr lang="en-US" sz="1400" dirty="0">
                <a:solidFill>
                  <a:srgbClr val="008000"/>
                </a:solidFill>
              </a:rPr>
              <a:t>swelling in larynx and respiratory system-</a:t>
            </a:r>
            <a:r>
              <a:rPr lang="en-US" sz="1400" dirty="0"/>
              <a:t>, drugs reactions, urticaria, allergic rhinitis) </a:t>
            </a:r>
            <a:endParaRPr lang="ar-SA" sz="1400" dirty="0"/>
          </a:p>
          <a:p>
            <a:pPr marL="285750" indent="-285750">
              <a:buClr>
                <a:schemeClr val="accent1">
                  <a:lumMod val="60000"/>
                  <a:lumOff val="40000"/>
                </a:schemeClr>
              </a:buClr>
              <a:buFont typeface="Arial" charset="0"/>
              <a:buChar char="•"/>
            </a:pPr>
            <a:endParaRPr lang="en-US" sz="1400" dirty="0"/>
          </a:p>
          <a:p>
            <a:pPr marL="285750" indent="-285750">
              <a:buClr>
                <a:schemeClr val="accent1">
                  <a:lumMod val="60000"/>
                  <a:lumOff val="40000"/>
                </a:schemeClr>
              </a:buClr>
              <a:buFont typeface="Arial" charset="0"/>
              <a:buChar char="•"/>
            </a:pPr>
            <a:r>
              <a:rPr lang="en-US" sz="1400" b="1" dirty="0">
                <a:solidFill>
                  <a:schemeClr val="accent1">
                    <a:lumMod val="60000"/>
                    <a:lumOff val="40000"/>
                  </a:schemeClr>
                </a:solidFill>
              </a:rPr>
              <a:t>Collagen</a:t>
            </a:r>
            <a:r>
              <a:rPr lang="en-US" sz="1400" dirty="0">
                <a:solidFill>
                  <a:schemeClr val="accent1">
                    <a:lumMod val="60000"/>
                    <a:lumOff val="40000"/>
                  </a:schemeClr>
                </a:solidFill>
              </a:rPr>
              <a:t> </a:t>
            </a:r>
            <a:r>
              <a:rPr lang="en-US" sz="1400" b="1" dirty="0">
                <a:solidFill>
                  <a:schemeClr val="accent1">
                    <a:lumMod val="60000"/>
                    <a:lumOff val="40000"/>
                  </a:schemeClr>
                </a:solidFill>
              </a:rPr>
              <a:t>vascular</a:t>
            </a:r>
            <a:r>
              <a:rPr lang="en-US" sz="1400" dirty="0">
                <a:solidFill>
                  <a:schemeClr val="accent1">
                    <a:lumMod val="60000"/>
                    <a:lumOff val="40000"/>
                  </a:schemeClr>
                </a:solidFill>
              </a:rPr>
              <a:t> </a:t>
            </a:r>
            <a:r>
              <a:rPr lang="en-US" sz="1400" b="1" dirty="0">
                <a:solidFill>
                  <a:schemeClr val="accent1">
                    <a:lumMod val="60000"/>
                    <a:lumOff val="40000"/>
                  </a:schemeClr>
                </a:solidFill>
              </a:rPr>
              <a:t>disorders: </a:t>
            </a:r>
            <a:r>
              <a:rPr lang="en-US" sz="1400" dirty="0">
                <a:solidFill>
                  <a:srgbClr val="008000"/>
                </a:solidFill>
              </a:rPr>
              <a:t>Auto-immune diseases against connective tissues </a:t>
            </a:r>
            <a:r>
              <a:rPr lang="en-US" sz="1400" dirty="0"/>
              <a:t>(</a:t>
            </a:r>
            <a:r>
              <a:rPr lang="en-US" sz="1400" dirty="0" err="1"/>
              <a:t>e.g</a:t>
            </a:r>
            <a:r>
              <a:rPr lang="en-US" sz="1400" dirty="0"/>
              <a:t>; rheumatoid arthritis, systemic lupus erythematous, giant cell arteritis, poly myositis, mixed connective tissue syndrome) </a:t>
            </a:r>
            <a:endParaRPr lang="ar-SA" sz="1400" dirty="0"/>
          </a:p>
          <a:p>
            <a:pPr marL="285750" indent="-285750">
              <a:buClr>
                <a:schemeClr val="accent1">
                  <a:lumMod val="60000"/>
                  <a:lumOff val="40000"/>
                </a:schemeClr>
              </a:buClr>
              <a:buFont typeface="Arial" charset="0"/>
              <a:buChar char="•"/>
            </a:pPr>
            <a:endParaRPr lang="en-US" sz="1400" dirty="0"/>
          </a:p>
          <a:p>
            <a:pPr marL="285750" indent="-285750">
              <a:buClr>
                <a:schemeClr val="accent1">
                  <a:lumMod val="60000"/>
                  <a:lumOff val="40000"/>
                </a:schemeClr>
              </a:buClr>
              <a:buFont typeface="Arial" charset="0"/>
              <a:buChar char="•"/>
            </a:pPr>
            <a:r>
              <a:rPr lang="en-US" sz="1400" b="1" dirty="0">
                <a:solidFill>
                  <a:schemeClr val="accent1">
                    <a:lumMod val="60000"/>
                    <a:lumOff val="40000"/>
                  </a:schemeClr>
                </a:solidFill>
              </a:rPr>
              <a:t>Organ transplant: </a:t>
            </a:r>
            <a:r>
              <a:rPr lang="en-US" sz="1400" dirty="0"/>
              <a:t>prevention and treatment of rejection- immunosuppression.</a:t>
            </a:r>
          </a:p>
          <a:p>
            <a:pPr marL="285750" indent="-285750">
              <a:buClr>
                <a:schemeClr val="accent1">
                  <a:lumMod val="60000"/>
                  <a:lumOff val="40000"/>
                </a:schemeClr>
              </a:buClr>
              <a:buFont typeface="Arial" charset="0"/>
              <a:buChar char="•"/>
            </a:pPr>
            <a:r>
              <a:rPr lang="en-US" sz="1400" b="1" dirty="0">
                <a:solidFill>
                  <a:schemeClr val="accent1">
                    <a:lumMod val="60000"/>
                    <a:lumOff val="40000"/>
                  </a:schemeClr>
                </a:solidFill>
              </a:rPr>
              <a:t>GIT</a:t>
            </a:r>
            <a:r>
              <a:rPr lang="en-US" sz="1400" dirty="0">
                <a:solidFill>
                  <a:schemeClr val="accent1">
                    <a:lumMod val="60000"/>
                    <a:lumOff val="40000"/>
                  </a:schemeClr>
                </a:solidFill>
              </a:rPr>
              <a:t> </a:t>
            </a:r>
            <a:r>
              <a:rPr lang="en-US" sz="1400" b="1" dirty="0">
                <a:solidFill>
                  <a:schemeClr val="accent1">
                    <a:lumMod val="60000"/>
                    <a:lumOff val="40000"/>
                  </a:schemeClr>
                </a:solidFill>
              </a:rPr>
              <a:t>disorders:</a:t>
            </a:r>
            <a:r>
              <a:rPr lang="en-US" sz="1400" dirty="0">
                <a:solidFill>
                  <a:schemeClr val="accent1">
                    <a:lumMod val="60000"/>
                    <a:lumOff val="40000"/>
                  </a:schemeClr>
                </a:solidFill>
              </a:rPr>
              <a:t> </a:t>
            </a:r>
            <a:r>
              <a:rPr lang="en-US" sz="1400" dirty="0"/>
              <a:t>inflammatory bowel disease, non-tropical sprue. </a:t>
            </a:r>
          </a:p>
          <a:p>
            <a:pPr marL="285750" indent="-285750">
              <a:buClr>
                <a:schemeClr val="accent1">
                  <a:lumMod val="60000"/>
                  <a:lumOff val="40000"/>
                </a:schemeClr>
              </a:buClr>
              <a:buFont typeface="Arial" charset="0"/>
              <a:buChar char="•"/>
            </a:pPr>
            <a:r>
              <a:rPr lang="en-US" sz="1400" b="1" dirty="0">
                <a:solidFill>
                  <a:schemeClr val="accent1">
                    <a:lumMod val="60000"/>
                    <a:lumOff val="40000"/>
                  </a:schemeClr>
                </a:solidFill>
              </a:rPr>
              <a:t>Hematologic disorders: </a:t>
            </a:r>
            <a:r>
              <a:rPr lang="en-US" sz="1400" dirty="0"/>
              <a:t>leukemia, multiple myeloma, acquired hemolytic anemia, acute allergic purpura </a:t>
            </a:r>
            <a:r>
              <a:rPr lang="en-US" sz="1400" dirty="0">
                <a:solidFill>
                  <a:srgbClr val="008F00"/>
                </a:solidFill>
              </a:rPr>
              <a:t>‘</a:t>
            </a:r>
            <a:r>
              <a:rPr lang="en-US" sz="1400" dirty="0">
                <a:solidFill>
                  <a:srgbClr val="008000"/>
                </a:solidFill>
              </a:rPr>
              <a:t>auto-immune disease cause destruction in the RBCs’</a:t>
            </a:r>
            <a:r>
              <a:rPr lang="en-US" sz="1400" dirty="0"/>
              <a:t>.</a:t>
            </a:r>
            <a:endParaRPr lang="ar-SA" sz="1400" dirty="0"/>
          </a:p>
          <a:p>
            <a:pPr marL="285750" indent="-285750">
              <a:buClr>
                <a:schemeClr val="accent1">
                  <a:lumMod val="60000"/>
                  <a:lumOff val="40000"/>
                </a:schemeClr>
              </a:buClr>
              <a:buFont typeface="Arial" charset="0"/>
              <a:buChar char="•"/>
            </a:pPr>
            <a:endParaRPr lang="en-US" sz="1400" dirty="0"/>
          </a:p>
          <a:p>
            <a:pPr marL="285750" indent="-285750">
              <a:buClr>
                <a:schemeClr val="accent1">
                  <a:lumMod val="60000"/>
                  <a:lumOff val="40000"/>
                </a:schemeClr>
              </a:buClr>
              <a:buFont typeface="Arial" charset="0"/>
              <a:buChar char="•"/>
            </a:pPr>
            <a:r>
              <a:rPr lang="en-US" sz="1400" b="1" dirty="0">
                <a:solidFill>
                  <a:schemeClr val="accent1">
                    <a:lumMod val="60000"/>
                    <a:lumOff val="40000"/>
                  </a:schemeClr>
                </a:solidFill>
              </a:rPr>
              <a:t>Infections:</a:t>
            </a:r>
            <a:r>
              <a:rPr lang="en-US" sz="1400" dirty="0">
                <a:solidFill>
                  <a:schemeClr val="accent1">
                    <a:lumMod val="60000"/>
                    <a:lumOff val="40000"/>
                  </a:schemeClr>
                </a:solidFill>
              </a:rPr>
              <a:t> </a:t>
            </a:r>
            <a:r>
              <a:rPr lang="en-US" sz="1400" dirty="0"/>
              <a:t>acute respiratory distress syndrome, sepsis -</a:t>
            </a:r>
            <a:r>
              <a:rPr lang="en-US" sz="1400" dirty="0">
                <a:solidFill>
                  <a:srgbClr val="008000"/>
                </a:solidFill>
              </a:rPr>
              <a:t>high immune cells release</a:t>
            </a:r>
            <a:r>
              <a:rPr lang="en-US" sz="1400" dirty="0"/>
              <a:t>-</a:t>
            </a:r>
          </a:p>
          <a:p>
            <a:pPr marL="285750" indent="-285750">
              <a:buClr>
                <a:schemeClr val="accent1">
                  <a:lumMod val="60000"/>
                  <a:lumOff val="40000"/>
                </a:schemeClr>
              </a:buClr>
              <a:buFont typeface="Arial" charset="0"/>
              <a:buChar char="•"/>
            </a:pPr>
            <a:r>
              <a:rPr lang="en-US" sz="1400" b="1" dirty="0">
                <a:solidFill>
                  <a:schemeClr val="accent1">
                    <a:lumMod val="60000"/>
                    <a:lumOff val="40000"/>
                  </a:schemeClr>
                </a:solidFill>
              </a:rPr>
              <a:t>Neurologic disorders: </a:t>
            </a:r>
            <a:r>
              <a:rPr lang="en-US" sz="1400" dirty="0"/>
              <a:t>to minimize </a:t>
            </a:r>
            <a:r>
              <a:rPr lang="en-US" sz="1400" b="1" dirty="0"/>
              <a:t>cerebral edema </a:t>
            </a:r>
            <a:r>
              <a:rPr lang="en-US" sz="1400" dirty="0"/>
              <a:t>after brain surgery, multiple sclerosis</a:t>
            </a:r>
            <a:endParaRPr lang="ar-SA" sz="1400" dirty="0"/>
          </a:p>
          <a:p>
            <a:pPr marL="285750" indent="-285750">
              <a:buClr>
                <a:schemeClr val="accent1">
                  <a:lumMod val="60000"/>
                  <a:lumOff val="40000"/>
                </a:schemeClr>
              </a:buClr>
              <a:buFont typeface="Arial" charset="0"/>
              <a:buChar char="•"/>
            </a:pPr>
            <a:endParaRPr lang="en-US" sz="1400" dirty="0"/>
          </a:p>
          <a:p>
            <a:pPr marL="285750" indent="-285750">
              <a:buClr>
                <a:schemeClr val="accent1">
                  <a:lumMod val="60000"/>
                  <a:lumOff val="40000"/>
                </a:schemeClr>
              </a:buClr>
              <a:buFont typeface="Arial" charset="0"/>
              <a:buChar char="•"/>
            </a:pPr>
            <a:r>
              <a:rPr lang="en-US" sz="1400" b="1" dirty="0">
                <a:solidFill>
                  <a:schemeClr val="accent1">
                    <a:lumMod val="60000"/>
                    <a:lumOff val="40000"/>
                  </a:schemeClr>
                </a:solidFill>
              </a:rPr>
              <a:t>Pulmonary disease: </a:t>
            </a:r>
            <a:r>
              <a:rPr lang="en-US" sz="1400" dirty="0" err="1"/>
              <a:t>e.g</a:t>
            </a:r>
            <a:r>
              <a:rPr lang="en-US" sz="1400" dirty="0"/>
              <a:t>; aspiration pneumonia, bronchial asthma, sarcoidosis </a:t>
            </a:r>
            <a:r>
              <a:rPr lang="en-US" sz="1400" dirty="0">
                <a:solidFill>
                  <a:srgbClr val="008000"/>
                </a:solidFill>
              </a:rPr>
              <a:t>accumulation of inflammatory cells inside the lungs and lymph</a:t>
            </a:r>
            <a:endParaRPr lang="ar-SA" sz="1400" dirty="0">
              <a:solidFill>
                <a:srgbClr val="008000"/>
              </a:solidFill>
            </a:endParaRPr>
          </a:p>
          <a:p>
            <a:pPr marL="285750" indent="-285750">
              <a:buClr>
                <a:schemeClr val="accent1">
                  <a:lumMod val="60000"/>
                  <a:lumOff val="40000"/>
                </a:schemeClr>
              </a:buClr>
              <a:buFont typeface="Arial" charset="0"/>
              <a:buChar char="•"/>
            </a:pPr>
            <a:endParaRPr lang="en-US" sz="1400" dirty="0"/>
          </a:p>
          <a:p>
            <a:pPr marL="285750" indent="-285750">
              <a:buClr>
                <a:schemeClr val="accent1">
                  <a:lumMod val="60000"/>
                  <a:lumOff val="40000"/>
                </a:schemeClr>
              </a:buClr>
              <a:buFont typeface="Arial" charset="0"/>
              <a:buChar char="•"/>
            </a:pPr>
            <a:r>
              <a:rPr lang="en-US" sz="1400" b="1" dirty="0">
                <a:solidFill>
                  <a:schemeClr val="accent1">
                    <a:lumMod val="60000"/>
                    <a:lumOff val="40000"/>
                  </a:schemeClr>
                </a:solidFill>
              </a:rPr>
              <a:t>Thyroid</a:t>
            </a:r>
            <a:r>
              <a:rPr lang="en-US" sz="1400" dirty="0">
                <a:solidFill>
                  <a:schemeClr val="accent1">
                    <a:lumMod val="60000"/>
                    <a:lumOff val="40000"/>
                  </a:schemeClr>
                </a:solidFill>
              </a:rPr>
              <a:t> </a:t>
            </a:r>
            <a:r>
              <a:rPr lang="en-US" sz="1400" b="1" dirty="0">
                <a:solidFill>
                  <a:schemeClr val="accent1">
                    <a:lumMod val="60000"/>
                    <a:lumOff val="40000"/>
                  </a:schemeClr>
                </a:solidFill>
              </a:rPr>
              <a:t>diseases</a:t>
            </a:r>
            <a:r>
              <a:rPr lang="en-US" sz="1400" dirty="0">
                <a:solidFill>
                  <a:schemeClr val="accent1">
                    <a:lumMod val="60000"/>
                    <a:lumOff val="40000"/>
                  </a:schemeClr>
                </a:solidFill>
              </a:rPr>
              <a:t>: </a:t>
            </a:r>
            <a:r>
              <a:rPr lang="en-US" sz="1400" dirty="0"/>
              <a:t>malignant exophthalmos , subacute thyroiditis</a:t>
            </a:r>
          </a:p>
          <a:p>
            <a:pPr marL="285750" indent="-285750">
              <a:buClr>
                <a:schemeClr val="accent1">
                  <a:lumMod val="60000"/>
                  <a:lumOff val="40000"/>
                </a:schemeClr>
              </a:buClr>
              <a:buFont typeface="Arial" charset="0"/>
              <a:buChar char="•"/>
            </a:pPr>
            <a:r>
              <a:rPr lang="en-US" sz="1400" b="1" dirty="0">
                <a:solidFill>
                  <a:schemeClr val="accent1">
                    <a:lumMod val="60000"/>
                    <a:lumOff val="40000"/>
                  </a:schemeClr>
                </a:solidFill>
              </a:rPr>
              <a:t>Renal</a:t>
            </a:r>
            <a:r>
              <a:rPr lang="en-US" sz="1400" dirty="0">
                <a:solidFill>
                  <a:schemeClr val="accent1">
                    <a:lumMod val="60000"/>
                    <a:lumOff val="40000"/>
                  </a:schemeClr>
                </a:solidFill>
              </a:rPr>
              <a:t> </a:t>
            </a:r>
            <a:r>
              <a:rPr lang="en-US" sz="1400" b="1" dirty="0">
                <a:solidFill>
                  <a:schemeClr val="accent1">
                    <a:lumMod val="60000"/>
                    <a:lumOff val="40000"/>
                  </a:schemeClr>
                </a:solidFill>
              </a:rPr>
              <a:t>disorders</a:t>
            </a:r>
            <a:r>
              <a:rPr lang="en-US" sz="1400" dirty="0">
                <a:solidFill>
                  <a:schemeClr val="accent1">
                    <a:lumMod val="60000"/>
                    <a:lumOff val="40000"/>
                  </a:schemeClr>
                </a:solidFill>
              </a:rPr>
              <a:t>: </a:t>
            </a:r>
            <a:r>
              <a:rPr lang="en-US" sz="1400" dirty="0"/>
              <a:t>nephrotic syndrome</a:t>
            </a:r>
          </a:p>
          <a:p>
            <a:pPr marL="285750" indent="-285750">
              <a:buClr>
                <a:schemeClr val="accent1">
                  <a:lumMod val="60000"/>
                  <a:lumOff val="40000"/>
                </a:schemeClr>
              </a:buClr>
              <a:buFont typeface="Arial" charset="0"/>
              <a:buChar char="•"/>
            </a:pPr>
            <a:r>
              <a:rPr lang="en-US" sz="1400" b="1" dirty="0">
                <a:solidFill>
                  <a:schemeClr val="accent1">
                    <a:lumMod val="60000"/>
                    <a:lumOff val="40000"/>
                  </a:schemeClr>
                </a:solidFill>
              </a:rPr>
              <a:t>Miscellaneous</a:t>
            </a:r>
            <a:r>
              <a:rPr lang="en-US" sz="1400" dirty="0">
                <a:solidFill>
                  <a:schemeClr val="accent1">
                    <a:lumMod val="60000"/>
                    <a:lumOff val="40000"/>
                  </a:schemeClr>
                </a:solidFill>
              </a:rPr>
              <a:t>:</a:t>
            </a:r>
            <a:r>
              <a:rPr lang="en-US" sz="1400" dirty="0">
                <a:solidFill>
                  <a:schemeClr val="accent2"/>
                </a:solidFill>
              </a:rPr>
              <a:t> </a:t>
            </a:r>
            <a:r>
              <a:rPr lang="en-US" sz="1400" b="1" dirty="0"/>
              <a:t>hypercalcemia </a:t>
            </a:r>
            <a:r>
              <a:rPr lang="en-US" sz="1400" dirty="0">
                <a:solidFill>
                  <a:srgbClr val="008000"/>
                </a:solidFill>
              </a:rPr>
              <a:t>to secrete Ca from the body</a:t>
            </a:r>
            <a:r>
              <a:rPr lang="en-US" sz="1400" dirty="0"/>
              <a:t>, mountain sickness</a:t>
            </a:r>
          </a:p>
        </p:txBody>
      </p:sp>
      <p:sp>
        <p:nvSpPr>
          <p:cNvPr id="2" name="TextBox 1"/>
          <p:cNvSpPr txBox="1"/>
          <p:nvPr/>
        </p:nvSpPr>
        <p:spPr>
          <a:xfrm>
            <a:off x="-1" y="9388017"/>
            <a:ext cx="6858001" cy="523220"/>
          </a:xfrm>
          <a:prstGeom prst="rect">
            <a:avLst/>
          </a:prstGeom>
          <a:noFill/>
        </p:spPr>
        <p:txBody>
          <a:bodyPr wrap="square" rtlCol="0">
            <a:spAutoFit/>
          </a:bodyPr>
          <a:lstStyle/>
          <a:p>
            <a:r>
              <a:rPr lang="en-US" sz="1400" baseline="30000" dirty="0">
                <a:solidFill>
                  <a:schemeClr val="bg1">
                    <a:lumMod val="50000"/>
                  </a:schemeClr>
                </a:solidFill>
              </a:rPr>
              <a:t>5</a:t>
            </a:r>
            <a:r>
              <a:rPr lang="en-US" sz="1400" dirty="0">
                <a:solidFill>
                  <a:schemeClr val="bg1">
                    <a:lumMod val="50000"/>
                  </a:schemeClr>
                </a:solidFill>
              </a:rPr>
              <a:t> all of these diseases are autoimmune diseases, and here we use </a:t>
            </a:r>
            <a:r>
              <a:rPr lang="en-US" sz="1400" dirty="0">
                <a:solidFill>
                  <a:schemeClr val="bg1">
                    <a:lumMod val="50000"/>
                  </a:schemeClr>
                </a:solidFill>
                <a:ea typeface="American Typewriter" charset="0"/>
                <a:cs typeface="American Typewriter" charset="0"/>
              </a:rPr>
              <a:t>glucocorticoids</a:t>
            </a:r>
            <a:r>
              <a:rPr lang="en-US" sz="1400" dirty="0">
                <a:solidFill>
                  <a:schemeClr val="bg1">
                    <a:lumMod val="50000"/>
                  </a:schemeClr>
                </a:solidFill>
                <a:latin typeface="American Typewriter" charset="0"/>
                <a:ea typeface="American Typewriter" charset="0"/>
                <a:cs typeface="American Typewriter" charset="0"/>
              </a:rPr>
              <a:t> </a:t>
            </a:r>
            <a:r>
              <a:rPr lang="en-US" sz="1400" dirty="0">
                <a:solidFill>
                  <a:schemeClr val="bg1">
                    <a:lumMod val="50000"/>
                  </a:schemeClr>
                </a:solidFill>
              </a:rPr>
              <a:t>as anti-inflammatory drug</a:t>
            </a:r>
          </a:p>
        </p:txBody>
      </p:sp>
    </p:spTree>
    <p:extLst>
      <p:ext uri="{BB962C8B-B14F-4D97-AF65-F5344CB8AC3E}">
        <p14:creationId xmlns:p14="http://schemas.microsoft.com/office/powerpoint/2010/main" val="1450767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75898159"/>
              </p:ext>
            </p:extLst>
          </p:nvPr>
        </p:nvGraphicFramePr>
        <p:xfrm>
          <a:off x="471488" y="1554018"/>
          <a:ext cx="5915025" cy="3438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Connector 8"/>
          <p:cNvCxnSpPr/>
          <p:nvPr/>
        </p:nvCxnSpPr>
        <p:spPr>
          <a:xfrm flipV="1">
            <a:off x="1053000" y="1224194"/>
            <a:ext cx="4752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1" name="Title 10"/>
          <p:cNvSpPr>
            <a:spLocks noGrp="1"/>
          </p:cNvSpPr>
          <p:nvPr>
            <p:ph type="title"/>
          </p:nvPr>
        </p:nvSpPr>
        <p:spPr>
          <a:xfrm>
            <a:off x="1053000" y="432154"/>
            <a:ext cx="4752000" cy="696789"/>
          </a:xfrm>
        </p:spPr>
        <p:txBody>
          <a:bodyPr>
            <a:normAutofit fontScale="90000"/>
          </a:bodyPr>
          <a:lstStyle/>
          <a:p>
            <a:pPr algn="ctr"/>
            <a:r>
              <a:rPr lang="en-US" sz="2400" dirty="0">
                <a:latin typeface="American Typewriter" charset="0"/>
                <a:ea typeface="American Typewriter" charset="0"/>
                <a:cs typeface="American Typewriter" charset="0"/>
              </a:rPr>
              <a:t>Methods for minimizing corticosteroid toxicity</a:t>
            </a:r>
            <a:endParaRPr lang="en-US" sz="2400" dirty="0"/>
          </a:p>
        </p:txBody>
      </p:sp>
      <p:cxnSp>
        <p:nvCxnSpPr>
          <p:cNvPr id="7" name="Straight Connector 6"/>
          <p:cNvCxnSpPr/>
          <p:nvPr/>
        </p:nvCxnSpPr>
        <p:spPr>
          <a:xfrm flipV="1">
            <a:off x="1053000" y="5322446"/>
            <a:ext cx="4752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0" name="Title 10"/>
          <p:cNvSpPr txBox="1">
            <a:spLocks/>
          </p:cNvSpPr>
          <p:nvPr/>
        </p:nvSpPr>
        <p:spPr>
          <a:xfrm>
            <a:off x="1053000" y="4856351"/>
            <a:ext cx="4752000" cy="557632"/>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400" dirty="0">
                <a:latin typeface="American Typewriter" charset="0"/>
                <a:ea typeface="American Typewriter" charset="0"/>
                <a:cs typeface="American Typewriter" charset="0"/>
              </a:rPr>
              <a:t>Mineralocorticoids</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53076579"/>
              </p:ext>
            </p:extLst>
          </p:nvPr>
        </p:nvGraphicFramePr>
        <p:xfrm>
          <a:off x="217957" y="5508702"/>
          <a:ext cx="6422085" cy="4298115"/>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xmlns="" val="20000"/>
                    </a:ext>
                  </a:extLst>
                </a:gridCol>
                <a:gridCol w="5882085">
                  <a:extLst>
                    <a:ext uri="{9D8B030D-6E8A-4147-A177-3AD203B41FA5}">
                      <a16:colId xmlns:a16="http://schemas.microsoft.com/office/drawing/2014/main" xmlns="" val="20001"/>
                    </a:ext>
                  </a:extLst>
                </a:gridCol>
              </a:tblGrid>
              <a:tr h="396675">
                <a:tc gridSpan="2">
                  <a:txBody>
                    <a:bodyPr/>
                    <a:lstStyle/>
                    <a:p>
                      <a:pPr algn="ctr"/>
                      <a:r>
                        <a:rPr lang="en-US" sz="1600" dirty="0">
                          <a:solidFill>
                            <a:schemeClr val="tx1"/>
                          </a:solidFill>
                        </a:rPr>
                        <a:t>Aldosterone (e.g. </a:t>
                      </a:r>
                      <a:r>
                        <a:rPr lang="en-US" sz="1600" b="0" kern="1200" dirty="0">
                          <a:solidFill>
                            <a:srgbClr val="0432FF"/>
                          </a:solidFill>
                          <a:effectLst/>
                          <a:latin typeface="+mn-lt"/>
                          <a:ea typeface="+mn-ea"/>
                          <a:cs typeface="+mn-cs"/>
                        </a:rPr>
                        <a:t>Fludrocortisone</a:t>
                      </a:r>
                      <a:r>
                        <a:rPr lang="en-US" sz="1600" b="0" kern="1200" dirty="0">
                          <a:solidFill>
                            <a:schemeClr val="tx1"/>
                          </a:solidFill>
                          <a:effectLst/>
                          <a:latin typeface="+mn-lt"/>
                          <a:ea typeface="+mn-ea"/>
                          <a:cs typeface="+mn-cs"/>
                        </a:rPr>
                        <a:t>)</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FF99CC">
                        <a:alpha val="50196"/>
                      </a:srgbClr>
                    </a:solidFill>
                  </a:tcPr>
                </a:tc>
                <a:tc hMerge="1">
                  <a:txBody>
                    <a:bodyPr/>
                    <a:lstStyle/>
                    <a:p>
                      <a:endParaRPr lang="en-US" dirty="0"/>
                    </a:p>
                  </a:txBody>
                  <a:tcPr/>
                </a:tc>
                <a:extLst>
                  <a:ext uri="{0D108BD9-81ED-4DB2-BD59-A6C34878D82A}">
                    <a16:rowId xmlns:a16="http://schemas.microsoft.com/office/drawing/2014/main" xmlns="" val="10000"/>
                  </a:ext>
                </a:extLst>
              </a:tr>
              <a:tr h="1143000">
                <a:tc>
                  <a:txBody>
                    <a:bodyPr/>
                    <a:lstStyle/>
                    <a:p>
                      <a:pPr algn="ctr"/>
                      <a:r>
                        <a:rPr lang="en-US" sz="1600" dirty="0">
                          <a:solidFill>
                            <a:schemeClr val="bg1"/>
                          </a:solidFill>
                        </a:rPr>
                        <a:t>Notes</a:t>
                      </a:r>
                    </a:p>
                  </a:txBody>
                  <a:tcPr vert="vert270" anchor="ctr">
                    <a:lnL w="12700" cap="flat" cmpd="sng" algn="ctr">
                      <a:noFill/>
                      <a:prstDash val="solid"/>
                      <a:round/>
                      <a:headEnd type="none" w="med" len="med"/>
                      <a:tailEnd type="none" w="med" len="med"/>
                    </a:lnL>
                    <a:solidFill>
                      <a:schemeClr val="bg1">
                        <a:lumMod val="75000"/>
                      </a:schemeClr>
                    </a:solidFill>
                  </a:tcPr>
                </a:tc>
                <a:tc>
                  <a:txBody>
                    <a:bodyPr/>
                    <a:lstStyle/>
                    <a:p>
                      <a:pPr marL="285750" indent="-285750">
                        <a:lnSpc>
                          <a:spcPct val="150000"/>
                        </a:lnSpc>
                        <a:buClr>
                          <a:srgbClr val="FF99CC"/>
                        </a:buClr>
                        <a:buFont typeface="Wingdings" charset="2"/>
                        <a:buChar char="§"/>
                      </a:pPr>
                      <a:r>
                        <a:rPr lang="en-US" sz="1400" dirty="0">
                          <a:solidFill>
                            <a:schemeClr val="tx1"/>
                          </a:solidFill>
                          <a:latin typeface="+mn-lt"/>
                          <a:cs typeface="Arial" panose="020B0604020202020204" pitchFamily="34" charset="0"/>
                        </a:rPr>
                        <a:t>The major </a:t>
                      </a:r>
                      <a:r>
                        <a:rPr lang="en-US" sz="1400" b="1" dirty="0">
                          <a:solidFill>
                            <a:schemeClr val="tx1"/>
                          </a:solidFill>
                          <a:latin typeface="+mn-lt"/>
                          <a:cs typeface="Arial" panose="020B0604020202020204" pitchFamily="34" charset="0"/>
                        </a:rPr>
                        <a:t>natural</a:t>
                      </a:r>
                      <a:r>
                        <a:rPr lang="en-US" sz="1400" dirty="0">
                          <a:solidFill>
                            <a:schemeClr val="tx1"/>
                          </a:solidFill>
                          <a:latin typeface="+mn-lt"/>
                          <a:cs typeface="Arial" panose="020B0604020202020204" pitchFamily="34" charset="0"/>
                        </a:rPr>
                        <a:t> mineralocorticoid in human.</a:t>
                      </a:r>
                    </a:p>
                    <a:p>
                      <a:pPr marL="285750" indent="-285750">
                        <a:lnSpc>
                          <a:spcPct val="100000"/>
                        </a:lnSpc>
                        <a:buClr>
                          <a:srgbClr val="FF99CC"/>
                        </a:buClr>
                        <a:buFont typeface="Wingdings" charset="2"/>
                        <a:buChar char="§"/>
                      </a:pPr>
                      <a:r>
                        <a:rPr lang="en-US" sz="1400" dirty="0">
                          <a:solidFill>
                            <a:schemeClr val="tx1"/>
                          </a:solidFill>
                          <a:latin typeface="+mn-lt"/>
                          <a:cs typeface="Arial" panose="020B0604020202020204" pitchFamily="34" charset="0"/>
                        </a:rPr>
                        <a:t>Aldosterone is the main salt-retaining hormone, promotes Na reabsorption </a:t>
                      </a:r>
                      <a:r>
                        <a:rPr lang="en-US" sz="1400" dirty="0">
                          <a:solidFill>
                            <a:srgbClr val="008000"/>
                          </a:solidFill>
                          <a:latin typeface="+mn-lt"/>
                          <a:cs typeface="Arial" panose="020B0604020202020204" pitchFamily="34" charset="0"/>
                        </a:rPr>
                        <a:t>and therefore water reabsorption</a:t>
                      </a:r>
                      <a:r>
                        <a:rPr lang="en-US" sz="1400" dirty="0">
                          <a:solidFill>
                            <a:schemeClr val="tx1"/>
                          </a:solidFill>
                          <a:latin typeface="+mn-lt"/>
                          <a:cs typeface="Arial" panose="020B0604020202020204" pitchFamily="34" charset="0"/>
                        </a:rPr>
                        <a:t>, K excretion, in the distal convoluted tubule &amp; thus it is very important in the regulation of blood volume &amp; blood pressure. Its secretion is regulated by ACTH &amp; by the renin-angiotensin system.</a:t>
                      </a:r>
                    </a:p>
                    <a:p>
                      <a:pPr marL="285750" indent="-285750">
                        <a:lnSpc>
                          <a:spcPct val="150000"/>
                        </a:lnSpc>
                        <a:buClr>
                          <a:srgbClr val="FF99CC"/>
                        </a:buClr>
                        <a:buFont typeface="Wingdings" charset="2"/>
                        <a:buChar char="§"/>
                      </a:pPr>
                      <a:r>
                        <a:rPr lang="en-US" sz="1400" dirty="0">
                          <a:solidFill>
                            <a:schemeClr val="tx1"/>
                          </a:solidFill>
                          <a:latin typeface="+mn-lt"/>
                          <a:cs typeface="Arial" panose="020B0604020202020204" pitchFamily="34" charset="0"/>
                        </a:rPr>
                        <a:t>Aldosterone has short half life &amp; little glucocorticoid activity</a:t>
                      </a:r>
                      <a:endParaRPr lang="en-US" dirty="0">
                        <a:latin typeface="+mn-lt"/>
                      </a:endParaRPr>
                    </a:p>
                  </a:txBody>
                  <a:tcP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xmlns="" val="10001"/>
                  </a:ext>
                </a:extLst>
              </a:tr>
              <a:tr h="764603">
                <a:tc>
                  <a:txBody>
                    <a:bodyPr/>
                    <a:lstStyle/>
                    <a:p>
                      <a:pPr algn="ctr"/>
                      <a:r>
                        <a:rPr lang="en-US" sz="1600" dirty="0">
                          <a:solidFill>
                            <a:schemeClr val="bg1"/>
                          </a:solidFill>
                        </a:rPr>
                        <a:t>M.O.A</a:t>
                      </a:r>
                    </a:p>
                  </a:txBody>
                  <a:tcPr vert="vert270" anchor="ctr">
                    <a:lnL w="12700" cap="flat" cmpd="sng" algn="ctr">
                      <a:noFill/>
                      <a:prstDash val="solid"/>
                      <a:round/>
                      <a:headEnd type="none" w="med" len="med"/>
                      <a:tailEnd type="none" w="med" len="med"/>
                    </a:lnL>
                    <a:solidFill>
                      <a:schemeClr val="bg1">
                        <a:lumMod val="75000"/>
                      </a:schemeClr>
                    </a:solidFill>
                  </a:tcPr>
                </a:tc>
                <a:tc>
                  <a:txBody>
                    <a:bodyPr/>
                    <a:lstStyle/>
                    <a:p>
                      <a:pPr marL="285750" indent="-285750">
                        <a:lnSpc>
                          <a:spcPct val="150000"/>
                        </a:lnSpc>
                        <a:buClr>
                          <a:srgbClr val="FF99CC"/>
                        </a:buClr>
                        <a:buFont typeface="Wingdings" charset="2"/>
                        <a:buChar char="§"/>
                      </a:pPr>
                      <a:r>
                        <a:rPr lang="en-US" sz="1400" kern="1200" dirty="0">
                          <a:solidFill>
                            <a:schemeClr val="tx1"/>
                          </a:solidFill>
                          <a:effectLst/>
                          <a:latin typeface="+mn-lt"/>
                          <a:ea typeface="+mn-ea"/>
                          <a:cs typeface="+mn-cs"/>
                        </a:rPr>
                        <a:t>Same as that of glucocorticoids. </a:t>
                      </a:r>
                      <a:endParaRPr lang="en-US" sz="1400" dirty="0">
                        <a:effectLst/>
                      </a:endParaRPr>
                    </a:p>
                    <a:p>
                      <a:pPr marL="285750" marR="0" indent="-285750" algn="l" defTabSz="685800" rtl="0" eaLnBrk="1" fontAlgn="auto" latinLnBrk="0" hangingPunct="1">
                        <a:lnSpc>
                          <a:spcPct val="150000"/>
                        </a:lnSpc>
                        <a:spcBef>
                          <a:spcPts val="0"/>
                        </a:spcBef>
                        <a:spcAft>
                          <a:spcPts val="0"/>
                        </a:spcAft>
                        <a:buClr>
                          <a:srgbClr val="FF99CC"/>
                        </a:buClr>
                        <a:buSzTx/>
                        <a:buFont typeface="Wingdings" charset="2"/>
                        <a:buChar char="§"/>
                        <a:tabLst/>
                        <a:defRPr/>
                      </a:pPr>
                      <a:r>
                        <a:rPr lang="en-US" sz="1400" b="0" kern="1200" dirty="0">
                          <a:solidFill>
                            <a:srgbClr val="0432FF"/>
                          </a:solidFill>
                          <a:effectLst/>
                          <a:latin typeface="+mn-lt"/>
                          <a:ea typeface="+mn-ea"/>
                          <a:cs typeface="+mn-cs"/>
                        </a:rPr>
                        <a:t>Fludrocortisone:</a:t>
                      </a:r>
                      <a:r>
                        <a:rPr lang="en-US" sz="1400" b="1" kern="1200" dirty="0">
                          <a:solidFill>
                            <a:srgbClr val="0432FF"/>
                          </a:solidFill>
                          <a:effectLst/>
                          <a:latin typeface="+mn-lt"/>
                          <a:ea typeface="+mn-ea"/>
                          <a:cs typeface="+mn-cs"/>
                        </a:rPr>
                        <a:t> </a:t>
                      </a:r>
                      <a:r>
                        <a:rPr lang="en-US" sz="1400" kern="1200" dirty="0">
                          <a:solidFill>
                            <a:schemeClr val="tx1"/>
                          </a:solidFill>
                          <a:effectLst/>
                          <a:latin typeface="+mn-lt"/>
                          <a:ea typeface="+mn-ea"/>
                          <a:cs typeface="+mn-cs"/>
                        </a:rPr>
                        <a:t>it is a mineralocorticoid has a long duration of action and significant glucocorticoid activity compared to aldosterone </a:t>
                      </a:r>
                      <a:r>
                        <a:rPr lang="en-US" sz="1200" kern="1200" dirty="0">
                          <a:solidFill>
                            <a:schemeClr val="bg1">
                              <a:lumMod val="50000"/>
                            </a:schemeClr>
                          </a:solidFill>
                          <a:effectLst/>
                          <a:latin typeface="+mn-lt"/>
                          <a:ea typeface="+mn-ea"/>
                          <a:cs typeface="+mn-cs"/>
                        </a:rPr>
                        <a:t>(</a:t>
                      </a:r>
                      <a:r>
                        <a:rPr lang="en-US" sz="1200" b="0" kern="1200" dirty="0">
                          <a:solidFill>
                            <a:schemeClr val="bg1">
                              <a:lumMod val="50000"/>
                            </a:schemeClr>
                          </a:solidFill>
                          <a:effectLst/>
                          <a:latin typeface="+mn-lt"/>
                          <a:ea typeface="+mn-ea"/>
                          <a:cs typeface="+mn-cs"/>
                        </a:rPr>
                        <a:t>only</a:t>
                      </a:r>
                      <a:r>
                        <a:rPr lang="en-US" sz="1200" b="0" kern="1200" baseline="0" dirty="0">
                          <a:solidFill>
                            <a:schemeClr val="bg1">
                              <a:lumMod val="50000"/>
                            </a:schemeClr>
                          </a:solidFill>
                          <a:effectLst/>
                          <a:latin typeface="+mn-lt"/>
                          <a:ea typeface="+mn-ea"/>
                          <a:cs typeface="+mn-cs"/>
                        </a:rPr>
                        <a:t> male slides)</a:t>
                      </a:r>
                      <a:endParaRPr lang="en-US" sz="1200" dirty="0">
                        <a:solidFill>
                          <a:schemeClr val="bg1">
                            <a:lumMod val="50000"/>
                          </a:schemeClr>
                        </a:solidFill>
                        <a:effectLst/>
                      </a:endParaRPr>
                    </a:p>
                  </a:txBody>
                  <a:tcP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xmlns="" val="10002"/>
                  </a:ext>
                </a:extLst>
              </a:tr>
              <a:tr h="764603">
                <a:tc>
                  <a:txBody>
                    <a:bodyPr/>
                    <a:lstStyle/>
                    <a:p>
                      <a:pPr algn="ctr"/>
                      <a:r>
                        <a:rPr lang="en-US" sz="1600" dirty="0">
                          <a:solidFill>
                            <a:schemeClr val="bg1"/>
                          </a:solidFill>
                        </a:rPr>
                        <a:t>Uses</a:t>
                      </a:r>
                    </a:p>
                  </a:txBody>
                  <a:tcPr vert="vert27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lumMod val="75000"/>
                      </a:schemeClr>
                    </a:solidFill>
                  </a:tcPr>
                </a:tc>
                <a:tc>
                  <a:txBody>
                    <a:bodyPr/>
                    <a:lstStyle/>
                    <a:p>
                      <a:pPr marL="0" marR="0" indent="0" algn="l" defTabSz="685800" rtl="0" eaLnBrk="1" fontAlgn="auto" latinLnBrk="0" hangingPunct="1">
                        <a:lnSpc>
                          <a:spcPct val="150000"/>
                        </a:lnSpc>
                        <a:spcBef>
                          <a:spcPts val="0"/>
                        </a:spcBef>
                        <a:spcAft>
                          <a:spcPts val="0"/>
                        </a:spcAft>
                        <a:buClr>
                          <a:srgbClr val="FF99CC"/>
                        </a:buClr>
                        <a:buSzTx/>
                        <a:buFont typeface="Wingdings" charset="2"/>
                        <a:buNone/>
                        <a:tabLst/>
                        <a:defRPr/>
                      </a:pPr>
                      <a:r>
                        <a:rPr lang="en-US" sz="1400" b="0" kern="1200" dirty="0">
                          <a:solidFill>
                            <a:srgbClr val="0432FF"/>
                          </a:solidFill>
                          <a:effectLst/>
                          <a:latin typeface="+mn-lt"/>
                          <a:ea typeface="+mn-ea"/>
                          <a:cs typeface="+mn-cs"/>
                        </a:rPr>
                        <a:t>Fludrocortisone</a:t>
                      </a:r>
                      <a:r>
                        <a:rPr lang="en-US" sz="1400" kern="1200" dirty="0">
                          <a:solidFill>
                            <a:schemeClr val="tx1"/>
                          </a:solidFill>
                          <a:effectLst/>
                          <a:latin typeface="+mn-lt"/>
                          <a:ea typeface="+mn-ea"/>
                          <a:cs typeface="+mn-cs"/>
                        </a:rPr>
                        <a:t> is favored for replacement therapy after adrenalectomy &amp; in other conditions in which mineralocorticoid therapy is needed. </a:t>
                      </a:r>
                      <a:r>
                        <a:rPr lang="en-US" sz="1400" kern="1200" dirty="0">
                          <a:solidFill>
                            <a:srgbClr val="008000"/>
                          </a:solidFill>
                          <a:effectLst/>
                          <a:latin typeface="+mn-lt"/>
                          <a:ea typeface="+mn-ea"/>
                          <a:cs typeface="+mn-cs"/>
                        </a:rPr>
                        <a:t>And can be given to</a:t>
                      </a:r>
                      <a:r>
                        <a:rPr lang="en-US" sz="1400" kern="1200" baseline="0" dirty="0">
                          <a:solidFill>
                            <a:srgbClr val="008000"/>
                          </a:solidFill>
                          <a:effectLst/>
                          <a:latin typeface="+mn-lt"/>
                          <a:ea typeface="+mn-ea"/>
                          <a:cs typeface="+mn-cs"/>
                        </a:rPr>
                        <a:t> hypotensive people to maintain normal Na and water levels.</a:t>
                      </a:r>
                      <a:endParaRPr lang="en-US" sz="1400" dirty="0">
                        <a:solidFill>
                          <a:srgbClr val="008000"/>
                        </a:solidFill>
                        <a:effectLst/>
                      </a:endParaRP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437190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1366</TotalTime>
  <Words>3099</Words>
  <Application>Microsoft Macintosh PowerPoint</Application>
  <PresentationFormat>A4 Paper (210x297 mm)</PresentationFormat>
  <Paragraphs>359</Paragraphs>
  <Slides>14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Al Tarikh</vt:lpstr>
      <vt:lpstr>American Typewriter</vt:lpstr>
      <vt:lpstr>Andalus</vt:lpstr>
      <vt:lpstr>Arial</vt:lpstr>
      <vt:lpstr>Calibri</vt:lpstr>
      <vt:lpstr>Calibri Light</vt:lpstr>
      <vt:lpstr>Goudy Old Style</vt:lpstr>
      <vt:lpstr>Helvetica</vt:lpstr>
      <vt:lpstr>Wingdings</vt:lpstr>
      <vt:lpstr>ZapfDingbatsITC</vt:lpstr>
      <vt:lpstr>Office Theme</vt:lpstr>
      <vt:lpstr>PowerPoint Presentation</vt:lpstr>
      <vt:lpstr>PowerPoint Presentation</vt:lpstr>
      <vt:lpstr>PowerPoint Presentation</vt:lpstr>
      <vt:lpstr>PowerPoint Presentation</vt:lpstr>
      <vt:lpstr>PowerPoint Presentation</vt:lpstr>
      <vt:lpstr>PowerPoint Presentation</vt:lpstr>
      <vt:lpstr>Glucocorticoids</vt:lpstr>
      <vt:lpstr>PowerPoint Presentation</vt:lpstr>
      <vt:lpstr>Methods for minimizing corticosteroid toxicity</vt:lpstr>
      <vt:lpstr>Corticoids antagonist </vt:lpstr>
      <vt:lpstr>Summary</vt:lpstr>
      <vt:lpstr>MCQs</vt:lpstr>
      <vt:lpstr>MCQs</vt:lpstr>
      <vt:lpstr>PowerPoint Presentation</vt:lpstr>
    </vt:vector>
  </TitlesOfParts>
  <Company>King Saud University</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شوق</cp:lastModifiedBy>
  <cp:revision>116</cp:revision>
  <cp:lastPrinted>2018-02-22T22:35:36Z</cp:lastPrinted>
  <dcterms:created xsi:type="dcterms:W3CDTF">2018-01-28T03:56:33Z</dcterms:created>
  <dcterms:modified xsi:type="dcterms:W3CDTF">2018-02-23T11:19:25Z</dcterms:modified>
</cp:coreProperties>
</file>