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7" r:id="rId2"/>
    <p:sldId id="268" r:id="rId3"/>
    <p:sldId id="260" r:id="rId4"/>
    <p:sldId id="261" r:id="rId5"/>
    <p:sldId id="262" r:id="rId6"/>
    <p:sldId id="264" r:id="rId7"/>
    <p:sldId id="263" r:id="rId8"/>
    <p:sldId id="266" r:id="rId9"/>
    <p:sldId id="267" r:id="rId10"/>
    <p:sldId id="269" r:id="rId11"/>
    <p:sldId id="270" r:id="rId12"/>
    <p:sldId id="271" r:id="rId13"/>
    <p:sldId id="258" r:id="rId14"/>
  </p:sldIdLst>
  <p:sldSz cx="6858000" cy="9906000" type="A4"/>
  <p:notesSz cx="6858000" cy="9144000"/>
  <p:defaultTex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C6"/>
    <a:srgbClr val="941100"/>
    <a:srgbClr val="BF9000"/>
    <a:srgbClr val="203864"/>
    <a:srgbClr val="92D050"/>
    <a:srgbClr val="0432FF"/>
    <a:srgbClr val="929000"/>
    <a:srgbClr val="FF9300"/>
    <a:srgbClr val="FFD579"/>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3979" autoAdjust="0"/>
  </p:normalViewPr>
  <p:slideViewPr>
    <p:cSldViewPr snapToGrid="0">
      <p:cViewPr varScale="1">
        <p:scale>
          <a:sx n="46" d="100"/>
          <a:sy n="46" d="100"/>
        </p:scale>
        <p:origin x="19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D3EFA8-3914-4505-9E16-BF212706E0FE}" type="datetimeFigureOut">
              <a:rPr lang="ar-SA" smtClean="0"/>
              <a:t>10/06/39</a:t>
            </a:fld>
            <a:endParaRPr lang="ar-SA"/>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7F950F5-E574-4649-A20E-BB4D16D9F997}" type="slidenum">
              <a:rPr lang="ar-SA" smtClean="0"/>
              <a:t>‹#›</a:t>
            </a:fld>
            <a:endParaRPr lang="ar-SA"/>
          </a:p>
        </p:txBody>
      </p:sp>
    </p:spTree>
    <p:extLst>
      <p:ext uri="{BB962C8B-B14F-4D97-AF65-F5344CB8AC3E}">
        <p14:creationId xmlns:p14="http://schemas.microsoft.com/office/powerpoint/2010/main" val="4196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27F950F5-E574-4649-A20E-BB4D16D9F997}" type="slidenum">
              <a:rPr lang="ar-SA" smtClean="0"/>
              <a:t>1</a:t>
            </a:fld>
            <a:endParaRPr lang="ar-SA"/>
          </a:p>
        </p:txBody>
      </p:sp>
    </p:spTree>
    <p:extLst>
      <p:ext uri="{BB962C8B-B14F-4D97-AF65-F5344CB8AC3E}">
        <p14:creationId xmlns:p14="http://schemas.microsoft.com/office/powerpoint/2010/main" val="343311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2936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975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4266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3282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E60B9-31F5-4366-AAC5-63F3FB0E4B11}"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4234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E60B9-31F5-4366-AAC5-63F3FB0E4B1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17648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E60B9-31F5-4366-AAC5-63F3FB0E4B11}"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5495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E60B9-31F5-4366-AAC5-63F3FB0E4B11}"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57198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E60B9-31F5-4366-AAC5-63F3FB0E4B11}"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366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794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62362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CE60B9-31F5-4366-AAC5-63F3FB0E4B11}" type="datetimeFigureOut">
              <a:rPr lang="en-US" smtClean="0"/>
              <a:t>2/25/2018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D38AC9-635E-4499-961D-D0554626EC36}" type="slidenum">
              <a:rPr lang="en-US" smtClean="0"/>
              <a:t>‹#›</a:t>
            </a:fld>
            <a:endParaRPr lang="en-US"/>
          </a:p>
        </p:txBody>
      </p:sp>
    </p:spTree>
    <p:extLst>
      <p:ext uri="{BB962C8B-B14F-4D97-AF65-F5344CB8AC3E}">
        <p14:creationId xmlns:p14="http://schemas.microsoft.com/office/powerpoint/2010/main" val="286140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docs.google.com/presentation/d/1i0x2UGiMdvVqVW2hr2zOasw--wzORYWeFdYV-PYMsl0/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pharma436" TargetMode="External"/><Relationship Id="rId3" Type="http://schemas.openxmlformats.org/officeDocument/2006/relationships/image" Target="../media/image14.jpeg"/><Relationship Id="rId7" Type="http://schemas.openxmlformats.org/officeDocument/2006/relationships/hyperlink" Target="https://docs.google.com/forms/d/e/1FAIpQLSeR09YDqj3t6EipoBfWqUQ3MSK8YOB4OY5qRkg329YJBt2YZQ/viewform?usp=sf_link" TargetMode="External"/><Relationship Id="rId2"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hyperlink" Target="https://docs.google.com/forms/d/e/1FAIpQLSc57qjDXLPcQLYftI27W91gCKD2RgH0OzQDdDxsiLYmH9DKtw/viewform" TargetMode="External"/><Relationship Id="rId4" Type="http://schemas.openxmlformats.org/officeDocument/2006/relationships/image" Target="../media/image15.tiff"/><Relationship Id="rId9"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500" t="31944" r="17500" b="14514"/>
          <a:stretch/>
        </p:blipFill>
        <p:spPr>
          <a:xfrm>
            <a:off x="476014" y="408253"/>
            <a:ext cx="1433509" cy="118080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63" t="4123" r="2846" b="6720"/>
          <a:stretch/>
        </p:blipFill>
        <p:spPr>
          <a:xfrm>
            <a:off x="4919086" y="482928"/>
            <a:ext cx="1580474" cy="1001546"/>
          </a:xfrm>
          <a:prstGeom prst="rect">
            <a:avLst/>
          </a:prstGeom>
        </p:spPr>
      </p:pic>
      <p:cxnSp>
        <p:nvCxnSpPr>
          <p:cNvPr id="6" name="Straight Connector 5"/>
          <p:cNvCxnSpPr/>
          <p:nvPr/>
        </p:nvCxnSpPr>
        <p:spPr>
          <a:xfrm>
            <a:off x="148025" y="4916569"/>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8025" y="4478114"/>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48025" y="7406563"/>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5" y="6968107"/>
            <a:ext cx="1407377" cy="400110"/>
          </a:xfrm>
          <a:prstGeom prst="rect">
            <a:avLst/>
          </a:prstGeom>
          <a:noFill/>
        </p:spPr>
        <p:txBody>
          <a:bodyPr wrap="square" rtlCol="0">
            <a:spAutoFit/>
          </a:bodyPr>
          <a:lstStyle/>
          <a:p>
            <a:r>
              <a:rPr lang="en-US" sz="2000" dirty="0"/>
              <a:t>Color index</a:t>
            </a:r>
          </a:p>
        </p:txBody>
      </p:sp>
      <p:sp>
        <p:nvSpPr>
          <p:cNvPr id="10"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90550" y="7359921"/>
            <a:ext cx="6035144"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9000"/>
                </a:solidFill>
              </a:rPr>
              <a:t>doctors</a:t>
            </a:r>
            <a:r>
              <a:rPr lang="en-US" sz="1400" b="1" dirty="0">
                <a:solidFill>
                  <a:srgbClr val="008F00"/>
                </a:solidFill>
              </a:rPr>
              <a:t>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15" name="Oval 14"/>
          <p:cNvSpPr/>
          <p:nvPr/>
        </p:nvSpPr>
        <p:spPr>
          <a:xfrm flipV="1">
            <a:off x="95098" y="7502436"/>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Oval 15"/>
          <p:cNvSpPr/>
          <p:nvPr/>
        </p:nvSpPr>
        <p:spPr>
          <a:xfrm flipV="1">
            <a:off x="95098" y="7830858"/>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flipV="1">
            <a:off x="95099" y="8475382"/>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18" name="Oval 17"/>
          <p:cNvSpPr/>
          <p:nvPr/>
        </p:nvSpPr>
        <p:spPr>
          <a:xfrm flipV="1">
            <a:off x="87148" y="8126875"/>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sp>
        <p:nvSpPr>
          <p:cNvPr id="19" name="Oval 18"/>
          <p:cNvSpPr/>
          <p:nvPr/>
        </p:nvSpPr>
        <p:spPr>
          <a:xfrm flipV="1">
            <a:off x="91193" y="880347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20" name="TextBox 19"/>
          <p:cNvSpPr txBox="1"/>
          <p:nvPr/>
        </p:nvSpPr>
        <p:spPr>
          <a:xfrm>
            <a:off x="155595" y="3666598"/>
            <a:ext cx="6462170"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6:</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Uses of insulin in treatment of diabetes</a:t>
            </a:r>
          </a:p>
        </p:txBody>
      </p:sp>
      <p:sp>
        <p:nvSpPr>
          <p:cNvPr id="2" name="Rectangle 1"/>
          <p:cNvSpPr/>
          <p:nvPr/>
        </p:nvSpPr>
        <p:spPr>
          <a:xfrm>
            <a:off x="171191" y="5024382"/>
            <a:ext cx="6430978" cy="1815882"/>
          </a:xfrm>
          <a:prstGeom prst="rect">
            <a:avLst/>
          </a:prstGeom>
        </p:spPr>
        <p:txBody>
          <a:bodyPr wrap="square">
            <a:spAutoFit/>
          </a:bodyPr>
          <a:lstStyle/>
          <a:p>
            <a:pPr marL="342900" indent="-342900">
              <a:buClr>
                <a:schemeClr val="accent1">
                  <a:lumMod val="60000"/>
                  <a:lumOff val="40000"/>
                </a:schemeClr>
              </a:buClr>
              <a:buFont typeface="+mj-lt"/>
              <a:buAutoNum type="arabicPeriod"/>
            </a:pPr>
            <a:r>
              <a:rPr lang="en-US" sz="1600" dirty="0"/>
              <a:t>Define diabetes and mention different types of diabetes </a:t>
            </a:r>
          </a:p>
          <a:p>
            <a:pPr marL="342900" indent="-342900">
              <a:buClr>
                <a:schemeClr val="accent1">
                  <a:lumMod val="60000"/>
                  <a:lumOff val="40000"/>
                </a:schemeClr>
              </a:buClr>
              <a:buFont typeface="+mj-lt"/>
              <a:buAutoNum type="arabicPeriod"/>
            </a:pPr>
            <a:r>
              <a:rPr lang="en-US" sz="1600" dirty="0"/>
              <a:t>Differentiate between difference in treating type I and type II diabetes.</a:t>
            </a:r>
          </a:p>
          <a:p>
            <a:pPr marL="342900" indent="-342900">
              <a:buClr>
                <a:schemeClr val="accent1">
                  <a:lumMod val="60000"/>
                  <a:lumOff val="40000"/>
                </a:schemeClr>
              </a:buClr>
              <a:buFont typeface="+mj-lt"/>
              <a:buAutoNum type="arabicPeriod"/>
            </a:pPr>
            <a:r>
              <a:rPr lang="en-US" sz="1600" dirty="0"/>
              <a:t>Understand mechanism of action, secretion, and actions of insulin. Describe different types of insulin analogues </a:t>
            </a:r>
          </a:p>
          <a:p>
            <a:pPr marL="342900" indent="-342900">
              <a:buClr>
                <a:schemeClr val="accent1">
                  <a:lumMod val="60000"/>
                  <a:lumOff val="40000"/>
                </a:schemeClr>
              </a:buClr>
              <a:buFont typeface="+mj-lt"/>
              <a:buAutoNum type="arabicPeriod"/>
            </a:pPr>
            <a:r>
              <a:rPr lang="en-US" sz="1600" dirty="0"/>
              <a:t>Be able to recognize the difference in pharmacokinetic profile between different types of insulin analogues. </a:t>
            </a:r>
          </a:p>
          <a:p>
            <a:pPr marL="342900" indent="-342900">
              <a:buClr>
                <a:schemeClr val="accent1">
                  <a:lumMod val="60000"/>
                  <a:lumOff val="40000"/>
                </a:schemeClr>
              </a:buClr>
              <a:buFont typeface="+mj-lt"/>
              <a:buAutoNum type="arabicPeriod"/>
            </a:pPr>
            <a:r>
              <a:rPr lang="en-US" sz="1600" dirty="0"/>
              <a:t>Know uses of different insulin analogues</a:t>
            </a:r>
          </a:p>
        </p:txBody>
      </p:sp>
      <p:sp>
        <p:nvSpPr>
          <p:cNvPr id="21" name="Rectangle 20"/>
          <p:cNvSpPr/>
          <p:nvPr/>
        </p:nvSpPr>
        <p:spPr>
          <a:xfrm>
            <a:off x="2371880" y="1043095"/>
            <a:ext cx="1968285" cy="258579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6"/>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87148" y="9245254"/>
            <a:ext cx="557784" cy="557784"/>
          </a:xfrm>
          <a:prstGeom prst="rect">
            <a:avLst/>
          </a:prstGeom>
        </p:spPr>
      </p:pic>
      <p:sp>
        <p:nvSpPr>
          <p:cNvPr id="24" name="TextBox 23"/>
          <p:cNvSpPr txBox="1"/>
          <p:nvPr/>
        </p:nvSpPr>
        <p:spPr>
          <a:xfrm>
            <a:off x="644932" y="9433655"/>
            <a:ext cx="4505280" cy="307777"/>
          </a:xfrm>
          <a:prstGeom prst="rect">
            <a:avLst/>
          </a:prstGeom>
          <a:noFill/>
        </p:spPr>
        <p:txBody>
          <a:bodyPr wrap="square" rtlCol="0">
            <a:spAutoFit/>
          </a:bodyPr>
          <a:lstStyle/>
          <a:p>
            <a:r>
              <a:rPr lang="en-US" sz="1400" dirty="0">
                <a:hlinkClick r:id="rId9"/>
              </a:rPr>
              <a:t>Kindly check the editing file before studying this document  </a:t>
            </a:r>
            <a:endParaRPr lang="en-US" sz="1400" dirty="0"/>
          </a:p>
        </p:txBody>
      </p:sp>
      <p:pic>
        <p:nvPicPr>
          <p:cNvPr id="23" name="Picture 22">
            <a:extLst>
              <a:ext uri="{FF2B5EF4-FFF2-40B4-BE49-F238E27FC236}">
                <a16:creationId xmlns:a16="http://schemas.microsoft.com/office/drawing/2014/main" id="{59156AF1-5554-481F-9CA9-5EE01BAC34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9086" y="7778079"/>
            <a:ext cx="1394460" cy="1235964"/>
          </a:xfrm>
          <a:prstGeom prst="rect">
            <a:avLst/>
          </a:prstGeom>
        </p:spPr>
      </p:pic>
    </p:spTree>
    <p:extLst>
      <p:ext uri="{BB962C8B-B14F-4D97-AF65-F5344CB8AC3E}">
        <p14:creationId xmlns:p14="http://schemas.microsoft.com/office/powerpoint/2010/main" val="35738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449976" y="590008"/>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630085" y="93115"/>
            <a:ext cx="3597828"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Summary</a:t>
            </a:r>
          </a:p>
        </p:txBody>
      </p:sp>
      <p:graphicFrame>
        <p:nvGraphicFramePr>
          <p:cNvPr id="17" name="Table 16">
            <a:extLst>
              <a:ext uri="{FF2B5EF4-FFF2-40B4-BE49-F238E27FC236}">
                <a16:creationId xmlns:a16="http://schemas.microsoft.com/office/drawing/2014/main" id="{77CC60A9-C0FB-4020-ADA1-E90606C77889}"/>
              </a:ext>
            </a:extLst>
          </p:cNvPr>
          <p:cNvGraphicFramePr>
            <a:graphicFrameLocks noGrp="1"/>
          </p:cNvGraphicFramePr>
          <p:nvPr>
            <p:extLst>
              <p:ext uri="{D42A27DB-BD31-4B8C-83A1-F6EECF244321}">
                <p14:modId xmlns:p14="http://schemas.microsoft.com/office/powerpoint/2010/main" val="2370912634"/>
              </p:ext>
            </p:extLst>
          </p:nvPr>
        </p:nvGraphicFramePr>
        <p:xfrm>
          <a:off x="228600" y="1159329"/>
          <a:ext cx="6449786" cy="8246782"/>
        </p:xfrm>
        <a:graphic>
          <a:graphicData uri="http://schemas.openxmlformats.org/drawingml/2006/table">
            <a:tbl>
              <a:tblPr firstRow="1" bandRow="1">
                <a:tableStyleId>{5940675A-B579-460E-94D1-54222C63F5DA}</a:tableStyleId>
              </a:tblPr>
              <a:tblGrid>
                <a:gridCol w="468881">
                  <a:extLst>
                    <a:ext uri="{9D8B030D-6E8A-4147-A177-3AD203B41FA5}">
                      <a16:colId xmlns:a16="http://schemas.microsoft.com/office/drawing/2014/main" val="20000"/>
                    </a:ext>
                  </a:extLst>
                </a:gridCol>
                <a:gridCol w="1371750">
                  <a:extLst>
                    <a:ext uri="{9D8B030D-6E8A-4147-A177-3AD203B41FA5}">
                      <a16:colId xmlns:a16="http://schemas.microsoft.com/office/drawing/2014/main" val="20001"/>
                    </a:ext>
                  </a:extLst>
                </a:gridCol>
                <a:gridCol w="1524832">
                  <a:extLst>
                    <a:ext uri="{9D8B030D-6E8A-4147-A177-3AD203B41FA5}">
                      <a16:colId xmlns:a16="http://schemas.microsoft.com/office/drawing/2014/main" val="20002"/>
                    </a:ext>
                  </a:extLst>
                </a:gridCol>
                <a:gridCol w="783211">
                  <a:extLst>
                    <a:ext uri="{9D8B030D-6E8A-4147-A177-3AD203B41FA5}">
                      <a16:colId xmlns:a16="http://schemas.microsoft.com/office/drawing/2014/main" val="20003"/>
                    </a:ext>
                  </a:extLst>
                </a:gridCol>
                <a:gridCol w="783211">
                  <a:extLst>
                    <a:ext uri="{9D8B030D-6E8A-4147-A177-3AD203B41FA5}">
                      <a16:colId xmlns:a16="http://schemas.microsoft.com/office/drawing/2014/main" val="2794608847"/>
                    </a:ext>
                  </a:extLst>
                </a:gridCol>
                <a:gridCol w="1517901">
                  <a:extLst>
                    <a:ext uri="{9D8B030D-6E8A-4147-A177-3AD203B41FA5}">
                      <a16:colId xmlns:a16="http://schemas.microsoft.com/office/drawing/2014/main" val="20004"/>
                    </a:ext>
                  </a:extLst>
                </a:gridCol>
              </a:tblGrid>
              <a:tr h="593790">
                <a:tc>
                  <a:txBody>
                    <a:bodyPr/>
                    <a:lstStyle/>
                    <a:p>
                      <a:pPr algn="ctr"/>
                      <a:endParaRPr lang="en-US" sz="1200" b="0" dirty="0">
                        <a:solidFill>
                          <a:schemeClr val="bg1"/>
                        </a:solidFill>
                        <a:effectLst/>
                        <a:latin typeface="+mn-lt"/>
                        <a:ea typeface="Kartika" charset="0"/>
                        <a:cs typeface="Kartika" charset="0"/>
                      </a:endParaRPr>
                    </a:p>
                  </a:txBody>
                  <a:tcPr marT="45719" marB="45719" vert="vert27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algn="ctr" defTabSz="685800" rtl="0" eaLnBrk="1" latinLnBrk="0" hangingPunct="1"/>
                      <a:r>
                        <a:rPr lang="en-US" sz="1400" b="0" kern="1200" dirty="0">
                          <a:solidFill>
                            <a:schemeClr val="tx1"/>
                          </a:solidFill>
                          <a:effectLst/>
                          <a:latin typeface="+mn-lt"/>
                          <a:ea typeface="+mn-ea"/>
                          <a:cs typeface="+mn-cs"/>
                        </a:rPr>
                        <a:t> </a:t>
                      </a:r>
                      <a:r>
                        <a:rPr lang="en-US" sz="1400" b="0" kern="1200" dirty="0" err="1">
                          <a:solidFill>
                            <a:schemeClr val="accent1">
                              <a:lumMod val="75000"/>
                            </a:schemeClr>
                          </a:solidFill>
                          <a:effectLst/>
                          <a:latin typeface="+mn-lt"/>
                          <a:ea typeface="+mn-ea"/>
                          <a:cs typeface="+mn-cs"/>
                        </a:rPr>
                        <a:t>Lispro</a:t>
                      </a:r>
                      <a:r>
                        <a:rPr lang="en-US" sz="1400" b="0" kern="1200" dirty="0">
                          <a:solidFill>
                            <a:schemeClr val="accent1">
                              <a:lumMod val="75000"/>
                            </a:schemeClr>
                          </a:solidFill>
                          <a:effectLst/>
                          <a:latin typeface="+mn-lt"/>
                          <a:ea typeface="+mn-ea"/>
                          <a:cs typeface="+mn-cs"/>
                        </a:rPr>
                        <a:t/>
                      </a:r>
                      <a:br>
                        <a:rPr lang="en-US" sz="1400" b="0" kern="1200" dirty="0">
                          <a:solidFill>
                            <a:schemeClr val="accent1">
                              <a:lumMod val="75000"/>
                            </a:schemeClr>
                          </a:solidFill>
                          <a:effectLst/>
                          <a:latin typeface="+mn-lt"/>
                          <a:ea typeface="+mn-ea"/>
                          <a:cs typeface="+mn-cs"/>
                        </a:rPr>
                      </a:br>
                      <a:r>
                        <a:rPr lang="en-US" sz="1400" b="0" kern="1200" dirty="0" err="1">
                          <a:solidFill>
                            <a:schemeClr val="accent1">
                              <a:lumMod val="75000"/>
                            </a:schemeClr>
                          </a:solidFill>
                          <a:effectLst/>
                          <a:latin typeface="+mn-lt"/>
                          <a:ea typeface="+mn-ea"/>
                          <a:cs typeface="+mn-cs"/>
                        </a:rPr>
                        <a:t>Aspart</a:t>
                      </a:r>
                      <a:endParaRPr lang="en-US" sz="1400" b="0" kern="1200" dirty="0">
                        <a:solidFill>
                          <a:schemeClr val="tx1"/>
                        </a:solidFill>
                        <a:effectLst/>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ctr" defTabSz="685800" rtl="0" eaLnBrk="1" latinLnBrk="0" hangingPunct="1"/>
                      <a:r>
                        <a:rPr lang="en-US" sz="1400" b="0" kern="1200" dirty="0">
                          <a:solidFill>
                            <a:schemeClr val="tx1"/>
                          </a:solidFill>
                          <a:effectLst/>
                          <a:latin typeface="+mn-lt"/>
                          <a:ea typeface="+mn-ea"/>
                          <a:cs typeface="+mn-cs"/>
                        </a:rPr>
                        <a:t>Humulin R</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Novolin R</a:t>
                      </a:r>
                    </a:p>
                  </a:txBody>
                  <a:tcPr anchor="ctr">
                    <a:lnT w="12700" cap="flat" cmpd="sng" algn="ctr">
                      <a:solidFill>
                        <a:schemeClr val="bg1"/>
                      </a:solidFill>
                      <a:prstDash val="solid"/>
                      <a:round/>
                      <a:headEnd type="none" w="med" len="med"/>
                      <a:tailEnd type="none" w="med" len="med"/>
                    </a:lnT>
                    <a:solidFill>
                      <a:srgbClr val="FEC6C6"/>
                    </a:solidFill>
                  </a:tcPr>
                </a:tc>
                <a:tc>
                  <a:txBody>
                    <a:bodyPr/>
                    <a:lstStyle/>
                    <a:p>
                      <a:pPr algn="ctr"/>
                      <a:r>
                        <a:rPr lang="en-US" sz="1400" b="0" dirty="0">
                          <a:effectLst/>
                          <a:latin typeface="+mn-lt"/>
                        </a:rPr>
                        <a:t>NPH</a:t>
                      </a:r>
                    </a:p>
                  </a:txBody>
                  <a:tcPr marT="45719" marB="45719" anchor="ctr">
                    <a:lnT w="12700" cap="flat" cmpd="sng" algn="ctr">
                      <a:solidFill>
                        <a:schemeClr val="bg1"/>
                      </a:solidFill>
                      <a:prstDash val="solid"/>
                      <a:round/>
                      <a:headEnd type="none" w="med" len="med"/>
                      <a:tailEnd type="none" w="med" len="med"/>
                    </a:lnT>
                    <a:solidFill>
                      <a:srgbClr val="E7ABDA"/>
                    </a:solidFill>
                  </a:tcPr>
                </a:tc>
                <a:tc>
                  <a:txBody>
                    <a:bodyPr/>
                    <a:lstStyle/>
                    <a:p>
                      <a:pPr algn="ctr"/>
                      <a:r>
                        <a:rPr lang="en-US" sz="1400" b="0" dirty="0">
                          <a:effectLst/>
                          <a:latin typeface="+mn-lt"/>
                        </a:rPr>
                        <a:t>Lente</a:t>
                      </a:r>
                    </a:p>
                  </a:txBody>
                  <a:tcPr marT="45719" marB="45719" anchor="ctr">
                    <a:lnT w="12700" cap="flat" cmpd="sng" algn="ctr">
                      <a:solidFill>
                        <a:schemeClr val="bg1"/>
                      </a:solidFill>
                      <a:prstDash val="solid"/>
                      <a:round/>
                      <a:headEnd type="none" w="med" len="med"/>
                      <a:tailEnd type="none" w="med" len="med"/>
                    </a:lnT>
                    <a:solidFill>
                      <a:srgbClr val="E7ABDA"/>
                    </a:solidFill>
                  </a:tcPr>
                </a:tc>
                <a:tc>
                  <a:txBody>
                    <a:bodyPr/>
                    <a:lstStyle/>
                    <a:p>
                      <a:pPr algn="ctr"/>
                      <a:r>
                        <a:rPr lang="en-US" sz="1400" b="0" dirty="0">
                          <a:solidFill>
                            <a:schemeClr val="tx1"/>
                          </a:solidFill>
                          <a:effectLst/>
                          <a:latin typeface="+mn-lt"/>
                        </a:rPr>
                        <a:t>Glargine</a:t>
                      </a:r>
                    </a:p>
                    <a:p>
                      <a:pPr algn="ctr"/>
                      <a:r>
                        <a:rPr lang="en-US" sz="1400" b="0" dirty="0">
                          <a:solidFill>
                            <a:schemeClr val="tx1"/>
                          </a:solidFill>
                          <a:effectLst/>
                          <a:latin typeface="+mn-lt"/>
                        </a:rPr>
                        <a:t>Detemir</a:t>
                      </a:r>
                    </a:p>
                  </a:txBody>
                  <a:tcPr marT="45719" marB="45719"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2F6DA"/>
                    </a:solidFill>
                  </a:tcPr>
                </a:tc>
                <a:extLst>
                  <a:ext uri="{0D108BD9-81ED-4DB2-BD59-A6C34878D82A}">
                    <a16:rowId xmlns:a16="http://schemas.microsoft.com/office/drawing/2014/main" val="10000"/>
                  </a:ext>
                </a:extLst>
              </a:tr>
              <a:tr h="679375">
                <a:tc>
                  <a:txBody>
                    <a:bodyPr/>
                    <a:lstStyle/>
                    <a:p>
                      <a:pPr algn="ctr"/>
                      <a:r>
                        <a:rPr lang="en-US" sz="1200" b="0" dirty="0">
                          <a:solidFill>
                            <a:schemeClr val="bg1"/>
                          </a:solidFill>
                          <a:effectLst/>
                          <a:latin typeface="+mn-lt"/>
                          <a:ea typeface="Kartika" charset="0"/>
                          <a:cs typeface="Kartika" charset="0"/>
                        </a:rPr>
                        <a:t>Subclass</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ctr" defTabSz="685800" rtl="0" eaLnBrk="1" latinLnBrk="0" hangingPunct="1"/>
                      <a:r>
                        <a:rPr lang="en-US" sz="1400" b="0" kern="1200" dirty="0">
                          <a:solidFill>
                            <a:schemeClr val="tx1"/>
                          </a:solidFill>
                          <a:effectLst/>
                          <a:latin typeface="+mn-lt"/>
                          <a:ea typeface="+mn-ea"/>
                          <a:cs typeface="+mn-cs"/>
                        </a:rPr>
                        <a:t>Ultra-short</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acting insulins</a:t>
                      </a:r>
                    </a:p>
                  </a:txBody>
                  <a:tcPr anchor="ctr"/>
                </a:tc>
                <a:tc>
                  <a:txBody>
                    <a:bodyPr/>
                    <a:lstStyle/>
                    <a:p>
                      <a:pPr marL="0" algn="ctr" defTabSz="685800" rtl="0" eaLnBrk="1" latinLnBrk="0" hangingPunct="1"/>
                      <a:r>
                        <a:rPr lang="en-US" sz="1400" b="0" kern="1200" dirty="0">
                          <a:solidFill>
                            <a:schemeClr val="tx1"/>
                          </a:solidFill>
                          <a:effectLst/>
                          <a:latin typeface="+mn-lt"/>
                          <a:ea typeface="+mn-ea"/>
                          <a:cs typeface="+mn-cs"/>
                        </a:rPr>
                        <a:t>Short-acting</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insulins</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(Regular​)</a:t>
                      </a:r>
                    </a:p>
                  </a:txBody>
                  <a:tcPr anchor="ctr"/>
                </a:tc>
                <a:tc gridSpan="2">
                  <a:txBody>
                    <a:bodyPr/>
                    <a:lstStyle/>
                    <a:p>
                      <a:pPr algn="ctr"/>
                      <a:r>
                        <a:rPr lang="en-US" sz="1400" b="0" dirty="0">
                          <a:effectLst/>
                          <a:latin typeface="+mn-lt"/>
                        </a:rPr>
                        <a:t>Intermediate acting insulins</a:t>
                      </a:r>
                    </a:p>
                  </a:txBody>
                  <a:tcPr marT="45719" marB="45719" anchor="ctr"/>
                </a:tc>
                <a:tc hMerge="1">
                  <a:txBody>
                    <a:bodyPr/>
                    <a:lstStyle/>
                    <a:p>
                      <a:endParaRPr lang="en-US"/>
                    </a:p>
                  </a:txBody>
                  <a:tcPr/>
                </a:tc>
                <a:tc>
                  <a:txBody>
                    <a:bodyPr/>
                    <a:lstStyle/>
                    <a:p>
                      <a:pPr algn="ctr"/>
                      <a:r>
                        <a:rPr lang="en-US" sz="1400" b="0" dirty="0">
                          <a:effectLst/>
                          <a:latin typeface="+mn-lt"/>
                        </a:rPr>
                        <a:t>Long acting insulins</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322211996"/>
                  </a:ext>
                </a:extLst>
              </a:tr>
              <a:tr h="445839">
                <a:tc>
                  <a:txBody>
                    <a:bodyPr/>
                    <a:lstStyle/>
                    <a:p>
                      <a:pPr algn="ctr"/>
                      <a:r>
                        <a:rPr lang="en-US" sz="1100" b="0" dirty="0">
                          <a:solidFill>
                            <a:schemeClr val="bg1"/>
                          </a:solidFill>
                          <a:effectLst/>
                          <a:latin typeface="+mn-lt"/>
                          <a:ea typeface="Kartika" charset="0"/>
                          <a:cs typeface="Kartika" charset="0"/>
                        </a:rPr>
                        <a:t>Onset</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5-15m</a:t>
                      </a:r>
                    </a:p>
                  </a:txBody>
                  <a:tcPr marT="45719" marB="45719" anchor="ctr"/>
                </a:tc>
                <a:tc>
                  <a:txBody>
                    <a:bodyPr/>
                    <a:lstStyle/>
                    <a:p>
                      <a:pPr algn="ctr"/>
                      <a:r>
                        <a:rPr lang="en-US" sz="1400" b="0" dirty="0">
                          <a:effectLst/>
                          <a:latin typeface="+mn-lt"/>
                        </a:rPr>
                        <a:t>30-45m</a:t>
                      </a:r>
                    </a:p>
                  </a:txBody>
                  <a:tcPr marT="45719" marB="45719" anchor="ctr"/>
                </a:tc>
                <a:tc>
                  <a:txBody>
                    <a:bodyPr/>
                    <a:lstStyle/>
                    <a:p>
                      <a:pPr algn="ctr"/>
                      <a:r>
                        <a:rPr lang="en-US" sz="1400" b="0" dirty="0">
                          <a:effectLst/>
                          <a:latin typeface="+mn-lt"/>
                        </a:rPr>
                        <a:t>1-2h</a:t>
                      </a:r>
                    </a:p>
                  </a:txBody>
                  <a:tcPr marT="45719" marB="45719" anchor="ctr"/>
                </a:tc>
                <a:tc>
                  <a:txBody>
                    <a:bodyPr/>
                    <a:lstStyle/>
                    <a:p>
                      <a:pPr algn="ctr"/>
                      <a:r>
                        <a:rPr lang="en-US" sz="1400" b="0" dirty="0">
                          <a:effectLst/>
                          <a:latin typeface="+mn-lt"/>
                        </a:rPr>
                        <a:t>1-3h</a:t>
                      </a:r>
                    </a:p>
                  </a:txBody>
                  <a:tcPr marT="45719" marB="45719" anchor="ctr"/>
                </a:tc>
                <a:tc>
                  <a:txBody>
                    <a:bodyPr/>
                    <a:lstStyle/>
                    <a:p>
                      <a:pPr algn="ctr"/>
                      <a:r>
                        <a:rPr lang="en-US" sz="1400" b="0" dirty="0">
                          <a:effectLst/>
                          <a:latin typeface="+mn-lt"/>
                        </a:rPr>
                        <a:t>2h</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583838">
                <a:tc>
                  <a:txBody>
                    <a:bodyPr/>
                    <a:lstStyle/>
                    <a:p>
                      <a:pPr algn="ctr"/>
                      <a:r>
                        <a:rPr lang="en-US" sz="1050" b="0" dirty="0">
                          <a:solidFill>
                            <a:schemeClr val="bg1"/>
                          </a:solidFill>
                          <a:effectLst/>
                          <a:latin typeface="+mn-lt"/>
                          <a:ea typeface="Kartika" charset="0"/>
                          <a:cs typeface="Kartika" charset="0"/>
                        </a:rPr>
                        <a:t>Duration</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3-5h</a:t>
                      </a:r>
                    </a:p>
                  </a:txBody>
                  <a:tcPr marT="45719" marB="45719" anchor="ctr"/>
                </a:tc>
                <a:tc>
                  <a:txBody>
                    <a:bodyPr/>
                    <a:lstStyle/>
                    <a:p>
                      <a:pPr algn="ctr"/>
                      <a:r>
                        <a:rPr lang="en-US" sz="1400" b="0" dirty="0">
                          <a:effectLst/>
                          <a:latin typeface="+mn-lt"/>
                        </a:rPr>
                        <a:t>6-8h</a:t>
                      </a:r>
                    </a:p>
                  </a:txBody>
                  <a:tcPr marT="45719" marB="45719" anchor="ctr"/>
                </a:tc>
                <a:tc>
                  <a:txBody>
                    <a:bodyPr/>
                    <a:lstStyle/>
                    <a:p>
                      <a:pPr algn="ctr"/>
                      <a:r>
                        <a:rPr lang="en-US" sz="1400" b="0" dirty="0">
                          <a:effectLst/>
                          <a:latin typeface="+mn-lt"/>
                        </a:rPr>
                        <a:t>13-18h</a:t>
                      </a:r>
                    </a:p>
                  </a:txBody>
                  <a:tcPr marT="45719" marB="45719" anchor="ctr"/>
                </a:tc>
                <a:tc>
                  <a:txBody>
                    <a:bodyPr/>
                    <a:lstStyle/>
                    <a:p>
                      <a:pPr algn="ctr"/>
                      <a:r>
                        <a:rPr lang="en-US" sz="1400" b="0" dirty="0">
                          <a:effectLst/>
                          <a:latin typeface="+mn-lt"/>
                        </a:rPr>
                        <a:t>13-20h</a:t>
                      </a:r>
                    </a:p>
                  </a:txBody>
                  <a:tcPr marT="45719" marB="45719" anchor="ctr"/>
                </a:tc>
                <a:tc>
                  <a:txBody>
                    <a:bodyPr/>
                    <a:lstStyle/>
                    <a:p>
                      <a:pPr algn="ctr"/>
                      <a:r>
                        <a:rPr lang="en-US" sz="1400" b="0" dirty="0">
                          <a:effectLst/>
                          <a:latin typeface="+mn-lt"/>
                        </a:rPr>
                        <a:t>24h</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488301">
                <a:tc>
                  <a:txBody>
                    <a:bodyPr/>
                    <a:lstStyle/>
                    <a:p>
                      <a:pPr algn="ctr"/>
                      <a:r>
                        <a:rPr lang="en-US" sz="1200" b="0" dirty="0">
                          <a:solidFill>
                            <a:schemeClr val="bg1"/>
                          </a:solidFill>
                          <a:effectLst/>
                          <a:latin typeface="+mn-lt"/>
                          <a:ea typeface="Kartika" charset="0"/>
                          <a:cs typeface="Kartika" charset="0"/>
                        </a:rPr>
                        <a:t>Peaks</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30-90m</a:t>
                      </a:r>
                    </a:p>
                  </a:txBody>
                  <a:tcPr marT="45719" marB="45719" anchor="ctr"/>
                </a:tc>
                <a:tc>
                  <a:txBody>
                    <a:bodyPr/>
                    <a:lstStyle/>
                    <a:p>
                      <a:pPr algn="ctr"/>
                      <a:r>
                        <a:rPr lang="en-US" sz="1400" b="0" dirty="0">
                          <a:effectLst/>
                          <a:latin typeface="+mn-lt"/>
                        </a:rPr>
                        <a:t>2-4h</a:t>
                      </a:r>
                    </a:p>
                  </a:txBody>
                  <a:tcPr marT="45719" marB="45719" anchor="ctr"/>
                </a:tc>
                <a:tc>
                  <a:txBody>
                    <a:bodyPr/>
                    <a:lstStyle/>
                    <a:p>
                      <a:pPr algn="ctr"/>
                      <a:r>
                        <a:rPr lang="en-US" sz="1400" b="0" dirty="0">
                          <a:effectLst/>
                          <a:latin typeface="+mn-lt"/>
                        </a:rPr>
                        <a:t>5-7h</a:t>
                      </a:r>
                    </a:p>
                  </a:txBody>
                  <a:tcPr marT="45719" marB="45719" anchor="ctr"/>
                </a:tc>
                <a:tc>
                  <a:txBody>
                    <a:bodyPr/>
                    <a:lstStyle/>
                    <a:p>
                      <a:pPr algn="ctr"/>
                      <a:r>
                        <a:rPr lang="en-US" sz="1400" b="0" dirty="0">
                          <a:effectLst/>
                          <a:latin typeface="+mn-lt"/>
                        </a:rPr>
                        <a:t>4-8h</a:t>
                      </a:r>
                    </a:p>
                  </a:txBody>
                  <a:tcPr marT="45719" marB="45719" anchor="ctr"/>
                </a:tc>
                <a:tc>
                  <a:txBody>
                    <a:bodyPr/>
                    <a:lstStyle/>
                    <a:p>
                      <a:pPr algn="ctr"/>
                      <a:r>
                        <a:rPr lang="en-US" sz="1400" b="0" dirty="0" err="1">
                          <a:solidFill>
                            <a:srgbClr val="FF0000"/>
                          </a:solidFill>
                          <a:effectLst/>
                          <a:latin typeface="+mn-lt"/>
                        </a:rPr>
                        <a:t>Peakless</a:t>
                      </a:r>
                      <a:endParaRPr lang="en-US" sz="1400" b="0" dirty="0">
                        <a:solidFill>
                          <a:srgbClr val="FF0000"/>
                        </a:solidFill>
                        <a:effectLst/>
                        <a:latin typeface="+mn-lt"/>
                      </a:endParaRP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466485">
                <a:tc>
                  <a:txBody>
                    <a:bodyPr/>
                    <a:lstStyle/>
                    <a:p>
                      <a:pPr algn="ctr"/>
                      <a:r>
                        <a:rPr lang="en-US" sz="1200" b="0" dirty="0">
                          <a:solidFill>
                            <a:schemeClr val="bg1"/>
                          </a:solidFill>
                          <a:effectLst/>
                          <a:latin typeface="+mn-lt"/>
                          <a:ea typeface="Kartika" charset="0"/>
                          <a:cs typeface="Kartika" charset="0"/>
                        </a:rPr>
                        <a:t>Route</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S.C. at home</a:t>
                      </a:r>
                    </a:p>
                    <a:p>
                      <a:pPr algn="ctr"/>
                      <a:r>
                        <a:rPr lang="en-US" sz="1400" b="0" dirty="0">
                          <a:effectLst/>
                          <a:latin typeface="+mn-lt"/>
                        </a:rPr>
                        <a:t>I.V. in E.R.</a:t>
                      </a:r>
                    </a:p>
                  </a:txBody>
                  <a:tcPr marT="45719" marB="45719" anchor="ctr"/>
                </a:tc>
                <a:tc>
                  <a:txBody>
                    <a:bodyPr/>
                    <a:lstStyle/>
                    <a:p>
                      <a:pPr algn="ctr"/>
                      <a:r>
                        <a:rPr lang="en-US" sz="1400" b="0" dirty="0">
                          <a:effectLst/>
                          <a:latin typeface="+mn-lt"/>
                        </a:rPr>
                        <a:t>S.C. at home</a:t>
                      </a:r>
                    </a:p>
                    <a:p>
                      <a:pPr algn="ctr"/>
                      <a:r>
                        <a:rPr lang="en-US" sz="1400" b="0" dirty="0">
                          <a:effectLst/>
                          <a:latin typeface="+mn-lt"/>
                        </a:rPr>
                        <a:t>I.V. in E.R.</a:t>
                      </a:r>
                    </a:p>
                  </a:txBody>
                  <a:tcPr marT="45719" marB="45719" anchor="ctr"/>
                </a:tc>
                <a:tc gridSpan="2">
                  <a:txBody>
                    <a:bodyPr/>
                    <a:lstStyle/>
                    <a:p>
                      <a:pPr algn="ctr"/>
                      <a:r>
                        <a:rPr lang="en-US" sz="1400" b="0" dirty="0">
                          <a:effectLst/>
                          <a:latin typeface="+mn-lt"/>
                        </a:rPr>
                        <a:t>S.C.</a:t>
                      </a:r>
                    </a:p>
                  </a:txBody>
                  <a:tcPr marT="45719" marB="45719" anchor="ctr"/>
                </a:tc>
                <a:tc hMerge="1">
                  <a:txBody>
                    <a:bodyPr/>
                    <a:lstStyle/>
                    <a:p>
                      <a:endParaRPr lang="en-US"/>
                    </a:p>
                  </a:txBody>
                  <a:tcPr/>
                </a:tc>
                <a:tc>
                  <a:txBody>
                    <a:bodyPr/>
                    <a:lstStyle/>
                    <a:p>
                      <a:pPr algn="ctr"/>
                      <a:r>
                        <a:rPr lang="en-US" sz="1400" b="0" dirty="0">
                          <a:effectLst/>
                          <a:latin typeface="+mn-lt"/>
                        </a:rPr>
                        <a:t>S.C.</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970048">
                <a:tc>
                  <a:txBody>
                    <a:bodyPr/>
                    <a:lstStyle/>
                    <a:p>
                      <a:pPr algn="ctr"/>
                      <a:r>
                        <a:rPr lang="en-US" sz="1200" b="0" dirty="0">
                          <a:solidFill>
                            <a:schemeClr val="bg1"/>
                          </a:solidFill>
                          <a:effectLst/>
                          <a:latin typeface="+mn-lt"/>
                          <a:ea typeface="Kartika" charset="0"/>
                          <a:cs typeface="Kartika" charset="0"/>
                        </a:rPr>
                        <a:t>Physical Ch.</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Clear</a:t>
                      </a:r>
                    </a:p>
                  </a:txBody>
                  <a:tcPr marT="45719" marB="45719" anchor="ctr"/>
                </a:tc>
                <a:tc>
                  <a:txBody>
                    <a:bodyPr/>
                    <a:lstStyle/>
                    <a:p>
                      <a:pPr algn="ctr"/>
                      <a:r>
                        <a:rPr lang="en-US" sz="1400" b="0" dirty="0">
                          <a:effectLst/>
                          <a:latin typeface="+mn-lt"/>
                        </a:rPr>
                        <a:t>Clear</a:t>
                      </a:r>
                    </a:p>
                  </a:txBody>
                  <a:tcPr marT="45719" marB="45719" anchor="ctr"/>
                </a:tc>
                <a:tc gridSpan="2">
                  <a:txBody>
                    <a:bodyPr/>
                    <a:lstStyle/>
                    <a:p>
                      <a:pPr algn="ctr"/>
                      <a:r>
                        <a:rPr lang="en-US" sz="1400" b="0" dirty="0">
                          <a:effectLst/>
                          <a:latin typeface="+mn-lt"/>
                        </a:rPr>
                        <a:t>Turbid</a:t>
                      </a:r>
                    </a:p>
                  </a:txBody>
                  <a:tcPr marT="45719" marB="45719" anchor="ctr"/>
                </a:tc>
                <a:tc hMerge="1">
                  <a:txBody>
                    <a:bodyPr/>
                    <a:lstStyle/>
                    <a:p>
                      <a:endParaRPr lang="en-US"/>
                    </a:p>
                  </a:txBody>
                  <a:tcPr/>
                </a:tc>
                <a:tc>
                  <a:txBody>
                    <a:bodyPr/>
                    <a:lstStyle/>
                    <a:p>
                      <a:pPr algn="ctr"/>
                      <a:r>
                        <a:rPr lang="en-US" sz="1400" b="0" dirty="0">
                          <a:effectLst/>
                          <a:latin typeface="+mn-lt"/>
                        </a:rPr>
                        <a:t>Clear but precipitate at site of injection </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532010">
                <a:tc>
                  <a:txBody>
                    <a:bodyPr/>
                    <a:lstStyle/>
                    <a:p>
                      <a:pPr algn="ctr"/>
                      <a:r>
                        <a:rPr lang="en-US" sz="1200" b="0" kern="1200" dirty="0">
                          <a:solidFill>
                            <a:schemeClr val="bg1"/>
                          </a:solidFill>
                          <a:effectLst/>
                          <a:latin typeface="+mn-lt"/>
                          <a:ea typeface="Kartika" charset="0"/>
                          <a:cs typeface="Kartika" charset="0"/>
                        </a:rPr>
                        <a:t>Chem.</a:t>
                      </a:r>
                      <a:endParaRPr lang="en-US" sz="1200" b="0" dirty="0">
                        <a:effectLst/>
                        <a:latin typeface="+mn-lt"/>
                        <a:ea typeface="Kartika" charset="0"/>
                        <a:cs typeface="Kartika" charset="0"/>
                      </a:endParaRP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a:r>
                        <a:rPr lang="en-US" sz="1400" b="0" dirty="0">
                          <a:effectLst/>
                          <a:latin typeface="+mn-lt"/>
                        </a:rPr>
                        <a:t>Monomers</a:t>
                      </a:r>
                    </a:p>
                  </a:txBody>
                  <a:tcPr marT="45719" marB="45719" anchor="ctr"/>
                </a:tc>
                <a:tc>
                  <a:txBody>
                    <a:bodyPr/>
                    <a:lstStyle/>
                    <a:p>
                      <a:pPr algn="ctr"/>
                      <a:r>
                        <a:rPr lang="en-US" sz="1400" b="0" dirty="0">
                          <a:effectLst/>
                          <a:latin typeface="+mn-lt"/>
                        </a:rPr>
                        <a:t>Hexamers</a:t>
                      </a:r>
                    </a:p>
                  </a:txBody>
                  <a:tcPr marT="45719" marB="45719" anchor="ctr"/>
                </a:tc>
                <a:tc gridSpan="2">
                  <a:txBody>
                    <a:bodyPr/>
                    <a:lstStyle/>
                    <a:p>
                      <a:pPr algn="ctr"/>
                      <a:r>
                        <a:rPr lang="en-US" sz="1400" b="0" dirty="0">
                          <a:effectLst/>
                          <a:latin typeface="+mn-lt"/>
                        </a:rPr>
                        <a:t>Combination</a:t>
                      </a:r>
                    </a:p>
                  </a:txBody>
                  <a:tcPr marT="45719" marB="45719" anchor="ctr"/>
                </a:tc>
                <a:tc hMerge="1">
                  <a:txBody>
                    <a:bodyPr/>
                    <a:lstStyle/>
                    <a:p>
                      <a:endParaRPr lang="en-US"/>
                    </a:p>
                  </a:txBody>
                  <a:tcPr/>
                </a:tc>
                <a:tc>
                  <a:txBody>
                    <a:bodyPr/>
                    <a:lstStyle/>
                    <a:p>
                      <a:pPr algn="ctr"/>
                      <a:r>
                        <a:rPr lang="en-US" sz="1400" b="0" dirty="0">
                          <a:effectLst/>
                          <a:latin typeface="+mn-lt"/>
                        </a:rPr>
                        <a:t>Hexamers</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6"/>
                  </a:ext>
                </a:extLst>
              </a:tr>
              <a:tr h="1399460">
                <a:tc>
                  <a:txBody>
                    <a:bodyPr/>
                    <a:lstStyle/>
                    <a:p>
                      <a:pPr algn="ctr"/>
                      <a:r>
                        <a:rPr lang="en-US" sz="1200" b="0" kern="1200" dirty="0">
                          <a:solidFill>
                            <a:schemeClr val="bg1"/>
                          </a:solidFill>
                          <a:effectLst/>
                          <a:latin typeface="+mn-lt"/>
                          <a:ea typeface="Kartika" charset="0"/>
                          <a:cs typeface="Kartika" charset="0"/>
                        </a:rPr>
                        <a:t>Indications</a:t>
                      </a:r>
                    </a:p>
                  </a:txBody>
                  <a:tcPr marT="45719" marB="45719"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171450" indent="-171450" algn="l" defTabSz="685800" rtl="0" eaLnBrk="1" latinLnBrk="0" hangingPunct="1">
                        <a:buFont typeface="Arial" panose="020B0604020202020204" pitchFamily="34" charset="0"/>
                        <a:buChar char="•"/>
                      </a:pPr>
                      <a:r>
                        <a:rPr lang="en-US" sz="1400" b="0" kern="1200" dirty="0">
                          <a:solidFill>
                            <a:schemeClr val="tx1"/>
                          </a:solidFill>
                          <a:effectLst/>
                          <a:latin typeface="+mn-lt"/>
                          <a:ea typeface="+mn-ea"/>
                          <a:cs typeface="+mn-cs"/>
                        </a:rPr>
                        <a:t>Postprandial hyperglycemia</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(S.C.)</a:t>
                      </a:r>
                    </a:p>
                    <a:p>
                      <a:pPr marL="171450" indent="-171450" algn="l" defTabSz="685800" rtl="0" eaLnBrk="1" latinLnBrk="0" hangingPunct="1">
                        <a:buFont typeface="Arial" panose="020B0604020202020204" pitchFamily="34" charset="0"/>
                        <a:buChar char="•"/>
                      </a:pPr>
                      <a:r>
                        <a:rPr lang="en-US" sz="1400" b="0" kern="1200" dirty="0">
                          <a:solidFill>
                            <a:schemeClr val="tx1"/>
                          </a:solidFill>
                          <a:effectLst/>
                          <a:latin typeface="+mn-lt"/>
                          <a:ea typeface="+mn-ea"/>
                          <a:cs typeface="+mn-cs"/>
                        </a:rPr>
                        <a:t>Diabetic ketoacidosis</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(I.V.)</a:t>
                      </a:r>
                    </a:p>
                  </a:txBody>
                  <a:tcPr anchor="ctr"/>
                </a:tc>
                <a:tc>
                  <a:txBody>
                    <a:bodyPr/>
                    <a:lstStyle/>
                    <a:p>
                      <a:pPr marL="171450" indent="-171450" algn="l">
                        <a:buFont typeface="Arial" panose="020B0604020202020204" pitchFamily="34" charset="0"/>
                        <a:buChar char="•"/>
                      </a:pPr>
                      <a:r>
                        <a:rPr lang="en-US" sz="1400" b="0" dirty="0">
                          <a:effectLst/>
                          <a:latin typeface="+mn-lt"/>
                        </a:rPr>
                        <a:t>Postprandial hyperglycemia (S.C.)</a:t>
                      </a:r>
                    </a:p>
                    <a:p>
                      <a:pPr marL="171450" indent="-171450" algn="l">
                        <a:buFont typeface="Arial" panose="020B0604020202020204" pitchFamily="34" charset="0"/>
                        <a:buChar char="•"/>
                      </a:pPr>
                      <a:r>
                        <a:rPr lang="en-US" sz="1400" b="0" dirty="0">
                          <a:effectLst/>
                          <a:latin typeface="+mn-lt"/>
                        </a:rPr>
                        <a:t>Diabetic ketoacidosis (I.V.)</a:t>
                      </a:r>
                    </a:p>
                  </a:txBody>
                  <a:tcPr marT="45719" marB="45719" anchor="ctr"/>
                </a:tc>
                <a:tc gridSpan="2">
                  <a:txBody>
                    <a:bodyPr/>
                    <a:lstStyle/>
                    <a:p>
                      <a:pPr marL="171450" indent="-171450" algn="l">
                        <a:buFont typeface="Arial" panose="020B0604020202020204" pitchFamily="34" charset="0"/>
                        <a:buChar char="•"/>
                      </a:pPr>
                      <a:r>
                        <a:rPr lang="en-US" sz="1400" b="0" dirty="0">
                          <a:effectLst/>
                          <a:latin typeface="+mn-lt"/>
                        </a:rPr>
                        <a:t>Combined with lispro, </a:t>
                      </a:r>
                      <a:r>
                        <a:rPr lang="en-US" sz="1400" b="0" dirty="0" err="1">
                          <a:effectLst/>
                          <a:latin typeface="+mn-lt"/>
                        </a:rPr>
                        <a:t>aspart</a:t>
                      </a:r>
                      <a:r>
                        <a:rPr lang="en-US" sz="1400" b="0" dirty="0">
                          <a:effectLst/>
                          <a:latin typeface="+mn-lt"/>
                        </a:rPr>
                        <a:t> or</a:t>
                      </a:r>
                    </a:p>
                    <a:p>
                      <a:pPr marL="171450" indent="-171450" algn="l">
                        <a:buFont typeface="Arial" panose="020B0604020202020204" pitchFamily="34" charset="0"/>
                        <a:buChar char="•"/>
                      </a:pPr>
                      <a:r>
                        <a:rPr lang="en-US" sz="1400" b="0" dirty="0">
                          <a:effectLst/>
                          <a:latin typeface="+mn-lt"/>
                        </a:rPr>
                        <a:t>regular insulins.</a:t>
                      </a:r>
                    </a:p>
                  </a:txBody>
                  <a:tcPr marT="45719" marB="45719" anchor="ctr"/>
                </a:tc>
                <a:tc hMerge="1">
                  <a:txBody>
                    <a:bodyPr/>
                    <a:lstStyle/>
                    <a:p>
                      <a:endParaRPr lang="en-US"/>
                    </a:p>
                  </a:txBody>
                  <a:tcPr/>
                </a:tc>
                <a:tc>
                  <a:txBody>
                    <a:bodyPr/>
                    <a:lstStyle/>
                    <a:p>
                      <a:pPr marL="171450" indent="-171450" algn="l">
                        <a:buFont typeface="Arial" panose="020B0604020202020204" pitchFamily="34" charset="0"/>
                        <a:buChar char="•"/>
                      </a:pPr>
                      <a:r>
                        <a:rPr lang="en-US" sz="1400" b="0" dirty="0">
                          <a:effectLst/>
                          <a:latin typeface="+mn-lt"/>
                        </a:rPr>
                        <a:t>Produce plasma conc. Plateau (low continuous insulin level).</a:t>
                      </a:r>
                    </a:p>
                    <a:p>
                      <a:pPr marL="171450" indent="-171450" algn="l">
                        <a:buFont typeface="Arial" panose="020B0604020202020204" pitchFamily="34" charset="0"/>
                        <a:buChar char="•"/>
                      </a:pPr>
                      <a:r>
                        <a:rPr lang="en-US" sz="1400" b="0" dirty="0">
                          <a:effectLst/>
                          <a:latin typeface="+mn-lt"/>
                        </a:rPr>
                        <a:t>Used with rapid or short acting regimens</a:t>
                      </a:r>
                    </a:p>
                  </a:txBody>
                  <a:tcPr marT="45719" marB="45719"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46995928"/>
                  </a:ext>
                </a:extLst>
              </a:tr>
              <a:tr h="1399460">
                <a:tc>
                  <a:txBody>
                    <a:bodyPr/>
                    <a:lstStyle/>
                    <a:p>
                      <a:pPr algn="ctr"/>
                      <a:r>
                        <a:rPr lang="en-US" sz="1200" b="0" kern="1200" dirty="0">
                          <a:solidFill>
                            <a:schemeClr val="bg1"/>
                          </a:solidFill>
                          <a:effectLst/>
                          <a:latin typeface="+mn-lt"/>
                          <a:ea typeface="Kartika" charset="0"/>
                          <a:cs typeface="Kartika" charset="0"/>
                        </a:rPr>
                        <a:t>Notes</a:t>
                      </a:r>
                    </a:p>
                  </a:txBody>
                  <a:tcPr marT="45719" marB="45719"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685800" rtl="0" eaLnBrk="1" latinLnBrk="0" hangingPunct="1"/>
                      <a:r>
                        <a:rPr lang="en-US" sz="1400" b="0" kern="1200" dirty="0">
                          <a:solidFill>
                            <a:schemeClr val="tx1"/>
                          </a:solidFill>
                          <a:effectLst/>
                          <a:latin typeface="+mn-lt"/>
                          <a:ea typeface="+mn-ea"/>
                          <a:cs typeface="+mn-cs"/>
                        </a:rPr>
                        <a:t>They are mixed with other insulins.</a:t>
                      </a:r>
                      <a:br>
                        <a:rPr lang="en-US" sz="140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Preferred for external insulin pump</a:t>
                      </a:r>
                    </a:p>
                  </a:txBody>
                  <a:tcPr anchor="ctr">
                    <a:lnB w="12700" cap="flat" cmpd="sng" algn="ctr">
                      <a:solidFill>
                        <a:schemeClr val="bg1"/>
                      </a:solidFill>
                      <a:prstDash val="solid"/>
                      <a:round/>
                      <a:headEnd type="none" w="med" len="med"/>
                      <a:tailEnd type="none" w="med" len="med"/>
                    </a:lnB>
                  </a:tcPr>
                </a:tc>
                <a:tc>
                  <a:txBody>
                    <a:bodyPr/>
                    <a:lstStyle/>
                    <a:p>
                      <a:pPr algn="ctr"/>
                      <a:r>
                        <a:rPr lang="en-US" sz="1400" b="0" dirty="0">
                          <a:effectLst/>
                          <a:latin typeface="+mn-lt"/>
                        </a:rPr>
                        <a:t>Can be used in pregnancy</a:t>
                      </a:r>
                    </a:p>
                  </a:txBody>
                  <a:tcPr marT="45719" marB="45719" anchor="ctr">
                    <a:lnB w="12700" cap="flat" cmpd="sng" algn="ctr">
                      <a:solidFill>
                        <a:schemeClr val="bg1"/>
                      </a:solidFill>
                      <a:prstDash val="solid"/>
                      <a:round/>
                      <a:headEnd type="none" w="med" len="med"/>
                      <a:tailEnd type="none" w="med" len="med"/>
                    </a:lnB>
                  </a:tcPr>
                </a:tc>
                <a:tc gridSpan="2">
                  <a:txBody>
                    <a:bodyPr/>
                    <a:lstStyle/>
                    <a:p>
                      <a:pPr algn="ctr"/>
                      <a:r>
                        <a:rPr lang="en-US" sz="1400" b="0" i="0" u="none" dirty="0">
                          <a:solidFill>
                            <a:srgbClr val="FF0000"/>
                          </a:solidFill>
                          <a:effectLst/>
                          <a:latin typeface="+mn-lt"/>
                        </a:rPr>
                        <a:t>NOT</a:t>
                      </a:r>
                      <a:r>
                        <a:rPr lang="en-US" sz="1400" b="0" dirty="0">
                          <a:effectLst/>
                          <a:latin typeface="+mn-lt"/>
                        </a:rPr>
                        <a:t>​ used in emergency</a:t>
                      </a:r>
                    </a:p>
                    <a:p>
                      <a:pPr algn="ctr"/>
                      <a:r>
                        <a:rPr lang="en-US" sz="1400" b="0" dirty="0" err="1">
                          <a:effectLst/>
                          <a:latin typeface="+mn-lt"/>
                        </a:rPr>
                        <a:t>ie</a:t>
                      </a:r>
                      <a:r>
                        <a:rPr lang="en-US" sz="1400" b="0" dirty="0">
                          <a:effectLst/>
                          <a:latin typeface="+mn-lt"/>
                        </a:rPr>
                        <a:t>:​​ DKA</a:t>
                      </a:r>
                    </a:p>
                  </a:txBody>
                  <a:tcPr marT="45719" marB="45719" anchor="ctr">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marL="171450" indent="-171450" algn="l">
                        <a:buFont typeface="Arial" panose="020B0604020202020204" pitchFamily="34" charset="0"/>
                        <a:buChar char="•"/>
                      </a:pPr>
                      <a:r>
                        <a:rPr lang="en-US" sz="1400" b="0" dirty="0">
                          <a:effectLst/>
                          <a:latin typeface="+mn-lt"/>
                        </a:rPr>
                        <a:t>Should not be mixed with other insulins with the same syringe.</a:t>
                      </a:r>
                    </a:p>
                    <a:p>
                      <a:pPr marL="171450" indent="-171450" algn="l">
                        <a:buFont typeface="Arial" panose="020B0604020202020204" pitchFamily="34" charset="0"/>
                        <a:buChar char="•"/>
                      </a:pPr>
                      <a:r>
                        <a:rPr lang="en-US" sz="1400" b="0" dirty="0">
                          <a:effectLst/>
                          <a:latin typeface="+mn-lt"/>
                        </a:rPr>
                        <a:t>Reduce risk of nocturnal hypoglycemia</a:t>
                      </a:r>
                    </a:p>
                  </a:txBody>
                  <a:tcPr marT="45719" marB="45719"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4558742"/>
                  </a:ext>
                </a:extLst>
              </a:tr>
            </a:tbl>
          </a:graphicData>
        </a:graphic>
      </p:graphicFrame>
    </p:spTree>
    <p:extLst>
      <p:ext uri="{BB962C8B-B14F-4D97-AF65-F5344CB8AC3E}">
        <p14:creationId xmlns:p14="http://schemas.microsoft.com/office/powerpoint/2010/main" val="223320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1449976" y="590008"/>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13954" y="73970"/>
            <a:ext cx="5250451" cy="461665"/>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MCQs</a:t>
            </a:r>
          </a:p>
        </p:txBody>
      </p:sp>
      <p:sp>
        <p:nvSpPr>
          <p:cNvPr id="3" name="مستطيل 2"/>
          <p:cNvSpPr/>
          <p:nvPr/>
        </p:nvSpPr>
        <p:spPr>
          <a:xfrm>
            <a:off x="174296" y="1147516"/>
            <a:ext cx="6603666" cy="6024726"/>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 Which of the following statements is correct regarding insulin glargine?*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primarily used to control postprandial hyperglycemia.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a “peakless” insulin.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should not be used in a regimen with insulin lispro or glulisine.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may be administered intravenously in emergency cases.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900" b="0" i="0" u="none" strike="noStrike" kern="1200" cap="none" spc="0" normalizeH="0" baseline="0" noProof="0" dirty="0">
              <a:ln>
                <a:noFill/>
              </a:ln>
              <a:solidFill>
                <a:prstClr val="black"/>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Q2: a patient with type 2 diabetes who has a blood glucose of 400 mg/</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dL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today at his office visit. The physician would like to give some insulin to bring the glucose down before he leaves the office. Which of the following would lower the glucose in the quickest manner in his case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Insulin aspart.      B. Insulin glargine.       C. NPH insulin.            D. Regular insulin.</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Q3 : In invitation, which preparation of insulin is recommended to be taken with diabetic  patient to reduce the waiting time before eating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Insulin aspart.       B. Insulin glargine.       C. NPH insulin.            D. Regular insulin.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Q4: Which one of following preparation of insulin is preferable to be used in pregnant women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Insulin aspart.      B. Insulin glargine.       C. NPH insulin.            D. Regular insulin.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Q5: Which one of the following preparation of insulin has lowest risk to develop hypoglycemia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Insulin aspart.      B. Humulin Lente.       C. NPH insulin.            D. Regular insulin.</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Q6: Which one of the following preparation of insulin has two peaks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NPH insulin.          B. Humulin Lente.         C. NPL insulin.            D. Humulin regular.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Q7: All of the following mimic the prandial mealtime insulin release EXCEPT: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 Insulin aspart.        B. Humulin regular.               C. NPL insulin.            D. Insulin detemir.</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مستطيل 5"/>
          <p:cNvSpPr/>
          <p:nvPr/>
        </p:nvSpPr>
        <p:spPr>
          <a:xfrm>
            <a:off x="174296" y="8465077"/>
            <a:ext cx="4867124" cy="1253164"/>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rPr>
              <a:t>* The prolonged duration is due to its low pH, which leads to precipitation at the injection site and resultant extended action.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Although regular insulin can be used to bring the glucose down, its onset is not as quick as insulin aspart. The onset of regular insulin is about 30 to 60 minutes. Insulin aspart is a rapid-acting insulin that has an onset of action within 15 to 20 minutes.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مستطيل مستدير الزوايا 7"/>
          <p:cNvSpPr/>
          <p:nvPr/>
        </p:nvSpPr>
        <p:spPr>
          <a:xfrm rot="5400000">
            <a:off x="5754379" y="8764113"/>
            <a:ext cx="641445" cy="1296537"/>
          </a:xfrm>
          <a:prstGeom prst="roundRect">
            <a:avLst/>
          </a:prstGeom>
          <a:ln w="19050">
            <a:solidFill>
              <a:schemeClr val="bg1">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174748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1449976" y="590008"/>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13954" y="73970"/>
            <a:ext cx="5250451" cy="461665"/>
          </a:xfrm>
          <a:prstGeom prst="rect">
            <a:avLst/>
          </a:prstGeom>
          <a:noFill/>
        </p:spPr>
        <p:txBody>
          <a:bodyPr wrap="square" rtlCol="0">
            <a:spAutoFit/>
          </a:bodyPr>
          <a:lstStyle/>
          <a:p>
            <a:pPr marL="0" marR="0" lvl="0" indent="0" algn="ctr" defTabSz="53876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merican Typewriter" charset="0"/>
                <a:ea typeface="American Typewriter" charset="0"/>
                <a:cs typeface="American Typewriter" charset="0"/>
              </a:rPr>
              <a:t>MCQs</a:t>
            </a:r>
          </a:p>
        </p:txBody>
      </p:sp>
      <p:sp>
        <p:nvSpPr>
          <p:cNvPr id="3" name="مستطيل 2"/>
          <p:cNvSpPr/>
          <p:nvPr/>
        </p:nvSpPr>
        <p:spPr>
          <a:xfrm>
            <a:off x="174295" y="1250332"/>
            <a:ext cx="6603666" cy="5047536"/>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Q8: Which one of the following preparation of insulin should not be mixed with other form of insulin in the same syringes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Insulin aspart.           B. Insulin glargine.           C. NPH insulin.            D. Regular insulin.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Q9: Which one of the following preparation of insulin is recommended to reduce the incidence of nocturnal hypoglycemia and maintain a baseline insulin thereby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Insulin aspart.         B. Insulin glargine.            C. NPH insulin.             D. Regular insulin.</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Q10: Which one of the following preparation of insulin has lowest risk to develop hypoglycemia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Insulin glargine.             B. Humulin Lente.                   C. NPH insulin.</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Q11: Diabetic patient who is going to increase his physical  activity and exercise to loss some kilograms. How can the doctor adjust his insulin dose according to that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doubling the dose.      B. by reducing the dose.     C. by adding one of oral  hypoglycemic drugs. </a:t>
            </a:r>
          </a:p>
          <a:p>
            <a:pPr marL="342900" marR="0" lvl="0" indent="-3429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Q12: Which one of the following preparation of insulin can be used in case of ketoacidosis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Insulin aspart.         B. Insulin lispro.           C. Humulin regular.         D. all of them.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Q13: The main route of administration of insulin is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Intravenous.          B-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Subcutaneous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C- Intramuscular.             D. Orally.</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Q14: Which one of the following preparation of insulin can be given Intravenously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Insulin glargine.             B. Humulin Lente.                   C. NPH insulin.          D.  Humulin regular</a:t>
            </a:r>
          </a:p>
        </p:txBody>
      </p:sp>
      <p:sp>
        <p:nvSpPr>
          <p:cNvPr id="6" name="مستطيل 5"/>
          <p:cNvSpPr/>
          <p:nvPr/>
        </p:nvSpPr>
        <p:spPr>
          <a:xfrm>
            <a:off x="174295" y="9080180"/>
            <a:ext cx="4203076" cy="600164"/>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Helvetica" charset="0"/>
                <a:ea typeface="+mn-ea"/>
                <a:cs typeface="+mn-cs"/>
              </a:rPr>
              <a:t>* Because during the exercise or physical activity we consume more glucose so to avoid hypoglycemia we have to reduce the dose of insulin.  </a:t>
            </a:r>
            <a:endPar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8" name="مستطيل مستدير الزوايا 7"/>
          <p:cNvSpPr/>
          <p:nvPr/>
        </p:nvSpPr>
        <p:spPr>
          <a:xfrm rot="5400000">
            <a:off x="5700632" y="8752634"/>
            <a:ext cx="641445" cy="1296537"/>
          </a:xfrm>
          <a:prstGeom prst="roundRect">
            <a:avLst/>
          </a:prstGeom>
          <a:ln w="19050">
            <a:solidFill>
              <a:schemeClr val="bg1">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eriod" startAt="8"/>
              <a:tabLst/>
              <a:defRPr/>
            </a:pPr>
            <a:r>
              <a:rPr kumimoji="0" lang="en-US" sz="1061"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160476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1631216"/>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a:t>
            </a:r>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2" y="7282868"/>
            <a:ext cx="2779082" cy="994247"/>
          </a:xfrm>
          <a:prstGeom prst="rect">
            <a:avLst/>
          </a:prstGeom>
          <a:noFill/>
        </p:spPr>
        <p:txBody>
          <a:bodyPr wrap="square" rtlCol="0">
            <a:spAutoFit/>
          </a:bodyPr>
          <a:lstStyle/>
          <a:p>
            <a:r>
              <a:rPr lang="en-US" sz="1600" dirty="0">
                <a:solidFill>
                  <a:srgbClr val="941651"/>
                </a:solidFill>
              </a:rPr>
              <a:t>References :</a:t>
            </a:r>
          </a:p>
          <a:p>
            <a:r>
              <a:rPr lang="en-US" sz="1600" dirty="0"/>
              <a:t>1- 436 doctors slides</a:t>
            </a:r>
          </a:p>
          <a:p>
            <a:r>
              <a:rPr lang="en-US" sz="1600" dirty="0"/>
              <a:t>2-435 team work   </a:t>
            </a:r>
          </a:p>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id="{7D34A9FE-FA26-4E8D-9CBF-43DF6AA67564}"/>
              </a:ext>
            </a:extLst>
          </p:cNvPr>
          <p:cNvSpPr txBox="1"/>
          <p:nvPr/>
        </p:nvSpPr>
        <p:spPr>
          <a:xfrm>
            <a:off x="3708196" y="4126029"/>
            <a:ext cx="2164906" cy="1569660"/>
          </a:xfrm>
          <a:prstGeom prst="rect">
            <a:avLst/>
          </a:prstGeom>
          <a:noFill/>
        </p:spPr>
        <p:txBody>
          <a:bodyPr wrap="square" rtlCol="0">
            <a:spAutoFit/>
          </a:bodyPr>
          <a:lstStyle/>
          <a:p>
            <a:pPr lvl="0" algn="ctr" defTabSz="663123" rtl="1"/>
            <a:r>
              <a:rPr lang="ar-SA" sz="2400" b="1" dirty="0">
                <a:solidFill>
                  <a:prstClr val="black"/>
                </a:solidFill>
                <a:latin typeface="Al Tarikh" charset="-78"/>
                <a:ea typeface="Al Tarikh" charset="-78"/>
                <a:cs typeface="Al Tarikh" charset="-78"/>
              </a:rPr>
              <a:t>روان سعد القحطاني</a:t>
            </a:r>
          </a:p>
          <a:p>
            <a:pPr lvl="0" algn="ctr" defTabSz="663123" rtl="1"/>
            <a:r>
              <a:rPr lang="ar-SA" sz="2400" b="1" dirty="0">
                <a:solidFill>
                  <a:prstClr val="black"/>
                </a:solidFill>
                <a:latin typeface="Al Tarikh" charset="-78"/>
                <a:ea typeface="Al Tarikh" charset="-78"/>
                <a:cs typeface="Al Tarikh" charset="-78"/>
              </a:rPr>
              <a:t>لين التميمي</a:t>
            </a:r>
          </a:p>
          <a:p>
            <a:pPr lvl="0" algn="ctr" defTabSz="663123" rtl="1"/>
            <a:r>
              <a:rPr lang="ar-SA" sz="2400" b="1" dirty="0">
                <a:solidFill>
                  <a:prstClr val="black"/>
                </a:solidFill>
                <a:latin typeface="Al Tarikh" charset="-78"/>
                <a:ea typeface="Al Tarikh" charset="-78"/>
                <a:cs typeface="Al Tarikh" charset="-78"/>
              </a:rPr>
              <a:t>أثير الرشيد </a:t>
            </a:r>
          </a:p>
          <a:p>
            <a:pPr lvl="0" algn="ctr" defTabSz="663123" rtl="1"/>
            <a:r>
              <a:rPr lang="ar-SA" sz="2400" b="1" dirty="0">
                <a:solidFill>
                  <a:prstClr val="black"/>
                </a:solidFill>
                <a:latin typeface="Al Tarikh" charset="-78"/>
                <a:ea typeface="Al Tarikh" charset="-78"/>
                <a:cs typeface="Al Tarikh" charset="-78"/>
              </a:rPr>
              <a:t>لمى التميمي</a:t>
            </a:r>
          </a:p>
        </p:txBody>
      </p:sp>
      <p:sp>
        <p:nvSpPr>
          <p:cNvPr id="19" name="TextBox 18">
            <a:extLst>
              <a:ext uri="{FF2B5EF4-FFF2-40B4-BE49-F238E27FC236}">
                <a16:creationId xmlns:a16="http://schemas.microsoft.com/office/drawing/2014/main" id="{B660157F-48A1-4BFE-BDD3-44C39BA384D0}"/>
              </a:ext>
            </a:extLst>
          </p:cNvPr>
          <p:cNvSpPr txBox="1"/>
          <p:nvPr/>
        </p:nvSpPr>
        <p:spPr>
          <a:xfrm>
            <a:off x="951841" y="4126029"/>
            <a:ext cx="2377196" cy="461665"/>
          </a:xfrm>
          <a:prstGeom prst="rect">
            <a:avLst/>
          </a:prstGeom>
          <a:noFill/>
        </p:spPr>
        <p:txBody>
          <a:bodyPr wrap="square" rtlCol="0">
            <a:spAutoFit/>
          </a:bodyPr>
          <a:lstStyle/>
          <a:p>
            <a:pPr lvl="0" algn="ctr" defTabSz="663123" rtl="1"/>
            <a:r>
              <a:rPr lang="ar-SA" sz="2400" b="1" dirty="0">
                <a:solidFill>
                  <a:prstClr val="black"/>
                </a:solidFill>
                <a:latin typeface="Al Tarikh" charset="-78"/>
                <a:ea typeface="Al Tarikh" charset="-78"/>
                <a:cs typeface="Al Tarikh" charset="-78"/>
              </a:rPr>
              <a:t>عبد الرحمن الجريان</a:t>
            </a:r>
          </a:p>
        </p:txBody>
      </p:sp>
    </p:spTree>
    <p:extLst>
      <p:ext uri="{BB962C8B-B14F-4D97-AF65-F5344CB8AC3E}">
        <p14:creationId xmlns:p14="http://schemas.microsoft.com/office/powerpoint/2010/main" val="18481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958295" y="-328204"/>
            <a:ext cx="571500"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28205" y="-328203"/>
            <a:ext cx="571502"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227908" y="417084"/>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613954" y="-4458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Diabetes mellitus</a:t>
            </a:r>
          </a:p>
        </p:txBody>
      </p:sp>
      <p:sp>
        <p:nvSpPr>
          <p:cNvPr id="4" name="TextBox 3">
            <a:extLst>
              <a:ext uri="{FF2B5EF4-FFF2-40B4-BE49-F238E27FC236}">
                <a16:creationId xmlns:a16="http://schemas.microsoft.com/office/drawing/2014/main" id="{6A1CBBFF-E8FF-4818-91CB-AA964704E6E1}"/>
              </a:ext>
            </a:extLst>
          </p:cNvPr>
          <p:cNvSpPr txBox="1"/>
          <p:nvPr/>
        </p:nvSpPr>
        <p:spPr>
          <a:xfrm>
            <a:off x="131252" y="834168"/>
            <a:ext cx="6726748" cy="2339102"/>
          </a:xfrm>
          <a:prstGeom prst="rect">
            <a:avLst/>
          </a:prstGeom>
          <a:noFill/>
        </p:spPr>
        <p:txBody>
          <a:bodyPr wrap="square" rtlCol="0">
            <a:spAutoFit/>
          </a:bodyPr>
          <a:lstStyle/>
          <a:p>
            <a:pPr marL="171450" indent="-171450">
              <a:buClr>
                <a:schemeClr val="accent1">
                  <a:lumMod val="60000"/>
                  <a:lumOff val="40000"/>
                </a:schemeClr>
              </a:buClr>
              <a:buFont typeface="Wingdings" panose="05000000000000000000" pitchFamily="2" charset="2"/>
              <a:buChar char="v"/>
            </a:pPr>
            <a:r>
              <a:rPr lang="en-US" sz="1400" dirty="0">
                <a:solidFill>
                  <a:schemeClr val="accent1">
                    <a:lumMod val="60000"/>
                    <a:lumOff val="40000"/>
                  </a:schemeClr>
                </a:solidFill>
              </a:rPr>
              <a:t>Definition: </a:t>
            </a:r>
            <a:r>
              <a:rPr lang="en-US" sz="1400" dirty="0"/>
              <a:t>it is a chronic metabolic disorder characterized by high blood glucose level caused by relative or absolute deficiency of insulin.</a:t>
            </a:r>
          </a:p>
          <a:p>
            <a:pPr>
              <a:buClr>
                <a:schemeClr val="accent1">
                  <a:lumMod val="60000"/>
                  <a:lumOff val="40000"/>
                </a:schemeClr>
              </a:buClr>
            </a:pPr>
            <a:endParaRPr lang="en-US" sz="1400" dirty="0"/>
          </a:p>
          <a:p>
            <a:pPr marL="171450" indent="-171450">
              <a:buClr>
                <a:schemeClr val="accent1">
                  <a:lumMod val="60000"/>
                  <a:lumOff val="40000"/>
                </a:schemeClr>
              </a:buClr>
              <a:buFont typeface="Wingdings" panose="05000000000000000000" pitchFamily="2" charset="2"/>
              <a:buChar char="v"/>
            </a:pPr>
            <a:r>
              <a:rPr lang="en-US" sz="1400" dirty="0"/>
              <a:t>  </a:t>
            </a:r>
            <a:r>
              <a:rPr lang="en-US" sz="1400" dirty="0">
                <a:solidFill>
                  <a:schemeClr val="accent1">
                    <a:lumMod val="60000"/>
                    <a:lumOff val="40000"/>
                  </a:schemeClr>
                </a:solidFill>
              </a:rPr>
              <a:t>complications: </a:t>
            </a:r>
            <a:r>
              <a:rPr lang="en-US" sz="1400" dirty="0"/>
              <a:t>Cardiovascular problems (Micro- and macro-vascular disease, Renal failure (nephropathy),Blindness (</a:t>
            </a:r>
            <a:r>
              <a:rPr lang="en-US" sz="1400" dirty="0">
                <a:solidFill>
                  <a:srgbClr val="FF0000"/>
                </a:solidFill>
              </a:rPr>
              <a:t>retinopathy</a:t>
            </a:r>
            <a:r>
              <a:rPr lang="en-US" sz="1400" dirty="0"/>
              <a:t>), </a:t>
            </a:r>
            <a:r>
              <a:rPr lang="en-US" sz="1400" dirty="0">
                <a:solidFill>
                  <a:srgbClr val="FF0000"/>
                </a:solidFill>
              </a:rPr>
              <a:t>Neuropathy</a:t>
            </a:r>
            <a:r>
              <a:rPr lang="en-US" sz="1400" dirty="0"/>
              <a:t>, &amp; risk of foot amputation.</a:t>
            </a:r>
          </a:p>
          <a:p>
            <a:pPr>
              <a:buClr>
                <a:schemeClr val="accent1">
                  <a:lumMod val="60000"/>
                  <a:lumOff val="40000"/>
                </a:schemeClr>
              </a:buClr>
            </a:pPr>
            <a:endParaRPr lang="en-US" sz="1400" dirty="0"/>
          </a:p>
          <a:p>
            <a:pPr marL="171450" lvl="0" indent="-171450">
              <a:buClr>
                <a:srgbClr val="5B9BD5">
                  <a:lumMod val="60000"/>
                  <a:lumOff val="40000"/>
                </a:srgbClr>
              </a:buClr>
              <a:buFont typeface="Wingdings" panose="05000000000000000000" pitchFamily="2" charset="2"/>
              <a:buChar char="v"/>
            </a:pPr>
            <a:r>
              <a:rPr lang="en-US" sz="1400" dirty="0">
                <a:solidFill>
                  <a:schemeClr val="accent1">
                    <a:lumMod val="60000"/>
                    <a:lumOff val="40000"/>
                  </a:schemeClr>
                </a:solidFill>
              </a:rPr>
              <a:t>Fasting glucose levels : </a:t>
            </a:r>
            <a:r>
              <a:rPr lang="en-US" sz="1400" dirty="0">
                <a:solidFill>
                  <a:srgbClr val="00B050"/>
                </a:solidFill>
              </a:rPr>
              <a:t>(no food for 8 hours)</a:t>
            </a:r>
          </a:p>
          <a:p>
            <a:pPr marL="285750" indent="-285750" defTabSz="685800">
              <a:buFont typeface="Wingdings" panose="05000000000000000000" pitchFamily="2" charset="2"/>
              <a:buChar char="ü"/>
            </a:pPr>
            <a:r>
              <a:rPr lang="en-US" sz="1600" b="1" dirty="0"/>
              <a:t>Normal : </a:t>
            </a:r>
            <a:r>
              <a:rPr lang="mr-IN" sz="1400" dirty="0"/>
              <a:t>&lt;100 mg/dl </a:t>
            </a:r>
            <a:r>
              <a:rPr lang="en-US" sz="1400" dirty="0"/>
              <a:t> </a:t>
            </a:r>
            <a:r>
              <a:rPr lang="mr-IN" sz="1400" dirty="0"/>
              <a:t>(5.6 mmol/l)</a:t>
            </a:r>
            <a:r>
              <a:rPr lang="en-US" sz="1400" dirty="0"/>
              <a:t>  </a:t>
            </a:r>
          </a:p>
          <a:p>
            <a:pPr marL="285750" indent="-285750" defTabSz="685800">
              <a:buFont typeface="Wingdings" panose="05000000000000000000" pitchFamily="2" charset="2"/>
              <a:buChar char="ü"/>
            </a:pPr>
            <a:r>
              <a:rPr lang="en-US" sz="1600" b="1" dirty="0"/>
              <a:t>Prediabetes: </a:t>
            </a:r>
            <a:r>
              <a:rPr lang="mr-IN" sz="1400" dirty="0"/>
              <a:t>100-125 mg/dl (5.6-6.9 mmol/L)</a:t>
            </a:r>
            <a:endParaRPr lang="en-US" sz="1400" dirty="0"/>
          </a:p>
          <a:p>
            <a:pPr marL="285750" indent="-285750" defTabSz="685800">
              <a:buFont typeface="Wingdings" panose="05000000000000000000" pitchFamily="2" charset="2"/>
              <a:buChar char="ü"/>
            </a:pPr>
            <a:r>
              <a:rPr lang="en-US" sz="1600" b="1" dirty="0"/>
              <a:t>Diabetes: </a:t>
            </a:r>
            <a:r>
              <a:rPr lang="mr-IN" sz="1400" dirty="0"/>
              <a:t>&gt;126 mg/dl (7 mmol/L)</a:t>
            </a:r>
            <a:r>
              <a:rPr lang="en-US" sz="1400" dirty="0"/>
              <a:t>  or 2h after a meal &gt; 200 mg/dl (11.1 </a:t>
            </a:r>
            <a:r>
              <a:rPr lang="en-US" sz="1400" dirty="0" err="1"/>
              <a:t>mmol</a:t>
            </a:r>
            <a:r>
              <a:rPr lang="en-US" sz="1400" dirty="0"/>
              <a:t>/L).</a:t>
            </a:r>
          </a:p>
        </p:txBody>
      </p:sp>
      <p:graphicFrame>
        <p:nvGraphicFramePr>
          <p:cNvPr id="12" name="Table 11">
            <a:extLst>
              <a:ext uri="{FF2B5EF4-FFF2-40B4-BE49-F238E27FC236}">
                <a16:creationId xmlns:a16="http://schemas.microsoft.com/office/drawing/2014/main" id="{4C99F168-DEFF-4E47-B609-2B912A86217E}"/>
              </a:ext>
            </a:extLst>
          </p:cNvPr>
          <p:cNvGraphicFramePr>
            <a:graphicFrameLocks noGrp="1"/>
          </p:cNvGraphicFramePr>
          <p:nvPr>
            <p:extLst>
              <p:ext uri="{D42A27DB-BD31-4B8C-83A1-F6EECF244321}">
                <p14:modId xmlns:p14="http://schemas.microsoft.com/office/powerpoint/2010/main" val="3426060413"/>
              </p:ext>
            </p:extLst>
          </p:nvPr>
        </p:nvGraphicFramePr>
        <p:xfrm>
          <a:off x="131252" y="3435935"/>
          <a:ext cx="6491653" cy="6080903"/>
        </p:xfrm>
        <a:graphic>
          <a:graphicData uri="http://schemas.openxmlformats.org/drawingml/2006/table">
            <a:tbl>
              <a:tblPr firstRow="1" bandRow="1">
                <a:tableStyleId>{5940675A-B579-460E-94D1-54222C63F5DA}</a:tableStyleId>
              </a:tblPr>
              <a:tblGrid>
                <a:gridCol w="1122720">
                  <a:extLst>
                    <a:ext uri="{9D8B030D-6E8A-4147-A177-3AD203B41FA5}">
                      <a16:colId xmlns:a16="http://schemas.microsoft.com/office/drawing/2014/main" val="3146652614"/>
                    </a:ext>
                  </a:extLst>
                </a:gridCol>
                <a:gridCol w="2571772">
                  <a:extLst>
                    <a:ext uri="{9D8B030D-6E8A-4147-A177-3AD203B41FA5}">
                      <a16:colId xmlns:a16="http://schemas.microsoft.com/office/drawing/2014/main" val="1379033862"/>
                    </a:ext>
                  </a:extLst>
                </a:gridCol>
                <a:gridCol w="2797161">
                  <a:extLst>
                    <a:ext uri="{9D8B030D-6E8A-4147-A177-3AD203B41FA5}">
                      <a16:colId xmlns:a16="http://schemas.microsoft.com/office/drawing/2014/main" val="558545992"/>
                    </a:ext>
                  </a:extLst>
                </a:gridCol>
              </a:tblGrid>
              <a:tr h="709359">
                <a:tc>
                  <a:txBody>
                    <a:bodyPr/>
                    <a:lstStyle/>
                    <a:p>
                      <a:pPr marL="0" algn="ctr" defTabSz="685800" rtl="0" eaLnBrk="1" latinLnBrk="0" hangingPunct="1"/>
                      <a:endParaRPr lang="en-US" sz="1200" b="1"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marL="0" algn="ctr" defTabSz="685800" rtl="0" eaLnBrk="1" latinLnBrk="0" hangingPunct="1"/>
                      <a:r>
                        <a:rPr lang="en-US" sz="1200" b="1" kern="1200" dirty="0">
                          <a:solidFill>
                            <a:schemeClr val="tx1"/>
                          </a:solidFill>
                          <a:latin typeface="+mn-lt"/>
                          <a:ea typeface="+mn-ea"/>
                          <a:cs typeface="+mn-cs"/>
                        </a:rPr>
                        <a:t>Type I diabetes </a:t>
                      </a:r>
                    </a:p>
                    <a:p>
                      <a:pPr marL="0" algn="ctr" defTabSz="685800" rtl="0" eaLnBrk="1" latinLnBrk="0" hangingPunct="1"/>
                      <a:r>
                        <a:rPr lang="en-US" sz="1200" kern="1200" dirty="0">
                          <a:solidFill>
                            <a:schemeClr val="tx1"/>
                          </a:solidFill>
                          <a:latin typeface="+mn-lt"/>
                          <a:ea typeface="+mn-ea"/>
                          <a:cs typeface="+mn-cs"/>
                        </a:rPr>
                        <a:t>due to autoimmune or viral diseases</a:t>
                      </a: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9300">
                        <a:alpha val="20000"/>
                      </a:srgbClr>
                    </a:solidFill>
                  </a:tcPr>
                </a:tc>
                <a:tc>
                  <a:txBody>
                    <a:bodyPr/>
                    <a:lstStyle/>
                    <a:p>
                      <a:pPr marL="0" algn="ctr" defTabSz="685800" rtl="0" eaLnBrk="1" latinLnBrk="0" hangingPunct="1"/>
                      <a:r>
                        <a:rPr lang="en-US" sz="1200" b="1" dirty="0"/>
                        <a:t>Type II diabetes </a:t>
                      </a:r>
                    </a:p>
                    <a:p>
                      <a:pPr marL="0" algn="ctr" defTabSz="685800" rtl="0" eaLnBrk="1" latinLnBrk="0" hangingPunct="1"/>
                      <a:r>
                        <a:rPr lang="en-US" sz="1200" dirty="0"/>
                        <a:t>due to genetic susceptibility and other factors (age, obesity)</a:t>
                      </a:r>
                      <a:endParaRPr lang="en-US" sz="1200" kern="1200" dirty="0">
                        <a:solidFill>
                          <a:schemeClr val="tx1"/>
                        </a:solidFill>
                        <a:latin typeface="+mn-lt"/>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8EFA00">
                        <a:alpha val="16863"/>
                      </a:srgbClr>
                    </a:solidFill>
                  </a:tcPr>
                </a:tc>
                <a:extLst>
                  <a:ext uri="{0D108BD9-81ED-4DB2-BD59-A6C34878D82A}">
                    <a16:rowId xmlns:a16="http://schemas.microsoft.com/office/drawing/2014/main" val="1993515703"/>
                  </a:ext>
                </a:extLst>
              </a:tr>
              <a:tr h="518842">
                <a:tc>
                  <a:txBody>
                    <a:bodyPr/>
                    <a:lstStyle/>
                    <a:p>
                      <a:pPr marL="0" algn="ctr" defTabSz="685800" rtl="0" eaLnBrk="1" latinLnBrk="0" hangingPunct="1"/>
                      <a:r>
                        <a:rPr lang="en-US" sz="1200" b="1" kern="1200" dirty="0">
                          <a:solidFill>
                            <a:schemeClr val="bg1"/>
                          </a:solidFill>
                          <a:latin typeface="+mn-lt"/>
                          <a:ea typeface="+mn-ea"/>
                          <a:cs typeface="+mn-cs"/>
                        </a:rPr>
                        <a:t>Onset (age) </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Usually during childhood or puberty</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Usually over age 35 - 40 </a:t>
                      </a:r>
                    </a:p>
                    <a:p>
                      <a:pPr marL="0" algn="ctr" defTabSz="685800" rtl="0" eaLnBrk="1" latinLnBrk="0" hangingPunct="1"/>
                      <a:endParaRPr lang="en-US" sz="1400" b="0" kern="1200" dirty="0">
                        <a:solidFill>
                          <a:schemeClr val="tx1"/>
                        </a:solidFill>
                        <a:latin typeface="+mn-lt"/>
                        <a:ea typeface="+mn-ea"/>
                        <a:cs typeface="+mn-cs"/>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175251002"/>
                  </a:ext>
                </a:extLst>
              </a:tr>
              <a:tr h="305202">
                <a:tc>
                  <a:txBody>
                    <a:bodyPr/>
                    <a:lstStyle/>
                    <a:p>
                      <a:pPr marL="0" algn="ctr" defTabSz="685800" rtl="0" eaLnBrk="1" latinLnBrk="0" hangingPunct="1"/>
                      <a:r>
                        <a:rPr lang="en-US" sz="1200" b="1" kern="1200" dirty="0">
                          <a:solidFill>
                            <a:schemeClr val="bg1"/>
                          </a:solidFill>
                          <a:latin typeface="+mn-lt"/>
                          <a:ea typeface="+mn-ea"/>
                          <a:cs typeface="+mn-cs"/>
                        </a:rPr>
                        <a:t>Type of onset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Abrupt</a:t>
                      </a: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0" eaLnBrk="1" latinLnBrk="0" hangingPunct="1"/>
                      <a:r>
                        <a:rPr lang="en-US" sz="1400" b="0" kern="1200" dirty="0">
                          <a:solidFill>
                            <a:schemeClr val="tx1"/>
                          </a:solidFill>
                          <a:latin typeface="+mn-lt"/>
                          <a:ea typeface="+mn-ea"/>
                          <a:cs typeface="+mn-cs"/>
                        </a:rPr>
                        <a:t>Gradual</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952591534"/>
                  </a:ext>
                </a:extLst>
              </a:tr>
              <a:tr h="305202">
                <a:tc>
                  <a:txBody>
                    <a:bodyPr/>
                    <a:lstStyle/>
                    <a:p>
                      <a:pPr marL="0" algn="ctr" defTabSz="685800" rtl="0" eaLnBrk="1" latinLnBrk="0" hangingPunct="1"/>
                      <a:r>
                        <a:rPr lang="en-US" sz="1200" b="1" kern="1200" dirty="0">
                          <a:solidFill>
                            <a:schemeClr val="bg1"/>
                          </a:solidFill>
                          <a:latin typeface="+mn-lt"/>
                          <a:ea typeface="+mn-ea"/>
                          <a:cs typeface="+mn-cs"/>
                        </a:rPr>
                        <a:t>Prevalence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mr-IN" sz="1400" b="0" kern="1200" dirty="0">
                          <a:solidFill>
                            <a:schemeClr val="tx1"/>
                          </a:solidFill>
                          <a:latin typeface="+mn-lt"/>
                          <a:ea typeface="+mn-ea"/>
                          <a:cs typeface="+mn-cs"/>
                        </a:rPr>
                        <a:t>10-20%</a:t>
                      </a:r>
                      <a:endParaRPr lang="en-US"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mr-IN" sz="1400" b="0" kern="1200" dirty="0">
                          <a:solidFill>
                            <a:schemeClr val="tx1"/>
                          </a:solidFill>
                          <a:latin typeface="+mn-lt"/>
                          <a:ea typeface="+mn-ea"/>
                          <a:cs typeface="+mn-cs"/>
                        </a:rPr>
                        <a:t>80-90 %</a:t>
                      </a:r>
                      <a:endParaRPr lang="en-US" sz="1400" b="0" kern="1200" dirty="0">
                        <a:solidFill>
                          <a:schemeClr val="tx1"/>
                        </a:solidFill>
                        <a:latin typeface="+mn-lt"/>
                        <a:ea typeface="+mn-ea"/>
                        <a:cs typeface="+mn-cs"/>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588099131"/>
                  </a:ext>
                </a:extLst>
              </a:tr>
              <a:tr h="518842">
                <a:tc>
                  <a:txBody>
                    <a:bodyPr/>
                    <a:lstStyle/>
                    <a:p>
                      <a:pPr marL="0" algn="ctr" defTabSz="685800" rtl="0" eaLnBrk="1" latinLnBrk="0" hangingPunct="1"/>
                      <a:r>
                        <a:rPr lang="en-US" sz="1200" b="1" kern="1200" dirty="0">
                          <a:solidFill>
                            <a:schemeClr val="bg1"/>
                          </a:solidFill>
                          <a:latin typeface="+mn-lt"/>
                          <a:ea typeface="+mn-ea"/>
                          <a:cs typeface="+mn-cs"/>
                        </a:rPr>
                        <a:t>Genetic</a:t>
                      </a:r>
                    </a:p>
                    <a:p>
                      <a:pPr marL="0" algn="ctr" defTabSz="685800" rtl="0" eaLnBrk="1" latinLnBrk="0" hangingPunct="1"/>
                      <a:r>
                        <a:rPr lang="en-US" sz="1200" b="1" kern="1200" dirty="0">
                          <a:solidFill>
                            <a:schemeClr val="bg1"/>
                          </a:solidFill>
                          <a:latin typeface="+mn-lt"/>
                          <a:ea typeface="+mn-ea"/>
                          <a:cs typeface="+mn-cs"/>
                        </a:rPr>
                        <a:t>predisposition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Moderate</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Very strong</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48347828"/>
                  </a:ext>
                </a:extLst>
              </a:tr>
              <a:tr h="518842">
                <a:tc>
                  <a:txBody>
                    <a:bodyPr/>
                    <a:lstStyle/>
                    <a:p>
                      <a:pPr marL="0" algn="ctr" defTabSz="685800" rtl="0" eaLnBrk="1" latinLnBrk="0" hangingPunct="1"/>
                      <a:r>
                        <a:rPr lang="en-US" sz="1200" b="1" dirty="0">
                          <a:solidFill>
                            <a:schemeClr val="bg1"/>
                          </a:solidFill>
                        </a:rPr>
                        <a:t>Defects</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β-cells are destroyed</a:t>
                      </a: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0" eaLnBrk="1" latinLnBrk="0" hangingPunct="1"/>
                      <a:r>
                        <a:rPr lang="en-US" sz="1400" b="0" kern="1200" dirty="0">
                          <a:solidFill>
                            <a:schemeClr val="tx1"/>
                          </a:solidFill>
                          <a:latin typeface="+mn-lt"/>
                          <a:ea typeface="+mn-ea"/>
                          <a:cs typeface="+mn-cs"/>
                        </a:rPr>
                        <a:t>β-cells produce inadequate quantity of insulin </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69350098"/>
                  </a:ext>
                </a:extLst>
              </a:tr>
              <a:tr h="518842">
                <a:tc>
                  <a:txBody>
                    <a:bodyPr/>
                    <a:lstStyle/>
                    <a:p>
                      <a:pPr marL="0" algn="ctr" defTabSz="685800" rtl="0" eaLnBrk="1" latinLnBrk="0" hangingPunct="1"/>
                      <a:r>
                        <a:rPr lang="en-US" sz="1200" b="1" kern="1200" dirty="0">
                          <a:solidFill>
                            <a:schemeClr val="bg1"/>
                          </a:solidFill>
                          <a:latin typeface="+mn-lt"/>
                          <a:ea typeface="+mn-ea"/>
                          <a:cs typeface="+mn-cs"/>
                        </a:rPr>
                        <a:t>Endogenous-insulin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 Absent - absolute deficiency of insulin secretion</a:t>
                      </a: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0" eaLnBrk="1" latinLnBrk="0" hangingPunct="1"/>
                      <a:r>
                        <a:rPr lang="en-US" sz="1400" b="0" kern="1200" dirty="0">
                          <a:solidFill>
                            <a:schemeClr val="tx1"/>
                          </a:solidFill>
                          <a:latin typeface="+mn-lt"/>
                          <a:ea typeface="+mn-ea"/>
                          <a:cs typeface="+mn-cs"/>
                        </a:rPr>
                        <a:t>Present (not enough)</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787466254"/>
                  </a:ext>
                </a:extLst>
              </a:tr>
              <a:tr h="518842">
                <a:tc>
                  <a:txBody>
                    <a:bodyPr/>
                    <a:lstStyle/>
                    <a:p>
                      <a:pPr marL="0" algn="ctr" defTabSz="685800" rtl="0" eaLnBrk="1" latinLnBrk="0" hangingPunct="1"/>
                      <a:r>
                        <a:rPr lang="en-US" sz="1200" b="1" kern="1200" dirty="0">
                          <a:solidFill>
                            <a:schemeClr val="bg1"/>
                          </a:solidFill>
                          <a:latin typeface="+mn-lt"/>
                          <a:ea typeface="+mn-ea"/>
                          <a:cs typeface="+mn-cs"/>
                        </a:rPr>
                        <a:t>Insulin -resistance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absent</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Present (in peripheral tissues)</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006230478"/>
                  </a:ext>
                </a:extLst>
              </a:tr>
              <a:tr h="518842">
                <a:tc>
                  <a:txBody>
                    <a:bodyPr/>
                    <a:lstStyle/>
                    <a:p>
                      <a:pPr marL="0" algn="ctr" defTabSz="685800" rtl="0" eaLnBrk="1" latinLnBrk="0" hangingPunct="1"/>
                      <a:r>
                        <a:rPr lang="en-US" sz="1200" b="1" dirty="0">
                          <a:solidFill>
                            <a:schemeClr val="bg1"/>
                          </a:solidFill>
                        </a:rPr>
                        <a:t>Nutritional status</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Usually thin</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Usually obese (Obesity is an important factor)</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54100817"/>
                  </a:ext>
                </a:extLst>
              </a:tr>
              <a:tr h="305202">
                <a:tc>
                  <a:txBody>
                    <a:bodyPr/>
                    <a:lstStyle/>
                    <a:p>
                      <a:pPr marL="0" algn="ctr" defTabSz="685800" rtl="0" eaLnBrk="1" latinLnBrk="0" hangingPunct="1"/>
                      <a:r>
                        <a:rPr lang="en-US" sz="1200" b="1" dirty="0">
                          <a:solidFill>
                            <a:schemeClr val="bg1"/>
                          </a:solidFill>
                        </a:rPr>
                        <a:t>Ketosis</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Frequent</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Usually absent</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232392771"/>
                  </a:ext>
                </a:extLst>
              </a:tr>
              <a:tr h="518842">
                <a:tc>
                  <a:txBody>
                    <a:bodyPr/>
                    <a:lstStyle/>
                    <a:p>
                      <a:pPr marL="0" algn="ctr" defTabSz="685800" rtl="0" eaLnBrk="1" latinLnBrk="0" hangingPunct="1"/>
                      <a:r>
                        <a:rPr lang="en-US" sz="1200" b="1" dirty="0">
                          <a:solidFill>
                            <a:schemeClr val="bg1"/>
                          </a:solidFill>
                        </a:rPr>
                        <a:t>Clinical symptoms</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Polydipsia, polyphagia, polyuria, weight loss</a:t>
                      </a:r>
                    </a:p>
                  </a:txBody>
                  <a:tcPr anchor="ctr">
                    <a:lnL w="12700" cap="flat" cmpd="sng" algn="ctr">
                      <a:solidFill>
                        <a:schemeClr val="tx1"/>
                      </a:solidFill>
                      <a:prstDash val="solid"/>
                      <a:round/>
                      <a:headEnd type="none" w="med" len="med"/>
                      <a:tailEnd type="none" w="med" len="med"/>
                    </a:lnL>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Often asymptomatic</a:t>
                      </a:r>
                    </a:p>
                    <a:p>
                      <a:pPr marL="0" algn="ctr" defTabSz="685800" rtl="0" eaLnBrk="1" latinLnBrk="0" hangingPunct="1"/>
                      <a:endParaRPr lang="en-US" sz="1400" b="0" kern="1200" dirty="0">
                        <a:solidFill>
                          <a:schemeClr val="tx1"/>
                        </a:solidFill>
                        <a:latin typeface="+mn-lt"/>
                        <a:ea typeface="+mn-ea"/>
                        <a:cs typeface="+mn-cs"/>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456248941"/>
                  </a:ext>
                </a:extLst>
              </a:tr>
              <a:tr h="518842">
                <a:tc>
                  <a:txBody>
                    <a:bodyPr/>
                    <a:lstStyle/>
                    <a:p>
                      <a:pPr marL="0" algn="ctr" defTabSz="685800" rtl="0" eaLnBrk="1" latinLnBrk="0" hangingPunct="1"/>
                      <a:r>
                        <a:rPr lang="en-US" sz="1200" b="1" dirty="0">
                          <a:solidFill>
                            <a:schemeClr val="bg1"/>
                          </a:solidFill>
                        </a:rPr>
                        <a:t>Related lipid abnormalities</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marL="0" algn="ctr" defTabSz="685800" rtl="0" eaLnBrk="1" latinLnBrk="0" hangingPunct="1"/>
                      <a:r>
                        <a:rPr lang="en-US" sz="1400" b="0" kern="1200" dirty="0">
                          <a:solidFill>
                            <a:schemeClr val="tx1"/>
                          </a:solidFill>
                          <a:latin typeface="+mn-lt"/>
                          <a:ea typeface="+mn-ea"/>
                          <a:cs typeface="+mn-cs"/>
                        </a:rPr>
                        <a:t>Hypercholesterolemia frequent</a:t>
                      </a: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0" eaLnBrk="1" latinLnBrk="0" hangingPunct="1"/>
                      <a:r>
                        <a:rPr lang="en-US" sz="1400" b="0" kern="1200" dirty="0">
                          <a:solidFill>
                            <a:schemeClr val="tx1"/>
                          </a:solidFill>
                          <a:latin typeface="+mn-lt"/>
                          <a:ea typeface="+mn-ea"/>
                          <a:cs typeface="+mn-cs"/>
                        </a:rPr>
                        <a:t>Cholesterol &amp; triglycerides often elevated</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4038040418"/>
                  </a:ext>
                </a:extLst>
              </a:tr>
              <a:tr h="305202">
                <a:tc>
                  <a:txBody>
                    <a:bodyPr/>
                    <a:lstStyle/>
                    <a:p>
                      <a:pPr marL="0" algn="ctr" defTabSz="685800" rtl="0" eaLnBrk="1" latinLnBrk="0" hangingPunct="1"/>
                      <a:r>
                        <a:rPr lang="en-US" sz="1200" b="1" dirty="0">
                          <a:solidFill>
                            <a:schemeClr val="bg1"/>
                          </a:solidFill>
                        </a:rPr>
                        <a:t>Treatment</a:t>
                      </a:r>
                      <a:endParaRPr lang="en-US" sz="1200" b="1" kern="1200" dirty="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algn="ctr" defTabSz="685800" rtl="0" eaLnBrk="1" latinLnBrk="0" hangingPunct="1"/>
                      <a:r>
                        <a:rPr lang="en-US" sz="1400" b="0" kern="1200" dirty="0">
                          <a:solidFill>
                            <a:srgbClr val="FF0000"/>
                          </a:solidFill>
                          <a:latin typeface="+mn-lt"/>
                          <a:ea typeface="+mn-ea"/>
                          <a:cs typeface="+mn-cs"/>
                        </a:rPr>
                        <a:t>Insulin injection</a:t>
                      </a:r>
                    </a:p>
                  </a:txBody>
                  <a:tcPr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FF0000"/>
                          </a:solidFill>
                          <a:latin typeface="+mn-lt"/>
                          <a:ea typeface="+mn-ea"/>
                          <a:cs typeface="+mn-cs"/>
                        </a:rPr>
                        <a:t>Oral hypoglycemic drugs </a:t>
                      </a:r>
                      <a:r>
                        <a:rPr kumimoji="0" lang="en-US" sz="1400" b="0" i="0" u="none" strike="noStrike" kern="1200" cap="none" spc="0" normalizeH="0" baseline="0" noProof="0" dirty="0">
                          <a:ln>
                            <a:noFill/>
                          </a:ln>
                          <a:solidFill>
                            <a:srgbClr val="00B050"/>
                          </a:solidFill>
                          <a:effectLst/>
                          <a:uLnTx/>
                          <a:uFillTx/>
                          <a:latin typeface="+mn-lt"/>
                          <a:ea typeface="+mn-ea"/>
                          <a:cs typeface="+mn-cs"/>
                        </a:rPr>
                        <a:t>± insulin</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97130336"/>
                  </a:ext>
                </a:extLst>
              </a:tr>
            </a:tbl>
          </a:graphicData>
        </a:graphic>
      </p:graphicFrame>
    </p:spTree>
    <p:extLst>
      <p:ext uri="{BB962C8B-B14F-4D97-AF65-F5344CB8AC3E}">
        <p14:creationId xmlns:p14="http://schemas.microsoft.com/office/powerpoint/2010/main" val="233524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13214" y="-383123"/>
            <a:ext cx="461662"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83124" y="-383123"/>
            <a:ext cx="461662"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227910" y="591472"/>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2550965" y="112735"/>
            <a:ext cx="1756069"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insulin </a:t>
            </a:r>
          </a:p>
        </p:txBody>
      </p:sp>
      <p:sp>
        <p:nvSpPr>
          <p:cNvPr id="12" name="TextBox 11">
            <a:extLst>
              <a:ext uri="{FF2B5EF4-FFF2-40B4-BE49-F238E27FC236}">
                <a16:creationId xmlns:a16="http://schemas.microsoft.com/office/drawing/2014/main" id="{8A3A6006-D9C2-48F3-BA48-24FD3534438D}"/>
              </a:ext>
            </a:extLst>
          </p:cNvPr>
          <p:cNvSpPr txBox="1"/>
          <p:nvPr/>
        </p:nvSpPr>
        <p:spPr>
          <a:xfrm>
            <a:off x="753768" y="844074"/>
            <a:ext cx="1309815" cy="621447"/>
          </a:xfrm>
          <a:prstGeom prst="roundRect">
            <a:avLst/>
          </a:prstGeom>
          <a:noFill/>
          <a:ln>
            <a:solidFill>
              <a:schemeClr val="accent1">
                <a:lumMod val="40000"/>
                <a:lumOff val="60000"/>
              </a:schemeClr>
            </a:solidFill>
          </a:ln>
        </p:spPr>
        <p:txBody>
          <a:bodyPr wrap="square" rtlCol="0">
            <a:spAutoFit/>
          </a:bodyPr>
          <a:lstStyle/>
          <a:p>
            <a:pPr algn="ctr"/>
            <a:r>
              <a:rPr lang="en-US" sz="2000" dirty="0"/>
              <a:t>Receptors</a:t>
            </a:r>
          </a:p>
          <a:p>
            <a:pPr algn="ctr"/>
            <a:r>
              <a:rPr lang="en-US" sz="1050" dirty="0">
                <a:solidFill>
                  <a:srgbClr val="00B050"/>
                </a:solidFill>
              </a:rPr>
              <a:t>Only on female  </a:t>
            </a:r>
          </a:p>
        </p:txBody>
      </p:sp>
      <p:sp>
        <p:nvSpPr>
          <p:cNvPr id="13" name="TextBox 12">
            <a:extLst>
              <a:ext uri="{FF2B5EF4-FFF2-40B4-BE49-F238E27FC236}">
                <a16:creationId xmlns:a16="http://schemas.microsoft.com/office/drawing/2014/main" id="{0A2CD5F2-5406-4802-8053-B6D426B9689B}"/>
              </a:ext>
            </a:extLst>
          </p:cNvPr>
          <p:cNvSpPr txBox="1"/>
          <p:nvPr/>
        </p:nvSpPr>
        <p:spPr>
          <a:xfrm>
            <a:off x="2776407" y="901653"/>
            <a:ext cx="3381945" cy="523220"/>
          </a:xfrm>
          <a:prstGeom prst="rect">
            <a:avLst/>
          </a:prstGeom>
          <a:noFill/>
        </p:spPr>
        <p:txBody>
          <a:bodyPr wrap="square" rtlCol="0">
            <a:spAutoFit/>
          </a:bodyPr>
          <a:lstStyle/>
          <a:p>
            <a:pPr lvl="0" algn="ctr" defTabSz="685800">
              <a:buClr>
                <a:schemeClr val="accent1">
                  <a:lumMod val="60000"/>
                  <a:lumOff val="40000"/>
                </a:schemeClr>
              </a:buClr>
            </a:pPr>
            <a:r>
              <a:rPr lang="en-US" sz="1400" dirty="0">
                <a:solidFill>
                  <a:prstClr val="black"/>
                </a:solidFill>
              </a:rPr>
              <a:t>Present on cell membranes of most tissues.</a:t>
            </a:r>
          </a:p>
          <a:p>
            <a:pPr lvl="0" algn="ctr" defTabSz="685800">
              <a:buClr>
                <a:schemeClr val="accent1">
                  <a:lumMod val="60000"/>
                  <a:lumOff val="40000"/>
                </a:schemeClr>
              </a:buClr>
            </a:pPr>
            <a:r>
              <a:rPr lang="en-US" sz="1400" dirty="0">
                <a:solidFill>
                  <a:prstClr val="black"/>
                </a:solidFill>
              </a:rPr>
              <a:t>Mainly in liver, muscle and adipose tissue.</a:t>
            </a:r>
          </a:p>
        </p:txBody>
      </p:sp>
      <p:cxnSp>
        <p:nvCxnSpPr>
          <p:cNvPr id="17" name="Straight Connector 16">
            <a:extLst>
              <a:ext uri="{FF2B5EF4-FFF2-40B4-BE49-F238E27FC236}">
                <a16:creationId xmlns:a16="http://schemas.microsoft.com/office/drawing/2014/main" id="{54EFDAFB-27C9-4FC5-90B7-7719EA4F4F5E}"/>
              </a:ext>
            </a:extLst>
          </p:cNvPr>
          <p:cNvCxnSpPr>
            <a:cxnSpLocks/>
          </p:cNvCxnSpPr>
          <p:nvPr/>
        </p:nvCxnSpPr>
        <p:spPr>
          <a:xfrm>
            <a:off x="237377" y="2032353"/>
            <a:ext cx="2054029"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CD885A-C84F-41E4-83A3-FBB16B9D2F8B}"/>
              </a:ext>
            </a:extLst>
          </p:cNvPr>
          <p:cNvSpPr txBox="1"/>
          <p:nvPr/>
        </p:nvSpPr>
        <p:spPr>
          <a:xfrm>
            <a:off x="207388" y="1607966"/>
            <a:ext cx="2440430" cy="400110"/>
          </a:xfrm>
          <a:prstGeom prst="rect">
            <a:avLst/>
          </a:prstGeom>
          <a:noFill/>
        </p:spPr>
        <p:txBody>
          <a:bodyPr wrap="square" rtlCol="0">
            <a:spAutoFit/>
          </a:bodyPr>
          <a:lstStyle/>
          <a:p>
            <a:r>
              <a:rPr lang="en-US" sz="2000" dirty="0"/>
              <a:t>Effects of insulin</a:t>
            </a:r>
          </a:p>
        </p:txBody>
      </p:sp>
      <p:graphicFrame>
        <p:nvGraphicFramePr>
          <p:cNvPr id="19" name="Table 18">
            <a:extLst>
              <a:ext uri="{FF2B5EF4-FFF2-40B4-BE49-F238E27FC236}">
                <a16:creationId xmlns:a16="http://schemas.microsoft.com/office/drawing/2014/main" id="{A2CFCA33-EED5-4BD4-A73B-944ECAC6810F}"/>
              </a:ext>
            </a:extLst>
          </p:cNvPr>
          <p:cNvGraphicFramePr>
            <a:graphicFrameLocks noGrp="1"/>
          </p:cNvGraphicFramePr>
          <p:nvPr>
            <p:extLst>
              <p:ext uri="{D42A27DB-BD31-4B8C-83A1-F6EECF244321}">
                <p14:modId xmlns:p14="http://schemas.microsoft.com/office/powerpoint/2010/main" val="2937249801"/>
              </p:ext>
            </p:extLst>
          </p:nvPr>
        </p:nvGraphicFramePr>
        <p:xfrm>
          <a:off x="389678" y="2204211"/>
          <a:ext cx="6115053" cy="3119077"/>
        </p:xfrm>
        <a:graphic>
          <a:graphicData uri="http://schemas.openxmlformats.org/drawingml/2006/table">
            <a:tbl>
              <a:tblPr firstRow="1" bandRow="1">
                <a:tableStyleId>{5940675A-B579-460E-94D1-54222C63F5DA}</a:tableStyleId>
              </a:tblPr>
              <a:tblGrid>
                <a:gridCol w="2008084">
                  <a:extLst>
                    <a:ext uri="{9D8B030D-6E8A-4147-A177-3AD203B41FA5}">
                      <a16:colId xmlns:a16="http://schemas.microsoft.com/office/drawing/2014/main" val="1784610693"/>
                    </a:ext>
                  </a:extLst>
                </a:gridCol>
                <a:gridCol w="1807029">
                  <a:extLst>
                    <a:ext uri="{9D8B030D-6E8A-4147-A177-3AD203B41FA5}">
                      <a16:colId xmlns:a16="http://schemas.microsoft.com/office/drawing/2014/main" val="964755211"/>
                    </a:ext>
                  </a:extLst>
                </a:gridCol>
                <a:gridCol w="885475">
                  <a:extLst>
                    <a:ext uri="{9D8B030D-6E8A-4147-A177-3AD203B41FA5}">
                      <a16:colId xmlns:a16="http://schemas.microsoft.com/office/drawing/2014/main" val="343542297"/>
                    </a:ext>
                  </a:extLst>
                </a:gridCol>
                <a:gridCol w="1414465">
                  <a:extLst>
                    <a:ext uri="{9D8B030D-6E8A-4147-A177-3AD203B41FA5}">
                      <a16:colId xmlns:a16="http://schemas.microsoft.com/office/drawing/2014/main" val="109248568"/>
                    </a:ext>
                  </a:extLst>
                </a:gridCol>
              </a:tblGrid>
              <a:tr h="284437">
                <a:tc gridSpan="2">
                  <a:txBody>
                    <a:bodyPr/>
                    <a:lstStyle/>
                    <a:p>
                      <a:pPr algn="ctr"/>
                      <a:r>
                        <a:rPr lang="en-US" sz="1200" b="1" dirty="0"/>
                        <a:t>Carbohydrate Metabolism:</a:t>
                      </a:r>
                    </a:p>
                  </a:txBody>
                  <a:tcPr anchor="ctr">
                    <a:solidFill>
                      <a:schemeClr val="accent2">
                        <a:lumMod val="40000"/>
                        <a:lumOff val="60000"/>
                        <a:alpha val="27059"/>
                      </a:schemeClr>
                    </a:solidFill>
                  </a:tcPr>
                </a:tc>
                <a:tc hMerge="1">
                  <a:txBody>
                    <a:bodyPr/>
                    <a:lstStyle/>
                    <a:p>
                      <a:endParaRPr lang="en-US"/>
                    </a:p>
                  </a:txBody>
                  <a:tcPr/>
                </a:tc>
                <a:tc gridSpan="2">
                  <a:txBody>
                    <a:bodyPr/>
                    <a:lstStyle/>
                    <a:p>
                      <a:pPr marL="0" algn="ctr" defTabSz="685800" rtl="0" eaLnBrk="1" latinLnBrk="0" hangingPunct="1"/>
                      <a:r>
                        <a:rPr lang="en-US" sz="1200" b="1" dirty="0"/>
                        <a:t>Protein Metabolism:</a:t>
                      </a:r>
                    </a:p>
                  </a:txBody>
                  <a:tcPr anchor="ctr">
                    <a:solidFill>
                      <a:schemeClr val="accent2">
                        <a:lumMod val="40000"/>
                        <a:lumOff val="60000"/>
                        <a:alpha val="27059"/>
                      </a:schemeClr>
                    </a:solidFill>
                  </a:tcPr>
                </a:tc>
                <a:tc hMerge="1">
                  <a:txBody>
                    <a:bodyPr/>
                    <a:lstStyle/>
                    <a:p>
                      <a:endParaRPr lang="en-US"/>
                    </a:p>
                  </a:txBody>
                  <a:tcPr/>
                </a:tc>
                <a:extLst>
                  <a:ext uri="{0D108BD9-81ED-4DB2-BD59-A6C34878D82A}">
                    <a16:rowId xmlns:a16="http://schemas.microsoft.com/office/drawing/2014/main" val="3301392629"/>
                  </a:ext>
                </a:extLst>
              </a:tr>
              <a:tr h="0">
                <a:tc rowSpan="2" gridSpan="2">
                  <a:txBody>
                    <a:bodyPr/>
                    <a:lstStyle/>
                    <a:p>
                      <a:pPr marL="285750" indent="-285750">
                        <a:buFont typeface="Arial" charset="0"/>
                        <a:buChar char="•"/>
                      </a:pPr>
                      <a:r>
                        <a:rPr lang="en-US" sz="1200" dirty="0"/>
                        <a:t>↑glucose uptake &amp; utilization by peripheral tissues </a:t>
                      </a:r>
                    </a:p>
                    <a:p>
                      <a:pPr marL="285750" indent="-285750">
                        <a:buFont typeface="Arial" charset="0"/>
                        <a:buChar char="•"/>
                      </a:pPr>
                      <a:r>
                        <a:rPr lang="en-US" sz="1200" dirty="0"/>
                        <a:t>↑Glycogen synthesis (</a:t>
                      </a:r>
                      <a:r>
                        <a:rPr lang="en-US" sz="1200" b="1" dirty="0">
                          <a:solidFill>
                            <a:srgbClr val="FF0000"/>
                          </a:solidFill>
                        </a:rPr>
                        <a:t>glycogen synthase</a:t>
                      </a:r>
                      <a:r>
                        <a:rPr lang="en-US" sz="1200" dirty="0"/>
                        <a:t>)</a:t>
                      </a:r>
                    </a:p>
                    <a:p>
                      <a:pPr marL="285750" indent="-285750">
                        <a:buFont typeface="Arial" charset="0"/>
                        <a:buChar char="•"/>
                      </a:pPr>
                      <a:r>
                        <a:rPr lang="en-US" sz="1200" dirty="0"/>
                        <a:t>↑Conversion of carbohydrate to fats. </a:t>
                      </a:r>
                    </a:p>
                    <a:p>
                      <a:pPr marL="285750" indent="-285750">
                        <a:buFont typeface="Arial" charset="0"/>
                        <a:buChar char="•"/>
                      </a:pPr>
                      <a:r>
                        <a:rPr lang="en-US" sz="1200" b="1" dirty="0"/>
                        <a:t>↓Gluconeogenesis. </a:t>
                      </a:r>
                    </a:p>
                    <a:p>
                      <a:pPr marL="285750" indent="-285750">
                        <a:buFont typeface="Arial" charset="0"/>
                        <a:buChar char="•"/>
                      </a:pPr>
                      <a:r>
                        <a:rPr lang="en-US" sz="1200" b="1" dirty="0"/>
                        <a:t>↓</a:t>
                      </a:r>
                      <a:r>
                        <a:rPr lang="en-US" sz="1200" b="1" dirty="0" err="1"/>
                        <a:t>Glycogenolysis</a:t>
                      </a:r>
                      <a:r>
                        <a:rPr lang="en-US" sz="1200" b="1" dirty="0"/>
                        <a:t> (liver)</a:t>
                      </a:r>
                    </a:p>
                    <a:p>
                      <a:pPr marL="285750" indent="-285750">
                        <a:buFont typeface="Arial" charset="0"/>
                        <a:buChar char="•"/>
                      </a:pPr>
                      <a:r>
                        <a:rPr lang="en-US" sz="1200" dirty="0"/>
                        <a:t>↑Glycolysis (muscle).</a:t>
                      </a:r>
                      <a:endParaRPr lang="en-US" sz="1200" b="1" dirty="0"/>
                    </a:p>
                  </a:txBody>
                  <a:tcPr/>
                </a:tc>
                <a:tc rowSpan="2" hMerge="1">
                  <a:txBody>
                    <a:bodyPr/>
                    <a:lstStyle/>
                    <a:p>
                      <a:endParaRPr lang="en-US"/>
                    </a:p>
                  </a:txBody>
                  <a:tcPr/>
                </a:tc>
                <a:tc>
                  <a:txBody>
                    <a:bodyPr/>
                    <a:lstStyle/>
                    <a:p>
                      <a:pPr algn="ctr"/>
                      <a:r>
                        <a:rPr lang="en-US" sz="1200" b="1" dirty="0"/>
                        <a:t>Liver:</a:t>
                      </a:r>
                    </a:p>
                  </a:txBody>
                  <a:tcPr>
                    <a:solidFill>
                      <a:srgbClr val="D5FC79">
                        <a:alpha val="27059"/>
                      </a:srgbClr>
                    </a:solidFill>
                  </a:tcPr>
                </a:tc>
                <a:tc>
                  <a:txBody>
                    <a:bodyPr/>
                    <a:lstStyle/>
                    <a:p>
                      <a:pPr algn="ctr"/>
                      <a:r>
                        <a:rPr lang="en-US" sz="1200" b="1" dirty="0"/>
                        <a:t>Muscle:</a:t>
                      </a:r>
                    </a:p>
                  </a:txBody>
                  <a:tcPr>
                    <a:solidFill>
                      <a:srgbClr val="D5FC79">
                        <a:alpha val="27059"/>
                      </a:srgbClr>
                    </a:solidFill>
                  </a:tcPr>
                </a:tc>
                <a:extLst>
                  <a:ext uri="{0D108BD9-81ED-4DB2-BD59-A6C34878D82A}">
                    <a16:rowId xmlns:a16="http://schemas.microsoft.com/office/drawing/2014/main" val="2651403990"/>
                  </a:ext>
                </a:extLst>
              </a:tr>
              <a:tr h="971550">
                <a:tc gridSpan="2" vMerge="1">
                  <a:txBody>
                    <a:bodyPr/>
                    <a:lstStyle/>
                    <a:p>
                      <a:endParaRPr lang="en-US"/>
                    </a:p>
                  </a:txBody>
                  <a:tcPr/>
                </a:tc>
                <a:tc hMerge="1" vMerge="1">
                  <a:txBody>
                    <a:bodyPr/>
                    <a:lstStyle/>
                    <a:p>
                      <a:endParaRPr lang="en-US"/>
                    </a:p>
                  </a:txBody>
                  <a:tcPr/>
                </a:tc>
                <a:tc>
                  <a:txBody>
                    <a:bodyPr/>
                    <a:lstStyle/>
                    <a:p>
                      <a:r>
                        <a:rPr lang="en-US" sz="1200" dirty="0"/>
                        <a:t>↓</a:t>
                      </a:r>
                      <a:r>
                        <a:rPr lang="en-US" sz="1200" baseline="0" dirty="0"/>
                        <a:t> </a:t>
                      </a:r>
                      <a:r>
                        <a:rPr lang="en-US" sz="1200" dirty="0"/>
                        <a:t>protein catabolism</a:t>
                      </a:r>
                      <a:endParaRPr lang="en-US" sz="1200" b="1" dirty="0"/>
                    </a:p>
                  </a:txBody>
                  <a:tcPr/>
                </a:tc>
                <a:tc>
                  <a:txBody>
                    <a:bodyPr/>
                    <a:lstStyle/>
                    <a:p>
                      <a:r>
                        <a:rPr lang="en-US" sz="1200" dirty="0"/>
                        <a:t>↑ amino acids uptake. </a:t>
                      </a:r>
                    </a:p>
                    <a:p>
                      <a:r>
                        <a:rPr lang="en-US" sz="1200" dirty="0"/>
                        <a:t>↑protein synthesis. </a:t>
                      </a:r>
                    </a:p>
                    <a:p>
                      <a:r>
                        <a:rPr lang="en-US" sz="1200" dirty="0"/>
                        <a:t>↑</a:t>
                      </a:r>
                      <a:r>
                        <a:rPr lang="en-US" sz="1200" baseline="0" dirty="0"/>
                        <a:t> </a:t>
                      </a:r>
                      <a:r>
                        <a:rPr lang="en-US" sz="1200" dirty="0"/>
                        <a:t>glycogen synthesis (</a:t>
                      </a:r>
                      <a:r>
                        <a:rPr lang="en-US" sz="1200" b="1" dirty="0">
                          <a:solidFill>
                            <a:srgbClr val="FF0000"/>
                          </a:solidFill>
                        </a:rPr>
                        <a:t>glycogenesis</a:t>
                      </a:r>
                      <a:r>
                        <a:rPr lang="en-US" sz="1200" dirty="0"/>
                        <a:t>).</a:t>
                      </a:r>
                      <a:endParaRPr lang="en-US" sz="1200" b="1" dirty="0"/>
                    </a:p>
                  </a:txBody>
                  <a:tcPr/>
                </a:tc>
                <a:extLst>
                  <a:ext uri="{0D108BD9-81ED-4DB2-BD59-A6C34878D82A}">
                    <a16:rowId xmlns:a16="http://schemas.microsoft.com/office/drawing/2014/main" val="3724204018"/>
                  </a:ext>
                </a:extLst>
              </a:tr>
              <a:tr h="236807">
                <a:tc gridSpan="2">
                  <a:txBody>
                    <a:bodyPr/>
                    <a:lstStyle/>
                    <a:p>
                      <a:pPr algn="ctr"/>
                      <a:r>
                        <a:rPr lang="en-US" sz="1200" b="1" dirty="0"/>
                        <a:t>Fat Metabolism: </a:t>
                      </a:r>
                    </a:p>
                  </a:txBody>
                  <a:tcPr anchor="ctr">
                    <a:solidFill>
                      <a:schemeClr val="accent2">
                        <a:lumMod val="40000"/>
                        <a:lumOff val="60000"/>
                        <a:alpha val="27059"/>
                      </a:schemeClr>
                    </a:solidFill>
                  </a:tcPr>
                </a:tc>
                <a:tc hMerge="1">
                  <a:txBody>
                    <a:bodyPr/>
                    <a:lstStyle/>
                    <a:p>
                      <a:endParaRPr lang="en-US"/>
                    </a:p>
                  </a:txBody>
                  <a:tcPr/>
                </a:tc>
                <a:tc gridSpan="2">
                  <a:txBody>
                    <a:bodyPr/>
                    <a:lstStyle/>
                    <a:p>
                      <a:pPr marL="0" algn="ctr" defTabSz="685800" rtl="0" eaLnBrk="1" latinLnBrk="0" hangingPunct="1"/>
                      <a:r>
                        <a:rPr lang="en-US" sz="1200" b="1" dirty="0"/>
                        <a:t>Potassium:</a:t>
                      </a:r>
                    </a:p>
                  </a:txBody>
                  <a:tcPr anchor="ctr">
                    <a:solidFill>
                      <a:schemeClr val="accent2">
                        <a:lumMod val="40000"/>
                        <a:lumOff val="60000"/>
                        <a:alpha val="27059"/>
                      </a:schemeClr>
                    </a:solidFill>
                  </a:tcPr>
                </a:tc>
                <a:tc hMerge="1">
                  <a:txBody>
                    <a:bodyPr/>
                    <a:lstStyle/>
                    <a:p>
                      <a:endParaRPr lang="en-US"/>
                    </a:p>
                  </a:txBody>
                  <a:tcPr/>
                </a:tc>
                <a:extLst>
                  <a:ext uri="{0D108BD9-81ED-4DB2-BD59-A6C34878D82A}">
                    <a16:rowId xmlns:a16="http://schemas.microsoft.com/office/drawing/2014/main" val="2959841617"/>
                  </a:ext>
                </a:extLst>
              </a:tr>
              <a:tr h="0">
                <a:tc>
                  <a:txBody>
                    <a:bodyPr/>
                    <a:lstStyle/>
                    <a:p>
                      <a:pPr algn="ctr"/>
                      <a:r>
                        <a:rPr lang="en-US" sz="1200" b="1" dirty="0"/>
                        <a:t>Liver:</a:t>
                      </a:r>
                    </a:p>
                  </a:txBody>
                  <a:tcPr>
                    <a:solidFill>
                      <a:srgbClr val="D5FC79">
                        <a:alpha val="25882"/>
                      </a:srgbClr>
                    </a:solidFill>
                  </a:tcPr>
                </a:tc>
                <a:tc>
                  <a:txBody>
                    <a:bodyPr/>
                    <a:lstStyle/>
                    <a:p>
                      <a:pPr marL="0" algn="ctr" defTabSz="685800" rtl="0" eaLnBrk="1" latinLnBrk="0" hangingPunct="1"/>
                      <a:r>
                        <a:rPr lang="en-US" sz="1200" b="1" dirty="0"/>
                        <a:t>Adipose Tissue:</a:t>
                      </a:r>
                    </a:p>
                  </a:txBody>
                  <a:tcPr>
                    <a:solidFill>
                      <a:srgbClr val="D5FC79">
                        <a:alpha val="25882"/>
                      </a:srgbClr>
                    </a:solidFill>
                  </a:tcPr>
                </a:tc>
                <a:tc rowSpan="2" gridSpan="2">
                  <a:txBody>
                    <a:bodyPr/>
                    <a:lstStyle/>
                    <a:p>
                      <a:r>
                        <a:rPr lang="en-US" sz="1200" dirty="0"/>
                        <a:t>↑potassium uptake into cells.</a:t>
                      </a:r>
                    </a:p>
                  </a:txBody>
                  <a:tcPr/>
                </a:tc>
                <a:tc rowSpan="2" hMerge="1">
                  <a:txBody>
                    <a:bodyPr/>
                    <a:lstStyle/>
                    <a:p>
                      <a:endParaRPr lang="en-US"/>
                    </a:p>
                  </a:txBody>
                  <a:tcPr/>
                </a:tc>
                <a:extLst>
                  <a:ext uri="{0D108BD9-81ED-4DB2-BD59-A6C34878D82A}">
                    <a16:rowId xmlns:a16="http://schemas.microsoft.com/office/drawing/2014/main" val="2515730927"/>
                  </a:ext>
                </a:extLst>
              </a:tr>
              <a:tr h="174913">
                <a:tc>
                  <a:txBody>
                    <a:bodyPr/>
                    <a:lstStyle/>
                    <a:p>
                      <a:r>
                        <a:rPr lang="en-US" sz="1200" dirty="0"/>
                        <a:t>↑ Lipogenesis. </a:t>
                      </a:r>
                    </a:p>
                    <a:p>
                      <a:r>
                        <a:rPr lang="en-US" sz="1200" dirty="0"/>
                        <a:t>↓Lipolysis →Inhibits conversion of fatty acids to keto acids.</a:t>
                      </a:r>
                    </a:p>
                  </a:txBody>
                  <a:tcPr/>
                </a:tc>
                <a:tc>
                  <a:txBody>
                    <a:bodyPr/>
                    <a:lstStyle/>
                    <a:p>
                      <a:r>
                        <a:rPr lang="en-US" sz="1200" dirty="0"/>
                        <a:t>↑ Triglycerides storage. </a:t>
                      </a:r>
                    </a:p>
                    <a:p>
                      <a:r>
                        <a:rPr lang="en-US" sz="1200" dirty="0"/>
                        <a:t>↑Fatty acids synthesis. </a:t>
                      </a:r>
                    </a:p>
                    <a:p>
                      <a:r>
                        <a:rPr lang="en-US" sz="1200" dirty="0"/>
                        <a:t>↓Lipolysis.</a:t>
                      </a:r>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89120740"/>
                  </a:ext>
                </a:extLst>
              </a:tr>
            </a:tbl>
          </a:graphicData>
        </a:graphic>
      </p:graphicFrame>
      <p:cxnSp>
        <p:nvCxnSpPr>
          <p:cNvPr id="29" name="Straight Connector 28">
            <a:extLst>
              <a:ext uri="{FF2B5EF4-FFF2-40B4-BE49-F238E27FC236}">
                <a16:creationId xmlns:a16="http://schemas.microsoft.com/office/drawing/2014/main" id="{F0AFE465-C6D4-445A-B021-E854CCB5B540}"/>
              </a:ext>
            </a:extLst>
          </p:cNvPr>
          <p:cNvCxnSpPr>
            <a:cxnSpLocks/>
          </p:cNvCxnSpPr>
          <p:nvPr/>
        </p:nvCxnSpPr>
        <p:spPr>
          <a:xfrm>
            <a:off x="237599" y="5769922"/>
            <a:ext cx="2084976"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3D9A2AA-7AC5-40CB-ABA5-208FAF01E5F3}"/>
              </a:ext>
            </a:extLst>
          </p:cNvPr>
          <p:cNvSpPr txBox="1"/>
          <p:nvPr/>
        </p:nvSpPr>
        <p:spPr>
          <a:xfrm>
            <a:off x="237377" y="5403736"/>
            <a:ext cx="2208695" cy="400110"/>
          </a:xfrm>
          <a:prstGeom prst="rect">
            <a:avLst/>
          </a:prstGeom>
          <a:noFill/>
        </p:spPr>
        <p:txBody>
          <a:bodyPr wrap="square" rtlCol="0">
            <a:spAutoFit/>
          </a:bodyPr>
          <a:lstStyle/>
          <a:p>
            <a:r>
              <a:rPr lang="en-US" sz="2000" dirty="0"/>
              <a:t>Pharmacokinetics </a:t>
            </a:r>
          </a:p>
        </p:txBody>
      </p:sp>
      <p:sp>
        <p:nvSpPr>
          <p:cNvPr id="31" name="Rectangle 30">
            <a:extLst>
              <a:ext uri="{FF2B5EF4-FFF2-40B4-BE49-F238E27FC236}">
                <a16:creationId xmlns:a16="http://schemas.microsoft.com/office/drawing/2014/main" id="{0A2D845C-9633-4E9C-84A0-BDE0FFE20A27}"/>
              </a:ext>
            </a:extLst>
          </p:cNvPr>
          <p:cNvSpPr/>
          <p:nvPr/>
        </p:nvSpPr>
        <p:spPr>
          <a:xfrm>
            <a:off x="289628" y="5877085"/>
            <a:ext cx="6341073" cy="3754874"/>
          </a:xfrm>
          <a:prstGeom prst="rect">
            <a:avLst/>
          </a:prstGeom>
        </p:spPr>
        <p:txBody>
          <a:bodyPr wrap="square">
            <a:spAutoFit/>
          </a:bodyPr>
          <a:lstStyle/>
          <a:p>
            <a:pPr marL="285750" lvl="0" indent="-285750" defTabSz="685800">
              <a:buClr>
                <a:schemeClr val="accent1">
                  <a:lumMod val="60000"/>
                  <a:lumOff val="40000"/>
                </a:schemeClr>
              </a:buClr>
              <a:buFont typeface="Arial" panose="020B0604020202020204" pitchFamily="34" charset="0"/>
              <a:buChar char="•"/>
            </a:pPr>
            <a:r>
              <a:rPr lang="en-US" sz="1400" dirty="0">
                <a:solidFill>
                  <a:srgbClr val="FF0000"/>
                </a:solidFill>
              </a:rPr>
              <a:t>Cannot </a:t>
            </a:r>
            <a:r>
              <a:rPr lang="en-US" sz="1400" dirty="0">
                <a:solidFill>
                  <a:prstClr val="black"/>
                </a:solidFill>
              </a:rPr>
              <a:t>be given orally</a:t>
            </a:r>
          </a:p>
          <a:p>
            <a:pPr marL="285750" lvl="0" indent="-285750" defTabSz="685800">
              <a:buClr>
                <a:schemeClr val="accent1">
                  <a:lumMod val="60000"/>
                  <a:lumOff val="40000"/>
                </a:schemeClr>
              </a:buClr>
              <a:buFont typeface="Arial" panose="020B0604020202020204" pitchFamily="34" charset="0"/>
              <a:buChar char="•"/>
            </a:pPr>
            <a:r>
              <a:rPr lang="en-US" sz="1400" dirty="0">
                <a:solidFill>
                  <a:prstClr val="black"/>
                </a:solidFill>
              </a:rPr>
              <a:t>Insulin syringes (</a:t>
            </a:r>
            <a:r>
              <a:rPr lang="en-US" sz="1400" dirty="0">
                <a:solidFill>
                  <a:srgbClr val="FF0000"/>
                </a:solidFill>
              </a:rPr>
              <a:t>S.C.</a:t>
            </a:r>
            <a:r>
              <a:rPr lang="en-US" sz="1400" dirty="0">
                <a:solidFill>
                  <a:prstClr val="black"/>
                </a:solidFill>
              </a:rPr>
              <a:t> in arms, abdomen, thighs) </a:t>
            </a:r>
          </a:p>
          <a:p>
            <a:pPr marL="285750" lvl="0" indent="-285750" defTabSz="685800">
              <a:buClr>
                <a:schemeClr val="accent1">
                  <a:lumMod val="60000"/>
                  <a:lumOff val="40000"/>
                </a:schemeClr>
              </a:buClr>
              <a:buFont typeface="Arial" panose="020B0604020202020204" pitchFamily="34" charset="0"/>
              <a:buChar char="•"/>
            </a:pPr>
            <a:r>
              <a:rPr lang="en-US" sz="1400" dirty="0">
                <a:solidFill>
                  <a:prstClr val="black"/>
                </a:solidFill>
              </a:rPr>
              <a:t>Portable pin injector (pre-filled). </a:t>
            </a:r>
          </a:p>
          <a:p>
            <a:pPr lvl="0" defTabSz="685800">
              <a:buClr>
                <a:schemeClr val="accent1">
                  <a:lumMod val="60000"/>
                  <a:lumOff val="40000"/>
                </a:schemeClr>
              </a:buClr>
            </a:pPr>
            <a:endParaRPr lang="en-US" sz="1400" dirty="0">
              <a:solidFill>
                <a:prstClr val="black"/>
              </a:solidFill>
            </a:endParaRPr>
          </a:p>
          <a:p>
            <a:pPr marL="285750" lvl="0" indent="-285750" defTabSz="685800">
              <a:buClr>
                <a:schemeClr val="accent1">
                  <a:lumMod val="60000"/>
                  <a:lumOff val="40000"/>
                </a:schemeClr>
              </a:buClr>
              <a:buFont typeface="Arial" panose="020B0604020202020204" pitchFamily="34" charset="0"/>
              <a:buChar char="•"/>
            </a:pPr>
            <a:r>
              <a:rPr lang="en-US" sz="1400" dirty="0">
                <a:solidFill>
                  <a:prstClr val="black"/>
                </a:solidFill>
              </a:rPr>
              <a:t>Continuous S.C. infusion (insulin pump). Its advantages:</a:t>
            </a:r>
          </a:p>
          <a:p>
            <a:pPr marL="971550" lvl="2" indent="-285750" defTabSz="685800">
              <a:buClr>
                <a:schemeClr val="accent1">
                  <a:lumMod val="60000"/>
                  <a:lumOff val="40000"/>
                </a:schemeClr>
              </a:buClr>
              <a:buFont typeface="Wingdings" panose="05000000000000000000" pitchFamily="2" charset="2"/>
              <a:buChar char="ü"/>
            </a:pPr>
            <a:r>
              <a:rPr lang="en-US" sz="1400" dirty="0">
                <a:solidFill>
                  <a:prstClr val="black"/>
                </a:solidFill>
              </a:rPr>
              <a:t>More convenient. </a:t>
            </a:r>
          </a:p>
          <a:p>
            <a:pPr marL="971550" lvl="2" indent="-285750" defTabSz="685800">
              <a:buClr>
                <a:schemeClr val="accent1">
                  <a:lumMod val="60000"/>
                  <a:lumOff val="40000"/>
                </a:schemeClr>
              </a:buClr>
              <a:buFont typeface="Wingdings" panose="05000000000000000000" pitchFamily="2" charset="2"/>
              <a:buChar char="ü"/>
            </a:pPr>
            <a:r>
              <a:rPr lang="en-US" sz="1400" dirty="0">
                <a:solidFill>
                  <a:prstClr val="black"/>
                </a:solidFill>
              </a:rPr>
              <a:t>Eliminate multiple daily injection. </a:t>
            </a:r>
          </a:p>
          <a:p>
            <a:pPr marL="971550" lvl="2" indent="-285750" defTabSz="685800">
              <a:buClr>
                <a:schemeClr val="accent1">
                  <a:lumMod val="60000"/>
                  <a:lumOff val="40000"/>
                </a:schemeClr>
              </a:buClr>
              <a:buFont typeface="Wingdings" panose="05000000000000000000" pitchFamily="2" charset="2"/>
              <a:buChar char="ü"/>
            </a:pPr>
            <a:r>
              <a:rPr lang="en-US" sz="1400" dirty="0">
                <a:solidFill>
                  <a:prstClr val="black"/>
                </a:solidFill>
              </a:rPr>
              <a:t>Programmed to deliver basal rate of insulin</a:t>
            </a:r>
          </a:p>
          <a:p>
            <a:pPr marL="685800" lvl="2" defTabSz="685800">
              <a:buClr>
                <a:schemeClr val="accent1">
                  <a:lumMod val="60000"/>
                  <a:lumOff val="40000"/>
                </a:schemeClr>
              </a:buClr>
            </a:pPr>
            <a:endParaRPr lang="en-US" sz="1400" dirty="0">
              <a:solidFill>
                <a:prstClr val="black"/>
              </a:solidFill>
            </a:endParaRPr>
          </a:p>
          <a:p>
            <a:pPr marL="285750" lvl="0" indent="-285750" defTabSz="685800">
              <a:buClr>
                <a:schemeClr val="accent1">
                  <a:lumMod val="60000"/>
                  <a:lumOff val="40000"/>
                </a:schemeClr>
              </a:buClr>
              <a:buFont typeface="Arial" panose="020B0604020202020204" pitchFamily="34" charset="0"/>
              <a:buChar char="•"/>
            </a:pPr>
            <a:r>
              <a:rPr lang="en-US" sz="1400" dirty="0">
                <a:solidFill>
                  <a:prstClr val="black"/>
                </a:solidFill>
              </a:rPr>
              <a:t>Routs of administration: </a:t>
            </a:r>
            <a:r>
              <a:rPr lang="en-US" sz="1400" dirty="0">
                <a:solidFill>
                  <a:srgbClr val="00B050"/>
                </a:solidFill>
              </a:rPr>
              <a:t>only in female slides</a:t>
            </a:r>
          </a:p>
          <a:p>
            <a:pPr marL="824514" lvl="2" indent="-285750" defTabSz="685800">
              <a:buClr>
                <a:schemeClr val="accent1">
                  <a:lumMod val="60000"/>
                  <a:lumOff val="40000"/>
                </a:schemeClr>
              </a:buClr>
              <a:buFont typeface="Wingdings" panose="05000000000000000000" pitchFamily="2" charset="2"/>
              <a:buChar char="ü"/>
            </a:pPr>
            <a:r>
              <a:rPr lang="en-US" sz="1400" dirty="0">
                <a:solidFill>
                  <a:prstClr val="black"/>
                </a:solidFill>
              </a:rPr>
              <a:t> </a:t>
            </a:r>
            <a:r>
              <a:rPr lang="en-US" sz="1400" dirty="0">
                <a:solidFill>
                  <a:srgbClr val="FF0000"/>
                </a:solidFill>
              </a:rPr>
              <a:t>Intravenously</a:t>
            </a:r>
            <a:r>
              <a:rPr lang="en-US" sz="1400" dirty="0">
                <a:solidFill>
                  <a:prstClr val="black"/>
                </a:solidFill>
              </a:rPr>
              <a:t> (in a hyperglycemic emergency) </a:t>
            </a:r>
          </a:p>
          <a:p>
            <a:pPr marL="824514" lvl="2" indent="-285750" defTabSz="685800">
              <a:buClr>
                <a:schemeClr val="accent1">
                  <a:lumMod val="60000"/>
                  <a:lumOff val="40000"/>
                </a:schemeClr>
              </a:buClr>
              <a:buFont typeface="Wingdings" panose="05000000000000000000" pitchFamily="2" charset="2"/>
              <a:buChar char="ü"/>
            </a:pPr>
            <a:r>
              <a:rPr lang="en-US" sz="1400" dirty="0"/>
              <a:t>Under Clinical Trials: Inhaled aerosols, transdermal, intranasal</a:t>
            </a:r>
          </a:p>
          <a:p>
            <a:pPr marL="285750" indent="-285750" defTabSz="685800">
              <a:buClr>
                <a:schemeClr val="accent1">
                  <a:lumMod val="60000"/>
                  <a:lumOff val="40000"/>
                </a:schemeClr>
              </a:buClr>
              <a:buFont typeface="Arial" panose="020B0604020202020204" pitchFamily="34" charset="0"/>
              <a:buChar char="•"/>
            </a:pPr>
            <a:r>
              <a:rPr lang="en-US" sz="1400" dirty="0"/>
              <a:t>Degradation by: </a:t>
            </a:r>
          </a:p>
          <a:p>
            <a:pPr marL="881664" lvl="2" indent="-342900">
              <a:buClr>
                <a:schemeClr val="accent1">
                  <a:lumMod val="60000"/>
                  <a:lumOff val="40000"/>
                </a:schemeClr>
              </a:buClr>
              <a:buAutoNum type="arabicPeriod"/>
            </a:pPr>
            <a:r>
              <a:rPr lang="en-US" sz="1400" dirty="0"/>
              <a:t>Basal level of endogenous insulin is 5-15 µU/ml. </a:t>
            </a:r>
          </a:p>
          <a:p>
            <a:pPr marL="881664" lvl="2" indent="-342900">
              <a:buClr>
                <a:schemeClr val="accent1">
                  <a:lumMod val="60000"/>
                  <a:lumOff val="40000"/>
                </a:schemeClr>
              </a:buClr>
              <a:buAutoNum type="arabicPeriod"/>
            </a:pPr>
            <a:r>
              <a:rPr lang="en-US" sz="1400" dirty="0"/>
              <a:t>Half life of circulating insulin is 3-5 min</a:t>
            </a:r>
          </a:p>
          <a:p>
            <a:pPr marL="881664" lvl="2" indent="-342900">
              <a:buClr>
                <a:schemeClr val="accent1">
                  <a:lumMod val="60000"/>
                  <a:lumOff val="40000"/>
                </a:schemeClr>
              </a:buClr>
              <a:buAutoNum type="arabicPeriod"/>
            </a:pPr>
            <a:r>
              <a:rPr lang="en-US" sz="1400" dirty="0"/>
              <a:t>60% liver &amp; 40% kidney (</a:t>
            </a:r>
            <a:r>
              <a:rPr lang="en-US" sz="1400" b="1" dirty="0">
                <a:solidFill>
                  <a:srgbClr val="FF0000"/>
                </a:solidFill>
              </a:rPr>
              <a:t>endogenous insulin</a:t>
            </a:r>
            <a:r>
              <a:rPr lang="en-US" sz="1400" dirty="0"/>
              <a:t>)</a:t>
            </a:r>
          </a:p>
          <a:p>
            <a:pPr marL="881664" lvl="2" indent="-342900">
              <a:buClr>
                <a:schemeClr val="accent1">
                  <a:lumMod val="60000"/>
                  <a:lumOff val="40000"/>
                </a:schemeClr>
              </a:buClr>
              <a:buAutoNum type="arabicPeriod"/>
            </a:pPr>
            <a:r>
              <a:rPr lang="en-US" sz="1400" dirty="0"/>
              <a:t>60% kidney &amp; 40% liver (</a:t>
            </a:r>
            <a:r>
              <a:rPr lang="en-US" sz="1400" b="1" dirty="0">
                <a:solidFill>
                  <a:srgbClr val="FF0000"/>
                </a:solidFill>
              </a:rPr>
              <a:t>exogenous insulin</a:t>
            </a:r>
            <a:r>
              <a:rPr lang="en-US" sz="1400" dirty="0"/>
              <a:t>)</a:t>
            </a:r>
          </a:p>
        </p:txBody>
      </p:sp>
      <p:pic>
        <p:nvPicPr>
          <p:cNvPr id="32" name="Picture 31">
            <a:extLst>
              <a:ext uri="{FF2B5EF4-FFF2-40B4-BE49-F238E27FC236}">
                <a16:creationId xmlns:a16="http://schemas.microsoft.com/office/drawing/2014/main" id="{C79585E0-40E5-47E3-B16F-1B4076D7989B}"/>
              </a:ext>
            </a:extLst>
          </p:cNvPr>
          <p:cNvPicPr>
            <a:picLocks noChangeAspect="1"/>
          </p:cNvPicPr>
          <p:nvPr/>
        </p:nvPicPr>
        <p:blipFill>
          <a:blip r:embed="rId2"/>
          <a:stretch>
            <a:fillRect/>
          </a:stretch>
        </p:blipFill>
        <p:spPr>
          <a:xfrm>
            <a:off x="5061162" y="5757987"/>
            <a:ext cx="1238049" cy="785813"/>
          </a:xfrm>
          <a:prstGeom prst="rect">
            <a:avLst/>
          </a:prstGeom>
        </p:spPr>
      </p:pic>
      <p:pic>
        <p:nvPicPr>
          <p:cNvPr id="33" name="Picture 32">
            <a:extLst>
              <a:ext uri="{FF2B5EF4-FFF2-40B4-BE49-F238E27FC236}">
                <a16:creationId xmlns:a16="http://schemas.microsoft.com/office/drawing/2014/main" id="{B6BEF35B-C4F7-4F08-8277-5AF6F6E968F4}"/>
              </a:ext>
            </a:extLst>
          </p:cNvPr>
          <p:cNvPicPr>
            <a:picLocks noChangeAspect="1"/>
          </p:cNvPicPr>
          <p:nvPr/>
        </p:nvPicPr>
        <p:blipFill>
          <a:blip r:embed="rId3"/>
          <a:stretch>
            <a:fillRect/>
          </a:stretch>
        </p:blipFill>
        <p:spPr>
          <a:xfrm>
            <a:off x="5061162" y="6653950"/>
            <a:ext cx="1237595" cy="1207113"/>
          </a:xfrm>
          <a:prstGeom prst="rect">
            <a:avLst/>
          </a:prstGeom>
        </p:spPr>
      </p:pic>
      <p:sp>
        <p:nvSpPr>
          <p:cNvPr id="35" name="Arrow: Right 34">
            <a:extLst>
              <a:ext uri="{FF2B5EF4-FFF2-40B4-BE49-F238E27FC236}">
                <a16:creationId xmlns:a16="http://schemas.microsoft.com/office/drawing/2014/main" id="{26E3A08E-4DA4-4AA6-A0E9-6C59EAE4B535}"/>
              </a:ext>
            </a:extLst>
          </p:cNvPr>
          <p:cNvSpPr/>
          <p:nvPr/>
        </p:nvSpPr>
        <p:spPr>
          <a:xfrm>
            <a:off x="2229831" y="967781"/>
            <a:ext cx="380328" cy="351546"/>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4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040187" y="109949"/>
            <a:ext cx="2777626" cy="400110"/>
          </a:xfrm>
          <a:prstGeom prst="rect">
            <a:avLst/>
          </a:prstGeom>
          <a:noFill/>
        </p:spPr>
        <p:txBody>
          <a:bodyPr wrap="square" rtlCol="0">
            <a:spAutoFit/>
          </a:bodyPr>
          <a:lstStyle/>
          <a:p>
            <a:pPr algn="ctr"/>
            <a:r>
              <a:rPr lang="en-US" sz="2000" dirty="0">
                <a:latin typeface="American Typewriter" charset="0"/>
                <a:ea typeface="American Typewriter" charset="0"/>
                <a:cs typeface="American Typewriter" charset="0"/>
              </a:rPr>
              <a:t>Insulin Analogues </a:t>
            </a:r>
          </a:p>
        </p:txBody>
      </p:sp>
      <p:cxnSp>
        <p:nvCxnSpPr>
          <p:cNvPr id="13" name="Straight Connector 12"/>
          <p:cNvCxnSpPr/>
          <p:nvPr/>
        </p:nvCxnSpPr>
        <p:spPr>
          <a:xfrm flipV="1">
            <a:off x="1366065" y="57966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2849F30E-B4A7-46BE-99EB-9C8609E52D36}"/>
              </a:ext>
            </a:extLst>
          </p:cNvPr>
          <p:cNvCxnSpPr>
            <a:cxnSpLocks/>
          </p:cNvCxnSpPr>
          <p:nvPr/>
        </p:nvCxnSpPr>
        <p:spPr>
          <a:xfrm flipV="1">
            <a:off x="257602" y="2776382"/>
            <a:ext cx="2873224" cy="1673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CB05A5-2334-4C30-8469-51C0E661712E}"/>
              </a:ext>
            </a:extLst>
          </p:cNvPr>
          <p:cNvSpPr txBox="1"/>
          <p:nvPr/>
        </p:nvSpPr>
        <p:spPr>
          <a:xfrm>
            <a:off x="257601" y="2376272"/>
            <a:ext cx="4303648" cy="400110"/>
          </a:xfrm>
          <a:prstGeom prst="rect">
            <a:avLst/>
          </a:prstGeom>
          <a:noFill/>
        </p:spPr>
        <p:txBody>
          <a:bodyPr wrap="square" rtlCol="0">
            <a:spAutoFit/>
          </a:bodyPr>
          <a:lstStyle/>
          <a:p>
            <a:r>
              <a:rPr lang="en-US" sz="2000" dirty="0"/>
              <a:t>Human insulin Analogues:</a:t>
            </a:r>
            <a:r>
              <a:rPr lang="en-US" sz="1200" dirty="0">
                <a:solidFill>
                  <a:srgbClr val="00B050"/>
                </a:solidFill>
              </a:rPr>
              <a:t> only in female slides</a:t>
            </a:r>
            <a:r>
              <a:rPr lang="en-US" sz="2000" dirty="0"/>
              <a:t>  </a:t>
            </a:r>
          </a:p>
        </p:txBody>
      </p:sp>
      <p:sp>
        <p:nvSpPr>
          <p:cNvPr id="11" name="TextBox 10">
            <a:extLst>
              <a:ext uri="{FF2B5EF4-FFF2-40B4-BE49-F238E27FC236}">
                <a16:creationId xmlns:a16="http://schemas.microsoft.com/office/drawing/2014/main" id="{8A28D11E-D8E3-46A5-9D0D-5296F75595A4}"/>
              </a:ext>
            </a:extLst>
          </p:cNvPr>
          <p:cNvSpPr txBox="1"/>
          <p:nvPr/>
        </p:nvSpPr>
        <p:spPr>
          <a:xfrm>
            <a:off x="175865" y="2831911"/>
            <a:ext cx="6666707" cy="738664"/>
          </a:xfrm>
          <a:prstGeom prst="rect">
            <a:avLst/>
          </a:prstGeom>
          <a:noFill/>
        </p:spPr>
        <p:txBody>
          <a:bodyPr wrap="square" rtlCol="0">
            <a:spAutoFit/>
          </a:bodyPr>
          <a:lstStyle/>
          <a:p>
            <a:pPr marL="285750" indent="-285750">
              <a:buClr>
                <a:schemeClr val="accent1">
                  <a:lumMod val="60000"/>
                  <a:lumOff val="40000"/>
                </a:schemeClr>
              </a:buClr>
              <a:buFont typeface="Arial" charset="0"/>
              <a:buChar char="•"/>
            </a:pPr>
            <a:r>
              <a:rPr lang="en-US" sz="1400" dirty="0"/>
              <a:t>Prepared by recombinant DNA techniques</a:t>
            </a:r>
          </a:p>
          <a:p>
            <a:pPr marL="285750" indent="-285750">
              <a:buClr>
                <a:schemeClr val="accent1">
                  <a:lumMod val="60000"/>
                  <a:lumOff val="40000"/>
                </a:schemeClr>
              </a:buClr>
              <a:buFont typeface="Arial" charset="0"/>
              <a:buChar char="•"/>
            </a:pPr>
            <a:r>
              <a:rPr lang="en-US" sz="1400" dirty="0">
                <a:solidFill>
                  <a:srgbClr val="FF0000"/>
                </a:solidFill>
              </a:rPr>
              <a:t>Less immunogenic</a:t>
            </a:r>
          </a:p>
          <a:p>
            <a:pPr marL="285750" indent="-285750">
              <a:buClr>
                <a:schemeClr val="accent1">
                  <a:lumMod val="60000"/>
                  <a:lumOff val="40000"/>
                </a:schemeClr>
              </a:buClr>
              <a:buFont typeface="Arial" charset="0"/>
              <a:buChar char="•"/>
            </a:pPr>
            <a:r>
              <a:rPr lang="en-US" sz="1400" dirty="0"/>
              <a:t>Modifications of amino acid sequence of human insulin can change pharmacokinetics</a:t>
            </a:r>
            <a:endParaRPr lang="en-US" sz="1400" dirty="0">
              <a:solidFill>
                <a:srgbClr val="FF0000"/>
              </a:solidFill>
            </a:endParaRPr>
          </a:p>
        </p:txBody>
      </p:sp>
      <p:sp>
        <p:nvSpPr>
          <p:cNvPr id="19" name="Rectangle 18">
            <a:extLst>
              <a:ext uri="{FF2B5EF4-FFF2-40B4-BE49-F238E27FC236}">
                <a16:creationId xmlns:a16="http://schemas.microsoft.com/office/drawing/2014/main" id="{6E34786B-E832-4117-812C-44E29D8D316C}"/>
              </a:ext>
            </a:extLst>
          </p:cNvPr>
          <p:cNvSpPr/>
          <p:nvPr/>
        </p:nvSpPr>
        <p:spPr>
          <a:xfrm>
            <a:off x="142874" y="7311363"/>
            <a:ext cx="5762626" cy="1815882"/>
          </a:xfrm>
          <a:prstGeom prst="rect">
            <a:avLst/>
          </a:prstGeom>
        </p:spPr>
        <p:txBody>
          <a:bodyPr wrap="square">
            <a:spAutoFit/>
          </a:bodyPr>
          <a:lstStyle/>
          <a:p>
            <a:pPr marL="285750" lvl="0" indent="-285750" defTabSz="685800">
              <a:buClr>
                <a:srgbClr val="5B9BD5">
                  <a:lumMod val="60000"/>
                  <a:lumOff val="40000"/>
                </a:srgbClr>
              </a:buClr>
              <a:buFont typeface="Arial" panose="020B0604020202020204" pitchFamily="34" charset="0"/>
              <a:buChar char="•"/>
            </a:pPr>
            <a:r>
              <a:rPr lang="en-US" sz="1400" dirty="0">
                <a:solidFill>
                  <a:prstClr val="black"/>
                </a:solidFill>
                <a:cs typeface="Andalus" panose="02020603050405020304" pitchFamily="18" charset="-78"/>
              </a:rPr>
              <a:t>These types differ in pharmacokinetic properties mainly in :</a:t>
            </a:r>
          </a:p>
          <a:p>
            <a:pPr marL="824514" lvl="2" indent="-285750" defTabSz="685800">
              <a:buClr>
                <a:srgbClr val="5B9BD5">
                  <a:lumMod val="60000"/>
                  <a:lumOff val="40000"/>
                </a:srgbClr>
              </a:buClr>
              <a:buFont typeface="Wingdings" panose="05000000000000000000" pitchFamily="2" charset="2"/>
              <a:buChar char="ü"/>
            </a:pPr>
            <a:r>
              <a:rPr lang="en-US" sz="1400" dirty="0">
                <a:solidFill>
                  <a:prstClr val="black"/>
                </a:solidFill>
              </a:rPr>
              <a:t>Rate of Absorption (Onset of Action)</a:t>
            </a:r>
          </a:p>
          <a:p>
            <a:pPr marL="824514" lvl="2" indent="-285750" defTabSz="685800">
              <a:buClr>
                <a:srgbClr val="5B9BD5">
                  <a:lumMod val="60000"/>
                  <a:lumOff val="40000"/>
                </a:srgbClr>
              </a:buClr>
              <a:buFont typeface="Wingdings" panose="05000000000000000000" pitchFamily="2" charset="2"/>
              <a:buChar char="ü"/>
            </a:pPr>
            <a:r>
              <a:rPr lang="en-US" sz="1400" dirty="0">
                <a:solidFill>
                  <a:prstClr val="black"/>
                </a:solidFill>
              </a:rPr>
              <a:t>Duration of Action</a:t>
            </a:r>
          </a:p>
          <a:p>
            <a:pPr lvl="2" defTabSz="685800">
              <a:buClr>
                <a:srgbClr val="5B9BD5">
                  <a:lumMod val="60000"/>
                  <a:lumOff val="40000"/>
                </a:srgbClr>
              </a:buClr>
            </a:pPr>
            <a:endParaRPr lang="en-US" sz="1400" dirty="0">
              <a:solidFill>
                <a:prstClr val="black"/>
              </a:solidFill>
            </a:endParaRPr>
          </a:p>
          <a:p>
            <a:pPr marL="285750" indent="-285750" defTabSz="685800">
              <a:buClr>
                <a:srgbClr val="5B9BD5">
                  <a:lumMod val="60000"/>
                  <a:lumOff val="40000"/>
                </a:srgbClr>
              </a:buClr>
              <a:buFont typeface="Arial" panose="020B0604020202020204" pitchFamily="34" charset="0"/>
              <a:buChar char="•"/>
            </a:pPr>
            <a:r>
              <a:rPr lang="en-US" sz="1400" dirty="0">
                <a:solidFill>
                  <a:prstClr val="black"/>
                </a:solidFill>
              </a:rPr>
              <a:t>These variations are due to : </a:t>
            </a:r>
            <a:r>
              <a:rPr lang="en-US" sz="1400" dirty="0">
                <a:solidFill>
                  <a:srgbClr val="00B050"/>
                </a:solidFill>
              </a:rPr>
              <a:t>only in female slides</a:t>
            </a:r>
          </a:p>
          <a:p>
            <a:pPr marL="881664" lvl="2" indent="-342900" defTabSz="685800">
              <a:buClr>
                <a:srgbClr val="5B9BD5">
                  <a:lumMod val="60000"/>
                  <a:lumOff val="40000"/>
                </a:srgbClr>
              </a:buClr>
              <a:buFont typeface="+mj-lt"/>
              <a:buAutoNum type="arabicPeriod"/>
            </a:pPr>
            <a:r>
              <a:rPr lang="en-US" sz="1400" dirty="0"/>
              <a:t> Change of amino acid sequence.</a:t>
            </a:r>
          </a:p>
          <a:p>
            <a:pPr marL="881664" lvl="2" indent="-342900" defTabSz="685800">
              <a:buClr>
                <a:srgbClr val="5B9BD5">
                  <a:lumMod val="60000"/>
                  <a:lumOff val="40000"/>
                </a:srgbClr>
              </a:buClr>
              <a:buFont typeface="+mj-lt"/>
              <a:buAutoNum type="arabicPeriod"/>
            </a:pPr>
            <a:r>
              <a:rPr lang="en-US" sz="1400" dirty="0"/>
              <a:t>Size and composition of insulin crystals in preparations (monomers, dimers, hexamers).</a:t>
            </a:r>
          </a:p>
        </p:txBody>
      </p:sp>
      <p:graphicFrame>
        <p:nvGraphicFramePr>
          <p:cNvPr id="20" name="Table 19">
            <a:extLst>
              <a:ext uri="{FF2B5EF4-FFF2-40B4-BE49-F238E27FC236}">
                <a16:creationId xmlns:a16="http://schemas.microsoft.com/office/drawing/2014/main" id="{299B5D84-FE6D-48C5-82CB-814944A23F93}"/>
              </a:ext>
            </a:extLst>
          </p:cNvPr>
          <p:cNvGraphicFramePr>
            <a:graphicFrameLocks noGrp="1"/>
          </p:cNvGraphicFramePr>
          <p:nvPr>
            <p:extLst>
              <p:ext uri="{D42A27DB-BD31-4B8C-83A1-F6EECF244321}">
                <p14:modId xmlns:p14="http://schemas.microsoft.com/office/powerpoint/2010/main" val="3870475247"/>
              </p:ext>
            </p:extLst>
          </p:nvPr>
        </p:nvGraphicFramePr>
        <p:xfrm>
          <a:off x="142874" y="3878664"/>
          <a:ext cx="6572252" cy="3124610"/>
        </p:xfrm>
        <a:graphic>
          <a:graphicData uri="http://schemas.openxmlformats.org/drawingml/2006/table">
            <a:tbl>
              <a:tblPr firstRow="1" bandRow="1">
                <a:tableStyleId>{5940675A-B579-460E-94D1-54222C63F5DA}</a:tableStyleId>
              </a:tblPr>
              <a:tblGrid>
                <a:gridCol w="1643063">
                  <a:extLst>
                    <a:ext uri="{9D8B030D-6E8A-4147-A177-3AD203B41FA5}">
                      <a16:colId xmlns:a16="http://schemas.microsoft.com/office/drawing/2014/main" val="932075682"/>
                    </a:ext>
                  </a:extLst>
                </a:gridCol>
                <a:gridCol w="1643063">
                  <a:extLst>
                    <a:ext uri="{9D8B030D-6E8A-4147-A177-3AD203B41FA5}">
                      <a16:colId xmlns:a16="http://schemas.microsoft.com/office/drawing/2014/main" val="1811768481"/>
                    </a:ext>
                  </a:extLst>
                </a:gridCol>
                <a:gridCol w="1643063">
                  <a:extLst>
                    <a:ext uri="{9D8B030D-6E8A-4147-A177-3AD203B41FA5}">
                      <a16:colId xmlns:a16="http://schemas.microsoft.com/office/drawing/2014/main" val="3626974851"/>
                    </a:ext>
                  </a:extLst>
                </a:gridCol>
                <a:gridCol w="1643063">
                  <a:extLst>
                    <a:ext uri="{9D8B030D-6E8A-4147-A177-3AD203B41FA5}">
                      <a16:colId xmlns:a16="http://schemas.microsoft.com/office/drawing/2014/main" val="358124235"/>
                    </a:ext>
                  </a:extLst>
                </a:gridCol>
              </a:tblGrid>
              <a:tr h="348872">
                <a:tc gridSpan="4">
                  <a:txBody>
                    <a:bodyPr/>
                    <a:lstStyle/>
                    <a:p>
                      <a:pPr marL="0" algn="ctr" defTabSz="685800" rtl="0" eaLnBrk="1" latinLnBrk="0" hangingPunct="1"/>
                      <a:r>
                        <a:rPr lang="en-US" sz="1600" b="0" kern="1200" dirty="0">
                          <a:solidFill>
                            <a:schemeClr val="tx1"/>
                          </a:solidFill>
                          <a:latin typeface="+mn-lt"/>
                          <a:ea typeface="+mn-ea"/>
                          <a:cs typeface="Andalus" panose="02020603050405020304" pitchFamily="18" charset="-78"/>
                        </a:rPr>
                        <a:t>Types of insulin preparations (Insulin Analogues):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alpha val="27059"/>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9272002"/>
                  </a:ext>
                </a:extLst>
              </a:tr>
              <a:tr h="539166">
                <a:tc>
                  <a:txBody>
                    <a:bodyPr/>
                    <a:lstStyle/>
                    <a:p>
                      <a:pPr marL="0" algn="ctr" defTabSz="685800" rtl="1" eaLnBrk="1" latinLnBrk="0" hangingPunct="1"/>
                      <a:r>
                        <a:rPr lang="en-US" sz="1400" b="1" dirty="0">
                          <a:latin typeface="+mn-lt"/>
                        </a:rPr>
                        <a:t>A- Ultra-short (Rapid)</a:t>
                      </a:r>
                    </a:p>
                  </a:txBody>
                  <a:tcPr anchor="ctr">
                    <a:lnL w="12700" cap="flat" cmpd="sng" algn="ctr">
                      <a:solidFill>
                        <a:schemeClr val="tx1"/>
                      </a:solidFill>
                      <a:prstDash val="solid"/>
                      <a:round/>
                      <a:headEnd type="none" w="med" len="med"/>
                      <a:tailEnd type="none" w="med" len="med"/>
                    </a:lnL>
                    <a:solidFill>
                      <a:srgbClr val="009193">
                        <a:alpha val="14902"/>
                      </a:srgbClr>
                    </a:solidFill>
                  </a:tcPr>
                </a:tc>
                <a:tc>
                  <a:txBody>
                    <a:bodyPr/>
                    <a:lstStyle/>
                    <a:p>
                      <a:pPr marL="0" algn="ctr" defTabSz="685800" rtl="1" eaLnBrk="1" latinLnBrk="0" hangingPunct="1"/>
                      <a:r>
                        <a:rPr lang="en-US" sz="1400" b="1" dirty="0">
                          <a:latin typeface="+mn-lt"/>
                        </a:rPr>
                        <a:t>B- Short </a:t>
                      </a:r>
                    </a:p>
                  </a:txBody>
                  <a:tcPr anchor="ctr">
                    <a:solidFill>
                      <a:srgbClr val="FFD579">
                        <a:alpha val="20000"/>
                      </a:srgbClr>
                    </a:solidFill>
                  </a:tcPr>
                </a:tc>
                <a:tc>
                  <a:txBody>
                    <a:bodyPr/>
                    <a:lstStyle/>
                    <a:p>
                      <a:pPr marL="0" algn="ctr" defTabSz="685800" rtl="1" eaLnBrk="1" latinLnBrk="0" hangingPunct="1"/>
                      <a:r>
                        <a:rPr lang="en-US" sz="1400" b="1" dirty="0">
                          <a:latin typeface="+mn-lt"/>
                        </a:rPr>
                        <a:t>C- Intermediate</a:t>
                      </a:r>
                    </a:p>
                  </a:txBody>
                  <a:tcPr anchor="ctr">
                    <a:solidFill>
                      <a:srgbClr val="929000">
                        <a:alpha val="18039"/>
                      </a:srgbClr>
                    </a:solidFill>
                  </a:tcPr>
                </a:tc>
                <a:tc>
                  <a:txBody>
                    <a:bodyPr/>
                    <a:lstStyle/>
                    <a:p>
                      <a:pPr marL="0" algn="ctr" defTabSz="685800" rtl="1" eaLnBrk="1" latinLnBrk="0" hangingPunct="1"/>
                      <a:r>
                        <a:rPr lang="en-US" sz="1400" b="1" dirty="0">
                          <a:latin typeface="+mn-lt"/>
                        </a:rPr>
                        <a:t>D- Long</a:t>
                      </a:r>
                    </a:p>
                  </a:txBody>
                  <a:tcPr anchor="ctr">
                    <a:lnR w="12700" cap="flat" cmpd="sng" algn="ctr">
                      <a:solidFill>
                        <a:schemeClr val="tx1"/>
                      </a:solidFill>
                      <a:prstDash val="solid"/>
                      <a:round/>
                      <a:headEnd type="none" w="med" len="med"/>
                      <a:tailEnd type="none" w="med" len="med"/>
                    </a:lnR>
                    <a:solidFill>
                      <a:srgbClr val="FF9300">
                        <a:alpha val="29020"/>
                      </a:srgbClr>
                    </a:solidFill>
                  </a:tcPr>
                </a:tc>
                <a:extLst>
                  <a:ext uri="{0D108BD9-81ED-4DB2-BD59-A6C34878D82A}">
                    <a16:rowId xmlns:a16="http://schemas.microsoft.com/office/drawing/2014/main" val="3328796593"/>
                  </a:ext>
                </a:extLst>
              </a:tr>
              <a:tr h="539166">
                <a:tc>
                  <a:txBody>
                    <a:bodyPr/>
                    <a:lstStyle/>
                    <a:p>
                      <a:pPr marL="0" algn="ctr" defTabSz="685800" rtl="1" eaLnBrk="1" latinLnBrk="0" hangingPunct="1"/>
                      <a:r>
                        <a:rPr lang="en-US" sz="1400" b="0" dirty="0" err="1">
                          <a:solidFill>
                            <a:srgbClr val="0432FF"/>
                          </a:solidFill>
                          <a:latin typeface="+mn-lt"/>
                        </a:rPr>
                        <a:t>Lispro</a:t>
                      </a:r>
                      <a:r>
                        <a:rPr lang="en-US" sz="1400" b="0" dirty="0">
                          <a:solidFill>
                            <a:srgbClr val="0432FF"/>
                          </a:solidFill>
                          <a:latin typeface="+mn-lt"/>
                        </a:rPr>
                        <a:t> </a:t>
                      </a:r>
                      <a:endParaRPr lang="ar-SA" sz="1400" b="0" dirty="0">
                        <a:solidFill>
                          <a:srgbClr val="0432FF"/>
                        </a:solidFill>
                        <a:latin typeface="+mn-lt"/>
                      </a:endParaRPr>
                    </a:p>
                    <a:p>
                      <a:pPr marL="0" algn="ctr" defTabSz="685800" rtl="1" eaLnBrk="1" latinLnBrk="0" hangingPunct="1"/>
                      <a:r>
                        <a:rPr lang="en-US" sz="1400" b="0" dirty="0" err="1">
                          <a:solidFill>
                            <a:srgbClr val="0432FF"/>
                          </a:solidFill>
                          <a:latin typeface="+mn-lt"/>
                        </a:rPr>
                        <a:t>Aspart</a:t>
                      </a:r>
                      <a:endParaRPr lang="en-US" sz="1400" b="0" dirty="0">
                        <a:solidFill>
                          <a:srgbClr val="0432FF"/>
                        </a:solidFill>
                        <a:latin typeface="+mn-lt"/>
                      </a:endParaRP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1" eaLnBrk="1" latinLnBrk="0" hangingPunct="1"/>
                      <a:r>
                        <a:rPr lang="en-US" sz="1400" b="0" kern="1200" dirty="0">
                          <a:solidFill>
                            <a:srgbClr val="0432FF"/>
                          </a:solidFill>
                          <a:latin typeface="+mn-lt"/>
                          <a:ea typeface="+mn-ea"/>
                          <a:cs typeface="+mn-cs"/>
                        </a:rPr>
                        <a:t>Regular insulin</a:t>
                      </a:r>
                    </a:p>
                  </a:txBody>
                  <a:tcPr anchor="ctr">
                    <a:noFill/>
                  </a:tcPr>
                </a:tc>
                <a:tc>
                  <a:txBody>
                    <a:bodyPr/>
                    <a:lstStyle/>
                    <a:p>
                      <a:pPr marL="0" algn="ctr" defTabSz="685800" rtl="1" eaLnBrk="1" latinLnBrk="0" hangingPunct="1"/>
                      <a:r>
                        <a:rPr lang="en-US" sz="1400" b="0" kern="1200" dirty="0">
                          <a:solidFill>
                            <a:srgbClr val="0432FF"/>
                          </a:solidFill>
                          <a:latin typeface="+mn-lt"/>
                          <a:ea typeface="+mn-ea"/>
                          <a:cs typeface="+mn-cs"/>
                        </a:rPr>
                        <a:t>NPH (</a:t>
                      </a:r>
                      <a:r>
                        <a:rPr lang="en-US" sz="1400" b="0" kern="1200" dirty="0" err="1">
                          <a:solidFill>
                            <a:srgbClr val="0432FF"/>
                          </a:solidFill>
                          <a:latin typeface="+mn-lt"/>
                          <a:ea typeface="+mn-ea"/>
                          <a:cs typeface="+mn-cs"/>
                        </a:rPr>
                        <a:t>Isophane</a:t>
                      </a:r>
                      <a:r>
                        <a:rPr lang="en-US" sz="1400" b="0" kern="1200" dirty="0">
                          <a:solidFill>
                            <a:srgbClr val="0432FF"/>
                          </a:solidFill>
                          <a:latin typeface="+mn-lt"/>
                          <a:ea typeface="+mn-ea"/>
                          <a:cs typeface="+mn-cs"/>
                        </a:rPr>
                        <a:t>) </a:t>
                      </a:r>
                      <a:endParaRPr lang="ar-SA" sz="1400" b="0" kern="1200" dirty="0">
                        <a:solidFill>
                          <a:srgbClr val="0432FF"/>
                        </a:solidFill>
                        <a:latin typeface="+mn-lt"/>
                        <a:ea typeface="+mn-ea"/>
                        <a:cs typeface="+mn-cs"/>
                      </a:endParaRPr>
                    </a:p>
                    <a:p>
                      <a:pPr marL="0" algn="ctr" defTabSz="685800" rtl="1" eaLnBrk="1" latinLnBrk="0" hangingPunct="1"/>
                      <a:r>
                        <a:rPr lang="en-US" sz="1400" b="0" kern="1200" dirty="0">
                          <a:solidFill>
                            <a:srgbClr val="0432FF"/>
                          </a:solidFill>
                          <a:latin typeface="+mn-lt"/>
                          <a:ea typeface="+mn-ea"/>
                          <a:cs typeface="+mn-cs"/>
                        </a:rPr>
                        <a:t>Lent</a:t>
                      </a:r>
                      <a:endParaRPr lang="ar-SA" sz="1400" b="0" kern="1200" dirty="0">
                        <a:solidFill>
                          <a:srgbClr val="0432FF"/>
                        </a:solidFill>
                        <a:latin typeface="+mn-lt"/>
                        <a:ea typeface="+mn-ea"/>
                        <a:cs typeface="+mn-cs"/>
                      </a:endParaRPr>
                    </a:p>
                  </a:txBody>
                  <a:tcPr anchor="ctr">
                    <a:noFill/>
                  </a:tcPr>
                </a:tc>
                <a:tc>
                  <a:txBody>
                    <a:bodyPr/>
                    <a:lstStyle/>
                    <a:p>
                      <a:pPr marL="0" algn="ctr" defTabSz="685800" rtl="1" eaLnBrk="1" latinLnBrk="0" hangingPunct="1"/>
                      <a:r>
                        <a:rPr lang="en-US" sz="1400" b="0" kern="1200" dirty="0">
                          <a:solidFill>
                            <a:srgbClr val="0432FF"/>
                          </a:solidFill>
                          <a:latin typeface="+mn-lt"/>
                          <a:ea typeface="+mn-ea"/>
                          <a:cs typeface="+mn-cs"/>
                        </a:rPr>
                        <a:t>Glargine </a:t>
                      </a:r>
                      <a:endParaRPr lang="ar-SA" sz="1400" b="0" kern="1200" dirty="0">
                        <a:solidFill>
                          <a:srgbClr val="0432FF"/>
                        </a:solidFill>
                        <a:latin typeface="+mn-lt"/>
                        <a:ea typeface="+mn-ea"/>
                        <a:cs typeface="+mn-cs"/>
                      </a:endParaRPr>
                    </a:p>
                    <a:p>
                      <a:pPr marL="0" algn="ctr" defTabSz="685800" rtl="1" eaLnBrk="1" latinLnBrk="0" hangingPunct="1"/>
                      <a:r>
                        <a:rPr lang="en-US" sz="1400" b="0" kern="1200" dirty="0" err="1">
                          <a:solidFill>
                            <a:srgbClr val="0432FF"/>
                          </a:solidFill>
                          <a:latin typeface="+mn-lt"/>
                          <a:ea typeface="+mn-ea"/>
                          <a:cs typeface="+mn-cs"/>
                        </a:rPr>
                        <a:t>Detemir</a:t>
                      </a:r>
                      <a:endParaRPr lang="en-US" sz="1400" b="0" kern="1200" dirty="0">
                        <a:solidFill>
                          <a:srgbClr val="0432FF"/>
                        </a:solidFill>
                        <a:latin typeface="+mn-lt"/>
                        <a:ea typeface="+mn-ea"/>
                        <a:cs typeface="+mn-cs"/>
                      </a:endParaRP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86907381"/>
                  </a:ext>
                </a:extLst>
              </a:tr>
              <a:tr h="761175">
                <a:tc>
                  <a:txBody>
                    <a:bodyPr/>
                    <a:lstStyle/>
                    <a:p>
                      <a:pPr marL="0" algn="ctr" defTabSz="685800" rtl="1" eaLnBrk="1" latinLnBrk="0" hangingPunct="1"/>
                      <a:r>
                        <a:rPr lang="en-US" sz="1400" b="1" u="sng" dirty="0">
                          <a:latin typeface="+mn-lt"/>
                        </a:rPr>
                        <a:t>Very fast </a:t>
                      </a:r>
                      <a:r>
                        <a:rPr lang="en-US" sz="1400" dirty="0">
                          <a:latin typeface="+mn-lt"/>
                        </a:rPr>
                        <a:t>onset of</a:t>
                      </a:r>
                      <a:r>
                        <a:rPr lang="ar-SA" sz="1400" dirty="0">
                          <a:latin typeface="+mn-lt"/>
                        </a:rPr>
                        <a:t> </a:t>
                      </a:r>
                      <a:r>
                        <a:rPr lang="en-US" sz="1400" dirty="0">
                          <a:latin typeface="+mn-lt"/>
                        </a:rPr>
                        <a:t>action and </a:t>
                      </a:r>
                      <a:r>
                        <a:rPr lang="en-US" sz="1400" b="1" u="sng" dirty="0">
                          <a:latin typeface="+mn-lt"/>
                        </a:rPr>
                        <a:t>short</a:t>
                      </a:r>
                      <a:r>
                        <a:rPr lang="ar-SA" sz="1400" dirty="0">
                          <a:latin typeface="+mn-lt"/>
                        </a:rPr>
                        <a:t> </a:t>
                      </a:r>
                      <a:r>
                        <a:rPr lang="en-US" sz="1400" dirty="0">
                          <a:latin typeface="+mn-lt"/>
                        </a:rPr>
                        <a:t>duration </a:t>
                      </a:r>
                      <a:r>
                        <a:rPr lang="en-US" sz="1400" dirty="0">
                          <a:solidFill>
                            <a:srgbClr val="00B050"/>
                          </a:solidFill>
                          <a:latin typeface="+mn-lt"/>
                        </a:rPr>
                        <a:t>10min</a:t>
                      </a:r>
                    </a:p>
                  </a:txBody>
                  <a:tcPr anchor="ctr">
                    <a:lnL w="12700" cap="flat" cmpd="sng" algn="ctr">
                      <a:solidFill>
                        <a:schemeClr val="tx1"/>
                      </a:solidFill>
                      <a:prstDash val="solid"/>
                      <a:round/>
                      <a:headEnd type="none" w="med" len="med"/>
                      <a:tailEnd type="none" w="med" len="med"/>
                    </a:lnL>
                    <a:noFill/>
                  </a:tcPr>
                </a:tc>
                <a:tc>
                  <a:txBody>
                    <a:bodyPr/>
                    <a:lstStyle/>
                    <a:p>
                      <a:pPr marL="0" algn="ctr" defTabSz="685800" rtl="1" eaLnBrk="1" latinLnBrk="0" hangingPunct="1"/>
                      <a:r>
                        <a:rPr lang="en-US" sz="1400" b="1" u="sng" kern="1200" dirty="0">
                          <a:solidFill>
                            <a:schemeClr val="tx1"/>
                          </a:solidFill>
                          <a:latin typeface="+mn-lt"/>
                          <a:ea typeface="+mn-ea"/>
                          <a:cs typeface="+mn-cs"/>
                        </a:rPr>
                        <a:t>Fast </a:t>
                      </a:r>
                      <a:r>
                        <a:rPr lang="en-US" sz="1400" dirty="0">
                          <a:latin typeface="+mn-lt"/>
                        </a:rPr>
                        <a:t>onset of action and </a:t>
                      </a:r>
                      <a:r>
                        <a:rPr lang="en-US" sz="1400" b="1" u="sng" kern="1200" dirty="0">
                          <a:solidFill>
                            <a:schemeClr val="tx1"/>
                          </a:solidFill>
                          <a:latin typeface="+mn-lt"/>
                          <a:ea typeface="+mn-ea"/>
                          <a:cs typeface="+mn-cs"/>
                        </a:rPr>
                        <a:t>short</a:t>
                      </a:r>
                      <a:r>
                        <a:rPr lang="en-US" sz="1400" dirty="0">
                          <a:latin typeface="+mn-lt"/>
                        </a:rPr>
                        <a:t> duration</a:t>
                      </a:r>
                    </a:p>
                    <a:p>
                      <a:pPr marL="0" algn="ctr" defTabSz="685800" rtl="1" eaLnBrk="1" latinLnBrk="0" hangingPunct="1"/>
                      <a:r>
                        <a:rPr lang="en-US" sz="1400" dirty="0">
                          <a:solidFill>
                            <a:srgbClr val="00B050"/>
                          </a:solidFill>
                          <a:latin typeface="+mn-lt"/>
                        </a:rPr>
                        <a:t>30min</a:t>
                      </a:r>
                      <a:r>
                        <a:rPr lang="en-US" sz="1400" dirty="0">
                          <a:latin typeface="+mn-lt"/>
                        </a:rPr>
                        <a:t> </a:t>
                      </a:r>
                    </a:p>
                  </a:txBody>
                  <a:tcPr anchor="ctr">
                    <a:noFill/>
                  </a:tcPr>
                </a:tc>
                <a:tc>
                  <a:txBody>
                    <a:bodyPr/>
                    <a:lstStyle/>
                    <a:p>
                      <a:pPr marL="0" algn="ctr" defTabSz="685800" rtl="1" eaLnBrk="1" latinLnBrk="0" hangingPunct="1"/>
                      <a:r>
                        <a:rPr lang="en-US" sz="1400" b="1" u="sng" kern="1200" dirty="0">
                          <a:solidFill>
                            <a:schemeClr val="tx1"/>
                          </a:solidFill>
                          <a:latin typeface="+mn-lt"/>
                          <a:ea typeface="+mn-ea"/>
                          <a:cs typeface="+mn-cs"/>
                        </a:rPr>
                        <a:t>Slow </a:t>
                      </a:r>
                      <a:r>
                        <a:rPr lang="en-US" sz="1400" dirty="0">
                          <a:latin typeface="+mn-lt"/>
                        </a:rPr>
                        <a:t>onset, </a:t>
                      </a:r>
                      <a:r>
                        <a:rPr lang="en-US" sz="1400" b="1" u="sng" kern="1200" dirty="0">
                          <a:solidFill>
                            <a:schemeClr val="tx1"/>
                          </a:solidFill>
                          <a:latin typeface="+mn-lt"/>
                          <a:ea typeface="+mn-ea"/>
                          <a:cs typeface="+mn-cs"/>
                        </a:rPr>
                        <a:t>intermediate </a:t>
                      </a:r>
                      <a:r>
                        <a:rPr lang="en-US" sz="1400" dirty="0">
                          <a:latin typeface="+mn-lt"/>
                        </a:rPr>
                        <a:t>duration of action</a:t>
                      </a:r>
                    </a:p>
                    <a:p>
                      <a:pPr marL="0" marR="0" lvl="0" indent="0" algn="ctr" defTabSz="685800" rtl="1"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mn-lt"/>
                        </a:rPr>
                        <a:t>(relative long duration)</a:t>
                      </a:r>
                    </a:p>
                  </a:txBody>
                  <a:tcPr anchor="ctr">
                    <a:noFill/>
                  </a:tcPr>
                </a:tc>
                <a:tc>
                  <a:txBody>
                    <a:bodyPr/>
                    <a:lstStyle/>
                    <a:p>
                      <a:pPr marL="0" algn="ctr" defTabSz="685800" rtl="1" eaLnBrk="1" latinLnBrk="0" hangingPunct="1"/>
                      <a:r>
                        <a:rPr lang="en-US" sz="1400" b="1" u="sng" kern="1200" dirty="0">
                          <a:solidFill>
                            <a:schemeClr val="tx1"/>
                          </a:solidFill>
                          <a:latin typeface="+mn-lt"/>
                          <a:ea typeface="+mn-ea"/>
                          <a:cs typeface="+mn-cs"/>
                        </a:rPr>
                        <a:t>Slow</a:t>
                      </a:r>
                      <a:r>
                        <a:rPr lang="en-US" sz="1400" dirty="0">
                          <a:latin typeface="+mn-lt"/>
                        </a:rPr>
                        <a:t> onset and </a:t>
                      </a:r>
                      <a:r>
                        <a:rPr lang="en-US" sz="1400" b="1" u="sng" kern="1200" dirty="0">
                          <a:solidFill>
                            <a:schemeClr val="tx1"/>
                          </a:solidFill>
                          <a:latin typeface="+mn-lt"/>
                          <a:ea typeface="+mn-ea"/>
                          <a:cs typeface="+mn-cs"/>
                        </a:rPr>
                        <a:t>long</a:t>
                      </a:r>
                      <a:r>
                        <a:rPr lang="en-US" sz="1400" dirty="0">
                          <a:latin typeface="+mn-lt"/>
                        </a:rPr>
                        <a:t> duration of action</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8889336"/>
                  </a:ext>
                </a:extLst>
              </a:tr>
              <a:tr h="539166">
                <a:tc gridSpan="4">
                  <a:txBody>
                    <a:bodyPr/>
                    <a:lstStyle/>
                    <a:p>
                      <a:pPr marL="0" algn="ctr" defTabSz="685800" rtl="1" eaLnBrk="1" latinLnBrk="0" hangingPunct="1"/>
                      <a:r>
                        <a:rPr lang="en-US" sz="1400" b="1" dirty="0">
                          <a:solidFill>
                            <a:srgbClr val="00B050"/>
                          </a:solidFill>
                          <a:latin typeface="+mn-lt"/>
                        </a:rPr>
                        <a:t>Note: </a:t>
                      </a:r>
                      <a:r>
                        <a:rPr lang="en-US" sz="1400" dirty="0">
                          <a:solidFill>
                            <a:srgbClr val="00B050"/>
                          </a:solidFill>
                          <a:latin typeface="+mn-lt"/>
                        </a:rPr>
                        <a:t>When rapid-acting insulins </a:t>
                      </a:r>
                      <a:r>
                        <a:rPr lang="en-US" sz="1400" dirty="0">
                          <a:latin typeface="+mn-lt"/>
                        </a:rPr>
                        <a:t>(e.g., </a:t>
                      </a:r>
                      <a:r>
                        <a:rPr lang="en-US" sz="1400" dirty="0" err="1">
                          <a:solidFill>
                            <a:srgbClr val="0432FF"/>
                          </a:solidFill>
                          <a:latin typeface="+mn-lt"/>
                        </a:rPr>
                        <a:t>lispro</a:t>
                      </a:r>
                      <a:r>
                        <a:rPr lang="en-US" sz="1400" dirty="0">
                          <a:solidFill>
                            <a:schemeClr val="tx1"/>
                          </a:solidFill>
                          <a:latin typeface="+mn-lt"/>
                        </a:rPr>
                        <a:t>, </a:t>
                      </a:r>
                      <a:r>
                        <a:rPr lang="en-US" sz="1400" dirty="0" err="1">
                          <a:solidFill>
                            <a:srgbClr val="0432FF"/>
                          </a:solidFill>
                          <a:latin typeface="+mn-lt"/>
                        </a:rPr>
                        <a:t>aspart</a:t>
                      </a:r>
                      <a:r>
                        <a:rPr lang="en-US" sz="1400" dirty="0">
                          <a:latin typeface="+mn-lt"/>
                        </a:rPr>
                        <a:t>) </a:t>
                      </a:r>
                      <a:r>
                        <a:rPr lang="en-US" sz="1400" dirty="0">
                          <a:solidFill>
                            <a:srgbClr val="00B050"/>
                          </a:solidFill>
                          <a:latin typeface="+mn-lt"/>
                        </a:rPr>
                        <a:t>are mixed with another insulin, the preparation should be used immediately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marL="0" algn="ctr" defTabSz="685800" rtl="1" eaLnBrk="1" latinLnBrk="0" hangingPunct="1"/>
                      <a:endParaRPr lang="en-US" dirty="0"/>
                    </a:p>
                  </a:txBody>
                  <a:tcPr>
                    <a:noFill/>
                  </a:tcPr>
                </a:tc>
                <a:tc hMerge="1">
                  <a:txBody>
                    <a:bodyPr/>
                    <a:lstStyle/>
                    <a:p>
                      <a:pPr marL="0" algn="ctr" defTabSz="685800" rtl="1" eaLnBrk="1" latinLnBrk="0" hangingPunct="1"/>
                      <a:endParaRPr lang="en-US" dirty="0"/>
                    </a:p>
                  </a:txBody>
                  <a:tcPr>
                    <a:noFill/>
                  </a:tcPr>
                </a:tc>
                <a:tc hMerge="1">
                  <a:txBody>
                    <a:bodyPr/>
                    <a:lstStyle/>
                    <a:p>
                      <a:pPr marL="0" algn="r" defTabSz="685800" rtl="1" eaLnBrk="1" latinLnBrk="0" hangingPunct="1"/>
                      <a:endParaRPr lang="en-US" dirty="0"/>
                    </a:p>
                  </a:txBody>
                  <a:tcPr>
                    <a:noFill/>
                  </a:tcPr>
                </a:tc>
                <a:extLst>
                  <a:ext uri="{0D108BD9-81ED-4DB2-BD59-A6C34878D82A}">
                    <a16:rowId xmlns:a16="http://schemas.microsoft.com/office/drawing/2014/main" val="3355962059"/>
                  </a:ext>
                </a:extLst>
              </a:tr>
            </a:tbl>
          </a:graphicData>
        </a:graphic>
      </p:graphicFrame>
      <p:cxnSp>
        <p:nvCxnSpPr>
          <p:cNvPr id="22" name="Straight Connector 21">
            <a:extLst>
              <a:ext uri="{FF2B5EF4-FFF2-40B4-BE49-F238E27FC236}">
                <a16:creationId xmlns:a16="http://schemas.microsoft.com/office/drawing/2014/main" id="{6AE1FFB3-3394-48F1-BDD0-D7E5F81689B0}"/>
              </a:ext>
            </a:extLst>
          </p:cNvPr>
          <p:cNvCxnSpPr>
            <a:cxnSpLocks/>
          </p:cNvCxnSpPr>
          <p:nvPr/>
        </p:nvCxnSpPr>
        <p:spPr>
          <a:xfrm>
            <a:off x="175865" y="1275795"/>
            <a:ext cx="2104088"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AD8C5EC-7E04-4622-AAE9-70E6E306AF03}"/>
              </a:ext>
            </a:extLst>
          </p:cNvPr>
          <p:cNvSpPr txBox="1"/>
          <p:nvPr/>
        </p:nvSpPr>
        <p:spPr>
          <a:xfrm>
            <a:off x="175865" y="875685"/>
            <a:ext cx="4308276" cy="400110"/>
          </a:xfrm>
          <a:prstGeom prst="rect">
            <a:avLst/>
          </a:prstGeom>
          <a:noFill/>
        </p:spPr>
        <p:txBody>
          <a:bodyPr wrap="square" rtlCol="0">
            <a:spAutoFit/>
          </a:bodyPr>
          <a:lstStyle/>
          <a:p>
            <a:r>
              <a:rPr lang="en-US" sz="2000" dirty="0"/>
              <a:t>Exogenous source: </a:t>
            </a:r>
            <a:r>
              <a:rPr lang="en-US" sz="1200" dirty="0">
                <a:solidFill>
                  <a:srgbClr val="00B050"/>
                </a:solidFill>
              </a:rPr>
              <a:t>only in female slides</a:t>
            </a:r>
          </a:p>
        </p:txBody>
      </p:sp>
      <p:sp>
        <p:nvSpPr>
          <p:cNvPr id="24" name="TextBox 23">
            <a:extLst>
              <a:ext uri="{FF2B5EF4-FFF2-40B4-BE49-F238E27FC236}">
                <a16:creationId xmlns:a16="http://schemas.microsoft.com/office/drawing/2014/main" id="{D8CDD514-C6D3-42C4-9790-527B1152B050}"/>
              </a:ext>
            </a:extLst>
          </p:cNvPr>
          <p:cNvSpPr txBox="1"/>
          <p:nvPr/>
        </p:nvSpPr>
        <p:spPr>
          <a:xfrm>
            <a:off x="175865" y="1354361"/>
            <a:ext cx="4849314" cy="954107"/>
          </a:xfrm>
          <a:prstGeom prst="rect">
            <a:avLst/>
          </a:prstGeom>
          <a:noFill/>
        </p:spPr>
        <p:txBody>
          <a:bodyPr wrap="square" rtlCol="0">
            <a:spAutoFit/>
          </a:bodyPr>
          <a:lstStyle/>
          <a:p>
            <a:pPr marL="285750" lvl="0" indent="-285750" defTabSz="685800">
              <a:buClr>
                <a:schemeClr val="accent1">
                  <a:lumMod val="60000"/>
                  <a:lumOff val="40000"/>
                </a:schemeClr>
              </a:buClr>
              <a:buFont typeface="Arial" panose="020B0604020202020204" pitchFamily="34" charset="0"/>
              <a:buChar char="•"/>
            </a:pPr>
            <a:r>
              <a:rPr lang="en-US" sz="1400" b="1" dirty="0">
                <a:solidFill>
                  <a:schemeClr val="accent1">
                    <a:lumMod val="60000"/>
                    <a:lumOff val="40000"/>
                  </a:schemeClr>
                </a:solidFill>
              </a:rPr>
              <a:t>Beef Insulin: </a:t>
            </a:r>
          </a:p>
          <a:p>
            <a:pPr lvl="0" defTabSz="685800"/>
            <a:r>
              <a:rPr lang="en-US" sz="1400" dirty="0">
                <a:solidFill>
                  <a:prstClr val="black"/>
                </a:solidFill>
              </a:rPr>
              <a:t>Differs from human insulin by 3 amino acids (antigenic). </a:t>
            </a:r>
          </a:p>
          <a:p>
            <a:pPr marL="285750" lvl="0" indent="-285750" defTabSz="685800">
              <a:buClr>
                <a:schemeClr val="accent1">
                  <a:lumMod val="60000"/>
                  <a:lumOff val="40000"/>
                </a:schemeClr>
              </a:buClr>
              <a:buFont typeface="Arial" panose="020B0604020202020204" pitchFamily="34" charset="0"/>
              <a:buChar char="•"/>
            </a:pPr>
            <a:r>
              <a:rPr lang="en-US" sz="1400" b="1" dirty="0">
                <a:solidFill>
                  <a:schemeClr val="accent1">
                    <a:lumMod val="60000"/>
                    <a:lumOff val="40000"/>
                  </a:schemeClr>
                </a:solidFill>
              </a:rPr>
              <a:t>Porcine Insulin :  </a:t>
            </a:r>
          </a:p>
          <a:p>
            <a:pPr lvl="0" defTabSz="685800"/>
            <a:r>
              <a:rPr lang="en-US" sz="1400" dirty="0">
                <a:solidFill>
                  <a:prstClr val="black"/>
                </a:solidFill>
              </a:rPr>
              <a:t>Differs by one amino acid (antigenic)</a:t>
            </a:r>
          </a:p>
        </p:txBody>
      </p:sp>
      <p:sp>
        <p:nvSpPr>
          <p:cNvPr id="14" name="Speech Bubble: Rectangle with Corners Rounded 13">
            <a:extLst>
              <a:ext uri="{FF2B5EF4-FFF2-40B4-BE49-F238E27FC236}">
                <a16:creationId xmlns:a16="http://schemas.microsoft.com/office/drawing/2014/main" id="{AB591EF3-7F35-4BBE-9233-352AF559B2AF}"/>
              </a:ext>
            </a:extLst>
          </p:cNvPr>
          <p:cNvSpPr/>
          <p:nvPr/>
        </p:nvSpPr>
        <p:spPr>
          <a:xfrm>
            <a:off x="4484141" y="1098316"/>
            <a:ext cx="2325440" cy="920012"/>
          </a:xfrm>
          <a:prstGeom prst="wedgeRoundRectCallout">
            <a:avLst>
              <a:gd name="adj1" fmla="val -63883"/>
              <a:gd name="adj2" fmla="val -30678"/>
              <a:gd name="adj3" fmla="val 16667"/>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solidFill>
                  <a:srgbClr val="00B050"/>
                </a:solidFill>
              </a:rPr>
              <a:t>They have the same effect as human insulin but they can cause hypersensitivity reaction</a:t>
            </a:r>
          </a:p>
          <a:p>
            <a:pPr algn="ctr"/>
            <a:r>
              <a:rPr lang="en-US" sz="1200" dirty="0">
                <a:solidFill>
                  <a:srgbClr val="00B050"/>
                </a:solidFill>
              </a:rPr>
              <a:t> </a:t>
            </a:r>
            <a:r>
              <a:rPr lang="ar-SA" sz="1200" dirty="0">
                <a:solidFill>
                  <a:srgbClr val="00B050"/>
                </a:solidFill>
              </a:rPr>
              <a:t>لان التركيب مختلف</a:t>
            </a:r>
            <a:r>
              <a:rPr lang="ar-SA" sz="1100" dirty="0">
                <a:solidFill>
                  <a:srgbClr val="00B050"/>
                </a:solidFill>
              </a:rPr>
              <a:t>.كانت</a:t>
            </a:r>
            <a:endParaRPr lang="en-US" sz="1100" dirty="0">
              <a:solidFill>
                <a:srgbClr val="00B050"/>
              </a:solidFill>
            </a:endParaRPr>
          </a:p>
          <a:p>
            <a:pPr algn="ctr"/>
            <a:r>
              <a:rPr lang="ar-SA" sz="1100" dirty="0">
                <a:solidFill>
                  <a:srgbClr val="00B050"/>
                </a:solidFill>
              </a:rPr>
              <a:t> تستخدم قديماً.</a:t>
            </a:r>
          </a:p>
        </p:txBody>
      </p:sp>
      <p:sp>
        <p:nvSpPr>
          <p:cNvPr id="15" name="Speech Bubble: Rectangle with Corners Rounded 14">
            <a:extLst>
              <a:ext uri="{FF2B5EF4-FFF2-40B4-BE49-F238E27FC236}">
                <a16:creationId xmlns:a16="http://schemas.microsoft.com/office/drawing/2014/main" id="{E4847E08-3ED7-4823-AAA3-4BF3E5D11288}"/>
              </a:ext>
            </a:extLst>
          </p:cNvPr>
          <p:cNvSpPr/>
          <p:nvPr/>
        </p:nvSpPr>
        <p:spPr>
          <a:xfrm>
            <a:off x="4561249" y="2523822"/>
            <a:ext cx="2137683" cy="745625"/>
          </a:xfrm>
          <a:prstGeom prst="wedgeRoundRectCallout">
            <a:avLst>
              <a:gd name="adj1" fmla="val -70025"/>
              <a:gd name="adj2" fmla="val -1828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solidFill>
                  <a:srgbClr val="00B050"/>
                </a:solidFill>
              </a:rPr>
              <a:t>Identical to human insulin but they increase the onset and the duration of action and decrease the absorption  </a:t>
            </a:r>
            <a:endParaRPr lang="ar-SA" sz="1200" dirty="0">
              <a:solidFill>
                <a:srgbClr val="00B050"/>
              </a:solidFill>
            </a:endParaRPr>
          </a:p>
        </p:txBody>
      </p:sp>
    </p:spTree>
    <p:extLst>
      <p:ext uri="{BB962C8B-B14F-4D97-AF65-F5344CB8AC3E}">
        <p14:creationId xmlns:p14="http://schemas.microsoft.com/office/powerpoint/2010/main" val="146348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338942" y="106088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730346" y="211439"/>
            <a:ext cx="3397307" cy="830997"/>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Types of insulin preparations </a:t>
            </a:r>
          </a:p>
        </p:txBody>
      </p:sp>
      <p:graphicFrame>
        <p:nvGraphicFramePr>
          <p:cNvPr id="3" name="Table 2"/>
          <p:cNvGraphicFramePr>
            <a:graphicFrameLocks noGrp="1"/>
          </p:cNvGraphicFramePr>
          <p:nvPr>
            <p:extLst>
              <p:ext uri="{D42A27DB-BD31-4B8C-83A1-F6EECF244321}">
                <p14:modId xmlns:p14="http://schemas.microsoft.com/office/powerpoint/2010/main" val="2010483875"/>
              </p:ext>
            </p:extLst>
          </p:nvPr>
        </p:nvGraphicFramePr>
        <p:xfrm>
          <a:off x="134257" y="1538447"/>
          <a:ext cx="6589484" cy="7904129"/>
        </p:xfrm>
        <a:graphic>
          <a:graphicData uri="http://schemas.openxmlformats.org/drawingml/2006/table">
            <a:tbl>
              <a:tblPr firstRow="1" bandRow="1">
                <a:tableStyleId>{5940675A-B579-460E-94D1-54222C63F5DA}</a:tableStyleId>
              </a:tblPr>
              <a:tblGrid>
                <a:gridCol w="1215572">
                  <a:extLst>
                    <a:ext uri="{9D8B030D-6E8A-4147-A177-3AD203B41FA5}">
                      <a16:colId xmlns:a16="http://schemas.microsoft.com/office/drawing/2014/main" val="20000"/>
                    </a:ext>
                  </a:extLst>
                </a:gridCol>
                <a:gridCol w="2587168">
                  <a:extLst>
                    <a:ext uri="{9D8B030D-6E8A-4147-A177-3AD203B41FA5}">
                      <a16:colId xmlns:a16="http://schemas.microsoft.com/office/drawing/2014/main" val="20001"/>
                    </a:ext>
                  </a:extLst>
                </a:gridCol>
                <a:gridCol w="2786744">
                  <a:extLst>
                    <a:ext uri="{9D8B030D-6E8A-4147-A177-3AD203B41FA5}">
                      <a16:colId xmlns:a16="http://schemas.microsoft.com/office/drawing/2014/main" val="20002"/>
                    </a:ext>
                  </a:extLst>
                </a:gridCol>
              </a:tblGrid>
              <a:tr h="492948">
                <a:tc>
                  <a:txBody>
                    <a:bodyPr/>
                    <a:lstStyle/>
                    <a:p>
                      <a:pPr marL="0" algn="ctr" defTabSz="685800" rtl="0" eaLnBrk="1" latinLnBrk="0" hangingPunct="1"/>
                      <a:r>
                        <a:rPr lang="en-US" sz="1200" b="1" dirty="0">
                          <a:solidFill>
                            <a:schemeClr val="bg1"/>
                          </a:solidFill>
                        </a:rPr>
                        <a:t>Drug</a:t>
                      </a:r>
                      <a:r>
                        <a:rPr lang="en-US" sz="1200" b="1" baseline="0" dirty="0">
                          <a:solidFill>
                            <a:schemeClr val="bg1"/>
                          </a:solidFill>
                        </a:rPr>
                        <a:t> </a:t>
                      </a:r>
                      <a:endParaRPr lang="en-US" sz="1200" b="1"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marL="0" algn="ctr" defTabSz="685800" rtl="1" eaLnBrk="1" latinLnBrk="0" hangingPunct="1"/>
                      <a:r>
                        <a:rPr lang="en-US" sz="1400" b="1" u="sng" dirty="0"/>
                        <a:t>A- Ultra-short (Rapid)</a:t>
                      </a:r>
                    </a:p>
                    <a:p>
                      <a:pPr marL="0" algn="ctr" defTabSz="685800" rtl="0" eaLnBrk="1" latinLnBrk="0" hangingPunct="1"/>
                      <a:r>
                        <a:rPr lang="en-US" sz="1400" b="1" dirty="0" err="1">
                          <a:solidFill>
                            <a:srgbClr val="0432FF"/>
                          </a:solidFill>
                        </a:rPr>
                        <a:t>Lispro</a:t>
                      </a:r>
                      <a:r>
                        <a:rPr lang="en-US" sz="1400" b="1" dirty="0">
                          <a:solidFill>
                            <a:srgbClr val="0432FF"/>
                          </a:solidFill>
                        </a:rPr>
                        <a:t>, </a:t>
                      </a:r>
                      <a:r>
                        <a:rPr lang="en-US" sz="1400" b="1" dirty="0" err="1">
                          <a:solidFill>
                            <a:srgbClr val="0432FF"/>
                          </a:solidFill>
                        </a:rPr>
                        <a:t>Aspart</a:t>
                      </a:r>
                      <a:r>
                        <a:rPr lang="en-US" sz="1400" b="1" dirty="0">
                          <a:solidFill>
                            <a:srgbClr val="0432FF"/>
                          </a:solidFill>
                        </a:rPr>
                        <a:t>, </a:t>
                      </a:r>
                      <a:r>
                        <a:rPr lang="en-US" sz="1400" b="1" dirty="0" err="1">
                          <a:solidFill>
                            <a:srgbClr val="0432FF"/>
                          </a:solidFill>
                        </a:rPr>
                        <a:t>Glulisine</a:t>
                      </a:r>
                      <a:endParaRPr lang="en-US" sz="1400" b="1" dirty="0">
                        <a:solidFill>
                          <a:srgbClr val="0432FF"/>
                        </a:solidFill>
                      </a:endParaRPr>
                    </a:p>
                  </a:txBody>
                  <a:tcPr>
                    <a:lnT w="12700" cap="flat" cmpd="sng" algn="ctr">
                      <a:solidFill>
                        <a:schemeClr val="bg1"/>
                      </a:solidFill>
                      <a:prstDash val="solid"/>
                      <a:round/>
                      <a:headEnd type="none" w="med" len="med"/>
                      <a:tailEnd type="none" w="med" len="med"/>
                    </a:lnT>
                    <a:solidFill>
                      <a:srgbClr val="009193">
                        <a:alpha val="14902"/>
                      </a:srgbClr>
                    </a:solidFill>
                  </a:tcPr>
                </a:tc>
                <a:tc>
                  <a:txBody>
                    <a:bodyPr/>
                    <a:lstStyle/>
                    <a:p>
                      <a:pPr marL="0" algn="ctr" defTabSz="685800" rtl="1" eaLnBrk="1" latinLnBrk="0" hangingPunct="1"/>
                      <a:r>
                        <a:rPr lang="en-US" sz="1400" b="1" u="sng" dirty="0"/>
                        <a:t>B- Short (regular insulin) </a:t>
                      </a:r>
                    </a:p>
                    <a:p>
                      <a:pPr marL="0" algn="ctr" defTabSz="685800" rtl="0" eaLnBrk="1" latinLnBrk="0" hangingPunct="1"/>
                      <a:r>
                        <a:rPr lang="en-US" sz="1400" b="1" dirty="0" err="1">
                          <a:solidFill>
                            <a:srgbClr val="0432FF"/>
                          </a:solidFill>
                        </a:rPr>
                        <a:t>Humulin</a:t>
                      </a:r>
                      <a:r>
                        <a:rPr lang="en-US" sz="1400" b="1" dirty="0">
                          <a:solidFill>
                            <a:srgbClr val="0432FF"/>
                          </a:solidFill>
                        </a:rPr>
                        <a:t> R, </a:t>
                      </a:r>
                      <a:r>
                        <a:rPr lang="en-US" sz="1400" b="1" dirty="0" err="1">
                          <a:solidFill>
                            <a:srgbClr val="0432FF"/>
                          </a:solidFill>
                        </a:rPr>
                        <a:t>Novolin</a:t>
                      </a:r>
                      <a:r>
                        <a:rPr lang="en-US" sz="1400" b="1" dirty="0">
                          <a:solidFill>
                            <a:srgbClr val="0432FF"/>
                          </a:solidFill>
                        </a:rPr>
                        <a:t> R</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D579">
                        <a:alpha val="20000"/>
                      </a:srgbClr>
                    </a:solidFill>
                  </a:tcPr>
                </a:tc>
                <a:extLst>
                  <a:ext uri="{0D108BD9-81ED-4DB2-BD59-A6C34878D82A}">
                    <a16:rowId xmlns:a16="http://schemas.microsoft.com/office/drawing/2014/main" val="10000"/>
                  </a:ext>
                </a:extLst>
              </a:tr>
              <a:tr h="492948">
                <a:tc>
                  <a:txBody>
                    <a:bodyPr/>
                    <a:lstStyle/>
                    <a:p>
                      <a:pPr marL="0" algn="ctr" defTabSz="685800" rtl="0" eaLnBrk="1" latinLnBrk="0" hangingPunct="1"/>
                      <a:r>
                        <a:rPr lang="en-US" sz="1200" b="1" kern="1200" dirty="0">
                          <a:solidFill>
                            <a:schemeClr val="bg1"/>
                          </a:solidFill>
                          <a:latin typeface="+mn-lt"/>
                          <a:ea typeface="+mn-ea"/>
                          <a:cs typeface="+mn-cs"/>
                        </a:rPr>
                        <a:t>Physical characteristics</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en-US" sz="1400" b="0" kern="1200" dirty="0">
                          <a:solidFill>
                            <a:srgbClr val="FF0000"/>
                          </a:solidFill>
                          <a:latin typeface="+mn-lt"/>
                          <a:ea typeface="+mn-ea"/>
                          <a:cs typeface="+mn-cs"/>
                        </a:rPr>
                        <a:t>Clear </a:t>
                      </a:r>
                    </a:p>
                    <a:p>
                      <a:pPr marL="0" algn="l" defTabSz="685800" rtl="0" eaLnBrk="1" latinLnBrk="0" hangingPunct="1"/>
                      <a:r>
                        <a:rPr lang="en-US" sz="1400" b="0" dirty="0"/>
                        <a:t>solution at neutral pH </a:t>
                      </a:r>
                    </a:p>
                  </a:txBody>
                  <a:tcPr anchor="ctr">
                    <a:noFill/>
                  </a:tcPr>
                </a:tc>
                <a:tc>
                  <a:txBody>
                    <a:bodyPr/>
                    <a:lstStyle/>
                    <a:p>
                      <a:pPr marL="0" algn="l" defTabSz="685800" rtl="0" eaLnBrk="1" latinLnBrk="0" hangingPunct="1"/>
                      <a:r>
                        <a:rPr lang="en-US" sz="1400" b="0" dirty="0">
                          <a:solidFill>
                            <a:srgbClr val="FF0000"/>
                          </a:solidFill>
                        </a:rPr>
                        <a:t>Clear </a:t>
                      </a:r>
                      <a:r>
                        <a:rPr lang="en-US" sz="1400" b="0" dirty="0"/>
                        <a:t>solution at neutral pH + Soluble crystalline zinc insulin</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2"/>
                  </a:ext>
                </a:extLst>
              </a:tr>
              <a:tr h="492948">
                <a:tc>
                  <a:txBody>
                    <a:bodyPr/>
                    <a:lstStyle/>
                    <a:p>
                      <a:pPr marL="0" algn="ctr" defTabSz="685800" rtl="0" eaLnBrk="1" latinLnBrk="0" hangingPunct="1"/>
                      <a:r>
                        <a:rPr lang="en-US" sz="1200" b="1" kern="1200" dirty="0">
                          <a:solidFill>
                            <a:schemeClr val="bg1"/>
                          </a:solidFill>
                          <a:latin typeface="+mn-lt"/>
                          <a:ea typeface="+mn-ea"/>
                          <a:cs typeface="+mn-cs"/>
                        </a:rPr>
                        <a:t>Chemistry</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en-US" sz="1400" b="0" u="sng" kern="1200" dirty="0">
                          <a:solidFill>
                            <a:srgbClr val="FF0000"/>
                          </a:solidFill>
                          <a:latin typeface="+mn-lt"/>
                          <a:ea typeface="+mn-ea"/>
                          <a:cs typeface="+mn-cs"/>
                        </a:rPr>
                        <a:t>Monomeric </a:t>
                      </a:r>
                      <a:r>
                        <a:rPr lang="en-US" sz="1400" b="0" kern="1200" dirty="0">
                          <a:solidFill>
                            <a:schemeClr val="tx1"/>
                          </a:solidFill>
                          <a:latin typeface="+mn-lt"/>
                          <a:ea typeface="+mn-ea"/>
                          <a:cs typeface="+mn-cs"/>
                        </a:rPr>
                        <a:t>a</a:t>
                      </a:r>
                      <a:r>
                        <a:rPr lang="en-US" sz="1400" b="0" dirty="0"/>
                        <a:t>nalogue </a:t>
                      </a:r>
                    </a:p>
                    <a:p>
                      <a:pPr marL="0" algn="l" defTabSz="685800" rtl="0" eaLnBrk="1" latinLnBrk="0" hangingPunct="1"/>
                      <a:r>
                        <a:rPr lang="en-US" sz="1400" b="0" dirty="0"/>
                        <a:t>(Do not aggregate or form dimers or hexamers)</a:t>
                      </a:r>
                    </a:p>
                  </a:txBody>
                  <a:tcPr anchor="ctr">
                    <a:noFill/>
                  </a:tcPr>
                </a:tc>
                <a:tc>
                  <a:txBody>
                    <a:bodyPr/>
                    <a:lstStyle/>
                    <a:p>
                      <a:pPr marL="0" algn="l" defTabSz="685800" rtl="0" eaLnBrk="1" latinLnBrk="0" hangingPunct="1"/>
                      <a:r>
                        <a:rPr lang="en-US" sz="1400" b="0" u="sng" dirty="0" err="1">
                          <a:solidFill>
                            <a:srgbClr val="FF0000"/>
                          </a:solidFill>
                        </a:rPr>
                        <a:t>Hexameric</a:t>
                      </a:r>
                      <a:r>
                        <a:rPr lang="en-US" sz="1400" b="0" u="sng" dirty="0">
                          <a:solidFill>
                            <a:srgbClr val="FF0000"/>
                          </a:solidFill>
                        </a:rPr>
                        <a:t> </a:t>
                      </a:r>
                      <a:r>
                        <a:rPr lang="en-US" sz="1400" b="0" dirty="0"/>
                        <a:t>analogue</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3"/>
                  </a:ext>
                </a:extLst>
              </a:tr>
              <a:tr h="492948">
                <a:tc>
                  <a:txBody>
                    <a:bodyPr/>
                    <a:lstStyle/>
                    <a:p>
                      <a:pPr marL="0" algn="ctr" defTabSz="685800" rtl="0" eaLnBrk="1" latinLnBrk="0" hangingPunct="1"/>
                      <a:r>
                        <a:rPr lang="en-US" sz="1200" b="1" kern="1200" dirty="0">
                          <a:solidFill>
                            <a:schemeClr val="bg1"/>
                          </a:solidFill>
                          <a:latin typeface="+mn-lt"/>
                          <a:ea typeface="+mn-ea"/>
                          <a:cs typeface="+mn-cs"/>
                        </a:rPr>
                        <a:t>Route and time of admin</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en-US" sz="1400" b="0" dirty="0"/>
                        <a:t>S.C. (5 -15 min) </a:t>
                      </a:r>
                      <a:r>
                        <a:rPr lang="en-US" sz="1400" b="0" dirty="0">
                          <a:solidFill>
                            <a:srgbClr val="FF0000"/>
                          </a:solidFill>
                        </a:rPr>
                        <a:t>before meal I.V. in emergency</a:t>
                      </a:r>
                    </a:p>
                  </a:txBody>
                  <a:tcPr anchor="ctr">
                    <a:noFill/>
                  </a:tcPr>
                </a:tc>
                <a:tc>
                  <a:txBody>
                    <a:bodyPr/>
                    <a:lstStyle/>
                    <a:p>
                      <a:pPr marL="0" algn="l" defTabSz="685800" rtl="0" eaLnBrk="1" latinLnBrk="0" hangingPunct="1"/>
                      <a:r>
                        <a:rPr lang="en-US" sz="1400" b="0" dirty="0"/>
                        <a:t>S.C. (30 – 45 min) before meal I.V. in emergency </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4"/>
                  </a:ext>
                </a:extLst>
              </a:tr>
              <a:tr h="402779">
                <a:tc>
                  <a:txBody>
                    <a:bodyPr/>
                    <a:lstStyle/>
                    <a:p>
                      <a:pPr marL="0" algn="ctr" defTabSz="685800" rtl="0" eaLnBrk="1" latinLnBrk="0" hangingPunct="1"/>
                      <a:r>
                        <a:rPr lang="en-US" sz="1200" b="1" kern="1200" dirty="0">
                          <a:solidFill>
                            <a:schemeClr val="bg1"/>
                          </a:solidFill>
                          <a:latin typeface="+mn-lt"/>
                          <a:ea typeface="+mn-ea"/>
                          <a:cs typeface="+mn-cs"/>
                        </a:rPr>
                        <a:t>Onset</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mr-IN" sz="1400" b="0" dirty="0">
                          <a:solidFill>
                            <a:srgbClr val="FF0000"/>
                          </a:solidFill>
                        </a:rPr>
                        <a:t>5 – 15 </a:t>
                      </a:r>
                      <a:r>
                        <a:rPr lang="mr-IN" sz="1400" b="0" dirty="0" err="1">
                          <a:solidFill>
                            <a:srgbClr val="FF0000"/>
                          </a:solidFill>
                        </a:rPr>
                        <a:t>min</a:t>
                      </a:r>
                      <a:r>
                        <a:rPr lang="mr-IN" sz="1400" b="0" dirty="0">
                          <a:solidFill>
                            <a:srgbClr val="FF0000"/>
                          </a:solidFill>
                        </a:rPr>
                        <a:t> ( S.C ) </a:t>
                      </a:r>
                      <a:endParaRPr lang="en-US" sz="1400" b="0" dirty="0">
                        <a:solidFill>
                          <a:srgbClr val="FF0000"/>
                        </a:solidFill>
                      </a:endParaRPr>
                    </a:p>
                  </a:txBody>
                  <a:tcPr anchor="ctr">
                    <a:noFill/>
                  </a:tcPr>
                </a:tc>
                <a:tc>
                  <a:txBody>
                    <a:bodyPr/>
                    <a:lstStyle/>
                    <a:p>
                      <a:pPr marL="0" algn="l" defTabSz="685800" rtl="0" eaLnBrk="1" latinLnBrk="0" hangingPunct="1"/>
                      <a:r>
                        <a:rPr lang="mr-IN" sz="1400" b="0" dirty="0">
                          <a:solidFill>
                            <a:srgbClr val="FF0000"/>
                          </a:solidFill>
                        </a:rPr>
                        <a:t>30 – 45 </a:t>
                      </a:r>
                      <a:r>
                        <a:rPr lang="mr-IN" sz="1400" b="0" dirty="0" err="1">
                          <a:solidFill>
                            <a:srgbClr val="FF0000"/>
                          </a:solidFill>
                        </a:rPr>
                        <a:t>min</a:t>
                      </a:r>
                      <a:r>
                        <a:rPr lang="mr-IN" sz="1400" b="0" dirty="0">
                          <a:solidFill>
                            <a:srgbClr val="FF0000"/>
                          </a:solidFill>
                        </a:rPr>
                        <a:t> ( S.C )</a:t>
                      </a:r>
                      <a:endParaRPr lang="en-US" sz="1400" b="0" dirty="0">
                        <a:solidFill>
                          <a:srgbClr val="FF0000"/>
                        </a:solidFill>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5"/>
                  </a:ext>
                </a:extLst>
              </a:tr>
              <a:tr h="389516">
                <a:tc>
                  <a:txBody>
                    <a:bodyPr/>
                    <a:lstStyle/>
                    <a:p>
                      <a:pPr marL="0" algn="ctr" defTabSz="685800" rtl="0" eaLnBrk="1" latinLnBrk="0" hangingPunct="1"/>
                      <a:r>
                        <a:rPr lang="en-US" sz="1200" b="1" kern="1200" dirty="0">
                          <a:solidFill>
                            <a:schemeClr val="bg1"/>
                          </a:solidFill>
                          <a:latin typeface="+mn-lt"/>
                          <a:ea typeface="+mn-ea"/>
                          <a:cs typeface="+mn-cs"/>
                        </a:rPr>
                        <a:t>Peak level </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mr-IN" sz="1400" b="0" dirty="0"/>
                        <a:t>30 – 90 </a:t>
                      </a:r>
                      <a:r>
                        <a:rPr lang="mr-IN" sz="1400" b="0" dirty="0" err="1"/>
                        <a:t>min</a:t>
                      </a:r>
                      <a:endParaRPr lang="en-US" sz="1400" b="0" dirty="0"/>
                    </a:p>
                  </a:txBody>
                  <a:tcPr anchor="ctr">
                    <a:noFill/>
                  </a:tcPr>
                </a:tc>
                <a:tc>
                  <a:txBody>
                    <a:bodyPr/>
                    <a:lstStyle/>
                    <a:p>
                      <a:pPr marL="0" algn="l" defTabSz="685800" rtl="0" eaLnBrk="1" latinLnBrk="0" hangingPunct="1"/>
                      <a:r>
                        <a:rPr lang="hr-HR" sz="1400" b="0" dirty="0"/>
                        <a:t>2 – 4 </a:t>
                      </a:r>
                      <a:r>
                        <a:rPr lang="hr-HR" sz="1400" b="0" dirty="0" err="1"/>
                        <a:t>hrs</a:t>
                      </a:r>
                      <a:r>
                        <a:rPr lang="hr-HR" sz="1400" b="0" dirty="0"/>
                        <a:t>.</a:t>
                      </a:r>
                      <a:endParaRPr lang="en-US" sz="1400" b="0" dirty="0"/>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6"/>
                  </a:ext>
                </a:extLst>
              </a:tr>
              <a:tr h="406234">
                <a:tc>
                  <a:txBody>
                    <a:bodyPr/>
                    <a:lstStyle/>
                    <a:p>
                      <a:pPr marL="0" algn="ctr" defTabSz="685800" rtl="0" eaLnBrk="1" latinLnBrk="0" hangingPunct="1"/>
                      <a:r>
                        <a:rPr lang="en-US" sz="1200" b="1" kern="1200" dirty="0">
                          <a:solidFill>
                            <a:schemeClr val="bg1"/>
                          </a:solidFill>
                          <a:latin typeface="+mn-lt"/>
                          <a:ea typeface="+mn-ea"/>
                          <a:cs typeface="+mn-cs"/>
                        </a:rPr>
                        <a:t>Duration</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mr-IN" sz="1400" b="0" dirty="0"/>
                        <a:t>3 – </a:t>
                      </a:r>
                      <a:r>
                        <a:rPr lang="mr-IN" sz="1400" b="0" u="sng" dirty="0">
                          <a:solidFill>
                            <a:schemeClr val="tx1"/>
                          </a:solidFill>
                        </a:rPr>
                        <a:t>5</a:t>
                      </a:r>
                      <a:r>
                        <a:rPr lang="mr-IN" sz="1400" b="0" dirty="0">
                          <a:solidFill>
                            <a:schemeClr val="tx1"/>
                          </a:solidFill>
                        </a:rPr>
                        <a:t> </a:t>
                      </a:r>
                      <a:r>
                        <a:rPr lang="mr-IN" sz="1400" b="0" dirty="0" err="1"/>
                        <a:t>hrs</a:t>
                      </a:r>
                      <a:r>
                        <a:rPr lang="mr-IN" sz="1400" b="0" dirty="0"/>
                        <a:t>. (</a:t>
                      </a:r>
                      <a:r>
                        <a:rPr lang="mr-IN" sz="1400" b="0" u="sng" kern="1200" dirty="0" err="1">
                          <a:solidFill>
                            <a:srgbClr val="FF0000"/>
                          </a:solidFill>
                          <a:latin typeface="+mn-lt"/>
                          <a:ea typeface="+mn-ea"/>
                          <a:cs typeface="+mn-cs"/>
                        </a:rPr>
                        <a:t>Shorter</a:t>
                      </a:r>
                      <a:r>
                        <a:rPr lang="mr-IN" sz="1400" b="0" dirty="0"/>
                        <a:t>)</a:t>
                      </a:r>
                      <a:endParaRPr lang="en-US" sz="1400" b="0" dirty="0"/>
                    </a:p>
                  </a:txBody>
                  <a:tcPr anchor="ctr">
                    <a:noFill/>
                  </a:tcPr>
                </a:tc>
                <a:tc>
                  <a:txBody>
                    <a:bodyPr/>
                    <a:lstStyle/>
                    <a:p>
                      <a:pPr marL="0" algn="l" defTabSz="685800" rtl="0" eaLnBrk="1" latinLnBrk="0" hangingPunct="1"/>
                      <a:r>
                        <a:rPr lang="mr-IN" sz="1400" b="0" dirty="0"/>
                        <a:t>6 – </a:t>
                      </a:r>
                      <a:r>
                        <a:rPr lang="mr-IN" sz="1400" b="0" u="sng" kern="1200" dirty="0">
                          <a:solidFill>
                            <a:srgbClr val="FF0000"/>
                          </a:solidFill>
                          <a:latin typeface="+mn-lt"/>
                          <a:ea typeface="+mn-ea"/>
                          <a:cs typeface="+mn-cs"/>
                        </a:rPr>
                        <a:t>8</a:t>
                      </a:r>
                      <a:r>
                        <a:rPr lang="mr-IN" sz="1400" b="0" dirty="0"/>
                        <a:t> </a:t>
                      </a:r>
                      <a:r>
                        <a:rPr lang="mr-IN" sz="1400" b="0" dirty="0" err="1"/>
                        <a:t>hrs</a:t>
                      </a:r>
                      <a:r>
                        <a:rPr lang="mr-IN" sz="1400" b="0" dirty="0"/>
                        <a:t>. (</a:t>
                      </a:r>
                      <a:r>
                        <a:rPr lang="mr-IN" sz="1400" b="0" u="sng" kern="1200" dirty="0" err="1">
                          <a:solidFill>
                            <a:srgbClr val="FF0000"/>
                          </a:solidFill>
                          <a:latin typeface="+mn-lt"/>
                          <a:ea typeface="+mn-ea"/>
                          <a:cs typeface="+mn-cs"/>
                        </a:rPr>
                        <a:t>Longer</a:t>
                      </a:r>
                      <a:r>
                        <a:rPr lang="mr-IN" sz="1400" b="0" kern="1200" dirty="0">
                          <a:solidFill>
                            <a:schemeClr val="tx1"/>
                          </a:solidFill>
                          <a:latin typeface="+mn-lt"/>
                          <a:ea typeface="+mn-ea"/>
                          <a:cs typeface="+mn-cs"/>
                        </a:rPr>
                        <a:t>)</a:t>
                      </a:r>
                      <a:endParaRPr lang="en-US" sz="1400" b="0" kern="1200" dirty="0">
                        <a:solidFill>
                          <a:schemeClr val="tx1"/>
                        </a:solidFill>
                        <a:latin typeface="+mn-lt"/>
                        <a:ea typeface="+mn-ea"/>
                        <a:cs typeface="+mn-cs"/>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7"/>
                  </a:ext>
                </a:extLst>
              </a:tr>
              <a:tr h="492948">
                <a:tc>
                  <a:txBody>
                    <a:bodyPr/>
                    <a:lstStyle/>
                    <a:p>
                      <a:pPr marL="0" algn="ctr" defTabSz="685800" rtl="0" eaLnBrk="1" latinLnBrk="0" hangingPunct="1"/>
                      <a:r>
                        <a:rPr lang="en-US" sz="1200" b="1" kern="1200" dirty="0">
                          <a:solidFill>
                            <a:schemeClr val="bg1"/>
                          </a:solidFill>
                          <a:latin typeface="+mn-lt"/>
                          <a:ea typeface="+mn-ea"/>
                          <a:cs typeface="+mn-cs"/>
                        </a:rPr>
                        <a:t>Usual admin</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l" defTabSz="685800" rtl="0" eaLnBrk="1" latinLnBrk="0" hangingPunct="1"/>
                      <a:r>
                        <a:rPr lang="en-US" sz="1400" b="0" dirty="0"/>
                        <a:t>2 – 3 times/day</a:t>
                      </a:r>
                    </a:p>
                    <a:p>
                      <a:pPr marL="0" algn="l" defTabSz="685800" rtl="0" eaLnBrk="1" latinLnBrk="0" hangingPunct="1"/>
                      <a:r>
                        <a:rPr lang="en-US" sz="1400" b="0" dirty="0">
                          <a:solidFill>
                            <a:srgbClr val="FF0000"/>
                          </a:solidFill>
                        </a:rPr>
                        <a:t>Mimic the prandial mealtime insulin release </a:t>
                      </a:r>
                    </a:p>
                    <a:p>
                      <a:pPr marL="0" algn="l" defTabSz="685800" rtl="0" eaLnBrk="1" latinLnBrk="0" hangingPunct="1"/>
                      <a:r>
                        <a:rPr kumimoji="0" lang="en-US" sz="1200" b="0" i="0" u="none" strike="noStrike" kern="1200" cap="none" spc="0" normalizeH="0" baseline="0" noProof="0" dirty="0">
                          <a:ln>
                            <a:noFill/>
                          </a:ln>
                          <a:solidFill>
                            <a:srgbClr val="00B050"/>
                          </a:solidFill>
                          <a:effectLst/>
                          <a:uLnTx/>
                          <a:uFillTx/>
                          <a:latin typeface="+mn-lt"/>
                          <a:ea typeface="+mn-ea"/>
                          <a:cs typeface="+mn-cs"/>
                        </a:rPr>
                        <a:t>skip the dose if the  meal is skipped</a:t>
                      </a:r>
                      <a:endParaRPr lang="en-US" sz="1200" b="0" dirty="0">
                        <a:solidFill>
                          <a:srgbClr val="FF0000"/>
                        </a:solidFill>
                      </a:endParaRPr>
                    </a:p>
                  </a:txBody>
                  <a:tcPr anchor="ctr">
                    <a:noFill/>
                  </a:tcPr>
                </a:tc>
                <a:tc>
                  <a:txBody>
                    <a:bodyPr/>
                    <a:lstStyle/>
                    <a:p>
                      <a:pPr marL="0" algn="l" defTabSz="685800" rtl="0" eaLnBrk="1" latinLnBrk="0" hangingPunct="1"/>
                      <a:r>
                        <a:rPr lang="en-US" sz="1400" b="0" dirty="0"/>
                        <a:t>2 – 3 times/day with meal, </a:t>
                      </a:r>
                    </a:p>
                    <a:p>
                      <a:pPr marL="0" algn="l" defTabSz="685800" rtl="0" eaLnBrk="1" latinLnBrk="0" hangingPunct="1"/>
                      <a:r>
                        <a:rPr lang="en-US" sz="1200" b="0" dirty="0">
                          <a:solidFill>
                            <a:srgbClr val="00B050"/>
                          </a:solidFill>
                        </a:rPr>
                        <a:t>skip the dose if the  meal is skipped</a:t>
                      </a:r>
                      <a:endParaRPr lang="en-US" sz="1400" b="0" dirty="0">
                        <a:solidFill>
                          <a:srgbClr val="00B050"/>
                        </a:solidFill>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8"/>
                  </a:ext>
                </a:extLst>
              </a:tr>
              <a:tr h="492948">
                <a:tc>
                  <a:txBody>
                    <a:bodyPr/>
                    <a:lstStyle/>
                    <a:p>
                      <a:pPr marL="0" algn="ctr" defTabSz="685800" rtl="0" eaLnBrk="1" latinLnBrk="0" hangingPunct="1"/>
                      <a:r>
                        <a:rPr lang="en-US" sz="1200" b="1" kern="1200" dirty="0">
                          <a:solidFill>
                            <a:schemeClr val="bg1"/>
                          </a:solidFill>
                          <a:latin typeface="+mn-lt"/>
                          <a:ea typeface="+mn-ea"/>
                          <a:cs typeface="+mn-cs"/>
                        </a:rPr>
                        <a:t>Indications</a:t>
                      </a:r>
                    </a:p>
                  </a:txBody>
                  <a:tcPr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Font typeface="Arial" charset="0"/>
                        <a:buChar char="•"/>
                      </a:pPr>
                      <a:r>
                        <a:rPr lang="en-US" sz="1400" b="0" dirty="0"/>
                        <a:t>Control of postprandial</a:t>
                      </a:r>
                    </a:p>
                    <a:p>
                      <a:pPr marL="285750" indent="-285750" algn="l" defTabSz="685800" rtl="0" eaLnBrk="1" latinLnBrk="0" hangingPunct="1">
                        <a:buFont typeface="Arial" charset="0"/>
                        <a:buChar char="•"/>
                      </a:pPr>
                      <a:r>
                        <a:rPr lang="en-US" sz="1400" b="0" dirty="0"/>
                        <a:t> hyperglycemia (S.C) because they mimic the prandial mealtime insulin release. </a:t>
                      </a:r>
                    </a:p>
                    <a:p>
                      <a:pPr marL="285750" indent="-285750" algn="l" defTabSz="685800" rtl="0" eaLnBrk="1" latinLnBrk="0" hangingPunct="1">
                        <a:buFont typeface="Arial" charset="0"/>
                        <a:buChar char="•"/>
                      </a:pPr>
                      <a:r>
                        <a:rPr lang="en-US" sz="1400" b="0" dirty="0"/>
                        <a:t> </a:t>
                      </a:r>
                      <a:r>
                        <a:rPr lang="en-US" sz="1400" b="0" dirty="0">
                          <a:solidFill>
                            <a:srgbClr val="FF0000"/>
                          </a:solidFill>
                        </a:rPr>
                        <a:t>Emergency diabetic ketoacidosis (I.V) </a:t>
                      </a:r>
                    </a:p>
                    <a:p>
                      <a:pPr marL="285750" indent="-285750" algn="l" defTabSz="685800" rtl="0" eaLnBrk="1" latinLnBrk="0" hangingPunct="1">
                        <a:buFont typeface="Arial" charset="0"/>
                        <a:buChar char="•"/>
                      </a:pPr>
                      <a:r>
                        <a:rPr lang="en-US" sz="1400" b="0" dirty="0"/>
                        <a:t> </a:t>
                      </a:r>
                      <a:r>
                        <a:rPr lang="en-US" sz="1400" b="0" dirty="0">
                          <a:solidFill>
                            <a:srgbClr val="FF0000"/>
                          </a:solidFill>
                        </a:rPr>
                        <a:t>Preferred</a:t>
                      </a:r>
                      <a:r>
                        <a:rPr lang="en-US" sz="1400" b="0" dirty="0"/>
                        <a:t> for external </a:t>
                      </a:r>
                      <a:r>
                        <a:rPr lang="en-US" sz="1400" b="0" dirty="0">
                          <a:solidFill>
                            <a:srgbClr val="FF0000"/>
                          </a:solidFill>
                        </a:rPr>
                        <a:t>insulin pump </a:t>
                      </a:r>
                      <a:r>
                        <a:rPr lang="en-US" sz="1400" b="0" dirty="0"/>
                        <a:t>(</a:t>
                      </a:r>
                      <a:r>
                        <a:rPr lang="en-US" sz="1400" b="0" dirty="0" err="1">
                          <a:solidFill>
                            <a:srgbClr val="0432FF"/>
                          </a:solidFill>
                        </a:rPr>
                        <a:t>Lispro</a:t>
                      </a:r>
                      <a:r>
                        <a:rPr lang="en-US" sz="1400" b="0" dirty="0"/>
                        <a:t> does not form hexamers </a:t>
                      </a:r>
                      <a:r>
                        <a:rPr lang="ar-SA" sz="1400" b="0" dirty="0">
                          <a:solidFill>
                            <a:srgbClr val="00B050"/>
                          </a:solidFill>
                        </a:rPr>
                        <a:t>عشان ما يسد المضخه</a:t>
                      </a:r>
                      <a:r>
                        <a:rPr lang="en-US" sz="1400" b="0" dirty="0"/>
                        <a:t>)</a:t>
                      </a:r>
                    </a:p>
                  </a:txBody>
                  <a:tcPr anchor="ctr">
                    <a:noFill/>
                  </a:tcPr>
                </a:tc>
                <a:tc>
                  <a:txBody>
                    <a:bodyPr/>
                    <a:lstStyle/>
                    <a:p>
                      <a:pPr marL="285750" indent="-285750" algn="l" defTabSz="685800" rtl="0" eaLnBrk="1" latinLnBrk="0" hangingPunct="1">
                        <a:buFont typeface="Arial" charset="0"/>
                        <a:buChar char="•"/>
                      </a:pPr>
                      <a:r>
                        <a:rPr lang="en-US" sz="1400" b="0" dirty="0"/>
                        <a:t>Control of postprandial hyperglycemia (S.C) </a:t>
                      </a:r>
                    </a:p>
                    <a:p>
                      <a:pPr marL="285750" indent="-285750" algn="l" defTabSz="685800" rtl="0" eaLnBrk="1" latinLnBrk="0" hangingPunct="1">
                        <a:buFont typeface="Arial" charset="0"/>
                        <a:buChar char="•"/>
                      </a:pPr>
                      <a:r>
                        <a:rPr lang="en-US" sz="1400" b="0" dirty="0">
                          <a:solidFill>
                            <a:srgbClr val="FF0000"/>
                          </a:solidFill>
                        </a:rPr>
                        <a:t>Emergency diabetic ketoacidosis (I.V) </a:t>
                      </a:r>
                    </a:p>
                    <a:p>
                      <a:pPr marL="285750" indent="-285750" algn="l" defTabSz="685800" rtl="0" eaLnBrk="1" latinLnBrk="0" hangingPunct="1">
                        <a:buFont typeface="Arial" charset="0"/>
                        <a:buChar char="•"/>
                      </a:pPr>
                      <a:r>
                        <a:rPr lang="en-US" sz="1400" b="1" u="sng" dirty="0">
                          <a:solidFill>
                            <a:srgbClr val="FF0000"/>
                          </a:solidFill>
                        </a:rPr>
                        <a:t>Can be used in pregnancy</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9"/>
                  </a:ext>
                </a:extLst>
              </a:tr>
              <a:tr h="315022">
                <a:tc gridSpan="3">
                  <a:txBody>
                    <a:bodyPr/>
                    <a:lstStyle/>
                    <a:p>
                      <a:pPr marL="0" algn="ctr" defTabSz="685800" rtl="0" eaLnBrk="1" latinLnBrk="0" hangingPunct="1"/>
                      <a:r>
                        <a:rPr lang="en-US" sz="1600" b="0" kern="1200" dirty="0">
                          <a:solidFill>
                            <a:schemeClr val="tx1"/>
                          </a:solidFill>
                          <a:latin typeface="+mn-lt"/>
                          <a:ea typeface="+mn-ea"/>
                          <a:cs typeface="Andalus" panose="02020603050405020304" pitchFamily="18" charset="-78"/>
                        </a:rPr>
                        <a:t>Advantages of Insulin </a:t>
                      </a:r>
                      <a:r>
                        <a:rPr lang="en-US" sz="1600" b="0" kern="1200" dirty="0" err="1">
                          <a:solidFill>
                            <a:srgbClr val="0432FF"/>
                          </a:solidFill>
                          <a:latin typeface="+mn-lt"/>
                          <a:ea typeface="+mn-ea"/>
                          <a:cs typeface="Andalus" panose="02020603050405020304" pitchFamily="18" charset="-78"/>
                        </a:rPr>
                        <a:t>Lispro</a:t>
                      </a:r>
                      <a:r>
                        <a:rPr lang="en-US" sz="1600" b="0" kern="1200" dirty="0">
                          <a:solidFill>
                            <a:schemeClr val="tx1"/>
                          </a:solidFill>
                          <a:latin typeface="+mn-lt"/>
                          <a:ea typeface="+mn-ea"/>
                          <a:cs typeface="Andalus" panose="02020603050405020304" pitchFamily="18" charset="-78"/>
                        </a:rPr>
                        <a:t> vs </a:t>
                      </a:r>
                      <a:r>
                        <a:rPr lang="en-US" sz="1600" b="0" kern="1200" dirty="0">
                          <a:solidFill>
                            <a:srgbClr val="0432FF"/>
                          </a:solidFill>
                          <a:latin typeface="+mn-lt"/>
                          <a:ea typeface="+mn-ea"/>
                          <a:cs typeface="Andalus" panose="02020603050405020304" pitchFamily="18" charset="-78"/>
                        </a:rPr>
                        <a:t>Regular Insulin</a:t>
                      </a:r>
                      <a:r>
                        <a:rPr lang="en-US" sz="1600" b="0" kern="1200" dirty="0">
                          <a:solidFill>
                            <a:schemeClr val="tx1"/>
                          </a:solidFill>
                          <a:latin typeface="+mn-lt"/>
                          <a:ea typeface="+mn-ea"/>
                          <a:cs typeface="Andalus" panose="02020603050405020304" pitchFamily="18" charset="-78"/>
                        </a:rPr>
                        <a:t>. </a:t>
                      </a:r>
                      <a:r>
                        <a:rPr lang="en-US" sz="1600" b="0" kern="1200" dirty="0">
                          <a:solidFill>
                            <a:srgbClr val="0432FF"/>
                          </a:solidFill>
                          <a:latin typeface="+mn-lt"/>
                          <a:ea typeface="+mn-ea"/>
                          <a:cs typeface="Andalus" panose="02020603050405020304" pitchFamily="18" charset="-78"/>
                        </a:rPr>
                        <a:t>Insulin </a:t>
                      </a:r>
                      <a:r>
                        <a:rPr lang="en-US" sz="1600" b="0" kern="1200" dirty="0" err="1">
                          <a:solidFill>
                            <a:srgbClr val="0432FF"/>
                          </a:solidFill>
                          <a:latin typeface="+mn-lt"/>
                          <a:ea typeface="+mn-ea"/>
                          <a:cs typeface="Andalus" panose="02020603050405020304" pitchFamily="18" charset="-78"/>
                        </a:rPr>
                        <a:t>lispro</a:t>
                      </a:r>
                      <a:r>
                        <a:rPr lang="en-US" sz="1600" b="0" kern="1200" dirty="0">
                          <a:solidFill>
                            <a:srgbClr val="0432FF"/>
                          </a:solidFill>
                          <a:latin typeface="+mn-lt"/>
                          <a:ea typeface="+mn-ea"/>
                          <a:cs typeface="Andalus" panose="02020603050405020304" pitchFamily="18" charset="-78"/>
                        </a:rPr>
                        <a:t> </a:t>
                      </a:r>
                      <a:r>
                        <a:rPr lang="en-US" sz="1600" b="0" kern="1200" dirty="0">
                          <a:solidFill>
                            <a:schemeClr val="tx1"/>
                          </a:solidFill>
                          <a:latin typeface="+mn-lt"/>
                          <a:ea typeface="+mn-ea"/>
                          <a:cs typeface="Andalus" panose="02020603050405020304" pitchFamily="18" charset="-78"/>
                        </a:rPr>
                        <a:t>has: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285750" indent="-285750" algn="l" defTabSz="685800" rtl="0" eaLnBrk="1" latinLnBrk="0" hangingPunct="1">
                        <a:buFont typeface="Arial" charset="0"/>
                        <a:buChar char="•"/>
                      </a:pPr>
                      <a:endParaRPr lang="en-US" sz="1400" b="1" dirty="0"/>
                    </a:p>
                  </a:txBody>
                  <a:tcPr>
                    <a:noFill/>
                  </a:tcPr>
                </a:tc>
                <a:tc hMerge="1">
                  <a:txBody>
                    <a:bodyPr/>
                    <a:lstStyle/>
                    <a:p>
                      <a:pPr marL="285750" indent="-285750" algn="l" defTabSz="685800" rtl="0" eaLnBrk="1" latinLnBrk="0" hangingPunct="1">
                        <a:buFont typeface="Arial" charset="0"/>
                        <a:buChar char="•"/>
                      </a:pPr>
                      <a:endParaRPr lang="en-US" sz="1400" b="1" dirty="0">
                        <a:solidFill>
                          <a:srgbClr val="FF0000"/>
                        </a:solidFill>
                      </a:endParaRPr>
                    </a:p>
                  </a:txBody>
                  <a:tcPr>
                    <a:noFill/>
                  </a:tcPr>
                </a:tc>
                <a:extLst>
                  <a:ext uri="{0D108BD9-81ED-4DB2-BD59-A6C34878D82A}">
                    <a16:rowId xmlns:a16="http://schemas.microsoft.com/office/drawing/2014/main" val="10010"/>
                  </a:ext>
                </a:extLst>
              </a:tr>
              <a:tr h="492948">
                <a:tc gridSpan="3">
                  <a:txBody>
                    <a:bodyPr/>
                    <a:lstStyle/>
                    <a:p>
                      <a:pPr marL="285750" indent="-285750" algn="l" defTabSz="685800" rtl="0" eaLnBrk="1" latinLnBrk="0" hangingPunct="1">
                        <a:buFont typeface="Courier New" charset="0"/>
                        <a:buChar char="o"/>
                      </a:pPr>
                      <a:r>
                        <a:rPr lang="en-US" sz="1400" b="0" dirty="0"/>
                        <a:t>Rapid onset of action (due to rapid absorption) </a:t>
                      </a:r>
                      <a:r>
                        <a:rPr lang="en-US" sz="1400" b="0" dirty="0" err="1"/>
                        <a:t>cuz</a:t>
                      </a:r>
                      <a:r>
                        <a:rPr lang="en-US" sz="1400" b="0" dirty="0"/>
                        <a:t> </a:t>
                      </a:r>
                      <a:r>
                        <a:rPr lang="en-US" sz="1400" b="0" baseline="0" dirty="0">
                          <a:solidFill>
                            <a:srgbClr val="00B050"/>
                          </a:solidFill>
                        </a:rPr>
                        <a:t>patients will not wait long before they eat.</a:t>
                      </a:r>
                      <a:endParaRPr lang="en-US" sz="1400" b="0" dirty="0">
                        <a:solidFill>
                          <a:srgbClr val="00B050"/>
                        </a:solidFill>
                      </a:endParaRPr>
                    </a:p>
                    <a:p>
                      <a:pPr marL="285750" indent="-285750" algn="l" defTabSz="685800" rtl="0" eaLnBrk="1" latinLnBrk="0" hangingPunct="1">
                        <a:buFont typeface="Courier New" charset="0"/>
                        <a:buChar char="o"/>
                      </a:pPr>
                      <a:r>
                        <a:rPr lang="en-US" sz="1400" b="0" dirty="0"/>
                        <a:t>Reduced risk of postprandial hypoglycemia and hyperinsulinemia (due to shorter duration of action, no more than 3-4 </a:t>
                      </a:r>
                      <a:r>
                        <a:rPr lang="en-US" sz="1400" b="0" dirty="0" err="1"/>
                        <a:t>hrs</a:t>
                      </a:r>
                      <a:r>
                        <a:rPr lang="en-US" sz="1400" b="0" dirty="0"/>
                        <a:t> regardless of dose).</a:t>
                      </a:r>
                    </a:p>
                    <a:p>
                      <a:pPr marL="0" indent="0" algn="l" defTabSz="685800" rtl="0" eaLnBrk="1" latinLnBrk="0" hangingPunct="1">
                        <a:buFont typeface="Courier New" charset="0"/>
                        <a:buNone/>
                      </a:pPr>
                      <a:endParaRPr lang="en-US" sz="1400" b="0"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pPr marL="285750" indent="-285750" algn="l" defTabSz="685800" rtl="0" eaLnBrk="1" latinLnBrk="0" hangingPunct="1">
                        <a:buFont typeface="Arial" charset="0"/>
                        <a:buChar char="•"/>
                      </a:pPr>
                      <a:endParaRPr lang="en-US" sz="1400" b="1" dirty="0"/>
                    </a:p>
                  </a:txBody>
                  <a:tcPr>
                    <a:noFill/>
                  </a:tcPr>
                </a:tc>
                <a:tc hMerge="1">
                  <a:txBody>
                    <a:bodyPr/>
                    <a:lstStyle/>
                    <a:p>
                      <a:pPr marL="285750" indent="-285750" algn="l" defTabSz="685800" rtl="0" eaLnBrk="1" latinLnBrk="0" hangingPunct="1">
                        <a:buFont typeface="Arial" charset="0"/>
                        <a:buChar char="•"/>
                      </a:pPr>
                      <a:endParaRPr lang="en-US" sz="1400" b="1" dirty="0">
                        <a:solidFill>
                          <a:srgbClr val="FF0000"/>
                        </a:solidFill>
                      </a:endParaRPr>
                    </a:p>
                  </a:txBody>
                  <a:tcPr>
                    <a:noFill/>
                  </a:tcPr>
                </a:tc>
                <a:extLst>
                  <a:ext uri="{0D108BD9-81ED-4DB2-BD59-A6C34878D82A}">
                    <a16:rowId xmlns:a16="http://schemas.microsoft.com/office/drawing/2014/main" val="10011"/>
                  </a:ext>
                </a:extLst>
              </a:tr>
            </a:tbl>
          </a:graphicData>
        </a:graphic>
      </p:graphicFrame>
      <p:sp>
        <p:nvSpPr>
          <p:cNvPr id="2" name="TextBox 1">
            <a:extLst>
              <a:ext uri="{FF2B5EF4-FFF2-40B4-BE49-F238E27FC236}">
                <a16:creationId xmlns:a16="http://schemas.microsoft.com/office/drawing/2014/main" id="{0CD8F86B-8CED-4547-AA9B-9488CDC147A3}"/>
              </a:ext>
            </a:extLst>
          </p:cNvPr>
          <p:cNvSpPr txBox="1"/>
          <p:nvPr/>
        </p:nvSpPr>
        <p:spPr>
          <a:xfrm>
            <a:off x="976448" y="9337458"/>
            <a:ext cx="4905102" cy="307777"/>
          </a:xfrm>
          <a:prstGeom prst="wedgeRectCallout">
            <a:avLst>
              <a:gd name="adj1" fmla="val -37563"/>
              <a:gd name="adj2" fmla="val -2252"/>
            </a:avLst>
          </a:prstGeom>
          <a:noFill/>
          <a:ln>
            <a:noFill/>
          </a:ln>
        </p:spPr>
        <p:txBody>
          <a:bodyPr wrap="square" rtlCol="0">
            <a:spAutoFit/>
          </a:bodyPr>
          <a:lstStyle/>
          <a:p>
            <a:r>
              <a:rPr lang="en-US" sz="1400" dirty="0">
                <a:solidFill>
                  <a:srgbClr val="00B050"/>
                </a:solidFill>
              </a:rPr>
              <a:t>When the duration is long </a:t>
            </a:r>
            <a:r>
              <a:rPr lang="en-US" sz="1400" dirty="0">
                <a:solidFill>
                  <a:srgbClr val="00B050"/>
                </a:solidFill>
                <a:cs typeface="Arial" panose="020B0604020202020204" pitchFamily="34" charset="0"/>
              </a:rPr>
              <a:t>→ the risk for Hypoglycemia is higher </a:t>
            </a:r>
            <a:endParaRPr lang="en-US" sz="1400" dirty="0">
              <a:solidFill>
                <a:srgbClr val="00B050"/>
              </a:solidFill>
            </a:endParaRPr>
          </a:p>
        </p:txBody>
      </p:sp>
      <p:sp>
        <p:nvSpPr>
          <p:cNvPr id="8" name="مستطيل مستدير الزوايا 83">
            <a:extLst>
              <a:ext uri="{FF2B5EF4-FFF2-40B4-BE49-F238E27FC236}">
                <a16:creationId xmlns:a16="http://schemas.microsoft.com/office/drawing/2014/main" id="{14DB4741-86A9-41CF-859D-5A2E44A71D3D}"/>
              </a:ext>
            </a:extLst>
          </p:cNvPr>
          <p:cNvSpPr/>
          <p:nvPr/>
        </p:nvSpPr>
        <p:spPr>
          <a:xfrm>
            <a:off x="1922225" y="1143978"/>
            <a:ext cx="1298354" cy="345698"/>
          </a:xfrm>
          <a:prstGeom prst="roundRect">
            <a:avLst/>
          </a:prstGeom>
          <a:ln w="19050">
            <a:solidFill>
              <a:srgbClr val="07F2F5"/>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700" b="1" u="sng" dirty="0">
                <a:solidFill>
                  <a:srgbClr val="009193"/>
                </a:solidFill>
              </a:rPr>
              <a:t>(listen bro) you </a:t>
            </a:r>
            <a:r>
              <a:rPr lang="en-US" sz="700" b="1" u="sng" dirty="0" err="1">
                <a:solidFill>
                  <a:srgbClr val="009193"/>
                </a:solidFill>
              </a:rPr>
              <a:t>wanna</a:t>
            </a:r>
            <a:r>
              <a:rPr lang="en-US" sz="700" b="1" u="sng" dirty="0">
                <a:solidFill>
                  <a:srgbClr val="009193"/>
                </a:solidFill>
              </a:rPr>
              <a:t> lose weight (ultra fast)? Eat (asparagus)</a:t>
            </a:r>
            <a:endParaRPr lang="ar-SA" sz="700" b="1" u="sng" dirty="0">
              <a:solidFill>
                <a:srgbClr val="009193"/>
              </a:solidFill>
            </a:endParaRPr>
          </a:p>
        </p:txBody>
      </p:sp>
    </p:spTree>
    <p:extLst>
      <p:ext uri="{BB962C8B-B14F-4D97-AF65-F5344CB8AC3E}">
        <p14:creationId xmlns:p14="http://schemas.microsoft.com/office/powerpoint/2010/main" val="76019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430140" y="695916"/>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671234" y="0"/>
            <a:ext cx="3263614" cy="707886"/>
          </a:xfrm>
          <a:prstGeom prst="rect">
            <a:avLst/>
          </a:prstGeom>
          <a:noFill/>
        </p:spPr>
        <p:txBody>
          <a:bodyPr wrap="square" rtlCol="0">
            <a:spAutoFit/>
          </a:bodyPr>
          <a:lstStyle/>
          <a:p>
            <a:pPr algn="ctr"/>
            <a:r>
              <a:rPr lang="en-US" sz="2000" dirty="0">
                <a:latin typeface="American Typewriter" charset="0"/>
                <a:ea typeface="American Typewriter" charset="0"/>
                <a:cs typeface="American Typewriter" charset="0"/>
              </a:rPr>
              <a:t>Con. Types of insulin preparations </a:t>
            </a:r>
          </a:p>
        </p:txBody>
      </p:sp>
      <p:graphicFrame>
        <p:nvGraphicFramePr>
          <p:cNvPr id="3" name="Table 2"/>
          <p:cNvGraphicFramePr>
            <a:graphicFrameLocks noGrp="1"/>
          </p:cNvGraphicFramePr>
          <p:nvPr>
            <p:extLst>
              <p:ext uri="{D42A27DB-BD31-4B8C-83A1-F6EECF244321}">
                <p14:modId xmlns:p14="http://schemas.microsoft.com/office/powerpoint/2010/main" val="2204209573"/>
              </p:ext>
            </p:extLst>
          </p:nvPr>
        </p:nvGraphicFramePr>
        <p:xfrm>
          <a:off x="156044" y="1287985"/>
          <a:ext cx="6468532" cy="8376423"/>
        </p:xfrm>
        <a:graphic>
          <a:graphicData uri="http://schemas.openxmlformats.org/drawingml/2006/table">
            <a:tbl>
              <a:tblPr firstRow="1" bandRow="1">
                <a:tableStyleId>{5940675A-B579-460E-94D1-54222C63F5DA}</a:tableStyleId>
              </a:tblPr>
              <a:tblGrid>
                <a:gridCol w="502545">
                  <a:extLst>
                    <a:ext uri="{9D8B030D-6E8A-4147-A177-3AD203B41FA5}">
                      <a16:colId xmlns:a16="http://schemas.microsoft.com/office/drawing/2014/main" val="20000"/>
                    </a:ext>
                  </a:extLst>
                </a:gridCol>
                <a:gridCol w="5965987">
                  <a:extLst>
                    <a:ext uri="{9D8B030D-6E8A-4147-A177-3AD203B41FA5}">
                      <a16:colId xmlns:a16="http://schemas.microsoft.com/office/drawing/2014/main" val="20001"/>
                    </a:ext>
                  </a:extLst>
                </a:gridCol>
              </a:tblGrid>
              <a:tr h="400138">
                <a:tc>
                  <a:txBody>
                    <a:bodyPr/>
                    <a:lstStyle/>
                    <a:p>
                      <a:pPr marL="0" algn="ctr" defTabSz="685800" rtl="0" eaLnBrk="1" latinLnBrk="0" hangingPunct="1"/>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algn="ctr" defTabSz="685800" rtl="0" eaLnBrk="1" latinLnBrk="0" hangingPunct="1"/>
                      <a:r>
                        <a:rPr lang="en-US" sz="1600" b="0" dirty="0">
                          <a:solidFill>
                            <a:schemeClr val="tx1"/>
                          </a:solidFill>
                        </a:rPr>
                        <a:t>1-</a:t>
                      </a:r>
                      <a:r>
                        <a:rPr lang="en-US" sz="1600" b="0" dirty="0">
                          <a:solidFill>
                            <a:srgbClr val="0432FF"/>
                          </a:solidFill>
                        </a:rPr>
                        <a:t> </a:t>
                      </a:r>
                      <a:r>
                        <a:rPr lang="en-US" sz="1600" b="0" dirty="0" err="1">
                          <a:solidFill>
                            <a:srgbClr val="0432FF"/>
                          </a:solidFill>
                        </a:rPr>
                        <a:t>Isophane</a:t>
                      </a:r>
                      <a:r>
                        <a:rPr lang="en-US" sz="1600" b="0" dirty="0">
                          <a:solidFill>
                            <a:srgbClr val="0432FF"/>
                          </a:solidFill>
                        </a:rPr>
                        <a:t> (NPH) insulin</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0"/>
                  </a:ext>
                </a:extLst>
              </a:tr>
              <a:tr h="715123">
                <a:tc>
                  <a:txBody>
                    <a:bodyPr/>
                    <a:lstStyle/>
                    <a:p>
                      <a:pPr marL="0" algn="ctr" defTabSz="685800" rtl="0" eaLnBrk="1" latinLnBrk="0" hangingPunct="1"/>
                      <a:r>
                        <a:rPr lang="en-US" sz="1400" b="1" kern="1200" dirty="0">
                          <a:solidFill>
                            <a:schemeClr val="bg1"/>
                          </a:solidFill>
                          <a:latin typeface="+mn-lt"/>
                          <a:ea typeface="+mn-ea"/>
                          <a:cs typeface="+mn-cs"/>
                        </a:rPr>
                        <a:t>M.O.A</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charset="0"/>
                        <a:buChar char="•"/>
                      </a:pPr>
                      <a:r>
                        <a:rPr lang="en-US" sz="1400" b="0" dirty="0">
                          <a:solidFill>
                            <a:srgbClr val="0432FF"/>
                          </a:solidFill>
                        </a:rPr>
                        <a:t>NPH</a:t>
                      </a:r>
                      <a:r>
                        <a:rPr lang="en-US" sz="1400" b="0" dirty="0"/>
                        <a:t>, is a </a:t>
                      </a:r>
                      <a:r>
                        <a:rPr lang="en-US" sz="1400" b="0" dirty="0">
                          <a:solidFill>
                            <a:srgbClr val="0432FF"/>
                          </a:solidFill>
                        </a:rPr>
                        <a:t>N</a:t>
                      </a:r>
                      <a:r>
                        <a:rPr lang="en-US" sz="1400" b="0" dirty="0"/>
                        <a:t>eutral </a:t>
                      </a:r>
                      <a:r>
                        <a:rPr lang="en-US" sz="1400" b="0" kern="1200" dirty="0">
                          <a:solidFill>
                            <a:srgbClr val="0432FF"/>
                          </a:solidFill>
                          <a:latin typeface="+mn-lt"/>
                          <a:ea typeface="+mn-ea"/>
                          <a:cs typeface="+mn-cs"/>
                        </a:rPr>
                        <a:t>P</a:t>
                      </a:r>
                      <a:r>
                        <a:rPr lang="en-US" sz="1400" b="0" dirty="0"/>
                        <a:t>rotamine </a:t>
                      </a:r>
                      <a:r>
                        <a:rPr lang="en-US" sz="1400" b="0" kern="1200" dirty="0">
                          <a:solidFill>
                            <a:srgbClr val="0432FF"/>
                          </a:solidFill>
                          <a:latin typeface="+mn-lt"/>
                          <a:ea typeface="+mn-ea"/>
                          <a:cs typeface="+mn-cs"/>
                        </a:rPr>
                        <a:t>H</a:t>
                      </a:r>
                      <a:r>
                        <a:rPr lang="en-US" sz="1400" b="0" dirty="0"/>
                        <a:t>agedorn insulin in phosphate buffer. </a:t>
                      </a:r>
                    </a:p>
                    <a:p>
                      <a:pPr marL="285750" indent="-285750" algn="l" defTabSz="685800" rtl="0" eaLnBrk="1" latinLnBrk="0" hangingPunct="1">
                        <a:buClr>
                          <a:schemeClr val="accent1">
                            <a:lumMod val="60000"/>
                            <a:lumOff val="40000"/>
                          </a:schemeClr>
                        </a:buClr>
                        <a:buFont typeface="Arial" charset="0"/>
                        <a:buChar char="•"/>
                      </a:pPr>
                      <a:r>
                        <a:rPr lang="en-US" sz="1400" b="0" kern="1200" dirty="0">
                          <a:solidFill>
                            <a:srgbClr val="0432FF"/>
                          </a:solidFill>
                          <a:latin typeface="+mn-lt"/>
                          <a:ea typeface="+mn-ea"/>
                          <a:cs typeface="+mn-cs"/>
                        </a:rPr>
                        <a:t>NPH </a:t>
                      </a:r>
                      <a:r>
                        <a:rPr lang="en-US" sz="1400" b="0" dirty="0"/>
                        <a:t>insulin is combination of protamine &amp; crystalline zinc insulin (1:6 molecules). proteolysis release insulin.</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2"/>
                  </a:ext>
                </a:extLst>
              </a:tr>
              <a:tr h="1549434">
                <a:tc>
                  <a:txBody>
                    <a:bodyPr/>
                    <a:lstStyle/>
                    <a:p>
                      <a:pPr marL="0" algn="ctr" defTabSz="685800" rtl="0" eaLnBrk="1" latinLnBrk="0" hangingPunct="1"/>
                      <a:r>
                        <a:rPr lang="en-US" sz="1400" b="1" kern="1200" dirty="0">
                          <a:solidFill>
                            <a:schemeClr val="bg1"/>
                          </a:solidFill>
                          <a:latin typeface="+mn-lt"/>
                          <a:ea typeface="+mn-ea"/>
                          <a:cs typeface="+mn-cs"/>
                        </a:rPr>
                        <a:t>P.K</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charset="0"/>
                        <a:buChar char="•"/>
                      </a:pPr>
                      <a:r>
                        <a:rPr lang="en-US" sz="1400" b="0" dirty="0">
                          <a:solidFill>
                            <a:srgbClr val="FF0000"/>
                          </a:solidFill>
                        </a:rPr>
                        <a:t>Turbid</a:t>
                      </a:r>
                      <a:r>
                        <a:rPr lang="en-US" sz="1400" b="0" dirty="0"/>
                        <a:t> suspension at neutral pH </a:t>
                      </a:r>
                      <a:r>
                        <a:rPr lang="en-US" sz="1400" b="0" dirty="0">
                          <a:solidFill>
                            <a:srgbClr val="00B050"/>
                          </a:solidFill>
                          <a:latin typeface="+mn-lt"/>
                        </a:rPr>
                        <a:t>since its not clear </a:t>
                      </a:r>
                      <a:r>
                        <a:rPr lang="en-US" sz="1400" b="0" dirty="0">
                          <a:solidFill>
                            <a:srgbClr val="00B050"/>
                          </a:solidFill>
                          <a:latin typeface="+mn-lt"/>
                          <a:cs typeface="Arial" panose="020B0604020202020204" pitchFamily="34" charset="0"/>
                        </a:rPr>
                        <a:t>→ its not used in emergency</a:t>
                      </a:r>
                      <a:endParaRPr lang="en-US" sz="1400" b="0" dirty="0">
                        <a:solidFill>
                          <a:srgbClr val="00B050"/>
                        </a:solidFill>
                        <a:latin typeface="+mn-lt"/>
                      </a:endParaRPr>
                    </a:p>
                    <a:p>
                      <a:pPr marL="285750" indent="-285750" algn="l" defTabSz="685800" rtl="0" eaLnBrk="1" latinLnBrk="0" hangingPunct="1">
                        <a:buClr>
                          <a:schemeClr val="accent1">
                            <a:lumMod val="60000"/>
                            <a:lumOff val="40000"/>
                          </a:schemeClr>
                        </a:buClr>
                        <a:buFont typeface="Arial" charset="0"/>
                        <a:buChar char="•"/>
                      </a:pPr>
                      <a:r>
                        <a:rPr lang="en-US" sz="1400" b="0" dirty="0"/>
                        <a:t>Given S.C. only, </a:t>
                      </a:r>
                      <a:r>
                        <a:rPr lang="en-US" sz="1400" b="0" dirty="0">
                          <a:solidFill>
                            <a:srgbClr val="FF0000"/>
                          </a:solidFill>
                        </a:rPr>
                        <a:t>not</a:t>
                      </a:r>
                      <a:r>
                        <a:rPr lang="en-US" sz="1400" b="0" dirty="0"/>
                        <a:t> </a:t>
                      </a:r>
                      <a:r>
                        <a:rPr lang="en-US" sz="1400" b="0" dirty="0">
                          <a:solidFill>
                            <a:srgbClr val="FF0000"/>
                          </a:solidFill>
                        </a:rPr>
                        <a:t>I.V.</a:t>
                      </a:r>
                    </a:p>
                    <a:p>
                      <a:pPr marL="285750" indent="-285750" algn="l" defTabSz="685800" rtl="0" eaLnBrk="1" latinLnBrk="0" hangingPunct="1">
                        <a:buClr>
                          <a:schemeClr val="accent1">
                            <a:lumMod val="60000"/>
                            <a:lumOff val="40000"/>
                          </a:schemeClr>
                        </a:buClr>
                        <a:buFont typeface="Arial" charset="0"/>
                        <a:buChar char="•"/>
                      </a:pPr>
                      <a:r>
                        <a:rPr lang="en-US" sz="1400" b="0" dirty="0">
                          <a:solidFill>
                            <a:srgbClr val="FF0000"/>
                          </a:solidFill>
                        </a:rPr>
                        <a:t>Can not be used in ketoacidosis or emergency</a:t>
                      </a:r>
                    </a:p>
                    <a:p>
                      <a:pPr marL="285750" indent="-285750" algn="l" defTabSz="685800" rtl="0" eaLnBrk="1" latinLnBrk="0" hangingPunct="1">
                        <a:buClr>
                          <a:schemeClr val="accent1">
                            <a:lumMod val="60000"/>
                            <a:lumOff val="40000"/>
                          </a:schemeClr>
                        </a:buClr>
                        <a:buFont typeface="Arial" charset="0"/>
                        <a:buChar char="•"/>
                      </a:pPr>
                      <a:r>
                        <a:rPr lang="en-US" sz="1400" b="0" dirty="0">
                          <a:solidFill>
                            <a:schemeClr val="tx1"/>
                          </a:solidFill>
                        </a:rPr>
                        <a:t>Onset of action 1-2 h. </a:t>
                      </a:r>
                    </a:p>
                    <a:p>
                      <a:pPr marL="285750" indent="-285750" algn="l" defTabSz="685800" rtl="0" eaLnBrk="1" latinLnBrk="0" hangingPunct="1">
                        <a:buClr>
                          <a:schemeClr val="accent1">
                            <a:lumMod val="60000"/>
                            <a:lumOff val="40000"/>
                          </a:schemeClr>
                        </a:buClr>
                        <a:buFont typeface="Arial" charset="0"/>
                        <a:buChar char="•"/>
                      </a:pPr>
                      <a:r>
                        <a:rPr lang="en-US" sz="1400" b="0" dirty="0"/>
                        <a:t> Peak serum level 5-7 h. </a:t>
                      </a:r>
                      <a:r>
                        <a:rPr lang="en-US" sz="1400" b="0" dirty="0">
                          <a:solidFill>
                            <a:srgbClr val="00B050"/>
                          </a:solidFill>
                        </a:rPr>
                        <a:t>mimic the normal basal inulin release rate</a:t>
                      </a:r>
                    </a:p>
                    <a:p>
                      <a:pPr marL="285750" indent="-285750" algn="l" defTabSz="685800" rtl="0" eaLnBrk="1" latinLnBrk="0" hangingPunct="1">
                        <a:buClr>
                          <a:schemeClr val="accent1">
                            <a:lumMod val="60000"/>
                            <a:lumOff val="40000"/>
                          </a:schemeClr>
                        </a:buClr>
                        <a:buFont typeface="Arial" charset="0"/>
                        <a:buChar char="•"/>
                      </a:pPr>
                      <a:r>
                        <a:rPr lang="en-US" sz="1400" b="0" dirty="0">
                          <a:solidFill>
                            <a:srgbClr val="FF0000"/>
                          </a:solidFill>
                        </a:rPr>
                        <a:t> </a:t>
                      </a:r>
                      <a:r>
                        <a:rPr lang="en-US" sz="1400" b="0" dirty="0">
                          <a:solidFill>
                            <a:schemeClr val="tx1"/>
                          </a:solidFill>
                        </a:rPr>
                        <a:t>Duration of action 13-18 h</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3"/>
                  </a:ext>
                </a:extLst>
              </a:tr>
              <a:tr h="2383744">
                <a:tc>
                  <a:txBody>
                    <a:bodyPr/>
                    <a:lstStyle/>
                    <a:p>
                      <a:pPr marL="0" algn="ctr" defTabSz="685800" rtl="0" eaLnBrk="1" latinLnBrk="0" hangingPunct="1"/>
                      <a:r>
                        <a:rPr lang="en-US" sz="1400" b="1" dirty="0">
                          <a:solidFill>
                            <a:schemeClr val="bg1"/>
                          </a:solidFill>
                        </a:rPr>
                        <a:t>Insulin Mixtures</a:t>
                      </a:r>
                      <a:endParaRPr lang="en-US" sz="1400" b="1" kern="1200" dirty="0">
                        <a:solidFill>
                          <a:schemeClr val="bg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charset="0"/>
                        <a:buChar char="•"/>
                      </a:pPr>
                      <a:r>
                        <a:rPr lang="en-US" sz="1400" b="0" dirty="0"/>
                        <a:t>NPH/regular insulin</a:t>
                      </a:r>
                    </a:p>
                    <a:p>
                      <a:pPr marL="342900" lvl="1" indent="0" algn="l" defTabSz="685800" rtl="0" eaLnBrk="1" latinLnBrk="0" hangingPunct="1">
                        <a:buClr>
                          <a:schemeClr val="accent1">
                            <a:lumMod val="60000"/>
                            <a:lumOff val="40000"/>
                          </a:schemeClr>
                        </a:buClr>
                        <a:buFont typeface="Arial" charset="0"/>
                        <a:buNone/>
                      </a:pPr>
                      <a:r>
                        <a:rPr lang="en-US" sz="1400" b="0" dirty="0"/>
                        <a:t> – 75/25 , 70/30 , 50/50 </a:t>
                      </a:r>
                    </a:p>
                    <a:p>
                      <a:pPr marL="342900" lvl="1" indent="0" algn="l" defTabSz="685800" rtl="0" eaLnBrk="1" latinLnBrk="0" hangingPunct="1">
                        <a:buClr>
                          <a:schemeClr val="accent1">
                            <a:lumMod val="60000"/>
                            <a:lumOff val="40000"/>
                          </a:schemeClr>
                        </a:buClr>
                        <a:buFont typeface="Arial" charset="0"/>
                        <a:buNone/>
                      </a:pPr>
                      <a:endParaRPr lang="en-US" sz="1400" b="0" dirty="0"/>
                    </a:p>
                    <a:p>
                      <a:pPr marL="285750" indent="-285750" algn="l" defTabSz="685800" rtl="0" eaLnBrk="1" latinLnBrk="0" hangingPunct="1">
                        <a:buClr>
                          <a:schemeClr val="accent1">
                            <a:lumMod val="60000"/>
                            <a:lumOff val="40000"/>
                          </a:schemeClr>
                        </a:buClr>
                        <a:buFont typeface="Arial" charset="0"/>
                        <a:buChar char="•"/>
                      </a:pPr>
                      <a:r>
                        <a:rPr lang="en-US" sz="1400" b="0" dirty="0"/>
                        <a:t>(</a:t>
                      </a:r>
                      <a:r>
                        <a:rPr lang="en-US" sz="1400" b="0" dirty="0">
                          <a:solidFill>
                            <a:srgbClr val="0432FF"/>
                          </a:solidFill>
                        </a:rPr>
                        <a:t>NPL</a:t>
                      </a:r>
                      <a:r>
                        <a:rPr lang="en-US" sz="1400" b="0" dirty="0"/>
                        <a:t>= NPH / </a:t>
                      </a:r>
                      <a:r>
                        <a:rPr lang="en-US" sz="1400" b="0" dirty="0" err="1"/>
                        <a:t>lispro</a:t>
                      </a:r>
                      <a:r>
                        <a:rPr lang="en-US" sz="1400" b="0" dirty="0"/>
                        <a:t>) (</a:t>
                      </a:r>
                      <a:r>
                        <a:rPr lang="en-US" sz="1400" b="0" dirty="0">
                          <a:solidFill>
                            <a:srgbClr val="0432FF"/>
                          </a:solidFill>
                        </a:rPr>
                        <a:t>NPA</a:t>
                      </a:r>
                      <a:r>
                        <a:rPr lang="en-US" sz="1400" b="0" dirty="0"/>
                        <a:t>= NPH / </a:t>
                      </a:r>
                      <a:r>
                        <a:rPr lang="en-US" sz="1400" b="0" dirty="0" err="1"/>
                        <a:t>aspart</a:t>
                      </a:r>
                      <a:r>
                        <a:rPr lang="en-US" sz="1400" b="0" dirty="0"/>
                        <a:t>) </a:t>
                      </a:r>
                    </a:p>
                    <a:p>
                      <a:pPr marL="342900" lvl="1" indent="0" algn="l" defTabSz="685800" rtl="0" eaLnBrk="1" latinLnBrk="0" hangingPunct="1">
                        <a:buClr>
                          <a:schemeClr val="accent1">
                            <a:lumMod val="60000"/>
                            <a:lumOff val="40000"/>
                          </a:schemeClr>
                        </a:buClr>
                        <a:buFont typeface="Arial" charset="0"/>
                        <a:buNone/>
                      </a:pPr>
                      <a:r>
                        <a:rPr lang="en-US" sz="1400" b="0" dirty="0">
                          <a:solidFill>
                            <a:srgbClr val="0432FF"/>
                          </a:solidFill>
                        </a:rPr>
                        <a:t>NPL</a:t>
                      </a:r>
                      <a:r>
                        <a:rPr lang="en-US" sz="1400" b="0" dirty="0"/>
                        <a:t> &amp; </a:t>
                      </a:r>
                      <a:r>
                        <a:rPr lang="en-US" sz="1400" b="0" dirty="0">
                          <a:solidFill>
                            <a:srgbClr val="0432FF"/>
                          </a:solidFill>
                        </a:rPr>
                        <a:t>NPA</a:t>
                      </a:r>
                      <a:r>
                        <a:rPr lang="en-US" sz="1400" b="0" dirty="0"/>
                        <a:t> have the same duration as NPH</a:t>
                      </a:r>
                    </a:p>
                    <a:p>
                      <a:pPr marL="342900" lvl="1" indent="0" algn="l" defTabSz="685800" rtl="0" eaLnBrk="1" latinLnBrk="0" hangingPunct="1">
                        <a:buClr>
                          <a:schemeClr val="accent1">
                            <a:lumMod val="60000"/>
                            <a:lumOff val="40000"/>
                          </a:schemeClr>
                        </a:buClr>
                        <a:buFont typeface="Arial" charset="0"/>
                        <a:buNone/>
                      </a:pPr>
                      <a:r>
                        <a:rPr lang="en-US" sz="1400" b="0" dirty="0"/>
                        <a:t> </a:t>
                      </a:r>
                    </a:p>
                    <a:p>
                      <a:pPr marL="285750" indent="-285750" algn="l" defTabSz="685800" rtl="0" eaLnBrk="1" latinLnBrk="0" hangingPunct="1">
                        <a:buClr>
                          <a:schemeClr val="accent1">
                            <a:lumMod val="60000"/>
                            <a:lumOff val="40000"/>
                          </a:schemeClr>
                        </a:buClr>
                        <a:buFont typeface="Arial" charset="0"/>
                        <a:buChar char="•"/>
                      </a:pPr>
                      <a:r>
                        <a:rPr lang="en-US" sz="1400" b="0" dirty="0"/>
                        <a:t>Have two peaks.</a:t>
                      </a:r>
                    </a:p>
                    <a:p>
                      <a:pPr marL="0" indent="0" algn="l" defTabSz="685800" rtl="0" eaLnBrk="1" latinLnBrk="0" hangingPunct="1">
                        <a:buClr>
                          <a:schemeClr val="accent1">
                            <a:lumMod val="60000"/>
                            <a:lumOff val="40000"/>
                          </a:schemeClr>
                        </a:buClr>
                        <a:buFont typeface="Arial" charset="0"/>
                        <a:buNone/>
                      </a:pPr>
                      <a:r>
                        <a:rPr lang="ar-SA" sz="1400" b="0" dirty="0">
                          <a:solidFill>
                            <a:srgbClr val="00B050"/>
                          </a:solidFill>
                        </a:rPr>
                        <a:t>لما نخلط واحد قصير مع الطويل , الطويل عشان يغطي مستوى</a:t>
                      </a:r>
                    </a:p>
                    <a:p>
                      <a:pPr marL="0" indent="0" algn="l" defTabSz="685800" rtl="0" eaLnBrk="1" latinLnBrk="0" hangingPunct="1">
                        <a:buClr>
                          <a:schemeClr val="accent1">
                            <a:lumMod val="60000"/>
                            <a:lumOff val="40000"/>
                          </a:schemeClr>
                        </a:buClr>
                        <a:buFont typeface="Arial" charset="0"/>
                        <a:buNone/>
                      </a:pPr>
                      <a:r>
                        <a:rPr lang="ar-SA" sz="1400" b="0" dirty="0">
                          <a:solidFill>
                            <a:srgbClr val="00B050"/>
                          </a:solidFill>
                        </a:rPr>
                        <a:t> الأنسولين الطبيعي للجسم و القصير يعطي ال</a:t>
                      </a:r>
                    </a:p>
                    <a:p>
                      <a:pPr marL="0" indent="0" algn="l" defTabSz="685800" rtl="0" eaLnBrk="1" latinLnBrk="0" hangingPunct="1">
                        <a:buClr>
                          <a:schemeClr val="accent1">
                            <a:lumMod val="60000"/>
                            <a:lumOff val="40000"/>
                          </a:schemeClr>
                        </a:buClr>
                        <a:buFont typeface="Arial" charset="0"/>
                        <a:buNone/>
                      </a:pPr>
                      <a:r>
                        <a:rPr lang="en-US" sz="1400" b="0" dirty="0">
                          <a:solidFill>
                            <a:srgbClr val="00B050"/>
                          </a:solidFill>
                        </a:rPr>
                        <a:t>Spikes </a:t>
                      </a:r>
                      <a:r>
                        <a:rPr lang="ar-SA" sz="1400" b="0" dirty="0">
                          <a:solidFill>
                            <a:srgbClr val="00B050"/>
                          </a:solidFill>
                        </a:rPr>
                        <a:t> اللي وقت الاكل</a:t>
                      </a:r>
                      <a:endParaRPr lang="en-US" sz="1400" b="0" dirty="0">
                        <a:solidFill>
                          <a:srgbClr val="00B050"/>
                        </a:solidFill>
                      </a:endParaRPr>
                    </a:p>
                    <a:p>
                      <a:pPr marL="0" indent="0" algn="l" defTabSz="685800" rtl="0" eaLnBrk="1" latinLnBrk="0" hangingPunct="1">
                        <a:buClr>
                          <a:schemeClr val="accent1">
                            <a:lumMod val="60000"/>
                            <a:lumOff val="40000"/>
                          </a:schemeClr>
                        </a:buClr>
                        <a:buFont typeface="Arial" charset="0"/>
                        <a:buNone/>
                      </a:pPr>
                      <a:endParaRPr lang="en-US" sz="1400" b="0" dirty="0">
                        <a:solidFill>
                          <a:srgbClr val="FF0000"/>
                        </a:solidFill>
                      </a:endParaRP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4"/>
                  </a:ext>
                </a:extLst>
              </a:tr>
              <a:tr h="478205">
                <a:tc>
                  <a:txBody>
                    <a:bodyPr/>
                    <a:lstStyle/>
                    <a:p>
                      <a:pPr marL="0" algn="ctr" defTabSz="685800" rtl="0" eaLnBrk="1" latinLnBrk="0" hangingPunct="1"/>
                      <a:r>
                        <a:rPr lang="en-US" sz="1400" b="1" kern="1200" dirty="0">
                          <a:solidFill>
                            <a:schemeClr val="bg1"/>
                          </a:solidFill>
                          <a:latin typeface="+mn-lt"/>
                          <a:ea typeface="+mn-ea"/>
                          <a:cs typeface="+mn-cs"/>
                        </a:rPr>
                        <a:t>Drug </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algn="ctr" defTabSz="685800" rtl="0" eaLnBrk="1" latinLnBrk="0" hangingPunct="1"/>
                      <a:r>
                        <a:rPr lang="en-US" sz="1600" b="0" dirty="0">
                          <a:solidFill>
                            <a:schemeClr val="tx1"/>
                          </a:solidFill>
                        </a:rPr>
                        <a:t>2-</a:t>
                      </a:r>
                      <a:r>
                        <a:rPr lang="en-US" sz="1600" b="0" dirty="0">
                          <a:solidFill>
                            <a:srgbClr val="FF0000"/>
                          </a:solidFill>
                        </a:rPr>
                        <a:t> </a:t>
                      </a:r>
                      <a:r>
                        <a:rPr lang="en-US" sz="1600" b="0" dirty="0">
                          <a:solidFill>
                            <a:srgbClr val="0432FF"/>
                          </a:solidFill>
                        </a:rPr>
                        <a:t>Lente insulin </a:t>
                      </a:r>
                      <a:r>
                        <a:rPr lang="en-US" sz="1600" b="0" dirty="0"/>
                        <a:t>(</a:t>
                      </a:r>
                      <a:r>
                        <a:rPr lang="en-US" sz="1600" b="0" dirty="0" err="1">
                          <a:solidFill>
                            <a:srgbClr val="0432FF"/>
                          </a:solidFill>
                        </a:rPr>
                        <a:t>Humulin</a:t>
                      </a:r>
                      <a:r>
                        <a:rPr lang="en-US" sz="1600" b="0" dirty="0">
                          <a:solidFill>
                            <a:srgbClr val="0432FF"/>
                          </a:solidFill>
                        </a:rPr>
                        <a:t> L, </a:t>
                      </a:r>
                      <a:r>
                        <a:rPr lang="en-US" sz="1600" b="0" dirty="0" err="1">
                          <a:solidFill>
                            <a:srgbClr val="0432FF"/>
                          </a:solidFill>
                        </a:rPr>
                        <a:t>Novolin</a:t>
                      </a:r>
                      <a:r>
                        <a:rPr lang="en-US" sz="1600" b="0" dirty="0">
                          <a:solidFill>
                            <a:srgbClr val="0432FF"/>
                          </a:solidFill>
                        </a:rPr>
                        <a:t> L</a:t>
                      </a:r>
                      <a:r>
                        <a:rPr lang="en-US" sz="1600" b="0" dirty="0"/>
                        <a:t>) </a:t>
                      </a:r>
                      <a:endParaRPr lang="en-US" sz="1600" b="0" dirty="0">
                        <a:solidFill>
                          <a:srgbClr val="FF0000"/>
                        </a:solidFill>
                      </a:endParaRPr>
                    </a:p>
                  </a:txBody>
                  <a:tcPr anchor="ctr">
                    <a:lnR w="12700" cap="flat" cmpd="sng" algn="ctr">
                      <a:solidFill>
                        <a:schemeClr val="bg1"/>
                      </a:solidFill>
                      <a:prstDash val="solid"/>
                      <a:round/>
                      <a:headEnd type="none" w="med" len="med"/>
                      <a:tailEnd type="none" w="med" len="med"/>
                    </a:lnR>
                    <a:solidFill>
                      <a:schemeClr val="accent2">
                        <a:lumMod val="20000"/>
                        <a:lumOff val="80000"/>
                        <a:alpha val="18039"/>
                      </a:schemeClr>
                    </a:solidFill>
                  </a:tcPr>
                </a:tc>
                <a:extLst>
                  <a:ext uri="{0D108BD9-81ED-4DB2-BD59-A6C34878D82A}">
                    <a16:rowId xmlns:a16="http://schemas.microsoft.com/office/drawing/2014/main" val="10005"/>
                  </a:ext>
                </a:extLst>
              </a:tr>
              <a:tr h="1549434">
                <a:tc>
                  <a:txBody>
                    <a:bodyPr/>
                    <a:lstStyle/>
                    <a:p>
                      <a:pPr marL="0" algn="ctr" defTabSz="685800" rtl="0" eaLnBrk="1" latinLnBrk="0" hangingPunct="1"/>
                      <a:r>
                        <a:rPr lang="en-US" sz="1400" b="1" dirty="0">
                          <a:solidFill>
                            <a:schemeClr val="bg1"/>
                          </a:solidFill>
                        </a:rPr>
                        <a:t>Characteristics</a:t>
                      </a:r>
                      <a:endParaRPr lang="en-US" sz="1400" b="1" kern="1200" dirty="0">
                        <a:solidFill>
                          <a:schemeClr val="bg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Mixture of: </a:t>
                      </a:r>
                      <a:r>
                        <a:rPr lang="ar-SA" sz="1400" b="0" dirty="0">
                          <a:solidFill>
                            <a:srgbClr val="00B050"/>
                          </a:solidFill>
                        </a:rPr>
                        <a:t>تقول الدكتوره التركيب مو معنا </a:t>
                      </a:r>
                      <a:endParaRPr lang="en-US" sz="1400" b="0" dirty="0">
                        <a:solidFill>
                          <a:srgbClr val="00B050"/>
                        </a:solidFill>
                      </a:endParaRPr>
                    </a:p>
                    <a:p>
                      <a:pPr marL="628650" lvl="1"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30% </a:t>
                      </a:r>
                      <a:r>
                        <a:rPr lang="en-US" sz="1400" b="0" dirty="0" err="1">
                          <a:solidFill>
                            <a:schemeClr val="tx1"/>
                          </a:solidFill>
                        </a:rPr>
                        <a:t>semilente</a:t>
                      </a:r>
                      <a:r>
                        <a:rPr lang="en-US" sz="1400" b="0" dirty="0"/>
                        <a:t> insulin (</a:t>
                      </a:r>
                      <a:r>
                        <a:rPr lang="en-US" sz="1400" b="0" dirty="0" err="1"/>
                        <a:t>amorphousprecipitate</a:t>
                      </a:r>
                      <a:r>
                        <a:rPr lang="en-US" sz="1400" b="0" dirty="0"/>
                        <a:t> of zinc insulin in acetate buffer) </a:t>
                      </a:r>
                    </a:p>
                    <a:p>
                      <a:pPr marL="628650" lvl="1"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chemeClr val="tx1"/>
                          </a:solidFill>
                        </a:rPr>
                        <a:t>70% </a:t>
                      </a:r>
                      <a:r>
                        <a:rPr lang="en-US" sz="1400" b="0" dirty="0" err="1">
                          <a:solidFill>
                            <a:schemeClr val="tx1"/>
                          </a:solidFill>
                        </a:rPr>
                        <a:t>ultralente</a:t>
                      </a:r>
                      <a:r>
                        <a:rPr lang="en-US" sz="1400" b="0" dirty="0">
                          <a:solidFill>
                            <a:schemeClr val="tx1"/>
                          </a:solidFill>
                        </a:rPr>
                        <a:t> insulin (poorly soluble crystal of zinc insulin) </a:t>
                      </a:r>
                      <a:endParaRPr lang="ar-SA" sz="1400" b="0" dirty="0">
                        <a:solidFill>
                          <a:schemeClr val="tx1"/>
                        </a:solidFill>
                      </a:endParaRPr>
                    </a:p>
                    <a:p>
                      <a:pPr marL="342900" lvl="1" indent="0" algn="l" defTabSz="685800" rtl="0" eaLnBrk="1" latinLnBrk="0" hangingPunct="1">
                        <a:buClr>
                          <a:schemeClr val="accent1">
                            <a:lumMod val="60000"/>
                            <a:lumOff val="40000"/>
                          </a:schemeClr>
                        </a:buClr>
                        <a:buFont typeface="Arial" panose="020B0604020202020204" pitchFamily="34" charset="0"/>
                        <a:buNone/>
                      </a:pPr>
                      <a:endParaRPr lang="en-US" sz="1400" b="0" dirty="0">
                        <a:solidFill>
                          <a:schemeClr val="tx1"/>
                        </a:solidFill>
                      </a:endParaRP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 Turbid suspension at neutral pH</a:t>
                      </a:r>
                      <a:r>
                        <a:rPr lang="en-US" sz="1400" b="0" baseline="0" dirty="0"/>
                        <a:t> </a:t>
                      </a:r>
                      <a:r>
                        <a:rPr lang="en-US" sz="1400" b="0" dirty="0"/>
                        <a:t>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Given S.C., </a:t>
                      </a:r>
                      <a:r>
                        <a:rPr lang="en-US" sz="1400" b="0" dirty="0">
                          <a:solidFill>
                            <a:srgbClr val="FF0000"/>
                          </a:solidFill>
                        </a:rPr>
                        <a:t>not intravenously </a:t>
                      </a:r>
                      <a:r>
                        <a:rPr lang="en-US" sz="1400" b="0" dirty="0" err="1">
                          <a:solidFill>
                            <a:srgbClr val="00B050"/>
                          </a:solidFill>
                        </a:rPr>
                        <a:t>cuz</a:t>
                      </a:r>
                      <a:r>
                        <a:rPr lang="en-US" sz="1400" b="0" dirty="0">
                          <a:solidFill>
                            <a:srgbClr val="00B050"/>
                          </a:solidFill>
                        </a:rPr>
                        <a:t> its not clear</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chemeClr val="tx1"/>
                          </a:solidFill>
                        </a:rPr>
                        <a:t>Should not be mixed with insulin in the same syringe </a:t>
                      </a:r>
                      <a:r>
                        <a:rPr lang="en-US" sz="1400" b="0" dirty="0">
                          <a:solidFill>
                            <a:schemeClr val="bg1">
                              <a:lumMod val="65000"/>
                            </a:schemeClr>
                          </a:solidFill>
                        </a:rPr>
                        <a:t>(in males slides)</a:t>
                      </a:r>
                    </a:p>
                  </a:txBody>
                  <a:tcPr anchor="ct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6"/>
                  </a:ext>
                </a:extLst>
              </a:tr>
              <a:tr h="923701">
                <a:tc>
                  <a:txBody>
                    <a:bodyPr/>
                    <a:lstStyle/>
                    <a:p>
                      <a:pPr marL="0" algn="ctr" defTabSz="685800" rtl="0" eaLnBrk="1" latinLnBrk="0" hangingPunct="1"/>
                      <a:r>
                        <a:rPr lang="en-US" sz="1400" b="1" kern="1200" dirty="0">
                          <a:solidFill>
                            <a:schemeClr val="bg1"/>
                          </a:solidFill>
                          <a:latin typeface="+mn-lt"/>
                          <a:ea typeface="+mn-ea"/>
                          <a:cs typeface="+mn-cs"/>
                        </a:rPr>
                        <a:t>P.K </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rgbClr val="FF0000"/>
                          </a:solidFill>
                        </a:rPr>
                        <a:t>Delayed onset of action (1-3 h)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Peak serum level 4-8 h. o Duration of action 13-20 h.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chemeClr val="tx1"/>
                          </a:solidFill>
                        </a:rPr>
                        <a:t>Lente and NPH insulins are equivalent in activity</a:t>
                      </a:r>
                      <a:r>
                        <a:rPr lang="en-US" sz="1400" b="0" dirty="0">
                          <a:solidFill>
                            <a:srgbClr val="FF0000"/>
                          </a:solidFill>
                        </a:rPr>
                        <a:t>.</a:t>
                      </a:r>
                      <a:r>
                        <a:rPr lang="en-US" sz="1400" b="0" dirty="0"/>
                        <a:t>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Lente is </a:t>
                      </a:r>
                      <a:r>
                        <a:rPr lang="en-US" sz="1400" b="0" dirty="0">
                          <a:solidFill>
                            <a:srgbClr val="FF0000"/>
                          </a:solidFill>
                        </a:rPr>
                        <a:t>not</a:t>
                      </a:r>
                      <a:r>
                        <a:rPr lang="en-US" sz="1400" b="0" dirty="0"/>
                        <a:t> used in </a:t>
                      </a:r>
                      <a:r>
                        <a:rPr lang="en-US" sz="1400" b="0" dirty="0">
                          <a:solidFill>
                            <a:schemeClr val="tx1"/>
                          </a:solidFill>
                        </a:rPr>
                        <a:t>diabetic ketoacidosis or emergency.</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Rectangle 4"/>
          <p:cNvSpPr/>
          <p:nvPr/>
        </p:nvSpPr>
        <p:spPr>
          <a:xfrm>
            <a:off x="4259293" y="6127765"/>
            <a:ext cx="2570649" cy="276999"/>
          </a:xfrm>
          <a:prstGeom prst="rect">
            <a:avLst/>
          </a:prstGeom>
        </p:spPr>
        <p:txBody>
          <a:bodyPr wrap="square">
            <a:spAutoFit/>
          </a:bodyPr>
          <a:lstStyle/>
          <a:p>
            <a:pPr algn="ctr"/>
            <a:r>
              <a:rPr lang="en-US" sz="1200" dirty="0"/>
              <a:t>Prandial and basal insulin replacement</a:t>
            </a:r>
          </a:p>
        </p:txBody>
      </p:sp>
      <p:sp>
        <p:nvSpPr>
          <p:cNvPr id="6" name="TextBox 5"/>
          <p:cNvSpPr txBox="1"/>
          <p:nvPr/>
        </p:nvSpPr>
        <p:spPr>
          <a:xfrm rot="16200000">
            <a:off x="3396860" y="4948657"/>
            <a:ext cx="2204991" cy="255583"/>
          </a:xfrm>
          <a:prstGeom prst="rect">
            <a:avLst/>
          </a:prstGeom>
          <a:noFill/>
        </p:spPr>
        <p:txBody>
          <a:bodyPr wrap="square" rtlCol="0">
            <a:spAutoFit/>
          </a:bodyPr>
          <a:lstStyle/>
          <a:p>
            <a:r>
              <a:rPr lang="en-US" b="1" dirty="0">
                <a:solidFill>
                  <a:schemeClr val="bg2">
                    <a:lumMod val="50000"/>
                  </a:schemeClr>
                </a:solidFill>
              </a:rPr>
              <a:t>*More explanation in the next page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147" y="4048298"/>
            <a:ext cx="2094933" cy="2056302"/>
          </a:xfrm>
          <a:prstGeom prst="rect">
            <a:avLst/>
          </a:prstGeom>
        </p:spPr>
      </p:pic>
      <p:sp>
        <p:nvSpPr>
          <p:cNvPr id="2" name="Rectangle 1">
            <a:extLst>
              <a:ext uri="{FF2B5EF4-FFF2-40B4-BE49-F238E27FC236}">
                <a16:creationId xmlns:a16="http://schemas.microsoft.com/office/drawing/2014/main" id="{6BB0AF02-926F-4FDF-96C9-98072D728FE2}"/>
              </a:ext>
            </a:extLst>
          </p:cNvPr>
          <p:cNvSpPr/>
          <p:nvPr/>
        </p:nvSpPr>
        <p:spPr>
          <a:xfrm>
            <a:off x="156044" y="807848"/>
            <a:ext cx="3030380" cy="369332"/>
          </a:xfrm>
          <a:prstGeom prst="rect">
            <a:avLst/>
          </a:prstGeom>
        </p:spPr>
        <p:txBody>
          <a:bodyPr wrap="none">
            <a:spAutoFit/>
          </a:bodyPr>
          <a:lstStyle/>
          <a:p>
            <a:pPr lvl="0" algn="ctr" defTabSz="685800"/>
            <a:r>
              <a:rPr lang="en-US" sz="1800" u="sng" dirty="0">
                <a:solidFill>
                  <a:prstClr val="black"/>
                </a:solidFill>
              </a:rPr>
              <a:t>C- Intermediate acting insulins</a:t>
            </a:r>
          </a:p>
        </p:txBody>
      </p:sp>
      <p:sp>
        <p:nvSpPr>
          <p:cNvPr id="13" name="مستطيل مستدير الزوايا 83">
            <a:extLst>
              <a:ext uri="{FF2B5EF4-FFF2-40B4-BE49-F238E27FC236}">
                <a16:creationId xmlns:a16="http://schemas.microsoft.com/office/drawing/2014/main" id="{15E1B0C8-B34C-4473-B272-CD4F54383380}"/>
              </a:ext>
            </a:extLst>
          </p:cNvPr>
          <p:cNvSpPr/>
          <p:nvPr/>
        </p:nvSpPr>
        <p:spPr>
          <a:xfrm>
            <a:off x="3520197" y="946112"/>
            <a:ext cx="1298354" cy="395021"/>
          </a:xfrm>
          <a:prstGeom prst="roundRect">
            <a:avLst/>
          </a:prstGeom>
          <a:ln w="19050">
            <a:solidFill>
              <a:srgbClr val="07F2F5"/>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700" b="1" u="sng" dirty="0">
                <a:solidFill>
                  <a:srgbClr val="009193"/>
                </a:solidFill>
              </a:rPr>
              <a:t> NPH </a:t>
            </a:r>
            <a:r>
              <a:rPr lang="ar-SA" sz="700" b="1" u="sng" dirty="0">
                <a:solidFill>
                  <a:srgbClr val="009193"/>
                </a:solidFill>
              </a:rPr>
              <a:t>نبهه </a:t>
            </a:r>
          </a:p>
          <a:p>
            <a:pPr algn="ctr"/>
            <a:r>
              <a:rPr lang="en-US" sz="700" b="1" u="sng" dirty="0">
                <a:solidFill>
                  <a:srgbClr val="009193"/>
                </a:solidFill>
              </a:rPr>
              <a:t> (</a:t>
            </a:r>
            <a:r>
              <a:rPr lang="en-US" sz="700" b="1" u="sng" dirty="0" err="1">
                <a:solidFill>
                  <a:srgbClr val="009193"/>
                </a:solidFill>
              </a:rPr>
              <a:t>lente</a:t>
            </a:r>
            <a:r>
              <a:rPr lang="en-US" sz="700" b="1" u="sng" dirty="0">
                <a:solidFill>
                  <a:srgbClr val="009193"/>
                </a:solidFill>
              </a:rPr>
              <a:t>) </a:t>
            </a:r>
            <a:r>
              <a:rPr lang="en-US" sz="700" b="1" u="sng" dirty="0" err="1">
                <a:solidFill>
                  <a:srgbClr val="009193"/>
                </a:solidFill>
              </a:rPr>
              <a:t>lentals</a:t>
            </a:r>
            <a:r>
              <a:rPr lang="ar-SA" sz="700" b="1" u="sng" dirty="0">
                <a:solidFill>
                  <a:srgbClr val="009193"/>
                </a:solidFill>
              </a:rPr>
              <a:t>ان العدس </a:t>
            </a:r>
          </a:p>
          <a:p>
            <a:pPr algn="ctr"/>
            <a:r>
              <a:rPr lang="ar-SA" sz="700" b="1" u="sng" dirty="0">
                <a:solidFill>
                  <a:srgbClr val="009193"/>
                </a:solidFill>
              </a:rPr>
              <a:t>يقعد بالمعده ويشبع لفترة متوسطة</a:t>
            </a:r>
          </a:p>
        </p:txBody>
      </p:sp>
    </p:spTree>
    <p:extLst>
      <p:ext uri="{BB962C8B-B14F-4D97-AF65-F5344CB8AC3E}">
        <p14:creationId xmlns:p14="http://schemas.microsoft.com/office/powerpoint/2010/main" val="11688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16587" y="266631"/>
            <a:ext cx="6429540" cy="923330"/>
          </a:xfrm>
          <a:prstGeom prst="rect">
            <a:avLst/>
          </a:prstGeom>
          <a:noFill/>
        </p:spPr>
        <p:txBody>
          <a:bodyPr wrap="square" rtlCol="0">
            <a:spAutoFit/>
          </a:bodyPr>
          <a:lstStyle/>
          <a:p>
            <a:pPr algn="ctr"/>
            <a:r>
              <a:rPr lang="en-US" sz="2000" b="1" dirty="0">
                <a:solidFill>
                  <a:schemeClr val="bg2">
                    <a:lumMod val="50000"/>
                  </a:schemeClr>
                </a:solidFill>
                <a:latin typeface="American Typewriter" charset="0"/>
                <a:ea typeface="American Typewriter" charset="0"/>
                <a:cs typeface="American Typewriter" charset="0"/>
              </a:rPr>
              <a:t>EXTRA</a:t>
            </a:r>
            <a:r>
              <a:rPr lang="en-US" sz="2000" dirty="0">
                <a:latin typeface="American Typewriter" charset="0"/>
                <a:ea typeface="American Typewriter" charset="0"/>
                <a:cs typeface="American Typewriter" charset="0"/>
              </a:rPr>
              <a:t> explanation of Prandial and basal insulin replacement </a:t>
            </a:r>
          </a:p>
          <a:p>
            <a:pPr algn="ctr"/>
            <a:r>
              <a:rPr lang="en-US" sz="1400" b="1" dirty="0">
                <a:solidFill>
                  <a:srgbClr val="929292"/>
                </a:solidFill>
                <a:latin typeface="American Typewriter" charset="0"/>
                <a:ea typeface="American Typewriter" charset="0"/>
                <a:cs typeface="American Typewriter" charset="0"/>
              </a:rPr>
              <a:t>special thanks to 43</a:t>
            </a:r>
            <a:r>
              <a:rPr lang="en-US" sz="1400" b="1" dirty="0">
                <a:solidFill>
                  <a:srgbClr val="009193"/>
                </a:solidFill>
                <a:latin typeface="American Typewriter" charset="0"/>
                <a:ea typeface="American Typewriter" charset="0"/>
                <a:cs typeface="American Typewriter" charset="0"/>
              </a:rPr>
              <a:t>5</a:t>
            </a:r>
            <a:r>
              <a:rPr lang="en-US" sz="1400" b="1" dirty="0">
                <a:solidFill>
                  <a:srgbClr val="929292"/>
                </a:solidFill>
                <a:latin typeface="American Typewriter" charset="0"/>
                <a:ea typeface="American Typewriter" charset="0"/>
                <a:cs typeface="American Typewriter" charset="0"/>
              </a:rPr>
              <a:t> team </a:t>
            </a:r>
          </a:p>
        </p:txBody>
      </p:sp>
      <p:cxnSp>
        <p:nvCxnSpPr>
          <p:cNvPr id="13" name="Straight Connector 12"/>
          <p:cNvCxnSpPr/>
          <p:nvPr/>
        </p:nvCxnSpPr>
        <p:spPr>
          <a:xfrm flipV="1">
            <a:off x="1227909" y="120254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598217074"/>
              </p:ext>
            </p:extLst>
          </p:nvPr>
        </p:nvGraphicFramePr>
        <p:xfrm>
          <a:off x="216586" y="1607230"/>
          <a:ext cx="6429541" cy="7417719"/>
        </p:xfrm>
        <a:graphic>
          <a:graphicData uri="http://schemas.openxmlformats.org/drawingml/2006/table">
            <a:tbl>
              <a:tblPr firstRow="1" bandRow="1">
                <a:tableStyleId>{5940675A-B579-460E-94D1-54222C63F5DA}</a:tableStyleId>
              </a:tblPr>
              <a:tblGrid>
                <a:gridCol w="275577">
                  <a:extLst>
                    <a:ext uri="{9D8B030D-6E8A-4147-A177-3AD203B41FA5}">
                      <a16:colId xmlns:a16="http://schemas.microsoft.com/office/drawing/2014/main" val="20000"/>
                    </a:ext>
                  </a:extLst>
                </a:gridCol>
                <a:gridCol w="2830893">
                  <a:extLst>
                    <a:ext uri="{9D8B030D-6E8A-4147-A177-3AD203B41FA5}">
                      <a16:colId xmlns:a16="http://schemas.microsoft.com/office/drawing/2014/main" val="20001"/>
                    </a:ext>
                  </a:extLst>
                </a:gridCol>
                <a:gridCol w="3323071">
                  <a:extLst>
                    <a:ext uri="{9D8B030D-6E8A-4147-A177-3AD203B41FA5}">
                      <a16:colId xmlns:a16="http://schemas.microsoft.com/office/drawing/2014/main" val="20002"/>
                    </a:ext>
                  </a:extLst>
                </a:gridCol>
              </a:tblGrid>
              <a:tr h="2223310">
                <a:tc>
                  <a:txBody>
                    <a:bodyPr/>
                    <a:lstStyle/>
                    <a:p>
                      <a:pPr algn="ctr"/>
                      <a:r>
                        <a:rPr lang="en-US" sz="1200" b="1" dirty="0"/>
                        <a:t>1</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75000"/>
                        <a:alpha val="18039"/>
                      </a:schemeClr>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T w="12700" cap="flat" cmpd="sng" algn="ctr">
                      <a:solidFill>
                        <a:schemeClr val="bg1"/>
                      </a:solidFill>
                      <a:prstDash val="solid"/>
                      <a:round/>
                      <a:headEnd type="none" w="med" len="med"/>
                      <a:tailEnd type="none" w="med" len="med"/>
                    </a:lnT>
                  </a:tcPr>
                </a:tc>
                <a:tc>
                  <a:txBody>
                    <a:bodyPr/>
                    <a:lstStyle/>
                    <a:p>
                      <a:pPr marL="0" algn="ctr" defTabSz="685800" rtl="0" eaLnBrk="1" latinLnBrk="0" hangingPunct="1"/>
                      <a:r>
                        <a:rPr lang="en-US" b="1" dirty="0">
                          <a:solidFill>
                            <a:srgbClr val="009193"/>
                          </a:solidFill>
                        </a:rPr>
                        <a:t>Before meals : </a:t>
                      </a:r>
                      <a:r>
                        <a:rPr lang="en-US" dirty="0">
                          <a:solidFill>
                            <a:schemeClr val="bg1">
                              <a:lumMod val="65000"/>
                            </a:schemeClr>
                          </a:solidFill>
                        </a:rPr>
                        <a:t>diabetic patients takes </a:t>
                      </a:r>
                      <a:r>
                        <a:rPr lang="en-US" b="1" dirty="0">
                          <a:solidFill>
                            <a:schemeClr val="bg1">
                              <a:lumMod val="65000"/>
                            </a:schemeClr>
                          </a:solidFill>
                        </a:rPr>
                        <a:t>short acting insulin </a:t>
                      </a:r>
                      <a:r>
                        <a:rPr lang="en-US" dirty="0">
                          <a:solidFill>
                            <a:schemeClr val="bg1">
                              <a:lumMod val="65000"/>
                            </a:schemeClr>
                          </a:solidFill>
                        </a:rPr>
                        <a:t>which is </a:t>
                      </a:r>
                      <a:r>
                        <a:rPr lang="en-US" b="1" dirty="0">
                          <a:solidFill>
                            <a:schemeClr val="bg1">
                              <a:lumMod val="65000"/>
                            </a:schemeClr>
                          </a:solidFill>
                        </a:rPr>
                        <a:t>regular insulin </a:t>
                      </a:r>
                      <a:r>
                        <a:rPr lang="en-US" dirty="0">
                          <a:solidFill>
                            <a:schemeClr val="bg1">
                              <a:lumMod val="65000"/>
                            </a:schemeClr>
                          </a:solidFill>
                        </a:rPr>
                        <a:t>used to cover the daily need of the insulin after</a:t>
                      </a:r>
                      <a:r>
                        <a:rPr lang="en-US" baseline="0" dirty="0">
                          <a:solidFill>
                            <a:schemeClr val="bg1">
                              <a:lumMod val="65000"/>
                            </a:schemeClr>
                          </a:solidFill>
                        </a:rPr>
                        <a:t> meals . </a:t>
                      </a:r>
                    </a:p>
                    <a:p>
                      <a:pPr marL="0" algn="ctr" defTabSz="685800" rtl="0" eaLnBrk="1" latinLnBrk="0" hangingPunct="1"/>
                      <a:endParaRPr lang="en-US" baseline="0" dirty="0">
                        <a:solidFill>
                          <a:schemeClr val="bg1">
                            <a:lumMod val="65000"/>
                          </a:schemeClr>
                        </a:solidFill>
                      </a:endParaRPr>
                    </a:p>
                    <a:p>
                      <a:pPr marL="0" algn="ctr" defTabSz="685800" rtl="0" eaLnBrk="1" latinLnBrk="0" hangingPunct="1"/>
                      <a:r>
                        <a:rPr lang="en-US" b="1" baseline="0" dirty="0">
                          <a:solidFill>
                            <a:srgbClr val="009193"/>
                          </a:solidFill>
                        </a:rPr>
                        <a:t>Before sleeping : </a:t>
                      </a:r>
                      <a:r>
                        <a:rPr lang="en-US" b="0" baseline="0" dirty="0">
                          <a:solidFill>
                            <a:schemeClr val="bg1">
                              <a:lumMod val="65000"/>
                            </a:schemeClr>
                          </a:solidFill>
                        </a:rPr>
                        <a:t>no need for strong and fast action because glucose levels before sleeping not high like after meals so, to avoid hypoglycemia and coma the patients takes instead of short acting insulin the </a:t>
                      </a:r>
                      <a:r>
                        <a:rPr lang="en-US" b="1" baseline="0" dirty="0">
                          <a:solidFill>
                            <a:srgbClr val="FF0000"/>
                          </a:solidFill>
                        </a:rPr>
                        <a:t>insulin intermediate </a:t>
                      </a:r>
                      <a:endParaRPr lang="en-US" b="1" dirty="0">
                        <a:solidFill>
                          <a:srgbClr val="FF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1254125">
                <a:tc>
                  <a:txBody>
                    <a:bodyPr/>
                    <a:lstStyle/>
                    <a:p>
                      <a:pPr algn="ctr"/>
                      <a:r>
                        <a:rPr lang="en-US" sz="1200" b="1" dirty="0"/>
                        <a:t>2</a:t>
                      </a:r>
                    </a:p>
                  </a:txBody>
                  <a:tcPr vert="vert270" anchor="ctr">
                    <a:lnL w="12700" cap="flat" cmpd="sng" algn="ctr">
                      <a:solidFill>
                        <a:schemeClr val="bg1"/>
                      </a:solidFill>
                      <a:prstDash val="solid"/>
                      <a:round/>
                      <a:headEnd type="none" w="med" len="med"/>
                      <a:tailEnd type="none" w="med" len="med"/>
                    </a:lnL>
                    <a:solidFill>
                      <a:schemeClr val="bg1">
                        <a:lumMod val="75000"/>
                        <a:alpha val="18039"/>
                      </a:schemeClr>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Figure 24.8 Examples of four regimens that provide both prandial and basal insulin replacement. </a:t>
                      </a:r>
                    </a:p>
                    <a:p>
                      <a:r>
                        <a:rPr lang="en-US" b="1" dirty="0">
                          <a:solidFill>
                            <a:schemeClr val="accent6">
                              <a:lumMod val="50000"/>
                            </a:schemeClr>
                          </a:solidFill>
                        </a:rPr>
                        <a:t>B = breakfast</a:t>
                      </a:r>
                      <a:r>
                        <a:rPr lang="en-US" dirty="0"/>
                        <a:t>; </a:t>
                      </a:r>
                      <a:r>
                        <a:rPr lang="en-US" b="1" dirty="0">
                          <a:solidFill>
                            <a:schemeClr val="accent5">
                              <a:lumMod val="50000"/>
                            </a:schemeClr>
                          </a:solidFill>
                        </a:rPr>
                        <a:t>L = lunch</a:t>
                      </a:r>
                      <a:r>
                        <a:rPr lang="en-US" dirty="0"/>
                        <a:t>; </a:t>
                      </a:r>
                      <a:r>
                        <a:rPr lang="en-US" b="1" dirty="0">
                          <a:solidFill>
                            <a:schemeClr val="accent2">
                              <a:lumMod val="50000"/>
                            </a:schemeClr>
                          </a:solidFill>
                        </a:rPr>
                        <a:t>S = supper</a:t>
                      </a:r>
                      <a:r>
                        <a:rPr lang="en-US" dirty="0"/>
                        <a:t>. </a:t>
                      </a:r>
                      <a:r>
                        <a:rPr lang="en-US" b="1" dirty="0">
                          <a:solidFill>
                            <a:srgbClr val="0432FF"/>
                          </a:solidFill>
                        </a:rPr>
                        <a:t>NPH</a:t>
                      </a:r>
                      <a:r>
                        <a:rPr lang="en-US" dirty="0"/>
                        <a:t> = </a:t>
                      </a:r>
                      <a:r>
                        <a:rPr lang="en-US" b="1" dirty="0">
                          <a:solidFill>
                            <a:srgbClr val="0432FF"/>
                          </a:solidFill>
                        </a:rPr>
                        <a:t>neutral protamine Hagedorn</a:t>
                      </a:r>
                      <a:r>
                        <a:rPr lang="en-US" dirty="0"/>
                        <a:t>.</a:t>
                      </a:r>
                    </a:p>
                  </a:txBody>
                  <a:tcPr/>
                </a:tc>
                <a:tc>
                  <a:txBody>
                    <a:bodyPr/>
                    <a:lstStyle/>
                    <a:p>
                      <a:pPr algn="ctr"/>
                      <a:r>
                        <a:rPr lang="en-US" dirty="0">
                          <a:solidFill>
                            <a:schemeClr val="bg1">
                              <a:lumMod val="65000"/>
                            </a:schemeClr>
                          </a:solidFill>
                        </a:rPr>
                        <a:t>Same idea but the short acting insulin</a:t>
                      </a:r>
                      <a:r>
                        <a:rPr lang="en-US" baseline="0" dirty="0">
                          <a:solidFill>
                            <a:schemeClr val="bg1">
                              <a:lumMod val="65000"/>
                            </a:schemeClr>
                          </a:solidFill>
                        </a:rPr>
                        <a:t> is replaced with </a:t>
                      </a:r>
                      <a:r>
                        <a:rPr lang="en-US" b="1" baseline="0" dirty="0">
                          <a:solidFill>
                            <a:schemeClr val="bg1">
                              <a:lumMod val="65000"/>
                            </a:schemeClr>
                          </a:solidFill>
                        </a:rPr>
                        <a:t>the </a:t>
                      </a:r>
                      <a:r>
                        <a:rPr lang="en-US" b="1" dirty="0">
                          <a:solidFill>
                            <a:schemeClr val="bg1">
                              <a:lumMod val="65000"/>
                            </a:schemeClr>
                          </a:solidFill>
                        </a:rPr>
                        <a:t>ultra-short acting insulin</a:t>
                      </a:r>
                      <a:r>
                        <a:rPr lang="en-US" dirty="0">
                          <a:solidFill>
                            <a:schemeClr val="bg1">
                              <a:lumMod val="65000"/>
                            </a:schemeClr>
                          </a:solidFill>
                        </a:rPr>
                        <a:t> which has a rapid effect </a:t>
                      </a:r>
                    </a:p>
                    <a:p>
                      <a:pPr algn="ctr"/>
                      <a:r>
                        <a:rPr lang="en-US" dirty="0">
                          <a:solidFill>
                            <a:schemeClr val="bg1">
                              <a:lumMod val="65000"/>
                            </a:schemeClr>
                          </a:solidFill>
                        </a:rPr>
                        <a:t>As long as the</a:t>
                      </a:r>
                      <a:r>
                        <a:rPr lang="en-US" baseline="0" dirty="0">
                          <a:solidFill>
                            <a:schemeClr val="bg1">
                              <a:lumMod val="65000"/>
                            </a:schemeClr>
                          </a:solidFill>
                        </a:rPr>
                        <a:t> body needs the insulin as a basal level between meals , the patients take </a:t>
                      </a:r>
                      <a:r>
                        <a:rPr lang="en-US" b="1" baseline="0" dirty="0">
                          <a:solidFill>
                            <a:schemeClr val="bg1">
                              <a:lumMod val="65000"/>
                            </a:schemeClr>
                          </a:solidFill>
                        </a:rPr>
                        <a:t>double</a:t>
                      </a:r>
                      <a:r>
                        <a:rPr lang="en-US" baseline="0" dirty="0">
                          <a:solidFill>
                            <a:schemeClr val="bg1">
                              <a:lumMod val="65000"/>
                            </a:schemeClr>
                          </a:solidFill>
                        </a:rPr>
                        <a:t> </a:t>
                      </a:r>
                      <a:r>
                        <a:rPr lang="en-US" b="1" baseline="0" dirty="0">
                          <a:solidFill>
                            <a:schemeClr val="bg1">
                              <a:lumMod val="65000"/>
                            </a:schemeClr>
                          </a:solidFill>
                        </a:rPr>
                        <a:t>dose</a:t>
                      </a:r>
                      <a:r>
                        <a:rPr lang="en-US" baseline="0" dirty="0">
                          <a:solidFill>
                            <a:schemeClr val="bg1">
                              <a:lumMod val="65000"/>
                            </a:schemeClr>
                          </a:solidFill>
                        </a:rPr>
                        <a:t> </a:t>
                      </a:r>
                      <a:r>
                        <a:rPr lang="en-US" b="1" baseline="0" dirty="0">
                          <a:solidFill>
                            <a:schemeClr val="bg1">
                              <a:lumMod val="65000"/>
                            </a:schemeClr>
                          </a:solidFill>
                        </a:rPr>
                        <a:t>of the insulin intermediate</a:t>
                      </a:r>
                      <a:r>
                        <a:rPr lang="en-US" baseline="0" dirty="0">
                          <a:solidFill>
                            <a:schemeClr val="bg1">
                              <a:lumMod val="65000"/>
                            </a:schemeClr>
                          </a:solidFill>
                        </a:rPr>
                        <a:t> to control the glucose level for the whole day not only before meals or sleeping time </a:t>
                      </a:r>
                    </a:p>
                    <a:p>
                      <a:pPr algn="ctr"/>
                      <a:r>
                        <a:rPr lang="en-US" baseline="0" dirty="0">
                          <a:solidFill>
                            <a:schemeClr val="bg1">
                              <a:lumMod val="65000"/>
                            </a:schemeClr>
                          </a:solidFill>
                        </a:rPr>
                        <a:t>Q: why don’t patients take double dose of insulin intermediate with </a:t>
                      </a:r>
                    </a:p>
                    <a:p>
                      <a:pPr algn="ctr"/>
                      <a:endParaRPr lang="en-US" baseline="0" dirty="0">
                        <a:solidFill>
                          <a:schemeClr val="bg1">
                            <a:lumMod val="65000"/>
                          </a:schemeClr>
                        </a:solidFill>
                      </a:endParaRPr>
                    </a:p>
                    <a:p>
                      <a:pPr algn="ctr"/>
                      <a:r>
                        <a:rPr lang="en-US" baseline="0" dirty="0">
                          <a:solidFill>
                            <a:schemeClr val="bg1">
                              <a:lumMod val="65000"/>
                            </a:schemeClr>
                          </a:solidFill>
                        </a:rPr>
                        <a:t>short acting insulin ?  </a:t>
                      </a:r>
                    </a:p>
                    <a:p>
                      <a:pPr algn="ctr"/>
                      <a:r>
                        <a:rPr lang="en-US" baseline="0" dirty="0">
                          <a:solidFill>
                            <a:schemeClr val="bg1">
                              <a:lumMod val="65000"/>
                            </a:schemeClr>
                          </a:solidFill>
                        </a:rPr>
                        <a:t>Because it has longer effect than ultra-short </a:t>
                      </a:r>
                      <a:endParaRPr lang="en-US" dirty="0">
                        <a:solidFill>
                          <a:schemeClr val="bg1">
                            <a:lumMod val="65000"/>
                          </a:schemeClr>
                        </a:solidFill>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425734">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0432FF"/>
                          </a:solidFill>
                        </a:rPr>
                        <a:t>Insulin</a:t>
                      </a:r>
                      <a:r>
                        <a:rPr lang="en-US" sz="1200" b="1" baseline="0" dirty="0">
                          <a:solidFill>
                            <a:srgbClr val="0432FF"/>
                          </a:solidFill>
                        </a:rPr>
                        <a:t> mixture</a:t>
                      </a:r>
                      <a:r>
                        <a:rPr lang="en-US" sz="1200" b="1" baseline="0" dirty="0"/>
                        <a:t> = </a:t>
                      </a:r>
                      <a:r>
                        <a:rPr lang="en-US" sz="1200" b="1" dirty="0"/>
                        <a:t>intermediate </a:t>
                      </a:r>
                      <a:r>
                        <a:rPr lang="en-US" sz="1200" b="1" dirty="0">
                          <a:solidFill>
                            <a:srgbClr val="FF0000"/>
                          </a:solidFill>
                        </a:rPr>
                        <a:t>+</a:t>
                      </a:r>
                      <a:r>
                        <a:rPr lang="en-US" sz="1200" b="1" dirty="0"/>
                        <a:t> short acting  insulin</a:t>
                      </a:r>
                      <a:r>
                        <a:rPr lang="en-US" sz="1200" b="1" baseline="0" dirty="0"/>
                        <a:t> </a:t>
                      </a:r>
                      <a:endParaRPr lang="en-US"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D579">
                        <a:alpha val="20000"/>
                      </a:srgb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254125">
                <a:tc gridSpan="3">
                  <a:txBody>
                    <a:bodyPr/>
                    <a:lstStyle/>
                    <a:p>
                      <a:pPr algn="ctr"/>
                      <a:r>
                        <a:rPr lang="en-US" sz="1400" b="0" dirty="0">
                          <a:solidFill>
                            <a:schemeClr val="bg1">
                              <a:lumMod val="65000"/>
                            </a:schemeClr>
                          </a:solidFill>
                          <a:latin typeface="+mn-lt"/>
                        </a:rPr>
                        <a:t>Is a helpful drug to reduce</a:t>
                      </a:r>
                      <a:r>
                        <a:rPr lang="en-US" sz="1400" b="0" baseline="0" dirty="0">
                          <a:solidFill>
                            <a:schemeClr val="bg1">
                              <a:lumMod val="65000"/>
                            </a:schemeClr>
                          </a:solidFill>
                          <a:latin typeface="+mn-lt"/>
                        </a:rPr>
                        <a:t> the use of injections for the diabetic patients and provide a basal level of insulin during the day and once the patient eat a meal short acting insulin is ready </a:t>
                      </a:r>
                    </a:p>
                    <a:p>
                      <a:pPr algn="ctr"/>
                      <a:r>
                        <a:rPr lang="en-US" sz="1400" b="0" baseline="0" dirty="0">
                          <a:solidFill>
                            <a:schemeClr val="bg1">
                              <a:lumMod val="65000"/>
                            </a:schemeClr>
                          </a:solidFill>
                          <a:latin typeface="+mn-lt"/>
                        </a:rPr>
                        <a:t>Anyway diabetic patients supposed to check the blood glucose level frequently and don</a:t>
                      </a:r>
                      <a:r>
                        <a:rPr lang="mr-IN" sz="1400" b="0" baseline="0" dirty="0">
                          <a:solidFill>
                            <a:schemeClr val="bg1">
                              <a:lumMod val="65000"/>
                            </a:schemeClr>
                          </a:solidFill>
                          <a:latin typeface="+mn-lt"/>
                        </a:rPr>
                        <a:t>’</a:t>
                      </a:r>
                      <a:r>
                        <a:rPr lang="en-US" sz="1400" b="0" baseline="0" dirty="0">
                          <a:solidFill>
                            <a:schemeClr val="bg1">
                              <a:lumMod val="65000"/>
                            </a:schemeClr>
                          </a:solidFill>
                          <a:latin typeface="+mn-lt"/>
                        </a:rPr>
                        <a:t>t depend on drugs .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54" y="1748459"/>
            <a:ext cx="2597405" cy="204138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61" y="4194530"/>
            <a:ext cx="2569098" cy="2067314"/>
          </a:xfrm>
          <a:prstGeom prst="rect">
            <a:avLst/>
          </a:prstGeom>
        </p:spPr>
      </p:pic>
    </p:spTree>
    <p:extLst>
      <p:ext uri="{BB962C8B-B14F-4D97-AF65-F5344CB8AC3E}">
        <p14:creationId xmlns:p14="http://schemas.microsoft.com/office/powerpoint/2010/main" val="29452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a:cxnSpLocks/>
          </p:cNvCxnSpPr>
          <p:nvPr/>
        </p:nvCxnSpPr>
        <p:spPr>
          <a:xfrm flipV="1">
            <a:off x="1328058" y="847450"/>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574074" y="127319"/>
            <a:ext cx="3709851" cy="707886"/>
          </a:xfrm>
          <a:prstGeom prst="rect">
            <a:avLst/>
          </a:prstGeom>
          <a:noFill/>
        </p:spPr>
        <p:txBody>
          <a:bodyPr wrap="square" rtlCol="0">
            <a:spAutoFit/>
          </a:bodyPr>
          <a:lstStyle/>
          <a:p>
            <a:pPr algn="ctr"/>
            <a:r>
              <a:rPr lang="en-US" sz="2000" dirty="0">
                <a:latin typeface="American Typewriter" charset="0"/>
                <a:ea typeface="American Typewriter" charset="0"/>
                <a:cs typeface="American Typewriter" charset="0"/>
              </a:rPr>
              <a:t>Con. Types of insulin preparations </a:t>
            </a:r>
          </a:p>
        </p:txBody>
      </p:sp>
      <p:graphicFrame>
        <p:nvGraphicFramePr>
          <p:cNvPr id="3" name="Table 2"/>
          <p:cNvGraphicFramePr>
            <a:graphicFrameLocks noGrp="1"/>
          </p:cNvGraphicFramePr>
          <p:nvPr>
            <p:extLst>
              <p:ext uri="{D42A27DB-BD31-4B8C-83A1-F6EECF244321}">
                <p14:modId xmlns:p14="http://schemas.microsoft.com/office/powerpoint/2010/main" val="4120812243"/>
              </p:ext>
            </p:extLst>
          </p:nvPr>
        </p:nvGraphicFramePr>
        <p:xfrm>
          <a:off x="130631" y="1660357"/>
          <a:ext cx="6574969" cy="4535760"/>
        </p:xfrm>
        <a:graphic>
          <a:graphicData uri="http://schemas.openxmlformats.org/drawingml/2006/table">
            <a:tbl>
              <a:tblPr firstRow="1" bandRow="1">
                <a:tableStyleId>{5940675A-B579-460E-94D1-54222C63F5DA}</a:tableStyleId>
              </a:tblPr>
              <a:tblGrid>
                <a:gridCol w="415279">
                  <a:extLst>
                    <a:ext uri="{9D8B030D-6E8A-4147-A177-3AD203B41FA5}">
                      <a16:colId xmlns:a16="http://schemas.microsoft.com/office/drawing/2014/main" val="20000"/>
                    </a:ext>
                  </a:extLst>
                </a:gridCol>
                <a:gridCol w="6159690">
                  <a:extLst>
                    <a:ext uri="{9D8B030D-6E8A-4147-A177-3AD203B41FA5}">
                      <a16:colId xmlns:a16="http://schemas.microsoft.com/office/drawing/2014/main" val="20001"/>
                    </a:ext>
                  </a:extLst>
                </a:gridCol>
              </a:tblGrid>
              <a:tr h="481974">
                <a:tc>
                  <a:txBody>
                    <a:bodyPr/>
                    <a:lstStyle/>
                    <a:p>
                      <a:pPr marL="0" algn="ctr" defTabSz="685800" rtl="0" eaLnBrk="1" latinLnBrk="0" hangingPunct="1"/>
                      <a:r>
                        <a:rPr lang="en-US" sz="1400" b="1" baseline="0" dirty="0">
                          <a:solidFill>
                            <a:schemeClr val="bg1"/>
                          </a:solidFill>
                        </a:rPr>
                        <a:t> </a:t>
                      </a:r>
                      <a:endParaRPr lang="en-US" sz="1400" b="1" dirty="0">
                        <a:solidFill>
                          <a:schemeClr val="bg1"/>
                        </a:solidFill>
                      </a:endParaRPr>
                    </a:p>
                  </a:txBody>
                  <a:tcPr vert="vert27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algn="ctr" defTabSz="685800" rtl="0" eaLnBrk="1" latinLnBrk="0" hangingPunct="1"/>
                      <a:r>
                        <a:rPr lang="en-US" sz="1800" b="0" dirty="0"/>
                        <a:t>Insulin glargine (</a:t>
                      </a:r>
                      <a:r>
                        <a:rPr lang="en-US" sz="1800" b="0" dirty="0" err="1">
                          <a:solidFill>
                            <a:srgbClr val="0432FF"/>
                          </a:solidFill>
                        </a:rPr>
                        <a:t>lantus</a:t>
                      </a:r>
                      <a:r>
                        <a:rPr lang="en-US" sz="1800" b="0" dirty="0"/>
                        <a:t>) </a:t>
                      </a:r>
                      <a:endParaRPr lang="en-US" sz="1800" b="0" dirty="0">
                        <a:solidFill>
                          <a:srgbClr val="0432FF"/>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alpha val="25098"/>
                      </a:schemeClr>
                    </a:solidFill>
                  </a:tcPr>
                </a:tc>
                <a:extLst>
                  <a:ext uri="{0D108BD9-81ED-4DB2-BD59-A6C34878D82A}">
                    <a16:rowId xmlns:a16="http://schemas.microsoft.com/office/drawing/2014/main" val="10000"/>
                  </a:ext>
                </a:extLst>
              </a:tr>
              <a:tr h="1132456">
                <a:tc>
                  <a:txBody>
                    <a:bodyPr/>
                    <a:lstStyle/>
                    <a:p>
                      <a:pPr marL="0" algn="ctr" defTabSz="685800" rtl="0" eaLnBrk="1" latinLnBrk="0" hangingPunct="1"/>
                      <a:r>
                        <a:rPr lang="en-US" sz="1400" b="1" kern="1200" dirty="0">
                          <a:solidFill>
                            <a:schemeClr val="bg1"/>
                          </a:solidFill>
                          <a:latin typeface="+mn-lt"/>
                          <a:ea typeface="+mn-ea"/>
                          <a:cs typeface="+mn-cs"/>
                        </a:rPr>
                        <a:t>M.O.A</a:t>
                      </a:r>
                    </a:p>
                  </a:txBody>
                  <a:tcPr vert="vert270">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1" dirty="0"/>
                        <a:t>Clear</a:t>
                      </a:r>
                      <a:r>
                        <a:rPr lang="en-US" sz="1400" b="0" dirty="0"/>
                        <a:t> solution </a:t>
                      </a:r>
                      <a:r>
                        <a:rPr lang="en-US" sz="1400" b="0" dirty="0">
                          <a:solidFill>
                            <a:srgbClr val="FF0000"/>
                          </a:solidFill>
                        </a:rPr>
                        <a:t>BUT forms precipitate (hexamer) at injection site.</a:t>
                      </a:r>
                      <a:r>
                        <a:rPr lang="en-US" sz="1400" b="0" dirty="0">
                          <a:solidFill>
                            <a:srgbClr val="00B050"/>
                          </a:solidFill>
                        </a:rPr>
                        <a:t> </a:t>
                      </a:r>
                      <a:r>
                        <a:rPr lang="en-US" sz="1200" b="0" dirty="0">
                          <a:solidFill>
                            <a:srgbClr val="00B050"/>
                          </a:solidFill>
                        </a:rPr>
                        <a:t>Due to change of PH from the syringe to the blood ( PH sensitive )</a:t>
                      </a:r>
                      <a:r>
                        <a:rPr lang="en-US" sz="1400" b="0" dirty="0">
                          <a:solidFill>
                            <a:srgbClr val="00B050"/>
                          </a:solidFill>
                        </a:rPr>
                        <a:t>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Slow onset of action 2 hr.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absorbed less rapidly than </a:t>
                      </a:r>
                      <a:r>
                        <a:rPr lang="en-US" sz="1400" b="0" dirty="0">
                          <a:solidFill>
                            <a:srgbClr val="0432FF"/>
                          </a:solidFill>
                        </a:rPr>
                        <a:t>NPH</a:t>
                      </a:r>
                      <a:r>
                        <a:rPr lang="en-US" sz="1400" b="0" dirty="0"/>
                        <a:t> &amp; </a:t>
                      </a:r>
                      <a:r>
                        <a:rPr lang="en-US" sz="1400" b="0" kern="1200" dirty="0">
                          <a:solidFill>
                            <a:srgbClr val="0432FF"/>
                          </a:solidFill>
                          <a:latin typeface="+mn-lt"/>
                          <a:ea typeface="+mn-ea"/>
                          <a:cs typeface="+mn-cs"/>
                        </a:rPr>
                        <a:t>Lente insulin</a:t>
                      </a:r>
                      <a:r>
                        <a:rPr lang="en-US" sz="1400" b="0" dirty="0"/>
                        <a:t>.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Given S.C. only, </a:t>
                      </a:r>
                      <a:r>
                        <a:rPr lang="en-US" sz="1400" b="0" dirty="0">
                          <a:solidFill>
                            <a:srgbClr val="FF0000"/>
                          </a:solidFill>
                        </a:rPr>
                        <a:t>not intravenously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Should </a:t>
                      </a:r>
                      <a:r>
                        <a:rPr lang="en-US" sz="1400" b="0" dirty="0">
                          <a:solidFill>
                            <a:srgbClr val="FF0000"/>
                          </a:solidFill>
                        </a:rPr>
                        <a:t>not</a:t>
                      </a:r>
                      <a:r>
                        <a:rPr lang="en-US" sz="1400" b="0" dirty="0"/>
                        <a:t> be mixed with other insulins in the same syringe. </a:t>
                      </a:r>
                      <a:r>
                        <a:rPr lang="en-US" sz="1200" b="0" dirty="0">
                          <a:solidFill>
                            <a:srgbClr val="00B050"/>
                          </a:solidFill>
                        </a:rPr>
                        <a:t>Due to the PH difference </a:t>
                      </a:r>
                      <a:endParaRPr lang="en-US" sz="1400" b="0" dirty="0">
                        <a:solidFill>
                          <a:srgbClr val="00B050"/>
                        </a:solidFill>
                      </a:endParaRPr>
                    </a:p>
                  </a:txBody>
                  <a:tcP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2"/>
                  </a:ext>
                </a:extLst>
              </a:tr>
              <a:tr h="1132456">
                <a:tc>
                  <a:txBody>
                    <a:bodyPr/>
                    <a:lstStyle/>
                    <a:p>
                      <a:pPr marL="0" algn="ctr" defTabSz="685800" rtl="0" eaLnBrk="1" latinLnBrk="0" hangingPunct="1"/>
                      <a:r>
                        <a:rPr lang="en-US" sz="1400" b="1" kern="1200" dirty="0">
                          <a:solidFill>
                            <a:schemeClr val="bg1"/>
                          </a:solidFill>
                          <a:latin typeface="+mn-lt"/>
                          <a:ea typeface="+mn-ea"/>
                          <a:cs typeface="+mn-cs"/>
                        </a:rPr>
                        <a:t>P.K</a:t>
                      </a:r>
                    </a:p>
                  </a:txBody>
                  <a:tcPr vert="vert270">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chemeClr val="tx1"/>
                          </a:solidFill>
                        </a:rPr>
                        <a:t>Maximum effect after 4-5 h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solidFill>
                            <a:schemeClr val="tx1"/>
                          </a:solidFill>
                        </a:rPr>
                        <a:t>Prolonged duration of action (24 h).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Once daily.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Produce broad plasma concentration </a:t>
                      </a:r>
                      <a:r>
                        <a:rPr lang="en-US" sz="1400" b="0" dirty="0">
                          <a:solidFill>
                            <a:srgbClr val="FF0000"/>
                          </a:solidFill>
                        </a:rPr>
                        <a:t>plateau</a:t>
                      </a:r>
                      <a:r>
                        <a:rPr lang="en-US" sz="1400" b="0" dirty="0"/>
                        <a:t> (</a:t>
                      </a:r>
                      <a:r>
                        <a:rPr lang="en-US" sz="1400" b="0" dirty="0">
                          <a:solidFill>
                            <a:srgbClr val="FF0000"/>
                          </a:solidFill>
                        </a:rPr>
                        <a:t>low continuous insulin level</a:t>
                      </a:r>
                      <a:r>
                        <a:rPr lang="en-US" sz="1400" b="0" dirty="0"/>
                        <a:t>) </a:t>
                      </a:r>
                    </a:p>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Glargine must be used in regimens with rapid or short acting insulins.</a:t>
                      </a:r>
                      <a:endParaRPr lang="en-US" sz="1400" b="0" dirty="0">
                        <a:solidFill>
                          <a:srgbClr val="FF0000"/>
                        </a:solidFill>
                      </a:endParaRPr>
                    </a:p>
                  </a:txBody>
                  <a:tcP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10003"/>
                  </a:ext>
                </a:extLst>
              </a:tr>
              <a:tr h="1341066">
                <a:tc>
                  <a:txBody>
                    <a:bodyPr/>
                    <a:lstStyle/>
                    <a:p>
                      <a:pPr marL="0" algn="ctr" defTabSz="685800" rtl="0" eaLnBrk="1" latinLnBrk="0" hangingPunct="1"/>
                      <a:r>
                        <a:rPr lang="en-US" sz="1400" b="1" dirty="0">
                          <a:solidFill>
                            <a:schemeClr val="bg1"/>
                          </a:solidFill>
                        </a:rPr>
                        <a:t>Advantages</a:t>
                      </a:r>
                      <a:endParaRPr lang="en-US" sz="1400" b="1" kern="1200" dirty="0">
                        <a:solidFill>
                          <a:schemeClr val="bg1"/>
                        </a:solidFill>
                        <a:latin typeface="+mn-lt"/>
                        <a:ea typeface="+mn-ea"/>
                        <a:cs typeface="+mn-cs"/>
                      </a:endParaRPr>
                    </a:p>
                  </a:txBody>
                  <a:tcPr vert="vert27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285750" indent="-285750" algn="l" defTabSz="685800" rtl="0" eaLnBrk="1" latinLnBrk="0" hangingPunct="1">
                        <a:buClr>
                          <a:schemeClr val="accent1">
                            <a:lumMod val="60000"/>
                            <a:lumOff val="40000"/>
                          </a:schemeClr>
                        </a:buClr>
                        <a:buFont typeface="Arial" panose="020B0604020202020204" pitchFamily="34" charset="0"/>
                        <a:buChar char="•"/>
                      </a:pPr>
                      <a:r>
                        <a:rPr lang="en-US" sz="1400" b="0" dirty="0"/>
                        <a:t>Advantages over intermediate-acting insulins: </a:t>
                      </a:r>
                    </a:p>
                    <a:p>
                      <a:pPr marL="628650" lvl="1" indent="-285750" algn="l" defTabSz="685800" rtl="0" eaLnBrk="1" latinLnBrk="0" hangingPunct="1">
                        <a:buClr>
                          <a:schemeClr val="accent1">
                            <a:lumMod val="60000"/>
                            <a:lumOff val="40000"/>
                          </a:schemeClr>
                        </a:buClr>
                        <a:buFont typeface="Wingdings" panose="05000000000000000000" pitchFamily="2" charset="2"/>
                        <a:buChar char="ü"/>
                      </a:pPr>
                      <a:r>
                        <a:rPr lang="en-US" sz="1400" b="0" dirty="0"/>
                        <a:t> Constant circulating insulin over 24 </a:t>
                      </a:r>
                      <a:r>
                        <a:rPr lang="en-US" sz="1400" b="0" dirty="0" err="1"/>
                        <a:t>hr</a:t>
                      </a:r>
                      <a:r>
                        <a:rPr lang="en-US" sz="1400" b="0" dirty="0"/>
                        <a:t> , with no peak (</a:t>
                      </a:r>
                      <a:r>
                        <a:rPr lang="en-US" sz="1400" b="0" dirty="0">
                          <a:solidFill>
                            <a:srgbClr val="FF0000"/>
                          </a:solidFill>
                        </a:rPr>
                        <a:t>peak-less profile</a:t>
                      </a:r>
                      <a:r>
                        <a:rPr lang="en-US" sz="1400" b="0" dirty="0"/>
                        <a:t>)</a:t>
                      </a:r>
                    </a:p>
                    <a:p>
                      <a:pPr marL="628650" lvl="1" indent="-285750" algn="l" defTabSz="685800" rtl="0" eaLnBrk="1" latinLnBrk="0" hangingPunct="1">
                        <a:buClr>
                          <a:schemeClr val="accent1">
                            <a:lumMod val="60000"/>
                            <a:lumOff val="40000"/>
                          </a:schemeClr>
                        </a:buClr>
                        <a:buFont typeface="Wingdings" panose="05000000000000000000" pitchFamily="2" charset="2"/>
                        <a:buChar char="ü"/>
                      </a:pPr>
                      <a:r>
                        <a:rPr lang="en-US" sz="1400" b="0" dirty="0"/>
                        <a:t>Produce flat prolonged hypoglycemic effect. </a:t>
                      </a:r>
                    </a:p>
                    <a:p>
                      <a:pPr marL="628650" lvl="1" indent="-285750" algn="l" defTabSz="685800" rtl="0" eaLnBrk="1" latinLnBrk="0" hangingPunct="1">
                        <a:buClr>
                          <a:schemeClr val="accent1">
                            <a:lumMod val="60000"/>
                            <a:lumOff val="40000"/>
                          </a:schemeClr>
                        </a:buClr>
                        <a:buFont typeface="Wingdings" panose="05000000000000000000" pitchFamily="2" charset="2"/>
                        <a:buChar char="ü"/>
                      </a:pPr>
                      <a:r>
                        <a:rPr lang="en-US" sz="1400" b="0" dirty="0"/>
                        <a:t>(</a:t>
                      </a:r>
                      <a:r>
                        <a:rPr lang="en-US" sz="1400" b="0" dirty="0">
                          <a:solidFill>
                            <a:srgbClr val="FF0000"/>
                          </a:solidFill>
                        </a:rPr>
                        <a:t>reduced risk of nocturnal hypoglycemia</a:t>
                      </a:r>
                      <a:r>
                        <a:rPr lang="en-US" sz="1400" b="0" dirty="0"/>
                        <a:t>) →Safer than </a:t>
                      </a:r>
                      <a:r>
                        <a:rPr lang="en-US" sz="1400" b="0" dirty="0">
                          <a:solidFill>
                            <a:srgbClr val="0432FF"/>
                          </a:solidFill>
                        </a:rPr>
                        <a:t>NPH</a:t>
                      </a:r>
                      <a:r>
                        <a:rPr lang="en-US" sz="1400" b="0" dirty="0"/>
                        <a:t> &amp; </a:t>
                      </a:r>
                      <a:r>
                        <a:rPr lang="en-US" sz="1400" b="0" kern="1200" dirty="0">
                          <a:solidFill>
                            <a:srgbClr val="0432FF"/>
                          </a:solidFill>
                          <a:latin typeface="+mn-lt"/>
                          <a:ea typeface="+mn-ea"/>
                          <a:cs typeface="+mn-cs"/>
                        </a:rPr>
                        <a:t>Lente insulins </a:t>
                      </a:r>
                      <a:r>
                        <a:rPr lang="en-US" sz="1400" b="0" kern="1200" dirty="0" err="1">
                          <a:solidFill>
                            <a:schemeClr val="bg1">
                              <a:lumMod val="65000"/>
                            </a:schemeClr>
                          </a:solidFill>
                          <a:latin typeface="+mn-lt"/>
                          <a:ea typeface="+mn-ea"/>
                          <a:cs typeface="+mn-cs"/>
                        </a:rPr>
                        <a:t>cuz</a:t>
                      </a:r>
                      <a:r>
                        <a:rPr lang="en-US" sz="1400" b="0" kern="1200" dirty="0">
                          <a:solidFill>
                            <a:schemeClr val="bg1">
                              <a:lumMod val="65000"/>
                            </a:schemeClr>
                          </a:solidFill>
                          <a:latin typeface="+mn-lt"/>
                          <a:ea typeface="+mn-ea"/>
                          <a:cs typeface="+mn-cs"/>
                        </a:rPr>
                        <a:t> it keeps a </a:t>
                      </a:r>
                      <a:r>
                        <a:rPr lang="en-US" sz="1400" b="0" u="sng" kern="1200" dirty="0">
                          <a:solidFill>
                            <a:schemeClr val="bg1">
                              <a:lumMod val="65000"/>
                            </a:schemeClr>
                          </a:solidFill>
                          <a:latin typeface="+mn-lt"/>
                          <a:ea typeface="+mn-ea"/>
                          <a:cs typeface="+mn-cs"/>
                        </a:rPr>
                        <a:t>low</a:t>
                      </a:r>
                      <a:r>
                        <a:rPr lang="en-US" sz="1400" b="0" kern="1200" dirty="0">
                          <a:solidFill>
                            <a:schemeClr val="bg1">
                              <a:lumMod val="65000"/>
                            </a:schemeClr>
                          </a:solidFill>
                          <a:latin typeface="+mn-lt"/>
                          <a:ea typeface="+mn-ea"/>
                          <a:cs typeface="+mn-cs"/>
                        </a:rPr>
                        <a:t> continues release of insulin</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CE810FA0-A998-4FE2-88B7-DD77A1F0897B}"/>
              </a:ext>
            </a:extLst>
          </p:cNvPr>
          <p:cNvSpPr/>
          <p:nvPr/>
        </p:nvSpPr>
        <p:spPr>
          <a:xfrm>
            <a:off x="130631" y="1128326"/>
            <a:ext cx="6484334" cy="338554"/>
          </a:xfrm>
          <a:prstGeom prst="rect">
            <a:avLst/>
          </a:prstGeom>
        </p:spPr>
        <p:txBody>
          <a:bodyPr wrap="square">
            <a:spAutoFit/>
          </a:bodyPr>
          <a:lstStyle/>
          <a:p>
            <a:pPr lvl="0" defTabSz="685800"/>
            <a:r>
              <a:rPr lang="en-US" sz="1600" b="1" u="sng" dirty="0">
                <a:solidFill>
                  <a:prstClr val="black"/>
                </a:solidFill>
              </a:rPr>
              <a:t>D- Long acting insulins : </a:t>
            </a:r>
            <a:r>
              <a:rPr lang="en-US" sz="1600" dirty="0">
                <a:solidFill>
                  <a:prstClr val="black"/>
                </a:solidFill>
              </a:rPr>
              <a:t>Insulin glargine (</a:t>
            </a:r>
            <a:r>
              <a:rPr lang="en-US" sz="1600" b="1" dirty="0" err="1">
                <a:solidFill>
                  <a:srgbClr val="0432FF"/>
                </a:solidFill>
              </a:rPr>
              <a:t>lantus</a:t>
            </a:r>
            <a:r>
              <a:rPr lang="en-US" sz="1600" dirty="0">
                <a:solidFill>
                  <a:prstClr val="black"/>
                </a:solidFill>
              </a:rPr>
              <a:t>) , Insulin detemir (</a:t>
            </a:r>
            <a:r>
              <a:rPr lang="en-US" sz="1600" b="1" dirty="0">
                <a:solidFill>
                  <a:srgbClr val="0432FF"/>
                </a:solidFill>
              </a:rPr>
              <a:t>Levemir</a:t>
            </a:r>
            <a:r>
              <a:rPr lang="en-US" sz="1600" dirty="0">
                <a:solidFill>
                  <a:prstClr val="black"/>
                </a:solidFill>
              </a:rPr>
              <a:t>)</a:t>
            </a:r>
            <a:endParaRPr lang="en-US" sz="1600" b="1" dirty="0">
              <a:solidFill>
                <a:srgbClr val="0432FF"/>
              </a:solidFill>
            </a:endParaRPr>
          </a:p>
        </p:txBody>
      </p:sp>
      <p:grpSp>
        <p:nvGrpSpPr>
          <p:cNvPr id="12" name="Group 6">
            <a:extLst>
              <a:ext uri="{FF2B5EF4-FFF2-40B4-BE49-F238E27FC236}">
                <a16:creationId xmlns:a16="http://schemas.microsoft.com/office/drawing/2014/main" id="{220F1DD1-C9EF-47D9-9FC9-2A96CBE158DF}"/>
              </a:ext>
            </a:extLst>
          </p:cNvPr>
          <p:cNvGrpSpPr>
            <a:grpSpLocks/>
          </p:cNvGrpSpPr>
          <p:nvPr/>
        </p:nvGrpSpPr>
        <p:grpSpPr bwMode="auto">
          <a:xfrm>
            <a:off x="131354" y="6514570"/>
            <a:ext cx="4279900" cy="3197294"/>
            <a:chOff x="5456" y="2766"/>
            <a:chExt cx="2696" cy="2022"/>
          </a:xfrm>
        </p:grpSpPr>
        <p:pic>
          <p:nvPicPr>
            <p:cNvPr id="13" name="Picture 2">
              <a:extLst>
                <a:ext uri="{FF2B5EF4-FFF2-40B4-BE49-F238E27FC236}">
                  <a16:creationId xmlns:a16="http://schemas.microsoft.com/office/drawing/2014/main" id="{3D429F97-A9DC-4321-9704-38BD6008E852}"/>
                </a:ext>
              </a:extLst>
            </p:cNvPr>
            <p:cNvPicPr>
              <a:picLocks noChangeAspect="1" noChangeArrowheads="1"/>
            </p:cNvPicPr>
            <p:nvPr/>
          </p:nvPicPr>
          <p:blipFill>
            <a:blip r:embed="rId2">
              <a:lum bright="-22000" contrast="22000"/>
              <a:extLst>
                <a:ext uri="{28A0092B-C50C-407E-A947-70E740481C1C}">
                  <a14:useLocalDpi xmlns:a14="http://schemas.microsoft.com/office/drawing/2010/main" val="0"/>
                </a:ext>
              </a:extLst>
            </a:blip>
            <a:srcRect/>
            <a:stretch>
              <a:fillRect/>
            </a:stretch>
          </p:blipFill>
          <p:spPr bwMode="auto">
            <a:xfrm>
              <a:off x="5456" y="2766"/>
              <a:ext cx="2696" cy="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5ADF3454-3F00-4D0A-B781-C3F2A64CB243}"/>
                </a:ext>
              </a:extLst>
            </p:cNvPr>
            <p:cNvSpPr>
              <a:spLocks noChangeArrowheads="1"/>
            </p:cNvSpPr>
            <p:nvPr/>
          </p:nvSpPr>
          <p:spPr bwMode="auto">
            <a:xfrm>
              <a:off x="7382" y="3220"/>
              <a:ext cx="5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FontTx/>
                <a:buNone/>
              </a:pPr>
              <a:r>
                <a:rPr lang="fr-FR" altLang="en-US" sz="1200" b="1" dirty="0" err="1">
                  <a:solidFill>
                    <a:srgbClr val="000000"/>
                  </a:solidFill>
                  <a:latin typeface="Times New Roman" panose="02020603050405020304" pitchFamily="18" charset="0"/>
                  <a:cs typeface="Times New Roman" panose="02020603050405020304" pitchFamily="18" charset="0"/>
                </a:rPr>
                <a:t>Glargine</a:t>
              </a:r>
              <a:r>
                <a:rPr lang="fr-FR" alt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cs typeface="Times New Roman" panose="02020603050405020304" pitchFamily="18" charset="0"/>
              </a:endParaRPr>
            </a:p>
          </p:txBody>
        </p:sp>
        <p:sp>
          <p:nvSpPr>
            <p:cNvPr id="16" name="Rectangle 5">
              <a:extLst>
                <a:ext uri="{FF2B5EF4-FFF2-40B4-BE49-F238E27FC236}">
                  <a16:creationId xmlns:a16="http://schemas.microsoft.com/office/drawing/2014/main" id="{CB1C2672-44DC-4D58-BE1D-F463BE6E6A9F}"/>
                </a:ext>
              </a:extLst>
            </p:cNvPr>
            <p:cNvSpPr>
              <a:spLocks noChangeArrowheads="1"/>
            </p:cNvSpPr>
            <p:nvPr/>
          </p:nvSpPr>
          <p:spPr bwMode="auto">
            <a:xfrm>
              <a:off x="7237" y="3147"/>
              <a:ext cx="8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FontTx/>
                <a:buNone/>
              </a:pPr>
              <a:r>
                <a:rPr lang="fr-FR" altLang="en-US" sz="1200" b="1" dirty="0">
                  <a:solidFill>
                    <a:srgbClr val="000000"/>
                  </a:solidFill>
                  <a:latin typeface="Times New Roman" panose="02020603050405020304" pitchFamily="18" charset="0"/>
                  <a:cs typeface="Times New Roman" panose="02020603050405020304" pitchFamily="18" charset="0"/>
                </a:rPr>
                <a:t>NPH </a:t>
              </a:r>
              <a:endParaRPr lang="en-US" altLang="en-US" sz="1200" b="1" dirty="0">
                <a:solidFill>
                  <a:srgbClr val="000000"/>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C959C719-E94E-4102-A6F7-EFD56DC62117}"/>
              </a:ext>
            </a:extLst>
          </p:cNvPr>
          <p:cNvSpPr txBox="1"/>
          <p:nvPr/>
        </p:nvSpPr>
        <p:spPr>
          <a:xfrm>
            <a:off x="4476092" y="8199763"/>
            <a:ext cx="2064159" cy="830997"/>
          </a:xfrm>
          <a:prstGeom prst="borderCallout2">
            <a:avLst>
              <a:gd name="adj1" fmla="val 20198"/>
              <a:gd name="adj2" fmla="val -173"/>
              <a:gd name="adj3" fmla="val 21646"/>
              <a:gd name="adj4" fmla="val -16667"/>
              <a:gd name="adj5" fmla="val 70512"/>
              <a:gd name="adj6" fmla="val -28598"/>
            </a:avLst>
          </a:prstGeom>
          <a:noFill/>
          <a:ln w="28575">
            <a:solidFill>
              <a:schemeClr val="bg1">
                <a:lumMod val="75000"/>
              </a:schemeClr>
            </a:solidFill>
          </a:ln>
        </p:spPr>
        <p:txBody>
          <a:bodyPr wrap="square" rtlCol="0">
            <a:spAutoFit/>
          </a:bodyPr>
          <a:lstStyle/>
          <a:p>
            <a:r>
              <a:rPr lang="en-US" sz="1200" dirty="0">
                <a:solidFill>
                  <a:srgbClr val="00B050"/>
                </a:solidFill>
              </a:rPr>
              <a:t>No risk of hypoglycemia because it keeps a low steady flow of insulin (basal rate)</a:t>
            </a:r>
          </a:p>
          <a:p>
            <a:r>
              <a:rPr lang="en-US" sz="1200" dirty="0">
                <a:solidFill>
                  <a:srgbClr val="00B050"/>
                </a:solidFill>
              </a:rPr>
              <a:t> and it has no peak</a:t>
            </a:r>
          </a:p>
        </p:txBody>
      </p:sp>
      <p:sp>
        <p:nvSpPr>
          <p:cNvPr id="17" name="مستطيل مستدير الزوايا 83">
            <a:extLst>
              <a:ext uri="{FF2B5EF4-FFF2-40B4-BE49-F238E27FC236}">
                <a16:creationId xmlns:a16="http://schemas.microsoft.com/office/drawing/2014/main" id="{E2888A4A-F69E-4806-B685-1E81AFCD9E20}"/>
              </a:ext>
            </a:extLst>
          </p:cNvPr>
          <p:cNvSpPr/>
          <p:nvPr/>
        </p:nvSpPr>
        <p:spPr>
          <a:xfrm>
            <a:off x="5241897" y="1494514"/>
            <a:ext cx="1298354" cy="345698"/>
          </a:xfrm>
          <a:prstGeom prst="roundRect">
            <a:avLst/>
          </a:prstGeom>
          <a:ln w="19050">
            <a:solidFill>
              <a:srgbClr val="07F2F5"/>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700" b="1" u="sng" dirty="0">
                <a:solidFill>
                  <a:srgbClr val="009193"/>
                </a:solidFill>
              </a:rPr>
              <a:t>She is glaring (Glargine) at her for a long time because she admires (detemir) her </a:t>
            </a:r>
            <a:endParaRPr lang="ar-SA" sz="700" b="1" u="sng" dirty="0">
              <a:solidFill>
                <a:srgbClr val="009193"/>
              </a:solidFill>
            </a:endParaRPr>
          </a:p>
        </p:txBody>
      </p:sp>
    </p:spTree>
    <p:extLst>
      <p:ext uri="{BB962C8B-B14F-4D97-AF65-F5344CB8AC3E}">
        <p14:creationId xmlns:p14="http://schemas.microsoft.com/office/powerpoint/2010/main" val="37432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600341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373323" y="-373323"/>
            <a:ext cx="481263"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449976" y="590008"/>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630085" y="93115"/>
            <a:ext cx="3597828"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Insulin in general </a:t>
            </a:r>
          </a:p>
        </p:txBody>
      </p:sp>
      <p:graphicFrame>
        <p:nvGraphicFramePr>
          <p:cNvPr id="4" name="Table 3"/>
          <p:cNvGraphicFramePr>
            <a:graphicFrameLocks noGrp="1"/>
          </p:cNvGraphicFramePr>
          <p:nvPr>
            <p:extLst>
              <p:ext uri="{D42A27DB-BD31-4B8C-83A1-F6EECF244321}">
                <p14:modId xmlns:p14="http://schemas.microsoft.com/office/powerpoint/2010/main" val="2565405304"/>
              </p:ext>
            </p:extLst>
          </p:nvPr>
        </p:nvGraphicFramePr>
        <p:xfrm>
          <a:off x="128589" y="785412"/>
          <a:ext cx="6538694" cy="4668520"/>
        </p:xfrm>
        <a:graphic>
          <a:graphicData uri="http://schemas.openxmlformats.org/drawingml/2006/table">
            <a:tbl>
              <a:tblPr firstRow="1" bandRow="1">
                <a:tableStyleId>{5940675A-B579-460E-94D1-54222C63F5DA}</a:tableStyleId>
              </a:tblPr>
              <a:tblGrid>
                <a:gridCol w="212916">
                  <a:extLst>
                    <a:ext uri="{9D8B030D-6E8A-4147-A177-3AD203B41FA5}">
                      <a16:colId xmlns:a16="http://schemas.microsoft.com/office/drawing/2014/main" val="20000"/>
                    </a:ext>
                  </a:extLst>
                </a:gridCol>
                <a:gridCol w="6325778">
                  <a:extLst>
                    <a:ext uri="{9D8B030D-6E8A-4147-A177-3AD203B41FA5}">
                      <a16:colId xmlns:a16="http://schemas.microsoft.com/office/drawing/2014/main" val="20001"/>
                    </a:ext>
                  </a:extLst>
                </a:gridCol>
              </a:tblGrid>
              <a:tr h="370840">
                <a:tc gridSpan="2">
                  <a:txBody>
                    <a:bodyPr/>
                    <a:lstStyle/>
                    <a:p>
                      <a:pPr algn="ctr"/>
                      <a:r>
                        <a:rPr lang="en-US" sz="1400" b="0" dirty="0"/>
                        <a:t>Insulin analogues are used to treat </a:t>
                      </a:r>
                      <a:r>
                        <a:rPr lang="en-US" sz="1400" b="0" dirty="0">
                          <a:solidFill>
                            <a:srgbClr val="FF0000"/>
                          </a:solidFill>
                        </a:rPr>
                        <a:t>type I diabetes.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1600" b="1" dirty="0">
                        <a:solidFill>
                          <a:srgbClr val="FF0000"/>
                        </a:solidFill>
                      </a:endParaRPr>
                    </a:p>
                  </a:txBody>
                  <a:tcPr/>
                </a:tc>
                <a:extLst>
                  <a:ext uri="{0D108BD9-81ED-4DB2-BD59-A6C34878D82A}">
                    <a16:rowId xmlns:a16="http://schemas.microsoft.com/office/drawing/2014/main" val="10000"/>
                  </a:ext>
                </a:extLst>
              </a:tr>
              <a:tr h="205188">
                <a:tc gridSpan="2">
                  <a:txBody>
                    <a:bodyPr/>
                    <a:lstStyle/>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p>
                      <a:endParaRPr 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pPr marL="0" algn="ctr" defTabSz="685800" rtl="0" eaLnBrk="1" latinLnBrk="0" hangingPunct="1"/>
                      <a:endParaRPr lang="en-US" sz="1400" dirty="0"/>
                    </a:p>
                  </a:txBody>
                  <a:tcP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alpha val="76078"/>
                      </a:srgbClr>
                    </a:solidFill>
                  </a:tcPr>
                </a:tc>
                <a:tc>
                  <a:txBody>
                    <a:bodyPr/>
                    <a:lstStyle/>
                    <a:p>
                      <a:pPr marL="0" algn="ctr" defTabSz="685800" rtl="0" eaLnBrk="1" latinLnBrk="0" hangingPunct="1"/>
                      <a:r>
                        <a:rPr lang="en-US" sz="1200" b="0" dirty="0">
                          <a:solidFill>
                            <a:srgbClr val="92D050"/>
                          </a:solidFill>
                        </a:rPr>
                        <a:t>Fast acting </a:t>
                      </a:r>
                      <a:r>
                        <a:rPr lang="en-US" sz="1200" b="0" dirty="0"/>
                        <a:t>insulins (</a:t>
                      </a:r>
                      <a:r>
                        <a:rPr lang="en-US" sz="1200" b="0" dirty="0" err="1">
                          <a:solidFill>
                            <a:srgbClr val="0432FF"/>
                          </a:solidFill>
                        </a:rPr>
                        <a:t>Lispro</a:t>
                      </a:r>
                      <a:r>
                        <a:rPr lang="en-US" sz="1200" b="0" dirty="0">
                          <a:solidFill>
                            <a:srgbClr val="0432FF"/>
                          </a:solidFill>
                        </a:rPr>
                        <a:t>, </a:t>
                      </a:r>
                      <a:r>
                        <a:rPr lang="en-US" sz="1200" b="0" dirty="0" err="1">
                          <a:solidFill>
                            <a:srgbClr val="0432FF"/>
                          </a:solidFill>
                        </a:rPr>
                        <a:t>Aspart</a:t>
                      </a:r>
                      <a:r>
                        <a:rPr lang="en-US" sz="1200" b="0" dirty="0"/>
                        <a:t>)</a:t>
                      </a:r>
                    </a:p>
                    <a:p>
                      <a:pPr marL="0" algn="ctr" defTabSz="685800" rtl="0" eaLnBrk="1" latinLnBrk="0" hangingPunct="1"/>
                      <a:r>
                        <a:rPr lang="en-US" sz="1200" b="0" dirty="0"/>
                        <a:t> given S.C. or I.V., produce fast action, used to mimic postprandial insulin.</a:t>
                      </a: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algn="ctr" defTabSz="685800" rtl="0" eaLnBrk="1" latinLnBrk="0" hangingPunct="1"/>
                      <a:endParaRPr lang="en-US" sz="1400" dirty="0"/>
                    </a:p>
                  </a:txBody>
                  <a:tcP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03864">
                        <a:alpha val="76078"/>
                      </a:srgbClr>
                    </a:solidFill>
                  </a:tcPr>
                </a:tc>
                <a:tc>
                  <a:txBody>
                    <a:bodyPr/>
                    <a:lstStyle/>
                    <a:p>
                      <a:pPr algn="ctr"/>
                      <a:r>
                        <a:rPr lang="en-US" sz="1200" b="0" dirty="0">
                          <a:solidFill>
                            <a:schemeClr val="accent5">
                              <a:lumMod val="75000"/>
                            </a:schemeClr>
                          </a:solidFill>
                        </a:rPr>
                        <a:t>Short acting insulin (Regular insulin) </a:t>
                      </a:r>
                    </a:p>
                    <a:p>
                      <a:pPr algn="ctr"/>
                      <a:r>
                        <a:rPr lang="en-US" sz="1200" b="0" dirty="0"/>
                        <a:t>given S.C. or I.V. produce rapid action, used to mimic postprandial insulin.</a:t>
                      </a: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algn="ctr" defTabSz="685800" rtl="0" eaLnBrk="1" latinLnBrk="0" hangingPunct="1"/>
                      <a:endParaRPr lang="en-US" sz="1400" b="1" dirty="0"/>
                    </a:p>
                  </a:txBody>
                  <a:tcP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9000">
                        <a:alpha val="76863"/>
                      </a:srgbClr>
                    </a:solidFill>
                  </a:tcPr>
                </a:tc>
                <a:tc>
                  <a:txBody>
                    <a:bodyPr/>
                    <a:lstStyle/>
                    <a:p>
                      <a:pPr algn="ctr"/>
                      <a:r>
                        <a:rPr lang="en-US" sz="1200" b="0" dirty="0">
                          <a:solidFill>
                            <a:schemeClr val="accent4">
                              <a:lumMod val="75000"/>
                            </a:schemeClr>
                          </a:solidFill>
                        </a:rPr>
                        <a:t>Intermediate acting insulin </a:t>
                      </a:r>
                      <a:r>
                        <a:rPr lang="en-US" sz="1200" b="0" dirty="0"/>
                        <a:t>(</a:t>
                      </a:r>
                      <a:r>
                        <a:rPr lang="en-US" sz="1200" b="0" dirty="0" err="1">
                          <a:solidFill>
                            <a:srgbClr val="0432FF"/>
                          </a:solidFill>
                        </a:rPr>
                        <a:t>lente</a:t>
                      </a:r>
                      <a:r>
                        <a:rPr lang="en-US" sz="1200" b="0" dirty="0">
                          <a:solidFill>
                            <a:srgbClr val="0432FF"/>
                          </a:solidFill>
                        </a:rPr>
                        <a:t>, </a:t>
                      </a:r>
                      <a:r>
                        <a:rPr lang="en-US" sz="1200" b="0" dirty="0" err="1">
                          <a:solidFill>
                            <a:srgbClr val="0432FF"/>
                          </a:solidFill>
                        </a:rPr>
                        <a:t>Isophane</a:t>
                      </a:r>
                      <a:r>
                        <a:rPr lang="en-US" sz="1200" b="0" dirty="0"/>
                        <a:t>)</a:t>
                      </a:r>
                    </a:p>
                    <a:p>
                      <a:pPr algn="ctr"/>
                      <a:r>
                        <a:rPr lang="en-US" sz="1200" b="0" dirty="0"/>
                        <a:t> produce slower action, than regular insulin, given S.C. </a:t>
                      </a:r>
                      <a:r>
                        <a:rPr lang="en-US" sz="1200" b="0" dirty="0">
                          <a:solidFill>
                            <a:srgbClr val="FF0000"/>
                          </a:solidFill>
                        </a:rPr>
                        <a:t>not</a:t>
                      </a:r>
                      <a:r>
                        <a:rPr lang="en-US" sz="1200" b="0" dirty="0"/>
                        <a:t> I.V.</a:t>
                      </a: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algn="ctr" defTabSz="685800" rtl="0" eaLnBrk="1" latinLnBrk="0" hangingPunct="1"/>
                      <a:endParaRPr lang="en-US" sz="1400" b="1" dirty="0"/>
                    </a:p>
                  </a:txBody>
                  <a:tcP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41100">
                        <a:alpha val="72157"/>
                      </a:srgbClr>
                    </a:solidFill>
                  </a:tcPr>
                </a:tc>
                <a:tc>
                  <a:txBody>
                    <a:bodyPr/>
                    <a:lstStyle/>
                    <a:p>
                      <a:pPr algn="ctr"/>
                      <a:r>
                        <a:rPr lang="en-US" sz="1200" b="0" dirty="0">
                          <a:solidFill>
                            <a:srgbClr val="C00000"/>
                          </a:solidFill>
                        </a:rPr>
                        <a:t>Long acting insulins</a:t>
                      </a:r>
                      <a:r>
                        <a:rPr lang="en-US" sz="1200" b="0" dirty="0"/>
                        <a:t> (</a:t>
                      </a:r>
                      <a:r>
                        <a:rPr lang="en-US" sz="1200" b="0" dirty="0">
                          <a:solidFill>
                            <a:srgbClr val="0432FF"/>
                          </a:solidFill>
                        </a:rPr>
                        <a:t>glargine, </a:t>
                      </a:r>
                      <a:r>
                        <a:rPr lang="en-US" sz="1200" b="0" dirty="0" err="1">
                          <a:solidFill>
                            <a:srgbClr val="0432FF"/>
                          </a:solidFill>
                        </a:rPr>
                        <a:t>detemir</a:t>
                      </a:r>
                      <a:r>
                        <a:rPr lang="en-US" sz="1200" b="0" dirty="0"/>
                        <a:t>) </a:t>
                      </a:r>
                    </a:p>
                    <a:p>
                      <a:pPr algn="ctr"/>
                      <a:r>
                        <a:rPr lang="en-US" sz="1200" b="0" dirty="0"/>
                        <a:t>produce constant circulating insulin over 24 </a:t>
                      </a:r>
                      <a:r>
                        <a:rPr lang="en-US" sz="1200" b="0" dirty="0" err="1"/>
                        <a:t>hr</a:t>
                      </a:r>
                      <a:r>
                        <a:rPr lang="en-US" sz="1200" b="0" dirty="0"/>
                        <a:t> with </a:t>
                      </a:r>
                      <a:r>
                        <a:rPr lang="en-US" sz="1200" b="0" dirty="0">
                          <a:solidFill>
                            <a:srgbClr val="FF0000"/>
                          </a:solidFill>
                        </a:rPr>
                        <a:t>no peak </a:t>
                      </a:r>
                      <a:r>
                        <a:rPr lang="en-US" sz="1200" b="0" dirty="0"/>
                        <a:t>(</a:t>
                      </a:r>
                      <a:r>
                        <a:rPr lang="en-US" sz="1200" b="0" dirty="0" err="1">
                          <a:solidFill>
                            <a:srgbClr val="0432FF"/>
                          </a:solidFill>
                        </a:rPr>
                        <a:t>peakless</a:t>
                      </a:r>
                      <a:r>
                        <a:rPr lang="en-US" sz="1200" b="0" dirty="0">
                          <a:solidFill>
                            <a:srgbClr val="0432FF"/>
                          </a:solidFill>
                        </a:rPr>
                        <a:t> profile</a:t>
                      </a:r>
                      <a:r>
                        <a:rPr lang="en-US" sz="1200" b="0" dirty="0"/>
                        <a:t>), </a:t>
                      </a:r>
                      <a:endParaRPr lang="ar-SA" sz="1200" b="0" dirty="0"/>
                    </a:p>
                    <a:p>
                      <a:pPr algn="ctr"/>
                      <a:r>
                        <a:rPr lang="en-US" sz="1200" b="0" dirty="0"/>
                        <a:t>S.C. </a:t>
                      </a:r>
                      <a:r>
                        <a:rPr lang="en-US" sz="1200" b="0" dirty="0">
                          <a:solidFill>
                            <a:srgbClr val="FF0000"/>
                          </a:solidFill>
                        </a:rPr>
                        <a:t>not</a:t>
                      </a:r>
                      <a:r>
                        <a:rPr lang="en-US" sz="1200" b="0" dirty="0"/>
                        <a:t> I.V</a:t>
                      </a:r>
                    </a:p>
                  </a:txBody>
                  <a:tcP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1" y="1073502"/>
            <a:ext cx="5194116" cy="2253352"/>
          </a:xfrm>
          <a:prstGeom prst="rect">
            <a:avLst/>
          </a:prstGeom>
        </p:spPr>
      </p:pic>
      <p:cxnSp>
        <p:nvCxnSpPr>
          <p:cNvPr id="10" name="Straight Connector 9">
            <a:extLst>
              <a:ext uri="{FF2B5EF4-FFF2-40B4-BE49-F238E27FC236}">
                <a16:creationId xmlns:a16="http://schemas.microsoft.com/office/drawing/2014/main" id="{8B6A1BBE-A1EF-4C3E-9757-AD5A5E4E0E6B}"/>
              </a:ext>
            </a:extLst>
          </p:cNvPr>
          <p:cNvCxnSpPr>
            <a:cxnSpLocks/>
          </p:cNvCxnSpPr>
          <p:nvPr/>
        </p:nvCxnSpPr>
        <p:spPr>
          <a:xfrm>
            <a:off x="58681" y="5958135"/>
            <a:ext cx="315164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1CCCD0-1B47-4A9E-B016-BFA30274C990}"/>
              </a:ext>
            </a:extLst>
          </p:cNvPr>
          <p:cNvSpPr txBox="1"/>
          <p:nvPr/>
        </p:nvSpPr>
        <p:spPr>
          <a:xfrm>
            <a:off x="0" y="5558025"/>
            <a:ext cx="5724963" cy="400110"/>
          </a:xfrm>
          <a:prstGeom prst="rect">
            <a:avLst/>
          </a:prstGeom>
          <a:noFill/>
        </p:spPr>
        <p:txBody>
          <a:bodyPr wrap="square" rtlCol="0">
            <a:spAutoFit/>
          </a:bodyPr>
          <a:lstStyle/>
          <a:p>
            <a:r>
              <a:rPr lang="en-US" sz="2000" dirty="0"/>
              <a:t>Insulin dosing consideration </a:t>
            </a:r>
            <a:r>
              <a:rPr lang="en-US" sz="1200" dirty="0">
                <a:solidFill>
                  <a:srgbClr val="00B050"/>
                </a:solidFill>
              </a:rPr>
              <a:t>only in female slides</a:t>
            </a:r>
          </a:p>
        </p:txBody>
      </p:sp>
      <p:sp>
        <p:nvSpPr>
          <p:cNvPr id="3" name="TextBox 2">
            <a:extLst>
              <a:ext uri="{FF2B5EF4-FFF2-40B4-BE49-F238E27FC236}">
                <a16:creationId xmlns:a16="http://schemas.microsoft.com/office/drawing/2014/main" id="{84CE04B3-7B4A-4262-895B-ED8D8CE1F453}"/>
              </a:ext>
            </a:extLst>
          </p:cNvPr>
          <p:cNvSpPr txBox="1"/>
          <p:nvPr/>
        </p:nvSpPr>
        <p:spPr>
          <a:xfrm>
            <a:off x="58681" y="5999836"/>
            <a:ext cx="6185921" cy="738664"/>
          </a:xfrm>
          <a:prstGeom prst="rect">
            <a:avLst/>
          </a:prstGeom>
          <a:noFill/>
        </p:spPr>
        <p:txBody>
          <a:bodyPr wrap="square" rtlCol="0">
            <a:spAutoFit/>
          </a:bodyPr>
          <a:lstStyle/>
          <a:p>
            <a:pPr marL="285750" indent="-285750" defTabSz="685800">
              <a:buClr>
                <a:schemeClr val="accent1">
                  <a:lumMod val="60000"/>
                  <a:lumOff val="40000"/>
                </a:schemeClr>
              </a:buClr>
              <a:buFont typeface="Arial" charset="0"/>
              <a:buChar char="•"/>
            </a:pPr>
            <a:r>
              <a:rPr lang="en-US" sz="1400" dirty="0"/>
              <a:t>Blood glucose monitoring is required in all patients receiving insulin. </a:t>
            </a:r>
          </a:p>
          <a:p>
            <a:pPr marL="285750" indent="-285750" defTabSz="685800">
              <a:buClr>
                <a:schemeClr val="accent1">
                  <a:lumMod val="60000"/>
                  <a:lumOff val="40000"/>
                </a:schemeClr>
              </a:buClr>
              <a:buFont typeface="Arial" charset="0"/>
              <a:buChar char="•"/>
            </a:pPr>
            <a:r>
              <a:rPr lang="en-US" sz="1400" dirty="0"/>
              <a:t> Rotate injection sites within the same region. </a:t>
            </a:r>
          </a:p>
          <a:p>
            <a:pPr marL="285750" indent="-285750" defTabSz="685800">
              <a:buClr>
                <a:schemeClr val="accent1">
                  <a:lumMod val="60000"/>
                  <a:lumOff val="40000"/>
                </a:schemeClr>
              </a:buClr>
              <a:buFont typeface="Arial" charset="0"/>
              <a:buChar char="•"/>
            </a:pPr>
            <a:r>
              <a:rPr lang="en-US" sz="1400" dirty="0"/>
              <a:t>Insulin should be stored in refrigerator and warm up to room temp before use</a:t>
            </a:r>
            <a:r>
              <a:rPr lang="en-US" sz="1100" dirty="0"/>
              <a:t>.</a:t>
            </a:r>
            <a:endParaRPr lang="en-US" sz="1100" b="1" dirty="0"/>
          </a:p>
        </p:txBody>
      </p:sp>
      <p:cxnSp>
        <p:nvCxnSpPr>
          <p:cNvPr id="13" name="Straight Connector 12">
            <a:extLst>
              <a:ext uri="{FF2B5EF4-FFF2-40B4-BE49-F238E27FC236}">
                <a16:creationId xmlns:a16="http://schemas.microsoft.com/office/drawing/2014/main" id="{F10960A2-6021-4E18-86AE-3031ED5987E5}"/>
              </a:ext>
            </a:extLst>
          </p:cNvPr>
          <p:cNvCxnSpPr>
            <a:cxnSpLocks/>
          </p:cNvCxnSpPr>
          <p:nvPr/>
        </p:nvCxnSpPr>
        <p:spPr>
          <a:xfrm>
            <a:off x="58680" y="7284404"/>
            <a:ext cx="3499982"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8FF0E0-0515-41C0-AF9D-432F88DD6767}"/>
              </a:ext>
            </a:extLst>
          </p:cNvPr>
          <p:cNvSpPr txBox="1"/>
          <p:nvPr/>
        </p:nvSpPr>
        <p:spPr>
          <a:xfrm>
            <a:off x="0" y="6884294"/>
            <a:ext cx="3558662" cy="400110"/>
          </a:xfrm>
          <a:prstGeom prst="rect">
            <a:avLst/>
          </a:prstGeom>
          <a:noFill/>
        </p:spPr>
        <p:txBody>
          <a:bodyPr wrap="square" rtlCol="0">
            <a:spAutoFit/>
          </a:bodyPr>
          <a:lstStyle/>
          <a:p>
            <a:r>
              <a:rPr lang="en-US" sz="2000" dirty="0"/>
              <a:t>Complications of insulin therapy </a:t>
            </a:r>
          </a:p>
        </p:txBody>
      </p:sp>
      <p:sp>
        <p:nvSpPr>
          <p:cNvPr id="16" name="TextBox 15">
            <a:extLst>
              <a:ext uri="{FF2B5EF4-FFF2-40B4-BE49-F238E27FC236}">
                <a16:creationId xmlns:a16="http://schemas.microsoft.com/office/drawing/2014/main" id="{E89A4678-6B35-4DBD-93C7-790020097430}"/>
              </a:ext>
            </a:extLst>
          </p:cNvPr>
          <p:cNvSpPr txBox="1"/>
          <p:nvPr/>
        </p:nvSpPr>
        <p:spPr>
          <a:xfrm>
            <a:off x="33231" y="7430198"/>
            <a:ext cx="6824768" cy="2339102"/>
          </a:xfrm>
          <a:prstGeom prst="rect">
            <a:avLst/>
          </a:prstGeom>
          <a:noFill/>
        </p:spPr>
        <p:txBody>
          <a:bodyPr wrap="square" rtlCol="0">
            <a:spAutoFit/>
          </a:bodyPr>
          <a:lstStyle/>
          <a:p>
            <a:pPr marL="171450" lvl="0" indent="-171450" defTabSz="685800">
              <a:buClr>
                <a:schemeClr val="accent1">
                  <a:lumMod val="60000"/>
                  <a:lumOff val="40000"/>
                </a:schemeClr>
              </a:buClr>
              <a:buFont typeface="Arial" charset="0"/>
              <a:buChar char="•"/>
            </a:pPr>
            <a:r>
              <a:rPr lang="en-US" sz="1400" dirty="0"/>
              <a:t>Hypoglycemia (life threatening occurs when blood glucose &lt; 50 mg/dl.) </a:t>
            </a:r>
          </a:p>
          <a:p>
            <a:pPr marL="171450" lvl="0" indent="-171450" defTabSz="685800">
              <a:buClr>
                <a:schemeClr val="accent1">
                  <a:lumMod val="60000"/>
                  <a:lumOff val="40000"/>
                </a:schemeClr>
              </a:buClr>
              <a:buFont typeface="Arial" charset="0"/>
              <a:buChar char="•"/>
            </a:pPr>
            <a:r>
              <a:rPr lang="en-US" sz="1400" dirty="0"/>
              <a:t>Hypersensitivity reactions. </a:t>
            </a:r>
          </a:p>
          <a:p>
            <a:pPr marL="171450" lvl="0" indent="-171450" defTabSz="685800">
              <a:buClr>
                <a:schemeClr val="accent1">
                  <a:lumMod val="60000"/>
                  <a:lumOff val="40000"/>
                </a:schemeClr>
              </a:buClr>
              <a:buFont typeface="Arial" charset="0"/>
              <a:buChar char="•"/>
            </a:pPr>
            <a:r>
              <a:rPr lang="en-US" sz="1400" dirty="0"/>
              <a:t>Lipodystrophy at injection site</a:t>
            </a:r>
          </a:p>
          <a:p>
            <a:pPr marL="171450" lvl="0" indent="-171450" defTabSz="685800">
              <a:buClr>
                <a:schemeClr val="accent1">
                  <a:lumMod val="60000"/>
                  <a:lumOff val="40000"/>
                </a:schemeClr>
              </a:buClr>
              <a:buFont typeface="Arial" charset="0"/>
              <a:buChar char="•"/>
            </a:pPr>
            <a:r>
              <a:rPr lang="en-US" sz="1400" dirty="0"/>
              <a:t>Weight gain (due to anabolic effects of insulin ) </a:t>
            </a:r>
          </a:p>
          <a:p>
            <a:pPr marL="171450" lvl="0" indent="-171450" defTabSz="685800">
              <a:buClr>
                <a:schemeClr val="accent1">
                  <a:lumMod val="60000"/>
                  <a:lumOff val="40000"/>
                </a:schemeClr>
              </a:buClr>
              <a:buFont typeface="Arial" charset="0"/>
              <a:buChar char="•"/>
            </a:pPr>
            <a:r>
              <a:rPr lang="en-US" sz="1400" dirty="0"/>
              <a:t> Insulin resistance. </a:t>
            </a:r>
          </a:p>
          <a:p>
            <a:pPr marL="171450" lvl="0" indent="-171450" defTabSz="685800">
              <a:buClr>
                <a:schemeClr val="accent1">
                  <a:lumMod val="60000"/>
                  <a:lumOff val="40000"/>
                </a:schemeClr>
              </a:buClr>
              <a:buFont typeface="Arial" charset="0"/>
              <a:buChar char="•"/>
            </a:pPr>
            <a:r>
              <a:rPr lang="en-US" sz="1400" dirty="0">
                <a:solidFill>
                  <a:srgbClr val="FF0000"/>
                </a:solidFill>
              </a:rPr>
              <a:t> Hypokalemia </a:t>
            </a:r>
            <a:r>
              <a:rPr lang="en-US" sz="1400" dirty="0">
                <a:solidFill>
                  <a:schemeClr val="bg1">
                    <a:lumMod val="65000"/>
                  </a:schemeClr>
                </a:solidFill>
              </a:rPr>
              <a:t>“</a:t>
            </a:r>
            <a:r>
              <a:rPr lang="en-US" sz="1400" dirty="0" err="1">
                <a:solidFill>
                  <a:schemeClr val="bg1">
                    <a:lumMod val="65000"/>
                  </a:schemeClr>
                </a:solidFill>
              </a:rPr>
              <a:t>cuz</a:t>
            </a:r>
            <a:r>
              <a:rPr lang="en-US" sz="1400" dirty="0">
                <a:solidFill>
                  <a:schemeClr val="bg1">
                    <a:lumMod val="65000"/>
                  </a:schemeClr>
                </a:solidFill>
              </a:rPr>
              <a:t> insulin causes the K uptake into the cells”</a:t>
            </a:r>
          </a:p>
          <a:p>
            <a:pPr lvl="0" algn="ctr" defTabSz="685800">
              <a:buClr>
                <a:schemeClr val="accent1">
                  <a:lumMod val="60000"/>
                  <a:lumOff val="40000"/>
                </a:schemeClr>
              </a:buClr>
            </a:pPr>
            <a:r>
              <a:rPr lang="en-US" sz="1200" dirty="0">
                <a:solidFill>
                  <a:srgbClr val="00B050"/>
                </a:solidFill>
              </a:rPr>
              <a:t>On males slides: </a:t>
            </a:r>
            <a:r>
              <a:rPr lang="en-US" sz="1200" dirty="0"/>
              <a:t>Overdose of insulin/ Excessive (unusual) physical exercise / A meal is missed.</a:t>
            </a:r>
          </a:p>
          <a:p>
            <a:pPr lvl="0" algn="ctr" defTabSz="685800">
              <a:buClr>
                <a:schemeClr val="accent1">
                  <a:lumMod val="60000"/>
                  <a:lumOff val="40000"/>
                </a:schemeClr>
              </a:buClr>
            </a:pPr>
            <a:r>
              <a:rPr lang="en-US" sz="1200" dirty="0"/>
              <a:t> How it is treated?</a:t>
            </a:r>
          </a:p>
          <a:p>
            <a:pPr lvl="0" defTabSz="685800">
              <a:buClr>
                <a:schemeClr val="accent1">
                  <a:lumMod val="60000"/>
                  <a:lumOff val="40000"/>
                </a:schemeClr>
              </a:buClr>
            </a:pPr>
            <a:r>
              <a:rPr lang="en-US" sz="1200" dirty="0"/>
              <a:t>1. Conscious patient: Oral glucose tablets, juice or honey.</a:t>
            </a:r>
          </a:p>
          <a:p>
            <a:pPr lvl="0" defTabSz="685800">
              <a:buClr>
                <a:schemeClr val="accent1">
                  <a:lumMod val="60000"/>
                  <a:lumOff val="40000"/>
                </a:schemeClr>
              </a:buClr>
            </a:pPr>
            <a:r>
              <a:rPr lang="en-US" sz="1200" dirty="0"/>
              <a:t>2. Unconscious patient: 20-50 ml of 50% glucose solution I.V. infusion, OR Glucagon (1 mg S.C. or I.M.)</a:t>
            </a:r>
          </a:p>
          <a:p>
            <a:pPr marL="171450" lvl="0" indent="-171450" defTabSz="685800">
              <a:buClr>
                <a:schemeClr val="accent1">
                  <a:lumMod val="60000"/>
                  <a:lumOff val="40000"/>
                </a:schemeClr>
              </a:buClr>
              <a:buFont typeface="Arial" charset="0"/>
              <a:buChar char="•"/>
            </a:pPr>
            <a:endParaRPr lang="en-US" sz="1400" dirty="0">
              <a:solidFill>
                <a:schemeClr val="bg1">
                  <a:lumMod val="65000"/>
                </a:schemeClr>
              </a:solidFill>
            </a:endParaRPr>
          </a:p>
        </p:txBody>
      </p:sp>
    </p:spTree>
    <p:extLst>
      <p:ext uri="{BB962C8B-B14F-4D97-AF65-F5344CB8AC3E}">
        <p14:creationId xmlns:p14="http://schemas.microsoft.com/office/powerpoint/2010/main" val="1283127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1944</TotalTime>
  <Words>3105</Words>
  <Application>Microsoft Office PowerPoint</Application>
  <PresentationFormat>A4 Paper (210x297 mm)</PresentationFormat>
  <Paragraphs>483</Paragraphs>
  <Slides>13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Al Tarikh</vt:lpstr>
      <vt:lpstr>American Typewriter</vt:lpstr>
      <vt:lpstr>Andalus</vt:lpstr>
      <vt:lpstr>Arial</vt:lpstr>
      <vt:lpstr>Calibri</vt:lpstr>
      <vt:lpstr>Calibri Light</vt:lpstr>
      <vt:lpstr>Courier New</vt:lpstr>
      <vt:lpstr>Goudy Old Style</vt:lpstr>
      <vt:lpstr>Helvetica</vt:lpstr>
      <vt:lpstr>Kartika</vt:lpstr>
      <vt:lpstr>Mangal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abdulaziz abdullah</cp:lastModifiedBy>
  <cp:revision>79</cp:revision>
  <cp:lastPrinted>2018-02-20T23:55:20Z</cp:lastPrinted>
  <dcterms:created xsi:type="dcterms:W3CDTF">2018-01-28T03:56:33Z</dcterms:created>
  <dcterms:modified xsi:type="dcterms:W3CDTF">2018-02-25T20:31:39Z</dcterms:modified>
</cp:coreProperties>
</file>