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6" r:id="rId3"/>
    <p:sldId id="260" r:id="rId4"/>
    <p:sldId id="267" r:id="rId5"/>
    <p:sldId id="263" r:id="rId6"/>
    <p:sldId id="265" r:id="rId7"/>
    <p:sldId id="264" r:id="rId8"/>
    <p:sldId id="268" r:id="rId9"/>
    <p:sldId id="269" r:id="rId10"/>
    <p:sldId id="258" r:id="rId11"/>
  </p:sldIdLst>
  <p:sldSz cx="6858000" cy="9906000" type="A4"/>
  <p:notesSz cx="6858000" cy="9144000"/>
  <p:defaultTextStyle>
    <a:defPPr>
      <a:defRPr lang="en-US"/>
    </a:defPPr>
    <a:lvl1pPr marL="0" algn="l" defTabSz="538764" rtl="0" eaLnBrk="1" latinLnBrk="0" hangingPunct="1">
      <a:defRPr sz="1061" kern="1200">
        <a:solidFill>
          <a:schemeClr val="tx1"/>
        </a:solidFill>
        <a:latin typeface="+mn-lt"/>
        <a:ea typeface="+mn-ea"/>
        <a:cs typeface="+mn-cs"/>
      </a:defRPr>
    </a:lvl1pPr>
    <a:lvl2pPr marL="269382" algn="l" defTabSz="538764" rtl="0" eaLnBrk="1" latinLnBrk="0" hangingPunct="1">
      <a:defRPr sz="1061" kern="1200">
        <a:solidFill>
          <a:schemeClr val="tx1"/>
        </a:solidFill>
        <a:latin typeface="+mn-lt"/>
        <a:ea typeface="+mn-ea"/>
        <a:cs typeface="+mn-cs"/>
      </a:defRPr>
    </a:lvl2pPr>
    <a:lvl3pPr marL="538764" algn="l" defTabSz="538764" rtl="0" eaLnBrk="1" latinLnBrk="0" hangingPunct="1">
      <a:defRPr sz="1061" kern="1200">
        <a:solidFill>
          <a:schemeClr val="tx1"/>
        </a:solidFill>
        <a:latin typeface="+mn-lt"/>
        <a:ea typeface="+mn-ea"/>
        <a:cs typeface="+mn-cs"/>
      </a:defRPr>
    </a:lvl3pPr>
    <a:lvl4pPr marL="808147" algn="l" defTabSz="538764" rtl="0" eaLnBrk="1" latinLnBrk="0" hangingPunct="1">
      <a:defRPr sz="1061" kern="1200">
        <a:solidFill>
          <a:schemeClr val="tx1"/>
        </a:solidFill>
        <a:latin typeface="+mn-lt"/>
        <a:ea typeface="+mn-ea"/>
        <a:cs typeface="+mn-cs"/>
      </a:defRPr>
    </a:lvl4pPr>
    <a:lvl5pPr marL="1077529" algn="l" defTabSz="538764" rtl="0" eaLnBrk="1" latinLnBrk="0" hangingPunct="1">
      <a:defRPr sz="1061" kern="1200">
        <a:solidFill>
          <a:schemeClr val="tx1"/>
        </a:solidFill>
        <a:latin typeface="+mn-lt"/>
        <a:ea typeface="+mn-ea"/>
        <a:cs typeface="+mn-cs"/>
      </a:defRPr>
    </a:lvl5pPr>
    <a:lvl6pPr marL="1346911" algn="l" defTabSz="538764" rtl="0" eaLnBrk="1" latinLnBrk="0" hangingPunct="1">
      <a:defRPr sz="1061" kern="1200">
        <a:solidFill>
          <a:schemeClr val="tx1"/>
        </a:solidFill>
        <a:latin typeface="+mn-lt"/>
        <a:ea typeface="+mn-ea"/>
        <a:cs typeface="+mn-cs"/>
      </a:defRPr>
    </a:lvl6pPr>
    <a:lvl7pPr marL="1616293" algn="l" defTabSz="538764" rtl="0" eaLnBrk="1" latinLnBrk="0" hangingPunct="1">
      <a:defRPr sz="1061" kern="1200">
        <a:solidFill>
          <a:schemeClr val="tx1"/>
        </a:solidFill>
        <a:latin typeface="+mn-lt"/>
        <a:ea typeface="+mn-ea"/>
        <a:cs typeface="+mn-cs"/>
      </a:defRPr>
    </a:lvl7pPr>
    <a:lvl8pPr marL="1885676" algn="l" defTabSz="538764" rtl="0" eaLnBrk="1" latinLnBrk="0" hangingPunct="1">
      <a:defRPr sz="1061" kern="1200">
        <a:solidFill>
          <a:schemeClr val="tx1"/>
        </a:solidFill>
        <a:latin typeface="+mn-lt"/>
        <a:ea typeface="+mn-ea"/>
        <a:cs typeface="+mn-cs"/>
      </a:defRPr>
    </a:lvl8pPr>
    <a:lvl9pPr marL="2155058" algn="l" defTabSz="538764" rtl="0" eaLnBrk="1" latinLnBrk="0" hangingPunct="1">
      <a:defRPr sz="106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DFF"/>
    <a:srgbClr val="A50021"/>
    <a:srgbClr val="FFCCCC"/>
    <a:srgbClr val="0432FF"/>
    <a:srgbClr val="000000"/>
    <a:srgbClr val="3483CA"/>
    <a:srgbClr val="FFC1C1"/>
    <a:srgbClr val="FF7D7D"/>
    <a:srgbClr val="FF3F3F"/>
    <a:srgbClr val="FF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08" autoAdjust="0"/>
    <p:restoredTop sz="94660"/>
  </p:normalViewPr>
  <p:slideViewPr>
    <p:cSldViewPr snapToGrid="0">
      <p:cViewPr>
        <p:scale>
          <a:sx n="94" d="100"/>
          <a:sy n="94" d="100"/>
        </p:scale>
        <p:origin x="26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6"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07C6F9-71F3-46E8-8480-95235A41806B}"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pPr rtl="1"/>
          <a:endParaRPr lang="ar-SA"/>
        </a:p>
      </dgm:t>
    </dgm:pt>
    <dgm:pt modelId="{2BDA652D-C6A7-45A4-8802-EB906A6ECE84}">
      <dgm:prSet phldrT="[Text]" custT="1"/>
      <dgm:spPr>
        <a:solidFill>
          <a:schemeClr val="accent2">
            <a:lumMod val="20000"/>
            <a:lumOff val="80000"/>
          </a:schemeClr>
        </a:solidFill>
      </dgm:spPr>
      <dgm:t>
        <a:bodyPr/>
        <a:lstStyle/>
        <a:p>
          <a:pPr algn="l" rtl="0">
            <a:buFont typeface="+mj-lt"/>
            <a:buNone/>
          </a:pPr>
          <a:r>
            <a:rPr lang="en-US" altLang="ar-SA" sz="1400" b="0" dirty="0">
              <a:solidFill>
                <a:schemeClr val="tx1"/>
              </a:solidFill>
            </a:rPr>
            <a:t>Overdose of insulin or oral hypoglycemic drugs                               (sulfonylureas - </a:t>
          </a:r>
          <a:r>
            <a:rPr lang="en-US" altLang="ar-SA" sz="1400" b="0" dirty="0" err="1">
              <a:solidFill>
                <a:schemeClr val="tx1"/>
              </a:solidFill>
            </a:rPr>
            <a:t>meglitinides</a:t>
          </a:r>
          <a:r>
            <a:rPr lang="en-US" altLang="ar-SA" sz="1400" b="0" dirty="0">
              <a:solidFill>
                <a:schemeClr val="tx1"/>
              </a:solidFill>
            </a:rPr>
            <a:t>).</a:t>
          </a:r>
          <a:endParaRPr lang="ar-SA" sz="1400" b="0" dirty="0">
            <a:solidFill>
              <a:schemeClr val="tx1"/>
            </a:solidFill>
          </a:endParaRPr>
        </a:p>
      </dgm:t>
    </dgm:pt>
    <dgm:pt modelId="{9D5844A5-BBD6-4CCA-9531-ED6FB89001BC}" type="parTrans" cxnId="{0EDECA29-03C1-4011-BF89-11D805ABFD9C}">
      <dgm:prSet/>
      <dgm:spPr/>
      <dgm:t>
        <a:bodyPr/>
        <a:lstStyle/>
        <a:p>
          <a:pPr rtl="1"/>
          <a:endParaRPr lang="ar-SA" sz="2000"/>
        </a:p>
      </dgm:t>
    </dgm:pt>
    <dgm:pt modelId="{04271234-0331-46AF-B2E2-BCF5B7E54107}" type="sibTrans" cxnId="{0EDECA29-03C1-4011-BF89-11D805ABFD9C}">
      <dgm:prSet/>
      <dgm:spPr>
        <a:ln>
          <a:solidFill>
            <a:schemeClr val="bg1">
              <a:lumMod val="85000"/>
            </a:schemeClr>
          </a:solidFill>
        </a:ln>
      </dgm:spPr>
      <dgm:t>
        <a:bodyPr/>
        <a:lstStyle/>
        <a:p>
          <a:pPr rtl="1"/>
          <a:endParaRPr lang="ar-SA" sz="2000"/>
        </a:p>
      </dgm:t>
    </dgm:pt>
    <dgm:pt modelId="{71905DC0-E5D1-45A3-B714-EE3B0223354D}">
      <dgm:prSet phldrT="[Text]" custT="1"/>
      <dgm:spPr>
        <a:solidFill>
          <a:srgbClr val="EBCDFF"/>
        </a:solidFill>
        <a:ln>
          <a:solidFill>
            <a:srgbClr val="EBCDFF"/>
          </a:solidFill>
        </a:ln>
      </dgm:spPr>
      <dgm:t>
        <a:bodyPr/>
        <a:lstStyle/>
        <a:p>
          <a:pPr rtl="1"/>
          <a:r>
            <a:rPr lang="en-US" altLang="ar-SA" sz="1400" b="0" dirty="0">
              <a:solidFill>
                <a:schemeClr val="tx1"/>
              </a:solidFill>
            </a:rPr>
            <a:t>Excessive physical exercise </a:t>
          </a:r>
          <a:r>
            <a:rPr lang="en-US" altLang="ar-SA" sz="1400" b="0" dirty="0">
              <a:solidFill>
                <a:srgbClr val="00B050"/>
              </a:solidFill>
            </a:rPr>
            <a:t>Physical stress or exercise increases glucose utilization therefore the patient has to decrease insulin dose. </a:t>
          </a:r>
          <a:endParaRPr lang="ar-SA" sz="1400" b="0" dirty="0">
            <a:solidFill>
              <a:schemeClr val="tx1"/>
            </a:solidFill>
          </a:endParaRPr>
        </a:p>
      </dgm:t>
    </dgm:pt>
    <dgm:pt modelId="{9E9284E8-2B61-4529-8D49-12CC15482711}" type="parTrans" cxnId="{89B9F787-E728-4E50-9082-86A67D507698}">
      <dgm:prSet/>
      <dgm:spPr/>
      <dgm:t>
        <a:bodyPr/>
        <a:lstStyle/>
        <a:p>
          <a:pPr rtl="1"/>
          <a:endParaRPr lang="ar-SA" sz="2000"/>
        </a:p>
      </dgm:t>
    </dgm:pt>
    <dgm:pt modelId="{90939F7D-D151-4779-BE4A-96346D50258F}" type="sibTrans" cxnId="{89B9F787-E728-4E50-9082-86A67D507698}">
      <dgm:prSet/>
      <dgm:spPr/>
      <dgm:t>
        <a:bodyPr/>
        <a:lstStyle/>
        <a:p>
          <a:pPr rtl="1"/>
          <a:endParaRPr lang="ar-SA" sz="2000"/>
        </a:p>
      </dgm:t>
    </dgm:pt>
    <dgm:pt modelId="{8D0F041B-5F32-499F-B89E-33718F16E9AF}">
      <dgm:prSet phldrT="[Text]" custT="1"/>
      <dgm:spPr>
        <a:solidFill>
          <a:schemeClr val="accent5">
            <a:lumMod val="20000"/>
            <a:lumOff val="80000"/>
          </a:schemeClr>
        </a:solidFill>
      </dgm:spPr>
      <dgm:t>
        <a:bodyPr/>
        <a:lstStyle/>
        <a:p>
          <a:pPr rtl="0">
            <a:buFont typeface="+mj-lt"/>
            <a:buNone/>
          </a:pPr>
          <a:r>
            <a:rPr lang="en-US" altLang="ar-SA" sz="1400" b="0" dirty="0">
              <a:solidFill>
                <a:schemeClr val="tx1"/>
              </a:solidFill>
            </a:rPr>
            <a:t>Missed or delayed meal.</a:t>
          </a:r>
          <a:endParaRPr lang="ar-SA" sz="1400" b="0" dirty="0">
            <a:solidFill>
              <a:schemeClr val="tx1"/>
            </a:solidFill>
          </a:endParaRPr>
        </a:p>
      </dgm:t>
    </dgm:pt>
    <dgm:pt modelId="{897F4F23-BE88-461E-96A7-1DCA1239EC80}" type="parTrans" cxnId="{888BB858-6268-4767-A45D-5798D0CAC9B9}">
      <dgm:prSet/>
      <dgm:spPr/>
      <dgm:t>
        <a:bodyPr/>
        <a:lstStyle/>
        <a:p>
          <a:pPr rtl="1"/>
          <a:endParaRPr lang="ar-SA" sz="2000"/>
        </a:p>
      </dgm:t>
    </dgm:pt>
    <dgm:pt modelId="{69B8FF22-8E47-458E-8D77-FADDA1172766}" type="sibTrans" cxnId="{888BB858-6268-4767-A45D-5798D0CAC9B9}">
      <dgm:prSet/>
      <dgm:spPr/>
      <dgm:t>
        <a:bodyPr/>
        <a:lstStyle/>
        <a:p>
          <a:pPr rtl="1"/>
          <a:endParaRPr lang="ar-SA" sz="2000"/>
        </a:p>
      </dgm:t>
    </dgm:pt>
    <dgm:pt modelId="{057C81DF-742F-466A-A4E5-F82876C5B963}">
      <dgm:prSet custT="1"/>
      <dgm:spPr>
        <a:solidFill>
          <a:schemeClr val="accent6">
            <a:lumMod val="20000"/>
            <a:lumOff val="80000"/>
          </a:schemeClr>
        </a:solidFill>
      </dgm:spPr>
      <dgm:t>
        <a:bodyPr/>
        <a:lstStyle/>
        <a:p>
          <a:pPr rtl="1"/>
          <a:r>
            <a:rPr lang="en-US" sz="1400" dirty="0">
              <a:solidFill>
                <a:schemeClr val="tx1"/>
              </a:solidFill>
            </a:rPr>
            <a:t> </a:t>
          </a:r>
          <a:r>
            <a:rPr lang="en-US" altLang="ar-SA" sz="1400" b="0" dirty="0">
              <a:solidFill>
                <a:schemeClr val="tx1"/>
              </a:solidFill>
            </a:rPr>
            <a:t>Hypoglycemia can be an early manifestation of other serious disorders (sepsis, congenital heart disease, brain hemorrhage).</a:t>
          </a:r>
          <a:endParaRPr lang="ar-SA" sz="1400" b="0" dirty="0">
            <a:solidFill>
              <a:schemeClr val="tx1"/>
            </a:solidFill>
          </a:endParaRPr>
        </a:p>
      </dgm:t>
    </dgm:pt>
    <dgm:pt modelId="{3D835370-C2B2-4530-955B-AFAF7A00ECDA}" type="parTrans" cxnId="{1CBAC583-A8C8-47FF-8EED-7E6BE7B13527}">
      <dgm:prSet/>
      <dgm:spPr/>
      <dgm:t>
        <a:bodyPr/>
        <a:lstStyle/>
        <a:p>
          <a:pPr rtl="1"/>
          <a:endParaRPr lang="ar-SA" sz="2000"/>
        </a:p>
      </dgm:t>
    </dgm:pt>
    <dgm:pt modelId="{397C48C5-70B3-49C1-9867-54AC6DEF8C97}" type="sibTrans" cxnId="{1CBAC583-A8C8-47FF-8EED-7E6BE7B13527}">
      <dgm:prSet/>
      <dgm:spPr/>
      <dgm:t>
        <a:bodyPr/>
        <a:lstStyle/>
        <a:p>
          <a:pPr rtl="1"/>
          <a:endParaRPr lang="ar-SA" sz="2000"/>
        </a:p>
      </dgm:t>
    </dgm:pt>
    <dgm:pt modelId="{AE197874-B349-4B4A-9FC0-3BE4D6B0A869}" type="pres">
      <dgm:prSet presAssocID="{4507C6F9-71F3-46E8-8480-95235A41806B}" presName="Name0" presStyleCnt="0">
        <dgm:presLayoutVars>
          <dgm:chMax val="7"/>
          <dgm:chPref val="7"/>
          <dgm:dir/>
        </dgm:presLayoutVars>
      </dgm:prSet>
      <dgm:spPr/>
      <dgm:t>
        <a:bodyPr/>
        <a:lstStyle/>
        <a:p>
          <a:endParaRPr lang="en-US"/>
        </a:p>
      </dgm:t>
    </dgm:pt>
    <dgm:pt modelId="{14AA8C2A-21B4-4473-9216-A12F12E5A9D4}" type="pres">
      <dgm:prSet presAssocID="{4507C6F9-71F3-46E8-8480-95235A41806B}" presName="Name1" presStyleCnt="0"/>
      <dgm:spPr/>
    </dgm:pt>
    <dgm:pt modelId="{69CCF8AC-13EA-4F71-BACA-A28D65584D8C}" type="pres">
      <dgm:prSet presAssocID="{4507C6F9-71F3-46E8-8480-95235A41806B}" presName="cycle" presStyleCnt="0"/>
      <dgm:spPr/>
    </dgm:pt>
    <dgm:pt modelId="{55A1BE76-9489-4788-B192-FC46ABF40439}" type="pres">
      <dgm:prSet presAssocID="{4507C6F9-71F3-46E8-8480-95235A41806B}" presName="srcNode" presStyleLbl="node1" presStyleIdx="0" presStyleCnt="4"/>
      <dgm:spPr/>
    </dgm:pt>
    <dgm:pt modelId="{E5B7CCB7-D5C3-49CF-85AE-E959CF62DAFC}" type="pres">
      <dgm:prSet presAssocID="{4507C6F9-71F3-46E8-8480-95235A41806B}" presName="conn" presStyleLbl="parChTrans1D2" presStyleIdx="0" presStyleCnt="1"/>
      <dgm:spPr/>
      <dgm:t>
        <a:bodyPr/>
        <a:lstStyle/>
        <a:p>
          <a:endParaRPr lang="en-US"/>
        </a:p>
      </dgm:t>
    </dgm:pt>
    <dgm:pt modelId="{9BE2803A-A282-4921-AE17-14384B87CE29}" type="pres">
      <dgm:prSet presAssocID="{4507C6F9-71F3-46E8-8480-95235A41806B}" presName="extraNode" presStyleLbl="node1" presStyleIdx="0" presStyleCnt="4"/>
      <dgm:spPr/>
    </dgm:pt>
    <dgm:pt modelId="{167FBDAF-C6C1-4C2B-80E9-53E04460BEAD}" type="pres">
      <dgm:prSet presAssocID="{4507C6F9-71F3-46E8-8480-95235A41806B}" presName="dstNode" presStyleLbl="node1" presStyleIdx="0" presStyleCnt="4"/>
      <dgm:spPr/>
    </dgm:pt>
    <dgm:pt modelId="{F35A771C-215A-4CA9-BBB8-823305061FCC}" type="pres">
      <dgm:prSet presAssocID="{2BDA652D-C6A7-45A4-8802-EB906A6ECE84}" presName="text_1" presStyleLbl="node1" presStyleIdx="0" presStyleCnt="4">
        <dgm:presLayoutVars>
          <dgm:bulletEnabled val="1"/>
        </dgm:presLayoutVars>
      </dgm:prSet>
      <dgm:spPr/>
      <dgm:t>
        <a:bodyPr/>
        <a:lstStyle/>
        <a:p>
          <a:endParaRPr lang="en-US"/>
        </a:p>
      </dgm:t>
    </dgm:pt>
    <dgm:pt modelId="{11833EA7-CB33-4B79-AA07-7D4A6D55D790}" type="pres">
      <dgm:prSet presAssocID="{2BDA652D-C6A7-45A4-8802-EB906A6ECE84}" presName="accent_1" presStyleCnt="0"/>
      <dgm:spPr/>
    </dgm:pt>
    <dgm:pt modelId="{BCF36828-0803-4A5A-838B-9B87D13EBBB4}" type="pres">
      <dgm:prSet presAssocID="{2BDA652D-C6A7-45A4-8802-EB906A6ECE84}" presName="accentRepeatNode" presStyleLbl="solidFgAcc1" presStyleIdx="0" presStyleCnt="4"/>
      <dgm:spPr>
        <a:ln>
          <a:solidFill>
            <a:schemeClr val="accent2">
              <a:lumMod val="20000"/>
              <a:lumOff val="80000"/>
            </a:schemeClr>
          </a:solidFill>
        </a:ln>
      </dgm:spPr>
    </dgm:pt>
    <dgm:pt modelId="{C799501D-02B9-4C70-B4E2-CD2FA28252F4}" type="pres">
      <dgm:prSet presAssocID="{71905DC0-E5D1-45A3-B714-EE3B0223354D}" presName="text_2" presStyleLbl="node1" presStyleIdx="1" presStyleCnt="4">
        <dgm:presLayoutVars>
          <dgm:bulletEnabled val="1"/>
        </dgm:presLayoutVars>
      </dgm:prSet>
      <dgm:spPr/>
      <dgm:t>
        <a:bodyPr/>
        <a:lstStyle/>
        <a:p>
          <a:endParaRPr lang="en-US"/>
        </a:p>
      </dgm:t>
    </dgm:pt>
    <dgm:pt modelId="{E6BB329A-4EFF-4530-AD72-8453FB981DBD}" type="pres">
      <dgm:prSet presAssocID="{71905DC0-E5D1-45A3-B714-EE3B0223354D}" presName="accent_2" presStyleCnt="0"/>
      <dgm:spPr/>
    </dgm:pt>
    <dgm:pt modelId="{A1C809EC-2CF2-489D-B488-4724F1BBBAAD}" type="pres">
      <dgm:prSet presAssocID="{71905DC0-E5D1-45A3-B714-EE3B0223354D}" presName="accentRepeatNode" presStyleLbl="solidFgAcc1" presStyleIdx="1" presStyleCnt="4"/>
      <dgm:spPr>
        <a:ln>
          <a:solidFill>
            <a:srgbClr val="EBCDFF"/>
          </a:solidFill>
        </a:ln>
      </dgm:spPr>
    </dgm:pt>
    <dgm:pt modelId="{97F927FF-FC58-48C1-BC3F-8DB3C05D74C4}" type="pres">
      <dgm:prSet presAssocID="{8D0F041B-5F32-499F-B89E-33718F16E9AF}" presName="text_3" presStyleLbl="node1" presStyleIdx="2" presStyleCnt="4">
        <dgm:presLayoutVars>
          <dgm:bulletEnabled val="1"/>
        </dgm:presLayoutVars>
      </dgm:prSet>
      <dgm:spPr/>
      <dgm:t>
        <a:bodyPr/>
        <a:lstStyle/>
        <a:p>
          <a:endParaRPr lang="en-US"/>
        </a:p>
      </dgm:t>
    </dgm:pt>
    <dgm:pt modelId="{0D565A86-7A78-4F88-A45B-008D24D7DE51}" type="pres">
      <dgm:prSet presAssocID="{8D0F041B-5F32-499F-B89E-33718F16E9AF}" presName="accent_3" presStyleCnt="0"/>
      <dgm:spPr/>
    </dgm:pt>
    <dgm:pt modelId="{19A5F561-EC13-4DAE-820C-119D2358AE26}" type="pres">
      <dgm:prSet presAssocID="{8D0F041B-5F32-499F-B89E-33718F16E9AF}" presName="accentRepeatNode" presStyleLbl="solidFgAcc1" presStyleIdx="2" presStyleCnt="4"/>
      <dgm:spPr>
        <a:ln>
          <a:solidFill>
            <a:schemeClr val="accent5">
              <a:lumMod val="20000"/>
              <a:lumOff val="80000"/>
            </a:schemeClr>
          </a:solidFill>
        </a:ln>
      </dgm:spPr>
    </dgm:pt>
    <dgm:pt modelId="{1CF93681-646A-4F78-A0E1-ABA678128393}" type="pres">
      <dgm:prSet presAssocID="{057C81DF-742F-466A-A4E5-F82876C5B963}" presName="text_4" presStyleLbl="node1" presStyleIdx="3" presStyleCnt="4">
        <dgm:presLayoutVars>
          <dgm:bulletEnabled val="1"/>
        </dgm:presLayoutVars>
      </dgm:prSet>
      <dgm:spPr/>
      <dgm:t>
        <a:bodyPr/>
        <a:lstStyle/>
        <a:p>
          <a:endParaRPr lang="en-US"/>
        </a:p>
      </dgm:t>
    </dgm:pt>
    <dgm:pt modelId="{6B7B2C59-49A9-4B32-ADEB-DFA4F5530D98}" type="pres">
      <dgm:prSet presAssocID="{057C81DF-742F-466A-A4E5-F82876C5B963}" presName="accent_4" presStyleCnt="0"/>
      <dgm:spPr/>
    </dgm:pt>
    <dgm:pt modelId="{7874F6DE-D723-4065-9E7D-40EBC9CF0FA8}" type="pres">
      <dgm:prSet presAssocID="{057C81DF-742F-466A-A4E5-F82876C5B963}" presName="accentRepeatNode" presStyleLbl="solidFgAcc1" presStyleIdx="3" presStyleCnt="4"/>
      <dgm:spPr>
        <a:ln>
          <a:solidFill>
            <a:schemeClr val="accent6">
              <a:lumMod val="20000"/>
              <a:lumOff val="80000"/>
            </a:schemeClr>
          </a:solidFill>
        </a:ln>
      </dgm:spPr>
    </dgm:pt>
  </dgm:ptLst>
  <dgm:cxnLst>
    <dgm:cxn modelId="{136BF832-FA14-44BC-A337-D776C42FA1F1}" type="presOf" srcId="{4507C6F9-71F3-46E8-8480-95235A41806B}" destId="{AE197874-B349-4B4A-9FC0-3BE4D6B0A869}" srcOrd="0" destOrd="0" presId="urn:microsoft.com/office/officeart/2008/layout/VerticalCurvedList"/>
    <dgm:cxn modelId="{D9E475C9-E431-416D-B18F-195E03F21C5A}" type="presOf" srcId="{04271234-0331-46AF-B2E2-BCF5B7E54107}" destId="{E5B7CCB7-D5C3-49CF-85AE-E959CF62DAFC}" srcOrd="0" destOrd="0" presId="urn:microsoft.com/office/officeart/2008/layout/VerticalCurvedList"/>
    <dgm:cxn modelId="{888BB858-6268-4767-A45D-5798D0CAC9B9}" srcId="{4507C6F9-71F3-46E8-8480-95235A41806B}" destId="{8D0F041B-5F32-499F-B89E-33718F16E9AF}" srcOrd="2" destOrd="0" parTransId="{897F4F23-BE88-461E-96A7-1DCA1239EC80}" sibTransId="{69B8FF22-8E47-458E-8D77-FADDA1172766}"/>
    <dgm:cxn modelId="{6449C6B3-4E2B-4340-96F9-E574A9EEAB71}" type="presOf" srcId="{71905DC0-E5D1-45A3-B714-EE3B0223354D}" destId="{C799501D-02B9-4C70-B4E2-CD2FA28252F4}" srcOrd="0" destOrd="0" presId="urn:microsoft.com/office/officeart/2008/layout/VerticalCurvedList"/>
    <dgm:cxn modelId="{FA4896DD-1C31-46F0-8C8C-AAFE471D41FE}" type="presOf" srcId="{2BDA652D-C6A7-45A4-8802-EB906A6ECE84}" destId="{F35A771C-215A-4CA9-BBB8-823305061FCC}" srcOrd="0" destOrd="0" presId="urn:microsoft.com/office/officeart/2008/layout/VerticalCurvedList"/>
    <dgm:cxn modelId="{057C401F-95C1-46F5-BBC2-073102C75158}" type="presOf" srcId="{057C81DF-742F-466A-A4E5-F82876C5B963}" destId="{1CF93681-646A-4F78-A0E1-ABA678128393}" srcOrd="0" destOrd="0" presId="urn:microsoft.com/office/officeart/2008/layout/VerticalCurvedList"/>
    <dgm:cxn modelId="{89B9F787-E728-4E50-9082-86A67D507698}" srcId="{4507C6F9-71F3-46E8-8480-95235A41806B}" destId="{71905DC0-E5D1-45A3-B714-EE3B0223354D}" srcOrd="1" destOrd="0" parTransId="{9E9284E8-2B61-4529-8D49-12CC15482711}" sibTransId="{90939F7D-D151-4779-BE4A-96346D50258F}"/>
    <dgm:cxn modelId="{0EDECA29-03C1-4011-BF89-11D805ABFD9C}" srcId="{4507C6F9-71F3-46E8-8480-95235A41806B}" destId="{2BDA652D-C6A7-45A4-8802-EB906A6ECE84}" srcOrd="0" destOrd="0" parTransId="{9D5844A5-BBD6-4CCA-9531-ED6FB89001BC}" sibTransId="{04271234-0331-46AF-B2E2-BCF5B7E54107}"/>
    <dgm:cxn modelId="{C8CFDA4D-D505-400B-8F6F-4FF4C0215BDC}" type="presOf" srcId="{8D0F041B-5F32-499F-B89E-33718F16E9AF}" destId="{97F927FF-FC58-48C1-BC3F-8DB3C05D74C4}" srcOrd="0" destOrd="0" presId="urn:microsoft.com/office/officeart/2008/layout/VerticalCurvedList"/>
    <dgm:cxn modelId="{1CBAC583-A8C8-47FF-8EED-7E6BE7B13527}" srcId="{4507C6F9-71F3-46E8-8480-95235A41806B}" destId="{057C81DF-742F-466A-A4E5-F82876C5B963}" srcOrd="3" destOrd="0" parTransId="{3D835370-C2B2-4530-955B-AFAF7A00ECDA}" sibTransId="{397C48C5-70B3-49C1-9867-54AC6DEF8C97}"/>
    <dgm:cxn modelId="{0CA55E6D-676F-4A6B-A9B0-FDE8DC10E004}" type="presParOf" srcId="{AE197874-B349-4B4A-9FC0-3BE4D6B0A869}" destId="{14AA8C2A-21B4-4473-9216-A12F12E5A9D4}" srcOrd="0" destOrd="0" presId="urn:microsoft.com/office/officeart/2008/layout/VerticalCurvedList"/>
    <dgm:cxn modelId="{150E22DB-FB98-4553-95F2-2EC69EAB8EC7}" type="presParOf" srcId="{14AA8C2A-21B4-4473-9216-A12F12E5A9D4}" destId="{69CCF8AC-13EA-4F71-BACA-A28D65584D8C}" srcOrd="0" destOrd="0" presId="urn:microsoft.com/office/officeart/2008/layout/VerticalCurvedList"/>
    <dgm:cxn modelId="{D7DB7280-0254-414D-8781-923706296E0F}" type="presParOf" srcId="{69CCF8AC-13EA-4F71-BACA-A28D65584D8C}" destId="{55A1BE76-9489-4788-B192-FC46ABF40439}" srcOrd="0" destOrd="0" presId="urn:microsoft.com/office/officeart/2008/layout/VerticalCurvedList"/>
    <dgm:cxn modelId="{72C895B8-1CDD-4C31-8A2F-6BE40B688BAA}" type="presParOf" srcId="{69CCF8AC-13EA-4F71-BACA-A28D65584D8C}" destId="{E5B7CCB7-D5C3-49CF-85AE-E959CF62DAFC}" srcOrd="1" destOrd="0" presId="urn:microsoft.com/office/officeart/2008/layout/VerticalCurvedList"/>
    <dgm:cxn modelId="{03DF793F-807F-4FD4-B454-34AB919CDB02}" type="presParOf" srcId="{69CCF8AC-13EA-4F71-BACA-A28D65584D8C}" destId="{9BE2803A-A282-4921-AE17-14384B87CE29}" srcOrd="2" destOrd="0" presId="urn:microsoft.com/office/officeart/2008/layout/VerticalCurvedList"/>
    <dgm:cxn modelId="{B533F682-0B3A-4B2E-8652-8B40E20C8914}" type="presParOf" srcId="{69CCF8AC-13EA-4F71-BACA-A28D65584D8C}" destId="{167FBDAF-C6C1-4C2B-80E9-53E04460BEAD}" srcOrd="3" destOrd="0" presId="urn:microsoft.com/office/officeart/2008/layout/VerticalCurvedList"/>
    <dgm:cxn modelId="{81413052-14E9-430F-956E-0392EF5B68EA}" type="presParOf" srcId="{14AA8C2A-21B4-4473-9216-A12F12E5A9D4}" destId="{F35A771C-215A-4CA9-BBB8-823305061FCC}" srcOrd="1" destOrd="0" presId="urn:microsoft.com/office/officeart/2008/layout/VerticalCurvedList"/>
    <dgm:cxn modelId="{98FD49EA-55A0-41DA-91F3-99BD076291C0}" type="presParOf" srcId="{14AA8C2A-21B4-4473-9216-A12F12E5A9D4}" destId="{11833EA7-CB33-4B79-AA07-7D4A6D55D790}" srcOrd="2" destOrd="0" presId="urn:microsoft.com/office/officeart/2008/layout/VerticalCurvedList"/>
    <dgm:cxn modelId="{E0074C0A-E87F-4FD1-8B99-06F936D955AB}" type="presParOf" srcId="{11833EA7-CB33-4B79-AA07-7D4A6D55D790}" destId="{BCF36828-0803-4A5A-838B-9B87D13EBBB4}" srcOrd="0" destOrd="0" presId="urn:microsoft.com/office/officeart/2008/layout/VerticalCurvedList"/>
    <dgm:cxn modelId="{ACBB0D54-B947-43DE-AF6C-7254AE55AE91}" type="presParOf" srcId="{14AA8C2A-21B4-4473-9216-A12F12E5A9D4}" destId="{C799501D-02B9-4C70-B4E2-CD2FA28252F4}" srcOrd="3" destOrd="0" presId="urn:microsoft.com/office/officeart/2008/layout/VerticalCurvedList"/>
    <dgm:cxn modelId="{E4ECCDA8-844D-4641-9F5E-56820BF6DF13}" type="presParOf" srcId="{14AA8C2A-21B4-4473-9216-A12F12E5A9D4}" destId="{E6BB329A-4EFF-4530-AD72-8453FB981DBD}" srcOrd="4" destOrd="0" presId="urn:microsoft.com/office/officeart/2008/layout/VerticalCurvedList"/>
    <dgm:cxn modelId="{4C445F23-2DCA-4CE8-935A-FFB190102BEB}" type="presParOf" srcId="{E6BB329A-4EFF-4530-AD72-8453FB981DBD}" destId="{A1C809EC-2CF2-489D-B488-4724F1BBBAAD}" srcOrd="0" destOrd="0" presId="urn:microsoft.com/office/officeart/2008/layout/VerticalCurvedList"/>
    <dgm:cxn modelId="{BAB033F9-AD2D-4E33-9682-58D3934BDD95}" type="presParOf" srcId="{14AA8C2A-21B4-4473-9216-A12F12E5A9D4}" destId="{97F927FF-FC58-48C1-BC3F-8DB3C05D74C4}" srcOrd="5" destOrd="0" presId="urn:microsoft.com/office/officeart/2008/layout/VerticalCurvedList"/>
    <dgm:cxn modelId="{52EFDC43-7EB6-4893-8CB0-5C53F75AB9D3}" type="presParOf" srcId="{14AA8C2A-21B4-4473-9216-A12F12E5A9D4}" destId="{0D565A86-7A78-4F88-A45B-008D24D7DE51}" srcOrd="6" destOrd="0" presId="urn:microsoft.com/office/officeart/2008/layout/VerticalCurvedList"/>
    <dgm:cxn modelId="{15B4876D-2F73-44DE-944F-3D2F88125D00}" type="presParOf" srcId="{0D565A86-7A78-4F88-A45B-008D24D7DE51}" destId="{19A5F561-EC13-4DAE-820C-119D2358AE26}" srcOrd="0" destOrd="0" presId="urn:microsoft.com/office/officeart/2008/layout/VerticalCurvedList"/>
    <dgm:cxn modelId="{93C8818B-B3FC-4AE9-8F2E-064051A5C55D}" type="presParOf" srcId="{14AA8C2A-21B4-4473-9216-A12F12E5A9D4}" destId="{1CF93681-646A-4F78-A0E1-ABA678128393}" srcOrd="7" destOrd="0" presId="urn:microsoft.com/office/officeart/2008/layout/VerticalCurvedList"/>
    <dgm:cxn modelId="{1AA666A4-ECB4-46C8-9765-5740E3BE6B41}" type="presParOf" srcId="{14AA8C2A-21B4-4473-9216-A12F12E5A9D4}" destId="{6B7B2C59-49A9-4B32-ADEB-DFA4F5530D98}" srcOrd="8" destOrd="0" presId="urn:microsoft.com/office/officeart/2008/layout/VerticalCurvedList"/>
    <dgm:cxn modelId="{B3BCF9ED-2EE8-4928-A3FE-A83F735C7EC2}" type="presParOf" srcId="{6B7B2C59-49A9-4B32-ADEB-DFA4F5530D98}" destId="{7874F6DE-D723-4065-9E7D-40EBC9CF0FA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CC95F6-AD71-4349-BE13-D9BFD28B0997}"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pPr rtl="1"/>
          <a:endParaRPr lang="ar-SA"/>
        </a:p>
      </dgm:t>
    </dgm:pt>
    <dgm:pt modelId="{4A30912C-0A98-4188-91E1-EFEA120CD40C}">
      <dgm:prSet phldrT="[Text]" custT="1"/>
      <dgm:spPr>
        <a:solidFill>
          <a:schemeClr val="accent4">
            <a:lumMod val="20000"/>
            <a:lumOff val="80000"/>
          </a:schemeClr>
        </a:solidFill>
        <a:ln>
          <a:solidFill>
            <a:schemeClr val="accent4">
              <a:lumMod val="20000"/>
              <a:lumOff val="80000"/>
            </a:schemeClr>
          </a:solidFill>
        </a:ln>
      </dgm:spPr>
      <dgm:t>
        <a:bodyPr/>
        <a:lstStyle/>
        <a:p>
          <a:pPr algn="l" rtl="0"/>
          <a:r>
            <a:rPr lang="en-US" sz="1400" dirty="0"/>
            <a:t>  </a:t>
          </a:r>
          <a:endParaRPr lang="ar-SA" sz="1400" dirty="0"/>
        </a:p>
      </dgm:t>
    </dgm:pt>
    <dgm:pt modelId="{CD0F7452-1BEA-4773-912B-93F19C09C4C0}" type="parTrans" cxnId="{F546A788-392C-42FC-B84B-D0CAC90D1E49}">
      <dgm:prSet/>
      <dgm:spPr/>
      <dgm:t>
        <a:bodyPr/>
        <a:lstStyle/>
        <a:p>
          <a:pPr algn="l" rtl="0"/>
          <a:endParaRPr lang="ar-SA" sz="1400"/>
        </a:p>
      </dgm:t>
    </dgm:pt>
    <dgm:pt modelId="{AC06BA47-3A20-4D0D-AD54-2530B42C9A89}" type="sibTrans" cxnId="{F546A788-392C-42FC-B84B-D0CAC90D1E49}">
      <dgm:prSet/>
      <dgm:spPr/>
      <dgm:t>
        <a:bodyPr/>
        <a:lstStyle/>
        <a:p>
          <a:pPr algn="l" rtl="0"/>
          <a:endParaRPr lang="ar-SA" sz="1400"/>
        </a:p>
      </dgm:t>
    </dgm:pt>
    <dgm:pt modelId="{22920E20-D8FF-43DE-90CA-1A4F510A0D2E}">
      <dgm:prSet phldrT="[Text]" custT="1"/>
      <dgm:spPr>
        <a:noFill/>
        <a:ln>
          <a:solidFill>
            <a:schemeClr val="accent4">
              <a:lumMod val="20000"/>
              <a:lumOff val="80000"/>
            </a:schemeClr>
          </a:solidFill>
        </a:ln>
      </dgm:spPr>
      <dgm:t>
        <a:bodyPr/>
        <a:lstStyle/>
        <a:p>
          <a:pPr algn="l" rtl="0">
            <a:buClr>
              <a:schemeClr val="accent4">
                <a:lumMod val="20000"/>
                <a:lumOff val="80000"/>
              </a:schemeClr>
            </a:buClr>
          </a:pPr>
          <a:r>
            <a:rPr lang="en-US" altLang="ar-SA" sz="1400" b="0" dirty="0">
              <a:sym typeface="Symbol" panose="05050102010706020507" pitchFamily="18" charset="2"/>
            </a:rPr>
            <a:t> Monitoring of blood glucose level (blood sugar level should be checked routinely).</a:t>
          </a:r>
          <a:endParaRPr lang="ar-SA" sz="1400" b="0" dirty="0"/>
        </a:p>
      </dgm:t>
    </dgm:pt>
    <dgm:pt modelId="{AC8AAD7E-7407-4F4A-AB12-6C2F272D0825}" type="parTrans" cxnId="{ADB783D7-36A2-401B-BE50-B62A11026288}">
      <dgm:prSet/>
      <dgm:spPr/>
      <dgm:t>
        <a:bodyPr/>
        <a:lstStyle/>
        <a:p>
          <a:pPr algn="l" rtl="0"/>
          <a:endParaRPr lang="ar-SA" sz="1400"/>
        </a:p>
      </dgm:t>
    </dgm:pt>
    <dgm:pt modelId="{F490F9F0-C8FB-4165-B250-C62DB726236C}" type="sibTrans" cxnId="{ADB783D7-36A2-401B-BE50-B62A11026288}">
      <dgm:prSet/>
      <dgm:spPr/>
      <dgm:t>
        <a:bodyPr/>
        <a:lstStyle/>
        <a:p>
          <a:pPr algn="l" rtl="0"/>
          <a:endParaRPr lang="ar-SA" sz="1400"/>
        </a:p>
      </dgm:t>
    </dgm:pt>
    <dgm:pt modelId="{4EE86105-A0F2-4914-BE92-ECDE1A9F83DA}">
      <dgm:prSet phldrT="[Text]" custT="1"/>
      <dgm:spPr>
        <a:noFill/>
        <a:ln>
          <a:solidFill>
            <a:schemeClr val="accent4">
              <a:lumMod val="20000"/>
              <a:lumOff val="80000"/>
            </a:schemeClr>
          </a:solidFill>
        </a:ln>
      </dgm:spPr>
      <dgm:t>
        <a:bodyPr/>
        <a:lstStyle/>
        <a:p>
          <a:pPr algn="l" rtl="0">
            <a:buClr>
              <a:schemeClr val="accent4">
                <a:lumMod val="20000"/>
                <a:lumOff val="80000"/>
              </a:schemeClr>
            </a:buClr>
          </a:pPr>
          <a:r>
            <a:rPr lang="en-US" altLang="ar-SA" sz="1400" b="0" dirty="0">
              <a:sym typeface="Symbol" panose="05050102010706020507" pitchFamily="18" charset="2"/>
            </a:rPr>
            <a:t> Patients should carry glucose tablets or hard candy to eat if blood sugar gets too low.</a:t>
          </a:r>
          <a:endParaRPr lang="ar-SA" sz="1400" b="0" dirty="0"/>
        </a:p>
      </dgm:t>
    </dgm:pt>
    <dgm:pt modelId="{60843416-E025-4AFB-976C-8E0F954BCF6A}" type="parTrans" cxnId="{572917EE-8D47-4637-BB3B-AD038706B856}">
      <dgm:prSet/>
      <dgm:spPr/>
      <dgm:t>
        <a:bodyPr/>
        <a:lstStyle/>
        <a:p>
          <a:pPr algn="l" rtl="0"/>
          <a:endParaRPr lang="ar-SA" sz="1400"/>
        </a:p>
      </dgm:t>
    </dgm:pt>
    <dgm:pt modelId="{14A2C5D5-CECB-4C2F-8986-6E6182A20ADB}" type="sibTrans" cxnId="{572917EE-8D47-4637-BB3B-AD038706B856}">
      <dgm:prSet/>
      <dgm:spPr/>
      <dgm:t>
        <a:bodyPr/>
        <a:lstStyle/>
        <a:p>
          <a:pPr algn="l" rtl="0"/>
          <a:endParaRPr lang="ar-SA" sz="1400"/>
        </a:p>
      </dgm:t>
    </dgm:pt>
    <dgm:pt modelId="{691FF5FC-0B23-438E-9A37-7E76DF49CD1F}">
      <dgm:prSet phldrT="[Text]" custT="1"/>
      <dgm:spPr>
        <a:solidFill>
          <a:schemeClr val="accent1">
            <a:lumMod val="20000"/>
            <a:lumOff val="80000"/>
          </a:schemeClr>
        </a:solidFill>
        <a:ln>
          <a:solidFill>
            <a:schemeClr val="accent1">
              <a:lumMod val="20000"/>
              <a:lumOff val="80000"/>
            </a:schemeClr>
          </a:solidFill>
        </a:ln>
      </dgm:spPr>
      <dgm:t>
        <a:bodyPr/>
        <a:lstStyle/>
        <a:p>
          <a:pPr algn="l" rtl="0"/>
          <a:r>
            <a:rPr lang="en-US" sz="1400" dirty="0"/>
            <a:t> </a:t>
          </a:r>
          <a:endParaRPr lang="ar-SA" sz="1400" dirty="0"/>
        </a:p>
      </dgm:t>
    </dgm:pt>
    <dgm:pt modelId="{4F57DEF0-AAAA-4020-8E36-C02C15944B3B}" type="parTrans" cxnId="{0CF28A74-F04E-44E1-B384-F79023FADFD0}">
      <dgm:prSet/>
      <dgm:spPr/>
      <dgm:t>
        <a:bodyPr/>
        <a:lstStyle/>
        <a:p>
          <a:pPr algn="l" rtl="0"/>
          <a:endParaRPr lang="ar-SA" sz="1400"/>
        </a:p>
      </dgm:t>
    </dgm:pt>
    <dgm:pt modelId="{C7EB3AC8-A41B-4DC3-ACD9-77DF612B89CB}" type="sibTrans" cxnId="{0CF28A74-F04E-44E1-B384-F79023FADFD0}">
      <dgm:prSet/>
      <dgm:spPr/>
      <dgm:t>
        <a:bodyPr/>
        <a:lstStyle/>
        <a:p>
          <a:pPr algn="l" rtl="0"/>
          <a:endParaRPr lang="ar-SA" sz="1400"/>
        </a:p>
      </dgm:t>
    </dgm:pt>
    <dgm:pt modelId="{C950D981-3006-4357-8C8E-32FC29112525}">
      <dgm:prSet phldrT="[Text]" custT="1"/>
      <dgm:spPr>
        <a:solidFill>
          <a:schemeClr val="accent2">
            <a:lumMod val="20000"/>
            <a:lumOff val="80000"/>
          </a:schemeClr>
        </a:solidFill>
        <a:ln>
          <a:solidFill>
            <a:schemeClr val="accent2">
              <a:lumMod val="20000"/>
              <a:lumOff val="80000"/>
            </a:schemeClr>
          </a:solidFill>
        </a:ln>
      </dgm:spPr>
      <dgm:t>
        <a:bodyPr/>
        <a:lstStyle/>
        <a:p>
          <a:pPr algn="l" rtl="0"/>
          <a:r>
            <a:rPr lang="en-US" sz="1400" dirty="0"/>
            <a:t> </a:t>
          </a:r>
          <a:endParaRPr lang="ar-SA" sz="1400" dirty="0"/>
        </a:p>
      </dgm:t>
    </dgm:pt>
    <dgm:pt modelId="{F65D2AC3-7BC8-4ED8-8E4B-6FD74EE6B418}" type="parTrans" cxnId="{4428CC21-6445-4F24-B81A-9D176F71A0FE}">
      <dgm:prSet/>
      <dgm:spPr/>
      <dgm:t>
        <a:bodyPr/>
        <a:lstStyle/>
        <a:p>
          <a:pPr algn="l" rtl="0"/>
          <a:endParaRPr lang="ar-SA" sz="1400"/>
        </a:p>
      </dgm:t>
    </dgm:pt>
    <dgm:pt modelId="{E5F8D260-72A7-456E-B33B-A2A248FD6877}" type="sibTrans" cxnId="{4428CC21-6445-4F24-B81A-9D176F71A0FE}">
      <dgm:prSet/>
      <dgm:spPr/>
      <dgm:t>
        <a:bodyPr/>
        <a:lstStyle/>
        <a:p>
          <a:pPr algn="l" rtl="0"/>
          <a:endParaRPr lang="ar-SA" sz="1400"/>
        </a:p>
      </dgm:t>
    </dgm:pt>
    <dgm:pt modelId="{EAF83C5F-E56B-4C32-BB21-E914E2E989D2}">
      <dgm:prSet phldrT="[Text]" custT="1"/>
      <dgm:spPr>
        <a:ln>
          <a:solidFill>
            <a:schemeClr val="accent2">
              <a:lumMod val="20000"/>
              <a:lumOff val="80000"/>
            </a:schemeClr>
          </a:solidFill>
        </a:ln>
      </dgm:spPr>
      <dgm:t>
        <a:bodyPr/>
        <a:lstStyle/>
        <a:p>
          <a:pPr algn="l" rtl="0">
            <a:buClr>
              <a:schemeClr val="accent2">
                <a:lumMod val="40000"/>
                <a:lumOff val="60000"/>
              </a:schemeClr>
            </a:buClr>
          </a:pPr>
          <a:r>
            <a:rPr lang="en-US" altLang="ar-SA" sz="1400" b="0" dirty="0">
              <a:sym typeface="Symbol" panose="05050102010706020507" pitchFamily="18" charset="2"/>
            </a:rPr>
            <a:t>Patient should eat extra carbohydrates if he will be active than usual.</a:t>
          </a:r>
          <a:endParaRPr lang="ar-SA" sz="1400" b="0" dirty="0"/>
        </a:p>
      </dgm:t>
    </dgm:pt>
    <dgm:pt modelId="{CF1AD120-D6E2-429D-853D-0AF9262A6F8D}" type="parTrans" cxnId="{8032F830-B0CE-46DC-BC43-0EC3832438C2}">
      <dgm:prSet/>
      <dgm:spPr/>
      <dgm:t>
        <a:bodyPr/>
        <a:lstStyle/>
        <a:p>
          <a:pPr algn="l" rtl="0"/>
          <a:endParaRPr lang="ar-SA" sz="1400"/>
        </a:p>
      </dgm:t>
    </dgm:pt>
    <dgm:pt modelId="{6337A7D6-DE6A-487B-A771-B665C10B8512}" type="sibTrans" cxnId="{8032F830-B0CE-46DC-BC43-0EC3832438C2}">
      <dgm:prSet/>
      <dgm:spPr/>
      <dgm:t>
        <a:bodyPr/>
        <a:lstStyle/>
        <a:p>
          <a:pPr algn="l" rtl="0"/>
          <a:endParaRPr lang="ar-SA" sz="1400"/>
        </a:p>
      </dgm:t>
    </dgm:pt>
    <dgm:pt modelId="{7D10BA40-5B65-4568-B2F3-33D47C20271F}">
      <dgm:prSet custT="1"/>
      <dgm:spPr>
        <a:noFill/>
        <a:ln>
          <a:solidFill>
            <a:schemeClr val="accent4">
              <a:lumMod val="20000"/>
              <a:lumOff val="80000"/>
            </a:schemeClr>
          </a:solidFill>
        </a:ln>
      </dgm:spPr>
      <dgm:t>
        <a:bodyPr/>
        <a:lstStyle/>
        <a:p>
          <a:pPr algn="l" rtl="0"/>
          <a:endParaRPr lang="en-US" altLang="ar-SA" sz="1400" b="1" dirty="0">
            <a:sym typeface="Symbol" panose="05050102010706020507" pitchFamily="18" charset="2"/>
          </a:endParaRPr>
        </a:p>
      </dgm:t>
    </dgm:pt>
    <dgm:pt modelId="{EDE6BC6C-7FAE-4BAF-B26A-03466596BD6D}" type="parTrans" cxnId="{D63FF2EC-ABEA-4030-AB4E-63F04EF984ED}">
      <dgm:prSet/>
      <dgm:spPr/>
      <dgm:t>
        <a:bodyPr/>
        <a:lstStyle/>
        <a:p>
          <a:pPr algn="l" rtl="0"/>
          <a:endParaRPr lang="ar-SA" sz="1400"/>
        </a:p>
      </dgm:t>
    </dgm:pt>
    <dgm:pt modelId="{74B8CA57-772D-42E4-A14A-7129C9FABA67}" type="sibTrans" cxnId="{D63FF2EC-ABEA-4030-AB4E-63F04EF984ED}">
      <dgm:prSet/>
      <dgm:spPr/>
      <dgm:t>
        <a:bodyPr/>
        <a:lstStyle/>
        <a:p>
          <a:pPr algn="l" rtl="0"/>
          <a:endParaRPr lang="ar-SA" sz="1400"/>
        </a:p>
      </dgm:t>
    </dgm:pt>
    <dgm:pt modelId="{237E6FCD-E2F3-4E95-8A4F-B1A145A806FA}">
      <dgm:prSet custT="1"/>
      <dgm:spPr>
        <a:noFill/>
        <a:ln>
          <a:solidFill>
            <a:schemeClr val="accent1">
              <a:lumMod val="20000"/>
              <a:lumOff val="80000"/>
            </a:schemeClr>
          </a:solidFill>
        </a:ln>
      </dgm:spPr>
      <dgm:t>
        <a:bodyPr/>
        <a:lstStyle/>
        <a:p>
          <a:pPr algn="l" rtl="0">
            <a:buClr>
              <a:schemeClr val="accent5">
                <a:lumMod val="20000"/>
                <a:lumOff val="80000"/>
              </a:schemeClr>
            </a:buClr>
          </a:pPr>
          <a:r>
            <a:rPr lang="en-US" sz="1400" dirty="0"/>
            <a:t> </a:t>
          </a:r>
          <a:r>
            <a:rPr lang="en-US" altLang="ar-SA" sz="1400" b="0" dirty="0">
              <a:sym typeface="Symbol" panose="05050102010706020507" pitchFamily="18" charset="2"/>
            </a:rPr>
            <a:t>Diabetic patient should wear a medical ID bracelet or carry a card. </a:t>
          </a:r>
          <a:endParaRPr lang="ar-SA" sz="1400" b="0" dirty="0"/>
        </a:p>
      </dgm:t>
    </dgm:pt>
    <dgm:pt modelId="{7B5908F7-8ACC-40E3-BE57-4A8918E2BEDA}" type="parTrans" cxnId="{1F28C7B5-5AC5-45DC-B6D8-847F4122CC50}">
      <dgm:prSet/>
      <dgm:spPr/>
      <dgm:t>
        <a:bodyPr/>
        <a:lstStyle/>
        <a:p>
          <a:pPr algn="l" rtl="0"/>
          <a:endParaRPr lang="ar-SA" sz="1400"/>
        </a:p>
      </dgm:t>
    </dgm:pt>
    <dgm:pt modelId="{E931D57F-A92A-4E53-820C-9B0DF99BEBE8}" type="sibTrans" cxnId="{1F28C7B5-5AC5-45DC-B6D8-847F4122CC50}">
      <dgm:prSet/>
      <dgm:spPr/>
      <dgm:t>
        <a:bodyPr/>
        <a:lstStyle/>
        <a:p>
          <a:pPr algn="l" rtl="0"/>
          <a:endParaRPr lang="ar-SA" sz="1400"/>
        </a:p>
      </dgm:t>
    </dgm:pt>
    <dgm:pt modelId="{B7CA7DCC-BCD5-4D26-9A74-3297F50A8D36}">
      <dgm:prSet custT="1"/>
      <dgm:spPr>
        <a:noFill/>
        <a:ln>
          <a:solidFill>
            <a:schemeClr val="accent1">
              <a:lumMod val="20000"/>
              <a:lumOff val="80000"/>
            </a:schemeClr>
          </a:solidFill>
        </a:ln>
      </dgm:spPr>
      <dgm:t>
        <a:bodyPr/>
        <a:lstStyle/>
        <a:p>
          <a:pPr algn="l" rtl="0">
            <a:buClr>
              <a:schemeClr val="accent5">
                <a:lumMod val="20000"/>
                <a:lumOff val="80000"/>
              </a:schemeClr>
            </a:buClr>
          </a:pPr>
          <a:r>
            <a:rPr lang="en-US" altLang="ar-SA" sz="1400" b="0" dirty="0">
              <a:sym typeface="Symbol" panose="05050102010706020507" pitchFamily="18" charset="2"/>
            </a:rPr>
            <a:t>Patient should not skip meals or eat partial meals. </a:t>
          </a:r>
        </a:p>
      </dgm:t>
    </dgm:pt>
    <dgm:pt modelId="{4342F91C-51A7-425E-806E-A87774B2FC27}" type="parTrans" cxnId="{766188AF-95DA-4647-8409-37F3DE020E01}">
      <dgm:prSet/>
      <dgm:spPr/>
      <dgm:t>
        <a:bodyPr/>
        <a:lstStyle/>
        <a:p>
          <a:pPr algn="l" rtl="0"/>
          <a:endParaRPr lang="ar-SA" sz="1400"/>
        </a:p>
      </dgm:t>
    </dgm:pt>
    <dgm:pt modelId="{C8CDC2D5-18A6-49B6-ACF2-F41720038E19}" type="sibTrans" cxnId="{766188AF-95DA-4647-8409-37F3DE020E01}">
      <dgm:prSet/>
      <dgm:spPr/>
      <dgm:t>
        <a:bodyPr/>
        <a:lstStyle/>
        <a:p>
          <a:pPr algn="l" rtl="0"/>
          <a:endParaRPr lang="ar-SA" sz="1400"/>
        </a:p>
      </dgm:t>
    </dgm:pt>
    <dgm:pt modelId="{80CB0D97-B14F-44A8-B792-4A98620290B5}">
      <dgm:prSet custT="1"/>
      <dgm:spPr>
        <a:noFill/>
        <a:ln>
          <a:solidFill>
            <a:schemeClr val="accent1">
              <a:lumMod val="20000"/>
              <a:lumOff val="80000"/>
            </a:schemeClr>
          </a:solidFill>
        </a:ln>
      </dgm:spPr>
      <dgm:t>
        <a:bodyPr/>
        <a:lstStyle/>
        <a:p>
          <a:pPr algn="l" rtl="0"/>
          <a:endParaRPr lang="en-US" altLang="ar-SA" sz="1400" b="1" dirty="0">
            <a:sym typeface="Symbol" panose="05050102010706020507" pitchFamily="18" charset="2"/>
          </a:endParaRPr>
        </a:p>
      </dgm:t>
    </dgm:pt>
    <dgm:pt modelId="{5CF16A1D-2859-44C8-B20F-85821F94C808}" type="parTrans" cxnId="{8B68B2B2-2E21-42A4-9DC5-33608073B685}">
      <dgm:prSet/>
      <dgm:spPr/>
      <dgm:t>
        <a:bodyPr/>
        <a:lstStyle/>
        <a:p>
          <a:pPr algn="l" rtl="0"/>
          <a:endParaRPr lang="ar-SA" sz="1400"/>
        </a:p>
      </dgm:t>
    </dgm:pt>
    <dgm:pt modelId="{096BDFDD-20C9-4569-864E-FC30BF7941E8}" type="sibTrans" cxnId="{8B68B2B2-2E21-42A4-9DC5-33608073B685}">
      <dgm:prSet/>
      <dgm:spPr/>
      <dgm:t>
        <a:bodyPr/>
        <a:lstStyle/>
        <a:p>
          <a:pPr algn="l" rtl="0"/>
          <a:endParaRPr lang="ar-SA" sz="1400"/>
        </a:p>
      </dgm:t>
    </dgm:pt>
    <dgm:pt modelId="{10FFA6A0-7B17-47D6-938D-6A3BA23FE741}" type="pres">
      <dgm:prSet presAssocID="{4FCC95F6-AD71-4349-BE13-D9BFD28B0997}" presName="linearFlow" presStyleCnt="0">
        <dgm:presLayoutVars>
          <dgm:dir/>
          <dgm:animLvl val="lvl"/>
          <dgm:resizeHandles val="exact"/>
        </dgm:presLayoutVars>
      </dgm:prSet>
      <dgm:spPr/>
      <dgm:t>
        <a:bodyPr/>
        <a:lstStyle/>
        <a:p>
          <a:endParaRPr lang="en-US"/>
        </a:p>
      </dgm:t>
    </dgm:pt>
    <dgm:pt modelId="{616FF098-A8CB-4937-B378-812C567FFBA7}" type="pres">
      <dgm:prSet presAssocID="{4A30912C-0A98-4188-91E1-EFEA120CD40C}" presName="composite" presStyleCnt="0"/>
      <dgm:spPr/>
    </dgm:pt>
    <dgm:pt modelId="{2D4C6ED2-34E9-4211-80E6-D12981603CD3}" type="pres">
      <dgm:prSet presAssocID="{4A30912C-0A98-4188-91E1-EFEA120CD40C}" presName="parentText" presStyleLbl="alignNode1" presStyleIdx="0" presStyleCnt="3">
        <dgm:presLayoutVars>
          <dgm:chMax val="1"/>
          <dgm:bulletEnabled val="1"/>
        </dgm:presLayoutVars>
      </dgm:prSet>
      <dgm:spPr/>
      <dgm:t>
        <a:bodyPr/>
        <a:lstStyle/>
        <a:p>
          <a:endParaRPr lang="en-US"/>
        </a:p>
      </dgm:t>
    </dgm:pt>
    <dgm:pt modelId="{A7637DA4-477E-4989-A83C-64B329A02DFB}" type="pres">
      <dgm:prSet presAssocID="{4A30912C-0A98-4188-91E1-EFEA120CD40C}" presName="descendantText" presStyleLbl="alignAcc1" presStyleIdx="0" presStyleCnt="3" custScaleY="125350">
        <dgm:presLayoutVars>
          <dgm:bulletEnabled val="1"/>
        </dgm:presLayoutVars>
      </dgm:prSet>
      <dgm:spPr/>
      <dgm:t>
        <a:bodyPr/>
        <a:lstStyle/>
        <a:p>
          <a:endParaRPr lang="en-US"/>
        </a:p>
      </dgm:t>
    </dgm:pt>
    <dgm:pt modelId="{5D3D91F1-33BB-48B1-AC5D-B469F378944D}" type="pres">
      <dgm:prSet presAssocID="{AC06BA47-3A20-4D0D-AD54-2530B42C9A89}" presName="sp" presStyleCnt="0"/>
      <dgm:spPr/>
    </dgm:pt>
    <dgm:pt modelId="{7390D468-9B3A-454C-9C97-DD63F3F624D3}" type="pres">
      <dgm:prSet presAssocID="{691FF5FC-0B23-438E-9A37-7E76DF49CD1F}" presName="composite" presStyleCnt="0"/>
      <dgm:spPr/>
    </dgm:pt>
    <dgm:pt modelId="{0A1C4EFF-C92F-4516-B4E3-D9BD7FE07FE9}" type="pres">
      <dgm:prSet presAssocID="{691FF5FC-0B23-438E-9A37-7E76DF49CD1F}" presName="parentText" presStyleLbl="alignNode1" presStyleIdx="1" presStyleCnt="3">
        <dgm:presLayoutVars>
          <dgm:chMax val="1"/>
          <dgm:bulletEnabled val="1"/>
        </dgm:presLayoutVars>
      </dgm:prSet>
      <dgm:spPr/>
      <dgm:t>
        <a:bodyPr/>
        <a:lstStyle/>
        <a:p>
          <a:endParaRPr lang="en-US"/>
        </a:p>
      </dgm:t>
    </dgm:pt>
    <dgm:pt modelId="{EA464CD6-569D-49D2-86E3-868DFBE7F87D}" type="pres">
      <dgm:prSet presAssocID="{691FF5FC-0B23-438E-9A37-7E76DF49CD1F}" presName="descendantText" presStyleLbl="alignAcc1" presStyleIdx="1" presStyleCnt="3" custLinFactNeighborY="0">
        <dgm:presLayoutVars>
          <dgm:bulletEnabled val="1"/>
        </dgm:presLayoutVars>
      </dgm:prSet>
      <dgm:spPr/>
      <dgm:t>
        <a:bodyPr/>
        <a:lstStyle/>
        <a:p>
          <a:endParaRPr lang="en-US"/>
        </a:p>
      </dgm:t>
    </dgm:pt>
    <dgm:pt modelId="{F1C58AF7-CBD4-47E4-982C-CC85131091D8}" type="pres">
      <dgm:prSet presAssocID="{C7EB3AC8-A41B-4DC3-ACD9-77DF612B89CB}" presName="sp" presStyleCnt="0"/>
      <dgm:spPr/>
    </dgm:pt>
    <dgm:pt modelId="{1752166D-C467-4B40-AE10-4FD051F4797A}" type="pres">
      <dgm:prSet presAssocID="{C950D981-3006-4357-8C8E-32FC29112525}" presName="composite" presStyleCnt="0"/>
      <dgm:spPr/>
    </dgm:pt>
    <dgm:pt modelId="{D56253E7-B69E-4EC7-AE46-C07E7390B420}" type="pres">
      <dgm:prSet presAssocID="{C950D981-3006-4357-8C8E-32FC29112525}" presName="parentText" presStyleLbl="alignNode1" presStyleIdx="2" presStyleCnt="3">
        <dgm:presLayoutVars>
          <dgm:chMax val="1"/>
          <dgm:bulletEnabled val="1"/>
        </dgm:presLayoutVars>
      </dgm:prSet>
      <dgm:spPr/>
      <dgm:t>
        <a:bodyPr/>
        <a:lstStyle/>
        <a:p>
          <a:endParaRPr lang="en-US"/>
        </a:p>
      </dgm:t>
    </dgm:pt>
    <dgm:pt modelId="{A40F1363-5AC5-479E-9427-C513AE3C46E9}" type="pres">
      <dgm:prSet presAssocID="{C950D981-3006-4357-8C8E-32FC29112525}" presName="descendantText" presStyleLbl="alignAcc1" presStyleIdx="2" presStyleCnt="3" custLinFactNeighborY="0">
        <dgm:presLayoutVars>
          <dgm:bulletEnabled val="1"/>
        </dgm:presLayoutVars>
      </dgm:prSet>
      <dgm:spPr/>
      <dgm:t>
        <a:bodyPr/>
        <a:lstStyle/>
        <a:p>
          <a:endParaRPr lang="en-US"/>
        </a:p>
      </dgm:t>
    </dgm:pt>
  </dgm:ptLst>
  <dgm:cxnLst>
    <dgm:cxn modelId="{3E4F2EBE-50F9-4D45-8BE2-45043B5838BC}" type="presOf" srcId="{4A30912C-0A98-4188-91E1-EFEA120CD40C}" destId="{2D4C6ED2-34E9-4211-80E6-D12981603CD3}" srcOrd="0" destOrd="0" presId="urn:microsoft.com/office/officeart/2005/8/layout/chevron2"/>
    <dgm:cxn modelId="{572917EE-8D47-4637-BB3B-AD038706B856}" srcId="{4A30912C-0A98-4188-91E1-EFEA120CD40C}" destId="{4EE86105-A0F2-4914-BE92-ECDE1A9F83DA}" srcOrd="1" destOrd="0" parTransId="{60843416-E025-4AFB-976C-8E0F954BCF6A}" sibTransId="{14A2C5D5-CECB-4C2F-8986-6E6182A20ADB}"/>
    <dgm:cxn modelId="{921B2846-E76F-484D-B4B5-BCDDAC13EE3D}" type="presOf" srcId="{4FCC95F6-AD71-4349-BE13-D9BFD28B0997}" destId="{10FFA6A0-7B17-47D6-938D-6A3BA23FE741}" srcOrd="0" destOrd="0" presId="urn:microsoft.com/office/officeart/2005/8/layout/chevron2"/>
    <dgm:cxn modelId="{2FD73E77-BF85-45B4-BAED-5367E081CEA8}" type="presOf" srcId="{22920E20-D8FF-43DE-90CA-1A4F510A0D2E}" destId="{A7637DA4-477E-4989-A83C-64B329A02DFB}" srcOrd="0" destOrd="0" presId="urn:microsoft.com/office/officeart/2005/8/layout/chevron2"/>
    <dgm:cxn modelId="{1F21340D-2268-4E96-8C2B-0314A8AD191D}" type="presOf" srcId="{691FF5FC-0B23-438E-9A37-7E76DF49CD1F}" destId="{0A1C4EFF-C92F-4516-B4E3-D9BD7FE07FE9}" srcOrd="0" destOrd="0" presId="urn:microsoft.com/office/officeart/2005/8/layout/chevron2"/>
    <dgm:cxn modelId="{29015BAC-30CB-4289-BE1D-6AF5E8AE6BEF}" type="presOf" srcId="{C950D981-3006-4357-8C8E-32FC29112525}" destId="{D56253E7-B69E-4EC7-AE46-C07E7390B420}" srcOrd="0" destOrd="0" presId="urn:microsoft.com/office/officeart/2005/8/layout/chevron2"/>
    <dgm:cxn modelId="{FF2349A5-03FB-4150-9033-A107D8967B06}" type="presOf" srcId="{4EE86105-A0F2-4914-BE92-ECDE1A9F83DA}" destId="{A7637DA4-477E-4989-A83C-64B329A02DFB}" srcOrd="0" destOrd="1" presId="urn:microsoft.com/office/officeart/2005/8/layout/chevron2"/>
    <dgm:cxn modelId="{D63FF2EC-ABEA-4030-AB4E-63F04EF984ED}" srcId="{4A30912C-0A98-4188-91E1-EFEA120CD40C}" destId="{7D10BA40-5B65-4568-B2F3-33D47C20271F}" srcOrd="2" destOrd="0" parTransId="{EDE6BC6C-7FAE-4BAF-B26A-03466596BD6D}" sibTransId="{74B8CA57-772D-42E4-A14A-7129C9FABA67}"/>
    <dgm:cxn modelId="{F546A788-392C-42FC-B84B-D0CAC90D1E49}" srcId="{4FCC95F6-AD71-4349-BE13-D9BFD28B0997}" destId="{4A30912C-0A98-4188-91E1-EFEA120CD40C}" srcOrd="0" destOrd="0" parTransId="{CD0F7452-1BEA-4773-912B-93F19C09C4C0}" sibTransId="{AC06BA47-3A20-4D0D-AD54-2530B42C9A89}"/>
    <dgm:cxn modelId="{4428CC21-6445-4F24-B81A-9D176F71A0FE}" srcId="{4FCC95F6-AD71-4349-BE13-D9BFD28B0997}" destId="{C950D981-3006-4357-8C8E-32FC29112525}" srcOrd="2" destOrd="0" parTransId="{F65D2AC3-7BC8-4ED8-8E4B-6FD74EE6B418}" sibTransId="{E5F8D260-72A7-456E-B33B-A2A248FD6877}"/>
    <dgm:cxn modelId="{8032F830-B0CE-46DC-BC43-0EC3832438C2}" srcId="{C950D981-3006-4357-8C8E-32FC29112525}" destId="{EAF83C5F-E56B-4C32-BB21-E914E2E989D2}" srcOrd="0" destOrd="0" parTransId="{CF1AD120-D6E2-429D-853D-0AF9262A6F8D}" sibTransId="{6337A7D6-DE6A-487B-A771-B665C10B8512}"/>
    <dgm:cxn modelId="{80299DA5-CAC1-40E0-B8FF-A85BCB123C71}" type="presOf" srcId="{EAF83C5F-E56B-4C32-BB21-E914E2E989D2}" destId="{A40F1363-5AC5-479E-9427-C513AE3C46E9}" srcOrd="0" destOrd="0" presId="urn:microsoft.com/office/officeart/2005/8/layout/chevron2"/>
    <dgm:cxn modelId="{0CF28A74-F04E-44E1-B384-F79023FADFD0}" srcId="{4FCC95F6-AD71-4349-BE13-D9BFD28B0997}" destId="{691FF5FC-0B23-438E-9A37-7E76DF49CD1F}" srcOrd="1" destOrd="0" parTransId="{4F57DEF0-AAAA-4020-8E36-C02C15944B3B}" sibTransId="{C7EB3AC8-A41B-4DC3-ACD9-77DF612B89CB}"/>
    <dgm:cxn modelId="{FD7B88C4-11C3-4C21-BCE6-B53777374780}" type="presOf" srcId="{7D10BA40-5B65-4568-B2F3-33D47C20271F}" destId="{A7637DA4-477E-4989-A83C-64B329A02DFB}" srcOrd="0" destOrd="2" presId="urn:microsoft.com/office/officeart/2005/8/layout/chevron2"/>
    <dgm:cxn modelId="{8B68B2B2-2E21-42A4-9DC5-33608073B685}" srcId="{691FF5FC-0B23-438E-9A37-7E76DF49CD1F}" destId="{80CB0D97-B14F-44A8-B792-4A98620290B5}" srcOrd="2" destOrd="0" parTransId="{5CF16A1D-2859-44C8-B20F-85821F94C808}" sibTransId="{096BDFDD-20C9-4569-864E-FC30BF7941E8}"/>
    <dgm:cxn modelId="{7588740A-CC08-4FBF-A7E0-79F8AE3B6D0B}" type="presOf" srcId="{80CB0D97-B14F-44A8-B792-4A98620290B5}" destId="{EA464CD6-569D-49D2-86E3-868DFBE7F87D}" srcOrd="0" destOrd="2" presId="urn:microsoft.com/office/officeart/2005/8/layout/chevron2"/>
    <dgm:cxn modelId="{ADB783D7-36A2-401B-BE50-B62A11026288}" srcId="{4A30912C-0A98-4188-91E1-EFEA120CD40C}" destId="{22920E20-D8FF-43DE-90CA-1A4F510A0D2E}" srcOrd="0" destOrd="0" parTransId="{AC8AAD7E-7407-4F4A-AB12-6C2F272D0825}" sibTransId="{F490F9F0-C8FB-4165-B250-C62DB726236C}"/>
    <dgm:cxn modelId="{A49E156E-0D20-4A79-B8CB-5A9E492369BB}" type="presOf" srcId="{B7CA7DCC-BCD5-4D26-9A74-3297F50A8D36}" destId="{EA464CD6-569D-49D2-86E3-868DFBE7F87D}" srcOrd="0" destOrd="1" presId="urn:microsoft.com/office/officeart/2005/8/layout/chevron2"/>
    <dgm:cxn modelId="{766188AF-95DA-4647-8409-37F3DE020E01}" srcId="{691FF5FC-0B23-438E-9A37-7E76DF49CD1F}" destId="{B7CA7DCC-BCD5-4D26-9A74-3297F50A8D36}" srcOrd="1" destOrd="0" parTransId="{4342F91C-51A7-425E-806E-A87774B2FC27}" sibTransId="{C8CDC2D5-18A6-49B6-ACF2-F41720038E19}"/>
    <dgm:cxn modelId="{DD02F1D5-7CDA-42CA-BEC1-021FA3B3A765}" type="presOf" srcId="{237E6FCD-E2F3-4E95-8A4F-B1A145A806FA}" destId="{EA464CD6-569D-49D2-86E3-868DFBE7F87D}" srcOrd="0" destOrd="0" presId="urn:microsoft.com/office/officeart/2005/8/layout/chevron2"/>
    <dgm:cxn modelId="{1F28C7B5-5AC5-45DC-B6D8-847F4122CC50}" srcId="{691FF5FC-0B23-438E-9A37-7E76DF49CD1F}" destId="{237E6FCD-E2F3-4E95-8A4F-B1A145A806FA}" srcOrd="0" destOrd="0" parTransId="{7B5908F7-8ACC-40E3-BE57-4A8918E2BEDA}" sibTransId="{E931D57F-A92A-4E53-820C-9B0DF99BEBE8}"/>
    <dgm:cxn modelId="{F019DB0E-C0DC-4969-AEC8-28DC28CD6C9D}" type="presParOf" srcId="{10FFA6A0-7B17-47D6-938D-6A3BA23FE741}" destId="{616FF098-A8CB-4937-B378-812C567FFBA7}" srcOrd="0" destOrd="0" presId="urn:microsoft.com/office/officeart/2005/8/layout/chevron2"/>
    <dgm:cxn modelId="{E27ACCAA-012A-4BA7-8AC0-B915879A339F}" type="presParOf" srcId="{616FF098-A8CB-4937-B378-812C567FFBA7}" destId="{2D4C6ED2-34E9-4211-80E6-D12981603CD3}" srcOrd="0" destOrd="0" presId="urn:microsoft.com/office/officeart/2005/8/layout/chevron2"/>
    <dgm:cxn modelId="{DA6AF428-F61A-431C-B9B4-9FF9DC4CBBEC}" type="presParOf" srcId="{616FF098-A8CB-4937-B378-812C567FFBA7}" destId="{A7637DA4-477E-4989-A83C-64B329A02DFB}" srcOrd="1" destOrd="0" presId="urn:microsoft.com/office/officeart/2005/8/layout/chevron2"/>
    <dgm:cxn modelId="{485BAC54-5867-4A46-AA10-BF7C50084335}" type="presParOf" srcId="{10FFA6A0-7B17-47D6-938D-6A3BA23FE741}" destId="{5D3D91F1-33BB-48B1-AC5D-B469F378944D}" srcOrd="1" destOrd="0" presId="urn:microsoft.com/office/officeart/2005/8/layout/chevron2"/>
    <dgm:cxn modelId="{70F979E0-881B-459C-8295-F903C23713C1}" type="presParOf" srcId="{10FFA6A0-7B17-47D6-938D-6A3BA23FE741}" destId="{7390D468-9B3A-454C-9C97-DD63F3F624D3}" srcOrd="2" destOrd="0" presId="urn:microsoft.com/office/officeart/2005/8/layout/chevron2"/>
    <dgm:cxn modelId="{37D7EEDF-CB65-492C-945B-C9EEF8FEBE51}" type="presParOf" srcId="{7390D468-9B3A-454C-9C97-DD63F3F624D3}" destId="{0A1C4EFF-C92F-4516-B4E3-D9BD7FE07FE9}" srcOrd="0" destOrd="0" presId="urn:microsoft.com/office/officeart/2005/8/layout/chevron2"/>
    <dgm:cxn modelId="{4F385A7E-3C04-41DD-9C50-A1904C4C2B5E}" type="presParOf" srcId="{7390D468-9B3A-454C-9C97-DD63F3F624D3}" destId="{EA464CD6-569D-49D2-86E3-868DFBE7F87D}" srcOrd="1" destOrd="0" presId="urn:microsoft.com/office/officeart/2005/8/layout/chevron2"/>
    <dgm:cxn modelId="{BF8E2CDC-AA66-4691-9F8C-D7E161D2E865}" type="presParOf" srcId="{10FFA6A0-7B17-47D6-938D-6A3BA23FE741}" destId="{F1C58AF7-CBD4-47E4-982C-CC85131091D8}" srcOrd="3" destOrd="0" presId="urn:microsoft.com/office/officeart/2005/8/layout/chevron2"/>
    <dgm:cxn modelId="{447892EA-9A67-4D0F-B084-F161D9710E64}" type="presParOf" srcId="{10FFA6A0-7B17-47D6-938D-6A3BA23FE741}" destId="{1752166D-C467-4B40-AE10-4FD051F4797A}" srcOrd="4" destOrd="0" presId="urn:microsoft.com/office/officeart/2005/8/layout/chevron2"/>
    <dgm:cxn modelId="{92ACB23F-08AC-443E-AA63-399219579F90}" type="presParOf" srcId="{1752166D-C467-4B40-AE10-4FD051F4797A}" destId="{D56253E7-B69E-4EC7-AE46-C07E7390B420}" srcOrd="0" destOrd="0" presId="urn:microsoft.com/office/officeart/2005/8/layout/chevron2"/>
    <dgm:cxn modelId="{F361221F-9E53-42E4-B7C1-5F80B96434E8}" type="presParOf" srcId="{1752166D-C467-4B40-AE10-4FD051F4797A}" destId="{A40F1363-5AC5-479E-9427-C513AE3C46E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7CCB7-D5C3-49CF-85AE-E959CF62DAFC}">
      <dsp:nvSpPr>
        <dsp:cNvPr id="0" name=""/>
        <dsp:cNvSpPr/>
      </dsp:nvSpPr>
      <dsp:spPr>
        <a:xfrm>
          <a:off x="-3481158" y="-535175"/>
          <a:ext cx="4150442" cy="4150442"/>
        </a:xfrm>
        <a:prstGeom prst="blockArc">
          <a:avLst>
            <a:gd name="adj1" fmla="val 18900000"/>
            <a:gd name="adj2" fmla="val 2700000"/>
            <a:gd name="adj3" fmla="val 520"/>
          </a:avLst>
        </a:pr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F35A771C-215A-4CA9-BBB8-823305061FCC}">
      <dsp:nvSpPr>
        <dsp:cNvPr id="0" name=""/>
        <dsp:cNvSpPr/>
      </dsp:nvSpPr>
      <dsp:spPr>
        <a:xfrm>
          <a:off x="350908" y="236797"/>
          <a:ext cx="5839925" cy="473841"/>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111" tIns="35560" rIns="35560" bIns="35560" numCol="1" spcCol="1270" anchor="ctr" anchorCtr="0">
          <a:noAutofit/>
        </a:bodyPr>
        <a:lstStyle/>
        <a:p>
          <a:pPr lvl="0" algn="l" defTabSz="622300" rtl="0">
            <a:lnSpc>
              <a:spcPct val="90000"/>
            </a:lnSpc>
            <a:spcBef>
              <a:spcPct val="0"/>
            </a:spcBef>
            <a:spcAft>
              <a:spcPct val="35000"/>
            </a:spcAft>
            <a:buFont typeface="+mj-lt"/>
            <a:buNone/>
          </a:pPr>
          <a:r>
            <a:rPr lang="en-US" altLang="ar-SA" sz="1400" b="0" kern="1200" dirty="0">
              <a:solidFill>
                <a:schemeClr val="tx1"/>
              </a:solidFill>
            </a:rPr>
            <a:t>Overdose of insulin or oral hypoglycemic drugs                               (sulfonylureas - </a:t>
          </a:r>
          <a:r>
            <a:rPr lang="en-US" altLang="ar-SA" sz="1400" b="0" kern="1200" dirty="0" err="1">
              <a:solidFill>
                <a:schemeClr val="tx1"/>
              </a:solidFill>
            </a:rPr>
            <a:t>meglitinides</a:t>
          </a:r>
          <a:r>
            <a:rPr lang="en-US" altLang="ar-SA" sz="1400" b="0" kern="1200" dirty="0">
              <a:solidFill>
                <a:schemeClr val="tx1"/>
              </a:solidFill>
            </a:rPr>
            <a:t>).</a:t>
          </a:r>
          <a:endParaRPr lang="ar-SA" sz="1400" b="0" kern="1200" dirty="0">
            <a:solidFill>
              <a:schemeClr val="tx1"/>
            </a:solidFill>
          </a:endParaRPr>
        </a:p>
      </dsp:txBody>
      <dsp:txXfrm>
        <a:off x="350908" y="236797"/>
        <a:ext cx="5839925" cy="473841"/>
      </dsp:txXfrm>
    </dsp:sp>
    <dsp:sp modelId="{BCF36828-0803-4A5A-838B-9B87D13EBBB4}">
      <dsp:nvSpPr>
        <dsp:cNvPr id="0" name=""/>
        <dsp:cNvSpPr/>
      </dsp:nvSpPr>
      <dsp:spPr>
        <a:xfrm>
          <a:off x="54758" y="177567"/>
          <a:ext cx="592301" cy="592301"/>
        </a:xfrm>
        <a:prstGeom prst="ellipse">
          <a:avLst/>
        </a:prstGeom>
        <a:solidFill>
          <a:schemeClr val="lt1">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C799501D-02B9-4C70-B4E2-CD2FA28252F4}">
      <dsp:nvSpPr>
        <dsp:cNvPr id="0" name=""/>
        <dsp:cNvSpPr/>
      </dsp:nvSpPr>
      <dsp:spPr>
        <a:xfrm>
          <a:off x="622572" y="947682"/>
          <a:ext cx="5568261" cy="473841"/>
        </a:xfrm>
        <a:prstGeom prst="rect">
          <a:avLst/>
        </a:prstGeom>
        <a:solidFill>
          <a:srgbClr val="EBCDFF"/>
        </a:solidFill>
        <a:ln w="12700" cap="flat" cmpd="sng" algn="ctr">
          <a:solidFill>
            <a:srgbClr val="EBCD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111" tIns="35560" rIns="35560" bIns="35560" numCol="1" spcCol="1270" anchor="ctr" anchorCtr="0">
          <a:noAutofit/>
        </a:bodyPr>
        <a:lstStyle/>
        <a:p>
          <a:pPr lvl="0" algn="l" defTabSz="622300" rtl="1">
            <a:lnSpc>
              <a:spcPct val="90000"/>
            </a:lnSpc>
            <a:spcBef>
              <a:spcPct val="0"/>
            </a:spcBef>
            <a:spcAft>
              <a:spcPct val="35000"/>
            </a:spcAft>
          </a:pPr>
          <a:r>
            <a:rPr lang="en-US" altLang="ar-SA" sz="1400" b="0" kern="1200" dirty="0">
              <a:solidFill>
                <a:schemeClr val="tx1"/>
              </a:solidFill>
            </a:rPr>
            <a:t>Excessive physical exercise </a:t>
          </a:r>
          <a:r>
            <a:rPr lang="en-US" altLang="ar-SA" sz="1400" b="0" kern="1200" dirty="0">
              <a:solidFill>
                <a:srgbClr val="00B050"/>
              </a:solidFill>
            </a:rPr>
            <a:t>Physical stress or exercise increases glucose utilization therefore the patient has to decrease insulin dose. </a:t>
          </a:r>
          <a:endParaRPr lang="ar-SA" sz="1400" b="0" kern="1200" dirty="0">
            <a:solidFill>
              <a:schemeClr val="tx1"/>
            </a:solidFill>
          </a:endParaRPr>
        </a:p>
      </dsp:txBody>
      <dsp:txXfrm>
        <a:off x="622572" y="947682"/>
        <a:ext cx="5568261" cy="473841"/>
      </dsp:txXfrm>
    </dsp:sp>
    <dsp:sp modelId="{A1C809EC-2CF2-489D-B488-4724F1BBBAAD}">
      <dsp:nvSpPr>
        <dsp:cNvPr id="0" name=""/>
        <dsp:cNvSpPr/>
      </dsp:nvSpPr>
      <dsp:spPr>
        <a:xfrm>
          <a:off x="326422" y="888452"/>
          <a:ext cx="592301" cy="592301"/>
        </a:xfrm>
        <a:prstGeom prst="ellipse">
          <a:avLst/>
        </a:prstGeom>
        <a:solidFill>
          <a:schemeClr val="lt1">
            <a:hueOff val="0"/>
            <a:satOff val="0"/>
            <a:lumOff val="0"/>
            <a:alphaOff val="0"/>
          </a:schemeClr>
        </a:solidFill>
        <a:ln w="12700" cap="flat" cmpd="sng" algn="ctr">
          <a:solidFill>
            <a:srgbClr val="EBCDFF"/>
          </a:solidFill>
          <a:prstDash val="solid"/>
          <a:miter lim="800000"/>
        </a:ln>
        <a:effectLst/>
      </dsp:spPr>
      <dsp:style>
        <a:lnRef idx="2">
          <a:scrgbClr r="0" g="0" b="0"/>
        </a:lnRef>
        <a:fillRef idx="1">
          <a:scrgbClr r="0" g="0" b="0"/>
        </a:fillRef>
        <a:effectRef idx="0">
          <a:scrgbClr r="0" g="0" b="0"/>
        </a:effectRef>
        <a:fontRef idx="minor"/>
      </dsp:style>
    </dsp:sp>
    <dsp:sp modelId="{97F927FF-FC58-48C1-BC3F-8DB3C05D74C4}">
      <dsp:nvSpPr>
        <dsp:cNvPr id="0" name=""/>
        <dsp:cNvSpPr/>
      </dsp:nvSpPr>
      <dsp:spPr>
        <a:xfrm>
          <a:off x="622572" y="1658567"/>
          <a:ext cx="5568261" cy="473841"/>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111" tIns="35560" rIns="35560" bIns="35560" numCol="1" spcCol="1270" anchor="ctr" anchorCtr="0">
          <a:noAutofit/>
        </a:bodyPr>
        <a:lstStyle/>
        <a:p>
          <a:pPr lvl="0" algn="l" defTabSz="622300" rtl="0">
            <a:lnSpc>
              <a:spcPct val="90000"/>
            </a:lnSpc>
            <a:spcBef>
              <a:spcPct val="0"/>
            </a:spcBef>
            <a:spcAft>
              <a:spcPct val="35000"/>
            </a:spcAft>
            <a:buFont typeface="+mj-lt"/>
            <a:buNone/>
          </a:pPr>
          <a:r>
            <a:rPr lang="en-US" altLang="ar-SA" sz="1400" b="0" kern="1200" dirty="0">
              <a:solidFill>
                <a:schemeClr val="tx1"/>
              </a:solidFill>
            </a:rPr>
            <a:t>Missed or delayed meal.</a:t>
          </a:r>
          <a:endParaRPr lang="ar-SA" sz="1400" b="0" kern="1200" dirty="0">
            <a:solidFill>
              <a:schemeClr val="tx1"/>
            </a:solidFill>
          </a:endParaRPr>
        </a:p>
      </dsp:txBody>
      <dsp:txXfrm>
        <a:off x="622572" y="1658567"/>
        <a:ext cx="5568261" cy="473841"/>
      </dsp:txXfrm>
    </dsp:sp>
    <dsp:sp modelId="{19A5F561-EC13-4DAE-820C-119D2358AE26}">
      <dsp:nvSpPr>
        <dsp:cNvPr id="0" name=""/>
        <dsp:cNvSpPr/>
      </dsp:nvSpPr>
      <dsp:spPr>
        <a:xfrm>
          <a:off x="326422" y="1599337"/>
          <a:ext cx="592301" cy="592301"/>
        </a:xfrm>
        <a:prstGeom prst="ellipse">
          <a:avLst/>
        </a:prstGeom>
        <a:solidFill>
          <a:schemeClr val="lt1">
            <a:hueOff val="0"/>
            <a:satOff val="0"/>
            <a:lumOff val="0"/>
            <a:alphaOff val="0"/>
          </a:schemeClr>
        </a:solidFill>
        <a:ln w="12700" cap="flat" cmpd="sng" algn="ctr">
          <a:solidFill>
            <a:schemeClr val="accent5">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1CF93681-646A-4F78-A0E1-ABA678128393}">
      <dsp:nvSpPr>
        <dsp:cNvPr id="0" name=""/>
        <dsp:cNvSpPr/>
      </dsp:nvSpPr>
      <dsp:spPr>
        <a:xfrm>
          <a:off x="350908" y="2369452"/>
          <a:ext cx="5839925" cy="473841"/>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111" tIns="35560" rIns="35560" bIns="35560" numCol="1" spcCol="1270" anchor="ctr" anchorCtr="0">
          <a:noAutofit/>
        </a:bodyPr>
        <a:lstStyle/>
        <a:p>
          <a:pPr lvl="0" algn="l" defTabSz="622300" rtl="1">
            <a:lnSpc>
              <a:spcPct val="90000"/>
            </a:lnSpc>
            <a:spcBef>
              <a:spcPct val="0"/>
            </a:spcBef>
            <a:spcAft>
              <a:spcPct val="35000"/>
            </a:spcAft>
          </a:pPr>
          <a:r>
            <a:rPr lang="en-US" sz="1400" kern="1200" dirty="0">
              <a:solidFill>
                <a:schemeClr val="tx1"/>
              </a:solidFill>
            </a:rPr>
            <a:t> </a:t>
          </a:r>
          <a:r>
            <a:rPr lang="en-US" altLang="ar-SA" sz="1400" b="0" kern="1200" dirty="0">
              <a:solidFill>
                <a:schemeClr val="tx1"/>
              </a:solidFill>
            </a:rPr>
            <a:t>Hypoglycemia can be an early manifestation of other serious disorders (sepsis, congenital heart disease, brain hemorrhage).</a:t>
          </a:r>
          <a:endParaRPr lang="ar-SA" sz="1400" b="0" kern="1200" dirty="0">
            <a:solidFill>
              <a:schemeClr val="tx1"/>
            </a:solidFill>
          </a:endParaRPr>
        </a:p>
      </dsp:txBody>
      <dsp:txXfrm>
        <a:off x="350908" y="2369452"/>
        <a:ext cx="5839925" cy="473841"/>
      </dsp:txXfrm>
    </dsp:sp>
    <dsp:sp modelId="{7874F6DE-D723-4065-9E7D-40EBC9CF0FA8}">
      <dsp:nvSpPr>
        <dsp:cNvPr id="0" name=""/>
        <dsp:cNvSpPr/>
      </dsp:nvSpPr>
      <dsp:spPr>
        <a:xfrm>
          <a:off x="54758" y="2310222"/>
          <a:ext cx="592301" cy="592301"/>
        </a:xfrm>
        <a:prstGeom prst="ellipse">
          <a:avLst/>
        </a:prstGeom>
        <a:solidFill>
          <a:schemeClr val="lt1">
            <a:hueOff val="0"/>
            <a:satOff val="0"/>
            <a:lumOff val="0"/>
            <a:alphaOff val="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C6ED2-34E9-4211-80E6-D12981603CD3}">
      <dsp:nvSpPr>
        <dsp:cNvPr id="0" name=""/>
        <dsp:cNvSpPr/>
      </dsp:nvSpPr>
      <dsp:spPr>
        <a:xfrm rot="5400000">
          <a:off x="-205266" y="323547"/>
          <a:ext cx="1368441" cy="957909"/>
        </a:xfrm>
        <a:prstGeom prst="chevron">
          <a:avLst/>
        </a:prstGeom>
        <a:solidFill>
          <a:schemeClr val="accent4">
            <a:lumMod val="20000"/>
            <a:lumOff val="80000"/>
          </a:schemeClr>
        </a:solidFill>
        <a:ln w="12700" cap="flat" cmpd="sng" algn="ctr">
          <a:solidFill>
            <a:schemeClr val="accent4">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rtl="0">
            <a:lnSpc>
              <a:spcPct val="90000"/>
            </a:lnSpc>
            <a:spcBef>
              <a:spcPct val="0"/>
            </a:spcBef>
            <a:spcAft>
              <a:spcPct val="35000"/>
            </a:spcAft>
          </a:pPr>
          <a:r>
            <a:rPr lang="en-US" sz="1400" kern="1200" dirty="0"/>
            <a:t>  </a:t>
          </a:r>
          <a:endParaRPr lang="ar-SA" sz="1400" kern="1200" dirty="0"/>
        </a:p>
      </dsp:txBody>
      <dsp:txXfrm rot="-5400000">
        <a:off x="1" y="597236"/>
        <a:ext cx="957909" cy="410532"/>
      </dsp:txXfrm>
    </dsp:sp>
    <dsp:sp modelId="{A7637DA4-477E-4989-A83C-64B329A02DFB}">
      <dsp:nvSpPr>
        <dsp:cNvPr id="0" name=""/>
        <dsp:cNvSpPr/>
      </dsp:nvSpPr>
      <dsp:spPr>
        <a:xfrm rot="5400000">
          <a:off x="2950640" y="-1987191"/>
          <a:ext cx="1114972" cy="5100433"/>
        </a:xfrm>
        <a:prstGeom prst="round2SameRect">
          <a:avLst/>
        </a:prstGeom>
        <a:noFill/>
        <a:ln w="12700" cap="flat" cmpd="sng" algn="ctr">
          <a:solidFill>
            <a:schemeClr val="accent4">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lr>
              <a:schemeClr val="accent4">
                <a:lumMod val="20000"/>
                <a:lumOff val="80000"/>
              </a:schemeClr>
            </a:buClr>
            <a:buChar char="••"/>
          </a:pPr>
          <a:r>
            <a:rPr lang="en-US" altLang="ar-SA" sz="1400" b="0" kern="1200" dirty="0">
              <a:sym typeface="Symbol" panose="05050102010706020507" pitchFamily="18" charset="2"/>
            </a:rPr>
            <a:t> Monitoring of blood glucose level (blood sugar level should be checked routinely).</a:t>
          </a:r>
          <a:endParaRPr lang="ar-SA" sz="1400" b="0" kern="1200" dirty="0"/>
        </a:p>
        <a:p>
          <a:pPr marL="114300" lvl="1" indent="-114300" algn="l" defTabSz="622300" rtl="0">
            <a:lnSpc>
              <a:spcPct val="90000"/>
            </a:lnSpc>
            <a:spcBef>
              <a:spcPct val="0"/>
            </a:spcBef>
            <a:spcAft>
              <a:spcPct val="15000"/>
            </a:spcAft>
            <a:buClr>
              <a:schemeClr val="accent4">
                <a:lumMod val="20000"/>
                <a:lumOff val="80000"/>
              </a:schemeClr>
            </a:buClr>
            <a:buChar char="••"/>
          </a:pPr>
          <a:r>
            <a:rPr lang="en-US" altLang="ar-SA" sz="1400" b="0" kern="1200" dirty="0">
              <a:sym typeface="Symbol" panose="05050102010706020507" pitchFamily="18" charset="2"/>
            </a:rPr>
            <a:t> Patients should carry glucose tablets or hard candy to eat if blood sugar gets too low.</a:t>
          </a:r>
          <a:endParaRPr lang="ar-SA" sz="1400" b="0" kern="1200" dirty="0"/>
        </a:p>
        <a:p>
          <a:pPr marL="114300" lvl="1" indent="-114300" algn="l" defTabSz="622300" rtl="0">
            <a:lnSpc>
              <a:spcPct val="90000"/>
            </a:lnSpc>
            <a:spcBef>
              <a:spcPct val="0"/>
            </a:spcBef>
            <a:spcAft>
              <a:spcPct val="15000"/>
            </a:spcAft>
            <a:buChar char="••"/>
          </a:pPr>
          <a:endParaRPr lang="en-US" altLang="ar-SA" sz="1400" b="1" kern="1200" dirty="0">
            <a:sym typeface="Symbol" panose="05050102010706020507" pitchFamily="18" charset="2"/>
          </a:endParaRPr>
        </a:p>
      </dsp:txBody>
      <dsp:txXfrm rot="-5400000">
        <a:off x="957910" y="59967"/>
        <a:ext cx="5046005" cy="1006116"/>
      </dsp:txXfrm>
    </dsp:sp>
    <dsp:sp modelId="{0A1C4EFF-C92F-4516-B4E3-D9BD7FE07FE9}">
      <dsp:nvSpPr>
        <dsp:cNvPr id="0" name=""/>
        <dsp:cNvSpPr/>
      </dsp:nvSpPr>
      <dsp:spPr>
        <a:xfrm rot="5400000">
          <a:off x="-205266" y="1501496"/>
          <a:ext cx="1368441" cy="957909"/>
        </a:xfrm>
        <a:prstGeom prst="chevron">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rtl="0">
            <a:lnSpc>
              <a:spcPct val="90000"/>
            </a:lnSpc>
            <a:spcBef>
              <a:spcPct val="0"/>
            </a:spcBef>
            <a:spcAft>
              <a:spcPct val="35000"/>
            </a:spcAft>
          </a:pPr>
          <a:r>
            <a:rPr lang="en-US" sz="1400" kern="1200" dirty="0"/>
            <a:t> </a:t>
          </a:r>
          <a:endParaRPr lang="ar-SA" sz="1400" kern="1200" dirty="0"/>
        </a:p>
      </dsp:txBody>
      <dsp:txXfrm rot="-5400000">
        <a:off x="1" y="1775185"/>
        <a:ext cx="957909" cy="410532"/>
      </dsp:txXfrm>
    </dsp:sp>
    <dsp:sp modelId="{EA464CD6-569D-49D2-86E3-868DFBE7F87D}">
      <dsp:nvSpPr>
        <dsp:cNvPr id="0" name=""/>
        <dsp:cNvSpPr/>
      </dsp:nvSpPr>
      <dsp:spPr>
        <a:xfrm rot="5400000">
          <a:off x="3063382" y="-809242"/>
          <a:ext cx="889487" cy="5100433"/>
        </a:xfrm>
        <a:prstGeom prst="round2SameRect">
          <a:avLst/>
        </a:prstGeom>
        <a:no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lr>
              <a:schemeClr val="accent5">
                <a:lumMod val="20000"/>
                <a:lumOff val="80000"/>
              </a:schemeClr>
            </a:buClr>
            <a:buChar char="••"/>
          </a:pPr>
          <a:r>
            <a:rPr lang="en-US" sz="1400" kern="1200" dirty="0"/>
            <a:t> </a:t>
          </a:r>
          <a:r>
            <a:rPr lang="en-US" altLang="ar-SA" sz="1400" b="0" kern="1200" dirty="0">
              <a:sym typeface="Symbol" panose="05050102010706020507" pitchFamily="18" charset="2"/>
            </a:rPr>
            <a:t>Diabetic patient should wear a medical ID bracelet or carry a card. </a:t>
          </a:r>
          <a:endParaRPr lang="ar-SA" sz="1400" b="0" kern="1200" dirty="0"/>
        </a:p>
        <a:p>
          <a:pPr marL="114300" lvl="1" indent="-114300" algn="l" defTabSz="622300" rtl="0">
            <a:lnSpc>
              <a:spcPct val="90000"/>
            </a:lnSpc>
            <a:spcBef>
              <a:spcPct val="0"/>
            </a:spcBef>
            <a:spcAft>
              <a:spcPct val="15000"/>
            </a:spcAft>
            <a:buClr>
              <a:schemeClr val="accent5">
                <a:lumMod val="20000"/>
                <a:lumOff val="80000"/>
              </a:schemeClr>
            </a:buClr>
            <a:buChar char="••"/>
          </a:pPr>
          <a:r>
            <a:rPr lang="en-US" altLang="ar-SA" sz="1400" b="0" kern="1200" dirty="0">
              <a:sym typeface="Symbol" panose="05050102010706020507" pitchFamily="18" charset="2"/>
            </a:rPr>
            <a:t>Patient should not skip meals or eat partial meals. </a:t>
          </a:r>
        </a:p>
        <a:p>
          <a:pPr marL="114300" lvl="1" indent="-114300" algn="l" defTabSz="622300" rtl="0">
            <a:lnSpc>
              <a:spcPct val="90000"/>
            </a:lnSpc>
            <a:spcBef>
              <a:spcPct val="0"/>
            </a:spcBef>
            <a:spcAft>
              <a:spcPct val="15000"/>
            </a:spcAft>
            <a:buChar char="••"/>
          </a:pPr>
          <a:endParaRPr lang="en-US" altLang="ar-SA" sz="1400" b="1" kern="1200" dirty="0">
            <a:sym typeface="Symbol" panose="05050102010706020507" pitchFamily="18" charset="2"/>
          </a:endParaRPr>
        </a:p>
      </dsp:txBody>
      <dsp:txXfrm rot="-5400000">
        <a:off x="957910" y="1339651"/>
        <a:ext cx="5057012" cy="802645"/>
      </dsp:txXfrm>
    </dsp:sp>
    <dsp:sp modelId="{D56253E7-B69E-4EC7-AE46-C07E7390B420}">
      <dsp:nvSpPr>
        <dsp:cNvPr id="0" name=""/>
        <dsp:cNvSpPr/>
      </dsp:nvSpPr>
      <dsp:spPr>
        <a:xfrm rot="5400000">
          <a:off x="-205266" y="2679445"/>
          <a:ext cx="1368441" cy="957909"/>
        </a:xfrm>
        <a:prstGeom prst="chevron">
          <a:avLst/>
        </a:prstGeom>
        <a:solidFill>
          <a:schemeClr val="accent2">
            <a:lumMod val="20000"/>
            <a:lumOff val="8000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rtl="0">
            <a:lnSpc>
              <a:spcPct val="90000"/>
            </a:lnSpc>
            <a:spcBef>
              <a:spcPct val="0"/>
            </a:spcBef>
            <a:spcAft>
              <a:spcPct val="35000"/>
            </a:spcAft>
          </a:pPr>
          <a:r>
            <a:rPr lang="en-US" sz="1400" kern="1200" dirty="0"/>
            <a:t> </a:t>
          </a:r>
          <a:endParaRPr lang="ar-SA" sz="1400" kern="1200" dirty="0"/>
        </a:p>
      </dsp:txBody>
      <dsp:txXfrm rot="-5400000">
        <a:off x="1" y="2953134"/>
        <a:ext cx="957909" cy="410532"/>
      </dsp:txXfrm>
    </dsp:sp>
    <dsp:sp modelId="{A40F1363-5AC5-479E-9427-C513AE3C46E9}">
      <dsp:nvSpPr>
        <dsp:cNvPr id="0" name=""/>
        <dsp:cNvSpPr/>
      </dsp:nvSpPr>
      <dsp:spPr>
        <a:xfrm rot="5400000">
          <a:off x="3063382" y="368706"/>
          <a:ext cx="889487" cy="5100433"/>
        </a:xfrm>
        <a:prstGeom prst="round2Same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lr>
              <a:schemeClr val="accent2">
                <a:lumMod val="40000"/>
                <a:lumOff val="60000"/>
              </a:schemeClr>
            </a:buClr>
            <a:buChar char="••"/>
          </a:pPr>
          <a:r>
            <a:rPr lang="en-US" altLang="ar-SA" sz="1400" b="0" kern="1200" dirty="0">
              <a:sym typeface="Symbol" panose="05050102010706020507" pitchFamily="18" charset="2"/>
            </a:rPr>
            <a:t>Patient should eat extra carbohydrates if he will be active than usual.</a:t>
          </a:r>
          <a:endParaRPr lang="ar-SA" sz="1400" b="0" kern="1200" dirty="0"/>
        </a:p>
      </dsp:txBody>
      <dsp:txXfrm rot="-5400000">
        <a:off x="957910" y="2517600"/>
        <a:ext cx="5057012" cy="80264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329361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209752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342669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132823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CE60B9-31F5-4366-AAC5-63F3FB0E4B11}"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423435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CE60B9-31F5-4366-AAC5-63F3FB0E4B11}" type="datetimeFigureOut">
              <a:rPr lang="en-US" smtClean="0"/>
              <a:t>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117648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CE60B9-31F5-4366-AAC5-63F3FB0E4B11}" type="datetimeFigureOut">
              <a:rPr lang="en-US" smtClean="0"/>
              <a:t>2/25/18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54957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CE60B9-31F5-4366-AAC5-63F3FB0E4B11}" type="datetimeFigureOut">
              <a:rPr lang="en-US" smtClean="0"/>
              <a:t>2/25/18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257198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E60B9-31F5-4366-AAC5-63F3FB0E4B11}" type="datetimeFigureOut">
              <a:rPr lang="en-US" smtClean="0"/>
              <a:t>2/25/18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23662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CCE60B9-31F5-4366-AAC5-63F3FB0E4B11}" type="datetimeFigureOut">
              <a:rPr lang="en-US" smtClean="0"/>
              <a:t>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2079497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CCE60B9-31F5-4366-AAC5-63F3FB0E4B11}" type="datetimeFigureOut">
              <a:rPr lang="en-US" smtClean="0"/>
              <a:t>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36236207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CE60B9-31F5-4366-AAC5-63F3FB0E4B11}" type="datetimeFigureOut">
              <a:rPr lang="en-US" smtClean="0"/>
              <a:t>2/25/18</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AD38AC9-635E-4499-961D-D0554626EC36}" type="slidenum">
              <a:rPr lang="en-US" smtClean="0"/>
              <a:t>‹#›</a:t>
            </a:fld>
            <a:endParaRPr lang="en-US"/>
          </a:p>
        </p:txBody>
      </p:sp>
    </p:spTree>
    <p:extLst>
      <p:ext uri="{BB962C8B-B14F-4D97-AF65-F5344CB8AC3E}">
        <p14:creationId xmlns:p14="http://schemas.microsoft.com/office/powerpoint/2010/main" val="28614017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tiff"/><Relationship Id="rId5" Type="http://schemas.openxmlformats.org/officeDocument/2006/relationships/hyperlink" Target="https://docs.google.com/forms/d/e/1FAIpQLSc57qjDXLPcQLYftI27W91gCKD2RgH0OzQDdDxsiLYmH9DKtw/viewform" TargetMode="External"/><Relationship Id="rId6" Type="http://schemas.openxmlformats.org/officeDocument/2006/relationships/image" Target="../media/image13.tiff"/><Relationship Id="rId7" Type="http://schemas.openxmlformats.org/officeDocument/2006/relationships/hyperlink" Target="https://docs.google.com/forms/d/e/1FAIpQLSeR09YDqj3t6EipoBfWqUQ3MSK8YOB4OY5qRkg329YJBt2YZQ/viewform?usp=sf_link" TargetMode="External"/><Relationship Id="rId8" Type="http://schemas.openxmlformats.org/officeDocument/2006/relationships/hyperlink" Target="https://twitter.com/pharma436" TargetMode="External"/><Relationship Id="rId9"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1F99A81-5EC0-4F87-BA5A-E315F52FAD8B}"/>
              </a:ext>
            </a:extLst>
          </p:cNvPr>
          <p:cNvSpPr/>
          <p:nvPr/>
        </p:nvSpPr>
        <p:spPr>
          <a:xfrm>
            <a:off x="-1" y="0"/>
            <a:ext cx="6858001" cy="9895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500" t="31944" r="17500" b="14514"/>
          <a:stretch/>
        </p:blipFill>
        <p:spPr>
          <a:xfrm>
            <a:off x="511154" y="513069"/>
            <a:ext cx="1433509" cy="118080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63" t="4123" r="2846" b="6720"/>
          <a:stretch/>
        </p:blipFill>
        <p:spPr>
          <a:xfrm>
            <a:off x="4845666" y="692331"/>
            <a:ext cx="1580474" cy="1001546"/>
          </a:xfrm>
          <a:prstGeom prst="rect">
            <a:avLst/>
          </a:prstGeom>
        </p:spPr>
      </p:pic>
      <p:cxnSp>
        <p:nvCxnSpPr>
          <p:cNvPr id="6" name="Straight Connector 5"/>
          <p:cNvCxnSpPr/>
          <p:nvPr/>
        </p:nvCxnSpPr>
        <p:spPr>
          <a:xfrm>
            <a:off x="161951" y="4435834"/>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6782" y="4035724"/>
            <a:ext cx="1309815" cy="400110"/>
          </a:xfrm>
          <a:prstGeom prst="rect">
            <a:avLst/>
          </a:prstGeom>
          <a:noFill/>
        </p:spPr>
        <p:txBody>
          <a:bodyPr wrap="square" rtlCol="0">
            <a:spAutoFit/>
          </a:bodyPr>
          <a:lstStyle/>
          <a:p>
            <a:r>
              <a:rPr lang="en-US" sz="2000" dirty="0"/>
              <a:t>objectives</a:t>
            </a:r>
            <a:endParaRPr lang="en-US" dirty="0"/>
          </a:p>
        </p:txBody>
      </p:sp>
      <p:cxnSp>
        <p:nvCxnSpPr>
          <p:cNvPr id="8" name="Straight Connector 7"/>
          <p:cNvCxnSpPr/>
          <p:nvPr/>
        </p:nvCxnSpPr>
        <p:spPr>
          <a:xfrm>
            <a:off x="189232" y="8003324"/>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8503" y="7603214"/>
            <a:ext cx="1407377" cy="400110"/>
          </a:xfrm>
          <a:prstGeom prst="rect">
            <a:avLst/>
          </a:prstGeom>
          <a:noFill/>
        </p:spPr>
        <p:txBody>
          <a:bodyPr wrap="square" rtlCol="0">
            <a:spAutoFit/>
          </a:bodyPr>
          <a:lstStyle/>
          <a:p>
            <a:r>
              <a:rPr lang="en-US" sz="2000" dirty="0"/>
              <a:t>Color index</a:t>
            </a:r>
          </a:p>
        </p:txBody>
      </p:sp>
      <p:sp>
        <p:nvSpPr>
          <p:cNvPr id="10" name="Half Frame 6"/>
          <p:cNvSpPr/>
          <p:nvPr/>
        </p:nvSpPr>
        <p:spPr>
          <a:xfrm rot="5400000">
            <a:off x="5881838"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308503" y="8102645"/>
            <a:ext cx="6073423" cy="1708160"/>
          </a:xfrm>
          <a:prstGeom prst="rect">
            <a:avLst/>
          </a:prstGeom>
          <a:noFill/>
        </p:spPr>
        <p:txBody>
          <a:bodyPr wrap="square" rtlCol="0">
            <a:spAutoFit/>
          </a:bodyPr>
          <a:lstStyle/>
          <a:p>
            <a:pPr>
              <a:lnSpc>
                <a:spcPct val="150000"/>
              </a:lnSpc>
            </a:pPr>
            <a:r>
              <a:rPr lang="en-US" sz="1400" b="1" dirty="0">
                <a:solidFill>
                  <a:schemeClr val="bg1">
                    <a:lumMod val="50000"/>
                  </a:schemeClr>
                </a:solidFill>
              </a:rPr>
              <a:t>extra information and further explanation  </a:t>
            </a:r>
          </a:p>
          <a:p>
            <a:pPr>
              <a:lnSpc>
                <a:spcPct val="150000"/>
              </a:lnSpc>
            </a:pPr>
            <a:r>
              <a:rPr lang="en-US" sz="1400" b="1" dirty="0">
                <a:solidFill>
                  <a:srgbClr val="FF0000"/>
                </a:solidFill>
              </a:rPr>
              <a:t>important </a:t>
            </a:r>
          </a:p>
          <a:p>
            <a:pPr>
              <a:lnSpc>
                <a:spcPct val="150000"/>
              </a:lnSpc>
            </a:pPr>
            <a:r>
              <a:rPr lang="en-US" sz="1400" b="1" dirty="0">
                <a:solidFill>
                  <a:srgbClr val="009000"/>
                </a:solidFill>
              </a:rPr>
              <a:t>doctors</a:t>
            </a:r>
            <a:r>
              <a:rPr lang="en-US" sz="1400" b="1" dirty="0">
                <a:solidFill>
                  <a:srgbClr val="008F00"/>
                </a:solidFill>
              </a:rPr>
              <a:t> notes </a:t>
            </a:r>
          </a:p>
          <a:p>
            <a:pPr>
              <a:lnSpc>
                <a:spcPct val="150000"/>
              </a:lnSpc>
            </a:pPr>
            <a:r>
              <a:rPr lang="en-US" sz="1400" b="1" dirty="0">
                <a:solidFill>
                  <a:srgbClr val="0432FF"/>
                </a:solidFill>
              </a:rPr>
              <a:t>Drugs names </a:t>
            </a:r>
            <a:endParaRPr lang="ar-SA" sz="1400" b="1" dirty="0">
              <a:solidFill>
                <a:srgbClr val="0432FF"/>
              </a:solidFill>
            </a:endParaRPr>
          </a:p>
          <a:p>
            <a:pPr>
              <a:lnSpc>
                <a:spcPct val="150000"/>
              </a:lnSpc>
            </a:pPr>
            <a:r>
              <a:rPr lang="en-US" sz="1400" b="1" dirty="0">
                <a:solidFill>
                  <a:srgbClr val="009193"/>
                </a:solidFill>
              </a:rPr>
              <a:t>Mnemonics </a:t>
            </a:r>
          </a:p>
        </p:txBody>
      </p:sp>
      <p:sp>
        <p:nvSpPr>
          <p:cNvPr id="15" name="Oval 14"/>
          <p:cNvSpPr/>
          <p:nvPr/>
        </p:nvSpPr>
        <p:spPr>
          <a:xfrm flipV="1">
            <a:off x="155595" y="8241474"/>
            <a:ext cx="191187" cy="17425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6" name="Oval 15"/>
          <p:cNvSpPr/>
          <p:nvPr/>
        </p:nvSpPr>
        <p:spPr>
          <a:xfrm flipV="1">
            <a:off x="155595" y="8589981"/>
            <a:ext cx="191187" cy="1742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p:cNvSpPr/>
          <p:nvPr/>
        </p:nvSpPr>
        <p:spPr>
          <a:xfrm flipV="1">
            <a:off x="123638" y="9191869"/>
            <a:ext cx="191187" cy="17425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FA00"/>
              </a:solidFill>
            </a:endParaRPr>
          </a:p>
        </p:txBody>
      </p:sp>
      <p:sp>
        <p:nvSpPr>
          <p:cNvPr id="18" name="Oval 17"/>
          <p:cNvSpPr/>
          <p:nvPr/>
        </p:nvSpPr>
        <p:spPr>
          <a:xfrm flipV="1">
            <a:off x="163198" y="8851360"/>
            <a:ext cx="191187" cy="174253"/>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F00"/>
              </a:solidFill>
            </a:endParaRPr>
          </a:p>
        </p:txBody>
      </p:sp>
      <p:sp>
        <p:nvSpPr>
          <p:cNvPr id="19" name="Oval 18"/>
          <p:cNvSpPr/>
          <p:nvPr/>
        </p:nvSpPr>
        <p:spPr>
          <a:xfrm flipV="1">
            <a:off x="155595" y="9537437"/>
            <a:ext cx="191187" cy="174253"/>
          </a:xfrm>
          <a:prstGeom prst="ellipse">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FA00"/>
              </a:solidFill>
            </a:endParaRPr>
          </a:p>
        </p:txBody>
      </p:sp>
      <p:sp>
        <p:nvSpPr>
          <p:cNvPr id="3" name="Rectangle 2">
            <a:extLst>
              <a:ext uri="{FF2B5EF4-FFF2-40B4-BE49-F238E27FC236}">
                <a16:creationId xmlns:a16="http://schemas.microsoft.com/office/drawing/2014/main" xmlns="" id="{AB4B5716-8678-4DB8-95B8-E909F86B94DC}"/>
              </a:ext>
            </a:extLst>
          </p:cNvPr>
          <p:cNvSpPr/>
          <p:nvPr/>
        </p:nvSpPr>
        <p:spPr>
          <a:xfrm>
            <a:off x="782062" y="3355224"/>
            <a:ext cx="5293874" cy="830997"/>
          </a:xfrm>
          <a:prstGeom prst="rect">
            <a:avLst/>
          </a:prstGeom>
        </p:spPr>
        <p:txBody>
          <a:bodyPr wrap="square">
            <a:spAutoFit/>
          </a:bodyPr>
          <a:lstStyle/>
          <a:p>
            <a:pPr algn="ctr"/>
            <a:r>
              <a:rPr lang="en-US" altLang="ar-SA" sz="2400" b="1" dirty="0">
                <a:solidFill>
                  <a:srgbClr val="009193"/>
                </a:solidFill>
                <a:latin typeface="Goudy Old Style" charset="0"/>
              </a:rPr>
              <a:t>7: </a:t>
            </a:r>
            <a:r>
              <a:rPr lang="en-US" altLang="ar-SA" sz="2400" b="1" dirty="0">
                <a:solidFill>
                  <a:srgbClr val="941651"/>
                </a:solidFill>
                <a:latin typeface="Goudy Old Style" charset="0"/>
              </a:rPr>
              <a:t>Management of diabetic ketoacidosis and hypoglycemia</a:t>
            </a:r>
          </a:p>
        </p:txBody>
      </p:sp>
      <p:sp>
        <p:nvSpPr>
          <p:cNvPr id="2" name="TextBox 1">
            <a:extLst>
              <a:ext uri="{FF2B5EF4-FFF2-40B4-BE49-F238E27FC236}">
                <a16:creationId xmlns:a16="http://schemas.microsoft.com/office/drawing/2014/main" xmlns="" id="{FC116BCA-7495-4C40-8D97-E0181B323ADE}"/>
              </a:ext>
            </a:extLst>
          </p:cNvPr>
          <p:cNvSpPr txBox="1"/>
          <p:nvPr/>
        </p:nvSpPr>
        <p:spPr>
          <a:xfrm>
            <a:off x="123638" y="4767987"/>
            <a:ext cx="6478268" cy="2554545"/>
          </a:xfrm>
          <a:prstGeom prst="rect">
            <a:avLst/>
          </a:prstGeom>
          <a:noFill/>
        </p:spPr>
        <p:txBody>
          <a:bodyPr wrap="square" rtlCol="1">
            <a:spAutoFit/>
          </a:bodyPr>
          <a:lstStyle/>
          <a:p>
            <a:pPr marL="285750" indent="-285750">
              <a:buClr>
                <a:schemeClr val="accent1">
                  <a:lumMod val="60000"/>
                  <a:lumOff val="40000"/>
                </a:schemeClr>
              </a:buClr>
              <a:buFont typeface="Arial" panose="020B0604020202020204" pitchFamily="34" charset="0"/>
              <a:buChar char="•"/>
            </a:pPr>
            <a:r>
              <a:rPr lang="en-US" sz="1600" dirty="0"/>
              <a:t>Identify the different characters of diabetic ketoacidosis.</a:t>
            </a:r>
          </a:p>
          <a:p>
            <a:pPr marL="285750" indent="-285750">
              <a:buClr>
                <a:schemeClr val="accent1">
                  <a:lumMod val="60000"/>
                  <a:lumOff val="40000"/>
                </a:schemeClr>
              </a:buClr>
              <a:buFont typeface="Arial" panose="020B0604020202020204" pitchFamily="34" charset="0"/>
              <a:buChar char="•"/>
            </a:pPr>
            <a:endParaRPr lang="en-US" sz="1600" dirty="0"/>
          </a:p>
          <a:p>
            <a:pPr marL="285750" indent="-285750">
              <a:buClr>
                <a:schemeClr val="accent1">
                  <a:lumMod val="60000"/>
                  <a:lumOff val="40000"/>
                </a:schemeClr>
              </a:buClr>
              <a:buFont typeface="Arial" panose="020B0604020202020204" pitchFamily="34" charset="0"/>
              <a:buChar char="•"/>
            </a:pPr>
            <a:r>
              <a:rPr lang="en-US" sz="1600" dirty="0"/>
              <a:t>Know the different lines of treatment for hyperglycemia, dehydration, electrolyte deficits and ketoacidosis.</a:t>
            </a:r>
          </a:p>
          <a:p>
            <a:pPr marL="285750" indent="-285750">
              <a:buClr>
                <a:schemeClr val="accent1">
                  <a:lumMod val="60000"/>
                  <a:lumOff val="40000"/>
                </a:schemeClr>
              </a:buClr>
              <a:buFont typeface="Arial" panose="020B0604020202020204" pitchFamily="34" charset="0"/>
              <a:buChar char="•"/>
            </a:pPr>
            <a:endParaRPr lang="en-US" sz="1600" dirty="0"/>
          </a:p>
          <a:p>
            <a:pPr marL="285750" indent="-285750">
              <a:buClr>
                <a:schemeClr val="accent1">
                  <a:lumMod val="60000"/>
                  <a:lumOff val="40000"/>
                </a:schemeClr>
              </a:buClr>
              <a:buFont typeface="Arial" panose="020B0604020202020204" pitchFamily="34" charset="0"/>
              <a:buChar char="•"/>
            </a:pPr>
            <a:r>
              <a:rPr lang="en-US" sz="1600" dirty="0"/>
              <a:t>Recognize the characters of hypoglycemia and how it can be prevented.</a:t>
            </a:r>
          </a:p>
          <a:p>
            <a:pPr marL="285750" indent="-285750">
              <a:buClr>
                <a:schemeClr val="accent1">
                  <a:lumMod val="60000"/>
                  <a:lumOff val="40000"/>
                </a:schemeClr>
              </a:buClr>
              <a:buFont typeface="Arial" panose="020B0604020202020204" pitchFamily="34" charset="0"/>
              <a:buChar char="•"/>
            </a:pPr>
            <a:endParaRPr lang="en-US" sz="1600" dirty="0"/>
          </a:p>
          <a:p>
            <a:pPr marL="285750" indent="-285750">
              <a:buClr>
                <a:schemeClr val="accent1">
                  <a:lumMod val="60000"/>
                  <a:lumOff val="40000"/>
                </a:schemeClr>
              </a:buClr>
              <a:buFont typeface="Arial" panose="020B0604020202020204" pitchFamily="34" charset="0"/>
              <a:buChar char="•"/>
            </a:pPr>
            <a:r>
              <a:rPr lang="en-US" sz="1600" dirty="0"/>
              <a:t>Describe the different treatment of hypoglycemia</a:t>
            </a:r>
          </a:p>
          <a:p>
            <a:pPr marL="285750" indent="-285750">
              <a:buClr>
                <a:schemeClr val="accent1">
                  <a:lumMod val="60000"/>
                  <a:lumOff val="40000"/>
                </a:schemeClr>
              </a:buClr>
              <a:buFont typeface="Arial" panose="020B0604020202020204" pitchFamily="34" charset="0"/>
              <a:buChar char="•"/>
            </a:pPr>
            <a:endParaRPr lang="en-US" sz="1600" dirty="0"/>
          </a:p>
          <a:p>
            <a:pPr marL="285750" indent="-285750">
              <a:buClr>
                <a:schemeClr val="accent1">
                  <a:lumMod val="60000"/>
                  <a:lumOff val="40000"/>
                </a:schemeClr>
              </a:buClr>
              <a:buFont typeface="Arial" panose="020B0604020202020204" pitchFamily="34" charset="0"/>
              <a:buChar char="•"/>
            </a:pPr>
            <a:r>
              <a:rPr lang="en-US" sz="1600" dirty="0"/>
              <a:t>Be able to differentiate between hypoglycemia and hyperglycemia coma.</a:t>
            </a:r>
            <a:endParaRPr lang="ar-SA" sz="1600" dirty="0"/>
          </a:p>
        </p:txBody>
      </p:sp>
      <p:sp>
        <p:nvSpPr>
          <p:cNvPr id="21" name="Rectangle 20">
            <a:extLst>
              <a:ext uri="{FF2B5EF4-FFF2-40B4-BE49-F238E27FC236}">
                <a16:creationId xmlns:a16="http://schemas.microsoft.com/office/drawing/2014/main" xmlns="" id="{96547DC8-B3B0-422C-A6D7-F65FB667F048}"/>
              </a:ext>
            </a:extLst>
          </p:cNvPr>
          <p:cNvSpPr/>
          <p:nvPr/>
        </p:nvSpPr>
        <p:spPr>
          <a:xfrm>
            <a:off x="2317803" y="889289"/>
            <a:ext cx="2222391" cy="237836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xmlns="" id="{5B6E65F7-4FA6-487A-B98B-F49EA97B82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9086" y="7778079"/>
            <a:ext cx="1394460" cy="1235964"/>
          </a:xfrm>
          <a:prstGeom prst="rect">
            <a:avLst/>
          </a:prstGeom>
        </p:spPr>
      </p:pic>
    </p:spTree>
    <p:extLst>
      <p:ext uri="{BB962C8B-B14F-4D97-AF65-F5344CB8AC3E}">
        <p14:creationId xmlns:p14="http://schemas.microsoft.com/office/powerpoint/2010/main" val="357387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rgbClr val="942093">
                <a:tint val="45000"/>
                <a:satMod val="400000"/>
              </a:srgbClr>
            </a:duotone>
          </a:blip>
          <a:srcRect l="44792" t="46423" r="12083" b="5293"/>
          <a:stretch/>
        </p:blipFill>
        <p:spPr>
          <a:xfrm>
            <a:off x="2711487" y="2030912"/>
            <a:ext cx="2235970" cy="388864"/>
          </a:xfrm>
          <a:prstGeom prst="rect">
            <a:avLst/>
          </a:prstGeom>
        </p:spPr>
      </p:pic>
      <p:cxnSp>
        <p:nvCxnSpPr>
          <p:cNvPr id="8" name="Straight Connector 7"/>
          <p:cNvCxnSpPr/>
          <p:nvPr/>
        </p:nvCxnSpPr>
        <p:spPr>
          <a:xfrm flipH="1">
            <a:off x="1098211" y="2478873"/>
            <a:ext cx="5300421" cy="0"/>
          </a:xfrm>
          <a:prstGeom prst="line">
            <a:avLst/>
          </a:prstGeom>
          <a:ln w="38100">
            <a:solidFill>
              <a:srgbClr val="00CCC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1841" y="2494813"/>
            <a:ext cx="5300421" cy="2000548"/>
          </a:xfrm>
          <a:prstGeom prst="rect">
            <a:avLst/>
          </a:prstGeom>
          <a:noFill/>
        </p:spPr>
        <p:txBody>
          <a:bodyPr wrap="square" rtlCol="0">
            <a:spAutoFit/>
          </a:bodyPr>
          <a:lstStyle/>
          <a:p>
            <a:pPr algn="ctr" rtl="1"/>
            <a:r>
              <a:rPr lang="ar-SA" sz="2400" b="1" dirty="0">
                <a:solidFill>
                  <a:srgbClr val="941651"/>
                </a:solidFill>
                <a:latin typeface="Al Tarikh" charset="-78"/>
                <a:ea typeface="Al Tarikh" charset="-78"/>
                <a:cs typeface="Al Tarikh" charset="-78"/>
              </a:rPr>
              <a:t>قادة فريق علم الأدوية :</a:t>
            </a:r>
          </a:p>
          <a:p>
            <a:pPr algn="ctr" rtl="1"/>
            <a:r>
              <a:rPr lang="ar-SA" sz="2400" b="1" dirty="0">
                <a:latin typeface="Al Tarikh" charset="-78"/>
                <a:ea typeface="Al Tarikh" charset="-78"/>
                <a:cs typeface="Al Tarikh" charset="-78"/>
              </a:rPr>
              <a:t> </a:t>
            </a:r>
            <a:r>
              <a:rPr lang="ar-SA" sz="2400" b="1" dirty="0">
                <a:solidFill>
                  <a:srgbClr val="941651"/>
                </a:solidFill>
                <a:cs typeface="Al Tarikh" charset="-78"/>
              </a:rPr>
              <a:t>-</a:t>
            </a:r>
            <a:r>
              <a:rPr lang="ar-SA" sz="2400" b="1" dirty="0">
                <a:latin typeface="Al Tarikh" charset="-78"/>
                <a:ea typeface="Al Tarikh" charset="-78"/>
                <a:cs typeface="Al Tarikh" charset="-78"/>
              </a:rPr>
              <a:t> جومانا القحطاني   </a:t>
            </a:r>
            <a:r>
              <a:rPr lang="ar-SA" sz="2400" b="1" dirty="0">
                <a:solidFill>
                  <a:srgbClr val="941651"/>
                </a:solidFill>
                <a:cs typeface="Al Tarikh" charset="-78"/>
              </a:rPr>
              <a:t>-</a:t>
            </a:r>
            <a:r>
              <a:rPr lang="ar-SA" sz="2400" b="1" dirty="0">
                <a:latin typeface="Al Tarikh" charset="-78"/>
                <a:ea typeface="Al Tarikh" charset="-78"/>
                <a:cs typeface="Al Tarikh" charset="-78"/>
              </a:rPr>
              <a:t> اللولو الصليهم</a:t>
            </a:r>
          </a:p>
          <a:p>
            <a:pPr algn="ctr" rtl="1"/>
            <a:r>
              <a:rPr lang="ar-SA" sz="2400" b="1" dirty="0">
                <a:solidFill>
                  <a:srgbClr val="941651"/>
                </a:solidFill>
                <a:cs typeface="Al Tarikh" charset="-78"/>
              </a:rPr>
              <a:t>-</a:t>
            </a:r>
            <a:r>
              <a:rPr lang="ar-SA" sz="2400" b="1" dirty="0">
                <a:latin typeface="Al Tarikh" charset="-78"/>
                <a:ea typeface="Al Tarikh" charset="-78"/>
                <a:cs typeface="Al Tarikh" charset="-78"/>
              </a:rPr>
              <a:t> فارس النفيسة</a:t>
            </a:r>
          </a:p>
          <a:p>
            <a:pPr marL="0" algn="ctr" defTabSz="663123" rtl="1" eaLnBrk="1" latinLnBrk="0" hangingPunct="1"/>
            <a:r>
              <a:rPr lang="ar-SA" sz="2400" b="1" dirty="0">
                <a:solidFill>
                  <a:srgbClr val="941651"/>
                </a:solidFill>
                <a:latin typeface="Al Tarikh" charset="-78"/>
                <a:ea typeface="Al Tarikh" charset="-78"/>
                <a:cs typeface="Al Tarikh" charset="-78"/>
              </a:rPr>
              <a:t>الشكر موصول لأعضاء الفريق المتميزين : </a:t>
            </a:r>
          </a:p>
          <a:p>
            <a:pPr marL="0" algn="ctr" defTabSz="663123" rtl="1" eaLnBrk="1" latinLnBrk="0" hangingPunct="1"/>
            <a:r>
              <a:rPr lang="ar-SA" sz="2800" b="1" dirty="0">
                <a:latin typeface="Al Tarikh" charset="-78"/>
                <a:ea typeface="Al Tarikh" charset="-78"/>
                <a:cs typeface="Al Tarikh" charset="-78"/>
              </a:rPr>
              <a:t>  </a:t>
            </a:r>
            <a:endParaRPr lang="en-US" sz="2800" b="1" dirty="0">
              <a:latin typeface="Al Tarikh" charset="-78"/>
              <a:ea typeface="Al Tarikh" charset="-78"/>
              <a:cs typeface="Al Tarikh" charset="-78"/>
            </a:endParaRPr>
          </a:p>
        </p:txBody>
      </p:sp>
      <p:sp>
        <p:nvSpPr>
          <p:cNvPr id="11" name="TextBox 10"/>
          <p:cNvSpPr txBox="1"/>
          <p:nvPr/>
        </p:nvSpPr>
        <p:spPr>
          <a:xfrm>
            <a:off x="370682" y="7282868"/>
            <a:ext cx="2779082" cy="785600"/>
          </a:xfrm>
          <a:prstGeom prst="rect">
            <a:avLst/>
          </a:prstGeom>
          <a:noFill/>
        </p:spPr>
        <p:txBody>
          <a:bodyPr wrap="square" rtlCol="0">
            <a:spAutoFit/>
          </a:bodyPr>
          <a:lstStyle/>
          <a:p>
            <a:r>
              <a:rPr lang="en-US" sz="1600" dirty="0">
                <a:solidFill>
                  <a:srgbClr val="941651"/>
                </a:solidFill>
              </a:rPr>
              <a:t>References :</a:t>
            </a:r>
          </a:p>
          <a:p>
            <a:r>
              <a:rPr lang="en-US" sz="1600" dirty="0"/>
              <a:t>1- 436 doctors slides  </a:t>
            </a:r>
          </a:p>
          <a:p>
            <a:endParaRPr lang="en-US"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1399" t="7748" r="21891" b="8503"/>
          <a:stretch/>
        </p:blipFill>
        <p:spPr>
          <a:xfrm>
            <a:off x="4947457" y="226451"/>
            <a:ext cx="1451175" cy="2143038"/>
          </a:xfrm>
          <a:prstGeom prst="rect">
            <a:avLst/>
          </a:prstGeom>
        </p:spPr>
      </p:pic>
      <p:sp>
        <p:nvSpPr>
          <p:cNvPr id="3" name="Oval 2"/>
          <p:cNvSpPr/>
          <p:nvPr/>
        </p:nvSpPr>
        <p:spPr>
          <a:xfrm>
            <a:off x="5883328" y="1378078"/>
            <a:ext cx="452927" cy="6093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96720" y="1479429"/>
            <a:ext cx="495656" cy="427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20156" y="889240"/>
            <a:ext cx="323960" cy="2322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65700" y="97276"/>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8" y="88925"/>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60208" y="9146688"/>
            <a:ext cx="1537203" cy="307777"/>
          </a:xfrm>
          <a:prstGeom prst="rect">
            <a:avLst/>
          </a:prstGeom>
          <a:noFill/>
        </p:spPr>
        <p:txBody>
          <a:bodyPr wrap="square" rtlCol="0">
            <a:spAutoFit/>
          </a:bodyPr>
          <a:lstStyle/>
          <a:p>
            <a:r>
              <a:rPr lang="en-US" sz="1400" b="1"/>
              <a:t>@pharma436</a:t>
            </a:r>
          </a:p>
        </p:txBody>
      </p:sp>
      <p:pic>
        <p:nvPicPr>
          <p:cNvPr id="22" name="Picture 21"/>
          <p:cNvPicPr>
            <a:picLocks noChangeAspect="1"/>
          </p:cNvPicPr>
          <p:nvPr/>
        </p:nvPicPr>
        <p:blipFill>
          <a:blip r:embed="rId4"/>
          <a:stretch>
            <a:fillRect/>
          </a:stretch>
        </p:blipFill>
        <p:spPr>
          <a:xfrm>
            <a:off x="370682" y="9101771"/>
            <a:ext cx="447779" cy="447779"/>
          </a:xfrm>
          <a:prstGeom prst="rect">
            <a:avLst/>
          </a:prstGeom>
        </p:spPr>
      </p:pic>
      <p:sp>
        <p:nvSpPr>
          <p:cNvPr id="23" name="TextBox 22"/>
          <p:cNvSpPr txBox="1"/>
          <p:nvPr/>
        </p:nvSpPr>
        <p:spPr>
          <a:xfrm>
            <a:off x="784090" y="9146688"/>
            <a:ext cx="2215537" cy="307777"/>
          </a:xfrm>
          <a:prstGeom prst="rect">
            <a:avLst/>
          </a:prstGeom>
          <a:noFill/>
        </p:spPr>
        <p:txBody>
          <a:bodyPr wrap="square" rtlCol="0">
            <a:spAutoFit/>
          </a:bodyPr>
          <a:lstStyle/>
          <a:p>
            <a:r>
              <a:rPr lang="en-US" sz="1400" b="1" dirty="0"/>
              <a:t>pharma436@outlook.com</a:t>
            </a:r>
          </a:p>
        </p:txBody>
      </p:sp>
      <p:pic>
        <p:nvPicPr>
          <p:cNvPr id="24" name="Picture 23">
            <a:hlinkClick r:id="rId5"/>
          </p:cNvPr>
          <p:cNvPicPr>
            <a:picLocks noChangeAspect="1"/>
          </p:cNvPicPr>
          <p:nvPr/>
        </p:nvPicPr>
        <p:blipFill rotWithShape="1">
          <a:blip r:embed="rId6"/>
          <a:srcRect l="39538" t="24554" r="39740" b="42737"/>
          <a:stretch/>
        </p:blipFill>
        <p:spPr>
          <a:xfrm>
            <a:off x="4723572" y="9039979"/>
            <a:ext cx="441083" cy="463227"/>
          </a:xfrm>
          <a:prstGeom prst="rect">
            <a:avLst/>
          </a:prstGeom>
        </p:spPr>
      </p:pic>
      <p:sp>
        <p:nvSpPr>
          <p:cNvPr id="25" name="TextBox 24"/>
          <p:cNvSpPr txBox="1"/>
          <p:nvPr/>
        </p:nvSpPr>
        <p:spPr>
          <a:xfrm>
            <a:off x="5212148" y="9118184"/>
            <a:ext cx="1537203" cy="307777"/>
          </a:xfrm>
          <a:prstGeom prst="rect">
            <a:avLst/>
          </a:prstGeom>
          <a:noFill/>
        </p:spPr>
        <p:txBody>
          <a:bodyPr wrap="square" rtlCol="0">
            <a:spAutoFit/>
          </a:bodyPr>
          <a:lstStyle/>
          <a:p>
            <a:r>
              <a:rPr lang="en-US" sz="1400" b="1" dirty="0">
                <a:hlinkClick r:id="rId7"/>
              </a:rPr>
              <a:t>Your feedback </a:t>
            </a:r>
            <a:endParaRPr lang="en-US" sz="1400" b="1" dirty="0"/>
          </a:p>
        </p:txBody>
      </p:sp>
      <p:pic>
        <p:nvPicPr>
          <p:cNvPr id="26" name="Picture 25">
            <a:hlinkClick r:id="rId8"/>
          </p:cNvPr>
          <p:cNvPicPr>
            <a:picLocks noChangeAspect="1"/>
          </p:cNvPicPr>
          <p:nvPr/>
        </p:nvPicPr>
        <p:blipFill rotWithShape="1">
          <a:blip r:embed="rId9"/>
          <a:srcRect t="11672" b="10049"/>
          <a:stretch/>
        </p:blipFill>
        <p:spPr>
          <a:xfrm>
            <a:off x="2967775" y="9076025"/>
            <a:ext cx="573552" cy="448968"/>
          </a:xfrm>
          <a:prstGeom prst="rect">
            <a:avLst/>
          </a:prstGeom>
        </p:spPr>
      </p:pic>
      <p:sp>
        <p:nvSpPr>
          <p:cNvPr id="2" name="TextBox 1">
            <a:extLst>
              <a:ext uri="{FF2B5EF4-FFF2-40B4-BE49-F238E27FC236}">
                <a16:creationId xmlns:a16="http://schemas.microsoft.com/office/drawing/2014/main" xmlns="" id="{98931A6B-1261-4289-AAF2-6D0BE8B37890}"/>
              </a:ext>
            </a:extLst>
          </p:cNvPr>
          <p:cNvSpPr txBox="1"/>
          <p:nvPr/>
        </p:nvSpPr>
        <p:spPr>
          <a:xfrm>
            <a:off x="3617236" y="4094450"/>
            <a:ext cx="2146346" cy="1569660"/>
          </a:xfrm>
          <a:prstGeom prst="rect">
            <a:avLst/>
          </a:prstGeom>
          <a:noFill/>
        </p:spPr>
        <p:txBody>
          <a:bodyPr wrap="square" rtlCol="0">
            <a:spAutoFit/>
          </a:bodyPr>
          <a:lstStyle/>
          <a:p>
            <a:pPr algn="ctr"/>
            <a:r>
              <a:rPr lang="ar-SA" sz="2400" b="1" dirty="0">
                <a:cs typeface="Al Tarikh"/>
              </a:rPr>
              <a:t>روان سعد القحطاني</a:t>
            </a:r>
            <a:endParaRPr lang="en-US" sz="2400" b="1" dirty="0">
              <a:cs typeface="Al Tarikh"/>
            </a:endParaRPr>
          </a:p>
          <a:p>
            <a:pPr algn="ctr"/>
            <a:r>
              <a:rPr lang="ar-SA" sz="2400" b="1" dirty="0">
                <a:cs typeface="Al Tarikh"/>
              </a:rPr>
              <a:t>منيال باوزير</a:t>
            </a:r>
          </a:p>
          <a:p>
            <a:pPr algn="ctr"/>
            <a:r>
              <a:rPr lang="ar-SA" sz="2400" b="1" dirty="0">
                <a:cs typeface="Al Tarikh"/>
              </a:rPr>
              <a:t>حنين باشيخ</a:t>
            </a:r>
          </a:p>
          <a:p>
            <a:pPr algn="ctr"/>
            <a:r>
              <a:rPr lang="ar-SA" sz="2400" b="1" dirty="0">
                <a:cs typeface="Al Tarikh"/>
              </a:rPr>
              <a:t>شوق الأحمري</a:t>
            </a:r>
            <a:endParaRPr lang="en-US" sz="2400" b="1" dirty="0">
              <a:cs typeface="Al Tarikh"/>
            </a:endParaRPr>
          </a:p>
        </p:txBody>
      </p:sp>
      <p:sp>
        <p:nvSpPr>
          <p:cNvPr id="19" name="TextBox 18">
            <a:extLst>
              <a:ext uri="{FF2B5EF4-FFF2-40B4-BE49-F238E27FC236}">
                <a16:creationId xmlns:a16="http://schemas.microsoft.com/office/drawing/2014/main" xmlns="" id="{10CE7D66-599C-4FC4-8DFE-7B0AA09DEEAE}"/>
              </a:ext>
            </a:extLst>
          </p:cNvPr>
          <p:cNvSpPr txBox="1"/>
          <p:nvPr/>
        </p:nvSpPr>
        <p:spPr>
          <a:xfrm>
            <a:off x="1003418" y="4094450"/>
            <a:ext cx="2146346" cy="461665"/>
          </a:xfrm>
          <a:prstGeom prst="rect">
            <a:avLst/>
          </a:prstGeom>
          <a:noFill/>
        </p:spPr>
        <p:txBody>
          <a:bodyPr wrap="square" rtlCol="0">
            <a:spAutoFit/>
          </a:bodyPr>
          <a:lstStyle/>
          <a:p>
            <a:pPr algn="ctr"/>
            <a:r>
              <a:rPr lang="ar-SA" sz="2400" b="1" dirty="0">
                <a:cs typeface="Al Tarikh"/>
              </a:rPr>
              <a:t>عبد الكريم العتيبي</a:t>
            </a:r>
            <a:endParaRPr lang="en-US" sz="2400" b="1" dirty="0">
              <a:cs typeface="Al Tarikh"/>
            </a:endParaRPr>
          </a:p>
        </p:txBody>
      </p:sp>
    </p:spTree>
    <p:extLst>
      <p:ext uri="{BB962C8B-B14F-4D97-AF65-F5344CB8AC3E}">
        <p14:creationId xmlns:p14="http://schemas.microsoft.com/office/powerpoint/2010/main" val="184815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p:nvPr/>
        </p:nvCxnSpPr>
        <p:spPr>
          <a:xfrm flipV="1">
            <a:off x="1305648" y="833317"/>
            <a:ext cx="4180114" cy="2"/>
          </a:xfrm>
          <a:prstGeom prst="line">
            <a:avLst/>
          </a:prstGeom>
          <a:ln w="38100">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217207" y="339251"/>
            <a:ext cx="6265235" cy="461665"/>
          </a:xfrm>
          <a:prstGeom prst="rect">
            <a:avLst/>
          </a:prstGeom>
          <a:noFill/>
        </p:spPr>
        <p:txBody>
          <a:bodyPr wrap="square" rtlCol="0">
            <a:spAutoFit/>
          </a:bodyPr>
          <a:lstStyle/>
          <a:p>
            <a:pPr algn="ctr"/>
            <a:r>
              <a:rPr lang="en-US" altLang="ar-SA" sz="2400" dirty="0">
                <a:latin typeface="American Typewriter" charset="0"/>
              </a:rPr>
              <a:t>Diabetic ketoacidosis</a:t>
            </a:r>
            <a:endParaRPr lang="en-US" sz="2400" dirty="0">
              <a:latin typeface="American Typewriter" charset="0"/>
            </a:endParaRPr>
          </a:p>
        </p:txBody>
      </p:sp>
      <p:cxnSp>
        <p:nvCxnSpPr>
          <p:cNvPr id="18" name="Straight Connector 17"/>
          <p:cNvCxnSpPr>
            <a:cxnSpLocks/>
          </p:cNvCxnSpPr>
          <p:nvPr/>
        </p:nvCxnSpPr>
        <p:spPr>
          <a:xfrm>
            <a:off x="191817" y="1594128"/>
            <a:ext cx="1433784"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6435" y="1240677"/>
            <a:ext cx="1350438" cy="400110"/>
          </a:xfrm>
          <a:prstGeom prst="rect">
            <a:avLst/>
          </a:prstGeom>
          <a:noFill/>
        </p:spPr>
        <p:txBody>
          <a:bodyPr wrap="square" rtlCol="0">
            <a:spAutoFit/>
          </a:bodyPr>
          <a:lstStyle/>
          <a:p>
            <a:pPr algn="ctr"/>
            <a:r>
              <a:rPr lang="en-US" sz="2000" dirty="0">
                <a:cs typeface="Andalus" panose="02020603050405020304" pitchFamily="18" charset="-78"/>
              </a:rPr>
              <a:t>Definition  </a:t>
            </a:r>
          </a:p>
        </p:txBody>
      </p:sp>
      <p:sp>
        <p:nvSpPr>
          <p:cNvPr id="20" name="TextBox 19"/>
          <p:cNvSpPr txBox="1"/>
          <p:nvPr/>
        </p:nvSpPr>
        <p:spPr>
          <a:xfrm>
            <a:off x="205967" y="1696473"/>
            <a:ext cx="6553937" cy="1477328"/>
          </a:xfrm>
          <a:prstGeom prst="rect">
            <a:avLst/>
          </a:prstGeom>
          <a:noFill/>
        </p:spPr>
        <p:txBody>
          <a:bodyPr wrap="square" rtlCol="0">
            <a:spAutoFit/>
          </a:bodyPr>
          <a:lstStyle/>
          <a:p>
            <a:pPr marL="285750" indent="-285750">
              <a:spcBef>
                <a:spcPts val="1200"/>
              </a:spcBef>
              <a:buClr>
                <a:schemeClr val="accent1">
                  <a:lumMod val="60000"/>
                  <a:lumOff val="40000"/>
                </a:schemeClr>
              </a:buClr>
              <a:buFont typeface="Arial" panose="020B0604020202020204" pitchFamily="34" charset="0"/>
              <a:buChar char="•"/>
            </a:pPr>
            <a:r>
              <a:rPr lang="en-US" altLang="ar-SA" sz="1400" dirty="0">
                <a:solidFill>
                  <a:srgbClr val="000000"/>
                </a:solidFill>
              </a:rPr>
              <a:t>It is a serious acute emergency situation that requires admission to hospital  with a risk of death. </a:t>
            </a:r>
          </a:p>
          <a:p>
            <a:pPr marL="285750" indent="-285750">
              <a:spcBef>
                <a:spcPts val="1200"/>
              </a:spcBef>
              <a:buClr>
                <a:schemeClr val="accent1">
                  <a:lumMod val="60000"/>
                  <a:lumOff val="40000"/>
                </a:schemeClr>
              </a:buClr>
              <a:buFont typeface="Arial" panose="020B0604020202020204" pitchFamily="34" charset="0"/>
              <a:buChar char="•"/>
            </a:pPr>
            <a:r>
              <a:rPr lang="en-US" altLang="ar-SA" sz="1400" dirty="0">
                <a:solidFill>
                  <a:srgbClr val="000000"/>
                </a:solidFill>
              </a:rPr>
              <a:t>It develops as a result of insulin deficiency.</a:t>
            </a:r>
            <a:r>
              <a:rPr lang="ar-SA" altLang="ar-SA" sz="1400" dirty="0">
                <a:solidFill>
                  <a:srgbClr val="000000"/>
                </a:solidFill>
              </a:rPr>
              <a:t> </a:t>
            </a:r>
            <a:endParaRPr lang="en-US" altLang="ar-SA" sz="1400" dirty="0">
              <a:solidFill>
                <a:srgbClr val="000000"/>
              </a:solidFill>
            </a:endParaRPr>
          </a:p>
          <a:p>
            <a:pPr marL="285750" indent="-285750">
              <a:spcBef>
                <a:spcPts val="1200"/>
              </a:spcBef>
              <a:buClr>
                <a:schemeClr val="accent1">
                  <a:lumMod val="60000"/>
                  <a:lumOff val="40000"/>
                </a:schemeClr>
              </a:buClr>
              <a:buFont typeface="Arial" panose="020B0604020202020204" pitchFamily="34" charset="0"/>
              <a:buChar char="•"/>
            </a:pPr>
            <a:r>
              <a:rPr lang="en-US" altLang="ar-SA" sz="1400" dirty="0">
                <a:solidFill>
                  <a:srgbClr val="000000"/>
                </a:solidFill>
              </a:rPr>
              <a:t>It is a characteristic feature of type I diabetes but may occur with type II especially during stress.</a:t>
            </a:r>
          </a:p>
        </p:txBody>
      </p:sp>
      <p:sp>
        <p:nvSpPr>
          <p:cNvPr id="4" name="TextBox 3">
            <a:extLst>
              <a:ext uri="{FF2B5EF4-FFF2-40B4-BE49-F238E27FC236}">
                <a16:creationId xmlns:a16="http://schemas.microsoft.com/office/drawing/2014/main" xmlns="" id="{7CB63D21-9F81-4B16-8CA1-CF3E5706C577}"/>
              </a:ext>
            </a:extLst>
          </p:cNvPr>
          <p:cNvSpPr txBox="1"/>
          <p:nvPr/>
        </p:nvSpPr>
        <p:spPr>
          <a:xfrm>
            <a:off x="782026" y="3391479"/>
            <a:ext cx="5071880" cy="326243"/>
          </a:xfrm>
          <a:prstGeom prst="rect">
            <a:avLst/>
          </a:prstGeom>
          <a:noFill/>
        </p:spPr>
        <p:txBody>
          <a:bodyPr wrap="square" rtlCol="1">
            <a:spAutoFit/>
          </a:bodyPr>
          <a:lstStyle/>
          <a:p>
            <a:pPr>
              <a:lnSpc>
                <a:spcPct val="95000"/>
              </a:lnSpc>
              <a:spcBef>
                <a:spcPts val="0"/>
              </a:spcBef>
              <a:buFontTx/>
              <a:buNone/>
              <a:defRPr/>
            </a:pPr>
            <a:r>
              <a:rPr lang="en-US" sz="1600" b="1" dirty="0"/>
              <a:t> </a:t>
            </a:r>
            <a:r>
              <a:rPr lang="en-US" sz="1600" b="1" dirty="0">
                <a:solidFill>
                  <a:schemeClr val="tx1">
                    <a:lumMod val="50000"/>
                  </a:schemeClr>
                </a:solidFill>
                <a:cs typeface="Times New Roman" pitchFamily="18" charset="0"/>
              </a:rPr>
              <a:t>In absence of insulin, many metabolic changes can occur:</a:t>
            </a:r>
          </a:p>
        </p:txBody>
      </p:sp>
      <p:sp>
        <p:nvSpPr>
          <p:cNvPr id="5" name="Right Brace 4">
            <a:extLst>
              <a:ext uri="{FF2B5EF4-FFF2-40B4-BE49-F238E27FC236}">
                <a16:creationId xmlns:a16="http://schemas.microsoft.com/office/drawing/2014/main" xmlns="" id="{E6B5669D-FA1E-4945-B568-D16194CD46D5}"/>
              </a:ext>
            </a:extLst>
          </p:cNvPr>
          <p:cNvSpPr/>
          <p:nvPr/>
        </p:nvSpPr>
        <p:spPr>
          <a:xfrm rot="16200000">
            <a:off x="3023524" y="1622467"/>
            <a:ext cx="242876" cy="4437957"/>
          </a:xfrm>
          <a:prstGeom prst="rightBrace">
            <a:avLst>
              <a:gd name="adj1" fmla="val 30313"/>
              <a:gd name="adj2" fmla="val 4462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cxnSp>
        <p:nvCxnSpPr>
          <p:cNvPr id="8" name="Straight Connector 7">
            <a:extLst>
              <a:ext uri="{FF2B5EF4-FFF2-40B4-BE49-F238E27FC236}">
                <a16:creationId xmlns:a16="http://schemas.microsoft.com/office/drawing/2014/main" xmlns="" id="{822AD17F-58CA-444E-BE9E-89E3EB10D196}"/>
              </a:ext>
            </a:extLst>
          </p:cNvPr>
          <p:cNvCxnSpPr>
            <a:cxnSpLocks/>
            <a:stCxn id="5" idx="1"/>
          </p:cNvCxnSpPr>
          <p:nvPr/>
        </p:nvCxnSpPr>
        <p:spPr>
          <a:xfrm>
            <a:off x="2906200" y="3720008"/>
            <a:ext cx="0" cy="295491"/>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87945DBC-659E-4171-BFC7-E8E2DDCB1993}"/>
              </a:ext>
            </a:extLst>
          </p:cNvPr>
          <p:cNvSpPr/>
          <p:nvPr/>
        </p:nvSpPr>
        <p:spPr>
          <a:xfrm>
            <a:off x="98692" y="3947716"/>
            <a:ext cx="1739045" cy="618631"/>
          </a:xfrm>
          <a:prstGeom prst="rect">
            <a:avLst/>
          </a:prstGeom>
          <a:solidFill>
            <a:schemeClr val="bg1">
              <a:lumMod val="95000"/>
            </a:schemeClr>
          </a:solidFill>
        </p:spPr>
        <p:txBody>
          <a:bodyPr wrap="square">
            <a:spAutoFit/>
          </a:bodyPr>
          <a:lstStyle/>
          <a:p>
            <a:pPr algn="ctr">
              <a:lnSpc>
                <a:spcPct val="95000"/>
              </a:lnSpc>
              <a:spcBef>
                <a:spcPts val="0"/>
              </a:spcBef>
              <a:buFontTx/>
              <a:buNone/>
              <a:defRPr/>
            </a:pPr>
            <a:r>
              <a:rPr lang="en-US" sz="1200" b="1" dirty="0">
                <a:solidFill>
                  <a:srgbClr val="000000"/>
                </a:solidFill>
              </a:rPr>
              <a:t>Carbohydrates</a:t>
            </a:r>
            <a:endParaRPr lang="en-US" sz="1200" dirty="0">
              <a:solidFill>
                <a:srgbClr val="000000"/>
              </a:solidFill>
            </a:endParaRPr>
          </a:p>
          <a:p>
            <a:pPr algn="ctr">
              <a:lnSpc>
                <a:spcPct val="95000"/>
              </a:lnSpc>
              <a:spcBef>
                <a:spcPts val="0"/>
              </a:spcBef>
              <a:defRPr/>
            </a:pPr>
            <a:r>
              <a:rPr lang="en-US" sz="1200" dirty="0">
                <a:solidFill>
                  <a:srgbClr val="000000"/>
                </a:solidFill>
              </a:rPr>
              <a:t>↑ Glycogenolysis</a:t>
            </a:r>
          </a:p>
          <a:p>
            <a:pPr algn="ctr">
              <a:lnSpc>
                <a:spcPct val="95000"/>
              </a:lnSpc>
              <a:spcBef>
                <a:spcPts val="0"/>
              </a:spcBef>
              <a:defRPr/>
            </a:pPr>
            <a:r>
              <a:rPr lang="en-US" sz="1200" dirty="0">
                <a:solidFill>
                  <a:srgbClr val="000000"/>
                </a:solidFill>
              </a:rPr>
              <a:t>↑ Gluconeogenesis </a:t>
            </a:r>
          </a:p>
        </p:txBody>
      </p:sp>
      <p:sp>
        <p:nvSpPr>
          <p:cNvPr id="13" name="Rectangle 12">
            <a:extLst>
              <a:ext uri="{FF2B5EF4-FFF2-40B4-BE49-F238E27FC236}">
                <a16:creationId xmlns:a16="http://schemas.microsoft.com/office/drawing/2014/main" xmlns="" id="{CBDD793F-1D11-4255-B952-9ED2E7013CCF}"/>
              </a:ext>
            </a:extLst>
          </p:cNvPr>
          <p:cNvSpPr/>
          <p:nvPr/>
        </p:nvSpPr>
        <p:spPr>
          <a:xfrm>
            <a:off x="2062391" y="3965054"/>
            <a:ext cx="1737145" cy="1015663"/>
          </a:xfrm>
          <a:prstGeom prst="rect">
            <a:avLst/>
          </a:prstGeom>
          <a:solidFill>
            <a:schemeClr val="bg1">
              <a:lumMod val="95000"/>
            </a:schemeClr>
          </a:solidFill>
        </p:spPr>
        <p:txBody>
          <a:bodyPr wrap="square">
            <a:spAutoFit/>
          </a:bodyPr>
          <a:lstStyle/>
          <a:p>
            <a:pPr algn="ctr">
              <a:spcBef>
                <a:spcPts val="0"/>
              </a:spcBef>
              <a:buFontTx/>
              <a:buNone/>
              <a:defRPr/>
            </a:pPr>
            <a:r>
              <a:rPr lang="en-US" sz="1200" b="1" dirty="0">
                <a:solidFill>
                  <a:srgbClr val="000000"/>
                </a:solidFill>
              </a:rPr>
              <a:t>   Protein                 </a:t>
            </a:r>
          </a:p>
          <a:p>
            <a:pPr algn="ctr">
              <a:spcBef>
                <a:spcPts val="0"/>
              </a:spcBef>
              <a:buFontTx/>
              <a:buNone/>
              <a:defRPr/>
            </a:pPr>
            <a:r>
              <a:rPr lang="en-US" sz="1200" b="1" dirty="0">
                <a:solidFill>
                  <a:srgbClr val="000000"/>
                </a:solidFill>
              </a:rPr>
              <a:t>  </a:t>
            </a:r>
            <a:r>
              <a:rPr lang="en-US" sz="1200" dirty="0"/>
              <a:t>↑ proteolysis thus providing amino acid as precursors for gluconeogenesis.</a:t>
            </a:r>
          </a:p>
        </p:txBody>
      </p:sp>
      <p:sp>
        <p:nvSpPr>
          <p:cNvPr id="14" name="Rectangle 13">
            <a:extLst>
              <a:ext uri="{FF2B5EF4-FFF2-40B4-BE49-F238E27FC236}">
                <a16:creationId xmlns:a16="http://schemas.microsoft.com/office/drawing/2014/main" xmlns="" id="{F30A2755-612D-4DD7-90D1-3212D3DC0280}"/>
              </a:ext>
            </a:extLst>
          </p:cNvPr>
          <p:cNvSpPr/>
          <p:nvPr/>
        </p:nvSpPr>
        <p:spPr>
          <a:xfrm>
            <a:off x="4559107" y="4012524"/>
            <a:ext cx="1549369" cy="646331"/>
          </a:xfrm>
          <a:prstGeom prst="rect">
            <a:avLst/>
          </a:prstGeom>
          <a:solidFill>
            <a:schemeClr val="accent3">
              <a:lumMod val="20000"/>
              <a:lumOff val="80000"/>
            </a:schemeClr>
          </a:solidFill>
        </p:spPr>
        <p:txBody>
          <a:bodyPr wrap="square">
            <a:spAutoFit/>
          </a:bodyPr>
          <a:lstStyle/>
          <a:p>
            <a:pPr marL="0" lvl="1" algn="ctr">
              <a:spcBef>
                <a:spcPts val="1200"/>
              </a:spcBef>
              <a:defRPr/>
            </a:pPr>
            <a:r>
              <a:rPr lang="en-US" sz="1200" b="1" dirty="0"/>
              <a:t>    Fats                                </a:t>
            </a:r>
            <a:r>
              <a:rPr lang="en-US" sz="1200" dirty="0"/>
              <a:t>↑ Lipolysis &amp; ketogenesis</a:t>
            </a:r>
          </a:p>
        </p:txBody>
      </p:sp>
      <p:sp>
        <p:nvSpPr>
          <p:cNvPr id="16" name="Rectangle 15">
            <a:extLst>
              <a:ext uri="{FF2B5EF4-FFF2-40B4-BE49-F238E27FC236}">
                <a16:creationId xmlns:a16="http://schemas.microsoft.com/office/drawing/2014/main" xmlns="" id="{45509A23-3654-4CF3-B9C7-982466A1ECBA}"/>
              </a:ext>
            </a:extLst>
          </p:cNvPr>
          <p:cNvSpPr/>
          <p:nvPr/>
        </p:nvSpPr>
        <p:spPr>
          <a:xfrm>
            <a:off x="3900301" y="4714337"/>
            <a:ext cx="2957699" cy="769441"/>
          </a:xfrm>
          <a:prstGeom prst="rect">
            <a:avLst/>
          </a:prstGeom>
          <a:solidFill>
            <a:schemeClr val="bg1"/>
          </a:solidFill>
        </p:spPr>
        <p:txBody>
          <a:bodyPr wrap="square">
            <a:spAutoFit/>
          </a:bodyPr>
          <a:lstStyle/>
          <a:p>
            <a:pPr marL="0" lvl="1">
              <a:spcBef>
                <a:spcPts val="1200"/>
              </a:spcBef>
              <a:buFontTx/>
              <a:buNone/>
              <a:defRPr/>
            </a:pPr>
            <a:r>
              <a:rPr lang="en-US" sz="1100" dirty="0"/>
              <a:t>Fat breakdown to free fatty acids then to acetyl-CoA that is converted to ketone bodies (Acetoacetic acid(</a:t>
            </a:r>
            <a:r>
              <a:rPr lang="en-US" altLang="ar-SA" sz="1100" dirty="0"/>
              <a:t>ACAC</a:t>
            </a:r>
            <a:r>
              <a:rPr lang="en-US" sz="1100" dirty="0"/>
              <a:t>), β-hydroxybutyric acid(</a:t>
            </a:r>
            <a:r>
              <a:rPr lang="el-GR" altLang="ar-SA" sz="1100" dirty="0">
                <a:solidFill>
                  <a:srgbClr val="000000"/>
                </a:solidFill>
                <a:latin typeface="Times New Roman" panose="02020603050405020304" pitchFamily="18" charset="0"/>
                <a:cs typeface="Times New Roman" panose="02020603050405020304" pitchFamily="18" charset="0"/>
              </a:rPr>
              <a:t>β</a:t>
            </a:r>
            <a:r>
              <a:rPr lang="en-US" altLang="ar-SA" sz="1100" dirty="0">
                <a:solidFill>
                  <a:srgbClr val="000000"/>
                </a:solidFill>
                <a:latin typeface="Times New Roman" panose="02020603050405020304" pitchFamily="18" charset="0"/>
                <a:cs typeface="Times New Roman" panose="02020603050405020304" pitchFamily="18" charset="0"/>
              </a:rPr>
              <a:t>-OHB</a:t>
            </a:r>
            <a:r>
              <a:rPr lang="en-US" sz="1100" dirty="0"/>
              <a:t>) and acetone),i.e. (↑ ketogenesis ).</a:t>
            </a:r>
          </a:p>
        </p:txBody>
      </p:sp>
      <p:sp>
        <p:nvSpPr>
          <p:cNvPr id="39" name="Text Box 6">
            <a:extLst>
              <a:ext uri="{FF2B5EF4-FFF2-40B4-BE49-F238E27FC236}">
                <a16:creationId xmlns:a16="http://schemas.microsoft.com/office/drawing/2014/main" xmlns="" id="{047A2180-C166-4F5B-A78D-BA914E33F3C1}"/>
              </a:ext>
            </a:extLst>
          </p:cNvPr>
          <p:cNvSpPr txBox="1">
            <a:spLocks noChangeArrowheads="1"/>
          </p:cNvSpPr>
          <p:nvPr/>
        </p:nvSpPr>
        <p:spPr bwMode="auto">
          <a:xfrm>
            <a:off x="524396" y="6369557"/>
            <a:ext cx="1546556" cy="756233"/>
          </a:xfrm>
          <a:prstGeom prst="rect">
            <a:avLst/>
          </a:prstGeom>
          <a:solidFill>
            <a:schemeClr val="accent2">
              <a:lumMod val="20000"/>
              <a:lumOff val="80000"/>
            </a:schemeClr>
          </a:solidFill>
          <a:ln w="9525" algn="ctr">
            <a:noFill/>
            <a:miter lim="800000"/>
            <a:headEnd/>
            <a:tailEnd/>
          </a:ln>
        </p:spPr>
        <p:txBody>
          <a:bodyPr wrap="square" anchor="b">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50000"/>
              </a:lnSpc>
              <a:spcBef>
                <a:spcPct val="50000"/>
              </a:spcBef>
              <a:buFontTx/>
              <a:buNone/>
            </a:pPr>
            <a:r>
              <a:rPr lang="en-US" altLang="ar-SA" sz="1200" dirty="0">
                <a:latin typeface="+mn-lt"/>
              </a:rPr>
              <a:t>↑ glycogenolysis</a:t>
            </a:r>
          </a:p>
          <a:p>
            <a:pPr>
              <a:lnSpc>
                <a:spcPct val="50000"/>
              </a:lnSpc>
              <a:spcBef>
                <a:spcPct val="50000"/>
              </a:spcBef>
              <a:buFontTx/>
              <a:buNone/>
            </a:pPr>
            <a:r>
              <a:rPr lang="en-US" altLang="ar-SA" sz="1200" dirty="0">
                <a:latin typeface="+mn-lt"/>
              </a:rPr>
              <a:t>↑ gluconeogenesis, </a:t>
            </a:r>
          </a:p>
          <a:p>
            <a:pPr>
              <a:lnSpc>
                <a:spcPct val="50000"/>
              </a:lnSpc>
              <a:spcBef>
                <a:spcPct val="50000"/>
              </a:spcBef>
              <a:buFontTx/>
              <a:buNone/>
            </a:pPr>
            <a:r>
              <a:rPr lang="en-US" altLang="ar-SA" sz="1200" dirty="0">
                <a:latin typeface="+mn-lt"/>
              </a:rPr>
              <a:t>↑ protein catabolism</a:t>
            </a:r>
          </a:p>
          <a:p>
            <a:pPr>
              <a:lnSpc>
                <a:spcPct val="50000"/>
              </a:lnSpc>
              <a:spcBef>
                <a:spcPct val="50000"/>
              </a:spcBef>
              <a:buFontTx/>
              <a:buNone/>
            </a:pPr>
            <a:r>
              <a:rPr lang="en-US" altLang="ar-SA" sz="1200" dirty="0">
                <a:latin typeface="+mn-lt"/>
              </a:rPr>
              <a:t>↑ Lipolysis</a:t>
            </a:r>
          </a:p>
        </p:txBody>
      </p:sp>
      <p:sp>
        <p:nvSpPr>
          <p:cNvPr id="44" name="Text Box 7">
            <a:extLst>
              <a:ext uri="{FF2B5EF4-FFF2-40B4-BE49-F238E27FC236}">
                <a16:creationId xmlns:a16="http://schemas.microsoft.com/office/drawing/2014/main" xmlns="" id="{8BA6D610-A70E-4093-BE94-6E468A33EB63}"/>
              </a:ext>
            </a:extLst>
          </p:cNvPr>
          <p:cNvSpPr txBox="1">
            <a:spLocks noChangeArrowheads="1"/>
          </p:cNvSpPr>
          <p:nvPr/>
        </p:nvSpPr>
        <p:spPr bwMode="auto">
          <a:xfrm>
            <a:off x="603573" y="7441882"/>
            <a:ext cx="1288056" cy="424732"/>
          </a:xfrm>
          <a:prstGeom prst="rect">
            <a:avLst/>
          </a:prstGeom>
          <a:solidFill>
            <a:schemeClr val="accent2">
              <a:lumMod val="20000"/>
              <a:lumOff val="80000"/>
            </a:schemeClr>
          </a:solidFill>
          <a:ln w="9525" algn="ctr">
            <a:noFill/>
            <a:miter lim="800000"/>
            <a:headEnd/>
            <a:tailEnd/>
          </a:ln>
        </p:spPr>
        <p:txBody>
          <a:bodyPr wrap="square" anchor="b">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50000"/>
              </a:spcBef>
              <a:buFontTx/>
              <a:buNone/>
            </a:pPr>
            <a:r>
              <a:rPr lang="en-US" altLang="ar-SA" sz="1200" dirty="0">
                <a:latin typeface="+mn-lt"/>
              </a:rPr>
              <a:t>↑ Hyperglycemia + glycosuria</a:t>
            </a:r>
          </a:p>
        </p:txBody>
      </p:sp>
      <p:sp>
        <p:nvSpPr>
          <p:cNvPr id="38" name="Rectangle 37">
            <a:extLst>
              <a:ext uri="{FF2B5EF4-FFF2-40B4-BE49-F238E27FC236}">
                <a16:creationId xmlns:a16="http://schemas.microsoft.com/office/drawing/2014/main" xmlns="" id="{06A25C4C-6210-48EC-ACC4-04E6FF31190E}"/>
              </a:ext>
            </a:extLst>
          </p:cNvPr>
          <p:cNvSpPr/>
          <p:nvPr/>
        </p:nvSpPr>
        <p:spPr>
          <a:xfrm>
            <a:off x="2482140" y="5616134"/>
            <a:ext cx="1735367" cy="535531"/>
          </a:xfrm>
          <a:prstGeom prst="rect">
            <a:avLst/>
          </a:prstGeom>
          <a:solidFill>
            <a:schemeClr val="bg1"/>
          </a:solidFill>
        </p:spPr>
        <p:txBody>
          <a:bodyPr wrap="square">
            <a:spAutoFit/>
          </a:bodyPr>
          <a:lstStyle/>
          <a:p>
            <a:pPr algn="ctr">
              <a:lnSpc>
                <a:spcPct val="90000"/>
              </a:lnSpc>
              <a:spcBef>
                <a:spcPct val="50000"/>
              </a:spcBef>
              <a:buFontTx/>
              <a:buNone/>
            </a:pPr>
            <a:r>
              <a:rPr lang="en-US" altLang="ar-SA" sz="1600" dirty="0">
                <a:solidFill>
                  <a:schemeClr val="tx1">
                    <a:lumMod val="50000"/>
                  </a:schemeClr>
                </a:solidFill>
                <a:cs typeface="Times New Roman" pitchFamily="18" charset="0"/>
              </a:rPr>
              <a:t>Insulin</a:t>
            </a:r>
            <a:r>
              <a:rPr lang="en-US" altLang="ar-SA" sz="1600" dirty="0">
                <a:solidFill>
                  <a:schemeClr val="tx1">
                    <a:lumMod val="50000"/>
                  </a:schemeClr>
                </a:solidFill>
                <a:effectLst>
                  <a:outerShdw blurRad="38100" dist="38100" dir="2700000" algn="tl">
                    <a:srgbClr val="000000">
                      <a:alpha val="43137"/>
                    </a:srgbClr>
                  </a:outerShdw>
                </a:effectLst>
                <a:cs typeface="Times New Roman" pitchFamily="18" charset="0"/>
              </a:rPr>
              <a:t> </a:t>
            </a:r>
            <a:r>
              <a:rPr lang="en-US" altLang="ar-SA" sz="1600" dirty="0">
                <a:solidFill>
                  <a:schemeClr val="tx1">
                    <a:lumMod val="50000"/>
                  </a:schemeClr>
                </a:solidFill>
                <a:cs typeface="Times New Roman" pitchFamily="18" charset="0"/>
              </a:rPr>
              <a:t>deficiency lead to :</a:t>
            </a:r>
          </a:p>
        </p:txBody>
      </p:sp>
      <p:sp>
        <p:nvSpPr>
          <p:cNvPr id="46" name="Text Box 9">
            <a:extLst>
              <a:ext uri="{FF2B5EF4-FFF2-40B4-BE49-F238E27FC236}">
                <a16:creationId xmlns:a16="http://schemas.microsoft.com/office/drawing/2014/main" xmlns="" id="{5B9596A8-FE5E-4E6D-976D-92EDE068A4C2}"/>
              </a:ext>
            </a:extLst>
          </p:cNvPr>
          <p:cNvSpPr txBox="1">
            <a:spLocks noChangeArrowheads="1"/>
          </p:cNvSpPr>
          <p:nvPr/>
        </p:nvSpPr>
        <p:spPr bwMode="auto">
          <a:xfrm>
            <a:off x="556096" y="8183634"/>
            <a:ext cx="1378393" cy="424732"/>
          </a:xfrm>
          <a:prstGeom prst="rect">
            <a:avLst/>
          </a:prstGeom>
          <a:solidFill>
            <a:schemeClr val="accent2">
              <a:lumMod val="20000"/>
              <a:lumOff val="80000"/>
            </a:schemeClr>
          </a:solidFill>
          <a:ln w="9525" algn="ctr">
            <a:noFill/>
            <a:miter lim="800000"/>
            <a:headEnd/>
            <a:tailEnd/>
          </a:ln>
        </p:spPr>
        <p:txBody>
          <a:bodyPr wrap="square" anchor="b">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50000"/>
              </a:spcBef>
              <a:buFontTx/>
              <a:buNone/>
            </a:pPr>
            <a:r>
              <a:rPr lang="en-US" altLang="ar-SA" sz="1200" dirty="0">
                <a:latin typeface="+mn-lt"/>
              </a:rPr>
              <a:t>Osmotic diuresis → Dehydration </a:t>
            </a:r>
          </a:p>
        </p:txBody>
      </p:sp>
      <p:sp>
        <p:nvSpPr>
          <p:cNvPr id="76" name="Text Box 25">
            <a:extLst>
              <a:ext uri="{FF2B5EF4-FFF2-40B4-BE49-F238E27FC236}">
                <a16:creationId xmlns:a16="http://schemas.microsoft.com/office/drawing/2014/main" xmlns="" id="{CF099F90-E07D-4DCD-A05E-159DDD3B90A2}"/>
              </a:ext>
            </a:extLst>
          </p:cNvPr>
          <p:cNvSpPr txBox="1">
            <a:spLocks noChangeArrowheads="1"/>
          </p:cNvSpPr>
          <p:nvPr/>
        </p:nvSpPr>
        <p:spPr bwMode="auto">
          <a:xfrm>
            <a:off x="4858603" y="6395207"/>
            <a:ext cx="950782" cy="258532"/>
          </a:xfrm>
          <a:prstGeom prst="rect">
            <a:avLst/>
          </a:prstGeom>
          <a:solidFill>
            <a:schemeClr val="accent4">
              <a:lumMod val="20000"/>
              <a:lumOff val="80000"/>
            </a:schemeClr>
          </a:solidFill>
          <a:ln w="9525" algn="ctr">
            <a:noFill/>
            <a:miter lim="800000"/>
            <a:headEnd/>
            <a:tailEnd/>
          </a:ln>
        </p:spPr>
        <p:txBody>
          <a:bodyPr wrap="square" anchor="b">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50000"/>
              </a:spcBef>
              <a:buFontTx/>
              <a:buNone/>
            </a:pPr>
            <a:r>
              <a:rPr lang="en-US" altLang="ar-SA" sz="1200" dirty="0">
                <a:latin typeface="+mn-lt"/>
              </a:rPr>
              <a:t>↑ Lipolysis</a:t>
            </a:r>
          </a:p>
        </p:txBody>
      </p:sp>
      <p:sp>
        <p:nvSpPr>
          <p:cNvPr id="77" name="Text Box 26">
            <a:extLst>
              <a:ext uri="{FF2B5EF4-FFF2-40B4-BE49-F238E27FC236}">
                <a16:creationId xmlns:a16="http://schemas.microsoft.com/office/drawing/2014/main" xmlns="" id="{7EE3F098-1A65-4E48-875B-491FCEE8EC3C}"/>
              </a:ext>
            </a:extLst>
          </p:cNvPr>
          <p:cNvSpPr txBox="1">
            <a:spLocks noChangeArrowheads="1"/>
          </p:cNvSpPr>
          <p:nvPr/>
        </p:nvSpPr>
        <p:spPr bwMode="auto">
          <a:xfrm>
            <a:off x="4692503" y="6976747"/>
            <a:ext cx="1342873" cy="258532"/>
          </a:xfrm>
          <a:prstGeom prst="rect">
            <a:avLst/>
          </a:prstGeom>
          <a:solidFill>
            <a:schemeClr val="accent4">
              <a:lumMod val="20000"/>
              <a:lumOff val="80000"/>
            </a:schemeClr>
          </a:solidFill>
          <a:ln w="9525" algn="ctr">
            <a:noFill/>
            <a:miter lim="800000"/>
            <a:headEnd/>
            <a:tailEnd/>
          </a:ln>
        </p:spPr>
        <p:txBody>
          <a:bodyPr wrap="square" anchor="b">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50000"/>
              </a:spcBef>
              <a:buFontTx/>
              <a:buNone/>
            </a:pPr>
            <a:r>
              <a:rPr lang="en-US" altLang="ar-SA" sz="1200" dirty="0">
                <a:latin typeface="+mn-lt"/>
              </a:rPr>
              <a:t>↑ Free fatty acids</a:t>
            </a:r>
          </a:p>
        </p:txBody>
      </p:sp>
      <p:sp>
        <p:nvSpPr>
          <p:cNvPr id="80" name="Text Box 29">
            <a:extLst>
              <a:ext uri="{FF2B5EF4-FFF2-40B4-BE49-F238E27FC236}">
                <a16:creationId xmlns:a16="http://schemas.microsoft.com/office/drawing/2014/main" xmlns="" id="{DE9FEBA6-E441-4561-809B-7C0DEEB871BE}"/>
              </a:ext>
            </a:extLst>
          </p:cNvPr>
          <p:cNvSpPr txBox="1">
            <a:spLocks noChangeArrowheads="1"/>
          </p:cNvSpPr>
          <p:nvPr/>
        </p:nvSpPr>
        <p:spPr bwMode="auto">
          <a:xfrm>
            <a:off x="4486007" y="7553844"/>
            <a:ext cx="1724096" cy="517065"/>
          </a:xfrm>
          <a:prstGeom prst="rect">
            <a:avLst/>
          </a:prstGeom>
          <a:solidFill>
            <a:schemeClr val="accent4">
              <a:lumMod val="20000"/>
              <a:lumOff val="80000"/>
            </a:schemeClr>
          </a:solidFill>
          <a:ln w="9525" algn="ctr">
            <a:noFill/>
            <a:miter lim="800000"/>
            <a:headEnd/>
            <a:tailEnd/>
          </a:ln>
        </p:spPr>
        <p:txBody>
          <a:bodyPr wrap="square" anchor="b">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FontTx/>
              <a:buNone/>
            </a:pPr>
            <a:r>
              <a:rPr lang="en-US" altLang="ar-SA" sz="1200" dirty="0">
                <a:latin typeface="+mn-lt"/>
              </a:rPr>
              <a:t>↑ Ketone bodies </a:t>
            </a:r>
          </a:p>
          <a:p>
            <a:pPr algn="ctr">
              <a:lnSpc>
                <a:spcPct val="90000"/>
              </a:lnSpc>
              <a:spcBef>
                <a:spcPct val="50000"/>
              </a:spcBef>
              <a:buFontTx/>
              <a:buNone/>
            </a:pPr>
            <a:r>
              <a:rPr lang="en-US" altLang="ar-SA" sz="1200" dirty="0">
                <a:latin typeface="+mn-lt"/>
              </a:rPr>
              <a:t>(ACAC, </a:t>
            </a:r>
            <a:r>
              <a:rPr lang="el-GR" altLang="ar-SA" sz="1200" dirty="0">
                <a:latin typeface="+mn-lt"/>
              </a:rPr>
              <a:t>β</a:t>
            </a:r>
            <a:r>
              <a:rPr lang="en-US" altLang="ar-SA" sz="1200" dirty="0">
                <a:latin typeface="+mn-lt"/>
              </a:rPr>
              <a:t>-OHB, Acetone)</a:t>
            </a:r>
            <a:endParaRPr lang="el-GR" altLang="ar-SA" sz="1400" dirty="0">
              <a:latin typeface="+mn-lt"/>
            </a:endParaRPr>
          </a:p>
        </p:txBody>
      </p:sp>
      <p:sp>
        <p:nvSpPr>
          <p:cNvPr id="81" name="Text Box 30">
            <a:extLst>
              <a:ext uri="{FF2B5EF4-FFF2-40B4-BE49-F238E27FC236}">
                <a16:creationId xmlns:a16="http://schemas.microsoft.com/office/drawing/2014/main" xmlns="" id="{5DB44479-CAC7-48A1-9894-51D4BE4535D1}"/>
              </a:ext>
            </a:extLst>
          </p:cNvPr>
          <p:cNvSpPr txBox="1">
            <a:spLocks noChangeArrowheads="1"/>
          </p:cNvSpPr>
          <p:nvPr/>
        </p:nvSpPr>
        <p:spPr bwMode="auto">
          <a:xfrm>
            <a:off x="4449459" y="8389474"/>
            <a:ext cx="1748358" cy="258532"/>
          </a:xfrm>
          <a:prstGeom prst="rect">
            <a:avLst/>
          </a:prstGeom>
          <a:solidFill>
            <a:schemeClr val="accent4">
              <a:lumMod val="20000"/>
              <a:lumOff val="80000"/>
            </a:schemeClr>
          </a:solidFill>
          <a:ln w="9525" algn="ctr">
            <a:noFill/>
            <a:miter lim="800000"/>
            <a:headEnd/>
            <a:tailEnd/>
          </a:ln>
        </p:spPr>
        <p:txBody>
          <a:bodyPr wrap="square" anchor="b">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FontTx/>
              <a:buNone/>
            </a:pPr>
            <a:r>
              <a:rPr lang="en-US" altLang="ar-SA" sz="1200" dirty="0">
                <a:latin typeface="+mn-lt"/>
              </a:rPr>
              <a:t>Ketonemia + ketonuria</a:t>
            </a:r>
            <a:endParaRPr lang="en-US" altLang="ar-SA" sz="1100" dirty="0">
              <a:latin typeface="+mn-lt"/>
            </a:endParaRPr>
          </a:p>
        </p:txBody>
      </p:sp>
      <p:sp>
        <p:nvSpPr>
          <p:cNvPr id="115" name="Rectangle 114">
            <a:extLst>
              <a:ext uri="{FF2B5EF4-FFF2-40B4-BE49-F238E27FC236}">
                <a16:creationId xmlns:a16="http://schemas.microsoft.com/office/drawing/2014/main" xmlns="" id="{D235A42B-8E46-4D15-A66D-1BBB807F5E75}"/>
              </a:ext>
            </a:extLst>
          </p:cNvPr>
          <p:cNvSpPr/>
          <p:nvPr/>
        </p:nvSpPr>
        <p:spPr>
          <a:xfrm>
            <a:off x="-52545" y="8842660"/>
            <a:ext cx="5861930" cy="738664"/>
          </a:xfrm>
          <a:prstGeom prst="rect">
            <a:avLst/>
          </a:prstGeom>
        </p:spPr>
        <p:txBody>
          <a:bodyPr wrap="square">
            <a:spAutoFit/>
          </a:bodyPr>
          <a:lstStyle/>
          <a:p>
            <a:pPr marL="497982" lvl="1" indent="-228600">
              <a:buClr>
                <a:schemeClr val="accent1">
                  <a:lumMod val="60000"/>
                  <a:lumOff val="40000"/>
                </a:schemeClr>
              </a:buClr>
              <a:buFont typeface="Arial" panose="020B0604020202020204" pitchFamily="34" charset="0"/>
              <a:buChar char="•"/>
            </a:pPr>
            <a:r>
              <a:rPr lang="en-US" altLang="ar-SA" sz="1400" dirty="0">
                <a:solidFill>
                  <a:srgbClr val="000000"/>
                </a:solidFill>
              </a:rPr>
              <a:t>Hyperglycemia-induced glucosuria, osmotic diuresis &amp; severe fluid loss.</a:t>
            </a:r>
          </a:p>
          <a:p>
            <a:pPr marL="497982" lvl="1" indent="-228600">
              <a:buClr>
                <a:schemeClr val="accent1">
                  <a:lumMod val="60000"/>
                  <a:lumOff val="40000"/>
                </a:schemeClr>
              </a:buClr>
              <a:buFont typeface="Arial" panose="020B0604020202020204" pitchFamily="34" charset="0"/>
              <a:buChar char="•"/>
            </a:pPr>
            <a:r>
              <a:rPr lang="en-US" altLang="ar-SA" sz="1400" dirty="0">
                <a:solidFill>
                  <a:srgbClr val="000000"/>
                </a:solidFill>
              </a:rPr>
              <a:t>Fluid loss induces dehydration &amp; electrolyte imbalance</a:t>
            </a:r>
          </a:p>
          <a:p>
            <a:pPr marL="497982" lvl="1" indent="-228600">
              <a:buClr>
                <a:schemeClr val="accent1">
                  <a:lumMod val="60000"/>
                  <a:lumOff val="40000"/>
                </a:schemeClr>
              </a:buClr>
              <a:buFont typeface="Arial" panose="020B0604020202020204" pitchFamily="34" charset="0"/>
              <a:buChar char="•"/>
            </a:pPr>
            <a:r>
              <a:rPr lang="en-US" altLang="ar-SA" sz="1400" dirty="0">
                <a:solidFill>
                  <a:srgbClr val="000000"/>
                </a:solidFill>
              </a:rPr>
              <a:t>Metabolic acidosis induces hyperventilation </a:t>
            </a:r>
            <a:r>
              <a:rPr lang="en-US" altLang="ar-SA" sz="1400" dirty="0">
                <a:solidFill>
                  <a:srgbClr val="00B050"/>
                </a:solidFill>
              </a:rPr>
              <a:t>with fruity odor</a:t>
            </a:r>
          </a:p>
        </p:txBody>
      </p:sp>
      <p:sp>
        <p:nvSpPr>
          <p:cNvPr id="50" name="TextBox 49"/>
          <p:cNvSpPr txBox="1"/>
          <p:nvPr/>
        </p:nvSpPr>
        <p:spPr>
          <a:xfrm>
            <a:off x="2106121" y="7241033"/>
            <a:ext cx="1008686" cy="1107996"/>
          </a:xfrm>
          <a:prstGeom prst="borderCallout1">
            <a:avLst>
              <a:gd name="adj1" fmla="val 45882"/>
              <a:gd name="adj2" fmla="val -96"/>
              <a:gd name="adj3" fmla="val 87041"/>
              <a:gd name="adj4" fmla="val -22982"/>
            </a:avLst>
          </a:prstGeom>
          <a:noFill/>
          <a:ln>
            <a:solidFill>
              <a:schemeClr val="accent2">
                <a:lumMod val="20000"/>
                <a:lumOff val="80000"/>
              </a:schemeClr>
            </a:solidFill>
          </a:ln>
        </p:spPr>
        <p:txBody>
          <a:bodyPr wrap="square" rtlCol="0">
            <a:spAutoFit/>
          </a:bodyPr>
          <a:lstStyle/>
          <a:p>
            <a:pPr algn="ctr"/>
            <a:r>
              <a:rPr lang="en-US" sz="1100" dirty="0">
                <a:solidFill>
                  <a:srgbClr val="00B050"/>
                </a:solidFill>
              </a:rPr>
              <a:t>Glucose is like the salt in the body, when it is excreted it withdraw the water with it</a:t>
            </a:r>
          </a:p>
        </p:txBody>
      </p:sp>
      <p:sp>
        <p:nvSpPr>
          <p:cNvPr id="54" name="TextBox 53"/>
          <p:cNvSpPr txBox="1"/>
          <p:nvPr/>
        </p:nvSpPr>
        <p:spPr>
          <a:xfrm flipH="1">
            <a:off x="3302304" y="7356221"/>
            <a:ext cx="1094570" cy="600164"/>
          </a:xfrm>
          <a:prstGeom prst="rect">
            <a:avLst/>
          </a:prstGeom>
          <a:noFill/>
          <a:ln>
            <a:solidFill>
              <a:schemeClr val="accent4">
                <a:lumMod val="20000"/>
                <a:lumOff val="80000"/>
              </a:schemeClr>
            </a:solidFill>
          </a:ln>
        </p:spPr>
        <p:txBody>
          <a:bodyPr wrap="square" rtlCol="0">
            <a:spAutoFit/>
          </a:bodyPr>
          <a:lstStyle/>
          <a:p>
            <a:pPr lvl="0" algn="ctr"/>
            <a:r>
              <a:rPr lang="en-US" sz="1100">
                <a:solidFill>
                  <a:srgbClr val="00B050"/>
                </a:solidFill>
              </a:rPr>
              <a:t>Reflects as a change in the respiratory rate</a:t>
            </a:r>
            <a:endParaRPr lang="en-US" sz="1100" dirty="0">
              <a:solidFill>
                <a:srgbClr val="00B050"/>
              </a:solidFill>
            </a:endParaRPr>
          </a:p>
        </p:txBody>
      </p:sp>
      <p:sp>
        <p:nvSpPr>
          <p:cNvPr id="10" name="Right Brace 9">
            <a:extLst>
              <a:ext uri="{FF2B5EF4-FFF2-40B4-BE49-F238E27FC236}">
                <a16:creationId xmlns:a16="http://schemas.microsoft.com/office/drawing/2014/main" xmlns="" id="{57BD9C75-D1F4-470F-9696-C648F3A8557C}"/>
              </a:ext>
            </a:extLst>
          </p:cNvPr>
          <p:cNvSpPr/>
          <p:nvPr/>
        </p:nvSpPr>
        <p:spPr>
          <a:xfrm rot="5400000" flipH="1">
            <a:off x="3221281" y="4243227"/>
            <a:ext cx="148793" cy="4076633"/>
          </a:xfrm>
          <a:prstGeom prst="rightBrace">
            <a:avLst/>
          </a:prstGeom>
          <a:solidFill>
            <a:schemeClr val="bg1"/>
          </a:solid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row: Right 23">
            <a:extLst>
              <a:ext uri="{FF2B5EF4-FFF2-40B4-BE49-F238E27FC236}">
                <a16:creationId xmlns:a16="http://schemas.microsoft.com/office/drawing/2014/main" xmlns="" id="{CEE5B0C3-D1FD-4580-9C39-E76CC4D7F38A}"/>
              </a:ext>
            </a:extLst>
          </p:cNvPr>
          <p:cNvSpPr/>
          <p:nvPr/>
        </p:nvSpPr>
        <p:spPr>
          <a:xfrm rot="5400000">
            <a:off x="1106784" y="7128144"/>
            <a:ext cx="281634" cy="30393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Right 62">
            <a:extLst>
              <a:ext uri="{FF2B5EF4-FFF2-40B4-BE49-F238E27FC236}">
                <a16:creationId xmlns:a16="http://schemas.microsoft.com/office/drawing/2014/main" xmlns="" id="{6368F9A2-4C1E-47D7-9190-7157BFB635B0}"/>
              </a:ext>
            </a:extLst>
          </p:cNvPr>
          <p:cNvSpPr/>
          <p:nvPr/>
        </p:nvSpPr>
        <p:spPr>
          <a:xfrm rot="5400000">
            <a:off x="1087091" y="7876413"/>
            <a:ext cx="281634" cy="30393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row: Right 65">
            <a:extLst>
              <a:ext uri="{FF2B5EF4-FFF2-40B4-BE49-F238E27FC236}">
                <a16:creationId xmlns:a16="http://schemas.microsoft.com/office/drawing/2014/main" xmlns="" id="{9531F3D8-428C-4BA1-84AB-225C23B9B9DE}"/>
              </a:ext>
            </a:extLst>
          </p:cNvPr>
          <p:cNvSpPr/>
          <p:nvPr/>
        </p:nvSpPr>
        <p:spPr>
          <a:xfrm rot="5400000">
            <a:off x="5193176" y="6683960"/>
            <a:ext cx="281634" cy="30393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Arrow: Right 67">
            <a:extLst>
              <a:ext uri="{FF2B5EF4-FFF2-40B4-BE49-F238E27FC236}">
                <a16:creationId xmlns:a16="http://schemas.microsoft.com/office/drawing/2014/main" xmlns="" id="{30EA11F7-D3EF-4AD1-9D89-A264B3AC12FF}"/>
              </a:ext>
            </a:extLst>
          </p:cNvPr>
          <p:cNvSpPr/>
          <p:nvPr/>
        </p:nvSpPr>
        <p:spPr>
          <a:xfrm rot="5400000">
            <a:off x="5192976" y="7263394"/>
            <a:ext cx="281634" cy="30393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Arrow: Right 68">
            <a:extLst>
              <a:ext uri="{FF2B5EF4-FFF2-40B4-BE49-F238E27FC236}">
                <a16:creationId xmlns:a16="http://schemas.microsoft.com/office/drawing/2014/main" xmlns="" id="{12469672-441E-440E-9927-ADC627CF9EAF}"/>
              </a:ext>
            </a:extLst>
          </p:cNvPr>
          <p:cNvSpPr/>
          <p:nvPr/>
        </p:nvSpPr>
        <p:spPr>
          <a:xfrm rot="5400000">
            <a:off x="5192975" y="8059757"/>
            <a:ext cx="281634" cy="30393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Arrow: Right 69">
            <a:extLst>
              <a:ext uri="{FF2B5EF4-FFF2-40B4-BE49-F238E27FC236}">
                <a16:creationId xmlns:a16="http://schemas.microsoft.com/office/drawing/2014/main" xmlns="" id="{BCB085D4-57FC-4EEB-950F-C0A7EC28175F}"/>
              </a:ext>
            </a:extLst>
          </p:cNvPr>
          <p:cNvSpPr/>
          <p:nvPr/>
        </p:nvSpPr>
        <p:spPr>
          <a:xfrm rot="10800000">
            <a:off x="4098444" y="8327930"/>
            <a:ext cx="298465" cy="346404"/>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26">
            <a:extLst>
              <a:ext uri="{FF2B5EF4-FFF2-40B4-BE49-F238E27FC236}">
                <a16:creationId xmlns:a16="http://schemas.microsoft.com/office/drawing/2014/main" xmlns="" id="{5AEE288C-1025-4BD1-90EF-492273BF9940}"/>
              </a:ext>
            </a:extLst>
          </p:cNvPr>
          <p:cNvSpPr txBox="1">
            <a:spLocks noChangeArrowheads="1"/>
          </p:cNvSpPr>
          <p:nvPr/>
        </p:nvSpPr>
        <p:spPr bwMode="auto">
          <a:xfrm>
            <a:off x="3223524" y="8358016"/>
            <a:ext cx="788064" cy="286232"/>
          </a:xfrm>
          <a:prstGeom prst="rect">
            <a:avLst/>
          </a:prstGeom>
          <a:solidFill>
            <a:schemeClr val="accent4">
              <a:lumMod val="20000"/>
              <a:lumOff val="80000"/>
            </a:schemeClr>
          </a:solidFill>
          <a:ln w="9525" algn="ctr">
            <a:noFill/>
            <a:miter lim="800000"/>
            <a:headEnd/>
            <a:tailEnd/>
          </a:ln>
        </p:spPr>
        <p:txBody>
          <a:bodyPr wrap="square" anchor="b">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50000"/>
              </a:spcBef>
              <a:buFontTx/>
              <a:buNone/>
            </a:pPr>
            <a:r>
              <a:rPr lang="en-US" altLang="ar-SA" sz="1400" dirty="0">
                <a:latin typeface="+mn-lt"/>
              </a:rPr>
              <a:t>Acidosis</a:t>
            </a:r>
          </a:p>
        </p:txBody>
      </p:sp>
      <p:cxnSp>
        <p:nvCxnSpPr>
          <p:cNvPr id="29" name="Straight Connector 28">
            <a:extLst>
              <a:ext uri="{FF2B5EF4-FFF2-40B4-BE49-F238E27FC236}">
                <a16:creationId xmlns:a16="http://schemas.microsoft.com/office/drawing/2014/main" xmlns="" id="{05A09381-BE08-400C-B2BB-BA8A3CD50220}"/>
              </a:ext>
            </a:extLst>
          </p:cNvPr>
          <p:cNvCxnSpPr>
            <a:cxnSpLocks/>
          </p:cNvCxnSpPr>
          <p:nvPr/>
        </p:nvCxnSpPr>
        <p:spPr>
          <a:xfrm flipV="1">
            <a:off x="3482935" y="7972960"/>
            <a:ext cx="236188" cy="354972"/>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F3E8E1B2-CDD7-4FA2-BDED-E0BA811FA53B}"/>
              </a:ext>
            </a:extLst>
          </p:cNvPr>
          <p:cNvCxnSpPr>
            <a:cxnSpLocks/>
          </p:cNvCxnSpPr>
          <p:nvPr/>
        </p:nvCxnSpPr>
        <p:spPr>
          <a:xfrm flipH="1" flipV="1">
            <a:off x="4098443" y="7956226"/>
            <a:ext cx="479063" cy="433248"/>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0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0"/>
                                        <p:tgtEl>
                                          <p:spTgt spid="46"/>
                                        </p:tgtEl>
                                      </p:cBhvr>
                                    </p:animEffect>
                                    <p:anim calcmode="lin" valueType="num">
                                      <p:cBhvr>
                                        <p:cTn id="19" dur="1000" fill="hold"/>
                                        <p:tgtEl>
                                          <p:spTgt spid="46"/>
                                        </p:tgtEl>
                                        <p:attrNameLst>
                                          <p:attrName>ppt_x</p:attrName>
                                        </p:attrNameLst>
                                      </p:cBhvr>
                                      <p:tavLst>
                                        <p:tav tm="0">
                                          <p:val>
                                            <p:strVal val="#ppt_x"/>
                                          </p:val>
                                        </p:tav>
                                        <p:tav tm="100000">
                                          <p:val>
                                            <p:strVal val="#ppt_x"/>
                                          </p:val>
                                        </p:tav>
                                      </p:tavLst>
                                    </p:anim>
                                    <p:anim calcmode="lin" valueType="num">
                                      <p:cBhvr>
                                        <p:cTn id="2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1000"/>
                                        <p:tgtEl>
                                          <p:spTgt spid="76"/>
                                        </p:tgtEl>
                                      </p:cBhvr>
                                    </p:animEffect>
                                    <p:anim calcmode="lin" valueType="num">
                                      <p:cBhvr>
                                        <p:cTn id="26" dur="1000" fill="hold"/>
                                        <p:tgtEl>
                                          <p:spTgt spid="76"/>
                                        </p:tgtEl>
                                        <p:attrNameLst>
                                          <p:attrName>ppt_x</p:attrName>
                                        </p:attrNameLst>
                                      </p:cBhvr>
                                      <p:tavLst>
                                        <p:tav tm="0">
                                          <p:val>
                                            <p:strVal val="#ppt_x"/>
                                          </p:val>
                                        </p:tav>
                                        <p:tav tm="100000">
                                          <p:val>
                                            <p:strVal val="#ppt_x"/>
                                          </p:val>
                                        </p:tav>
                                      </p:tavLst>
                                    </p:anim>
                                    <p:anim calcmode="lin" valueType="num">
                                      <p:cBhvr>
                                        <p:cTn id="27"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1000"/>
                                        <p:tgtEl>
                                          <p:spTgt spid="77"/>
                                        </p:tgtEl>
                                      </p:cBhvr>
                                    </p:animEffect>
                                    <p:anim calcmode="lin" valueType="num">
                                      <p:cBhvr>
                                        <p:cTn id="33" dur="1000" fill="hold"/>
                                        <p:tgtEl>
                                          <p:spTgt spid="77"/>
                                        </p:tgtEl>
                                        <p:attrNameLst>
                                          <p:attrName>ppt_x</p:attrName>
                                        </p:attrNameLst>
                                      </p:cBhvr>
                                      <p:tavLst>
                                        <p:tav tm="0">
                                          <p:val>
                                            <p:strVal val="#ppt_x"/>
                                          </p:val>
                                        </p:tav>
                                        <p:tav tm="100000">
                                          <p:val>
                                            <p:strVal val="#ppt_x"/>
                                          </p:val>
                                        </p:tav>
                                      </p:tavLst>
                                    </p:anim>
                                    <p:anim calcmode="lin" valueType="num">
                                      <p:cBhvr>
                                        <p:cTn id="3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1000"/>
                                        <p:tgtEl>
                                          <p:spTgt spid="80"/>
                                        </p:tgtEl>
                                      </p:cBhvr>
                                    </p:animEffect>
                                    <p:anim calcmode="lin" valueType="num">
                                      <p:cBhvr>
                                        <p:cTn id="40" dur="1000" fill="hold"/>
                                        <p:tgtEl>
                                          <p:spTgt spid="80"/>
                                        </p:tgtEl>
                                        <p:attrNameLst>
                                          <p:attrName>ppt_x</p:attrName>
                                        </p:attrNameLst>
                                      </p:cBhvr>
                                      <p:tavLst>
                                        <p:tav tm="0">
                                          <p:val>
                                            <p:strVal val="#ppt_x"/>
                                          </p:val>
                                        </p:tav>
                                        <p:tav tm="100000">
                                          <p:val>
                                            <p:strVal val="#ppt_x"/>
                                          </p:val>
                                        </p:tav>
                                      </p:tavLst>
                                    </p:anim>
                                    <p:anim calcmode="lin" valueType="num">
                                      <p:cBhvr>
                                        <p:cTn id="41"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1000"/>
                                        <p:tgtEl>
                                          <p:spTgt spid="81"/>
                                        </p:tgtEl>
                                      </p:cBhvr>
                                    </p:animEffect>
                                    <p:anim calcmode="lin" valueType="num">
                                      <p:cBhvr>
                                        <p:cTn id="47" dur="1000" fill="hold"/>
                                        <p:tgtEl>
                                          <p:spTgt spid="81"/>
                                        </p:tgtEl>
                                        <p:attrNameLst>
                                          <p:attrName>ppt_x</p:attrName>
                                        </p:attrNameLst>
                                      </p:cBhvr>
                                      <p:tavLst>
                                        <p:tav tm="0">
                                          <p:val>
                                            <p:strVal val="#ppt_x"/>
                                          </p:val>
                                        </p:tav>
                                        <p:tav tm="100000">
                                          <p:val>
                                            <p:strVal val="#ppt_x"/>
                                          </p:val>
                                        </p:tav>
                                      </p:tavLst>
                                    </p:anim>
                                    <p:anim calcmode="lin" valueType="num">
                                      <p:cBhvr>
                                        <p:cTn id="48"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1000"/>
                                        <p:tgtEl>
                                          <p:spTgt spid="72"/>
                                        </p:tgtEl>
                                      </p:cBhvr>
                                    </p:animEffect>
                                    <p:anim calcmode="lin" valueType="num">
                                      <p:cBhvr>
                                        <p:cTn id="54" dur="1000" fill="hold"/>
                                        <p:tgtEl>
                                          <p:spTgt spid="72"/>
                                        </p:tgtEl>
                                        <p:attrNameLst>
                                          <p:attrName>ppt_x</p:attrName>
                                        </p:attrNameLst>
                                      </p:cBhvr>
                                      <p:tavLst>
                                        <p:tav tm="0">
                                          <p:val>
                                            <p:strVal val="#ppt_x"/>
                                          </p:val>
                                        </p:tav>
                                        <p:tav tm="100000">
                                          <p:val>
                                            <p:strVal val="#ppt_x"/>
                                          </p:val>
                                        </p:tav>
                                      </p:tavLst>
                                    </p:anim>
                                    <p:anim calcmode="lin" valueType="num">
                                      <p:cBhvr>
                                        <p:cTn id="55"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4" grpId="0" animBg="1"/>
      <p:bldP spid="46" grpId="0" animBg="1"/>
      <p:bldP spid="76" grpId="0" animBg="1"/>
      <p:bldP spid="77" grpId="0" animBg="1"/>
      <p:bldP spid="80" grpId="0" animBg="1"/>
      <p:bldP spid="81" grpId="0" animBg="1"/>
      <p:bldP spid="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8" name="Rectangle: Diagonal Corners Snipped 3087">
            <a:extLst>
              <a:ext uri="{FF2B5EF4-FFF2-40B4-BE49-F238E27FC236}">
                <a16:creationId xmlns:a16="http://schemas.microsoft.com/office/drawing/2014/main" xmlns="" id="{1E17D83C-15C2-4ED5-A61F-132A5B2E68D4}"/>
              </a:ext>
            </a:extLst>
          </p:cNvPr>
          <p:cNvSpPr/>
          <p:nvPr/>
        </p:nvSpPr>
        <p:spPr>
          <a:xfrm>
            <a:off x="224910" y="7818997"/>
            <a:ext cx="5789049" cy="780376"/>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p:nvPr/>
        </p:nvCxnSpPr>
        <p:spPr>
          <a:xfrm flipV="1">
            <a:off x="1227909" y="588769"/>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184549" y="194873"/>
            <a:ext cx="6265235" cy="461665"/>
          </a:xfrm>
          <a:prstGeom prst="rect">
            <a:avLst/>
          </a:prstGeom>
          <a:noFill/>
        </p:spPr>
        <p:txBody>
          <a:bodyPr wrap="square" rtlCol="0">
            <a:spAutoFit/>
          </a:bodyPr>
          <a:lstStyle/>
          <a:p>
            <a:pPr algn="ctr"/>
            <a:r>
              <a:rPr lang="en-US" altLang="ar-SA" sz="2400" dirty="0">
                <a:latin typeface="American Typewriter" charset="0"/>
              </a:rPr>
              <a:t>Diabetic ketoacidosis</a:t>
            </a:r>
            <a:endParaRPr lang="en-US" sz="2400" dirty="0">
              <a:latin typeface="American Typewriter" charset="0"/>
            </a:endParaRPr>
          </a:p>
        </p:txBody>
      </p:sp>
      <p:sp>
        <p:nvSpPr>
          <p:cNvPr id="5" name="Rectangle 4">
            <a:extLst>
              <a:ext uri="{FF2B5EF4-FFF2-40B4-BE49-F238E27FC236}">
                <a16:creationId xmlns:a16="http://schemas.microsoft.com/office/drawing/2014/main" xmlns="" id="{73DFD7E7-0D36-4458-939E-83134BD76838}"/>
              </a:ext>
            </a:extLst>
          </p:cNvPr>
          <p:cNvSpPr/>
          <p:nvPr/>
        </p:nvSpPr>
        <p:spPr>
          <a:xfrm>
            <a:off x="237525" y="4360307"/>
            <a:ext cx="4138252" cy="2800767"/>
          </a:xfrm>
          <a:prstGeom prst="rect">
            <a:avLst/>
          </a:prstGeom>
        </p:spPr>
        <p:txBody>
          <a:bodyPr wrap="square">
            <a:spAutoFit/>
          </a:bodyPr>
          <a:lstStyle/>
          <a:p>
            <a:pPr marL="285750" indent="-285750">
              <a:spcBef>
                <a:spcPts val="1200"/>
              </a:spcBef>
              <a:buClr>
                <a:schemeClr val="accent1">
                  <a:lumMod val="60000"/>
                  <a:lumOff val="40000"/>
                </a:schemeClr>
              </a:buClr>
              <a:buFont typeface="Arial" panose="020B0604020202020204" pitchFamily="34" charset="0"/>
              <a:buChar char="•"/>
            </a:pPr>
            <a:r>
              <a:rPr lang="en-US" altLang="ar-SA" sz="1400" dirty="0"/>
              <a:t>Classic features of hyperglycemia (thirst, polyuria)</a:t>
            </a:r>
          </a:p>
          <a:p>
            <a:pPr marL="285750" indent="-285750">
              <a:spcBef>
                <a:spcPts val="1200"/>
              </a:spcBef>
              <a:buClr>
                <a:schemeClr val="accent1">
                  <a:lumMod val="60000"/>
                  <a:lumOff val="40000"/>
                </a:schemeClr>
              </a:buClr>
              <a:buFont typeface="Arial" panose="020B0604020202020204" pitchFamily="34" charset="0"/>
              <a:buChar char="•"/>
            </a:pPr>
            <a:r>
              <a:rPr lang="en-US" altLang="ar-SA" sz="1400" dirty="0"/>
              <a:t>Nausea, vomiting, abdominal pain</a:t>
            </a:r>
          </a:p>
          <a:p>
            <a:pPr marL="285750" indent="-285750">
              <a:spcBef>
                <a:spcPts val="1200"/>
              </a:spcBef>
              <a:buClr>
                <a:schemeClr val="accent1">
                  <a:lumMod val="60000"/>
                  <a:lumOff val="40000"/>
                </a:schemeClr>
              </a:buClr>
              <a:buFont typeface="Arial" panose="020B0604020202020204" pitchFamily="34" charset="0"/>
              <a:buChar char="•"/>
            </a:pPr>
            <a:r>
              <a:rPr lang="en-US" altLang="ar-SA" sz="1400" dirty="0"/>
              <a:t>Tachycardia</a:t>
            </a:r>
          </a:p>
          <a:p>
            <a:pPr marL="285750" indent="-285750">
              <a:spcBef>
                <a:spcPts val="1200"/>
              </a:spcBef>
              <a:buClr>
                <a:schemeClr val="accent1">
                  <a:lumMod val="60000"/>
                  <a:lumOff val="40000"/>
                </a:schemeClr>
              </a:buClr>
              <a:buFont typeface="Arial" panose="020B0604020202020204" pitchFamily="34" charset="0"/>
              <a:buChar char="•"/>
            </a:pPr>
            <a:r>
              <a:rPr lang="ga-IE" altLang="ar-SA" sz="1400" dirty="0"/>
              <a:t>Kussmaul–Kien respiration</a:t>
            </a:r>
            <a:r>
              <a:rPr lang="en-US" altLang="ar-SA" sz="1400" dirty="0"/>
              <a:t> (rapid &amp; deep).</a:t>
            </a:r>
          </a:p>
          <a:p>
            <a:pPr marL="285750" indent="-285750">
              <a:spcBef>
                <a:spcPts val="1200"/>
              </a:spcBef>
              <a:buClr>
                <a:schemeClr val="accent1">
                  <a:lumMod val="60000"/>
                  <a:lumOff val="40000"/>
                </a:schemeClr>
              </a:buClr>
              <a:buFont typeface="Arial" panose="020B0604020202020204" pitchFamily="34" charset="0"/>
              <a:buChar char="•"/>
            </a:pPr>
            <a:r>
              <a:rPr lang="en-US" altLang="ar-SA" sz="1400" dirty="0" err="1"/>
              <a:t>Ketotic</a:t>
            </a:r>
            <a:r>
              <a:rPr lang="en-US" altLang="ar-SA" sz="1400" dirty="0"/>
              <a:t> breath (fruity, with acetone smell) </a:t>
            </a:r>
            <a:r>
              <a:rPr lang="en-US" altLang="ar-SA" sz="1400" dirty="0">
                <a:solidFill>
                  <a:srgbClr val="00B050"/>
                </a:solidFill>
              </a:rPr>
              <a:t>characteristic sign</a:t>
            </a:r>
          </a:p>
          <a:p>
            <a:pPr marL="285750" indent="-285750">
              <a:spcBef>
                <a:spcPts val="1200"/>
              </a:spcBef>
              <a:buClr>
                <a:schemeClr val="accent1">
                  <a:lumMod val="60000"/>
                  <a:lumOff val="40000"/>
                </a:schemeClr>
              </a:buClr>
              <a:buFont typeface="Arial" panose="020B0604020202020204" pitchFamily="34" charset="0"/>
              <a:buChar char="•"/>
            </a:pPr>
            <a:r>
              <a:rPr lang="en-US" altLang="ar-SA" sz="1400" dirty="0"/>
              <a:t>Mental status changes (confusion, coma)</a:t>
            </a:r>
            <a:r>
              <a:rPr lang="en-US" altLang="ar-SA" sz="1400" dirty="0">
                <a:solidFill>
                  <a:srgbClr val="00B050"/>
                </a:solidFill>
              </a:rPr>
              <a:t> but the patient may still conscious, or the patient may be in coma.</a:t>
            </a:r>
          </a:p>
        </p:txBody>
      </p:sp>
      <p:pic>
        <p:nvPicPr>
          <p:cNvPr id="3074" name="Picture 2" descr="Image result for thirst clipart">
            <a:extLst>
              <a:ext uri="{FF2B5EF4-FFF2-40B4-BE49-F238E27FC236}">
                <a16:creationId xmlns:a16="http://schemas.microsoft.com/office/drawing/2014/main" xmlns="" id="{DD9CC600-A80F-4E82-9FEF-3AAEF7E165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9740" y="4268179"/>
            <a:ext cx="761821" cy="70306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bdominal pain clipart">
            <a:extLst>
              <a:ext uri="{FF2B5EF4-FFF2-40B4-BE49-F238E27FC236}">
                <a16:creationId xmlns:a16="http://schemas.microsoft.com/office/drawing/2014/main" xmlns="" id="{03E0B9A6-2282-405B-8DCF-8D75AC916D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636" y="5877865"/>
            <a:ext cx="759566" cy="98304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lated image">
            <a:extLst>
              <a:ext uri="{FF2B5EF4-FFF2-40B4-BE49-F238E27FC236}">
                <a16:creationId xmlns:a16="http://schemas.microsoft.com/office/drawing/2014/main" xmlns="" id="{AD16224B-5D1D-40AD-9C39-A23F7E2CD8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872" y="5968350"/>
            <a:ext cx="759565" cy="98304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lated image">
            <a:extLst>
              <a:ext uri="{FF2B5EF4-FFF2-40B4-BE49-F238E27FC236}">
                <a16:creationId xmlns:a16="http://schemas.microsoft.com/office/drawing/2014/main" xmlns="" id="{C9C533C3-73FA-4F05-9765-BE148578DF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8385" y="4904468"/>
            <a:ext cx="759566" cy="92746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Rhythm Strip: Sinus Tachycardia">
            <a:extLst>
              <a:ext uri="{FF2B5EF4-FFF2-40B4-BE49-F238E27FC236}">
                <a16:creationId xmlns:a16="http://schemas.microsoft.com/office/drawing/2014/main" xmlns="" id="{541FC359-22A3-4870-9DF1-DC470E04D75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764" r="699" b="32341"/>
          <a:stretch/>
        </p:blipFill>
        <p:spPr bwMode="auto">
          <a:xfrm>
            <a:off x="4914361" y="5102862"/>
            <a:ext cx="1745249" cy="830193"/>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xmlns="" id="{4F644DF3-9043-4A0A-8715-FAEE2DF787A8}"/>
              </a:ext>
            </a:extLst>
          </p:cNvPr>
          <p:cNvCxnSpPr>
            <a:cxnSpLocks/>
          </p:cNvCxnSpPr>
          <p:nvPr/>
        </p:nvCxnSpPr>
        <p:spPr>
          <a:xfrm>
            <a:off x="152380" y="7780152"/>
            <a:ext cx="4699979"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EB98DBD1-FFD0-441E-8DCF-5AD3E1ED9B5E}"/>
              </a:ext>
            </a:extLst>
          </p:cNvPr>
          <p:cNvSpPr/>
          <p:nvPr/>
        </p:nvSpPr>
        <p:spPr>
          <a:xfrm>
            <a:off x="177319" y="7394468"/>
            <a:ext cx="4650632" cy="400110"/>
          </a:xfrm>
          <a:prstGeom prst="rect">
            <a:avLst/>
          </a:prstGeom>
        </p:spPr>
        <p:txBody>
          <a:bodyPr wrap="none">
            <a:spAutoFit/>
          </a:bodyPr>
          <a:lstStyle/>
          <a:p>
            <a:r>
              <a:rPr lang="en-US" altLang="ar-SA" sz="2000" dirty="0">
                <a:cs typeface="Andalus" panose="02020603050405020304" pitchFamily="18" charset="-78"/>
              </a:rPr>
              <a:t>Diagnostic Criteria in diabetic ketoacidosis</a:t>
            </a:r>
            <a:endParaRPr lang="ar-SA" sz="2000" dirty="0">
              <a:cs typeface="Andalus" panose="02020603050405020304" pitchFamily="18" charset="-78"/>
            </a:endParaRPr>
          </a:p>
        </p:txBody>
      </p:sp>
      <p:sp>
        <p:nvSpPr>
          <p:cNvPr id="12" name="Rectangle 11">
            <a:extLst>
              <a:ext uri="{FF2B5EF4-FFF2-40B4-BE49-F238E27FC236}">
                <a16:creationId xmlns:a16="http://schemas.microsoft.com/office/drawing/2014/main" xmlns="" id="{3BF7311F-7CC0-4F45-946E-1B88487A6E4A}"/>
              </a:ext>
            </a:extLst>
          </p:cNvPr>
          <p:cNvSpPr/>
          <p:nvPr/>
        </p:nvSpPr>
        <p:spPr>
          <a:xfrm>
            <a:off x="230151" y="7827093"/>
            <a:ext cx="2935154" cy="382092"/>
          </a:xfrm>
          <a:prstGeom prst="rect">
            <a:avLst/>
          </a:prstGeom>
        </p:spPr>
        <p:txBody>
          <a:bodyPr wrap="square">
            <a:spAutoFit/>
          </a:bodyPr>
          <a:lstStyle/>
          <a:p>
            <a:pPr marL="285750" indent="-285750">
              <a:lnSpc>
                <a:spcPct val="150000"/>
              </a:lnSpc>
              <a:buFont typeface="Wingdings" panose="05000000000000000000" pitchFamily="2" charset="2"/>
              <a:buChar char="ü"/>
            </a:pPr>
            <a:r>
              <a:rPr lang="en-US" altLang="ar-SA" sz="1400" dirty="0">
                <a:solidFill>
                  <a:srgbClr val="000000"/>
                </a:solidFill>
                <a:cs typeface="Times New Roman" panose="02020603050405020304" pitchFamily="18" charset="0"/>
              </a:rPr>
              <a:t>Blood glucose level &gt; 250 mg/dl      </a:t>
            </a:r>
          </a:p>
        </p:txBody>
      </p:sp>
      <p:sp>
        <p:nvSpPr>
          <p:cNvPr id="13" name="Rectangle 12">
            <a:extLst>
              <a:ext uri="{FF2B5EF4-FFF2-40B4-BE49-F238E27FC236}">
                <a16:creationId xmlns:a16="http://schemas.microsoft.com/office/drawing/2014/main" xmlns="" id="{B5BBC8D3-173C-4697-A591-0619494DFA84}"/>
              </a:ext>
            </a:extLst>
          </p:cNvPr>
          <p:cNvSpPr/>
          <p:nvPr/>
        </p:nvSpPr>
        <p:spPr>
          <a:xfrm>
            <a:off x="230151" y="8361466"/>
            <a:ext cx="4885268" cy="415498"/>
          </a:xfrm>
          <a:prstGeom prst="rect">
            <a:avLst/>
          </a:prstGeom>
        </p:spPr>
        <p:txBody>
          <a:bodyPr wrap="square">
            <a:spAutoFit/>
          </a:bodyPr>
          <a:lstStyle/>
          <a:p>
            <a:pPr marL="285750" indent="-285750">
              <a:lnSpc>
                <a:spcPct val="150000"/>
              </a:lnSpc>
              <a:buFont typeface="Wingdings" panose="05000000000000000000" pitchFamily="2" charset="2"/>
              <a:buChar char="ü"/>
            </a:pPr>
            <a:r>
              <a:rPr lang="en-US" altLang="ar-SA" sz="1400" dirty="0" err="1">
                <a:solidFill>
                  <a:srgbClr val="000000"/>
                </a:solidFill>
                <a:cs typeface="Times New Roman" panose="02020603050405020304" pitchFamily="18" charset="0"/>
              </a:rPr>
              <a:t>Ketonemia</a:t>
            </a:r>
            <a:r>
              <a:rPr lang="en-US" altLang="ar-SA" sz="1400" dirty="0">
                <a:solidFill>
                  <a:srgbClr val="000000"/>
                </a:solidFill>
                <a:cs typeface="Times New Roman" panose="02020603050405020304" pitchFamily="18" charset="0"/>
              </a:rPr>
              <a:t> </a:t>
            </a:r>
            <a:r>
              <a:rPr lang="en-US" altLang="ar-SA" sz="1400" dirty="0">
                <a:solidFill>
                  <a:srgbClr val="00B050"/>
                </a:solidFill>
                <a:cs typeface="Times New Roman" panose="02020603050405020304" pitchFamily="18" charset="0"/>
              </a:rPr>
              <a:t>(accumulation of ketone bodies in the blood)</a:t>
            </a:r>
            <a:r>
              <a:rPr lang="en-US" altLang="ar-SA" sz="1400" b="1" dirty="0">
                <a:solidFill>
                  <a:srgbClr val="00B050"/>
                </a:solidFill>
                <a:latin typeface="Times New Roman" panose="02020603050405020304" pitchFamily="18" charset="0"/>
                <a:cs typeface="Times New Roman" panose="02020603050405020304" pitchFamily="18" charset="0"/>
              </a:rPr>
              <a:t>  </a:t>
            </a:r>
          </a:p>
        </p:txBody>
      </p:sp>
      <p:sp>
        <p:nvSpPr>
          <p:cNvPr id="14" name="Rectangle 13">
            <a:extLst>
              <a:ext uri="{FF2B5EF4-FFF2-40B4-BE49-F238E27FC236}">
                <a16:creationId xmlns:a16="http://schemas.microsoft.com/office/drawing/2014/main" xmlns="" id="{761D9B2A-6D07-4A88-925D-A0D68DB9B26A}"/>
              </a:ext>
            </a:extLst>
          </p:cNvPr>
          <p:cNvSpPr/>
          <p:nvPr/>
        </p:nvSpPr>
        <p:spPr>
          <a:xfrm>
            <a:off x="230151" y="8108044"/>
            <a:ext cx="3429000" cy="415498"/>
          </a:xfrm>
          <a:prstGeom prst="rect">
            <a:avLst/>
          </a:prstGeom>
        </p:spPr>
        <p:txBody>
          <a:bodyPr>
            <a:spAutoFit/>
          </a:bodyPr>
          <a:lstStyle/>
          <a:p>
            <a:pPr marL="171450" indent="-171450">
              <a:lnSpc>
                <a:spcPct val="150000"/>
              </a:lnSpc>
              <a:buFont typeface="Wingdings" panose="05000000000000000000" pitchFamily="2" charset="2"/>
              <a:buChar char="ü"/>
            </a:pPr>
            <a:r>
              <a:rPr lang="en-US" altLang="ar-SA" sz="1400" dirty="0">
                <a:solidFill>
                  <a:srgbClr val="000000"/>
                </a:solidFill>
                <a:cs typeface="Times New Roman" panose="02020603050405020304" pitchFamily="18" charset="0"/>
              </a:rPr>
              <a:t>   Serum bicarbonate level &lt; 15 mmol</a:t>
            </a:r>
            <a:r>
              <a:rPr lang="en-US" altLang="ar-SA" sz="1400" b="1" dirty="0">
                <a:solidFill>
                  <a:srgbClr val="000000"/>
                </a:solidFill>
                <a:latin typeface="Times New Roman" panose="02020603050405020304" pitchFamily="18" charset="0"/>
                <a:cs typeface="Times New Roman" panose="02020603050405020304" pitchFamily="18" charset="0"/>
              </a:rPr>
              <a:t>/L   </a:t>
            </a:r>
          </a:p>
        </p:txBody>
      </p:sp>
      <p:sp>
        <p:nvSpPr>
          <p:cNvPr id="16" name="Rectangle 15">
            <a:extLst>
              <a:ext uri="{FF2B5EF4-FFF2-40B4-BE49-F238E27FC236}">
                <a16:creationId xmlns:a16="http://schemas.microsoft.com/office/drawing/2014/main" xmlns="" id="{9F46B900-AB51-43EE-A7EF-4ED3AC089392}"/>
              </a:ext>
            </a:extLst>
          </p:cNvPr>
          <p:cNvSpPr/>
          <p:nvPr/>
        </p:nvSpPr>
        <p:spPr>
          <a:xfrm>
            <a:off x="237525" y="9003787"/>
            <a:ext cx="1761829" cy="307777"/>
          </a:xfrm>
          <a:prstGeom prst="rect">
            <a:avLst/>
          </a:prstGeom>
        </p:spPr>
        <p:txBody>
          <a:bodyPr wrap="none">
            <a:spAutoFit/>
          </a:bodyPr>
          <a:lstStyle/>
          <a:p>
            <a:pPr marL="171450" indent="-171450">
              <a:buFont typeface="Wingdings" panose="05000000000000000000" pitchFamily="2" charset="2"/>
              <a:buChar char="ü"/>
            </a:pPr>
            <a:r>
              <a:rPr lang="en-US" altLang="ar-SA" sz="1400" dirty="0">
                <a:solidFill>
                  <a:srgbClr val="000000"/>
                </a:solidFill>
                <a:cs typeface="Times New Roman" panose="02020603050405020304" pitchFamily="18" charset="0"/>
              </a:rPr>
              <a:t>   Arterial pH &lt; 7.35</a:t>
            </a:r>
            <a:endParaRPr lang="ar-SA" sz="1400" dirty="0">
              <a:solidFill>
                <a:srgbClr val="000000"/>
              </a:solidFill>
              <a:cs typeface="Times New Roman" panose="02020603050405020304" pitchFamily="18" charset="0"/>
            </a:endParaRPr>
          </a:p>
        </p:txBody>
      </p:sp>
      <p:sp>
        <p:nvSpPr>
          <p:cNvPr id="17" name="Rectangle 16">
            <a:extLst>
              <a:ext uri="{FF2B5EF4-FFF2-40B4-BE49-F238E27FC236}">
                <a16:creationId xmlns:a16="http://schemas.microsoft.com/office/drawing/2014/main" xmlns="" id="{1521C988-248B-4F74-AB10-F74E721F89AB}"/>
              </a:ext>
            </a:extLst>
          </p:cNvPr>
          <p:cNvSpPr/>
          <p:nvPr/>
        </p:nvSpPr>
        <p:spPr>
          <a:xfrm>
            <a:off x="230987" y="8696010"/>
            <a:ext cx="4559710" cy="523220"/>
          </a:xfrm>
          <a:prstGeom prst="rect">
            <a:avLst/>
          </a:prstGeom>
        </p:spPr>
        <p:txBody>
          <a:bodyPr wrap="none">
            <a:spAutoFit/>
          </a:bodyPr>
          <a:lstStyle/>
          <a:p>
            <a:pPr marL="171450" indent="-171450">
              <a:buFont typeface="Wingdings" panose="05000000000000000000" pitchFamily="2" charset="2"/>
              <a:buChar char="ü"/>
            </a:pPr>
            <a:r>
              <a:rPr lang="en-US" altLang="ar-SA" sz="1400" dirty="0">
                <a:solidFill>
                  <a:srgbClr val="000000"/>
                </a:solidFill>
                <a:cs typeface="Times New Roman" panose="02020603050405020304" pitchFamily="18" charset="0"/>
              </a:rPr>
              <a:t>   </a:t>
            </a:r>
            <a:r>
              <a:rPr lang="en-US" altLang="ar-SA" sz="1400" dirty="0" err="1">
                <a:solidFill>
                  <a:srgbClr val="000000"/>
                </a:solidFill>
                <a:cs typeface="Times New Roman" panose="02020603050405020304" pitchFamily="18" charset="0"/>
              </a:rPr>
              <a:t>Ketonuria</a:t>
            </a:r>
            <a:r>
              <a:rPr lang="en-US" altLang="ar-SA" sz="1400" dirty="0">
                <a:solidFill>
                  <a:srgbClr val="000000"/>
                </a:solidFill>
                <a:cs typeface="Times New Roman" panose="02020603050405020304" pitchFamily="18" charset="0"/>
              </a:rPr>
              <a:t> </a:t>
            </a:r>
            <a:r>
              <a:rPr lang="en-US" altLang="ar-SA" sz="1400" dirty="0">
                <a:solidFill>
                  <a:srgbClr val="00B050"/>
                </a:solidFill>
                <a:cs typeface="Times New Roman" panose="02020603050405020304" pitchFamily="18" charset="0"/>
              </a:rPr>
              <a:t>(accumulation of ketone bodies in the urine)</a:t>
            </a:r>
            <a:r>
              <a:rPr lang="en-US" altLang="ar-SA" sz="1400" b="1" dirty="0">
                <a:solidFill>
                  <a:srgbClr val="00B050"/>
                </a:solidFill>
                <a:latin typeface="Times New Roman" panose="02020603050405020304" pitchFamily="18" charset="0"/>
                <a:cs typeface="Times New Roman" panose="02020603050405020304" pitchFamily="18" charset="0"/>
              </a:rPr>
              <a:t>  </a:t>
            </a:r>
          </a:p>
          <a:p>
            <a:pPr marL="171450" indent="-171450">
              <a:buFont typeface="Wingdings" panose="05000000000000000000" pitchFamily="2" charset="2"/>
              <a:buChar char="ü"/>
            </a:pPr>
            <a:endParaRPr lang="ar-SA" sz="1400" dirty="0"/>
          </a:p>
        </p:txBody>
      </p:sp>
      <p:cxnSp>
        <p:nvCxnSpPr>
          <p:cNvPr id="30" name="Straight Connector 29">
            <a:extLst>
              <a:ext uri="{FF2B5EF4-FFF2-40B4-BE49-F238E27FC236}">
                <a16:creationId xmlns:a16="http://schemas.microsoft.com/office/drawing/2014/main" xmlns="" id="{7A1CEDFC-1F9A-440A-8670-B1478D178ECE}"/>
              </a:ext>
            </a:extLst>
          </p:cNvPr>
          <p:cNvCxnSpPr>
            <a:cxnSpLocks/>
          </p:cNvCxnSpPr>
          <p:nvPr/>
        </p:nvCxnSpPr>
        <p:spPr>
          <a:xfrm>
            <a:off x="214382" y="4288614"/>
            <a:ext cx="4699979"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xmlns="" id="{A96D5F3E-5859-4273-8393-5E7F2C90EE5D}"/>
              </a:ext>
            </a:extLst>
          </p:cNvPr>
          <p:cNvSpPr/>
          <p:nvPr/>
        </p:nvSpPr>
        <p:spPr>
          <a:xfrm>
            <a:off x="183332" y="3888503"/>
            <a:ext cx="4687502" cy="400110"/>
          </a:xfrm>
          <a:prstGeom prst="rect">
            <a:avLst/>
          </a:prstGeom>
        </p:spPr>
        <p:txBody>
          <a:bodyPr wrap="none">
            <a:spAutoFit/>
          </a:bodyPr>
          <a:lstStyle/>
          <a:p>
            <a:r>
              <a:rPr lang="en-US" altLang="ar-SA" sz="2000" dirty="0">
                <a:cs typeface="Andalus" panose="02020603050405020304" pitchFamily="18" charset="-78"/>
              </a:rPr>
              <a:t>Clinical symptoms for diabetic ketoacidosis</a:t>
            </a:r>
            <a:endParaRPr lang="ar-SA" sz="2000" dirty="0">
              <a:cs typeface="Andalus" panose="02020603050405020304" pitchFamily="18" charset="-78"/>
            </a:endParaRPr>
          </a:p>
        </p:txBody>
      </p:sp>
      <p:sp>
        <p:nvSpPr>
          <p:cNvPr id="33" name="Rectangle 32">
            <a:extLst>
              <a:ext uri="{FF2B5EF4-FFF2-40B4-BE49-F238E27FC236}">
                <a16:creationId xmlns:a16="http://schemas.microsoft.com/office/drawing/2014/main" xmlns="" id="{317DE646-9319-494F-9073-45EC5BB47246}"/>
              </a:ext>
            </a:extLst>
          </p:cNvPr>
          <p:cNvSpPr/>
          <p:nvPr/>
        </p:nvSpPr>
        <p:spPr>
          <a:xfrm>
            <a:off x="184549" y="1097131"/>
            <a:ext cx="3797835" cy="400110"/>
          </a:xfrm>
          <a:prstGeom prst="rect">
            <a:avLst/>
          </a:prstGeom>
        </p:spPr>
        <p:txBody>
          <a:bodyPr wrap="none">
            <a:spAutoFit/>
          </a:bodyPr>
          <a:lstStyle/>
          <a:p>
            <a:r>
              <a:rPr lang="en-US" altLang="ar-SA" sz="2000" dirty="0">
                <a:cs typeface="Andalus" panose="02020603050405020304" pitchFamily="18" charset="-78"/>
              </a:rPr>
              <a:t>Characters of diabetic ketoacidosis</a:t>
            </a:r>
            <a:endParaRPr lang="ar-SA" sz="2000" dirty="0">
              <a:cs typeface="Andalus" panose="02020603050405020304" pitchFamily="18" charset="-78"/>
            </a:endParaRPr>
          </a:p>
        </p:txBody>
      </p:sp>
      <p:cxnSp>
        <p:nvCxnSpPr>
          <p:cNvPr id="36" name="Straight Connector 35">
            <a:extLst>
              <a:ext uri="{FF2B5EF4-FFF2-40B4-BE49-F238E27FC236}">
                <a16:creationId xmlns:a16="http://schemas.microsoft.com/office/drawing/2014/main" xmlns="" id="{2233AEA4-357F-42A3-9FDF-2F78B8582B78}"/>
              </a:ext>
            </a:extLst>
          </p:cNvPr>
          <p:cNvCxnSpPr>
            <a:cxnSpLocks/>
          </p:cNvCxnSpPr>
          <p:nvPr/>
        </p:nvCxnSpPr>
        <p:spPr>
          <a:xfrm>
            <a:off x="223392" y="1497241"/>
            <a:ext cx="3758992"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17CE7541-C2F9-4871-82E4-5027463277F7}"/>
              </a:ext>
            </a:extLst>
          </p:cNvPr>
          <p:cNvSpPr/>
          <p:nvPr/>
        </p:nvSpPr>
        <p:spPr>
          <a:xfrm>
            <a:off x="237525" y="1579543"/>
            <a:ext cx="2044714" cy="1708160"/>
          </a:xfrm>
          <a:prstGeom prst="rect">
            <a:avLst/>
          </a:prstGeom>
        </p:spPr>
        <p:txBody>
          <a:bodyPr wrap="square">
            <a:spAutoFit/>
          </a:bodyPr>
          <a:lstStyle/>
          <a:p>
            <a:pPr marL="342900" indent="-342900" algn="just">
              <a:lnSpc>
                <a:spcPct val="150000"/>
              </a:lnSpc>
              <a:spcBef>
                <a:spcPts val="0"/>
              </a:spcBef>
              <a:buClr>
                <a:schemeClr val="accent1">
                  <a:lumMod val="60000"/>
                  <a:lumOff val="40000"/>
                </a:schemeClr>
              </a:buClr>
              <a:buAutoNum type="arabicPeriod"/>
              <a:defRPr/>
            </a:pPr>
            <a:r>
              <a:rPr lang="en-US" sz="1400" dirty="0">
                <a:solidFill>
                  <a:srgbClr val="000000"/>
                </a:solidFill>
                <a:cs typeface="Times New Roman" pitchFamily="18" charset="0"/>
              </a:rPr>
              <a:t>Hyperglycemia  </a:t>
            </a:r>
          </a:p>
          <a:p>
            <a:pPr marL="342900" indent="-342900" algn="just">
              <a:lnSpc>
                <a:spcPct val="150000"/>
              </a:lnSpc>
              <a:spcBef>
                <a:spcPts val="0"/>
              </a:spcBef>
              <a:buClr>
                <a:schemeClr val="accent1">
                  <a:lumMod val="60000"/>
                  <a:lumOff val="40000"/>
                </a:schemeClr>
              </a:buClr>
              <a:buAutoNum type="arabicPeriod"/>
              <a:defRPr/>
            </a:pPr>
            <a:r>
              <a:rPr lang="en-US" sz="1400" dirty="0">
                <a:solidFill>
                  <a:srgbClr val="000000"/>
                </a:solidFill>
                <a:cs typeface="Times New Roman" pitchFamily="18" charset="0"/>
              </a:rPr>
              <a:t>Glucosuria   </a:t>
            </a:r>
          </a:p>
          <a:p>
            <a:pPr marL="342900" indent="-342900" algn="just">
              <a:lnSpc>
                <a:spcPct val="150000"/>
              </a:lnSpc>
              <a:spcBef>
                <a:spcPts val="0"/>
              </a:spcBef>
              <a:buClr>
                <a:schemeClr val="accent1">
                  <a:lumMod val="60000"/>
                  <a:lumOff val="40000"/>
                </a:schemeClr>
              </a:buClr>
              <a:buAutoNum type="arabicPeriod"/>
              <a:defRPr/>
            </a:pPr>
            <a:r>
              <a:rPr lang="en-US" sz="1400" dirty="0">
                <a:solidFill>
                  <a:srgbClr val="000000"/>
                </a:solidFill>
                <a:cs typeface="Times New Roman" pitchFamily="18" charset="0"/>
              </a:rPr>
              <a:t>Osmotic diuresis   </a:t>
            </a:r>
          </a:p>
          <a:p>
            <a:pPr marL="342900" indent="-342900" algn="just">
              <a:lnSpc>
                <a:spcPct val="150000"/>
              </a:lnSpc>
              <a:spcBef>
                <a:spcPts val="0"/>
              </a:spcBef>
              <a:buClr>
                <a:schemeClr val="accent1">
                  <a:lumMod val="60000"/>
                  <a:lumOff val="40000"/>
                </a:schemeClr>
              </a:buClr>
              <a:buAutoNum type="arabicPeriod"/>
              <a:defRPr/>
            </a:pPr>
            <a:r>
              <a:rPr lang="en-US" sz="1400" dirty="0">
                <a:solidFill>
                  <a:srgbClr val="000000"/>
                </a:solidFill>
                <a:cs typeface="Times New Roman" pitchFamily="18" charset="0"/>
              </a:rPr>
              <a:t>Polyuria </a:t>
            </a:r>
            <a:r>
              <a:rPr lang="en-US" sz="1400" dirty="0">
                <a:solidFill>
                  <a:srgbClr val="0070C0"/>
                </a:solidFill>
                <a:cs typeface="Times New Roman" pitchFamily="18" charset="0"/>
              </a:rPr>
              <a:t> </a:t>
            </a:r>
          </a:p>
          <a:p>
            <a:pPr marL="342900" indent="-342900" algn="just">
              <a:lnSpc>
                <a:spcPct val="150000"/>
              </a:lnSpc>
              <a:spcBef>
                <a:spcPts val="0"/>
              </a:spcBef>
              <a:buClr>
                <a:schemeClr val="accent1">
                  <a:lumMod val="60000"/>
                  <a:lumOff val="40000"/>
                </a:schemeClr>
              </a:buClr>
              <a:buAutoNum type="arabicPeriod"/>
              <a:defRPr/>
            </a:pPr>
            <a:r>
              <a:rPr lang="en-US" sz="1400" dirty="0">
                <a:solidFill>
                  <a:srgbClr val="0070C0"/>
                </a:solidFill>
                <a:cs typeface="Times New Roman" pitchFamily="18" charset="0"/>
              </a:rPr>
              <a:t> </a:t>
            </a:r>
            <a:r>
              <a:rPr lang="en-US" sz="1400" dirty="0">
                <a:solidFill>
                  <a:srgbClr val="000000"/>
                </a:solidFill>
                <a:cs typeface="Times New Roman" pitchFamily="18" charset="0"/>
              </a:rPr>
              <a:t>Thirst</a:t>
            </a:r>
          </a:p>
        </p:txBody>
      </p:sp>
      <p:sp>
        <p:nvSpPr>
          <p:cNvPr id="3" name="TextBox 2">
            <a:extLst>
              <a:ext uri="{FF2B5EF4-FFF2-40B4-BE49-F238E27FC236}">
                <a16:creationId xmlns:a16="http://schemas.microsoft.com/office/drawing/2014/main" xmlns="" id="{C103D882-5D68-47EF-95D6-EAEDF973C719}"/>
              </a:ext>
            </a:extLst>
          </p:cNvPr>
          <p:cNvSpPr txBox="1"/>
          <p:nvPr/>
        </p:nvSpPr>
        <p:spPr>
          <a:xfrm>
            <a:off x="2346687" y="1602144"/>
            <a:ext cx="3437467" cy="1871410"/>
          </a:xfrm>
          <a:prstGeom prst="rect">
            <a:avLst/>
          </a:prstGeom>
          <a:noFill/>
        </p:spPr>
        <p:txBody>
          <a:bodyPr wrap="square" rtlCol="0">
            <a:spAutoFit/>
          </a:bodyPr>
          <a:lstStyle/>
          <a:p>
            <a:pPr lvl="0" algn="just">
              <a:lnSpc>
                <a:spcPct val="150000"/>
              </a:lnSpc>
              <a:defRPr/>
            </a:pPr>
            <a:r>
              <a:rPr lang="en-US" sz="1400" dirty="0">
                <a:solidFill>
                  <a:schemeClr val="accent1">
                    <a:lumMod val="60000"/>
                    <a:lumOff val="40000"/>
                  </a:schemeClr>
                </a:solidFill>
                <a:cs typeface="Times New Roman" pitchFamily="18" charset="0"/>
              </a:rPr>
              <a:t>6.</a:t>
            </a:r>
            <a:r>
              <a:rPr lang="en-US" sz="1400" dirty="0">
                <a:solidFill>
                  <a:srgbClr val="0070C0"/>
                </a:solidFill>
                <a:cs typeface="Times New Roman" pitchFamily="18" charset="0"/>
              </a:rPr>
              <a:t>    </a:t>
            </a:r>
            <a:r>
              <a:rPr lang="en-US" sz="1400" dirty="0">
                <a:solidFill>
                  <a:srgbClr val="000000"/>
                </a:solidFill>
                <a:cs typeface="Times New Roman" pitchFamily="18" charset="0"/>
              </a:rPr>
              <a:t>Polydipsia (increased drinking).</a:t>
            </a:r>
          </a:p>
          <a:p>
            <a:pPr lvl="0" algn="just">
              <a:lnSpc>
                <a:spcPct val="150000"/>
              </a:lnSpc>
              <a:defRPr/>
            </a:pPr>
            <a:r>
              <a:rPr lang="en-US" sz="1400" dirty="0">
                <a:solidFill>
                  <a:schemeClr val="accent1">
                    <a:lumMod val="60000"/>
                    <a:lumOff val="40000"/>
                  </a:schemeClr>
                </a:solidFill>
                <a:cs typeface="Times New Roman" pitchFamily="18" charset="0"/>
              </a:rPr>
              <a:t>7.    </a:t>
            </a:r>
            <a:r>
              <a:rPr lang="en-US" sz="1400" dirty="0">
                <a:solidFill>
                  <a:srgbClr val="000000"/>
                </a:solidFill>
                <a:cs typeface="Times New Roman" pitchFamily="18" charset="0"/>
              </a:rPr>
              <a:t>Dehydration </a:t>
            </a:r>
          </a:p>
          <a:p>
            <a:pPr lvl="0" algn="just">
              <a:lnSpc>
                <a:spcPct val="150000"/>
              </a:lnSpc>
              <a:defRPr/>
            </a:pPr>
            <a:r>
              <a:rPr lang="en-US" sz="1400" dirty="0">
                <a:solidFill>
                  <a:schemeClr val="accent1">
                    <a:lumMod val="60000"/>
                    <a:lumOff val="40000"/>
                  </a:schemeClr>
                </a:solidFill>
                <a:cs typeface="Times New Roman" pitchFamily="18" charset="0"/>
              </a:rPr>
              <a:t>8.    </a:t>
            </a:r>
            <a:r>
              <a:rPr lang="en-US" sz="1400" dirty="0">
                <a:solidFill>
                  <a:srgbClr val="000000"/>
                </a:solidFill>
                <a:cs typeface="Times New Roman" pitchFamily="18" charset="0"/>
              </a:rPr>
              <a:t>Electrolytes imbalance </a:t>
            </a:r>
          </a:p>
          <a:p>
            <a:pPr lvl="0" algn="just">
              <a:lnSpc>
                <a:spcPct val="150000"/>
              </a:lnSpc>
              <a:defRPr/>
            </a:pPr>
            <a:r>
              <a:rPr lang="en-US" sz="1400" dirty="0">
                <a:solidFill>
                  <a:schemeClr val="accent1">
                    <a:lumMod val="60000"/>
                    <a:lumOff val="40000"/>
                  </a:schemeClr>
                </a:solidFill>
                <a:cs typeface="Times New Roman" pitchFamily="18" charset="0"/>
              </a:rPr>
              <a:t>9.    </a:t>
            </a:r>
            <a:r>
              <a:rPr lang="en-US" sz="1400" dirty="0">
                <a:solidFill>
                  <a:srgbClr val="000000"/>
                </a:solidFill>
                <a:cs typeface="Times New Roman" pitchFamily="18" charset="0"/>
              </a:rPr>
              <a:t>Metabolic acidosis </a:t>
            </a:r>
          </a:p>
          <a:p>
            <a:pPr lvl="0" algn="just">
              <a:lnSpc>
                <a:spcPct val="150000"/>
              </a:lnSpc>
              <a:defRPr/>
            </a:pPr>
            <a:r>
              <a:rPr lang="en-US" sz="1400" dirty="0">
                <a:solidFill>
                  <a:schemeClr val="accent1">
                    <a:lumMod val="60000"/>
                    <a:lumOff val="40000"/>
                  </a:schemeClr>
                </a:solidFill>
                <a:cs typeface="Times New Roman" pitchFamily="18" charset="0"/>
              </a:rPr>
              <a:t>10.  </a:t>
            </a:r>
            <a:r>
              <a:rPr lang="en-US" sz="1400" dirty="0">
                <a:solidFill>
                  <a:srgbClr val="000000"/>
                </a:solidFill>
                <a:cs typeface="Times New Roman" pitchFamily="18" charset="0"/>
              </a:rPr>
              <a:t>Ketogenesis (</a:t>
            </a:r>
            <a:r>
              <a:rPr lang="en-US" sz="1400" dirty="0" err="1">
                <a:solidFill>
                  <a:srgbClr val="000000"/>
                </a:solidFill>
                <a:cs typeface="Times New Roman" pitchFamily="18" charset="0"/>
              </a:rPr>
              <a:t>ketonemia</a:t>
            </a:r>
            <a:r>
              <a:rPr lang="en-US" sz="1400" dirty="0">
                <a:solidFill>
                  <a:srgbClr val="000000"/>
                </a:solidFill>
                <a:cs typeface="Times New Roman" pitchFamily="18" charset="0"/>
              </a:rPr>
              <a:t>, </a:t>
            </a:r>
            <a:r>
              <a:rPr lang="en-US" sz="1400" dirty="0" err="1">
                <a:solidFill>
                  <a:srgbClr val="000000"/>
                </a:solidFill>
                <a:cs typeface="Times New Roman" pitchFamily="18" charset="0"/>
              </a:rPr>
              <a:t>ketonuria</a:t>
            </a:r>
            <a:r>
              <a:rPr lang="en-US" sz="1400" dirty="0">
                <a:solidFill>
                  <a:srgbClr val="000000"/>
                </a:solidFill>
                <a:cs typeface="Times New Roman" pitchFamily="18" charset="0"/>
              </a:rPr>
              <a:t>) </a:t>
            </a:r>
          </a:p>
          <a:p>
            <a:endParaRPr lang="en-US" dirty="0"/>
          </a:p>
        </p:txBody>
      </p:sp>
    </p:spTree>
    <p:extLst>
      <p:ext uri="{BB962C8B-B14F-4D97-AF65-F5344CB8AC3E}">
        <p14:creationId xmlns:p14="http://schemas.microsoft.com/office/powerpoint/2010/main" val="4294108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a:cxnSpLocks/>
          </p:cNvCxnSpPr>
          <p:nvPr/>
        </p:nvCxnSpPr>
        <p:spPr>
          <a:xfrm flipV="1">
            <a:off x="635633" y="692331"/>
            <a:ext cx="5608412" cy="1"/>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688088" y="292221"/>
            <a:ext cx="5481824" cy="400110"/>
          </a:xfrm>
          <a:prstGeom prst="rect">
            <a:avLst/>
          </a:prstGeom>
          <a:noFill/>
        </p:spPr>
        <p:txBody>
          <a:bodyPr wrap="square" rtlCol="0">
            <a:spAutoFit/>
          </a:bodyP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US" altLang="ar-SA" sz="2000" b="0" i="0" u="none" strike="noStrike" kern="1200" cap="none" spc="0" normalizeH="0" baseline="0" noProof="0" dirty="0">
                <a:ln>
                  <a:noFill/>
                </a:ln>
                <a:solidFill>
                  <a:prstClr val="black"/>
                </a:solidFill>
                <a:effectLst/>
                <a:uLnTx/>
                <a:uFillTx/>
                <a:latin typeface="American Typewriter" charset="0"/>
                <a:ea typeface="+mn-ea"/>
                <a:cs typeface="Arial" panose="020B0604020202020204" pitchFamily="34" charset="0"/>
              </a:rPr>
              <a:t>Treatment of diabetic ketoacidosis</a:t>
            </a:r>
            <a:endParaRPr kumimoji="0" lang="en-US" sz="2000" b="0" i="0" u="none" strike="noStrike" kern="1200" cap="none" spc="0" normalizeH="0" baseline="0" noProof="0" dirty="0">
              <a:ln>
                <a:noFill/>
              </a:ln>
              <a:solidFill>
                <a:prstClr val="black"/>
              </a:solidFill>
              <a:effectLst/>
              <a:uLnTx/>
              <a:uFillTx/>
              <a:latin typeface="American Typewriter" charset="0"/>
              <a:ea typeface="+mn-ea"/>
              <a:cs typeface="+mn-cs"/>
            </a:endParaRPr>
          </a:p>
        </p:txBody>
      </p:sp>
      <p:graphicFrame>
        <p:nvGraphicFramePr>
          <p:cNvPr id="2" name="Table 1">
            <a:extLst>
              <a:ext uri="{FF2B5EF4-FFF2-40B4-BE49-F238E27FC236}">
                <a16:creationId xmlns:a16="http://schemas.microsoft.com/office/drawing/2014/main" xmlns="" id="{131F7D48-820F-48AA-B337-298918EC84CB}"/>
              </a:ext>
            </a:extLst>
          </p:cNvPr>
          <p:cNvGraphicFramePr>
            <a:graphicFrameLocks noGrp="1"/>
          </p:cNvGraphicFramePr>
          <p:nvPr>
            <p:extLst>
              <p:ext uri="{D42A27DB-BD31-4B8C-83A1-F6EECF244321}">
                <p14:modId xmlns:p14="http://schemas.microsoft.com/office/powerpoint/2010/main" val="810312206"/>
              </p:ext>
            </p:extLst>
          </p:nvPr>
        </p:nvGraphicFramePr>
        <p:xfrm>
          <a:off x="51164" y="2976891"/>
          <a:ext cx="6740686" cy="6867222"/>
        </p:xfrm>
        <a:graphic>
          <a:graphicData uri="http://schemas.openxmlformats.org/drawingml/2006/table">
            <a:tbl>
              <a:tblPr firstRow="1" bandRow="1">
                <a:tableStyleId>{5940675A-B579-460E-94D1-54222C63F5DA}</a:tableStyleId>
              </a:tblPr>
              <a:tblGrid>
                <a:gridCol w="1838369">
                  <a:extLst>
                    <a:ext uri="{9D8B030D-6E8A-4147-A177-3AD203B41FA5}">
                      <a16:colId xmlns:a16="http://schemas.microsoft.com/office/drawing/2014/main" xmlns="" val="2609826665"/>
                    </a:ext>
                  </a:extLst>
                </a:gridCol>
                <a:gridCol w="3596867">
                  <a:extLst>
                    <a:ext uri="{9D8B030D-6E8A-4147-A177-3AD203B41FA5}">
                      <a16:colId xmlns:a16="http://schemas.microsoft.com/office/drawing/2014/main" xmlns="" val="350083614"/>
                    </a:ext>
                  </a:extLst>
                </a:gridCol>
                <a:gridCol w="1305450">
                  <a:extLst>
                    <a:ext uri="{9D8B030D-6E8A-4147-A177-3AD203B41FA5}">
                      <a16:colId xmlns:a16="http://schemas.microsoft.com/office/drawing/2014/main" xmlns="" val="7904420"/>
                    </a:ext>
                  </a:extLst>
                </a:gridCol>
              </a:tblGrid>
              <a:tr h="406371">
                <a:tc>
                  <a:txBody>
                    <a:bodyPr/>
                    <a:lstStyle/>
                    <a:p>
                      <a:pPr algn="ctr"/>
                      <a:r>
                        <a:rPr lang="en-US" dirty="0">
                          <a:solidFill>
                            <a:srgbClr val="00B050"/>
                          </a:solidFill>
                        </a:rPr>
                        <a:t>Step-wise treatment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en-US" sz="1600" dirty="0">
                          <a:solidFill>
                            <a:schemeClr val="bg1"/>
                          </a:solidFill>
                        </a:rPr>
                        <a:t>M.O.A</a:t>
                      </a:r>
                    </a:p>
                  </a:txBody>
                  <a:tcPr anchor="ctr">
                    <a:lnT w="12700" cap="flat" cmpd="sng" algn="ctr">
                      <a:solidFill>
                        <a:schemeClr val="bg1"/>
                      </a:solidFill>
                      <a:prstDash val="solid"/>
                      <a:round/>
                      <a:headEnd type="none" w="med" len="med"/>
                      <a:tailEnd type="none" w="med" len="med"/>
                    </a:lnT>
                    <a:solidFill>
                      <a:schemeClr val="bg1">
                        <a:lumMod val="75000"/>
                      </a:schemeClr>
                    </a:solidFill>
                  </a:tcPr>
                </a:tc>
                <a:tc>
                  <a:txBody>
                    <a:bodyPr/>
                    <a:lstStyle/>
                    <a:p>
                      <a:pPr algn="ctr"/>
                      <a:r>
                        <a:rPr lang="en-US" sz="1600" dirty="0">
                          <a:solidFill>
                            <a:schemeClr val="bg1"/>
                          </a:solidFill>
                        </a:rPr>
                        <a:t>Indication </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xmlns="" val="306054755"/>
                  </a:ext>
                </a:extLst>
              </a:tr>
              <a:tr h="103541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ar-SA" sz="1600" b="0" i="0" u="none" strike="noStrike" kern="1200" cap="none" spc="0" normalizeH="0" baseline="0" noProof="0" dirty="0">
                          <a:ln>
                            <a:noFill/>
                          </a:ln>
                          <a:solidFill>
                            <a:srgbClr val="0432FF"/>
                          </a:solidFill>
                          <a:effectLst/>
                          <a:uLnTx/>
                          <a:uFillTx/>
                          <a:latin typeface="+mn-lt"/>
                          <a:ea typeface="+mn-ea"/>
                          <a:cs typeface="+mn-cs"/>
                        </a:rPr>
                        <a:t>Fluid therapy (Rehydration)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ar-SA" sz="1600" b="0" i="0" u="none" strike="noStrike" kern="1200" cap="none" spc="0" normalizeH="0" baseline="0" noProof="0" dirty="0">
                          <a:ln>
                            <a:noFill/>
                          </a:ln>
                          <a:solidFill>
                            <a:srgbClr val="FF0000"/>
                          </a:solidFill>
                          <a:effectLst/>
                          <a:uLnTx/>
                          <a:uFillTx/>
                          <a:latin typeface="+mn-lt"/>
                          <a:ea typeface="+mn-ea"/>
                          <a:cs typeface="+mn-cs"/>
                        </a:rPr>
                        <a:t>1</a:t>
                      </a:r>
                      <a:r>
                        <a:rPr kumimoji="0" lang="en-US" altLang="ar-SA" sz="1600" b="0" i="0" u="none" strike="noStrike" kern="1200" cap="none" spc="0" normalizeH="0" baseline="30000" noProof="0" dirty="0">
                          <a:ln>
                            <a:noFill/>
                          </a:ln>
                          <a:solidFill>
                            <a:srgbClr val="FF0000"/>
                          </a:solidFill>
                          <a:effectLst/>
                          <a:uLnTx/>
                          <a:uFillTx/>
                          <a:latin typeface="+mn-lt"/>
                          <a:ea typeface="+mn-ea"/>
                          <a:cs typeface="+mn-cs"/>
                        </a:rPr>
                        <a:t>st</a:t>
                      </a:r>
                      <a:r>
                        <a:rPr kumimoji="0" lang="en-US" altLang="ar-SA" sz="1600" b="0" i="0" u="none" strike="noStrike" kern="1200" cap="none" spc="0" normalizeH="0" baseline="0" noProof="0" dirty="0">
                          <a:ln>
                            <a:noFill/>
                          </a:ln>
                          <a:solidFill>
                            <a:srgbClr val="FF0000"/>
                          </a:solidFill>
                          <a:effectLst/>
                          <a:uLnTx/>
                          <a:uFillTx/>
                          <a:latin typeface="+mn-lt"/>
                          <a:ea typeface="+mn-ea"/>
                          <a:cs typeface="+mn-cs"/>
                        </a:rPr>
                        <a:t> line treatment</a:t>
                      </a:r>
                    </a:p>
                  </a:txBody>
                  <a:tcPr anchor="ctr">
                    <a:lnL w="12700" cap="flat" cmpd="sng" algn="ctr">
                      <a:solidFill>
                        <a:schemeClr val="bg1"/>
                      </a:solidFill>
                      <a:prstDash val="solid"/>
                      <a:round/>
                      <a:headEnd type="none" w="med" len="med"/>
                      <a:tailEnd type="none" w="med" len="med"/>
                    </a:lnL>
                    <a:solidFill>
                      <a:schemeClr val="accent4">
                        <a:lumMod val="20000"/>
                        <a:lumOff val="80000"/>
                      </a:schemeClr>
                    </a:solidFill>
                  </a:tcPr>
                </a:tc>
                <a:tc>
                  <a:txBody>
                    <a:bodyPr/>
                    <a:lstStyle/>
                    <a:p>
                      <a:pPr algn="ctr"/>
                      <a:r>
                        <a:rPr lang="en-US" sz="1400" dirty="0"/>
                        <a:t>Restore blood volume and perfusion of tissues.</a:t>
                      </a:r>
                    </a:p>
                    <a:p>
                      <a:pPr algn="ctr"/>
                      <a:r>
                        <a:rPr lang="en-US" sz="1400" dirty="0"/>
                        <a:t>Infusion of </a:t>
                      </a:r>
                      <a:r>
                        <a:rPr lang="en-US" sz="1400" dirty="0">
                          <a:solidFill>
                            <a:srgbClr val="FF0000"/>
                          </a:solidFill>
                        </a:rPr>
                        <a:t>isotonic saline </a:t>
                      </a:r>
                      <a:r>
                        <a:rPr lang="en-US" sz="1400" dirty="0"/>
                        <a:t>(0.9% sodium chloride) at a rate of 15–20 </a:t>
                      </a:r>
                      <a:r>
                        <a:rPr lang="en-US" sz="1400" dirty="0" smtClean="0"/>
                        <a:t>ml/kg/hour</a:t>
                      </a:r>
                      <a:r>
                        <a:rPr lang="en-US" sz="1400" baseline="0" dirty="0" smtClean="0"/>
                        <a:t> o</a:t>
                      </a:r>
                      <a:r>
                        <a:rPr lang="en-US" sz="1400" dirty="0" smtClean="0">
                          <a:solidFill>
                            <a:schemeClr val="tx1"/>
                          </a:solidFill>
                        </a:rPr>
                        <a:t>r </a:t>
                      </a:r>
                      <a:r>
                        <a:rPr lang="en-US" sz="1400" dirty="0">
                          <a:solidFill>
                            <a:schemeClr val="tx1"/>
                          </a:solidFill>
                        </a:rPr>
                        <a:t>lactated ringer solution </a:t>
                      </a:r>
                    </a:p>
                  </a:txBody>
                  <a:tcPr anchor="ctr"/>
                </a:tc>
                <a:tc>
                  <a:txBody>
                    <a:bodyPr/>
                    <a:lstStyle/>
                    <a:p>
                      <a:pPr algn="ctr"/>
                      <a:r>
                        <a:rPr kumimoji="0" lang="en-US" altLang="ar-SA" sz="1400" b="0" i="0" u="none" strike="noStrike" kern="1200" cap="none" spc="0" normalizeH="0" baseline="0" noProof="0" dirty="0">
                          <a:ln>
                            <a:noFill/>
                          </a:ln>
                          <a:solidFill>
                            <a:prstClr val="black"/>
                          </a:solidFill>
                          <a:effectLst/>
                          <a:uLnTx/>
                          <a:uFillTx/>
                          <a:latin typeface="+mn-lt"/>
                          <a:ea typeface="+mn-ea"/>
                          <a:cs typeface="+mn-cs"/>
                        </a:rPr>
                        <a:t>Dehydration</a:t>
                      </a:r>
                      <a:endParaRPr lang="en-US" dirty="0"/>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64142045"/>
                  </a:ext>
                </a:extLst>
              </a:tr>
              <a:tr h="199413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ar-SA" sz="1600" b="0" i="0" u="none" strike="noStrike" kern="1200" cap="none" spc="0" normalizeH="0" baseline="0" noProof="0" dirty="0">
                          <a:ln>
                            <a:noFill/>
                          </a:ln>
                          <a:solidFill>
                            <a:srgbClr val="0432FF"/>
                          </a:solidFill>
                          <a:effectLst/>
                          <a:uLnTx/>
                          <a:uFillTx/>
                          <a:latin typeface="+mn-lt"/>
                          <a:ea typeface="+mn-ea"/>
                          <a:cs typeface="+mn-cs"/>
                        </a:rPr>
                        <a:t>Insulin therapy (Short acting insulin, </a:t>
                      </a:r>
                      <a:r>
                        <a:rPr kumimoji="0" lang="en-US" altLang="ar-SA" sz="1400" b="0" i="0" u="none" strike="noStrike" kern="1200" cap="none" spc="0" normalizeH="0" baseline="0" noProof="0" dirty="0">
                          <a:ln>
                            <a:noFill/>
                          </a:ln>
                          <a:solidFill>
                            <a:srgbClr val="00B050"/>
                          </a:solidFill>
                          <a:effectLst/>
                          <a:uLnTx/>
                          <a:uFillTx/>
                          <a:latin typeface="+mn-lt"/>
                          <a:ea typeface="+mn-ea"/>
                          <a:cs typeface="+mn-cs"/>
                        </a:rPr>
                        <a:t>the regular insulin</a:t>
                      </a:r>
                      <a:r>
                        <a:rPr kumimoji="0" lang="en-US" altLang="ar-SA" sz="1600" b="0" i="0" u="none" strike="noStrike" kern="1200" cap="none" spc="0" normalizeH="0" baseline="0" noProof="0" dirty="0">
                          <a:ln>
                            <a:noFill/>
                          </a:ln>
                          <a:solidFill>
                            <a:srgbClr val="0432FF"/>
                          </a:solidFill>
                          <a:effectLst/>
                          <a:uLnTx/>
                          <a:uFillTx/>
                          <a:latin typeface="+mn-lt"/>
                          <a:ea typeface="+mn-ea"/>
                          <a:cs typeface="+mn-cs"/>
                        </a:rPr>
                        <a:t>)</a:t>
                      </a:r>
                    </a:p>
                    <a:p>
                      <a:pPr algn="ctr"/>
                      <a:r>
                        <a:rPr lang="en-US" dirty="0">
                          <a:solidFill>
                            <a:srgbClr val="00B050"/>
                          </a:solidFill>
                        </a:rPr>
                        <a:t>Some times we use the fast</a:t>
                      </a:r>
                      <a:r>
                        <a:rPr lang="en-US" baseline="0" dirty="0">
                          <a:solidFill>
                            <a:srgbClr val="00B050"/>
                          </a:solidFill>
                        </a:rPr>
                        <a:t> acting insulin especially in children </a:t>
                      </a:r>
                      <a:endParaRPr lang="en-US" dirty="0">
                        <a:solidFill>
                          <a:srgbClr val="00B050"/>
                        </a:solidFill>
                      </a:endParaRPr>
                    </a:p>
                  </a:txBody>
                  <a:tcPr anchor="ctr">
                    <a:lnL w="1270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a:r>
                        <a:rPr lang="en-US" sz="1400" dirty="0"/>
                        <a:t>Regular insulin, should be administered by means of continuous intravenous infusion in small doses through an infusion pump </a:t>
                      </a:r>
                      <a:r>
                        <a:rPr lang="en-US" sz="1400" dirty="0">
                          <a:solidFill>
                            <a:srgbClr val="00B050"/>
                          </a:solidFill>
                        </a:rPr>
                        <a:t>low rate of infusion </a:t>
                      </a:r>
                      <a:r>
                        <a:rPr lang="en-US" sz="1400" dirty="0"/>
                        <a:t>(0.1 U/kg/h).</a:t>
                      </a:r>
                    </a:p>
                    <a:p>
                      <a:pPr algn="ctr"/>
                      <a:r>
                        <a:rPr lang="en-US" sz="1400" dirty="0"/>
                        <a:t>Subcutaneous absorption of insulin is reduced in DKA because of dehydration. Therefore, using intravenous routes is preferable .</a:t>
                      </a:r>
                    </a:p>
                    <a:p>
                      <a:pPr algn="ctr"/>
                      <a:r>
                        <a:rPr lang="en-US" sz="1400" dirty="0"/>
                        <a:t>Insulin stops lipolysis and promotes degradation of ketone bodies.</a:t>
                      </a:r>
                    </a:p>
                  </a:txBody>
                  <a:tcPr anchor="ctr"/>
                </a:tc>
                <a:tc>
                  <a:txBody>
                    <a:bodyPr/>
                    <a:lstStyle/>
                    <a:p>
                      <a:pPr algn="ctr"/>
                      <a:r>
                        <a:rPr kumimoji="0" lang="en-US" altLang="ar-SA" sz="1400" b="0" i="0" u="none" strike="noStrike" kern="1200" cap="none" spc="0" normalizeH="0" baseline="0" noProof="0" dirty="0">
                          <a:ln>
                            <a:noFill/>
                          </a:ln>
                          <a:solidFill>
                            <a:srgbClr val="000000"/>
                          </a:solidFill>
                          <a:effectLst/>
                          <a:uLnTx/>
                          <a:uFillTx/>
                          <a:latin typeface="+mn-lt"/>
                          <a:ea typeface="+mn-ea"/>
                          <a:cs typeface="+mn-cs"/>
                        </a:rPr>
                        <a:t>Hyperglycemia</a:t>
                      </a:r>
                      <a:endParaRPr lang="en-US" dirty="0"/>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308575639"/>
                  </a:ext>
                </a:extLst>
              </a:tr>
              <a:tr h="187327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ar-SA" sz="1600" b="0" i="0" u="none" strike="noStrike" kern="1200" cap="none" spc="0" normalizeH="0" baseline="0" noProof="0" dirty="0">
                          <a:ln>
                            <a:noFill/>
                          </a:ln>
                          <a:solidFill>
                            <a:srgbClr val="0432FF"/>
                          </a:solidFill>
                          <a:effectLst/>
                          <a:uLnTx/>
                          <a:uFillTx/>
                          <a:latin typeface="+mn-lt"/>
                          <a:ea typeface="+mn-ea"/>
                          <a:cs typeface="+mn-cs"/>
                        </a:rPr>
                        <a:t>Potassium therapy</a:t>
                      </a:r>
                    </a:p>
                  </a:txBody>
                  <a:tcPr anchor="ctr">
                    <a:lnL w="12700" cap="flat" cmpd="sng" algn="ctr">
                      <a:solidFill>
                        <a:schemeClr val="bg1"/>
                      </a:solidFill>
                      <a:prstDash val="solid"/>
                      <a:round/>
                      <a:headEnd type="none" w="med" len="med"/>
                      <a:tailEnd type="none" w="med" len="med"/>
                    </a:lnL>
                    <a:solidFill>
                      <a:schemeClr val="accent4">
                        <a:lumMod val="20000"/>
                        <a:lumOff val="80000"/>
                      </a:schemeClr>
                    </a:solidFill>
                  </a:tcPr>
                </a:tc>
                <a:tc>
                  <a:txBody>
                    <a:bodyPr/>
                    <a:lstStyle/>
                    <a:p>
                      <a:pPr algn="ctr"/>
                      <a:r>
                        <a:rPr lang="en-US" sz="1200" dirty="0">
                          <a:solidFill>
                            <a:srgbClr val="00B050"/>
                          </a:solidFill>
                        </a:rPr>
                        <a:t>The patient</a:t>
                      </a:r>
                      <a:r>
                        <a:rPr lang="en-US" sz="1200" baseline="0" dirty="0">
                          <a:solidFill>
                            <a:srgbClr val="00B050"/>
                          </a:solidFill>
                        </a:rPr>
                        <a:t> is already in hypokalemia, and administration of insulin increases the risk for hypokalemia, that</a:t>
                      </a:r>
                      <a:r>
                        <a:rPr lang="mr-IN" sz="1200" baseline="0" dirty="0">
                          <a:solidFill>
                            <a:srgbClr val="00B050"/>
                          </a:solidFill>
                        </a:rPr>
                        <a:t>’</a:t>
                      </a:r>
                      <a:r>
                        <a:rPr lang="en-US" sz="1200" baseline="0" dirty="0">
                          <a:solidFill>
                            <a:srgbClr val="00B050"/>
                          </a:solidFill>
                        </a:rPr>
                        <a:t>s why we have to give the patient insulin and then Potassium.</a:t>
                      </a:r>
                    </a:p>
                    <a:p>
                      <a:pPr algn="ctr"/>
                      <a:r>
                        <a:rPr lang="en-US" sz="1400" baseline="0" dirty="0"/>
                        <a:t> </a:t>
                      </a:r>
                      <a:r>
                        <a:rPr lang="en-US" sz="1400" dirty="0"/>
                        <a:t>Potassium replacement must be initiated.</a:t>
                      </a:r>
                    </a:p>
                    <a:p>
                      <a:pPr algn="ctr"/>
                      <a:r>
                        <a:rPr lang="en-US" sz="1400" dirty="0"/>
                        <a:t>Potassium is added to infusion fluid to correct the serum potassium concentration</a:t>
                      </a:r>
                      <a:r>
                        <a:rPr lang="en-US" sz="1400" baseline="0" dirty="0"/>
                        <a:t> </a:t>
                      </a:r>
                      <a:r>
                        <a:rPr lang="en-US" sz="1400" baseline="0" dirty="0">
                          <a:solidFill>
                            <a:srgbClr val="00B050"/>
                          </a:solidFill>
                        </a:rPr>
                        <a:t>that results from dehydration and insulin administration</a:t>
                      </a:r>
                      <a:r>
                        <a:rPr lang="en-US" sz="1400" baseline="0" dirty="0"/>
                        <a:t>.</a:t>
                      </a:r>
                      <a:endParaRPr lang="en-US" sz="1400" dirty="0"/>
                    </a:p>
                  </a:txBody>
                  <a:tcPr anchor="ctr"/>
                </a:tc>
                <a:tc>
                  <a:txBody>
                    <a:bodyPr/>
                    <a:lstStyle/>
                    <a:p>
                      <a:pPr algn="ctr"/>
                      <a:r>
                        <a:rPr kumimoji="0" lang="en-US" altLang="ar-SA" sz="1400" b="0" i="0" u="none" strike="noStrike" kern="1200" cap="none" spc="0" normalizeH="0" baseline="0" noProof="0" dirty="0">
                          <a:ln>
                            <a:noFill/>
                          </a:ln>
                          <a:solidFill>
                            <a:srgbClr val="000000"/>
                          </a:solidFill>
                          <a:effectLst/>
                          <a:uLnTx/>
                          <a:uFillTx/>
                          <a:latin typeface="+mn-lt"/>
                          <a:ea typeface="+mn-ea"/>
                          <a:cs typeface="+mn-cs"/>
                        </a:rPr>
                        <a:t> Electrolyte deficits </a:t>
                      </a:r>
                      <a:endParaRPr lang="en-US" dirty="0"/>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2309153149"/>
                  </a:ext>
                </a:extLst>
              </a:tr>
              <a:tr h="151070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432FF"/>
                          </a:solidFill>
                          <a:effectLst/>
                          <a:uLnTx/>
                          <a:uFillTx/>
                          <a:latin typeface="+mn-lt"/>
                          <a:ea typeface="+mn-ea"/>
                          <a:cs typeface="+mn-cs"/>
                        </a:rPr>
                        <a:t>Bicarbonate therapy</a:t>
                      </a:r>
                    </a:p>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a:solidFill>
                            <a:srgbClr val="00B050"/>
                          </a:solidFill>
                        </a:rPr>
                        <a:t>I have to measure bicarbonate</a:t>
                      </a:r>
                      <a:r>
                        <a:rPr lang="en-US" sz="1200" baseline="0" dirty="0">
                          <a:solidFill>
                            <a:srgbClr val="00B050"/>
                          </a:solidFill>
                        </a:rPr>
                        <a:t> level before the initiation of the treatment.</a:t>
                      </a:r>
                      <a:endParaRPr lang="en-US" sz="1200" dirty="0">
                        <a:solidFill>
                          <a:srgbClr val="00B050"/>
                        </a:solidFill>
                      </a:endParaRPr>
                    </a:p>
                    <a:p>
                      <a:pPr algn="ctr"/>
                      <a:r>
                        <a:rPr lang="en-US" sz="1400" dirty="0"/>
                        <a:t>Correct for metabolic acidosis</a:t>
                      </a:r>
                    </a:p>
                    <a:p>
                      <a:pPr algn="ctr"/>
                      <a:r>
                        <a:rPr lang="en-US" sz="1400" dirty="0"/>
                        <a:t>Bicarbonate therapy should be used only if the arterial </a:t>
                      </a:r>
                      <a:r>
                        <a:rPr lang="en-US" sz="1400" dirty="0" err="1"/>
                        <a:t>ph</a:t>
                      </a:r>
                      <a:r>
                        <a:rPr lang="en-US" sz="1400" dirty="0"/>
                        <a:t> &lt; 7.0 after 1 hour of hydration, (sodium bicarbonate should be administered every 2 hours until the </a:t>
                      </a:r>
                      <a:r>
                        <a:rPr lang="en-US" sz="1400" dirty="0" err="1"/>
                        <a:t>ph</a:t>
                      </a:r>
                      <a:r>
                        <a:rPr lang="en-US" sz="1400" dirty="0"/>
                        <a:t> is at least 7.0).</a:t>
                      </a:r>
                    </a:p>
                  </a:txBody>
                  <a:tcPr anchor="ctr">
                    <a:lnB w="12700" cap="flat" cmpd="sng" algn="ctr">
                      <a:solidFill>
                        <a:schemeClr val="bg1"/>
                      </a:solidFill>
                      <a:prstDash val="solid"/>
                      <a:round/>
                      <a:headEnd type="none" w="med" len="med"/>
                      <a:tailEnd type="none" w="med" len="med"/>
                    </a:lnB>
                  </a:tcPr>
                </a:tc>
                <a:tc>
                  <a:txBody>
                    <a:bodyPr/>
                    <a:lstStyle/>
                    <a:p>
                      <a:pPr algn="ctr"/>
                      <a:r>
                        <a:rPr kumimoji="0" lang="en-US" altLang="ar-SA" sz="1400" b="0" i="0" u="none" strike="noStrike" kern="1200" cap="none" spc="0" normalizeH="0" baseline="0" noProof="0" dirty="0">
                          <a:ln>
                            <a:noFill/>
                          </a:ln>
                          <a:solidFill>
                            <a:srgbClr val="000000"/>
                          </a:solidFill>
                          <a:effectLst/>
                          <a:uLnTx/>
                          <a:uFillTx/>
                          <a:latin typeface="+mn-lt"/>
                          <a:ea typeface="+mn-ea"/>
                          <a:cs typeface="+mn-cs"/>
                        </a:rPr>
                        <a:t>Ketoacidosis</a:t>
                      </a: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158083455"/>
                  </a:ext>
                </a:extLst>
              </a:tr>
            </a:tbl>
          </a:graphicData>
        </a:graphic>
      </p:graphicFrame>
      <p:cxnSp>
        <p:nvCxnSpPr>
          <p:cNvPr id="14" name="Straight Connector 13">
            <a:extLst>
              <a:ext uri="{FF2B5EF4-FFF2-40B4-BE49-F238E27FC236}">
                <a16:creationId xmlns:a16="http://schemas.microsoft.com/office/drawing/2014/main" xmlns="" id="{A492FCFD-E8EB-4EAF-A86B-D7C0C9679AC2}"/>
              </a:ext>
            </a:extLst>
          </p:cNvPr>
          <p:cNvCxnSpPr>
            <a:cxnSpLocks/>
          </p:cNvCxnSpPr>
          <p:nvPr/>
        </p:nvCxnSpPr>
        <p:spPr>
          <a:xfrm flipV="1">
            <a:off x="107484" y="1277258"/>
            <a:ext cx="4399268" cy="9171"/>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753E502A-8BAC-46B6-B579-B3293C368E25}"/>
              </a:ext>
            </a:extLst>
          </p:cNvPr>
          <p:cNvSpPr/>
          <p:nvPr/>
        </p:nvSpPr>
        <p:spPr>
          <a:xfrm>
            <a:off x="51164" y="870034"/>
            <a:ext cx="4601773" cy="400110"/>
          </a:xfrm>
          <a:prstGeom prst="rect">
            <a:avLst/>
          </a:prstGeom>
        </p:spPr>
        <p:txBody>
          <a:bodyPr wrap="none">
            <a:spAutoFit/>
          </a:bodyPr>
          <a:lstStyle/>
          <a:p>
            <a:r>
              <a:rPr lang="en-US" altLang="ar-SA" sz="2000" dirty="0">
                <a:cs typeface="Andalus" panose="02020603050405020304" pitchFamily="18" charset="-78"/>
              </a:rPr>
              <a:t>Lines of treatment of diabetic ketoacidosis</a:t>
            </a:r>
            <a:endParaRPr lang="ar-SA" sz="2000" dirty="0">
              <a:cs typeface="Andalus" panose="02020603050405020304" pitchFamily="18" charset="-78"/>
            </a:endParaRPr>
          </a:p>
        </p:txBody>
      </p:sp>
      <p:sp>
        <p:nvSpPr>
          <p:cNvPr id="20" name="Rectangle 19">
            <a:extLst>
              <a:ext uri="{FF2B5EF4-FFF2-40B4-BE49-F238E27FC236}">
                <a16:creationId xmlns:a16="http://schemas.microsoft.com/office/drawing/2014/main" xmlns="" id="{6C6FB1D0-9880-4E4F-BC49-6E74046026A0}"/>
              </a:ext>
            </a:extLst>
          </p:cNvPr>
          <p:cNvSpPr/>
          <p:nvPr/>
        </p:nvSpPr>
        <p:spPr>
          <a:xfrm>
            <a:off x="5231" y="1252452"/>
            <a:ext cx="2301887" cy="415498"/>
          </a:xfrm>
          <a:prstGeom prst="rect">
            <a:avLst/>
          </a:prstGeom>
        </p:spPr>
        <p:txBody>
          <a:bodyPr wrap="square">
            <a:spAutoFit/>
          </a:bodyPr>
          <a:lstStyle/>
          <a:p>
            <a:pPr lvl="1">
              <a:lnSpc>
                <a:spcPct val="150000"/>
              </a:lnSpc>
              <a:buFontTx/>
              <a:buNone/>
            </a:pPr>
            <a:r>
              <a:rPr lang="en-US" altLang="ar-SA" sz="1400" dirty="0">
                <a:solidFill>
                  <a:srgbClr val="000000"/>
                </a:solidFill>
              </a:rPr>
              <a:t>Adequate correction of :</a:t>
            </a:r>
          </a:p>
        </p:txBody>
      </p:sp>
      <p:sp>
        <p:nvSpPr>
          <p:cNvPr id="22" name="Rectangle 21">
            <a:extLst>
              <a:ext uri="{FF2B5EF4-FFF2-40B4-BE49-F238E27FC236}">
                <a16:creationId xmlns:a16="http://schemas.microsoft.com/office/drawing/2014/main" xmlns="" id="{576AEBBE-1A50-4F22-8EC5-91AF2B039C33}"/>
              </a:ext>
            </a:extLst>
          </p:cNvPr>
          <p:cNvSpPr/>
          <p:nvPr/>
        </p:nvSpPr>
        <p:spPr>
          <a:xfrm>
            <a:off x="1502928" y="1928304"/>
            <a:ext cx="3003824" cy="461665"/>
          </a:xfrm>
          <a:prstGeom prst="rect">
            <a:avLst/>
          </a:prstGeom>
        </p:spPr>
        <p:txBody>
          <a:bodyPr wrap="square">
            <a:spAutoFit/>
          </a:bodyPr>
          <a:lstStyle/>
          <a:p>
            <a:pPr marL="555132" lvl="1" indent="-285750">
              <a:lnSpc>
                <a:spcPct val="150000"/>
              </a:lnSpc>
              <a:spcBef>
                <a:spcPct val="0"/>
              </a:spcBef>
              <a:buFont typeface="Wingdings" panose="05000000000000000000" pitchFamily="2" charset="2"/>
              <a:buChar char="v"/>
            </a:pPr>
            <a:r>
              <a:rPr lang="en-US" altLang="ar-SA" sz="1600" dirty="0">
                <a:solidFill>
                  <a:srgbClr val="000000"/>
                </a:solidFill>
              </a:rPr>
              <a:t>Hyperglycemia (</a:t>
            </a:r>
            <a:r>
              <a:rPr lang="en-US" altLang="ar-SA" sz="1600" dirty="0">
                <a:solidFill>
                  <a:srgbClr val="0432FF"/>
                </a:solidFill>
              </a:rPr>
              <a:t>Insulin</a:t>
            </a:r>
            <a:r>
              <a:rPr lang="en-US" altLang="ar-SA" sz="1600" dirty="0">
                <a:solidFill>
                  <a:srgbClr val="000000"/>
                </a:solidFill>
              </a:rPr>
              <a:t>)</a:t>
            </a:r>
          </a:p>
        </p:txBody>
      </p:sp>
      <p:sp>
        <p:nvSpPr>
          <p:cNvPr id="23" name="Rectangle 22">
            <a:extLst>
              <a:ext uri="{FF2B5EF4-FFF2-40B4-BE49-F238E27FC236}">
                <a16:creationId xmlns:a16="http://schemas.microsoft.com/office/drawing/2014/main" xmlns="" id="{5A9B0198-9C01-4EFB-91A7-938B91879D95}"/>
              </a:ext>
            </a:extLst>
          </p:cNvPr>
          <p:cNvSpPr/>
          <p:nvPr/>
        </p:nvSpPr>
        <p:spPr>
          <a:xfrm>
            <a:off x="2662489" y="1572704"/>
            <a:ext cx="3978936" cy="423449"/>
          </a:xfrm>
          <a:prstGeom prst="rect">
            <a:avLst/>
          </a:prstGeom>
        </p:spPr>
        <p:txBody>
          <a:bodyPr wrap="square">
            <a:spAutoFit/>
          </a:bodyPr>
          <a:lstStyle/>
          <a:p>
            <a:pPr marL="555132" lvl="1" indent="-285750">
              <a:lnSpc>
                <a:spcPct val="150000"/>
              </a:lnSpc>
              <a:spcBef>
                <a:spcPct val="0"/>
              </a:spcBef>
              <a:buFont typeface="Wingdings" panose="05000000000000000000" pitchFamily="2" charset="2"/>
              <a:buChar char="v"/>
            </a:pPr>
            <a:r>
              <a:rPr lang="en-US" altLang="ar-SA" sz="1600" dirty="0">
                <a:solidFill>
                  <a:srgbClr val="000000"/>
                </a:solidFill>
              </a:rPr>
              <a:t>Electrolyte deficits (</a:t>
            </a:r>
            <a:r>
              <a:rPr lang="en-US" altLang="ar-SA" sz="1600" dirty="0">
                <a:solidFill>
                  <a:srgbClr val="0432FF"/>
                </a:solidFill>
              </a:rPr>
              <a:t>Potassium therapy</a:t>
            </a:r>
            <a:r>
              <a:rPr lang="en-US" altLang="ar-SA" sz="1600" dirty="0">
                <a:solidFill>
                  <a:srgbClr val="000000"/>
                </a:solidFill>
              </a:rPr>
              <a:t>)</a:t>
            </a:r>
            <a:endParaRPr lang="en-US" altLang="ar-SA" sz="1600" dirty="0">
              <a:solidFill>
                <a:srgbClr val="00B050"/>
              </a:solidFill>
            </a:endParaRPr>
          </a:p>
        </p:txBody>
      </p:sp>
      <p:sp>
        <p:nvSpPr>
          <p:cNvPr id="24" name="Rectangle 23">
            <a:extLst>
              <a:ext uri="{FF2B5EF4-FFF2-40B4-BE49-F238E27FC236}">
                <a16:creationId xmlns:a16="http://schemas.microsoft.com/office/drawing/2014/main" xmlns="" id="{0934ABD7-CCD2-407F-9A4E-7245E83B5E98}"/>
              </a:ext>
            </a:extLst>
          </p:cNvPr>
          <p:cNvSpPr/>
          <p:nvPr/>
        </p:nvSpPr>
        <p:spPr>
          <a:xfrm>
            <a:off x="-233640" y="2266825"/>
            <a:ext cx="6919575" cy="710066"/>
          </a:xfrm>
          <a:prstGeom prst="rect">
            <a:avLst/>
          </a:prstGeom>
        </p:spPr>
        <p:txBody>
          <a:bodyPr wrap="square">
            <a:spAutoFit/>
          </a:bodyPr>
          <a:lstStyle/>
          <a:p>
            <a:pPr marL="555132" lvl="1" indent="-285750" algn="ctr">
              <a:lnSpc>
                <a:spcPct val="150000"/>
              </a:lnSpc>
              <a:spcBef>
                <a:spcPct val="0"/>
              </a:spcBef>
              <a:buFont typeface="Wingdings" panose="05000000000000000000" pitchFamily="2" charset="2"/>
              <a:buChar char="v"/>
            </a:pPr>
            <a:r>
              <a:rPr lang="en-US" altLang="ar-SA" sz="1600" dirty="0">
                <a:solidFill>
                  <a:srgbClr val="000000"/>
                </a:solidFill>
              </a:rPr>
              <a:t>Ketoacidosis (</a:t>
            </a:r>
            <a:r>
              <a:rPr lang="en-US" altLang="ar-SA" sz="1600" dirty="0">
                <a:solidFill>
                  <a:srgbClr val="0432FF"/>
                </a:solidFill>
              </a:rPr>
              <a:t>Bicarbonate therapy</a:t>
            </a:r>
            <a:r>
              <a:rPr lang="en-US" altLang="ar-SA" sz="1600" dirty="0">
                <a:solidFill>
                  <a:srgbClr val="000000"/>
                </a:solidFill>
              </a:rPr>
              <a:t>) </a:t>
            </a:r>
            <a:r>
              <a:rPr lang="en-US" altLang="ar-SA" sz="1200" dirty="0">
                <a:solidFill>
                  <a:srgbClr val="00B050"/>
                </a:solidFill>
              </a:rPr>
              <a:t>Sometimes it is used and sometimes not, depending on its concentration in the blood.</a:t>
            </a:r>
            <a:endParaRPr lang="en-US" altLang="ar-SA" sz="1600" dirty="0">
              <a:solidFill>
                <a:srgbClr val="00B050"/>
              </a:solidFill>
            </a:endParaRPr>
          </a:p>
        </p:txBody>
      </p:sp>
      <p:sp>
        <p:nvSpPr>
          <p:cNvPr id="25" name="Rectangle 24">
            <a:extLst>
              <a:ext uri="{FF2B5EF4-FFF2-40B4-BE49-F238E27FC236}">
                <a16:creationId xmlns:a16="http://schemas.microsoft.com/office/drawing/2014/main" xmlns="" id="{1815FB4C-0DE7-4CF9-9203-41048D907DB1}"/>
              </a:ext>
            </a:extLst>
          </p:cNvPr>
          <p:cNvSpPr/>
          <p:nvPr/>
        </p:nvSpPr>
        <p:spPr>
          <a:xfrm>
            <a:off x="-233640" y="1542712"/>
            <a:ext cx="3270250" cy="461665"/>
          </a:xfrm>
          <a:prstGeom prst="rect">
            <a:avLst/>
          </a:prstGeom>
        </p:spPr>
        <p:txBody>
          <a:bodyPr wrap="square">
            <a:spAutoFit/>
          </a:bodyPr>
          <a:lstStyle/>
          <a:p>
            <a:pPr marL="555132" lvl="1" indent="-285750">
              <a:lnSpc>
                <a:spcPct val="150000"/>
              </a:lnSpc>
              <a:spcBef>
                <a:spcPct val="0"/>
              </a:spcBef>
              <a:buFont typeface="Wingdings" panose="05000000000000000000" pitchFamily="2" charset="2"/>
              <a:buChar char="v"/>
            </a:pPr>
            <a:r>
              <a:rPr lang="en-US" altLang="ar-SA" sz="1600" dirty="0">
                <a:solidFill>
                  <a:srgbClr val="000000"/>
                </a:solidFill>
              </a:rPr>
              <a:t>Dehydration (</a:t>
            </a:r>
            <a:r>
              <a:rPr lang="en-US" altLang="ar-SA" sz="1600" dirty="0">
                <a:solidFill>
                  <a:srgbClr val="0432FF"/>
                </a:solidFill>
              </a:rPr>
              <a:t>Fluid therapy</a:t>
            </a:r>
            <a:r>
              <a:rPr lang="en-US" altLang="ar-SA" sz="1600" dirty="0">
                <a:solidFill>
                  <a:srgbClr val="000000"/>
                </a:solidFill>
              </a:rPr>
              <a:t>)</a:t>
            </a:r>
          </a:p>
        </p:txBody>
      </p:sp>
    </p:spTree>
    <p:extLst>
      <p:ext uri="{BB962C8B-B14F-4D97-AF65-F5344CB8AC3E}">
        <p14:creationId xmlns:p14="http://schemas.microsoft.com/office/powerpoint/2010/main" val="3874024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xmlns="" id="{B2A896D2-C857-45CB-B2B3-256B87A63BD7}"/>
              </a:ext>
            </a:extLst>
          </p:cNvPr>
          <p:cNvSpPr/>
          <p:nvPr/>
        </p:nvSpPr>
        <p:spPr>
          <a:xfrm>
            <a:off x="3478385" y="7576457"/>
            <a:ext cx="2537420" cy="124830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6" name="Rectangle: Rounded Corners 35">
            <a:extLst>
              <a:ext uri="{FF2B5EF4-FFF2-40B4-BE49-F238E27FC236}">
                <a16:creationId xmlns:a16="http://schemas.microsoft.com/office/drawing/2014/main" xmlns="" id="{18D315EC-E172-4F81-BD21-9396D5F8D4F6}"/>
              </a:ext>
            </a:extLst>
          </p:cNvPr>
          <p:cNvSpPr/>
          <p:nvPr/>
        </p:nvSpPr>
        <p:spPr>
          <a:xfrm>
            <a:off x="246740" y="7681793"/>
            <a:ext cx="2781667" cy="171839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p:nvPr/>
        </p:nvCxnSpPr>
        <p:spPr>
          <a:xfrm flipV="1">
            <a:off x="1045467" y="795703"/>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cxnSp>
        <p:nvCxnSpPr>
          <p:cNvPr id="18" name="Straight Connector 17"/>
          <p:cNvCxnSpPr>
            <a:cxnSpLocks/>
          </p:cNvCxnSpPr>
          <p:nvPr/>
        </p:nvCxnSpPr>
        <p:spPr>
          <a:xfrm>
            <a:off x="96881" y="3724529"/>
            <a:ext cx="2728632"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E2E4A93B-E686-4FFC-97E4-E38B8E639F01}"/>
              </a:ext>
            </a:extLst>
          </p:cNvPr>
          <p:cNvSpPr/>
          <p:nvPr/>
        </p:nvSpPr>
        <p:spPr>
          <a:xfrm>
            <a:off x="96881" y="3281555"/>
            <a:ext cx="2728632" cy="400110"/>
          </a:xfrm>
          <a:prstGeom prst="rect">
            <a:avLst/>
          </a:prstGeom>
        </p:spPr>
        <p:txBody>
          <a:bodyPr wrap="none">
            <a:spAutoFit/>
          </a:bodyPr>
          <a:lstStyle/>
          <a:p>
            <a:r>
              <a:rPr lang="en-US" altLang="ar-SA" sz="2000" dirty="0">
                <a:cs typeface="Andalus" panose="02020603050405020304" pitchFamily="18" charset="-78"/>
              </a:rPr>
              <a:t>Causes of Hypoglycemia</a:t>
            </a:r>
            <a:endParaRPr lang="ar-SA" sz="2000" dirty="0">
              <a:cs typeface="Andalus" panose="02020603050405020304" pitchFamily="18" charset="-78"/>
            </a:endParaRPr>
          </a:p>
        </p:txBody>
      </p:sp>
      <p:sp>
        <p:nvSpPr>
          <p:cNvPr id="5" name="Rectangle 4">
            <a:extLst>
              <a:ext uri="{FF2B5EF4-FFF2-40B4-BE49-F238E27FC236}">
                <a16:creationId xmlns:a16="http://schemas.microsoft.com/office/drawing/2014/main" xmlns="" id="{466A4C4A-91FA-4171-96C7-B871362C078D}"/>
              </a:ext>
            </a:extLst>
          </p:cNvPr>
          <p:cNvSpPr/>
          <p:nvPr/>
        </p:nvSpPr>
        <p:spPr>
          <a:xfrm>
            <a:off x="97510" y="6824805"/>
            <a:ext cx="3148619" cy="400110"/>
          </a:xfrm>
          <a:prstGeom prst="rect">
            <a:avLst/>
          </a:prstGeom>
        </p:spPr>
        <p:txBody>
          <a:bodyPr wrap="none">
            <a:spAutoFit/>
          </a:bodyPr>
          <a:lstStyle/>
          <a:p>
            <a:r>
              <a:rPr lang="en-US" altLang="ar-SA" sz="2000" dirty="0">
                <a:cs typeface="Andalus" panose="02020603050405020304" pitchFamily="18" charset="-78"/>
              </a:rPr>
              <a:t>Characters of Hypoglycemia</a:t>
            </a:r>
            <a:endParaRPr lang="ar-SA" sz="2000" dirty="0">
              <a:cs typeface="Andalus" panose="02020603050405020304" pitchFamily="18" charset="-78"/>
            </a:endParaRPr>
          </a:p>
        </p:txBody>
      </p:sp>
      <p:cxnSp>
        <p:nvCxnSpPr>
          <p:cNvPr id="20" name="Straight Connector 19">
            <a:extLst>
              <a:ext uri="{FF2B5EF4-FFF2-40B4-BE49-F238E27FC236}">
                <a16:creationId xmlns:a16="http://schemas.microsoft.com/office/drawing/2014/main" xmlns="" id="{C5409033-DE33-4C91-8A10-F5D95AB4D50E}"/>
              </a:ext>
            </a:extLst>
          </p:cNvPr>
          <p:cNvCxnSpPr>
            <a:cxnSpLocks/>
          </p:cNvCxnSpPr>
          <p:nvPr/>
        </p:nvCxnSpPr>
        <p:spPr>
          <a:xfrm>
            <a:off x="140063" y="7224915"/>
            <a:ext cx="3106066"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DEE65217-8EE6-40BF-BC45-E00452BF94B9}"/>
              </a:ext>
            </a:extLst>
          </p:cNvPr>
          <p:cNvSpPr/>
          <p:nvPr/>
        </p:nvSpPr>
        <p:spPr>
          <a:xfrm>
            <a:off x="3191500" y="7285879"/>
            <a:ext cx="2812916" cy="1538883"/>
          </a:xfrm>
          <a:prstGeom prst="rect">
            <a:avLst/>
          </a:prstGeom>
        </p:spPr>
        <p:txBody>
          <a:bodyPr wrap="square">
            <a:spAutoFit/>
          </a:bodyPr>
          <a:lstStyle/>
          <a:p>
            <a:pPr algn="ctr">
              <a:spcBef>
                <a:spcPts val="600"/>
              </a:spcBef>
            </a:pPr>
            <a:r>
              <a:rPr lang="en-US" altLang="ar-SA" sz="1400" b="1" dirty="0"/>
              <a:t> Autonomic features:</a:t>
            </a:r>
          </a:p>
          <a:p>
            <a:pPr marL="555132" lvl="1" indent="-285750">
              <a:spcBef>
                <a:spcPts val="600"/>
              </a:spcBef>
              <a:buFont typeface="Arial" panose="020B0604020202020204" pitchFamily="34" charset="0"/>
              <a:buChar char="•"/>
            </a:pPr>
            <a:r>
              <a:rPr lang="en-US" altLang="ar-SA" sz="1400" dirty="0">
                <a:solidFill>
                  <a:schemeClr val="accent6">
                    <a:lumMod val="75000"/>
                  </a:schemeClr>
                </a:solidFill>
                <a:sym typeface="Symbol" panose="05050102010706020507" pitchFamily="18" charset="2"/>
              </a:rPr>
              <a:t> sympathetic:   </a:t>
            </a:r>
            <a:r>
              <a:rPr lang="en-US" altLang="ar-SA" sz="1400" dirty="0">
                <a:sym typeface="Symbol" panose="05050102010706020507" pitchFamily="18" charset="2"/>
              </a:rPr>
              <a:t>tachycardia, palpitation, sweating, anxiety, tremor.</a:t>
            </a:r>
          </a:p>
          <a:p>
            <a:pPr marL="555132" lvl="1" indent="-285750">
              <a:spcBef>
                <a:spcPts val="600"/>
              </a:spcBef>
              <a:buFont typeface="Arial" panose="020B0604020202020204" pitchFamily="34" charset="0"/>
              <a:buChar char="•"/>
            </a:pPr>
            <a:r>
              <a:rPr lang="en-US" altLang="ar-SA" sz="1400" dirty="0">
                <a:solidFill>
                  <a:schemeClr val="accent6">
                    <a:lumMod val="75000"/>
                  </a:schemeClr>
                </a:solidFill>
                <a:sym typeface="Symbol" panose="05050102010706020507" pitchFamily="18" charset="2"/>
              </a:rPr>
              <a:t> parasympathetic:   </a:t>
            </a:r>
            <a:r>
              <a:rPr lang="en-US" altLang="ar-SA" sz="1400" dirty="0">
                <a:sym typeface="Symbol" panose="05050102010706020507" pitchFamily="18" charset="2"/>
              </a:rPr>
              <a:t>nausea, vomiting.</a:t>
            </a:r>
            <a:endParaRPr lang="ar-SA" sz="1400" dirty="0"/>
          </a:p>
        </p:txBody>
      </p:sp>
      <p:sp>
        <p:nvSpPr>
          <p:cNvPr id="23" name="Rectangle 3">
            <a:extLst>
              <a:ext uri="{FF2B5EF4-FFF2-40B4-BE49-F238E27FC236}">
                <a16:creationId xmlns:a16="http://schemas.microsoft.com/office/drawing/2014/main" xmlns="" id="{1587C3F7-CCDF-4006-AC8A-308E078B43CC}"/>
              </a:ext>
            </a:extLst>
          </p:cNvPr>
          <p:cNvSpPr txBox="1">
            <a:spLocks noChangeArrowheads="1"/>
          </p:cNvSpPr>
          <p:nvPr/>
        </p:nvSpPr>
        <p:spPr>
          <a:xfrm>
            <a:off x="-100941" y="7362350"/>
            <a:ext cx="3129348" cy="2037835"/>
          </a:xfrm>
          <a:prstGeom prst="rect">
            <a:avLst/>
          </a:prstGeom>
        </p:spPr>
        <p:txBody>
          <a:bodyPr vert="horz" lIns="92075" tIns="46038" rIns="92075" bIns="46038"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ts val="1800"/>
              </a:spcBef>
              <a:buFont typeface="Wingdings" panose="05000000000000000000" pitchFamily="2" charset="2"/>
              <a:buNone/>
            </a:pPr>
            <a:r>
              <a:rPr lang="en-US" altLang="ar-SA" sz="1500" b="1" dirty="0">
                <a:sym typeface="Symbol" panose="05050102010706020507" pitchFamily="18" charset="2"/>
              </a:rPr>
              <a:t>   Neurological defects: </a:t>
            </a:r>
          </a:p>
          <a:p>
            <a:pPr lvl="1">
              <a:lnSpc>
                <a:spcPct val="110000"/>
              </a:lnSpc>
              <a:spcBef>
                <a:spcPts val="1800"/>
              </a:spcBef>
            </a:pPr>
            <a:r>
              <a:rPr lang="en-US" altLang="ar-SA" sz="1400" dirty="0"/>
              <a:t>Headache, visual disturbance, slurred speech, dizziness.</a:t>
            </a:r>
          </a:p>
          <a:p>
            <a:pPr lvl="1">
              <a:lnSpc>
                <a:spcPct val="110000"/>
              </a:lnSpc>
              <a:spcBef>
                <a:spcPts val="1800"/>
              </a:spcBef>
            </a:pPr>
            <a:r>
              <a:rPr lang="en-US" altLang="ar-SA" sz="1400" dirty="0"/>
              <a:t>Tremors, mental confusion, convulsions.</a:t>
            </a:r>
          </a:p>
          <a:p>
            <a:pPr lvl="1">
              <a:lnSpc>
                <a:spcPct val="110000"/>
              </a:lnSpc>
              <a:spcBef>
                <a:spcPts val="1800"/>
              </a:spcBef>
            </a:pPr>
            <a:r>
              <a:rPr lang="en-US" altLang="ar-SA" sz="1400" dirty="0"/>
              <a:t>Coma due to </a:t>
            </a:r>
            <a:r>
              <a:rPr lang="en-US" altLang="ar-SA" sz="1400" dirty="0">
                <a:sym typeface="Symbol" panose="05050102010706020507" pitchFamily="18" charset="2"/>
              </a:rPr>
              <a:t> blood glucose to the brain.</a:t>
            </a:r>
          </a:p>
          <a:p>
            <a:pPr lvl="1">
              <a:lnSpc>
                <a:spcPct val="115000"/>
              </a:lnSpc>
              <a:spcBef>
                <a:spcPct val="0"/>
              </a:spcBef>
              <a:buFontTx/>
              <a:buNone/>
            </a:pPr>
            <a:endParaRPr lang="en-US" altLang="ar-SA" sz="1400" b="1" dirty="0"/>
          </a:p>
          <a:p>
            <a:pPr lvl="1">
              <a:lnSpc>
                <a:spcPct val="115000"/>
              </a:lnSpc>
              <a:buFontTx/>
              <a:buNone/>
            </a:pPr>
            <a:endParaRPr lang="en-US" altLang="ar-SA" sz="1400" b="1" dirty="0">
              <a:sym typeface="Symbol" panose="05050102010706020507" pitchFamily="18" charset="2"/>
            </a:endParaRPr>
          </a:p>
        </p:txBody>
      </p:sp>
      <p:graphicFrame>
        <p:nvGraphicFramePr>
          <p:cNvPr id="38" name="Diagram 37">
            <a:extLst>
              <a:ext uri="{FF2B5EF4-FFF2-40B4-BE49-F238E27FC236}">
                <a16:creationId xmlns:a16="http://schemas.microsoft.com/office/drawing/2014/main" xmlns="" id="{A3EBFA40-52F0-4BF4-956B-FD3EFFF68B89}"/>
              </a:ext>
            </a:extLst>
          </p:cNvPr>
          <p:cNvGraphicFramePr/>
          <p:nvPr>
            <p:extLst>
              <p:ext uri="{D42A27DB-BD31-4B8C-83A1-F6EECF244321}">
                <p14:modId xmlns:p14="http://schemas.microsoft.com/office/powerpoint/2010/main" val="1371432024"/>
              </p:ext>
            </p:extLst>
          </p:nvPr>
        </p:nvGraphicFramePr>
        <p:xfrm>
          <a:off x="19655" y="3754478"/>
          <a:ext cx="6230481" cy="3080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Rectangle: Diagonal Corners Snipped 39">
            <a:extLst>
              <a:ext uri="{FF2B5EF4-FFF2-40B4-BE49-F238E27FC236}">
                <a16:creationId xmlns:a16="http://schemas.microsoft.com/office/drawing/2014/main" xmlns="" id="{429C0707-7B35-4C95-AA2C-4B8513E1E5B8}"/>
              </a:ext>
            </a:extLst>
          </p:cNvPr>
          <p:cNvSpPr/>
          <p:nvPr/>
        </p:nvSpPr>
        <p:spPr>
          <a:xfrm>
            <a:off x="257980" y="2576036"/>
            <a:ext cx="6440810" cy="727132"/>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ctr">
              <a:buFont typeface="Wingdings" panose="05000000000000000000" pitchFamily="2" charset="2"/>
              <a:buChar char="ü"/>
            </a:pPr>
            <a:r>
              <a:rPr lang="en-US" sz="1400" dirty="0">
                <a:solidFill>
                  <a:srgbClr val="00B050"/>
                </a:solidFill>
              </a:rPr>
              <a:t>If we are not sure weather the patient has hyperglycemia or hypoglycemia we treat the patient as hypoglycemic, because hypoglycemia is a life threatening condition, while hyperglycemia is less dangerous.</a:t>
            </a:r>
            <a:endParaRPr lang="ar-SA" sz="1400" dirty="0">
              <a:solidFill>
                <a:srgbClr val="00B050"/>
              </a:solidFill>
            </a:endParaRPr>
          </a:p>
        </p:txBody>
      </p:sp>
      <p:cxnSp>
        <p:nvCxnSpPr>
          <p:cNvPr id="41" name="Straight Connector 40">
            <a:extLst>
              <a:ext uri="{FF2B5EF4-FFF2-40B4-BE49-F238E27FC236}">
                <a16:creationId xmlns:a16="http://schemas.microsoft.com/office/drawing/2014/main" xmlns="" id="{D42499F0-3F17-4B77-8443-17E298D3A67F}"/>
              </a:ext>
            </a:extLst>
          </p:cNvPr>
          <p:cNvCxnSpPr>
            <a:cxnSpLocks/>
          </p:cNvCxnSpPr>
          <p:nvPr/>
        </p:nvCxnSpPr>
        <p:spPr>
          <a:xfrm flipV="1">
            <a:off x="320131" y="1459548"/>
            <a:ext cx="1875612" cy="9089"/>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2596C152-98A4-4F3C-996A-F12E214165D2}"/>
              </a:ext>
            </a:extLst>
          </p:cNvPr>
          <p:cNvSpPr txBox="1"/>
          <p:nvPr/>
        </p:nvSpPr>
        <p:spPr>
          <a:xfrm>
            <a:off x="288854" y="1028835"/>
            <a:ext cx="1938167" cy="400110"/>
          </a:xfrm>
          <a:prstGeom prst="rect">
            <a:avLst/>
          </a:prstGeom>
          <a:noFill/>
        </p:spPr>
        <p:txBody>
          <a:bodyPr wrap="square" rtlCol="0">
            <a:spAutoFit/>
          </a:bodyPr>
          <a:lstStyle/>
          <a:p>
            <a:r>
              <a:rPr lang="en-US" altLang="ar-SA" sz="2000" dirty="0">
                <a:cs typeface="Andalus" panose="02020603050405020304" pitchFamily="18" charset="-78"/>
              </a:rPr>
              <a:t>Hypoglycemia</a:t>
            </a:r>
            <a:endParaRPr lang="ar-SA" sz="2000" dirty="0">
              <a:cs typeface="Andalus" panose="02020603050405020304" pitchFamily="18" charset="-78"/>
            </a:endParaRPr>
          </a:p>
        </p:txBody>
      </p:sp>
      <p:sp>
        <p:nvSpPr>
          <p:cNvPr id="43" name="Rectangle 42">
            <a:extLst>
              <a:ext uri="{FF2B5EF4-FFF2-40B4-BE49-F238E27FC236}">
                <a16:creationId xmlns:a16="http://schemas.microsoft.com/office/drawing/2014/main" xmlns="" id="{5B6E5C9C-9879-4267-93CC-0766C0585F9B}"/>
              </a:ext>
            </a:extLst>
          </p:cNvPr>
          <p:cNvSpPr/>
          <p:nvPr/>
        </p:nvSpPr>
        <p:spPr>
          <a:xfrm>
            <a:off x="20284" y="1519019"/>
            <a:ext cx="6758312" cy="1046440"/>
          </a:xfrm>
          <a:prstGeom prst="rect">
            <a:avLst/>
          </a:prstGeom>
          <a:ln>
            <a:solidFill>
              <a:schemeClr val="bg1"/>
            </a:solidFill>
          </a:ln>
        </p:spPr>
        <p:txBody>
          <a:bodyPr wrap="square">
            <a:spAutoFit/>
          </a:bodyPr>
          <a:lstStyle/>
          <a:p>
            <a:pPr marL="285750" indent="-285750">
              <a:spcBef>
                <a:spcPts val="1200"/>
              </a:spcBef>
              <a:buClr>
                <a:schemeClr val="accent1">
                  <a:lumMod val="60000"/>
                  <a:lumOff val="40000"/>
                </a:schemeClr>
              </a:buClr>
              <a:buFont typeface="Arial" panose="020B0604020202020204" pitchFamily="34" charset="0"/>
              <a:buChar char="•"/>
            </a:pPr>
            <a:r>
              <a:rPr lang="en-US" altLang="ar-SA" sz="1400" dirty="0">
                <a:sym typeface="Symbol" panose="05050102010706020507" pitchFamily="18" charset="2"/>
              </a:rPr>
              <a:t>Blood sugar of less than 70 mg/dl is considered hypoglycemia. </a:t>
            </a:r>
          </a:p>
          <a:p>
            <a:pPr marL="285750" indent="-285750">
              <a:spcBef>
                <a:spcPts val="1200"/>
              </a:spcBef>
              <a:buClr>
                <a:schemeClr val="accent1">
                  <a:lumMod val="60000"/>
                  <a:lumOff val="40000"/>
                </a:schemeClr>
              </a:buClr>
              <a:buFont typeface="Arial" panose="020B0604020202020204" pitchFamily="34" charset="0"/>
              <a:buChar char="•"/>
            </a:pPr>
            <a:r>
              <a:rPr lang="en-US" altLang="ar-SA" sz="1400" dirty="0"/>
              <a:t>Is a </a:t>
            </a:r>
            <a:r>
              <a:rPr lang="en-US" altLang="ar-SA" sz="1400" dirty="0">
                <a:solidFill>
                  <a:srgbClr val="FF0000"/>
                </a:solidFill>
              </a:rPr>
              <a:t>life threatening </a:t>
            </a:r>
            <a:r>
              <a:rPr lang="en-US" altLang="ar-SA" sz="1400" dirty="0"/>
              <a:t>disorder that occurs when blood glucose level becomes &lt; 50 mg/dl</a:t>
            </a:r>
          </a:p>
          <a:p>
            <a:pPr marL="285750" indent="-285750">
              <a:spcBef>
                <a:spcPts val="1200"/>
              </a:spcBef>
              <a:buClr>
                <a:schemeClr val="accent1">
                  <a:lumMod val="60000"/>
                  <a:lumOff val="40000"/>
                </a:schemeClr>
              </a:buClr>
              <a:buFont typeface="Arial" panose="020B0604020202020204" pitchFamily="34" charset="0"/>
              <a:buChar char="•"/>
            </a:pPr>
            <a:r>
              <a:rPr lang="en-US" altLang="ar-SA" sz="1400" dirty="0"/>
              <a:t>One of the common side effects of insulin in treating type I diabetes.</a:t>
            </a:r>
          </a:p>
        </p:txBody>
      </p:sp>
      <p:sp>
        <p:nvSpPr>
          <p:cNvPr id="46" name="TextBox 45">
            <a:extLst>
              <a:ext uri="{FF2B5EF4-FFF2-40B4-BE49-F238E27FC236}">
                <a16:creationId xmlns:a16="http://schemas.microsoft.com/office/drawing/2014/main" xmlns="" id="{46E7424A-B7C4-4494-939E-2C48AB285E5D}"/>
              </a:ext>
            </a:extLst>
          </p:cNvPr>
          <p:cNvSpPr txBox="1"/>
          <p:nvPr/>
        </p:nvSpPr>
        <p:spPr>
          <a:xfrm>
            <a:off x="1891921" y="295544"/>
            <a:ext cx="2487206" cy="461665"/>
          </a:xfrm>
          <a:prstGeom prst="rect">
            <a:avLst/>
          </a:prstGeom>
          <a:noFill/>
        </p:spPr>
        <p:txBody>
          <a:bodyPr wrap="square" rtlCol="0">
            <a:spAutoFit/>
          </a:bodyPr>
          <a:lstStyle/>
          <a:p>
            <a:r>
              <a:rPr lang="en-US" altLang="ar-SA" sz="2400" dirty="0">
                <a:latin typeface="American Typewriter" charset="0"/>
              </a:rPr>
              <a:t>Hypoglycemia</a:t>
            </a:r>
            <a:endParaRPr lang="ar-SA" sz="2400" dirty="0">
              <a:latin typeface="American Typewriter" charset="0"/>
            </a:endParaRPr>
          </a:p>
        </p:txBody>
      </p:sp>
      <p:sp>
        <p:nvSpPr>
          <p:cNvPr id="3" name="TextBox 2"/>
          <p:cNvSpPr txBox="1"/>
          <p:nvPr/>
        </p:nvSpPr>
        <p:spPr>
          <a:xfrm>
            <a:off x="3105063" y="8885725"/>
            <a:ext cx="3673533" cy="830997"/>
          </a:xfrm>
          <a:prstGeom prst="rect">
            <a:avLst/>
          </a:prstGeom>
          <a:noFill/>
        </p:spPr>
        <p:txBody>
          <a:bodyPr wrap="square" rtlCol="0">
            <a:spAutoFit/>
          </a:bodyPr>
          <a:lstStyle/>
          <a:p>
            <a:pPr algn="ctr"/>
            <a:r>
              <a:rPr lang="en-US" sz="1200" dirty="0">
                <a:solidFill>
                  <a:srgbClr val="00B050"/>
                </a:solidFill>
              </a:rPr>
              <a:t>If a diabetic patient uses b-blocker and had hypoglycemic shock, he wont be able to feel these autonomic features and suddenly he will go into coma.</a:t>
            </a:r>
          </a:p>
          <a:p>
            <a:pPr algn="ctr"/>
            <a:r>
              <a:rPr lang="en-US" sz="1200" dirty="0">
                <a:solidFill>
                  <a:srgbClr val="00B050"/>
                </a:solidFill>
              </a:rPr>
              <a:t>So be carful when describing b-blockers ! </a:t>
            </a:r>
          </a:p>
        </p:txBody>
      </p:sp>
    </p:spTree>
    <p:extLst>
      <p:ext uri="{BB962C8B-B14F-4D97-AF65-F5344CB8AC3E}">
        <p14:creationId xmlns:p14="http://schemas.microsoft.com/office/powerpoint/2010/main" val="35094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strips(upRight)">
                                      <p:cBhvr>
                                        <p:cTn id="7" dur="1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strips(upRight)">
                                      <p:cBhvr>
                                        <p:cTn id="12" dur="10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strips(upRight)">
                                      <p:cBhvr>
                                        <p:cTn id="17" dur="10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strips(upRight)">
                                      <p:cBhvr>
                                        <p:cTn id="22" dur="10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p:nvPr/>
        </p:nvCxnSpPr>
        <p:spPr>
          <a:xfrm flipV="1">
            <a:off x="1338943" y="849481"/>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cxnSp>
        <p:nvCxnSpPr>
          <p:cNvPr id="18" name="Straight Connector 17"/>
          <p:cNvCxnSpPr>
            <a:cxnSpLocks/>
          </p:cNvCxnSpPr>
          <p:nvPr/>
        </p:nvCxnSpPr>
        <p:spPr>
          <a:xfrm>
            <a:off x="172778" y="6900573"/>
            <a:ext cx="3002322" cy="5489"/>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xmlns="" id="{CACC63F4-5762-497C-BFAE-D51F271436B9}"/>
              </a:ext>
            </a:extLst>
          </p:cNvPr>
          <p:cNvGraphicFramePr>
            <a:graphicFrameLocks noGrp="1"/>
          </p:cNvGraphicFramePr>
          <p:nvPr>
            <p:extLst>
              <p:ext uri="{D42A27DB-BD31-4B8C-83A1-F6EECF244321}">
                <p14:modId xmlns:p14="http://schemas.microsoft.com/office/powerpoint/2010/main" val="2494128974"/>
              </p:ext>
            </p:extLst>
          </p:nvPr>
        </p:nvGraphicFramePr>
        <p:xfrm>
          <a:off x="245571" y="7022506"/>
          <a:ext cx="6181998" cy="2627205"/>
        </p:xfrm>
        <a:graphic>
          <a:graphicData uri="http://schemas.openxmlformats.org/drawingml/2006/table">
            <a:tbl>
              <a:tblPr firstRow="1" bandRow="1">
                <a:tableStyleId>{5940675A-B579-460E-94D1-54222C63F5DA}</a:tableStyleId>
              </a:tblPr>
              <a:tblGrid>
                <a:gridCol w="407052">
                  <a:extLst>
                    <a:ext uri="{9D8B030D-6E8A-4147-A177-3AD203B41FA5}">
                      <a16:colId xmlns:a16="http://schemas.microsoft.com/office/drawing/2014/main" xmlns="" val="2548034649"/>
                    </a:ext>
                  </a:extLst>
                </a:gridCol>
                <a:gridCol w="2802196">
                  <a:extLst>
                    <a:ext uri="{9D8B030D-6E8A-4147-A177-3AD203B41FA5}">
                      <a16:colId xmlns:a16="http://schemas.microsoft.com/office/drawing/2014/main" xmlns="" val="2180430497"/>
                    </a:ext>
                  </a:extLst>
                </a:gridCol>
                <a:gridCol w="2972750">
                  <a:extLst>
                    <a:ext uri="{9D8B030D-6E8A-4147-A177-3AD203B41FA5}">
                      <a16:colId xmlns:a16="http://schemas.microsoft.com/office/drawing/2014/main" xmlns="" val="2458033545"/>
                    </a:ext>
                  </a:extLst>
                </a:gridCol>
              </a:tblGrid>
              <a:tr h="320157">
                <a:tc>
                  <a:txBody>
                    <a:bodyPr/>
                    <a:lstStyle/>
                    <a:p>
                      <a:pPr algn="ctr"/>
                      <a:endParaRPr lang="en-US" altLang="ar-SA" sz="1600" dirty="0">
                        <a:solidFill>
                          <a:srgbClr val="0432FF"/>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ar-SA" sz="1400" dirty="0">
                          <a:solidFill>
                            <a:srgbClr val="0432FF"/>
                          </a:solidFill>
                        </a:rPr>
                        <a:t>Glucagon</a:t>
                      </a:r>
                      <a:endParaRPr lang="en-US" altLang="ar-SA" sz="1600" dirty="0">
                        <a:solidFill>
                          <a:srgbClr val="0432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ar-SA" sz="1400" b="0" i="0" u="none" strike="noStrike" kern="1200" cap="none" spc="0" normalizeH="0" baseline="0" noProof="0" dirty="0">
                          <a:ln>
                            <a:noFill/>
                          </a:ln>
                          <a:solidFill>
                            <a:srgbClr val="0432FF"/>
                          </a:solidFill>
                          <a:effectLst/>
                          <a:uLnTx/>
                          <a:uFillTx/>
                          <a:latin typeface="+mn-lt"/>
                          <a:ea typeface="+mn-ea"/>
                          <a:cs typeface="+mn-cs"/>
                        </a:rPr>
                        <a:t>Sugar containing beverage or food </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688930147"/>
                  </a:ext>
                </a:extLst>
              </a:tr>
              <a:tr h="1513472">
                <a:tc>
                  <a:txBody>
                    <a:bodyPr/>
                    <a:lstStyle/>
                    <a:p>
                      <a:pPr algn="ctr"/>
                      <a:r>
                        <a:rPr lang="en-US" dirty="0">
                          <a:solidFill>
                            <a:schemeClr val="bg1"/>
                          </a:solidFill>
                        </a:rPr>
                        <a:t>information</a:t>
                      </a:r>
                    </a:p>
                  </a:txBody>
                  <a:tcPr vert="vert27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628650" lvl="1" indent="-285750" algn="l">
                        <a:buClr>
                          <a:schemeClr val="accent4">
                            <a:lumMod val="20000"/>
                            <a:lumOff val="80000"/>
                          </a:schemeClr>
                        </a:buClr>
                        <a:buFont typeface="Courier New" panose="02070309020205020404" pitchFamily="49" charset="0"/>
                        <a:buChar char="o"/>
                      </a:pPr>
                      <a:r>
                        <a:rPr lang="en-US" altLang="ar-SA" sz="1400" b="0" u="none" dirty="0">
                          <a:effectLst/>
                        </a:rPr>
                        <a:t>Unconscious patient:</a:t>
                      </a:r>
                    </a:p>
                    <a:p>
                      <a:pPr marL="628650" lvl="1" indent="-285750" algn="l">
                        <a:buClr>
                          <a:schemeClr val="accent4">
                            <a:lumMod val="20000"/>
                            <a:lumOff val="80000"/>
                          </a:schemeClr>
                        </a:buClr>
                        <a:buFont typeface="Courier New" panose="02070309020205020404" pitchFamily="49" charset="0"/>
                        <a:buChar char="o"/>
                      </a:pPr>
                      <a:endParaRPr lang="en-US" altLang="ar-SA" sz="1400" b="0" u="none" dirty="0">
                        <a:effectLst/>
                      </a:endParaRPr>
                    </a:p>
                    <a:p>
                      <a:pPr lvl="1" algn="l"/>
                      <a:r>
                        <a:rPr lang="en-US" altLang="ar-SA" sz="1400" dirty="0"/>
                        <a:t>Glucagon (1 mg S.C. or I.M.) </a:t>
                      </a:r>
                      <a:r>
                        <a:rPr lang="en-US" altLang="ar-SA" sz="1400" dirty="0">
                          <a:solidFill>
                            <a:srgbClr val="00B050"/>
                          </a:solidFill>
                        </a:rPr>
                        <a:t>(if not in hospital)</a:t>
                      </a:r>
                    </a:p>
                    <a:p>
                      <a:pPr lvl="1" algn="l"/>
                      <a:r>
                        <a:rPr lang="en-US" altLang="ar-SA" sz="1400" dirty="0"/>
                        <a:t>20-50 ml of 50% glucose solution I.V. infusion. </a:t>
                      </a:r>
                      <a:r>
                        <a:rPr lang="en-US" altLang="ar-SA" sz="1400" dirty="0">
                          <a:solidFill>
                            <a:srgbClr val="00B050"/>
                          </a:solidFill>
                        </a:rPr>
                        <a:t>(if in the hospital)</a:t>
                      </a: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28650" marR="0" lvl="1" indent="-285750" algn="l" defTabSz="685800" rtl="0" eaLnBrk="1" fontAlgn="auto" latinLnBrk="0" hangingPunct="1">
                        <a:lnSpc>
                          <a:spcPct val="100000"/>
                        </a:lnSpc>
                        <a:spcBef>
                          <a:spcPts val="0"/>
                        </a:spcBef>
                        <a:spcAft>
                          <a:spcPts val="0"/>
                        </a:spcAft>
                        <a:buClr>
                          <a:schemeClr val="accent1">
                            <a:lumMod val="20000"/>
                            <a:lumOff val="80000"/>
                          </a:schemeClr>
                        </a:buClr>
                        <a:buSzTx/>
                        <a:buFont typeface="Courier New" panose="02070309020205020404" pitchFamily="49" charset="0"/>
                        <a:buChar char="o"/>
                        <a:tabLst/>
                        <a:defRPr/>
                      </a:pPr>
                      <a:r>
                        <a:rPr kumimoji="0" lang="en-US" altLang="ar-SA" sz="1400" b="0" i="0" u="none" strike="noStrike" kern="1200" cap="none" spc="0" normalizeH="0" baseline="0" noProof="0" dirty="0">
                          <a:ln>
                            <a:noFill/>
                          </a:ln>
                          <a:solidFill>
                            <a:prstClr val="black"/>
                          </a:solidFill>
                          <a:effectLst/>
                          <a:uLnTx/>
                          <a:uFillTx/>
                          <a:latin typeface="+mn-lt"/>
                          <a:ea typeface="+mn-ea"/>
                          <a:cs typeface="+mn-cs"/>
                        </a:rPr>
                        <a:t>Conscious patient:</a:t>
                      </a:r>
                    </a:p>
                    <a:p>
                      <a:pPr marL="628650" marR="0" lvl="1" indent="-285750" algn="l" defTabSz="685800" rtl="0" eaLnBrk="1" fontAlgn="auto" latinLnBrk="0" hangingPunct="1">
                        <a:lnSpc>
                          <a:spcPct val="100000"/>
                        </a:lnSpc>
                        <a:spcBef>
                          <a:spcPts val="0"/>
                        </a:spcBef>
                        <a:spcAft>
                          <a:spcPts val="0"/>
                        </a:spcAft>
                        <a:buClr>
                          <a:schemeClr val="accent1">
                            <a:lumMod val="20000"/>
                            <a:lumOff val="80000"/>
                          </a:schemeClr>
                        </a:buClr>
                        <a:buSzTx/>
                        <a:buFont typeface="Courier New" panose="02070309020205020404" pitchFamily="49" charset="0"/>
                        <a:buChar char="o"/>
                        <a:tabLst/>
                        <a:defRPr/>
                      </a:pPr>
                      <a:endParaRPr kumimoji="0" lang="en-US" altLang="ar-SA" sz="1400" b="0" i="0" u="none" strike="noStrike" kern="1200" cap="none" spc="0" normalizeH="0" baseline="0" noProof="0" dirty="0">
                        <a:ln>
                          <a:noFill/>
                        </a:ln>
                        <a:solidFill>
                          <a:prstClr val="black"/>
                        </a:solidFill>
                        <a:effectLst/>
                        <a:uLnTx/>
                        <a:uFillTx/>
                        <a:latin typeface="+mn-lt"/>
                        <a:ea typeface="+mn-ea"/>
                        <a:cs typeface="+mn-cs"/>
                      </a:endParaRPr>
                    </a:p>
                    <a:p>
                      <a:pPr marL="342900" marR="0" lvl="1" indent="0" algn="l" defTabSz="685800" rtl="0" eaLnBrk="1" fontAlgn="auto" latinLnBrk="0" hangingPunct="1">
                        <a:lnSpc>
                          <a:spcPct val="100000"/>
                        </a:lnSpc>
                        <a:spcBef>
                          <a:spcPts val="0"/>
                        </a:spcBef>
                        <a:spcAft>
                          <a:spcPts val="0"/>
                        </a:spcAft>
                        <a:buClrTx/>
                        <a:buSzTx/>
                        <a:buFontTx/>
                        <a:buNone/>
                        <a:tabLst/>
                        <a:defRPr/>
                      </a:pPr>
                      <a:r>
                        <a:rPr kumimoji="0" lang="en-US" altLang="ar-SA" sz="1400" b="0" i="0" u="none" strike="noStrike" kern="1200" cap="none" spc="0" normalizeH="0" baseline="0" noProof="0" dirty="0">
                          <a:ln>
                            <a:noFill/>
                          </a:ln>
                          <a:solidFill>
                            <a:prstClr val="black"/>
                          </a:solidFill>
                          <a:effectLst/>
                          <a:uLnTx/>
                          <a:uFillTx/>
                          <a:latin typeface="+mn-lt"/>
                          <a:ea typeface="+mn-ea"/>
                          <a:cs typeface="+mn-cs"/>
                        </a:rPr>
                        <a:t>Sugar containing beverage or food (30 g orally). </a:t>
                      </a:r>
                      <a:r>
                        <a:rPr kumimoji="0" lang="en-US" altLang="ar-SA" sz="1400" b="0" i="0" u="none" strike="noStrike" kern="1200" cap="none" spc="0" normalizeH="0" baseline="0" noProof="0" dirty="0">
                          <a:ln>
                            <a:noFill/>
                          </a:ln>
                          <a:solidFill>
                            <a:srgbClr val="00B050"/>
                          </a:solidFill>
                          <a:effectLst/>
                          <a:uLnTx/>
                          <a:uFillTx/>
                          <a:latin typeface="+mn-lt"/>
                          <a:ea typeface="+mn-ea"/>
                          <a:cs typeface="+mn-cs"/>
                        </a:rPr>
                        <a:t>Or honey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9517245"/>
                  </a:ext>
                </a:extLst>
              </a:tr>
              <a:tr h="706965">
                <a:tc>
                  <a:txBody>
                    <a:bodyPr/>
                    <a:lstStyle/>
                    <a:p>
                      <a:pPr algn="ctr"/>
                      <a:r>
                        <a:rPr lang="en-US" dirty="0">
                          <a:solidFill>
                            <a:schemeClr val="bg1"/>
                          </a:solidFill>
                        </a:rPr>
                        <a:t>ADRS</a:t>
                      </a:r>
                    </a:p>
                  </a:txBody>
                  <a:tcPr vert="vert270">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342900" marR="0" lvl="1" indent="0" algn="l" defTabSz="685800" rtl="0" eaLnBrk="1" fontAlgn="auto" latinLnBrk="0" hangingPunct="1">
                        <a:lnSpc>
                          <a:spcPct val="100000"/>
                        </a:lnSpc>
                        <a:spcBef>
                          <a:spcPts val="0"/>
                        </a:spcBef>
                        <a:spcAft>
                          <a:spcPts val="0"/>
                        </a:spcAft>
                        <a:buClrTx/>
                        <a:buSzTx/>
                        <a:buFontTx/>
                        <a:buNone/>
                        <a:tabLst/>
                        <a:defRPr/>
                      </a:pPr>
                      <a:r>
                        <a:rPr lang="en-US" altLang="ar-SA" sz="1400" dirty="0"/>
                        <a:t>Risk of possible </a:t>
                      </a:r>
                      <a:r>
                        <a:rPr lang="en-US" altLang="ar-SA" sz="1400" dirty="0">
                          <a:solidFill>
                            <a:srgbClr val="A50021"/>
                          </a:solidFill>
                        </a:rPr>
                        <a:t>phlebitis.</a:t>
                      </a:r>
                    </a:p>
                    <a:p>
                      <a:pPr lvl="1"/>
                      <a:endParaRPr lang="en-US" sz="1400" dirty="0"/>
                    </a:p>
                  </a:txBody>
                  <a:tcPr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1" algn="ctr"/>
                      <a:endParaRPr lang="en-US" sz="1400" dirty="0"/>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475943044"/>
                  </a:ext>
                </a:extLst>
              </a:tr>
            </a:tbl>
          </a:graphicData>
        </a:graphic>
      </p:graphicFrame>
      <p:sp>
        <p:nvSpPr>
          <p:cNvPr id="2" name="Rectangle 1">
            <a:extLst>
              <a:ext uri="{FF2B5EF4-FFF2-40B4-BE49-F238E27FC236}">
                <a16:creationId xmlns:a16="http://schemas.microsoft.com/office/drawing/2014/main" xmlns="" id="{DEC5108C-A819-4D79-98A7-B6922455D3D7}"/>
              </a:ext>
            </a:extLst>
          </p:cNvPr>
          <p:cNvSpPr/>
          <p:nvPr/>
        </p:nvSpPr>
        <p:spPr>
          <a:xfrm>
            <a:off x="109164" y="6456795"/>
            <a:ext cx="3087705" cy="400110"/>
          </a:xfrm>
          <a:prstGeom prst="rect">
            <a:avLst/>
          </a:prstGeom>
          <a:noFill/>
        </p:spPr>
        <p:txBody>
          <a:bodyPr wrap="square" rtlCol="0">
            <a:spAutoFit/>
          </a:bodyPr>
          <a:lstStyle/>
          <a:p>
            <a:r>
              <a:rPr lang="en-US" altLang="ar-SA" sz="2000" dirty="0">
                <a:cs typeface="Andalus" panose="02020603050405020304" pitchFamily="18" charset="-78"/>
              </a:rPr>
              <a:t>Treatment of Hypoglycemia</a:t>
            </a:r>
          </a:p>
        </p:txBody>
      </p:sp>
      <p:sp>
        <p:nvSpPr>
          <p:cNvPr id="25" name="Rectangle 24">
            <a:extLst>
              <a:ext uri="{FF2B5EF4-FFF2-40B4-BE49-F238E27FC236}">
                <a16:creationId xmlns:a16="http://schemas.microsoft.com/office/drawing/2014/main" xmlns="" id="{4161000F-48C5-4678-BC15-6FA4F9ECB62A}"/>
              </a:ext>
            </a:extLst>
          </p:cNvPr>
          <p:cNvSpPr/>
          <p:nvPr/>
        </p:nvSpPr>
        <p:spPr>
          <a:xfrm>
            <a:off x="261692" y="1140399"/>
            <a:ext cx="1711584" cy="400110"/>
          </a:xfrm>
          <a:prstGeom prst="rect">
            <a:avLst/>
          </a:prstGeom>
        </p:spPr>
        <p:txBody>
          <a:bodyPr wrap="square">
            <a:spAutoFit/>
          </a:bodyPr>
          <a:lstStyle/>
          <a:p>
            <a:r>
              <a:rPr lang="en-US" altLang="ar-SA" sz="2000" dirty="0">
                <a:cs typeface="Andalus" panose="02020603050405020304" pitchFamily="18" charset="-78"/>
              </a:rPr>
              <a:t>Precautions</a:t>
            </a:r>
            <a:endParaRPr lang="ar-SA" sz="2400" dirty="0">
              <a:cs typeface="Andalus" panose="02020603050405020304" pitchFamily="18" charset="-78"/>
            </a:endParaRPr>
          </a:p>
        </p:txBody>
      </p:sp>
      <p:cxnSp>
        <p:nvCxnSpPr>
          <p:cNvPr id="26" name="Straight Connector 25">
            <a:extLst>
              <a:ext uri="{FF2B5EF4-FFF2-40B4-BE49-F238E27FC236}">
                <a16:creationId xmlns:a16="http://schemas.microsoft.com/office/drawing/2014/main" xmlns="" id="{AA1F5343-4DCD-429C-9F8D-34BB4C44E40B}"/>
              </a:ext>
            </a:extLst>
          </p:cNvPr>
          <p:cNvCxnSpPr>
            <a:cxnSpLocks/>
          </p:cNvCxnSpPr>
          <p:nvPr/>
        </p:nvCxnSpPr>
        <p:spPr>
          <a:xfrm>
            <a:off x="245571" y="1522229"/>
            <a:ext cx="1407446"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F3E7EE75-3E0C-435C-BBA1-C0E8621FFFED}"/>
              </a:ext>
            </a:extLst>
          </p:cNvPr>
          <p:cNvSpPr/>
          <p:nvPr/>
        </p:nvSpPr>
        <p:spPr>
          <a:xfrm>
            <a:off x="1653016" y="1580232"/>
            <a:ext cx="3548972" cy="369332"/>
          </a:xfrm>
          <a:prstGeom prst="rect">
            <a:avLst/>
          </a:prstGeom>
        </p:spPr>
        <p:txBody>
          <a:bodyPr wrap="square">
            <a:spAutoFit/>
          </a:bodyPr>
          <a:lstStyle/>
          <a:p>
            <a:pPr>
              <a:spcBef>
                <a:spcPts val="1200"/>
              </a:spcBef>
              <a:buFont typeface="Wingdings" panose="05000000000000000000" pitchFamily="2" charset="2"/>
              <a:buNone/>
            </a:pPr>
            <a:r>
              <a:rPr lang="en-US" altLang="ar-SA" sz="1800" dirty="0">
                <a:sym typeface="Symbol" panose="05050102010706020507" pitchFamily="18" charset="2"/>
              </a:rPr>
              <a:t>Hypoglycemia can be prevented by:</a:t>
            </a:r>
          </a:p>
        </p:txBody>
      </p:sp>
      <p:graphicFrame>
        <p:nvGraphicFramePr>
          <p:cNvPr id="28" name="Diagram 27">
            <a:extLst>
              <a:ext uri="{FF2B5EF4-FFF2-40B4-BE49-F238E27FC236}">
                <a16:creationId xmlns:a16="http://schemas.microsoft.com/office/drawing/2014/main" xmlns="" id="{8CE69E3C-D252-4D52-8662-5951D0F8263F}"/>
              </a:ext>
            </a:extLst>
          </p:cNvPr>
          <p:cNvGraphicFramePr/>
          <p:nvPr>
            <p:extLst>
              <p:ext uri="{D42A27DB-BD31-4B8C-83A1-F6EECF244321}">
                <p14:modId xmlns:p14="http://schemas.microsoft.com/office/powerpoint/2010/main" val="952051149"/>
              </p:ext>
            </p:extLst>
          </p:nvPr>
        </p:nvGraphicFramePr>
        <p:xfrm>
          <a:off x="323519" y="2065432"/>
          <a:ext cx="6058343" cy="3848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TextBox 28">
            <a:extLst>
              <a:ext uri="{FF2B5EF4-FFF2-40B4-BE49-F238E27FC236}">
                <a16:creationId xmlns:a16="http://schemas.microsoft.com/office/drawing/2014/main" xmlns="" id="{8BCEDC83-7C14-4108-A017-5B13BCFD8F1E}"/>
              </a:ext>
            </a:extLst>
          </p:cNvPr>
          <p:cNvSpPr txBox="1"/>
          <p:nvPr/>
        </p:nvSpPr>
        <p:spPr>
          <a:xfrm>
            <a:off x="1973275" y="385009"/>
            <a:ext cx="2630809" cy="461665"/>
          </a:xfrm>
          <a:prstGeom prst="rect">
            <a:avLst/>
          </a:prstGeom>
          <a:noFill/>
        </p:spPr>
        <p:txBody>
          <a:bodyPr wrap="square" rtlCol="0">
            <a:spAutoFit/>
          </a:bodyPr>
          <a:lstStyle/>
          <a:p>
            <a:r>
              <a:rPr lang="en-US" altLang="ar-SA" sz="2400" dirty="0">
                <a:latin typeface="American Typewriter" charset="0"/>
              </a:rPr>
              <a:t>Hypoglycemia</a:t>
            </a:r>
            <a:endParaRPr lang="ar-SA" sz="2400" dirty="0">
              <a:latin typeface="American Typewriter" charset="0"/>
            </a:endParaRPr>
          </a:p>
        </p:txBody>
      </p:sp>
      <p:sp>
        <p:nvSpPr>
          <p:cNvPr id="3" name="TextBox 2"/>
          <p:cNvSpPr txBox="1"/>
          <p:nvPr/>
        </p:nvSpPr>
        <p:spPr>
          <a:xfrm>
            <a:off x="1246730" y="5552530"/>
            <a:ext cx="4361543" cy="738664"/>
          </a:xfrm>
          <a:prstGeom prst="rect">
            <a:avLst/>
          </a:prstGeom>
          <a:noFill/>
        </p:spPr>
        <p:txBody>
          <a:bodyPr wrap="square" rtlCol="0">
            <a:spAutoFit/>
          </a:bodyPr>
          <a:lstStyle/>
          <a:p>
            <a:r>
              <a:rPr lang="en-US" sz="1400" dirty="0">
                <a:solidFill>
                  <a:srgbClr val="00B050"/>
                </a:solidFill>
              </a:rPr>
              <a:t>Diabetic patient must not take the medication without food especially the sulfonyl group, so it is better to start with the sensitizers to decrease the risk of hypoglycemia.</a:t>
            </a:r>
          </a:p>
        </p:txBody>
      </p:sp>
    </p:spTree>
    <p:extLst>
      <p:ext uri="{BB962C8B-B14F-4D97-AF65-F5344CB8AC3E}">
        <p14:creationId xmlns:p14="http://schemas.microsoft.com/office/powerpoint/2010/main" val="425060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3" name="Group 49">
            <a:extLst>
              <a:ext uri="{FF2B5EF4-FFF2-40B4-BE49-F238E27FC236}">
                <a16:creationId xmlns:a16="http://schemas.microsoft.com/office/drawing/2014/main" xmlns="" id="{54FD28AB-A586-4E48-96A3-7E1BED437DE9}"/>
              </a:ext>
            </a:extLst>
          </p:cNvPr>
          <p:cNvGraphicFramePr>
            <a:graphicFrameLocks noGrp="1"/>
          </p:cNvGraphicFramePr>
          <p:nvPr>
            <p:extLst>
              <p:ext uri="{D42A27DB-BD31-4B8C-83A1-F6EECF244321}">
                <p14:modId xmlns:p14="http://schemas.microsoft.com/office/powerpoint/2010/main" val="4091938430"/>
              </p:ext>
            </p:extLst>
          </p:nvPr>
        </p:nvGraphicFramePr>
        <p:xfrm>
          <a:off x="346116" y="1692123"/>
          <a:ext cx="6157128" cy="5109561"/>
        </p:xfrm>
        <a:graphic>
          <a:graphicData uri="http://schemas.openxmlformats.org/drawingml/2006/table">
            <a:tbl>
              <a:tblPr/>
              <a:tblGrid>
                <a:gridCol w="1182881">
                  <a:extLst>
                    <a:ext uri="{9D8B030D-6E8A-4147-A177-3AD203B41FA5}">
                      <a16:colId xmlns:a16="http://schemas.microsoft.com/office/drawing/2014/main" xmlns="" val="20000"/>
                    </a:ext>
                  </a:extLst>
                </a:gridCol>
                <a:gridCol w="2573763">
                  <a:extLst>
                    <a:ext uri="{9D8B030D-6E8A-4147-A177-3AD203B41FA5}">
                      <a16:colId xmlns:a16="http://schemas.microsoft.com/office/drawing/2014/main" xmlns="" val="20001"/>
                    </a:ext>
                  </a:extLst>
                </a:gridCol>
                <a:gridCol w="2400484">
                  <a:extLst>
                    <a:ext uri="{9D8B030D-6E8A-4147-A177-3AD203B41FA5}">
                      <a16:colId xmlns:a16="http://schemas.microsoft.com/office/drawing/2014/main" xmlns="" val="20002"/>
                    </a:ext>
                  </a:extLst>
                </a:gridCol>
              </a:tblGrid>
              <a:tr h="8493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mn-lt"/>
                        <a:cs typeface="Arial" charset="0"/>
                      </a:endParaRP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Hypoglycemic coma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(Excess insulin)</a:t>
                      </a: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Hyperglycemic coma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Diabetic ketoacidosis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 (Too little insulin)</a:t>
                      </a: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BCDFF"/>
                    </a:solidFill>
                  </a:tcPr>
                </a:tc>
                <a:extLst>
                  <a:ext uri="{0D108BD9-81ED-4DB2-BD59-A6C34878D82A}">
                    <a16:rowId xmlns:a16="http://schemas.microsoft.com/office/drawing/2014/main" xmlns="" val="10000"/>
                  </a:ext>
                </a:extLst>
              </a:tr>
              <a:tr h="3713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mn-lt"/>
                          <a:cs typeface="Arial" charset="0"/>
                        </a:rPr>
                        <a:t>Onset</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Rapid</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Slow - Over several days</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453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mn-lt"/>
                          <a:cs typeface="Arial" charset="0"/>
                        </a:rPr>
                        <a:t>Acidosis &amp; dehydration</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No</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Ketoacidosis</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713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mn-lt"/>
                          <a:cs typeface="Arial" charset="0"/>
                        </a:rPr>
                        <a:t>B.P.</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Normal</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Subnormal or in shock</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713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mn-lt"/>
                          <a:cs typeface="Arial" charset="0"/>
                        </a:rPr>
                        <a:t>Respiration</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Normal or shallow</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air hunger</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713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mn-lt"/>
                          <a:cs typeface="Arial" charset="0"/>
                        </a:rPr>
                        <a:t>Skin</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Pale &amp; Sweating</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Hot &amp; dry</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1394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mn-lt"/>
                          <a:cs typeface="Arial" charset="0"/>
                        </a:rPr>
                        <a:t>CNS</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Tremors, mental confusion, sometimes convulsions</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General depression</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185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mn-lt"/>
                          <a:cs typeface="Arial" charset="0"/>
                        </a:rPr>
                        <a:t>Blood sugar</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Lower than 70 mg/100cc</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Elevated above 200 mg/100cc</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713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bg1"/>
                          </a:solidFill>
                          <a:effectLst/>
                          <a:latin typeface="+mn-lt"/>
                          <a:cs typeface="Arial" charset="0"/>
                        </a:rPr>
                        <a:t>Ketones</a:t>
                      </a:r>
                      <a:endParaRPr kumimoji="0" lang="en-US" sz="1600" b="0" i="0" u="none" strike="noStrike" cap="none" normalizeH="0" baseline="0" dirty="0">
                        <a:ln>
                          <a:noFill/>
                        </a:ln>
                        <a:solidFill>
                          <a:schemeClr val="bg1"/>
                        </a:solidFill>
                        <a:effectLst/>
                        <a:latin typeface="+mn-lt"/>
                        <a:cs typeface="Arial" charset="0"/>
                      </a:endParaRP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Normal</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Elevated</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cxnSp>
        <p:nvCxnSpPr>
          <p:cNvPr id="14" name="Straight Connector 13">
            <a:extLst>
              <a:ext uri="{FF2B5EF4-FFF2-40B4-BE49-F238E27FC236}">
                <a16:creationId xmlns:a16="http://schemas.microsoft.com/office/drawing/2014/main" xmlns="" id="{778645BF-C687-47E3-8A5A-449725272FAB}"/>
              </a:ext>
            </a:extLst>
          </p:cNvPr>
          <p:cNvCxnSpPr>
            <a:cxnSpLocks/>
          </p:cNvCxnSpPr>
          <p:nvPr/>
        </p:nvCxnSpPr>
        <p:spPr>
          <a:xfrm>
            <a:off x="941945" y="1122175"/>
            <a:ext cx="4965471"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FBF676E4-0595-4F79-99A4-1013B5DD4D4C}"/>
              </a:ext>
            </a:extLst>
          </p:cNvPr>
          <p:cNvSpPr/>
          <p:nvPr/>
        </p:nvSpPr>
        <p:spPr>
          <a:xfrm>
            <a:off x="1437082" y="313667"/>
            <a:ext cx="3983836" cy="707886"/>
          </a:xfrm>
          <a:prstGeom prst="rect">
            <a:avLst/>
          </a:prstGeom>
          <a:noFill/>
        </p:spPr>
        <p:txBody>
          <a:bodyPr wrap="square" rtlCol="0">
            <a:spAutoFit/>
          </a:bodyPr>
          <a:lstStyle/>
          <a:p>
            <a:pPr algn="ctr"/>
            <a:r>
              <a:rPr lang="en-US" altLang="ar-SA" sz="2000" dirty="0">
                <a:latin typeface="Andalus" panose="02020603050405020304" pitchFamily="18" charset="-78"/>
                <a:cs typeface="Andalus" panose="02020603050405020304" pitchFamily="18" charset="-78"/>
              </a:rPr>
              <a:t>Comparison between Hypoglycemic</a:t>
            </a:r>
          </a:p>
          <a:p>
            <a:pPr algn="ctr"/>
            <a:r>
              <a:rPr lang="en-US" altLang="ar-SA" sz="2000" dirty="0">
                <a:latin typeface="Andalus" panose="02020603050405020304" pitchFamily="18" charset="-78"/>
                <a:cs typeface="Andalus" panose="02020603050405020304" pitchFamily="18" charset="-78"/>
              </a:rPr>
              <a:t> and Hyperglycemic Coma </a:t>
            </a:r>
          </a:p>
        </p:txBody>
      </p:sp>
    </p:spTree>
    <p:extLst>
      <p:ext uri="{BB962C8B-B14F-4D97-AF65-F5344CB8AC3E}">
        <p14:creationId xmlns:p14="http://schemas.microsoft.com/office/powerpoint/2010/main" val="169734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a16="http://schemas.microsoft.com/office/drawing/2014/main" xmlns="" id="{778645BF-C687-47E3-8A5A-449725272FAB}"/>
              </a:ext>
            </a:extLst>
          </p:cNvPr>
          <p:cNvCxnSpPr>
            <a:cxnSpLocks/>
          </p:cNvCxnSpPr>
          <p:nvPr/>
        </p:nvCxnSpPr>
        <p:spPr>
          <a:xfrm>
            <a:off x="941945" y="1122175"/>
            <a:ext cx="4965471"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FBF676E4-0595-4F79-99A4-1013B5DD4D4C}"/>
              </a:ext>
            </a:extLst>
          </p:cNvPr>
          <p:cNvSpPr/>
          <p:nvPr/>
        </p:nvSpPr>
        <p:spPr>
          <a:xfrm>
            <a:off x="1437082" y="660510"/>
            <a:ext cx="3983836" cy="461665"/>
          </a:xfrm>
          <a:prstGeom prst="rect">
            <a:avLst/>
          </a:prstGeom>
          <a:noFill/>
        </p:spPr>
        <p:txBody>
          <a:bodyPr wrap="square" rtlCol="0">
            <a:spAutoFit/>
          </a:bodyPr>
          <a:lstStyle/>
          <a:p>
            <a:pPr algn="ctr"/>
            <a:r>
              <a:rPr lang="en-US" altLang="ar-SA" sz="2400" dirty="0">
                <a:latin typeface="Andalus" panose="02020603050405020304" pitchFamily="18" charset="-78"/>
                <a:cs typeface="Andalus" panose="02020603050405020304" pitchFamily="18" charset="-78"/>
              </a:rPr>
              <a:t>Summary</a:t>
            </a:r>
          </a:p>
        </p:txBody>
      </p:sp>
      <p:graphicFrame>
        <p:nvGraphicFramePr>
          <p:cNvPr id="8" name="Table 7">
            <a:extLst>
              <a:ext uri="{FF2B5EF4-FFF2-40B4-BE49-F238E27FC236}">
                <a16:creationId xmlns:a16="http://schemas.microsoft.com/office/drawing/2014/main" xmlns="" id="{19256473-EF25-44DD-897B-6EBBD070B696}"/>
              </a:ext>
            </a:extLst>
          </p:cNvPr>
          <p:cNvGraphicFramePr>
            <a:graphicFrameLocks noGrp="1"/>
          </p:cNvGraphicFramePr>
          <p:nvPr>
            <p:extLst>
              <p:ext uri="{D42A27DB-BD31-4B8C-83A1-F6EECF244321}">
                <p14:modId xmlns:p14="http://schemas.microsoft.com/office/powerpoint/2010/main" val="3476993839"/>
              </p:ext>
            </p:extLst>
          </p:nvPr>
        </p:nvGraphicFramePr>
        <p:xfrm>
          <a:off x="94445" y="1552018"/>
          <a:ext cx="6561042" cy="7916287"/>
        </p:xfrm>
        <a:graphic>
          <a:graphicData uri="http://schemas.openxmlformats.org/drawingml/2006/table">
            <a:tbl>
              <a:tblPr firstRow="1" bandRow="1"/>
              <a:tblGrid>
                <a:gridCol w="344876">
                  <a:extLst>
                    <a:ext uri="{9D8B030D-6E8A-4147-A177-3AD203B41FA5}">
                      <a16:colId xmlns:a16="http://schemas.microsoft.com/office/drawing/2014/main" xmlns="" val="20000"/>
                    </a:ext>
                  </a:extLst>
                </a:gridCol>
                <a:gridCol w="792647">
                  <a:extLst>
                    <a:ext uri="{9D8B030D-6E8A-4147-A177-3AD203B41FA5}">
                      <a16:colId xmlns:a16="http://schemas.microsoft.com/office/drawing/2014/main" xmlns="" val="20001"/>
                    </a:ext>
                  </a:extLst>
                </a:gridCol>
                <a:gridCol w="789756">
                  <a:extLst>
                    <a:ext uri="{9D8B030D-6E8A-4147-A177-3AD203B41FA5}">
                      <a16:colId xmlns:a16="http://schemas.microsoft.com/office/drawing/2014/main" xmlns="" val="403011318"/>
                    </a:ext>
                  </a:extLst>
                </a:gridCol>
                <a:gridCol w="1008739">
                  <a:extLst>
                    <a:ext uri="{9D8B030D-6E8A-4147-A177-3AD203B41FA5}">
                      <a16:colId xmlns:a16="http://schemas.microsoft.com/office/drawing/2014/main" xmlns="" val="20002"/>
                    </a:ext>
                  </a:extLst>
                </a:gridCol>
                <a:gridCol w="1185662">
                  <a:extLst>
                    <a:ext uri="{9D8B030D-6E8A-4147-A177-3AD203B41FA5}">
                      <a16:colId xmlns:a16="http://schemas.microsoft.com/office/drawing/2014/main" xmlns="" val="2566057859"/>
                    </a:ext>
                  </a:extLst>
                </a:gridCol>
                <a:gridCol w="757043">
                  <a:extLst>
                    <a:ext uri="{9D8B030D-6E8A-4147-A177-3AD203B41FA5}">
                      <a16:colId xmlns:a16="http://schemas.microsoft.com/office/drawing/2014/main" xmlns="" val="20003"/>
                    </a:ext>
                  </a:extLst>
                </a:gridCol>
                <a:gridCol w="629510">
                  <a:extLst>
                    <a:ext uri="{9D8B030D-6E8A-4147-A177-3AD203B41FA5}">
                      <a16:colId xmlns:a16="http://schemas.microsoft.com/office/drawing/2014/main" xmlns="" val="3364487509"/>
                    </a:ext>
                  </a:extLst>
                </a:gridCol>
                <a:gridCol w="169591">
                  <a:extLst>
                    <a:ext uri="{9D8B030D-6E8A-4147-A177-3AD203B41FA5}">
                      <a16:colId xmlns:a16="http://schemas.microsoft.com/office/drawing/2014/main" xmlns="" val="294375539"/>
                    </a:ext>
                  </a:extLst>
                </a:gridCol>
                <a:gridCol w="883218">
                  <a:extLst>
                    <a:ext uri="{9D8B030D-6E8A-4147-A177-3AD203B41FA5}">
                      <a16:colId xmlns:a16="http://schemas.microsoft.com/office/drawing/2014/main" xmlns="" val="1833949198"/>
                    </a:ext>
                  </a:extLst>
                </a:gridCol>
              </a:tblGrid>
              <a:tr h="536751">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endParaRPr lang="en-US" sz="1500" b="0" dirty="0">
                        <a:solidFill>
                          <a:schemeClr val="bg1"/>
                        </a:solidFill>
                        <a:effectLst/>
                        <a:latin typeface="Calisto MT" panose="02040603050505030304" pitchFamily="18" charset="0"/>
                        <a:ea typeface="Kartika" charset="0"/>
                        <a:cs typeface="Kartika" charset="0"/>
                      </a:endParaRPr>
                    </a:p>
                  </a:txBody>
                  <a:tcPr marT="45719" marB="45719" vert="vert270">
                    <a:lnL w="12700" cap="flat" cmpd="sng" algn="ctr">
                      <a:solidFill>
                        <a:schemeClr val="bg1"/>
                      </a:solidFill>
                      <a:prstDash val="solid"/>
                      <a:round/>
                      <a:headEnd type="none" w="med" len="med"/>
                      <a:tailEnd type="none" w="med" len="med"/>
                    </a:lnL>
                    <a:lnR w="12700" cmpd="sng">
                      <a:solidFill>
                        <a:sysClr val="windowText" lastClr="000000"/>
                      </a:solidFill>
                    </a:lnR>
                    <a:lnT w="12700" cap="flat" cmpd="sng" algn="ctr">
                      <a:solidFill>
                        <a:schemeClr val="bg1"/>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gridSpan="4">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600" b="1" i="0" u="none" dirty="0">
                          <a:effectLst/>
                          <a:latin typeface="+mn-lt"/>
                        </a:rPr>
                        <a:t>Treatment of Hyperglycemia</a:t>
                      </a:r>
                    </a:p>
                  </a:txBody>
                  <a:tcPr marT="45719" marB="45719" anchor="ctr">
                    <a:lnL w="12700" cmpd="sng">
                      <a:solidFill>
                        <a:sysClr val="windowText" lastClr="000000"/>
                      </a:solidFill>
                    </a:lnL>
                    <a:lnR w="12700" cmpd="sng">
                      <a:solidFill>
                        <a:sysClr val="windowText" lastClr="000000"/>
                      </a:solidFill>
                    </a:lnR>
                    <a:lnT w="12700" cap="flat" cmpd="sng" algn="ctr">
                      <a:solidFill>
                        <a:schemeClr val="bg1"/>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US"/>
                    </a:p>
                  </a:txBody>
                  <a:tcPr/>
                </a:tc>
                <a:tc hMerge="1">
                  <a:txBody>
                    <a:bodyPr/>
                    <a:lstStyle/>
                    <a:p>
                      <a:endParaRPr lang="en-US" sz="700" b="0" dirty="0">
                        <a:effectLst/>
                        <a:latin typeface="Calisto MT" panose="02040603050505030304" pitchFamily="18" charset="0"/>
                      </a:endParaRPr>
                    </a:p>
                  </a:txBody>
                  <a:tcPr marT="45719" marB="45719">
                    <a:solidFill>
                      <a:srgbClr val="FDADAD"/>
                    </a:solidFill>
                  </a:tcPr>
                </a:tc>
                <a:tc hMerge="1">
                  <a:txBody>
                    <a:bodyPr/>
                    <a:lstStyle/>
                    <a:p>
                      <a:endParaRPr lang="en-US"/>
                    </a:p>
                  </a:txBody>
                  <a:tcPr/>
                </a:tc>
                <a:tc gridSpan="4">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600" b="1" i="0" u="none" dirty="0">
                          <a:effectLst/>
                          <a:latin typeface="+mn-lt"/>
                        </a:rPr>
                        <a:t>Treatment of Hypoglycemia</a:t>
                      </a:r>
                    </a:p>
                  </a:txBody>
                  <a:tcPr marT="45719" marB="45719" anchor="ctr">
                    <a:lnL w="12700" cmpd="sng">
                      <a:solidFill>
                        <a:sysClr val="windowText" lastClr="000000"/>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sz="1200" b="0" dirty="0">
                        <a:effectLst/>
                        <a:latin typeface="Calisto MT" panose="02040603050505030304" pitchFamily="18" charset="0"/>
                      </a:endParaRPr>
                    </a:p>
                  </a:txBody>
                  <a:tcPr marT="45719" marB="45719">
                    <a:solidFill>
                      <a:srgbClr val="E7ABDA"/>
                    </a:solidFill>
                  </a:tcPr>
                </a:tc>
                <a:extLst>
                  <a:ext uri="{0D108BD9-81ED-4DB2-BD59-A6C34878D82A}">
                    <a16:rowId xmlns:a16="http://schemas.microsoft.com/office/drawing/2014/main" xmlns="" val="10000"/>
                  </a:ext>
                </a:extLst>
              </a:tr>
              <a:tr h="1052407">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500" b="0" dirty="0">
                          <a:solidFill>
                            <a:schemeClr val="bg1"/>
                          </a:solidFill>
                          <a:effectLst/>
                          <a:latin typeface="Calisto MT" panose="02040603050505030304" pitchFamily="18" charset="0"/>
                          <a:ea typeface="Kartika" charset="0"/>
                          <a:cs typeface="Kartika" charset="0"/>
                        </a:rPr>
                        <a:t>Subclass</a:t>
                      </a:r>
                    </a:p>
                  </a:txBody>
                  <a:tcPr marT="45719" marB="45719" vert="vert270">
                    <a:lnL w="12700" cap="flat" cmpd="sng" algn="ctr">
                      <a:solidFill>
                        <a:schemeClr val="bg1"/>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75000"/>
                      </a:schemeClr>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Fluid therapy</a:t>
                      </a:r>
                    </a:p>
                  </a:txBody>
                  <a:tcPr marT="45719" marB="45719"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Insulin</a:t>
                      </a:r>
                    </a:p>
                  </a:txBody>
                  <a:tcPr marT="45719" marB="45719"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Potassium</a:t>
                      </a:r>
                    </a:p>
                  </a:txBody>
                  <a:tcPr marT="45719" marB="45719"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Bicarbonate therapy </a:t>
                      </a:r>
                    </a:p>
                  </a:txBody>
                  <a:tcPr marT="45719" marB="45719"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Sugar containing beverage or food</a:t>
                      </a:r>
                    </a:p>
                    <a:p>
                      <a:pPr algn="ctr"/>
                      <a:endParaRPr lang="en-US" sz="1400" b="0" dirty="0">
                        <a:effectLst/>
                        <a:latin typeface="+mn-lt"/>
                      </a:endParaRPr>
                    </a:p>
                  </a:txBody>
                  <a:tcPr marT="45719" marB="45719" vert="vert27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grid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Glucagon</a:t>
                      </a:r>
                      <a:endParaRPr lang="en-US" sz="1400" dirty="0">
                        <a:effectLst/>
                        <a:latin typeface="+mn-lt"/>
                      </a:endParaRPr>
                    </a:p>
                  </a:txBody>
                  <a:tcPr marT="45719" marB="45719" vert="vert27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hMerge="1">
                  <a:txBody>
                    <a:bodyPr/>
                    <a:lstStyle/>
                    <a:p>
                      <a:r>
                        <a:rPr lang="en-US" sz="1200" b="0" dirty="0">
                          <a:effectLst/>
                          <a:latin typeface="Calisto MT" panose="02040603050505030304" pitchFamily="18" charset="0"/>
                        </a:rPr>
                        <a:t>Glucose solution</a:t>
                      </a:r>
                    </a:p>
                  </a:txBody>
                  <a:tcPr marT="45719" marB="45719" anchor="ctr"/>
                </a:tc>
                <a:tc row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Glucose solution</a:t>
                      </a:r>
                    </a:p>
                  </a:txBody>
                  <a:tcPr marT="45719" marB="45719" vert="vert270" anchor="ctr">
                    <a:lnL w="12700" cmpd="sng">
                      <a:solidFill>
                        <a:sysClr val="windowText" lastClr="000000"/>
                      </a:solidFill>
                    </a:lnL>
                    <a:lnR w="12700" cap="flat" cmpd="sng" algn="ctr">
                      <a:solidFill>
                        <a:schemeClr val="bg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024424">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500" b="0" dirty="0">
                          <a:solidFill>
                            <a:schemeClr val="bg1"/>
                          </a:solidFill>
                          <a:effectLst/>
                          <a:latin typeface="Calisto MT" panose="02040603050505030304" pitchFamily="18" charset="0"/>
                          <a:ea typeface="Kartika" charset="0"/>
                          <a:cs typeface="Kartika" charset="0"/>
                        </a:rPr>
                        <a:t>Drug</a:t>
                      </a:r>
                    </a:p>
                  </a:txBody>
                  <a:tcPr marT="45719" marB="45719" vert="vert270">
                    <a:lnL w="12700" cap="flat" cmpd="sng" algn="ctr">
                      <a:solidFill>
                        <a:schemeClr val="bg1"/>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75000"/>
                      </a:schemeClr>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Isotonic saline</a:t>
                      </a:r>
                    </a:p>
                  </a:txBody>
                  <a:tcPr marT="45719" marB="45719"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Regular Insulin</a:t>
                      </a:r>
                    </a:p>
                  </a:txBody>
                  <a:tcPr marT="45719" marB="45719"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a:t>
                      </a:r>
                    </a:p>
                  </a:txBody>
                  <a:tcPr marT="45719" marB="45719"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a:t>
                      </a:r>
                    </a:p>
                  </a:txBody>
                  <a:tcPr marT="45719" marB="45719"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endParaRPr lang="en-US" sz="700" b="0" dirty="0">
                        <a:effectLst/>
                        <a:latin typeface="Calisto MT" panose="02040603050505030304" pitchFamily="18" charset="0"/>
                      </a:endParaRPr>
                    </a:p>
                  </a:txBody>
                  <a:tcPr marT="45719" marB="45719"/>
                </a:tc>
                <a:tc gridSpan="2" vMerge="1">
                  <a:txBody>
                    <a:bodyPr/>
                    <a:lstStyle/>
                    <a:p>
                      <a:endParaRPr lang="en-US"/>
                    </a:p>
                  </a:txBody>
                  <a:tcPr/>
                </a:tc>
                <a:tc hMerge="1" vMerge="1">
                  <a:txBody>
                    <a:bodyPr/>
                    <a:lstStyle/>
                    <a:p>
                      <a:endParaRPr lang="en-US" sz="700" b="0" dirty="0">
                        <a:effectLst/>
                        <a:latin typeface="Calisto MT" panose="02040603050505030304" pitchFamily="18" charset="0"/>
                      </a:endParaRPr>
                    </a:p>
                  </a:txBody>
                  <a:tcPr marT="45719" marB="45719"/>
                </a:tc>
                <a:tc vMerge="1">
                  <a:txBody>
                    <a:bodyPr/>
                    <a:lstStyle/>
                    <a:p>
                      <a:endParaRPr lang="en-US"/>
                    </a:p>
                  </a:txBody>
                  <a:tcPr/>
                </a:tc>
                <a:extLst>
                  <a:ext uri="{0D108BD9-81ED-4DB2-BD59-A6C34878D82A}">
                    <a16:rowId xmlns:a16="http://schemas.microsoft.com/office/drawing/2014/main" xmlns="" val="10002"/>
                  </a:ext>
                </a:extLst>
              </a:tr>
              <a:tr h="177800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500" b="0" dirty="0">
                          <a:solidFill>
                            <a:schemeClr val="bg1"/>
                          </a:solidFill>
                          <a:effectLst/>
                          <a:latin typeface="Calisto MT" panose="02040603050505030304" pitchFamily="18" charset="0"/>
                          <a:ea typeface="Kartika" charset="0"/>
                          <a:cs typeface="Kartika" charset="0"/>
                        </a:rPr>
                        <a:t>MOA </a:t>
                      </a:r>
                    </a:p>
                  </a:txBody>
                  <a:tcPr marT="45719" marB="45719" vert="vert270">
                    <a:lnL w="12700" cap="flat" cmpd="sng" algn="ctr">
                      <a:solidFill>
                        <a:schemeClr val="bg1"/>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75000"/>
                      </a:schemeClr>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Restore blood volume and perfusion</a:t>
                      </a:r>
                    </a:p>
                    <a:p>
                      <a:pPr algn="ctr"/>
                      <a:r>
                        <a:rPr lang="en-US" sz="1400" b="0" dirty="0">
                          <a:effectLst/>
                          <a:latin typeface="+mn-lt"/>
                        </a:rPr>
                        <a:t>of tissues.</a:t>
                      </a:r>
                    </a:p>
                  </a:txBody>
                  <a:tcPr marT="45719" marB="45719" vert="vert27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Insulin ​ stops lipolysis​</a:t>
                      </a:r>
                    </a:p>
                    <a:p>
                      <a:pPr algn="ctr"/>
                      <a:r>
                        <a:rPr lang="en-US" sz="1400" b="0" dirty="0">
                          <a:effectLst/>
                          <a:latin typeface="+mn-lt"/>
                        </a:rPr>
                        <a:t>and ​ promotes</a:t>
                      </a:r>
                    </a:p>
                    <a:p>
                      <a:pPr algn="ctr"/>
                      <a:r>
                        <a:rPr lang="en-US" sz="1400" b="0" dirty="0">
                          <a:effectLst/>
                          <a:latin typeface="+mn-lt"/>
                        </a:rPr>
                        <a:t>degradation of ketone bodies​</a:t>
                      </a:r>
                    </a:p>
                  </a:txBody>
                  <a:tcPr marT="45719" marB="45719" vert="vert27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0" dirty="0">
                          <a:effectLst/>
                          <a:latin typeface="+mn-lt"/>
                        </a:rPr>
                        <a:t>-</a:t>
                      </a:r>
                    </a:p>
                  </a:txBody>
                  <a:tcPr marT="45719" marB="45719">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0" dirty="0">
                          <a:effectLst/>
                          <a:latin typeface="+mn-lt"/>
                        </a:rPr>
                        <a:t>-</a:t>
                      </a:r>
                    </a:p>
                  </a:txBody>
                  <a:tcPr marT="45719" marB="45719">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4">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0" dirty="0">
                          <a:effectLst/>
                          <a:latin typeface="+mn-lt"/>
                        </a:rPr>
                        <a:t>-</a:t>
                      </a:r>
                    </a:p>
                  </a:txBody>
                  <a:tcPr marT="45719" marB="45719">
                    <a:lnL w="12700" cmpd="sng">
                      <a:solidFill>
                        <a:sysClr val="windowText" lastClr="000000"/>
                      </a:solidFill>
                    </a:lnL>
                    <a:lnR w="12700" cap="flat" cmpd="sng" algn="ctr">
                      <a:solidFill>
                        <a:schemeClr val="bg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sz="1200" b="0" dirty="0">
                        <a:effectLst/>
                        <a:latin typeface="Calisto MT" panose="02040603050505030304" pitchFamily="18" charset="0"/>
                      </a:endParaRPr>
                    </a:p>
                  </a:txBody>
                  <a:tcPr marT="45719" marB="45719"/>
                </a:tc>
                <a:tc hMerge="1">
                  <a:txBody>
                    <a:bodyPr/>
                    <a:lstStyle/>
                    <a:p>
                      <a:endParaRPr lang="en-US" sz="1200" b="0" dirty="0">
                        <a:effectLst/>
                        <a:latin typeface="Calisto MT" panose="02040603050505030304" pitchFamily="18" charset="0"/>
                      </a:endParaRPr>
                    </a:p>
                  </a:txBody>
                  <a:tcPr marT="45719" marB="45719"/>
                </a:tc>
                <a:extLst>
                  <a:ext uri="{0D108BD9-81ED-4DB2-BD59-A6C34878D82A}">
                    <a16:rowId xmlns:a16="http://schemas.microsoft.com/office/drawing/2014/main" xmlns="" val="10003"/>
                  </a:ext>
                </a:extLst>
              </a:tr>
              <a:tr h="125730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500" b="0" dirty="0">
                          <a:solidFill>
                            <a:schemeClr val="bg1"/>
                          </a:solidFill>
                          <a:effectLst/>
                          <a:latin typeface="Calisto MT" panose="02040603050505030304" pitchFamily="18" charset="0"/>
                          <a:ea typeface="Kartika" charset="0"/>
                          <a:cs typeface="Kartika" charset="0"/>
                        </a:rPr>
                        <a:t>Indication</a:t>
                      </a:r>
                    </a:p>
                  </a:txBody>
                  <a:tcPr marT="45719" marB="45719" vert="vert270">
                    <a:lnL w="12700" cap="flat" cmpd="sng" algn="ctr">
                      <a:solidFill>
                        <a:schemeClr val="bg1"/>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75000"/>
                      </a:schemeClr>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Dehydration secondary to DKA</a:t>
                      </a:r>
                    </a:p>
                  </a:txBody>
                  <a:tcPr marT="45719" marB="45719" vert="vert27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Hyperglycemia</a:t>
                      </a:r>
                    </a:p>
                  </a:txBody>
                  <a:tcPr marT="45719" marB="45719" vert="vert27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Electrolyte deficits</a:t>
                      </a:r>
                    </a:p>
                  </a:txBody>
                  <a:tcPr marT="45719" marB="45719" vert="vert27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Ketoacidosis.</a:t>
                      </a:r>
                    </a:p>
                    <a:p>
                      <a:pPr algn="ctr"/>
                      <a:r>
                        <a:rPr lang="en-US" sz="1400" b="0" dirty="0">
                          <a:effectLst/>
                          <a:latin typeface="+mn-lt"/>
                        </a:rPr>
                        <a:t>Metabolic acidosis.</a:t>
                      </a:r>
                    </a:p>
                  </a:txBody>
                  <a:tcPr marT="45719" marB="45719" vert="vert27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Hypoglycemic conscious patient</a:t>
                      </a:r>
                    </a:p>
                  </a:txBody>
                  <a:tcPr marT="45719" marB="45719" vert="vert27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3">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Hypoglycemic unconscious patient</a:t>
                      </a:r>
                      <a:endParaRPr lang="en-US" sz="1400" dirty="0">
                        <a:latin typeface="+mn-lt"/>
                      </a:endParaRPr>
                    </a:p>
                  </a:txBody>
                  <a:tcPr marT="45719" marB="45719" vert="vert270">
                    <a:lnL w="12700" cmpd="sng">
                      <a:solidFill>
                        <a:sysClr val="windowText" lastClr="000000"/>
                      </a:solidFill>
                    </a:lnL>
                    <a:lnR w="12700" cap="flat" cmpd="sng" algn="ctr">
                      <a:solidFill>
                        <a:schemeClr val="bg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US" sz="700" b="0" dirty="0">
                        <a:effectLst/>
                        <a:latin typeface="Calisto MT" panose="02040603050505030304" pitchFamily="18" charset="0"/>
                      </a:endParaRPr>
                    </a:p>
                  </a:txBody>
                  <a:tcPr marT="45719" marB="45719"/>
                </a:tc>
                <a:tc hMerge="1">
                  <a:txBody>
                    <a:bodyPr/>
                    <a:lstStyle/>
                    <a:p>
                      <a:endParaRPr lang="en-US" sz="1200" b="0" dirty="0">
                        <a:effectLst/>
                        <a:latin typeface="Calisto MT" panose="02040603050505030304" pitchFamily="18" charset="0"/>
                      </a:endParaRPr>
                    </a:p>
                  </a:txBody>
                  <a:tcPr marT="45719" marB="45719"/>
                </a:tc>
                <a:extLst>
                  <a:ext uri="{0D108BD9-81ED-4DB2-BD59-A6C34878D82A}">
                    <a16:rowId xmlns:a16="http://schemas.microsoft.com/office/drawing/2014/main" xmlns="" val="10004"/>
                  </a:ext>
                </a:extLst>
              </a:tr>
              <a:tr h="1752947">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500" b="0" dirty="0">
                          <a:solidFill>
                            <a:schemeClr val="bg1"/>
                          </a:solidFill>
                          <a:effectLst/>
                          <a:latin typeface="Calisto MT" panose="02040603050505030304" pitchFamily="18" charset="0"/>
                          <a:ea typeface="Kartika" charset="0"/>
                          <a:cs typeface="Kartika" charset="0"/>
                        </a:rPr>
                        <a:t>Notes</a:t>
                      </a:r>
                    </a:p>
                  </a:txBody>
                  <a:tcPr marT="45719" marB="45719" vert="vert270">
                    <a:lnL w="12700" cap="flat" cmpd="sng" algn="ctr">
                      <a:solidFill>
                        <a:schemeClr val="bg1"/>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en-US" sz="1400" b="0" dirty="0">
                          <a:effectLst/>
                          <a:latin typeface="+mn-lt"/>
                        </a:rPr>
                        <a:t>IV infusion</a:t>
                      </a:r>
                    </a:p>
                  </a:txBody>
                  <a:tcPr marT="45719" marB="45719">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700" b="0" dirty="0">
                        <a:effectLst/>
                        <a:latin typeface="Calisto MT" panose="02040603050505030304" pitchFamily="18" charset="0"/>
                      </a:endParaRPr>
                    </a:p>
                  </a:txBody>
                  <a:tcPr marT="45719" marB="45719"/>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400" b="0" dirty="0">
                          <a:effectLst/>
                          <a:latin typeface="+mn-lt"/>
                        </a:rPr>
                        <a:t>Added to infusion fluid</a:t>
                      </a:r>
                    </a:p>
                  </a:txBody>
                  <a:tcPr marT="45719" marB="45719">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400" b="0" dirty="0">
                          <a:effectLst/>
                          <a:latin typeface="+mn-lt"/>
                        </a:rPr>
                        <a:t>Should be used only if the arterial pH &lt; 7.0​after 1h of hydration.</a:t>
                      </a:r>
                    </a:p>
                    <a:p>
                      <a:r>
                        <a:rPr lang="en-US" sz="1400" b="0" dirty="0">
                          <a:effectLst/>
                          <a:latin typeface="+mn-lt"/>
                        </a:rPr>
                        <a:t>Administered every 2 hours until the pH is at least 7.0</a:t>
                      </a:r>
                    </a:p>
                  </a:txBody>
                  <a:tcPr marT="45719" marB="45719">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400" b="0" dirty="0">
                          <a:effectLst/>
                          <a:latin typeface="+mn-lt"/>
                        </a:rPr>
                        <a:t>-</a:t>
                      </a:r>
                    </a:p>
                  </a:txBody>
                  <a:tcPr marT="45719" marB="45719">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400" b="0" dirty="0">
                          <a:effectLst/>
                          <a:latin typeface="+mn-lt"/>
                        </a:rPr>
                        <a:t>S.C. or I.M.</a:t>
                      </a:r>
                    </a:p>
                  </a:txBody>
                  <a:tcPr marT="45719" marB="45719">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400" b="0" dirty="0">
                          <a:effectLst/>
                          <a:latin typeface="+mn-lt"/>
                        </a:rPr>
                        <a:t>I.V. infusion</a:t>
                      </a:r>
                    </a:p>
                    <a:p>
                      <a:r>
                        <a:rPr lang="en-US" sz="1400" b="0" dirty="0">
                          <a:effectLst/>
                          <a:latin typeface="+mn-lt"/>
                        </a:rPr>
                        <a:t>Risk of possible ​ phlebitis</a:t>
                      </a:r>
                    </a:p>
                  </a:txBody>
                  <a:tcPr marT="45719" marB="45719">
                    <a:lnL w="12700" cmpd="sng">
                      <a:solidFill>
                        <a:sysClr val="windowText" lastClr="000000"/>
                      </a:solidFill>
                    </a:lnL>
                    <a:lnR w="12700" cap="flat" cmpd="sng" algn="ctr">
                      <a:solidFill>
                        <a:schemeClr val="bg1"/>
                      </a:solidFill>
                      <a:prstDash val="solid"/>
                      <a:round/>
                      <a:headEnd type="none" w="med" len="med"/>
                      <a:tailEnd type="none" w="med" len="med"/>
                    </a:lnR>
                    <a:lnT w="12700" cmpd="sng">
                      <a:solidFill>
                        <a:sysClr val="windowText" lastClr="000000"/>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b="0" dirty="0">
                        <a:effectLst/>
                        <a:latin typeface="Calisto MT" panose="02040603050505030304" pitchFamily="18" charset="0"/>
                      </a:endParaRPr>
                    </a:p>
                  </a:txBody>
                  <a:tcPr marT="45719" marB="45719"/>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575228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6003413" y="-373323"/>
            <a:ext cx="481263"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Half Frame 6"/>
          <p:cNvSpPr/>
          <p:nvPr/>
        </p:nvSpPr>
        <p:spPr>
          <a:xfrm rot="16200000" flipH="1">
            <a:off x="373323" y="-373323"/>
            <a:ext cx="481263"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1449976" y="590008"/>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613954" y="73970"/>
            <a:ext cx="5250451" cy="461665"/>
          </a:xfrm>
          <a:prstGeom prst="rect">
            <a:avLst/>
          </a:prstGeom>
          <a:noFill/>
        </p:spPr>
        <p:txBody>
          <a:bodyPr wrap="square" rtlCol="0">
            <a:spAutoFit/>
          </a:bodyP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merican Typewriter" charset="0"/>
                <a:ea typeface="American Typewriter" charset="0"/>
                <a:cs typeface="American Typewriter" charset="0"/>
              </a:rPr>
              <a:t>MCQs</a:t>
            </a:r>
          </a:p>
        </p:txBody>
      </p:sp>
      <p:sp>
        <p:nvSpPr>
          <p:cNvPr id="3" name="مستطيل 2"/>
          <p:cNvSpPr/>
          <p:nvPr/>
        </p:nvSpPr>
        <p:spPr>
          <a:xfrm>
            <a:off x="76200" y="967178"/>
            <a:ext cx="6723370" cy="6978834"/>
          </a:xfrm>
          <a:prstGeom prst="rect">
            <a:avLst/>
          </a:prstGeom>
        </p:spPr>
        <p:txBody>
          <a:bodyPr wrap="square">
            <a:spAutoFit/>
          </a:bodyPr>
          <a:lstStyle/>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Q1: Which one of the following is considered as initial step in treatment of ketoacidosis ?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0.9%  sodium chloride.   B. Regular insulin.    C. Potassium replacement.   D. sodium bicarbonate</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endParaRPr kumimoji="0" lang="en-US" sz="900" b="0" i="0" u="none" strike="noStrike" kern="1200" cap="none" spc="0" normalizeH="0" baseline="0" noProof="0" dirty="0">
              <a:ln>
                <a:noFill/>
              </a:ln>
              <a:solidFill>
                <a:prstClr val="black"/>
              </a:solidFill>
              <a:effectLst/>
              <a:uLnTx/>
              <a:uFillTx/>
              <a:latin typeface="Helvetica" charset="0"/>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Q2: Which one of the following steps can be skipped sometimes in case of ketoacidosis management ?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0.9%  sodium chloride.   B. Regular insulin.    C. Potassium replacement.   D. sodium bicarbonate</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Q3 : Which one of the following preparation is commonly use to treat ketoacidosis in clinical practice ?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I.V Insulin lispro.       B. S.C Insulin glargine.       C. I.V Regular insulin.       D. I.V NPH insulin.</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Helvetica" charset="0"/>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Q4: In which dose the regular insulin is given intravenous infusion ?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0.01 U/kg/h.      B. 0.05 U/kg/h.       C. 0.1 U/kg/h.          D. 0.2 U/kg/h.</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Q5:10 years old child came to ER with fruity breath, he was with hot and dry skin, his mother said that his child tend to be thirsty all the time. The biochemical investigation shows (Blood glucose level : 267 mg/dl, Arterial PH : 7.37, dehydration with ketonuria) . How can we mange his case ?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Isotonic saline + Humulin regular + Potassium replacement + Sodium bicarbonate.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0.9 %  sodium chloride + Humulin Lente + Potassium replacement + Sodium bicarbonate.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Isotonic saline + Humulin regular + Potassium replacement.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0.9 %  sodium chloride + Humulin regular + Sodium bicarbonate. </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Q6: 58 years old male who fall down due to hypoglycemic coma. How can be treated In this situation?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 giving him orange juice.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 giving him I.V regular Insulin.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 giving him I.M Glucagon.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All of them.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Q7: Which one of the following insulin preparations should be avoided in diabetic ketoacidosis?</a:t>
            </a:r>
          </a:p>
          <a:p>
            <a:pPr marL="228600" marR="0" lvl="0" indent="-228600" algn="l" defTabSz="538764" rtl="0" eaLnBrk="1" fontAlgn="auto" latinLnBrk="0" hangingPunct="1">
              <a:lnSpc>
                <a:spcPct val="100000"/>
              </a:lnSpc>
              <a:spcBef>
                <a:spcPts val="0"/>
              </a:spcBef>
              <a:spcAft>
                <a:spcPts val="0"/>
              </a:spcAft>
              <a:buClrTx/>
              <a:buSzTx/>
              <a:buFontTx/>
              <a:buAutoNum type="alphaUcParen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Glulisine.            B. Humulin regular.               C. Novolin regular.            D. Glargine Insulin.</a:t>
            </a:r>
          </a:p>
        </p:txBody>
      </p:sp>
      <p:sp>
        <p:nvSpPr>
          <p:cNvPr id="6" name="مستطيل 5"/>
          <p:cNvSpPr/>
          <p:nvPr/>
        </p:nvSpPr>
        <p:spPr>
          <a:xfrm>
            <a:off x="103256" y="8861397"/>
            <a:ext cx="4994288" cy="1101968"/>
          </a:xfrm>
          <a:prstGeom prst="rect">
            <a:avLst/>
          </a:prstGeom>
        </p:spPr>
        <p:txBody>
          <a:bodyPr wrap="square">
            <a:spAutoFit/>
          </a:bodyPr>
          <a:lstStyle/>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Helvetica" charset="0"/>
                <a:ea typeface="+mn-ea"/>
                <a:cs typeface="+mn-cs"/>
              </a:rPr>
              <a:t>*This step can be skipped sometimes depending on bicarbonate concentration, so if  the PH more than 7 we do not need. </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r>
              <a:rPr kumimoji="0" lang="en-US" sz="1100" b="0" i="0" u="none" strike="noStrike" kern="1200" cap="none" spc="0" normalizeH="0" baseline="0" noProof="0" dirty="0">
                <a:ln>
                  <a:noFill/>
                </a:ln>
                <a:solidFill>
                  <a:prstClr val="white">
                    <a:lumMod val="50000"/>
                  </a:prstClr>
                </a:solidFill>
                <a:effectLst/>
                <a:uLnTx/>
                <a:uFillTx/>
                <a:latin typeface="Helvetica" charset="0"/>
                <a:ea typeface="+mn-ea"/>
                <a:cs typeface="+mn-cs"/>
              </a:rPr>
              <a:t>Bicarbonate therapy should be used only if the arterial PH &lt; 7.0 and there is  metabolic acidosis to correct that. </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lumMod val="50000"/>
                </a:prstClr>
              </a:solidFill>
              <a:effectLst/>
              <a:uLnTx/>
              <a:uFillTx/>
              <a:latin typeface="Helvetica" charset="0"/>
              <a:ea typeface="+mn-ea"/>
              <a:cs typeface="+mn-cs"/>
            </a:endParaRPr>
          </a:p>
        </p:txBody>
      </p:sp>
      <p:sp>
        <p:nvSpPr>
          <p:cNvPr id="8" name="مستطيل مستدير الزوايا 7"/>
          <p:cNvSpPr/>
          <p:nvPr/>
        </p:nvSpPr>
        <p:spPr>
          <a:xfrm rot="5400000">
            <a:off x="5754379" y="8764113"/>
            <a:ext cx="641445" cy="1296537"/>
          </a:xfrm>
          <a:prstGeom prst="roundRect">
            <a:avLst/>
          </a:prstGeom>
          <a:ln w="19050">
            <a:solidFill>
              <a:schemeClr val="bg1">
                <a:lumMod val="50000"/>
              </a:schemeClr>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marL="228600" marR="0" lvl="0" indent="-228600" algn="ctr" defTabSz="538764" rtl="0" eaLnBrk="1" fontAlgn="auto" latinLnBrk="0" hangingPunct="1">
              <a:lnSpc>
                <a:spcPct val="100000"/>
              </a:lnSpc>
              <a:spcBef>
                <a:spcPts val="0"/>
              </a:spcBef>
              <a:spcAft>
                <a:spcPts val="0"/>
              </a:spcAft>
              <a:buClrTx/>
              <a:buSzTx/>
              <a:buFont typeface="+mj-lt"/>
              <a:buAutoNum type="arabicPeriod"/>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a:t>
            </a:r>
          </a:p>
        </p:txBody>
      </p:sp>
    </p:spTree>
    <p:extLst>
      <p:ext uri="{BB962C8B-B14F-4D97-AF65-F5344CB8AC3E}">
        <p14:creationId xmlns:p14="http://schemas.microsoft.com/office/powerpoint/2010/main" val="18481229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1338</TotalTime>
  <Words>1736</Words>
  <Application>Microsoft Macintosh PowerPoint</Application>
  <PresentationFormat>A4 Paper (210x297 mm)</PresentationFormat>
  <Paragraphs>276</Paragraphs>
  <Slides>10</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10</vt:i4>
      </vt:variant>
    </vt:vector>
  </HeadingPairs>
  <TitlesOfParts>
    <vt:vector size="26" baseType="lpstr">
      <vt:lpstr>Al Tarikh</vt:lpstr>
      <vt:lpstr>American Typewriter</vt:lpstr>
      <vt:lpstr>Andalus</vt:lpstr>
      <vt:lpstr>Calibri</vt:lpstr>
      <vt:lpstr>Calibri Light</vt:lpstr>
      <vt:lpstr>Calisto MT</vt:lpstr>
      <vt:lpstr>Courier New</vt:lpstr>
      <vt:lpstr>Goudy Old Style</vt:lpstr>
      <vt:lpstr>Helvetica</vt:lpstr>
      <vt:lpstr>Kartika</vt:lpstr>
      <vt:lpstr>Mangal</vt:lpstr>
      <vt:lpstr>Symbol</vt:lpstr>
      <vt:lpstr>Times New Roman</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Saud University</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شوق</cp:lastModifiedBy>
  <cp:revision>105</cp:revision>
  <dcterms:created xsi:type="dcterms:W3CDTF">2018-01-28T03:56:33Z</dcterms:created>
  <dcterms:modified xsi:type="dcterms:W3CDTF">2018-02-25T19:26:27Z</dcterms:modified>
</cp:coreProperties>
</file>